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76" r:id="rId3"/>
    <p:sldId id="257" r:id="rId4"/>
    <p:sldId id="259" r:id="rId5"/>
    <p:sldId id="261" r:id="rId6"/>
    <p:sldId id="258" r:id="rId7"/>
    <p:sldId id="283" r:id="rId8"/>
    <p:sldId id="264" r:id="rId9"/>
    <p:sldId id="266" r:id="rId10"/>
    <p:sldId id="265" r:id="rId11"/>
    <p:sldId id="260" r:id="rId12"/>
    <p:sldId id="268" r:id="rId13"/>
    <p:sldId id="267" r:id="rId14"/>
    <p:sldId id="301" r:id="rId15"/>
    <p:sldId id="272" r:id="rId16"/>
    <p:sldId id="274" r:id="rId17"/>
    <p:sldId id="294" r:id="rId18"/>
    <p:sldId id="304" r:id="rId19"/>
    <p:sldId id="296" r:id="rId20"/>
    <p:sldId id="337" r:id="rId21"/>
    <p:sldId id="305" r:id="rId22"/>
    <p:sldId id="325" r:id="rId23"/>
    <p:sldId id="330" r:id="rId24"/>
    <p:sldId id="298" r:id="rId25"/>
    <p:sldId id="302" r:id="rId26"/>
    <p:sldId id="328" r:id="rId27"/>
    <p:sldId id="297" r:id="rId28"/>
    <p:sldId id="303" r:id="rId29"/>
    <p:sldId id="299" r:id="rId30"/>
    <p:sldId id="332" r:id="rId31"/>
    <p:sldId id="338" r:id="rId32"/>
    <p:sldId id="329" r:id="rId33"/>
    <p:sldId id="320" r:id="rId34"/>
    <p:sldId id="321" r:id="rId35"/>
    <p:sldId id="322" r:id="rId36"/>
    <p:sldId id="324" r:id="rId37"/>
    <p:sldId id="326" r:id="rId38"/>
    <p:sldId id="327" r:id="rId39"/>
    <p:sldId id="300" r:id="rId40"/>
    <p:sldId id="323" r:id="rId41"/>
    <p:sldId id="319" r:id="rId42"/>
    <p:sldId id="307" r:id="rId43"/>
    <p:sldId id="308" r:id="rId44"/>
    <p:sldId id="314" r:id="rId45"/>
    <p:sldId id="315" r:id="rId46"/>
    <p:sldId id="310" r:id="rId47"/>
    <p:sldId id="317" r:id="rId48"/>
    <p:sldId id="316" r:id="rId49"/>
    <p:sldId id="311" r:id="rId50"/>
    <p:sldId id="312" r:id="rId51"/>
    <p:sldId id="313" r:id="rId52"/>
    <p:sldId id="306" r:id="rId53"/>
    <p:sldId id="318" r:id="rId54"/>
    <p:sldId id="331" r:id="rId55"/>
    <p:sldId id="336" r:id="rId56"/>
    <p:sldId id="280" r:id="rId57"/>
    <p:sldId id="275" r:id="rId58"/>
    <p:sldId id="277" r:id="rId59"/>
    <p:sldId id="279" r:id="rId60"/>
    <p:sldId id="281" r:id="rId61"/>
    <p:sldId id="284" r:id="rId62"/>
    <p:sldId id="282" r:id="rId63"/>
    <p:sldId id="285" r:id="rId64"/>
    <p:sldId id="286" r:id="rId65"/>
    <p:sldId id="287" r:id="rId66"/>
    <p:sldId id="278" r:id="rId67"/>
    <p:sldId id="288" r:id="rId68"/>
    <p:sldId id="289" r:id="rId69"/>
    <p:sldId id="290" r:id="rId70"/>
    <p:sldId id="293" r:id="rId71"/>
    <p:sldId id="291" r:id="rId72"/>
    <p:sldId id="292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09" autoAdjust="0"/>
  </p:normalViewPr>
  <p:slideViewPr>
    <p:cSldViewPr>
      <p:cViewPr varScale="1">
        <p:scale>
          <a:sx n="67" d="100"/>
          <a:sy n="67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CD874-EF74-4175-93D9-C7D18FF6C5B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D87F3-8BD9-47A2-9839-60259302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3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require that estimators be consistent.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2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17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in honors composition matched with non-honors student based on gender and program type. </a:t>
            </a:r>
          </a:p>
          <a:p>
            <a:endParaRPr lang="en-US" dirty="0" smtClean="0"/>
          </a:p>
          <a:p>
            <a:r>
              <a:rPr lang="en-US" dirty="0" smtClean="0"/>
              <a:t>Can try</a:t>
            </a:r>
            <a:r>
              <a:rPr lang="en-US" baseline="0" dirty="0" smtClean="0"/>
              <a:t> to model data by including pairs term as a predictor in the model. DF for chi-squared test is 54 – large if only 106 observations. Estimates of coefficients may be biased.</a:t>
            </a:r>
          </a:p>
          <a:p>
            <a:r>
              <a:rPr lang="en-US" baseline="0" dirty="0" smtClean="0"/>
              <a:t>Comparison of goodness of fit measures shows conditional logistic regression is much better fit.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 efficient than unconditional logistic regression for matched data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52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92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Poisson</a:t>
            </a:r>
            <a:r>
              <a:rPr lang="en-US" baseline="0" dirty="0" smtClean="0"/>
              <a:t> regression relates expected counts or rates to a set of covariates. </a:t>
            </a:r>
          </a:p>
          <a:p>
            <a:endParaRPr lang="en-US" dirty="0" smtClean="0"/>
          </a:p>
          <a:p>
            <a:r>
              <a:rPr lang="en-US" dirty="0" smtClean="0"/>
              <a:t>Averag</a:t>
            </a:r>
            <a:r>
              <a:rPr lang="en-US" baseline="0" dirty="0" smtClean="0"/>
              <a:t>e # events </a:t>
            </a:r>
            <a:r>
              <a:rPr lang="en-US" dirty="0" smtClean="0"/>
              <a:t>depends on length of follow up and incidence</a:t>
            </a:r>
            <a:r>
              <a:rPr lang="en-US" baseline="0" dirty="0" smtClean="0"/>
              <a:t> rate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Distribution assumes within fine intervals, the event is rare and the total number of events depends on a constant incidence rate and length of follow-up. With Poisson, expected number of counts is equal to the variance of counts.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Applicable for prospective</a:t>
            </a:r>
            <a:r>
              <a:rPr lang="en-US" baseline="0" dirty="0" smtClean="0"/>
              <a:t> count, prospective PT and cross-sectional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82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12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study of 6 million</a:t>
            </a:r>
            <a:r>
              <a:rPr lang="en-US" baseline="0" dirty="0" smtClean="0"/>
              <a:t> Swedes to examine associations between cancer diagnosis and immediate risk of suicide or death </a:t>
            </a:r>
            <a:r>
              <a:rPr lang="en-US" baseline="0" smtClean="0"/>
              <a:t>from 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51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 is more interpretable</a:t>
            </a:r>
            <a:r>
              <a:rPr lang="en-US" baseline="0" dirty="0" smtClean="0"/>
              <a:t> and easier to communicate to the public than the odds ratio.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57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 truncation: patients from cancer registry</a:t>
            </a:r>
          </a:p>
          <a:p>
            <a:r>
              <a:rPr lang="en-US" dirty="0" smtClean="0"/>
              <a:t>Left truncation: life</a:t>
            </a:r>
            <a:r>
              <a:rPr lang="en-US" baseline="0" dirty="0" smtClean="0"/>
              <a:t> insurance policy holders where study starts on fixed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20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parametric or nonparametric?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70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 by ordering survival</a:t>
            </a:r>
            <a:r>
              <a:rPr lang="en-US" baseline="0" dirty="0" smtClean="0"/>
              <a:t> times associated with each of the 12 patients</a:t>
            </a:r>
          </a:p>
          <a:p>
            <a:r>
              <a:rPr lang="en-US" dirty="0" smtClean="0"/>
              <a:t>Estimate survival curve </a:t>
            </a:r>
          </a:p>
          <a:p>
            <a:endParaRPr lang="en-US" dirty="0" smtClean="0"/>
          </a:p>
          <a:p>
            <a:r>
              <a:rPr lang="en-US" dirty="0" smtClean="0"/>
              <a:t>If the observation is censored, S(t)</a:t>
            </a:r>
            <a:r>
              <a:rPr lang="en-US" baseline="0" dirty="0" smtClean="0"/>
              <a:t> does not change from the previous value.</a:t>
            </a:r>
          </a:p>
          <a:p>
            <a:r>
              <a:rPr lang="en-US" baseline="0" dirty="0" smtClean="0"/>
              <a:t>However, the observation is not used to calculate probability of failure at a later time (removed from denominator)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2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09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Individuals</a:t>
            </a:r>
            <a:r>
              <a:rPr lang="en-US" baseline="0" dirty="0" smtClean="0"/>
              <a:t> who are younger at the time of HIV </a:t>
            </a:r>
            <a:r>
              <a:rPr lang="en-US" baseline="0" dirty="0" err="1" smtClean="0"/>
              <a:t>ser</a:t>
            </a:r>
            <a:r>
              <a:rPr lang="en-US" sz="1600" baseline="0" dirty="0" err="1" smtClean="0"/>
              <a:t>o</a:t>
            </a:r>
            <a:r>
              <a:rPr lang="en-US" baseline="0" dirty="0" err="1" smtClean="0"/>
              <a:t>conversion</a:t>
            </a:r>
            <a:r>
              <a:rPr lang="en-US" baseline="0" dirty="0" smtClean="0"/>
              <a:t> survive longer than those who are older at </a:t>
            </a:r>
            <a:r>
              <a:rPr lang="en-US" baseline="0" dirty="0" err="1" smtClean="0"/>
              <a:t>seroconversion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Difference between two curves represents difference in mortality.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25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Tests</a:t>
            </a:r>
            <a:r>
              <a:rPr lang="en-US" baseline="0" dirty="0" smtClean="0"/>
              <a:t> the null hypothesis that the two distributions of survival times are identical. Log-rank test compares the observed number of failures at time t to the expected number of failures. Since p is &lt;0.01, we reject H0 and conclude that the two distributions are not identical. Time to death is shorter for older patients.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Log-rank test can be used to compare survival times for 3+ groups but cannot be used if the risk factor is continuous or to evaluate simultaneously effects of more than one exposure… this requires Cox proportional hazards model</a:t>
            </a:r>
            <a:endParaRPr lang="en-US" dirty="0" smtClean="0"/>
          </a:p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25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Life expectancy was 3.9 years longer for</a:t>
            </a:r>
            <a:r>
              <a:rPr lang="en-US" baseline="0" dirty="0" smtClean="0"/>
              <a:t> AA winners than for other, less recognized performers, P=0.03. This difference was equal to a 28% relative reduction in death rates. Additional wins were associated with a 22% relative reduction in death rates, whereas additional films and nominations were not associated with a significant reduction in death rates.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41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any individual I, the</a:t>
            </a:r>
            <a:r>
              <a:rPr lang="en-US" baseline="0" dirty="0" smtClean="0"/>
              <a:t> hazard is based on the baseline hazard (h</a:t>
            </a:r>
            <a:r>
              <a:rPr lang="en-US" baseline="-25000" dirty="0" smtClean="0"/>
              <a:t>0</a:t>
            </a:r>
            <a:r>
              <a:rPr lang="en-US" baseline="0" dirty="0" smtClean="0"/>
              <a:t>(t)) and that individual’s set of covariates, X.</a:t>
            </a:r>
          </a:p>
          <a:p>
            <a:r>
              <a:rPr lang="en-US" baseline="0" dirty="0" smtClean="0"/>
              <a:t>For any two individuals, the ratio of hazards does not depend on the time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67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Assumes dose response curve is a step function with abrupt changes</a:t>
            </a:r>
            <a:r>
              <a:rPr lang="en-US" baseline="0" dirty="0" smtClean="0"/>
              <a:t> in risk at the chosen threshold</a:t>
            </a:r>
          </a:p>
          <a:p>
            <a:r>
              <a:rPr lang="en-US" baseline="0" dirty="0" smtClean="0"/>
              <a:t>Parameter beta describing relationship between V and Y is homogeneous within categories</a:t>
            </a:r>
          </a:p>
          <a:p>
            <a:r>
              <a:rPr lang="en-US" baseline="0" dirty="0" smtClean="0"/>
              <a:t>How do you choose the best category? Largest sample size is most efficient/ powerful use of the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47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Ordinal scores should be avoided because they can yield quantitatively meaningless</a:t>
            </a:r>
            <a:r>
              <a:rPr lang="en-US" baseline="0" dirty="0" smtClean="0"/>
              <a:t> dose-response curves</a:t>
            </a:r>
          </a:p>
          <a:p>
            <a:r>
              <a:rPr lang="en-US" baseline="0" dirty="0" smtClean="0"/>
              <a:t>Category midpoints can be less distortive but are not defined for open-ended categories</a:t>
            </a:r>
          </a:p>
          <a:p>
            <a:r>
              <a:rPr lang="en-US" baseline="0" dirty="0" smtClean="0"/>
              <a:t>Category means or medians can be even less distortive and are defined for open-ended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70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J-shaped relationship between</a:t>
            </a:r>
            <a:r>
              <a:rPr lang="en-US" baseline="0" dirty="0" smtClean="0"/>
              <a:t> BMI and patient mortality rates and steady increase in patient mortality up to a BMI of 40. Mortality was lowest for BMI values around 20-25.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2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May be difficult to determine what terms to put in the model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specify the shape of the curve before model fitting, otherwise fishing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Requires one to know power term’s effect on the shape of the curve to pre-specify the curve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Quadratic term increases the slope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Square-root term decreases the slope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91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categorize regressor (define the knots)</a:t>
            </a:r>
          </a:p>
          <a:p>
            <a:r>
              <a:rPr lang="en-US" dirty="0" smtClean="0"/>
              <a:t>Choose power of the spline according to flexibility one desires within categories.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Zero power indicates trend is flat within categories but may jump suddenly at knots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First power or linear spline – trend is modeled by series of connected line segments (line indicates trend, slope may change only at the knots)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Second power or quadratic spline – beta represents change in quadratic term from category to category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    (spline has smoother appearance because same slope is shared on either side of the knots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Third power or cubic splines has additional parameter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58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Comparison of dose-response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02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 the line that results in the minimum sum of squared differences between each point and the line.</a:t>
            </a:r>
          </a:p>
          <a:p>
            <a:r>
              <a:rPr lang="en-US" dirty="0" smtClean="0"/>
              <a:t>Once b0</a:t>
            </a:r>
            <a:r>
              <a:rPr lang="en-US" baseline="0" dirty="0" smtClean="0"/>
              <a:t> and b1 are estimated, you can use them to predict the mean of Y of any possible value of A=a, including those values not present in the data by borrowing information from subjects in the study population</a:t>
            </a:r>
          </a:p>
          <a:p>
            <a:r>
              <a:rPr lang="en-US" baseline="0" dirty="0" smtClean="0"/>
              <a:t>For example, the mean of Y for A=95 cannot take on any value – it is restricted to be between the mean of Y when A=90 and A=100. The restriction is encoded by the parameters b0 and b1.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424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Marginal probability is weighted</a:t>
            </a:r>
            <a:r>
              <a:rPr lang="en-US" baseline="0" dirty="0" smtClean="0"/>
              <a:t> average of conditional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59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908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Observed number of cases in the exposed divided by the number of cases in the unexposed as if they had the covariate distribution of the exposed</a:t>
            </a:r>
          </a:p>
          <a:p>
            <a:endParaRPr lang="en-US" dirty="0" smtClean="0"/>
          </a:p>
          <a:p>
            <a:r>
              <a:rPr lang="en-US" dirty="0" smtClean="0"/>
              <a:t>Numerator</a:t>
            </a:r>
            <a:r>
              <a:rPr lang="en-US" baseline="0" dirty="0" smtClean="0"/>
              <a:t> simulates the number of cases had the unexposed been exposed divided by the observed number of cases in the unexposed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</a:t>
            </a:r>
            <a:r>
              <a:rPr lang="en-US" baseline="0" dirty="0" smtClean="0"/>
              <a:t> parameter is missing that would make this model nonparametric?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39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39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GLM are a</a:t>
            </a:r>
            <a:r>
              <a:rPr lang="en-US" baseline="0" dirty="0" smtClean="0"/>
              <a:t> class of regression models, including standard linear regression but also many other important models.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Link function describes mean of Y and its relation to right side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91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modeling assumptions</a:t>
            </a:r>
            <a:r>
              <a:rPr lang="en-US" baseline="0" dirty="0" smtClean="0"/>
              <a:t> are made in this model?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Contributions of age and race to the mean BMI are additive.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relationship between age and BMI is linear.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68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called unconditional logistic 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87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Conditional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logit</a:t>
            </a:r>
            <a:r>
              <a:rPr lang="en-US" baseline="0" dirty="0" smtClean="0"/>
              <a:t>: for matched data</a:t>
            </a:r>
          </a:p>
          <a:p>
            <a:r>
              <a:rPr lang="en-US" baseline="0" dirty="0" smtClean="0"/>
              <a:t>Nonparametric model with adaptive splines: regression splines with model building (forward selection or backwards elimination)</a:t>
            </a:r>
          </a:p>
          <a:p>
            <a:r>
              <a:rPr lang="en-US" baseline="0" dirty="0" smtClean="0"/>
              <a:t>Cumulative </a:t>
            </a:r>
            <a:r>
              <a:rPr lang="en-US" baseline="0" dirty="0" err="1" smtClean="0"/>
              <a:t>logit</a:t>
            </a:r>
            <a:r>
              <a:rPr lang="en-US" baseline="0" dirty="0" smtClean="0"/>
              <a:t>: models cumulative </a:t>
            </a:r>
            <a:r>
              <a:rPr lang="en-US" baseline="0" dirty="0" err="1" smtClean="0"/>
              <a:t>logit</a:t>
            </a:r>
            <a:r>
              <a:rPr lang="en-US" baseline="0" dirty="0" smtClean="0"/>
              <a:t> (1-Pr[Y&lt;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]/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[Y&lt;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])</a:t>
            </a:r>
          </a:p>
          <a:p>
            <a:r>
              <a:rPr lang="en-US" baseline="0" dirty="0" smtClean="0"/>
              <a:t>Proportional odds model: assumes odds of response below a given response level are constant regardless of which level you pick</a:t>
            </a:r>
          </a:p>
          <a:p>
            <a:r>
              <a:rPr lang="en-US" baseline="0" dirty="0" smtClean="0"/>
              <a:t>Adjacent-category </a:t>
            </a:r>
            <a:r>
              <a:rPr lang="en-US" baseline="0" dirty="0" err="1" smtClean="0"/>
              <a:t>logit</a:t>
            </a:r>
            <a:r>
              <a:rPr lang="en-US" baseline="0" dirty="0" smtClean="0"/>
              <a:t>: models adjacent-</a:t>
            </a:r>
            <a:r>
              <a:rPr lang="en-US" baseline="0" dirty="0" err="1" smtClean="0"/>
              <a:t>caegory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logit</a:t>
            </a:r>
            <a:r>
              <a:rPr lang="en-US" baseline="0" dirty="0" smtClean="0"/>
              <a:t>, contrasts 2 adjacent response categories rather than entire response scale with cumulative </a:t>
            </a:r>
            <a:r>
              <a:rPr lang="en-US" baseline="0" dirty="0" err="1" smtClean="0"/>
              <a:t>logits</a:t>
            </a:r>
            <a:endParaRPr lang="en-US" baseline="0" dirty="0" smtClean="0"/>
          </a:p>
          <a:p>
            <a:r>
              <a:rPr lang="en-US" baseline="0" dirty="0" smtClean="0"/>
              <a:t>Mean response model: assigns numerical scores to ordinal response levels, implying that spacing among levels is known</a:t>
            </a:r>
          </a:p>
          <a:p>
            <a:r>
              <a:rPr lang="en-US" baseline="0" dirty="0" smtClean="0"/>
              <a:t>Multinomial </a:t>
            </a:r>
            <a:r>
              <a:rPr lang="en-US" baseline="0" dirty="0" err="1" smtClean="0"/>
              <a:t>logit</a:t>
            </a:r>
            <a:r>
              <a:rPr lang="en-US" baseline="0" dirty="0" smtClean="0"/>
              <a:t>: Response with more than 2 levels, generally unordered</a:t>
            </a:r>
          </a:p>
          <a:p>
            <a:r>
              <a:rPr lang="en-US" baseline="0" dirty="0" smtClean="0"/>
              <a:t>Generalized </a:t>
            </a:r>
            <a:r>
              <a:rPr lang="en-US" baseline="0" dirty="0" err="1" smtClean="0"/>
              <a:t>logit</a:t>
            </a:r>
            <a:r>
              <a:rPr lang="en-US" baseline="0" dirty="0" smtClean="0"/>
              <a:t>: Unconditional nominal logistic model in which response functions are generalized </a:t>
            </a:r>
            <a:r>
              <a:rPr lang="en-US" baseline="0" dirty="0" err="1" smtClean="0"/>
              <a:t>logit</a:t>
            </a:r>
            <a:r>
              <a:rPr lang="en-US" baseline="0" dirty="0" smtClean="0"/>
              <a:t> or baseline </a:t>
            </a:r>
            <a:r>
              <a:rPr lang="en-US" baseline="0" dirty="0" err="1" smtClean="0"/>
              <a:t>logit</a:t>
            </a:r>
            <a:endParaRPr lang="en-US" baseline="0" dirty="0" smtClean="0"/>
          </a:p>
          <a:p>
            <a:r>
              <a:rPr lang="en-US" baseline="0" dirty="0" smtClean="0"/>
              <a:t>Discrete </a:t>
            </a:r>
            <a:r>
              <a:rPr lang="en-US" baseline="0" dirty="0" err="1" smtClean="0"/>
              <a:t>choiec</a:t>
            </a:r>
            <a:r>
              <a:rPr lang="en-US" baseline="0" dirty="0" smtClean="0"/>
              <a:t> model: Used to model a response that is the choice of individuals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15-27E6-4584-864A-B867C0191B0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6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15-27E6-4584-864A-B867C0191B0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5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15-27E6-4584-864A-B867C0191B0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8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15-27E6-4584-864A-B867C0191B0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15-27E6-4584-864A-B867C0191B0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15-27E6-4584-864A-B867C0191B0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8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15-27E6-4584-864A-B867C0191B0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1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15-27E6-4584-864A-B867C0191B0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2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15-27E6-4584-864A-B867C0191B0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15-27E6-4584-864A-B867C0191B0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6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15-27E6-4584-864A-B867C0191B0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5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49A15-27E6-4584-864A-B867C0191B0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3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2133600"/>
            <a:ext cx="4572000" cy="167957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Regression models and modeling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0" y="4572000"/>
            <a:ext cx="43434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2D050"/>
                </a:solidFill>
              </a:rPr>
              <a:t>Cindy Leung, ScD, MPH</a:t>
            </a:r>
          </a:p>
          <a:p>
            <a:r>
              <a:rPr lang="en-US" sz="2800" dirty="0" smtClean="0">
                <a:solidFill>
                  <a:srgbClr val="92D050"/>
                </a:solidFill>
              </a:rPr>
              <a:t>Center for Health and Community</a:t>
            </a:r>
          </a:p>
        </p:txBody>
      </p:sp>
      <p:pic>
        <p:nvPicPr>
          <p:cNvPr id="17410" name="Picture 2" descr="http://pn.bmj.com/content/7/4/259/embed/graphic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7719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1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Your </a:t>
            </a:r>
            <a:r>
              <a:rPr lang="en-US" b="1" dirty="0" smtClean="0"/>
              <a:t>turn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069" y="2895600"/>
            <a:ext cx="4343400" cy="3352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What is your interpretation and numerical value of the </a:t>
            </a:r>
            <a:r>
              <a:rPr lang="en-US" dirty="0" err="1" smtClean="0"/>
              <a:t>quantitites</a:t>
            </a:r>
            <a:r>
              <a:rPr lang="en-US" dirty="0" smtClean="0"/>
              <a:t>:</a:t>
            </a:r>
          </a:p>
          <a:p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endParaRPr lang="en-US" dirty="0"/>
          </a:p>
          <a:p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endParaRPr lang="en-US" dirty="0"/>
          </a:p>
          <a:p>
            <a:r>
              <a:rPr lang="en-US" dirty="0" smtClean="0"/>
              <a:t>e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0+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e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0+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1/</a:t>
            </a:r>
            <a:r>
              <a:rPr lang="en-US" dirty="0" smtClean="0"/>
              <a:t> e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Consider the saturated logistic model: </a:t>
            </a:r>
          </a:p>
          <a:p>
            <a:pPr algn="ctr"/>
            <a:r>
              <a:rPr lang="en-US" sz="2800" b="1" dirty="0" err="1" smtClean="0"/>
              <a:t>logit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</a:t>
            </a:r>
            <a:r>
              <a:rPr lang="en-US" sz="2800" b="1" dirty="0" smtClean="0"/>
              <a:t>[Y|A] =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+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023025"/>
              </p:ext>
            </p:extLst>
          </p:nvPr>
        </p:nvGraphicFramePr>
        <p:xfrm>
          <a:off x="304800" y="3124200"/>
          <a:ext cx="3962400" cy="2737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422400"/>
                <a:gridCol w="1320800"/>
              </a:tblGrid>
              <a:tr h="75795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A=1</a:t>
                      </a:r>
                    </a:p>
                    <a:p>
                      <a:pPr algn="ctr"/>
                      <a:r>
                        <a:rPr lang="en-US" sz="2400" dirty="0" smtClean="0"/>
                        <a:t>(smokers)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A=0</a:t>
                      </a:r>
                    </a:p>
                    <a:p>
                      <a:pPr algn="ctr"/>
                      <a:r>
                        <a:rPr lang="en-US" sz="2400" dirty="0" smtClean="0"/>
                        <a:t>(non-smokers)</a:t>
                      </a:r>
                      <a:endParaRPr lang="en-US" sz="2400" dirty="0"/>
                    </a:p>
                  </a:txBody>
                  <a:tcPr/>
                </a:tc>
              </a:tr>
              <a:tr h="7259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Y=1</a:t>
                      </a:r>
                    </a:p>
                    <a:p>
                      <a:pPr algn="ctr"/>
                      <a:r>
                        <a:rPr lang="en-US" sz="2400" dirty="0" smtClean="0"/>
                        <a:t>(death)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62</a:t>
                      </a:r>
                      <a:endParaRPr lang="en-US" sz="2400" dirty="0"/>
                    </a:p>
                  </a:txBody>
                  <a:tcPr/>
                </a:tc>
              </a:tr>
              <a:tr h="7259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Y=0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136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2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Consider a linear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E[Y|A]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</a:p>
          <a:p>
            <a:r>
              <a:rPr lang="en-US" dirty="0" smtClean="0"/>
              <a:t>The parameters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,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 are consistently estimated by ordinary least squares estimation</a:t>
            </a:r>
          </a:p>
          <a:p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= estimated as the point at which the line intercepts the vertical axis</a:t>
            </a:r>
          </a:p>
          <a:p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 = estimated as the slope of the line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56" y="2590800"/>
            <a:ext cx="474414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2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Parametric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 the data plus external information</a:t>
            </a:r>
          </a:p>
          <a:p>
            <a:r>
              <a:rPr lang="en-US" dirty="0" smtClean="0"/>
              <a:t>Impose a priori restrictions on the value of the </a:t>
            </a:r>
            <a:r>
              <a:rPr lang="en-US" dirty="0" smtClean="0"/>
              <a:t>estimate</a:t>
            </a:r>
          </a:p>
          <a:p>
            <a:pPr lvl="1"/>
            <a:r>
              <a:rPr lang="en-US" dirty="0" smtClean="0"/>
              <a:t>Hence, reduces the number of strata and parameters to estimate</a:t>
            </a:r>
          </a:p>
          <a:p>
            <a:pPr lvl="1"/>
            <a:r>
              <a:rPr lang="en-US" dirty="0" smtClean="0"/>
              <a:t>Parameter for exposure will have narrower confidence interval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 for a dichotomous A and B: 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b="1" dirty="0" smtClean="0"/>
              <a:t>E[Y|A] = </a:t>
            </a:r>
            <a:r>
              <a:rPr lang="el-GR" b="1" dirty="0" smtClean="0"/>
              <a:t>β</a:t>
            </a:r>
            <a:r>
              <a:rPr lang="en-US" b="1" baseline="-25000" dirty="0" smtClean="0"/>
              <a:t>0</a:t>
            </a:r>
            <a:r>
              <a:rPr lang="en-US" b="1" dirty="0" smtClean="0"/>
              <a:t> + </a:t>
            </a:r>
            <a:r>
              <a:rPr lang="el-GR" b="1" dirty="0" smtClean="0"/>
              <a:t>β</a:t>
            </a:r>
            <a:r>
              <a:rPr lang="en-US" b="1" baseline="-25000" dirty="0" smtClean="0"/>
              <a:t>1</a:t>
            </a:r>
            <a:r>
              <a:rPr lang="en-US" b="1" dirty="0" smtClean="0"/>
              <a:t>A + </a:t>
            </a:r>
            <a:r>
              <a:rPr lang="el-GR" b="1" dirty="0" smtClean="0"/>
              <a:t>β</a:t>
            </a:r>
            <a:r>
              <a:rPr lang="en-US" b="1" baseline="-25000" dirty="0" smtClean="0"/>
              <a:t>2</a:t>
            </a:r>
            <a:r>
              <a:rPr lang="en-US" b="1" dirty="0" smtClean="0"/>
              <a:t>B</a:t>
            </a:r>
          </a:p>
          <a:p>
            <a:r>
              <a:rPr lang="en-US" dirty="0" smtClean="0"/>
              <a:t>Has more quantities the model can estimate than parameters</a:t>
            </a:r>
          </a:p>
          <a:p>
            <a:pPr lvl="1"/>
            <a:r>
              <a:rPr lang="en-US" dirty="0" smtClean="0"/>
              <a:t>3 parameters (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,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 , </a:t>
            </a:r>
            <a:r>
              <a:rPr lang="el-GR" dirty="0" smtClean="0"/>
              <a:t>β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4 quantities (E[Y|A=1, B=1], E[Y|A=1, B=0], E[Y|A=0, B=1], E[Y|A=0, B=0])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What does this model assume?</a:t>
            </a:r>
          </a:p>
          <a:p>
            <a:pPr lvl="1"/>
            <a:r>
              <a:rPr lang="el-GR" dirty="0" smtClean="0"/>
              <a:t>β</a:t>
            </a:r>
            <a:r>
              <a:rPr lang="en-US" baseline="-25000" dirty="0" smtClean="0"/>
              <a:t>3</a:t>
            </a:r>
            <a:r>
              <a:rPr lang="en-US" dirty="0" smtClean="0"/>
              <a:t>AB = 0</a:t>
            </a:r>
          </a:p>
          <a:p>
            <a:pPr lvl="1"/>
            <a:r>
              <a:rPr lang="en-US" dirty="0" smtClean="0"/>
              <a:t>No </a:t>
            </a:r>
            <a:r>
              <a:rPr lang="en-US" dirty="0" smtClean="0"/>
              <a:t>effect modification by A on the effect of B on Y</a:t>
            </a:r>
          </a:p>
          <a:p>
            <a:pPr lvl="1"/>
            <a:r>
              <a:rPr lang="en-US" dirty="0" smtClean="0"/>
              <a:t>The contributions of A and B to the mean of Y are additive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All of these are the same!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57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model?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Let’s estimate the mean E[Y] in the presence of 3 dichotomous variables L, M and N. </a:t>
            </a:r>
          </a:p>
          <a:p>
            <a:pPr lvl="1"/>
            <a:r>
              <a:rPr lang="en-US" dirty="0" smtClean="0"/>
              <a:t>E[Y|L, M, N]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L + </a:t>
            </a:r>
            <a:r>
              <a:rPr lang="el-GR" dirty="0" smtClean="0"/>
              <a:t>β</a:t>
            </a:r>
            <a:r>
              <a:rPr lang="en-US" baseline="-25000" dirty="0" smtClean="0"/>
              <a:t>2</a:t>
            </a:r>
            <a:r>
              <a:rPr lang="en-US" dirty="0" smtClean="0"/>
              <a:t>M + </a:t>
            </a:r>
            <a:r>
              <a:rPr lang="el-GR" dirty="0" smtClean="0"/>
              <a:t>β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l-GR" dirty="0" smtClean="0"/>
              <a:t>β</a:t>
            </a:r>
            <a:r>
              <a:rPr lang="en-US" baseline="-25000" dirty="0" smtClean="0"/>
              <a:t>4</a:t>
            </a:r>
            <a:r>
              <a:rPr lang="en-US" dirty="0" smtClean="0"/>
              <a:t>LM + </a:t>
            </a:r>
            <a:r>
              <a:rPr lang="el-GR" dirty="0" smtClean="0"/>
              <a:t>β</a:t>
            </a:r>
            <a:r>
              <a:rPr lang="en-US" baseline="-25000" dirty="0" smtClean="0"/>
              <a:t>5</a:t>
            </a:r>
            <a:r>
              <a:rPr lang="en-US" dirty="0" smtClean="0"/>
              <a:t>LN + </a:t>
            </a:r>
            <a:r>
              <a:rPr lang="el-GR" dirty="0" smtClean="0"/>
              <a:t>β</a:t>
            </a:r>
            <a:r>
              <a:rPr lang="en-US" baseline="-25000" dirty="0" smtClean="0"/>
              <a:t>6</a:t>
            </a:r>
            <a:r>
              <a:rPr lang="en-US" dirty="0" smtClean="0"/>
              <a:t>MN + </a:t>
            </a:r>
            <a:r>
              <a:rPr lang="el-GR" dirty="0" smtClean="0"/>
              <a:t>β</a:t>
            </a:r>
            <a:r>
              <a:rPr lang="en-US" baseline="-25000" dirty="0" smtClean="0"/>
              <a:t>7</a:t>
            </a:r>
            <a:r>
              <a:rPr lang="en-US" dirty="0" smtClean="0"/>
              <a:t>LMN</a:t>
            </a:r>
            <a:endParaRPr lang="en-US" dirty="0"/>
          </a:p>
          <a:p>
            <a:pPr lvl="1"/>
            <a:r>
              <a:rPr lang="en-US" dirty="0" smtClean="0"/>
              <a:t>The number of strata grows exponentially! The number of subjects in each stratum may fall to 0.</a:t>
            </a:r>
          </a:p>
          <a:p>
            <a:pPr lvl="1"/>
            <a:r>
              <a:rPr lang="en-US" dirty="0" smtClean="0"/>
              <a:t>If 20 dichotomous covariates, there are 2</a:t>
            </a:r>
            <a:r>
              <a:rPr lang="en-US" baseline="30000" dirty="0" smtClean="0"/>
              <a:t>20 </a:t>
            </a:r>
            <a:r>
              <a:rPr lang="en-US" dirty="0" smtClean="0"/>
              <a:t>possible </a:t>
            </a:r>
            <a:r>
              <a:rPr lang="en-US" dirty="0" smtClean="0"/>
              <a:t>parameters</a:t>
            </a:r>
            <a:endParaRPr lang="en-US" dirty="0" smtClean="0"/>
          </a:p>
          <a:p>
            <a:r>
              <a:rPr lang="en-US" dirty="0" smtClean="0"/>
              <a:t>Need parametric models</a:t>
            </a:r>
          </a:p>
          <a:p>
            <a:pPr lvl="1"/>
            <a:r>
              <a:rPr lang="en-US" dirty="0" smtClean="0"/>
              <a:t>Allows us to estimate quantities that cannot be consistently estimated </a:t>
            </a:r>
            <a:r>
              <a:rPr lang="en-US" dirty="0" err="1" smtClean="0"/>
              <a:t>nonparametrically</a:t>
            </a:r>
            <a:endParaRPr lang="en-US" dirty="0" smtClean="0"/>
          </a:p>
          <a:p>
            <a:pPr lvl="1"/>
            <a:r>
              <a:rPr lang="en-US" dirty="0" smtClean="0"/>
              <a:t>Inference is correct only if the model is correctly specified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Model specification: process of selecting a model form</a:t>
            </a:r>
          </a:p>
          <a:p>
            <a:r>
              <a:rPr lang="en-US" dirty="0" smtClean="0"/>
              <a:t>Model fitting: process of using data to estimate parameters in a model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6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Continuous predictors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Example for a continuous variable age: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err="1" smtClean="0"/>
              <a:t>logit</a:t>
            </a:r>
            <a:r>
              <a:rPr lang="en-US" b="1" dirty="0" smtClean="0"/>
              <a:t> </a:t>
            </a:r>
            <a:r>
              <a:rPr lang="en-US" b="1" dirty="0" err="1" smtClean="0"/>
              <a:t>Pr</a:t>
            </a:r>
            <a:r>
              <a:rPr lang="en-US" b="1" dirty="0" smtClean="0"/>
              <a:t>[</a:t>
            </a:r>
            <a:r>
              <a:rPr lang="en-US" b="1" dirty="0" err="1" smtClean="0"/>
              <a:t>Y|age</a:t>
            </a:r>
            <a:r>
              <a:rPr lang="en-US" b="1" dirty="0" smtClean="0"/>
              <a:t>] = </a:t>
            </a:r>
            <a:r>
              <a:rPr lang="el-GR" b="1" dirty="0" smtClean="0"/>
              <a:t>β</a:t>
            </a:r>
            <a:r>
              <a:rPr lang="en-US" b="1" baseline="-25000" dirty="0" smtClean="0"/>
              <a:t>0</a:t>
            </a:r>
            <a:r>
              <a:rPr lang="en-US" b="1" dirty="0" smtClean="0"/>
              <a:t> + </a:t>
            </a:r>
            <a:r>
              <a:rPr lang="el-GR" b="1" dirty="0" smtClean="0"/>
              <a:t>β</a:t>
            </a:r>
            <a:r>
              <a:rPr lang="en-US" b="1" baseline="-25000" dirty="0" smtClean="0"/>
              <a:t>1</a:t>
            </a:r>
            <a:r>
              <a:rPr lang="en-US" b="1" dirty="0" smtClean="0"/>
              <a:t>age</a:t>
            </a:r>
          </a:p>
          <a:p>
            <a:r>
              <a:rPr lang="en-US" dirty="0" smtClean="0"/>
              <a:t>Is this model nonparametric or parametric?</a:t>
            </a:r>
          </a:p>
          <a:p>
            <a:pPr lvl="1"/>
            <a:r>
              <a:rPr lang="en-US" dirty="0" smtClean="0"/>
              <a:t>A continuous variable can be thought of as categorical variables with an </a:t>
            </a:r>
            <a:r>
              <a:rPr lang="en-US" u="sng" dirty="0" smtClean="0"/>
              <a:t>infinite</a:t>
            </a:r>
            <a:r>
              <a:rPr lang="en-US" dirty="0" smtClean="0"/>
              <a:t> number of categories!</a:t>
            </a:r>
          </a:p>
          <a:p>
            <a:r>
              <a:rPr lang="en-US" dirty="0" smtClean="0"/>
              <a:t>What does this model assume?</a:t>
            </a:r>
          </a:p>
          <a:p>
            <a:pPr lvl="1"/>
            <a:r>
              <a:rPr lang="en-US" dirty="0" smtClean="0"/>
              <a:t>The relationship between age and the log odds of Y is linear.</a:t>
            </a:r>
          </a:p>
          <a:p>
            <a:pPr lvl="1"/>
            <a:endParaRPr lang="en-US" dirty="0"/>
          </a:p>
          <a:p>
            <a:r>
              <a:rPr lang="en-US" dirty="0"/>
              <a:t>Example for a </a:t>
            </a:r>
            <a:r>
              <a:rPr lang="en-US" dirty="0" smtClean="0"/>
              <a:t>categorical </a:t>
            </a:r>
            <a:r>
              <a:rPr lang="en-US" dirty="0"/>
              <a:t>variable </a:t>
            </a:r>
            <a:r>
              <a:rPr lang="en-US" dirty="0" smtClean="0"/>
              <a:t>age: 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logit</a:t>
            </a:r>
            <a:r>
              <a:rPr lang="en-US" b="1" dirty="0" smtClean="0"/>
              <a:t> </a:t>
            </a:r>
            <a:r>
              <a:rPr lang="en-US" b="1" dirty="0" err="1"/>
              <a:t>Pr</a:t>
            </a:r>
            <a:r>
              <a:rPr lang="en-US" b="1" dirty="0"/>
              <a:t>[</a:t>
            </a:r>
            <a:r>
              <a:rPr lang="en-US" b="1" dirty="0" err="1"/>
              <a:t>Y|age</a:t>
            </a:r>
            <a:r>
              <a:rPr lang="en-US" b="1" dirty="0"/>
              <a:t>] = </a:t>
            </a:r>
            <a:r>
              <a:rPr lang="el-GR" b="1" dirty="0"/>
              <a:t>β</a:t>
            </a:r>
            <a:r>
              <a:rPr lang="en-US" b="1" baseline="-25000" dirty="0"/>
              <a:t>0</a:t>
            </a:r>
            <a:r>
              <a:rPr lang="en-US" b="1" dirty="0"/>
              <a:t> + </a:t>
            </a:r>
            <a:r>
              <a:rPr lang="el-GR" b="1" dirty="0"/>
              <a:t>β</a:t>
            </a:r>
            <a:r>
              <a:rPr lang="en-US" b="1" baseline="-25000" dirty="0" smtClean="0"/>
              <a:t>1</a:t>
            </a:r>
            <a:r>
              <a:rPr lang="en-US" b="1" dirty="0" smtClean="0"/>
              <a:t>age(25-34) </a:t>
            </a:r>
            <a:r>
              <a:rPr lang="en-US" b="1" dirty="0"/>
              <a:t>+ </a:t>
            </a:r>
            <a:r>
              <a:rPr lang="el-GR" b="1" dirty="0" smtClean="0"/>
              <a:t>β</a:t>
            </a:r>
            <a:r>
              <a:rPr lang="en-US" b="1" baseline="-25000" dirty="0" smtClean="0"/>
              <a:t>2</a:t>
            </a:r>
            <a:r>
              <a:rPr lang="en-US" b="1" dirty="0" smtClean="0"/>
              <a:t>age(45-54</a:t>
            </a:r>
            <a:r>
              <a:rPr lang="en-US" b="1" dirty="0" smtClean="0"/>
              <a:t>)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+ </a:t>
            </a:r>
            <a:r>
              <a:rPr lang="el-GR" b="1" dirty="0" smtClean="0"/>
              <a:t>β</a:t>
            </a:r>
            <a:r>
              <a:rPr lang="en-US" b="1" baseline="-25000" dirty="0" smtClean="0"/>
              <a:t>3</a:t>
            </a:r>
            <a:r>
              <a:rPr lang="en-US" b="1" dirty="0" smtClean="0"/>
              <a:t>age(55-64) </a:t>
            </a:r>
            <a:r>
              <a:rPr lang="en-US" b="1" dirty="0" smtClean="0"/>
              <a:t>+ </a:t>
            </a:r>
            <a:r>
              <a:rPr lang="el-GR" b="1" dirty="0" smtClean="0"/>
              <a:t>β</a:t>
            </a:r>
            <a:r>
              <a:rPr lang="en-US" b="1" baseline="-25000" dirty="0" smtClean="0"/>
              <a:t>4</a:t>
            </a:r>
            <a:r>
              <a:rPr lang="en-US" b="1" dirty="0" smtClean="0"/>
              <a:t>age(65 </a:t>
            </a:r>
            <a:r>
              <a:rPr lang="en-US" b="1" dirty="0" smtClean="0"/>
              <a:t>and older)</a:t>
            </a:r>
          </a:p>
          <a:p>
            <a:r>
              <a:rPr lang="en-US" dirty="0" smtClean="0"/>
              <a:t>What </a:t>
            </a:r>
            <a:r>
              <a:rPr lang="en-US" dirty="0"/>
              <a:t>does this model assume?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risk of Y is the same within age categories (i.e. no residual confounding).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4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069" y="2667000"/>
            <a:ext cx="4343400" cy="4038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What is your interpretation and numerical value of the </a:t>
            </a:r>
            <a:r>
              <a:rPr lang="en-US" dirty="0" err="1" smtClean="0"/>
              <a:t>quantitites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e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0</a:t>
            </a:r>
            <a:endParaRPr lang="en-US" dirty="0"/>
          </a:p>
          <a:p>
            <a:r>
              <a:rPr lang="en-US" dirty="0" smtClean="0"/>
              <a:t>e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0+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e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0+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30000" dirty="0" smtClean="0"/>
              <a:t> </a:t>
            </a:r>
            <a:r>
              <a:rPr lang="en-US" dirty="0" smtClean="0"/>
              <a:t>e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0</a:t>
            </a:r>
          </a:p>
          <a:p>
            <a:r>
              <a:rPr lang="en-US" dirty="0" smtClean="0"/>
              <a:t>e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0+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1+</a:t>
            </a:r>
            <a:r>
              <a:rPr lang="el-GR" baseline="30000" dirty="0" smtClean="0"/>
              <a:t> β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e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0+</a:t>
            </a:r>
            <a:r>
              <a:rPr lang="el-GR" baseline="30000" dirty="0" smtClean="0"/>
              <a:t> β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e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0+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1+</a:t>
            </a:r>
            <a:r>
              <a:rPr lang="el-GR" baseline="30000" dirty="0" smtClean="0"/>
              <a:t> β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baseline="30000" dirty="0" smtClean="0"/>
              <a:t> </a:t>
            </a:r>
            <a:r>
              <a:rPr lang="en-US" dirty="0" smtClean="0"/>
              <a:t>e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0+</a:t>
            </a:r>
            <a:r>
              <a:rPr lang="el-GR" baseline="30000" dirty="0" smtClean="0"/>
              <a:t> β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endParaRPr lang="en-US" baseline="30000" dirty="0" smtClean="0"/>
          </a:p>
          <a:p>
            <a:endParaRPr lang="en-US" baseline="30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Consider the saturated logistic model: </a:t>
            </a:r>
          </a:p>
          <a:p>
            <a:pPr algn="ctr"/>
            <a:r>
              <a:rPr lang="en-US" sz="2800" b="1" dirty="0" err="1" smtClean="0"/>
              <a:t>logit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</a:t>
            </a:r>
            <a:r>
              <a:rPr lang="en-US" sz="2800" b="1" dirty="0" smtClean="0"/>
              <a:t>[Y|A] =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+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A +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B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000893"/>
              </p:ext>
            </p:extLst>
          </p:nvPr>
        </p:nvGraphicFramePr>
        <p:xfrm>
          <a:off x="304800" y="2667000"/>
          <a:ext cx="3886200" cy="1801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143000"/>
                <a:gridCol w="1219200"/>
              </a:tblGrid>
              <a:tr h="7889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B=1 </a:t>
                      </a:r>
                    </a:p>
                    <a:p>
                      <a:pPr algn="ctr"/>
                      <a:r>
                        <a:rPr lang="en-US" sz="1800" dirty="0" smtClean="0"/>
                        <a:t>(obese)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A=1</a:t>
                      </a:r>
                    </a:p>
                    <a:p>
                      <a:pPr algn="ctr"/>
                      <a:r>
                        <a:rPr lang="en-US" sz="1800" dirty="0" smtClean="0"/>
                        <a:t>(smokers)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A=0</a:t>
                      </a:r>
                    </a:p>
                    <a:p>
                      <a:pPr algn="ctr"/>
                      <a:r>
                        <a:rPr lang="en-US" sz="1800" dirty="0" smtClean="0"/>
                        <a:t>(non-smokers)</a:t>
                      </a:r>
                      <a:endParaRPr lang="en-US" sz="1800" dirty="0"/>
                    </a:p>
                  </a:txBody>
                  <a:tcPr/>
                </a:tc>
              </a:tr>
              <a:tr h="4437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38</a:t>
                      </a:r>
                      <a:endParaRPr lang="en-US" sz="1800" dirty="0"/>
                    </a:p>
                  </a:txBody>
                  <a:tcPr/>
                </a:tc>
              </a:tr>
              <a:tr h="4437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Y=0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62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148387"/>
              </p:ext>
            </p:extLst>
          </p:nvPr>
        </p:nvGraphicFramePr>
        <p:xfrm>
          <a:off x="304800" y="4648200"/>
          <a:ext cx="3886200" cy="1801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143000"/>
                <a:gridCol w="1219200"/>
              </a:tblGrid>
              <a:tr h="7889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B=0 </a:t>
                      </a:r>
                    </a:p>
                    <a:p>
                      <a:pPr algn="ctr"/>
                      <a:r>
                        <a:rPr lang="en-US" sz="1800" dirty="0" smtClean="0"/>
                        <a:t>(non-obese)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A=1</a:t>
                      </a:r>
                    </a:p>
                    <a:p>
                      <a:pPr algn="ctr"/>
                      <a:r>
                        <a:rPr lang="en-US" sz="1800" dirty="0" smtClean="0"/>
                        <a:t>(smokers)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A=0</a:t>
                      </a:r>
                    </a:p>
                    <a:p>
                      <a:pPr algn="ctr"/>
                      <a:r>
                        <a:rPr lang="en-US" sz="1800" dirty="0" smtClean="0"/>
                        <a:t>(non-smokers)</a:t>
                      </a:r>
                      <a:endParaRPr lang="en-US" sz="1800" dirty="0"/>
                    </a:p>
                  </a:txBody>
                  <a:tcPr/>
                </a:tc>
              </a:tr>
              <a:tr h="4437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</a:t>
                      </a:r>
                      <a:endParaRPr lang="en-US" sz="1800" dirty="0"/>
                    </a:p>
                  </a:txBody>
                  <a:tcPr/>
                </a:tc>
              </a:tr>
              <a:tr h="4437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Y=0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74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0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b="1" dirty="0" smtClean="0"/>
              <a:t>Models frequently used in epidemiology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Generalized Additive Models (GAM):</a:t>
            </a:r>
          </a:p>
          <a:p>
            <a:pPr lvl="1"/>
            <a:r>
              <a:rPr lang="en-US" dirty="0" smtClean="0"/>
              <a:t>Example: E[Y|X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..X</a:t>
            </a:r>
            <a:r>
              <a:rPr lang="en-US" baseline="-25000" dirty="0" smtClean="0"/>
              <a:t>p</a:t>
            </a:r>
            <a:r>
              <a:rPr lang="en-US" dirty="0" smtClean="0"/>
              <a:t>] = </a:t>
            </a:r>
            <a:r>
              <a:rPr lang="el-GR" dirty="0" smtClean="0"/>
              <a:t>α</a:t>
            </a:r>
            <a:r>
              <a:rPr lang="en-US" dirty="0" smtClean="0"/>
              <a:t> + f</a:t>
            </a:r>
            <a:r>
              <a:rPr lang="en-US" baseline="-25000" dirty="0" smtClean="0"/>
              <a:t>1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(X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dirty="0" smtClean="0"/>
              <a:t>+ … </a:t>
            </a:r>
            <a:r>
              <a:rPr lang="en-US" dirty="0"/>
              <a:t>+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Response variable is a sum of functions of the covariates</a:t>
            </a:r>
          </a:p>
          <a:p>
            <a:pPr lvl="1"/>
            <a:r>
              <a:rPr lang="en-US" dirty="0" smtClean="0"/>
              <a:t>Not necessarily linear</a:t>
            </a:r>
          </a:p>
          <a:p>
            <a:pPr lvl="1"/>
            <a:r>
              <a:rPr lang="en-US" dirty="0" smtClean="0"/>
              <a:t>Example: smoothing functions (e.g. </a:t>
            </a:r>
            <a:r>
              <a:rPr lang="en-US" dirty="0" err="1" smtClean="0"/>
              <a:t>kernal</a:t>
            </a:r>
            <a:r>
              <a:rPr lang="en-US" dirty="0" smtClean="0"/>
              <a:t>, splines, etc.)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Generalized Linear Models (GLM):</a:t>
            </a:r>
          </a:p>
          <a:p>
            <a:pPr lvl="1"/>
            <a:r>
              <a:rPr lang="en-US" dirty="0" smtClean="0"/>
              <a:t>Example</a:t>
            </a:r>
            <a:r>
              <a:rPr lang="en-US" dirty="0" smtClean="0"/>
              <a:t>: E[Y|X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..X</a:t>
            </a:r>
            <a:r>
              <a:rPr lang="en-US" baseline="-25000" dirty="0" smtClean="0"/>
              <a:t>p</a:t>
            </a:r>
            <a:r>
              <a:rPr lang="en-US" dirty="0" smtClean="0"/>
              <a:t>] = </a:t>
            </a:r>
            <a:r>
              <a:rPr lang="en-US" dirty="0" err="1" smtClean="0"/>
              <a:t>exp</a:t>
            </a:r>
            <a:r>
              <a:rPr lang="en-US" dirty="0" smtClean="0"/>
              <a:t>(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 smtClean="0"/>
              <a:t>2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 + … + </a:t>
            </a:r>
            <a:r>
              <a:rPr lang="el-GR" dirty="0" smtClean="0"/>
              <a:t>β</a:t>
            </a:r>
            <a:r>
              <a:rPr lang="en-US" baseline="-25000" dirty="0" err="1" smtClean="0"/>
              <a:t>p</a:t>
            </a:r>
            <a:r>
              <a:rPr lang="en-US" dirty="0" err="1" smtClean="0"/>
              <a:t>X</a:t>
            </a:r>
            <a:r>
              <a:rPr lang="en-US" baseline="-25000" dirty="0" err="1" smtClean="0"/>
              <a:t>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Response variable is a function of a linear combination of the covariates via their parameters</a:t>
            </a:r>
          </a:p>
          <a:p>
            <a:pPr lvl="2"/>
            <a:r>
              <a:rPr lang="en-US" dirty="0"/>
              <a:t>Examples: linear regression, logistic regression, </a:t>
            </a:r>
            <a:r>
              <a:rPr lang="en-US" dirty="0" err="1"/>
              <a:t>poisson</a:t>
            </a:r>
            <a:r>
              <a:rPr lang="en-US" dirty="0"/>
              <a:t>, hazard models, survival analysis, etc. </a:t>
            </a:r>
          </a:p>
          <a:p>
            <a:pPr lvl="1"/>
            <a:r>
              <a:rPr lang="en-US" dirty="0" smtClean="0"/>
              <a:t>More generally: g(E[Y|A=a], where g() is the link function</a:t>
            </a:r>
          </a:p>
          <a:p>
            <a:pPr lvl="1"/>
            <a:r>
              <a:rPr lang="en-US" dirty="0" smtClean="0"/>
              <a:t>Common link functions and distributions:</a:t>
            </a:r>
          </a:p>
          <a:p>
            <a:pPr lvl="2"/>
            <a:r>
              <a:rPr lang="en-US" dirty="0" smtClean="0"/>
              <a:t>Linear regression: link=identity, distribution=normal</a:t>
            </a:r>
            <a:endParaRPr lang="en-US" dirty="0"/>
          </a:p>
          <a:p>
            <a:pPr lvl="2"/>
            <a:r>
              <a:rPr lang="en-US" dirty="0" smtClean="0"/>
              <a:t>Logistic regression: link=</a:t>
            </a:r>
            <a:r>
              <a:rPr lang="en-US" dirty="0" err="1" smtClean="0"/>
              <a:t>logit</a:t>
            </a:r>
            <a:r>
              <a:rPr lang="en-US" dirty="0" smtClean="0"/>
              <a:t>, distribution=binomial</a:t>
            </a:r>
          </a:p>
          <a:p>
            <a:pPr lvl="2"/>
            <a:r>
              <a:rPr lang="en-US" dirty="0" smtClean="0"/>
              <a:t>Poisson regression: link=log, distribution=</a:t>
            </a:r>
            <a:r>
              <a:rPr lang="en-US" dirty="0" err="1" smtClean="0"/>
              <a:t>poisson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3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Linear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R(x</a:t>
            </a:r>
            <a:r>
              <a:rPr lang="en-US" b="1" baseline="-25000" dirty="0" smtClean="0"/>
              <a:t>1</a:t>
            </a:r>
            <a:r>
              <a:rPr lang="en-US" b="1" dirty="0" smtClean="0"/>
              <a:t>) = </a:t>
            </a:r>
            <a:r>
              <a:rPr lang="el-GR" b="1" dirty="0" smtClean="0"/>
              <a:t>β</a:t>
            </a:r>
            <a:r>
              <a:rPr lang="en-US" b="1" baseline="-25000" dirty="0" smtClean="0"/>
              <a:t>0</a:t>
            </a:r>
            <a:r>
              <a:rPr lang="en-US" b="1" dirty="0" smtClean="0"/>
              <a:t> + </a:t>
            </a:r>
            <a:r>
              <a:rPr lang="el-GR" b="1" dirty="0" smtClean="0"/>
              <a:t>β</a:t>
            </a:r>
            <a:r>
              <a:rPr lang="en-US" b="1" baseline="-25000" dirty="0" smtClean="0"/>
              <a:t>1</a:t>
            </a:r>
            <a:r>
              <a:rPr lang="en-US" b="1" dirty="0" smtClean="0"/>
              <a:t>x</a:t>
            </a:r>
            <a:r>
              <a:rPr lang="en-US" b="1" baseline="-25000" dirty="0" smtClean="0"/>
              <a:t>1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Response variable: continuous</a:t>
            </a:r>
          </a:p>
          <a:p>
            <a:pPr lvl="1"/>
            <a:r>
              <a:rPr lang="en-US" dirty="0" smtClean="0"/>
              <a:t>Model </a:t>
            </a:r>
            <a:r>
              <a:rPr lang="en-US" dirty="0" smtClean="0"/>
              <a:t>allows average risk to vary across subpopulations for different values of A but only in a linear fashion</a:t>
            </a:r>
          </a:p>
          <a:p>
            <a:pPr lvl="1"/>
            <a:r>
              <a:rPr lang="en-US" dirty="0" smtClean="0"/>
              <a:t>Assumes predictor variables are linearly related to outcome</a:t>
            </a:r>
          </a:p>
          <a:p>
            <a:pPr lvl="1"/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/>
              <a:t> </a:t>
            </a:r>
            <a:r>
              <a:rPr lang="en-US" dirty="0" smtClean="0"/>
              <a:t>is difference in risk between subpopulations defined by having x</a:t>
            </a:r>
            <a:r>
              <a:rPr lang="en-US" baseline="-25000" dirty="0" smtClean="0"/>
              <a:t>1</a:t>
            </a:r>
            <a:r>
              <a:rPr lang="en-US" dirty="0" smtClean="0"/>
              <a:t>+1 and x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err="1" smtClean="0"/>
              <a:t>Recentering</a:t>
            </a:r>
            <a:r>
              <a:rPr lang="en-US" dirty="0" smtClean="0"/>
              <a:t> (R(x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r>
              <a:rPr lang="en-US" b="1" dirty="0" smtClean="0"/>
              <a:t>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-13)</a:t>
            </a:r>
          </a:p>
          <a:p>
            <a:pPr lvl="2"/>
            <a:r>
              <a:rPr lang="en-US" dirty="0" smtClean="0"/>
              <a:t>If x</a:t>
            </a:r>
            <a:r>
              <a:rPr lang="en-US" baseline="-25000" dirty="0" smtClean="0"/>
              <a:t>1 </a:t>
            </a:r>
            <a:r>
              <a:rPr lang="en-US" dirty="0" smtClean="0"/>
              <a:t>cannot equal 0, then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will not have a meaningful interpretation. </a:t>
            </a:r>
            <a:r>
              <a:rPr lang="en-US" dirty="0" err="1" smtClean="0"/>
              <a:t>Recenter</a:t>
            </a:r>
            <a:r>
              <a:rPr lang="en-US" dirty="0" smtClean="0"/>
              <a:t> by subtracting a frequently observed value from x</a:t>
            </a:r>
            <a:r>
              <a:rPr lang="en-US" baseline="-25000" dirty="0" smtClean="0"/>
              <a:t>1 </a:t>
            </a:r>
          </a:p>
          <a:p>
            <a:pPr lvl="1"/>
            <a:r>
              <a:rPr lang="en-US" dirty="0" smtClean="0"/>
              <a:t>Rescaling</a:t>
            </a:r>
          </a:p>
          <a:p>
            <a:pPr lvl="2"/>
            <a:r>
              <a:rPr lang="en-US" dirty="0" smtClean="0"/>
              <a:t>Suppose x</a:t>
            </a:r>
            <a:r>
              <a:rPr lang="en-US" baseline="-25000" dirty="0" smtClean="0"/>
              <a:t>1 </a:t>
            </a:r>
            <a:r>
              <a:rPr lang="en-US" dirty="0" smtClean="0"/>
              <a:t>represents blood pressure. A 1-mmHg increase in SBP is not of much interest. Multiple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/>
              <a:t> </a:t>
            </a:r>
            <a:r>
              <a:rPr lang="en-US" dirty="0" smtClean="0"/>
              <a:t>by a constant (e.g. 10) to estimate the difference in risk for a 10-mmHg increase in SBP.</a:t>
            </a:r>
          </a:p>
          <a:p>
            <a:r>
              <a:rPr lang="en-US" b="1" dirty="0" smtClean="0"/>
              <a:t>A variation: R(x</a:t>
            </a:r>
            <a:r>
              <a:rPr lang="en-US" b="1" baseline="-25000" dirty="0" smtClean="0"/>
              <a:t>1</a:t>
            </a:r>
            <a:r>
              <a:rPr lang="en-US" b="1" dirty="0" smtClean="0"/>
              <a:t>) = </a:t>
            </a:r>
            <a:r>
              <a:rPr lang="en-US" b="1" dirty="0" err="1" smtClean="0"/>
              <a:t>exp</a:t>
            </a:r>
            <a:r>
              <a:rPr lang="en-US" b="1" dirty="0" smtClean="0"/>
              <a:t>(</a:t>
            </a:r>
            <a:r>
              <a:rPr lang="el-GR" b="1" dirty="0" smtClean="0"/>
              <a:t>β</a:t>
            </a:r>
            <a:r>
              <a:rPr lang="en-US" b="1" baseline="-25000" dirty="0" smtClean="0"/>
              <a:t>0</a:t>
            </a:r>
            <a:r>
              <a:rPr lang="en-US" b="1" dirty="0" smtClean="0"/>
              <a:t> + </a:t>
            </a:r>
            <a:r>
              <a:rPr lang="el-GR" b="1" dirty="0" smtClean="0"/>
              <a:t>β</a:t>
            </a:r>
            <a:r>
              <a:rPr lang="en-US" b="1" baseline="-25000" dirty="0" smtClean="0"/>
              <a:t>1</a:t>
            </a:r>
            <a:r>
              <a:rPr lang="en-US" b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) or </a:t>
            </a:r>
            <a:r>
              <a:rPr lang="en-US" b="1" dirty="0" err="1" smtClean="0"/>
              <a:t>ln</a:t>
            </a:r>
            <a:r>
              <a:rPr lang="en-US" b="1" dirty="0" smtClean="0"/>
              <a:t> (R(x</a:t>
            </a:r>
            <a:r>
              <a:rPr lang="en-US" b="1" baseline="-25000" dirty="0" smtClean="0"/>
              <a:t>1</a:t>
            </a:r>
            <a:r>
              <a:rPr lang="en-US" b="1" dirty="0" smtClean="0"/>
              <a:t>)) = </a:t>
            </a:r>
            <a:r>
              <a:rPr lang="el-GR" b="1" dirty="0" smtClean="0"/>
              <a:t>β</a:t>
            </a:r>
            <a:r>
              <a:rPr lang="en-US" b="1" baseline="-25000" dirty="0" smtClean="0"/>
              <a:t>0</a:t>
            </a:r>
            <a:r>
              <a:rPr lang="en-US" b="1" dirty="0" smtClean="0"/>
              <a:t> + </a:t>
            </a:r>
            <a:r>
              <a:rPr lang="el-GR" b="1" dirty="0" smtClean="0"/>
              <a:t>β</a:t>
            </a:r>
            <a:r>
              <a:rPr lang="en-US" b="1" baseline="-25000" dirty="0" smtClean="0"/>
              <a:t>1</a:t>
            </a:r>
            <a:r>
              <a:rPr lang="en-US" b="1" dirty="0" smtClean="0"/>
              <a:t>x</a:t>
            </a:r>
            <a:r>
              <a:rPr lang="en-US" b="1" baseline="-25000" dirty="0" smtClean="0"/>
              <a:t>1</a:t>
            </a:r>
            <a:endParaRPr lang="en-US" b="1" dirty="0" smtClean="0"/>
          </a:p>
          <a:p>
            <a:pPr lvl="1"/>
            <a:r>
              <a:rPr lang="en-US" dirty="0" smtClean="0"/>
              <a:t>Sometimes called log-linear risk model</a:t>
            </a:r>
          </a:p>
          <a:p>
            <a:pPr lvl="1"/>
            <a:r>
              <a:rPr lang="en-US" dirty="0" smtClean="0"/>
              <a:t>R(x1) will always be positive</a:t>
            </a:r>
          </a:p>
          <a:p>
            <a:pPr lvl="1"/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 is the log risk ratio comparing subpopulations defined by having x</a:t>
            </a:r>
            <a:r>
              <a:rPr lang="en-US" baseline="-25000" dirty="0" smtClean="0"/>
              <a:t>1</a:t>
            </a:r>
            <a:r>
              <a:rPr lang="en-US" dirty="0" smtClean="0"/>
              <a:t>+1 and x</a:t>
            </a:r>
            <a:r>
              <a:rPr lang="en-US" baseline="-25000" dirty="0" smtClean="0"/>
              <a:t>1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1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Linear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Example from CAP data set: </a:t>
            </a:r>
            <a:endParaRPr lang="en-US" baseline="-2500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027" y="2353159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regr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bmi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age race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Source |       SS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MS              Number of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obs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   1000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-------------+------------------------------           F(  2,   997) =   12.50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Model |  530.717838     2  265.358919  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Prob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&gt; F      =  0.0000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Residual |  21158.5243   997  21.2221909           R-squared     =  0.0245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-------------+------------------------------  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Adj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R-squared =  0.0225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Total |  21689.2422   999  21.7109531           Root MSE      =  4.6068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bmi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|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   Std. Err.      t    P&gt;|t|     [95% Conf. Interval]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-------------+----------------------------------------------------------------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age |  -.0696756   .0173498    -4.02   0.000    -.1037219   -.0356293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race |   1.161047   .3792647     3.06   0.002     .4167982    1.905296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_cons |   32.15326   1.151241    27.93   0.000     29.89412    34.41239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33973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Logistic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logit</a:t>
            </a:r>
            <a:r>
              <a:rPr lang="en-US" dirty="0" smtClean="0"/>
              <a:t> (p) = log (p/ 1-p) = log odds</a:t>
            </a:r>
          </a:p>
          <a:p>
            <a:r>
              <a:rPr lang="en-US" b="1" dirty="0" err="1" smtClean="0"/>
              <a:t>logit</a:t>
            </a:r>
            <a:r>
              <a:rPr lang="en-US" b="1" dirty="0" smtClean="0"/>
              <a:t> </a:t>
            </a:r>
            <a:r>
              <a:rPr lang="en-US" b="1" dirty="0" smtClean="0"/>
              <a:t>R(x</a:t>
            </a:r>
            <a:r>
              <a:rPr lang="en-US" b="1" baseline="-25000" dirty="0" smtClean="0"/>
              <a:t>1</a:t>
            </a:r>
            <a:r>
              <a:rPr lang="en-US" b="1" dirty="0" smtClean="0"/>
              <a:t>) = </a:t>
            </a:r>
            <a:r>
              <a:rPr lang="el-GR" b="1" dirty="0" smtClean="0"/>
              <a:t>β</a:t>
            </a:r>
            <a:r>
              <a:rPr lang="en-US" b="1" baseline="-25000" dirty="0" smtClean="0"/>
              <a:t>0</a:t>
            </a:r>
            <a:r>
              <a:rPr lang="en-US" b="1" dirty="0" smtClean="0"/>
              <a:t> + </a:t>
            </a:r>
            <a:r>
              <a:rPr lang="el-GR" b="1" dirty="0" smtClean="0"/>
              <a:t>β</a:t>
            </a:r>
            <a:r>
              <a:rPr lang="en-US" b="1" baseline="-25000" dirty="0" smtClean="0"/>
              <a:t>1</a:t>
            </a:r>
            <a:r>
              <a:rPr lang="en-US" b="1" dirty="0" smtClean="0"/>
              <a:t>x</a:t>
            </a:r>
            <a:r>
              <a:rPr lang="en-US" b="1" baseline="-25000" dirty="0" smtClean="0"/>
              <a:t>1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Response variable: binary</a:t>
            </a:r>
          </a:p>
          <a:p>
            <a:pPr lvl="1"/>
            <a:r>
              <a:rPr lang="en-US" dirty="0" smtClean="0"/>
              <a:t>Model </a:t>
            </a:r>
            <a:r>
              <a:rPr lang="en-US" dirty="0" smtClean="0"/>
              <a:t>constrains average risk between 0 and 1</a:t>
            </a:r>
          </a:p>
          <a:p>
            <a:pPr lvl="1"/>
            <a:r>
              <a:rPr lang="en-US" dirty="0" smtClean="0"/>
              <a:t>Assumes predictor variables are linearly related to the </a:t>
            </a:r>
            <a:r>
              <a:rPr lang="en-US" dirty="0" err="1" smtClean="0"/>
              <a:t>logit</a:t>
            </a:r>
            <a:r>
              <a:rPr lang="en-US" dirty="0" smtClean="0"/>
              <a:t> of the outcome</a:t>
            </a:r>
          </a:p>
          <a:p>
            <a:pPr lvl="1"/>
            <a:endParaRPr lang="en-US" dirty="0" smtClean="0"/>
          </a:p>
          <a:p>
            <a:pPr lvl="1"/>
            <a:r>
              <a:rPr lang="el-GR" dirty="0" smtClean="0"/>
              <a:t>β</a:t>
            </a:r>
            <a:r>
              <a:rPr lang="en-US" baseline="-25000" dirty="0"/>
              <a:t>0</a:t>
            </a:r>
            <a:r>
              <a:rPr lang="en-US" dirty="0" smtClean="0"/>
              <a:t> is the log odds for the subpopulation when x</a:t>
            </a:r>
            <a:r>
              <a:rPr lang="en-US" baseline="-25000" dirty="0" smtClean="0"/>
              <a:t>1</a:t>
            </a:r>
            <a:r>
              <a:rPr lang="en-US" dirty="0" smtClean="0"/>
              <a:t>=0</a:t>
            </a:r>
          </a:p>
          <a:p>
            <a:pPr lvl="1"/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 is the log odds ratio comparing subpopulations defined by having x</a:t>
            </a:r>
            <a:r>
              <a:rPr lang="en-US" baseline="-25000" dirty="0" smtClean="0"/>
              <a:t>1</a:t>
            </a:r>
            <a:r>
              <a:rPr lang="en-US" dirty="0" smtClean="0"/>
              <a:t>+1 and x</a:t>
            </a:r>
            <a:r>
              <a:rPr lang="en-US" baseline="-25000" dirty="0" smtClean="0"/>
              <a:t>1</a:t>
            </a:r>
          </a:p>
          <a:p>
            <a:pPr lvl="1"/>
            <a:endParaRPr lang="en-US" b="1" baseline="-25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Basics of modeling</a:t>
            </a:r>
          </a:p>
          <a:p>
            <a:r>
              <a:rPr lang="en-US" dirty="0" smtClean="0"/>
              <a:t>Nonparametric vs. parametric models</a:t>
            </a:r>
          </a:p>
          <a:p>
            <a:r>
              <a:rPr lang="en-US" dirty="0" smtClean="0"/>
              <a:t>Frequently used epidemiologic models</a:t>
            </a:r>
          </a:p>
          <a:p>
            <a:r>
              <a:rPr lang="en-US" dirty="0" smtClean="0"/>
              <a:t>Dose-response relationships</a:t>
            </a:r>
            <a:endParaRPr lang="en-US" dirty="0" smtClean="0"/>
          </a:p>
          <a:p>
            <a:r>
              <a:rPr lang="en-US" dirty="0" smtClean="0"/>
              <a:t>Standardization</a:t>
            </a:r>
          </a:p>
          <a:p>
            <a:r>
              <a:rPr lang="en-US" dirty="0" smtClean="0"/>
              <a:t>IPW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381000"/>
            <a:ext cx="5486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Logistic Regression Models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981200"/>
            <a:ext cx="2590800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Binary LR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0791" y="1981200"/>
            <a:ext cx="25908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2D050"/>
                </a:solidFill>
              </a:rPr>
              <a:t>Ordinal LR</a:t>
            </a: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2591" y="1988338"/>
            <a:ext cx="25908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Nominal LR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>
            <a:off x="4495800" y="1027331"/>
            <a:ext cx="0" cy="953869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 flipH="1">
            <a:off x="1600200" y="1027330"/>
            <a:ext cx="2895600" cy="9538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0"/>
          </p:cNvCxnSpPr>
          <p:nvPr/>
        </p:nvCxnSpPr>
        <p:spPr>
          <a:xfrm>
            <a:off x="4509655" y="1027330"/>
            <a:ext cx="2968336" cy="96100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582882" y="2511558"/>
            <a:ext cx="0" cy="9538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95800" y="2504420"/>
            <a:ext cx="0" cy="953869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81455" y="2511558"/>
            <a:ext cx="0" cy="95386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7481" y="3465426"/>
            <a:ext cx="2760519" cy="267765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Simple unconditional </a:t>
            </a:r>
            <a:r>
              <a:rPr lang="en-US" sz="2400" dirty="0" err="1" smtClean="0">
                <a:solidFill>
                  <a:srgbClr val="FF0000"/>
                </a:solidFill>
              </a:rPr>
              <a:t>logit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Conditional </a:t>
            </a:r>
            <a:r>
              <a:rPr lang="en-US" sz="2400" dirty="0" err="1" smtClean="0">
                <a:solidFill>
                  <a:srgbClr val="FF0000"/>
                </a:solidFill>
              </a:rPr>
              <a:t>logit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Nonparametric model with adaptive splines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1322" y="3479803"/>
            <a:ext cx="2923309" cy="267765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</a:rPr>
              <a:t>Cumulative </a:t>
            </a:r>
            <a:r>
              <a:rPr lang="en-US" sz="2400" dirty="0" err="1" smtClean="0">
                <a:solidFill>
                  <a:srgbClr val="92D050"/>
                </a:solidFill>
              </a:rPr>
              <a:t>logit</a:t>
            </a:r>
            <a:endParaRPr lang="en-US" sz="2400" dirty="0" smtClean="0">
              <a:solidFill>
                <a:srgbClr val="92D05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</a:rPr>
              <a:t>Proportional odds model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</a:rPr>
              <a:t>Adjacent-category </a:t>
            </a:r>
            <a:r>
              <a:rPr lang="en-US" sz="2400" dirty="0" err="1" smtClean="0">
                <a:solidFill>
                  <a:srgbClr val="92D050"/>
                </a:solidFill>
              </a:rPr>
              <a:t>logit</a:t>
            </a:r>
            <a:r>
              <a:rPr lang="en-US" sz="2400" dirty="0" smtClean="0">
                <a:solidFill>
                  <a:srgbClr val="92D050"/>
                </a:solidFill>
              </a:rPr>
              <a:t> model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</a:rPr>
              <a:t>Mean response model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8085" y="3479803"/>
            <a:ext cx="2923309" cy="156966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</a:rPr>
              <a:t>Multinomial </a:t>
            </a:r>
            <a:r>
              <a:rPr lang="en-US" sz="2400" dirty="0" err="1" smtClean="0">
                <a:solidFill>
                  <a:srgbClr val="7030A0"/>
                </a:solidFill>
              </a:rPr>
              <a:t>logit</a:t>
            </a:r>
            <a:endParaRPr lang="en-US" sz="2400" dirty="0" smtClean="0">
              <a:solidFill>
                <a:srgbClr val="7030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</a:rPr>
              <a:t>Generalized </a:t>
            </a:r>
            <a:r>
              <a:rPr lang="en-US" sz="2400" dirty="0" err="1" smtClean="0">
                <a:solidFill>
                  <a:srgbClr val="7030A0"/>
                </a:solidFill>
              </a:rPr>
              <a:t>logit</a:t>
            </a:r>
            <a:endParaRPr lang="en-US" sz="2400" dirty="0" smtClean="0">
              <a:solidFill>
                <a:srgbClr val="7030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</a:rPr>
              <a:t>Discrete choice models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Logistic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from CAP data set:</a:t>
            </a:r>
            <a:endParaRPr lang="en-US" baseline="-25000" dirty="0" smtClean="0"/>
          </a:p>
          <a:p>
            <a:pPr lvl="1"/>
            <a:endParaRPr lang="en-US" b="1" baseline="-250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027" y="2353159"/>
            <a:ext cx="876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logit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obese age race, or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Logistic regression                               Number of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obs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=       1000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               LR chi2(2)      =      22.79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      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Prob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&gt; chi2     =     0.0000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Log likelihood = -564.77767                       Pseudo R2       =     0.0198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obese | Odds Ratio   Std. Err.      z    P&gt;|z|     [95% Conf. Interval]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-------------+----------------------------------------------------------------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age |   .9748239   .0084576    -2.94   0.003     .9583876    .9915422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race |   1.981038    .347337     3.90   0.000     1.404918     2.79341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_cons |   1.646492   .9351696     0.88   0.380     .5408751    5.012132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15073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Conditional logistic regression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Response variable: binary</a:t>
            </a:r>
          </a:p>
          <a:p>
            <a:r>
              <a:rPr lang="en-US" dirty="0" smtClean="0"/>
              <a:t>Used for </a:t>
            </a:r>
            <a:r>
              <a:rPr lang="en-US" dirty="0" smtClean="0">
                <a:solidFill>
                  <a:srgbClr val="FF0000"/>
                </a:solidFill>
              </a:rPr>
              <a:t>MATCHED</a:t>
            </a:r>
            <a:r>
              <a:rPr lang="en-US" dirty="0" smtClean="0"/>
              <a:t> data</a:t>
            </a:r>
          </a:p>
          <a:p>
            <a:r>
              <a:rPr lang="en-US" b="1" dirty="0" err="1"/>
              <a:t>logit</a:t>
            </a:r>
            <a:r>
              <a:rPr lang="en-US" b="1" dirty="0"/>
              <a:t> R(x</a:t>
            </a:r>
            <a:r>
              <a:rPr lang="en-US" b="1" baseline="-25000" dirty="0"/>
              <a:t>1</a:t>
            </a:r>
            <a:r>
              <a:rPr lang="en-US" b="1" dirty="0"/>
              <a:t>) = </a:t>
            </a:r>
            <a:r>
              <a:rPr lang="el-GR" b="1" dirty="0"/>
              <a:t>β</a:t>
            </a:r>
            <a:r>
              <a:rPr lang="en-US" b="1" baseline="-25000" dirty="0" smtClean="0"/>
              <a:t>0k</a:t>
            </a:r>
            <a:r>
              <a:rPr lang="en-US" b="1" dirty="0" smtClean="0"/>
              <a:t> </a:t>
            </a:r>
            <a:r>
              <a:rPr lang="en-US" b="1" dirty="0"/>
              <a:t>+ </a:t>
            </a:r>
            <a:r>
              <a:rPr lang="el-GR" b="1" dirty="0"/>
              <a:t>β</a:t>
            </a:r>
            <a:r>
              <a:rPr lang="en-US" b="1" baseline="-25000" dirty="0"/>
              <a:t>1</a:t>
            </a:r>
            <a:r>
              <a:rPr lang="en-US" b="1" dirty="0"/>
              <a:t>x</a:t>
            </a:r>
            <a:r>
              <a:rPr lang="en-US" b="1" baseline="-25000" dirty="0"/>
              <a:t>1</a:t>
            </a:r>
          </a:p>
          <a:p>
            <a:pPr lvl="1"/>
            <a:r>
              <a:rPr lang="el-GR" dirty="0"/>
              <a:t>β</a:t>
            </a:r>
            <a:r>
              <a:rPr lang="en-US" baseline="-25000" dirty="0" smtClean="0"/>
              <a:t>0k </a:t>
            </a:r>
            <a:r>
              <a:rPr lang="en-US" dirty="0" smtClean="0"/>
              <a:t>is the intercept term that varies for each matched stratum k</a:t>
            </a:r>
          </a:p>
          <a:p>
            <a:pPr lvl="1"/>
            <a:r>
              <a:rPr lang="el-GR" dirty="0"/>
              <a:t>β</a:t>
            </a:r>
            <a:r>
              <a:rPr lang="en-US" baseline="-25000" dirty="0" smtClean="0"/>
              <a:t>1</a:t>
            </a:r>
            <a:r>
              <a:rPr lang="en-US" dirty="0"/>
              <a:t> </a:t>
            </a:r>
            <a:r>
              <a:rPr lang="en-US" dirty="0" smtClean="0"/>
              <a:t>is the log odds ratio of the effect of exposure x</a:t>
            </a:r>
            <a:r>
              <a:rPr lang="en-US" baseline="-25000" dirty="0" smtClean="0"/>
              <a:t>1</a:t>
            </a:r>
            <a:r>
              <a:rPr lang="en-US" dirty="0" smtClean="0"/>
              <a:t> on outcome</a:t>
            </a:r>
          </a:p>
          <a:p>
            <a:pPr lvl="1"/>
            <a:r>
              <a:rPr lang="en-US" dirty="0" smtClean="0"/>
              <a:t>Does not include parameters for matching factors as effects of matching factors on the outcome cannot be computed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assess effect modification by matching factors by including a product term between exposure and matching factors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5291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"/>
            <a:ext cx="763905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58" y="4114800"/>
            <a:ext cx="76962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219200" y="1852612"/>
            <a:ext cx="2514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19200" y="5848350"/>
            <a:ext cx="2514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57800" y="533400"/>
            <a:ext cx="3429000" cy="914400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57800" y="4495800"/>
            <a:ext cx="3429000" cy="914400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8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Special case: </a:t>
            </a:r>
            <a:r>
              <a:rPr lang="en-US" sz="3600" b="1" dirty="0" err="1" smtClean="0"/>
              <a:t>Polytomous</a:t>
            </a:r>
            <a:r>
              <a:rPr lang="en-US" sz="3600" b="1" dirty="0" smtClean="0"/>
              <a:t> </a:t>
            </a:r>
            <a:r>
              <a:rPr lang="en-US" sz="3600" b="1" dirty="0" smtClean="0"/>
              <a:t>logistic regression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20573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Sometimes called </a:t>
            </a:r>
            <a:r>
              <a:rPr lang="en-US" dirty="0" err="1" smtClean="0"/>
              <a:t>polychotomous</a:t>
            </a:r>
            <a:r>
              <a:rPr lang="en-US" dirty="0" smtClean="0"/>
              <a:t> logistic regression or multinomial logistic regression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Response variable: unordered </a:t>
            </a:r>
            <a:r>
              <a:rPr lang="en-US" b="1" dirty="0" smtClean="0">
                <a:solidFill>
                  <a:srgbClr val="00B050"/>
                </a:solidFill>
              </a:rPr>
              <a:t>outcome with J categories</a:t>
            </a:r>
          </a:p>
          <a:p>
            <a:r>
              <a:rPr lang="en-US" dirty="0" err="1" smtClean="0"/>
              <a:t>Polytomous</a:t>
            </a:r>
            <a:r>
              <a:rPr lang="en-US" dirty="0" smtClean="0"/>
              <a:t> logistic regression model fits simultaneously J-1 </a:t>
            </a:r>
            <a:r>
              <a:rPr lang="en-US" dirty="0" err="1" smtClean="0"/>
              <a:t>logit</a:t>
            </a:r>
            <a:r>
              <a:rPr lang="en-US" dirty="0" smtClean="0"/>
              <a:t> </a:t>
            </a:r>
            <a:r>
              <a:rPr lang="en-US" dirty="0" smtClean="0"/>
              <a:t>models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33528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P(Y=y</a:t>
            </a:r>
            <a:r>
              <a:rPr lang="en-US" sz="2800" u="sng" baseline="-25000" dirty="0" smtClean="0"/>
              <a:t>1</a:t>
            </a:r>
            <a:r>
              <a:rPr lang="en-US" sz="2800" u="sng" dirty="0" smtClean="0"/>
              <a:t> | X=x)</a:t>
            </a:r>
          </a:p>
          <a:p>
            <a:r>
              <a:rPr lang="en-US" sz="2800" dirty="0" smtClean="0"/>
              <a:t>P(Y=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 | X=x)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42672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P(Y=y</a:t>
            </a:r>
            <a:r>
              <a:rPr lang="en-US" sz="2800" u="sng" baseline="-25000" dirty="0" smtClean="0"/>
              <a:t>2</a:t>
            </a:r>
            <a:r>
              <a:rPr lang="en-US" sz="2800" u="sng" dirty="0" smtClean="0"/>
              <a:t> | X=x)</a:t>
            </a:r>
          </a:p>
          <a:p>
            <a:r>
              <a:rPr lang="en-US" sz="2800" dirty="0" smtClean="0"/>
              <a:t>P(Y=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 | X=x)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3505002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4473497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ln</a:t>
            </a:r>
            <a:r>
              <a:rPr lang="en-US" sz="28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>
            <a:off x="2895600" y="4267200"/>
            <a:ext cx="228600" cy="95410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2895600" y="3389095"/>
            <a:ext cx="228600" cy="95410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5029200" y="4267200"/>
            <a:ext cx="304800" cy="95410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5029200" y="3389095"/>
            <a:ext cx="304800" cy="95410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0" y="360453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= </a:t>
            </a:r>
            <a:r>
              <a:rPr lang="el-GR" sz="2800" dirty="0" smtClean="0"/>
              <a:t>α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+ </a:t>
            </a:r>
            <a:r>
              <a:rPr lang="el-GR" sz="2800" dirty="0" smtClean="0"/>
              <a:t>β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350042" y="448264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= </a:t>
            </a:r>
            <a:r>
              <a:rPr lang="el-GR" sz="2800" dirty="0" smtClean="0"/>
              <a:t>α</a:t>
            </a:r>
            <a:r>
              <a:rPr lang="en-US" sz="2800" baseline="-25000" dirty="0"/>
              <a:t>2</a:t>
            </a:r>
            <a:r>
              <a:rPr lang="en-US" sz="2800" dirty="0" smtClean="0"/>
              <a:t> + </a:t>
            </a:r>
            <a:r>
              <a:rPr lang="el-GR" sz="2800" dirty="0" smtClean="0"/>
              <a:t>β</a:t>
            </a:r>
            <a:r>
              <a:rPr lang="en-US" sz="2800" baseline="-25000" dirty="0"/>
              <a:t>2</a:t>
            </a:r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5675293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P(Y=y</a:t>
            </a:r>
            <a:r>
              <a:rPr lang="en-US" sz="2800" u="sng" baseline="-25000" dirty="0" smtClean="0"/>
              <a:t>J-1</a:t>
            </a:r>
            <a:r>
              <a:rPr lang="en-US" sz="2800" u="sng" dirty="0" smtClean="0"/>
              <a:t> | X=x)</a:t>
            </a:r>
          </a:p>
          <a:p>
            <a:r>
              <a:rPr lang="en-US" sz="2800" dirty="0" smtClean="0"/>
              <a:t>P(Y=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 | X=x)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588159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ln</a:t>
            </a:r>
            <a:r>
              <a:rPr lang="en-US" sz="28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Left Brace 16"/>
          <p:cNvSpPr/>
          <p:nvPr/>
        </p:nvSpPr>
        <p:spPr>
          <a:xfrm>
            <a:off x="2895600" y="5675293"/>
            <a:ext cx="228600" cy="95410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5029200" y="5675293"/>
            <a:ext cx="304800" cy="95410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50042" y="5890736"/>
            <a:ext cx="2193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= </a:t>
            </a:r>
            <a:r>
              <a:rPr lang="el-GR" sz="2800" dirty="0" smtClean="0"/>
              <a:t>α</a:t>
            </a:r>
            <a:r>
              <a:rPr lang="en-US" sz="2800" baseline="-25000" dirty="0" smtClean="0"/>
              <a:t>J-1</a:t>
            </a:r>
            <a:r>
              <a:rPr lang="en-US" sz="2800" dirty="0" smtClean="0"/>
              <a:t> + </a:t>
            </a:r>
            <a:r>
              <a:rPr lang="el-GR" sz="2800" dirty="0" smtClean="0"/>
              <a:t>β</a:t>
            </a:r>
            <a:r>
              <a:rPr lang="en-US" sz="2800" baseline="-25000" dirty="0" smtClean="0"/>
              <a:t>J-1</a:t>
            </a:r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962400" y="525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 . 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Special case: </a:t>
            </a:r>
            <a:r>
              <a:rPr lang="en-US" sz="3600" b="1" dirty="0" err="1"/>
              <a:t>Polytomous</a:t>
            </a:r>
            <a:r>
              <a:rPr lang="en-US" sz="3600" b="1" dirty="0"/>
              <a:t> logistic regression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44562"/>
            <a:ext cx="86106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 from the HW: Examine the association between BMI categories and age and race.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011362"/>
            <a:ext cx="769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Multinomial logistic regression                   Number of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obs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  =       1005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                                      LR chi2(6)      =      34.54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                                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Prob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&gt; chi2     =     0.0000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Log likelihood = -1063.7183                       Pseudo R2       =     0.0160</a:t>
            </a: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bmicat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|        RRR   Std. Err.      z    P&gt;|z|     [95% Conf. Interval]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-------------+----------------------------------------------------------------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1            |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age |   .8716765   .0790564    -1.51   0.130     .7297194    1.041249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race |   1.24e+07   1.32e+10     0.02   0.988            0           .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_cons |   .0000192   .0204384    -0.01   0.992            0           .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-------------+----------------------------------------------------------------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2            |  (base outcome)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-------------+----------------------------------------------------------------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3            |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age |   .9879199   .0091128    -1.32   0.188     .9702195    1.005943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race |   .7952254   .1675817    -1.09   0.277     .5261534    1.201899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_cons |    3.94992   2.440605     2.22   0.026     1.176635    13.25974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-------------+----------------------------------------------------------------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4            |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age |   .9671333   .0101013    -3.20   0.001     .9475364    .9871354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race |    1.71347   .3694795     2.50   0.013     1.122871    2.614707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_cons |   7.902542   5.459609     2.99   0.003     2.040326    30.60795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5" y="333375"/>
            <a:ext cx="8784085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315" y="6248400"/>
            <a:ext cx="878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Leung CW. Low-income Supplemental Nutrition Assistance Program participation is related to adiposity and metabolic risk factors. AJCN 2011.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5933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Special case: Ordinal </a:t>
            </a:r>
            <a:r>
              <a:rPr lang="en-US" sz="3600" b="1" dirty="0" smtClean="0"/>
              <a:t>logistic regression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458200" cy="24383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Sometimes called ordered logistic regression or proportional odds model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Response variable: ordered outcome </a:t>
            </a:r>
            <a:r>
              <a:rPr lang="en-US" b="1" dirty="0">
                <a:solidFill>
                  <a:srgbClr val="00B050"/>
                </a:solidFill>
              </a:rPr>
              <a:t>with </a:t>
            </a:r>
            <a:r>
              <a:rPr lang="en-US" b="1" dirty="0" smtClean="0">
                <a:solidFill>
                  <a:srgbClr val="00B050"/>
                </a:solidFill>
              </a:rPr>
              <a:t>J&gt;2 categories </a:t>
            </a:r>
          </a:p>
          <a:p>
            <a:r>
              <a:rPr lang="en-US" dirty="0" smtClean="0"/>
              <a:t>If Y is ordinal, models are simpler to interpret and possibly more precise (if correctly specified) than </a:t>
            </a:r>
            <a:r>
              <a:rPr lang="en-US" dirty="0" err="1" smtClean="0"/>
              <a:t>polytomous</a:t>
            </a:r>
            <a:r>
              <a:rPr lang="en-US" dirty="0" smtClean="0"/>
              <a:t> logistic regression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3581598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P(Y ≤ y</a:t>
            </a:r>
            <a:r>
              <a:rPr lang="en-US" sz="2800" u="sng" baseline="-25000" dirty="0" smtClean="0"/>
              <a:t>1</a:t>
            </a:r>
            <a:r>
              <a:rPr lang="en-US" sz="2800" u="sng" dirty="0" smtClean="0"/>
              <a:t>)</a:t>
            </a:r>
          </a:p>
          <a:p>
            <a:r>
              <a:rPr lang="en-US" sz="2800" dirty="0" smtClean="0"/>
              <a:t>P(Y &gt;y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| X=x)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3733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2895600" y="3617893"/>
            <a:ext cx="228600" cy="95410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5029200" y="3617893"/>
            <a:ext cx="304800" cy="95410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0" y="3833336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= </a:t>
            </a:r>
            <a:r>
              <a:rPr lang="el-GR" sz="2800" dirty="0" smtClean="0"/>
              <a:t>α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+ </a:t>
            </a:r>
            <a:r>
              <a:rPr lang="el-GR" sz="2800" dirty="0" smtClean="0"/>
              <a:t>β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5257998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P(Y ≤ </a:t>
            </a:r>
            <a:r>
              <a:rPr lang="en-US" sz="2800" u="sng" dirty="0" smtClean="0"/>
              <a:t>y</a:t>
            </a:r>
            <a:r>
              <a:rPr lang="en-US" sz="2800" u="sng" baseline="-25000" dirty="0" smtClean="0"/>
              <a:t>J-1</a:t>
            </a:r>
            <a:r>
              <a:rPr lang="en-US" sz="2800" u="sng" dirty="0" smtClean="0"/>
              <a:t>)</a:t>
            </a:r>
            <a:endParaRPr lang="en-US" sz="2800" u="sng" dirty="0"/>
          </a:p>
          <a:p>
            <a:r>
              <a:rPr lang="en-US" sz="2800" dirty="0"/>
              <a:t>P(Y &gt;</a:t>
            </a:r>
            <a:r>
              <a:rPr lang="en-US" sz="2800" dirty="0" smtClean="0"/>
              <a:t>y</a:t>
            </a:r>
            <a:r>
              <a:rPr lang="en-US" sz="2800" baseline="-25000" dirty="0" smtClean="0"/>
              <a:t>J-1</a:t>
            </a:r>
            <a:r>
              <a:rPr lang="en-US" sz="2800" dirty="0" smtClean="0"/>
              <a:t>| </a:t>
            </a:r>
            <a:r>
              <a:rPr lang="en-US" sz="2800" dirty="0"/>
              <a:t>X=x)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4600" y="5410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>
            <a:off x="2895600" y="5294293"/>
            <a:ext cx="228600" cy="95410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5029200" y="5294293"/>
            <a:ext cx="304800" cy="95410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4000" y="5509736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= </a:t>
            </a:r>
            <a:r>
              <a:rPr lang="el-GR" sz="2800" dirty="0" smtClean="0"/>
              <a:t>α</a:t>
            </a:r>
            <a:r>
              <a:rPr lang="en-US" sz="2800" baseline="-25000" dirty="0" smtClean="0"/>
              <a:t>J-1</a:t>
            </a:r>
            <a:r>
              <a:rPr lang="en-US" sz="2800" dirty="0" smtClean="0"/>
              <a:t> + </a:t>
            </a:r>
            <a:r>
              <a:rPr lang="el-GR" sz="2800" dirty="0" smtClean="0"/>
              <a:t>β</a:t>
            </a:r>
            <a:r>
              <a:rPr lang="en-US" sz="2800" baseline="-25000" dirty="0" smtClean="0"/>
              <a:t>J-1</a:t>
            </a:r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4648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 . 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6617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Special case: </a:t>
            </a:r>
            <a:r>
              <a:rPr lang="en-US" sz="3600" b="1" dirty="0" smtClean="0"/>
              <a:t>Ordinal </a:t>
            </a:r>
            <a:r>
              <a:rPr lang="en-US" sz="3600" b="1" dirty="0"/>
              <a:t>logistic regression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87379"/>
            <a:ext cx="86106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 from the HW: Examine the association between BMI categories and age and race.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0421" y="275588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ologit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bmicat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age race, or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  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Ordered logistic regression                       Number of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obs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  =       1005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                                      LR chi2(2)      =      15.05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                                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Prob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&gt; chi2     =     0.0005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Log likelihood = -1073.4653                       Pseudo R2       =     0.0070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bmicat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| Odds Ratio   Std. Err.      z    P&gt;|z|     [95% Conf. Interval]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-------------+----------------------------------------------------------------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age |   .9785191   .0069192    -3.07   0.002     .9650513    .9921749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race |   1.471573   .2337674     2.43   0.015     1.077863    2.009092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-------------+----------------------------------------------------------------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/cut1 |  -7.604452    .851401                     -9.273168   -5.935737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/cut2 |  -2.359849   .4746542                     -3.290154   -1.429544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/cut3 |  -.3419956   .4677894                     -1.258846    .5748547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Poisson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Response variable: a count (e.g. # of cases of disease in a given period of time) or rate</a:t>
            </a:r>
          </a:p>
          <a:p>
            <a:r>
              <a:rPr lang="en-US" dirty="0" smtClean="0"/>
              <a:t>E(Y) = </a:t>
            </a:r>
            <a:r>
              <a:rPr lang="el-GR" dirty="0" smtClean="0"/>
              <a:t>μ</a:t>
            </a:r>
            <a:r>
              <a:rPr lang="en-US" dirty="0" smtClean="0"/>
              <a:t> = </a:t>
            </a:r>
            <a:r>
              <a:rPr lang="el-GR" dirty="0" smtClean="0"/>
              <a:t>λ</a:t>
            </a:r>
            <a:r>
              <a:rPr lang="en-US" dirty="0" smtClean="0"/>
              <a:t>T</a:t>
            </a:r>
          </a:p>
          <a:p>
            <a:pPr lvl="1"/>
            <a:r>
              <a:rPr lang="en-US" dirty="0" smtClean="0"/>
              <a:t>Y = # events</a:t>
            </a:r>
          </a:p>
          <a:p>
            <a:pPr lvl="1"/>
            <a:r>
              <a:rPr lang="el-GR" dirty="0" smtClean="0"/>
              <a:t>μ</a:t>
            </a:r>
            <a:r>
              <a:rPr lang="en-US" dirty="0" smtClean="0"/>
              <a:t> = average # events</a:t>
            </a:r>
          </a:p>
          <a:p>
            <a:pPr lvl="1"/>
            <a:r>
              <a:rPr lang="en-US" dirty="0" smtClean="0"/>
              <a:t>T = follow up time</a:t>
            </a:r>
          </a:p>
          <a:p>
            <a:pPr lvl="1"/>
            <a:r>
              <a:rPr lang="el-GR" dirty="0" smtClean="0"/>
              <a:t>λ</a:t>
            </a:r>
            <a:r>
              <a:rPr lang="en-US" dirty="0" smtClean="0"/>
              <a:t> = incidence rate</a:t>
            </a:r>
          </a:p>
          <a:p>
            <a:r>
              <a:rPr lang="en-US" dirty="0" smtClean="0"/>
              <a:t>Poisson distribution: </a:t>
            </a:r>
            <a:r>
              <a:rPr lang="en-US" dirty="0" err="1" smtClean="0"/>
              <a:t>Pr</a:t>
            </a:r>
            <a:r>
              <a:rPr lang="en-US" dirty="0" smtClean="0"/>
              <a:t>[Y=y] = (</a:t>
            </a:r>
            <a:r>
              <a:rPr lang="el-GR" dirty="0" smtClean="0"/>
              <a:t>μ</a:t>
            </a:r>
            <a:r>
              <a:rPr lang="en-US" baseline="30000" dirty="0" smtClean="0"/>
              <a:t>y</a:t>
            </a:r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l-GR" baseline="30000" dirty="0" smtClean="0"/>
              <a:t>μ</a:t>
            </a:r>
            <a:r>
              <a:rPr lang="en-US" dirty="0" smtClean="0"/>
              <a:t>)/Y!</a:t>
            </a:r>
          </a:p>
          <a:p>
            <a:r>
              <a:rPr lang="en-US" dirty="0" smtClean="0"/>
              <a:t>Consider a linear model for the log number of counts:  </a:t>
            </a:r>
          </a:p>
          <a:p>
            <a:r>
              <a:rPr lang="en-US" dirty="0" err="1" smtClean="0"/>
              <a:t>ln</a:t>
            </a:r>
            <a:r>
              <a:rPr lang="en-US" dirty="0" smtClean="0"/>
              <a:t>(</a:t>
            </a:r>
            <a:r>
              <a:rPr lang="el-GR" dirty="0" smtClean="0"/>
              <a:t>μ</a:t>
            </a:r>
            <a:r>
              <a:rPr lang="en-US" baseline="-25000" dirty="0" err="1" smtClean="0"/>
              <a:t>i</a:t>
            </a:r>
            <a:r>
              <a:rPr lang="en-US" dirty="0" smtClean="0"/>
              <a:t>) </a:t>
            </a:r>
            <a:r>
              <a:rPr lang="en-US" dirty="0"/>
              <a:t>= </a:t>
            </a:r>
            <a:r>
              <a:rPr lang="en-US" dirty="0" smtClean="0"/>
              <a:t> </a:t>
            </a:r>
            <a:r>
              <a:rPr lang="el-GR" dirty="0" smtClean="0"/>
              <a:t>β</a:t>
            </a:r>
            <a:r>
              <a:rPr lang="en-US" baseline="-25000" dirty="0" smtClean="0"/>
              <a:t>0 </a:t>
            </a:r>
            <a:r>
              <a:rPr lang="en-US" dirty="0" smtClean="0"/>
              <a:t>+ </a:t>
            </a:r>
            <a:r>
              <a:rPr lang="el-GR" dirty="0" smtClean="0"/>
              <a:t>β</a:t>
            </a:r>
            <a:r>
              <a:rPr lang="en-US" baseline="-25000" dirty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/>
              <a:t>+</a:t>
            </a:r>
            <a:r>
              <a:rPr lang="el-GR" dirty="0"/>
              <a:t> </a:t>
            </a:r>
            <a:r>
              <a:rPr lang="en-US" dirty="0" smtClean="0"/>
              <a:t>log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)</a:t>
            </a:r>
            <a:endParaRPr lang="en-US" baseline="-25000" dirty="0" smtClean="0"/>
          </a:p>
          <a:p>
            <a:pPr lvl="1"/>
            <a:r>
              <a:rPr lang="el-GR" dirty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 is the log incidence rate for a one-unit change in X</a:t>
            </a:r>
          </a:p>
          <a:p>
            <a:pPr lvl="1"/>
            <a:r>
              <a:rPr lang="en-US" dirty="0"/>
              <a:t>log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) called an offset term, adjusts for the volume of observations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434" name="Picture 2" descr="https://encrypted-tbn1.gstatic.com/images?q=tbn:ANd9GcRFn-tVJJrX4fLJpor_gOKtvYhcvBFkOQOqUBxF4ygEYD0ibrz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28600"/>
            <a:ext cx="1628775" cy="122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1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</a:t>
            </a:r>
            <a:r>
              <a:rPr lang="en-US" b="1" dirty="0" smtClean="0"/>
              <a:t>use regression models?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</a:t>
            </a:r>
            <a:r>
              <a:rPr lang="en-US" dirty="0" smtClean="0"/>
              <a:t>for confounding</a:t>
            </a:r>
          </a:p>
          <a:p>
            <a:r>
              <a:rPr lang="en-US" dirty="0" smtClean="0"/>
              <a:t>Assess effect modification</a:t>
            </a:r>
          </a:p>
          <a:p>
            <a:r>
              <a:rPr lang="en-US" dirty="0" smtClean="0"/>
              <a:t>Summarize </a:t>
            </a:r>
            <a:r>
              <a:rPr lang="en-US" dirty="0" smtClean="0"/>
              <a:t>the exposure-outcome 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5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Poisson models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883926"/>
            <a:ext cx="9220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Poisson regression                                Number of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obs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=         10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               LR chi2(5)      =     922.93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      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Prob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&gt; chi2     =     0.0000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Log likelihood = -33.600153                       Pseudo R2       =     0.9321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deaths |        IRR   Std. Err.      z    P&gt;|z|     [95% Conf. Interval]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-------------+----------------------------------------------------------------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agecat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|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2  |   4.410584   .8605197     7.61   0.000     3.009011    6.464997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3  |    13.8392   2.542638    14.30   0.000     9.654328    19.83809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4  |   28.51678   5.269878    18.13   0.000     19.85177    40.96395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5  |   40.45121   7.775511    19.25   0.000     27.75326    58.95885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|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smokes |   1.425519   .1530638     3.30   0.001     1.154984    1.759421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pyears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| (exposure)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5" y="2057400"/>
            <a:ext cx="8773858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096000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Fang F. Suicide and cardiovascular death after a cancer diagnosis. NEJM 2012.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4466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3747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Prevalence ratios from Poisson models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79761" cy="583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1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Survival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Response variable: Survival time  (time from initial event until failure)</a:t>
            </a:r>
          </a:p>
          <a:p>
            <a:pPr lvl="1"/>
            <a:r>
              <a:rPr lang="en-US" dirty="0" smtClean="0"/>
              <a:t>Ex: time from birth until death; time from HIV infection until development of AIDS; time from start of treatment until remission of disease</a:t>
            </a:r>
          </a:p>
          <a:p>
            <a:r>
              <a:rPr lang="en-US" b="1" dirty="0" smtClean="0"/>
              <a:t>Censoring</a:t>
            </a:r>
            <a:r>
              <a:rPr lang="en-US" dirty="0" smtClean="0"/>
              <a:t>: incomplete observation of time to failure</a:t>
            </a:r>
          </a:p>
          <a:p>
            <a:pPr lvl="1"/>
            <a:r>
              <a:rPr lang="en-US" dirty="0" smtClean="0"/>
              <a:t>Right censoring: when subject leaves study  or study ends before event occurs </a:t>
            </a:r>
          </a:p>
          <a:p>
            <a:pPr lvl="1"/>
            <a:r>
              <a:rPr lang="en-US" dirty="0" smtClean="0"/>
              <a:t>Left censoring: event occurred before study enrollment</a:t>
            </a:r>
          </a:p>
          <a:p>
            <a:r>
              <a:rPr lang="en-US" b="1" dirty="0" smtClean="0"/>
              <a:t>Truncation</a:t>
            </a:r>
            <a:r>
              <a:rPr lang="en-US" dirty="0" smtClean="0"/>
              <a:t>: eligibility or observation of subject for study depends on event</a:t>
            </a:r>
          </a:p>
          <a:p>
            <a:pPr lvl="1"/>
            <a:r>
              <a:rPr lang="en-US" dirty="0" smtClean="0"/>
              <a:t>Right truncation: entry into study depends on event of interest</a:t>
            </a:r>
          </a:p>
          <a:p>
            <a:pPr lvl="1"/>
            <a:r>
              <a:rPr lang="en-US" dirty="0" smtClean="0"/>
              <a:t>Left truncation: subjects already at risk of event before study began</a:t>
            </a:r>
          </a:p>
        </p:txBody>
      </p:sp>
    </p:spTree>
    <p:extLst>
      <p:ext uri="{BB962C8B-B14F-4D97-AF65-F5344CB8AC3E}">
        <p14:creationId xmlns:p14="http://schemas.microsoft.com/office/powerpoint/2010/main" val="6619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Survival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686800" cy="3726357"/>
          </a:xfrm>
        </p:spPr>
        <p:txBody>
          <a:bodyPr>
            <a:normAutofit fontScale="92500"/>
          </a:bodyPr>
          <a:lstStyle/>
          <a:p>
            <a:r>
              <a:rPr lang="en-US" dirty="0"/>
              <a:t>Estimate the probability that an individual will “survive” for a given length of time</a:t>
            </a:r>
          </a:p>
          <a:p>
            <a:r>
              <a:rPr lang="en-US" dirty="0"/>
              <a:t>Kaplan-Meier method (or product-limit method) – most commonly used to estimate survival curve</a:t>
            </a:r>
          </a:p>
          <a:p>
            <a:r>
              <a:rPr lang="en-US" dirty="0" smtClean="0"/>
              <a:t>S(t</a:t>
            </a:r>
            <a:r>
              <a:rPr lang="en-US" dirty="0"/>
              <a:t>): probability that an individual survives beyond time </a:t>
            </a:r>
            <a:r>
              <a:rPr lang="en-US" i="1" dirty="0"/>
              <a:t>t</a:t>
            </a:r>
            <a:r>
              <a:rPr lang="en-US" dirty="0"/>
              <a:t> or the proportion of subjects who have not yet </a:t>
            </a:r>
            <a:r>
              <a:rPr lang="en-US" dirty="0" smtClean="0"/>
              <a:t>failed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55112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Ŝ(t)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Π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5326558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d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276600" y="5867399"/>
            <a:ext cx="10668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0" y="589594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&lt;t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9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Survival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763000" cy="137208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Consider study of survival among 12 hemophiliacs diagnosed with AIDS and followed until death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2057400" cy="358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05" y="2972282"/>
            <a:ext cx="2406895" cy="319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52" y="3244184"/>
            <a:ext cx="3653178" cy="265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78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Survival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1"/>
            <a:ext cx="8991600" cy="137208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Compare survival times among hemophiliacs by age at time of HIV </a:t>
            </a:r>
            <a:r>
              <a:rPr lang="en-US" dirty="0" err="1" smtClean="0"/>
              <a:t>seroconversion</a:t>
            </a:r>
            <a:r>
              <a:rPr lang="en-US" dirty="0" smtClean="0"/>
              <a:t> (≤40 years and &gt;40 years)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2473"/>
            <a:ext cx="5014913" cy="364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5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Survival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63246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sts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test group,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logrank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failure _d:  censor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analysis time _t: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survtime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Log-rank test for equality of survivor functions</a:t>
            </a: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|   Events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Events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group |  observed       expected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------+-------------------------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1     |         6           9.25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2     |         6           2.75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------+-------------------------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Total |        12          12.00</a:t>
            </a: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chi2(1) =       6.67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&gt;chi2 =     0.0098</a:t>
            </a: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5334000"/>
            <a:ext cx="401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: The two distributions of survival times are identical. </a:t>
            </a:r>
          </a:p>
        </p:txBody>
      </p:sp>
    </p:spTree>
    <p:extLst>
      <p:ext uri="{BB962C8B-B14F-4D97-AF65-F5344CB8AC3E}">
        <p14:creationId xmlns:p14="http://schemas.microsoft.com/office/powerpoint/2010/main" val="10110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309" y="6397823"/>
            <a:ext cx="8589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Redelmeier</a:t>
            </a:r>
            <a:r>
              <a:rPr lang="en-US" sz="1400" i="1" dirty="0" smtClean="0"/>
              <a:t> DA. Survival in Academy Award-Winning Actors and Actresses. Ann Intern Med 2001. </a:t>
            </a:r>
            <a:endParaRPr lang="en-US" sz="1400" i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22" y="158948"/>
            <a:ext cx="5286375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4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Cox </a:t>
            </a:r>
            <a:r>
              <a:rPr lang="en-US" b="1" dirty="0" smtClean="0"/>
              <a:t>Proportional </a:t>
            </a:r>
            <a:r>
              <a:rPr lang="en-US" b="1" smtClean="0"/>
              <a:t>Hazard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</a:t>
            </a:r>
            <a:r>
              <a:rPr lang="en-US" dirty="0" err="1"/>
              <a:t>semiparametric</a:t>
            </a:r>
            <a:r>
              <a:rPr lang="en-US" dirty="0"/>
              <a:t> model</a:t>
            </a:r>
          </a:p>
          <a:p>
            <a:pPr lvl="1"/>
            <a:r>
              <a:rPr lang="en-US" dirty="0"/>
              <a:t>Baseline hazard h</a:t>
            </a:r>
            <a:r>
              <a:rPr lang="en-US" baseline="-25000" dirty="0"/>
              <a:t>0</a:t>
            </a:r>
            <a:r>
              <a:rPr lang="en-US" dirty="0"/>
              <a:t>(t) is </a:t>
            </a:r>
            <a:r>
              <a:rPr lang="en-US" dirty="0" err="1"/>
              <a:t>nonparametrically</a:t>
            </a:r>
            <a:r>
              <a:rPr lang="en-US" dirty="0"/>
              <a:t> modeled</a:t>
            </a:r>
          </a:p>
          <a:p>
            <a:pPr lvl="1"/>
            <a:r>
              <a:rPr lang="en-US" dirty="0"/>
              <a:t>Parameters for the covariates in the model are parametrically modeled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i</a:t>
            </a:r>
            <a:r>
              <a:rPr lang="en-US" dirty="0" smtClean="0"/>
              <a:t>(t</a:t>
            </a:r>
            <a:r>
              <a:rPr lang="en-US" dirty="0"/>
              <a:t>) = </a:t>
            </a:r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(t)e</a:t>
            </a:r>
            <a:r>
              <a:rPr lang="en-US" baseline="30000" dirty="0" smtClean="0"/>
              <a:t>(</a:t>
            </a:r>
            <a:r>
              <a:rPr lang="el-GR" baseline="30000" dirty="0"/>
              <a:t>β</a:t>
            </a:r>
            <a:r>
              <a:rPr lang="en-US" baseline="30000" dirty="0" smtClean="0"/>
              <a:t>1Xi1</a:t>
            </a:r>
            <a:r>
              <a:rPr lang="en-US" baseline="30000" dirty="0"/>
              <a:t>+</a:t>
            </a:r>
            <a:r>
              <a:rPr lang="el-GR" baseline="30000" dirty="0"/>
              <a:t> β</a:t>
            </a:r>
            <a:r>
              <a:rPr lang="en-US" baseline="30000" dirty="0" smtClean="0"/>
              <a:t>2Xi2</a:t>
            </a:r>
            <a:r>
              <a:rPr lang="en-US" baseline="30000" dirty="0"/>
              <a:t>+</a:t>
            </a:r>
            <a:r>
              <a:rPr lang="el-GR" baseline="30000" dirty="0"/>
              <a:t> β</a:t>
            </a:r>
            <a:r>
              <a:rPr lang="en-US" baseline="30000" dirty="0" smtClean="0"/>
              <a:t>3Xi3+…</a:t>
            </a:r>
            <a:r>
              <a:rPr lang="el-GR" baseline="30000" dirty="0" smtClean="0"/>
              <a:t> </a:t>
            </a:r>
            <a:r>
              <a:rPr lang="el-GR" baseline="30000" dirty="0"/>
              <a:t>β</a:t>
            </a:r>
            <a:r>
              <a:rPr lang="en-US" baseline="30000" dirty="0" err="1" smtClean="0"/>
              <a:t>pXip</a:t>
            </a:r>
            <a:r>
              <a:rPr lang="en-US" baseline="30000" dirty="0"/>
              <a:t>)</a:t>
            </a:r>
          </a:p>
          <a:p>
            <a:pPr lvl="1"/>
            <a:r>
              <a:rPr lang="en-US" dirty="0" smtClean="0"/>
              <a:t>Predictors X</a:t>
            </a:r>
            <a:r>
              <a:rPr lang="en-US" baseline="-25000" dirty="0" smtClean="0"/>
              <a:t>1</a:t>
            </a:r>
            <a:r>
              <a:rPr lang="en-US" dirty="0" smtClean="0"/>
              <a:t>-X</a:t>
            </a:r>
            <a:r>
              <a:rPr lang="en-US" baseline="-25000" dirty="0" smtClean="0"/>
              <a:t>p</a:t>
            </a:r>
            <a:r>
              <a:rPr lang="en-US" dirty="0" smtClean="0"/>
              <a:t> are assumed to act additively on log h(t)</a:t>
            </a:r>
          </a:p>
          <a:p>
            <a:pPr lvl="1"/>
            <a:r>
              <a:rPr lang="en-US" dirty="0" smtClean="0"/>
              <a:t>h(t): hazard rate at time t for subjects with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p</a:t>
            </a:r>
            <a:r>
              <a:rPr lang="en-US" dirty="0" smtClean="0"/>
              <a:t>=</a:t>
            </a:r>
            <a:r>
              <a:rPr lang="en-US" dirty="0" err="1" smtClean="0"/>
              <a:t>x</a:t>
            </a:r>
            <a:r>
              <a:rPr lang="en-US" baseline="-25000" dirty="0" err="1" smtClean="0"/>
              <a:t>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(t): baseline hazard rate at time t with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p</a:t>
            </a:r>
            <a:r>
              <a:rPr lang="en-US" dirty="0" smtClean="0"/>
              <a:t>=0</a:t>
            </a:r>
          </a:p>
          <a:p>
            <a:pPr lvl="1"/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: log hazard rate ratio for a one-unit change in X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Proportional hazards assumption</a:t>
            </a:r>
          </a:p>
          <a:p>
            <a:pPr lvl="1"/>
            <a:r>
              <a:rPr lang="en-US" dirty="0" smtClean="0"/>
              <a:t>Hazard for any individual is a fixed proportion of the hazard for any other individual</a:t>
            </a:r>
          </a:p>
          <a:p>
            <a:pPr marL="914400" lvl="2" indent="0">
              <a:buNone/>
            </a:pPr>
            <a:r>
              <a:rPr lang="en-US" dirty="0" smtClean="0"/>
              <a:t>	</a:t>
            </a:r>
            <a:r>
              <a:rPr lang="en-US" u="sng" dirty="0" smtClean="0"/>
              <a:t>h</a:t>
            </a:r>
            <a:r>
              <a:rPr lang="en-US" u="sng" baseline="-25000" dirty="0" smtClean="0"/>
              <a:t>i</a:t>
            </a:r>
            <a:r>
              <a:rPr lang="en-US" u="sng" dirty="0" smtClean="0"/>
              <a:t>(t</a:t>
            </a:r>
            <a:r>
              <a:rPr lang="en-US" u="sng" dirty="0"/>
              <a:t>) = h</a:t>
            </a:r>
            <a:r>
              <a:rPr lang="en-US" u="sng" baseline="-25000" dirty="0"/>
              <a:t>0</a:t>
            </a:r>
            <a:r>
              <a:rPr lang="en-US" u="sng" dirty="0"/>
              <a:t>(t)e</a:t>
            </a:r>
            <a:r>
              <a:rPr lang="en-US" u="sng" baseline="30000" dirty="0"/>
              <a:t>(</a:t>
            </a:r>
            <a:r>
              <a:rPr lang="el-GR" u="sng" baseline="30000" dirty="0"/>
              <a:t>β</a:t>
            </a:r>
            <a:r>
              <a:rPr lang="en-US" u="sng" baseline="30000" dirty="0"/>
              <a:t>1Xi1+</a:t>
            </a:r>
            <a:r>
              <a:rPr lang="el-GR" u="sng" baseline="30000" dirty="0"/>
              <a:t> β</a:t>
            </a:r>
            <a:r>
              <a:rPr lang="en-US" u="sng" baseline="30000" dirty="0"/>
              <a:t>2Xi2+</a:t>
            </a:r>
            <a:r>
              <a:rPr lang="el-GR" u="sng" baseline="30000" dirty="0"/>
              <a:t> β</a:t>
            </a:r>
            <a:r>
              <a:rPr lang="en-US" u="sng" baseline="30000" dirty="0"/>
              <a:t>3Xi3+…</a:t>
            </a:r>
            <a:r>
              <a:rPr lang="el-GR" u="sng" baseline="30000" dirty="0"/>
              <a:t> β</a:t>
            </a:r>
            <a:r>
              <a:rPr lang="en-US" u="sng" baseline="30000" dirty="0" err="1"/>
              <a:t>pXip</a:t>
            </a:r>
            <a:r>
              <a:rPr lang="en-US" u="sng" baseline="30000" dirty="0"/>
              <a:t>)</a:t>
            </a:r>
          </a:p>
          <a:p>
            <a:pPr marL="914400" lvl="2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h</a:t>
            </a:r>
            <a:r>
              <a:rPr lang="en-US" baseline="-25000" dirty="0" err="1" smtClean="0"/>
              <a:t>j</a:t>
            </a:r>
            <a:r>
              <a:rPr lang="en-US" dirty="0" smtClean="0"/>
              <a:t>(t</a:t>
            </a:r>
            <a:r>
              <a:rPr lang="en-US" dirty="0"/>
              <a:t>) = h</a:t>
            </a:r>
            <a:r>
              <a:rPr lang="en-US" baseline="-25000" dirty="0"/>
              <a:t>0</a:t>
            </a:r>
            <a:r>
              <a:rPr lang="en-US" dirty="0"/>
              <a:t>(t)e</a:t>
            </a:r>
            <a:r>
              <a:rPr lang="en-US" baseline="30000" dirty="0"/>
              <a:t>(</a:t>
            </a:r>
            <a:r>
              <a:rPr lang="el-GR" baseline="30000" dirty="0"/>
              <a:t>β</a:t>
            </a:r>
            <a:r>
              <a:rPr lang="en-US" baseline="30000" dirty="0" smtClean="0"/>
              <a:t>1Xj1</a:t>
            </a:r>
            <a:r>
              <a:rPr lang="en-US" baseline="30000" dirty="0"/>
              <a:t>+</a:t>
            </a:r>
            <a:r>
              <a:rPr lang="el-GR" baseline="30000" dirty="0"/>
              <a:t> β</a:t>
            </a:r>
            <a:r>
              <a:rPr lang="en-US" baseline="30000" dirty="0" smtClean="0"/>
              <a:t>2Xj2</a:t>
            </a:r>
            <a:r>
              <a:rPr lang="en-US" baseline="30000" dirty="0"/>
              <a:t>+</a:t>
            </a:r>
            <a:r>
              <a:rPr lang="el-GR" baseline="30000" dirty="0"/>
              <a:t> β</a:t>
            </a:r>
            <a:r>
              <a:rPr lang="en-US" baseline="30000" dirty="0" smtClean="0"/>
              <a:t>3Xj3</a:t>
            </a:r>
            <a:r>
              <a:rPr lang="en-US" baseline="30000" dirty="0"/>
              <a:t>+…</a:t>
            </a:r>
            <a:r>
              <a:rPr lang="el-GR" baseline="30000" dirty="0"/>
              <a:t> β</a:t>
            </a:r>
            <a:r>
              <a:rPr lang="en-US" baseline="30000" dirty="0" err="1"/>
              <a:t>pXip</a:t>
            </a:r>
            <a:r>
              <a:rPr lang="en-US" baseline="30000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Can be tested by adding product term between time and covariates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8300" y="548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</a:t>
            </a:r>
            <a:r>
              <a:rPr lang="en-US" baseline="-25000" dirty="0" err="1" smtClean="0"/>
              <a:t>i,j</a:t>
            </a:r>
            <a:r>
              <a:rPr lang="en-US" dirty="0"/>
              <a:t>=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547116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 smtClean="0"/>
              <a:t>= </a:t>
            </a:r>
            <a:r>
              <a:rPr lang="en-US" dirty="0" err="1" smtClean="0"/>
              <a:t>exp</a:t>
            </a:r>
            <a:r>
              <a:rPr lang="en-US" dirty="0" smtClean="0"/>
              <a:t>(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(X</a:t>
            </a:r>
            <a:r>
              <a:rPr lang="en-US" baseline="-25000" dirty="0" smtClean="0"/>
              <a:t>i1</a:t>
            </a:r>
            <a:r>
              <a:rPr lang="en-US" dirty="0" smtClean="0"/>
              <a:t>-X</a:t>
            </a:r>
            <a:r>
              <a:rPr lang="en-US" baseline="-25000" dirty="0" smtClean="0"/>
              <a:t>j1</a:t>
            </a:r>
            <a:r>
              <a:rPr lang="en-US" dirty="0" smtClean="0"/>
              <a:t>)+…+</a:t>
            </a:r>
            <a:r>
              <a:rPr lang="el-GR" dirty="0" smtClean="0"/>
              <a:t>β</a:t>
            </a:r>
            <a:r>
              <a:rPr lang="en-US" baseline="-25000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ip</a:t>
            </a:r>
            <a:r>
              <a:rPr lang="en-US" dirty="0" err="1" smtClean="0"/>
              <a:t>-X</a:t>
            </a:r>
            <a:r>
              <a:rPr lang="en-US" baseline="-25000" dirty="0" err="1" smtClean="0"/>
              <a:t>jp</a:t>
            </a:r>
            <a:r>
              <a:rPr lang="en-US" dirty="0" smtClean="0"/>
              <a:t>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Estimator, </a:t>
            </a:r>
            <a:r>
              <a:rPr lang="en-US" b="1" dirty="0" err="1" smtClean="0"/>
              <a:t>estimand</a:t>
            </a:r>
            <a:r>
              <a:rPr lang="en-US" b="1" dirty="0" smtClean="0"/>
              <a:t>, estimate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 </a:t>
            </a:r>
            <a:r>
              <a:rPr lang="en-US" b="1" dirty="0" smtClean="0"/>
              <a:t>ESTIMATOR</a:t>
            </a:r>
            <a:r>
              <a:rPr lang="en-US" dirty="0" smtClean="0"/>
              <a:t> is some function of the data that is used to estimate an unknown population parameter</a:t>
            </a:r>
          </a:p>
          <a:p>
            <a:pPr lvl="1"/>
            <a:r>
              <a:rPr lang="en-US" dirty="0" smtClean="0"/>
              <a:t>The sample average of SBP among men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ESTIMAND</a:t>
            </a:r>
            <a:r>
              <a:rPr lang="en-US" dirty="0" smtClean="0"/>
              <a:t> is the unknown population parameter</a:t>
            </a:r>
          </a:p>
          <a:p>
            <a:pPr lvl="1"/>
            <a:r>
              <a:rPr lang="en-US" dirty="0" smtClean="0"/>
              <a:t>The mean SBP among men in the study population</a:t>
            </a:r>
          </a:p>
          <a:p>
            <a:r>
              <a:rPr lang="en-US" dirty="0" smtClean="0"/>
              <a:t>An </a:t>
            </a:r>
            <a:r>
              <a:rPr lang="en-US" b="1" dirty="0" smtClean="0"/>
              <a:t>ESTIMATE </a:t>
            </a:r>
            <a:r>
              <a:rPr lang="en-US" dirty="0" smtClean="0"/>
              <a:t>is the result of applying the estimator of the data set</a:t>
            </a:r>
          </a:p>
          <a:p>
            <a:pPr lvl="1"/>
            <a:r>
              <a:rPr lang="en-US" dirty="0" smtClean="0"/>
              <a:t>120 mmHg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As the sample size increases towards infinity, the ESTIMATOR provides a </a:t>
            </a:r>
            <a:r>
              <a:rPr lang="en-US" b="1" dirty="0" smtClean="0"/>
              <a:t>consistent</a:t>
            </a:r>
            <a:r>
              <a:rPr lang="en-US" dirty="0" smtClean="0"/>
              <a:t> estimate of the ESTIMAND</a:t>
            </a:r>
          </a:p>
          <a:p>
            <a:pPr lvl="1"/>
            <a:r>
              <a:rPr lang="en-US" dirty="0" smtClean="0"/>
              <a:t>The sample average is a consistent estimator of the population mean</a:t>
            </a:r>
          </a:p>
          <a:p>
            <a:pPr lvl="1"/>
            <a:r>
              <a:rPr lang="en-US" dirty="0" smtClean="0"/>
              <a:t>Choosing the value of the first observation is not a consistent estimator of the population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stcox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age</a:t>
            </a: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failure _d:  censor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analysis time _t: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survtime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Iteration 0:   log likelihood = -20.274897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Iteration 1:   log likelihood = -15.892527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Iteration 2:   log likelihood = -15.853709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Iteration 3:   log likelihood = -15.853585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Refining estimates: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Iteration 0:   log likelihood = -15.853585</a:t>
            </a: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Cox regression --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Breslow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method for ties</a:t>
            </a: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No. of subjects =           12                     Number of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obs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=        12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No. of failures =           12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Time at risk    =          169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                LR chi2(1)      =      8.84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Log likelihood  =   -15.853585            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Prob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&gt; chi2     =    0.0029</a:t>
            </a: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_t |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Haz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 Ratio   Std. Err.      z    P&gt;|z|     [95% Conf. Interval]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-------------+----------------------------------------------------------------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age |   1.149709   .0630034     2.55   0.011     1.032625    1.280069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4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9029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8875" y="185204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38005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17238" y="378088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8638" y="4267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D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1" y="6474023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Greenland S. Dose-Response and Trend Analysis in Epidemiology: Alternatives to Categorical Analysis. Epidemiology 1995.</a:t>
            </a:r>
            <a:endParaRPr lang="en-US" sz="1400" i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Modeling dose-response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81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Continuous Variable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Most powerful if dose-response is truly linear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Sensitive to influential points often in the extremes of the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Indicator/ Categorical Variable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Also known as reference coding, dummy coding, disjoint coding…</a:t>
            </a:r>
          </a:p>
          <a:p>
            <a:r>
              <a:rPr lang="en-US" b="1" dirty="0" smtClean="0"/>
              <a:t>Key assumption</a:t>
            </a:r>
            <a:r>
              <a:rPr lang="en-US" dirty="0" smtClean="0"/>
              <a:t>: Categories should represent scientifically meaningful constructs within which risk is not expected to change dramatically</a:t>
            </a:r>
          </a:p>
          <a:p>
            <a:r>
              <a:rPr lang="en-US" dirty="0" smtClean="0"/>
              <a:t>Take continuous variable, </a:t>
            </a:r>
            <a:r>
              <a:rPr lang="en-US" i="1" dirty="0" smtClean="0"/>
              <a:t>V</a:t>
            </a:r>
          </a:p>
          <a:p>
            <a:r>
              <a:rPr lang="en-US" dirty="0" smtClean="0"/>
              <a:t>Define categorical variable </a:t>
            </a:r>
            <a:r>
              <a:rPr lang="en-US" i="1" dirty="0" smtClean="0"/>
              <a:t>X</a:t>
            </a:r>
            <a:r>
              <a:rPr lang="en-US" dirty="0" smtClean="0"/>
              <a:t> split into </a:t>
            </a:r>
            <a:r>
              <a:rPr lang="en-US" i="1" dirty="0" smtClean="0"/>
              <a:t>K</a:t>
            </a:r>
            <a:r>
              <a:rPr lang="en-US" dirty="0" smtClean="0"/>
              <a:t> cut-points where…</a:t>
            </a:r>
          </a:p>
          <a:p>
            <a:pPr lvl="1"/>
            <a:r>
              <a:rPr lang="en-US" dirty="0" smtClean="0"/>
              <a:t>X=1 if V in [0, cut-point 1]</a:t>
            </a:r>
          </a:p>
          <a:p>
            <a:pPr lvl="1"/>
            <a:r>
              <a:rPr lang="en-US" dirty="0" smtClean="0"/>
              <a:t>X=2 if V in [cut-point 1, cut-point 2]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X=k if V in [cut-point K, infinity]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E(Y) = </a:t>
            </a:r>
            <a:r>
              <a:rPr lang="el-GR" b="1" dirty="0"/>
              <a:t>β</a:t>
            </a:r>
            <a:r>
              <a:rPr lang="en-US" b="1" baseline="-25000" dirty="0"/>
              <a:t>0</a:t>
            </a:r>
            <a:r>
              <a:rPr lang="en-US" b="1" dirty="0"/>
              <a:t> + </a:t>
            </a:r>
            <a:r>
              <a:rPr lang="el-GR" b="1" dirty="0"/>
              <a:t>β</a:t>
            </a:r>
            <a:r>
              <a:rPr lang="en-US" b="1" baseline="-25000" dirty="0" smtClean="0"/>
              <a:t>1</a:t>
            </a:r>
            <a:r>
              <a:rPr lang="en-US" b="1" dirty="0" smtClean="0"/>
              <a:t>I(X=2) </a:t>
            </a:r>
            <a:r>
              <a:rPr lang="en-US" b="1" dirty="0"/>
              <a:t>+ </a:t>
            </a:r>
            <a:r>
              <a:rPr lang="el-GR" b="1" dirty="0"/>
              <a:t>β</a:t>
            </a:r>
            <a:r>
              <a:rPr lang="en-US" b="1" baseline="-25000" dirty="0" smtClean="0"/>
              <a:t>2</a:t>
            </a:r>
            <a:r>
              <a:rPr lang="en-US" b="1" dirty="0" smtClean="0"/>
              <a:t>I(X=3)  + </a:t>
            </a:r>
            <a:r>
              <a:rPr lang="el-GR" b="1" dirty="0"/>
              <a:t>β</a:t>
            </a:r>
            <a:r>
              <a:rPr lang="en-US" b="1" baseline="-25000" dirty="0" smtClean="0"/>
              <a:t>3</a:t>
            </a:r>
            <a:r>
              <a:rPr lang="en-US" b="1" dirty="0" smtClean="0"/>
              <a:t>I(X=4</a:t>
            </a:r>
            <a:r>
              <a:rPr lang="en-US" b="1" dirty="0"/>
              <a:t>) + </a:t>
            </a:r>
            <a:r>
              <a:rPr lang="el-GR" b="1" dirty="0" smtClean="0"/>
              <a:t>β</a:t>
            </a:r>
            <a:r>
              <a:rPr lang="en-US" b="1" baseline="-25000" dirty="0" smtClean="0"/>
              <a:t>k-1</a:t>
            </a:r>
            <a:r>
              <a:rPr lang="en-US" b="1" dirty="0" smtClean="0"/>
              <a:t>I(k-1)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K </a:t>
            </a:r>
            <a:r>
              <a:rPr lang="en-US" dirty="0"/>
              <a:t>is reference group to which all other categories are </a:t>
            </a:r>
            <a:r>
              <a:rPr lang="en-US" dirty="0" smtClean="0"/>
              <a:t>compared</a:t>
            </a:r>
          </a:p>
          <a:p>
            <a:pPr marL="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76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Indicator/ Categorical Variable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Relatively insensitive to assumptions about shape of dose-response curve</a:t>
            </a:r>
          </a:p>
          <a:p>
            <a:pPr lvl="1"/>
            <a:r>
              <a:rPr lang="en-US" dirty="0" smtClean="0"/>
              <a:t>Insensitive to influential points</a:t>
            </a:r>
          </a:p>
          <a:p>
            <a:pPr lvl="1"/>
            <a:r>
              <a:rPr lang="en-US" dirty="0" smtClean="0"/>
              <a:t>More powerful than continuous if dose-response is not linear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Loss of power if categories are incorrectly defined</a:t>
            </a:r>
          </a:p>
          <a:p>
            <a:pPr lvl="1"/>
            <a:r>
              <a:rPr lang="en-US" dirty="0" smtClean="0"/>
              <a:t>Loss of power due to risk estimation for many variables if dose-response is truly linear</a:t>
            </a:r>
          </a:p>
          <a:p>
            <a:pPr lvl="1"/>
            <a:r>
              <a:rPr lang="en-US" dirty="0" smtClean="0"/>
              <a:t>Assumes unrealistic jump in risk at category cut-points</a:t>
            </a:r>
          </a:p>
          <a:p>
            <a:pPr lvl="1"/>
            <a:r>
              <a:rPr lang="en-US" dirty="0" smtClean="0"/>
              <a:t>Residual confounding may result if categories are too wide</a:t>
            </a:r>
          </a:p>
        </p:txBody>
      </p:sp>
    </p:spTree>
    <p:extLst>
      <p:ext uri="{BB962C8B-B14F-4D97-AF65-F5344CB8AC3E}">
        <p14:creationId xmlns:p14="http://schemas.microsoft.com/office/powerpoint/2010/main" val="40977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Score test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Exposure, V, can be replaced by ordinal score vector S assigned to different exposure levels</a:t>
            </a:r>
          </a:p>
          <a:p>
            <a:r>
              <a:rPr lang="en-US" dirty="0" smtClean="0"/>
              <a:t>Some options:</a:t>
            </a:r>
          </a:p>
          <a:p>
            <a:pPr lvl="1"/>
            <a:r>
              <a:rPr lang="en-US" dirty="0" smtClean="0"/>
              <a:t>Ordinal score: 1, 2, 3, 4, 5</a:t>
            </a:r>
          </a:p>
          <a:p>
            <a:pPr lvl="1"/>
            <a:r>
              <a:rPr lang="en-US" dirty="0" smtClean="0"/>
              <a:t>Category midpoints</a:t>
            </a:r>
          </a:p>
          <a:p>
            <a:pPr lvl="1"/>
            <a:r>
              <a:rPr lang="en-US" dirty="0" smtClean="0"/>
              <a:t>Category means or medians</a:t>
            </a:r>
          </a:p>
          <a:p>
            <a:r>
              <a:rPr lang="en-US" dirty="0" smtClean="0"/>
              <a:t>Linear trend test</a:t>
            </a:r>
          </a:p>
          <a:p>
            <a:pPr lvl="1"/>
            <a:r>
              <a:rPr lang="en-US" dirty="0" smtClean="0"/>
              <a:t>Advantages:</a:t>
            </a:r>
          </a:p>
          <a:p>
            <a:pPr lvl="2"/>
            <a:r>
              <a:rPr lang="en-US" dirty="0" smtClean="0"/>
              <a:t>More power and efficiency if the trend curve fits the linear function form</a:t>
            </a:r>
          </a:p>
          <a:p>
            <a:pPr lvl="2"/>
            <a:r>
              <a:rPr lang="en-US" dirty="0" smtClean="0"/>
              <a:t>Avoid unreasonable assumption of sudden change of risk between categories</a:t>
            </a:r>
          </a:p>
          <a:p>
            <a:pPr lvl="1"/>
            <a:r>
              <a:rPr lang="en-US" dirty="0" smtClean="0"/>
              <a:t>Disadvantages:</a:t>
            </a:r>
          </a:p>
          <a:p>
            <a:pPr lvl="2"/>
            <a:r>
              <a:rPr lang="en-US" dirty="0" smtClean="0"/>
              <a:t>Assumes trend curve is a linear function</a:t>
            </a:r>
          </a:p>
          <a:p>
            <a:pPr lvl="2"/>
            <a:r>
              <a:rPr lang="en-US" dirty="0"/>
              <a:t>Not robust to a non-linear relationship</a:t>
            </a:r>
          </a:p>
          <a:p>
            <a:pPr lvl="2"/>
            <a:r>
              <a:rPr lang="en-US" dirty="0" smtClean="0"/>
              <a:t>May be sensitive to outliers</a:t>
            </a:r>
          </a:p>
        </p:txBody>
      </p:sp>
    </p:spTree>
    <p:extLst>
      <p:ext uri="{BB962C8B-B14F-4D97-AF65-F5344CB8AC3E}">
        <p14:creationId xmlns:p14="http://schemas.microsoft.com/office/powerpoint/2010/main" val="12990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Fractional polynomials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if linearity assumption is incorrect?</a:t>
            </a:r>
          </a:p>
          <a:p>
            <a:r>
              <a:rPr lang="en-US" dirty="0" smtClean="0"/>
              <a:t>Examine dose-response without over-simplification of the dose-response relationship</a:t>
            </a:r>
          </a:p>
          <a:p>
            <a:r>
              <a:rPr lang="en-US" dirty="0" smtClean="0"/>
              <a:t>Linear, quadratic terms, fractions and inverse powers of exposure, X, are added to the model</a:t>
            </a:r>
          </a:p>
          <a:p>
            <a:pPr lvl="1"/>
            <a:r>
              <a:rPr lang="en-US" dirty="0" smtClean="0"/>
              <a:t>Commonly selected: -2, -1, -0.5, 0, 0.5, 1, 2</a:t>
            </a:r>
          </a:p>
          <a:p>
            <a:pPr marL="0" indent="0">
              <a:buNone/>
            </a:pPr>
            <a:r>
              <a:rPr lang="en-US" b="1" dirty="0" smtClean="0"/>
              <a:t>Example: E[Y] = </a:t>
            </a:r>
            <a:r>
              <a:rPr lang="el-GR" b="1" dirty="0" smtClean="0"/>
              <a:t>β</a:t>
            </a:r>
            <a:r>
              <a:rPr lang="en-US" b="1" baseline="-25000" dirty="0"/>
              <a:t>0</a:t>
            </a:r>
            <a:r>
              <a:rPr lang="en-US" b="1" dirty="0"/>
              <a:t> + </a:t>
            </a:r>
            <a:r>
              <a:rPr lang="el-GR" b="1" dirty="0"/>
              <a:t>β</a:t>
            </a:r>
            <a:r>
              <a:rPr lang="en-US" b="1" baseline="-25000" dirty="0" smtClean="0"/>
              <a:t>1</a:t>
            </a:r>
            <a:r>
              <a:rPr lang="en-US" b="1" dirty="0" smtClean="0"/>
              <a:t>X</a:t>
            </a:r>
            <a:r>
              <a:rPr lang="en-US" b="1" baseline="30000" dirty="0" smtClean="0"/>
              <a:t>1/2</a:t>
            </a:r>
            <a:r>
              <a:rPr lang="en-US" b="1" dirty="0" smtClean="0"/>
              <a:t> </a:t>
            </a:r>
            <a:r>
              <a:rPr lang="en-US" b="1" dirty="0"/>
              <a:t>+ </a:t>
            </a:r>
            <a:r>
              <a:rPr lang="el-GR" b="1" dirty="0"/>
              <a:t>β</a:t>
            </a:r>
            <a:r>
              <a:rPr lang="en-US" b="1" baseline="-25000" dirty="0" smtClean="0"/>
              <a:t>2</a:t>
            </a:r>
            <a:r>
              <a:rPr lang="en-US" b="1" dirty="0" smtClean="0"/>
              <a:t>X + </a:t>
            </a:r>
            <a:r>
              <a:rPr lang="el-GR" b="1" dirty="0"/>
              <a:t>β</a:t>
            </a:r>
            <a:r>
              <a:rPr lang="en-US" b="1" baseline="-25000" dirty="0" smtClean="0"/>
              <a:t>3</a:t>
            </a:r>
            <a:r>
              <a:rPr lang="en-US" b="1" dirty="0" smtClean="0"/>
              <a:t>X</a:t>
            </a:r>
            <a:r>
              <a:rPr lang="en-US" b="1" baseline="30000" dirty="0" smtClean="0"/>
              <a:t>-3/2</a:t>
            </a:r>
            <a:r>
              <a:rPr lang="en-US" b="1" dirty="0" smtClean="0"/>
              <a:t> </a:t>
            </a:r>
            <a:r>
              <a:rPr lang="en-US" b="1" dirty="0"/>
              <a:t>+ </a:t>
            </a:r>
            <a:r>
              <a:rPr lang="el-GR" b="1" dirty="0" smtClean="0"/>
              <a:t>β</a:t>
            </a:r>
            <a:r>
              <a:rPr lang="en-US" b="1" baseline="-25000" dirty="0" smtClean="0"/>
              <a:t>4</a:t>
            </a:r>
            <a:r>
              <a:rPr lang="en-US" b="1" dirty="0" smtClean="0"/>
              <a:t>X</a:t>
            </a:r>
            <a:r>
              <a:rPr lang="en-US" b="1" baseline="30000" dirty="0" smtClean="0"/>
              <a:t>2</a:t>
            </a:r>
          </a:p>
          <a:p>
            <a:pPr marL="0" indent="0">
              <a:buNone/>
            </a:pPr>
            <a:endParaRPr lang="en-US" b="1" baseline="30000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Stata</a:t>
            </a:r>
            <a:r>
              <a:rPr lang="en-US" dirty="0" smtClean="0"/>
              <a:t>, command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mfp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733"/>
            <a:ext cx="8001000" cy="594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172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McDonald SP et al., Obesity is associated with worse peritoneal dialysis outcomes in Australia and New Zealand patient populations.  JASN 2003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014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Fractional polynomials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Simple qualitative analysis can be done by adding power terms</a:t>
            </a:r>
          </a:p>
          <a:p>
            <a:pPr lvl="1"/>
            <a:r>
              <a:rPr lang="en-US" dirty="0" smtClean="0"/>
              <a:t>A few different power terms can give model a wide range of shapes</a:t>
            </a:r>
          </a:p>
          <a:p>
            <a:pPr lvl="1"/>
            <a:r>
              <a:rPr lang="en-US" dirty="0" smtClean="0"/>
              <a:t>Allows change of slope and makes use of all information</a:t>
            </a:r>
          </a:p>
          <a:p>
            <a:pPr lvl="1"/>
            <a:r>
              <a:rPr lang="en-US" dirty="0" smtClean="0"/>
              <a:t>Increase power and precision to identify a non-linear relationship</a:t>
            </a:r>
          </a:p>
          <a:p>
            <a:pPr lvl="1"/>
            <a:r>
              <a:rPr lang="en-US" dirty="0" smtClean="0"/>
              <a:t>No assumption of step-risk function</a:t>
            </a:r>
          </a:p>
          <a:p>
            <a:pPr lvl="1"/>
            <a:r>
              <a:rPr lang="en-US" dirty="0" smtClean="0"/>
              <a:t>More parsimonious model than categorical or spline regression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May be difficult to determine what terms to put in the model</a:t>
            </a:r>
          </a:p>
          <a:p>
            <a:pPr lvl="1"/>
            <a:r>
              <a:rPr lang="en-US" dirty="0" smtClean="0"/>
              <a:t>Many FP functions may fit equally well</a:t>
            </a:r>
          </a:p>
          <a:p>
            <a:pPr lvl="1"/>
            <a:r>
              <a:rPr lang="en-US" dirty="0" smtClean="0"/>
              <a:t>Outliers and influential points may affect model fitting</a:t>
            </a:r>
          </a:p>
          <a:p>
            <a:pPr lvl="1"/>
            <a:r>
              <a:rPr lang="en-US" dirty="0" smtClean="0"/>
              <a:t>Parameter interpretation is difficult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1"/>
            <a:ext cx="5334000" cy="3886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Sequence of joined segments that produce a piecewise pattern</a:t>
            </a:r>
          </a:p>
          <a:p>
            <a:pPr lvl="1"/>
            <a:r>
              <a:rPr lang="en-US" dirty="0" smtClean="0"/>
              <a:t>Knot: locations where segments are joined together</a:t>
            </a:r>
          </a:p>
          <a:p>
            <a:pPr lvl="1"/>
            <a:r>
              <a:rPr lang="en-US" dirty="0" smtClean="0"/>
              <a:t>Choose power of the spline</a:t>
            </a:r>
          </a:p>
          <a:p>
            <a:pPr lvl="1"/>
            <a:r>
              <a:rPr lang="en-US" dirty="0" smtClean="0"/>
              <a:t>Spline: resulting piecewise curve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33528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181600"/>
            <a:ext cx="8610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dirty="0"/>
              <a:t>Linear spline: E(</a:t>
            </a:r>
            <a:r>
              <a:rPr lang="en-US" sz="3000" dirty="0" err="1"/>
              <a:t>Y</a:t>
            </a:r>
            <a:r>
              <a:rPr lang="en-US" sz="3000" baseline="-25000" dirty="0" err="1"/>
              <a:t>ij</a:t>
            </a:r>
            <a:r>
              <a:rPr lang="en-US" sz="3000" dirty="0"/>
              <a:t>) = </a:t>
            </a:r>
            <a:r>
              <a:rPr lang="el-GR" sz="3000" dirty="0"/>
              <a:t>β</a:t>
            </a:r>
            <a:r>
              <a:rPr lang="en-US" sz="3000" baseline="-25000" dirty="0"/>
              <a:t>0</a:t>
            </a:r>
            <a:r>
              <a:rPr lang="en-US" sz="3000" dirty="0"/>
              <a:t> + </a:t>
            </a:r>
            <a:r>
              <a:rPr lang="el-GR" sz="3000" dirty="0"/>
              <a:t>β</a:t>
            </a:r>
            <a:r>
              <a:rPr lang="en-US" sz="3000" baseline="-25000" dirty="0"/>
              <a:t>1</a:t>
            </a:r>
            <a:r>
              <a:rPr lang="en-US" sz="3000" dirty="0"/>
              <a:t>X + </a:t>
            </a:r>
            <a:r>
              <a:rPr lang="el-GR" sz="3000" dirty="0"/>
              <a:t>β</a:t>
            </a:r>
            <a:r>
              <a:rPr lang="en-US" sz="3000" baseline="-25000" dirty="0"/>
              <a:t>2</a:t>
            </a:r>
            <a:r>
              <a:rPr lang="en-US" sz="3000" dirty="0"/>
              <a:t>(X-x*)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Quadratic spline: </a:t>
            </a:r>
            <a:r>
              <a:rPr lang="en-US" sz="3000" dirty="0"/>
              <a:t>E(</a:t>
            </a:r>
            <a:r>
              <a:rPr lang="en-US" sz="3000" dirty="0" err="1"/>
              <a:t>Y</a:t>
            </a:r>
            <a:r>
              <a:rPr lang="en-US" sz="3000" baseline="-25000" dirty="0" err="1"/>
              <a:t>ij</a:t>
            </a:r>
            <a:r>
              <a:rPr lang="en-US" sz="3000" dirty="0"/>
              <a:t>) = </a:t>
            </a:r>
            <a:r>
              <a:rPr lang="el-GR" sz="3000" dirty="0"/>
              <a:t>β</a:t>
            </a:r>
            <a:r>
              <a:rPr lang="en-US" sz="3000" baseline="-25000" dirty="0"/>
              <a:t>0</a:t>
            </a:r>
            <a:r>
              <a:rPr lang="en-US" sz="3000" dirty="0"/>
              <a:t> + </a:t>
            </a:r>
            <a:r>
              <a:rPr lang="el-GR" sz="3000" dirty="0"/>
              <a:t>β</a:t>
            </a:r>
            <a:r>
              <a:rPr lang="en-US" sz="3000" baseline="-25000" dirty="0"/>
              <a:t>1</a:t>
            </a:r>
            <a:r>
              <a:rPr lang="en-US" sz="3000" dirty="0"/>
              <a:t>X </a:t>
            </a:r>
            <a:r>
              <a:rPr lang="en-US" sz="3000" dirty="0" smtClean="0"/>
              <a:t>+ </a:t>
            </a:r>
            <a:r>
              <a:rPr lang="el-GR" sz="3000" dirty="0"/>
              <a:t>β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X</a:t>
            </a:r>
            <a:r>
              <a:rPr lang="en-US" sz="3000" baseline="30000" dirty="0" smtClean="0"/>
              <a:t>2 </a:t>
            </a:r>
            <a:r>
              <a:rPr lang="en-US" sz="3000" dirty="0" smtClean="0"/>
              <a:t>+ </a:t>
            </a:r>
            <a:r>
              <a:rPr lang="el-GR" sz="3000" dirty="0" smtClean="0"/>
              <a:t>β</a:t>
            </a:r>
            <a:r>
              <a:rPr lang="en-US" sz="3000" baseline="-25000" dirty="0" smtClean="0"/>
              <a:t>3</a:t>
            </a:r>
            <a:r>
              <a:rPr lang="en-US" sz="3000" dirty="0" smtClean="0"/>
              <a:t>(X-x*)</a:t>
            </a:r>
            <a:r>
              <a:rPr lang="en-US" sz="3000" baseline="30000" dirty="0" smtClean="0"/>
              <a:t>2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Cubic: </a:t>
            </a:r>
            <a:r>
              <a:rPr lang="en-US" sz="3000" dirty="0"/>
              <a:t>E(</a:t>
            </a:r>
            <a:r>
              <a:rPr lang="en-US" sz="3000" dirty="0" err="1"/>
              <a:t>Y</a:t>
            </a:r>
            <a:r>
              <a:rPr lang="en-US" sz="3000" baseline="-25000" dirty="0" err="1"/>
              <a:t>ij</a:t>
            </a:r>
            <a:r>
              <a:rPr lang="en-US" sz="3000" dirty="0"/>
              <a:t>) = </a:t>
            </a:r>
            <a:r>
              <a:rPr lang="el-GR" sz="3000" dirty="0"/>
              <a:t>β</a:t>
            </a:r>
            <a:r>
              <a:rPr lang="en-US" sz="3000" baseline="-25000" dirty="0"/>
              <a:t>0</a:t>
            </a:r>
            <a:r>
              <a:rPr lang="en-US" sz="3000" dirty="0"/>
              <a:t> + </a:t>
            </a:r>
            <a:r>
              <a:rPr lang="el-GR" sz="3000" dirty="0"/>
              <a:t>β</a:t>
            </a:r>
            <a:r>
              <a:rPr lang="en-US" sz="3000" baseline="-25000" dirty="0"/>
              <a:t>1</a:t>
            </a:r>
            <a:r>
              <a:rPr lang="en-US" sz="3000" dirty="0"/>
              <a:t>X + </a:t>
            </a:r>
            <a:r>
              <a:rPr lang="el-GR" sz="3000" dirty="0"/>
              <a:t>β</a:t>
            </a:r>
            <a:r>
              <a:rPr lang="en-US" sz="3000" baseline="-25000" dirty="0"/>
              <a:t>2</a:t>
            </a:r>
            <a:r>
              <a:rPr lang="en-US" sz="3000" dirty="0"/>
              <a:t>X</a:t>
            </a:r>
            <a:r>
              <a:rPr lang="en-US" sz="3000" baseline="30000" dirty="0"/>
              <a:t>2 </a:t>
            </a:r>
            <a:r>
              <a:rPr lang="en-US" sz="3000" dirty="0"/>
              <a:t>+ </a:t>
            </a:r>
            <a:r>
              <a:rPr lang="el-GR" sz="3000" dirty="0" smtClean="0"/>
              <a:t>β</a:t>
            </a:r>
            <a:r>
              <a:rPr lang="en-US" sz="3000" baseline="-25000" dirty="0" smtClean="0"/>
              <a:t>3</a:t>
            </a:r>
            <a:r>
              <a:rPr lang="en-US" sz="3000" dirty="0" smtClean="0"/>
              <a:t>X</a:t>
            </a:r>
            <a:r>
              <a:rPr lang="en-US" sz="3000" baseline="30000" dirty="0" smtClean="0"/>
              <a:t>3 </a:t>
            </a:r>
            <a:r>
              <a:rPr lang="en-US" sz="3000" dirty="0" smtClean="0"/>
              <a:t>+ </a:t>
            </a:r>
            <a:r>
              <a:rPr lang="el-GR" sz="3000" dirty="0" smtClean="0"/>
              <a:t>β</a:t>
            </a:r>
            <a:r>
              <a:rPr lang="en-US" sz="3000" baseline="-25000" dirty="0" smtClean="0"/>
              <a:t>4</a:t>
            </a:r>
            <a:r>
              <a:rPr lang="en-US" sz="3000" dirty="0" smtClean="0"/>
              <a:t>(X-x*)</a:t>
            </a:r>
            <a:r>
              <a:rPr lang="en-US" sz="3000" baseline="30000" dirty="0" smtClean="0"/>
              <a:t>3</a:t>
            </a:r>
            <a:endParaRPr lang="en-US" sz="3000" baseline="30000" dirty="0"/>
          </a:p>
          <a:p>
            <a:pPr marL="457200" indent="-457200">
              <a:buFont typeface="Arial" pitchFamily="34" charset="0"/>
              <a:buChar char="•"/>
            </a:pPr>
            <a:endParaRPr lang="en-US" sz="3000" baseline="30000" dirty="0"/>
          </a:p>
        </p:txBody>
      </p:sp>
    </p:spTree>
    <p:extLst>
      <p:ext uri="{BB962C8B-B14F-4D97-AF65-F5344CB8AC3E}">
        <p14:creationId xmlns:p14="http://schemas.microsoft.com/office/powerpoint/2010/main" val="245617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terminology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REGRESSAND</a:t>
            </a:r>
            <a:r>
              <a:rPr lang="en-US" dirty="0" smtClean="0"/>
              <a:t> is the outcome variable or the dependent variable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REGRESSOR</a:t>
            </a:r>
            <a:r>
              <a:rPr lang="en-US" dirty="0" smtClean="0"/>
              <a:t> is the exposure variable or the independent variable</a:t>
            </a:r>
          </a:p>
          <a:p>
            <a:r>
              <a:rPr lang="en-US" dirty="0" smtClean="0"/>
              <a:t>The concept of regression does not imply any causal or temporal relation between the regressor and regressand.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Most flexible for capturing dose-response relationships of any shape</a:t>
            </a:r>
          </a:p>
          <a:p>
            <a:pPr lvl="1"/>
            <a:r>
              <a:rPr lang="en-US" dirty="0" smtClean="0"/>
              <a:t>Requires little a priori specification by analyst</a:t>
            </a:r>
          </a:p>
          <a:p>
            <a:pPr lvl="1"/>
            <a:r>
              <a:rPr lang="en-US" dirty="0" smtClean="0"/>
              <a:t>Can test for non-linearity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Can be sensitive to influential points</a:t>
            </a:r>
          </a:p>
          <a:p>
            <a:pPr lvl="1"/>
            <a:r>
              <a:rPr lang="en-US" dirty="0" smtClean="0"/>
              <a:t>Effects depend on the number and value of knots</a:t>
            </a:r>
          </a:p>
          <a:p>
            <a:pPr lvl="1"/>
            <a:r>
              <a:rPr lang="en-US" dirty="0" smtClean="0"/>
              <a:t>Can be sensitive to choice of the smoothing parameter (ex: linear, quadratic)</a:t>
            </a:r>
          </a:p>
          <a:p>
            <a:pPr lvl="1"/>
            <a:r>
              <a:rPr lang="en-US" dirty="0" smtClean="0"/>
              <a:t>Difficult to summarize results with one or several relative risks</a:t>
            </a:r>
          </a:p>
          <a:p>
            <a:pPr lvl="1"/>
            <a:r>
              <a:rPr lang="en-US" dirty="0" smtClean="0"/>
              <a:t>Methods are computationally intensive and mathematically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8088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990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Indicator method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143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spline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3962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Quadratic spline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83902" y="4953000"/>
            <a:ext cx="227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Fractional polynomial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90800" y="1359932"/>
            <a:ext cx="228600" cy="849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79217" y="1512332"/>
            <a:ext cx="612183" cy="1611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162800" y="3962400"/>
            <a:ext cx="1066800" cy="1407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085308" y="4572000"/>
            <a:ext cx="1144292" cy="565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1" y="6474023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Greenland S. Dose-Response and Trend Analysis in Epidemiology: Alternatives to Categorical Analysis. Epidemiology 1995.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4307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Summary of dose-response methods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573349"/>
              </p:ext>
            </p:extLst>
          </p:nvPr>
        </p:nvGraphicFramePr>
        <p:xfrm>
          <a:off x="381000" y="1600200"/>
          <a:ext cx="8534400" cy="49414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6400"/>
                <a:gridCol w="1600200"/>
                <a:gridCol w="1844040"/>
                <a:gridCol w="1706880"/>
                <a:gridCol w="1706880"/>
              </a:tblGrid>
              <a:tr h="4077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Trend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Splines</a:t>
                      </a:r>
                      <a:endParaRPr lang="en-US" dirty="0"/>
                    </a:p>
                  </a:txBody>
                  <a:tcPr/>
                </a:tc>
              </a:tr>
              <a:tr h="40777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Assumptions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Step-risk assumption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Linear assumption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Parametric assumption of power term function form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Semi-parametric assumption of knot and within-category functional</a:t>
                      </a:r>
                      <a:r>
                        <a:rPr lang="en-US" sz="1600" baseline="0" dirty="0" smtClean="0"/>
                        <a:t> form</a:t>
                      </a:r>
                      <a:endParaRPr lang="en-US" sz="1600" dirty="0"/>
                    </a:p>
                  </a:txBody>
                  <a:tcPr/>
                </a:tc>
              </a:tr>
              <a:tr h="70382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Robust to non-linearity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70382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Power and precision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Good if linear relationship holds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Best power and precision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Between</a:t>
                      </a:r>
                      <a:r>
                        <a:rPr lang="en-US" sz="1600" baseline="0" dirty="0" smtClean="0"/>
                        <a:t> categorical and FP</a:t>
                      </a:r>
                      <a:endParaRPr lang="en-US" sz="1600" dirty="0"/>
                    </a:p>
                  </a:txBody>
                  <a:tcPr/>
                </a:tc>
              </a:tr>
              <a:tr h="40777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Interpretability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703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Influence by outlier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</a:t>
                      </a:r>
                      <a:endParaRPr lang="en-US" sz="1600" dirty="0"/>
                    </a:p>
                  </a:txBody>
                  <a:tcPr/>
                </a:tc>
              </a:tr>
              <a:tr h="70382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Ease</a:t>
                      </a:r>
                      <a:r>
                        <a:rPr lang="en-US" sz="1600" b="1" baseline="0" dirty="0" smtClean="0"/>
                        <a:t> of implementation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Easy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Easy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Difficult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1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orothydalton.files.wordpress.com/2011/10/sum-of-many-par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98" y="2514600"/>
            <a:ext cx="4219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 sum it all up…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5334000" cy="4800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Study design and outcome can determine type of regression model to use</a:t>
            </a:r>
          </a:p>
          <a:p>
            <a:r>
              <a:rPr lang="en-US" dirty="0" smtClean="0"/>
              <a:t>Select variables to include in a regression model</a:t>
            </a:r>
          </a:p>
          <a:p>
            <a:pPr lvl="1"/>
            <a:r>
              <a:rPr lang="en-US" dirty="0" smtClean="0"/>
              <a:t>How? </a:t>
            </a:r>
          </a:p>
          <a:p>
            <a:r>
              <a:rPr lang="en-US" dirty="0" smtClean="0"/>
              <a:t>Decide how to model selected variables</a:t>
            </a:r>
          </a:p>
          <a:p>
            <a:pPr lvl="1"/>
            <a:r>
              <a:rPr lang="en-US" dirty="0" smtClean="0"/>
              <a:t>What modeling assumptions are you making? </a:t>
            </a:r>
          </a:p>
          <a:p>
            <a:pPr lvl="1"/>
            <a:r>
              <a:rPr lang="en-US" dirty="0" smtClean="0"/>
              <a:t>Are these likely to hold?</a:t>
            </a:r>
          </a:p>
          <a:p>
            <a:r>
              <a:rPr lang="en-US" dirty="0" smtClean="0"/>
              <a:t>Evaluate model fit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0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b="1" dirty="0" smtClean="0"/>
              <a:t>Methods for causal inference</a:t>
            </a:r>
            <a:endParaRPr lang="en-US" b="1" dirty="0"/>
          </a:p>
        </p:txBody>
      </p:sp>
      <p:pic>
        <p:nvPicPr>
          <p:cNvPr id="11266" name="Picture 2" descr="http://www.hometalkies.com/lucia/wp-content/uploads/2013/03/matr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Assumptions necessary for causal inference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Exchangeability</a:t>
            </a:r>
          </a:p>
          <a:p>
            <a:r>
              <a:rPr lang="en-US" dirty="0" smtClean="0"/>
              <a:t>Positivity</a:t>
            </a:r>
          </a:p>
          <a:p>
            <a:r>
              <a:rPr lang="en-US" dirty="0" smtClean="0"/>
              <a:t>Well-defined intervention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model misspecification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Conditional exchangeability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Remember exchangeability:</a:t>
            </a:r>
          </a:p>
          <a:p>
            <a:pPr lvl="1"/>
            <a:r>
              <a:rPr lang="en-US" dirty="0" smtClean="0"/>
              <a:t>The counterfactual risk in the treated equals the counterfactual risk in the untreated</a:t>
            </a:r>
          </a:p>
          <a:p>
            <a:pPr lvl="1"/>
            <a:r>
              <a:rPr lang="en-US" dirty="0" smtClean="0"/>
              <a:t>Subjects in group 1 would have had the same risk as those in group 2 had they received the treatment of those in group 2</a:t>
            </a:r>
          </a:p>
          <a:p>
            <a:pPr lvl="1"/>
            <a:r>
              <a:rPr lang="en-US" dirty="0" smtClean="0"/>
              <a:t>This is also called MARGINAL exchangeability</a:t>
            </a:r>
          </a:p>
          <a:p>
            <a:r>
              <a:rPr lang="en-US" dirty="0" smtClean="0"/>
              <a:t>Conditional exchangeability: </a:t>
            </a:r>
          </a:p>
          <a:p>
            <a:pPr lvl="1"/>
            <a:r>
              <a:rPr lang="en-US" dirty="0" smtClean="0"/>
              <a:t>Randomization probabilities are dependent (conditional) on the value of L</a:t>
            </a:r>
          </a:p>
          <a:p>
            <a:pPr lvl="2"/>
            <a:r>
              <a:rPr lang="en-US" dirty="0" smtClean="0"/>
              <a:t>Randomly expose 75% of L=1 and 50% of L=0 </a:t>
            </a:r>
          </a:p>
          <a:p>
            <a:pPr lvl="1"/>
            <a:r>
              <a:rPr lang="en-US" dirty="0" smtClean="0"/>
              <a:t>Exchangeability is guaranteed in each of the </a:t>
            </a:r>
            <a:r>
              <a:rPr lang="en-US" dirty="0" err="1" smtClean="0"/>
              <a:t>substudies</a:t>
            </a:r>
            <a:endParaRPr lang="en-US" dirty="0" smtClean="0"/>
          </a:p>
          <a:p>
            <a:pPr lvl="1"/>
            <a:r>
              <a:rPr lang="en-US" dirty="0" smtClean="0"/>
              <a:t>The counterfactual risk is the same in the treated and the untreated with the same value of L</a:t>
            </a:r>
          </a:p>
          <a:p>
            <a:pPr lvl="1"/>
            <a:r>
              <a:rPr lang="en-US" dirty="0" smtClean="0"/>
              <a:t>This implies no confounding within levels of L</a:t>
            </a:r>
          </a:p>
        </p:txBody>
      </p:sp>
    </p:spTree>
    <p:extLst>
      <p:ext uri="{BB962C8B-B14F-4D97-AF65-F5344CB8AC3E}">
        <p14:creationId xmlns:p14="http://schemas.microsoft.com/office/powerpoint/2010/main" val="5074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Standardization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962"/>
            <a:ext cx="82296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Simulates what would have happened in the study population if:</a:t>
            </a:r>
          </a:p>
          <a:p>
            <a:pPr lvl="1"/>
            <a:r>
              <a:rPr lang="en-US" dirty="0"/>
              <a:t>Everybody had received the treatment and</a:t>
            </a:r>
          </a:p>
          <a:p>
            <a:pPr lvl="1"/>
            <a:r>
              <a:rPr lang="en-US" dirty="0"/>
              <a:t>The distribution of the covariates L were the same as its distribution in the standard population</a:t>
            </a:r>
          </a:p>
          <a:p>
            <a:r>
              <a:rPr lang="en-US" dirty="0" smtClean="0"/>
              <a:t>E[</a:t>
            </a:r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dirty="0" smtClean="0"/>
              <a:t>] = </a:t>
            </a:r>
            <a:r>
              <a:rPr lang="el-GR" dirty="0" smtClean="0"/>
              <a:t>Σ</a:t>
            </a:r>
            <a:r>
              <a:rPr lang="en-US" dirty="0" smtClean="0"/>
              <a:t> E[Y|A=a, L=l] * </a:t>
            </a:r>
            <a:r>
              <a:rPr lang="en-US" dirty="0" err="1" smtClean="0"/>
              <a:t>Pr</a:t>
            </a:r>
            <a:r>
              <a:rPr lang="en-US" dirty="0" smtClean="0"/>
              <a:t>[L=l]</a:t>
            </a:r>
          </a:p>
          <a:p>
            <a:r>
              <a:rPr lang="en-US" dirty="0" smtClean="0"/>
              <a:t>A weighted average of an outcome measure of a distribution</a:t>
            </a:r>
          </a:p>
          <a:p>
            <a:pPr lvl="1"/>
            <a:r>
              <a:rPr lang="en-US" dirty="0" smtClean="0"/>
              <a:t>Population 1: the study population</a:t>
            </a:r>
          </a:p>
          <a:p>
            <a:pPr lvl="2"/>
            <a:r>
              <a:rPr lang="en-US" dirty="0" smtClean="0"/>
              <a:t>Compute the risk in each stratum of a covariate L</a:t>
            </a:r>
          </a:p>
          <a:p>
            <a:pPr lvl="1"/>
            <a:r>
              <a:rPr lang="en-US" dirty="0" smtClean="0"/>
              <a:t>Population 2: the standard</a:t>
            </a:r>
          </a:p>
          <a:p>
            <a:pPr lvl="2"/>
            <a:r>
              <a:rPr lang="en-US" dirty="0" smtClean="0"/>
              <a:t>Compute the proportion of subjects in each stratum of L</a:t>
            </a:r>
          </a:p>
          <a:p>
            <a:pPr lvl="1"/>
            <a:r>
              <a:rPr lang="en-US" dirty="0" smtClean="0"/>
              <a:t>Standardized measure is</a:t>
            </a:r>
          </a:p>
          <a:p>
            <a:pPr lvl="2"/>
            <a:r>
              <a:rPr lang="en-US" dirty="0" smtClean="0"/>
              <a:t>Weighted average of stratum-specific measures of population 1</a:t>
            </a:r>
          </a:p>
          <a:p>
            <a:pPr lvl="2"/>
            <a:r>
              <a:rPr lang="en-US" dirty="0" smtClean="0"/>
              <a:t>Using the stratum-specific proportions of population 2</a:t>
            </a:r>
          </a:p>
          <a:p>
            <a:r>
              <a:rPr lang="en-US" dirty="0" smtClean="0"/>
              <a:t>Results are marginal or population-averaged, NOT conditional on the covariates 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1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Consider the following experiment:</a:t>
            </a:r>
          </a:p>
          <a:p>
            <a:r>
              <a:rPr lang="en-US" dirty="0" smtClean="0"/>
              <a:t>Variables:</a:t>
            </a:r>
          </a:p>
          <a:p>
            <a:pPr lvl="1"/>
            <a:r>
              <a:rPr lang="en-US" dirty="0" smtClean="0"/>
              <a:t>A=1: heart transplant (exposure)</a:t>
            </a:r>
          </a:p>
          <a:p>
            <a:pPr lvl="1"/>
            <a:r>
              <a:rPr lang="en-US" dirty="0" smtClean="0"/>
              <a:t>Y=1: death (outcome)</a:t>
            </a:r>
          </a:p>
          <a:p>
            <a:pPr lvl="1"/>
            <a:r>
              <a:rPr lang="en-US" dirty="0" smtClean="0"/>
              <a:t>L = critical condition (prognostic factor)</a:t>
            </a:r>
          </a:p>
          <a:p>
            <a:r>
              <a:rPr lang="en-US" dirty="0" smtClean="0"/>
              <a:t>Goal is to estimate the </a:t>
            </a:r>
            <a:r>
              <a:rPr lang="en-US" dirty="0" smtClean="0"/>
              <a:t>marginal effect </a:t>
            </a:r>
            <a:r>
              <a:rPr lang="en-US" dirty="0" smtClean="0"/>
              <a:t>of A on 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190179"/>
              </p:ext>
            </p:extLst>
          </p:nvPr>
        </p:nvGraphicFramePr>
        <p:xfrm>
          <a:off x="1600200" y="40386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L=0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L=1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Y=1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Y=0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Y=1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Y=0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A=1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A=0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9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Step 1: compute the conditional risk if everyone had been exposed in each stratum of L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=1</a:t>
            </a:r>
            <a:r>
              <a:rPr lang="en-US" dirty="0" smtClean="0"/>
              <a:t>=1|L=0] = </a:t>
            </a:r>
            <a:r>
              <a:rPr lang="en-US" dirty="0" err="1" smtClean="0"/>
              <a:t>Pr</a:t>
            </a:r>
            <a:r>
              <a:rPr lang="en-US" dirty="0" smtClean="0"/>
              <a:t>[Y=1|A=1, L=0]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=1</a:t>
            </a:r>
            <a:r>
              <a:rPr lang="en-US" dirty="0" smtClean="0"/>
              <a:t>=1|L=1] = </a:t>
            </a:r>
            <a:r>
              <a:rPr lang="en-US" dirty="0" err="1" smtClean="0"/>
              <a:t>Pr</a:t>
            </a:r>
            <a:r>
              <a:rPr lang="en-US" dirty="0" smtClean="0"/>
              <a:t>[Y=1|A=1, L=1]</a:t>
            </a:r>
          </a:p>
          <a:p>
            <a:r>
              <a:rPr lang="en-US" dirty="0" smtClean="0"/>
              <a:t>Step 2: compute the weighted average of the conditional risks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=1</a:t>
            </a:r>
            <a:r>
              <a:rPr lang="en-US" dirty="0" smtClean="0"/>
              <a:t>=1] = 	</a:t>
            </a:r>
            <a:r>
              <a:rPr lang="en-US" dirty="0" err="1" smtClean="0"/>
              <a:t>Pr</a:t>
            </a:r>
            <a:r>
              <a:rPr lang="en-US" dirty="0" smtClean="0"/>
              <a:t>[Y=1|A=1, L=0] * </a:t>
            </a:r>
            <a:r>
              <a:rPr lang="en-US" dirty="0" err="1" smtClean="0"/>
              <a:t>Pr</a:t>
            </a:r>
            <a:r>
              <a:rPr lang="en-US" dirty="0" smtClean="0"/>
              <a:t>[L=0] +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Pr</a:t>
            </a:r>
            <a:r>
              <a:rPr lang="en-US" dirty="0" smtClean="0"/>
              <a:t>[Y=1|A=1, L=1] * </a:t>
            </a:r>
            <a:r>
              <a:rPr lang="en-US" dirty="0" err="1" smtClean="0"/>
              <a:t>Pr</a:t>
            </a:r>
            <a:r>
              <a:rPr lang="en-US" dirty="0" smtClean="0"/>
              <a:t>[L=1]</a:t>
            </a:r>
          </a:p>
        </p:txBody>
      </p:sp>
    </p:spTree>
    <p:extLst>
      <p:ext uri="{BB962C8B-B14F-4D97-AF65-F5344CB8AC3E}">
        <p14:creationId xmlns:p14="http://schemas.microsoft.com/office/powerpoint/2010/main" val="22179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Nonparametric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Also known as saturated models</a:t>
            </a:r>
          </a:p>
          <a:p>
            <a:r>
              <a:rPr lang="en-US" dirty="0" smtClean="0"/>
              <a:t>Use only the data</a:t>
            </a:r>
          </a:p>
          <a:p>
            <a:r>
              <a:rPr lang="en-US" dirty="0" smtClean="0"/>
              <a:t>Do not impose any restrictions on the value of the estimate</a:t>
            </a:r>
          </a:p>
          <a:p>
            <a:r>
              <a:rPr lang="en-US" dirty="0" smtClean="0"/>
              <a:t>Example for a dichotomous A: </a:t>
            </a:r>
          </a:p>
          <a:p>
            <a:pPr marL="0" indent="0">
              <a:buNone/>
            </a:pPr>
            <a:r>
              <a:rPr lang="en-US" dirty="0" smtClean="0"/>
              <a:t>			E[Y|A]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Imposes no a priori restrictions because they have as many parameters as quantities the model can estimate</a:t>
            </a:r>
          </a:p>
          <a:p>
            <a:pPr lvl="1"/>
            <a:r>
              <a:rPr lang="en-US" dirty="0" smtClean="0"/>
              <a:t>E[Y|A=0]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</a:p>
          <a:p>
            <a:pPr lvl="1"/>
            <a:r>
              <a:rPr lang="en-US" dirty="0" smtClean="0"/>
              <a:t>E[Y|A=1]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+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2 parameters (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), 2 quantities (E[Y|A=1], E[Y|A=0])</a:t>
            </a:r>
          </a:p>
          <a:p>
            <a:r>
              <a:rPr lang="en-US" dirty="0" smtClean="0"/>
              <a:t>Therefore, not really a model…</a:t>
            </a:r>
          </a:p>
        </p:txBody>
      </p:sp>
    </p:spTree>
    <p:extLst>
      <p:ext uri="{BB962C8B-B14F-4D97-AF65-F5344CB8AC3E}">
        <p14:creationId xmlns:p14="http://schemas.microsoft.com/office/powerpoint/2010/main" val="23413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795" y="1295400"/>
            <a:ext cx="4668405" cy="4736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Pr</a:t>
            </a:r>
            <a:r>
              <a:rPr lang="en-US" sz="2400" b="1" dirty="0" smtClean="0"/>
              <a:t>[</a:t>
            </a:r>
            <a:r>
              <a:rPr lang="en-US" sz="2400" b="1" dirty="0" err="1" smtClean="0"/>
              <a:t>Y</a:t>
            </a:r>
            <a:r>
              <a:rPr lang="en-US" sz="2400" b="1" baseline="30000" dirty="0" err="1" smtClean="0"/>
              <a:t>a</a:t>
            </a:r>
            <a:r>
              <a:rPr lang="en-US" sz="2400" b="1" baseline="30000" dirty="0" smtClean="0"/>
              <a:t>=1</a:t>
            </a:r>
            <a:r>
              <a:rPr lang="en-US" sz="2400" b="1" dirty="0" smtClean="0"/>
              <a:t>=1] </a:t>
            </a:r>
          </a:p>
          <a:p>
            <a:pPr marL="0" indent="0">
              <a:buNone/>
              <a:tabLst>
                <a:tab pos="231775" algn="l"/>
              </a:tabLst>
            </a:pPr>
            <a:r>
              <a:rPr lang="en-US" sz="2400" dirty="0" smtClean="0"/>
              <a:t>= </a:t>
            </a:r>
            <a:r>
              <a:rPr lang="en-US" sz="2400" dirty="0" err="1" smtClean="0"/>
              <a:t>Pr</a:t>
            </a:r>
            <a:r>
              <a:rPr lang="en-US" sz="2400" dirty="0" smtClean="0"/>
              <a:t>[Y=1|A=1, L=0]x </a:t>
            </a:r>
            <a:r>
              <a:rPr lang="en-US" sz="2400" dirty="0" err="1" smtClean="0"/>
              <a:t>Pr</a:t>
            </a:r>
            <a:r>
              <a:rPr lang="en-US" sz="2400" dirty="0" smtClean="0"/>
              <a:t>[L=0] +    	</a:t>
            </a:r>
            <a:r>
              <a:rPr lang="en-US" sz="2400" dirty="0" err="1" smtClean="0"/>
              <a:t>Pr</a:t>
            </a:r>
            <a:r>
              <a:rPr lang="en-US" sz="2400" dirty="0" smtClean="0"/>
              <a:t>[Y=1|A=1, L=0]x </a:t>
            </a:r>
            <a:r>
              <a:rPr lang="en-US" sz="2400" dirty="0" err="1" smtClean="0"/>
              <a:t>Pr</a:t>
            </a:r>
            <a:r>
              <a:rPr lang="en-US" sz="2400" dirty="0" smtClean="0"/>
              <a:t>[L=0] </a:t>
            </a:r>
          </a:p>
          <a:p>
            <a:pPr marL="0" indent="0">
              <a:buNone/>
            </a:pPr>
            <a:r>
              <a:rPr lang="en-US" sz="2400" dirty="0" smtClean="0"/>
              <a:t>= (1/4) x 0.4 + (2/3) x 0.6 = 0.5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err="1" smtClean="0"/>
              <a:t>Pr</a:t>
            </a:r>
            <a:r>
              <a:rPr lang="en-US" sz="2400" b="1" dirty="0" smtClean="0"/>
              <a:t>[</a:t>
            </a:r>
            <a:r>
              <a:rPr lang="en-US" sz="2400" b="1" dirty="0" err="1" smtClean="0"/>
              <a:t>Y</a:t>
            </a:r>
            <a:r>
              <a:rPr lang="en-US" sz="2400" b="1" baseline="30000" dirty="0" err="1" smtClean="0"/>
              <a:t>a</a:t>
            </a:r>
            <a:r>
              <a:rPr lang="en-US" sz="2400" b="1" baseline="30000" dirty="0" smtClean="0"/>
              <a:t>=0</a:t>
            </a:r>
            <a:r>
              <a:rPr lang="en-US" sz="2400" b="1" dirty="0" smtClean="0"/>
              <a:t>=1] </a:t>
            </a:r>
          </a:p>
          <a:p>
            <a:pPr marL="0" indent="0">
              <a:buNone/>
              <a:tabLst>
                <a:tab pos="231775" algn="l"/>
              </a:tabLst>
            </a:pPr>
            <a:r>
              <a:rPr lang="en-US" sz="2400" dirty="0" smtClean="0"/>
              <a:t>= </a:t>
            </a:r>
            <a:r>
              <a:rPr lang="en-US" sz="2400" dirty="0" err="1" smtClean="0"/>
              <a:t>Pr</a:t>
            </a:r>
            <a:r>
              <a:rPr lang="en-US" sz="2400" dirty="0" smtClean="0"/>
              <a:t>[Y=1|A=0, L=0]x </a:t>
            </a:r>
            <a:r>
              <a:rPr lang="en-US" sz="2400" dirty="0" err="1" smtClean="0"/>
              <a:t>Pr</a:t>
            </a:r>
            <a:r>
              <a:rPr lang="en-US" sz="2400" dirty="0" smtClean="0"/>
              <a:t>[L=0] +    	</a:t>
            </a:r>
            <a:r>
              <a:rPr lang="en-US" sz="2400" dirty="0" err="1" smtClean="0"/>
              <a:t>Pr</a:t>
            </a:r>
            <a:r>
              <a:rPr lang="en-US" sz="2400" dirty="0" smtClean="0"/>
              <a:t>[Y=1|A=0, L=0]x </a:t>
            </a:r>
            <a:r>
              <a:rPr lang="en-US" sz="2400" dirty="0" err="1" smtClean="0"/>
              <a:t>Pr</a:t>
            </a:r>
            <a:r>
              <a:rPr lang="en-US" sz="2400" dirty="0" smtClean="0"/>
              <a:t>[L=0] </a:t>
            </a:r>
          </a:p>
          <a:p>
            <a:pPr marL="0" indent="0">
              <a:buNone/>
            </a:pPr>
            <a:r>
              <a:rPr lang="en-US" sz="2400" dirty="0" smtClean="0"/>
              <a:t>= (1/4) x 0.4 + (2/3) x 0.6 = 0.5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Pr</a:t>
            </a:r>
            <a:r>
              <a:rPr lang="en-US" sz="2400" dirty="0" smtClean="0"/>
              <a:t>[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a</a:t>
            </a:r>
            <a:r>
              <a:rPr lang="en-US" sz="2400" baseline="30000" dirty="0" smtClean="0"/>
              <a:t>=1</a:t>
            </a:r>
            <a:r>
              <a:rPr lang="en-US" sz="2400" dirty="0" smtClean="0"/>
              <a:t>=1]/ </a:t>
            </a:r>
            <a:r>
              <a:rPr lang="en-US" sz="2400" dirty="0" err="1" smtClean="0"/>
              <a:t>Pr</a:t>
            </a:r>
            <a:r>
              <a:rPr lang="en-US" sz="2400" dirty="0" smtClean="0"/>
              <a:t>[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a</a:t>
            </a:r>
            <a:r>
              <a:rPr lang="en-US" sz="2400" baseline="30000" dirty="0" smtClean="0"/>
              <a:t>=0</a:t>
            </a:r>
            <a:r>
              <a:rPr lang="en-US" sz="2400" dirty="0" smtClean="0"/>
              <a:t>=1] = 0.5/0.5 = 1.0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022"/>
            <a:ext cx="4551795" cy="424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59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Which population to use as standard?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EXPOSED (also called indirect standardization): </a:t>
            </a:r>
          </a:p>
          <a:p>
            <a:pPr lvl="1"/>
            <a:r>
              <a:rPr lang="en-US" dirty="0" smtClean="0"/>
              <a:t>Weighted average of the stratum-specific risk ratios using the distribution of exposed as the weights</a:t>
            </a:r>
          </a:p>
          <a:p>
            <a:pPr lvl="1"/>
            <a:r>
              <a:rPr lang="en-US" dirty="0" smtClean="0"/>
              <a:t>Estimates the </a:t>
            </a:r>
            <a:r>
              <a:rPr lang="en-US" b="1" dirty="0" smtClean="0"/>
              <a:t>standardized mortality ratio (SMR)</a:t>
            </a:r>
          </a:p>
          <a:p>
            <a:pPr lvl="1"/>
            <a:r>
              <a:rPr lang="en-US" dirty="0" smtClean="0"/>
              <a:t>SMR = 	</a:t>
            </a:r>
            <a:r>
              <a:rPr lang="en-US" u="sng" dirty="0" smtClean="0"/>
              <a:t>	</a:t>
            </a:r>
            <a:r>
              <a:rPr lang="en-US" u="sng" dirty="0" err="1" smtClean="0"/>
              <a:t>Pr</a:t>
            </a:r>
            <a:r>
              <a:rPr lang="en-US" u="sng" dirty="0" smtClean="0"/>
              <a:t>[Y=1|A=1]		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l-GR" dirty="0" smtClean="0"/>
              <a:t>Σ</a:t>
            </a:r>
            <a:r>
              <a:rPr lang="en-US" dirty="0" smtClean="0"/>
              <a:t> </a:t>
            </a:r>
            <a:r>
              <a:rPr lang="en-US" dirty="0" err="1" smtClean="0"/>
              <a:t>Pr</a:t>
            </a:r>
            <a:r>
              <a:rPr lang="en-US" dirty="0" smtClean="0"/>
              <a:t>[Y=1|A=0, L=l] * </a:t>
            </a:r>
            <a:r>
              <a:rPr lang="en-US" dirty="0" err="1" smtClean="0"/>
              <a:t>Pr</a:t>
            </a:r>
            <a:r>
              <a:rPr lang="en-US" dirty="0" smtClean="0"/>
              <a:t>[L=</a:t>
            </a:r>
            <a:r>
              <a:rPr lang="en-US" dirty="0" err="1" smtClean="0"/>
              <a:t>l|A</a:t>
            </a:r>
            <a:r>
              <a:rPr lang="en-US" dirty="0" smtClean="0"/>
              <a:t>=1]	</a:t>
            </a:r>
          </a:p>
          <a:p>
            <a:r>
              <a:rPr lang="en-US" dirty="0" smtClean="0"/>
              <a:t>The UNEXPOSED (also called direct standardization): </a:t>
            </a:r>
          </a:p>
          <a:p>
            <a:pPr lvl="1"/>
            <a:r>
              <a:rPr lang="en-US" dirty="0" smtClean="0"/>
              <a:t>Estimates the </a:t>
            </a:r>
            <a:r>
              <a:rPr lang="en-US" b="1" dirty="0" smtClean="0"/>
              <a:t>standardized risk ratio (SRR)</a:t>
            </a:r>
          </a:p>
          <a:p>
            <a:pPr lvl="1"/>
            <a:r>
              <a:rPr lang="en-US" dirty="0" smtClean="0"/>
              <a:t>Weighted average of the stratum-specific risk ratios using the distribution of unexposed as the weights</a:t>
            </a:r>
          </a:p>
          <a:p>
            <a:pPr lvl="1"/>
            <a:r>
              <a:rPr lang="en-US" dirty="0" smtClean="0"/>
              <a:t>SRR = </a:t>
            </a:r>
            <a:r>
              <a:rPr lang="el-GR" u="sng" dirty="0" smtClean="0"/>
              <a:t>Σ</a:t>
            </a:r>
            <a:r>
              <a:rPr lang="en-US" u="sng" dirty="0" smtClean="0"/>
              <a:t> </a:t>
            </a:r>
            <a:r>
              <a:rPr lang="en-US" u="sng" dirty="0" err="1" smtClean="0"/>
              <a:t>Pr</a:t>
            </a:r>
            <a:r>
              <a:rPr lang="en-US" u="sng" dirty="0" smtClean="0"/>
              <a:t>[Y=1|A=1, </a:t>
            </a:r>
            <a:r>
              <a:rPr lang="en-US" u="sng" dirty="0" smtClean="0"/>
              <a:t>L=l] * </a:t>
            </a:r>
            <a:r>
              <a:rPr lang="en-US" u="sng" dirty="0" err="1" smtClean="0"/>
              <a:t>Pr</a:t>
            </a:r>
            <a:r>
              <a:rPr lang="en-US" u="sng" dirty="0" smtClean="0"/>
              <a:t>[L=</a:t>
            </a:r>
            <a:r>
              <a:rPr lang="en-US" u="sng" dirty="0" err="1" smtClean="0"/>
              <a:t>l|A</a:t>
            </a:r>
            <a:r>
              <a:rPr lang="en-US" u="sng" dirty="0" smtClean="0"/>
              <a:t>=0]</a:t>
            </a:r>
            <a:endParaRPr lang="en-US" u="sng" dirty="0"/>
          </a:p>
          <a:p>
            <a:pPr marL="457200" lvl="1" indent="0">
              <a:buNone/>
            </a:pPr>
            <a:r>
              <a:rPr lang="en-US" dirty="0" smtClean="0"/>
              <a:t>			</a:t>
            </a:r>
            <a:r>
              <a:rPr lang="en-US" dirty="0" err="1" smtClean="0"/>
              <a:t>Pr</a:t>
            </a:r>
            <a:r>
              <a:rPr lang="en-US" dirty="0" smtClean="0"/>
              <a:t>[Y=1|A=0]</a:t>
            </a:r>
          </a:p>
        </p:txBody>
      </p:sp>
    </p:spTree>
    <p:extLst>
      <p:ext uri="{BB962C8B-B14F-4D97-AF65-F5344CB8AC3E}">
        <p14:creationId xmlns:p14="http://schemas.microsoft.com/office/powerpoint/2010/main" val="403676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Standardization with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962"/>
            <a:ext cx="8229600" cy="5334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Consider the linear model: </a:t>
            </a:r>
            <a:r>
              <a:rPr lang="en-US" b="1" dirty="0" smtClean="0"/>
              <a:t>E[Y|A,B] = </a:t>
            </a:r>
            <a:r>
              <a:rPr lang="el-GR" b="1" dirty="0" smtClean="0"/>
              <a:t>β</a:t>
            </a:r>
            <a:r>
              <a:rPr lang="en-US" b="1" baseline="-25000" dirty="0" smtClean="0"/>
              <a:t>0</a:t>
            </a:r>
            <a:r>
              <a:rPr lang="en-US" b="1" dirty="0" smtClean="0"/>
              <a:t> + </a:t>
            </a:r>
            <a:r>
              <a:rPr lang="el-GR" b="1" dirty="0" smtClean="0"/>
              <a:t>β</a:t>
            </a:r>
            <a:r>
              <a:rPr lang="en-US" b="1" baseline="-25000" dirty="0" smtClean="0"/>
              <a:t>1</a:t>
            </a:r>
            <a:r>
              <a:rPr lang="en-US" b="1" dirty="0" smtClean="0"/>
              <a:t>A + </a:t>
            </a:r>
            <a:r>
              <a:rPr lang="el-GR" b="1" dirty="0" smtClean="0"/>
              <a:t>β</a:t>
            </a:r>
            <a:r>
              <a:rPr lang="en-US" b="1" baseline="-25000" dirty="0" smtClean="0"/>
              <a:t>2</a:t>
            </a:r>
            <a:r>
              <a:rPr lang="en-US" b="1" dirty="0" smtClean="0"/>
              <a:t>B</a:t>
            </a:r>
          </a:p>
          <a:p>
            <a:r>
              <a:rPr lang="en-US" dirty="0" smtClean="0"/>
              <a:t>Interpretation of parameters</a:t>
            </a:r>
          </a:p>
          <a:p>
            <a:pPr lvl="1"/>
            <a:r>
              <a:rPr lang="en-US" dirty="0" smtClean="0"/>
              <a:t>E[Y|A=0, B=0]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E[Y|A=0, B=1]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E[Y|A=1, B=0]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E[Y|A=1, B=1]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 smtClean="0"/>
              <a:t>1 </a:t>
            </a:r>
            <a:r>
              <a:rPr lang="en-US" dirty="0" smtClean="0"/>
              <a:t>+ </a:t>
            </a:r>
            <a:r>
              <a:rPr lang="el-GR" dirty="0" smtClean="0"/>
              <a:t>β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Use parameter estimates to calculate</a:t>
            </a:r>
          </a:p>
          <a:p>
            <a:pPr lvl="1"/>
            <a:r>
              <a:rPr lang="en-US" dirty="0" smtClean="0"/>
              <a:t>E[Y|A=0, B=0] = 130.22</a:t>
            </a:r>
          </a:p>
          <a:p>
            <a:pPr lvl="1"/>
            <a:r>
              <a:rPr lang="en-US" dirty="0" smtClean="0"/>
              <a:t>E[Y|A=0, B=1] = 125.51 </a:t>
            </a:r>
          </a:p>
          <a:p>
            <a:pPr lvl="1"/>
            <a:r>
              <a:rPr lang="en-US" dirty="0" smtClean="0"/>
              <a:t>E[Y|A=1, B=0] = 133.82</a:t>
            </a:r>
            <a:endParaRPr lang="en-US" baseline="-25000" dirty="0" smtClean="0"/>
          </a:p>
          <a:p>
            <a:pPr lvl="1"/>
            <a:r>
              <a:rPr lang="en-US" dirty="0" smtClean="0"/>
              <a:t>E[Y|A=1, B=1] = 129.11</a:t>
            </a:r>
          </a:p>
          <a:p>
            <a:r>
              <a:rPr lang="en-US" dirty="0" smtClean="0"/>
              <a:t>Standardized mean in the exposed:</a:t>
            </a:r>
          </a:p>
          <a:p>
            <a:pPr lvl="1"/>
            <a:r>
              <a:rPr lang="en-US" dirty="0" smtClean="0"/>
              <a:t>E[Y|A=1, B=1] * </a:t>
            </a:r>
            <a:r>
              <a:rPr lang="en-US" dirty="0" err="1" smtClean="0"/>
              <a:t>Pr</a:t>
            </a:r>
            <a:r>
              <a:rPr lang="en-US" dirty="0" smtClean="0"/>
              <a:t>[B=1] + E[Y|A=1, B=0] * </a:t>
            </a:r>
            <a:r>
              <a:rPr lang="en-US" dirty="0" err="1" smtClean="0"/>
              <a:t>Pr</a:t>
            </a:r>
            <a:r>
              <a:rPr lang="en-US" dirty="0" smtClean="0"/>
              <a:t>[B=0]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= 129.11 * 0.514 + 133.82 * 0.486 = 131.40</a:t>
            </a:r>
          </a:p>
          <a:p>
            <a:r>
              <a:rPr lang="en-US" dirty="0" smtClean="0"/>
              <a:t>Standardized mean in the unexposed:</a:t>
            </a:r>
          </a:p>
          <a:p>
            <a:pPr lvl="1"/>
            <a:r>
              <a:rPr lang="en-US" dirty="0" smtClean="0"/>
              <a:t>E[Y|A=0, B=1] * </a:t>
            </a:r>
            <a:r>
              <a:rPr lang="en-US" dirty="0" err="1" smtClean="0"/>
              <a:t>Pr</a:t>
            </a:r>
            <a:r>
              <a:rPr lang="en-US" dirty="0" smtClean="0"/>
              <a:t>[B=1] + E[Y|A=0, B=0] * </a:t>
            </a:r>
            <a:r>
              <a:rPr lang="en-US" dirty="0" err="1" smtClean="0"/>
              <a:t>Pr</a:t>
            </a:r>
            <a:r>
              <a:rPr lang="en-US" dirty="0" smtClean="0"/>
              <a:t>[B=0] </a:t>
            </a:r>
          </a:p>
          <a:p>
            <a:pPr marL="457200" lvl="1" indent="0">
              <a:buNone/>
            </a:pPr>
            <a:r>
              <a:rPr lang="en-US" dirty="0" smtClean="0"/>
              <a:t>	= 125.51 * 0.514 + 130.22 * 0.486 = 127.80</a:t>
            </a:r>
          </a:p>
          <a:p>
            <a:r>
              <a:rPr lang="en-US" dirty="0" smtClean="0"/>
              <a:t>Effect Estimate = 131.40 – 127.80 = 3.6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487707" cy="649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133600" y="5410200"/>
            <a:ext cx="5791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0" y="5562600"/>
            <a:ext cx="640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5715000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33600" y="5105400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0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Inverse probability weighing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			W = </a:t>
            </a:r>
            <a:r>
              <a:rPr lang="en-US" u="sng" dirty="0" smtClean="0"/>
              <a:t>        1_____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      </a:t>
            </a:r>
            <a:r>
              <a:rPr lang="en-US" dirty="0" err="1" smtClean="0"/>
              <a:t>Pr</a:t>
            </a:r>
            <a:r>
              <a:rPr lang="en-US" dirty="0" smtClean="0"/>
              <a:t>[A=</a:t>
            </a:r>
            <a:r>
              <a:rPr lang="en-US" dirty="0" err="1" smtClean="0"/>
              <a:t>a|L</a:t>
            </a:r>
            <a:r>
              <a:rPr lang="en-US" dirty="0" smtClean="0"/>
              <a:t>=l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Simulates what would have happened had all subjects in the study population been treated and untreated The treated and untreated are conditionally </a:t>
            </a:r>
          </a:p>
          <a:p>
            <a:r>
              <a:rPr lang="en-US" dirty="0" smtClean="0"/>
              <a:t>Each </a:t>
            </a:r>
            <a:r>
              <a:rPr lang="en-US" dirty="0" smtClean="0"/>
              <a:t>individual in the population is weighted to create W individuals in the pseudo-population</a:t>
            </a:r>
          </a:p>
          <a:p>
            <a:r>
              <a:rPr lang="en-US" dirty="0" smtClean="0"/>
              <a:t>The denominator of your W is the probability of having your observed treatment value given your L value (covariates)</a:t>
            </a:r>
          </a:p>
          <a:p>
            <a:pPr lvl="1"/>
            <a:r>
              <a:rPr lang="en-US" dirty="0" smtClean="0"/>
              <a:t>Sound familiar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46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1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Consider the following experiment:</a:t>
            </a:r>
          </a:p>
          <a:p>
            <a:r>
              <a:rPr lang="en-US" dirty="0" smtClean="0"/>
              <a:t>Variables:</a:t>
            </a:r>
          </a:p>
          <a:p>
            <a:pPr lvl="1"/>
            <a:r>
              <a:rPr lang="en-US" dirty="0" smtClean="0"/>
              <a:t>A=1: heart transplant (exposure)</a:t>
            </a:r>
          </a:p>
          <a:p>
            <a:pPr lvl="1"/>
            <a:r>
              <a:rPr lang="en-US" dirty="0" smtClean="0"/>
              <a:t>Y=1: death (outcome)</a:t>
            </a:r>
          </a:p>
          <a:p>
            <a:pPr lvl="1"/>
            <a:r>
              <a:rPr lang="en-US" dirty="0" smtClean="0"/>
              <a:t>L = critical condition (prognostic factor)</a:t>
            </a:r>
          </a:p>
          <a:p>
            <a:r>
              <a:rPr lang="en-US" dirty="0" smtClean="0"/>
              <a:t>Goal is to estimate the effect of A on 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783354"/>
              </p:ext>
            </p:extLst>
          </p:nvPr>
        </p:nvGraphicFramePr>
        <p:xfrm>
          <a:off x="1600200" y="40386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L=0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L=1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Y=1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Y=0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Y=0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Y=0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A=1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A=0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0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49" y="1447800"/>
            <a:ext cx="5369751" cy="500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The original population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80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The pseudo-population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5" y="1143000"/>
            <a:ext cx="765156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2835" y="1066800"/>
            <a:ext cx="5441765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171538"/>
              </p:ext>
            </p:extLst>
          </p:nvPr>
        </p:nvGraphicFramePr>
        <p:xfrm>
          <a:off x="249242" y="5440680"/>
          <a:ext cx="33528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7600"/>
                <a:gridCol w="1117600"/>
                <a:gridCol w="1117600"/>
              </a:tblGrid>
              <a:tr h="341714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Y</a:t>
                      </a:r>
                      <a:r>
                        <a:rPr lang="en-US" sz="2000" baseline="30000" dirty="0" err="1" smtClean="0"/>
                        <a:t>a</a:t>
                      </a:r>
                      <a:r>
                        <a:rPr lang="en-US" sz="2000" dirty="0" smtClean="0"/>
                        <a:t>=1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Y</a:t>
                      </a:r>
                      <a:r>
                        <a:rPr lang="en-US" sz="2000" baseline="30000" dirty="0" err="1" smtClean="0"/>
                        <a:t>a</a:t>
                      </a:r>
                      <a:r>
                        <a:rPr lang="en-US" sz="2000" dirty="0" smtClean="0"/>
                        <a:t>=0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7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a=1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7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a=0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6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Data analysis in the pseudo-population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=1</a:t>
            </a:r>
            <a:r>
              <a:rPr lang="en-US" dirty="0" smtClean="0"/>
              <a:t>=1] = 10 / 20 = 0.5</a:t>
            </a:r>
          </a:p>
          <a:p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=0</a:t>
            </a:r>
            <a:r>
              <a:rPr lang="en-US" dirty="0" smtClean="0"/>
              <a:t>=1] = 10 / 20 = 0.5</a:t>
            </a:r>
          </a:p>
          <a:p>
            <a:r>
              <a:rPr lang="en-US" dirty="0" smtClean="0"/>
              <a:t>Risk ratio = 1.0</a:t>
            </a:r>
          </a:p>
          <a:p>
            <a:endParaRPr lang="en-US" b="1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21280"/>
              </p:ext>
            </p:extLst>
          </p:nvPr>
        </p:nvGraphicFramePr>
        <p:xfrm>
          <a:off x="2895600" y="1447800"/>
          <a:ext cx="36576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Y</a:t>
                      </a:r>
                      <a:r>
                        <a:rPr lang="en-US" sz="2400" baseline="30000" dirty="0" err="1" smtClean="0"/>
                        <a:t>a</a:t>
                      </a:r>
                      <a:r>
                        <a:rPr lang="en-US" sz="2400" dirty="0" smtClean="0"/>
                        <a:t>=1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Y</a:t>
                      </a:r>
                      <a:r>
                        <a:rPr lang="en-US" sz="2400" baseline="30000" dirty="0" err="1" smtClean="0"/>
                        <a:t>a</a:t>
                      </a:r>
                      <a:r>
                        <a:rPr lang="en-US" sz="2400" dirty="0" smtClean="0"/>
                        <a:t>=0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a=1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a=0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4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Pseudo-population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pseudo-population created by IP weighting is a marginally randomized experiment</a:t>
            </a:r>
          </a:p>
          <a:p>
            <a:pPr lvl="1"/>
            <a:r>
              <a:rPr lang="en-US" dirty="0" smtClean="0"/>
              <a:t>Exposed and unexposed subjects are unconditionally exchangeable… because they are the same person!</a:t>
            </a:r>
          </a:p>
          <a:p>
            <a:pPr lvl="1"/>
            <a:r>
              <a:rPr lang="en-US" dirty="0" smtClean="0"/>
              <a:t>There is no confounding by 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069" y="3048000"/>
            <a:ext cx="43434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are the odds of death among smokers?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Consider the saturated logistic model: </a:t>
            </a:r>
          </a:p>
          <a:p>
            <a:pPr algn="ctr"/>
            <a:r>
              <a:rPr lang="en-US" sz="2800" b="1" dirty="0" err="1" smtClean="0"/>
              <a:t>logit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</a:t>
            </a:r>
            <a:r>
              <a:rPr lang="en-US" sz="2800" b="1" dirty="0" smtClean="0"/>
              <a:t>[Y|A] =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+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41330"/>
              </p:ext>
            </p:extLst>
          </p:nvPr>
        </p:nvGraphicFramePr>
        <p:xfrm>
          <a:off x="304800" y="3124200"/>
          <a:ext cx="3962400" cy="2737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422400"/>
                <a:gridCol w="1320800"/>
              </a:tblGrid>
              <a:tr h="75795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A=1</a:t>
                      </a:r>
                    </a:p>
                    <a:p>
                      <a:pPr algn="ctr"/>
                      <a:r>
                        <a:rPr lang="en-US" sz="2400" dirty="0" smtClean="0"/>
                        <a:t>(smokers)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A=0</a:t>
                      </a:r>
                    </a:p>
                    <a:p>
                      <a:pPr algn="ctr"/>
                      <a:r>
                        <a:rPr lang="en-US" sz="2400" dirty="0" smtClean="0"/>
                        <a:t>(non-smokers)</a:t>
                      </a:r>
                      <a:endParaRPr lang="en-US" sz="2400" dirty="0"/>
                    </a:p>
                  </a:txBody>
                  <a:tcPr/>
                </a:tc>
              </a:tr>
              <a:tr h="7259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Y=1</a:t>
                      </a:r>
                    </a:p>
                    <a:p>
                      <a:pPr algn="ctr"/>
                      <a:r>
                        <a:rPr lang="en-US" sz="2400" dirty="0" smtClean="0"/>
                        <a:t>(death)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62</a:t>
                      </a:r>
                      <a:endParaRPr lang="en-US" sz="2400" dirty="0"/>
                    </a:p>
                  </a:txBody>
                  <a:tcPr/>
                </a:tc>
              </a:tr>
              <a:tr h="7259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Y=0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136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9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IPW with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/>
              <a:t>#1 - Model </a:t>
            </a:r>
            <a:r>
              <a:rPr lang="en-US" b="1" dirty="0" smtClean="0"/>
              <a:t>for the weights</a:t>
            </a:r>
          </a:p>
          <a:p>
            <a:pPr lvl="1"/>
            <a:r>
              <a:rPr lang="en-US" dirty="0" smtClean="0"/>
              <a:t>Let’s assume we have an observational study with 1 dichotomous exposure and 3 covariates, L, M and N that are potential confounders</a:t>
            </a:r>
          </a:p>
          <a:p>
            <a:pPr lvl="1"/>
            <a:r>
              <a:rPr lang="en-US" dirty="0" smtClean="0"/>
              <a:t>Denominator for the treatment weights to create the PP:</a:t>
            </a:r>
          </a:p>
          <a:p>
            <a:pPr lvl="2"/>
            <a:r>
              <a:rPr lang="en-US" dirty="0" err="1" smtClean="0"/>
              <a:t>logit</a:t>
            </a:r>
            <a:r>
              <a:rPr lang="en-US" dirty="0" smtClean="0"/>
              <a:t> </a:t>
            </a:r>
            <a:r>
              <a:rPr lang="en-US" dirty="0" err="1" smtClean="0"/>
              <a:t>Pr</a:t>
            </a:r>
            <a:r>
              <a:rPr lang="en-US" dirty="0" smtClean="0"/>
              <a:t>[A=</a:t>
            </a:r>
            <a:r>
              <a:rPr lang="en-US" dirty="0" err="1" smtClean="0"/>
              <a:t>a|L</a:t>
            </a:r>
            <a:r>
              <a:rPr lang="en-US" dirty="0" smtClean="0"/>
              <a:t>, M, N]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L + </a:t>
            </a:r>
            <a:r>
              <a:rPr lang="el-GR" dirty="0" smtClean="0"/>
              <a:t>β</a:t>
            </a:r>
            <a:r>
              <a:rPr lang="en-US" baseline="-25000" dirty="0" smtClean="0"/>
              <a:t>2</a:t>
            </a:r>
            <a:r>
              <a:rPr lang="en-US" dirty="0" smtClean="0"/>
              <a:t>M + </a:t>
            </a:r>
            <a:r>
              <a:rPr lang="el-GR" dirty="0" smtClean="0"/>
              <a:t>β</a:t>
            </a:r>
            <a:r>
              <a:rPr lang="en-US" baseline="-25000" dirty="0" smtClean="0"/>
              <a:t>3</a:t>
            </a:r>
            <a:r>
              <a:rPr lang="en-US" dirty="0" smtClean="0"/>
              <a:t>N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/>
              <a:t>#2 - Marginal structural model</a:t>
            </a:r>
            <a:r>
              <a:rPr lang="en-US" dirty="0" smtClean="0"/>
              <a:t>: E[</a:t>
            </a:r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dirty="0" smtClean="0"/>
              <a:t>] = </a:t>
            </a:r>
            <a:r>
              <a:rPr lang="el-GR" dirty="0" smtClean="0"/>
              <a:t>β</a:t>
            </a:r>
            <a:r>
              <a:rPr lang="en-US" baseline="-25000" dirty="0" smtClean="0"/>
              <a:t>0 </a:t>
            </a:r>
            <a:r>
              <a:rPr lang="en-US" dirty="0" smtClean="0"/>
              <a:t>+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endParaRPr lang="en-US" baseline="-25000" dirty="0" smtClean="0"/>
          </a:p>
          <a:p>
            <a:pPr lvl="1"/>
            <a:r>
              <a:rPr lang="en-US" dirty="0" smtClean="0"/>
              <a:t>Interpretation of </a:t>
            </a:r>
            <a:r>
              <a:rPr lang="en-US" dirty="0" smtClean="0"/>
              <a:t>parameters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Mean Y if everybody was exposed: E[</a:t>
            </a:r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=1</a:t>
            </a:r>
            <a:r>
              <a:rPr lang="en-US" dirty="0" smtClean="0"/>
              <a:t>] = </a:t>
            </a:r>
            <a:r>
              <a:rPr lang="el-GR" dirty="0" smtClean="0"/>
              <a:t>β</a:t>
            </a:r>
            <a:r>
              <a:rPr lang="en-US" baseline="-25000" dirty="0" smtClean="0"/>
              <a:t>0 </a:t>
            </a:r>
            <a:r>
              <a:rPr lang="en-US" dirty="0" smtClean="0"/>
              <a:t>+ </a:t>
            </a:r>
            <a:r>
              <a:rPr lang="el-GR" dirty="0" smtClean="0"/>
              <a:t>β</a:t>
            </a:r>
            <a:r>
              <a:rPr lang="en-US" baseline="-25000" dirty="0" smtClean="0"/>
              <a:t>1 </a:t>
            </a:r>
          </a:p>
          <a:p>
            <a:pPr lvl="2"/>
            <a:r>
              <a:rPr lang="en-US" dirty="0" smtClean="0"/>
              <a:t>Mean Y if everybody was unexposed: E[</a:t>
            </a:r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=0</a:t>
            </a:r>
            <a:r>
              <a:rPr lang="en-US" dirty="0" smtClean="0"/>
              <a:t>]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lvl="2"/>
            <a:r>
              <a:rPr lang="en-US" dirty="0" smtClean="0"/>
              <a:t>Difference = </a:t>
            </a:r>
            <a:r>
              <a:rPr lang="el-GR" dirty="0" smtClean="0"/>
              <a:t>β</a:t>
            </a:r>
            <a:r>
              <a:rPr lang="en-US" baseline="-25000" dirty="0" smtClean="0"/>
              <a:t>1,</a:t>
            </a:r>
            <a:r>
              <a:rPr lang="en-US" dirty="0" smtClean="0"/>
              <a:t> the causal effect of interest!</a:t>
            </a:r>
            <a:endParaRPr lang="en-US" baseline="-25000" dirty="0" smtClean="0"/>
          </a:p>
          <a:p>
            <a:pPr lvl="1"/>
            <a:r>
              <a:rPr lang="en-US" dirty="0" smtClean="0"/>
              <a:t>MSMs are marginal because they allow for confounding control without including the confounders as covariates in the model</a:t>
            </a:r>
          </a:p>
          <a:p>
            <a:pPr lvl="2"/>
            <a:r>
              <a:rPr lang="en-US" dirty="0" smtClean="0"/>
              <a:t>The estimated effect is not CONDITIONAL on covariates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7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Modifications to IPW - weights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Unstabilized</a:t>
            </a:r>
            <a:r>
              <a:rPr lang="en-US" dirty="0" smtClean="0"/>
              <a:t> weights: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b="1" dirty="0" smtClean="0"/>
              <a:t>W = </a:t>
            </a:r>
            <a:r>
              <a:rPr lang="en-US" b="1" u="sng" dirty="0" smtClean="0"/>
              <a:t>        1_____</a:t>
            </a:r>
          </a:p>
          <a:p>
            <a:pPr marL="0" indent="0">
              <a:buNone/>
            </a:pPr>
            <a:r>
              <a:rPr lang="en-US" b="1" dirty="0" smtClean="0"/>
              <a:t>			        </a:t>
            </a:r>
            <a:r>
              <a:rPr lang="en-US" b="1" dirty="0" err="1" smtClean="0"/>
              <a:t>Pr</a:t>
            </a:r>
            <a:r>
              <a:rPr lang="en-US" b="1" dirty="0" smtClean="0"/>
              <a:t>[A=</a:t>
            </a:r>
            <a:r>
              <a:rPr lang="en-US" b="1" dirty="0" err="1" smtClean="0"/>
              <a:t>a|L</a:t>
            </a:r>
            <a:r>
              <a:rPr lang="en-US" b="1" dirty="0" smtClean="0"/>
              <a:t>=l]</a:t>
            </a:r>
          </a:p>
          <a:p>
            <a:pPr lvl="1"/>
            <a:r>
              <a:rPr lang="en-US" dirty="0" smtClean="0"/>
              <a:t>Don’t work well if high weight given to subjects with low probability of receiving exposure</a:t>
            </a:r>
          </a:p>
          <a:p>
            <a:r>
              <a:rPr lang="en-US" dirty="0" smtClean="0"/>
              <a:t>Stabilized weights: 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b="1" dirty="0" smtClean="0"/>
              <a:t>SW = </a:t>
            </a:r>
            <a:r>
              <a:rPr lang="en-US" b="1" u="sng" dirty="0" smtClean="0"/>
              <a:t>   </a:t>
            </a:r>
            <a:r>
              <a:rPr lang="en-US" b="1" u="sng" dirty="0" err="1" smtClean="0"/>
              <a:t>Pr</a:t>
            </a:r>
            <a:r>
              <a:rPr lang="en-US" b="1" u="sng" dirty="0" smtClean="0"/>
              <a:t>[A=a]__</a:t>
            </a:r>
          </a:p>
          <a:p>
            <a:pPr marL="0" indent="0">
              <a:buNone/>
            </a:pPr>
            <a:r>
              <a:rPr lang="en-US" b="1" dirty="0" smtClean="0"/>
              <a:t>			        </a:t>
            </a:r>
            <a:r>
              <a:rPr lang="en-US" b="1" dirty="0" err="1" smtClean="0"/>
              <a:t>Pr</a:t>
            </a:r>
            <a:r>
              <a:rPr lang="en-US" b="1" dirty="0" smtClean="0"/>
              <a:t>[A=</a:t>
            </a:r>
            <a:r>
              <a:rPr lang="en-US" b="1" dirty="0" err="1" smtClean="0"/>
              <a:t>a|L</a:t>
            </a:r>
            <a:r>
              <a:rPr lang="en-US" b="1" dirty="0" smtClean="0"/>
              <a:t>=l]</a:t>
            </a:r>
          </a:p>
          <a:p>
            <a:pPr lvl="1"/>
            <a:r>
              <a:rPr lang="en-US" dirty="0" smtClean="0"/>
              <a:t>Increase efficiency, estimate effects in subsets of the population, etc.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8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Modifications to IPW  - censoring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censoring (also called IPCW)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CW = </a:t>
            </a:r>
            <a:r>
              <a:rPr lang="en-US" b="1" u="sng" dirty="0" smtClean="0"/>
              <a:t>        1_____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/>
              <a:t>	</a:t>
            </a:r>
            <a:r>
              <a:rPr lang="en-US" b="1" dirty="0" err="1" smtClean="0"/>
              <a:t>Pr</a:t>
            </a:r>
            <a:r>
              <a:rPr lang="en-US" b="1" dirty="0" smtClean="0"/>
              <a:t>[C=0|A, L]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SCW = </a:t>
            </a:r>
            <a:r>
              <a:rPr lang="en-US" b="1" u="sng" dirty="0" err="1" smtClean="0"/>
              <a:t>Pr</a:t>
            </a:r>
            <a:r>
              <a:rPr lang="en-US" b="1" u="sng" dirty="0" smtClean="0"/>
              <a:t>[C=0|A]_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/>
              <a:t>	</a:t>
            </a:r>
            <a:r>
              <a:rPr lang="en-US" b="1" dirty="0" err="1" smtClean="0"/>
              <a:t>Pr</a:t>
            </a:r>
            <a:r>
              <a:rPr lang="en-US" b="1" dirty="0" smtClean="0"/>
              <a:t>[C=0|A, L]</a:t>
            </a:r>
          </a:p>
          <a:p>
            <a:r>
              <a:rPr lang="en-US" dirty="0" smtClean="0"/>
              <a:t>Want to simulate what would have happened had everyone’s outcome been observed</a:t>
            </a:r>
          </a:p>
          <a:p>
            <a:r>
              <a:rPr lang="en-US" dirty="0" smtClean="0"/>
              <a:t>Assumes censoring is random within levels of A and L (no unmeasured variables U affect censoring)</a:t>
            </a:r>
          </a:p>
          <a:p>
            <a:r>
              <a:rPr lang="en-US" dirty="0" smtClean="0"/>
              <a:t>IP weights can be created that account for both confounding and </a:t>
            </a:r>
            <a:r>
              <a:rPr lang="en-US" dirty="0" smtClean="0"/>
              <a:t>censoring</a:t>
            </a:r>
          </a:p>
          <a:p>
            <a:r>
              <a:rPr lang="en-US" dirty="0" smtClean="0"/>
              <a:t>Resulting estimate interpreted as: “had no one’s outcome been censored”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52616" y="220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2209800"/>
            <a:ext cx="762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C=0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24800" y="220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16350" y="3048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33616" y="2440632"/>
            <a:ext cx="5957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03146" y="2440632"/>
            <a:ext cx="1126254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536642" y="2533022"/>
            <a:ext cx="2441749" cy="743578"/>
          </a:xfrm>
          <a:custGeom>
            <a:avLst/>
            <a:gdLst>
              <a:gd name="connsiteX0" fmla="*/ 0 w 2441749"/>
              <a:gd name="connsiteY0" fmla="*/ 743578 h 743578"/>
              <a:gd name="connsiteX1" fmla="*/ 1356527 w 2441749"/>
              <a:gd name="connsiteY1" fmla="*/ 673239 h 743578"/>
              <a:gd name="connsiteX2" fmla="*/ 2441749 w 2441749"/>
              <a:gd name="connsiteY2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1749" h="743578">
                <a:moveTo>
                  <a:pt x="0" y="743578"/>
                </a:moveTo>
                <a:lnTo>
                  <a:pt x="1356527" y="673239"/>
                </a:lnTo>
                <a:cubicBezTo>
                  <a:pt x="1763485" y="549309"/>
                  <a:pt x="2102617" y="274654"/>
                  <a:pt x="2441749" y="0"/>
                </a:cubicBezTo>
              </a:path>
            </a:pathLst>
          </a:custGeom>
          <a:ln w="952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2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124200"/>
            <a:ext cx="4416669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What are the odds of death among non-smokers?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Consider the saturated logistic model: </a:t>
            </a:r>
          </a:p>
          <a:p>
            <a:pPr algn="ctr"/>
            <a:r>
              <a:rPr lang="en-US" sz="2800" b="1" dirty="0" err="1" smtClean="0"/>
              <a:t>logit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</a:t>
            </a:r>
            <a:r>
              <a:rPr lang="en-US" sz="2800" b="1" dirty="0" smtClean="0"/>
              <a:t>[Y|A] =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+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34527"/>
              </p:ext>
            </p:extLst>
          </p:nvPr>
        </p:nvGraphicFramePr>
        <p:xfrm>
          <a:off x="304800" y="3124200"/>
          <a:ext cx="3962400" cy="2737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422400"/>
                <a:gridCol w="1320800"/>
              </a:tblGrid>
              <a:tr h="75795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A=1</a:t>
                      </a:r>
                    </a:p>
                    <a:p>
                      <a:pPr algn="ctr"/>
                      <a:r>
                        <a:rPr lang="en-US" sz="2400" dirty="0" smtClean="0"/>
                        <a:t>(smokers)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A=0</a:t>
                      </a:r>
                    </a:p>
                    <a:p>
                      <a:pPr algn="ctr"/>
                      <a:r>
                        <a:rPr lang="en-US" sz="2400" dirty="0" smtClean="0"/>
                        <a:t>(non-smokers)</a:t>
                      </a:r>
                      <a:endParaRPr lang="en-US" sz="2400" dirty="0"/>
                    </a:p>
                  </a:txBody>
                  <a:tcPr/>
                </a:tc>
              </a:tr>
              <a:tr h="7259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Y=1</a:t>
                      </a:r>
                    </a:p>
                    <a:p>
                      <a:pPr algn="ctr"/>
                      <a:r>
                        <a:rPr lang="en-US" sz="2400" dirty="0" smtClean="0"/>
                        <a:t>(death)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62</a:t>
                      </a:r>
                      <a:endParaRPr lang="en-US" sz="2400" dirty="0"/>
                    </a:p>
                  </a:txBody>
                  <a:tcPr/>
                </a:tc>
              </a:tr>
              <a:tr h="7259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Y=0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136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9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124200"/>
            <a:ext cx="4416669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What is the odds ratio of death for smokers versus non-smokers?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Consider the saturated logistic model: </a:t>
            </a:r>
          </a:p>
          <a:p>
            <a:pPr algn="ctr"/>
            <a:r>
              <a:rPr lang="en-US" sz="2800" b="1" dirty="0" err="1" smtClean="0"/>
              <a:t>logit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</a:t>
            </a:r>
            <a:r>
              <a:rPr lang="en-US" sz="2800" b="1" dirty="0" smtClean="0"/>
              <a:t>[Y|A] =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+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18690"/>
              </p:ext>
            </p:extLst>
          </p:nvPr>
        </p:nvGraphicFramePr>
        <p:xfrm>
          <a:off x="304800" y="3124200"/>
          <a:ext cx="3962400" cy="2737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422400"/>
                <a:gridCol w="1320800"/>
              </a:tblGrid>
              <a:tr h="75795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A=1</a:t>
                      </a:r>
                    </a:p>
                    <a:p>
                      <a:pPr algn="ctr"/>
                      <a:r>
                        <a:rPr lang="en-US" sz="2400" dirty="0" smtClean="0"/>
                        <a:t>(smokers)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A=0</a:t>
                      </a:r>
                    </a:p>
                    <a:p>
                      <a:pPr algn="ctr"/>
                      <a:r>
                        <a:rPr lang="en-US" sz="2400" dirty="0" smtClean="0"/>
                        <a:t>(non-smokers)</a:t>
                      </a:r>
                      <a:endParaRPr lang="en-US" sz="2400" dirty="0"/>
                    </a:p>
                  </a:txBody>
                  <a:tcPr/>
                </a:tc>
              </a:tr>
              <a:tr h="7259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Y=1</a:t>
                      </a:r>
                    </a:p>
                    <a:p>
                      <a:pPr algn="ctr"/>
                      <a:r>
                        <a:rPr lang="en-US" sz="2400" dirty="0" smtClean="0"/>
                        <a:t>(death)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62</a:t>
                      </a:r>
                      <a:endParaRPr lang="en-US" sz="2400" dirty="0"/>
                    </a:p>
                  </a:txBody>
                  <a:tcPr/>
                </a:tc>
              </a:tr>
              <a:tr h="7259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Y=0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136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2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2953</TotalTime>
  <Words>5470</Words>
  <Application>Microsoft Office PowerPoint</Application>
  <PresentationFormat>On-screen Show (4:3)</PresentationFormat>
  <Paragraphs>928</Paragraphs>
  <Slides>72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Regression models and modeling</vt:lpstr>
      <vt:lpstr>Agenda</vt:lpstr>
      <vt:lpstr>Why use regression models?</vt:lpstr>
      <vt:lpstr>Estimator, estimand, estimate</vt:lpstr>
      <vt:lpstr>More terminology</vt:lpstr>
      <vt:lpstr>Nonparametric models</vt:lpstr>
      <vt:lpstr>An example</vt:lpstr>
      <vt:lpstr>An example</vt:lpstr>
      <vt:lpstr>An example</vt:lpstr>
      <vt:lpstr>Your turn</vt:lpstr>
      <vt:lpstr>Consider a linear model</vt:lpstr>
      <vt:lpstr>Parametric models</vt:lpstr>
      <vt:lpstr>Why model?</vt:lpstr>
      <vt:lpstr>Continuous predictors</vt:lpstr>
      <vt:lpstr>An example</vt:lpstr>
      <vt:lpstr>Models frequently used in epidemiology</vt:lpstr>
      <vt:lpstr>Linear models</vt:lpstr>
      <vt:lpstr>Linear models</vt:lpstr>
      <vt:lpstr>Logistic models</vt:lpstr>
      <vt:lpstr>PowerPoint Presentation</vt:lpstr>
      <vt:lpstr>Logistic models</vt:lpstr>
      <vt:lpstr>Conditional logistic regression</vt:lpstr>
      <vt:lpstr>PowerPoint Presentation</vt:lpstr>
      <vt:lpstr>Special case: Polytomous logistic regression</vt:lpstr>
      <vt:lpstr>Special case: Polytomous logistic regression</vt:lpstr>
      <vt:lpstr>PowerPoint Presentation</vt:lpstr>
      <vt:lpstr>Special case: Ordinal logistic regression</vt:lpstr>
      <vt:lpstr>Special case: Ordinal logistic regression</vt:lpstr>
      <vt:lpstr>Poisson models</vt:lpstr>
      <vt:lpstr>Poisson models</vt:lpstr>
      <vt:lpstr>PowerPoint Presentation</vt:lpstr>
      <vt:lpstr>Prevalence ratios from Poisson models</vt:lpstr>
      <vt:lpstr>Survival models</vt:lpstr>
      <vt:lpstr>Survival models</vt:lpstr>
      <vt:lpstr>Survival models</vt:lpstr>
      <vt:lpstr>Survival models</vt:lpstr>
      <vt:lpstr>Survival models</vt:lpstr>
      <vt:lpstr>PowerPoint Presentation</vt:lpstr>
      <vt:lpstr>Cox Proportional Hazard models</vt:lpstr>
      <vt:lpstr>PowerPoint Presentation</vt:lpstr>
      <vt:lpstr>Modeling dose-response</vt:lpstr>
      <vt:lpstr>Continuous Variable</vt:lpstr>
      <vt:lpstr>Indicator/ Categorical Variable</vt:lpstr>
      <vt:lpstr>Indicator/ Categorical Variable</vt:lpstr>
      <vt:lpstr>Score test</vt:lpstr>
      <vt:lpstr>Fractional polynomials</vt:lpstr>
      <vt:lpstr>PowerPoint Presentation</vt:lpstr>
      <vt:lpstr>Fractional polynomials</vt:lpstr>
      <vt:lpstr>Splines</vt:lpstr>
      <vt:lpstr>Splines</vt:lpstr>
      <vt:lpstr>PowerPoint Presentation</vt:lpstr>
      <vt:lpstr>Summary of dose-response methods</vt:lpstr>
      <vt:lpstr>To sum it all up…</vt:lpstr>
      <vt:lpstr>Methods for causal inference</vt:lpstr>
      <vt:lpstr>Assumptions necessary for causal inference</vt:lpstr>
      <vt:lpstr>Conditional exchangeability</vt:lpstr>
      <vt:lpstr>Standardization</vt:lpstr>
      <vt:lpstr>An example</vt:lpstr>
      <vt:lpstr>An example</vt:lpstr>
      <vt:lpstr>PowerPoint Presentation</vt:lpstr>
      <vt:lpstr>Which population to use as standard?</vt:lpstr>
      <vt:lpstr>Standardization with models</vt:lpstr>
      <vt:lpstr>PowerPoint Presentation</vt:lpstr>
      <vt:lpstr>Inverse probability weighing</vt:lpstr>
      <vt:lpstr>An example</vt:lpstr>
      <vt:lpstr>The original population</vt:lpstr>
      <vt:lpstr>The pseudo-population</vt:lpstr>
      <vt:lpstr>Data analysis in the pseudo-population</vt:lpstr>
      <vt:lpstr>Pseudo-population</vt:lpstr>
      <vt:lpstr>IPW with models</vt:lpstr>
      <vt:lpstr>Modifications to IPW - weights</vt:lpstr>
      <vt:lpstr>Modifications to IPW  - censoring</vt:lpstr>
    </vt:vector>
  </TitlesOfParts>
  <Company>SOM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Regression models and modeling</dc:title>
  <dc:creator>Windows User</dc:creator>
  <cp:lastModifiedBy>Windows User</cp:lastModifiedBy>
  <cp:revision>109</cp:revision>
  <dcterms:created xsi:type="dcterms:W3CDTF">2014-02-25T18:58:10Z</dcterms:created>
  <dcterms:modified xsi:type="dcterms:W3CDTF">2014-02-28T19:50:56Z</dcterms:modified>
</cp:coreProperties>
</file>