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 id="2147484249" r:id="rId4"/>
    <p:sldMasterId id="2147484257" r:id="rId5"/>
    <p:sldMasterId id="2147484270" r:id="rId6"/>
  </p:sldMasterIdLst>
  <p:notesMasterIdLst>
    <p:notesMasterId r:id="rId112"/>
  </p:notesMasterIdLst>
  <p:handoutMasterIdLst>
    <p:handoutMasterId r:id="rId113"/>
  </p:handoutMasterIdLst>
  <p:sldIdLst>
    <p:sldId id="643" r:id="rId7"/>
    <p:sldId id="644" r:id="rId8"/>
    <p:sldId id="645" r:id="rId9"/>
    <p:sldId id="646" r:id="rId10"/>
    <p:sldId id="647" r:id="rId11"/>
    <p:sldId id="648" r:id="rId12"/>
    <p:sldId id="649" r:id="rId13"/>
    <p:sldId id="650" r:id="rId14"/>
    <p:sldId id="651" r:id="rId15"/>
    <p:sldId id="652" r:id="rId16"/>
    <p:sldId id="653" r:id="rId17"/>
    <p:sldId id="654" r:id="rId18"/>
    <p:sldId id="655" r:id="rId19"/>
    <p:sldId id="656" r:id="rId20"/>
    <p:sldId id="657" r:id="rId21"/>
    <p:sldId id="658" r:id="rId22"/>
    <p:sldId id="659" r:id="rId23"/>
    <p:sldId id="660" r:id="rId24"/>
    <p:sldId id="661" r:id="rId25"/>
    <p:sldId id="662" r:id="rId26"/>
    <p:sldId id="663" r:id="rId27"/>
    <p:sldId id="664" r:id="rId28"/>
    <p:sldId id="665" r:id="rId29"/>
    <p:sldId id="666" r:id="rId30"/>
    <p:sldId id="667" r:id="rId31"/>
    <p:sldId id="668" r:id="rId32"/>
    <p:sldId id="669" r:id="rId33"/>
    <p:sldId id="670" r:id="rId34"/>
    <p:sldId id="671" r:id="rId35"/>
    <p:sldId id="672" r:id="rId36"/>
    <p:sldId id="673" r:id="rId37"/>
    <p:sldId id="674" r:id="rId38"/>
    <p:sldId id="675" r:id="rId39"/>
    <p:sldId id="676" r:id="rId40"/>
    <p:sldId id="677" r:id="rId41"/>
    <p:sldId id="678" r:id="rId42"/>
    <p:sldId id="679" r:id="rId43"/>
    <p:sldId id="680" r:id="rId44"/>
    <p:sldId id="596" r:id="rId45"/>
    <p:sldId id="597" r:id="rId46"/>
    <p:sldId id="641" r:id="rId47"/>
    <p:sldId id="599" r:id="rId48"/>
    <p:sldId id="602" r:id="rId49"/>
    <p:sldId id="637" r:id="rId50"/>
    <p:sldId id="638" r:id="rId51"/>
    <p:sldId id="639" r:id="rId52"/>
    <p:sldId id="606" r:id="rId53"/>
    <p:sldId id="640" r:id="rId54"/>
    <p:sldId id="616" r:id="rId55"/>
    <p:sldId id="617" r:id="rId56"/>
    <p:sldId id="618" r:id="rId57"/>
    <p:sldId id="623" r:id="rId58"/>
    <p:sldId id="628" r:id="rId59"/>
    <p:sldId id="625" r:id="rId60"/>
    <p:sldId id="632" r:id="rId61"/>
    <p:sldId id="634" r:id="rId62"/>
    <p:sldId id="447" r:id="rId63"/>
    <p:sldId id="445" r:id="rId64"/>
    <p:sldId id="411" r:id="rId65"/>
    <p:sldId id="450" r:id="rId66"/>
    <p:sldId id="449" r:id="rId67"/>
    <p:sldId id="681" r:id="rId68"/>
    <p:sldId id="446" r:id="rId69"/>
    <p:sldId id="455" r:id="rId70"/>
    <p:sldId id="459" r:id="rId71"/>
    <p:sldId id="460" r:id="rId72"/>
    <p:sldId id="461" r:id="rId73"/>
    <p:sldId id="462" r:id="rId74"/>
    <p:sldId id="458" r:id="rId75"/>
    <p:sldId id="454" r:id="rId76"/>
    <p:sldId id="463" r:id="rId77"/>
    <p:sldId id="506" r:id="rId78"/>
    <p:sldId id="466" r:id="rId79"/>
    <p:sldId id="479" r:id="rId80"/>
    <p:sldId id="527" r:id="rId81"/>
    <p:sldId id="487" r:id="rId82"/>
    <p:sldId id="485" r:id="rId83"/>
    <p:sldId id="486" r:id="rId84"/>
    <p:sldId id="511" r:id="rId85"/>
    <p:sldId id="512" r:id="rId86"/>
    <p:sldId id="514" r:id="rId87"/>
    <p:sldId id="471" r:id="rId88"/>
    <p:sldId id="472" r:id="rId89"/>
    <p:sldId id="495" r:id="rId90"/>
    <p:sldId id="524" r:id="rId91"/>
    <p:sldId id="503" r:id="rId92"/>
    <p:sldId id="499" r:id="rId93"/>
    <p:sldId id="501" r:id="rId94"/>
    <p:sldId id="504" r:id="rId95"/>
    <p:sldId id="493" r:id="rId96"/>
    <p:sldId id="490" r:id="rId97"/>
    <p:sldId id="491" r:id="rId98"/>
    <p:sldId id="492" r:id="rId99"/>
    <p:sldId id="494" r:id="rId100"/>
    <p:sldId id="496" r:id="rId101"/>
    <p:sldId id="497" r:id="rId102"/>
    <p:sldId id="473" r:id="rId103"/>
    <p:sldId id="682" r:id="rId104"/>
    <p:sldId id="523" r:id="rId105"/>
    <p:sldId id="509" r:id="rId106"/>
    <p:sldId id="550" r:id="rId107"/>
    <p:sldId id="558" r:id="rId108"/>
    <p:sldId id="642" r:id="rId109"/>
    <p:sldId id="273" r:id="rId110"/>
    <p:sldId id="520" r:id="rId1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0000"/>
    <a:srgbClr val="999933"/>
    <a:srgbClr val="CC6600"/>
    <a:srgbClr val="CC9933"/>
    <a:srgbClr val="BBBBAA"/>
    <a:srgbClr val="88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740" autoAdjust="0"/>
    <p:restoredTop sz="85435" autoAdjust="0"/>
  </p:normalViewPr>
  <p:slideViewPr>
    <p:cSldViewPr>
      <p:cViewPr>
        <p:scale>
          <a:sx n="66" d="100"/>
          <a:sy n="66" d="100"/>
        </p:scale>
        <p:origin x="-588" y="-72"/>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ableStyles" Target="tableStyle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notesMaster" Target="notesMasters/notesMaster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dirty="0"/>
              <a:t>Percent of Providers Recommending IUC to </a:t>
            </a:r>
            <a:r>
              <a:rPr lang="en-US" sz="2400" dirty="0" smtClean="0"/>
              <a:t>Low SES</a:t>
            </a:r>
            <a:r>
              <a:rPr lang="en-US" sz="2400" baseline="0" dirty="0" smtClean="0"/>
              <a:t> </a:t>
            </a:r>
            <a:r>
              <a:rPr lang="en-US" sz="2400" dirty="0" smtClean="0"/>
              <a:t>Women</a:t>
            </a:r>
            <a:r>
              <a:rPr lang="en-US" sz="2400" dirty="0"/>
              <a:t>, </a:t>
            </a:r>
            <a:r>
              <a:rPr lang="en-US" sz="2400" dirty="0" smtClean="0"/>
              <a:t>by</a:t>
            </a:r>
            <a:r>
              <a:rPr lang="en-US" sz="2400" baseline="0" dirty="0" smtClean="0"/>
              <a:t> </a:t>
            </a:r>
            <a:r>
              <a:rPr lang="en-US" sz="2400" dirty="0" smtClean="0"/>
              <a:t>Race/Ethnicity </a:t>
            </a:r>
            <a:r>
              <a:rPr lang="en-US" sz="2400" dirty="0"/>
              <a:t>(n=173)</a:t>
            </a:r>
          </a:p>
        </c:rich>
      </c:tx>
      <c:layout>
        <c:manualLayout>
          <c:xMode val="edge"/>
          <c:yMode val="edge"/>
          <c:x val="0.13021419864038322"/>
          <c:y val="2.0730757572072437E-3"/>
        </c:manualLayout>
      </c:layout>
      <c:overlay val="0"/>
      <c:spPr>
        <a:noFill/>
        <a:ln w="36337">
          <a:noFill/>
        </a:ln>
      </c:spPr>
    </c:title>
    <c:autoTitleDeleted val="0"/>
    <c:plotArea>
      <c:layout>
        <c:manualLayout>
          <c:layoutTarget val="inner"/>
          <c:xMode val="edge"/>
          <c:yMode val="edge"/>
          <c:x val="9.9848714069591532E-2"/>
          <c:y val="0.17449664429530201"/>
          <c:w val="0.8910741301059002"/>
          <c:h val="0.73825503355704702"/>
        </c:manualLayout>
      </c:layout>
      <c:barChart>
        <c:barDir val="col"/>
        <c:grouping val="clustered"/>
        <c:varyColors val="0"/>
        <c:ser>
          <c:idx val="0"/>
          <c:order val="0"/>
          <c:tx>
            <c:strRef>
              <c:f>Sheet1!$B$1</c:f>
              <c:strCache>
                <c:ptCount val="1"/>
                <c:pt idx="0">
                  <c:v>% IUD Rec</c:v>
                </c:pt>
              </c:strCache>
            </c:strRef>
          </c:tx>
          <c:spPr>
            <a:solidFill>
              <a:srgbClr val="9999FF"/>
            </a:solidFill>
            <a:ln w="18168">
              <a:solidFill>
                <a:srgbClr val="000000"/>
              </a:solidFill>
              <a:prstDash val="solid"/>
            </a:ln>
          </c:spPr>
          <c:invertIfNegative val="0"/>
          <c:dLbls>
            <c:dLbl>
              <c:idx val="0"/>
              <c:layout>
                <c:manualLayout>
                  <c:x val="-3.8222149183607316E-3"/>
                  <c:y val="-0.1614227372010833"/>
                </c:manualLayout>
              </c:layout>
              <c:tx>
                <c:rich>
                  <a:bodyPr/>
                  <a:lstStyle/>
                  <a:p>
                    <a:r>
                      <a:rPr lang="en-US"/>
                      <a:t>Low SES
41.9</a:t>
                    </a:r>
                  </a:p>
                </c:rich>
              </c:tx>
              <c:dLblPos val="outEnd"/>
              <c:showLegendKey val="0"/>
              <c:showVal val="0"/>
              <c:showCatName val="0"/>
              <c:showSerName val="0"/>
              <c:showPercent val="0"/>
              <c:showBubbleSize val="0"/>
            </c:dLbl>
            <c:dLbl>
              <c:idx val="1"/>
              <c:layout>
                <c:manualLayout>
                  <c:x val="-5.7309999855126971E-3"/>
                  <c:y val="-0.16426023923947175"/>
                </c:manualLayout>
              </c:layout>
              <c:tx>
                <c:rich>
                  <a:bodyPr/>
                  <a:lstStyle/>
                  <a:p>
                    <a:r>
                      <a:rPr lang="en-US"/>
                      <a:t>Low SES
63.0</a:t>
                    </a:r>
                  </a:p>
                </c:rich>
              </c:tx>
              <c:dLblPos val="outEnd"/>
              <c:showLegendKey val="0"/>
              <c:showVal val="0"/>
              <c:showCatName val="0"/>
              <c:showSerName val="0"/>
              <c:showPercent val="0"/>
              <c:showBubbleSize val="0"/>
            </c:dLbl>
            <c:dLbl>
              <c:idx val="2"/>
              <c:layout>
                <c:manualLayout>
                  <c:x val="7.0553163921838902E-3"/>
                  <c:y val="-0.14547947875366685"/>
                </c:manualLayout>
              </c:layout>
              <c:tx>
                <c:rich>
                  <a:bodyPr/>
                  <a:lstStyle/>
                  <a:p>
                    <a:r>
                      <a:rPr lang="en-US" dirty="0"/>
                      <a:t>Low SES
66.7</a:t>
                    </a:r>
                  </a:p>
                </c:rich>
              </c:tx>
              <c:dLblPos val="outEnd"/>
              <c:showLegendKey val="0"/>
              <c:showVal val="0"/>
              <c:showCatName val="0"/>
              <c:showSerName val="0"/>
              <c:showPercent val="0"/>
              <c:showBubbleSize val="0"/>
            </c:dLbl>
            <c:spPr>
              <a:noFill/>
              <a:ln w="36337">
                <a:noFill/>
              </a:ln>
            </c:spPr>
            <c:showLegendKey val="0"/>
            <c:showVal val="1"/>
            <c:showCatName val="0"/>
            <c:showSerName val="1"/>
            <c:showPercent val="0"/>
            <c:showBubbleSize val="0"/>
            <c:showLeaderLines val="0"/>
          </c:dLbls>
          <c:errBars>
            <c:errBarType val="both"/>
            <c:errValType val="cust"/>
            <c:noEndCap val="0"/>
            <c:plus>
              <c:numLit>
                <c:formatCode>General</c:formatCode>
                <c:ptCount val="3"/>
                <c:pt idx="0">
                  <c:v>18.399999999999899</c:v>
                </c:pt>
                <c:pt idx="1">
                  <c:v>19.5</c:v>
                </c:pt>
                <c:pt idx="2">
                  <c:v>17.899999999999899</c:v>
                </c:pt>
              </c:numLit>
            </c:plus>
            <c:minus>
              <c:numLit>
                <c:formatCode>General</c:formatCode>
                <c:ptCount val="3"/>
                <c:pt idx="0">
                  <c:v>18.399999999999899</c:v>
                </c:pt>
                <c:pt idx="1">
                  <c:v>19.5</c:v>
                </c:pt>
                <c:pt idx="2">
                  <c:v>17.899999999999899</c:v>
                </c:pt>
              </c:numLit>
            </c:minus>
            <c:spPr>
              <a:ln w="18168">
                <a:solidFill>
                  <a:srgbClr val="000000"/>
                </a:solidFill>
                <a:prstDash val="solid"/>
              </a:ln>
            </c:spPr>
          </c:errBars>
          <c:cat>
            <c:strRef>
              <c:f>Sheet1!$A$2:$A$4</c:f>
              <c:strCache>
                <c:ptCount val="3"/>
                <c:pt idx="0">
                  <c:v>Whites</c:v>
                </c:pt>
                <c:pt idx="1">
                  <c:v>Blacks</c:v>
                </c:pt>
                <c:pt idx="2">
                  <c:v> Latinas</c:v>
                </c:pt>
              </c:strCache>
            </c:strRef>
          </c:cat>
          <c:val>
            <c:numRef>
              <c:f>Sheet1!$B$2:$B$4</c:f>
              <c:numCache>
                <c:formatCode>General</c:formatCode>
                <c:ptCount val="3"/>
                <c:pt idx="0">
                  <c:v>41.9</c:v>
                </c:pt>
                <c:pt idx="1">
                  <c:v>63</c:v>
                </c:pt>
                <c:pt idx="2">
                  <c:v>66.7</c:v>
                </c:pt>
              </c:numCache>
            </c:numRef>
          </c:val>
        </c:ser>
        <c:ser>
          <c:idx val="1"/>
          <c:order val="1"/>
          <c:tx>
            <c:strRef>
              <c:f>Sheet1!$C$1</c:f>
              <c:strCache>
                <c:ptCount val="1"/>
              </c:strCache>
            </c:strRef>
          </c:tx>
          <c:spPr>
            <a:solidFill>
              <a:srgbClr val="FFFFFF"/>
            </a:solidFill>
            <a:ln w="18168">
              <a:solidFill>
                <a:srgbClr val="000000"/>
              </a:solidFill>
              <a:prstDash val="solid"/>
            </a:ln>
          </c:spPr>
          <c:invertIfNegative val="0"/>
          <c:dLbls>
            <c:dLbl>
              <c:idx val="0"/>
              <c:layout>
                <c:manualLayout>
                  <c:x val="8.3025860484738159E-3"/>
                  <c:y val="-0.13034892048754837"/>
                </c:manualLayout>
              </c:layout>
              <c:tx>
                <c:rich>
                  <a:bodyPr/>
                  <a:lstStyle/>
                  <a:p>
                    <a:r>
                      <a:rPr lang="en-US"/>
                      <a:t>High SES
74.1</a:t>
                    </a:r>
                  </a:p>
                </c:rich>
              </c:tx>
              <c:dLblPos val="outEnd"/>
              <c:showLegendKey val="0"/>
              <c:showVal val="0"/>
              <c:showCatName val="0"/>
              <c:showSerName val="0"/>
              <c:showPercent val="0"/>
              <c:showBubbleSize val="0"/>
            </c:dLbl>
            <c:dLbl>
              <c:idx val="1"/>
              <c:layout>
                <c:manualLayout>
                  <c:x val="7.798215346681377E-3"/>
                  <c:y val="-0.10512520020391609"/>
                </c:manualLayout>
              </c:layout>
              <c:tx>
                <c:rich>
                  <a:bodyPr/>
                  <a:lstStyle/>
                  <a:p>
                    <a:r>
                      <a:rPr lang="en-US"/>
                      <a:t>High SES
86.2</a:t>
                    </a:r>
                  </a:p>
                </c:rich>
              </c:tx>
              <c:dLblPos val="outEnd"/>
              <c:showLegendKey val="0"/>
              <c:showVal val="0"/>
              <c:showCatName val="0"/>
              <c:showSerName val="0"/>
              <c:showPercent val="0"/>
              <c:showBubbleSize val="0"/>
            </c:dLbl>
            <c:dLbl>
              <c:idx val="2"/>
              <c:layout>
                <c:manualLayout>
                  <c:x val="8.8068145390824935E-3"/>
                  <c:y val="-0.12732866686459943"/>
                </c:manualLayout>
              </c:layout>
              <c:tx>
                <c:rich>
                  <a:bodyPr/>
                  <a:lstStyle/>
                  <a:p>
                    <a:r>
                      <a:rPr lang="en-US"/>
                      <a:t>High SES
65.5</a:t>
                    </a:r>
                  </a:p>
                </c:rich>
              </c:tx>
              <c:dLblPos val="outEnd"/>
              <c:showLegendKey val="0"/>
              <c:showVal val="0"/>
              <c:showCatName val="0"/>
              <c:showSerName val="0"/>
              <c:showPercent val="0"/>
              <c:showBubbleSize val="0"/>
            </c:dLbl>
            <c:spPr>
              <a:noFill/>
              <a:ln w="36337">
                <a:noFill/>
              </a:ln>
            </c:spPr>
            <c:showLegendKey val="0"/>
            <c:showVal val="1"/>
            <c:showCatName val="0"/>
            <c:showSerName val="0"/>
            <c:showPercent val="0"/>
            <c:showBubbleSize val="0"/>
            <c:showLeaderLines val="0"/>
          </c:dLbls>
          <c:errBars>
            <c:errBarType val="both"/>
            <c:errValType val="cust"/>
            <c:noEndCap val="0"/>
            <c:plus>
              <c:numLit>
                <c:formatCode>General</c:formatCode>
                <c:ptCount val="3"/>
                <c:pt idx="0">
                  <c:v>17.7</c:v>
                </c:pt>
                <c:pt idx="1">
                  <c:v>13.3</c:v>
                </c:pt>
                <c:pt idx="2">
                  <c:v>18.399999999999899</c:v>
                </c:pt>
              </c:numLit>
            </c:plus>
            <c:minus>
              <c:numLit>
                <c:formatCode>General</c:formatCode>
                <c:ptCount val="3"/>
                <c:pt idx="0">
                  <c:v>17.7</c:v>
                </c:pt>
                <c:pt idx="1">
                  <c:v>13.3</c:v>
                </c:pt>
                <c:pt idx="2">
                  <c:v>18.399999999999899</c:v>
                </c:pt>
              </c:numLit>
            </c:minus>
            <c:spPr>
              <a:ln w="18168">
                <a:solidFill>
                  <a:srgbClr val="000000"/>
                </a:solidFill>
                <a:prstDash val="solid"/>
              </a:ln>
            </c:spPr>
          </c:errBars>
          <c:cat>
            <c:strRef>
              <c:f>Sheet1!$A$2:$A$4</c:f>
              <c:strCache>
                <c:ptCount val="3"/>
                <c:pt idx="0">
                  <c:v>Whites</c:v>
                </c:pt>
                <c:pt idx="1">
                  <c:v>Blacks</c:v>
                </c:pt>
                <c:pt idx="2">
                  <c:v> Latinas</c:v>
                </c:pt>
              </c:strCache>
            </c:strRef>
          </c:cat>
          <c:val>
            <c:numRef>
              <c:f>Sheet1!$C$2:$C$4</c:f>
              <c:numCache>
                <c:formatCode>General</c:formatCode>
                <c:ptCount val="3"/>
              </c:numCache>
            </c:numRef>
          </c:val>
        </c:ser>
        <c:dLbls>
          <c:showLegendKey val="0"/>
          <c:showVal val="0"/>
          <c:showCatName val="0"/>
          <c:showSerName val="0"/>
          <c:showPercent val="0"/>
          <c:showBubbleSize val="0"/>
        </c:dLbls>
        <c:gapWidth val="150"/>
        <c:axId val="100253056"/>
        <c:axId val="100254848"/>
      </c:barChart>
      <c:catAx>
        <c:axId val="100253056"/>
        <c:scaling>
          <c:orientation val="minMax"/>
        </c:scaling>
        <c:delete val="0"/>
        <c:axPos val="b"/>
        <c:numFmt formatCode="General" sourceLinked="1"/>
        <c:majorTickMark val="out"/>
        <c:minorTickMark val="none"/>
        <c:tickLblPos val="nextTo"/>
        <c:spPr>
          <a:ln w="4542">
            <a:solidFill>
              <a:srgbClr val="000000"/>
            </a:solidFill>
            <a:prstDash val="solid"/>
          </a:ln>
        </c:spPr>
        <c:txPr>
          <a:bodyPr rot="0" vert="horz"/>
          <a:lstStyle/>
          <a:p>
            <a:pPr>
              <a:defRPr sz="1600"/>
            </a:pPr>
            <a:endParaRPr lang="en-US"/>
          </a:p>
        </c:txPr>
        <c:crossAx val="100254848"/>
        <c:crosses val="autoZero"/>
        <c:auto val="1"/>
        <c:lblAlgn val="ctr"/>
        <c:lblOffset val="100"/>
        <c:tickLblSkip val="1"/>
        <c:tickMarkSkip val="1"/>
        <c:noMultiLvlLbl val="0"/>
      </c:catAx>
      <c:valAx>
        <c:axId val="100254848"/>
        <c:scaling>
          <c:orientation val="minMax"/>
        </c:scaling>
        <c:delete val="0"/>
        <c:axPos val="l"/>
        <c:title>
          <c:tx>
            <c:rich>
              <a:bodyPr/>
              <a:lstStyle/>
              <a:p>
                <a:pPr>
                  <a:defRPr/>
                </a:pPr>
                <a:r>
                  <a:rPr lang="en-US"/>
                  <a:t>% Recommending IUC</a:t>
                </a:r>
              </a:p>
            </c:rich>
          </c:tx>
          <c:layout>
            <c:manualLayout>
              <c:xMode val="edge"/>
              <c:yMode val="edge"/>
              <c:x val="2.4205774278215225E-2"/>
              <c:y val="0.40268450139384754"/>
            </c:manualLayout>
          </c:layout>
          <c:overlay val="0"/>
          <c:spPr>
            <a:noFill/>
            <a:ln w="36337">
              <a:noFill/>
            </a:ln>
          </c:spPr>
        </c:title>
        <c:numFmt formatCode="General" sourceLinked="1"/>
        <c:majorTickMark val="out"/>
        <c:minorTickMark val="none"/>
        <c:tickLblPos val="nextTo"/>
        <c:spPr>
          <a:ln w="4542">
            <a:solidFill>
              <a:srgbClr val="000000"/>
            </a:solidFill>
            <a:prstDash val="solid"/>
          </a:ln>
        </c:spPr>
        <c:txPr>
          <a:bodyPr rot="0" vert="horz"/>
          <a:lstStyle/>
          <a:p>
            <a:pPr>
              <a:defRPr/>
            </a:pPr>
            <a:endParaRPr lang="en-US"/>
          </a:p>
        </c:txPr>
        <c:crossAx val="100253056"/>
        <c:crosses val="autoZero"/>
        <c:crossBetween val="between"/>
      </c:valAx>
      <c:spPr>
        <a:noFill/>
        <a:ln w="25400">
          <a:noFill/>
        </a:ln>
      </c:spPr>
    </c:plotArea>
    <c:plotVisOnly val="1"/>
    <c:dispBlanksAs val="gap"/>
    <c:showDLblsOverMax val="0"/>
  </c:chart>
  <c:spPr>
    <a:noFill/>
    <a:ln>
      <a:noFill/>
    </a:ln>
  </c:spPr>
  <c:txPr>
    <a:bodyPr/>
    <a:lstStyle/>
    <a:p>
      <a:pPr>
        <a:defRPr sz="1400" b="0" i="0" u="none" strike="noStrike" baseline="0">
          <a:solidFill>
            <a:schemeClr val="bg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smtClean="0"/>
            <a:t>Diabetes</a:t>
          </a:r>
          <a:endParaRPr lang="en-US" dirty="0"/>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custT="1"/>
      <dgm:spPr/>
      <dgm:t>
        <a:bodyPr/>
        <a:lstStyle/>
        <a:p>
          <a:r>
            <a:rPr lang="en-US" sz="2200" dirty="0" smtClean="0"/>
            <a:t>Behavioral Factors</a:t>
          </a:r>
          <a:endParaRPr lang="en-US" sz="2200" dirty="0"/>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70A41719-A52F-4B0C-B409-F41EF7C8AF6D}">
      <dgm:prSet phldrT="[Text]" custT="1"/>
      <dgm:spPr/>
      <dgm:t>
        <a:bodyPr/>
        <a:lstStyle/>
        <a:p>
          <a:r>
            <a:rPr lang="en-US" sz="2200" dirty="0" smtClean="0"/>
            <a:t>Genetic Factors</a:t>
          </a:r>
          <a:endParaRPr lang="en-US" sz="2200" dirty="0"/>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t>
        <a:bodyPr/>
        <a:lstStyle/>
        <a:p>
          <a:endParaRPr lang="en-US"/>
        </a:p>
      </dgm:t>
    </dgm:pt>
    <dgm:pt modelId="{1943849F-C861-4A0B-B2A8-F050301AC242}" type="pres">
      <dgm:prSet presAssocID="{F62E4B2B-B76A-4906-BB8E-38C00B5FB23E}" presName="centerShape" presStyleLbl="node0" presStyleIdx="0" presStyleCnt="1"/>
      <dgm:spPr/>
      <dgm:t>
        <a:bodyPr/>
        <a:lstStyle/>
        <a:p>
          <a:endParaRPr lang="en-US"/>
        </a:p>
      </dgm:t>
    </dgm:pt>
    <dgm:pt modelId="{5A792FE9-F49C-4AA6-8375-0DDD28ABB889}" type="pres">
      <dgm:prSet presAssocID="{0BBF945B-309E-4B68-B1B0-078DC6986E68}" presName="parTrans" presStyleLbl="bgSibTrans2D1" presStyleIdx="0" presStyleCnt="2"/>
      <dgm:spPr/>
      <dgm:t>
        <a:bodyPr/>
        <a:lstStyle/>
        <a:p>
          <a:endParaRPr lang="en-US"/>
        </a:p>
      </dgm:t>
    </dgm:pt>
    <dgm:pt modelId="{52532621-CE10-4575-B1C3-06D04BCCCFA2}" type="pres">
      <dgm:prSet presAssocID="{131865C5-B0AC-4F89-9BE8-147CE5399286}" presName="node" presStyleLbl="node1" presStyleIdx="0" presStyleCnt="2">
        <dgm:presLayoutVars>
          <dgm:bulletEnabled val="1"/>
        </dgm:presLayoutVars>
      </dgm:prSet>
      <dgm:spPr/>
      <dgm:t>
        <a:bodyPr/>
        <a:lstStyle/>
        <a:p>
          <a:endParaRPr lang="en-US"/>
        </a:p>
      </dgm:t>
    </dgm:pt>
    <dgm:pt modelId="{888247DE-BC3D-40B9-B49F-BED77FFF0938}" type="pres">
      <dgm:prSet presAssocID="{C4B49965-B80D-443A-831E-E108BBDF31F4}" presName="parTrans" presStyleLbl="bgSibTrans2D1" presStyleIdx="1" presStyleCnt="2"/>
      <dgm:spPr/>
      <dgm:t>
        <a:bodyPr/>
        <a:lstStyle/>
        <a:p>
          <a:endParaRPr lang="en-US"/>
        </a:p>
      </dgm:t>
    </dgm:pt>
    <dgm:pt modelId="{63E95A15-3587-41D0-A72A-14DB5B9739C7}" type="pres">
      <dgm:prSet presAssocID="{70A41719-A52F-4B0C-B409-F41EF7C8AF6D}" presName="node" presStyleLbl="node1" presStyleIdx="1" presStyleCnt="2">
        <dgm:presLayoutVars>
          <dgm:bulletEnabled val="1"/>
        </dgm:presLayoutVars>
      </dgm:prSet>
      <dgm:spPr/>
      <dgm:t>
        <a:bodyPr/>
        <a:lstStyle/>
        <a:p>
          <a:endParaRPr lang="en-US"/>
        </a:p>
      </dgm:t>
    </dgm:pt>
  </dgm:ptLst>
  <dgm:cxnLst>
    <dgm:cxn modelId="{E7FBC6BC-21D3-4A80-9174-AA69CB3188E7}" srcId="{F62E4B2B-B76A-4906-BB8E-38C00B5FB23E}" destId="{131865C5-B0AC-4F89-9BE8-147CE5399286}" srcOrd="0" destOrd="0" parTransId="{0BBF945B-309E-4B68-B1B0-078DC6986E68}" sibTransId="{A6BD91E7-1050-4500-8F2E-4DA8F5EBEAA5}"/>
    <dgm:cxn modelId="{35D7DB94-C6C3-4686-B629-25A28E684D36}" type="presOf" srcId="{70A41719-A52F-4B0C-B409-F41EF7C8AF6D}" destId="{63E95A15-3587-41D0-A72A-14DB5B9739C7}" srcOrd="0" destOrd="0" presId="urn:microsoft.com/office/officeart/2005/8/layout/radial4"/>
    <dgm:cxn modelId="{10098BBE-D7A5-4474-A44F-7178C59B6589}" type="presOf" srcId="{131865C5-B0AC-4F89-9BE8-147CE5399286}" destId="{52532621-CE10-4575-B1C3-06D04BCCCFA2}" srcOrd="0" destOrd="0" presId="urn:microsoft.com/office/officeart/2005/8/layout/radial4"/>
    <dgm:cxn modelId="{3229A8A1-A648-46BD-B50A-8B1D97D1C1ED}" type="presOf" srcId="{F62E4B2B-B76A-4906-BB8E-38C00B5FB23E}" destId="{1943849F-C861-4A0B-B2A8-F050301AC242}" srcOrd="0" destOrd="0" presId="urn:microsoft.com/office/officeart/2005/8/layout/radial4"/>
    <dgm:cxn modelId="{F6CC6684-67F7-4E81-96B5-13A7C7ADC826}" type="presOf" srcId="{C4B49965-B80D-443A-831E-E108BBDF31F4}" destId="{888247DE-BC3D-40B9-B49F-BED77FFF0938}" srcOrd="0" destOrd="0" presId="urn:microsoft.com/office/officeart/2005/8/layout/radial4"/>
    <dgm:cxn modelId="{C9E4D285-0E3C-4D1A-9A55-1DA772D9FA5A}" type="presOf" srcId="{0BBF945B-309E-4B68-B1B0-078DC6986E68}" destId="{5A792FE9-F49C-4AA6-8375-0DDD28ABB889}" srcOrd="0" destOrd="0" presId="urn:microsoft.com/office/officeart/2005/8/layout/radial4"/>
    <dgm:cxn modelId="{D82A3F0C-B65E-49DB-9D22-6C2A3A938339}" srcId="{F62E4B2B-B76A-4906-BB8E-38C00B5FB23E}" destId="{70A41719-A52F-4B0C-B409-F41EF7C8AF6D}" srcOrd="1" destOrd="0" parTransId="{C4B49965-B80D-443A-831E-E108BBDF31F4}" sibTransId="{EA7D6932-E5A5-4321-A90C-D79B46FD1930}"/>
    <dgm:cxn modelId="{7E63076B-980B-4A5F-9C79-060B3F537DBE}" type="presOf" srcId="{BD17072E-4829-4273-BC9D-8E75C66A2227}" destId="{D5B53D5B-EEBC-4388-9BDB-E677AC9B7AF9}" srcOrd="0" destOrd="0" presId="urn:microsoft.com/office/officeart/2005/8/layout/radial4"/>
    <dgm:cxn modelId="{A80BCF9A-AB7A-44AD-86A6-666596F469EE}" srcId="{BD17072E-4829-4273-BC9D-8E75C66A2227}" destId="{F62E4B2B-B76A-4906-BB8E-38C00B5FB23E}" srcOrd="0" destOrd="0" parTransId="{7864AD30-93D9-465F-8A99-B0BF06A4A03C}" sibTransId="{FF29AD7C-8D11-481A-8EFE-93F60EB5208D}"/>
    <dgm:cxn modelId="{ED605D35-1CB0-4C82-AED8-B21B65D498A7}" type="presParOf" srcId="{D5B53D5B-EEBC-4388-9BDB-E677AC9B7AF9}" destId="{1943849F-C861-4A0B-B2A8-F050301AC242}" srcOrd="0" destOrd="0" presId="urn:microsoft.com/office/officeart/2005/8/layout/radial4"/>
    <dgm:cxn modelId="{92641304-9FC0-4026-B419-10B03B51864C}" type="presParOf" srcId="{D5B53D5B-EEBC-4388-9BDB-E677AC9B7AF9}" destId="{5A792FE9-F49C-4AA6-8375-0DDD28ABB889}" srcOrd="1" destOrd="0" presId="urn:microsoft.com/office/officeart/2005/8/layout/radial4"/>
    <dgm:cxn modelId="{29918B9B-B032-4BFC-B8BF-7B85C21AA853}" type="presParOf" srcId="{D5B53D5B-EEBC-4388-9BDB-E677AC9B7AF9}" destId="{52532621-CE10-4575-B1C3-06D04BCCCFA2}" srcOrd="2" destOrd="0" presId="urn:microsoft.com/office/officeart/2005/8/layout/radial4"/>
    <dgm:cxn modelId="{F6EE4703-83D4-4B4A-B5B2-11ABE87374DB}" type="presParOf" srcId="{D5B53D5B-EEBC-4388-9BDB-E677AC9B7AF9}" destId="{888247DE-BC3D-40B9-B49F-BED77FFF0938}" srcOrd="3" destOrd="0" presId="urn:microsoft.com/office/officeart/2005/8/layout/radial4"/>
    <dgm:cxn modelId="{4D9BAF46-BFD0-4DFC-80C3-3BB6C82E06DC}" type="presParOf" srcId="{D5B53D5B-EEBC-4388-9BDB-E677AC9B7AF9}" destId="{63E95A15-3587-41D0-A72A-14DB5B9739C7}"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smtClean="0"/>
            <a:t>Diabetes</a:t>
          </a:r>
          <a:endParaRPr lang="en-US" dirty="0"/>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dgm:spPr/>
      <dgm:t>
        <a:bodyPr/>
        <a:lstStyle/>
        <a:p>
          <a:r>
            <a:rPr lang="en-US" dirty="0" smtClean="0"/>
            <a:t>Behavioral Factors</a:t>
          </a:r>
          <a:endParaRPr lang="en-US" dirty="0"/>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CECB3D1E-206F-4078-B96C-BF8D84B8E197}">
      <dgm:prSet phldrT="[Text]"/>
      <dgm:spPr/>
      <dgm:t>
        <a:bodyPr/>
        <a:lstStyle/>
        <a:p>
          <a:r>
            <a:rPr lang="en-US" dirty="0" smtClean="0"/>
            <a:t>Environmental Factors</a:t>
          </a:r>
          <a:endParaRPr lang="en-US" dirty="0"/>
        </a:p>
      </dgm:t>
    </dgm:pt>
    <dgm:pt modelId="{50B150F7-5A8A-47A5-B852-A8F16D2A9862}" type="parTrans" cxnId="{D4C5EDED-D6B8-45EC-B856-63B7AA9E7C8A}">
      <dgm:prSet/>
      <dgm:spPr/>
      <dgm:t>
        <a:bodyPr/>
        <a:lstStyle/>
        <a:p>
          <a:endParaRPr lang="en-US"/>
        </a:p>
      </dgm:t>
    </dgm:pt>
    <dgm:pt modelId="{B3804AA9-DE35-45F4-BEA8-A9AD17ECFC54}" type="sibTrans" cxnId="{D4C5EDED-D6B8-45EC-B856-63B7AA9E7C8A}">
      <dgm:prSet/>
      <dgm:spPr/>
      <dgm:t>
        <a:bodyPr/>
        <a:lstStyle/>
        <a:p>
          <a:endParaRPr lang="en-US"/>
        </a:p>
      </dgm:t>
    </dgm:pt>
    <dgm:pt modelId="{70A41719-A52F-4B0C-B409-F41EF7C8AF6D}">
      <dgm:prSet phldrT="[Text]"/>
      <dgm:spPr/>
      <dgm:t>
        <a:bodyPr/>
        <a:lstStyle/>
        <a:p>
          <a:r>
            <a:rPr lang="en-US" dirty="0" smtClean="0"/>
            <a:t>Genetic Factors</a:t>
          </a:r>
          <a:endParaRPr lang="en-US" dirty="0"/>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t>
        <a:bodyPr/>
        <a:lstStyle/>
        <a:p>
          <a:endParaRPr lang="en-US"/>
        </a:p>
      </dgm:t>
    </dgm:pt>
    <dgm:pt modelId="{1943849F-C861-4A0B-B2A8-F050301AC242}" type="pres">
      <dgm:prSet presAssocID="{F62E4B2B-B76A-4906-BB8E-38C00B5FB23E}" presName="centerShape" presStyleLbl="node0" presStyleIdx="0" presStyleCnt="1"/>
      <dgm:spPr/>
      <dgm:t>
        <a:bodyPr/>
        <a:lstStyle/>
        <a:p>
          <a:endParaRPr lang="en-US"/>
        </a:p>
      </dgm:t>
    </dgm:pt>
    <dgm:pt modelId="{5A792FE9-F49C-4AA6-8375-0DDD28ABB889}" type="pres">
      <dgm:prSet presAssocID="{0BBF945B-309E-4B68-B1B0-078DC6986E68}" presName="parTrans" presStyleLbl="bgSibTrans2D1" presStyleIdx="0" presStyleCnt="3"/>
      <dgm:spPr/>
      <dgm:t>
        <a:bodyPr/>
        <a:lstStyle/>
        <a:p>
          <a:endParaRPr lang="en-US"/>
        </a:p>
      </dgm:t>
    </dgm:pt>
    <dgm:pt modelId="{52532621-CE10-4575-B1C3-06D04BCCCFA2}" type="pres">
      <dgm:prSet presAssocID="{131865C5-B0AC-4F89-9BE8-147CE5399286}" presName="node" presStyleLbl="node1" presStyleIdx="0" presStyleCnt="3">
        <dgm:presLayoutVars>
          <dgm:bulletEnabled val="1"/>
        </dgm:presLayoutVars>
      </dgm:prSet>
      <dgm:spPr/>
      <dgm:t>
        <a:bodyPr/>
        <a:lstStyle/>
        <a:p>
          <a:endParaRPr lang="en-US"/>
        </a:p>
      </dgm:t>
    </dgm:pt>
    <dgm:pt modelId="{377FF48C-0C73-48FD-865D-2F40989065B4}" type="pres">
      <dgm:prSet presAssocID="{50B150F7-5A8A-47A5-B852-A8F16D2A9862}" presName="parTrans" presStyleLbl="bgSibTrans2D1" presStyleIdx="1" presStyleCnt="3"/>
      <dgm:spPr/>
      <dgm:t>
        <a:bodyPr/>
        <a:lstStyle/>
        <a:p>
          <a:endParaRPr lang="en-US"/>
        </a:p>
      </dgm:t>
    </dgm:pt>
    <dgm:pt modelId="{BB93B4D7-BBB9-47E0-9B9E-E9A4246B3E3A}" type="pres">
      <dgm:prSet presAssocID="{CECB3D1E-206F-4078-B96C-BF8D84B8E197}" presName="node" presStyleLbl="node1" presStyleIdx="1" presStyleCnt="3">
        <dgm:presLayoutVars>
          <dgm:bulletEnabled val="1"/>
        </dgm:presLayoutVars>
      </dgm:prSet>
      <dgm:spPr/>
      <dgm:t>
        <a:bodyPr/>
        <a:lstStyle/>
        <a:p>
          <a:endParaRPr lang="en-US"/>
        </a:p>
      </dgm:t>
    </dgm:pt>
    <dgm:pt modelId="{888247DE-BC3D-40B9-B49F-BED77FFF0938}" type="pres">
      <dgm:prSet presAssocID="{C4B49965-B80D-443A-831E-E108BBDF31F4}" presName="parTrans" presStyleLbl="bgSibTrans2D1" presStyleIdx="2" presStyleCnt="3"/>
      <dgm:spPr/>
      <dgm:t>
        <a:bodyPr/>
        <a:lstStyle/>
        <a:p>
          <a:endParaRPr lang="en-US"/>
        </a:p>
      </dgm:t>
    </dgm:pt>
    <dgm:pt modelId="{63E95A15-3587-41D0-A72A-14DB5B9739C7}" type="pres">
      <dgm:prSet presAssocID="{70A41719-A52F-4B0C-B409-F41EF7C8AF6D}" presName="node" presStyleLbl="node1" presStyleIdx="2" presStyleCnt="3">
        <dgm:presLayoutVars>
          <dgm:bulletEnabled val="1"/>
        </dgm:presLayoutVars>
      </dgm:prSet>
      <dgm:spPr/>
      <dgm:t>
        <a:bodyPr/>
        <a:lstStyle/>
        <a:p>
          <a:endParaRPr lang="en-US"/>
        </a:p>
      </dgm:t>
    </dgm:pt>
  </dgm:ptLst>
  <dgm:cxnLst>
    <dgm:cxn modelId="{F8797EF9-8990-46E4-87B7-C917D3E4206D}" type="presOf" srcId="{BD17072E-4829-4273-BC9D-8E75C66A2227}" destId="{D5B53D5B-EEBC-4388-9BDB-E677AC9B7AF9}" srcOrd="0" destOrd="0" presId="urn:microsoft.com/office/officeart/2005/8/layout/radial4"/>
    <dgm:cxn modelId="{37A4BCF9-9931-4799-9A73-C6E3229383D6}" type="presOf" srcId="{70A41719-A52F-4B0C-B409-F41EF7C8AF6D}" destId="{63E95A15-3587-41D0-A72A-14DB5B9739C7}" srcOrd="0" destOrd="0" presId="urn:microsoft.com/office/officeart/2005/8/layout/radial4"/>
    <dgm:cxn modelId="{D82A3F0C-B65E-49DB-9D22-6C2A3A938339}" srcId="{F62E4B2B-B76A-4906-BB8E-38C00B5FB23E}" destId="{70A41719-A52F-4B0C-B409-F41EF7C8AF6D}" srcOrd="2" destOrd="0" parTransId="{C4B49965-B80D-443A-831E-E108BBDF31F4}" sibTransId="{EA7D6932-E5A5-4321-A90C-D79B46FD1930}"/>
    <dgm:cxn modelId="{D96D4FB0-8967-4F17-B4F1-50B7AC4DD486}" type="presOf" srcId="{F62E4B2B-B76A-4906-BB8E-38C00B5FB23E}" destId="{1943849F-C861-4A0B-B2A8-F050301AC242}" srcOrd="0" destOrd="0" presId="urn:microsoft.com/office/officeart/2005/8/layout/radial4"/>
    <dgm:cxn modelId="{E9406512-AFD5-43D6-AEBE-D6368C298420}" type="presOf" srcId="{131865C5-B0AC-4F89-9BE8-147CE5399286}" destId="{52532621-CE10-4575-B1C3-06D04BCCCFA2}" srcOrd="0" destOrd="0" presId="urn:microsoft.com/office/officeart/2005/8/layout/radial4"/>
    <dgm:cxn modelId="{D4C5EDED-D6B8-45EC-B856-63B7AA9E7C8A}" srcId="{F62E4B2B-B76A-4906-BB8E-38C00B5FB23E}" destId="{CECB3D1E-206F-4078-B96C-BF8D84B8E197}" srcOrd="1" destOrd="0" parTransId="{50B150F7-5A8A-47A5-B852-A8F16D2A9862}" sibTransId="{B3804AA9-DE35-45F4-BEA8-A9AD17ECFC54}"/>
    <dgm:cxn modelId="{4B238ECA-E901-455A-A089-9185F0E17C08}" type="presOf" srcId="{C4B49965-B80D-443A-831E-E108BBDF31F4}" destId="{888247DE-BC3D-40B9-B49F-BED77FFF0938}" srcOrd="0" destOrd="0" presId="urn:microsoft.com/office/officeart/2005/8/layout/radial4"/>
    <dgm:cxn modelId="{E7FBC6BC-21D3-4A80-9174-AA69CB3188E7}" srcId="{F62E4B2B-B76A-4906-BB8E-38C00B5FB23E}" destId="{131865C5-B0AC-4F89-9BE8-147CE5399286}" srcOrd="0" destOrd="0" parTransId="{0BBF945B-309E-4B68-B1B0-078DC6986E68}" sibTransId="{A6BD91E7-1050-4500-8F2E-4DA8F5EBEAA5}"/>
    <dgm:cxn modelId="{12858A82-AEA3-48D6-9A80-274F74C9FA7C}" type="presOf" srcId="{50B150F7-5A8A-47A5-B852-A8F16D2A9862}" destId="{377FF48C-0C73-48FD-865D-2F40989065B4}" srcOrd="0" destOrd="0" presId="urn:microsoft.com/office/officeart/2005/8/layout/radial4"/>
    <dgm:cxn modelId="{A80BCF9A-AB7A-44AD-86A6-666596F469EE}" srcId="{BD17072E-4829-4273-BC9D-8E75C66A2227}" destId="{F62E4B2B-B76A-4906-BB8E-38C00B5FB23E}" srcOrd="0" destOrd="0" parTransId="{7864AD30-93D9-465F-8A99-B0BF06A4A03C}" sibTransId="{FF29AD7C-8D11-481A-8EFE-93F60EB5208D}"/>
    <dgm:cxn modelId="{0953325A-1609-41FF-AF8A-B1DA71E9F6AE}" type="presOf" srcId="{0BBF945B-309E-4B68-B1B0-078DC6986E68}" destId="{5A792FE9-F49C-4AA6-8375-0DDD28ABB889}" srcOrd="0" destOrd="0" presId="urn:microsoft.com/office/officeart/2005/8/layout/radial4"/>
    <dgm:cxn modelId="{A81C09D9-9899-4805-9FD2-9C54B312B98E}" type="presOf" srcId="{CECB3D1E-206F-4078-B96C-BF8D84B8E197}" destId="{BB93B4D7-BBB9-47E0-9B9E-E9A4246B3E3A}" srcOrd="0" destOrd="0" presId="urn:microsoft.com/office/officeart/2005/8/layout/radial4"/>
    <dgm:cxn modelId="{0AE2A52B-57E5-48E3-A979-ECD4BFCBBF18}" type="presParOf" srcId="{D5B53D5B-EEBC-4388-9BDB-E677AC9B7AF9}" destId="{1943849F-C861-4A0B-B2A8-F050301AC242}" srcOrd="0" destOrd="0" presId="urn:microsoft.com/office/officeart/2005/8/layout/radial4"/>
    <dgm:cxn modelId="{703B0493-B307-469E-8949-A3EDAB0C65A8}" type="presParOf" srcId="{D5B53D5B-EEBC-4388-9BDB-E677AC9B7AF9}" destId="{5A792FE9-F49C-4AA6-8375-0DDD28ABB889}" srcOrd="1" destOrd="0" presId="urn:microsoft.com/office/officeart/2005/8/layout/radial4"/>
    <dgm:cxn modelId="{13CDC815-EDCE-48BD-917F-7CA48B5D9700}" type="presParOf" srcId="{D5B53D5B-EEBC-4388-9BDB-E677AC9B7AF9}" destId="{52532621-CE10-4575-B1C3-06D04BCCCFA2}" srcOrd="2" destOrd="0" presId="urn:microsoft.com/office/officeart/2005/8/layout/radial4"/>
    <dgm:cxn modelId="{9AE2C0CF-B1AB-43D1-87C3-DE5534931BA7}" type="presParOf" srcId="{D5B53D5B-EEBC-4388-9BDB-E677AC9B7AF9}" destId="{377FF48C-0C73-48FD-865D-2F40989065B4}" srcOrd="3" destOrd="0" presId="urn:microsoft.com/office/officeart/2005/8/layout/radial4"/>
    <dgm:cxn modelId="{9D9955A9-C709-4F0C-B4C0-BE90B6A930D1}" type="presParOf" srcId="{D5B53D5B-EEBC-4388-9BDB-E677AC9B7AF9}" destId="{BB93B4D7-BBB9-47E0-9B9E-E9A4246B3E3A}" srcOrd="4" destOrd="0" presId="urn:microsoft.com/office/officeart/2005/8/layout/radial4"/>
    <dgm:cxn modelId="{6400F3BF-D1F0-42FD-96DC-157C3DE69ACA}" type="presParOf" srcId="{D5B53D5B-EEBC-4388-9BDB-E677AC9B7AF9}" destId="{888247DE-BC3D-40B9-B49F-BED77FFF0938}" srcOrd="5" destOrd="0" presId="urn:microsoft.com/office/officeart/2005/8/layout/radial4"/>
    <dgm:cxn modelId="{AFF7C4B1-6D6A-4350-BF6E-6927B58A5B90}" type="presParOf" srcId="{D5B53D5B-EEBC-4388-9BDB-E677AC9B7AF9}" destId="{63E95A15-3587-41D0-A72A-14DB5B9739C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085974" y="2252127"/>
          <a:ext cx="1924050" cy="19240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Diabetes</a:t>
          </a:r>
          <a:endParaRPr lang="en-US" sz="2900" kern="1200" dirty="0"/>
        </a:p>
      </dsp:txBody>
      <dsp:txXfrm>
        <a:off x="2367745" y="2533898"/>
        <a:ext cx="1360508" cy="1360508"/>
      </dsp:txXfrm>
    </dsp:sp>
    <dsp:sp modelId="{5A792FE9-F49C-4AA6-8375-0DDD28ABB889}">
      <dsp:nvSpPr>
        <dsp:cNvPr id="0" name=""/>
        <dsp:cNvSpPr/>
      </dsp:nvSpPr>
      <dsp:spPr>
        <a:xfrm rot="12900000">
          <a:off x="781454" y="1893668"/>
          <a:ext cx="1544527"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7192" y="993754"/>
          <a:ext cx="1827847" cy="1462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Behavioral Factors</a:t>
          </a:r>
          <a:endParaRPr lang="en-US" sz="2200" kern="1200" dirty="0"/>
        </a:p>
      </dsp:txBody>
      <dsp:txXfrm>
        <a:off x="50021" y="1036583"/>
        <a:ext cx="1742189" cy="1376620"/>
      </dsp:txXfrm>
    </dsp:sp>
    <dsp:sp modelId="{888247DE-BC3D-40B9-B49F-BED77FFF0938}">
      <dsp:nvSpPr>
        <dsp:cNvPr id="0" name=""/>
        <dsp:cNvSpPr/>
      </dsp:nvSpPr>
      <dsp:spPr>
        <a:xfrm rot="19500000">
          <a:off x="3770018" y="1893668"/>
          <a:ext cx="1544527"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260959" y="993754"/>
          <a:ext cx="1827847" cy="1462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Genetic Factors</a:t>
          </a:r>
          <a:endParaRPr lang="en-US" sz="2200" kern="1200" dirty="0"/>
        </a:p>
      </dsp:txBody>
      <dsp:txXfrm>
        <a:off x="4303788" y="1036583"/>
        <a:ext cx="1742189" cy="1376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317170" y="2348188"/>
          <a:ext cx="1918858" cy="1918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Diabetes</a:t>
          </a:r>
          <a:endParaRPr lang="en-US" sz="2900" kern="1200" dirty="0"/>
        </a:p>
      </dsp:txBody>
      <dsp:txXfrm>
        <a:off x="2598180" y="2629198"/>
        <a:ext cx="1356838" cy="1356838"/>
      </dsp:txXfrm>
    </dsp:sp>
    <dsp:sp modelId="{5A792FE9-F49C-4AA6-8375-0DDD28ABB889}">
      <dsp:nvSpPr>
        <dsp:cNvPr id="0" name=""/>
        <dsp:cNvSpPr/>
      </dsp:nvSpPr>
      <dsp:spPr>
        <a:xfrm rot="12900000">
          <a:off x="1026248"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253123"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Behavioral Factors</a:t>
          </a:r>
          <a:endParaRPr lang="en-US" sz="2200" kern="1200" dirty="0"/>
        </a:p>
      </dsp:txBody>
      <dsp:txXfrm>
        <a:off x="295836" y="1142313"/>
        <a:ext cx="1737489" cy="1372906"/>
      </dsp:txXfrm>
    </dsp:sp>
    <dsp:sp modelId="{377FF48C-0C73-48FD-865D-2F40989065B4}">
      <dsp:nvSpPr>
        <dsp:cNvPr id="0" name=""/>
        <dsp:cNvSpPr/>
      </dsp:nvSpPr>
      <dsp:spPr>
        <a:xfrm rot="16200000">
          <a:off x="2511684" y="1220797"/>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93B4D7-BBB9-47E0-9B9E-E9A4246B3E3A}">
      <dsp:nvSpPr>
        <dsp:cNvPr id="0" name=""/>
        <dsp:cNvSpPr/>
      </dsp:nvSpPr>
      <dsp:spPr>
        <a:xfrm>
          <a:off x="2365142" y="152"/>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Environmental Factors</a:t>
          </a:r>
          <a:endParaRPr lang="en-US" sz="2200" kern="1200" dirty="0"/>
        </a:p>
      </dsp:txBody>
      <dsp:txXfrm>
        <a:off x="2407855" y="42865"/>
        <a:ext cx="1737489" cy="1372906"/>
      </dsp:txXfrm>
    </dsp:sp>
    <dsp:sp modelId="{888247DE-BC3D-40B9-B49F-BED77FFF0938}">
      <dsp:nvSpPr>
        <dsp:cNvPr id="0" name=""/>
        <dsp:cNvSpPr/>
      </dsp:nvSpPr>
      <dsp:spPr>
        <a:xfrm rot="19500000">
          <a:off x="3997120"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477160"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Genetic Factors</a:t>
          </a:r>
          <a:endParaRPr lang="en-US" sz="2200" kern="1200" dirty="0"/>
        </a:p>
      </dsp:txBody>
      <dsp:txXfrm>
        <a:off x="4519873" y="1142313"/>
        <a:ext cx="1737489" cy="137290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12/30/2015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a:p>
        </p:txBody>
      </p:sp>
    </p:spTree>
    <p:extLst>
      <p:ext uri="{BB962C8B-B14F-4D97-AF65-F5344CB8AC3E}">
        <p14:creationId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B0E42-7A1C-448B-B0EC-ABC05927D936}" type="datetimeFigureOut">
              <a:rPr lang="en-US" smtClean="0"/>
              <a:t>12/30/2015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CE332-6E9C-4D11-9F5B-65AA288B18B8}" type="slidenum">
              <a:rPr lang="en-US" smtClean="0"/>
              <a:t>‹#›</a:t>
            </a:fld>
            <a:endParaRPr lang="en-US"/>
          </a:p>
        </p:txBody>
      </p:sp>
    </p:spTree>
    <p:extLst>
      <p:ext uri="{BB962C8B-B14F-4D97-AF65-F5344CB8AC3E}">
        <p14:creationId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4970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49965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704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nchor="b"/>
          <a:lstStyle/>
          <a:p>
            <a:pPr algn="r">
              <a:defRPr/>
            </a:pPr>
            <a:r>
              <a:rPr lang="en-US" sz="1200">
                <a:solidFill>
                  <a:prstClr val="black"/>
                </a:solidFill>
                <a:latin typeface="Arial" charset="0"/>
                <a:ea typeface="ＭＳ Ｐゴシック" charset="0"/>
              </a:rPr>
              <a:t>1</a:t>
            </a:r>
          </a:p>
        </p:txBody>
      </p:sp>
      <p:sp>
        <p:nvSpPr>
          <p:cNvPr id="8704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704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7046" name="Rectangle 6"/>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
        <p:nvSpPr>
          <p:cNvPr id="87047" name="Rectangle 7"/>
          <p:cNvSpPr>
            <a:spLocks noGrp="1" noChangeArrowheads="1"/>
          </p:cNvSpPr>
          <p:nvPr>
            <p:ph type="body" idx="1"/>
          </p:nvPr>
        </p:nvSpPr>
        <p:spPr>
          <a:ln/>
        </p:spPr>
        <p:txBody>
          <a:bodyPr/>
          <a:lstStyle/>
          <a:p>
            <a:pPr>
              <a:defRPr/>
            </a:pPr>
            <a:endParaRPr lang="en-US" smtClean="0">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273572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822710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16933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66684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660942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696811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39</a:t>
            </a:fld>
            <a:endParaRPr lang="en-US"/>
          </a:p>
        </p:txBody>
      </p:sp>
    </p:spTree>
    <p:extLst>
      <p:ext uri="{BB962C8B-B14F-4D97-AF65-F5344CB8AC3E}">
        <p14:creationId xmlns:p14="http://schemas.microsoft.com/office/powerpoint/2010/main" val="2979324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xfrm>
            <a:off x="1189038" y="657225"/>
            <a:ext cx="4570412" cy="3429000"/>
          </a:xfrm>
          <a:noFill/>
          <a:ln>
            <a:solidFill>
              <a:srgbClr val="000000"/>
            </a:solidFill>
            <a:miter lim="800000"/>
            <a:headEnd/>
            <a:tailEnd/>
          </a:ln>
        </p:spPr>
      </p:sp>
      <p:sp>
        <p:nvSpPr>
          <p:cNvPr id="22530" name="Rectangle 3"/>
          <p:cNvSpPr>
            <a:spLocks noGrp="1" noChangeArrowheads="1"/>
          </p:cNvSpPr>
          <p:nvPr>
            <p:ph type="body" idx="1"/>
          </p:nvPr>
        </p:nvSpPr>
        <p:spPr>
          <a:xfrm>
            <a:off x="686421" y="4342464"/>
            <a:ext cx="5485158" cy="4114487"/>
          </a:xfrm>
        </p:spPr>
        <p:txBody>
          <a:bodyPr/>
          <a:lstStyle/>
          <a:p>
            <a:pPr marL="297543" indent="-297543">
              <a:buFontTx/>
              <a:buChar cha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69768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41</a:t>
            </a:fld>
            <a:endParaRPr lang="en-US"/>
          </a:p>
        </p:txBody>
      </p:sp>
    </p:spTree>
    <p:extLst>
      <p:ext uri="{BB962C8B-B14F-4D97-AF65-F5344CB8AC3E}">
        <p14:creationId xmlns:p14="http://schemas.microsoft.com/office/powerpoint/2010/main" val="1469908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76338" y="679450"/>
            <a:ext cx="4533900" cy="34004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3" name="Rectangle 3"/>
          <p:cNvSpPr>
            <a:spLocks noGrp="1" noChangeArrowheads="1"/>
          </p:cNvSpPr>
          <p:nvPr>
            <p:ph type="body" idx="1"/>
          </p:nvPr>
        </p:nvSpPr>
        <p:spPr bwMode="auto">
          <a:xfrm>
            <a:off x="907780" y="4306881"/>
            <a:ext cx="5072062" cy="41573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45</a:t>
            </a:fld>
            <a:endParaRPr lang="en-US"/>
          </a:p>
        </p:txBody>
      </p:sp>
    </p:spTree>
    <p:extLst>
      <p:ext uri="{BB962C8B-B14F-4D97-AF65-F5344CB8AC3E}">
        <p14:creationId xmlns:p14="http://schemas.microsoft.com/office/powerpoint/2010/main" val="2449325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46</a:t>
            </a:fld>
            <a:endParaRPr lang="en-US"/>
          </a:p>
        </p:txBody>
      </p:sp>
    </p:spTree>
    <p:extLst>
      <p:ext uri="{BB962C8B-B14F-4D97-AF65-F5344CB8AC3E}">
        <p14:creationId xmlns:p14="http://schemas.microsoft.com/office/powerpoint/2010/main" val="363579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a:xfrm>
            <a:off x="686421" y="4342464"/>
            <a:ext cx="5485158" cy="4114487"/>
          </a:xfrm>
        </p:spPr>
        <p:txBody>
          <a:bodyPr/>
          <a:lstStyle/>
          <a:p>
            <a:pPr marL="236788" indent="-236788">
              <a:buFontTx/>
              <a:buChar cha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a:xfrm>
            <a:off x="686421" y="4342464"/>
            <a:ext cx="5485158" cy="4114487"/>
          </a:xfrm>
        </p:spPr>
        <p:txBody>
          <a:bodyPr/>
          <a:lstStyle/>
          <a:p>
            <a:pPr marL="236788" indent="-236788">
              <a:buFontTx/>
              <a:buChar cha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8" name="Rectangle 3"/>
          <p:cNvSpPr>
            <a:spLocks noGrp="1" noChangeArrowheads="1"/>
          </p:cNvSpPr>
          <p:nvPr>
            <p:ph type="body" idx="1"/>
          </p:nvPr>
        </p:nvSpPr>
        <p:spPr>
          <a:xfrm>
            <a:off x="686421" y="4342464"/>
            <a:ext cx="5485158" cy="4114487"/>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6" name="Rectangle 3"/>
          <p:cNvSpPr>
            <a:spLocks noGrp="1" noChangeArrowheads="1"/>
          </p:cNvSpPr>
          <p:nvPr>
            <p:ph type="body" idx="1"/>
          </p:nvPr>
        </p:nvSpPr>
        <p:spPr>
          <a:xfrm>
            <a:off x="686421" y="4342464"/>
            <a:ext cx="5485158" cy="4114487"/>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4" name="Rectangle 3"/>
          <p:cNvSpPr>
            <a:spLocks noGrp="1" noChangeArrowheads="1"/>
          </p:cNvSpPr>
          <p:nvPr>
            <p:ph type="body" idx="1"/>
          </p:nvPr>
        </p:nvSpPr>
        <p:spPr>
          <a:xfrm>
            <a:off x="686421" y="4342464"/>
            <a:ext cx="5485158" cy="4114487"/>
          </a:xfrm>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41DA799-43A9-4775-B5F6-D33DF370A6A1}" type="slidenum">
              <a:rPr lang="en-US" altLang="en-US" smtClean="0">
                <a:solidFill>
                  <a:prstClr val="black"/>
                </a:solidFill>
                <a:latin typeface="Arial" pitchFamily="34" charset="0"/>
              </a:rPr>
              <a:pPr/>
              <a:t>6</a:t>
            </a:fld>
            <a:endParaRPr lang="en-US" altLang="en-US" smtClean="0">
              <a:solidFill>
                <a:prstClr val="black"/>
              </a:solidFill>
              <a:latin typeface="Arial" pitchFamily="34" charset="0"/>
            </a:endParaRPr>
          </a:p>
        </p:txBody>
      </p:sp>
      <p:sp>
        <p:nvSpPr>
          <p:cNvPr id="100355" name="Rectangle 2"/>
          <p:cNvSpPr>
            <a:spLocks noGrp="1" noRot="1" noChangeAspect="1" noChangeArrowheads="1" noTextEdit="1"/>
          </p:cNvSpPr>
          <p:nvPr>
            <p:ph type="sldImg"/>
          </p:nvPr>
        </p:nvSpPr>
        <p:spPr>
          <a:xfrm>
            <a:off x="1144588" y="685800"/>
            <a:ext cx="4572000" cy="34290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xfrm>
            <a:off x="686498" y="4343137"/>
            <a:ext cx="5485006" cy="41150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6" name="Rectangle 3"/>
          <p:cNvSpPr>
            <a:spLocks noGrp="1" noChangeArrowheads="1"/>
          </p:cNvSpPr>
          <p:nvPr>
            <p:ph type="body" idx="1"/>
          </p:nvPr>
        </p:nvSpPr>
        <p:spPr>
          <a:xfrm>
            <a:off x="686421" y="4342464"/>
            <a:ext cx="5485158" cy="4114487"/>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xfrm>
            <a:off x="686498" y="4343137"/>
            <a:ext cx="5485006" cy="41150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bwMode="auto">
          <a:xfrm>
            <a:off x="1108075" y="652463"/>
            <a:ext cx="4641850" cy="3481387"/>
          </a:xfrm>
          <a:noFill/>
          <a:ln>
            <a:solidFill>
              <a:srgbClr val="000000"/>
            </a:solidFill>
            <a:miter lim="800000"/>
            <a:headEnd/>
            <a:tailEnd/>
          </a:ln>
        </p:spPr>
      </p:sp>
      <p:sp>
        <p:nvSpPr>
          <p:cNvPr id="204802" name="Rectangle 3"/>
          <p:cNvSpPr>
            <a:spLocks noGrp="1" noChangeArrowheads="1"/>
          </p:cNvSpPr>
          <p:nvPr>
            <p:ph type="body" idx="1"/>
          </p:nvPr>
        </p:nvSpPr>
        <p:spPr>
          <a:xfrm>
            <a:off x="919370" y="4350271"/>
            <a:ext cx="5019261" cy="4133226"/>
          </a:xfrm>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57</a:t>
            </a:fld>
            <a:endParaRPr lang="en-US"/>
          </a:p>
        </p:txBody>
      </p:sp>
    </p:spTree>
    <p:extLst>
      <p:ext uri="{BB962C8B-B14F-4D97-AF65-F5344CB8AC3E}">
        <p14:creationId xmlns:p14="http://schemas.microsoft.com/office/powerpoint/2010/main" val="1756731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58</a:t>
            </a:fld>
            <a:endParaRPr lang="en-US"/>
          </a:p>
        </p:txBody>
      </p:sp>
    </p:spTree>
    <p:extLst>
      <p:ext uri="{BB962C8B-B14F-4D97-AF65-F5344CB8AC3E}">
        <p14:creationId xmlns:p14="http://schemas.microsoft.com/office/powerpoint/2010/main" val="1446195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59</a:t>
            </a:fld>
            <a:endParaRPr lang="en-US"/>
          </a:p>
        </p:txBody>
      </p:sp>
    </p:spTree>
    <p:extLst>
      <p:ext uri="{BB962C8B-B14F-4D97-AF65-F5344CB8AC3E}">
        <p14:creationId xmlns:p14="http://schemas.microsoft.com/office/powerpoint/2010/main" val="2442999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60</a:t>
            </a:fld>
            <a:endParaRPr lang="en-US"/>
          </a:p>
        </p:txBody>
      </p:sp>
    </p:spTree>
    <p:extLst>
      <p:ext uri="{BB962C8B-B14F-4D97-AF65-F5344CB8AC3E}">
        <p14:creationId xmlns:p14="http://schemas.microsoft.com/office/powerpoint/2010/main" val="2442999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61</a:t>
            </a:fld>
            <a:endParaRPr lang="en-US"/>
          </a:p>
        </p:txBody>
      </p:sp>
    </p:spTree>
    <p:extLst>
      <p:ext uri="{BB962C8B-B14F-4D97-AF65-F5344CB8AC3E}">
        <p14:creationId xmlns:p14="http://schemas.microsoft.com/office/powerpoint/2010/main" val="2209605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63</a:t>
            </a:fld>
            <a:endParaRPr lang="en-US"/>
          </a:p>
        </p:txBody>
      </p:sp>
    </p:spTree>
    <p:extLst>
      <p:ext uri="{BB962C8B-B14F-4D97-AF65-F5344CB8AC3E}">
        <p14:creationId xmlns:p14="http://schemas.microsoft.com/office/powerpoint/2010/main" val="1392465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8657357-E864-4C1E-A349-9040C8622591}" type="slidenum">
              <a:rPr lang="en-US" altLang="en-US" smtClean="0">
                <a:solidFill>
                  <a:prstClr val="black"/>
                </a:solidFill>
                <a:latin typeface="Arial" pitchFamily="34" charset="0"/>
              </a:rPr>
              <a:pPr/>
              <a:t>7</a:t>
            </a:fld>
            <a:endParaRPr lang="en-US" altLang="en-US" smtClean="0">
              <a:solidFill>
                <a:prstClr val="black"/>
              </a:solidFill>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65</a:t>
            </a:fld>
            <a:endParaRPr lang="en-US"/>
          </a:p>
        </p:txBody>
      </p:sp>
    </p:spTree>
    <p:extLst>
      <p:ext uri="{BB962C8B-B14F-4D97-AF65-F5344CB8AC3E}">
        <p14:creationId xmlns:p14="http://schemas.microsoft.com/office/powerpoint/2010/main" val="115237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8CE332-6E9C-4D11-9F5B-65AA288B18B8}" type="slidenum">
              <a:rPr lang="en-US" smtClean="0"/>
              <a:t>66</a:t>
            </a:fld>
            <a:endParaRPr lang="en-US"/>
          </a:p>
        </p:txBody>
      </p:sp>
    </p:spTree>
    <p:extLst>
      <p:ext uri="{BB962C8B-B14F-4D97-AF65-F5344CB8AC3E}">
        <p14:creationId xmlns:p14="http://schemas.microsoft.com/office/powerpoint/2010/main" val="1152378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67</a:t>
            </a:fld>
            <a:endParaRPr lang="en-US"/>
          </a:p>
        </p:txBody>
      </p:sp>
    </p:spTree>
    <p:extLst>
      <p:ext uri="{BB962C8B-B14F-4D97-AF65-F5344CB8AC3E}">
        <p14:creationId xmlns:p14="http://schemas.microsoft.com/office/powerpoint/2010/main" val="3824007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68</a:t>
            </a:fld>
            <a:endParaRPr lang="en-US"/>
          </a:p>
        </p:txBody>
      </p:sp>
    </p:spTree>
    <p:extLst>
      <p:ext uri="{BB962C8B-B14F-4D97-AF65-F5344CB8AC3E}">
        <p14:creationId xmlns:p14="http://schemas.microsoft.com/office/powerpoint/2010/main" val="3333530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70</a:t>
            </a:fld>
            <a:endParaRPr lang="en-US"/>
          </a:p>
        </p:txBody>
      </p:sp>
    </p:spTree>
    <p:extLst>
      <p:ext uri="{BB962C8B-B14F-4D97-AF65-F5344CB8AC3E}">
        <p14:creationId xmlns:p14="http://schemas.microsoft.com/office/powerpoint/2010/main" val="3533819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endParaRPr lang="en-GB"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73</a:t>
            </a:fld>
            <a:endParaRPr lang="en-US"/>
          </a:p>
        </p:txBody>
      </p:sp>
    </p:spTree>
    <p:extLst>
      <p:ext uri="{BB962C8B-B14F-4D97-AF65-F5344CB8AC3E}">
        <p14:creationId xmlns:p14="http://schemas.microsoft.com/office/powerpoint/2010/main" val="6688993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74</a:t>
            </a:fld>
            <a:endParaRPr lang="en-US"/>
          </a:p>
        </p:txBody>
      </p:sp>
    </p:spTree>
    <p:extLst>
      <p:ext uri="{BB962C8B-B14F-4D97-AF65-F5344CB8AC3E}">
        <p14:creationId xmlns:p14="http://schemas.microsoft.com/office/powerpoint/2010/main" val="23586071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76</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77</a:t>
            </a:fld>
            <a:endParaRPr lang="en-US"/>
          </a:p>
        </p:txBody>
      </p:sp>
    </p:spTree>
    <p:extLst>
      <p:ext uri="{BB962C8B-B14F-4D97-AF65-F5344CB8AC3E}">
        <p14:creationId xmlns:p14="http://schemas.microsoft.com/office/powerpoint/2010/main" val="158770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F062AC8-0B45-41DD-BC47-DD6A19AB619E}" type="slidenum">
              <a:rPr lang="en-US" altLang="en-US" smtClean="0">
                <a:solidFill>
                  <a:prstClr val="black"/>
                </a:solidFill>
                <a:latin typeface="Arial" pitchFamily="34" charset="0"/>
              </a:rPr>
              <a:pPr/>
              <a:t>8</a:t>
            </a:fld>
            <a:endParaRPr lang="en-US" altLang="en-US" smtClean="0">
              <a:solidFill>
                <a:prstClr val="black"/>
              </a:solidFill>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78</a:t>
            </a:fld>
            <a:endParaRPr lang="en-US"/>
          </a:p>
        </p:txBody>
      </p:sp>
    </p:spTree>
    <p:extLst>
      <p:ext uri="{BB962C8B-B14F-4D97-AF65-F5344CB8AC3E}">
        <p14:creationId xmlns:p14="http://schemas.microsoft.com/office/powerpoint/2010/main" val="3760376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79</a:t>
            </a:fld>
            <a:endParaRPr lang="en-US"/>
          </a:p>
        </p:txBody>
      </p:sp>
    </p:spTree>
    <p:extLst>
      <p:ext uri="{BB962C8B-B14F-4D97-AF65-F5344CB8AC3E}">
        <p14:creationId xmlns:p14="http://schemas.microsoft.com/office/powerpoint/2010/main" val="32740829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80</a:t>
            </a:fld>
            <a:endParaRPr lang="en-US"/>
          </a:p>
        </p:txBody>
      </p:sp>
    </p:spTree>
    <p:extLst>
      <p:ext uri="{BB962C8B-B14F-4D97-AF65-F5344CB8AC3E}">
        <p14:creationId xmlns:p14="http://schemas.microsoft.com/office/powerpoint/2010/main" val="9355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69EF43A-DA43-4FA4-8084-39F57EFD672C}" type="slidenum">
              <a:rPr lang="en-US" altLang="en-US" smtClean="0">
                <a:latin typeface="Arial" pitchFamily="34" charset="0"/>
              </a:rPr>
              <a:pPr/>
              <a:t>81</a:t>
            </a:fld>
            <a:endParaRPr lang="en-US" alt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82</a:t>
            </a:fld>
            <a:endParaRPr lang="en-US"/>
          </a:p>
        </p:txBody>
      </p:sp>
    </p:spTree>
    <p:extLst>
      <p:ext uri="{BB962C8B-B14F-4D97-AF65-F5344CB8AC3E}">
        <p14:creationId xmlns:p14="http://schemas.microsoft.com/office/powerpoint/2010/main" val="38299475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83</a:t>
            </a:fld>
            <a:endParaRPr lang="en-US"/>
          </a:p>
        </p:txBody>
      </p:sp>
    </p:spTree>
    <p:extLst>
      <p:ext uri="{BB962C8B-B14F-4D97-AF65-F5344CB8AC3E}">
        <p14:creationId xmlns:p14="http://schemas.microsoft.com/office/powerpoint/2010/main" val="36695682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84</a:t>
            </a:fld>
            <a:endParaRPr lang="en-US"/>
          </a:p>
        </p:txBody>
      </p:sp>
    </p:spTree>
    <p:extLst>
      <p:ext uri="{BB962C8B-B14F-4D97-AF65-F5344CB8AC3E}">
        <p14:creationId xmlns:p14="http://schemas.microsoft.com/office/powerpoint/2010/main" val="199421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87</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88</a:t>
            </a:fld>
            <a:endParaRPr lang="en-US"/>
          </a:p>
        </p:txBody>
      </p:sp>
    </p:spTree>
    <p:extLst>
      <p:ext uri="{BB962C8B-B14F-4D97-AF65-F5344CB8AC3E}">
        <p14:creationId xmlns:p14="http://schemas.microsoft.com/office/powerpoint/2010/main" val="22138439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pPr eaLnBrk="1" hangingPunct="1"/>
            <a:endParaRPr lang="en-US" altLang="en-US" dirty="0" smtClean="0">
              <a:latin typeface="Arial" pitchFamily="34" charset="0"/>
            </a:endParaRPr>
          </a:p>
        </p:txBody>
      </p:sp>
      <p:sp>
        <p:nvSpPr>
          <p:cNvPr id="6042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25268" indent="-278949" eaLnBrk="0" hangingPunct="0">
              <a:defRPr>
                <a:solidFill>
                  <a:schemeClr val="tx1"/>
                </a:solidFill>
                <a:latin typeface="Arial" pitchFamily="34" charset="0"/>
              </a:defRPr>
            </a:lvl2pPr>
            <a:lvl3pPr marL="1115797" indent="-223159" eaLnBrk="0" hangingPunct="0">
              <a:defRPr>
                <a:solidFill>
                  <a:schemeClr val="tx1"/>
                </a:solidFill>
                <a:latin typeface="Arial" pitchFamily="34" charset="0"/>
              </a:defRPr>
            </a:lvl3pPr>
            <a:lvl4pPr marL="1562115" indent="-223159" eaLnBrk="0" hangingPunct="0">
              <a:defRPr>
                <a:solidFill>
                  <a:schemeClr val="tx1"/>
                </a:solidFill>
                <a:latin typeface="Arial" pitchFamily="34" charset="0"/>
              </a:defRPr>
            </a:lvl4pPr>
            <a:lvl5pPr marL="2008434" indent="-223159" eaLnBrk="0" hangingPunct="0">
              <a:defRPr>
                <a:solidFill>
                  <a:schemeClr val="tx1"/>
                </a:solidFill>
                <a:latin typeface="Arial" pitchFamily="34" charset="0"/>
              </a:defRPr>
            </a:lvl5pPr>
            <a:lvl6pPr marL="2454753" indent="-223159" eaLnBrk="0" fontAlgn="base" hangingPunct="0">
              <a:spcBef>
                <a:spcPct val="0"/>
              </a:spcBef>
              <a:spcAft>
                <a:spcPct val="0"/>
              </a:spcAft>
              <a:defRPr>
                <a:solidFill>
                  <a:schemeClr val="tx1"/>
                </a:solidFill>
                <a:latin typeface="Arial" pitchFamily="34" charset="0"/>
              </a:defRPr>
            </a:lvl6pPr>
            <a:lvl7pPr marL="2901071" indent="-223159" eaLnBrk="0" fontAlgn="base" hangingPunct="0">
              <a:spcBef>
                <a:spcPct val="0"/>
              </a:spcBef>
              <a:spcAft>
                <a:spcPct val="0"/>
              </a:spcAft>
              <a:defRPr>
                <a:solidFill>
                  <a:schemeClr val="tx1"/>
                </a:solidFill>
                <a:latin typeface="Arial" pitchFamily="34" charset="0"/>
              </a:defRPr>
            </a:lvl7pPr>
            <a:lvl8pPr marL="3347390" indent="-223159" eaLnBrk="0" fontAlgn="base" hangingPunct="0">
              <a:spcBef>
                <a:spcPct val="0"/>
              </a:spcBef>
              <a:spcAft>
                <a:spcPct val="0"/>
              </a:spcAft>
              <a:defRPr>
                <a:solidFill>
                  <a:schemeClr val="tx1"/>
                </a:solidFill>
                <a:latin typeface="Arial" pitchFamily="34" charset="0"/>
              </a:defRPr>
            </a:lvl8pPr>
            <a:lvl9pPr marL="3793708" indent="-223159" eaLnBrk="0" fontAlgn="base" hangingPunct="0">
              <a:spcBef>
                <a:spcPct val="0"/>
              </a:spcBef>
              <a:spcAft>
                <a:spcPct val="0"/>
              </a:spcAft>
              <a:defRPr>
                <a:solidFill>
                  <a:schemeClr val="tx1"/>
                </a:solidFill>
                <a:latin typeface="Arial" pitchFamily="34" charset="0"/>
              </a:defRPr>
            </a:lvl9pPr>
          </a:lstStyle>
          <a:p>
            <a:pPr eaLnBrk="1" hangingPunct="1"/>
            <a:fld id="{D2BE7778-5CBE-46ED-86DB-81A1E0E76438}" type="slidenum">
              <a:rPr lang="en-US" altLang="en-US" smtClean="0"/>
              <a:pPr eaLnBrk="1" hangingPunct="1"/>
              <a:t>90</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10E047B-3E15-4136-8A9A-BBE442C06C55}" type="slidenum">
              <a:rPr lang="en-US" altLang="en-US" smtClean="0">
                <a:solidFill>
                  <a:prstClr val="black"/>
                </a:solidFill>
                <a:latin typeface="Arial" pitchFamily="34" charset="0"/>
              </a:rPr>
              <a:pPr/>
              <a:t>9</a:t>
            </a:fld>
            <a:endParaRPr lang="en-US" altLang="en-US" smtClean="0">
              <a:solidFill>
                <a:prstClr val="black"/>
              </a:solidFill>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endParaRPr lang="en-US" altLang="en-US" dirty="0"/>
          </a:p>
        </p:txBody>
      </p:sp>
      <p:sp>
        <p:nvSpPr>
          <p:cNvPr id="8294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C6772A-234F-417B-8468-60C2BF3DE80D}" type="slidenum">
              <a:rPr lang="en-US" altLang="en-US" smtClean="0">
                <a:solidFill>
                  <a:prstClr val="black"/>
                </a:solidFill>
              </a:rPr>
              <a:pPr eaLnBrk="1" hangingPunct="1"/>
              <a:t>91</a:t>
            </a:fld>
            <a:endParaRPr lang="en-US" altLang="en-US" smtClean="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5268" indent="-278949" eaLnBrk="0" hangingPunct="0">
              <a:defRPr>
                <a:solidFill>
                  <a:schemeClr val="tx1"/>
                </a:solidFill>
                <a:latin typeface="Arial" charset="0"/>
              </a:defRPr>
            </a:lvl2pPr>
            <a:lvl3pPr marL="1115797" indent="-223159" eaLnBrk="0" hangingPunct="0">
              <a:defRPr>
                <a:solidFill>
                  <a:schemeClr val="tx1"/>
                </a:solidFill>
                <a:latin typeface="Arial" charset="0"/>
              </a:defRPr>
            </a:lvl3pPr>
            <a:lvl4pPr marL="1562115" indent="-223159" eaLnBrk="0" hangingPunct="0">
              <a:defRPr>
                <a:solidFill>
                  <a:schemeClr val="tx1"/>
                </a:solidFill>
                <a:latin typeface="Arial" charset="0"/>
              </a:defRPr>
            </a:lvl4pPr>
            <a:lvl5pPr marL="2008434" indent="-223159" eaLnBrk="0" hangingPunct="0">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pPr eaLnBrk="1" hangingPunct="1"/>
            <a:fld id="{E03E0C47-C879-4018-BBAD-0D25708AAD7E}" type="slidenum">
              <a:rPr lang="en-US" altLang="en-US" smtClean="0">
                <a:solidFill>
                  <a:prstClr val="black"/>
                </a:solidFill>
              </a:rPr>
              <a:pPr eaLnBrk="1" hangingPunct="1"/>
              <a:t>92</a:t>
            </a:fld>
            <a:endParaRPr lang="en-US" altLang="en-US" smtClean="0">
              <a:solidFill>
                <a:prstClr val="black"/>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5268" indent="-278949" eaLnBrk="0" hangingPunct="0">
              <a:defRPr>
                <a:solidFill>
                  <a:schemeClr val="tx1"/>
                </a:solidFill>
                <a:latin typeface="Arial" charset="0"/>
              </a:defRPr>
            </a:lvl2pPr>
            <a:lvl3pPr marL="1115797" indent="-223159" eaLnBrk="0" hangingPunct="0">
              <a:defRPr>
                <a:solidFill>
                  <a:schemeClr val="tx1"/>
                </a:solidFill>
                <a:latin typeface="Arial" charset="0"/>
              </a:defRPr>
            </a:lvl3pPr>
            <a:lvl4pPr marL="1562115" indent="-223159" eaLnBrk="0" hangingPunct="0">
              <a:defRPr>
                <a:solidFill>
                  <a:schemeClr val="tx1"/>
                </a:solidFill>
                <a:latin typeface="Arial" charset="0"/>
              </a:defRPr>
            </a:lvl4pPr>
            <a:lvl5pPr marL="2008434" indent="-223159" eaLnBrk="0" hangingPunct="0">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pPr eaLnBrk="1" hangingPunct="1"/>
            <a:fld id="{730D4C60-9A5A-4757-939E-C11FBF5DB014}" type="slidenum">
              <a:rPr lang="en-US" altLang="en-US" smtClean="0">
                <a:solidFill>
                  <a:prstClr val="black"/>
                </a:solidFill>
              </a:rPr>
              <a:pPr eaLnBrk="1" hangingPunct="1"/>
              <a:t>93</a:t>
            </a:fld>
            <a:endParaRPr lang="en-US" altLang="en-US" smtClean="0">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95</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96</a:t>
            </a:fld>
            <a:endParaRPr lang="en-US"/>
          </a:p>
        </p:txBody>
      </p:sp>
    </p:spTree>
    <p:extLst>
      <p:ext uri="{BB962C8B-B14F-4D97-AF65-F5344CB8AC3E}">
        <p14:creationId xmlns:p14="http://schemas.microsoft.com/office/powerpoint/2010/main" val="13488422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98</a:t>
            </a:fld>
            <a:endParaRPr lang="en-US"/>
          </a:p>
        </p:txBody>
      </p:sp>
    </p:spTree>
    <p:extLst>
      <p:ext uri="{BB962C8B-B14F-4D97-AF65-F5344CB8AC3E}">
        <p14:creationId xmlns:p14="http://schemas.microsoft.com/office/powerpoint/2010/main" val="6688993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101</a:t>
            </a:fld>
            <a:endParaRPr lang="en-US"/>
          </a:p>
        </p:txBody>
      </p:sp>
    </p:spTree>
    <p:extLst>
      <p:ext uri="{BB962C8B-B14F-4D97-AF65-F5344CB8AC3E}">
        <p14:creationId xmlns:p14="http://schemas.microsoft.com/office/powerpoint/2010/main" val="40116025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104</a:t>
            </a:fld>
            <a:endParaRPr lang="en-US"/>
          </a:p>
        </p:txBody>
      </p:sp>
    </p:spTree>
    <p:extLst>
      <p:ext uri="{BB962C8B-B14F-4D97-AF65-F5344CB8AC3E}">
        <p14:creationId xmlns:p14="http://schemas.microsoft.com/office/powerpoint/2010/main" val="304276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ED4EAF7-16AE-437C-BD87-D46684D49CA1}"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9326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B1E1C7CE-9869-488E-8FD1-85318B5E170D}" type="slidenum">
              <a:rPr lang="en-US" smtClean="0">
                <a:solidFill>
                  <a:prstClr val="black"/>
                </a:solidFill>
              </a:rPr>
              <a:pPr>
                <a:defRPr/>
              </a:pPr>
              <a:t>14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560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381000"/>
            <a:ext cx="294508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227097"/>
            <a:ext cx="1524000" cy="630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pPr>
                <a:defRPr/>
              </a:pPr>
              <a:t>12/30/2015</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a:p>
        </p:txBody>
      </p:sp>
    </p:spTree>
    <p:extLst>
      <p:ext uri="{BB962C8B-B14F-4D97-AF65-F5344CB8AC3E}">
        <p14:creationId xmlns:p14="http://schemas.microsoft.com/office/powerpoint/2010/main" val="314025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12/30/2015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a:p>
        </p:txBody>
      </p:sp>
    </p:spTree>
    <p:extLst>
      <p:ext uri="{BB962C8B-B14F-4D97-AF65-F5344CB8AC3E}">
        <p14:creationId xmlns:p14="http://schemas.microsoft.com/office/powerpoint/2010/main" val="3395021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12/30/2015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a:p>
        </p:txBody>
      </p:sp>
    </p:spTree>
    <p:extLst>
      <p:ext uri="{BB962C8B-B14F-4D97-AF65-F5344CB8AC3E}">
        <p14:creationId xmlns:p14="http://schemas.microsoft.com/office/powerpoint/2010/main" val="745201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12/30/2015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a:p>
        </p:txBody>
      </p:sp>
    </p:spTree>
    <p:extLst>
      <p:ext uri="{BB962C8B-B14F-4D97-AF65-F5344CB8AC3E}">
        <p14:creationId xmlns:p14="http://schemas.microsoft.com/office/powerpoint/2010/main" val="1165258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12/30/2015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a:p>
        </p:txBody>
      </p:sp>
    </p:spTree>
    <p:extLst>
      <p:ext uri="{BB962C8B-B14F-4D97-AF65-F5344CB8AC3E}">
        <p14:creationId xmlns:p14="http://schemas.microsoft.com/office/powerpoint/2010/main" val="1156316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12/30/2015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a:p>
        </p:txBody>
      </p:sp>
    </p:spTree>
    <p:extLst>
      <p:ext uri="{BB962C8B-B14F-4D97-AF65-F5344CB8AC3E}">
        <p14:creationId xmlns:p14="http://schemas.microsoft.com/office/powerpoint/2010/main" val="6838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0381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12/30/2015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a:p>
        </p:txBody>
      </p:sp>
    </p:spTree>
    <p:extLst>
      <p:ext uri="{BB962C8B-B14F-4D97-AF65-F5344CB8AC3E}">
        <p14:creationId xmlns:p14="http://schemas.microsoft.com/office/powerpoint/2010/main" val="114543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12/30/2015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a:p>
        </p:txBody>
      </p:sp>
    </p:spTree>
    <p:extLst>
      <p:ext uri="{BB962C8B-B14F-4D97-AF65-F5344CB8AC3E}">
        <p14:creationId xmlns:p14="http://schemas.microsoft.com/office/powerpoint/2010/main" val="2268498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12/30/2015</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a:p>
        </p:txBody>
      </p:sp>
    </p:spTree>
    <p:extLst>
      <p:ext uri="{BB962C8B-B14F-4D97-AF65-F5344CB8AC3E}">
        <p14:creationId xmlns:p14="http://schemas.microsoft.com/office/powerpoint/2010/main" val="171155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0320C76-A04C-42EC-B45F-EFC51A1992CE}" type="slidenum">
              <a:rPr lang="en-US"/>
              <a:pPr>
                <a:defRPr/>
              </a:pPr>
              <a:t>‹#›</a:t>
            </a:fld>
            <a:endParaRPr lang="en-US"/>
          </a:p>
        </p:txBody>
      </p:sp>
    </p:spTree>
    <p:extLst>
      <p:ext uri="{BB962C8B-B14F-4D97-AF65-F5344CB8AC3E}">
        <p14:creationId xmlns:p14="http://schemas.microsoft.com/office/powerpoint/2010/main" val="205391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12/30/2015</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a:p>
        </p:txBody>
      </p:sp>
    </p:spTree>
    <p:extLst>
      <p:ext uri="{BB962C8B-B14F-4D97-AF65-F5344CB8AC3E}">
        <p14:creationId xmlns:p14="http://schemas.microsoft.com/office/powerpoint/2010/main" val="2906984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pPr>
                <a:defRPr/>
              </a:pPr>
              <a:t>12/30/2015</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a:p>
        </p:txBody>
      </p:sp>
    </p:spTree>
    <p:extLst>
      <p:ext uri="{BB962C8B-B14F-4D97-AF65-F5344CB8AC3E}">
        <p14:creationId xmlns:p14="http://schemas.microsoft.com/office/powerpoint/2010/main" val="540266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12/30/2015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a:p>
        </p:txBody>
      </p:sp>
    </p:spTree>
    <p:extLst>
      <p:ext uri="{BB962C8B-B14F-4D97-AF65-F5344CB8AC3E}">
        <p14:creationId xmlns:p14="http://schemas.microsoft.com/office/powerpoint/2010/main" val="3710898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12/30/2015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a:p>
        </p:txBody>
      </p:sp>
    </p:spTree>
    <p:extLst>
      <p:ext uri="{BB962C8B-B14F-4D97-AF65-F5344CB8AC3E}">
        <p14:creationId xmlns:p14="http://schemas.microsoft.com/office/powerpoint/2010/main" val="2187060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12/30/2015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a:p>
        </p:txBody>
      </p:sp>
    </p:spTree>
    <p:extLst>
      <p:ext uri="{BB962C8B-B14F-4D97-AF65-F5344CB8AC3E}">
        <p14:creationId xmlns:p14="http://schemas.microsoft.com/office/powerpoint/2010/main" val="2696412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12/30/2015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a:p>
        </p:txBody>
      </p:sp>
    </p:spTree>
    <p:extLst>
      <p:ext uri="{BB962C8B-B14F-4D97-AF65-F5344CB8AC3E}">
        <p14:creationId xmlns:p14="http://schemas.microsoft.com/office/powerpoint/2010/main" val="327486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1963" y="481013"/>
            <a:ext cx="7248525" cy="5900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sldNum" sz="quarter" idx="10"/>
          </p:nvPr>
        </p:nvSpPr>
        <p:spPr>
          <a:xfrm>
            <a:off x="8458200" y="6613525"/>
            <a:ext cx="517525" cy="244475"/>
          </a:xfrm>
          <a:prstGeom prst="rect">
            <a:avLst/>
          </a:prstGeom>
          <a:ln/>
        </p:spPr>
        <p:txBody>
          <a:bodyPr/>
          <a:lstStyle>
            <a:lvl1pPr>
              <a:defRPr/>
            </a:lvl1pPr>
          </a:lstStyle>
          <a:p>
            <a:pPr fontAlgn="base">
              <a:spcBef>
                <a:spcPct val="0"/>
              </a:spcBef>
              <a:spcAft>
                <a:spcPct val="0"/>
              </a:spcAft>
              <a:defRPr/>
            </a:pPr>
            <a:fld id="{5884051E-9D28-4C97-ADB1-223A01D6F1A8}" type="slidenum">
              <a:rPr lang="en-US">
                <a:solidFill>
                  <a:prstClr val="black"/>
                </a:solidFill>
                <a:cs typeface="Arial" charset="0"/>
              </a:rPr>
              <a:pPr fontAlgn="base">
                <a:spcBef>
                  <a:spcPct val="0"/>
                </a:spcBef>
                <a:spcAft>
                  <a:spcPct val="0"/>
                </a:spcAft>
                <a:defRPr/>
              </a:pPr>
              <a:t>‹#›</a:t>
            </a:fld>
            <a:endParaRPr lang="en-US">
              <a:solidFill>
                <a:prstClr val="black"/>
              </a:solidFill>
              <a:cs typeface="Arial" charset="0"/>
            </a:endParaRPr>
          </a:p>
        </p:txBody>
      </p:sp>
    </p:spTree>
    <p:extLst>
      <p:ext uri="{BB962C8B-B14F-4D97-AF65-F5344CB8AC3E}">
        <p14:creationId xmlns:p14="http://schemas.microsoft.com/office/powerpoint/2010/main" val="1474820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36906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0320C76-A04C-42EC-B45F-EFC51A1992C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13328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1AC8DC-465F-48EE-B7FD-21EC7B4107D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0055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1AC8DC-465F-48EE-B7FD-21EC7B4107D9}" type="slidenum">
              <a:rPr lang="en-US"/>
              <a:pPr>
                <a:defRPr/>
              </a:pPr>
              <a:t>‹#›</a:t>
            </a:fld>
            <a:endParaRPr lang="en-US"/>
          </a:p>
        </p:txBody>
      </p:sp>
    </p:spTree>
    <p:extLst>
      <p:ext uri="{BB962C8B-B14F-4D97-AF65-F5344CB8AC3E}">
        <p14:creationId xmlns:p14="http://schemas.microsoft.com/office/powerpoint/2010/main" val="3140010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62000" y="2209800"/>
            <a:ext cx="7848600" cy="2773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576B32D1-F213-4CE4-8979-2CD915088BC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222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 1"/>
          <p:cNvSpPr>
            <a:spLocks noGrp="1"/>
          </p:cNvSpPr>
          <p:nvPr>
            <p:ph type="title"/>
          </p:nvPr>
        </p:nvSpPr>
        <p:spPr>
          <a:xfrm>
            <a:off x="457489" y="274544"/>
            <a:ext cx="8229023" cy="1143000"/>
          </a:xfrm>
          <a:prstGeom prst="rect">
            <a:avLst/>
          </a:prstGeom>
        </p:spPr>
        <p:txBody>
          <a:bodyPr lIns="82058" tIns="41029" rIns="82058" bIns="41029"/>
          <a:lstStyle/>
          <a:p>
            <a:r>
              <a:rPr lang="en-US"/>
              <a:t>Click to edit Master title style</a:t>
            </a:r>
          </a:p>
        </p:txBody>
      </p:sp>
    </p:spTree>
    <p:extLst>
      <p:ext uri="{BB962C8B-B14F-4D97-AF65-F5344CB8AC3E}">
        <p14:creationId xmlns:p14="http://schemas.microsoft.com/office/powerpoint/2010/main" val="1829446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solidFill>
                  <a:prstClr val="black"/>
                </a:solidFill>
              </a:rPr>
              <a:pPr>
                <a:defRPr/>
              </a:pPr>
              <a:t>1/5/2016</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6054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333796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solidFill>
                  <a:prstClr val="black"/>
                </a:solidFill>
              </a:rPr>
              <a:pPr>
                <a:defRPr/>
              </a:pPr>
              <a:t>1/5/2016</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72742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solidFill>
                  <a:prstClr val="black"/>
                </a:solidFill>
              </a:rPr>
              <a:pPr>
                <a:defRPr/>
              </a:pPr>
              <a:t>1/5/2016</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74850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solidFill>
                  <a:prstClr val="black"/>
                </a:solidFill>
              </a:rPr>
              <a:pPr>
                <a:defRPr/>
              </a:pPr>
              <a:t>1/5/2016</a:t>
            </a:fld>
            <a:endParaRPr lang="en-US">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51300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solidFill>
                  <a:prstClr val="black"/>
                </a:solidFill>
              </a:rPr>
              <a:pPr>
                <a:defRPr/>
              </a:pPr>
              <a:t>1/5/2016</a:t>
            </a:fld>
            <a:endParaRPr lang="en-US">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4079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solidFill>
                  <a:prstClr val="black"/>
                </a:solidFill>
              </a:rPr>
              <a:pPr>
                <a:defRPr/>
              </a:pPr>
              <a:t>1/5/2016</a:t>
            </a:fld>
            <a:endParaRPr lang="en-US">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52056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solidFill>
                  <a:prstClr val="black"/>
                </a:solidFill>
              </a:rPr>
              <a:pPr>
                <a:defRPr/>
              </a:pPr>
              <a:t>1/5/2016</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992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pPr>
                <a:defRPr/>
              </a:pPr>
              <a:t>12/30/2015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a:p>
        </p:txBody>
      </p:sp>
    </p:spTree>
    <p:extLst>
      <p:ext uri="{BB962C8B-B14F-4D97-AF65-F5344CB8AC3E}">
        <p14:creationId xmlns:p14="http://schemas.microsoft.com/office/powerpoint/2010/main" val="2300920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solidFill>
                  <a:prstClr val="black"/>
                </a:solidFill>
              </a:rPr>
              <a:pPr>
                <a:defRPr/>
              </a:pPr>
              <a:t>1/5/2016</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69165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solidFill>
                  <a:prstClr val="black"/>
                </a:solidFill>
              </a:rPr>
              <a:pPr>
                <a:defRPr/>
              </a:pPr>
              <a:t>1/5/2016</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51956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solidFill>
                  <a:prstClr val="black"/>
                </a:solidFill>
              </a:rPr>
              <a:pPr>
                <a:defRPr/>
              </a:pPr>
              <a:t>1/5/2016</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21423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732771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solidFill>
                  <a:prstClr val="black"/>
                </a:solidFill>
              </a:rPr>
              <a:pPr>
                <a:defRPr/>
              </a:pPr>
              <a:t>1/5/2016</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28936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83931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solidFill>
                  <a:prstClr val="black"/>
                </a:solidFill>
              </a:rPr>
              <a:pPr>
                <a:defRPr/>
              </a:pPr>
              <a:t>1/5/2016</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98878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solidFill>
                  <a:prstClr val="black"/>
                </a:solidFill>
              </a:rPr>
              <a:pPr>
                <a:defRPr/>
              </a:pPr>
              <a:t>1/5/2016</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06209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solidFill>
                  <a:prstClr val="black"/>
                </a:solidFill>
              </a:rPr>
              <a:pPr>
                <a:defRPr/>
              </a:pPr>
              <a:t>1/5/2016</a:t>
            </a:fld>
            <a:endParaRPr lang="en-US">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118394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solidFill>
                  <a:prstClr val="black"/>
                </a:solidFill>
              </a:rPr>
              <a:pPr>
                <a:defRPr/>
              </a:pPr>
              <a:t>1/5/2016</a:t>
            </a:fld>
            <a:endParaRPr lang="en-US">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5421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35683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solidFill>
                  <a:prstClr val="black"/>
                </a:solidFill>
              </a:rPr>
              <a:pPr>
                <a:defRPr/>
              </a:pPr>
              <a:t>1/5/2016</a:t>
            </a:fld>
            <a:endParaRPr lang="en-US">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0303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solidFill>
                  <a:prstClr val="black"/>
                </a:solidFill>
              </a:rPr>
              <a:pPr>
                <a:defRPr/>
              </a:pPr>
              <a:t>1/5/2016</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141575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solidFill>
                  <a:prstClr val="black"/>
                </a:solidFill>
              </a:rPr>
              <a:pPr>
                <a:defRPr/>
              </a:pPr>
              <a:t>1/5/2016</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78447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solidFill>
                  <a:prstClr val="black"/>
                </a:solidFill>
              </a:rPr>
              <a:pPr>
                <a:defRPr/>
              </a:pPr>
              <a:t>1/5/2016</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72773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solidFill>
                  <a:prstClr val="black"/>
                </a:solidFill>
              </a:rPr>
              <a:pPr>
                <a:defRPr/>
              </a:pPr>
              <a:t>1/5/2016</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27825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1963" y="481013"/>
            <a:ext cx="7248525" cy="5900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sldNum" sz="quarter" idx="10"/>
          </p:nvPr>
        </p:nvSpPr>
        <p:spPr>
          <a:xfrm>
            <a:off x="8458200" y="6613525"/>
            <a:ext cx="517525" cy="244475"/>
          </a:xfrm>
          <a:prstGeom prst="rect">
            <a:avLst/>
          </a:prstGeom>
          <a:ln/>
        </p:spPr>
        <p:txBody>
          <a:bodyPr/>
          <a:lstStyle>
            <a:lvl1pPr>
              <a:defRPr/>
            </a:lvl1pPr>
          </a:lstStyle>
          <a:p>
            <a:pPr>
              <a:defRPr/>
            </a:pPr>
            <a:fld id="{5884051E-9D28-4C97-ADB1-223A01D6F1A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495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pPr>
                <a:defRPr/>
              </a:pPr>
              <a:t>12/30/2015</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a:p>
        </p:txBody>
      </p:sp>
    </p:spTree>
    <p:extLst>
      <p:ext uri="{BB962C8B-B14F-4D97-AF65-F5344CB8AC3E}">
        <p14:creationId xmlns:p14="http://schemas.microsoft.com/office/powerpoint/2010/main" val="117961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12/30/2015</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a:p>
        </p:txBody>
      </p:sp>
    </p:spTree>
    <p:extLst>
      <p:ext uri="{BB962C8B-B14F-4D97-AF65-F5344CB8AC3E}">
        <p14:creationId xmlns:p14="http://schemas.microsoft.com/office/powerpoint/2010/main" val="157340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pPr>
                <a:defRPr/>
              </a:pPr>
              <a:t>12/30/2015</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a:p>
        </p:txBody>
      </p:sp>
    </p:spTree>
    <p:extLst>
      <p:ext uri="{BB962C8B-B14F-4D97-AF65-F5344CB8AC3E}">
        <p14:creationId xmlns:p14="http://schemas.microsoft.com/office/powerpoint/2010/main" val="26444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pPr>
                <a:defRPr/>
              </a:pPr>
              <a:t>12/30/2015</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a:p>
        </p:txBody>
      </p:sp>
    </p:spTree>
    <p:extLst>
      <p:ext uri="{BB962C8B-B14F-4D97-AF65-F5344CB8AC3E}">
        <p14:creationId xmlns:p14="http://schemas.microsoft.com/office/powerpoint/2010/main" val="2923240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3.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 id="2147484246" r:id="rId2"/>
    <p:sldLayoutId id="2147484247" r:id="rId3"/>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2400" y="6195552"/>
            <a:ext cx="1600200" cy="66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45"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10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2" name="TextBox 2"/>
          <p:cNvSpPr txBox="1">
            <a:spLocks noChangeArrowheads="1"/>
          </p:cNvSpPr>
          <p:nvPr/>
        </p:nvSpPr>
        <p:spPr bwMode="auto">
          <a:xfrm>
            <a:off x="1600200" y="76200"/>
            <a:ext cx="42291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200" b="1" dirty="0" smtClean="0">
                <a:solidFill>
                  <a:prstClr val="black"/>
                </a:solidFill>
              </a:rPr>
              <a:t>Department of </a:t>
            </a:r>
          </a:p>
          <a:p>
            <a:pPr algn="ctr">
              <a:defRPr/>
            </a:pPr>
            <a:r>
              <a:rPr lang="en-US" altLang="en-US" sz="3200" b="1" dirty="0" smtClean="0">
                <a:solidFill>
                  <a:prstClr val="black"/>
                </a:solidFill>
              </a:rPr>
              <a:t>Family &amp; Community Medicine</a:t>
            </a:r>
          </a:p>
          <a:p>
            <a:pPr algn="ctr">
              <a:defRPr/>
            </a:pPr>
            <a:endParaRPr lang="en-US" altLang="en-US" sz="1000" b="1" dirty="0" smtClean="0">
              <a:solidFill>
                <a:prstClr val="black"/>
              </a:solidFill>
            </a:endParaRPr>
          </a:p>
          <a:p>
            <a:pPr algn="ctr">
              <a:defRPr/>
            </a:pPr>
            <a:r>
              <a:rPr lang="en-US" altLang="en-US" b="1" dirty="0" smtClean="0">
                <a:solidFill>
                  <a:prstClr val="black"/>
                </a:solidFill>
              </a:rPr>
              <a:t>University of California, </a:t>
            </a:r>
          </a:p>
          <a:p>
            <a:pPr algn="ctr">
              <a:defRPr/>
            </a:pPr>
            <a:r>
              <a:rPr lang="en-US" altLang="en-US" b="1" dirty="0" smtClean="0">
                <a:solidFill>
                  <a:prstClr val="black"/>
                </a:solidFill>
              </a:rPr>
              <a:t>San Francisco</a:t>
            </a:r>
          </a:p>
        </p:txBody>
      </p:sp>
      <p:pic>
        <p:nvPicPr>
          <p:cNvPr id="103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222099"/>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5" r:id="rId5"/>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055"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6195552"/>
            <a:ext cx="1600200" cy="66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886700"/>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431739"/>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0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7.xml"/><Relationship Id="rId1" Type="http://schemas.openxmlformats.org/officeDocument/2006/relationships/vmlDrawing" Target="../drawings/vmlDrawing5.vml"/><Relationship Id="rId5" Type="http://schemas.openxmlformats.org/officeDocument/2006/relationships/image" Target="../media/image8.png"/><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m/url?sa=i&amp;rct=j&amp;q=&amp;esrc=s&amp;source=images&amp;cd=&amp;cad=rja&amp;uact=8&amp;ved=0ahUKEwjz-tmMp-bJAhUBxGMKHY_fDNYQjRwIBw&amp;url=http://www.poverty.org.uk/61/index.shtml&amp;psig=AFQjCNHMa_btwD478NkKtmVu8waMtShXnQ&amp;ust=1450558749055830" TargetMode="Externa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0.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Microsoft_Excel_97-2003_Worksheet2.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2.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vmlDrawing" Target="../drawings/vmlDrawing9.vml"/><Relationship Id="rId5" Type="http://schemas.openxmlformats.org/officeDocument/2006/relationships/image" Target="../media/image19.png"/><Relationship Id="rId4" Type="http://schemas.openxmlformats.org/officeDocument/2006/relationships/oleObject" Target="../embeddings/oleObject7.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cdc.gov/nchs/data/hus/hus08.pdf" TargetMode="Externa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1.xml"/><Relationship Id="rId4" Type="http://schemas.openxmlformats.org/officeDocument/2006/relationships/image" Target="../media/image22.jpeg"/></Relationships>
</file>

<file path=ppt/slides/_rels/slide7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hyperlink" Target="http://www.cdc.gov/mmwr/preview/mmwrhtml/mm5711a2.htm" TargetMode="External"/><Relationship Id="rId5" Type="http://schemas.openxmlformats.org/officeDocument/2006/relationships/image" Target="../media/image7.emf"/><Relationship Id="rId4" Type="http://schemas.openxmlformats.org/officeDocument/2006/relationships/oleObject" Target="../embeddings/oleObject4.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5.xml"/><Relationship Id="rId1" Type="http://schemas.openxmlformats.org/officeDocument/2006/relationships/vmlDrawing" Target="../drawings/vmlDrawing10.vml"/><Relationship Id="rId5" Type="http://schemas.openxmlformats.org/officeDocument/2006/relationships/image" Target="../media/image27.emf"/><Relationship Id="rId4" Type="http://schemas.openxmlformats.org/officeDocument/2006/relationships/oleObject" Target="../embeddings/Microsoft_Excel_97-2003_Worksheet3.xls"/></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9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2.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762000" y="26670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a:t>Introduction to </a:t>
            </a:r>
            <a:r>
              <a:rPr lang="en-US" sz="4000" dirty="0" smtClean="0"/>
              <a:t>Research </a:t>
            </a:r>
            <a:r>
              <a:rPr lang="en-US" sz="4000" dirty="0"/>
              <a:t>with D</a:t>
            </a:r>
            <a:r>
              <a:rPr lang="en-US" sz="4000" dirty="0" smtClean="0"/>
              <a:t>iverse Populations</a:t>
            </a:r>
            <a:endParaRPr lang="en-US" altLang="en-US" sz="4000" dirty="0" smtClean="0"/>
          </a:p>
        </p:txBody>
      </p:sp>
      <p:sp>
        <p:nvSpPr>
          <p:cNvPr id="24579" name="Subtitle 2"/>
          <p:cNvSpPr>
            <a:spLocks noGrp="1"/>
          </p:cNvSpPr>
          <p:nvPr>
            <p:ph type="subTitle" idx="1"/>
          </p:nvPr>
        </p:nvSpPr>
        <p:spPr bwMode="auto">
          <a:xfrm>
            <a:off x="762000" y="4267200"/>
            <a:ext cx="811787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Kirsten Bibbins-Domingo, MD PhD</a:t>
            </a:r>
          </a:p>
          <a:p>
            <a:pPr eaLnBrk="1" hangingPunct="1">
              <a:spcBef>
                <a:spcPts val="0"/>
              </a:spcBef>
            </a:pPr>
            <a:r>
              <a:rPr lang="en-US" altLang="en-US" sz="2400" dirty="0" smtClean="0"/>
              <a:t>Christine Dehlendorf, MD MAS</a:t>
            </a:r>
          </a:p>
        </p:txBody>
      </p:sp>
    </p:spTree>
    <p:extLst>
      <p:ext uri="{BB962C8B-B14F-4D97-AF65-F5344CB8AC3E}">
        <p14:creationId xmlns:p14="http://schemas.microsoft.com/office/powerpoint/2010/main" val="3015880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193675" y="654597"/>
            <a:ext cx="8686799" cy="510909"/>
          </a:xfrm>
          <a:prstGeom prst="rect">
            <a:avLst/>
          </a:prstGeom>
          <a:noFill/>
          <a:ln w="9525">
            <a:noFill/>
            <a:miter lim="800000"/>
            <a:headEnd/>
            <a:tailEnd/>
          </a:ln>
          <a:effectLst/>
        </p:spPr>
        <p:txBody>
          <a:bodyPr wrap="square">
            <a:spAutoFit/>
          </a:bodyPr>
          <a:lstStyle/>
          <a:p>
            <a:pPr algn="ctr">
              <a:lnSpc>
                <a:spcPct val="85000"/>
              </a:lnSpc>
              <a:defRPr/>
            </a:pPr>
            <a:r>
              <a:rPr lang="en-US" sz="3200" b="1" dirty="0" smtClean="0">
                <a:solidFill>
                  <a:prstClr val="white"/>
                </a:solidFill>
              </a:rPr>
              <a:t>Understanding patterns of health and disease</a:t>
            </a:r>
            <a:endParaRPr lang="en-US" sz="3200" b="1" dirty="0">
              <a:solidFill>
                <a:prstClr val="white"/>
              </a:solidFill>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solidFill>
                  <a:prstClr val="black"/>
                </a:solidFill>
              </a:rPr>
              <a:t>Adapted from Braveman et al., for </a:t>
            </a:r>
            <a:r>
              <a:rPr kumimoji="1" lang="en-US" altLang="en-US" sz="1100" dirty="0" smtClean="0">
                <a:solidFill>
                  <a:prstClr val="black"/>
                </a:solidFill>
              </a:rPr>
              <a:t>RWJ Foundation</a:t>
            </a:r>
          </a:p>
          <a:p>
            <a:pPr eaLnBrk="1" hangingPunct="1">
              <a:spcBef>
                <a:spcPts val="0"/>
              </a:spcBef>
            </a:pPr>
            <a:r>
              <a:rPr kumimoji="1" lang="en-US" altLang="en-US" sz="1100" dirty="0" smtClean="0">
                <a:solidFill>
                  <a:prstClr val="black"/>
                </a:solidFill>
              </a:rPr>
              <a:t> </a:t>
            </a:r>
            <a:r>
              <a:rPr kumimoji="1" lang="en-US" altLang="en-US" sz="1100" dirty="0">
                <a:solidFill>
                  <a:prstClr val="black"/>
                </a:solidFill>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prstClr val="white"/>
                </a:solidFill>
              </a:rPr>
              <a:t>Interaction with genetic/other biological factors</a:t>
            </a:r>
            <a:endParaRPr lang="en-US" altLang="en-US" sz="1600" b="1" dirty="0">
              <a:solidFill>
                <a:prstClr val="white"/>
              </a:solidFill>
            </a:endParaRPr>
          </a:p>
        </p:txBody>
      </p:sp>
    </p:spTree>
    <p:extLst>
      <p:ext uri="{BB962C8B-B14F-4D97-AF65-F5344CB8AC3E}">
        <p14:creationId xmlns:p14="http://schemas.microsoft.com/office/powerpoint/2010/main" val="288527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2"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14339" name="Date Placeholder 3"/>
          <p:cNvSpPr txBox="1">
            <a:spLocks noGrp="1"/>
          </p:cNvSpPr>
          <p:nvPr/>
        </p:nvSpPr>
        <p:spPr bwMode="auto">
          <a:xfrm>
            <a:off x="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100">
                <a:solidFill>
                  <a:srgbClr val="999999"/>
                </a:solidFill>
                <a:latin typeface="Helvetica" charset="0"/>
              </a:rPr>
              <a:t>Date of download:  2/9/2015</a:t>
            </a:r>
          </a:p>
        </p:txBody>
      </p:sp>
      <p:sp>
        <p:nvSpPr>
          <p:cNvPr id="14340"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100">
                <a:solidFill>
                  <a:srgbClr val="999999"/>
                </a:solidFill>
                <a:latin typeface="Helvetica" charset="0"/>
              </a:rPr>
              <a:t>Copyright © 2015 American Medical Association. All rights reserved.</a:t>
            </a:r>
          </a:p>
        </p:txBody>
      </p:sp>
      <p:sp>
        <p:nvSpPr>
          <p:cNvPr id="14341" name="Text Placeholder 2"/>
          <p:cNvSpPr txBox="1">
            <a:spLocks/>
          </p:cNvSpPr>
          <p:nvPr/>
        </p:nvSpPr>
        <p:spPr bwMode="auto">
          <a:xfrm>
            <a:off x="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300">
                <a:latin typeface="Helvetica" charset="0"/>
              </a:rPr>
              <a:t>From: </a:t>
            </a:r>
            <a:r>
              <a:rPr lang="en-US" altLang="en-US" sz="1300" b="1">
                <a:latin typeface="Helvetica" charset="0"/>
              </a:rPr>
              <a:t>Mechanisms for Racial and Ethnic Disparities in Glycemic Control in Middle-aged and Older Americans in the Health and Retirement Study</a:t>
            </a:r>
          </a:p>
        </p:txBody>
      </p:sp>
      <p:cxnSp>
        <p:nvCxnSpPr>
          <p:cNvPr id="14342"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Helvetica" charset="0"/>
              </a:rPr>
              <a:t>Arch Intern Med. 2007;167(17):1853-1860. doi:10.1001/archinte.167.17.1853</a:t>
            </a:r>
          </a:p>
        </p:txBody>
      </p:sp>
      <p:sp>
        <p:nvSpPr>
          <p:cNvPr id="14344" name="Text Placeholder 2"/>
          <p:cNvSpPr txBox="1">
            <a:spLocks/>
          </p:cNvSpPr>
          <p:nvPr/>
        </p:nvSpPr>
        <p:spPr bwMode="auto">
          <a:xfrm>
            <a:off x="29029" y="5897563"/>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200" dirty="0">
                <a:solidFill>
                  <a:schemeClr val="bg1"/>
                </a:solidFill>
                <a:latin typeface="Helvetica" charset="0"/>
              </a:rPr>
              <a:t>Hypothesized mechanisms for racial/ethnic disparities in glycemic control. HbA</a:t>
            </a:r>
            <a:r>
              <a:rPr lang="en-US" altLang="en-US" sz="1200" baseline="-25000" dirty="0">
                <a:solidFill>
                  <a:schemeClr val="bg1"/>
                </a:solidFill>
                <a:latin typeface="Helvetica" charset="0"/>
              </a:rPr>
              <a:t>1c</a:t>
            </a:r>
            <a:r>
              <a:rPr lang="en-US" altLang="en-US" sz="1200" dirty="0">
                <a:solidFill>
                  <a:schemeClr val="bg1"/>
                </a:solidFill>
                <a:latin typeface="Helvetica" charset="0"/>
              </a:rPr>
              <a:t> indicates hemoglobin A</a:t>
            </a:r>
            <a:r>
              <a:rPr lang="en-US" altLang="en-US" sz="1200" baseline="-25000" dirty="0">
                <a:solidFill>
                  <a:schemeClr val="bg1"/>
                </a:solidFill>
                <a:latin typeface="Helvetica" charset="0"/>
              </a:rPr>
              <a:t>1c</a:t>
            </a:r>
            <a:r>
              <a:rPr lang="en-US" altLang="en-US" sz="1200" dirty="0">
                <a:solidFill>
                  <a:schemeClr val="bg1"/>
                </a:solidFill>
                <a:latin typeface="Helvetica" charset="0"/>
              </a:rPr>
              <a:t>.
</a:t>
            </a:r>
          </a:p>
        </p:txBody>
      </p:sp>
      <p:sp>
        <p:nvSpPr>
          <p:cNvPr id="14345" name="TextBox 11"/>
          <p:cNvSpPr txBox="1">
            <a:spLocks noChangeArrowheads="1"/>
          </p:cNvSpPr>
          <p:nvPr/>
        </p:nvSpPr>
        <p:spPr bwMode="auto">
          <a:xfrm>
            <a:off x="29029" y="5553075"/>
            <a:ext cx="914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dirty="0">
                <a:solidFill>
                  <a:schemeClr val="bg1"/>
                </a:solidFill>
              </a:rPr>
              <a:t>Figure Legend: </a:t>
            </a:r>
          </a:p>
        </p:txBody>
      </p:sp>
      <p:cxnSp>
        <p:nvCxnSpPr>
          <p:cNvPr id="14346" name="Straight Connector 5"/>
          <p:cNvCxnSpPr>
            <a:cxnSpLocks noChangeShapeType="1"/>
          </p:cNvCxnSpPr>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85779"/>
            <a:ext cx="3892689" cy="411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50555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57" y="1169069"/>
            <a:ext cx="8215086" cy="537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0" y="88222"/>
            <a:ext cx="6248400" cy="1077218"/>
          </a:xfrm>
          <a:prstGeom prst="rect">
            <a:avLst/>
          </a:prstGeom>
        </p:spPr>
        <p:txBody>
          <a:bodyPr wrap="square">
            <a:spAutoFit/>
          </a:bodyPr>
          <a:lstStyle/>
          <a:p>
            <a:pPr algn="ctr"/>
            <a:r>
              <a:rPr lang="en-US" sz="3200" b="1" dirty="0">
                <a:solidFill>
                  <a:schemeClr val="bg1"/>
                </a:solidFill>
              </a:rPr>
              <a:t>Childhood </a:t>
            </a:r>
            <a:r>
              <a:rPr lang="en-US" sz="3200" b="1" dirty="0" smtClean="0">
                <a:solidFill>
                  <a:schemeClr val="bg1"/>
                </a:solidFill>
              </a:rPr>
              <a:t>Trauma </a:t>
            </a:r>
            <a:r>
              <a:rPr lang="en-US" sz="3200" b="1" dirty="0">
                <a:solidFill>
                  <a:schemeClr val="bg1"/>
                </a:solidFill>
              </a:rPr>
              <a:t>and </a:t>
            </a:r>
            <a:r>
              <a:rPr lang="en-US" sz="3200" b="1" dirty="0" smtClean="0">
                <a:solidFill>
                  <a:schemeClr val="bg1"/>
                </a:solidFill>
              </a:rPr>
              <a:t>Chronic Illness </a:t>
            </a:r>
            <a:r>
              <a:rPr lang="en-US" sz="3200" b="1" dirty="0">
                <a:solidFill>
                  <a:schemeClr val="bg1"/>
                </a:solidFill>
              </a:rPr>
              <a:t>in </a:t>
            </a:r>
            <a:r>
              <a:rPr lang="en-US" sz="3200" b="1" dirty="0" smtClean="0">
                <a:solidFill>
                  <a:schemeClr val="bg1"/>
                </a:solidFill>
              </a:rPr>
              <a:t>Adulthood</a:t>
            </a:r>
            <a:endParaRPr lang="en-US" sz="3200" dirty="0">
              <a:solidFill>
                <a:schemeClr val="bg1"/>
              </a:solidFill>
            </a:endParaRPr>
          </a:p>
        </p:txBody>
      </p:sp>
    </p:spTree>
    <p:extLst>
      <p:ext uri="{BB962C8B-B14F-4D97-AF65-F5344CB8AC3E}">
        <p14:creationId xmlns:p14="http://schemas.microsoft.com/office/powerpoint/2010/main" val="8210998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Next 4 Weeks</a:t>
            </a:r>
            <a:endParaRPr lang="en-US" dirty="0"/>
          </a:p>
        </p:txBody>
      </p:sp>
      <p:sp>
        <p:nvSpPr>
          <p:cNvPr id="5" name="Content Placeholder 4"/>
          <p:cNvSpPr>
            <a:spLocks noGrp="1"/>
          </p:cNvSpPr>
          <p:nvPr>
            <p:ph idx="1"/>
          </p:nvPr>
        </p:nvSpPr>
        <p:spPr/>
        <p:txBody>
          <a:bodyPr/>
          <a:lstStyle/>
          <a:p>
            <a:r>
              <a:rPr lang="en-US" dirty="0" smtClean="0"/>
              <a:t>Week 2: Social determinants</a:t>
            </a:r>
          </a:p>
          <a:p>
            <a:r>
              <a:rPr lang="en-US" dirty="0" smtClean="0"/>
              <a:t>Week 3: </a:t>
            </a:r>
            <a:r>
              <a:rPr lang="en-US" dirty="0" smtClean="0"/>
              <a:t>Behavioral </a:t>
            </a:r>
            <a:r>
              <a:rPr lang="en-US" dirty="0" smtClean="0"/>
              <a:t>determinants</a:t>
            </a:r>
          </a:p>
          <a:p>
            <a:r>
              <a:rPr lang="en-US" dirty="0" smtClean="0"/>
              <a:t>Week 4: </a:t>
            </a:r>
            <a:r>
              <a:rPr lang="en-US" dirty="0"/>
              <a:t>Health systems and health care 		         determinants</a:t>
            </a:r>
          </a:p>
          <a:p>
            <a:r>
              <a:rPr lang="en-US" dirty="0" smtClean="0"/>
              <a:t>Week 5: </a:t>
            </a:r>
            <a:r>
              <a:rPr lang="en-US" dirty="0" smtClean="0"/>
              <a:t>Biological </a:t>
            </a:r>
            <a:r>
              <a:rPr lang="en-US" dirty="0" smtClean="0"/>
              <a:t>determinants</a:t>
            </a:r>
          </a:p>
        </p:txBody>
      </p:sp>
    </p:spTree>
    <p:extLst>
      <p:ext uri="{BB962C8B-B14F-4D97-AF65-F5344CB8AC3E}">
        <p14:creationId xmlns:p14="http://schemas.microsoft.com/office/powerpoint/2010/main" val="11133640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620170"/>
          </a:xfrm>
          <a:prstGeom prst="rect">
            <a:avLst/>
          </a:prstGeom>
          <a:noFill/>
          <a:ln w="9525">
            <a:noFill/>
            <a:miter lim="800000"/>
            <a:headEnd/>
            <a:tailEnd/>
          </a:ln>
          <a:effectLst/>
        </p:spPr>
        <p:txBody>
          <a:bodyPr wrap="square">
            <a:spAutoFit/>
          </a:bodyPr>
          <a:lstStyle/>
          <a:p>
            <a:pPr algn="ctr">
              <a:lnSpc>
                <a:spcPct val="85000"/>
              </a:lnSpc>
              <a:defRPr/>
            </a:pPr>
            <a:r>
              <a:rPr lang="en-US" sz="4000" b="1" dirty="0" smtClean="0">
                <a:solidFill>
                  <a:schemeClr val="bg1"/>
                </a:solidFill>
              </a:rPr>
              <a:t>Map of Next Four Weeks</a:t>
            </a:r>
            <a:endParaRPr lang="en-US" sz="4000" b="1" dirty="0">
              <a:solidFill>
                <a:schemeClr val="bg1"/>
              </a:solidFill>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cs typeface="Arial" charset="0"/>
              </a:rPr>
              <a:t>Adapted from Braveman et al., for </a:t>
            </a:r>
            <a:r>
              <a:rPr kumimoji="1" lang="en-US" altLang="en-US" sz="1100" dirty="0" smtClean="0">
                <a:cs typeface="Arial" charset="0"/>
              </a:rPr>
              <a:t>RWJ Foundation</a:t>
            </a:r>
          </a:p>
          <a:p>
            <a:pPr eaLnBrk="1" hangingPunct="1">
              <a:spcBef>
                <a:spcPts val="0"/>
              </a:spcBef>
            </a:pPr>
            <a:r>
              <a:rPr kumimoji="1" lang="en-US" altLang="en-US" sz="1100" dirty="0" smtClean="0">
                <a:cs typeface="Arial" charset="0"/>
              </a:rPr>
              <a:t> </a:t>
            </a:r>
            <a:r>
              <a:rPr kumimoji="1" lang="en-US" altLang="en-US" sz="1100" dirty="0">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
        <p:nvSpPr>
          <p:cNvPr id="2" name="TextBox 1"/>
          <p:cNvSpPr txBox="1"/>
          <p:nvPr/>
        </p:nvSpPr>
        <p:spPr>
          <a:xfrm>
            <a:off x="1059584" y="1400145"/>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2</a:t>
            </a:r>
            <a:endParaRPr lang="en-US" sz="2000" b="1" dirty="0">
              <a:solidFill>
                <a:schemeClr val="bg1"/>
              </a:solidFill>
            </a:endParaRPr>
          </a:p>
        </p:txBody>
      </p:sp>
      <p:cxnSp>
        <p:nvCxnSpPr>
          <p:cNvPr id="4" name="Straight Arrow Connector 3"/>
          <p:cNvCxnSpPr/>
          <p:nvPr/>
        </p:nvCxnSpPr>
        <p:spPr>
          <a:xfrm>
            <a:off x="2209800" y="1800255"/>
            <a:ext cx="533400" cy="33334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2"/>
          </p:cNvCxnSpPr>
          <p:nvPr/>
        </p:nvCxnSpPr>
        <p:spPr>
          <a:xfrm>
            <a:off x="1745384" y="1800255"/>
            <a:ext cx="1596304" cy="112709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70786" y="3033682"/>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5</a:t>
            </a:r>
            <a:endParaRPr lang="en-US" sz="2000" b="1" dirty="0">
              <a:solidFill>
                <a:schemeClr val="bg1"/>
              </a:solidFill>
            </a:endParaRPr>
          </a:p>
        </p:txBody>
      </p:sp>
      <p:cxnSp>
        <p:nvCxnSpPr>
          <p:cNvPr id="11" name="Straight Arrow Connector 10"/>
          <p:cNvCxnSpPr/>
          <p:nvPr/>
        </p:nvCxnSpPr>
        <p:spPr>
          <a:xfrm flipH="1">
            <a:off x="7143125" y="3597275"/>
            <a:ext cx="1113462" cy="1462881"/>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80874" y="1566817"/>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4</a:t>
            </a:r>
            <a:endParaRPr lang="en-US" sz="2000" b="1" dirty="0">
              <a:solidFill>
                <a:schemeClr val="bg1"/>
              </a:solidFill>
            </a:endParaRPr>
          </a:p>
        </p:txBody>
      </p:sp>
      <p:cxnSp>
        <p:nvCxnSpPr>
          <p:cNvPr id="17" name="Straight Arrow Connector 16"/>
          <p:cNvCxnSpPr/>
          <p:nvPr/>
        </p:nvCxnSpPr>
        <p:spPr>
          <a:xfrm flipH="1">
            <a:off x="5334000" y="1966927"/>
            <a:ext cx="1262929" cy="163034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8600" y="2727295"/>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3</a:t>
            </a:r>
            <a:endParaRPr lang="en-US" sz="2000" b="1" dirty="0">
              <a:solidFill>
                <a:schemeClr val="bg1"/>
              </a:solidFill>
            </a:endParaRPr>
          </a:p>
        </p:txBody>
      </p:sp>
      <p:cxnSp>
        <p:nvCxnSpPr>
          <p:cNvPr id="19" name="Straight Arrow Connector 18"/>
          <p:cNvCxnSpPr/>
          <p:nvPr/>
        </p:nvCxnSpPr>
        <p:spPr>
          <a:xfrm>
            <a:off x="1371600" y="3233737"/>
            <a:ext cx="1970088" cy="88582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03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0" grpId="0" animBg="1"/>
      <p:bldP spid="4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5041761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Think about health outcome of interest to you</a:t>
            </a:r>
          </a:p>
          <a:p>
            <a:r>
              <a:rPr lang="en-US" dirty="0" smtClean="0"/>
              <a:t>Take 5 minutes and sketch conceptual model for this outcome (as you currently understand it)</a:t>
            </a:r>
          </a:p>
          <a:p>
            <a:r>
              <a:rPr lang="en-US" dirty="0" smtClean="0"/>
              <a:t>Identify where your area of research or area of interest connects to the model</a:t>
            </a:r>
          </a:p>
          <a:p>
            <a:r>
              <a:rPr lang="en-US" dirty="0" smtClean="0"/>
              <a:t>Identify:</a:t>
            </a:r>
          </a:p>
          <a:p>
            <a:pPr lvl="1"/>
            <a:r>
              <a:rPr lang="en-US" dirty="0" smtClean="0"/>
              <a:t>Greatest areas of uncertainty in model, and/or</a:t>
            </a:r>
          </a:p>
          <a:p>
            <a:pPr lvl="1"/>
            <a:r>
              <a:rPr lang="en-US" dirty="0" smtClean="0"/>
              <a:t>Areas with greatest potential for intervention</a:t>
            </a:r>
          </a:p>
          <a:p>
            <a:pPr lvl="1"/>
            <a:endParaRPr lang="en-US" dirty="0" smtClean="0"/>
          </a:p>
        </p:txBody>
      </p:sp>
    </p:spTree>
    <p:extLst>
      <p:ext uri="{BB962C8B-B14F-4D97-AF65-F5344CB8AC3E}">
        <p14:creationId xmlns:p14="http://schemas.microsoft.com/office/powerpoint/2010/main" val="1196968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bject 2"/>
          <p:cNvGraphicFramePr>
            <a:graphicFrameLocks noChangeAspect="1"/>
          </p:cNvGraphicFramePr>
          <p:nvPr/>
        </p:nvGraphicFramePr>
        <p:xfrm>
          <a:off x="536575" y="1447800"/>
          <a:ext cx="8074025" cy="4705350"/>
        </p:xfrm>
        <a:graphic>
          <a:graphicData uri="http://schemas.openxmlformats.org/presentationml/2006/ole">
            <mc:AlternateContent xmlns:mc="http://schemas.openxmlformats.org/markup-compatibility/2006">
              <mc:Choice xmlns:v="urn:schemas-microsoft-com:vml" Requires="v">
                <p:oleObj spid="_x0000_s78866" r:id="rId4" imgW="8071804" imgH="4706520" progId="Excel.Chart.8">
                  <p:embed/>
                </p:oleObj>
              </mc:Choice>
              <mc:Fallback>
                <p:oleObj r:id="rId4" imgW="8071804" imgH="470652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1447800"/>
                        <a:ext cx="80740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59" name="Title 3"/>
          <p:cNvSpPr>
            <a:spLocks noGrp="1"/>
          </p:cNvSpPr>
          <p:nvPr>
            <p:ph type="title"/>
          </p:nvPr>
        </p:nvSpPr>
        <p:spPr bwMode="auto">
          <a:xfrm>
            <a:off x="4064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b="1" dirty="0" smtClean="0">
                <a:latin typeface="Calibri" panose="020F0502020204030204" pitchFamily="34" charset="0"/>
              </a:rPr>
              <a:t>Higher-Status </a:t>
            </a:r>
            <a:r>
              <a:rPr lang="en-US" altLang="en-US" b="1" dirty="0">
                <a:latin typeface="Calibri" panose="020F0502020204030204" pitchFamily="34" charset="0"/>
              </a:rPr>
              <a:t>J</a:t>
            </a:r>
            <a:r>
              <a:rPr lang="en-US" altLang="en-US" b="1" dirty="0" smtClean="0">
                <a:latin typeface="Calibri" panose="020F0502020204030204" pitchFamily="34" charset="0"/>
              </a:rPr>
              <a:t>ob, Longer </a:t>
            </a:r>
            <a:r>
              <a:rPr lang="en-US" altLang="en-US" b="1" dirty="0">
                <a:latin typeface="Calibri" panose="020F0502020204030204" pitchFamily="34" charset="0"/>
              </a:rPr>
              <a:t>L</a:t>
            </a:r>
            <a:r>
              <a:rPr lang="en-US" altLang="en-US" b="1" dirty="0" smtClean="0">
                <a:latin typeface="Calibri" panose="020F0502020204030204" pitchFamily="34" charset="0"/>
              </a:rPr>
              <a:t>ife  </a:t>
            </a:r>
            <a:br>
              <a:rPr lang="en-US" altLang="en-US" b="1" dirty="0" smtClean="0">
                <a:latin typeface="Calibri" panose="020F0502020204030204" pitchFamily="34" charset="0"/>
              </a:rPr>
            </a:br>
            <a:r>
              <a:rPr lang="en-US" altLang="en-US" b="1" dirty="0" smtClean="0">
                <a:latin typeface="Calibri" panose="020F0502020204030204" pitchFamily="34" charset="0"/>
              </a:rPr>
              <a:t>UK Whitehall Study </a:t>
            </a:r>
            <a:r>
              <a:rPr lang="en-US" altLang="en-US" b="1" dirty="0" smtClean="0">
                <a:solidFill>
                  <a:srgbClr val="FFFF00"/>
                </a:solidFill>
                <a:latin typeface="Calibri" panose="020F0502020204030204" pitchFamily="34" charset="0"/>
              </a:rPr>
              <a:t/>
            </a:r>
            <a:br>
              <a:rPr lang="en-US" altLang="en-US" b="1" dirty="0" smtClean="0">
                <a:solidFill>
                  <a:srgbClr val="FFFF00"/>
                </a:solidFill>
                <a:latin typeface="Calibri" panose="020F0502020204030204" pitchFamily="34" charset="0"/>
              </a:rPr>
            </a:br>
            <a:endParaRPr lang="en-US" altLang="en-US" b="1" dirty="0" smtClean="0">
              <a:solidFill>
                <a:srgbClr val="FFFF00"/>
              </a:solidFill>
              <a:latin typeface="Calibri" panose="020F0502020204030204" pitchFamily="34" charset="0"/>
            </a:endParaRPr>
          </a:p>
        </p:txBody>
      </p:sp>
      <p:sp>
        <p:nvSpPr>
          <p:cNvPr id="121860" name="Rectangle 4"/>
          <p:cNvSpPr>
            <a:spLocks noChangeArrowheads="1"/>
          </p:cNvSpPr>
          <p:nvPr/>
        </p:nvSpPr>
        <p:spPr bwMode="auto">
          <a:xfrm>
            <a:off x="1905000" y="6324599"/>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200" dirty="0">
                <a:solidFill>
                  <a:srgbClr val="FFFFFF"/>
                </a:solidFill>
                <a:latin typeface="Calibri" pitchFamily="34" charset="0"/>
              </a:rPr>
              <a:t>Source: Marmot, M. G., et al (1984). "Inequalities in death--specific explanations of a general pattern?" </a:t>
            </a:r>
            <a:r>
              <a:rPr lang="en-US" altLang="en-US" sz="1200" i="1" dirty="0">
                <a:solidFill>
                  <a:srgbClr val="FFFFFF"/>
                </a:solidFill>
                <a:latin typeface="Calibri" pitchFamily="34" charset="0"/>
              </a:rPr>
              <a:t>Lancet</a:t>
            </a:r>
            <a:r>
              <a:rPr lang="en-US" altLang="en-US" sz="1200" dirty="0">
                <a:solidFill>
                  <a:srgbClr val="FFFFFF"/>
                </a:solidFill>
                <a:latin typeface="Calibri" pitchFamily="34" charset="0"/>
              </a:rPr>
              <a:t> 1(8384): 1003-1006.</a:t>
            </a:r>
          </a:p>
        </p:txBody>
      </p:sp>
    </p:spTree>
    <p:extLst>
      <p:ext uri="{BB962C8B-B14F-4D97-AF65-F5344CB8AC3E}">
        <p14:creationId xmlns:p14="http://schemas.microsoft.com/office/powerpoint/2010/main" val="937131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Illness or Disability by Income</a:t>
            </a:r>
            <a:endParaRPr lang="en-US" dirty="0"/>
          </a:p>
        </p:txBody>
      </p:sp>
      <p:pic>
        <p:nvPicPr>
          <p:cNvPr id="32772" name="Picture 4" descr="http://www.poverty.org.uk/61/bh.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07" b="-1"/>
          <a:stretch/>
        </p:blipFill>
        <p:spPr bwMode="auto">
          <a:xfrm>
            <a:off x="228600" y="1295400"/>
            <a:ext cx="8743950" cy="451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55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3810000" y="6172200"/>
            <a:ext cx="4648200" cy="523875"/>
          </a:xfrm>
          <a:prstGeom prst="rect">
            <a:avLst/>
          </a:prstGeom>
          <a:noFill/>
          <a:ln w="9525">
            <a:noFill/>
            <a:miter lim="800000"/>
            <a:headEnd/>
            <a:tailEnd/>
          </a:ln>
        </p:spPr>
        <p:txBody>
          <a:bodyPr>
            <a:spAutoFit/>
          </a:bodyPr>
          <a:lstStyle/>
          <a:p>
            <a:pPr algn="r">
              <a:defRPr/>
            </a:pPr>
            <a:r>
              <a:rPr lang="en-US" sz="1400" dirty="0">
                <a:solidFill>
                  <a:prstClr val="white"/>
                </a:solidFill>
                <a:latin typeface="Calibri"/>
              </a:rPr>
              <a:t>Braveman et al. analyses of NHIS 2001-2005.  </a:t>
            </a:r>
          </a:p>
          <a:p>
            <a:pPr algn="r">
              <a:defRPr/>
            </a:pPr>
            <a:r>
              <a:rPr lang="en-US" sz="1400" dirty="0">
                <a:solidFill>
                  <a:prstClr val="white"/>
                </a:solidFill>
                <a:latin typeface="Calibri"/>
              </a:rPr>
              <a:t>Age-Adjusted.</a:t>
            </a:r>
            <a:endParaRPr lang="en-US" sz="1400" dirty="0">
              <a:solidFill>
                <a:prstClr val="black"/>
              </a:solidFill>
              <a:latin typeface="Calibri"/>
            </a:endParaRPr>
          </a:p>
        </p:txBody>
      </p:sp>
      <p:graphicFrame>
        <p:nvGraphicFramePr>
          <p:cNvPr id="135171" name="Object 2"/>
          <p:cNvGraphicFramePr>
            <a:graphicFrameLocks noGrp="1" noChangeAspect="1"/>
          </p:cNvGraphicFramePr>
          <p:nvPr>
            <p:ph idx="1"/>
          </p:nvPr>
        </p:nvGraphicFramePr>
        <p:xfrm>
          <a:off x="633413" y="1219200"/>
          <a:ext cx="7824787" cy="4978400"/>
        </p:xfrm>
        <a:graphic>
          <a:graphicData uri="http://schemas.openxmlformats.org/presentationml/2006/ole">
            <mc:AlternateContent xmlns:mc="http://schemas.openxmlformats.org/markup-compatibility/2006">
              <mc:Choice xmlns:v="urn:schemas-microsoft-com:vml" Requires="v">
                <p:oleObj spid="_x0000_s79890" name="Chart" r:id="rId4" imgW="7648623" imgH="4981623" progId="Excel.Sheet.8">
                  <p:embed/>
                </p:oleObj>
              </mc:Choice>
              <mc:Fallback>
                <p:oleObj name="Chart" r:id="rId4" imgW="7648623" imgH="4981623"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1219200"/>
                        <a:ext cx="7824787"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5172" name="Text Box 4"/>
          <p:cNvSpPr txBox="1">
            <a:spLocks noChangeArrowheads="1"/>
          </p:cNvSpPr>
          <p:nvPr/>
        </p:nvSpPr>
        <p:spPr bwMode="ltGray">
          <a:xfrm>
            <a:off x="2568280" y="356461"/>
            <a:ext cx="37483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smtClean="0">
                <a:solidFill>
                  <a:prstClr val="black"/>
                </a:solidFill>
                <a:latin typeface="Calibri" pitchFamily="34" charset="0"/>
              </a:rPr>
              <a:t>Self-Reported Health</a:t>
            </a:r>
            <a:endParaRPr lang="en-US" altLang="en-US" sz="3200" b="1" dirty="0">
              <a:solidFill>
                <a:prstClr val="black"/>
              </a:solidFill>
              <a:latin typeface="Calibri" pitchFamily="34" charset="0"/>
            </a:endParaRPr>
          </a:p>
        </p:txBody>
      </p:sp>
      <p:sp>
        <p:nvSpPr>
          <p:cNvPr id="5" name="Text Box 4"/>
          <p:cNvSpPr txBox="1">
            <a:spLocks noChangeArrowheads="1"/>
          </p:cNvSpPr>
          <p:nvPr/>
        </p:nvSpPr>
        <p:spPr bwMode="auto">
          <a:xfrm>
            <a:off x="3962400" y="6324600"/>
            <a:ext cx="4648200" cy="584775"/>
          </a:xfrm>
          <a:prstGeom prst="rect">
            <a:avLst/>
          </a:prstGeom>
          <a:noFill/>
          <a:ln w="9525">
            <a:noFill/>
            <a:miter lim="800000"/>
            <a:headEnd/>
            <a:tailEnd/>
          </a:ln>
        </p:spPr>
        <p:txBody>
          <a:bodyPr>
            <a:spAutoFit/>
          </a:bodyPr>
          <a:lstStyle/>
          <a:p>
            <a:pPr algn="r">
              <a:defRPr/>
            </a:pPr>
            <a:r>
              <a:rPr lang="en-US" dirty="0">
                <a:solidFill>
                  <a:prstClr val="black"/>
                </a:solidFill>
                <a:latin typeface="Calibri"/>
              </a:rPr>
              <a:t>Braveman et al. analyses of NHIS 2001-2005.  </a:t>
            </a:r>
          </a:p>
          <a:p>
            <a:pPr algn="r">
              <a:defRPr/>
            </a:pPr>
            <a:r>
              <a:rPr lang="en-US" sz="1400" dirty="0">
                <a:solidFill>
                  <a:prstClr val="white"/>
                </a:solidFill>
                <a:latin typeface="Calibri"/>
              </a:rPr>
              <a:t>Age-Adjusted.</a:t>
            </a:r>
            <a:endParaRPr lang="en-US" sz="1400" dirty="0">
              <a:solidFill>
                <a:prstClr val="black"/>
              </a:solidFill>
              <a:latin typeface="Calibri"/>
            </a:endParaRPr>
          </a:p>
        </p:txBody>
      </p:sp>
    </p:spTree>
    <p:extLst>
      <p:ext uri="{BB962C8B-B14F-4D97-AF65-F5344CB8AC3E}">
        <p14:creationId xmlns:p14="http://schemas.microsoft.com/office/powerpoint/2010/main" val="808774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dirty="0" smtClean="0"/>
              <a:t>Diabetes-related mortality by Federal Poverty Level (FPL)</a:t>
            </a:r>
          </a:p>
        </p:txBody>
      </p:sp>
      <p:graphicFrame>
        <p:nvGraphicFramePr>
          <p:cNvPr id="3074" name="Content Placeholder 4"/>
          <p:cNvGraphicFramePr>
            <a:graphicFrameLocks noGrp="1"/>
          </p:cNvGraphicFramePr>
          <p:nvPr>
            <p:ph idx="1"/>
            <p:extLst>
              <p:ext uri="{D42A27DB-BD31-4B8C-83A1-F6EECF244321}">
                <p14:modId xmlns:p14="http://schemas.microsoft.com/office/powerpoint/2010/main" val="2896344037"/>
              </p:ext>
            </p:extLst>
          </p:nvPr>
        </p:nvGraphicFramePr>
        <p:xfrm>
          <a:off x="990600" y="1382713"/>
          <a:ext cx="7467600" cy="4524375"/>
        </p:xfrm>
        <a:graphic>
          <a:graphicData uri="http://schemas.openxmlformats.org/presentationml/2006/ole">
            <mc:AlternateContent xmlns:mc="http://schemas.openxmlformats.org/markup-compatibility/2006">
              <mc:Choice xmlns:v="urn:schemas-microsoft-com:vml" Requires="v">
                <p:oleObj spid="_x0000_s80914" name="Worksheet" r:id="rId4" imgW="7467735" imgH="4524316" progId="Excel.Sheet.8">
                  <p:embed/>
                </p:oleObj>
              </mc:Choice>
              <mc:Fallback>
                <p:oleObj name="Worksheet" r:id="rId4" imgW="7467735" imgH="4524316"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82713"/>
                        <a:ext cx="7467600" cy="452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Box 5"/>
          <p:cNvSpPr txBox="1">
            <a:spLocks noChangeArrowheads="1"/>
          </p:cNvSpPr>
          <p:nvPr/>
        </p:nvSpPr>
        <p:spPr bwMode="auto">
          <a:xfrm>
            <a:off x="1219200" y="5907088"/>
            <a:ext cx="53527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prstClr val="black"/>
                </a:solidFill>
              </a:rPr>
              <a:t>Age adjusted to the 2000 U.S. standard population</a:t>
            </a:r>
          </a:p>
          <a:p>
            <a:pPr eaLnBrk="1" hangingPunct="1"/>
            <a:r>
              <a:rPr lang="en-US" altLang="en-US" dirty="0">
                <a:solidFill>
                  <a:prstClr val="black"/>
                </a:solidFill>
              </a:rPr>
              <a:t>Rates per 100,000 person </a:t>
            </a:r>
            <a:r>
              <a:rPr lang="en-US" altLang="en-US" dirty="0" smtClean="0">
                <a:solidFill>
                  <a:prstClr val="black"/>
                </a:solidFill>
              </a:rPr>
              <a:t>years</a:t>
            </a:r>
          </a:p>
          <a:p>
            <a:pPr eaLnBrk="1" hangingPunct="1"/>
            <a:r>
              <a:rPr lang="en-US" altLang="en-US" dirty="0" smtClean="0">
                <a:solidFill>
                  <a:prstClr val="black"/>
                </a:solidFill>
              </a:rPr>
              <a:t>National Health Interview Survey</a:t>
            </a:r>
            <a:endParaRPr lang="en-US" altLang="en-US" dirty="0">
              <a:solidFill>
                <a:prstClr val="black"/>
              </a:solidFill>
            </a:endParaRPr>
          </a:p>
        </p:txBody>
      </p:sp>
    </p:spTree>
    <p:extLst>
      <p:ext uri="{BB962C8B-B14F-4D97-AF65-F5344CB8AC3E}">
        <p14:creationId xmlns:p14="http://schemas.microsoft.com/office/powerpoint/2010/main" val="254940883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dirty="0" smtClean="0">
                <a:solidFill>
                  <a:srgbClr val="FEFDFA"/>
                </a:solidFill>
                <a:ea typeface="+mj-ea"/>
                <a:cs typeface="+mj-cs"/>
              </a:rPr>
              <a:t>What are Health Disparities?</a:t>
            </a:r>
            <a:endParaRPr lang="en-US" sz="2800" dirty="0" smtClean="0">
              <a:solidFill>
                <a:srgbClr val="FEFDFA"/>
              </a:solidFill>
              <a:ea typeface="+mj-ea"/>
              <a:cs typeface="+mj-cs"/>
            </a:endParaRPr>
          </a:p>
        </p:txBody>
      </p:sp>
      <p:sp>
        <p:nvSpPr>
          <p:cNvPr id="180227" name="Rectangle 3"/>
          <p:cNvSpPr>
            <a:spLocks noGrp="1" noChangeArrowheads="1"/>
          </p:cNvSpPr>
          <p:nvPr>
            <p:ph type="body" idx="1"/>
          </p:nvPr>
        </p:nvSpPr>
        <p:spPr>
          <a:xfrm>
            <a:off x="304800" y="1371600"/>
            <a:ext cx="8534400" cy="5257800"/>
          </a:xfrm>
        </p:spPr>
        <p:txBody>
          <a:bodyPr/>
          <a:lstStyle/>
          <a:p>
            <a:pPr marL="0" indent="0">
              <a:lnSpc>
                <a:spcPct val="90000"/>
              </a:lnSpc>
              <a:buNone/>
            </a:pPr>
            <a:r>
              <a:rPr lang="en-US" altLang="en-US" sz="2800" dirty="0" smtClean="0">
                <a:effectLst>
                  <a:outerShdw blurRad="38100" dist="38100" dir="2700000" algn="tl">
                    <a:srgbClr val="000000"/>
                  </a:outerShdw>
                </a:effectLst>
                <a:latin typeface="+mj-lt"/>
              </a:rPr>
              <a:t>“A </a:t>
            </a:r>
            <a:r>
              <a:rPr lang="en-US" altLang="en-US" sz="2800" dirty="0">
                <a:effectLst>
                  <a:outerShdw blurRad="38100" dist="38100" dir="2700000" algn="tl">
                    <a:srgbClr val="000000"/>
                  </a:outerShdw>
                </a:effectLst>
                <a:latin typeface="+mj-lt"/>
              </a:rPr>
              <a:t>particular type of health difference that is closely linked with economic, social, or environmental disadvantage. Health disparities adversely affect groups of people who have systematically experienced greater social or economic obstacles to health based on their racial or ethnic group, religion, socioeconomic status, gender, age, or mental health; cognitive, sensory, or physical disability; sexual orientation or gender identity; geographic location; or other characteristics historically linked to discrimination or </a:t>
            </a:r>
            <a:r>
              <a:rPr lang="en-US" altLang="en-US" sz="2800" dirty="0" smtClean="0">
                <a:effectLst>
                  <a:outerShdw blurRad="38100" dist="38100" dir="2700000" algn="tl">
                    <a:srgbClr val="000000"/>
                  </a:outerShdw>
                </a:effectLst>
                <a:latin typeface="+mj-lt"/>
              </a:rPr>
              <a:t>exclusion.”</a:t>
            </a:r>
          </a:p>
          <a:p>
            <a:pPr marL="0" indent="0">
              <a:lnSpc>
                <a:spcPct val="90000"/>
              </a:lnSpc>
              <a:buNone/>
            </a:pPr>
            <a:endParaRPr lang="en-US" altLang="en-US" sz="2400" dirty="0" smtClean="0">
              <a:effectLst>
                <a:outerShdw blurRad="38100" dist="38100" dir="2700000" algn="tl">
                  <a:srgbClr val="000000"/>
                </a:outerShdw>
              </a:effectLst>
              <a:latin typeface="+mj-lt"/>
            </a:endParaRPr>
          </a:p>
          <a:p>
            <a:pPr marL="0" indent="0">
              <a:lnSpc>
                <a:spcPct val="90000"/>
              </a:lnSpc>
              <a:buNone/>
            </a:pPr>
            <a:r>
              <a:rPr lang="en-US" altLang="en-US" sz="2800" dirty="0" smtClean="0">
                <a:effectLst>
                  <a:outerShdw blurRad="38100" dist="38100" dir="2700000" algn="tl">
                    <a:srgbClr val="000000"/>
                  </a:outerShdw>
                </a:effectLst>
                <a:latin typeface="+mj-lt"/>
              </a:rPr>
              <a:t>		Healthy People 2020 (HealthyPeople.gov)</a:t>
            </a:r>
          </a:p>
          <a:p>
            <a:pPr marL="0" indent="0">
              <a:lnSpc>
                <a:spcPct val="90000"/>
              </a:lnSpc>
              <a:buNone/>
            </a:pPr>
            <a:endParaRPr lang="en-US" altLang="en-US" sz="1400" dirty="0" smtClean="0"/>
          </a:p>
          <a:p>
            <a:pPr>
              <a:lnSpc>
                <a:spcPct val="90000"/>
              </a:lnSpc>
              <a:buFontTx/>
              <a:buNone/>
            </a:pPr>
            <a:endParaRPr lang="en-US" altLang="en-US" sz="1400" dirty="0" smtClean="0"/>
          </a:p>
        </p:txBody>
      </p:sp>
    </p:spTree>
    <p:extLst>
      <p:ext uri="{BB962C8B-B14F-4D97-AF65-F5344CB8AC3E}">
        <p14:creationId xmlns:p14="http://schemas.microsoft.com/office/powerpoint/2010/main" val="40711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220200" cy="1143000"/>
          </a:xfrm>
        </p:spPr>
        <p:txBody>
          <a:bodyPr/>
          <a:lstStyle/>
          <a:p>
            <a:r>
              <a:rPr lang="en-US" sz="4000" dirty="0"/>
              <a:t>Why is it important to think about race/ethnicity and SES when doing research?</a:t>
            </a:r>
          </a:p>
        </p:txBody>
      </p:sp>
      <p:sp>
        <p:nvSpPr>
          <p:cNvPr id="5" name="Content Placeholder 4"/>
          <p:cNvSpPr>
            <a:spLocks noGrp="1"/>
          </p:cNvSpPr>
          <p:nvPr>
            <p:ph idx="1"/>
          </p:nvPr>
        </p:nvSpPr>
        <p:spPr>
          <a:xfrm>
            <a:off x="457200" y="2590800"/>
            <a:ext cx="8229600" cy="3535363"/>
          </a:xfrm>
        </p:spPr>
        <p:txBody>
          <a:bodyPr/>
          <a:lstStyle/>
          <a:p>
            <a:r>
              <a:rPr lang="en-US" dirty="0"/>
              <a:t>Research designed to describe, understand, and ameliorate differences in health outcomes negatively impacting disadvantaged groups (i.e. health disparities research</a:t>
            </a:r>
            <a:r>
              <a:rPr lang="en-US" dirty="0" smtClean="0"/>
              <a:t>)</a:t>
            </a:r>
          </a:p>
          <a:p>
            <a:endParaRPr lang="en-US" sz="1600" dirty="0"/>
          </a:p>
          <a:p>
            <a:r>
              <a:rPr lang="en-US" dirty="0"/>
              <a:t>Patterning of health along </a:t>
            </a:r>
            <a:r>
              <a:rPr lang="en-US" dirty="0" err="1"/>
              <a:t>sociodemographic</a:t>
            </a:r>
            <a:r>
              <a:rPr lang="en-US" dirty="0"/>
              <a:t> characteristics has implications for all research</a:t>
            </a:r>
          </a:p>
          <a:p>
            <a:endParaRPr lang="en-US" dirty="0"/>
          </a:p>
        </p:txBody>
      </p:sp>
    </p:spTree>
    <p:extLst>
      <p:ext uri="{BB962C8B-B14F-4D97-AF65-F5344CB8AC3E}">
        <p14:creationId xmlns:p14="http://schemas.microsoft.com/office/powerpoint/2010/main" val="3602189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for Research in Diverse Populations</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Appropriately measure </a:t>
            </a:r>
            <a:r>
              <a:rPr lang="en-US" dirty="0" err="1" smtClean="0"/>
              <a:t>sociodemographic</a:t>
            </a:r>
            <a:r>
              <a:rPr lang="en-US" dirty="0" smtClean="0"/>
              <a:t> characteristics</a:t>
            </a:r>
          </a:p>
          <a:p>
            <a:r>
              <a:rPr lang="en-US" dirty="0" smtClean="0"/>
              <a:t>Ensure diversity in recruitment and retention of study participants</a:t>
            </a:r>
          </a:p>
          <a:p>
            <a:r>
              <a:rPr lang="en-US" dirty="0" smtClean="0"/>
              <a:t>Incorporate a socioecological perspective </a:t>
            </a:r>
          </a:p>
          <a:p>
            <a:endParaRPr lang="en-US" dirty="0" smtClean="0"/>
          </a:p>
          <a:p>
            <a:endParaRPr lang="en-US" dirty="0"/>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65514"/>
            <a:ext cx="8205787" cy="115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19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Measurement of Race</a:t>
            </a:r>
            <a:endParaRPr lang="en-US" dirty="0"/>
          </a:p>
        </p:txBody>
      </p:sp>
      <p:sp>
        <p:nvSpPr>
          <p:cNvPr id="5" name="Content Placeholder 4"/>
          <p:cNvSpPr>
            <a:spLocks noGrp="1"/>
          </p:cNvSpPr>
          <p:nvPr>
            <p:ph idx="1"/>
          </p:nvPr>
        </p:nvSpPr>
        <p:spPr/>
        <p:txBody>
          <a:bodyPr/>
          <a:lstStyle/>
          <a:p>
            <a:r>
              <a:rPr lang="en-US" dirty="0" smtClean="0"/>
              <a:t>Social construct?</a:t>
            </a:r>
          </a:p>
          <a:p>
            <a:r>
              <a:rPr lang="en-US" dirty="0" smtClean="0"/>
              <a:t>Biological construct?</a:t>
            </a:r>
            <a:endParaRPr lang="en-US" dirty="0"/>
          </a:p>
        </p:txBody>
      </p:sp>
    </p:spTree>
    <p:extLst>
      <p:ext uri="{BB962C8B-B14F-4D97-AF65-F5344CB8AC3E}">
        <p14:creationId xmlns:p14="http://schemas.microsoft.com/office/powerpoint/2010/main" val="2825080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60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6020" name="Rectangle 4"/>
          <p:cNvSpPr>
            <a:spLocks noGrp="1" noChangeArrowheads="1"/>
          </p:cNvSpPr>
          <p:nvPr>
            <p:ph type="ctrTitle"/>
          </p:nvPr>
        </p:nvSpPr>
        <p:spPr>
          <a:xfrm>
            <a:off x="685800" y="457200"/>
            <a:ext cx="7772400" cy="685800"/>
          </a:xfrm>
        </p:spPr>
        <p:txBody>
          <a:bodyPr/>
          <a:lstStyle/>
          <a:p>
            <a:pPr>
              <a:defRPr/>
            </a:pPr>
            <a:r>
              <a:rPr lang="en-US" dirty="0" smtClean="0">
                <a:solidFill>
                  <a:srgbClr val="FEFDFA"/>
                </a:solidFill>
                <a:latin typeface="+mn-lt"/>
                <a:ea typeface="+mj-ea"/>
                <a:cs typeface="+mj-cs"/>
              </a:rPr>
              <a:t>Definition of Race</a:t>
            </a:r>
            <a:endParaRPr lang="en-US" b="0" dirty="0" smtClean="0">
              <a:solidFill>
                <a:srgbClr val="FEFDFA"/>
              </a:solidFill>
              <a:latin typeface="+mn-lt"/>
              <a:ea typeface="+mj-ea"/>
              <a:cs typeface="+mj-cs"/>
            </a:endParaRPr>
          </a:p>
        </p:txBody>
      </p:sp>
      <p:sp>
        <p:nvSpPr>
          <p:cNvPr id="86021" name="Rectangle 5"/>
          <p:cNvSpPr>
            <a:spLocks noGrp="1" noChangeArrowheads="1"/>
          </p:cNvSpPr>
          <p:nvPr>
            <p:ph type="subTitle" idx="1"/>
          </p:nvPr>
        </p:nvSpPr>
        <p:spPr>
          <a:xfrm>
            <a:off x="914400" y="1600200"/>
            <a:ext cx="7391400" cy="5029200"/>
          </a:xfrm>
        </p:spPr>
        <p:txBody>
          <a:bodyPr/>
          <a:lstStyle/>
          <a:p>
            <a:pPr algn="l">
              <a:defRPr/>
            </a:pPr>
            <a:r>
              <a:rPr lang="en-US" dirty="0" smtClean="0">
                <a:ea typeface="+mn-ea"/>
                <a:cs typeface="+mn-cs"/>
              </a:rPr>
              <a:t>Societal constructed taxonomy that reflects intersection of particular historical conditions with economic, political, legal, social and cultural factors, as well as racism.</a:t>
            </a:r>
          </a:p>
          <a:p>
            <a:pPr algn="r">
              <a:lnSpc>
                <a:spcPct val="125000"/>
              </a:lnSpc>
              <a:defRPr/>
            </a:pPr>
            <a:r>
              <a:rPr lang="en-US" sz="2400" dirty="0" smtClean="0">
                <a:latin typeface="+mj-lt"/>
                <a:ea typeface="+mn-ea"/>
                <a:cs typeface="+mn-cs"/>
              </a:rPr>
              <a:t>David Williams, PhD, 1994</a:t>
            </a:r>
          </a:p>
          <a:p>
            <a:pPr algn="l">
              <a:defRPr/>
            </a:pPr>
            <a:endParaRPr lang="en-US" sz="2400" dirty="0" smtClean="0">
              <a:ea typeface="+mn-ea"/>
              <a:cs typeface="+mn-cs"/>
            </a:endParaRPr>
          </a:p>
          <a:p>
            <a:pPr algn="l">
              <a:defRPr/>
            </a:pPr>
            <a:endParaRPr lang="en-US" sz="2400" dirty="0" smtClean="0">
              <a:ea typeface="+mn-ea"/>
              <a:cs typeface="+mn-cs"/>
            </a:endParaRPr>
          </a:p>
          <a:p>
            <a:pPr>
              <a:defRPr/>
            </a:pPr>
            <a:endParaRPr lang="en-US" sz="2400" dirty="0" smtClean="0">
              <a:ea typeface="+mn-ea"/>
              <a:cs typeface="+mn-cs"/>
            </a:endParaRPr>
          </a:p>
        </p:txBody>
      </p:sp>
    </p:spTree>
    <p:extLst>
      <p:ext uri="{BB962C8B-B14F-4D97-AF65-F5344CB8AC3E}">
        <p14:creationId xmlns:p14="http://schemas.microsoft.com/office/powerpoint/2010/main" val="37907631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Logistics</a:t>
            </a:r>
          </a:p>
        </p:txBody>
      </p:sp>
      <p:sp>
        <p:nvSpPr>
          <p:cNvPr id="5" name="Content Placeholder 4"/>
          <p:cNvSpPr>
            <a:spLocks noGrp="1"/>
          </p:cNvSpPr>
          <p:nvPr>
            <p:ph idx="1"/>
          </p:nvPr>
        </p:nvSpPr>
        <p:spPr/>
        <p:txBody>
          <a:bodyPr/>
          <a:lstStyle/>
          <a:p>
            <a:r>
              <a:rPr lang="en-US" dirty="0"/>
              <a:t>Homework and reading to be assigned every week, to be done before class</a:t>
            </a:r>
          </a:p>
          <a:p>
            <a:r>
              <a:rPr lang="en-US" dirty="0"/>
              <a:t>Post responses to homework questions on the class forum</a:t>
            </a:r>
          </a:p>
          <a:p>
            <a:r>
              <a:rPr lang="en-US" dirty="0"/>
              <a:t>Recorded lectures available on line</a:t>
            </a:r>
          </a:p>
          <a:p>
            <a:r>
              <a:rPr lang="en-US" dirty="0"/>
              <a:t>Optional on-line section Wednesday 1:15-3:15</a:t>
            </a:r>
          </a:p>
          <a:p>
            <a:r>
              <a:rPr lang="en-US" dirty="0"/>
              <a:t>One unit vs. two unit </a:t>
            </a:r>
            <a:r>
              <a:rPr lang="en-US" dirty="0" smtClean="0"/>
              <a:t>course</a:t>
            </a:r>
            <a:endParaRPr lang="en-US" dirty="0"/>
          </a:p>
        </p:txBody>
      </p:sp>
    </p:spTree>
    <p:extLst>
      <p:ext uri="{BB962C8B-B14F-4D97-AF65-F5344CB8AC3E}">
        <p14:creationId xmlns:p14="http://schemas.microsoft.com/office/powerpoint/2010/main" val="2678727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dirty="0" smtClean="0">
                <a:solidFill>
                  <a:srgbClr val="FEFDFA"/>
                </a:solidFill>
              </a:rPr>
              <a:t>Race as a Social Category</a:t>
            </a:r>
          </a:p>
        </p:txBody>
      </p:sp>
      <p:sp>
        <p:nvSpPr>
          <p:cNvPr id="154627" name="Rectangle 3"/>
          <p:cNvSpPr>
            <a:spLocks noGrp="1" noChangeArrowheads="1"/>
          </p:cNvSpPr>
          <p:nvPr>
            <p:ph type="body" idx="1"/>
          </p:nvPr>
        </p:nvSpPr>
        <p:spPr>
          <a:xfrm>
            <a:off x="457200" y="1152524"/>
            <a:ext cx="8001000" cy="4572000"/>
          </a:xfrm>
        </p:spPr>
        <p:txBody>
          <a:bodyPr/>
          <a:lstStyle/>
          <a:p>
            <a:pPr>
              <a:lnSpc>
                <a:spcPct val="90000"/>
              </a:lnSpc>
            </a:pPr>
            <a:r>
              <a:rPr lang="en-US" altLang="en-US" dirty="0" smtClean="0"/>
              <a:t>Greater differences within groups than between groups</a:t>
            </a:r>
          </a:p>
          <a:p>
            <a:pPr>
              <a:lnSpc>
                <a:spcPct val="90000"/>
              </a:lnSpc>
            </a:pPr>
            <a:r>
              <a:rPr lang="en-US" altLang="en-US" dirty="0" smtClean="0"/>
              <a:t>Racial definitions depend on cultural and social circumstances</a:t>
            </a:r>
          </a:p>
          <a:p>
            <a:pPr lvl="1">
              <a:lnSpc>
                <a:spcPct val="90000"/>
              </a:lnSpc>
            </a:pPr>
            <a:r>
              <a:rPr lang="en-US" altLang="en-US" dirty="0" smtClean="0"/>
              <a:t>One-drop rule (1/16th Black = Black)</a:t>
            </a:r>
          </a:p>
          <a:p>
            <a:pPr lvl="1">
              <a:lnSpc>
                <a:spcPct val="90000"/>
              </a:lnSpc>
            </a:pPr>
            <a:r>
              <a:rPr lang="en-US" altLang="en-US" dirty="0" smtClean="0"/>
              <a:t>South Africa, Brazil</a:t>
            </a:r>
          </a:p>
          <a:p>
            <a:pPr lvl="1">
              <a:lnSpc>
                <a:spcPct val="90000"/>
              </a:lnSpc>
            </a:pPr>
            <a:r>
              <a:rPr lang="en-US" altLang="en-US" dirty="0" smtClean="0"/>
              <a:t>American Indian Tribal membership</a:t>
            </a:r>
          </a:p>
          <a:p>
            <a:pPr lvl="1">
              <a:lnSpc>
                <a:spcPct val="90000"/>
              </a:lnSpc>
            </a:pPr>
            <a:r>
              <a:rPr lang="en-US" altLang="en-US" dirty="0" smtClean="0"/>
              <a:t>Mixed race </a:t>
            </a:r>
          </a:p>
        </p:txBody>
      </p:sp>
      <p:pic>
        <p:nvPicPr>
          <p:cNvPr id="65538" name="Picture 2" descr="multiracial tw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864" y="4591049"/>
            <a:ext cx="542925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941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defRPr/>
            </a:pPr>
            <a:r>
              <a:rPr lang="en-US" sz="4800" dirty="0" smtClean="0">
                <a:solidFill>
                  <a:srgbClr val="FEFDFA"/>
                </a:solidFill>
                <a:ea typeface="+mj-ea"/>
                <a:cs typeface="+mj-cs"/>
              </a:rPr>
              <a:t>What about Ethnicity?</a:t>
            </a:r>
            <a:endParaRPr lang="en-US" dirty="0" smtClean="0">
              <a:solidFill>
                <a:srgbClr val="FEFDFA"/>
              </a:solidFill>
              <a:ea typeface="+mj-ea"/>
              <a:cs typeface="+mj-cs"/>
            </a:endParaRPr>
          </a:p>
        </p:txBody>
      </p:sp>
      <p:sp>
        <p:nvSpPr>
          <p:cNvPr id="155651" name="Rectangle 3"/>
          <p:cNvSpPr>
            <a:spLocks noGrp="1" noChangeArrowheads="1"/>
          </p:cNvSpPr>
          <p:nvPr>
            <p:ph type="body" idx="1"/>
          </p:nvPr>
        </p:nvSpPr>
        <p:spPr/>
        <p:txBody>
          <a:bodyPr/>
          <a:lstStyle/>
          <a:p>
            <a:pPr>
              <a:defRPr/>
            </a:pPr>
            <a:r>
              <a:rPr lang="en-US" dirty="0" smtClean="0">
                <a:ea typeface="+mn-ea"/>
                <a:cs typeface="+mn-cs"/>
              </a:rPr>
              <a:t>Ethnicity refers to self-identity with group defined by racial admixture, geographic origin, culture, religion and/or language</a:t>
            </a:r>
          </a:p>
          <a:p>
            <a:pPr>
              <a:buFontTx/>
              <a:buNone/>
              <a:defRPr/>
            </a:pPr>
            <a:endParaRPr lang="en-US" sz="2400" dirty="0" smtClean="0">
              <a:ea typeface="+mn-ea"/>
              <a:cs typeface="+mn-cs"/>
            </a:endParaRPr>
          </a:p>
          <a:p>
            <a:pPr>
              <a:defRPr/>
            </a:pPr>
            <a:r>
              <a:rPr lang="en-US" dirty="0" smtClean="0">
                <a:ea typeface="+mn-ea"/>
                <a:cs typeface="+mn-cs"/>
              </a:rPr>
              <a:t>Characterized by sharing non-phenotypic characteristics (language, etc.)</a:t>
            </a:r>
            <a:endParaRPr lang="en-US" sz="2400" dirty="0" smtClean="0">
              <a:ea typeface="+mn-ea"/>
              <a:cs typeface="+mn-cs"/>
            </a:endParaRPr>
          </a:p>
        </p:txBody>
      </p:sp>
    </p:spTree>
    <p:extLst>
      <p:ext uri="{BB962C8B-B14F-4D97-AF65-F5344CB8AC3E}">
        <p14:creationId xmlns:p14="http://schemas.microsoft.com/office/powerpoint/2010/main" val="912206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86" y="152400"/>
            <a:ext cx="8839200" cy="1143000"/>
          </a:xfrm>
        </p:spPr>
        <p:txBody>
          <a:bodyPr/>
          <a:lstStyle/>
          <a:p>
            <a:r>
              <a:rPr lang="en-US" dirty="0" smtClean="0"/>
              <a:t>Approach to measuring Race/Ethnicity</a:t>
            </a:r>
            <a:endParaRPr lang="en-US" dirty="0"/>
          </a:p>
        </p:txBody>
      </p:sp>
      <p:sp>
        <p:nvSpPr>
          <p:cNvPr id="5" name="Content Placeholder 4"/>
          <p:cNvSpPr>
            <a:spLocks noGrp="1"/>
          </p:cNvSpPr>
          <p:nvPr>
            <p:ph idx="1"/>
          </p:nvPr>
        </p:nvSpPr>
        <p:spPr>
          <a:xfrm>
            <a:off x="533400" y="1676400"/>
            <a:ext cx="8229600" cy="4267200"/>
          </a:xfrm>
        </p:spPr>
        <p:txBody>
          <a:bodyPr/>
          <a:lstStyle/>
          <a:p>
            <a:r>
              <a:rPr lang="en-US" dirty="0" smtClean="0"/>
              <a:t>Self-identification is the gold standard</a:t>
            </a:r>
          </a:p>
          <a:p>
            <a:pPr lvl="1"/>
            <a:r>
              <a:rPr lang="en-US" altLang="en-US" dirty="0" smtClean="0">
                <a:latin typeface="Helvetica" charset="0"/>
              </a:rPr>
              <a:t>Preferred NIH approach, as administrative </a:t>
            </a:r>
            <a:r>
              <a:rPr lang="en-US" altLang="en-US" dirty="0">
                <a:latin typeface="Helvetica" charset="0"/>
              </a:rPr>
              <a:t>data has limitations with up to 30% </a:t>
            </a:r>
            <a:r>
              <a:rPr lang="en-US" altLang="en-US" dirty="0" smtClean="0">
                <a:latin typeface="Helvetica" charset="0"/>
              </a:rPr>
              <a:t>misclassification</a:t>
            </a:r>
            <a:endParaRPr lang="en-US" dirty="0" smtClean="0"/>
          </a:p>
          <a:p>
            <a:pPr lvl="1"/>
            <a:r>
              <a:rPr lang="en-US" dirty="0" smtClean="0"/>
              <a:t>May depend on research question and whether external assessment is relevant</a:t>
            </a:r>
          </a:p>
          <a:p>
            <a:pPr lvl="1"/>
            <a:endParaRPr lang="en-US" dirty="0" smtClean="0"/>
          </a:p>
          <a:p>
            <a:r>
              <a:rPr lang="en-US" dirty="0" smtClean="0"/>
              <a:t>Specify reason for measuring/including race/ethnicity </a:t>
            </a:r>
            <a:endParaRPr lang="en-US" dirty="0"/>
          </a:p>
        </p:txBody>
      </p:sp>
      <p:sp>
        <p:nvSpPr>
          <p:cNvPr id="6" name="TextBox 5"/>
          <p:cNvSpPr txBox="1"/>
          <p:nvPr/>
        </p:nvSpPr>
        <p:spPr>
          <a:xfrm>
            <a:off x="4648200" y="6211668"/>
            <a:ext cx="3581400" cy="646331"/>
          </a:xfrm>
          <a:prstGeom prst="rect">
            <a:avLst/>
          </a:prstGeom>
          <a:noFill/>
        </p:spPr>
        <p:txBody>
          <a:bodyPr wrap="square" rtlCol="0">
            <a:spAutoFit/>
          </a:bodyPr>
          <a:lstStyle/>
          <a:p>
            <a:r>
              <a:rPr lang="en-US" dirty="0" smtClean="0">
                <a:solidFill>
                  <a:prstClr val="white"/>
                </a:solidFill>
              </a:rPr>
              <a:t>Kaplan and Bennett, JAMA, 2003</a:t>
            </a:r>
          </a:p>
          <a:p>
            <a:r>
              <a:rPr lang="en-US" dirty="0" smtClean="0">
                <a:solidFill>
                  <a:prstClr val="white"/>
                </a:solidFill>
              </a:rPr>
              <a:t>Krieger,  AJPH, 2005</a:t>
            </a:r>
            <a:endParaRPr lang="en-US" dirty="0">
              <a:solidFill>
                <a:prstClr val="white"/>
              </a:solidFill>
            </a:endParaRPr>
          </a:p>
        </p:txBody>
      </p:sp>
    </p:spTree>
    <p:extLst>
      <p:ext uri="{BB962C8B-B14F-4D97-AF65-F5344CB8AC3E}">
        <p14:creationId xmlns:p14="http://schemas.microsoft.com/office/powerpoint/2010/main" val="3191769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US" dirty="0" smtClean="0">
                <a:solidFill>
                  <a:srgbClr val="FEFDFA"/>
                </a:solidFill>
                <a:ea typeface="+mj-ea"/>
                <a:cs typeface="+mj-cs"/>
              </a:rPr>
              <a:t>Measurement of Race/Ethnicity in Clinical Research</a:t>
            </a:r>
            <a:endParaRPr lang="en-US" dirty="0" smtClean="0">
              <a:ea typeface="+mj-ea"/>
              <a:cs typeface="+mj-cs"/>
            </a:endParaRPr>
          </a:p>
        </p:txBody>
      </p:sp>
      <p:sp>
        <p:nvSpPr>
          <p:cNvPr id="124931" name="Rectangle 3"/>
          <p:cNvSpPr>
            <a:spLocks noGrp="1" noChangeArrowheads="1"/>
          </p:cNvSpPr>
          <p:nvPr>
            <p:ph type="body" idx="1"/>
          </p:nvPr>
        </p:nvSpPr>
        <p:spPr>
          <a:xfrm>
            <a:off x="457200" y="1905000"/>
            <a:ext cx="8229600" cy="4525963"/>
          </a:xfrm>
        </p:spPr>
        <p:txBody>
          <a:bodyPr/>
          <a:lstStyle/>
          <a:p>
            <a:r>
              <a:rPr lang="en-US" dirty="0">
                <a:solidFill>
                  <a:srgbClr val="FEFDFA"/>
                </a:solidFill>
                <a:latin typeface="+mj-lt"/>
              </a:rPr>
              <a:t>Office of Management and Budget (OMB) Directive </a:t>
            </a:r>
            <a:r>
              <a:rPr lang="en-US" dirty="0" smtClean="0">
                <a:solidFill>
                  <a:srgbClr val="FEFDFA"/>
                </a:solidFill>
                <a:latin typeface="+mj-lt"/>
              </a:rPr>
              <a:t>15</a:t>
            </a:r>
            <a:r>
              <a:rPr lang="en-US" dirty="0">
                <a:latin typeface="+mj-lt"/>
              </a:rPr>
              <a:t> s</a:t>
            </a:r>
            <a:r>
              <a:rPr lang="en-US" altLang="en-US" dirty="0" smtClean="0">
                <a:latin typeface="+mj-lt"/>
              </a:rPr>
              <a:t>ets guidelines for the collection of racial and ethnic categories to </a:t>
            </a:r>
            <a:r>
              <a:rPr lang="ja-JP" altLang="en-US" dirty="0" smtClean="0">
                <a:latin typeface="+mj-lt"/>
              </a:rPr>
              <a:t>“</a:t>
            </a:r>
            <a:r>
              <a:rPr lang="en-US" altLang="ja-JP" dirty="0" smtClean="0">
                <a:latin typeface="+mj-lt"/>
              </a:rPr>
              <a:t>provide for the collection and use of compatible, non-duplicated, exchangeable racial and ethnic data by Federal agencies.</a:t>
            </a:r>
            <a:r>
              <a:rPr lang="ja-JP" altLang="en-US" dirty="0" smtClean="0">
                <a:latin typeface="+mj-lt"/>
              </a:rPr>
              <a:t>”</a:t>
            </a:r>
            <a:endParaRPr lang="en-US" altLang="ja-JP" dirty="0" smtClean="0">
              <a:latin typeface="+mj-lt"/>
            </a:endParaRPr>
          </a:p>
          <a:p>
            <a:r>
              <a:rPr lang="en-US" altLang="en-US" dirty="0" smtClean="0">
                <a:latin typeface="+mj-lt"/>
              </a:rPr>
              <a:t>Separate race and ethnicity question</a:t>
            </a:r>
          </a:p>
        </p:txBody>
      </p:sp>
    </p:spTree>
    <p:extLst>
      <p:ext uri="{BB962C8B-B14F-4D97-AF65-F5344CB8AC3E}">
        <p14:creationId xmlns:p14="http://schemas.microsoft.com/office/powerpoint/2010/main" val="2380149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defRPr/>
            </a:pPr>
            <a:r>
              <a:rPr lang="en-US" dirty="0" smtClean="0">
                <a:solidFill>
                  <a:srgbClr val="FEFDFA"/>
                </a:solidFill>
                <a:ea typeface="+mj-ea"/>
                <a:cs typeface="+mj-cs"/>
              </a:rPr>
              <a:t>OMB Standards set in 2000</a:t>
            </a:r>
            <a:endParaRPr lang="en-US" sz="3600" dirty="0" smtClean="0">
              <a:ea typeface="+mj-ea"/>
              <a:cs typeface="+mj-cs"/>
            </a:endParaRPr>
          </a:p>
        </p:txBody>
      </p:sp>
      <p:sp>
        <p:nvSpPr>
          <p:cNvPr id="126979" name="Rectangle 3"/>
          <p:cNvSpPr>
            <a:spLocks noGrp="1" noChangeArrowheads="1"/>
          </p:cNvSpPr>
          <p:nvPr>
            <p:ph type="body" idx="1"/>
          </p:nvPr>
        </p:nvSpPr>
        <p:spPr>
          <a:xfrm>
            <a:off x="381000" y="1371600"/>
            <a:ext cx="8534400" cy="4800600"/>
          </a:xfrm>
        </p:spPr>
        <p:txBody>
          <a:bodyPr/>
          <a:lstStyle/>
          <a:p>
            <a:r>
              <a:rPr lang="en-US" altLang="en-US" dirty="0" smtClean="0">
                <a:latin typeface="+mj-lt"/>
              </a:rPr>
              <a:t>Allow for reporting 2 or more race categories––multi-racial</a:t>
            </a:r>
          </a:p>
          <a:p>
            <a:r>
              <a:rPr lang="en-US" altLang="en-US" dirty="0" smtClean="0">
                <a:latin typeface="+mj-lt"/>
              </a:rPr>
              <a:t>Separate Asian/Pacific Islander  into 2 categories: Asian and Native Hawaiian or Other Pacific Islander</a:t>
            </a:r>
            <a:endParaRPr lang="en-US" altLang="en-US" b="0" dirty="0" smtClean="0">
              <a:latin typeface="+mj-lt"/>
            </a:endParaRPr>
          </a:p>
          <a:p>
            <a:r>
              <a:rPr lang="en-US" altLang="en-US" dirty="0" smtClean="0">
                <a:latin typeface="+mj-lt"/>
              </a:rPr>
              <a:t>Change to Hispanic or Latino</a:t>
            </a:r>
          </a:p>
          <a:p>
            <a:r>
              <a:rPr lang="en-US" altLang="en-US" dirty="0" smtClean="0">
                <a:latin typeface="+mj-lt"/>
              </a:rPr>
              <a:t>Change to black or African American</a:t>
            </a:r>
            <a:endParaRPr lang="en-US" altLang="en-US" b="0" dirty="0" smtClean="0">
              <a:latin typeface="+mj-lt"/>
            </a:endParaRPr>
          </a:p>
          <a:p>
            <a:r>
              <a:rPr lang="en-US" altLang="en-US" dirty="0" smtClean="0">
                <a:latin typeface="+mj-lt"/>
              </a:rPr>
              <a:t>Strongly endorse self-identification</a:t>
            </a:r>
            <a:endParaRPr lang="en-US" altLang="en-US" sz="2800" b="0" dirty="0" smtClean="0">
              <a:latin typeface="+mj-lt"/>
            </a:endParaRPr>
          </a:p>
        </p:txBody>
      </p:sp>
    </p:spTree>
    <p:extLst>
      <p:ext uri="{BB962C8B-B14F-4D97-AF65-F5344CB8AC3E}">
        <p14:creationId xmlns:p14="http://schemas.microsoft.com/office/powerpoint/2010/main" val="2171193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NIH Required Categories</a:t>
            </a:r>
            <a:endParaRPr lang="en-US" dirty="0"/>
          </a:p>
        </p:txBody>
      </p:sp>
      <p:pic>
        <p:nvPicPr>
          <p:cNvPr id="6963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496" t="20793" r="59151" b="5456"/>
          <a:stretch/>
        </p:blipFill>
        <p:spPr bwMode="auto">
          <a:xfrm>
            <a:off x="914400" y="990600"/>
            <a:ext cx="6981372" cy="511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452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defRPr/>
            </a:pPr>
            <a:r>
              <a:rPr lang="en-US" sz="3600" dirty="0" smtClean="0">
                <a:solidFill>
                  <a:srgbClr val="FEFDFA"/>
                </a:solidFill>
                <a:latin typeface="+mn-lt"/>
                <a:ea typeface="+mj-ea"/>
                <a:cs typeface="+mj-cs"/>
              </a:rPr>
              <a:t>2010 U.S. Census Questions</a:t>
            </a:r>
            <a:endParaRPr lang="en-US" sz="2800" dirty="0" smtClean="0">
              <a:latin typeface="+mn-lt"/>
              <a:ea typeface="+mj-ea"/>
              <a:cs typeface="+mj-cs"/>
            </a:endParaRPr>
          </a:p>
        </p:txBody>
      </p:sp>
      <p:sp>
        <p:nvSpPr>
          <p:cNvPr id="125955" name="Rectangle 3"/>
          <p:cNvSpPr>
            <a:spLocks noGrp="1" noChangeArrowheads="1"/>
          </p:cNvSpPr>
          <p:nvPr>
            <p:ph type="body" idx="1"/>
          </p:nvPr>
        </p:nvSpPr>
        <p:spPr>
          <a:xfrm>
            <a:off x="685800" y="1295400"/>
            <a:ext cx="7924800" cy="4876800"/>
          </a:xfrm>
        </p:spPr>
        <p:txBody>
          <a:bodyPr/>
          <a:lstStyle/>
          <a:p>
            <a:pPr>
              <a:lnSpc>
                <a:spcPct val="90000"/>
              </a:lnSpc>
              <a:buFontTx/>
              <a:buNone/>
              <a:defRPr/>
            </a:pPr>
            <a:r>
              <a:rPr lang="en-US" sz="3600" dirty="0" smtClean="0">
                <a:latin typeface="+mj-lt"/>
                <a:ea typeface="+mn-ea"/>
                <a:cs typeface="+mn-cs"/>
              </a:rPr>
              <a:t>Ethnicity question:</a:t>
            </a:r>
            <a:endParaRPr lang="en-US" b="0" dirty="0" smtClean="0">
              <a:latin typeface="+mj-lt"/>
              <a:ea typeface="+mn-ea"/>
              <a:cs typeface="+mn-cs"/>
            </a:endParaRPr>
          </a:p>
          <a:p>
            <a:pPr>
              <a:lnSpc>
                <a:spcPct val="90000"/>
              </a:lnSpc>
              <a:buFontTx/>
              <a:buNone/>
              <a:defRPr/>
            </a:pPr>
            <a:r>
              <a:rPr lang="en-US" dirty="0" smtClean="0">
                <a:solidFill>
                  <a:srgbClr val="FEFDFA"/>
                </a:solidFill>
                <a:latin typeface="+mj-lt"/>
                <a:ea typeface="+mn-ea"/>
                <a:cs typeface="+mn-cs"/>
              </a:rPr>
              <a:t>Is this person Spanish/Hispanic Latino?</a:t>
            </a:r>
            <a:r>
              <a:rPr lang="en-US" sz="2800" dirty="0" smtClean="0">
                <a:latin typeface="+mj-lt"/>
                <a:ea typeface="+mn-ea"/>
                <a:cs typeface="+mn-cs"/>
              </a:rPr>
              <a:t> </a:t>
            </a:r>
          </a:p>
          <a:p>
            <a:pPr>
              <a:lnSpc>
                <a:spcPct val="90000"/>
              </a:lnSpc>
              <a:buFontTx/>
              <a:buNone/>
              <a:defRPr/>
            </a:pPr>
            <a:r>
              <a:rPr lang="en-US" dirty="0" smtClean="0">
                <a:latin typeface="+mj-lt"/>
                <a:ea typeface="+mn-ea"/>
                <a:cs typeface="+mn-cs"/>
              </a:rPr>
              <a:t>Ethnicity response options:</a:t>
            </a:r>
            <a:endParaRPr lang="en-US" sz="2800" dirty="0" smtClean="0">
              <a:latin typeface="+mj-lt"/>
              <a:ea typeface="+mn-ea"/>
              <a:cs typeface="+mn-cs"/>
            </a:endParaRPr>
          </a:p>
          <a:p>
            <a:pPr>
              <a:lnSpc>
                <a:spcPct val="90000"/>
              </a:lnSpc>
              <a:defRPr/>
            </a:pPr>
            <a:r>
              <a:rPr lang="en-US" dirty="0" smtClean="0">
                <a:latin typeface="+mj-lt"/>
                <a:ea typeface="+mn-ea"/>
                <a:cs typeface="+mn-cs"/>
              </a:rPr>
              <a:t>No, not Spanish/Hispanic/Latino</a:t>
            </a:r>
          </a:p>
          <a:p>
            <a:pPr>
              <a:lnSpc>
                <a:spcPct val="90000"/>
              </a:lnSpc>
              <a:defRPr/>
            </a:pPr>
            <a:r>
              <a:rPr lang="en-US" dirty="0" smtClean="0">
                <a:latin typeface="+mj-lt"/>
                <a:ea typeface="+mn-ea"/>
                <a:cs typeface="+mn-cs"/>
              </a:rPr>
              <a:t>Yes, Mexican, Mexican-Am, Chicano</a:t>
            </a:r>
          </a:p>
          <a:p>
            <a:pPr>
              <a:lnSpc>
                <a:spcPct val="90000"/>
              </a:lnSpc>
              <a:defRPr/>
            </a:pPr>
            <a:r>
              <a:rPr lang="en-US" dirty="0" smtClean="0">
                <a:latin typeface="+mj-lt"/>
                <a:ea typeface="+mn-ea"/>
                <a:cs typeface="+mn-cs"/>
              </a:rPr>
              <a:t>Yes, Puerto Rican</a:t>
            </a:r>
          </a:p>
          <a:p>
            <a:pPr>
              <a:lnSpc>
                <a:spcPct val="90000"/>
              </a:lnSpc>
              <a:defRPr/>
            </a:pPr>
            <a:r>
              <a:rPr lang="en-US" dirty="0" smtClean="0">
                <a:latin typeface="+mj-lt"/>
                <a:ea typeface="+mn-ea"/>
                <a:cs typeface="+mn-cs"/>
              </a:rPr>
              <a:t>Yes, Cuban</a:t>
            </a:r>
          </a:p>
          <a:p>
            <a:pPr>
              <a:lnSpc>
                <a:spcPct val="90000"/>
              </a:lnSpc>
              <a:defRPr/>
            </a:pPr>
            <a:r>
              <a:rPr lang="en-US" dirty="0" smtClean="0">
                <a:latin typeface="+mj-lt"/>
                <a:ea typeface="+mn-ea"/>
                <a:cs typeface="+mn-cs"/>
              </a:rPr>
              <a:t>Yes, other Spanish/Hispanic/Latino</a:t>
            </a:r>
          </a:p>
        </p:txBody>
      </p:sp>
    </p:spTree>
    <p:extLst>
      <p:ext uri="{BB962C8B-B14F-4D97-AF65-F5344CB8AC3E}">
        <p14:creationId xmlns:p14="http://schemas.microsoft.com/office/powerpoint/2010/main" val="1933967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smtClean="0">
                <a:solidFill>
                  <a:srgbClr val="FEFDFA"/>
                </a:solidFill>
              </a:rPr>
              <a:t>2010 US Census Latinos by Race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966589"/>
              </p:ext>
            </p:extLst>
          </p:nvPr>
        </p:nvGraphicFramePr>
        <p:xfrm>
          <a:off x="685800" y="1295400"/>
          <a:ext cx="7772400" cy="4103687"/>
        </p:xfrm>
        <a:graphic>
          <a:graphicData uri="http://schemas.openxmlformats.org/drawingml/2006/table">
            <a:tbl>
              <a:tblPr firstRow="1" bandRow="1">
                <a:tableStyleId>{5C22544A-7EE6-4342-B048-85BDC9FD1C3A}</a:tableStyleId>
              </a:tblPr>
              <a:tblGrid>
                <a:gridCol w="3886200"/>
                <a:gridCol w="3886200"/>
              </a:tblGrid>
              <a:tr h="476287">
                <a:tc>
                  <a:txBody>
                    <a:bodyPr/>
                    <a:lstStyle/>
                    <a:p>
                      <a:r>
                        <a:rPr lang="en-US" sz="2400" b="1" dirty="0" smtClean="0">
                          <a:latin typeface="+mj-lt"/>
                        </a:rPr>
                        <a:t>Race Category</a:t>
                      </a:r>
                      <a:endParaRPr lang="en-US" sz="2400" b="1" dirty="0">
                        <a:latin typeface="+mj-lt"/>
                      </a:endParaRPr>
                    </a:p>
                  </a:txBody>
                  <a:tcPr marT="45724" marB="45724"/>
                </a:tc>
                <a:tc>
                  <a:txBody>
                    <a:bodyPr/>
                    <a:lstStyle/>
                    <a:p>
                      <a:r>
                        <a:rPr lang="en-US" sz="2400" dirty="0" smtClean="0">
                          <a:latin typeface="+mj-lt"/>
                        </a:rPr>
                        <a:t>Percent         National</a:t>
                      </a:r>
                      <a:endParaRPr lang="en-US" sz="2400" dirty="0">
                        <a:latin typeface="+mj-lt"/>
                      </a:endParaRPr>
                    </a:p>
                  </a:txBody>
                  <a:tcPr marT="45724" marB="45724"/>
                </a:tc>
              </a:tr>
              <a:tr h="518200">
                <a:tc>
                  <a:txBody>
                    <a:bodyPr/>
                    <a:lstStyle/>
                    <a:p>
                      <a:r>
                        <a:rPr lang="en-US" sz="2800" b="1" dirty="0" smtClean="0">
                          <a:solidFill>
                            <a:srgbClr val="000000"/>
                          </a:solidFill>
                          <a:latin typeface="+mj-lt"/>
                        </a:rPr>
                        <a:t>White</a:t>
                      </a:r>
                      <a:endParaRPr lang="en-US" sz="2800" b="1" dirty="0">
                        <a:solidFill>
                          <a:srgbClr val="000000"/>
                        </a:solidFill>
                        <a:latin typeface="+mj-lt"/>
                      </a:endParaRPr>
                    </a:p>
                  </a:txBody>
                  <a:tcPr marT="45724" marB="45724"/>
                </a:tc>
                <a:tc>
                  <a:txBody>
                    <a:bodyPr/>
                    <a:lstStyle/>
                    <a:p>
                      <a:r>
                        <a:rPr lang="en-US" sz="2800" b="1" dirty="0" smtClean="0">
                          <a:solidFill>
                            <a:srgbClr val="000000"/>
                          </a:solidFill>
                        </a:rPr>
                        <a:t>53                     76.2</a:t>
                      </a:r>
                      <a:endParaRPr lang="en-US" sz="2800" b="1" dirty="0">
                        <a:solidFill>
                          <a:srgbClr val="000000"/>
                        </a:solidFill>
                      </a:endParaRPr>
                    </a:p>
                  </a:txBody>
                  <a:tcPr marT="45724" marB="45724"/>
                </a:tc>
              </a:tr>
              <a:tr h="518200">
                <a:tc>
                  <a:txBody>
                    <a:bodyPr/>
                    <a:lstStyle/>
                    <a:p>
                      <a:r>
                        <a:rPr lang="en-US" sz="2800" b="1" dirty="0" smtClean="0">
                          <a:solidFill>
                            <a:srgbClr val="000000"/>
                          </a:solidFill>
                          <a:latin typeface="+mj-lt"/>
                        </a:rPr>
                        <a:t>Black</a:t>
                      </a:r>
                      <a:endParaRPr lang="en-US" sz="2800" b="1" dirty="0">
                        <a:solidFill>
                          <a:srgbClr val="000000"/>
                        </a:solidFill>
                        <a:latin typeface="+mj-lt"/>
                      </a:endParaRPr>
                    </a:p>
                  </a:txBody>
                  <a:tcPr marT="45724" marB="45724"/>
                </a:tc>
                <a:tc>
                  <a:txBody>
                    <a:bodyPr/>
                    <a:lstStyle/>
                    <a:p>
                      <a:r>
                        <a:rPr lang="en-US" sz="2800" b="1" dirty="0" smtClean="0">
                          <a:solidFill>
                            <a:srgbClr val="000000"/>
                          </a:solidFill>
                        </a:rPr>
                        <a:t>2.5                    14.6</a:t>
                      </a:r>
                      <a:endParaRPr lang="en-US" sz="2800" b="1" dirty="0">
                        <a:solidFill>
                          <a:srgbClr val="000000"/>
                        </a:solidFill>
                      </a:endParaRPr>
                    </a:p>
                  </a:txBody>
                  <a:tcPr marT="45724" marB="45724"/>
                </a:tc>
              </a:tr>
              <a:tr h="518200">
                <a:tc>
                  <a:txBody>
                    <a:bodyPr/>
                    <a:lstStyle/>
                    <a:p>
                      <a:r>
                        <a:rPr lang="en-US" sz="2800" b="1" dirty="0" smtClean="0">
                          <a:solidFill>
                            <a:srgbClr val="000000"/>
                          </a:solidFill>
                          <a:latin typeface="+mj-lt"/>
                        </a:rPr>
                        <a:t>American Indian</a:t>
                      </a:r>
                      <a:endParaRPr lang="en-US" sz="2800" b="1" dirty="0">
                        <a:solidFill>
                          <a:srgbClr val="000000"/>
                        </a:solidFill>
                        <a:latin typeface="+mj-lt"/>
                      </a:endParaRPr>
                    </a:p>
                  </a:txBody>
                  <a:tcPr marT="45724" marB="45724"/>
                </a:tc>
                <a:tc>
                  <a:txBody>
                    <a:bodyPr/>
                    <a:lstStyle/>
                    <a:p>
                      <a:r>
                        <a:rPr lang="en-US" sz="2800" b="1" dirty="0" smtClean="0">
                          <a:solidFill>
                            <a:srgbClr val="000000"/>
                          </a:solidFill>
                        </a:rPr>
                        <a:t>1.4                      0.9</a:t>
                      </a:r>
                      <a:endParaRPr lang="en-US" sz="2800" b="1" dirty="0">
                        <a:solidFill>
                          <a:srgbClr val="000000"/>
                        </a:solidFill>
                      </a:endParaRPr>
                    </a:p>
                  </a:txBody>
                  <a:tcPr marT="45724" marB="45724"/>
                </a:tc>
              </a:tr>
              <a:tr h="518200">
                <a:tc>
                  <a:txBody>
                    <a:bodyPr/>
                    <a:lstStyle/>
                    <a:p>
                      <a:r>
                        <a:rPr lang="en-US" sz="2800" b="1" dirty="0" smtClean="0">
                          <a:solidFill>
                            <a:srgbClr val="000000"/>
                          </a:solidFill>
                          <a:latin typeface="+mj-lt"/>
                        </a:rPr>
                        <a:t>Asian</a:t>
                      </a:r>
                      <a:endParaRPr lang="en-US" sz="2800" b="1" dirty="0">
                        <a:solidFill>
                          <a:srgbClr val="000000"/>
                        </a:solidFill>
                        <a:latin typeface="+mj-lt"/>
                      </a:endParaRPr>
                    </a:p>
                  </a:txBody>
                  <a:tcPr marT="45724" marB="45724"/>
                </a:tc>
                <a:tc>
                  <a:txBody>
                    <a:bodyPr/>
                    <a:lstStyle/>
                    <a:p>
                      <a:r>
                        <a:rPr lang="en-US" sz="2800" b="1" dirty="0" smtClean="0">
                          <a:solidFill>
                            <a:srgbClr val="000000"/>
                          </a:solidFill>
                        </a:rPr>
                        <a:t>0.4                      5.6</a:t>
                      </a:r>
                      <a:endParaRPr lang="en-US" sz="2800" b="1" dirty="0">
                        <a:solidFill>
                          <a:srgbClr val="000000"/>
                        </a:solidFill>
                      </a:endParaRPr>
                    </a:p>
                  </a:txBody>
                  <a:tcPr marT="45724" marB="45724"/>
                </a:tc>
              </a:tr>
              <a:tr h="518200">
                <a:tc>
                  <a:txBody>
                    <a:bodyPr/>
                    <a:lstStyle/>
                    <a:p>
                      <a:r>
                        <a:rPr lang="en-US" sz="2800" b="1" dirty="0" smtClean="0">
                          <a:solidFill>
                            <a:srgbClr val="000000"/>
                          </a:solidFill>
                          <a:latin typeface="+mj-lt"/>
                        </a:rPr>
                        <a:t>Pacific Islander</a:t>
                      </a:r>
                      <a:endParaRPr lang="en-US" sz="2800" b="1" dirty="0">
                        <a:solidFill>
                          <a:srgbClr val="000000"/>
                        </a:solidFill>
                        <a:latin typeface="+mj-lt"/>
                      </a:endParaRPr>
                    </a:p>
                  </a:txBody>
                  <a:tcPr marT="45724" marB="45724"/>
                </a:tc>
                <a:tc>
                  <a:txBody>
                    <a:bodyPr/>
                    <a:lstStyle/>
                    <a:p>
                      <a:r>
                        <a:rPr lang="en-US" sz="2800" b="1" dirty="0" smtClean="0">
                          <a:solidFill>
                            <a:srgbClr val="000000"/>
                          </a:solidFill>
                        </a:rPr>
                        <a:t>0.1                      0.2</a:t>
                      </a:r>
                      <a:endParaRPr lang="en-US" sz="2800" b="1" dirty="0">
                        <a:solidFill>
                          <a:srgbClr val="000000"/>
                        </a:solidFill>
                      </a:endParaRPr>
                    </a:p>
                  </a:txBody>
                  <a:tcPr marT="45724" marB="45724"/>
                </a:tc>
              </a:tr>
              <a:tr h="518200">
                <a:tc>
                  <a:txBody>
                    <a:bodyPr/>
                    <a:lstStyle/>
                    <a:p>
                      <a:r>
                        <a:rPr lang="en-US" sz="2800" b="1" dirty="0" smtClean="0">
                          <a:solidFill>
                            <a:srgbClr val="000000"/>
                          </a:solidFill>
                          <a:latin typeface="+mj-lt"/>
                        </a:rPr>
                        <a:t>Some Other Race</a:t>
                      </a:r>
                      <a:endParaRPr lang="en-US" sz="2800" b="1" dirty="0">
                        <a:solidFill>
                          <a:srgbClr val="000000"/>
                        </a:solidFill>
                        <a:latin typeface="+mj-lt"/>
                      </a:endParaRPr>
                    </a:p>
                  </a:txBody>
                  <a:tcPr marT="45724" marB="45724"/>
                </a:tc>
                <a:tc>
                  <a:txBody>
                    <a:bodyPr/>
                    <a:lstStyle/>
                    <a:p>
                      <a:r>
                        <a:rPr lang="en-US" sz="2800" b="1" dirty="0" smtClean="0">
                          <a:solidFill>
                            <a:srgbClr val="000000"/>
                          </a:solidFill>
                        </a:rPr>
                        <a:t>36.7                    0.2</a:t>
                      </a:r>
                      <a:endParaRPr lang="en-US" sz="2800" b="1" dirty="0">
                        <a:solidFill>
                          <a:srgbClr val="000000"/>
                        </a:solidFill>
                      </a:endParaRPr>
                    </a:p>
                  </a:txBody>
                  <a:tcPr marT="45724" marB="45724"/>
                </a:tc>
              </a:tr>
              <a:tr h="518200">
                <a:tc>
                  <a:txBody>
                    <a:bodyPr/>
                    <a:lstStyle/>
                    <a:p>
                      <a:r>
                        <a:rPr lang="en-US" sz="2800" b="1" dirty="0" smtClean="0">
                          <a:solidFill>
                            <a:srgbClr val="000000"/>
                          </a:solidFill>
                          <a:latin typeface="+mj-lt"/>
                        </a:rPr>
                        <a:t>Mixed Race</a:t>
                      </a:r>
                      <a:endParaRPr lang="en-US" sz="2800" b="1" dirty="0">
                        <a:solidFill>
                          <a:srgbClr val="000000"/>
                        </a:solidFill>
                        <a:latin typeface="+mj-lt"/>
                      </a:endParaRPr>
                    </a:p>
                  </a:txBody>
                  <a:tcPr marT="45724" marB="45724"/>
                </a:tc>
                <a:tc>
                  <a:txBody>
                    <a:bodyPr/>
                    <a:lstStyle/>
                    <a:p>
                      <a:r>
                        <a:rPr lang="en-US" sz="2800" b="1" dirty="0" smtClean="0">
                          <a:solidFill>
                            <a:srgbClr val="000000"/>
                          </a:solidFill>
                        </a:rPr>
                        <a:t>6                         2.3</a:t>
                      </a:r>
                      <a:endParaRPr lang="en-US" sz="2800" b="1" dirty="0">
                        <a:solidFill>
                          <a:srgbClr val="000000"/>
                        </a:solidFill>
                      </a:endParaRPr>
                    </a:p>
                  </a:txBody>
                  <a:tcPr marT="45724" marB="45724"/>
                </a:tc>
              </a:tr>
            </a:tbl>
          </a:graphicData>
        </a:graphic>
      </p:graphicFrame>
    </p:spTree>
    <p:extLst>
      <p:ext uri="{BB962C8B-B14F-4D97-AF65-F5344CB8AC3E}">
        <p14:creationId xmlns:p14="http://schemas.microsoft.com/office/powerpoint/2010/main" val="3199596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extLst>
            <a:ext uri="{AF507438-7753-43E0-B8FC-AC1667EBCBE1}">
              <a14:hiddenEffects xmlns:a14="http://schemas.microsoft.com/office/drawing/2010/main">
                <a:effectLst>
                  <a:outerShdw blurRad="63500" dist="35921" dir="2700000" algn="ctr" rotWithShape="0">
                    <a:srgbClr val="000000"/>
                  </a:outerShdw>
                </a:effectLst>
              </a14:hiddenEffects>
            </a:ext>
          </a:extLst>
        </p:spPr>
        <p:txBody>
          <a:bodyPr/>
          <a:lstStyle/>
          <a:p>
            <a:pPr>
              <a:defRPr/>
            </a:pPr>
            <a:r>
              <a:rPr lang="en-US" dirty="0" smtClean="0">
                <a:solidFill>
                  <a:srgbClr val="FEFDFA"/>
                </a:solidFill>
                <a:ea typeface="+mj-ea"/>
                <a:cs typeface="+mj-cs"/>
              </a:rPr>
              <a:t>Ancestral Informative Markers</a:t>
            </a:r>
            <a:endParaRPr lang="en-US" dirty="0" smtClean="0">
              <a:ea typeface="+mj-ea"/>
              <a:cs typeface="+mj-cs"/>
            </a:endParaRPr>
          </a:p>
        </p:txBody>
      </p:sp>
      <p:sp>
        <p:nvSpPr>
          <p:cNvPr id="137219" name="Rectangle 3"/>
          <p:cNvSpPr>
            <a:spLocks noGrp="1" noChangeArrowheads="1"/>
          </p:cNvSpPr>
          <p:nvPr>
            <p:ph type="body" idx="1"/>
          </p:nvPr>
        </p:nvSpPr>
        <p:spPr>
          <a:xfrm>
            <a:off x="76200" y="1371600"/>
            <a:ext cx="8915400" cy="5791200"/>
          </a:xfrm>
        </p:spPr>
        <p:txBody>
          <a:bodyPr/>
          <a:lstStyle/>
          <a:p>
            <a:pPr>
              <a:lnSpc>
                <a:spcPct val="90000"/>
              </a:lnSpc>
            </a:pPr>
            <a:r>
              <a:rPr lang="en-US" altLang="en-US" dirty="0" smtClean="0">
                <a:effectLst>
                  <a:outerShdw blurRad="38100" dist="38100" dir="2700000" algn="tl">
                    <a:srgbClr val="000000"/>
                  </a:outerShdw>
                </a:effectLst>
              </a:rPr>
              <a:t>On average two humans have 99.9% identical DNA</a:t>
            </a:r>
          </a:p>
          <a:p>
            <a:pPr>
              <a:lnSpc>
                <a:spcPct val="90000"/>
              </a:lnSpc>
            </a:pPr>
            <a:endParaRPr lang="en-US" altLang="en-US" sz="1800" dirty="0" smtClean="0">
              <a:effectLst>
                <a:outerShdw blurRad="38100" dist="38100" dir="2700000" algn="tl">
                  <a:srgbClr val="000000"/>
                </a:outerShdw>
              </a:effectLst>
            </a:endParaRPr>
          </a:p>
          <a:p>
            <a:pPr>
              <a:lnSpc>
                <a:spcPct val="90000"/>
              </a:lnSpc>
            </a:pPr>
            <a:r>
              <a:rPr lang="en-US" altLang="en-US" dirty="0" smtClean="0">
                <a:effectLst>
                  <a:outerShdw blurRad="38100" dist="38100" dir="2700000" algn="tl">
                    <a:srgbClr val="000000"/>
                  </a:outerShdw>
                </a:effectLst>
              </a:rPr>
              <a:t>Genetic mapping studies have suggested that genetic variation, although minimal, can be used as marker of “ancestry”</a:t>
            </a:r>
          </a:p>
          <a:p>
            <a:pPr lvl="1">
              <a:lnSpc>
                <a:spcPct val="90000"/>
              </a:lnSpc>
            </a:pPr>
            <a:r>
              <a:rPr lang="en-US" altLang="en-US" sz="2400" dirty="0" smtClean="0">
                <a:effectLst>
                  <a:outerShdw blurRad="38100" dist="38100" dir="2700000" algn="tl">
                    <a:srgbClr val="000000"/>
                  </a:outerShdw>
                </a:effectLst>
              </a:rPr>
              <a:t>This variation is may be useful for discovery science (pathophysiology, response to therapies, </a:t>
            </a:r>
            <a:r>
              <a:rPr lang="en-US" altLang="en-US" sz="2400" dirty="0" err="1" smtClean="0">
                <a:effectLst>
                  <a:outerShdw blurRad="38100" dist="38100" dir="2700000" algn="tl">
                    <a:srgbClr val="000000"/>
                  </a:outerShdw>
                </a:effectLst>
              </a:rPr>
              <a:t>etc</a:t>
            </a:r>
            <a:r>
              <a:rPr lang="en-US" altLang="en-US" sz="2400" dirty="0" smtClean="0">
                <a:effectLst>
                  <a:outerShdw blurRad="38100" dist="38100" dir="2700000" algn="tl">
                    <a:srgbClr val="000000"/>
                  </a:outerShdw>
                </a:effectLst>
              </a:rPr>
              <a:t>).</a:t>
            </a:r>
          </a:p>
          <a:p>
            <a:pPr lvl="1">
              <a:lnSpc>
                <a:spcPct val="90000"/>
              </a:lnSpc>
            </a:pPr>
            <a:endParaRPr lang="en-US" altLang="en-US" sz="2000" dirty="0" smtClean="0">
              <a:effectLst>
                <a:outerShdw blurRad="38100" dist="38100" dir="2700000" algn="tl">
                  <a:srgbClr val="000000"/>
                </a:outerShdw>
              </a:effectLst>
            </a:endParaRPr>
          </a:p>
          <a:p>
            <a:pPr>
              <a:lnSpc>
                <a:spcPct val="90000"/>
              </a:lnSpc>
            </a:pPr>
            <a:r>
              <a:rPr lang="en-US" altLang="en-US" sz="2800" dirty="0" smtClean="0">
                <a:effectLst>
                  <a:outerShdw blurRad="38100" dist="38100" dir="2700000" algn="tl">
                    <a:srgbClr val="000000"/>
                  </a:outerShdw>
                </a:effectLst>
              </a:rPr>
              <a:t>Study of AIMs is complicated by confounding by social factors</a:t>
            </a:r>
            <a:endParaRPr lang="en-US" altLang="en-US" sz="2800" dirty="0" smtClean="0"/>
          </a:p>
          <a:p>
            <a:pPr lvl="4">
              <a:lnSpc>
                <a:spcPct val="90000"/>
              </a:lnSpc>
              <a:buFontTx/>
              <a:buNone/>
            </a:pPr>
            <a:r>
              <a:rPr lang="en-US" altLang="en-US" dirty="0" smtClean="0"/>
              <a:t>                              </a:t>
            </a:r>
          </a:p>
        </p:txBody>
      </p:sp>
    </p:spTree>
    <p:extLst>
      <p:ext uri="{BB962C8B-B14F-4D97-AF65-F5344CB8AC3E}">
        <p14:creationId xmlns:p14="http://schemas.microsoft.com/office/powerpoint/2010/main" val="403244678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0058400" y="7848600"/>
            <a:ext cx="121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4400" b="1" baseline="-14000">
              <a:solidFill>
                <a:srgbClr val="073E87"/>
              </a:solidFill>
              <a:latin typeface="Georgia" charset="0"/>
              <a:ea typeface="ＭＳ Ｐゴシック" charset="0"/>
            </a:endParaRPr>
          </a:p>
        </p:txBody>
      </p:sp>
      <p:sp>
        <p:nvSpPr>
          <p:cNvPr id="41986" name="Rectangle 3"/>
          <p:cNvSpPr>
            <a:spLocks noChangeArrowheads="1"/>
          </p:cNvSpPr>
          <p:nvPr/>
        </p:nvSpPr>
        <p:spPr bwMode="auto">
          <a:xfrm>
            <a:off x="176213" y="3313113"/>
            <a:ext cx="1619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Contribution</a:t>
            </a:r>
            <a:endParaRPr lang="en-US" altLang="en-US" sz="1800">
              <a:solidFill>
                <a:prstClr val="black"/>
              </a:solidFill>
              <a:latin typeface="Arial" pitchFamily="34" charset="0"/>
            </a:endParaRPr>
          </a:p>
        </p:txBody>
      </p:sp>
      <p:sp>
        <p:nvSpPr>
          <p:cNvPr id="41987" name="Rectangle 4"/>
          <p:cNvSpPr>
            <a:spLocks noChangeArrowheads="1"/>
          </p:cNvSpPr>
          <p:nvPr/>
        </p:nvSpPr>
        <p:spPr bwMode="auto">
          <a:xfrm>
            <a:off x="282575" y="3625850"/>
            <a:ext cx="619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 </a:t>
            </a:r>
            <a:endParaRPr lang="en-US" altLang="en-US" sz="1800">
              <a:solidFill>
                <a:prstClr val="black"/>
              </a:solidFill>
              <a:latin typeface="Arial" pitchFamily="34" charset="0"/>
            </a:endParaRPr>
          </a:p>
        </p:txBody>
      </p:sp>
      <p:grpSp>
        <p:nvGrpSpPr>
          <p:cNvPr id="41988" name="Group 5"/>
          <p:cNvGrpSpPr>
            <a:grpSpLocks/>
          </p:cNvGrpSpPr>
          <p:nvPr/>
        </p:nvGrpSpPr>
        <p:grpSpPr bwMode="auto">
          <a:xfrm>
            <a:off x="2106613" y="1066800"/>
            <a:ext cx="4598987" cy="5159375"/>
            <a:chOff x="1493" y="672"/>
            <a:chExt cx="3259" cy="3250"/>
          </a:xfrm>
        </p:grpSpPr>
        <p:sp>
          <p:nvSpPr>
            <p:cNvPr id="42002" name="Line 6"/>
            <p:cNvSpPr>
              <a:spLocks noChangeShapeType="1"/>
            </p:cNvSpPr>
            <p:nvPr/>
          </p:nvSpPr>
          <p:spPr bwMode="auto">
            <a:xfrm>
              <a:off x="1991" y="3122"/>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3" name="Line 7"/>
            <p:cNvSpPr>
              <a:spLocks noChangeShapeType="1"/>
            </p:cNvSpPr>
            <p:nvPr/>
          </p:nvSpPr>
          <p:spPr bwMode="auto">
            <a:xfrm>
              <a:off x="1991" y="2854"/>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4" name="Line 8"/>
            <p:cNvSpPr>
              <a:spLocks noChangeShapeType="1"/>
            </p:cNvSpPr>
            <p:nvPr/>
          </p:nvSpPr>
          <p:spPr bwMode="auto">
            <a:xfrm>
              <a:off x="1991" y="2595"/>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5" name="Line 9"/>
            <p:cNvSpPr>
              <a:spLocks noChangeShapeType="1"/>
            </p:cNvSpPr>
            <p:nvPr/>
          </p:nvSpPr>
          <p:spPr bwMode="auto">
            <a:xfrm>
              <a:off x="1991" y="2336"/>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6" name="Line 10"/>
            <p:cNvSpPr>
              <a:spLocks noChangeShapeType="1"/>
            </p:cNvSpPr>
            <p:nvPr/>
          </p:nvSpPr>
          <p:spPr bwMode="auto">
            <a:xfrm>
              <a:off x="1991" y="2076"/>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7" name="Line 11"/>
            <p:cNvSpPr>
              <a:spLocks noChangeShapeType="1"/>
            </p:cNvSpPr>
            <p:nvPr/>
          </p:nvSpPr>
          <p:spPr bwMode="auto">
            <a:xfrm>
              <a:off x="1991" y="1809"/>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8" name="Line 12"/>
            <p:cNvSpPr>
              <a:spLocks noChangeShapeType="1"/>
            </p:cNvSpPr>
            <p:nvPr/>
          </p:nvSpPr>
          <p:spPr bwMode="auto">
            <a:xfrm>
              <a:off x="1991" y="1549"/>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9" name="Line 13"/>
            <p:cNvSpPr>
              <a:spLocks noChangeShapeType="1"/>
            </p:cNvSpPr>
            <p:nvPr/>
          </p:nvSpPr>
          <p:spPr bwMode="auto">
            <a:xfrm>
              <a:off x="1991" y="1290"/>
              <a:ext cx="2760" cy="2"/>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0" name="Line 14"/>
            <p:cNvSpPr>
              <a:spLocks noChangeShapeType="1"/>
            </p:cNvSpPr>
            <p:nvPr/>
          </p:nvSpPr>
          <p:spPr bwMode="auto">
            <a:xfrm>
              <a:off x="1991" y="1022"/>
              <a:ext cx="2760" cy="2"/>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1" name="Line 15"/>
            <p:cNvSpPr>
              <a:spLocks noChangeShapeType="1"/>
            </p:cNvSpPr>
            <p:nvPr/>
          </p:nvSpPr>
          <p:spPr bwMode="auto">
            <a:xfrm>
              <a:off x="1991" y="764"/>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2" name="Rectangle 16"/>
            <p:cNvSpPr>
              <a:spLocks noChangeArrowheads="1"/>
            </p:cNvSpPr>
            <p:nvPr/>
          </p:nvSpPr>
          <p:spPr bwMode="auto">
            <a:xfrm>
              <a:off x="2398" y="2311"/>
              <a:ext cx="563" cy="1069"/>
            </a:xfrm>
            <a:prstGeom prst="rect">
              <a:avLst/>
            </a:prstGeom>
            <a:solidFill>
              <a:srgbClr val="FF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3" name="Rectangle 17"/>
            <p:cNvSpPr>
              <a:spLocks noChangeArrowheads="1"/>
            </p:cNvSpPr>
            <p:nvPr/>
          </p:nvSpPr>
          <p:spPr bwMode="auto">
            <a:xfrm>
              <a:off x="3789" y="1885"/>
              <a:ext cx="553" cy="1487"/>
            </a:xfrm>
            <a:prstGeom prst="rect">
              <a:avLst/>
            </a:prstGeom>
            <a:solidFill>
              <a:srgbClr val="FF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4" name="Rectangle 18"/>
            <p:cNvSpPr>
              <a:spLocks noChangeArrowheads="1"/>
            </p:cNvSpPr>
            <p:nvPr/>
          </p:nvSpPr>
          <p:spPr bwMode="auto">
            <a:xfrm>
              <a:off x="2398" y="948"/>
              <a:ext cx="563" cy="1363"/>
            </a:xfrm>
            <a:prstGeom prst="rect">
              <a:avLst/>
            </a:prstGeom>
            <a:solidFill>
              <a:srgbClr val="FF00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5" name="Rectangle 19"/>
            <p:cNvSpPr>
              <a:spLocks noChangeArrowheads="1"/>
            </p:cNvSpPr>
            <p:nvPr/>
          </p:nvSpPr>
          <p:spPr bwMode="auto">
            <a:xfrm>
              <a:off x="3783" y="1391"/>
              <a:ext cx="553" cy="502"/>
            </a:xfrm>
            <a:prstGeom prst="rect">
              <a:avLst/>
            </a:prstGeom>
            <a:solidFill>
              <a:srgbClr val="FF00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6" name="Rectangle 20"/>
            <p:cNvSpPr>
              <a:spLocks noChangeArrowheads="1"/>
            </p:cNvSpPr>
            <p:nvPr/>
          </p:nvSpPr>
          <p:spPr bwMode="auto">
            <a:xfrm>
              <a:off x="2398" y="764"/>
              <a:ext cx="563" cy="184"/>
            </a:xfrm>
            <a:prstGeom prst="rect">
              <a:avLst/>
            </a:prstGeom>
            <a:solidFill>
              <a:srgbClr val="00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7" name="Rectangle 21"/>
            <p:cNvSpPr>
              <a:spLocks noChangeArrowheads="1"/>
            </p:cNvSpPr>
            <p:nvPr/>
          </p:nvSpPr>
          <p:spPr bwMode="auto">
            <a:xfrm>
              <a:off x="3783" y="764"/>
              <a:ext cx="553" cy="627"/>
            </a:xfrm>
            <a:prstGeom prst="rect">
              <a:avLst/>
            </a:prstGeom>
            <a:solidFill>
              <a:srgbClr val="00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8" name="Line 22"/>
            <p:cNvSpPr>
              <a:spLocks noChangeShapeType="1"/>
            </p:cNvSpPr>
            <p:nvPr/>
          </p:nvSpPr>
          <p:spPr bwMode="auto">
            <a:xfrm>
              <a:off x="1991" y="764"/>
              <a:ext cx="2" cy="2616"/>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9" name="Line 23"/>
            <p:cNvSpPr>
              <a:spLocks noChangeShapeType="1"/>
            </p:cNvSpPr>
            <p:nvPr/>
          </p:nvSpPr>
          <p:spPr bwMode="auto">
            <a:xfrm>
              <a:off x="1939" y="3380"/>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0" name="Line 24"/>
            <p:cNvSpPr>
              <a:spLocks noChangeShapeType="1"/>
            </p:cNvSpPr>
            <p:nvPr/>
          </p:nvSpPr>
          <p:spPr bwMode="auto">
            <a:xfrm>
              <a:off x="1939" y="3122"/>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1" name="Line 25"/>
            <p:cNvSpPr>
              <a:spLocks noChangeShapeType="1"/>
            </p:cNvSpPr>
            <p:nvPr/>
          </p:nvSpPr>
          <p:spPr bwMode="auto">
            <a:xfrm>
              <a:off x="1939" y="2854"/>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2" name="Line 26"/>
            <p:cNvSpPr>
              <a:spLocks noChangeShapeType="1"/>
            </p:cNvSpPr>
            <p:nvPr/>
          </p:nvSpPr>
          <p:spPr bwMode="auto">
            <a:xfrm>
              <a:off x="1939" y="2595"/>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3" name="Line 27"/>
            <p:cNvSpPr>
              <a:spLocks noChangeShapeType="1"/>
            </p:cNvSpPr>
            <p:nvPr/>
          </p:nvSpPr>
          <p:spPr bwMode="auto">
            <a:xfrm>
              <a:off x="1939" y="2336"/>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4" name="Line 28"/>
            <p:cNvSpPr>
              <a:spLocks noChangeShapeType="1"/>
            </p:cNvSpPr>
            <p:nvPr/>
          </p:nvSpPr>
          <p:spPr bwMode="auto">
            <a:xfrm>
              <a:off x="1939" y="2076"/>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5" name="Line 29"/>
            <p:cNvSpPr>
              <a:spLocks noChangeShapeType="1"/>
            </p:cNvSpPr>
            <p:nvPr/>
          </p:nvSpPr>
          <p:spPr bwMode="auto">
            <a:xfrm>
              <a:off x="1939" y="1809"/>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6" name="Line 30"/>
            <p:cNvSpPr>
              <a:spLocks noChangeShapeType="1"/>
            </p:cNvSpPr>
            <p:nvPr/>
          </p:nvSpPr>
          <p:spPr bwMode="auto">
            <a:xfrm>
              <a:off x="1939" y="1549"/>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7" name="Line 31"/>
            <p:cNvSpPr>
              <a:spLocks noChangeShapeType="1"/>
            </p:cNvSpPr>
            <p:nvPr/>
          </p:nvSpPr>
          <p:spPr bwMode="auto">
            <a:xfrm>
              <a:off x="1939" y="1290"/>
              <a:ext cx="52" cy="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8" name="Line 32"/>
            <p:cNvSpPr>
              <a:spLocks noChangeShapeType="1"/>
            </p:cNvSpPr>
            <p:nvPr/>
          </p:nvSpPr>
          <p:spPr bwMode="auto">
            <a:xfrm>
              <a:off x="1939" y="1022"/>
              <a:ext cx="52" cy="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9" name="Line 33"/>
            <p:cNvSpPr>
              <a:spLocks noChangeShapeType="1"/>
            </p:cNvSpPr>
            <p:nvPr/>
          </p:nvSpPr>
          <p:spPr bwMode="auto">
            <a:xfrm>
              <a:off x="1939" y="764"/>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0" name="Line 34"/>
            <p:cNvSpPr>
              <a:spLocks noChangeShapeType="1"/>
            </p:cNvSpPr>
            <p:nvPr/>
          </p:nvSpPr>
          <p:spPr bwMode="auto">
            <a:xfrm>
              <a:off x="1991" y="3380"/>
              <a:ext cx="2760"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1" name="Line 35"/>
            <p:cNvSpPr>
              <a:spLocks noChangeShapeType="1"/>
            </p:cNvSpPr>
            <p:nvPr/>
          </p:nvSpPr>
          <p:spPr bwMode="auto">
            <a:xfrm flipV="1">
              <a:off x="1991" y="3380"/>
              <a:ext cx="2" cy="5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2" name="Line 36"/>
            <p:cNvSpPr>
              <a:spLocks noChangeShapeType="1"/>
            </p:cNvSpPr>
            <p:nvPr/>
          </p:nvSpPr>
          <p:spPr bwMode="auto">
            <a:xfrm flipV="1">
              <a:off x="3376" y="3380"/>
              <a:ext cx="1" cy="5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3" name="Line 37"/>
            <p:cNvSpPr>
              <a:spLocks noChangeShapeType="1"/>
            </p:cNvSpPr>
            <p:nvPr/>
          </p:nvSpPr>
          <p:spPr bwMode="auto">
            <a:xfrm flipV="1">
              <a:off x="4751" y="3380"/>
              <a:ext cx="1" cy="5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4" name="Rectangle 38"/>
            <p:cNvSpPr>
              <a:spLocks noChangeArrowheads="1"/>
            </p:cNvSpPr>
            <p:nvPr/>
          </p:nvSpPr>
          <p:spPr bwMode="auto">
            <a:xfrm>
              <a:off x="2506" y="2712"/>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45%</a:t>
              </a:r>
              <a:endParaRPr lang="en-US" altLang="en-US" sz="1800">
                <a:solidFill>
                  <a:prstClr val="black"/>
                </a:solidFill>
                <a:latin typeface="Arial" pitchFamily="34" charset="0"/>
              </a:endParaRPr>
            </a:p>
          </p:txBody>
        </p:sp>
        <p:sp>
          <p:nvSpPr>
            <p:cNvPr id="42035" name="Rectangle 39"/>
            <p:cNvSpPr>
              <a:spLocks noChangeArrowheads="1"/>
            </p:cNvSpPr>
            <p:nvPr/>
          </p:nvSpPr>
          <p:spPr bwMode="auto">
            <a:xfrm>
              <a:off x="2506" y="1500"/>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FFFFFF"/>
                  </a:solidFill>
                  <a:latin typeface="Arial" pitchFamily="34" charset="0"/>
                </a:rPr>
                <a:t>52%</a:t>
              </a:r>
              <a:endParaRPr lang="en-US" altLang="en-US" sz="1800">
                <a:solidFill>
                  <a:prstClr val="black"/>
                </a:solidFill>
                <a:latin typeface="Arial" pitchFamily="34" charset="0"/>
              </a:endParaRPr>
            </a:p>
          </p:txBody>
        </p:sp>
        <p:sp>
          <p:nvSpPr>
            <p:cNvPr id="42036" name="Rectangle 40"/>
            <p:cNvSpPr>
              <a:spLocks noChangeArrowheads="1"/>
            </p:cNvSpPr>
            <p:nvPr/>
          </p:nvSpPr>
          <p:spPr bwMode="auto">
            <a:xfrm>
              <a:off x="3889" y="1508"/>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FFFFFF"/>
                  </a:solidFill>
                  <a:latin typeface="Arial" pitchFamily="34" charset="0"/>
                </a:rPr>
                <a:t>24%</a:t>
              </a:r>
              <a:endParaRPr lang="en-US" altLang="en-US" sz="1800">
                <a:solidFill>
                  <a:prstClr val="black"/>
                </a:solidFill>
                <a:latin typeface="Arial" pitchFamily="34" charset="0"/>
              </a:endParaRPr>
            </a:p>
          </p:txBody>
        </p:sp>
        <p:sp>
          <p:nvSpPr>
            <p:cNvPr id="42037" name="Rectangle 41"/>
            <p:cNvSpPr>
              <a:spLocks noChangeArrowheads="1"/>
            </p:cNvSpPr>
            <p:nvPr/>
          </p:nvSpPr>
          <p:spPr bwMode="auto">
            <a:xfrm>
              <a:off x="3889" y="2503"/>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61%</a:t>
              </a:r>
              <a:endParaRPr lang="en-US" altLang="en-US" sz="1800">
                <a:solidFill>
                  <a:prstClr val="black"/>
                </a:solidFill>
                <a:latin typeface="Arial" pitchFamily="34" charset="0"/>
              </a:endParaRPr>
            </a:p>
          </p:txBody>
        </p:sp>
        <p:sp>
          <p:nvSpPr>
            <p:cNvPr id="42038" name="Rectangle 42"/>
            <p:cNvSpPr>
              <a:spLocks noChangeArrowheads="1"/>
            </p:cNvSpPr>
            <p:nvPr/>
          </p:nvSpPr>
          <p:spPr bwMode="auto">
            <a:xfrm>
              <a:off x="3889" y="948"/>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15%</a:t>
              </a:r>
              <a:endParaRPr lang="en-US" altLang="en-US" sz="1800">
                <a:solidFill>
                  <a:prstClr val="black"/>
                </a:solidFill>
                <a:latin typeface="Arial" pitchFamily="34" charset="0"/>
              </a:endParaRPr>
            </a:p>
          </p:txBody>
        </p:sp>
        <p:sp>
          <p:nvSpPr>
            <p:cNvPr id="42039" name="Rectangle 43"/>
            <p:cNvSpPr>
              <a:spLocks noChangeArrowheads="1"/>
            </p:cNvSpPr>
            <p:nvPr/>
          </p:nvSpPr>
          <p:spPr bwMode="auto">
            <a:xfrm>
              <a:off x="2487" y="746"/>
              <a:ext cx="51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3.0%</a:t>
              </a:r>
              <a:endParaRPr lang="en-US" altLang="en-US" sz="1800">
                <a:solidFill>
                  <a:prstClr val="black"/>
                </a:solidFill>
                <a:latin typeface="Arial" pitchFamily="34" charset="0"/>
              </a:endParaRPr>
            </a:p>
          </p:txBody>
        </p:sp>
        <p:sp>
          <p:nvSpPr>
            <p:cNvPr id="42040" name="Rectangle 44"/>
            <p:cNvSpPr>
              <a:spLocks noChangeArrowheads="1"/>
            </p:cNvSpPr>
            <p:nvPr/>
          </p:nvSpPr>
          <p:spPr bwMode="auto">
            <a:xfrm>
              <a:off x="1672" y="3289"/>
              <a:ext cx="22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0%</a:t>
              </a:r>
              <a:endParaRPr lang="en-US" altLang="en-US" sz="1800">
                <a:solidFill>
                  <a:prstClr val="black"/>
                </a:solidFill>
                <a:latin typeface="Arial" pitchFamily="34" charset="0"/>
              </a:endParaRPr>
            </a:p>
          </p:txBody>
        </p:sp>
        <p:sp>
          <p:nvSpPr>
            <p:cNvPr id="42041" name="Rectangle 45"/>
            <p:cNvSpPr>
              <a:spLocks noChangeArrowheads="1"/>
            </p:cNvSpPr>
            <p:nvPr/>
          </p:nvSpPr>
          <p:spPr bwMode="auto">
            <a:xfrm>
              <a:off x="1583" y="3030"/>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10%</a:t>
              </a:r>
              <a:endParaRPr lang="en-US" altLang="en-US" sz="1800">
                <a:solidFill>
                  <a:prstClr val="black"/>
                </a:solidFill>
                <a:latin typeface="Arial" pitchFamily="34" charset="0"/>
              </a:endParaRPr>
            </a:p>
          </p:txBody>
        </p:sp>
        <p:sp>
          <p:nvSpPr>
            <p:cNvPr id="42042" name="Rectangle 46"/>
            <p:cNvSpPr>
              <a:spLocks noChangeArrowheads="1"/>
            </p:cNvSpPr>
            <p:nvPr/>
          </p:nvSpPr>
          <p:spPr bwMode="auto">
            <a:xfrm>
              <a:off x="1583" y="2762"/>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20%</a:t>
              </a:r>
              <a:endParaRPr lang="en-US" altLang="en-US" sz="1800">
                <a:solidFill>
                  <a:prstClr val="black"/>
                </a:solidFill>
                <a:latin typeface="Arial" pitchFamily="34" charset="0"/>
              </a:endParaRPr>
            </a:p>
          </p:txBody>
        </p:sp>
        <p:sp>
          <p:nvSpPr>
            <p:cNvPr id="42043" name="Rectangle 47"/>
            <p:cNvSpPr>
              <a:spLocks noChangeArrowheads="1"/>
            </p:cNvSpPr>
            <p:nvPr/>
          </p:nvSpPr>
          <p:spPr bwMode="auto">
            <a:xfrm>
              <a:off x="1583" y="2503"/>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30%</a:t>
              </a:r>
              <a:endParaRPr lang="en-US" altLang="en-US" sz="1800">
                <a:solidFill>
                  <a:prstClr val="black"/>
                </a:solidFill>
                <a:latin typeface="Arial" pitchFamily="34" charset="0"/>
              </a:endParaRPr>
            </a:p>
          </p:txBody>
        </p:sp>
        <p:sp>
          <p:nvSpPr>
            <p:cNvPr id="42044" name="Rectangle 48"/>
            <p:cNvSpPr>
              <a:spLocks noChangeArrowheads="1"/>
            </p:cNvSpPr>
            <p:nvPr/>
          </p:nvSpPr>
          <p:spPr bwMode="auto">
            <a:xfrm>
              <a:off x="1583" y="2243"/>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40%</a:t>
              </a:r>
              <a:endParaRPr lang="en-US" altLang="en-US" sz="1800">
                <a:solidFill>
                  <a:prstClr val="black"/>
                </a:solidFill>
                <a:latin typeface="Arial" pitchFamily="34" charset="0"/>
              </a:endParaRPr>
            </a:p>
          </p:txBody>
        </p:sp>
        <p:sp>
          <p:nvSpPr>
            <p:cNvPr id="42045" name="Rectangle 49"/>
            <p:cNvSpPr>
              <a:spLocks noChangeArrowheads="1"/>
            </p:cNvSpPr>
            <p:nvPr/>
          </p:nvSpPr>
          <p:spPr bwMode="auto">
            <a:xfrm>
              <a:off x="1583" y="1984"/>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50%</a:t>
              </a:r>
              <a:endParaRPr lang="en-US" altLang="en-US" sz="1800">
                <a:solidFill>
                  <a:prstClr val="black"/>
                </a:solidFill>
                <a:latin typeface="Arial" pitchFamily="34" charset="0"/>
              </a:endParaRPr>
            </a:p>
          </p:txBody>
        </p:sp>
        <p:sp>
          <p:nvSpPr>
            <p:cNvPr id="42046" name="Rectangle 50"/>
            <p:cNvSpPr>
              <a:spLocks noChangeArrowheads="1"/>
            </p:cNvSpPr>
            <p:nvPr/>
          </p:nvSpPr>
          <p:spPr bwMode="auto">
            <a:xfrm>
              <a:off x="1583" y="1716"/>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60%</a:t>
              </a:r>
              <a:endParaRPr lang="en-US" altLang="en-US" sz="1800">
                <a:solidFill>
                  <a:prstClr val="black"/>
                </a:solidFill>
                <a:latin typeface="Arial" pitchFamily="34" charset="0"/>
              </a:endParaRPr>
            </a:p>
          </p:txBody>
        </p:sp>
        <p:sp>
          <p:nvSpPr>
            <p:cNvPr id="42047" name="Rectangle 51"/>
            <p:cNvSpPr>
              <a:spLocks noChangeArrowheads="1"/>
            </p:cNvSpPr>
            <p:nvPr/>
          </p:nvSpPr>
          <p:spPr bwMode="auto">
            <a:xfrm>
              <a:off x="1583" y="1458"/>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70%</a:t>
              </a:r>
              <a:endParaRPr lang="en-US" altLang="en-US" sz="1800">
                <a:solidFill>
                  <a:prstClr val="black"/>
                </a:solidFill>
                <a:latin typeface="Arial" pitchFamily="34" charset="0"/>
              </a:endParaRPr>
            </a:p>
          </p:txBody>
        </p:sp>
        <p:sp>
          <p:nvSpPr>
            <p:cNvPr id="42048" name="Rectangle 52"/>
            <p:cNvSpPr>
              <a:spLocks noChangeArrowheads="1"/>
            </p:cNvSpPr>
            <p:nvPr/>
          </p:nvSpPr>
          <p:spPr bwMode="auto">
            <a:xfrm>
              <a:off x="1583" y="1199"/>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80%</a:t>
              </a:r>
              <a:endParaRPr lang="en-US" altLang="en-US" sz="1800">
                <a:solidFill>
                  <a:prstClr val="black"/>
                </a:solidFill>
                <a:latin typeface="Arial" pitchFamily="34" charset="0"/>
              </a:endParaRPr>
            </a:p>
          </p:txBody>
        </p:sp>
        <p:sp>
          <p:nvSpPr>
            <p:cNvPr id="42049" name="Rectangle 53"/>
            <p:cNvSpPr>
              <a:spLocks noChangeArrowheads="1"/>
            </p:cNvSpPr>
            <p:nvPr/>
          </p:nvSpPr>
          <p:spPr bwMode="auto">
            <a:xfrm>
              <a:off x="1583" y="931"/>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90%</a:t>
              </a:r>
              <a:endParaRPr lang="en-US" altLang="en-US" sz="1800">
                <a:solidFill>
                  <a:prstClr val="black"/>
                </a:solidFill>
                <a:latin typeface="Arial" pitchFamily="34" charset="0"/>
              </a:endParaRPr>
            </a:p>
          </p:txBody>
        </p:sp>
        <p:sp>
          <p:nvSpPr>
            <p:cNvPr id="42050" name="Rectangle 54"/>
            <p:cNvSpPr>
              <a:spLocks noChangeArrowheads="1"/>
            </p:cNvSpPr>
            <p:nvPr/>
          </p:nvSpPr>
          <p:spPr bwMode="auto">
            <a:xfrm>
              <a:off x="1493" y="672"/>
              <a:ext cx="3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100%</a:t>
              </a:r>
              <a:endParaRPr lang="en-US" altLang="en-US" sz="1800">
                <a:solidFill>
                  <a:prstClr val="black"/>
                </a:solidFill>
                <a:latin typeface="Arial" pitchFamily="34" charset="0"/>
              </a:endParaRPr>
            </a:p>
          </p:txBody>
        </p:sp>
        <p:sp>
          <p:nvSpPr>
            <p:cNvPr id="42051" name="Rectangle 55"/>
            <p:cNvSpPr>
              <a:spLocks noChangeArrowheads="1"/>
            </p:cNvSpPr>
            <p:nvPr/>
          </p:nvSpPr>
          <p:spPr bwMode="auto">
            <a:xfrm>
              <a:off x="2376" y="3522"/>
              <a:ext cx="74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Mexican</a:t>
              </a:r>
              <a:endParaRPr lang="en-US" altLang="en-US" sz="1800">
                <a:solidFill>
                  <a:prstClr val="black"/>
                </a:solidFill>
                <a:latin typeface="Arial" pitchFamily="34" charset="0"/>
              </a:endParaRPr>
            </a:p>
          </p:txBody>
        </p:sp>
        <p:sp>
          <p:nvSpPr>
            <p:cNvPr id="42052" name="Rectangle 56"/>
            <p:cNvSpPr>
              <a:spLocks noChangeArrowheads="1"/>
            </p:cNvSpPr>
            <p:nvPr/>
          </p:nvSpPr>
          <p:spPr bwMode="auto">
            <a:xfrm>
              <a:off x="2323" y="3740"/>
              <a:ext cx="86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American</a:t>
              </a:r>
              <a:endParaRPr lang="en-US" altLang="en-US" sz="1800">
                <a:solidFill>
                  <a:prstClr val="black"/>
                </a:solidFill>
                <a:latin typeface="Arial" pitchFamily="34" charset="0"/>
              </a:endParaRPr>
            </a:p>
          </p:txBody>
        </p:sp>
        <p:sp>
          <p:nvSpPr>
            <p:cNvPr id="42053" name="Rectangle 57"/>
            <p:cNvSpPr>
              <a:spLocks noChangeArrowheads="1"/>
            </p:cNvSpPr>
            <p:nvPr/>
          </p:nvSpPr>
          <p:spPr bwMode="auto">
            <a:xfrm>
              <a:off x="3571" y="3522"/>
              <a:ext cx="115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Puerto Rican</a:t>
              </a:r>
              <a:endParaRPr lang="en-US" altLang="en-US" sz="1800">
                <a:solidFill>
                  <a:prstClr val="black"/>
                </a:solidFill>
                <a:latin typeface="Arial" pitchFamily="34" charset="0"/>
              </a:endParaRPr>
            </a:p>
          </p:txBody>
        </p:sp>
      </p:grpSp>
      <p:sp>
        <p:nvSpPr>
          <p:cNvPr id="41989" name="Rectangle 58"/>
          <p:cNvSpPr>
            <a:spLocks noChangeArrowheads="1"/>
          </p:cNvSpPr>
          <p:nvPr/>
        </p:nvSpPr>
        <p:spPr bwMode="auto">
          <a:xfrm>
            <a:off x="481013" y="2579688"/>
            <a:ext cx="9604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Percent</a:t>
            </a:r>
            <a:endParaRPr lang="en-US" altLang="en-US" sz="1800">
              <a:solidFill>
                <a:prstClr val="black"/>
              </a:solidFill>
              <a:latin typeface="Arial" pitchFamily="34" charset="0"/>
            </a:endParaRPr>
          </a:p>
        </p:txBody>
      </p:sp>
      <p:sp>
        <p:nvSpPr>
          <p:cNvPr id="41990" name="Rectangle 59"/>
          <p:cNvSpPr>
            <a:spLocks noChangeArrowheads="1"/>
          </p:cNvSpPr>
          <p:nvPr/>
        </p:nvSpPr>
        <p:spPr bwMode="auto">
          <a:xfrm>
            <a:off x="371475" y="2936875"/>
            <a:ext cx="12493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Ancestral </a:t>
            </a:r>
            <a:endParaRPr lang="en-US" altLang="en-US" sz="1800">
              <a:solidFill>
                <a:prstClr val="black"/>
              </a:solidFill>
              <a:latin typeface="Arial" pitchFamily="34" charset="0"/>
            </a:endParaRPr>
          </a:p>
        </p:txBody>
      </p:sp>
      <p:sp>
        <p:nvSpPr>
          <p:cNvPr id="41991" name="Rectangle 60"/>
          <p:cNvSpPr>
            <a:spLocks noChangeArrowheads="1"/>
          </p:cNvSpPr>
          <p:nvPr/>
        </p:nvSpPr>
        <p:spPr bwMode="auto">
          <a:xfrm>
            <a:off x="400050" y="3654425"/>
            <a:ext cx="11525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i="1">
                <a:solidFill>
                  <a:srgbClr val="FFFFFF"/>
                </a:solidFill>
                <a:latin typeface="Georgia" pitchFamily="18" charset="0"/>
              </a:rPr>
              <a:t>Admixture</a:t>
            </a:r>
            <a:endParaRPr lang="en-US" altLang="en-US" sz="1800">
              <a:solidFill>
                <a:prstClr val="black"/>
              </a:solidFill>
              <a:latin typeface="Arial" pitchFamily="34" charset="0"/>
            </a:endParaRPr>
          </a:p>
        </p:txBody>
      </p:sp>
      <p:grpSp>
        <p:nvGrpSpPr>
          <p:cNvPr id="41992" name="Group 61"/>
          <p:cNvGrpSpPr>
            <a:grpSpLocks/>
          </p:cNvGrpSpPr>
          <p:nvPr/>
        </p:nvGrpSpPr>
        <p:grpSpPr bwMode="auto">
          <a:xfrm>
            <a:off x="6773863" y="2438400"/>
            <a:ext cx="2503487" cy="1123950"/>
            <a:chOff x="4800" y="1536"/>
            <a:chExt cx="1775" cy="708"/>
          </a:xfrm>
        </p:grpSpPr>
        <p:sp>
          <p:nvSpPr>
            <p:cNvPr id="41995" name="Rectangle 62"/>
            <p:cNvSpPr>
              <a:spLocks noChangeArrowheads="1"/>
            </p:cNvSpPr>
            <p:nvPr/>
          </p:nvSpPr>
          <p:spPr bwMode="auto">
            <a:xfrm>
              <a:off x="4869" y="1776"/>
              <a:ext cx="170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200" b="1">
                  <a:solidFill>
                    <a:srgbClr val="FFFFFF"/>
                  </a:solidFill>
                  <a:latin typeface="Georgia" pitchFamily="18" charset="0"/>
                </a:rPr>
                <a:t>Native American</a:t>
              </a:r>
              <a:endParaRPr lang="en-US" altLang="en-US" sz="1800">
                <a:solidFill>
                  <a:prstClr val="black"/>
                </a:solidFill>
                <a:latin typeface="Arial" pitchFamily="34" charset="0"/>
              </a:endParaRPr>
            </a:p>
          </p:txBody>
        </p:sp>
        <p:grpSp>
          <p:nvGrpSpPr>
            <p:cNvPr id="41996" name="Group 63"/>
            <p:cNvGrpSpPr>
              <a:grpSpLocks/>
            </p:cNvGrpSpPr>
            <p:nvPr/>
          </p:nvGrpSpPr>
          <p:grpSpPr bwMode="auto">
            <a:xfrm>
              <a:off x="4800" y="1536"/>
              <a:ext cx="1148" cy="708"/>
              <a:chOff x="4368" y="1590"/>
              <a:chExt cx="1148" cy="708"/>
            </a:xfrm>
          </p:grpSpPr>
          <p:sp>
            <p:nvSpPr>
              <p:cNvPr id="41997" name="Rectangle 64"/>
              <p:cNvSpPr>
                <a:spLocks noChangeArrowheads="1"/>
              </p:cNvSpPr>
              <p:nvPr/>
            </p:nvSpPr>
            <p:spPr bwMode="auto">
              <a:xfrm>
                <a:off x="4368" y="1632"/>
                <a:ext cx="102" cy="102"/>
              </a:xfrm>
              <a:prstGeom prst="rect">
                <a:avLst/>
              </a:prstGeom>
              <a:solidFill>
                <a:srgbClr val="00FF00"/>
              </a:solidFill>
              <a:ln>
                <a:noFill/>
              </a:ln>
              <a:extLst>
                <a:ext uri="{91240B29-F687-4F45-9708-019B960494DF}">
                  <a14:hiddenLine xmlns:a14="http://schemas.microsoft.com/office/drawing/2010/main" w="11113">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1998" name="Rectangle 65"/>
              <p:cNvSpPr>
                <a:spLocks noChangeArrowheads="1"/>
              </p:cNvSpPr>
              <p:nvPr/>
            </p:nvSpPr>
            <p:spPr bwMode="auto">
              <a:xfrm>
                <a:off x="4528" y="1590"/>
                <a:ext cx="76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200" b="1">
                    <a:solidFill>
                      <a:srgbClr val="FFFFFF"/>
                    </a:solidFill>
                    <a:latin typeface="Georgia" pitchFamily="18" charset="0"/>
                  </a:rPr>
                  <a:t>African</a:t>
                </a:r>
                <a:endParaRPr lang="en-US" altLang="en-US" sz="1800">
                  <a:solidFill>
                    <a:prstClr val="black"/>
                  </a:solidFill>
                  <a:latin typeface="Arial" pitchFamily="34" charset="0"/>
                </a:endParaRPr>
              </a:p>
            </p:txBody>
          </p:sp>
          <p:sp>
            <p:nvSpPr>
              <p:cNvPr id="41999" name="Rectangle 66"/>
              <p:cNvSpPr>
                <a:spLocks noChangeArrowheads="1"/>
              </p:cNvSpPr>
              <p:nvPr/>
            </p:nvSpPr>
            <p:spPr bwMode="auto">
              <a:xfrm>
                <a:off x="4376" y="1890"/>
                <a:ext cx="102" cy="102"/>
              </a:xfrm>
              <a:prstGeom prst="rect">
                <a:avLst/>
              </a:prstGeom>
              <a:solidFill>
                <a:srgbClr val="FF0000"/>
              </a:solidFill>
              <a:ln>
                <a:noFill/>
              </a:ln>
              <a:extLst>
                <a:ext uri="{91240B29-F687-4F45-9708-019B960494DF}">
                  <a14:hiddenLine xmlns:a14="http://schemas.microsoft.com/office/drawing/2010/main" w="11113">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00" name="Rectangle 67"/>
              <p:cNvSpPr>
                <a:spLocks noChangeArrowheads="1"/>
              </p:cNvSpPr>
              <p:nvPr/>
            </p:nvSpPr>
            <p:spPr bwMode="auto">
              <a:xfrm>
                <a:off x="4376" y="2138"/>
                <a:ext cx="102" cy="103"/>
              </a:xfrm>
              <a:prstGeom prst="rect">
                <a:avLst/>
              </a:prstGeom>
              <a:solidFill>
                <a:srgbClr val="FFFF00"/>
              </a:solidFill>
              <a:ln>
                <a:noFill/>
              </a:ln>
              <a:extLst>
                <a:ext uri="{91240B29-F687-4F45-9708-019B960494DF}">
                  <a14:hiddenLine xmlns:a14="http://schemas.microsoft.com/office/drawing/2010/main" w="11113">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01" name="Rectangle 68"/>
              <p:cNvSpPr>
                <a:spLocks noChangeArrowheads="1"/>
              </p:cNvSpPr>
              <p:nvPr/>
            </p:nvSpPr>
            <p:spPr bwMode="auto">
              <a:xfrm>
                <a:off x="4512" y="2087"/>
                <a:ext cx="100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200" b="1">
                    <a:solidFill>
                      <a:srgbClr val="FFFFFF"/>
                    </a:solidFill>
                    <a:latin typeface="Georgia" pitchFamily="18" charset="0"/>
                  </a:rPr>
                  <a:t>European</a:t>
                </a:r>
                <a:endParaRPr lang="en-US" altLang="en-US" sz="1800">
                  <a:solidFill>
                    <a:prstClr val="black"/>
                  </a:solidFill>
                  <a:latin typeface="Arial" pitchFamily="34" charset="0"/>
                </a:endParaRPr>
              </a:p>
            </p:txBody>
          </p:sp>
        </p:grpSp>
      </p:grpSp>
      <p:sp>
        <p:nvSpPr>
          <p:cNvPr id="139333" name="Rectangle 69"/>
          <p:cNvSpPr>
            <a:spLocks noGrp="1" noChangeArrowheads="1"/>
          </p:cNvSpPr>
          <p:nvPr>
            <p:ph type="title"/>
          </p:nvPr>
        </p:nvSpPr>
        <p:spPr>
          <a:xfrm>
            <a:off x="406400" y="0"/>
            <a:ext cx="8008938" cy="800100"/>
          </a:xfrm>
        </p:spPr>
        <p:txBody>
          <a:bodyPr/>
          <a:lstStyle/>
          <a:p>
            <a:pPr>
              <a:defRPr/>
            </a:pPr>
            <a:r>
              <a:rPr lang="en-US" sz="3600" smtClean="0">
                <a:solidFill>
                  <a:srgbClr val="FEFDFA"/>
                </a:solidFill>
                <a:ea typeface="+mj-ea"/>
                <a:cs typeface="+mj-cs"/>
              </a:rPr>
              <a:t>Genetic Origins of 2 Latino Groups</a:t>
            </a:r>
            <a:endParaRPr lang="en-US" smtClean="0">
              <a:ea typeface="+mj-ea"/>
              <a:cs typeface="+mj-cs"/>
            </a:endParaRPr>
          </a:p>
        </p:txBody>
      </p:sp>
      <p:sp>
        <p:nvSpPr>
          <p:cNvPr id="139334" name="Text Box 70"/>
          <p:cNvSpPr txBox="1">
            <a:spLocks noChangeArrowheads="1"/>
          </p:cNvSpPr>
          <p:nvPr/>
        </p:nvSpPr>
        <p:spPr bwMode="auto">
          <a:xfrm>
            <a:off x="474663" y="6248400"/>
            <a:ext cx="3860800" cy="366713"/>
          </a:xfrm>
          <a:prstGeom prst="rect">
            <a:avLst/>
          </a:prstGeom>
          <a:noFill/>
          <a:ln>
            <a:noFill/>
          </a:ln>
          <a:effectLst/>
          <a:extLst>
            <a:ext uri="{909E8E84-426E-40DD-AFC4-6F175D3DCCD1}">
              <a14:hiddenFill xmlns:a14="http://schemas.microsoft.com/office/drawing/2010/main">
                <a:gradFill rotWithShape="0">
                  <a:gsLst>
                    <a:gs pos="0">
                      <a:schemeClr val="accent1">
                        <a:gamma/>
                        <a:shade val="46275"/>
                        <a:invGamma/>
                      </a:schemeClr>
                    </a:gs>
                    <a:gs pos="100000">
                      <a:schemeClr val="accent1"/>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3620249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Course Objectives</a:t>
            </a:r>
          </a:p>
        </p:txBody>
      </p:sp>
      <p:sp>
        <p:nvSpPr>
          <p:cNvPr id="5" name="Content Placeholder 4"/>
          <p:cNvSpPr>
            <a:spLocks noGrp="1"/>
          </p:cNvSpPr>
          <p:nvPr>
            <p:ph idx="1"/>
          </p:nvPr>
        </p:nvSpPr>
        <p:spPr>
          <a:xfrm>
            <a:off x="228600" y="1143000"/>
            <a:ext cx="8686800" cy="4343400"/>
          </a:xfrm>
        </p:spPr>
        <p:txBody>
          <a:bodyPr/>
          <a:lstStyle/>
          <a:p>
            <a:pPr lvl="0"/>
            <a:r>
              <a:rPr lang="en-US" sz="2800" dirty="0"/>
              <a:t>Identify the meaning and measurement of race/ethnicity, </a:t>
            </a:r>
            <a:r>
              <a:rPr lang="en-US" sz="2800" dirty="0" smtClean="0"/>
              <a:t>SES, </a:t>
            </a:r>
            <a:r>
              <a:rPr lang="en-US" sz="2800" dirty="0"/>
              <a:t>and other core </a:t>
            </a:r>
            <a:r>
              <a:rPr lang="en-US" sz="2800" dirty="0" smtClean="0"/>
              <a:t>concepts</a:t>
            </a:r>
          </a:p>
          <a:p>
            <a:pPr lvl="0"/>
            <a:endParaRPr lang="en-US" sz="1100" dirty="0"/>
          </a:p>
          <a:p>
            <a:pPr lvl="0"/>
            <a:r>
              <a:rPr lang="en-US" sz="2800" dirty="0"/>
              <a:t>Understand a multi-level and longitudinal framework for the etiologies of differences in health by race/ethnicity and </a:t>
            </a:r>
            <a:r>
              <a:rPr lang="en-US" sz="2800" dirty="0" smtClean="0"/>
              <a:t>SES</a:t>
            </a:r>
          </a:p>
          <a:p>
            <a:pPr lvl="0"/>
            <a:endParaRPr lang="en-US" sz="1100" dirty="0"/>
          </a:p>
          <a:p>
            <a:pPr lvl="0"/>
            <a:r>
              <a:rPr lang="en-US" sz="2800" dirty="0"/>
              <a:t>Describe the essential role of </a:t>
            </a:r>
            <a:r>
              <a:rPr lang="en-US" sz="2800" dirty="0" smtClean="0"/>
              <a:t>community engagement</a:t>
            </a:r>
          </a:p>
          <a:p>
            <a:pPr lvl="0"/>
            <a:endParaRPr lang="en-US" sz="1100" dirty="0"/>
          </a:p>
          <a:p>
            <a:r>
              <a:rPr lang="en-US" sz="2800" dirty="0"/>
              <a:t>Incorporate a rigorous approach to measurement and apply analytic methods to research in diverse </a:t>
            </a:r>
            <a:r>
              <a:rPr lang="en-US" sz="2800" dirty="0" smtClean="0"/>
              <a:t>populations </a:t>
            </a:r>
            <a:endParaRPr lang="en-US" sz="2800" dirty="0"/>
          </a:p>
        </p:txBody>
      </p:sp>
    </p:spTree>
    <p:extLst>
      <p:ext uri="{BB962C8B-B14F-4D97-AF65-F5344CB8AC3E}">
        <p14:creationId xmlns:p14="http://schemas.microsoft.com/office/powerpoint/2010/main" val="4233254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en-US" smtClean="0">
                <a:solidFill>
                  <a:srgbClr val="FEFDFA"/>
                </a:solidFill>
              </a:rPr>
              <a:t>Ancestry Informative Markers in Mexican Latinos</a:t>
            </a:r>
          </a:p>
        </p:txBody>
      </p:sp>
      <p:graphicFrame>
        <p:nvGraphicFramePr>
          <p:cNvPr id="43010" name="Object 4"/>
          <p:cNvGraphicFramePr>
            <a:graphicFrameLocks noGrp="1" noChangeAspect="1"/>
          </p:cNvGraphicFramePr>
          <p:nvPr>
            <p:ph type="body" idx="1"/>
          </p:nvPr>
        </p:nvGraphicFramePr>
        <p:xfrm>
          <a:off x="762000" y="2057400"/>
          <a:ext cx="7239000" cy="3886200"/>
        </p:xfrm>
        <a:graphic>
          <a:graphicData uri="http://schemas.openxmlformats.org/presentationml/2006/ole">
            <mc:AlternateContent xmlns:mc="http://schemas.openxmlformats.org/markup-compatibility/2006">
              <mc:Choice xmlns:v="urn:schemas-microsoft-com:vml" Requires="v">
                <p:oleObj spid="_x0000_s81938" name="Chart" r:id="rId4" imgW="64185800" imgH="32854900" progId="Excel.Chart.8">
                  <p:embed/>
                </p:oleObj>
              </mc:Choice>
              <mc:Fallback>
                <p:oleObj name="Chart" r:id="rId4" imgW="64185800" imgH="328549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057400"/>
                        <a:ext cx="7239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64476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9023" y="0"/>
            <a:ext cx="8229600" cy="1143000"/>
          </a:xfrm>
        </p:spPr>
        <p:txBody>
          <a:bodyPr/>
          <a:lstStyle/>
          <a:p>
            <a:r>
              <a:rPr lang="en-US" dirty="0" smtClean="0"/>
              <a:t>Admixture in White, Black and Hispanics</a:t>
            </a:r>
            <a:endParaRPr lang="en-US" dirty="0"/>
          </a:p>
        </p:txBody>
      </p:sp>
      <p:sp>
        <p:nvSpPr>
          <p:cNvPr id="5" name="Content Placeholder 4"/>
          <p:cNvSpPr>
            <a:spLocks noGrp="1"/>
          </p:cNvSpPr>
          <p:nvPr>
            <p:ph idx="1"/>
          </p:nvPr>
        </p:nvSpPr>
        <p:spPr/>
        <p:txBody>
          <a:bodyPr/>
          <a:lstStyle/>
          <a:p>
            <a:endParaRPr lang="en-US"/>
          </a:p>
        </p:txBody>
      </p:sp>
      <p:pic>
        <p:nvPicPr>
          <p:cNvPr id="6" name="Picture 2" descr="http://www.frontiersin.org/files/Articles/36782/fgene-03-00322-HTML/image_m/fgene-03-00322-g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1371600"/>
            <a:ext cx="7657646" cy="462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06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Race as social construct or biological construct?</a:t>
            </a:r>
            <a:endParaRPr lang="en-US" dirty="0"/>
          </a:p>
        </p:txBody>
      </p:sp>
      <p:sp>
        <p:nvSpPr>
          <p:cNvPr id="5" name="Content Placeholder 4"/>
          <p:cNvSpPr>
            <a:spLocks noGrp="1"/>
          </p:cNvSpPr>
          <p:nvPr>
            <p:ph idx="1"/>
          </p:nvPr>
        </p:nvSpPr>
        <p:spPr>
          <a:xfrm>
            <a:off x="457200" y="1828800"/>
            <a:ext cx="8229600" cy="4297363"/>
          </a:xfrm>
        </p:spPr>
        <p:txBody>
          <a:bodyPr/>
          <a:lstStyle/>
          <a:p>
            <a:r>
              <a:rPr lang="en-US" dirty="0" smtClean="0"/>
              <a:t>Variations in biology have been important for discovery science</a:t>
            </a:r>
          </a:p>
          <a:p>
            <a:endParaRPr lang="en-US" dirty="0" smtClean="0"/>
          </a:p>
          <a:p>
            <a:endParaRPr lang="en-US" sz="900" dirty="0"/>
          </a:p>
          <a:p>
            <a:r>
              <a:rPr lang="en-US" dirty="0" smtClean="0"/>
              <a:t>But conflating genetic markers (AIMs) with race/ethnic patterns of health and disease is problematic.</a:t>
            </a:r>
          </a:p>
        </p:txBody>
      </p:sp>
    </p:spTree>
    <p:extLst>
      <p:ext uri="{BB962C8B-B14F-4D97-AF65-F5344CB8AC3E}">
        <p14:creationId xmlns:p14="http://schemas.microsoft.com/office/powerpoint/2010/main" val="2642024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193675" y="654597"/>
            <a:ext cx="8686799" cy="510909"/>
          </a:xfrm>
          <a:prstGeom prst="rect">
            <a:avLst/>
          </a:prstGeom>
          <a:noFill/>
          <a:ln w="9525">
            <a:noFill/>
            <a:miter lim="800000"/>
            <a:headEnd/>
            <a:tailEnd/>
          </a:ln>
          <a:effectLst/>
        </p:spPr>
        <p:txBody>
          <a:bodyPr wrap="square">
            <a:spAutoFit/>
          </a:bodyPr>
          <a:lstStyle/>
          <a:p>
            <a:pPr algn="ctr">
              <a:lnSpc>
                <a:spcPct val="85000"/>
              </a:lnSpc>
              <a:defRPr/>
            </a:pPr>
            <a:r>
              <a:rPr lang="en-US" sz="3200" b="1" dirty="0" smtClean="0">
                <a:solidFill>
                  <a:prstClr val="white"/>
                </a:solidFill>
              </a:rPr>
              <a:t>Understanding patterns of health and disease</a:t>
            </a:r>
            <a:endParaRPr lang="en-US" sz="3200" b="1" dirty="0">
              <a:solidFill>
                <a:prstClr val="white"/>
              </a:solidFill>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solidFill>
                  <a:prstClr val="black"/>
                </a:solidFill>
              </a:rPr>
              <a:t>Adapted from Braveman et al., for </a:t>
            </a:r>
            <a:r>
              <a:rPr kumimoji="1" lang="en-US" altLang="en-US" sz="1100" dirty="0" smtClean="0">
                <a:solidFill>
                  <a:prstClr val="black"/>
                </a:solidFill>
              </a:rPr>
              <a:t>RWJ Foundation</a:t>
            </a:r>
          </a:p>
          <a:p>
            <a:pPr eaLnBrk="1" hangingPunct="1">
              <a:spcBef>
                <a:spcPts val="0"/>
              </a:spcBef>
            </a:pPr>
            <a:r>
              <a:rPr kumimoji="1" lang="en-US" altLang="en-US" sz="1100" dirty="0" smtClean="0">
                <a:solidFill>
                  <a:prstClr val="black"/>
                </a:solidFill>
              </a:rPr>
              <a:t> </a:t>
            </a:r>
            <a:r>
              <a:rPr kumimoji="1" lang="en-US" altLang="en-US" sz="1100" dirty="0">
                <a:solidFill>
                  <a:prstClr val="black"/>
                </a:solidFill>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prstClr val="white"/>
                </a:solidFill>
              </a:rPr>
              <a:t>Interaction with genetic/other biological factors</a:t>
            </a:r>
            <a:endParaRPr lang="en-US" altLang="en-US" sz="1600" b="1" dirty="0">
              <a:solidFill>
                <a:prstClr val="white"/>
              </a:solidFill>
            </a:endParaRPr>
          </a:p>
        </p:txBody>
      </p:sp>
    </p:spTree>
    <p:extLst>
      <p:ext uri="{BB962C8B-B14F-4D97-AF65-F5344CB8AC3E}">
        <p14:creationId xmlns:p14="http://schemas.microsoft.com/office/powerpoint/2010/main" val="1218350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685800" y="2286000"/>
            <a:ext cx="7772400" cy="1143000"/>
          </a:xfrm>
        </p:spPr>
        <p:txBody>
          <a:bodyPr/>
          <a:lstStyle/>
          <a:p>
            <a:r>
              <a:rPr lang="en-US" altLang="en-US" dirty="0" smtClean="0">
                <a:solidFill>
                  <a:srgbClr val="FEFDFA"/>
                </a:solidFill>
              </a:rPr>
              <a:t>What About Socioeconomic Status?</a:t>
            </a:r>
          </a:p>
        </p:txBody>
      </p:sp>
    </p:spTree>
    <p:extLst>
      <p:ext uri="{BB962C8B-B14F-4D97-AF65-F5344CB8AC3E}">
        <p14:creationId xmlns:p14="http://schemas.microsoft.com/office/powerpoint/2010/main" val="2744279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smtClean="0">
                <a:solidFill>
                  <a:srgbClr val="FEFDFA"/>
                </a:solidFill>
              </a:rPr>
              <a:t>Measures of SES</a:t>
            </a:r>
          </a:p>
        </p:txBody>
      </p:sp>
      <p:sp>
        <p:nvSpPr>
          <p:cNvPr id="96259" name="Rectangle 3"/>
          <p:cNvSpPr>
            <a:spLocks noGrp="1" noChangeArrowheads="1"/>
          </p:cNvSpPr>
          <p:nvPr>
            <p:ph type="body" idx="1"/>
          </p:nvPr>
        </p:nvSpPr>
        <p:spPr>
          <a:xfrm>
            <a:off x="685800" y="1447800"/>
            <a:ext cx="7772400" cy="4191000"/>
          </a:xfrm>
        </p:spPr>
        <p:txBody>
          <a:bodyPr/>
          <a:lstStyle/>
          <a:p>
            <a:r>
              <a:rPr lang="en-US" altLang="en-US" dirty="0" smtClean="0">
                <a:latin typeface="+mj-lt"/>
              </a:rPr>
              <a:t>Education – years of formal or establish ordinal categories</a:t>
            </a:r>
          </a:p>
          <a:p>
            <a:r>
              <a:rPr lang="en-US" altLang="en-US" dirty="0" smtClean="0">
                <a:latin typeface="+mj-lt"/>
              </a:rPr>
              <a:t>Income defined in terms of annual household and factor number of dependents.  Frequently decline to report or inaccurate</a:t>
            </a:r>
          </a:p>
          <a:p>
            <a:r>
              <a:rPr lang="en-US" altLang="en-US" dirty="0" smtClean="0">
                <a:latin typeface="+mj-lt"/>
              </a:rPr>
              <a:t>Occupation– laborer, technical, professional, business</a:t>
            </a:r>
          </a:p>
        </p:txBody>
      </p:sp>
    </p:spTree>
    <p:extLst>
      <p:ext uri="{BB962C8B-B14F-4D97-AF65-F5344CB8AC3E}">
        <p14:creationId xmlns:p14="http://schemas.microsoft.com/office/powerpoint/2010/main" val="2277732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dirty="0" smtClean="0">
                <a:solidFill>
                  <a:srgbClr val="FEFDFA"/>
                </a:solidFill>
                <a:latin typeface="+mn-lt"/>
              </a:rPr>
              <a:t>Additional SES Measures</a:t>
            </a:r>
          </a:p>
        </p:txBody>
      </p:sp>
      <p:sp>
        <p:nvSpPr>
          <p:cNvPr id="161795" name="Rectangle 3"/>
          <p:cNvSpPr>
            <a:spLocks noGrp="1" noChangeArrowheads="1"/>
          </p:cNvSpPr>
          <p:nvPr>
            <p:ph type="body" idx="1"/>
          </p:nvPr>
        </p:nvSpPr>
        <p:spPr>
          <a:xfrm>
            <a:off x="762000" y="1219200"/>
            <a:ext cx="7772400" cy="4572000"/>
          </a:xfrm>
        </p:spPr>
        <p:txBody>
          <a:bodyPr/>
          <a:lstStyle/>
          <a:p>
            <a:r>
              <a:rPr lang="en-US" altLang="en-US" dirty="0" smtClean="0">
                <a:latin typeface="+mj-lt"/>
              </a:rPr>
              <a:t>Wealth</a:t>
            </a:r>
          </a:p>
          <a:p>
            <a:r>
              <a:rPr lang="en-US" altLang="en-US" dirty="0" smtClean="0">
                <a:latin typeface="+mj-lt"/>
              </a:rPr>
              <a:t>Class measure over the life course––childhood exposure</a:t>
            </a:r>
          </a:p>
          <a:p>
            <a:r>
              <a:rPr lang="en-US" altLang="en-US" dirty="0" smtClean="0">
                <a:latin typeface="+mj-lt"/>
              </a:rPr>
              <a:t>Parental occupation and education</a:t>
            </a:r>
          </a:p>
          <a:p>
            <a:r>
              <a:rPr lang="en-US" altLang="en-US" dirty="0" smtClean="0">
                <a:latin typeface="+mj-lt"/>
              </a:rPr>
              <a:t>Self-perceived </a:t>
            </a:r>
            <a:r>
              <a:rPr lang="ja-JP" altLang="en-US" dirty="0" smtClean="0">
                <a:latin typeface="+mj-lt"/>
              </a:rPr>
              <a:t>‘</a:t>
            </a:r>
            <a:r>
              <a:rPr lang="en-US" altLang="ja-JP" dirty="0" smtClean="0">
                <a:latin typeface="+mj-lt"/>
              </a:rPr>
              <a:t>standing</a:t>
            </a:r>
            <a:r>
              <a:rPr lang="ja-JP" altLang="en-US" dirty="0" smtClean="0">
                <a:latin typeface="+mj-lt"/>
              </a:rPr>
              <a:t>’</a:t>
            </a:r>
            <a:r>
              <a:rPr lang="en-US" altLang="ja-JP" dirty="0" smtClean="0">
                <a:latin typeface="+mj-lt"/>
              </a:rPr>
              <a:t> on a ladder ranging from 1 to 10</a:t>
            </a:r>
          </a:p>
        </p:txBody>
      </p:sp>
    </p:spTree>
    <p:extLst>
      <p:ext uri="{BB962C8B-B14F-4D97-AF65-F5344CB8AC3E}">
        <p14:creationId xmlns:p14="http://schemas.microsoft.com/office/powerpoint/2010/main" val="3288511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extLst>
            <a:ext uri="{AF507438-7753-43E0-B8FC-AC1667EBCBE1}">
              <a14:hiddenEffects xmlns:a14="http://schemas.microsoft.com/office/drawing/2010/main">
                <a:effectLst>
                  <a:outerShdw blurRad="63500" dist="35921" dir="2700000" algn="ctr" rotWithShape="0">
                    <a:srgbClr val="000000"/>
                  </a:outerShdw>
                </a:effectLst>
              </a14:hiddenEffects>
            </a:ext>
          </a:extLst>
        </p:spPr>
        <p:txBody>
          <a:bodyPr/>
          <a:lstStyle/>
          <a:p>
            <a:pPr>
              <a:defRPr/>
            </a:pPr>
            <a:r>
              <a:rPr lang="en-US" sz="3600" dirty="0" smtClean="0">
                <a:solidFill>
                  <a:srgbClr val="FEFDFA"/>
                </a:solidFill>
                <a:latin typeface="+mn-lt"/>
                <a:ea typeface="+mj-ea"/>
                <a:cs typeface="+mj-cs"/>
              </a:rPr>
              <a:t>Race/Ethnicity and SES</a:t>
            </a:r>
            <a:endParaRPr lang="en-US" dirty="0" smtClean="0">
              <a:solidFill>
                <a:srgbClr val="FEFDFA"/>
              </a:solidFill>
              <a:latin typeface="+mn-lt"/>
              <a:ea typeface="+mj-ea"/>
              <a:cs typeface="+mj-cs"/>
            </a:endParaRPr>
          </a:p>
        </p:txBody>
      </p:sp>
      <p:sp>
        <p:nvSpPr>
          <p:cNvPr id="49155" name="Rectangle 3"/>
          <p:cNvSpPr>
            <a:spLocks noGrp="1" noChangeArrowheads="1"/>
          </p:cNvSpPr>
          <p:nvPr>
            <p:ph type="body" idx="1"/>
          </p:nvPr>
        </p:nvSpPr>
        <p:spPr>
          <a:xfrm>
            <a:off x="0" y="1143000"/>
            <a:ext cx="8991600" cy="4800600"/>
          </a:xfrm>
        </p:spPr>
        <p:txBody>
          <a:bodyPr/>
          <a:lstStyle/>
          <a:p>
            <a:pPr>
              <a:defRPr/>
            </a:pPr>
            <a:r>
              <a:rPr lang="en-US" dirty="0" smtClean="0">
                <a:ea typeface="+mn-ea"/>
                <a:cs typeface="+mn-cs"/>
              </a:rPr>
              <a:t>Explain often independent variance in outcomes</a:t>
            </a:r>
          </a:p>
          <a:p>
            <a:pPr>
              <a:defRPr/>
            </a:pPr>
            <a:endParaRPr lang="en-US" sz="2800" dirty="0" smtClean="0">
              <a:ea typeface="+mn-ea"/>
              <a:cs typeface="+mn-cs"/>
            </a:endParaRPr>
          </a:p>
          <a:p>
            <a:pPr>
              <a:defRPr/>
            </a:pPr>
            <a:r>
              <a:rPr lang="en-US" dirty="0" smtClean="0">
                <a:ea typeface="+mn-ea"/>
                <a:cs typeface="+mn-cs"/>
              </a:rPr>
              <a:t>Strong association between the two constructs</a:t>
            </a:r>
            <a:endParaRPr lang="en-US" sz="2800" dirty="0" smtClean="0">
              <a:ea typeface="+mn-ea"/>
              <a:cs typeface="+mn-cs"/>
            </a:endParaRPr>
          </a:p>
          <a:p>
            <a:pPr>
              <a:defRPr/>
            </a:pPr>
            <a:endParaRPr lang="en-US" dirty="0" smtClean="0">
              <a:ea typeface="+mn-ea"/>
              <a:cs typeface="+mn-cs"/>
            </a:endParaRPr>
          </a:p>
          <a:p>
            <a:pPr>
              <a:defRPr/>
            </a:pPr>
            <a:r>
              <a:rPr lang="en-US" dirty="0" smtClean="0">
                <a:ea typeface="+mn-ea"/>
                <a:cs typeface="+mn-cs"/>
              </a:rPr>
              <a:t>Gradient of health exists across all levels of social class</a:t>
            </a:r>
          </a:p>
        </p:txBody>
      </p:sp>
    </p:spTree>
    <p:extLst>
      <p:ext uri="{BB962C8B-B14F-4D97-AF65-F5344CB8AC3E}">
        <p14:creationId xmlns:p14="http://schemas.microsoft.com/office/powerpoint/2010/main" val="143963070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Measurement of SES</a:t>
            </a:r>
            <a:endParaRPr lang="en-US" dirty="0"/>
          </a:p>
        </p:txBody>
      </p:sp>
      <p:sp>
        <p:nvSpPr>
          <p:cNvPr id="5" name="Content Placeholder 4"/>
          <p:cNvSpPr>
            <a:spLocks noGrp="1"/>
          </p:cNvSpPr>
          <p:nvPr>
            <p:ph idx="1"/>
          </p:nvPr>
        </p:nvSpPr>
        <p:spPr/>
        <p:txBody>
          <a:bodyPr/>
          <a:lstStyle/>
          <a:p>
            <a:r>
              <a:rPr lang="en-US" dirty="0" smtClean="0"/>
              <a:t>Think about measures that have most relevance to your research question</a:t>
            </a:r>
          </a:p>
          <a:p>
            <a:pPr lvl="1"/>
            <a:r>
              <a:rPr lang="en-US" dirty="0" smtClean="0"/>
              <a:t>May need multiple measures</a:t>
            </a:r>
          </a:p>
          <a:p>
            <a:r>
              <a:rPr lang="en-US" dirty="0" smtClean="0"/>
              <a:t>Use validated question </a:t>
            </a:r>
          </a:p>
          <a:p>
            <a:r>
              <a:rPr lang="en-US" dirty="0" smtClean="0"/>
              <a:t>Consider life course perspective</a:t>
            </a:r>
          </a:p>
          <a:p>
            <a:r>
              <a:rPr lang="en-US" dirty="0" smtClean="0"/>
              <a:t>Always think about both race/ethnicity and SES</a:t>
            </a:r>
            <a:endParaRPr lang="en-US" dirty="0"/>
          </a:p>
        </p:txBody>
      </p:sp>
    </p:spTree>
    <p:extLst>
      <p:ext uri="{BB962C8B-B14F-4D97-AF65-F5344CB8AC3E}">
        <p14:creationId xmlns:p14="http://schemas.microsoft.com/office/powerpoint/2010/main" val="12707469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for Research in Diverse Populations</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Appropriately measure </a:t>
            </a:r>
            <a:r>
              <a:rPr lang="en-US" dirty="0" err="1" smtClean="0"/>
              <a:t>sociodemographic</a:t>
            </a:r>
            <a:r>
              <a:rPr lang="en-US" dirty="0" smtClean="0"/>
              <a:t> characteristics</a:t>
            </a:r>
          </a:p>
          <a:p>
            <a:r>
              <a:rPr lang="en-US" dirty="0" smtClean="0"/>
              <a:t>Ensure diversity in recruitment and retention of study participants</a:t>
            </a:r>
          </a:p>
          <a:p>
            <a:r>
              <a:rPr lang="en-US" dirty="0" smtClean="0"/>
              <a:t>Incorporate a socioecological perspective </a:t>
            </a:r>
          </a:p>
          <a:p>
            <a:endParaRPr lang="en-US" dirty="0" smtClean="0"/>
          </a:p>
          <a:p>
            <a:endParaRPr lang="en-US" dirty="0"/>
          </a:p>
        </p:txBody>
      </p:sp>
      <p:sp>
        <p:nvSpPr>
          <p:cNvPr id="2" name="Rectangle 1"/>
          <p:cNvSpPr/>
          <p:nvPr/>
        </p:nvSpPr>
        <p:spPr>
          <a:xfrm>
            <a:off x="457200" y="2667000"/>
            <a:ext cx="8153400" cy="1295400"/>
          </a:xfrm>
          <a:prstGeom prst="rect">
            <a:avLst/>
          </a:prstGeom>
          <a:solidFill>
            <a:schemeClr val="accent1">
              <a:alpha val="42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06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Course Objectives</a:t>
            </a:r>
          </a:p>
        </p:txBody>
      </p:sp>
      <p:sp>
        <p:nvSpPr>
          <p:cNvPr id="7" name="Content Placeholder 6"/>
          <p:cNvSpPr>
            <a:spLocks noGrp="1"/>
          </p:cNvSpPr>
          <p:nvPr>
            <p:ph idx="1"/>
          </p:nvPr>
        </p:nvSpPr>
        <p:spPr>
          <a:xfrm>
            <a:off x="228600" y="1295400"/>
            <a:ext cx="8686800" cy="4525963"/>
          </a:xfrm>
        </p:spPr>
        <p:txBody>
          <a:bodyPr/>
          <a:lstStyle/>
          <a:p>
            <a:pPr lvl="0"/>
            <a:r>
              <a:rPr lang="en-US" dirty="0" smtClean="0"/>
              <a:t>Understand </a:t>
            </a:r>
            <a:r>
              <a:rPr lang="en-US" dirty="0"/>
              <a:t>the application of different study designs to health disparities research </a:t>
            </a:r>
            <a:endParaRPr lang="en-US" dirty="0" smtClean="0"/>
          </a:p>
          <a:p>
            <a:pPr lvl="0"/>
            <a:endParaRPr lang="en-US" sz="1800" dirty="0"/>
          </a:p>
          <a:p>
            <a:pPr lvl="0"/>
            <a:r>
              <a:rPr lang="en-US" dirty="0"/>
              <a:t>Incorporate an understanding of how to do strategic science </a:t>
            </a:r>
            <a:r>
              <a:rPr lang="en-US" dirty="0" smtClean="0"/>
              <a:t>in </a:t>
            </a:r>
            <a:r>
              <a:rPr lang="en-US" dirty="0"/>
              <a:t>health disparities </a:t>
            </a:r>
            <a:r>
              <a:rPr lang="en-US" dirty="0" smtClean="0"/>
              <a:t>research</a:t>
            </a:r>
          </a:p>
          <a:p>
            <a:pPr lvl="0"/>
            <a:endParaRPr lang="en-US" sz="1800" dirty="0"/>
          </a:p>
          <a:p>
            <a:pPr lvl="0"/>
            <a:r>
              <a:rPr lang="en-US" dirty="0"/>
              <a:t>Recognize leading debates and areas of uncertainty, as well as priority areas of research, in health disparities research</a:t>
            </a:r>
          </a:p>
          <a:p>
            <a:endParaRPr lang="en-US" dirty="0"/>
          </a:p>
        </p:txBody>
      </p:sp>
    </p:spTree>
    <p:extLst>
      <p:ext uri="{BB962C8B-B14F-4D97-AF65-F5344CB8AC3E}">
        <p14:creationId xmlns:p14="http://schemas.microsoft.com/office/powerpoint/2010/main" val="3157615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bwMode="auto">
          <a:xfrm>
            <a:off x="685800" y="381000"/>
            <a:ext cx="7772400" cy="762000"/>
          </a:xfrm>
          <a:prstGeom prst="rect">
            <a:avLst/>
          </a:prstGeom>
          <a:noFill/>
          <a:ln>
            <a:miter lim="800000"/>
            <a:headEnd/>
            <a:tailEnd/>
          </a:ln>
        </p:spPr>
        <p:txBody>
          <a:bodyPr/>
          <a:lstStyle/>
          <a:p>
            <a:pPr eaLnBrk="1" hangingPunct="1"/>
            <a:r>
              <a:rPr lang="en-US" sz="4000" b="1" dirty="0" smtClean="0">
                <a:solidFill>
                  <a:schemeClr val="bg1"/>
                </a:solidFill>
              </a:rPr>
              <a:t>NIH Mandate to Recruit Minorities</a:t>
            </a:r>
          </a:p>
        </p:txBody>
      </p:sp>
      <p:sp>
        <p:nvSpPr>
          <p:cNvPr id="21506" name="Rectangle 3"/>
          <p:cNvSpPr>
            <a:spLocks noGrp="1" noChangeArrowheads="1"/>
          </p:cNvSpPr>
          <p:nvPr>
            <p:ph type="body" idx="4294967295"/>
          </p:nvPr>
        </p:nvSpPr>
        <p:spPr bwMode="auto">
          <a:xfrm>
            <a:off x="381000" y="1447800"/>
            <a:ext cx="8382000" cy="4038600"/>
          </a:xfrm>
          <a:prstGeom prst="rect">
            <a:avLst/>
          </a:prstGeom>
          <a:noFill/>
          <a:ln>
            <a:miter lim="800000"/>
            <a:headEnd/>
            <a:tailEnd/>
          </a:ln>
        </p:spPr>
        <p:txBody>
          <a:bodyPr/>
          <a:lstStyle/>
          <a:p>
            <a:pPr eaLnBrk="1" hangingPunct="1"/>
            <a:r>
              <a:rPr lang="en-US" dirty="0" smtClean="0">
                <a:solidFill>
                  <a:schemeClr val="bg1"/>
                </a:solidFill>
                <a:latin typeface="+mj-lt"/>
              </a:rPr>
              <a:t>1993 NIH Revitalization Act: </a:t>
            </a:r>
            <a:r>
              <a:rPr lang="en-US" dirty="0">
                <a:solidFill>
                  <a:schemeClr val="bg1"/>
                </a:solidFill>
                <a:latin typeface="+mj-lt"/>
              </a:rPr>
              <a:t>W</a:t>
            </a:r>
            <a:r>
              <a:rPr lang="en-US" dirty="0" smtClean="0">
                <a:solidFill>
                  <a:schemeClr val="bg1"/>
                </a:solidFill>
                <a:latin typeface="+mj-lt"/>
              </a:rPr>
              <a:t>omen and  minorities must be included in clinical research supported by NIH</a:t>
            </a:r>
          </a:p>
          <a:p>
            <a:pPr eaLnBrk="1" hangingPunct="1"/>
            <a:r>
              <a:rPr lang="en-US" dirty="0" smtClean="0">
                <a:solidFill>
                  <a:schemeClr val="bg1"/>
                </a:solidFill>
                <a:latin typeface="+mj-lt"/>
              </a:rPr>
              <a:t>Sufficient numbers to allow valid evaluation of ethnic differences</a:t>
            </a:r>
            <a:r>
              <a:rPr lang="en-US" dirty="0">
                <a:solidFill>
                  <a:schemeClr val="bg1"/>
                </a:solidFill>
                <a:latin typeface="+mj-lt"/>
              </a:rPr>
              <a:t> </a:t>
            </a:r>
            <a:r>
              <a:rPr lang="en-US" dirty="0" smtClean="0">
                <a:solidFill>
                  <a:schemeClr val="bg1"/>
                </a:solidFill>
                <a:latin typeface="+mj-lt"/>
              </a:rPr>
              <a:t>for major ethnic groups</a:t>
            </a:r>
          </a:p>
        </p:txBody>
      </p:sp>
    </p:spTree>
    <p:extLst>
      <p:ext uri="{BB962C8B-B14F-4D97-AF65-F5344CB8AC3E}">
        <p14:creationId xmlns:p14="http://schemas.microsoft.com/office/powerpoint/2010/main" val="634429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lstStyle/>
          <a:p>
            <a:pPr eaLnBrk="1" hangingPunct="1">
              <a:lnSpc>
                <a:spcPct val="90000"/>
              </a:lnSpc>
            </a:pPr>
            <a:r>
              <a:rPr lang="en-US" dirty="0"/>
              <a:t>Participation of diverse </a:t>
            </a:r>
            <a:r>
              <a:rPr lang="en-US" dirty="0" smtClean="0"/>
              <a:t>participants ensures that:</a:t>
            </a:r>
          </a:p>
          <a:p>
            <a:pPr lvl="1" eaLnBrk="1" hangingPunct="1">
              <a:lnSpc>
                <a:spcPct val="90000"/>
              </a:lnSpc>
            </a:pPr>
            <a:r>
              <a:rPr lang="en-US" dirty="0" smtClean="0"/>
              <a:t>Research findings are generalizable</a:t>
            </a:r>
            <a:endParaRPr lang="en-US" dirty="0"/>
          </a:p>
          <a:p>
            <a:pPr lvl="1" eaLnBrk="1" hangingPunct="1">
              <a:lnSpc>
                <a:spcPct val="90000"/>
              </a:lnSpc>
            </a:pPr>
            <a:r>
              <a:rPr lang="en-US" dirty="0" smtClean="0"/>
              <a:t>Research findings can be translated into diverse communities </a:t>
            </a:r>
          </a:p>
          <a:p>
            <a:pPr lvl="1" eaLnBrk="1" hangingPunct="1">
              <a:lnSpc>
                <a:spcPct val="90000"/>
              </a:lnSpc>
            </a:pPr>
            <a:r>
              <a:rPr lang="en-US" dirty="0" smtClean="0"/>
              <a:t>The benefits of clinical research are broadly distributed</a:t>
            </a:r>
          </a:p>
          <a:p>
            <a:pPr lvl="1" eaLnBrk="1" hangingPunct="1">
              <a:lnSpc>
                <a:spcPct val="90000"/>
              </a:lnSpc>
            </a:pPr>
            <a:r>
              <a:rPr lang="en-US" dirty="0" smtClean="0"/>
              <a:t>Disparities can be investigated and understood</a:t>
            </a:r>
          </a:p>
          <a:p>
            <a:pPr lvl="1" eaLnBrk="1" hangingPunct="1">
              <a:lnSpc>
                <a:spcPct val="90000"/>
              </a:lnSpc>
            </a:pPr>
            <a:endParaRPr lang="en-US" dirty="0" smtClean="0"/>
          </a:p>
        </p:txBody>
      </p:sp>
    </p:spTree>
    <p:extLst>
      <p:ext uri="{BB962C8B-B14F-4D97-AF65-F5344CB8AC3E}">
        <p14:creationId xmlns:p14="http://schemas.microsoft.com/office/powerpoint/2010/main" val="32863479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bwMode="auto">
          <a:xfrm>
            <a:off x="457200" y="38100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Dismal Representation</a:t>
            </a:r>
          </a:p>
        </p:txBody>
      </p:sp>
      <p:sp>
        <p:nvSpPr>
          <p:cNvPr id="23554" name="Rectangle 3"/>
          <p:cNvSpPr>
            <a:spLocks noGrp="1" noChangeArrowheads="1"/>
          </p:cNvSpPr>
          <p:nvPr>
            <p:ph type="body" idx="1"/>
          </p:nvPr>
        </p:nvSpPr>
        <p:spPr bwMode="auto">
          <a:xfrm>
            <a:off x="381000" y="1219200"/>
            <a:ext cx="8458200" cy="41148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Jan </a:t>
            </a:r>
            <a:r>
              <a:rPr lang="en-US" sz="2800" dirty="0"/>
              <a:t>2013 review of NCI-sponsored trials </a:t>
            </a:r>
            <a:endParaRPr lang="en-US" sz="2800" dirty="0" smtClean="0"/>
          </a:p>
          <a:p>
            <a:pPr lvl="1"/>
            <a:r>
              <a:rPr lang="en-US" sz="2400" dirty="0" smtClean="0"/>
              <a:t>&lt; </a:t>
            </a:r>
            <a:r>
              <a:rPr lang="en-US" sz="2400" dirty="0" smtClean="0"/>
              <a:t>100/10,000 cancer trials focused on racial/ethnic minorities</a:t>
            </a:r>
          </a:p>
          <a:p>
            <a:r>
              <a:rPr lang="en-US" sz="2800" dirty="0" smtClean="0"/>
              <a:t>Of participants in cancer research , </a:t>
            </a:r>
            <a:r>
              <a:rPr lang="en-US" sz="2800" dirty="0"/>
              <a:t>only 10%</a:t>
            </a:r>
            <a:r>
              <a:rPr lang="en-US" sz="2400" dirty="0"/>
              <a:t> </a:t>
            </a:r>
            <a:r>
              <a:rPr lang="en-US" sz="2800" dirty="0"/>
              <a:t>are minorities, while they make up almost 40% of U.S. </a:t>
            </a:r>
            <a:r>
              <a:rPr lang="en-US" sz="2800" dirty="0" smtClean="0"/>
              <a:t>population</a:t>
            </a:r>
          </a:p>
          <a:p>
            <a:r>
              <a:rPr lang="en-US" sz="2800" dirty="0" smtClean="0"/>
              <a:t>Overall, blacks and </a:t>
            </a:r>
            <a:r>
              <a:rPr lang="en-US" sz="2800" dirty="0"/>
              <a:t>H</a:t>
            </a:r>
            <a:r>
              <a:rPr lang="en-US" sz="2800" dirty="0" smtClean="0"/>
              <a:t>ispanics make up 5% and 1% of clinical trial participants</a:t>
            </a:r>
          </a:p>
          <a:p>
            <a:pPr marL="0" indent="0">
              <a:buNone/>
            </a:pPr>
            <a:r>
              <a:rPr lang="en-US" sz="1800" dirty="0"/>
              <a:t>	</a:t>
            </a:r>
            <a:r>
              <a:rPr lang="en-US" sz="1800" dirty="0" smtClean="0"/>
              <a:t>			Chen </a:t>
            </a:r>
            <a:r>
              <a:rPr lang="en-US" sz="1800" dirty="0" smtClean="0"/>
              <a:t>M. Cancer </a:t>
            </a:r>
            <a:r>
              <a:rPr lang="en-US" sz="1800" dirty="0" smtClean="0"/>
              <a:t>2014; 120(7 </a:t>
            </a:r>
            <a:r>
              <a:rPr lang="en-US" sz="1800" dirty="0" smtClean="0"/>
              <a:t>supple):</a:t>
            </a:r>
            <a:r>
              <a:rPr lang="en-US" sz="1800" dirty="0" smtClean="0"/>
              <a:t>109-6</a:t>
            </a:r>
          </a:p>
          <a:p>
            <a:pPr algn="r">
              <a:buNone/>
            </a:pPr>
            <a:r>
              <a:rPr lang="en-US" sz="1800" dirty="0" smtClean="0"/>
              <a:t>www2.mdanderson.org/cancerwise/2010/03/minority-participation-in-clinical-trials.html</a:t>
            </a:r>
            <a:r>
              <a:rPr lang="en-US" sz="1800" dirty="0" smtClean="0"/>
              <a:t> </a:t>
            </a:r>
            <a:endParaRPr lang="en-US" sz="1800" dirty="0" smtClean="0"/>
          </a:p>
        </p:txBody>
      </p:sp>
    </p:spTree>
    <p:extLst>
      <p:ext uri="{BB962C8B-B14F-4D97-AF65-F5344CB8AC3E}">
        <p14:creationId xmlns:p14="http://schemas.microsoft.com/office/powerpoint/2010/main" val="4159490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endParaRPr lang="en-US" sz="1400" dirty="0"/>
          </a:p>
        </p:txBody>
      </p:sp>
      <p:sp>
        <p:nvSpPr>
          <p:cNvPr id="21507" name="Rectangle 2"/>
          <p:cNvSpPr>
            <a:spLocks noGrp="1" noChangeArrowheads="1"/>
          </p:cNvSpPr>
          <p:nvPr>
            <p:ph type="title"/>
          </p:nvPr>
        </p:nvSpPr>
        <p:spPr>
          <a:xfrm>
            <a:off x="457200" y="228600"/>
            <a:ext cx="8305800" cy="1143000"/>
          </a:xfrm>
          <a:noFill/>
        </p:spPr>
        <p:txBody>
          <a:bodyPr lIns="90488" tIns="44450" rIns="90488" bIns="44450" anchor="ctr"/>
          <a:lstStyle/>
          <a:p>
            <a:r>
              <a:rPr lang="en-US" sz="3600" b="1" dirty="0" smtClean="0">
                <a:latin typeface="+mn-lt"/>
              </a:rPr>
              <a:t>Barriers </a:t>
            </a:r>
            <a:r>
              <a:rPr lang="en-US" sz="3600" b="1" dirty="0">
                <a:latin typeface="+mn-lt"/>
              </a:rPr>
              <a:t>to Participation in Research</a:t>
            </a:r>
            <a:endParaRPr lang="en-US" sz="2500" b="1" dirty="0">
              <a:latin typeface="+mn-lt"/>
            </a:endParaRPr>
          </a:p>
        </p:txBody>
      </p:sp>
      <p:sp>
        <p:nvSpPr>
          <p:cNvPr id="21508" name="Rectangle 3"/>
          <p:cNvSpPr>
            <a:spLocks noGrp="1" noChangeArrowheads="1"/>
          </p:cNvSpPr>
          <p:nvPr>
            <p:ph type="body" idx="1"/>
          </p:nvPr>
        </p:nvSpPr>
        <p:spPr>
          <a:xfrm>
            <a:off x="304800" y="1676400"/>
            <a:ext cx="8382000" cy="4648200"/>
          </a:xfrm>
          <a:noFill/>
        </p:spPr>
        <p:txBody>
          <a:bodyPr lIns="90488" tIns="44450" rIns="90488" bIns="44450"/>
          <a:lstStyle/>
          <a:p>
            <a:pPr>
              <a:spcBef>
                <a:spcPts val="600"/>
              </a:spcBef>
            </a:pPr>
            <a:r>
              <a:rPr lang="en-US" sz="3000" dirty="0"/>
              <a:t>Inconvenience</a:t>
            </a:r>
          </a:p>
          <a:p>
            <a:pPr>
              <a:spcBef>
                <a:spcPts val="600"/>
              </a:spcBef>
            </a:pPr>
            <a:r>
              <a:rPr lang="en-US" sz="3000" dirty="0"/>
              <a:t>Lack of transportation</a:t>
            </a:r>
          </a:p>
          <a:p>
            <a:pPr>
              <a:spcBef>
                <a:spcPts val="600"/>
              </a:spcBef>
            </a:pPr>
            <a:r>
              <a:rPr lang="en-US" sz="3000" dirty="0"/>
              <a:t>Caregiver </a:t>
            </a:r>
            <a:r>
              <a:rPr lang="en-US" sz="3000" dirty="0" smtClean="0"/>
              <a:t>obligations</a:t>
            </a:r>
            <a:endParaRPr lang="en-US" sz="3000" dirty="0" smtClean="0"/>
          </a:p>
          <a:p>
            <a:pPr>
              <a:spcBef>
                <a:spcPts val="600"/>
              </a:spcBef>
            </a:pPr>
            <a:r>
              <a:rPr lang="en-US" sz="3000" dirty="0" smtClean="0"/>
              <a:t>Distrust </a:t>
            </a:r>
            <a:r>
              <a:rPr lang="en-US" sz="3000" dirty="0"/>
              <a:t>of doctors, researchers, </a:t>
            </a:r>
            <a:r>
              <a:rPr lang="en-US" sz="3000" dirty="0" smtClean="0"/>
              <a:t>institutions</a:t>
            </a:r>
            <a:endParaRPr lang="en-US" sz="3000" dirty="0"/>
          </a:p>
          <a:p>
            <a:pPr>
              <a:spcBef>
                <a:spcPts val="600"/>
              </a:spcBef>
            </a:pPr>
            <a:r>
              <a:rPr lang="en-US" sz="3000" dirty="0" smtClean="0"/>
              <a:t>Lack </a:t>
            </a:r>
            <a:r>
              <a:rPr lang="en-US" sz="3000" dirty="0"/>
              <a:t>of </a:t>
            </a:r>
            <a:r>
              <a:rPr lang="en-US" sz="3000" dirty="0" smtClean="0"/>
              <a:t>information</a:t>
            </a:r>
            <a:endParaRPr lang="en-US" sz="3000" dirty="0"/>
          </a:p>
          <a:p>
            <a:pPr>
              <a:spcBef>
                <a:spcPts val="600"/>
              </a:spcBef>
            </a:pPr>
            <a:r>
              <a:rPr lang="en-US" sz="3000" dirty="0" smtClean="0"/>
              <a:t>Lack of outreach</a:t>
            </a:r>
            <a:endParaRPr lang="en-US" sz="3000" dirty="0"/>
          </a:p>
          <a:p>
            <a:pPr>
              <a:lnSpc>
                <a:spcPct val="80000"/>
              </a:lnSpc>
              <a:buFont typeface="Monotype Sorts" charset="0"/>
              <a:buNone/>
            </a:pPr>
            <a:endParaRPr lang="en-US" sz="1400" dirty="0"/>
          </a:p>
          <a:p>
            <a:pPr marL="0" indent="0">
              <a:lnSpc>
                <a:spcPct val="80000"/>
              </a:lnSpc>
              <a:buNone/>
            </a:pPr>
            <a:endParaRPr lang="en-US" sz="3000" dirty="0">
              <a:latin typeface="Times New Roman" charset="0"/>
            </a:endParaRPr>
          </a:p>
        </p:txBody>
      </p:sp>
    </p:spTree>
    <p:extLst>
      <p:ext uri="{BB962C8B-B14F-4D97-AF65-F5344CB8AC3E}">
        <p14:creationId xmlns:p14="http://schemas.microsoft.com/office/powerpoint/2010/main" val="283761903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229600" cy="1143000"/>
          </a:xfrm>
        </p:spPr>
        <p:txBody>
          <a:bodyPr/>
          <a:lstStyle/>
          <a:p>
            <a:r>
              <a:rPr lang="en-US" dirty="0" smtClean="0"/>
              <a:t>Differences in Willingness to Participate in Research</a:t>
            </a:r>
            <a:endParaRPr lang="en-US" dirty="0"/>
          </a:p>
        </p:txBody>
      </p:sp>
      <p:sp>
        <p:nvSpPr>
          <p:cNvPr id="5" name="Content Placeholder 4"/>
          <p:cNvSpPr>
            <a:spLocks noGrp="1"/>
          </p:cNvSpPr>
          <p:nvPr>
            <p:ph idx="1"/>
          </p:nvPr>
        </p:nvSpPr>
        <p:spPr/>
        <p:txBody>
          <a:bodyPr/>
          <a:lstStyle/>
          <a:p>
            <a:endParaRPr lang="en-US" dirty="0"/>
          </a:p>
        </p:txBody>
      </p:sp>
      <p:pic>
        <p:nvPicPr>
          <p:cNvPr id="72706" name="Picture 2" descr="C:\Users\cdehlendorf\AppData\Local\Microsoft\Windows\Temporary Internet Files\Content.IE5\O5IBMG1L\ovidweb.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477000" cy="462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2050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Perceived Risk with Research</a:t>
            </a:r>
            <a:endParaRPr lang="en-US" dirty="0"/>
          </a:p>
        </p:txBody>
      </p:sp>
      <p:sp>
        <p:nvSpPr>
          <p:cNvPr id="5" name="Content Placeholder 4"/>
          <p:cNvSpPr>
            <a:spLocks noGrp="1"/>
          </p:cNvSpPr>
          <p:nvPr>
            <p:ph idx="1"/>
          </p:nvPr>
        </p:nvSpPr>
        <p:spPr/>
        <p:txBody>
          <a:bodyPr/>
          <a:lstStyle/>
          <a:p>
            <a:endParaRPr lang="en-US" dirty="0"/>
          </a:p>
        </p:txBody>
      </p:sp>
      <p:pic>
        <p:nvPicPr>
          <p:cNvPr id="73730" name="Picture 2" descr="C:\Users\cdehlendorf\AppData\Local\Microsoft\Windows\Temporary Internet Files\Content.IE5\TZXR7F38\ovidweb.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914" y="1295400"/>
            <a:ext cx="6629400" cy="4582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0295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Lack of Access to and Information about Trials</a:t>
            </a:r>
            <a:endParaRPr lang="en-US" dirty="0"/>
          </a:p>
        </p:txBody>
      </p:sp>
      <p:sp>
        <p:nvSpPr>
          <p:cNvPr id="5" name="Content Placeholder 4"/>
          <p:cNvSpPr>
            <a:spLocks noGrp="1"/>
          </p:cNvSpPr>
          <p:nvPr>
            <p:ph idx="1"/>
          </p:nvPr>
        </p:nvSpPr>
        <p:spPr/>
        <p:txBody>
          <a:bodyPr/>
          <a:lstStyle/>
          <a:p>
            <a:r>
              <a:rPr lang="en-US" dirty="0" smtClean="0"/>
              <a:t>Clinical trials often not available at safety net institutions or publicized in low income/minority areas</a:t>
            </a:r>
          </a:p>
          <a:p>
            <a:r>
              <a:rPr lang="en-US" dirty="0" smtClean="0"/>
              <a:t>Differential recruitment by study staff</a:t>
            </a:r>
          </a:p>
          <a:p>
            <a:r>
              <a:rPr lang="en-US" dirty="0" smtClean="0"/>
              <a:t>Overly rigid exclusion criteria</a:t>
            </a:r>
          </a:p>
          <a:p>
            <a:endParaRPr lang="en-US" dirty="0" smtClean="0"/>
          </a:p>
          <a:p>
            <a:endParaRPr lang="en-US" dirty="0"/>
          </a:p>
        </p:txBody>
      </p:sp>
    </p:spTree>
    <p:extLst>
      <p:ext uri="{BB962C8B-B14F-4D97-AF65-F5344CB8AC3E}">
        <p14:creationId xmlns:p14="http://schemas.microsoft.com/office/powerpoint/2010/main" val="35527821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bwMode="auto">
          <a:xfrm>
            <a:off x="685800" y="381000"/>
            <a:ext cx="7772400" cy="685800"/>
          </a:xfrm>
          <a:prstGeom prst="rect">
            <a:avLst/>
          </a:prstGeom>
          <a:noFill/>
          <a:ln>
            <a:miter lim="800000"/>
            <a:headEnd/>
            <a:tailEnd/>
          </a:ln>
        </p:spPr>
        <p:txBody>
          <a:bodyPr/>
          <a:lstStyle/>
          <a:p>
            <a:pPr eaLnBrk="1" hangingPunct="1"/>
            <a:r>
              <a:rPr lang="en-US" sz="3600" b="1" dirty="0" smtClean="0">
                <a:solidFill>
                  <a:schemeClr val="bg1"/>
                </a:solidFill>
              </a:rPr>
              <a:t>How Do We Address Barriers?</a:t>
            </a:r>
            <a:endParaRPr lang="en-US" sz="2500" b="1" dirty="0" smtClean="0">
              <a:solidFill>
                <a:schemeClr val="bg1"/>
              </a:solidFill>
            </a:endParaRPr>
          </a:p>
        </p:txBody>
      </p:sp>
      <p:sp>
        <p:nvSpPr>
          <p:cNvPr id="139266" name="Rectangle 3"/>
          <p:cNvSpPr>
            <a:spLocks noGrp="1" noChangeArrowheads="1"/>
          </p:cNvSpPr>
          <p:nvPr>
            <p:ph type="body" idx="4294967295"/>
          </p:nvPr>
        </p:nvSpPr>
        <p:spPr bwMode="auto">
          <a:xfrm>
            <a:off x="457200" y="1371600"/>
            <a:ext cx="8458200" cy="4114800"/>
          </a:xfrm>
          <a:prstGeom prst="rect">
            <a:avLst/>
          </a:prstGeom>
          <a:noFill/>
          <a:ln>
            <a:miter lim="800000"/>
            <a:headEnd/>
            <a:tailEnd/>
          </a:ln>
        </p:spPr>
        <p:txBody>
          <a:bodyPr/>
          <a:lstStyle/>
          <a:p>
            <a:pPr eaLnBrk="1" hangingPunct="1"/>
            <a:r>
              <a:rPr lang="en-US" dirty="0" smtClean="0">
                <a:solidFill>
                  <a:schemeClr val="bg1"/>
                </a:solidFill>
              </a:rPr>
              <a:t>Need to budget time and effort </a:t>
            </a:r>
          </a:p>
          <a:p>
            <a:pPr eaLnBrk="1" hangingPunct="1"/>
            <a:r>
              <a:rPr lang="en-US" dirty="0" smtClean="0">
                <a:solidFill>
                  <a:schemeClr val="bg1"/>
                </a:solidFill>
              </a:rPr>
              <a:t>Engage with the community</a:t>
            </a:r>
          </a:p>
          <a:p>
            <a:pPr lvl="1" eaLnBrk="1" hangingPunct="1"/>
            <a:r>
              <a:rPr lang="en-US" dirty="0" smtClean="0">
                <a:solidFill>
                  <a:schemeClr val="bg1"/>
                </a:solidFill>
              </a:rPr>
              <a:t>Enhance relevance of research </a:t>
            </a:r>
          </a:p>
          <a:p>
            <a:pPr lvl="1" eaLnBrk="1" hangingPunct="1"/>
            <a:r>
              <a:rPr lang="en-US" dirty="0" smtClean="0">
                <a:solidFill>
                  <a:schemeClr val="bg1"/>
                </a:solidFill>
              </a:rPr>
              <a:t>Develop trust</a:t>
            </a:r>
          </a:p>
          <a:p>
            <a:pPr lvl="1" eaLnBrk="1" hangingPunct="1"/>
            <a:r>
              <a:rPr lang="en-US" dirty="0" smtClean="0">
                <a:solidFill>
                  <a:schemeClr val="bg1"/>
                </a:solidFill>
              </a:rPr>
              <a:t>Disseminate information</a:t>
            </a:r>
            <a:endParaRPr lang="en-US" dirty="0" smtClean="0">
              <a:solidFill>
                <a:schemeClr val="bg1"/>
              </a:solidFill>
            </a:endParaRPr>
          </a:p>
          <a:p>
            <a:pPr eaLnBrk="1" hangingPunct="1"/>
            <a:r>
              <a:rPr lang="en-US" dirty="0" smtClean="0">
                <a:solidFill>
                  <a:schemeClr val="bg1"/>
                </a:solidFill>
              </a:rPr>
              <a:t>Make research accessible</a:t>
            </a:r>
          </a:p>
          <a:p>
            <a:pPr eaLnBrk="1" hangingPunct="1">
              <a:lnSpc>
                <a:spcPct val="30000"/>
              </a:lnSpc>
              <a:buFont typeface="Monotype Sorts" pitchFamily="2" charset="2"/>
              <a:buNone/>
            </a:pPr>
            <a:endParaRPr lang="en-US" sz="2000" b="1" dirty="0" smtClean="0"/>
          </a:p>
        </p:txBody>
      </p:sp>
    </p:spTree>
    <p:extLst>
      <p:ext uri="{BB962C8B-B14F-4D97-AF65-F5344CB8AC3E}">
        <p14:creationId xmlns:p14="http://schemas.microsoft.com/office/powerpoint/2010/main" val="25634778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bwMode="auto">
          <a:xfrm>
            <a:off x="685800" y="381000"/>
            <a:ext cx="7772400" cy="685800"/>
          </a:xfrm>
          <a:prstGeom prst="rect">
            <a:avLst/>
          </a:prstGeom>
          <a:noFill/>
          <a:ln>
            <a:miter lim="800000"/>
            <a:headEnd/>
            <a:tailEnd/>
          </a:ln>
        </p:spPr>
        <p:txBody>
          <a:bodyPr/>
          <a:lstStyle/>
          <a:p>
            <a:pPr eaLnBrk="1" hangingPunct="1"/>
            <a:r>
              <a:rPr lang="en-US" sz="3600" b="1" dirty="0" smtClean="0">
                <a:solidFill>
                  <a:schemeClr val="bg1"/>
                </a:solidFill>
              </a:rPr>
              <a:t>How Do We Address Barriers?</a:t>
            </a:r>
            <a:endParaRPr lang="en-US" sz="2500" b="1" dirty="0" smtClean="0">
              <a:solidFill>
                <a:schemeClr val="bg1"/>
              </a:solidFill>
            </a:endParaRPr>
          </a:p>
        </p:txBody>
      </p:sp>
      <p:sp>
        <p:nvSpPr>
          <p:cNvPr id="139266" name="Rectangle 3"/>
          <p:cNvSpPr>
            <a:spLocks noGrp="1" noChangeArrowheads="1"/>
          </p:cNvSpPr>
          <p:nvPr>
            <p:ph type="body" idx="4294967295"/>
          </p:nvPr>
        </p:nvSpPr>
        <p:spPr bwMode="auto">
          <a:xfrm>
            <a:off x="457200" y="1143000"/>
            <a:ext cx="8458200" cy="4114800"/>
          </a:xfrm>
          <a:prstGeom prst="rect">
            <a:avLst/>
          </a:prstGeom>
          <a:noFill/>
          <a:ln>
            <a:miter lim="800000"/>
            <a:headEnd/>
            <a:tailEnd/>
          </a:ln>
        </p:spPr>
        <p:txBody>
          <a:bodyPr/>
          <a:lstStyle/>
          <a:p>
            <a:pPr eaLnBrk="1" hangingPunct="1"/>
            <a:r>
              <a:rPr lang="en-US" dirty="0" smtClean="0">
                <a:solidFill>
                  <a:schemeClr val="bg1"/>
                </a:solidFill>
              </a:rPr>
              <a:t>Provide adequate financial incentives</a:t>
            </a:r>
          </a:p>
          <a:p>
            <a:pPr eaLnBrk="1" hangingPunct="1"/>
            <a:r>
              <a:rPr lang="en-US" dirty="0" smtClean="0">
                <a:solidFill>
                  <a:schemeClr val="bg1"/>
                </a:solidFill>
              </a:rPr>
              <a:t>Multiple methods of recruitment are higher yield</a:t>
            </a:r>
            <a:endParaRPr lang="en-US" dirty="0" smtClean="0">
              <a:solidFill>
                <a:schemeClr val="bg1"/>
              </a:solidFill>
            </a:endParaRPr>
          </a:p>
          <a:p>
            <a:pPr eaLnBrk="1" hangingPunct="1"/>
            <a:r>
              <a:rPr lang="en-US" dirty="0" smtClean="0">
                <a:solidFill>
                  <a:schemeClr val="bg1"/>
                </a:solidFill>
              </a:rPr>
              <a:t>Use personal contacts </a:t>
            </a:r>
          </a:p>
          <a:p>
            <a:pPr eaLnBrk="1" hangingPunct="1"/>
            <a:r>
              <a:rPr lang="en-US" dirty="0" smtClean="0">
                <a:solidFill>
                  <a:schemeClr val="bg1"/>
                </a:solidFill>
              </a:rPr>
              <a:t>Employ culturally sensitive methods</a:t>
            </a:r>
          </a:p>
          <a:p>
            <a:pPr eaLnBrk="1" hangingPunct="1"/>
            <a:r>
              <a:rPr lang="en-US" dirty="0">
                <a:solidFill>
                  <a:schemeClr val="bg1"/>
                </a:solidFill>
              </a:rPr>
              <a:t>Feed results back to the community</a:t>
            </a:r>
          </a:p>
          <a:p>
            <a:pPr eaLnBrk="1" hangingPunct="1"/>
            <a:endParaRPr lang="en-US" dirty="0" smtClean="0">
              <a:solidFill>
                <a:schemeClr val="bg1"/>
              </a:solidFill>
            </a:endParaRPr>
          </a:p>
          <a:p>
            <a:pPr eaLnBrk="1" hangingPunct="1">
              <a:lnSpc>
                <a:spcPct val="30000"/>
              </a:lnSpc>
              <a:buFont typeface="Monotype Sorts" pitchFamily="2" charset="2"/>
              <a:buNone/>
            </a:pPr>
            <a:endParaRPr lang="en-US" sz="2000" b="1" dirty="0" smtClean="0"/>
          </a:p>
        </p:txBody>
      </p:sp>
    </p:spTree>
    <p:extLst>
      <p:ext uri="{BB962C8B-B14F-4D97-AF65-F5344CB8AC3E}">
        <p14:creationId xmlns:p14="http://schemas.microsoft.com/office/powerpoint/2010/main" val="42287152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2"/>
          <p:cNvSpPr>
            <a:spLocks noGrp="1" noChangeArrowheads="1"/>
          </p:cNvSpPr>
          <p:nvPr>
            <p:ph type="title"/>
          </p:nvPr>
        </p:nvSpPr>
        <p:spPr bwMode="auto">
          <a:xfrm>
            <a:off x="457200" y="3810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Latinos – South Texas</a:t>
            </a:r>
          </a:p>
        </p:txBody>
      </p:sp>
      <p:sp>
        <p:nvSpPr>
          <p:cNvPr id="166916" name="Rectangle 3"/>
          <p:cNvSpPr>
            <a:spLocks noGrp="1" noChangeArrowheads="1"/>
          </p:cNvSpPr>
          <p:nvPr>
            <p:ph type="body" idx="1"/>
          </p:nvPr>
        </p:nvSpPr>
        <p:spPr bwMode="auto">
          <a:xfrm>
            <a:off x="457200" y="1600200"/>
            <a:ext cx="8458200" cy="3657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RCT of 3 methods targeting Latinos:</a:t>
            </a:r>
          </a:p>
          <a:p>
            <a:pPr lvl="1" eaLnBrk="1" hangingPunct="1">
              <a:defRPr/>
            </a:pPr>
            <a:r>
              <a:rPr lang="en-US" sz="3200" dirty="0" smtClean="0"/>
              <a:t>Traditional intro letter/packet</a:t>
            </a:r>
          </a:p>
          <a:p>
            <a:pPr lvl="1" eaLnBrk="1" hangingPunct="1">
              <a:defRPr/>
            </a:pPr>
            <a:r>
              <a:rPr lang="en-US" sz="3200" dirty="0" err="1" smtClean="0"/>
              <a:t>Trad</a:t>
            </a:r>
            <a:r>
              <a:rPr lang="en-US" sz="3200" dirty="0" smtClean="0"/>
              <a:t> + culturally tailored magazine</a:t>
            </a:r>
          </a:p>
          <a:p>
            <a:pPr lvl="1" eaLnBrk="1" hangingPunct="1">
              <a:defRPr/>
            </a:pPr>
            <a:r>
              <a:rPr lang="en-US" sz="3200" dirty="0" smtClean="0"/>
              <a:t>Combo (</a:t>
            </a:r>
            <a:r>
              <a:rPr lang="en-US" sz="3200" dirty="0" err="1" smtClean="0"/>
              <a:t>Trad</a:t>
            </a:r>
            <a:r>
              <a:rPr lang="en-US" sz="3200" dirty="0" smtClean="0"/>
              <a:t> + magazine + f/u call)</a:t>
            </a:r>
          </a:p>
          <a:p>
            <a:pPr lvl="1" algn="r" eaLnBrk="1" hangingPunct="1">
              <a:buFontTx/>
              <a:buNone/>
              <a:defRPr/>
            </a:pPr>
            <a:endParaRPr lang="en-US" sz="3600" dirty="0" smtClean="0">
              <a:latin typeface="Times New Roman" pitchFamily="18" charset="0"/>
            </a:endParaRPr>
          </a:p>
          <a:p>
            <a:pPr lvl="1" algn="r" eaLnBrk="1" hangingPunct="1">
              <a:buFontTx/>
              <a:buNone/>
              <a:defRPr/>
            </a:pPr>
            <a:r>
              <a:rPr lang="en-US" sz="2000" b="1" dirty="0" smtClean="0">
                <a:latin typeface="+mj-lt"/>
              </a:rPr>
              <a:t>Ramirez A, et al. Community Genetics 2008;11:215-223</a:t>
            </a:r>
            <a:r>
              <a:rPr lang="en-US" sz="2000" dirty="0" smtClean="0">
                <a:latin typeface="Times New Roman" pitchFamily="18" charset="0"/>
              </a:rPr>
              <a:t>.</a:t>
            </a:r>
          </a:p>
          <a:p>
            <a:pPr eaLnBrk="1" hangingPunct="1">
              <a:defRPr/>
            </a:pPr>
            <a:endParaRPr lang="en-US" dirty="0" smtClean="0">
              <a:latin typeface="Times New Roman" pitchFamily="18" charset="0"/>
            </a:endParaRPr>
          </a:p>
        </p:txBody>
      </p:sp>
    </p:spTree>
    <p:extLst>
      <p:ext uri="{BB962C8B-B14F-4D97-AF65-F5344CB8AC3E}">
        <p14:creationId xmlns:p14="http://schemas.microsoft.com/office/powerpoint/2010/main" val="1258755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438400"/>
            <a:ext cx="8229600" cy="1143000"/>
          </a:xfrm>
        </p:spPr>
        <p:txBody>
          <a:bodyPr/>
          <a:lstStyle/>
          <a:p>
            <a:r>
              <a:rPr lang="en-US" dirty="0" smtClean="0"/>
              <a:t>Why is it important to think about race/ethnicity and SES when doing research?</a:t>
            </a:r>
            <a:endParaRPr lang="en-US" dirty="0"/>
          </a:p>
        </p:txBody>
      </p:sp>
    </p:spTree>
    <p:extLst>
      <p:ext uri="{BB962C8B-B14F-4D97-AF65-F5344CB8AC3E}">
        <p14:creationId xmlns:p14="http://schemas.microsoft.com/office/powerpoint/2010/main" val="28370624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10" name="Rectangle 2"/>
          <p:cNvSpPr>
            <a:spLocks noGrp="1" noChangeArrowheads="1"/>
          </p:cNvSpPr>
          <p:nvPr>
            <p:ph type="title"/>
          </p:nvPr>
        </p:nvSpPr>
        <p:spPr bwMode="auto">
          <a:xfrm>
            <a:off x="609600" y="2057400"/>
            <a:ext cx="3048000" cy="2819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Culturally Tailored Magazine</a:t>
            </a:r>
          </a:p>
        </p:txBody>
      </p:sp>
      <p:graphicFrame>
        <p:nvGraphicFramePr>
          <p:cNvPr id="63507" name="Object 19"/>
          <p:cNvGraphicFramePr>
            <a:graphicFrameLocks noGrp="1" noChangeAspect="1"/>
          </p:cNvGraphicFramePr>
          <p:nvPr>
            <p:ph idx="1"/>
          </p:nvPr>
        </p:nvGraphicFramePr>
        <p:xfrm>
          <a:off x="4114800" y="1219200"/>
          <a:ext cx="4303713" cy="4876800"/>
        </p:xfrm>
        <a:graphic>
          <a:graphicData uri="http://schemas.openxmlformats.org/presentationml/2006/ole">
            <mc:AlternateContent xmlns:mc="http://schemas.openxmlformats.org/markup-compatibility/2006">
              <mc:Choice xmlns:v="urn:schemas-microsoft-com:vml" Requires="v">
                <p:oleObj spid="_x0000_s71729" name="Acrobat Document" r:id="rId4" imgW="5830114" imgH="7542857" progId="AcroExch.Document.7">
                  <p:embed/>
                </p:oleObj>
              </mc:Choice>
              <mc:Fallback>
                <p:oleObj name="Acrobat Document" r:id="rId4" imgW="5830114" imgH="7542857" progId="AcroExch.Document.7">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219200"/>
                        <a:ext cx="4303713"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33529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bwMode="auto">
          <a:xfrm>
            <a:off x="501650" y="6858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Results</a:t>
            </a:r>
          </a:p>
        </p:txBody>
      </p:sp>
      <p:sp>
        <p:nvSpPr>
          <p:cNvPr id="171012" name="Rectangle 3"/>
          <p:cNvSpPr>
            <a:spLocks noGrp="1" noChangeArrowheads="1"/>
          </p:cNvSpPr>
          <p:nvPr>
            <p:ph type="body" idx="1"/>
          </p:nvPr>
        </p:nvSpPr>
        <p:spPr bwMode="auto">
          <a:xfrm>
            <a:off x="457200" y="1600200"/>
            <a:ext cx="8229600" cy="38100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sz="3600" dirty="0" smtClean="0">
                <a:latin typeface="+mj-lt"/>
              </a:rPr>
              <a:t>Traditional only: (31%)</a:t>
            </a:r>
          </a:p>
          <a:p>
            <a:pPr eaLnBrk="1" hangingPunct="1">
              <a:lnSpc>
                <a:spcPct val="90000"/>
              </a:lnSpc>
              <a:defRPr/>
            </a:pPr>
            <a:r>
              <a:rPr lang="en-US" sz="3600" dirty="0" smtClean="0">
                <a:latin typeface="+mj-lt"/>
              </a:rPr>
              <a:t>Traditional  + mag: (30%) </a:t>
            </a:r>
          </a:p>
          <a:p>
            <a:pPr eaLnBrk="1" hangingPunct="1">
              <a:lnSpc>
                <a:spcPct val="90000"/>
              </a:lnSpc>
              <a:defRPr/>
            </a:pPr>
            <a:r>
              <a:rPr lang="en-US" sz="3600" dirty="0" smtClean="0">
                <a:latin typeface="+mj-lt"/>
              </a:rPr>
              <a:t>Combo (</a:t>
            </a:r>
            <a:r>
              <a:rPr lang="en-US" sz="3600" dirty="0" err="1" smtClean="0">
                <a:latin typeface="+mj-lt"/>
              </a:rPr>
              <a:t>trad+mag+</a:t>
            </a:r>
            <a:r>
              <a:rPr lang="en-US" sz="3600" u="sng" dirty="0" err="1" smtClean="0">
                <a:latin typeface="+mj-lt"/>
              </a:rPr>
              <a:t>ph</a:t>
            </a:r>
            <a:r>
              <a:rPr lang="en-US" sz="3600" u="sng" dirty="0" smtClean="0">
                <a:latin typeface="+mj-lt"/>
              </a:rPr>
              <a:t> call</a:t>
            </a:r>
            <a:r>
              <a:rPr lang="en-US" sz="3600" dirty="0" smtClean="0">
                <a:latin typeface="+mj-lt"/>
              </a:rPr>
              <a:t>) did best (43% response rate)</a:t>
            </a:r>
          </a:p>
          <a:p>
            <a:pPr eaLnBrk="1" hangingPunct="1">
              <a:lnSpc>
                <a:spcPct val="90000"/>
              </a:lnSpc>
              <a:defRPr/>
            </a:pPr>
            <a:r>
              <a:rPr lang="en-US" sz="3600" dirty="0" smtClean="0">
                <a:latin typeface="+mj-lt"/>
              </a:rPr>
              <a:t>28% of combo group indicated they would not have joined </a:t>
            </a:r>
            <a:r>
              <a:rPr lang="en-US" sz="3600" u="sng" dirty="0" smtClean="0">
                <a:latin typeface="+mj-lt"/>
              </a:rPr>
              <a:t>without the call</a:t>
            </a:r>
          </a:p>
        </p:txBody>
      </p:sp>
    </p:spTree>
    <p:extLst>
      <p:ext uri="{BB962C8B-B14F-4D97-AF65-F5344CB8AC3E}">
        <p14:creationId xmlns:p14="http://schemas.microsoft.com/office/powerpoint/2010/main" val="15335542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93E384C9-F9BD-E448-BCAF-C4884268E003}" type="slidenum">
              <a:rPr lang="en-US" sz="1400"/>
              <a:pPr/>
              <a:t>52</a:t>
            </a:fld>
            <a:endParaRPr lang="en-US" sz="1400"/>
          </a:p>
        </p:txBody>
      </p:sp>
      <p:sp>
        <p:nvSpPr>
          <p:cNvPr id="46083" name="Rectangle 2"/>
          <p:cNvSpPr>
            <a:spLocks noGrp="1" noChangeArrowheads="1"/>
          </p:cNvSpPr>
          <p:nvPr>
            <p:ph type="title"/>
          </p:nvPr>
        </p:nvSpPr>
        <p:spPr>
          <a:xfrm>
            <a:off x="381000" y="533400"/>
            <a:ext cx="8382000" cy="685800"/>
          </a:xfrm>
        </p:spPr>
        <p:txBody>
          <a:bodyPr/>
          <a:lstStyle/>
          <a:p>
            <a:r>
              <a:rPr lang="en-US" dirty="0" smtClean="0">
                <a:latin typeface="+mn-lt"/>
              </a:rPr>
              <a:t>Considerations for Recruitment</a:t>
            </a:r>
            <a:r>
              <a:rPr lang="en-US" dirty="0" smtClean="0">
                <a:latin typeface="+mn-lt"/>
              </a:rPr>
              <a:t/>
            </a:r>
            <a:br>
              <a:rPr lang="en-US" dirty="0" smtClean="0">
                <a:latin typeface="+mn-lt"/>
              </a:rPr>
            </a:br>
            <a:endParaRPr lang="en-US" sz="3600" b="1" dirty="0">
              <a:latin typeface="+mn-lt"/>
            </a:endParaRPr>
          </a:p>
        </p:txBody>
      </p:sp>
      <p:sp>
        <p:nvSpPr>
          <p:cNvPr id="46084" name="Rectangle 3"/>
          <p:cNvSpPr>
            <a:spLocks noGrp="1" noChangeArrowheads="1"/>
          </p:cNvSpPr>
          <p:nvPr>
            <p:ph type="body" idx="1"/>
          </p:nvPr>
        </p:nvSpPr>
        <p:spPr>
          <a:xfrm>
            <a:off x="533400" y="1524000"/>
            <a:ext cx="8229600" cy="4191000"/>
          </a:xfrm>
        </p:spPr>
        <p:txBody>
          <a:bodyPr/>
          <a:lstStyle/>
          <a:p>
            <a:pPr>
              <a:lnSpc>
                <a:spcPct val="90000"/>
              </a:lnSpc>
            </a:pPr>
            <a:r>
              <a:rPr lang="en-US" sz="2800" dirty="0" smtClean="0"/>
              <a:t>Is </a:t>
            </a:r>
            <a:r>
              <a:rPr lang="en-US" sz="2800" dirty="0"/>
              <a:t>sampling frame likely to yield representative sample of targeted subgroups?</a:t>
            </a:r>
          </a:p>
          <a:p>
            <a:pPr>
              <a:lnSpc>
                <a:spcPct val="90000"/>
              </a:lnSpc>
            </a:pPr>
            <a:r>
              <a:rPr lang="en-US" sz="2800" dirty="0"/>
              <a:t>Does initial contact method account for literacy, culture, education, language, familiarity with and acceptance of research?</a:t>
            </a:r>
          </a:p>
          <a:p>
            <a:pPr>
              <a:lnSpc>
                <a:spcPct val="90000"/>
              </a:lnSpc>
            </a:pPr>
            <a:r>
              <a:rPr lang="en-US" sz="2800" dirty="0"/>
              <a:t>Are messages appealing to targeted audience?</a:t>
            </a:r>
          </a:p>
          <a:p>
            <a:pPr>
              <a:lnSpc>
                <a:spcPct val="90000"/>
              </a:lnSpc>
            </a:pPr>
            <a:r>
              <a:rPr lang="en-US" sz="2800" dirty="0"/>
              <a:t>Are there pre-recruitment strategies that might help (e.g., </a:t>
            </a:r>
            <a:r>
              <a:rPr lang="en-US" sz="2800" dirty="0" smtClean="0"/>
              <a:t>endorsements</a:t>
            </a:r>
            <a:r>
              <a:rPr lang="en-US" sz="2800" dirty="0"/>
              <a:t>, outreach)?</a:t>
            </a:r>
          </a:p>
          <a:p>
            <a:pPr>
              <a:lnSpc>
                <a:spcPct val="90000"/>
              </a:lnSpc>
            </a:pPr>
            <a:endParaRPr lang="en-US" sz="2800" dirty="0">
              <a:latin typeface="Times New Roman" charset="0"/>
            </a:endParaRPr>
          </a:p>
          <a:p>
            <a:pPr>
              <a:lnSpc>
                <a:spcPct val="90000"/>
              </a:lnSpc>
            </a:pPr>
            <a:endParaRPr lang="en-US" sz="2800" dirty="0">
              <a:latin typeface="Times New Roman" charset="0"/>
            </a:endParaRPr>
          </a:p>
        </p:txBody>
      </p:sp>
    </p:spTree>
    <p:extLst>
      <p:ext uri="{BB962C8B-B14F-4D97-AF65-F5344CB8AC3E}">
        <p14:creationId xmlns:p14="http://schemas.microsoft.com/office/powerpoint/2010/main" val="23959929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idx="4294967295"/>
          </p:nvPr>
        </p:nvSpPr>
        <p:spPr bwMode="auto">
          <a:xfrm>
            <a:off x="381000" y="685800"/>
            <a:ext cx="7772400" cy="914400"/>
          </a:xfrm>
          <a:prstGeom prst="rect">
            <a:avLst/>
          </a:prstGeom>
          <a:noFill/>
          <a:ln>
            <a:miter lim="800000"/>
            <a:headEnd/>
            <a:tailEnd/>
          </a:ln>
        </p:spPr>
        <p:txBody>
          <a:bodyPr/>
          <a:lstStyle/>
          <a:p>
            <a:pPr eaLnBrk="1" hangingPunct="1"/>
            <a:r>
              <a:rPr lang="en-US" b="1" dirty="0" smtClean="0">
                <a:solidFill>
                  <a:schemeClr val="bg1"/>
                </a:solidFill>
              </a:rPr>
              <a:t>Practical Recruitment Steps</a:t>
            </a:r>
          </a:p>
        </p:txBody>
      </p:sp>
      <p:sp>
        <p:nvSpPr>
          <p:cNvPr id="199684" name="Rectangle 3"/>
          <p:cNvSpPr>
            <a:spLocks noGrp="1" noChangeArrowheads="1"/>
          </p:cNvSpPr>
          <p:nvPr>
            <p:ph type="body" idx="4294967295"/>
          </p:nvPr>
        </p:nvSpPr>
        <p:spPr bwMode="auto">
          <a:xfrm>
            <a:off x="381000" y="1676400"/>
            <a:ext cx="8382000" cy="4114800"/>
          </a:xfrm>
          <a:prstGeom prst="rect">
            <a:avLst/>
          </a:prstGeom>
          <a:ln>
            <a:miter lim="800000"/>
            <a:headEnd/>
            <a:tailEnd/>
          </a:ln>
        </p:spPr>
        <p:txBody>
          <a:bodyPr/>
          <a:lstStyle/>
          <a:p>
            <a:pPr eaLnBrk="1" hangingPunct="1">
              <a:lnSpc>
                <a:spcPct val="90000"/>
              </a:lnSpc>
              <a:defRPr/>
            </a:pPr>
            <a:r>
              <a:rPr lang="en-US" sz="3000" u="sng" dirty="0" smtClean="0">
                <a:solidFill>
                  <a:schemeClr val="bg1"/>
                </a:solidFill>
                <a:latin typeface="+mj-lt"/>
              </a:rPr>
              <a:t>Budget</a:t>
            </a:r>
            <a:r>
              <a:rPr lang="en-US" sz="3000" dirty="0" smtClean="0">
                <a:solidFill>
                  <a:schemeClr val="bg1"/>
                </a:solidFill>
                <a:latin typeface="+mj-lt"/>
              </a:rPr>
              <a:t> for  varied recruitment strategies</a:t>
            </a:r>
          </a:p>
          <a:p>
            <a:pPr eaLnBrk="1" hangingPunct="1">
              <a:lnSpc>
                <a:spcPct val="90000"/>
              </a:lnSpc>
              <a:defRPr/>
            </a:pPr>
            <a:r>
              <a:rPr lang="en-US" sz="3000" u="sng" dirty="0" smtClean="0">
                <a:solidFill>
                  <a:schemeClr val="bg1"/>
                </a:solidFill>
                <a:latin typeface="+mj-lt"/>
              </a:rPr>
              <a:t>Pretest </a:t>
            </a:r>
            <a:r>
              <a:rPr lang="en-US" sz="3000" dirty="0" smtClean="0">
                <a:solidFill>
                  <a:schemeClr val="bg1"/>
                </a:solidFill>
                <a:latin typeface="+mj-lt"/>
              </a:rPr>
              <a:t>recruitment messages and strategies</a:t>
            </a:r>
          </a:p>
          <a:p>
            <a:pPr lvl="1" eaLnBrk="1" hangingPunct="1">
              <a:lnSpc>
                <a:spcPct val="90000"/>
              </a:lnSpc>
              <a:defRPr/>
            </a:pPr>
            <a:r>
              <a:rPr lang="en-US" sz="3000" dirty="0" smtClean="0">
                <a:solidFill>
                  <a:schemeClr val="bg1"/>
                </a:solidFill>
                <a:latin typeface="+mj-lt"/>
              </a:rPr>
              <a:t> ethnically tailored flyers, contact letters, envelopes, logos</a:t>
            </a:r>
            <a:endParaRPr lang="en-US" sz="2600" dirty="0" smtClean="0">
              <a:solidFill>
                <a:schemeClr val="bg1"/>
              </a:solidFill>
              <a:latin typeface="+mj-lt"/>
            </a:endParaRPr>
          </a:p>
          <a:p>
            <a:pPr eaLnBrk="1" hangingPunct="1">
              <a:lnSpc>
                <a:spcPct val="90000"/>
              </a:lnSpc>
              <a:defRPr/>
            </a:pPr>
            <a:r>
              <a:rPr lang="en-US" sz="3000" u="sng" dirty="0" smtClean="0">
                <a:solidFill>
                  <a:schemeClr val="bg1"/>
                </a:solidFill>
                <a:latin typeface="+mj-lt"/>
              </a:rPr>
              <a:t>Monitor</a:t>
            </a:r>
            <a:r>
              <a:rPr lang="en-US" sz="3000" dirty="0" smtClean="0">
                <a:solidFill>
                  <a:schemeClr val="bg1"/>
                </a:solidFill>
                <a:latin typeface="+mj-lt"/>
              </a:rPr>
              <a:t> recruitment and relationships; </a:t>
            </a:r>
            <a:r>
              <a:rPr lang="en-US" sz="3000" u="sng" dirty="0" smtClean="0">
                <a:solidFill>
                  <a:schemeClr val="bg1"/>
                </a:solidFill>
                <a:latin typeface="+mj-lt"/>
              </a:rPr>
              <a:t>adjust</a:t>
            </a:r>
            <a:r>
              <a:rPr lang="en-US" sz="3000" dirty="0" smtClean="0">
                <a:solidFill>
                  <a:schemeClr val="bg1"/>
                </a:solidFill>
                <a:latin typeface="+mj-lt"/>
              </a:rPr>
              <a:t> as necessary</a:t>
            </a:r>
          </a:p>
          <a:p>
            <a:pPr algn="ctr" eaLnBrk="1" hangingPunct="1">
              <a:lnSpc>
                <a:spcPct val="90000"/>
              </a:lnSpc>
              <a:buFont typeface="Monotype Sorts" pitchFamily="2" charset="2"/>
              <a:buNone/>
              <a:defRPr/>
            </a:pPr>
            <a:endParaRPr lang="en-US" sz="1800" b="1" dirty="0" smtClean="0">
              <a:solidFill>
                <a:schemeClr val="bg1"/>
              </a:solidFill>
              <a:latin typeface="Garamond" pitchFamily="18" charset="0"/>
            </a:endParaRPr>
          </a:p>
          <a:p>
            <a:pPr algn="ctr" eaLnBrk="1" hangingPunct="1">
              <a:lnSpc>
                <a:spcPct val="90000"/>
              </a:lnSpc>
              <a:buFont typeface="Monotype Sorts" pitchFamily="2" charset="2"/>
              <a:buNone/>
              <a:defRPr/>
            </a:pPr>
            <a:r>
              <a:rPr lang="en-US" sz="3000" b="1" dirty="0" smtClean="0">
                <a:solidFill>
                  <a:schemeClr val="bg1"/>
                </a:solidFill>
                <a:latin typeface="+mj-lt"/>
              </a:rPr>
              <a:t>MAKE IT PERSONAL!</a:t>
            </a:r>
          </a:p>
        </p:txBody>
      </p:sp>
    </p:spTree>
    <p:extLst>
      <p:ext uri="{BB962C8B-B14F-4D97-AF65-F5344CB8AC3E}">
        <p14:creationId xmlns:p14="http://schemas.microsoft.com/office/powerpoint/2010/main" val="35352925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93E384C9-F9BD-E448-BCAF-C4884268E003}" type="slidenum">
              <a:rPr lang="en-US" sz="1400"/>
              <a:pPr/>
              <a:t>54</a:t>
            </a:fld>
            <a:endParaRPr lang="en-US" sz="1400"/>
          </a:p>
        </p:txBody>
      </p:sp>
      <p:sp>
        <p:nvSpPr>
          <p:cNvPr id="46083" name="Rectangle 2"/>
          <p:cNvSpPr>
            <a:spLocks noGrp="1" noChangeArrowheads="1"/>
          </p:cNvSpPr>
          <p:nvPr>
            <p:ph type="title"/>
          </p:nvPr>
        </p:nvSpPr>
        <p:spPr>
          <a:xfrm>
            <a:off x="228600" y="838200"/>
            <a:ext cx="8382000" cy="1143000"/>
          </a:xfrm>
        </p:spPr>
        <p:txBody>
          <a:bodyPr/>
          <a:lstStyle/>
          <a:p>
            <a:pPr>
              <a:lnSpc>
                <a:spcPct val="80000"/>
              </a:lnSpc>
            </a:pPr>
            <a:r>
              <a:rPr lang="en-US" sz="4000" dirty="0" smtClean="0">
                <a:latin typeface="+mn-lt"/>
              </a:rPr>
              <a:t>Considerations for Retention</a:t>
            </a:r>
            <a:endParaRPr lang="en-US" sz="4000" dirty="0">
              <a:latin typeface="+mn-lt"/>
            </a:endParaRPr>
          </a:p>
        </p:txBody>
      </p:sp>
      <p:sp>
        <p:nvSpPr>
          <p:cNvPr id="46084" name="Rectangle 3"/>
          <p:cNvSpPr>
            <a:spLocks noGrp="1" noChangeArrowheads="1"/>
          </p:cNvSpPr>
          <p:nvPr>
            <p:ph type="body" idx="1"/>
          </p:nvPr>
        </p:nvSpPr>
        <p:spPr>
          <a:xfrm>
            <a:off x="457200" y="1752600"/>
            <a:ext cx="8229600" cy="4038600"/>
          </a:xfrm>
        </p:spPr>
        <p:txBody>
          <a:bodyPr/>
          <a:lstStyle/>
          <a:p>
            <a:pPr>
              <a:lnSpc>
                <a:spcPct val="90000"/>
              </a:lnSpc>
            </a:pPr>
            <a:r>
              <a:rPr lang="en-US" sz="2800" dirty="0"/>
              <a:t>Is the initial respondent burden reasonable (transportation, poor health)?</a:t>
            </a:r>
          </a:p>
          <a:p>
            <a:pPr>
              <a:lnSpc>
                <a:spcPct val="90000"/>
              </a:lnSpc>
            </a:pPr>
            <a:r>
              <a:rPr lang="en-US" sz="2800" dirty="0" smtClean="0"/>
              <a:t>Are there t</a:t>
            </a:r>
            <a:r>
              <a:rPr lang="en-US" sz="2800" dirty="0" smtClean="0"/>
              <a:t>angible </a:t>
            </a:r>
            <a:r>
              <a:rPr lang="en-US" sz="2800" dirty="0"/>
              <a:t>benefits to participating?</a:t>
            </a:r>
          </a:p>
          <a:p>
            <a:pPr>
              <a:lnSpc>
                <a:spcPct val="90000"/>
              </a:lnSpc>
            </a:pPr>
            <a:r>
              <a:rPr lang="en-US" sz="2800" dirty="0"/>
              <a:t>Are setting, approach, personnel welcoming?</a:t>
            </a:r>
          </a:p>
          <a:p>
            <a:pPr>
              <a:lnSpc>
                <a:spcPct val="90000"/>
              </a:lnSpc>
            </a:pPr>
            <a:r>
              <a:rPr lang="en-US" sz="2800" dirty="0" smtClean="0"/>
              <a:t>Is research relevant and interesting</a:t>
            </a:r>
            <a:r>
              <a:rPr lang="en-US" sz="2800" dirty="0" smtClean="0"/>
              <a:t>?</a:t>
            </a:r>
          </a:p>
          <a:p>
            <a:pPr>
              <a:lnSpc>
                <a:spcPct val="90000"/>
              </a:lnSpc>
            </a:pPr>
            <a:r>
              <a:rPr lang="en-US" sz="2800" dirty="0"/>
              <a:t>How can I feed back interim and final results to participants and the communities involved?</a:t>
            </a:r>
            <a:endParaRPr lang="en-US" sz="2400" dirty="0"/>
          </a:p>
          <a:p>
            <a:pPr>
              <a:lnSpc>
                <a:spcPct val="90000"/>
              </a:lnSpc>
            </a:pPr>
            <a:endParaRPr lang="en-US" dirty="0" smtClean="0"/>
          </a:p>
          <a:p>
            <a:pPr>
              <a:lnSpc>
                <a:spcPct val="90000"/>
              </a:lnSpc>
            </a:pPr>
            <a:endParaRPr lang="en-US" sz="2800" dirty="0">
              <a:latin typeface="Times New Roman" charset="0"/>
            </a:endParaRPr>
          </a:p>
        </p:txBody>
      </p:sp>
    </p:spTree>
    <p:extLst>
      <p:ext uri="{BB962C8B-B14F-4D97-AF65-F5344CB8AC3E}">
        <p14:creationId xmlns:p14="http://schemas.microsoft.com/office/powerpoint/2010/main" val="1371609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2"/>
          <p:cNvSpPr>
            <a:spLocks noGrp="1" noChangeArrowheads="1"/>
          </p:cNvSpPr>
          <p:nvPr>
            <p:ph type="title" idx="4294967295"/>
          </p:nvPr>
        </p:nvSpPr>
        <p:spPr bwMode="auto">
          <a:xfrm>
            <a:off x="381000" y="609600"/>
            <a:ext cx="7772400" cy="762000"/>
          </a:xfrm>
          <a:prstGeom prst="rect">
            <a:avLst/>
          </a:prstGeom>
          <a:ln>
            <a:miter lim="800000"/>
            <a:headEnd/>
            <a:tailEnd/>
          </a:ln>
        </p:spPr>
        <p:txBody>
          <a:bodyPr/>
          <a:lstStyle/>
          <a:p>
            <a:pPr eaLnBrk="1" hangingPunct="1">
              <a:defRPr/>
            </a:pPr>
            <a:r>
              <a:rPr lang="en-US" b="1" dirty="0" smtClean="0">
                <a:solidFill>
                  <a:schemeClr val="bg1"/>
                </a:solidFill>
                <a:latin typeface="+mn-lt"/>
              </a:rPr>
              <a:t>Conclusions</a:t>
            </a:r>
          </a:p>
        </p:txBody>
      </p:sp>
      <p:sp>
        <p:nvSpPr>
          <p:cNvPr id="203778" name="Rectangle 3"/>
          <p:cNvSpPr>
            <a:spLocks noGrp="1" noChangeArrowheads="1"/>
          </p:cNvSpPr>
          <p:nvPr>
            <p:ph type="body" idx="4294967295"/>
          </p:nvPr>
        </p:nvSpPr>
        <p:spPr bwMode="auto">
          <a:xfrm>
            <a:off x="457200" y="1524000"/>
            <a:ext cx="8382000" cy="4724400"/>
          </a:xfrm>
          <a:prstGeom prst="rect">
            <a:avLst/>
          </a:prstGeom>
          <a:noFill/>
          <a:ln>
            <a:miter lim="800000"/>
            <a:headEnd/>
            <a:tailEnd/>
          </a:ln>
        </p:spPr>
        <p:txBody>
          <a:bodyPr/>
          <a:lstStyle/>
          <a:p>
            <a:pPr eaLnBrk="1" hangingPunct="1">
              <a:lnSpc>
                <a:spcPct val="90000"/>
              </a:lnSpc>
            </a:pPr>
            <a:r>
              <a:rPr lang="en-US" dirty="0" smtClean="0">
                <a:solidFill>
                  <a:schemeClr val="bg1"/>
                </a:solidFill>
              </a:rPr>
              <a:t>Recruitment and retention of diverse groups is an </a:t>
            </a:r>
            <a:r>
              <a:rPr lang="en-US" u="sng" dirty="0" smtClean="0">
                <a:solidFill>
                  <a:schemeClr val="bg1"/>
                </a:solidFill>
              </a:rPr>
              <a:t>equity</a:t>
            </a:r>
            <a:r>
              <a:rPr lang="en-US" dirty="0" smtClean="0">
                <a:solidFill>
                  <a:schemeClr val="bg1"/>
                </a:solidFill>
              </a:rPr>
              <a:t> </a:t>
            </a:r>
            <a:r>
              <a:rPr lang="en-US" dirty="0" smtClean="0">
                <a:solidFill>
                  <a:schemeClr val="bg1"/>
                </a:solidFill>
              </a:rPr>
              <a:t>and scientific issue </a:t>
            </a:r>
            <a:endParaRPr lang="en-US" dirty="0" smtClean="0">
              <a:solidFill>
                <a:schemeClr val="bg1"/>
              </a:solidFill>
            </a:endParaRPr>
          </a:p>
          <a:p>
            <a:pPr eaLnBrk="1" hangingPunct="1">
              <a:lnSpc>
                <a:spcPct val="90000"/>
              </a:lnSpc>
            </a:pPr>
            <a:r>
              <a:rPr lang="en-US" dirty="0" smtClean="0">
                <a:solidFill>
                  <a:schemeClr val="bg1"/>
                </a:solidFill>
              </a:rPr>
              <a:t>Planning and awareness of potential barriers can help ensure diversity in research participants </a:t>
            </a:r>
          </a:p>
        </p:txBody>
      </p:sp>
    </p:spTree>
    <p:extLst>
      <p:ext uri="{BB962C8B-B14F-4D97-AF65-F5344CB8AC3E}">
        <p14:creationId xmlns:p14="http://schemas.microsoft.com/office/powerpoint/2010/main" val="16557001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for Research in Diverse Populations</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Appropriately measure </a:t>
            </a:r>
            <a:r>
              <a:rPr lang="en-US" dirty="0" err="1" smtClean="0"/>
              <a:t>sociodemographic</a:t>
            </a:r>
            <a:r>
              <a:rPr lang="en-US" dirty="0" smtClean="0"/>
              <a:t> characteristics</a:t>
            </a:r>
          </a:p>
          <a:p>
            <a:r>
              <a:rPr lang="en-US" dirty="0" smtClean="0"/>
              <a:t>Ensure diversity in recruitment and retention of study participants</a:t>
            </a:r>
          </a:p>
          <a:p>
            <a:r>
              <a:rPr lang="en-US" dirty="0" smtClean="0"/>
              <a:t>Incorporate a socioecological perspective </a:t>
            </a:r>
          </a:p>
          <a:p>
            <a:endParaRPr lang="en-US" dirty="0" smtClean="0"/>
          </a:p>
          <a:p>
            <a:endParaRPr lang="en-US" dirty="0"/>
          </a:p>
        </p:txBody>
      </p:sp>
      <p:sp>
        <p:nvSpPr>
          <p:cNvPr id="2" name="Rectangle 1"/>
          <p:cNvSpPr/>
          <p:nvPr/>
        </p:nvSpPr>
        <p:spPr>
          <a:xfrm>
            <a:off x="457200" y="3886200"/>
            <a:ext cx="8153400" cy="685800"/>
          </a:xfrm>
          <a:prstGeom prst="rect">
            <a:avLst/>
          </a:prstGeom>
          <a:solidFill>
            <a:schemeClr val="accent1">
              <a:alpha val="42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9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0728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these disparities?</a:t>
            </a:r>
            <a:endParaRPr lang="en-US" dirty="0"/>
          </a:p>
        </p:txBody>
      </p:sp>
      <p:sp>
        <p:nvSpPr>
          <p:cNvPr id="3" name="Content Placeholder 2"/>
          <p:cNvSpPr>
            <a:spLocks noGrp="1"/>
          </p:cNvSpPr>
          <p:nvPr>
            <p:ph idx="1"/>
          </p:nvPr>
        </p:nvSpPr>
        <p:spPr/>
        <p:txBody>
          <a:bodyPr/>
          <a:lstStyle/>
          <a:p>
            <a:r>
              <a:rPr lang="en-US" dirty="0" smtClean="0"/>
              <a:t>Behavioral factors?</a:t>
            </a:r>
          </a:p>
          <a:p>
            <a:pPr lvl="1"/>
            <a:r>
              <a:rPr lang="en-US" dirty="0" smtClean="0"/>
              <a:t>Diet</a:t>
            </a:r>
          </a:p>
          <a:p>
            <a:pPr lvl="1"/>
            <a:r>
              <a:rPr lang="en-US" dirty="0" smtClean="0"/>
              <a:t>Sedentary lifestyle</a:t>
            </a:r>
          </a:p>
          <a:p>
            <a:pPr lvl="1"/>
            <a:r>
              <a:rPr lang="en-US" dirty="0" smtClean="0"/>
              <a:t>Obesity</a:t>
            </a:r>
          </a:p>
          <a:p>
            <a:r>
              <a:rPr lang="en-US" dirty="0" smtClean="0"/>
              <a:t>Genetics?</a:t>
            </a:r>
          </a:p>
          <a:p>
            <a:pPr marL="457200" lvl="1" indent="0">
              <a:buNone/>
            </a:pPr>
            <a:endParaRPr lang="en-US" dirty="0" smtClean="0"/>
          </a:p>
        </p:txBody>
      </p:sp>
      <p:sp>
        <p:nvSpPr>
          <p:cNvPr id="4" name="TextBox 3"/>
          <p:cNvSpPr txBox="1"/>
          <p:nvPr/>
        </p:nvSpPr>
        <p:spPr>
          <a:xfrm>
            <a:off x="5638800" y="5715000"/>
            <a:ext cx="2590800" cy="369332"/>
          </a:xfrm>
          <a:prstGeom prst="rect">
            <a:avLst/>
          </a:prstGeom>
          <a:noFill/>
        </p:spPr>
        <p:txBody>
          <a:bodyPr wrap="square" rtlCol="0">
            <a:spAutoFit/>
          </a:bodyPr>
          <a:lstStyle/>
          <a:p>
            <a:r>
              <a:rPr lang="en-US" dirty="0" smtClean="0"/>
              <a:t>Sharma, </a:t>
            </a:r>
            <a:r>
              <a:rPr lang="en-US" dirty="0" err="1" smtClean="0"/>
              <a:t>Ethn</a:t>
            </a:r>
            <a:r>
              <a:rPr lang="en-US" dirty="0" smtClean="0"/>
              <a:t> Dis, 2004</a:t>
            </a:r>
            <a:endParaRPr lang="en-US" dirty="0"/>
          </a:p>
        </p:txBody>
      </p:sp>
    </p:spTree>
    <p:extLst>
      <p:ext uri="{BB962C8B-B14F-4D97-AF65-F5344CB8AC3E}">
        <p14:creationId xmlns:p14="http://schemas.microsoft.com/office/powerpoint/2010/main" val="130476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525963"/>
          </a:xfrm>
        </p:spPr>
        <p:txBody>
          <a:bodyPr/>
          <a:lstStyle/>
          <a:p>
            <a:endParaRPr lang="en-US" dirty="0" smtClean="0"/>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smtClean="0"/>
              <a:t>Kurian, </a:t>
            </a:r>
            <a:r>
              <a:rPr lang="en-US" dirty="0" err="1" smtClean="0"/>
              <a:t>Ethn</a:t>
            </a:r>
            <a:r>
              <a:rPr lang="en-US" dirty="0" smtClean="0"/>
              <a:t> Dis, 2007</a:t>
            </a:r>
            <a:endParaRPr lang="en-US" dirty="0"/>
          </a:p>
        </p:txBody>
      </p:sp>
      <p:graphicFrame>
        <p:nvGraphicFramePr>
          <p:cNvPr id="6" name="Diagram 5"/>
          <p:cNvGraphicFramePr/>
          <p:nvPr>
            <p:extLst>
              <p:ext uri="{D42A27DB-BD31-4B8C-83A1-F6EECF244321}">
                <p14:modId xmlns:p14="http://schemas.microsoft.com/office/powerpoint/2010/main" val="4148459355"/>
              </p:ext>
            </p:extLst>
          </p:nvPr>
        </p:nvGraphicFramePr>
        <p:xfrm>
          <a:off x="1371600" y="1335705"/>
          <a:ext cx="6096000" cy="5169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3"/>
          <p:cNvSpPr txBox="1">
            <a:spLocks/>
          </p:cNvSpPr>
          <p:nvPr/>
        </p:nvSpPr>
        <p:spPr>
          <a:xfrm>
            <a:off x="533400" y="290286"/>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Chronic Disease Epidemiology</a:t>
            </a:r>
            <a:endParaRPr lang="en-US" dirty="0"/>
          </a:p>
        </p:txBody>
      </p:sp>
    </p:spTree>
    <p:extLst>
      <p:ext uri="{BB962C8B-B14F-4D97-AF65-F5344CB8AC3E}">
        <p14:creationId xmlns:p14="http://schemas.microsoft.com/office/powerpoint/2010/main" val="360510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28600" y="76200"/>
            <a:ext cx="8915400" cy="1219200"/>
          </a:xfrm>
        </p:spPr>
        <p:txBody>
          <a:bodyPr/>
          <a:lstStyle/>
          <a:p>
            <a:pPr eaLnBrk="1" hangingPunct="1"/>
            <a:r>
              <a:rPr lang="en-US" altLang="en-US" sz="2400" b="1" smtClean="0">
                <a:solidFill>
                  <a:srgbClr val="000066"/>
                </a:solidFill>
                <a:latin typeface="Garamond" pitchFamily="18" charset="0"/>
              </a:rPr>
              <a:t>Infant Mortality</a:t>
            </a:r>
            <a:r>
              <a:rPr lang="en-US" altLang="en-US" sz="2400" b="1" smtClean="0">
                <a:latin typeface="Garamond" pitchFamily="18" charset="0"/>
              </a:rPr>
              <a:t/>
            </a:r>
            <a:br>
              <a:rPr lang="en-US" altLang="en-US" sz="2400" b="1" smtClean="0">
                <a:latin typeface="Garamond" pitchFamily="18" charset="0"/>
              </a:rPr>
            </a:br>
            <a:r>
              <a:rPr lang="en-US" altLang="en-US" sz="2000" b="1" smtClean="0">
                <a:latin typeface="Garamond" pitchFamily="18" charset="0"/>
              </a:rPr>
              <a:t>Rates per 1,000 Live Births by Detailed Race &amp; Hispanic Origin of Mother: U.S.,</a:t>
            </a:r>
            <a:br>
              <a:rPr lang="en-US" altLang="en-US" sz="20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9218" name="Object 3"/>
          <p:cNvGraphicFramePr>
            <a:graphicFrameLocks noGrp="1" noChangeAspect="1"/>
          </p:cNvGraphicFramePr>
          <p:nvPr>
            <p:ph sz="half" idx="1"/>
          </p:nvPr>
        </p:nvGraphicFramePr>
        <p:xfrm>
          <a:off x="111125" y="1230313"/>
          <a:ext cx="8921750" cy="5105400"/>
        </p:xfrm>
        <a:graphic>
          <a:graphicData uri="http://schemas.openxmlformats.org/presentationml/2006/ole">
            <mc:AlternateContent xmlns:mc="http://schemas.openxmlformats.org/markup-compatibility/2006">
              <mc:Choice xmlns:v="urn:schemas-microsoft-com:vml" Requires="v">
                <p:oleObj spid="_x0000_s74770" name="Chart" r:id="rId4" imgW="8172460" imgH="4676869" progId="MSGraph.Chart.8">
                  <p:embed followColorScheme="full"/>
                </p:oleObj>
              </mc:Choice>
              <mc:Fallback>
                <p:oleObj name="Chart" r:id="rId4" imgW="8172460" imgH="4676869" progId="MSGraph.Chart.8">
                  <p:embed followColorScheme="full"/>
                  <p:pic>
                    <p:nvPicPr>
                      <p:cNvPr id="0" name=""/>
                      <p:cNvPicPr>
                        <a:picLocks noChangeAspect="1" noChangeArrowheads="1"/>
                      </p:cNvPicPr>
                      <p:nvPr/>
                    </p:nvPicPr>
                    <p:blipFill>
                      <a:blip r:embed="rId5"/>
                      <a:srcRect/>
                      <a:stretch>
                        <a:fillRect/>
                      </a:stretch>
                    </p:blipFill>
                    <p:spPr bwMode="auto">
                      <a:xfrm>
                        <a:off x="111125" y="1230313"/>
                        <a:ext cx="8921750" cy="5105400"/>
                      </a:xfrm>
                      <a:prstGeom prst="rect">
                        <a:avLst/>
                      </a:prstGeom>
                    </p:spPr>
                  </p:pic>
                </p:oleObj>
              </mc:Fallback>
            </mc:AlternateContent>
          </a:graphicData>
        </a:graphic>
      </p:graphicFrame>
      <p:sp>
        <p:nvSpPr>
          <p:cNvPr id="9220" name="Rectangle 4"/>
          <p:cNvSpPr>
            <a:spLocks noChangeArrowheads="1"/>
          </p:cNvSpPr>
          <p:nvPr/>
        </p:nvSpPr>
        <p:spPr bwMode="auto">
          <a:xfrm>
            <a:off x="2133600" y="6324600"/>
            <a:ext cx="464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1300" b="1">
                <a:solidFill>
                  <a:prstClr val="black"/>
                </a:solidFill>
              </a:rPr>
              <a:t>Source:</a:t>
            </a:r>
            <a:r>
              <a:rPr lang="en-US" altLang="en-US" sz="1300">
                <a:solidFill>
                  <a:prstClr val="black"/>
                </a:solidFill>
              </a:rPr>
              <a:t> CDC, NCHS, Health, United States, 2008, Table 18 </a:t>
            </a:r>
            <a:r>
              <a:rPr lang="en-US" altLang="en-US" sz="1300">
                <a:solidFill>
                  <a:prstClr val="black"/>
                </a:solidFill>
                <a:hlinkClick r:id="rId6"/>
              </a:rPr>
              <a:t>http://www.cdc.gov/nchs/data/hus/hus08.pdf</a:t>
            </a:r>
            <a:r>
              <a:rPr lang="en-US" altLang="en-US" sz="1300">
                <a:solidFill>
                  <a:prstClr val="black"/>
                </a:solidFill>
              </a:rPr>
              <a:t> </a:t>
            </a:r>
          </a:p>
        </p:txBody>
      </p:sp>
    </p:spTree>
    <p:extLst>
      <p:ext uri="{BB962C8B-B14F-4D97-AF65-F5344CB8AC3E}">
        <p14:creationId xmlns:p14="http://schemas.microsoft.com/office/powerpoint/2010/main" val="4098699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lstStyle/>
          <a:p>
            <a:r>
              <a:rPr lang="en-US" dirty="0" smtClean="0"/>
              <a:t>Chronic Disease Epidemiology</a:t>
            </a:r>
            <a:endParaRPr lang="en-US" dirty="0"/>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smtClean="0"/>
              <a:t>Kurian, </a:t>
            </a:r>
            <a:r>
              <a:rPr lang="en-US" dirty="0" err="1" smtClean="0"/>
              <a:t>Ethn</a:t>
            </a:r>
            <a:r>
              <a:rPr lang="en-US" dirty="0" smtClean="0"/>
              <a:t> Dis, 2007</a:t>
            </a:r>
            <a:endParaRPr lang="en-US" dirty="0"/>
          </a:p>
        </p:txBody>
      </p:sp>
      <p:graphicFrame>
        <p:nvGraphicFramePr>
          <p:cNvPr id="12" name="Diagram 11"/>
          <p:cNvGraphicFramePr/>
          <p:nvPr>
            <p:extLst>
              <p:ext uri="{D42A27DB-BD31-4B8C-83A1-F6EECF244321}">
                <p14:modId xmlns:p14="http://schemas.microsoft.com/office/powerpoint/2010/main" val="1591791745"/>
              </p:ext>
            </p:extLst>
          </p:nvPr>
        </p:nvGraphicFramePr>
        <p:xfrm>
          <a:off x="1143000" y="1219200"/>
          <a:ext cx="6553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7035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Paradigms of Epidemiology</a:t>
            </a:r>
            <a:endParaRPr lang="en-US" dirty="0"/>
          </a:p>
        </p:txBody>
      </p:sp>
      <p:sp>
        <p:nvSpPr>
          <p:cNvPr id="5" name="Content Placeholder 4"/>
          <p:cNvSpPr>
            <a:spLocks noGrp="1"/>
          </p:cNvSpPr>
          <p:nvPr>
            <p:ph idx="1"/>
          </p:nvPr>
        </p:nvSpPr>
        <p:spPr/>
        <p:txBody>
          <a:bodyPr/>
          <a:lstStyle/>
          <a:p>
            <a:r>
              <a:rPr lang="en-US" dirty="0" smtClean="0"/>
              <a:t>Miasma: Sanitary statistics</a:t>
            </a:r>
          </a:p>
          <a:p>
            <a:r>
              <a:rPr lang="en-US" dirty="0" smtClean="0"/>
              <a:t>Germ theory: </a:t>
            </a:r>
            <a:r>
              <a:rPr lang="en-US" dirty="0"/>
              <a:t>Infectious disease </a:t>
            </a:r>
            <a:r>
              <a:rPr lang="en-US" dirty="0" smtClean="0"/>
              <a:t>epidemiology</a:t>
            </a:r>
          </a:p>
          <a:p>
            <a:r>
              <a:rPr lang="en-US" dirty="0" smtClean="0"/>
              <a:t>Black box: Chronic disease epidemiology</a:t>
            </a:r>
          </a:p>
          <a:p>
            <a:pPr lvl="1"/>
            <a:r>
              <a:rPr lang="en-US" dirty="0" smtClean="0"/>
              <a:t>Emphasis on individual behavior change theories</a:t>
            </a:r>
          </a:p>
          <a:p>
            <a:pPr marL="0" indent="0">
              <a:buNone/>
            </a:pPr>
            <a:endParaRPr lang="en-US" dirty="0"/>
          </a:p>
        </p:txBody>
      </p:sp>
      <p:sp>
        <p:nvSpPr>
          <p:cNvPr id="6" name="TextBox 5"/>
          <p:cNvSpPr txBox="1"/>
          <p:nvPr/>
        </p:nvSpPr>
        <p:spPr>
          <a:xfrm>
            <a:off x="5334000" y="6211669"/>
            <a:ext cx="2514600" cy="646331"/>
          </a:xfrm>
          <a:prstGeom prst="rect">
            <a:avLst/>
          </a:prstGeom>
          <a:noFill/>
        </p:spPr>
        <p:txBody>
          <a:bodyPr wrap="square" rtlCol="0">
            <a:spAutoFit/>
          </a:bodyPr>
          <a:lstStyle/>
          <a:p>
            <a:r>
              <a:rPr lang="en-US" dirty="0" err="1" smtClean="0"/>
              <a:t>Susser</a:t>
            </a:r>
            <a:r>
              <a:rPr lang="en-US" dirty="0" smtClean="0"/>
              <a:t> and </a:t>
            </a:r>
            <a:r>
              <a:rPr lang="en-US" dirty="0" err="1" smtClean="0"/>
              <a:t>Susser</a:t>
            </a:r>
            <a:r>
              <a:rPr lang="en-US" dirty="0" smtClean="0"/>
              <a:t>, AJPH, 1996</a:t>
            </a:r>
            <a:endParaRPr lang="en-US" dirty="0"/>
          </a:p>
        </p:txBody>
      </p:sp>
    </p:spTree>
    <p:extLst>
      <p:ext uri="{BB962C8B-B14F-4D97-AF65-F5344CB8AC3E}">
        <p14:creationId xmlns:p14="http://schemas.microsoft.com/office/powerpoint/2010/main" val="10999678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Shortcomings of Current Paradigm</a:t>
            </a:r>
            <a:endParaRPr lang="en-US" dirty="0"/>
          </a:p>
        </p:txBody>
      </p:sp>
      <p:sp>
        <p:nvSpPr>
          <p:cNvPr id="5" name="Content Placeholder 4"/>
          <p:cNvSpPr>
            <a:spLocks noGrp="1"/>
          </p:cNvSpPr>
          <p:nvPr>
            <p:ph idx="1"/>
          </p:nvPr>
        </p:nvSpPr>
        <p:spPr/>
        <p:txBody>
          <a:bodyPr/>
          <a:lstStyle/>
          <a:p>
            <a:r>
              <a:rPr lang="en-US" dirty="0" smtClean="0"/>
              <a:t>Focus only on proximate </a:t>
            </a:r>
            <a:r>
              <a:rPr lang="en-US" dirty="0"/>
              <a:t>risk </a:t>
            </a:r>
            <a:r>
              <a:rPr lang="en-US" dirty="0" smtClean="0"/>
              <a:t>factors</a:t>
            </a:r>
          </a:p>
          <a:p>
            <a:r>
              <a:rPr lang="en-US" dirty="0" smtClean="0"/>
              <a:t>Singular attention to individual-level variables</a:t>
            </a:r>
            <a:endParaRPr lang="en-US" dirty="0"/>
          </a:p>
          <a:p>
            <a:r>
              <a:rPr lang="en-US" dirty="0"/>
              <a:t>Limited in </a:t>
            </a:r>
            <a:r>
              <a:rPr lang="en-US" dirty="0" smtClean="0"/>
              <a:t>time horizon</a:t>
            </a:r>
            <a:endParaRPr lang="en-US" dirty="0"/>
          </a:p>
          <a:p>
            <a:r>
              <a:rPr lang="en-US" dirty="0" smtClean="0"/>
              <a:t>No recognition of interconnections</a:t>
            </a:r>
          </a:p>
          <a:p>
            <a:r>
              <a:rPr lang="en-US" u="sng" dirty="0" smtClean="0"/>
              <a:t>Isn’t getting us very far</a:t>
            </a:r>
            <a:endParaRPr lang="en-US" u="sng" dirty="0"/>
          </a:p>
          <a:p>
            <a:endParaRPr lang="en-US" dirty="0"/>
          </a:p>
        </p:txBody>
      </p:sp>
    </p:spTree>
    <p:extLst>
      <p:ext uri="{BB962C8B-B14F-4D97-AF65-F5344CB8AC3E}">
        <p14:creationId xmlns:p14="http://schemas.microsoft.com/office/powerpoint/2010/main" val="111598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Avoiding the Prison of the Proximate</a:t>
            </a:r>
            <a:br>
              <a:rPr lang="en-US" dirty="0" smtClean="0"/>
            </a:br>
            <a:endParaRPr lang="en-US" dirty="0"/>
          </a:p>
        </p:txBody>
      </p:sp>
      <p:sp>
        <p:nvSpPr>
          <p:cNvPr id="5" name="Content Placeholder 4"/>
          <p:cNvSpPr>
            <a:spLocks noGrp="1"/>
          </p:cNvSpPr>
          <p:nvPr>
            <p:ph idx="1"/>
          </p:nvPr>
        </p:nvSpPr>
        <p:spPr>
          <a:xfrm>
            <a:off x="457200" y="1752600"/>
            <a:ext cx="8229600" cy="4525963"/>
          </a:xfrm>
        </p:spPr>
        <p:txBody>
          <a:bodyPr/>
          <a:lstStyle/>
          <a:p>
            <a:r>
              <a:rPr lang="en-US" dirty="0" smtClean="0"/>
              <a:t>1960s - Social epidemiology defined as a discipline</a:t>
            </a:r>
          </a:p>
          <a:p>
            <a:pPr lvl="1"/>
            <a:r>
              <a:rPr lang="en-US" dirty="0" smtClean="0"/>
              <a:t>Investigation of social factors as etiologies for disease </a:t>
            </a:r>
          </a:p>
          <a:p>
            <a:r>
              <a:rPr lang="en-US" dirty="0" smtClean="0"/>
              <a:t>Development of theories to explain relationships</a:t>
            </a:r>
          </a:p>
          <a:p>
            <a:endParaRPr lang="en-US" dirty="0" smtClean="0"/>
          </a:p>
        </p:txBody>
      </p:sp>
    </p:spTree>
    <p:extLst>
      <p:ext uri="{BB962C8B-B14F-4D97-AF65-F5344CB8AC3E}">
        <p14:creationId xmlns:p14="http://schemas.microsoft.com/office/powerpoint/2010/main" val="28690087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p:txBody>
          <a:bodyPr/>
          <a:lstStyle/>
          <a:p>
            <a:r>
              <a:rPr lang="en-US" dirty="0" smtClean="0"/>
              <a:t>1995 Link and Phelan addressed persistence of SES disparities in health despite changes in context and conditions</a:t>
            </a:r>
          </a:p>
          <a:p>
            <a:pPr lvl="1"/>
            <a:r>
              <a:rPr lang="en-US" dirty="0" smtClean="0"/>
              <a:t>19</a:t>
            </a:r>
            <a:r>
              <a:rPr lang="en-US" baseline="30000" dirty="0" smtClean="0"/>
              <a:t>th</a:t>
            </a:r>
            <a:r>
              <a:rPr lang="en-US" dirty="0" smtClean="0"/>
              <a:t> century: Infectious disease</a:t>
            </a:r>
          </a:p>
          <a:p>
            <a:pPr lvl="1"/>
            <a:r>
              <a:rPr lang="en-US" dirty="0" smtClean="0"/>
              <a:t>20</a:t>
            </a:r>
            <a:r>
              <a:rPr lang="en-US" baseline="30000" dirty="0" smtClean="0"/>
              <a:t>th</a:t>
            </a:r>
            <a:r>
              <a:rPr lang="en-US" dirty="0" smtClean="0"/>
              <a:t> and 21rst centuries: Cancer, cardiovascular disease</a:t>
            </a:r>
          </a:p>
        </p:txBody>
      </p:sp>
    </p:spTree>
    <p:extLst>
      <p:ext uri="{BB962C8B-B14F-4D97-AF65-F5344CB8AC3E}">
        <p14:creationId xmlns:p14="http://schemas.microsoft.com/office/powerpoint/2010/main" val="27113423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a:xfrm>
            <a:off x="381000" y="1066800"/>
            <a:ext cx="8534400" cy="4525963"/>
          </a:xfrm>
        </p:spPr>
        <p:txBody>
          <a:bodyPr/>
          <a:lstStyle/>
          <a:p>
            <a:r>
              <a:rPr lang="en-US" dirty="0" smtClean="0"/>
              <a:t>SES is a fundamental cause of poor health:</a:t>
            </a:r>
          </a:p>
          <a:p>
            <a:pPr lvl="1"/>
            <a:r>
              <a:rPr lang="en-US" dirty="0" smtClean="0"/>
              <a:t>Regardless of disease or context, high SES individuals and groups can flexibly deploy resources to avoid risks and mitigate effects of poor health</a:t>
            </a:r>
          </a:p>
          <a:p>
            <a:r>
              <a:rPr lang="en-US" dirty="0" smtClean="0"/>
              <a:t>Resources include:</a:t>
            </a:r>
          </a:p>
          <a:p>
            <a:pPr lvl="1"/>
            <a:r>
              <a:rPr lang="en-US" dirty="0" smtClean="0"/>
              <a:t>Money</a:t>
            </a:r>
          </a:p>
          <a:p>
            <a:pPr lvl="1"/>
            <a:r>
              <a:rPr lang="en-US" dirty="0" smtClean="0"/>
              <a:t>Power</a:t>
            </a:r>
          </a:p>
          <a:p>
            <a:pPr lvl="1"/>
            <a:r>
              <a:rPr lang="en-US" dirty="0" smtClean="0"/>
              <a:t>Knowledge</a:t>
            </a:r>
          </a:p>
          <a:p>
            <a:pPr lvl="1"/>
            <a:r>
              <a:rPr lang="en-US" dirty="0" smtClean="0"/>
              <a:t>Prestige</a:t>
            </a:r>
          </a:p>
          <a:p>
            <a:pPr lvl="1"/>
            <a:r>
              <a:rPr lang="en-US" dirty="0" smtClean="0"/>
              <a:t>Social connections</a:t>
            </a:r>
          </a:p>
        </p:txBody>
      </p:sp>
    </p:spTree>
    <p:extLst>
      <p:ext uri="{BB962C8B-B14F-4D97-AF65-F5344CB8AC3E}">
        <p14:creationId xmlns:p14="http://schemas.microsoft.com/office/powerpoint/2010/main" val="35213205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Infectious diseases: </a:t>
            </a:r>
          </a:p>
          <a:p>
            <a:pPr lvl="1"/>
            <a:r>
              <a:rPr lang="en-US" dirty="0" smtClean="0"/>
              <a:t>Avoid areas that carry risk of contamination</a:t>
            </a:r>
          </a:p>
          <a:p>
            <a:pPr lvl="1"/>
            <a:r>
              <a:rPr lang="en-US" dirty="0" smtClean="0"/>
              <a:t>Limit entry of potential infectious individuals</a:t>
            </a:r>
          </a:p>
          <a:p>
            <a:r>
              <a:rPr lang="en-US" dirty="0" smtClean="0"/>
              <a:t>Cardiovascular diseases: </a:t>
            </a:r>
          </a:p>
          <a:p>
            <a:pPr lvl="1"/>
            <a:r>
              <a:rPr lang="en-US" dirty="0" smtClean="0"/>
              <a:t>Access healthy food</a:t>
            </a:r>
          </a:p>
          <a:p>
            <a:pPr lvl="1"/>
            <a:r>
              <a:rPr lang="en-US" dirty="0" smtClean="0"/>
              <a:t>Live in communities that facilitate healthy choices</a:t>
            </a:r>
          </a:p>
          <a:p>
            <a:r>
              <a:rPr lang="en-US" dirty="0" smtClean="0"/>
              <a:t>All contexts:</a:t>
            </a:r>
          </a:p>
          <a:p>
            <a:pPr lvl="1"/>
            <a:r>
              <a:rPr lang="en-US" dirty="0" smtClean="0"/>
              <a:t>Access quality medical care</a:t>
            </a:r>
          </a:p>
          <a:p>
            <a:pPr lvl="1"/>
            <a:endParaRPr lang="en-US" dirty="0"/>
          </a:p>
        </p:txBody>
      </p:sp>
    </p:spTree>
    <p:extLst>
      <p:ext uri="{BB962C8B-B14F-4D97-AF65-F5344CB8AC3E}">
        <p14:creationId xmlns:p14="http://schemas.microsoft.com/office/powerpoint/2010/main" val="7679120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Evidence to Support Theory of Fundamental Causes</a:t>
            </a:r>
            <a:endParaRPr lang="en-US" dirty="0"/>
          </a:p>
        </p:txBody>
      </p:sp>
      <p:sp>
        <p:nvSpPr>
          <p:cNvPr id="5" name="Content Placeholder 4"/>
          <p:cNvSpPr>
            <a:spLocks noGrp="1"/>
          </p:cNvSpPr>
          <p:nvPr>
            <p:ph idx="1"/>
          </p:nvPr>
        </p:nvSpPr>
        <p:spPr>
          <a:xfrm>
            <a:off x="457200" y="1752600"/>
            <a:ext cx="8229600" cy="4373563"/>
          </a:xfrm>
        </p:spPr>
        <p:txBody>
          <a:bodyPr/>
          <a:lstStyle/>
          <a:p>
            <a:r>
              <a:rPr lang="en-US" dirty="0" smtClean="0"/>
              <a:t>SES gradients in mortality are more pronounced with preventable conditions</a:t>
            </a:r>
          </a:p>
          <a:p>
            <a:r>
              <a:rPr lang="en-US" dirty="0" smtClean="0"/>
              <a:t>Advances </a:t>
            </a:r>
            <a:r>
              <a:rPr lang="en-US" dirty="0"/>
              <a:t>in treatment increases disparities in </a:t>
            </a:r>
            <a:r>
              <a:rPr lang="en-US" dirty="0" smtClean="0"/>
              <a:t>outcomes</a:t>
            </a:r>
          </a:p>
          <a:p>
            <a:r>
              <a:rPr lang="en-US" dirty="0" smtClean="0"/>
              <a:t>Specific examples:</a:t>
            </a:r>
          </a:p>
          <a:p>
            <a:pPr lvl="1"/>
            <a:r>
              <a:rPr lang="en-US" dirty="0" smtClean="0"/>
              <a:t>Statins: Use reversed income/cholesterol gradient</a:t>
            </a:r>
          </a:p>
          <a:p>
            <a:pPr lvl="1"/>
            <a:r>
              <a:rPr lang="en-US" dirty="0" smtClean="0"/>
              <a:t>Smoking: No SES gradient until evidence of cancer risk released in 1950s</a:t>
            </a:r>
          </a:p>
          <a:p>
            <a:pPr lvl="1"/>
            <a:endParaRPr lang="en-US" dirty="0" smtClean="0"/>
          </a:p>
        </p:txBody>
      </p:sp>
    </p:spTree>
    <p:extLst>
      <p:ext uri="{BB962C8B-B14F-4D97-AF65-F5344CB8AC3E}">
        <p14:creationId xmlns:p14="http://schemas.microsoft.com/office/powerpoint/2010/main" val="37048869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Race as a Fundamental Cause</a:t>
            </a:r>
            <a:endParaRPr lang="en-US" dirty="0"/>
          </a:p>
        </p:txBody>
      </p:sp>
      <p:sp>
        <p:nvSpPr>
          <p:cNvPr id="5" name="Content Placeholder 4"/>
          <p:cNvSpPr>
            <a:spLocks noGrp="1"/>
          </p:cNvSpPr>
          <p:nvPr>
            <p:ph idx="1"/>
          </p:nvPr>
        </p:nvSpPr>
        <p:spPr>
          <a:xfrm>
            <a:off x="457200" y="1447800"/>
            <a:ext cx="8229600" cy="4525963"/>
          </a:xfrm>
        </p:spPr>
        <p:txBody>
          <a:bodyPr/>
          <a:lstStyle/>
          <a:p>
            <a:r>
              <a:rPr lang="en-US" dirty="0" smtClean="0"/>
              <a:t>Initially, theory of fundamental causes focused only on SES</a:t>
            </a:r>
          </a:p>
          <a:p>
            <a:r>
              <a:rPr lang="en-US" dirty="0" smtClean="0"/>
              <a:t>Racial/ethnic disparities considered as collinear with SES</a:t>
            </a:r>
          </a:p>
          <a:p>
            <a:r>
              <a:rPr lang="en-US" dirty="0" smtClean="0"/>
              <a:t>Paper by Link and Phelan </a:t>
            </a:r>
            <a:r>
              <a:rPr lang="en-US" dirty="0" smtClean="0"/>
              <a:t>in 2015 argued for </a:t>
            </a:r>
            <a:r>
              <a:rPr lang="en-US" dirty="0" smtClean="0"/>
              <a:t>race/ethnicity </a:t>
            </a:r>
            <a:r>
              <a:rPr lang="en-US" dirty="0" smtClean="0"/>
              <a:t>as a fundamental cause:</a:t>
            </a:r>
            <a:endParaRPr lang="en-US" dirty="0" smtClean="0"/>
          </a:p>
          <a:p>
            <a:pPr lvl="1"/>
            <a:r>
              <a:rPr lang="en-US" dirty="0" smtClean="0"/>
              <a:t>Predictive of SES</a:t>
            </a:r>
          </a:p>
          <a:p>
            <a:pPr lvl="1"/>
            <a:r>
              <a:rPr lang="en-US" dirty="0" smtClean="0"/>
              <a:t>Independently through racism</a:t>
            </a:r>
            <a:endParaRPr lang="en-US" dirty="0" smtClean="0"/>
          </a:p>
          <a:p>
            <a:endParaRPr lang="en-US" dirty="0"/>
          </a:p>
        </p:txBody>
      </p:sp>
    </p:spTree>
    <p:extLst>
      <p:ext uri="{BB962C8B-B14F-4D97-AF65-F5344CB8AC3E}">
        <p14:creationId xmlns:p14="http://schemas.microsoft.com/office/powerpoint/2010/main" val="16263832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Upstream Theories: </a:t>
            </a:r>
            <a:br>
              <a:rPr lang="en-US" dirty="0" smtClean="0"/>
            </a:br>
            <a:r>
              <a:rPr lang="en-US" dirty="0" smtClean="0"/>
              <a:t>Not the Whole Story</a:t>
            </a:r>
            <a:endParaRPr lang="en-US" dirty="0"/>
          </a:p>
        </p:txBody>
      </p:sp>
      <p:sp>
        <p:nvSpPr>
          <p:cNvPr id="5" name="Content Placeholder 4"/>
          <p:cNvSpPr>
            <a:spLocks noGrp="1"/>
          </p:cNvSpPr>
          <p:nvPr>
            <p:ph idx="1"/>
          </p:nvPr>
        </p:nvSpPr>
        <p:spPr>
          <a:xfrm>
            <a:off x="457200" y="1676400"/>
            <a:ext cx="8534400" cy="4525963"/>
          </a:xfrm>
        </p:spPr>
        <p:txBody>
          <a:bodyPr/>
          <a:lstStyle/>
          <a:p>
            <a:r>
              <a:rPr lang="en-US" dirty="0" smtClean="0"/>
              <a:t>Important in encouraging a broader perspective</a:t>
            </a:r>
          </a:p>
          <a:p>
            <a:pPr lvl="1"/>
            <a:r>
              <a:rPr lang="en-US" dirty="0" smtClean="0"/>
              <a:t>Encourage structural approaches to disparities</a:t>
            </a:r>
          </a:p>
          <a:p>
            <a:r>
              <a:rPr lang="en-US" dirty="0" smtClean="0"/>
              <a:t>BUT - Neglect the “downstream” mechanisms by which social conditions are mediated</a:t>
            </a:r>
          </a:p>
          <a:p>
            <a:pPr lvl="1"/>
            <a:r>
              <a:rPr lang="en-US" dirty="0" smtClean="0"/>
              <a:t>Both perspectives are needed</a:t>
            </a:r>
          </a:p>
          <a:p>
            <a:r>
              <a:rPr lang="en-US" dirty="0" smtClean="0"/>
              <a:t>Example of decline in infectious mortality:</a:t>
            </a:r>
          </a:p>
          <a:p>
            <a:pPr lvl="1"/>
            <a:r>
              <a:rPr lang="en-US" dirty="0" smtClean="0"/>
              <a:t>Economic growth -&gt; improved nutrition</a:t>
            </a:r>
          </a:p>
          <a:p>
            <a:pPr lvl="1"/>
            <a:r>
              <a:rPr lang="en-US" dirty="0" smtClean="0"/>
              <a:t>Public health efforts such as sanitation, antibiotics</a:t>
            </a:r>
          </a:p>
          <a:p>
            <a:pPr lvl="1"/>
            <a:endParaRPr lang="en-US" dirty="0" smtClean="0"/>
          </a:p>
          <a:p>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2246160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0" y="274638"/>
            <a:ext cx="9144000" cy="1143000"/>
          </a:xfrm>
        </p:spPr>
        <p:txBody>
          <a:bodyPr/>
          <a:lstStyle/>
          <a:p>
            <a:pPr eaLnBrk="1" hangingPunct="1"/>
            <a:r>
              <a:rPr lang="en-US" altLang="en-US" sz="2400" b="1" smtClean="0">
                <a:solidFill>
                  <a:srgbClr val="000066"/>
                </a:solidFill>
                <a:latin typeface="Garamond" pitchFamily="18" charset="0"/>
              </a:rPr>
              <a:t>Diabetes</a:t>
            </a:r>
            <a:r>
              <a:rPr lang="en-US" altLang="en-US" sz="2400" b="1" smtClean="0">
                <a:latin typeface="Garamond" pitchFamily="18" charset="0"/>
              </a:rPr>
              <a:t/>
            </a:r>
            <a:br>
              <a:rPr lang="en-US" altLang="en-US" sz="2400" b="1" smtClean="0">
                <a:latin typeface="Garamond" pitchFamily="18" charset="0"/>
              </a:rPr>
            </a:br>
            <a:r>
              <a:rPr lang="en-US" altLang="en-US" sz="2000" b="1" smtClean="0">
                <a:latin typeface="Garamond" pitchFamily="18" charset="0"/>
              </a:rPr>
              <a:t>Age-Adjusted Death Rates per 100,000 Persons by Race &amp; Hispanic Origin: U.S.,</a:t>
            </a:r>
            <a:br>
              <a:rPr lang="en-US" altLang="en-US" sz="20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15362" name="Object 3"/>
          <p:cNvGraphicFramePr>
            <a:graphicFrameLocks noGrp="1" noChangeAspect="1"/>
          </p:cNvGraphicFramePr>
          <p:nvPr>
            <p:ph sz="half" idx="1"/>
          </p:nvPr>
        </p:nvGraphicFramePr>
        <p:xfrm>
          <a:off x="23813" y="1381125"/>
          <a:ext cx="8953500" cy="4919663"/>
        </p:xfrm>
        <a:graphic>
          <a:graphicData uri="http://schemas.openxmlformats.org/presentationml/2006/ole">
            <mc:AlternateContent xmlns:mc="http://schemas.openxmlformats.org/markup-compatibility/2006">
              <mc:Choice xmlns:v="urn:schemas-microsoft-com:vml" Requires="v">
                <p:oleObj spid="_x0000_s75794" name="Chart" r:id="rId4" imgW="8267749" imgH="4543522" progId="MSGraph.Chart.8">
                  <p:embed followColorScheme="full"/>
                </p:oleObj>
              </mc:Choice>
              <mc:Fallback>
                <p:oleObj name="Chart" r:id="rId4" imgW="8267749" imgH="4543522" progId="MSGraph.Chart.8">
                  <p:embed followColorScheme="full"/>
                  <p:pic>
                    <p:nvPicPr>
                      <p:cNvPr id="0" name=""/>
                      <p:cNvPicPr>
                        <a:picLocks noChangeAspect="1" noChangeArrowheads="1"/>
                      </p:cNvPicPr>
                      <p:nvPr/>
                    </p:nvPicPr>
                    <p:blipFill>
                      <a:blip r:embed="rId5"/>
                      <a:srcRect/>
                      <a:stretch>
                        <a:fillRect/>
                      </a:stretch>
                    </p:blipFill>
                    <p:spPr bwMode="auto">
                      <a:xfrm>
                        <a:off x="23813" y="1381125"/>
                        <a:ext cx="8953500" cy="4919663"/>
                      </a:xfrm>
                      <a:prstGeom prst="rect">
                        <a:avLst/>
                      </a:prstGeom>
                    </p:spPr>
                  </p:pic>
                </p:oleObj>
              </mc:Fallback>
            </mc:AlternateContent>
          </a:graphicData>
        </a:graphic>
      </p:graphicFrame>
      <p:sp>
        <p:nvSpPr>
          <p:cNvPr id="2" name="Rectangle 1"/>
          <p:cNvSpPr/>
          <p:nvPr/>
        </p:nvSpPr>
        <p:spPr>
          <a:xfrm>
            <a:off x="1828800" y="6211669"/>
            <a:ext cx="4572000" cy="646331"/>
          </a:xfrm>
          <a:prstGeom prst="rect">
            <a:avLst/>
          </a:prstGeom>
        </p:spPr>
        <p:txBody>
          <a:bodyPr>
            <a:spAutoFit/>
          </a:bodyPr>
          <a:lstStyle/>
          <a:p>
            <a:r>
              <a:rPr lang="en-US" altLang="en-US" b="1" dirty="0">
                <a:solidFill>
                  <a:prstClr val="black"/>
                </a:solidFill>
              </a:rPr>
              <a:t>Source:</a:t>
            </a:r>
            <a:r>
              <a:rPr lang="en-US" altLang="en-US" dirty="0">
                <a:solidFill>
                  <a:prstClr val="black"/>
                </a:solidFill>
              </a:rPr>
              <a:t> CDC, NCHS, Health, United States, 2008, </a:t>
            </a:r>
            <a:endParaRPr lang="en-US" dirty="0">
              <a:solidFill>
                <a:prstClr val="black"/>
              </a:solidFill>
            </a:endParaRPr>
          </a:p>
        </p:txBody>
      </p:sp>
    </p:spTree>
    <p:extLst>
      <p:ext uri="{BB962C8B-B14F-4D97-AF65-F5344CB8AC3E}">
        <p14:creationId xmlns:p14="http://schemas.microsoft.com/office/powerpoint/2010/main" val="18956366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Thinking Ecologically</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Move </a:t>
            </a:r>
            <a:r>
              <a:rPr lang="en-US" dirty="0"/>
              <a:t>toward ecological approach rooted in work in social science disciplines in 20</a:t>
            </a:r>
            <a:r>
              <a:rPr lang="en-US" baseline="30000" dirty="0"/>
              <a:t>th</a:t>
            </a:r>
            <a:r>
              <a:rPr lang="en-US" dirty="0"/>
              <a:t> </a:t>
            </a:r>
            <a:r>
              <a:rPr lang="en-US" dirty="0" smtClean="0"/>
              <a:t>century</a:t>
            </a:r>
          </a:p>
          <a:p>
            <a:r>
              <a:rPr lang="en-US" dirty="0" smtClean="0"/>
              <a:t>The </a:t>
            </a:r>
            <a:r>
              <a:rPr lang="en-US" dirty="0"/>
              <a:t>ecological model </a:t>
            </a:r>
            <a:r>
              <a:rPr lang="en-US" dirty="0" smtClean="0"/>
              <a:t>is </a:t>
            </a:r>
            <a:r>
              <a:rPr lang="en-US" dirty="0"/>
              <a:t>"a model </a:t>
            </a:r>
            <a:r>
              <a:rPr lang="en-US" dirty="0" smtClean="0"/>
              <a:t>of health </a:t>
            </a:r>
            <a:r>
              <a:rPr lang="en-US" dirty="0"/>
              <a:t>that emphasizes the linkages and relationships among </a:t>
            </a:r>
            <a:r>
              <a:rPr lang="en-US" dirty="0" smtClean="0"/>
              <a:t>multiple factors </a:t>
            </a:r>
            <a:r>
              <a:rPr lang="en-US" dirty="0"/>
              <a:t>(or determinants) affecting health</a:t>
            </a:r>
            <a:r>
              <a:rPr lang="en-US" dirty="0" smtClean="0"/>
              <a:t>.” – Institute of Medicine</a:t>
            </a:r>
          </a:p>
          <a:p>
            <a:pPr lvl="1"/>
            <a:r>
              <a:rPr lang="en-US" dirty="0" smtClean="0"/>
              <a:t>Allows for intervention at multiple levels</a:t>
            </a:r>
            <a:endParaRPr lang="en-US" dirty="0"/>
          </a:p>
        </p:txBody>
      </p:sp>
    </p:spTree>
    <p:extLst>
      <p:ext uri="{BB962C8B-B14F-4D97-AF65-F5344CB8AC3E}">
        <p14:creationId xmlns:p14="http://schemas.microsoft.com/office/powerpoint/2010/main" val="41894249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152400"/>
            <a:ext cx="8493120" cy="644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600" b="1" dirty="0">
                <a:latin typeface="Arial" charset="0"/>
              </a:rPr>
              <a:t> </a:t>
            </a:r>
            <a:r>
              <a:rPr lang="en-GB" altLang="en-US" sz="2800" b="1" dirty="0" err="1">
                <a:solidFill>
                  <a:schemeClr val="bg1"/>
                </a:solidFill>
                <a:latin typeface="Arial" charset="0"/>
              </a:rPr>
              <a:t>Brofenbrenner’s</a:t>
            </a:r>
            <a:r>
              <a:rPr lang="en-GB" altLang="en-US" sz="2800" b="1" dirty="0">
                <a:solidFill>
                  <a:schemeClr val="bg1"/>
                </a:solidFill>
                <a:latin typeface="Arial" charset="0"/>
              </a:rPr>
              <a:t> </a:t>
            </a:r>
            <a:r>
              <a:rPr lang="en-GB" altLang="en-US" sz="2800" b="1" dirty="0" smtClean="0">
                <a:solidFill>
                  <a:schemeClr val="bg1"/>
                </a:solidFill>
                <a:latin typeface="Arial" charset="0"/>
              </a:rPr>
              <a:t>Ecological </a:t>
            </a:r>
            <a:r>
              <a:rPr lang="en-GB" altLang="en-US" sz="2800" b="1" dirty="0">
                <a:solidFill>
                  <a:schemeClr val="bg1"/>
                </a:solidFill>
                <a:latin typeface="Arial" charset="0"/>
              </a:rPr>
              <a:t>T</a:t>
            </a:r>
            <a:r>
              <a:rPr lang="en-GB" altLang="en-US" sz="2800" b="1" dirty="0" smtClean="0">
                <a:solidFill>
                  <a:schemeClr val="bg1"/>
                </a:solidFill>
                <a:latin typeface="Arial" charset="0"/>
              </a:rPr>
              <a:t>heory </a:t>
            </a:r>
            <a:r>
              <a:rPr lang="en-GB" altLang="en-US" sz="2800" b="1" dirty="0">
                <a:solidFill>
                  <a:schemeClr val="bg1"/>
                </a:solidFill>
                <a:latin typeface="Arial" charset="0"/>
              </a:rPr>
              <a:t>of </a:t>
            </a:r>
            <a:r>
              <a:rPr lang="en-GB" altLang="en-US" sz="2800" b="1" dirty="0">
                <a:solidFill>
                  <a:schemeClr val="bg1"/>
                </a:solidFill>
                <a:latin typeface="Arial" charset="0"/>
              </a:rPr>
              <a:t>D</a:t>
            </a:r>
            <a:r>
              <a:rPr lang="en-GB" altLang="en-US" sz="2800" b="1" dirty="0" smtClean="0">
                <a:solidFill>
                  <a:schemeClr val="bg1"/>
                </a:solidFill>
                <a:latin typeface="Arial" charset="0"/>
              </a:rPr>
              <a:t>evelopment</a:t>
            </a:r>
            <a:endParaRPr lang="en-GB" altLang="en-US" sz="1800" b="1" dirty="0">
              <a:solidFill>
                <a:schemeClr val="bg1"/>
              </a:solidFill>
              <a:latin typeface="Arial"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5840" y="6205612"/>
            <a:ext cx="816480" cy="522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8400" y="979303"/>
            <a:ext cx="4871520" cy="4893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5218503" y="5879873"/>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dirty="0">
                <a:solidFill>
                  <a:schemeClr val="bg1"/>
                </a:solidFill>
                <a:latin typeface="Arial" charset="0"/>
              </a:rPr>
              <a:t>McLaren L , and </a:t>
            </a:r>
            <a:r>
              <a:rPr lang="en-GB" altLang="en-US" sz="1100" b="1" dirty="0" err="1">
                <a:solidFill>
                  <a:schemeClr val="bg1"/>
                </a:solidFill>
                <a:latin typeface="Arial" charset="0"/>
              </a:rPr>
              <a:t>Hawe</a:t>
            </a:r>
            <a:r>
              <a:rPr lang="en-GB" altLang="en-US" sz="1100" b="1" dirty="0">
                <a:solidFill>
                  <a:schemeClr val="bg1"/>
                </a:solidFill>
                <a:latin typeface="Arial" charset="0"/>
              </a:rPr>
              <a:t> P J </a:t>
            </a:r>
            <a:r>
              <a:rPr lang="en-GB" altLang="en-US" sz="1100" b="1" dirty="0" err="1">
                <a:solidFill>
                  <a:schemeClr val="bg1"/>
                </a:solidFill>
                <a:latin typeface="Arial" charset="0"/>
              </a:rPr>
              <a:t>Epidemiol</a:t>
            </a:r>
            <a:r>
              <a:rPr lang="en-GB" altLang="en-US" sz="1100" b="1" dirty="0">
                <a:solidFill>
                  <a:schemeClr val="bg1"/>
                </a:solidFill>
                <a:latin typeface="Arial" charset="0"/>
              </a:rPr>
              <a:t> Community Health 2005;59:6-14</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©2005 by BMJ Publishing Group Ltd</a:t>
            </a:r>
          </a:p>
        </p:txBody>
      </p:sp>
    </p:spTree>
    <p:extLst>
      <p:ext uri="{BB962C8B-B14F-4D97-AF65-F5344CB8AC3E}">
        <p14:creationId xmlns:p14="http://schemas.microsoft.com/office/powerpoint/2010/main" val="2358968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charset="0"/>
              </a:rPr>
              <a:t>Institute of Medicine Ecological Model</a:t>
            </a:r>
            <a:endParaRPr lang="en-US" dirty="0"/>
          </a:p>
        </p:txBody>
      </p:sp>
      <p:pic>
        <p:nvPicPr>
          <p:cNvPr id="13314" name="Picture 2" descr="http://www.publichealthreviews.eu/upload/media/issue_1/field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620000" cy="493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569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as an Example</a:t>
            </a:r>
            <a:endParaRPr lang="en-US" dirty="0"/>
          </a:p>
        </p:txBody>
      </p:sp>
      <p:pic>
        <p:nvPicPr>
          <p:cNvPr id="7" name="Picture 6"/>
          <p:cNvPicPr/>
          <p:nvPr/>
        </p:nvPicPr>
        <p:blipFill rotWithShape="1">
          <a:blip r:embed="rId3"/>
          <a:srcRect l="8874" t="12387" r="58365" b="4834"/>
          <a:stretch/>
        </p:blipFill>
        <p:spPr bwMode="auto">
          <a:xfrm>
            <a:off x="838200" y="1016000"/>
            <a:ext cx="7239000" cy="472077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681514" y="5733142"/>
            <a:ext cx="6477000" cy="369332"/>
          </a:xfrm>
          <a:prstGeom prst="rect">
            <a:avLst/>
          </a:prstGeom>
          <a:noFill/>
        </p:spPr>
        <p:txBody>
          <a:bodyPr wrap="square" rtlCol="0">
            <a:spAutoFit/>
          </a:bodyPr>
          <a:lstStyle/>
          <a:p>
            <a:r>
              <a:rPr lang="en-US" dirty="0" smtClean="0">
                <a:solidFill>
                  <a:schemeClr val="bg1"/>
                </a:solidFill>
              </a:rPr>
              <a:t>Mullis, An ecological approach to childhood obesity. USDA, 2009</a:t>
            </a:r>
            <a:endParaRPr lang="en-US" dirty="0">
              <a:solidFill>
                <a:schemeClr val="bg1"/>
              </a:solidFill>
            </a:endParaRPr>
          </a:p>
        </p:txBody>
      </p:sp>
    </p:spTree>
    <p:extLst>
      <p:ext uri="{BB962C8B-B14F-4D97-AF65-F5344CB8AC3E}">
        <p14:creationId xmlns:p14="http://schemas.microsoft.com/office/powerpoint/2010/main" val="35530830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Determinants of Health</a:t>
            </a:r>
            <a:endParaRPr lang="en-US" dirty="0"/>
          </a:p>
        </p:txBody>
      </p:sp>
      <p:pic>
        <p:nvPicPr>
          <p:cNvPr id="614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399" y="1295400"/>
            <a:ext cx="4769441" cy="4547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7000" y="5806790"/>
            <a:ext cx="2514600" cy="400110"/>
          </a:xfrm>
          <a:prstGeom prst="rect">
            <a:avLst/>
          </a:prstGeom>
          <a:noFill/>
        </p:spPr>
        <p:txBody>
          <a:bodyPr wrap="square" rtlCol="0">
            <a:spAutoFit/>
          </a:bodyPr>
          <a:lstStyle/>
          <a:p>
            <a:r>
              <a:rPr lang="en-US" sz="2000" dirty="0" smtClean="0">
                <a:solidFill>
                  <a:schemeClr val="bg1"/>
                </a:solidFill>
              </a:rPr>
              <a:t>Healthy People 2020</a:t>
            </a:r>
            <a:endParaRPr lang="en-US" sz="2000" dirty="0">
              <a:solidFill>
                <a:schemeClr val="bg1"/>
              </a:solidFill>
            </a:endParaRPr>
          </a:p>
        </p:txBody>
      </p:sp>
    </p:spTree>
    <p:extLst>
      <p:ext uri="{BB962C8B-B14F-4D97-AF65-F5344CB8AC3E}">
        <p14:creationId xmlns:p14="http://schemas.microsoft.com/office/powerpoint/2010/main" val="7201684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933204"/>
          </a:xfrm>
          <a:prstGeom prst="rect">
            <a:avLst/>
          </a:prstGeom>
          <a:noFill/>
          <a:ln w="9525">
            <a:noFill/>
            <a:miter lim="800000"/>
            <a:headEnd/>
            <a:tailEnd/>
          </a:ln>
          <a:effectLst/>
        </p:spPr>
        <p:txBody>
          <a:bodyPr wrap="square">
            <a:spAutoFit/>
          </a:bodyPr>
          <a:lstStyle/>
          <a:p>
            <a:pPr algn="ctr">
              <a:lnSpc>
                <a:spcPct val="85000"/>
              </a:lnSpc>
              <a:defRPr/>
            </a:pPr>
            <a:r>
              <a:rPr lang="en-US" sz="3200" b="1" dirty="0" smtClean="0">
                <a:solidFill>
                  <a:schemeClr val="bg1"/>
                </a:solidFill>
                <a:latin typeface="Calibri" panose="020F0502020204030204" pitchFamily="34" charset="0"/>
              </a:rPr>
              <a:t>A Different Approach to the Ecological Model</a:t>
            </a:r>
            <a:endParaRPr lang="en-US" sz="3200" b="1" dirty="0">
              <a:solidFill>
                <a:schemeClr val="bg1"/>
              </a:solidFill>
              <a:latin typeface="Calibri" panose="020F0502020204030204" pitchFamily="34"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cs typeface="Arial" charset="0"/>
              </a:rPr>
              <a:t>Adapted from Braveman et al., for </a:t>
            </a:r>
            <a:r>
              <a:rPr kumimoji="1" lang="en-US" altLang="en-US" sz="1100" dirty="0" smtClean="0">
                <a:cs typeface="Arial" charset="0"/>
              </a:rPr>
              <a:t>RWJ Foundation</a:t>
            </a:r>
          </a:p>
          <a:p>
            <a:pPr eaLnBrk="1" hangingPunct="1">
              <a:spcBef>
                <a:spcPts val="0"/>
              </a:spcBef>
            </a:pPr>
            <a:r>
              <a:rPr kumimoji="1" lang="en-US" altLang="en-US" sz="1100" dirty="0" smtClean="0">
                <a:cs typeface="Arial" charset="0"/>
              </a:rPr>
              <a:t> </a:t>
            </a:r>
            <a:r>
              <a:rPr kumimoji="1" lang="en-US" altLang="en-US" sz="1100" dirty="0">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Tree>
    <p:extLst>
      <p:ext uri="{BB962C8B-B14F-4D97-AF65-F5344CB8AC3E}">
        <p14:creationId xmlns:p14="http://schemas.microsoft.com/office/powerpoint/2010/main" val="212145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Diabetes Disparities</a:t>
            </a:r>
            <a:endParaRPr lang="en-US" dirty="0"/>
          </a:p>
        </p:txBody>
      </p:sp>
      <p:sp>
        <p:nvSpPr>
          <p:cNvPr id="5" name="Content Placeholder 4"/>
          <p:cNvSpPr>
            <a:spLocks noGrp="1"/>
          </p:cNvSpPr>
          <p:nvPr>
            <p:ph idx="1"/>
          </p:nvPr>
        </p:nvSpPr>
        <p:spPr>
          <a:xfrm>
            <a:off x="457200" y="1447800"/>
            <a:ext cx="8229600" cy="4525963"/>
          </a:xfrm>
        </p:spPr>
        <p:txBody>
          <a:bodyPr/>
          <a:lstStyle/>
          <a:p>
            <a:r>
              <a:rPr lang="en-US" dirty="0" smtClean="0"/>
              <a:t>Focus in literature on  behavior and genetics</a:t>
            </a:r>
          </a:p>
          <a:p>
            <a:pPr marL="457200" lvl="1" indent="0">
              <a:buNone/>
            </a:pPr>
            <a:r>
              <a:rPr lang="en-US" dirty="0" smtClean="0"/>
              <a:t>Women’s </a:t>
            </a:r>
            <a:r>
              <a:rPr lang="en-US" dirty="0" smtClean="0"/>
              <a:t>Health Initiative:</a:t>
            </a:r>
          </a:p>
          <a:p>
            <a:pPr marL="400050" lvl="1" indent="0">
              <a:buNone/>
            </a:pPr>
            <a:r>
              <a:rPr lang="en-US" i="1" dirty="0" smtClean="0"/>
              <a:t>“ Despite </a:t>
            </a:r>
            <a:r>
              <a:rPr lang="en-US" i="1" dirty="0"/>
              <a:t>large racial/ethnic differences in diabetes incidence, most variability could be attributed to lifestyle factors</a:t>
            </a:r>
            <a:r>
              <a:rPr lang="en-US" i="1" dirty="0" smtClean="0"/>
              <a:t>.”</a:t>
            </a:r>
            <a:endParaRPr lang="en-US" i="1" dirty="0" smtClean="0"/>
          </a:p>
          <a:p>
            <a:r>
              <a:rPr lang="en-US" u="sng" dirty="0" smtClean="0">
                <a:solidFill>
                  <a:srgbClr val="FFFF00"/>
                </a:solidFill>
              </a:rPr>
              <a:t>But what </a:t>
            </a:r>
            <a:r>
              <a:rPr lang="en-US" u="sng" dirty="0">
                <a:solidFill>
                  <a:srgbClr val="FFFF00"/>
                </a:solidFill>
              </a:rPr>
              <a:t>causes differences in healthy behaviors</a:t>
            </a:r>
            <a:r>
              <a:rPr lang="en-US" u="sng" dirty="0" smtClean="0">
                <a:solidFill>
                  <a:srgbClr val="FFFF00"/>
                </a:solidFill>
              </a:rPr>
              <a:t>?</a:t>
            </a:r>
          </a:p>
          <a:p>
            <a:r>
              <a:rPr lang="en-US" u="sng" dirty="0" smtClean="0">
                <a:solidFill>
                  <a:srgbClr val="FFFF00"/>
                </a:solidFill>
              </a:rPr>
              <a:t>What do we know about </a:t>
            </a:r>
            <a:r>
              <a:rPr lang="en-US" u="sng" dirty="0" err="1" smtClean="0">
                <a:solidFill>
                  <a:srgbClr val="FFFF00"/>
                </a:solidFill>
              </a:rPr>
              <a:t>unconfounded</a:t>
            </a:r>
            <a:r>
              <a:rPr lang="en-US" u="sng" dirty="0" smtClean="0">
                <a:solidFill>
                  <a:srgbClr val="FFFF00"/>
                </a:solidFill>
              </a:rPr>
              <a:t> relationship with genetics?</a:t>
            </a:r>
            <a:endParaRPr lang="en-US" u="sng" dirty="0">
              <a:solidFill>
                <a:srgbClr val="FFFF00"/>
              </a:solidFill>
            </a:endParaRPr>
          </a:p>
          <a:p>
            <a:pPr marL="0" indent="0">
              <a:buNone/>
            </a:pPr>
            <a:endParaRPr lang="en-US" i="1" dirty="0"/>
          </a:p>
        </p:txBody>
      </p:sp>
    </p:spTree>
    <p:extLst>
      <p:ext uri="{BB962C8B-B14F-4D97-AF65-F5344CB8AC3E}">
        <p14:creationId xmlns:p14="http://schemas.microsoft.com/office/powerpoint/2010/main" val="396231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Diabetes Disparities</a:t>
            </a:r>
            <a:endParaRPr lang="en-US" dirty="0"/>
          </a:p>
        </p:txBody>
      </p:sp>
      <p:sp>
        <p:nvSpPr>
          <p:cNvPr id="5" name="Content Placeholder 4"/>
          <p:cNvSpPr>
            <a:spLocks noGrp="1"/>
          </p:cNvSpPr>
          <p:nvPr>
            <p:ph idx="1"/>
          </p:nvPr>
        </p:nvSpPr>
        <p:spPr/>
        <p:txBody>
          <a:bodyPr/>
          <a:lstStyle/>
          <a:p>
            <a:r>
              <a:rPr lang="en-US" dirty="0" smtClean="0"/>
              <a:t>Boston Area Community Study</a:t>
            </a:r>
          </a:p>
          <a:p>
            <a:pPr lvl="1"/>
            <a:r>
              <a:rPr lang="en-US" dirty="0" err="1" smtClean="0"/>
              <a:t>Biogeographical</a:t>
            </a:r>
            <a:r>
              <a:rPr lang="en-US" dirty="0" smtClean="0"/>
              <a:t> ancestry (measured using ancestry informative markers) </a:t>
            </a:r>
            <a:r>
              <a:rPr lang="en-US" dirty="0" smtClean="0"/>
              <a:t>has minimal independent association </a:t>
            </a:r>
            <a:r>
              <a:rPr lang="en-US" dirty="0" smtClean="0"/>
              <a:t>with diabetes</a:t>
            </a:r>
          </a:p>
          <a:p>
            <a:pPr lvl="1"/>
            <a:r>
              <a:rPr lang="en-US" dirty="0" smtClean="0"/>
              <a:t>Socioeconomic factors (income, education, occupation) explain </a:t>
            </a:r>
            <a:r>
              <a:rPr lang="en-US" dirty="0" smtClean="0"/>
              <a:t>&gt; </a:t>
            </a:r>
            <a:r>
              <a:rPr lang="en-US" dirty="0" smtClean="0"/>
              <a:t>50% of racial/ethnic disparities </a:t>
            </a:r>
            <a:endParaRPr lang="en-US" dirty="0"/>
          </a:p>
        </p:txBody>
      </p:sp>
      <p:sp>
        <p:nvSpPr>
          <p:cNvPr id="2" name="TextBox 1"/>
          <p:cNvSpPr txBox="1"/>
          <p:nvPr/>
        </p:nvSpPr>
        <p:spPr>
          <a:xfrm>
            <a:off x="6096000" y="5600700"/>
            <a:ext cx="2819400" cy="381000"/>
          </a:xfrm>
          <a:prstGeom prst="rect">
            <a:avLst/>
          </a:prstGeom>
          <a:noFill/>
        </p:spPr>
        <p:txBody>
          <a:bodyPr wrap="square" rtlCol="0">
            <a:spAutoFit/>
          </a:bodyPr>
          <a:lstStyle/>
          <a:p>
            <a:r>
              <a:rPr lang="en-US" dirty="0" smtClean="0">
                <a:solidFill>
                  <a:schemeClr val="bg1"/>
                </a:solidFill>
              </a:rPr>
              <a:t>Piccolo, Ann </a:t>
            </a:r>
            <a:r>
              <a:rPr lang="en-US" dirty="0" err="1" smtClean="0">
                <a:solidFill>
                  <a:schemeClr val="bg1"/>
                </a:solidFill>
              </a:rPr>
              <a:t>Epi</a:t>
            </a:r>
            <a:r>
              <a:rPr lang="en-US" dirty="0" smtClean="0">
                <a:solidFill>
                  <a:schemeClr val="bg1"/>
                </a:solidFill>
              </a:rPr>
              <a:t>, 2014</a:t>
            </a:r>
            <a:endParaRPr lang="en-US" dirty="0">
              <a:solidFill>
                <a:schemeClr val="bg1"/>
              </a:solidFill>
            </a:endParaRPr>
          </a:p>
        </p:txBody>
      </p:sp>
    </p:spTree>
    <p:extLst>
      <p:ext uri="{BB962C8B-B14F-4D97-AF65-F5344CB8AC3E}">
        <p14:creationId xmlns:p14="http://schemas.microsoft.com/office/powerpoint/2010/main" val="31991670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Diabetes Disparities</a:t>
            </a:r>
            <a:endParaRPr lang="en-US" dirty="0"/>
          </a:p>
        </p:txBody>
      </p:sp>
      <p:sp>
        <p:nvSpPr>
          <p:cNvPr id="5" name="Content Placeholder 4"/>
          <p:cNvSpPr>
            <a:spLocks noGrp="1"/>
          </p:cNvSpPr>
          <p:nvPr>
            <p:ph idx="1"/>
          </p:nvPr>
        </p:nvSpPr>
        <p:spPr/>
        <p:txBody>
          <a:bodyPr/>
          <a:lstStyle/>
          <a:p>
            <a:r>
              <a:rPr lang="en-US" dirty="0" smtClean="0"/>
              <a:t>Poor quality retail food environments associated with obesity</a:t>
            </a:r>
          </a:p>
          <a:p>
            <a:r>
              <a:rPr lang="en-US" dirty="0" smtClean="0"/>
              <a:t>Insulin resistance found to be associated with:</a:t>
            </a:r>
          </a:p>
          <a:p>
            <a:pPr lvl="1"/>
            <a:r>
              <a:rPr lang="en-US" dirty="0" smtClean="0"/>
              <a:t>Experiences of racism </a:t>
            </a:r>
          </a:p>
          <a:p>
            <a:pPr lvl="1"/>
            <a:r>
              <a:rPr lang="en-US" dirty="0" smtClean="0"/>
              <a:t>Internalized racism</a:t>
            </a:r>
          </a:p>
          <a:p>
            <a:r>
              <a:rPr lang="en-US" dirty="0" smtClean="0"/>
              <a:t>Perceived discrimination associated with poor dietary habits</a:t>
            </a:r>
          </a:p>
          <a:p>
            <a:pPr lvl="1"/>
            <a:endParaRPr lang="en-US" dirty="0"/>
          </a:p>
        </p:txBody>
      </p:sp>
    </p:spTree>
    <p:extLst>
      <p:ext uri="{BB962C8B-B14F-4D97-AF65-F5344CB8AC3E}">
        <p14:creationId xmlns:p14="http://schemas.microsoft.com/office/powerpoint/2010/main" val="41385881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Life Course Considerations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Ecological thinking needs to take into account contextual factors over time</a:t>
            </a:r>
          </a:p>
          <a:p>
            <a:r>
              <a:rPr lang="en-US" dirty="0" smtClean="0"/>
              <a:t>Timing and persistence of exposures may influence their impact</a:t>
            </a:r>
          </a:p>
          <a:p>
            <a:pPr lvl="1"/>
            <a:r>
              <a:rPr lang="en-US" dirty="0" smtClean="0"/>
              <a:t>Understanding disparities requires attention to different exposures at different time points</a:t>
            </a:r>
          </a:p>
          <a:p>
            <a:endParaRPr lang="en-US" dirty="0" smtClean="0"/>
          </a:p>
        </p:txBody>
      </p:sp>
    </p:spTree>
    <p:extLst>
      <p:ext uri="{BB962C8B-B14F-4D97-AF65-F5344CB8AC3E}">
        <p14:creationId xmlns:p14="http://schemas.microsoft.com/office/powerpoint/2010/main" val="228206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274638"/>
            <a:ext cx="9144000" cy="1143000"/>
          </a:xfrm>
        </p:spPr>
        <p:txBody>
          <a:bodyPr/>
          <a:lstStyle/>
          <a:p>
            <a:pPr eaLnBrk="1" hangingPunct="1"/>
            <a:r>
              <a:rPr lang="en-US" altLang="en-US" sz="2400" b="1" smtClean="0">
                <a:solidFill>
                  <a:srgbClr val="000066"/>
                </a:solidFill>
                <a:latin typeface="Garamond" pitchFamily="18" charset="0"/>
              </a:rPr>
              <a:t>Breast Cancer</a:t>
            </a:r>
            <a:br>
              <a:rPr lang="en-US" altLang="en-US" sz="2400" b="1" smtClean="0">
                <a:solidFill>
                  <a:srgbClr val="000066"/>
                </a:solidFill>
                <a:latin typeface="Garamond" pitchFamily="18" charset="0"/>
              </a:rPr>
            </a:br>
            <a:r>
              <a:rPr lang="en-US" altLang="en-US" sz="2000" b="1" smtClean="0">
                <a:latin typeface="Garamond" pitchFamily="18" charset="0"/>
              </a:rPr>
              <a:t>Age-Adjusted Death Rates per 100,000 Persons by Race &amp; Hispanic Origin: U.S.,</a:t>
            </a:r>
            <a:br>
              <a:rPr lang="en-US" altLang="en-US" sz="2000" b="1" smtClean="0">
                <a:latin typeface="Garamond" pitchFamily="18" charset="0"/>
              </a:rPr>
            </a:br>
            <a:r>
              <a:rPr lang="en-US" altLang="en-US" sz="2400" b="1" smtClean="0">
                <a:solidFill>
                  <a:srgbClr val="000066"/>
                </a:solidFill>
                <a:latin typeface="Garamond" pitchFamily="18" charset="0"/>
              </a:rPr>
              <a:t>2005</a:t>
            </a:r>
          </a:p>
        </p:txBody>
      </p:sp>
      <p:graphicFrame>
        <p:nvGraphicFramePr>
          <p:cNvPr id="28674" name="Object 3"/>
          <p:cNvGraphicFramePr>
            <a:graphicFrameLocks noGrp="1" noChangeAspect="1"/>
          </p:cNvGraphicFramePr>
          <p:nvPr>
            <p:ph sz="half" idx="1"/>
          </p:nvPr>
        </p:nvGraphicFramePr>
        <p:xfrm>
          <a:off x="23813" y="1381125"/>
          <a:ext cx="8953500" cy="4919663"/>
        </p:xfrm>
        <a:graphic>
          <a:graphicData uri="http://schemas.openxmlformats.org/presentationml/2006/ole">
            <mc:AlternateContent xmlns:mc="http://schemas.openxmlformats.org/markup-compatibility/2006">
              <mc:Choice xmlns:v="urn:schemas-microsoft-com:vml" Requires="v">
                <p:oleObj spid="_x0000_s76818" name="Chart" r:id="rId4" imgW="8267749" imgH="4543522" progId="MSGraph.Chart.8">
                  <p:embed followColorScheme="full"/>
                </p:oleObj>
              </mc:Choice>
              <mc:Fallback>
                <p:oleObj name="Chart" r:id="rId4" imgW="8267749" imgH="4543522" progId="MSGraph.Chart.8">
                  <p:embed followColorScheme="full"/>
                  <p:pic>
                    <p:nvPicPr>
                      <p:cNvPr id="0" name=""/>
                      <p:cNvPicPr>
                        <a:picLocks noChangeAspect="1" noChangeArrowheads="1"/>
                      </p:cNvPicPr>
                      <p:nvPr/>
                    </p:nvPicPr>
                    <p:blipFill>
                      <a:blip r:embed="rId5"/>
                      <a:srcRect/>
                      <a:stretch>
                        <a:fillRect/>
                      </a:stretch>
                    </p:blipFill>
                    <p:spPr bwMode="auto">
                      <a:xfrm>
                        <a:off x="23813" y="1381125"/>
                        <a:ext cx="8953500" cy="4919663"/>
                      </a:xfrm>
                      <a:prstGeom prst="rect">
                        <a:avLst/>
                      </a:prstGeom>
                    </p:spPr>
                  </p:pic>
                </p:oleObj>
              </mc:Fallback>
            </mc:AlternateContent>
          </a:graphicData>
        </a:graphic>
      </p:graphicFrame>
    </p:spTree>
    <p:extLst>
      <p:ext uri="{BB962C8B-B14F-4D97-AF65-F5344CB8AC3E}">
        <p14:creationId xmlns:p14="http://schemas.microsoft.com/office/powerpoint/2010/main" val="26274865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70000"/>
          </a:srgbClr>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81000" y="266700"/>
            <a:ext cx="8077200" cy="1104900"/>
          </a:xfrm>
        </p:spPr>
        <p:txBody>
          <a:bodyPr/>
          <a:lstStyle/>
          <a:p>
            <a:pPr>
              <a:defRPr/>
            </a:pPr>
            <a:r>
              <a:rPr lang="en-US" sz="3600" dirty="0" smtClean="0">
                <a:solidFill>
                  <a:srgbClr val="FEFDFA"/>
                </a:solidFill>
                <a:latin typeface="Helvetica" charset="0"/>
                <a:ea typeface="+mj-ea"/>
                <a:cs typeface="+mj-cs"/>
              </a:rPr>
              <a:t>Framework: Socioeconomic Status Over the Life course and Health</a:t>
            </a:r>
            <a:endParaRPr lang="en-US" sz="3800" dirty="0" smtClean="0">
              <a:solidFill>
                <a:srgbClr val="FEFDFA"/>
              </a:solidFill>
              <a:ea typeface="+mj-ea"/>
              <a:cs typeface="+mj-cs"/>
            </a:endParaRPr>
          </a:p>
        </p:txBody>
      </p:sp>
      <p:sp>
        <p:nvSpPr>
          <p:cNvPr id="196611" name="Text Box 3"/>
          <p:cNvSpPr txBox="1">
            <a:spLocks noChangeArrowheads="1"/>
          </p:cNvSpPr>
          <p:nvPr/>
        </p:nvSpPr>
        <p:spPr bwMode="auto">
          <a:xfrm>
            <a:off x="381000" y="5867400"/>
            <a:ext cx="4367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ea typeface="ＭＳ Ｐゴシック" charset="0"/>
              </a:rPr>
              <a:t>Lynch J and Kaplan G, </a:t>
            </a:r>
            <a:r>
              <a:rPr lang="en-US" sz="1800" i="1">
                <a:latin typeface="Times New Roman" charset="0"/>
                <a:ea typeface="ＭＳ Ｐゴシック" charset="0"/>
              </a:rPr>
              <a:t>Social Epidemiology</a:t>
            </a:r>
            <a:r>
              <a:rPr lang="en-US" sz="1800">
                <a:latin typeface="Times New Roman" charset="0"/>
                <a:ea typeface="ＭＳ Ｐゴシック" charset="0"/>
              </a:rPr>
              <a:t>, </a:t>
            </a:r>
            <a:br>
              <a:rPr lang="en-US" sz="1800">
                <a:latin typeface="Times New Roman" charset="0"/>
                <a:ea typeface="ＭＳ Ｐゴシック" charset="0"/>
              </a:rPr>
            </a:br>
            <a:r>
              <a:rPr lang="en-US" sz="1800">
                <a:latin typeface="Times New Roman" charset="0"/>
                <a:ea typeface="ＭＳ Ｐゴシック" charset="0"/>
              </a:rPr>
              <a:t> Oxford, 2000 (Ch 2, p. 28) </a:t>
            </a:r>
          </a:p>
        </p:txBody>
      </p:sp>
      <p:sp>
        <p:nvSpPr>
          <p:cNvPr id="196612" name="Text Box 4"/>
          <p:cNvSpPr txBox="1">
            <a:spLocks noChangeArrowheads="1"/>
          </p:cNvSpPr>
          <p:nvPr/>
        </p:nvSpPr>
        <p:spPr bwMode="auto">
          <a:xfrm>
            <a:off x="2590800" y="1627188"/>
            <a:ext cx="4325938"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latin typeface="Helvetica" charset="0"/>
                <a:ea typeface="ＭＳ Ｐゴシック" charset="0"/>
              </a:rPr>
              <a:t>Socioeconomic Position</a:t>
            </a:r>
            <a:endParaRPr lang="en-US" sz="2800">
              <a:latin typeface="Times New Roman" charset="0"/>
              <a:ea typeface="ＭＳ Ｐゴシック" charset="0"/>
            </a:endParaRPr>
          </a:p>
        </p:txBody>
      </p:sp>
      <p:sp>
        <p:nvSpPr>
          <p:cNvPr id="196613" name="Text Box 5"/>
          <p:cNvSpPr txBox="1">
            <a:spLocks noChangeArrowheads="1"/>
          </p:cNvSpPr>
          <p:nvPr/>
        </p:nvSpPr>
        <p:spPr bwMode="auto">
          <a:xfrm>
            <a:off x="593725" y="3278188"/>
            <a:ext cx="927100"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Birth</a:t>
            </a:r>
          </a:p>
        </p:txBody>
      </p:sp>
      <p:sp>
        <p:nvSpPr>
          <p:cNvPr id="196614" name="Text Box 6"/>
          <p:cNvSpPr txBox="1">
            <a:spLocks noChangeArrowheads="1"/>
          </p:cNvSpPr>
          <p:nvPr/>
        </p:nvSpPr>
        <p:spPr bwMode="auto">
          <a:xfrm>
            <a:off x="2460625" y="3278188"/>
            <a:ext cx="1698625"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Childhood</a:t>
            </a:r>
          </a:p>
        </p:txBody>
      </p:sp>
      <p:sp>
        <p:nvSpPr>
          <p:cNvPr id="196615" name="Text Box 7"/>
          <p:cNvSpPr txBox="1">
            <a:spLocks noChangeArrowheads="1"/>
          </p:cNvSpPr>
          <p:nvPr/>
        </p:nvSpPr>
        <p:spPr bwMode="auto">
          <a:xfrm>
            <a:off x="4775200" y="3278188"/>
            <a:ext cx="1717675"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Adulthood</a:t>
            </a:r>
          </a:p>
        </p:txBody>
      </p:sp>
      <p:sp>
        <p:nvSpPr>
          <p:cNvPr id="196616" name="Text Box 8"/>
          <p:cNvSpPr txBox="1">
            <a:spLocks noChangeArrowheads="1"/>
          </p:cNvSpPr>
          <p:nvPr/>
        </p:nvSpPr>
        <p:spPr bwMode="auto">
          <a:xfrm>
            <a:off x="7299325" y="3278188"/>
            <a:ext cx="1411288"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latin typeface="Times New Roman" charset="0"/>
                <a:ea typeface="ＭＳ Ｐゴシック" charset="0"/>
              </a:rPr>
              <a:t>Old Age</a:t>
            </a:r>
          </a:p>
        </p:txBody>
      </p:sp>
      <p:sp>
        <p:nvSpPr>
          <p:cNvPr id="196617" name="Text Box 9"/>
          <p:cNvSpPr txBox="1">
            <a:spLocks noChangeArrowheads="1"/>
          </p:cNvSpPr>
          <p:nvPr/>
        </p:nvSpPr>
        <p:spPr bwMode="auto">
          <a:xfrm>
            <a:off x="163513" y="4175125"/>
            <a:ext cx="2124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Low birth weight</a:t>
            </a:r>
          </a:p>
          <a:p>
            <a:pPr algn="ctr">
              <a:defRPr/>
            </a:pPr>
            <a:r>
              <a:rPr lang="en-US" sz="2000">
                <a:latin typeface="Times New Roman" charset="0"/>
                <a:ea typeface="ＭＳ Ｐゴシック" charset="0"/>
              </a:rPr>
              <a:t>Growth retardation</a:t>
            </a:r>
          </a:p>
        </p:txBody>
      </p:sp>
      <p:sp>
        <p:nvSpPr>
          <p:cNvPr id="196618" name="Text Box 10"/>
          <p:cNvSpPr txBox="1">
            <a:spLocks noChangeArrowheads="1"/>
          </p:cNvSpPr>
          <p:nvPr/>
        </p:nvSpPr>
        <p:spPr bwMode="auto">
          <a:xfrm>
            <a:off x="2668588" y="4175125"/>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Smoking,</a:t>
            </a:r>
            <a:br>
              <a:rPr lang="en-US" sz="2000">
                <a:latin typeface="Times New Roman" charset="0"/>
                <a:ea typeface="ＭＳ Ｐゴシック" charset="0"/>
              </a:rPr>
            </a:br>
            <a:r>
              <a:rPr lang="en-US" sz="2000">
                <a:latin typeface="Times New Roman" charset="0"/>
                <a:ea typeface="ＭＳ Ｐゴシック" charset="0"/>
              </a:rPr>
              <a:t>diet, exercise</a:t>
            </a:r>
          </a:p>
        </p:txBody>
      </p:sp>
      <p:sp>
        <p:nvSpPr>
          <p:cNvPr id="196619" name="Text Box 11"/>
          <p:cNvSpPr txBox="1">
            <a:spLocks noChangeArrowheads="1"/>
          </p:cNvSpPr>
          <p:nvPr/>
        </p:nvSpPr>
        <p:spPr bwMode="auto">
          <a:xfrm>
            <a:off x="5162550" y="4327525"/>
            <a:ext cx="116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Job stress</a:t>
            </a:r>
          </a:p>
        </p:txBody>
      </p:sp>
      <p:sp>
        <p:nvSpPr>
          <p:cNvPr id="196620" name="Text Box 12"/>
          <p:cNvSpPr txBox="1">
            <a:spLocks noChangeArrowheads="1"/>
          </p:cNvSpPr>
          <p:nvPr/>
        </p:nvSpPr>
        <p:spPr bwMode="auto">
          <a:xfrm>
            <a:off x="7297738" y="4114800"/>
            <a:ext cx="14747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Inadequate</a:t>
            </a:r>
          </a:p>
          <a:p>
            <a:pPr algn="ctr">
              <a:defRPr/>
            </a:pPr>
            <a:r>
              <a:rPr lang="en-US" sz="2000">
                <a:latin typeface="Times New Roman" charset="0"/>
                <a:ea typeface="ＭＳ Ｐゴシック" charset="0"/>
              </a:rPr>
              <a:t>medical care</a:t>
            </a:r>
          </a:p>
        </p:txBody>
      </p:sp>
      <p:sp>
        <p:nvSpPr>
          <p:cNvPr id="196621" name="Text Box 13"/>
          <p:cNvSpPr txBox="1">
            <a:spLocks noChangeArrowheads="1"/>
          </p:cNvSpPr>
          <p:nvPr/>
        </p:nvSpPr>
        <p:spPr bwMode="auto">
          <a:xfrm>
            <a:off x="989013" y="2344738"/>
            <a:ext cx="136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Intrauterine</a:t>
            </a:r>
            <a:r>
              <a:rPr lang="en-US" sz="2000" dirty="0">
                <a:solidFill>
                  <a:srgbClr val="FEFDFA"/>
                </a:solidFill>
                <a:latin typeface="Times New Roman" charset="0"/>
                <a:ea typeface="ＭＳ Ｐゴシック" charset="0"/>
              </a:rPr>
              <a:t/>
            </a:r>
            <a:br>
              <a:rPr lang="en-US" sz="2000" dirty="0">
                <a:solidFill>
                  <a:srgbClr val="FEFDFA"/>
                </a:solidFill>
                <a:latin typeface="Times New Roman" charset="0"/>
                <a:ea typeface="ＭＳ Ｐゴシック" charset="0"/>
              </a:rPr>
            </a:br>
            <a:r>
              <a:rPr lang="en-US" sz="2000" dirty="0">
                <a:latin typeface="Times New Roman" charset="0"/>
                <a:ea typeface="ＭＳ Ｐゴシック" charset="0"/>
              </a:rPr>
              <a:t>conditions</a:t>
            </a:r>
          </a:p>
        </p:txBody>
      </p:sp>
      <p:sp>
        <p:nvSpPr>
          <p:cNvPr id="196622" name="Text Box 14"/>
          <p:cNvSpPr txBox="1">
            <a:spLocks noChangeArrowheads="1"/>
          </p:cNvSpPr>
          <p:nvPr/>
        </p:nvSpPr>
        <p:spPr bwMode="auto">
          <a:xfrm>
            <a:off x="2878138" y="2346325"/>
            <a:ext cx="1468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Education,</a:t>
            </a:r>
            <a:br>
              <a:rPr lang="en-US" sz="2000" dirty="0">
                <a:latin typeface="Times New Roman" charset="0"/>
                <a:ea typeface="ＭＳ Ｐゴシック" charset="0"/>
              </a:rPr>
            </a:br>
            <a:r>
              <a:rPr lang="en-US" sz="2000" dirty="0">
                <a:latin typeface="Times New Roman" charset="0"/>
                <a:ea typeface="ＭＳ Ｐゴシック" charset="0"/>
              </a:rPr>
              <a:t>environment</a:t>
            </a:r>
          </a:p>
        </p:txBody>
      </p:sp>
      <p:sp>
        <p:nvSpPr>
          <p:cNvPr id="196623" name="Text Box 15"/>
          <p:cNvSpPr txBox="1">
            <a:spLocks noChangeArrowheads="1"/>
          </p:cNvSpPr>
          <p:nvPr/>
        </p:nvSpPr>
        <p:spPr bwMode="auto">
          <a:xfrm>
            <a:off x="4722813" y="2346325"/>
            <a:ext cx="1947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Work conditions,</a:t>
            </a:r>
          </a:p>
          <a:p>
            <a:pPr algn="ctr">
              <a:defRPr/>
            </a:pPr>
            <a:r>
              <a:rPr lang="en-US" sz="2000">
                <a:latin typeface="Times New Roman" charset="0"/>
                <a:ea typeface="ＭＳ Ｐゴシック" charset="0"/>
              </a:rPr>
              <a:t>income</a:t>
            </a:r>
          </a:p>
        </p:txBody>
      </p:sp>
      <p:sp>
        <p:nvSpPr>
          <p:cNvPr id="196624" name="Text Box 16"/>
          <p:cNvSpPr txBox="1">
            <a:spLocks noChangeArrowheads="1"/>
          </p:cNvSpPr>
          <p:nvPr/>
        </p:nvSpPr>
        <p:spPr bwMode="auto">
          <a:xfrm>
            <a:off x="7315200" y="2346325"/>
            <a:ext cx="1009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Income,</a:t>
            </a:r>
          </a:p>
          <a:p>
            <a:pPr algn="ctr">
              <a:defRPr/>
            </a:pPr>
            <a:r>
              <a:rPr lang="en-US" sz="2000">
                <a:latin typeface="Times New Roman" charset="0"/>
                <a:ea typeface="ＭＳ Ｐゴシック" charset="0"/>
              </a:rPr>
              <a:t>assets</a:t>
            </a:r>
          </a:p>
        </p:txBody>
      </p:sp>
      <p:sp>
        <p:nvSpPr>
          <p:cNvPr id="196625" name="Text Box 17"/>
          <p:cNvSpPr txBox="1">
            <a:spLocks noChangeArrowheads="1"/>
          </p:cNvSpPr>
          <p:nvPr/>
        </p:nvSpPr>
        <p:spPr bwMode="auto">
          <a:xfrm>
            <a:off x="2422525" y="5229225"/>
            <a:ext cx="1776413" cy="4095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Atherosclerosis</a:t>
            </a:r>
          </a:p>
        </p:txBody>
      </p:sp>
      <p:sp>
        <p:nvSpPr>
          <p:cNvPr id="196626" name="Text Box 18"/>
          <p:cNvSpPr txBox="1">
            <a:spLocks noChangeArrowheads="1"/>
          </p:cNvSpPr>
          <p:nvPr/>
        </p:nvSpPr>
        <p:spPr bwMode="auto">
          <a:xfrm>
            <a:off x="5513388" y="5229225"/>
            <a:ext cx="733425" cy="4095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CVD</a:t>
            </a:r>
          </a:p>
        </p:txBody>
      </p:sp>
      <p:sp>
        <p:nvSpPr>
          <p:cNvPr id="196627" name="Text Box 19"/>
          <p:cNvSpPr txBox="1">
            <a:spLocks noChangeArrowheads="1"/>
          </p:cNvSpPr>
          <p:nvPr/>
        </p:nvSpPr>
        <p:spPr bwMode="auto">
          <a:xfrm>
            <a:off x="7448550" y="5229225"/>
            <a:ext cx="1085850" cy="7143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Reduced</a:t>
            </a:r>
            <a:br>
              <a:rPr lang="en-US" sz="2000" dirty="0">
                <a:latin typeface="Times New Roman" charset="0"/>
                <a:ea typeface="ＭＳ Ｐゴシック" charset="0"/>
              </a:rPr>
            </a:br>
            <a:r>
              <a:rPr lang="en-US" sz="2000" dirty="0">
                <a:latin typeface="Times New Roman" charset="0"/>
                <a:ea typeface="ＭＳ Ｐゴシック" charset="0"/>
              </a:rPr>
              <a:t>function</a:t>
            </a:r>
          </a:p>
        </p:txBody>
      </p:sp>
      <p:sp>
        <p:nvSpPr>
          <p:cNvPr id="196628" name="Line 20"/>
          <p:cNvSpPr>
            <a:spLocks noChangeShapeType="1"/>
          </p:cNvSpPr>
          <p:nvPr/>
        </p:nvSpPr>
        <p:spPr bwMode="auto">
          <a:xfrm flipH="1">
            <a:off x="1905000" y="2057400"/>
            <a:ext cx="533400" cy="3048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29" name="Line 21"/>
          <p:cNvSpPr>
            <a:spLocks noChangeShapeType="1"/>
          </p:cNvSpPr>
          <p:nvPr/>
        </p:nvSpPr>
        <p:spPr bwMode="auto">
          <a:xfrm flipH="1" flipV="1">
            <a:off x="6400800" y="2057400"/>
            <a:ext cx="838200" cy="3810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0" name="Line 22"/>
          <p:cNvSpPr>
            <a:spLocks noChangeShapeType="1"/>
          </p:cNvSpPr>
          <p:nvPr/>
        </p:nvSpPr>
        <p:spPr bwMode="auto">
          <a:xfrm>
            <a:off x="3581400" y="2209800"/>
            <a:ext cx="0" cy="2286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1" name="Line 23"/>
          <p:cNvSpPr>
            <a:spLocks noChangeShapeType="1"/>
          </p:cNvSpPr>
          <p:nvPr/>
        </p:nvSpPr>
        <p:spPr bwMode="auto">
          <a:xfrm>
            <a:off x="5562600" y="2209800"/>
            <a:ext cx="0" cy="2286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2" name="Line 24"/>
          <p:cNvSpPr>
            <a:spLocks noChangeShapeType="1"/>
          </p:cNvSpPr>
          <p:nvPr/>
        </p:nvSpPr>
        <p:spPr bwMode="auto">
          <a:xfrm flipH="1">
            <a:off x="1143000" y="2971800"/>
            <a:ext cx="152400" cy="2286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3" name="Line 25"/>
          <p:cNvSpPr>
            <a:spLocks noChangeShapeType="1"/>
          </p:cNvSpPr>
          <p:nvPr/>
        </p:nvSpPr>
        <p:spPr bwMode="auto">
          <a:xfrm>
            <a:off x="1066800" y="38862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4" name="Line 26"/>
          <p:cNvSpPr>
            <a:spLocks noChangeShapeType="1"/>
          </p:cNvSpPr>
          <p:nvPr/>
        </p:nvSpPr>
        <p:spPr bwMode="auto">
          <a:xfrm>
            <a:off x="3429000" y="38100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5" name="Line 27"/>
          <p:cNvSpPr>
            <a:spLocks noChangeShapeType="1"/>
          </p:cNvSpPr>
          <p:nvPr/>
        </p:nvSpPr>
        <p:spPr bwMode="auto">
          <a:xfrm>
            <a:off x="5638800" y="38862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6" name="Line 28"/>
          <p:cNvSpPr>
            <a:spLocks noChangeShapeType="1"/>
          </p:cNvSpPr>
          <p:nvPr/>
        </p:nvSpPr>
        <p:spPr bwMode="auto">
          <a:xfrm>
            <a:off x="8001000" y="38100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7" name="Arc 29"/>
          <p:cNvSpPr>
            <a:spLocks/>
          </p:cNvSpPr>
          <p:nvPr/>
        </p:nvSpPr>
        <p:spPr bwMode="auto">
          <a:xfrm rot="5400000" flipV="1">
            <a:off x="1447800" y="4648200"/>
            <a:ext cx="533400" cy="990600"/>
          </a:xfrm>
          <a:custGeom>
            <a:avLst/>
            <a:gdLst>
              <a:gd name="T0" fmla="*/ 0 w 21600"/>
              <a:gd name="T1" fmla="*/ 0 h 25711"/>
              <a:gd name="T2" fmla="*/ 523646 w 21600"/>
              <a:gd name="T3" fmla="*/ 990600 h 25711"/>
              <a:gd name="T4" fmla="*/ 0 w 21600"/>
              <a:gd name="T5" fmla="*/ 832210 h 25711"/>
              <a:gd name="T6" fmla="*/ 0 60000 65536"/>
              <a:gd name="T7" fmla="*/ 0 60000 65536"/>
              <a:gd name="T8" fmla="*/ 0 60000 65536"/>
            </a:gdLst>
            <a:ahLst/>
            <a:cxnLst>
              <a:cxn ang="T6">
                <a:pos x="T0" y="T1"/>
              </a:cxn>
              <a:cxn ang="T7">
                <a:pos x="T2" y="T3"/>
              </a:cxn>
              <a:cxn ang="T8">
                <a:pos x="T4" y="T5"/>
              </a:cxn>
            </a:cxnLst>
            <a:rect l="0" t="0" r="r" b="b"/>
            <a:pathLst>
              <a:path w="21600" h="25711" fill="none" extrusionOk="0">
                <a:moveTo>
                  <a:pt x="0" y="-1"/>
                </a:moveTo>
                <a:cubicBezTo>
                  <a:pt x="11929" y="0"/>
                  <a:pt x="21600" y="9670"/>
                  <a:pt x="21600" y="21600"/>
                </a:cubicBezTo>
                <a:cubicBezTo>
                  <a:pt x="21600" y="22979"/>
                  <a:pt x="21467" y="24356"/>
                  <a:pt x="21205" y="25711"/>
                </a:cubicBezTo>
              </a:path>
              <a:path w="21600" h="25711" stroke="0" extrusionOk="0">
                <a:moveTo>
                  <a:pt x="0" y="-1"/>
                </a:moveTo>
                <a:cubicBezTo>
                  <a:pt x="11929" y="0"/>
                  <a:pt x="21600" y="9670"/>
                  <a:pt x="21600" y="21600"/>
                </a:cubicBezTo>
                <a:cubicBezTo>
                  <a:pt x="21600" y="22979"/>
                  <a:pt x="21467" y="24356"/>
                  <a:pt x="21205" y="25711"/>
                </a:cubicBezTo>
                <a:lnTo>
                  <a:pt x="0" y="21600"/>
                </a:lnTo>
                <a:lnTo>
                  <a:pt x="0" y="-1"/>
                </a:lnTo>
                <a:close/>
              </a:path>
            </a:pathLst>
          </a:custGeom>
          <a:noFill/>
          <a:ln w="12700">
            <a:solidFill>
              <a:schemeClr val="tx1"/>
            </a:solidFill>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38" name="Arc 30"/>
          <p:cNvSpPr>
            <a:spLocks/>
          </p:cNvSpPr>
          <p:nvPr/>
        </p:nvSpPr>
        <p:spPr bwMode="auto">
          <a:xfrm rot="5400000" flipV="1">
            <a:off x="5638800" y="47244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39" name="Arc 31"/>
          <p:cNvSpPr>
            <a:spLocks/>
          </p:cNvSpPr>
          <p:nvPr/>
        </p:nvSpPr>
        <p:spPr bwMode="auto">
          <a:xfrm rot="5400000" flipV="1">
            <a:off x="7772400" y="48006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40" name="Arc 32"/>
          <p:cNvSpPr>
            <a:spLocks/>
          </p:cNvSpPr>
          <p:nvPr/>
        </p:nvSpPr>
        <p:spPr bwMode="auto">
          <a:xfrm rot="5400000" flipV="1">
            <a:off x="3276600" y="48006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41" name="Line 33"/>
          <p:cNvSpPr>
            <a:spLocks noChangeShapeType="1"/>
          </p:cNvSpPr>
          <p:nvPr/>
        </p:nvSpPr>
        <p:spPr bwMode="auto">
          <a:xfrm>
            <a:off x="4191000" y="5410200"/>
            <a:ext cx="12954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42" name="Line 34"/>
          <p:cNvSpPr>
            <a:spLocks noChangeShapeType="1"/>
          </p:cNvSpPr>
          <p:nvPr/>
        </p:nvSpPr>
        <p:spPr bwMode="auto">
          <a:xfrm>
            <a:off x="6248400" y="5410200"/>
            <a:ext cx="12192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651575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Life Course Perspective</a:t>
            </a:r>
          </a:p>
        </p:txBody>
      </p:sp>
      <p:pic>
        <p:nvPicPr>
          <p:cNvPr id="2253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143000"/>
            <a:ext cx="7088605" cy="4800600"/>
          </a:xfrm>
          <a:noFill/>
        </p:spPr>
      </p:pic>
      <p:sp>
        <p:nvSpPr>
          <p:cNvPr id="22532" name="Text Box 4"/>
          <p:cNvSpPr txBox="1">
            <a:spLocks noChangeArrowheads="1"/>
          </p:cNvSpPr>
          <p:nvPr/>
        </p:nvSpPr>
        <p:spPr bwMode="auto">
          <a:xfrm>
            <a:off x="593725" y="6254750"/>
            <a:ext cx="83516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1400" dirty="0">
                <a:solidFill>
                  <a:schemeClr val="bg1"/>
                </a:solidFill>
                <a:ea typeface="PMingLiU" pitchFamily="18" charset="-120"/>
              </a:rPr>
              <a:t>Lu MC, </a:t>
            </a:r>
            <a:r>
              <a:rPr lang="en-US" altLang="en-US" sz="1400" dirty="0" err="1">
                <a:solidFill>
                  <a:schemeClr val="bg1"/>
                </a:solidFill>
                <a:ea typeface="PMingLiU" pitchFamily="18" charset="-120"/>
              </a:rPr>
              <a:t>Halfon</a:t>
            </a:r>
            <a:r>
              <a:rPr lang="en-US" altLang="en-US" sz="1400" dirty="0">
                <a:solidFill>
                  <a:schemeClr val="bg1"/>
                </a:solidFill>
                <a:ea typeface="PMingLiU" pitchFamily="18" charset="-120"/>
              </a:rPr>
              <a:t> N. Racial and ethnic disparities in birth outcomes: a life-course perspective.</a:t>
            </a:r>
            <a:br>
              <a:rPr lang="en-US" altLang="en-US" sz="1400" dirty="0">
                <a:solidFill>
                  <a:schemeClr val="bg1"/>
                </a:solidFill>
                <a:ea typeface="PMingLiU" pitchFamily="18" charset="-120"/>
              </a:rPr>
            </a:br>
            <a:r>
              <a:rPr lang="en-US" altLang="en-US" sz="1400" dirty="0" err="1">
                <a:solidFill>
                  <a:schemeClr val="bg1"/>
                </a:solidFill>
                <a:ea typeface="PMingLiU" pitchFamily="18" charset="-120"/>
              </a:rPr>
              <a:t>Matern</a:t>
            </a:r>
            <a:r>
              <a:rPr lang="en-US" altLang="en-US" sz="1400" dirty="0">
                <a:solidFill>
                  <a:schemeClr val="bg1"/>
                </a:solidFill>
                <a:ea typeface="PMingLiU" pitchFamily="18" charset="-120"/>
              </a:rPr>
              <a:t> Child Health J. 2003;7:13-30. </a:t>
            </a:r>
          </a:p>
        </p:txBody>
      </p:sp>
      <p:sp>
        <p:nvSpPr>
          <p:cNvPr id="22533" name="Line 5"/>
          <p:cNvSpPr>
            <a:spLocks noChangeShapeType="1"/>
          </p:cNvSpPr>
          <p:nvPr/>
        </p:nvSpPr>
        <p:spPr bwMode="auto">
          <a:xfrm flipV="1">
            <a:off x="5486400" y="1828800"/>
            <a:ext cx="0" cy="3962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6"/>
          <p:cNvSpPr>
            <a:spLocks noChangeShapeType="1"/>
          </p:cNvSpPr>
          <p:nvPr/>
        </p:nvSpPr>
        <p:spPr bwMode="auto">
          <a:xfrm flipV="1">
            <a:off x="5638800" y="1828800"/>
            <a:ext cx="0" cy="3962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525189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p:spPr>
        <p:txBody>
          <a:bodyPr/>
          <a:lstStyle/>
          <a:p>
            <a:r>
              <a:rPr lang="en-US" dirty="0" smtClean="0"/>
              <a:t>Overwhelmed?</a:t>
            </a:r>
            <a:endParaRPr lang="en-US" dirty="0"/>
          </a:p>
        </p:txBody>
      </p:sp>
      <p:sp>
        <p:nvSpPr>
          <p:cNvPr id="5" name="Content Placeholder 4"/>
          <p:cNvSpPr>
            <a:spLocks noGrp="1"/>
          </p:cNvSpPr>
          <p:nvPr>
            <p:ph idx="1"/>
          </p:nvPr>
        </p:nvSpPr>
        <p:spPr/>
        <p:txBody>
          <a:bodyPr/>
          <a:lstStyle/>
          <a:p>
            <a:r>
              <a:rPr lang="en-US" dirty="0" smtClean="0"/>
              <a:t>What if you just want to do clinical research?</a:t>
            </a:r>
          </a:p>
          <a:p>
            <a:r>
              <a:rPr lang="en-US" dirty="0" smtClean="0"/>
              <a:t>Do conceptual models really need to take  into account all these different levels?</a:t>
            </a:r>
          </a:p>
          <a:p>
            <a:r>
              <a:rPr lang="en-US" dirty="0"/>
              <a:t>It is really possible to influence structural determinants of disease anyway?</a:t>
            </a:r>
          </a:p>
          <a:p>
            <a:endParaRPr lang="en-US" dirty="0"/>
          </a:p>
        </p:txBody>
      </p:sp>
    </p:spTree>
    <p:extLst>
      <p:ext uri="{BB962C8B-B14F-4D97-AF65-F5344CB8AC3E}">
        <p14:creationId xmlns:p14="http://schemas.microsoft.com/office/powerpoint/2010/main" val="354698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a:t>
            </a:r>
            <a:r>
              <a:rPr lang="en-US" dirty="0" smtClean="0"/>
              <a:t>Ecology Matters</a:t>
            </a:r>
            <a:endParaRPr lang="en-US" dirty="0"/>
          </a:p>
        </p:txBody>
      </p:sp>
      <p:sp>
        <p:nvSpPr>
          <p:cNvPr id="5" name="Content Placeholder 4"/>
          <p:cNvSpPr>
            <a:spLocks noGrp="1"/>
          </p:cNvSpPr>
          <p:nvPr>
            <p:ph idx="1"/>
          </p:nvPr>
        </p:nvSpPr>
        <p:spPr/>
        <p:txBody>
          <a:bodyPr/>
          <a:lstStyle/>
          <a:p>
            <a:r>
              <a:rPr lang="en-US" dirty="0" smtClean="0"/>
              <a:t>Ensure research is grounded in contextual understanding </a:t>
            </a:r>
          </a:p>
          <a:p>
            <a:pPr lvl="1"/>
            <a:r>
              <a:rPr lang="en-US" dirty="0" smtClean="0"/>
              <a:t>Collect necessary data </a:t>
            </a:r>
          </a:p>
          <a:p>
            <a:pPr lvl="1"/>
            <a:r>
              <a:rPr lang="en-US" dirty="0" smtClean="0"/>
              <a:t>Use appropriate analytic techniques</a:t>
            </a:r>
          </a:p>
          <a:p>
            <a:pPr lvl="1"/>
            <a:r>
              <a:rPr lang="en-US" dirty="0" smtClean="0"/>
              <a:t>Provide nuanced interpretation of results</a:t>
            </a:r>
          </a:p>
          <a:p>
            <a:pPr marL="0"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6929115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Perils of Ignoring Ecology, Part 1</a:t>
            </a:r>
            <a:endParaRPr lang="en-US" dirty="0"/>
          </a:p>
        </p:txBody>
      </p:sp>
      <p:sp>
        <p:nvSpPr>
          <p:cNvPr id="5" name="Content Placeholder 4"/>
          <p:cNvSpPr>
            <a:spLocks noGrp="1"/>
          </p:cNvSpPr>
          <p:nvPr>
            <p:ph idx="1"/>
          </p:nvPr>
        </p:nvSpPr>
        <p:spPr>
          <a:xfrm>
            <a:off x="304800" y="1143000"/>
            <a:ext cx="8458200" cy="4525963"/>
          </a:xfrm>
        </p:spPr>
        <p:txBody>
          <a:bodyPr/>
          <a:lstStyle/>
          <a:p>
            <a:r>
              <a:rPr lang="en-US" dirty="0" smtClean="0"/>
              <a:t>Not collecting/analyzing adequate data on relevant social determinants</a:t>
            </a:r>
          </a:p>
          <a:p>
            <a:pPr lvl="1"/>
            <a:r>
              <a:rPr lang="en-US" dirty="0" smtClean="0"/>
              <a:t>“When </a:t>
            </a:r>
            <a:r>
              <a:rPr lang="en-US" dirty="0"/>
              <a:t>income </a:t>
            </a:r>
            <a:r>
              <a:rPr lang="en-US" dirty="0" smtClean="0"/>
              <a:t>was </a:t>
            </a:r>
            <a:r>
              <a:rPr lang="en-US" dirty="0"/>
              <a:t>used to “adjust for SES,” Mexican Americans appeared to be at significantly increased risk of fair or poor health compared with non-Hispanic whites; however, risks appeared </a:t>
            </a:r>
            <a:r>
              <a:rPr lang="en-US" dirty="0" smtClean="0"/>
              <a:t>significantly lower when both </a:t>
            </a:r>
            <a:r>
              <a:rPr lang="en-US" dirty="0"/>
              <a:t>poverty and educational levels were included</a:t>
            </a:r>
            <a:r>
              <a:rPr lang="en-US" dirty="0" smtClean="0"/>
              <a:t>.” </a:t>
            </a:r>
            <a:r>
              <a:rPr lang="en-US" sz="2000" dirty="0" smtClean="0"/>
              <a:t>Braveman, JAMA, 2005</a:t>
            </a:r>
          </a:p>
          <a:p>
            <a:pPr lvl="1"/>
            <a:r>
              <a:rPr lang="en-US" dirty="0" smtClean="0"/>
              <a:t>Important whether goal is measurement of disparities or </a:t>
            </a:r>
            <a:r>
              <a:rPr lang="en-US" dirty="0" err="1" smtClean="0"/>
              <a:t>unconfounded</a:t>
            </a:r>
            <a:r>
              <a:rPr lang="en-US" dirty="0" smtClean="0"/>
              <a:t> estimate of association between other predictor and outcome</a:t>
            </a:r>
          </a:p>
        </p:txBody>
      </p:sp>
    </p:spTree>
    <p:extLst>
      <p:ext uri="{BB962C8B-B14F-4D97-AF65-F5344CB8AC3E}">
        <p14:creationId xmlns:p14="http://schemas.microsoft.com/office/powerpoint/2010/main" val="25061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Perils of Ignoring Ecology, Part 2</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a:t>Not considering race and SES separately and in combination in analytic </a:t>
            </a:r>
            <a:r>
              <a:rPr lang="en-US" dirty="0" smtClean="0"/>
              <a:t>models</a:t>
            </a:r>
          </a:p>
          <a:p>
            <a:pPr lvl="1"/>
            <a:r>
              <a:rPr lang="en-US" dirty="0" smtClean="0"/>
              <a:t>“Both </a:t>
            </a:r>
            <a:r>
              <a:rPr lang="en-US" dirty="0"/>
              <a:t>neighborhood and individual SES are associated with survival after breast cancer diagnosis, but these relationships vary by race/ethnicity</a:t>
            </a:r>
            <a:r>
              <a:rPr lang="en-US" dirty="0" smtClean="0"/>
              <a:t>.” </a:t>
            </a:r>
          </a:p>
          <a:p>
            <a:pPr marL="457200" lvl="1" indent="0">
              <a:buNone/>
            </a:pPr>
            <a:r>
              <a:rPr lang="en-US" dirty="0"/>
              <a:t>	</a:t>
            </a:r>
            <a:r>
              <a:rPr lang="en-US" dirty="0" smtClean="0"/>
              <a:t>	</a:t>
            </a:r>
            <a:r>
              <a:rPr lang="en-US" sz="2000" dirty="0" err="1" smtClean="0"/>
              <a:t>Shariff</a:t>
            </a:r>
            <a:r>
              <a:rPr lang="en-US" sz="2000" dirty="0" smtClean="0"/>
              <a:t>-Marco S, Cancer </a:t>
            </a:r>
            <a:r>
              <a:rPr lang="en-US" sz="2000" dirty="0" err="1" smtClean="0"/>
              <a:t>Epidemiol</a:t>
            </a:r>
            <a:r>
              <a:rPr lang="en-US" sz="2000" dirty="0" smtClean="0"/>
              <a:t> Biomarkers </a:t>
            </a:r>
            <a:r>
              <a:rPr lang="en-US" sz="2000" dirty="0" err="1" smtClean="0"/>
              <a:t>Prev</a:t>
            </a:r>
            <a:r>
              <a:rPr lang="en-US" sz="2000" dirty="0" smtClean="0"/>
              <a:t>, 2014</a:t>
            </a:r>
            <a:endParaRPr lang="en-US" sz="2000" dirty="0"/>
          </a:p>
        </p:txBody>
      </p:sp>
    </p:spTree>
    <p:extLst>
      <p:ext uri="{BB962C8B-B14F-4D97-AF65-F5344CB8AC3E}">
        <p14:creationId xmlns:p14="http://schemas.microsoft.com/office/powerpoint/2010/main" val="96448789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Perils of Ignoring Ecology, Part 3</a:t>
            </a:r>
          </a:p>
        </p:txBody>
      </p:sp>
      <p:sp>
        <p:nvSpPr>
          <p:cNvPr id="5" name="Content Placeholder 4"/>
          <p:cNvSpPr>
            <a:spLocks noGrp="1"/>
          </p:cNvSpPr>
          <p:nvPr>
            <p:ph idx="1"/>
          </p:nvPr>
        </p:nvSpPr>
        <p:spPr/>
        <p:txBody>
          <a:bodyPr/>
          <a:lstStyle/>
          <a:p>
            <a:r>
              <a:rPr lang="en-US" dirty="0" smtClean="0"/>
              <a:t>Risk of misinterpreting </a:t>
            </a:r>
            <a:r>
              <a:rPr lang="en-US" dirty="0"/>
              <a:t>data from multivariate models </a:t>
            </a:r>
          </a:p>
          <a:p>
            <a:pPr lvl="1"/>
            <a:r>
              <a:rPr lang="en-US" dirty="0"/>
              <a:t>Individualistic fallacy</a:t>
            </a:r>
          </a:p>
          <a:p>
            <a:pPr lvl="1"/>
            <a:r>
              <a:rPr lang="en-US" dirty="0"/>
              <a:t>Biologic </a:t>
            </a:r>
            <a:r>
              <a:rPr lang="en-US" dirty="0" smtClean="0"/>
              <a:t>fallacy</a:t>
            </a:r>
          </a:p>
          <a:p>
            <a:r>
              <a:rPr lang="en-US" dirty="0" smtClean="0"/>
              <a:t>Implications of results may depend on context</a:t>
            </a:r>
            <a:endParaRPr lang="en-US" dirty="0"/>
          </a:p>
          <a:p>
            <a:endParaRPr lang="en-US" dirty="0"/>
          </a:p>
        </p:txBody>
      </p:sp>
    </p:spTree>
    <p:extLst>
      <p:ext uri="{BB962C8B-B14F-4D97-AF65-F5344CB8AC3E}">
        <p14:creationId xmlns:p14="http://schemas.microsoft.com/office/powerpoint/2010/main" val="7265335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Biologic Fallacy</a:t>
            </a:r>
            <a:endParaRPr lang="en-US" dirty="0"/>
          </a:p>
        </p:txBody>
      </p:sp>
      <p:sp>
        <p:nvSpPr>
          <p:cNvPr id="5" name="Content Placeholder 4"/>
          <p:cNvSpPr>
            <a:spLocks noGrp="1"/>
          </p:cNvSpPr>
          <p:nvPr>
            <p:ph idx="1"/>
          </p:nvPr>
        </p:nvSpPr>
        <p:spPr>
          <a:xfrm>
            <a:off x="381000" y="1219200"/>
            <a:ext cx="8229600" cy="4525963"/>
          </a:xfrm>
        </p:spPr>
        <p:txBody>
          <a:bodyPr/>
          <a:lstStyle/>
          <a:p>
            <a:r>
              <a:rPr lang="en-US" dirty="0" smtClean="0"/>
              <a:t>The presumption </a:t>
            </a:r>
            <a:r>
              <a:rPr lang="en-US" dirty="0"/>
              <a:t>that differences that cannot </a:t>
            </a:r>
            <a:r>
              <a:rPr lang="en-US" dirty="0" smtClean="0"/>
              <a:t>be explained </a:t>
            </a:r>
            <a:r>
              <a:rPr lang="en-US" dirty="0"/>
              <a:t>by </a:t>
            </a:r>
            <a:r>
              <a:rPr lang="en-US" dirty="0" smtClean="0"/>
              <a:t>identified non-biologic </a:t>
            </a:r>
            <a:r>
              <a:rPr lang="en-US" dirty="0"/>
              <a:t>factors must be due to </a:t>
            </a:r>
            <a:r>
              <a:rPr lang="en-US" dirty="0" smtClean="0"/>
              <a:t>biologic differences</a:t>
            </a:r>
            <a:r>
              <a:rPr lang="en-US" dirty="0"/>
              <a:t>. </a:t>
            </a:r>
            <a:endParaRPr lang="en-US" dirty="0" smtClean="0"/>
          </a:p>
          <a:p>
            <a:pPr marL="857250" lvl="1" indent="-457200"/>
            <a:r>
              <a:rPr lang="en-US" dirty="0" smtClean="0"/>
              <a:t>“High rates of ESRD among </a:t>
            </a:r>
            <a:r>
              <a:rPr lang="en-US" dirty="0"/>
              <a:t>blacks is not fully explained </a:t>
            </a:r>
            <a:r>
              <a:rPr lang="en-US" dirty="0" smtClean="0"/>
              <a:t>by racial differences </a:t>
            </a:r>
            <a:r>
              <a:rPr lang="en-US" dirty="0"/>
              <a:t>in age, socioeconomic status, or access to health </a:t>
            </a:r>
            <a:r>
              <a:rPr lang="en-US" dirty="0" smtClean="0"/>
              <a:t>care</a:t>
            </a:r>
            <a:r>
              <a:rPr lang="en-US" dirty="0"/>
              <a:t>…. suggest[</a:t>
            </a:r>
            <a:r>
              <a:rPr lang="en-US" dirty="0" err="1"/>
              <a:t>ing</a:t>
            </a:r>
            <a:r>
              <a:rPr lang="en-US" dirty="0"/>
              <a:t>] an inheritable genetic </a:t>
            </a:r>
            <a:r>
              <a:rPr lang="en-US" dirty="0" smtClean="0"/>
              <a:t>predisposition.“ – </a:t>
            </a:r>
            <a:r>
              <a:rPr lang="en-US" i="1" dirty="0" smtClean="0"/>
              <a:t>Controlled for percent of individuals with college education in zip code</a:t>
            </a:r>
          </a:p>
          <a:p>
            <a:pPr marL="457200" indent="-457200"/>
            <a:endParaRPr lang="en-US" sz="2800" i="1" dirty="0" smtClean="0"/>
          </a:p>
        </p:txBody>
      </p:sp>
    </p:spTree>
    <p:extLst>
      <p:ext uri="{BB962C8B-B14F-4D97-AF65-F5344CB8AC3E}">
        <p14:creationId xmlns:p14="http://schemas.microsoft.com/office/powerpoint/2010/main" val="31282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Individualistic Fallacy</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The </a:t>
            </a:r>
            <a:r>
              <a:rPr lang="en-US" dirty="0"/>
              <a:t>fallacy of assuming that individual-level outcomes can be explained exclusively in terms of individual-level </a:t>
            </a:r>
            <a:r>
              <a:rPr lang="en-US" dirty="0" smtClean="0"/>
              <a:t>characteristics</a:t>
            </a:r>
          </a:p>
          <a:p>
            <a:pPr lvl="1"/>
            <a:r>
              <a:rPr lang="en-US" dirty="0"/>
              <a:t>“Living in a low SES neighborhood confers additional mortality risk beyond individual SES</a:t>
            </a:r>
            <a:r>
              <a:rPr lang="en-US" dirty="0" smtClean="0"/>
              <a:t>.”</a:t>
            </a:r>
          </a:p>
          <a:p>
            <a:pPr lvl="1"/>
            <a:r>
              <a:rPr lang="en-US" dirty="0" smtClean="0"/>
              <a:t>“The </a:t>
            </a:r>
            <a:r>
              <a:rPr lang="en-US" dirty="0"/>
              <a:t>odds of violence for African </a:t>
            </a:r>
            <a:r>
              <a:rPr lang="en-US" dirty="0" smtClean="0"/>
              <a:t>Americans was </a:t>
            </a:r>
            <a:r>
              <a:rPr lang="en-US" dirty="0"/>
              <a:t>2.7 times greater than the odds of violence for </a:t>
            </a:r>
            <a:r>
              <a:rPr lang="en-US" dirty="0" smtClean="0"/>
              <a:t>Whites… </a:t>
            </a:r>
            <a:r>
              <a:rPr lang="en-US" dirty="0"/>
              <a:t>when neighborhood </a:t>
            </a:r>
            <a:r>
              <a:rPr lang="en-US" dirty="0" smtClean="0"/>
              <a:t>disadvantage was </a:t>
            </a:r>
            <a:r>
              <a:rPr lang="en-US" dirty="0"/>
              <a:t>added to the logistic regression equation, the significant effect of </a:t>
            </a:r>
            <a:r>
              <a:rPr lang="en-US" dirty="0" smtClean="0"/>
              <a:t>race was eliminated.”</a:t>
            </a:r>
          </a:p>
          <a:p>
            <a:pPr marL="0" indent="0">
              <a:buNone/>
            </a:pPr>
            <a:endParaRPr lang="en-US" dirty="0"/>
          </a:p>
        </p:txBody>
      </p:sp>
      <p:sp>
        <p:nvSpPr>
          <p:cNvPr id="2" name="TextBox 1"/>
          <p:cNvSpPr txBox="1"/>
          <p:nvPr/>
        </p:nvSpPr>
        <p:spPr>
          <a:xfrm>
            <a:off x="4648200" y="6172200"/>
            <a:ext cx="3733800" cy="923330"/>
          </a:xfrm>
          <a:prstGeom prst="rect">
            <a:avLst/>
          </a:prstGeom>
          <a:noFill/>
        </p:spPr>
        <p:txBody>
          <a:bodyPr wrap="square" rtlCol="0">
            <a:spAutoFit/>
          </a:bodyPr>
          <a:lstStyle/>
          <a:p>
            <a:r>
              <a:rPr lang="en-US" dirty="0" err="1"/>
              <a:t>Winkleby</a:t>
            </a:r>
            <a:r>
              <a:rPr lang="en-US" dirty="0"/>
              <a:t>, J </a:t>
            </a:r>
            <a:r>
              <a:rPr lang="en-US" dirty="0" err="1"/>
              <a:t>Epi</a:t>
            </a:r>
            <a:r>
              <a:rPr lang="en-US" dirty="0"/>
              <a:t> </a:t>
            </a:r>
            <a:r>
              <a:rPr lang="en-US" dirty="0" err="1"/>
              <a:t>Comm</a:t>
            </a:r>
            <a:r>
              <a:rPr lang="en-US" dirty="0"/>
              <a:t> Health, 2003</a:t>
            </a:r>
          </a:p>
          <a:p>
            <a:r>
              <a:rPr lang="en-US" dirty="0"/>
              <a:t>Silver, Law Hum </a:t>
            </a:r>
            <a:r>
              <a:rPr lang="en-US" dirty="0" err="1"/>
              <a:t>Behav</a:t>
            </a:r>
            <a:r>
              <a:rPr lang="en-US" dirty="0"/>
              <a:t>, 2000</a:t>
            </a:r>
          </a:p>
          <a:p>
            <a:endParaRPr lang="en-US" dirty="0"/>
          </a:p>
        </p:txBody>
      </p:sp>
    </p:spTree>
    <p:extLst>
      <p:ext uri="{BB962C8B-B14F-4D97-AF65-F5344CB8AC3E}">
        <p14:creationId xmlns:p14="http://schemas.microsoft.com/office/powerpoint/2010/main" val="42516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Interpretation of Results</a:t>
            </a:r>
            <a:endParaRPr lang="en-US" dirty="0"/>
          </a:p>
        </p:txBody>
      </p:sp>
      <p:sp>
        <p:nvSpPr>
          <p:cNvPr id="5" name="Content Placeholder 4"/>
          <p:cNvSpPr>
            <a:spLocks noGrp="1"/>
          </p:cNvSpPr>
          <p:nvPr>
            <p:ph idx="1"/>
          </p:nvPr>
        </p:nvSpPr>
        <p:spPr/>
        <p:txBody>
          <a:bodyPr/>
          <a:lstStyle/>
          <a:p>
            <a:r>
              <a:rPr lang="en-US" dirty="0" smtClean="0"/>
              <a:t>Example of my fellowship research in reproductive health</a:t>
            </a:r>
            <a:endParaRPr lang="en-US" dirty="0"/>
          </a:p>
        </p:txBody>
      </p:sp>
    </p:spTree>
    <p:extLst>
      <p:ext uri="{BB962C8B-B14F-4D97-AF65-F5344CB8AC3E}">
        <p14:creationId xmlns:p14="http://schemas.microsoft.com/office/powerpoint/2010/main" val="257117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81000" y="304800"/>
            <a:ext cx="8305800" cy="944563"/>
          </a:xfrm>
        </p:spPr>
        <p:txBody>
          <a:bodyPr/>
          <a:lstStyle/>
          <a:p>
            <a:pPr eaLnBrk="1" hangingPunct="1"/>
            <a:r>
              <a:rPr lang="en-US" altLang="en-US" sz="2400" b="1" smtClean="0">
                <a:solidFill>
                  <a:srgbClr val="000066"/>
                </a:solidFill>
                <a:latin typeface="Garamond" pitchFamily="18" charset="0"/>
              </a:rPr>
              <a:t>Tuberculosis (TB) Case Rates</a:t>
            </a:r>
            <a:r>
              <a:rPr lang="en-US" altLang="en-US" sz="2400" b="1" smtClean="0">
                <a:latin typeface="Garamond" pitchFamily="18" charset="0"/>
              </a:rPr>
              <a:t/>
            </a:r>
            <a:br>
              <a:rPr lang="en-US" altLang="en-US" sz="2400" b="1" smtClean="0">
                <a:latin typeface="Garamond" pitchFamily="18" charset="0"/>
              </a:rPr>
            </a:br>
            <a:r>
              <a:rPr lang="en-US" altLang="en-US" sz="2000" b="1" smtClean="0">
                <a:latin typeface="Garamond" pitchFamily="18" charset="0"/>
              </a:rPr>
              <a:t>Age-Adjusted Case Rates Per 100,000 Persons by Race &amp; Ethnicity: U.S.,</a:t>
            </a:r>
            <a:br>
              <a:rPr lang="en-US" altLang="en-US" sz="2000" b="1" smtClean="0">
                <a:latin typeface="Garamond" pitchFamily="18" charset="0"/>
              </a:rPr>
            </a:br>
            <a:r>
              <a:rPr lang="en-US" altLang="en-US" sz="2400" b="1" smtClean="0">
                <a:solidFill>
                  <a:srgbClr val="000066"/>
                </a:solidFill>
                <a:latin typeface="Garamond" pitchFamily="18" charset="0"/>
              </a:rPr>
              <a:t>2007</a:t>
            </a:r>
          </a:p>
        </p:txBody>
      </p:sp>
      <p:graphicFrame>
        <p:nvGraphicFramePr>
          <p:cNvPr id="19458" name="Object 3"/>
          <p:cNvGraphicFramePr>
            <a:graphicFrameLocks noGrp="1" noChangeAspect="1"/>
          </p:cNvGraphicFramePr>
          <p:nvPr>
            <p:ph type="chart" idx="1"/>
          </p:nvPr>
        </p:nvGraphicFramePr>
        <p:xfrm>
          <a:off x="0" y="1258888"/>
          <a:ext cx="8877300" cy="4833937"/>
        </p:xfrm>
        <a:graphic>
          <a:graphicData uri="http://schemas.openxmlformats.org/presentationml/2006/ole">
            <mc:AlternateContent xmlns:mc="http://schemas.openxmlformats.org/markup-compatibility/2006">
              <mc:Choice xmlns:v="urn:schemas-microsoft-com:vml" Requires="v">
                <p:oleObj spid="_x0000_s77842" name="Chart" r:id="rId4" imgW="8219969" imgH="4476848" progId="MSGraph.Chart.8">
                  <p:embed followColorScheme="full"/>
                </p:oleObj>
              </mc:Choice>
              <mc:Fallback>
                <p:oleObj name="Chart" r:id="rId4" imgW="8219969" imgH="4476848" progId="MSGraph.Chart.8">
                  <p:embed followColorScheme="full"/>
                  <p:pic>
                    <p:nvPicPr>
                      <p:cNvPr id="0" name=""/>
                      <p:cNvPicPr>
                        <a:picLocks noChangeAspect="1" noChangeArrowheads="1"/>
                      </p:cNvPicPr>
                      <p:nvPr/>
                    </p:nvPicPr>
                    <p:blipFill>
                      <a:blip r:embed="rId5"/>
                      <a:srcRect/>
                      <a:stretch>
                        <a:fillRect/>
                      </a:stretch>
                    </p:blipFill>
                    <p:spPr bwMode="auto">
                      <a:xfrm>
                        <a:off x="0" y="1258888"/>
                        <a:ext cx="8877300" cy="4833937"/>
                      </a:xfrm>
                      <a:prstGeom prst="rect">
                        <a:avLst/>
                      </a:prstGeom>
                    </p:spPr>
                  </p:pic>
                </p:oleObj>
              </mc:Fallback>
            </mc:AlternateContent>
          </a:graphicData>
        </a:graphic>
      </p:graphicFrame>
      <p:sp>
        <p:nvSpPr>
          <p:cNvPr id="19460" name="Text Box 4"/>
          <p:cNvSpPr txBox="1">
            <a:spLocks noChangeArrowheads="1"/>
          </p:cNvSpPr>
          <p:nvPr/>
        </p:nvSpPr>
        <p:spPr bwMode="auto">
          <a:xfrm>
            <a:off x="1295400" y="6172200"/>
            <a:ext cx="7010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1200" b="1">
                <a:solidFill>
                  <a:prstClr val="black"/>
                </a:solidFill>
              </a:rPr>
              <a:t>Source:</a:t>
            </a:r>
            <a:r>
              <a:rPr lang="en-US" altLang="en-US" sz="1200">
                <a:solidFill>
                  <a:prstClr val="black"/>
                </a:solidFill>
              </a:rPr>
              <a:t> CDC, MMWR, March 21, 2008 / 57(11);281-285, Trends in TB, US, 2007, Table:  </a:t>
            </a:r>
            <a:r>
              <a:rPr lang="en-US" altLang="en-US" sz="1200">
                <a:solidFill>
                  <a:prstClr val="black"/>
                </a:solidFill>
                <a:hlinkClick r:id="rId6"/>
              </a:rPr>
              <a:t>http://www.cdc.gov/mmwr/preview/mmwrhtml/mm5711a2.htm</a:t>
            </a:r>
            <a:r>
              <a:rPr lang="en-US" altLang="en-US">
                <a:solidFill>
                  <a:prstClr val="black"/>
                </a:solidFill>
              </a:rPr>
              <a:t> </a:t>
            </a:r>
          </a:p>
        </p:txBody>
      </p:sp>
    </p:spTree>
    <p:extLst>
      <p:ext uri="{BB962C8B-B14F-4D97-AF65-F5344CB8AC3E}">
        <p14:creationId xmlns:p14="http://schemas.microsoft.com/office/powerpoint/2010/main" val="1444655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1295400" y="152400"/>
            <a:ext cx="6883400" cy="928688"/>
          </a:xfrm>
        </p:spPr>
        <p:txBody>
          <a:bodyPr/>
          <a:lstStyle/>
          <a:p>
            <a:pPr algn="ctr" eaLnBrk="1" hangingPunct="1"/>
            <a:r>
              <a:rPr lang="en-US" altLang="en-US" sz="2800" dirty="0" smtClean="0"/>
              <a:t>Unintended Pregnancy Rates by Income and Race/Ethnicity, 2006-2008</a:t>
            </a:r>
          </a:p>
        </p:txBody>
      </p:sp>
      <p:graphicFrame>
        <p:nvGraphicFramePr>
          <p:cNvPr id="11267" name="Content Placeholder 4"/>
          <p:cNvGraphicFramePr>
            <a:graphicFrameLocks noGrp="1"/>
          </p:cNvGraphicFramePr>
          <p:nvPr>
            <p:ph idx="1"/>
            <p:extLst>
              <p:ext uri="{D42A27DB-BD31-4B8C-83A1-F6EECF244321}">
                <p14:modId xmlns:p14="http://schemas.microsoft.com/office/powerpoint/2010/main" val="3473959516"/>
              </p:ext>
            </p:extLst>
          </p:nvPr>
        </p:nvGraphicFramePr>
        <p:xfrm>
          <a:off x="609600" y="1066800"/>
          <a:ext cx="8296275" cy="5057775"/>
        </p:xfrm>
        <a:graphic>
          <a:graphicData uri="http://schemas.openxmlformats.org/presentationml/2006/ole">
            <mc:AlternateContent xmlns:mc="http://schemas.openxmlformats.org/markup-compatibility/2006">
              <mc:Choice xmlns:v="urn:schemas-microsoft-com:vml" Requires="v">
                <p:oleObj spid="_x0000_s9356" name="Chart" r:id="rId4" imgW="8296214" imgH="5057659" progId="Excel.Chart.8">
                  <p:embed/>
                </p:oleObj>
              </mc:Choice>
              <mc:Fallback>
                <p:oleObj name="Chart" r:id="rId4" imgW="8296214" imgH="5057659" progId="Excel.Chart.8">
                  <p:embed/>
                  <p:pic>
                    <p:nvPicPr>
                      <p:cNvPr id="0" name=""/>
                      <p:cNvPicPr>
                        <a:picLocks noGrp="1" noChangeArrowheads="1"/>
                      </p:cNvPicPr>
                      <p:nvPr/>
                    </p:nvPicPr>
                    <p:blipFill>
                      <a:blip r:embed="rId5"/>
                      <a:srcRect/>
                      <a:stretch>
                        <a:fillRect/>
                      </a:stretch>
                    </p:blipFill>
                    <p:spPr bwMode="auto">
                      <a:xfrm>
                        <a:off x="609600" y="1066800"/>
                        <a:ext cx="8296275"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268" name="Slide Number Placeholder 3"/>
          <p:cNvSpPr>
            <a:spLocks noGrp="1"/>
          </p:cNvSpPr>
          <p:nvPr>
            <p:ph type="sldNum" sz="quarter" idx="10"/>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ACC620-5800-4DA9-A634-82A1F9D43F1D}" type="slidenum">
              <a:rPr lang="en-US" altLang="en-US" smtClean="0">
                <a:solidFill>
                  <a:srgbClr val="0D6072"/>
                </a:solidFill>
              </a:rPr>
              <a:pPr eaLnBrk="1" hangingPunct="1"/>
              <a:t>90</a:t>
            </a:fld>
            <a:endParaRPr lang="en-US" altLang="en-US" smtClean="0">
              <a:solidFill>
                <a:srgbClr val="0D6072"/>
              </a:solidFill>
            </a:endParaRPr>
          </a:p>
        </p:txBody>
      </p:sp>
      <p:sp>
        <p:nvSpPr>
          <p:cNvPr id="11269" name="TextBox 5"/>
          <p:cNvSpPr txBox="1">
            <a:spLocks noChangeArrowheads="1"/>
          </p:cNvSpPr>
          <p:nvPr/>
        </p:nvSpPr>
        <p:spPr bwMode="auto">
          <a:xfrm>
            <a:off x="5327650" y="6329363"/>
            <a:ext cx="4540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600"/>
              <a:t>Finer et al. Contraception, 2011</a:t>
            </a:r>
          </a:p>
        </p:txBody>
      </p:sp>
    </p:spTree>
    <p:extLst>
      <p:ext uri="{BB962C8B-B14F-4D97-AF65-F5344CB8AC3E}">
        <p14:creationId xmlns:p14="http://schemas.microsoft.com/office/powerpoint/2010/main" val="14287391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4294967295"/>
          </p:nvPr>
        </p:nvSpPr>
        <p:spPr>
          <a:xfrm>
            <a:off x="8458200" y="6613525"/>
            <a:ext cx="517525" cy="244475"/>
          </a:xfrm>
          <a:prstGeom prst="rect">
            <a:avLst/>
          </a:prstGeo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A29C47CC-89F0-4B74-8318-9AE6BE92F33E}" type="slidenum">
              <a:rPr lang="en-US" altLang="en-US" smtClean="0">
                <a:solidFill>
                  <a:srgbClr val="0D6072"/>
                </a:solidFill>
                <a:cs typeface="Arial" charset="0"/>
              </a:rPr>
              <a:pPr eaLnBrk="1" fontAlgn="base" hangingPunct="1">
                <a:spcBef>
                  <a:spcPct val="0"/>
                </a:spcBef>
                <a:spcAft>
                  <a:spcPct val="0"/>
                </a:spcAft>
              </a:pPr>
              <a:t>91</a:t>
            </a:fld>
            <a:endParaRPr lang="en-US" altLang="en-US" smtClean="0">
              <a:solidFill>
                <a:srgbClr val="0D6072"/>
              </a:solidFill>
              <a:cs typeface="Arial" charset="0"/>
            </a:endParaRPr>
          </a:p>
        </p:txBody>
      </p:sp>
      <p:sp>
        <p:nvSpPr>
          <p:cNvPr id="32771" name="Rectangle 3"/>
          <p:cNvSpPr>
            <a:spLocks noGrp="1" noChangeArrowheads="1"/>
          </p:cNvSpPr>
          <p:nvPr>
            <p:ph type="body" idx="1"/>
          </p:nvPr>
        </p:nvSpPr>
        <p:spPr>
          <a:xfrm>
            <a:off x="431800" y="1600200"/>
            <a:ext cx="8370888" cy="4632325"/>
          </a:xfrm>
        </p:spPr>
        <p:txBody>
          <a:bodyPr/>
          <a:lstStyle/>
          <a:p>
            <a:pPr eaLnBrk="1" hangingPunct="1"/>
            <a:r>
              <a:rPr lang="en-US" altLang="en-US" sz="2800" dirty="0" smtClean="0"/>
              <a:t>IUDs are most effective method of contraception</a:t>
            </a:r>
          </a:p>
          <a:p>
            <a:pPr eaLnBrk="1" hangingPunct="1"/>
            <a:r>
              <a:rPr lang="en-US" altLang="en-US" sz="2800" dirty="0" smtClean="0"/>
              <a:t>Are used less often by women of color</a:t>
            </a:r>
          </a:p>
          <a:p>
            <a:pPr eaLnBrk="1" hangingPunct="1"/>
            <a:r>
              <a:rPr lang="en-US" altLang="en-US" sz="2800" dirty="0" smtClean="0"/>
              <a:t>Are women of color counseled differently about IUDs?</a:t>
            </a:r>
          </a:p>
          <a:p>
            <a:pPr eaLnBrk="1" hangingPunct="1"/>
            <a:r>
              <a:rPr lang="en-US" altLang="en-US" sz="2800" dirty="0" smtClean="0"/>
              <a:t>Performed RCT using videos of standardized patients presenting for contraceptive advice</a:t>
            </a:r>
          </a:p>
          <a:p>
            <a:pPr lvl="1" eaLnBrk="1" hangingPunct="1"/>
            <a:r>
              <a:rPr lang="en-US" altLang="en-US" dirty="0" smtClean="0"/>
              <a:t>Shown to participants at national meetings of ACOG and AAFP</a:t>
            </a:r>
          </a:p>
        </p:txBody>
      </p:sp>
      <p:sp>
        <p:nvSpPr>
          <p:cNvPr id="32772" name="Text Box 4"/>
          <p:cNvSpPr txBox="1">
            <a:spLocks noChangeArrowheads="1"/>
          </p:cNvSpPr>
          <p:nvPr/>
        </p:nvSpPr>
        <p:spPr bwMode="auto">
          <a:xfrm>
            <a:off x="5943600" y="5725280"/>
            <a:ext cx="381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Aft>
                <a:spcPct val="0"/>
              </a:spcAft>
            </a:pPr>
            <a:r>
              <a:rPr lang="en-US" altLang="en-US" b="1" dirty="0" smtClean="0">
                <a:solidFill>
                  <a:prstClr val="white"/>
                </a:solidFill>
                <a:latin typeface="Calibri"/>
                <a:cs typeface="Arial" pitchFamily="34" charset="0"/>
              </a:rPr>
              <a:t>Dehlendorf, AJOG, 2010</a:t>
            </a:r>
            <a:endParaRPr lang="en-US" altLang="en-US" b="1" dirty="0">
              <a:solidFill>
                <a:prstClr val="white"/>
              </a:solidFill>
              <a:latin typeface="Calibri"/>
              <a:cs typeface="Arial" pitchFamily="34" charset="0"/>
            </a:endParaRPr>
          </a:p>
        </p:txBody>
      </p:sp>
      <p:sp>
        <p:nvSpPr>
          <p:cNvPr id="32773" name="Rectangle 5"/>
          <p:cNvSpPr>
            <a:spLocks noChangeArrowheads="1"/>
          </p:cNvSpPr>
          <p:nvPr/>
        </p:nvSpPr>
        <p:spPr bwMode="auto">
          <a:xfrm>
            <a:off x="609600" y="304800"/>
            <a:ext cx="8218488"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95000"/>
              </a:lnSpc>
              <a:spcBef>
                <a:spcPct val="0"/>
              </a:spcBef>
              <a:spcAft>
                <a:spcPct val="0"/>
              </a:spcAft>
            </a:pPr>
            <a:r>
              <a:rPr lang="en-US" altLang="en-US" sz="4000" dirty="0" smtClean="0">
                <a:solidFill>
                  <a:prstClr val="white"/>
                </a:solidFill>
                <a:latin typeface="+mj-lt"/>
                <a:cs typeface="Arial" charset="0"/>
              </a:rPr>
              <a:t>Disparities in Unintended Pregnancy</a:t>
            </a:r>
            <a:endParaRPr lang="en-US" altLang="en-US" sz="4000" dirty="0">
              <a:solidFill>
                <a:prstClr val="white"/>
              </a:solidFill>
              <a:latin typeface="+mj-lt"/>
              <a:cs typeface="Arial" charset="0"/>
            </a:endParaRPr>
          </a:p>
        </p:txBody>
      </p:sp>
    </p:spTree>
    <p:extLst>
      <p:ext uri="{BB962C8B-B14F-4D97-AF65-F5344CB8AC3E}">
        <p14:creationId xmlns:p14="http://schemas.microsoft.com/office/powerpoint/2010/main" val="35918632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0" y="1371600"/>
            <a:ext cx="4267200" cy="2332038"/>
          </a:xfrm>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114800"/>
            <a:ext cx="41910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71600"/>
            <a:ext cx="42672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Text Box 5"/>
          <p:cNvSpPr>
            <a:spLocks noGrp="1" noChangeArrowheads="1"/>
          </p:cNvSpPr>
          <p:nvPr>
            <p:ph type="title"/>
          </p:nvPr>
        </p:nvSpPr>
        <p:spPr>
          <a:xfrm>
            <a:off x="323850" y="277813"/>
            <a:ext cx="7248525" cy="928687"/>
          </a:xfrm>
          <a:noFill/>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50000"/>
              </a:spcBef>
            </a:pPr>
            <a:r>
              <a:rPr lang="en-US" altLang="en-US" dirty="0" smtClean="0"/>
              <a:t>The “Patients”</a:t>
            </a:r>
          </a:p>
        </p:txBody>
      </p:sp>
    </p:spTree>
    <p:extLst>
      <p:ext uri="{BB962C8B-B14F-4D97-AF65-F5344CB8AC3E}">
        <p14:creationId xmlns:p14="http://schemas.microsoft.com/office/powerpoint/2010/main" val="30391939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p:extLst>
              <p:ext uri="{D42A27DB-BD31-4B8C-83A1-F6EECF244321}">
                <p14:modId xmlns:p14="http://schemas.microsoft.com/office/powerpoint/2010/main" val="3071240474"/>
              </p:ext>
            </p:extLst>
          </p:nvPr>
        </p:nvGraphicFramePr>
        <p:xfrm>
          <a:off x="36511" y="208756"/>
          <a:ext cx="9042401" cy="6126163"/>
        </p:xfrm>
        <a:graphic>
          <a:graphicData uri="http://schemas.openxmlformats.org/drawingml/2006/chart">
            <c:chart xmlns:c="http://schemas.openxmlformats.org/drawingml/2006/chart" xmlns:r="http://schemas.openxmlformats.org/officeDocument/2006/relationships" r:id="rId3"/>
          </a:graphicData>
        </a:graphic>
      </p:graphicFrame>
      <p:sp>
        <p:nvSpPr>
          <p:cNvPr id="40967" name="Text Box 9"/>
          <p:cNvSpPr txBox="1">
            <a:spLocks noChangeArrowheads="1"/>
          </p:cNvSpPr>
          <p:nvPr/>
        </p:nvSpPr>
        <p:spPr bwMode="auto">
          <a:xfrm>
            <a:off x="4899025" y="6542542"/>
            <a:ext cx="3514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b="1" dirty="0">
                <a:solidFill>
                  <a:srgbClr val="031417"/>
                </a:solidFill>
                <a:cs typeface="Arial" charset="0"/>
              </a:rPr>
              <a:t>Dehlendorf, et al. AJOG, </a:t>
            </a:r>
            <a:r>
              <a:rPr lang="en-US" altLang="en-US" sz="1600" b="1" dirty="0" smtClean="0">
                <a:solidFill>
                  <a:srgbClr val="031417"/>
                </a:solidFill>
                <a:cs typeface="Arial" charset="0"/>
              </a:rPr>
              <a:t>2010</a:t>
            </a:r>
            <a:endParaRPr lang="en-US" altLang="en-US" sz="1600" b="1" dirty="0">
              <a:solidFill>
                <a:srgbClr val="031417"/>
              </a:solidFill>
              <a:cs typeface="Arial" charset="0"/>
            </a:endParaRPr>
          </a:p>
        </p:txBody>
      </p:sp>
      <p:sp>
        <p:nvSpPr>
          <p:cNvPr id="3" name="TextBox 2"/>
          <p:cNvSpPr txBox="1"/>
          <p:nvPr/>
        </p:nvSpPr>
        <p:spPr>
          <a:xfrm>
            <a:off x="8109751" y="5486400"/>
            <a:ext cx="914400" cy="369332"/>
          </a:xfrm>
          <a:prstGeom prst="rect">
            <a:avLst/>
          </a:prstGeom>
          <a:noFill/>
        </p:spPr>
        <p:txBody>
          <a:bodyPr wrap="square" rtlCol="0">
            <a:spAutoFit/>
          </a:bodyPr>
          <a:lstStyle/>
          <a:p>
            <a:r>
              <a:rPr lang="en-US" b="1" dirty="0" smtClean="0">
                <a:solidFill>
                  <a:schemeClr val="bg1"/>
                </a:solidFill>
              </a:rPr>
              <a:t>P&lt;0.05</a:t>
            </a:r>
            <a:endParaRPr lang="en-US" b="1" dirty="0">
              <a:solidFill>
                <a:schemeClr val="bg1"/>
              </a:solidFill>
            </a:endParaRPr>
          </a:p>
        </p:txBody>
      </p:sp>
    </p:spTree>
    <p:extLst>
      <p:ext uri="{BB962C8B-B14F-4D97-AF65-F5344CB8AC3E}">
        <p14:creationId xmlns:p14="http://schemas.microsoft.com/office/powerpoint/2010/main" val="10452827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this mean?</a:t>
            </a:r>
            <a:endParaRPr lang="en-US" dirty="0"/>
          </a:p>
        </p:txBody>
      </p:sp>
      <p:sp>
        <p:nvSpPr>
          <p:cNvPr id="4" name="Content Placeholder 3"/>
          <p:cNvSpPr>
            <a:spLocks noGrp="1"/>
          </p:cNvSpPr>
          <p:nvPr>
            <p:ph idx="1"/>
          </p:nvPr>
        </p:nvSpPr>
        <p:spPr/>
        <p:txBody>
          <a:bodyPr/>
          <a:lstStyle/>
          <a:p>
            <a:r>
              <a:rPr lang="en-US" dirty="0" smtClean="0"/>
              <a:t>Are women of color getting better care?</a:t>
            </a:r>
          </a:p>
          <a:p>
            <a:r>
              <a:rPr lang="en-US" dirty="0" smtClean="0"/>
              <a:t>Complex history of coercion </a:t>
            </a:r>
          </a:p>
          <a:p>
            <a:pPr lvl="1"/>
            <a:r>
              <a:rPr lang="en-US" dirty="0" smtClean="0"/>
              <a:t>Differential counseling towards provider controlled method potentially problematic</a:t>
            </a:r>
          </a:p>
          <a:p>
            <a:r>
              <a:rPr lang="en-US" dirty="0" smtClean="0"/>
              <a:t>Context essential to understand nuance of data and its implications</a:t>
            </a:r>
            <a:endParaRPr lang="en-US" dirty="0"/>
          </a:p>
        </p:txBody>
      </p:sp>
    </p:spTree>
    <p:extLst>
      <p:ext uri="{BB962C8B-B14F-4D97-AF65-F5344CB8AC3E}">
        <p14:creationId xmlns:p14="http://schemas.microsoft.com/office/powerpoint/2010/main" val="18488815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a:t>
            </a:r>
            <a:r>
              <a:rPr lang="en-US" dirty="0" smtClean="0"/>
              <a:t>Ecology Matters, </a:t>
            </a:r>
            <a:r>
              <a:rPr lang="en-US" dirty="0" smtClean="0"/>
              <a:t>Part 2</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Provide broader and more accurate insight into possible approaches to address health disparities</a:t>
            </a:r>
          </a:p>
          <a:p>
            <a:r>
              <a:rPr lang="en-US" dirty="0" smtClean="0"/>
              <a:t>Women’s Health Initiative:</a:t>
            </a:r>
          </a:p>
          <a:p>
            <a:pPr marL="400050" lvl="1" indent="0">
              <a:buNone/>
            </a:pPr>
            <a:r>
              <a:rPr lang="en-US" i="1" dirty="0" smtClean="0"/>
              <a:t>“ Despite </a:t>
            </a:r>
            <a:r>
              <a:rPr lang="en-US" i="1" dirty="0"/>
              <a:t>large racial/ethnic differences in diabetes incidence, most variability could be attributed to lifestyle factors. </a:t>
            </a:r>
            <a:r>
              <a:rPr lang="en-US" i="1" u="sng" dirty="0"/>
              <a:t>Our findings show that the majority of diabetes cases are preventable, and risk reduction strategies can be effectively applied to all racial/ethnic </a:t>
            </a:r>
            <a:r>
              <a:rPr lang="en-US" i="1" u="sng" dirty="0" smtClean="0"/>
              <a:t>groups.”</a:t>
            </a:r>
          </a:p>
          <a:p>
            <a:pPr marL="0" indent="0">
              <a:buNone/>
            </a:pPr>
            <a:endParaRPr lang="en-US" u="sng" dirty="0" smtClean="0"/>
          </a:p>
          <a:p>
            <a:pPr marL="0" indent="0">
              <a:buNone/>
            </a:pPr>
            <a:endParaRPr lang="en-US" i="1" dirty="0"/>
          </a:p>
        </p:txBody>
      </p:sp>
    </p:spTree>
    <p:extLst>
      <p:ext uri="{BB962C8B-B14F-4D97-AF65-F5344CB8AC3E}">
        <p14:creationId xmlns:p14="http://schemas.microsoft.com/office/powerpoint/2010/main" val="18161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Solutions to Health Disparities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Food availability</a:t>
            </a:r>
          </a:p>
          <a:p>
            <a:r>
              <a:rPr lang="en-US" dirty="0" smtClean="0"/>
              <a:t>Social norms</a:t>
            </a:r>
          </a:p>
          <a:p>
            <a:pPr lvl="1"/>
            <a:r>
              <a:rPr lang="en-US" dirty="0" smtClean="0"/>
              <a:t>Barbershop interventions for hypertension</a:t>
            </a:r>
          </a:p>
          <a:p>
            <a:r>
              <a:rPr lang="en-US" dirty="0" smtClean="0"/>
              <a:t>Housing</a:t>
            </a:r>
          </a:p>
          <a:p>
            <a:r>
              <a:rPr lang="en-US" dirty="0" smtClean="0"/>
              <a:t>Health coaches</a:t>
            </a:r>
          </a:p>
          <a:p>
            <a:endParaRPr lang="en-US" dirty="0" smtClean="0"/>
          </a:p>
          <a:p>
            <a:pPr lvl="1"/>
            <a:endParaRPr lang="en-US" dirty="0" smtClean="0"/>
          </a:p>
        </p:txBody>
      </p:sp>
    </p:spTree>
    <p:extLst>
      <p:ext uri="{BB962C8B-B14F-4D97-AF65-F5344CB8AC3E}">
        <p14:creationId xmlns:p14="http://schemas.microsoft.com/office/powerpoint/2010/main" val="306780119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to Specific Research Questions</a:t>
            </a:r>
            <a:endParaRPr lang="en-US" dirty="0"/>
          </a:p>
        </p:txBody>
      </p:sp>
      <p:sp>
        <p:nvSpPr>
          <p:cNvPr id="5" name="Content Placeholder 4"/>
          <p:cNvSpPr>
            <a:spLocks noGrp="1"/>
          </p:cNvSpPr>
          <p:nvPr>
            <p:ph idx="1"/>
          </p:nvPr>
        </p:nvSpPr>
        <p:spPr>
          <a:xfrm>
            <a:off x="457200" y="1828800"/>
            <a:ext cx="8229600" cy="4525963"/>
          </a:xfrm>
        </p:spPr>
        <p:txBody>
          <a:bodyPr/>
          <a:lstStyle/>
          <a:p>
            <a:r>
              <a:rPr lang="en-US" dirty="0" smtClean="0"/>
              <a:t>Interconnections and variables of interest depend on research question</a:t>
            </a:r>
          </a:p>
          <a:p>
            <a:r>
              <a:rPr lang="en-US" dirty="0" smtClean="0"/>
              <a:t>Specifying relationships:</a:t>
            </a:r>
          </a:p>
          <a:p>
            <a:pPr lvl="1"/>
            <a:r>
              <a:rPr lang="en-US" dirty="0" smtClean="0"/>
              <a:t>Ensures that ecologic thinking is incorporated into research question and design</a:t>
            </a:r>
          </a:p>
          <a:p>
            <a:pPr lvl="1"/>
            <a:r>
              <a:rPr lang="en-US" dirty="0" smtClean="0"/>
              <a:t>Provides clarity into pathways being investigated and how they relate to other influences</a:t>
            </a:r>
          </a:p>
          <a:p>
            <a:pPr lvl="1"/>
            <a:endParaRPr lang="en-US" dirty="0"/>
          </a:p>
        </p:txBody>
      </p:sp>
    </p:spTree>
    <p:extLst>
      <p:ext uri="{BB962C8B-B14F-4D97-AF65-F5344CB8AC3E}">
        <p14:creationId xmlns:p14="http://schemas.microsoft.com/office/powerpoint/2010/main" val="13129023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as an Example</a:t>
            </a:r>
            <a:endParaRPr lang="en-US" dirty="0"/>
          </a:p>
        </p:txBody>
      </p:sp>
      <p:pic>
        <p:nvPicPr>
          <p:cNvPr id="7" name="Picture 6"/>
          <p:cNvPicPr/>
          <p:nvPr/>
        </p:nvPicPr>
        <p:blipFill rotWithShape="1">
          <a:blip r:embed="rId3"/>
          <a:srcRect l="8874" t="12387" r="58365" b="4834"/>
          <a:stretch/>
        </p:blipFill>
        <p:spPr bwMode="auto">
          <a:xfrm>
            <a:off x="838200" y="1016000"/>
            <a:ext cx="7239000" cy="472077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681514" y="5733142"/>
            <a:ext cx="6477000" cy="369332"/>
          </a:xfrm>
          <a:prstGeom prst="rect">
            <a:avLst/>
          </a:prstGeom>
          <a:noFill/>
        </p:spPr>
        <p:txBody>
          <a:bodyPr wrap="square" rtlCol="0">
            <a:spAutoFit/>
          </a:bodyPr>
          <a:lstStyle/>
          <a:p>
            <a:r>
              <a:rPr lang="en-US" dirty="0" smtClean="0">
                <a:solidFill>
                  <a:schemeClr val="bg1"/>
                </a:solidFill>
              </a:rPr>
              <a:t>Mullis, An ecological approach to childhood obesity. USDA, 2009</a:t>
            </a:r>
            <a:endParaRPr lang="en-US" dirty="0">
              <a:solidFill>
                <a:schemeClr val="bg1"/>
              </a:solidFill>
            </a:endParaRPr>
          </a:p>
        </p:txBody>
      </p:sp>
    </p:spTree>
    <p:extLst>
      <p:ext uri="{BB962C8B-B14F-4D97-AF65-F5344CB8AC3E}">
        <p14:creationId xmlns:p14="http://schemas.microsoft.com/office/powerpoint/2010/main" val="36159938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1070429"/>
            <a:ext cx="6261100" cy="4318000"/>
          </a:xfrm>
          <a:prstGeom prst="rect">
            <a:avLst/>
          </a:prstGeom>
        </p:spPr>
      </p:pic>
      <p:sp>
        <p:nvSpPr>
          <p:cNvPr id="3" name="TextBox 2"/>
          <p:cNvSpPr txBox="1"/>
          <p:nvPr/>
        </p:nvSpPr>
        <p:spPr>
          <a:xfrm>
            <a:off x="668564" y="304800"/>
            <a:ext cx="7620000" cy="317500"/>
          </a:xfrm>
          <a:prstGeom prst="rect">
            <a:avLst/>
          </a:prstGeom>
        </p:spPr>
        <p:txBody>
          <a:bodyPr/>
          <a:lstStyle/>
          <a:p>
            <a:pPr algn="ctr"/>
            <a:r>
              <a:rPr lang="en-US" sz="2400" i="0" baseline="0" dirty="0" smtClean="0">
                <a:solidFill>
                  <a:schemeClr val="bg1"/>
                </a:solidFill>
                <a:latin typeface="Arial"/>
              </a:rPr>
              <a:t>Theoretical </a:t>
            </a:r>
            <a:r>
              <a:rPr lang="en-US" sz="2400" i="0" baseline="0" dirty="0">
                <a:solidFill>
                  <a:schemeClr val="bg1"/>
                </a:solidFill>
                <a:latin typeface="Arial"/>
              </a:rPr>
              <a:t>model linking social and physical environmental characteristics to </a:t>
            </a:r>
            <a:r>
              <a:rPr lang="en-US" sz="2400" i="0" baseline="0" dirty="0" smtClean="0">
                <a:solidFill>
                  <a:schemeClr val="bg1"/>
                </a:solidFill>
                <a:latin typeface="Arial"/>
              </a:rPr>
              <a:t>obesity</a:t>
            </a:r>
            <a:endParaRPr lang="en-US" sz="2400" i="0" baseline="0" dirty="0">
              <a:solidFill>
                <a:schemeClr val="bg1"/>
              </a:solidFill>
              <a:latin typeface="Arial"/>
            </a:endParaRPr>
          </a:p>
        </p:txBody>
      </p:sp>
      <p:sp>
        <p:nvSpPr>
          <p:cNvPr id="4" name="TextBox 3"/>
          <p:cNvSpPr txBox="1"/>
          <p:nvPr/>
        </p:nvSpPr>
        <p:spPr>
          <a:xfrm>
            <a:off x="1727200" y="5638800"/>
            <a:ext cx="7620000" cy="254000"/>
          </a:xfrm>
          <a:prstGeom prst="rect">
            <a:avLst/>
          </a:prstGeom>
        </p:spPr>
        <p:txBody>
          <a:bodyPr/>
          <a:lstStyle/>
          <a:p>
            <a:r>
              <a:rPr lang="en-US" sz="1000" dirty="0">
                <a:solidFill>
                  <a:schemeClr val="bg1"/>
                </a:solidFill>
                <a:latin typeface="Arial"/>
              </a:rPr>
              <a:t>Mai  Stafford , Steven  Cummins , Anne  </a:t>
            </a:r>
            <a:r>
              <a:rPr lang="en-US" sz="1000" dirty="0" err="1">
                <a:solidFill>
                  <a:schemeClr val="bg1"/>
                </a:solidFill>
                <a:latin typeface="Arial"/>
              </a:rPr>
              <a:t>Ellaway</a:t>
            </a:r>
            <a:r>
              <a:rPr lang="en-US" sz="1000" dirty="0">
                <a:solidFill>
                  <a:schemeClr val="bg1"/>
                </a:solidFill>
                <a:latin typeface="Arial"/>
              </a:rPr>
              <a:t> , Amanda  Sacker , Richard D.  Wiggins , Sally  Macintyre</a:t>
            </a:r>
          </a:p>
        </p:txBody>
      </p:sp>
      <p:sp>
        <p:nvSpPr>
          <p:cNvPr id="5" name="TextBox 4"/>
          <p:cNvSpPr txBox="1"/>
          <p:nvPr/>
        </p:nvSpPr>
        <p:spPr>
          <a:xfrm>
            <a:off x="1727200" y="5384800"/>
            <a:ext cx="7620000" cy="254000"/>
          </a:xfrm>
          <a:prstGeom prst="rect">
            <a:avLst/>
          </a:prstGeom>
        </p:spPr>
        <p:txBody>
          <a:bodyPr/>
          <a:lstStyle/>
          <a:p>
            <a:r>
              <a:rPr lang="en-US" sz="1000" b="1" i="0" baseline="0" dirty="0">
                <a:solidFill>
                  <a:schemeClr val="bg1"/>
                </a:solidFill>
                <a:latin typeface="Arial"/>
              </a:rPr>
              <a:t> Pathways to obesity: Identifying local, modifiable determinants of physical activity and diet</a:t>
            </a:r>
          </a:p>
        </p:txBody>
      </p:sp>
      <p:sp>
        <p:nvSpPr>
          <p:cNvPr id="6" name="TextBox 5"/>
          <p:cNvSpPr txBox="1"/>
          <p:nvPr/>
        </p:nvSpPr>
        <p:spPr>
          <a:xfrm>
            <a:off x="1727200" y="5905500"/>
            <a:ext cx="7620000" cy="254000"/>
          </a:xfrm>
          <a:prstGeom prst="rect">
            <a:avLst/>
          </a:prstGeom>
        </p:spPr>
        <p:txBody>
          <a:bodyPr/>
          <a:lstStyle/>
          <a:p>
            <a:r>
              <a:rPr lang="en-US" sz="1000" dirty="0">
                <a:solidFill>
                  <a:schemeClr val="bg1"/>
                </a:solidFill>
                <a:latin typeface="Arial"/>
              </a:rPr>
              <a:t>Social Science &amp;amp; Medicine, Volume 65, Issue 9, 2007, 1882 - 1897</a:t>
            </a:r>
          </a:p>
        </p:txBody>
      </p:sp>
    </p:spTree>
    <p:extLst>
      <p:ext uri="{BB962C8B-B14F-4D97-AF65-F5344CB8AC3E}">
        <p14:creationId xmlns:p14="http://schemas.microsoft.com/office/powerpoint/2010/main" val="4155350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FCM Template 2013</Template>
  <TotalTime>61640</TotalTime>
  <Words>3539</Words>
  <Application>Microsoft Office PowerPoint</Application>
  <PresentationFormat>On-screen Show (4:3)</PresentationFormat>
  <Paragraphs>609</Paragraphs>
  <Slides>105</Slides>
  <Notes>67</Notes>
  <HiddenSlides>0</HiddenSlides>
  <MMClips>0</MMClips>
  <ScaleCrop>false</ScaleCrop>
  <HeadingPairs>
    <vt:vector size="6" baseType="variant">
      <vt:variant>
        <vt:lpstr>Theme</vt:lpstr>
      </vt:variant>
      <vt:variant>
        <vt:i4>6</vt:i4>
      </vt:variant>
      <vt:variant>
        <vt:lpstr>Embedded OLE Servers</vt:lpstr>
      </vt:variant>
      <vt:variant>
        <vt:i4>4</vt:i4>
      </vt:variant>
      <vt:variant>
        <vt:lpstr>Slide Titles</vt:lpstr>
      </vt:variant>
      <vt:variant>
        <vt:i4>105</vt:i4>
      </vt:variant>
    </vt:vector>
  </HeadingPairs>
  <TitlesOfParts>
    <vt:vector size="115" baseType="lpstr">
      <vt:lpstr>FCM Template 2013</vt:lpstr>
      <vt:lpstr>1_FCM Template 10 border with shading</vt:lpstr>
      <vt:lpstr>2_FCM Template border no shading</vt:lpstr>
      <vt:lpstr>1_FCM Template 2013</vt:lpstr>
      <vt:lpstr>2_FCM Template 10 border with shading</vt:lpstr>
      <vt:lpstr>3_FCM Template border no shading</vt:lpstr>
      <vt:lpstr>Acrobat Document</vt:lpstr>
      <vt:lpstr>Chart</vt:lpstr>
      <vt:lpstr>Microsoft Excel Chart</vt:lpstr>
      <vt:lpstr>Worksheet</vt:lpstr>
      <vt:lpstr>Introduction to Research with Diverse Populations</vt:lpstr>
      <vt:lpstr>Course Logistics</vt:lpstr>
      <vt:lpstr>Course Objectives</vt:lpstr>
      <vt:lpstr>Course Objectives</vt:lpstr>
      <vt:lpstr>Why is it important to think about race/ethnicity and SES when doing research?</vt:lpstr>
      <vt:lpstr>Infant Mortality Rates per 1,000 Live Births by Detailed Race &amp; Hispanic Origin of Mother: U.S., 2005</vt:lpstr>
      <vt:lpstr>Diabetes Age-Adjusted Death Rates per 100,000 Persons by Race &amp; Hispanic Origin: U.S., 2005</vt:lpstr>
      <vt:lpstr>Breast Cancer Age-Adjusted Death Rates per 100,000 Persons by Race &amp; Hispanic Origin: U.S., 2005</vt:lpstr>
      <vt:lpstr>Tuberculosis (TB) Case Rates Age-Adjusted Case Rates Per 100,000 Persons by Race &amp; Ethnicity: U.S., 2007</vt:lpstr>
      <vt:lpstr>PowerPoint Presentation</vt:lpstr>
      <vt:lpstr>Higher-Status Job, Longer Life   UK Whitehall Study  </vt:lpstr>
      <vt:lpstr>Illness or Disability by Income</vt:lpstr>
      <vt:lpstr>PowerPoint Presentation</vt:lpstr>
      <vt:lpstr>Diabetes-related mortality by Federal Poverty Level (FPL)</vt:lpstr>
      <vt:lpstr>What are Health Disparities?</vt:lpstr>
      <vt:lpstr>Why is it important to think about race/ethnicity and SES when doing research?</vt:lpstr>
      <vt:lpstr>Principles for Research in Diverse Populations</vt:lpstr>
      <vt:lpstr>Measurement of Race</vt:lpstr>
      <vt:lpstr>Definition of Race</vt:lpstr>
      <vt:lpstr>Race as a Social Category</vt:lpstr>
      <vt:lpstr>What about Ethnicity?</vt:lpstr>
      <vt:lpstr>Approach to measuring Race/Ethnicity</vt:lpstr>
      <vt:lpstr>Measurement of Race/Ethnicity in Clinical Research</vt:lpstr>
      <vt:lpstr>OMB Standards set in 2000</vt:lpstr>
      <vt:lpstr>NIH Required Categories</vt:lpstr>
      <vt:lpstr>2010 U.S. Census Questions</vt:lpstr>
      <vt:lpstr>2010 US Census Latinos by Race  </vt:lpstr>
      <vt:lpstr>Ancestral Informative Markers</vt:lpstr>
      <vt:lpstr>Genetic Origins of 2 Latino Groups</vt:lpstr>
      <vt:lpstr>Ancestry Informative Markers in Mexican Latinos</vt:lpstr>
      <vt:lpstr>Admixture in White, Black and Hispanics</vt:lpstr>
      <vt:lpstr>Race as social construct or biological construct?</vt:lpstr>
      <vt:lpstr>PowerPoint Presentation</vt:lpstr>
      <vt:lpstr>What About Socioeconomic Status?</vt:lpstr>
      <vt:lpstr>Measures of SES</vt:lpstr>
      <vt:lpstr>Additional SES Measures</vt:lpstr>
      <vt:lpstr>Race/Ethnicity and SES</vt:lpstr>
      <vt:lpstr>Measurement of SES</vt:lpstr>
      <vt:lpstr>Principles for Research in Diverse Populations</vt:lpstr>
      <vt:lpstr>NIH Mandate to Recruit Minorities</vt:lpstr>
      <vt:lpstr>Why is this important?</vt:lpstr>
      <vt:lpstr>Dismal Representation</vt:lpstr>
      <vt:lpstr>Barriers to Participation in Research</vt:lpstr>
      <vt:lpstr>Differences in Willingness to Participate in Research</vt:lpstr>
      <vt:lpstr>Perceived Risk with Research</vt:lpstr>
      <vt:lpstr>Lack of Access to and Information about Trials</vt:lpstr>
      <vt:lpstr>How Do We Address Barriers?</vt:lpstr>
      <vt:lpstr>How Do We Address Barriers?</vt:lpstr>
      <vt:lpstr>Latinos – South Texas</vt:lpstr>
      <vt:lpstr>Culturally Tailored Magazine</vt:lpstr>
      <vt:lpstr>Results</vt:lpstr>
      <vt:lpstr>Considerations for Recruitment </vt:lpstr>
      <vt:lpstr>Practical Recruitment Steps</vt:lpstr>
      <vt:lpstr>Considerations for Retention</vt:lpstr>
      <vt:lpstr>Conclusions</vt:lpstr>
      <vt:lpstr>Principles for Research in Diverse Populations</vt:lpstr>
      <vt:lpstr>PowerPoint Presentation</vt:lpstr>
      <vt:lpstr>What causes these disparities?</vt:lpstr>
      <vt:lpstr>PowerPoint Presentation</vt:lpstr>
      <vt:lpstr>Chronic Disease Epidemiology</vt:lpstr>
      <vt:lpstr>Paradigms of Epidemiology</vt:lpstr>
      <vt:lpstr>Shortcomings of Current Paradigm</vt:lpstr>
      <vt:lpstr>Avoiding the Prison of the Proximate </vt:lpstr>
      <vt:lpstr>Theory of Fundamental Causes</vt:lpstr>
      <vt:lpstr>Theory of Fundamental Causes</vt:lpstr>
      <vt:lpstr>Theory of Fundamental Causes</vt:lpstr>
      <vt:lpstr>Evidence to Support Theory of Fundamental Causes</vt:lpstr>
      <vt:lpstr>Race as a Fundamental Cause</vt:lpstr>
      <vt:lpstr>Upstream Theories:  Not the Whole Story</vt:lpstr>
      <vt:lpstr>Thinking Ecologically</vt:lpstr>
      <vt:lpstr>PowerPoint Presentation</vt:lpstr>
      <vt:lpstr>Institute of Medicine Ecological Model</vt:lpstr>
      <vt:lpstr>Obesity as an Example</vt:lpstr>
      <vt:lpstr>Social Determinants of Health</vt:lpstr>
      <vt:lpstr>PowerPoint Presentation</vt:lpstr>
      <vt:lpstr>Understanding Diabetes Disparities</vt:lpstr>
      <vt:lpstr>Understanding Diabetes Disparities</vt:lpstr>
      <vt:lpstr>Diabetes Disparities</vt:lpstr>
      <vt:lpstr>Life Course Considerations</vt:lpstr>
      <vt:lpstr>Framework: Socioeconomic Status Over the Life course and Health</vt:lpstr>
      <vt:lpstr>Life Course Perspective</vt:lpstr>
      <vt:lpstr>Overwhelmed?</vt:lpstr>
      <vt:lpstr>Why Ecology Matters</vt:lpstr>
      <vt:lpstr>Perils of Ignoring Ecology, Part 1</vt:lpstr>
      <vt:lpstr>Perils of Ignoring Ecology, Part 2</vt:lpstr>
      <vt:lpstr>Perils of Ignoring Ecology, Part 3</vt:lpstr>
      <vt:lpstr>Biologic Fallacy</vt:lpstr>
      <vt:lpstr>Individualistic Fallacy</vt:lpstr>
      <vt:lpstr>Interpretation of Results</vt:lpstr>
      <vt:lpstr>Unintended Pregnancy Rates by Income and Race/Ethnicity, 2006-2008</vt:lpstr>
      <vt:lpstr>PowerPoint Presentation</vt:lpstr>
      <vt:lpstr>The “Patients”</vt:lpstr>
      <vt:lpstr>PowerPoint Presentation</vt:lpstr>
      <vt:lpstr>What does this mean?</vt:lpstr>
      <vt:lpstr>Why Ecology Matters, Part 2</vt:lpstr>
      <vt:lpstr>Solutions to Health Disparities</vt:lpstr>
      <vt:lpstr>Application to Specific Research Questions</vt:lpstr>
      <vt:lpstr>Obesity as an Example</vt:lpstr>
      <vt:lpstr>PowerPoint Presentation</vt:lpstr>
      <vt:lpstr>PowerPoint Presentation</vt:lpstr>
      <vt:lpstr>PowerPoint Presentation</vt:lpstr>
      <vt:lpstr>Overview of Next 4 Weeks</vt:lpstr>
      <vt:lpstr>PowerPoint Presentation</vt:lpstr>
      <vt:lpstr>Questions?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Dehlendorf, Christine</cp:lastModifiedBy>
  <cp:revision>554</cp:revision>
  <dcterms:created xsi:type="dcterms:W3CDTF">2013-11-18T23:48:20Z</dcterms:created>
  <dcterms:modified xsi:type="dcterms:W3CDTF">2016-01-06T00:27:35Z</dcterms:modified>
</cp:coreProperties>
</file>