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5" r:id="rId5"/>
    <p:sldId id="259" r:id="rId6"/>
    <p:sldId id="270" r:id="rId7"/>
    <p:sldId id="264" r:id="rId8"/>
    <p:sldId id="266" r:id="rId9"/>
    <p:sldId id="269" r:id="rId10"/>
    <p:sldId id="299" r:id="rId11"/>
    <p:sldId id="275" r:id="rId12"/>
    <p:sldId id="276" r:id="rId13"/>
    <p:sldId id="274" r:id="rId14"/>
    <p:sldId id="273" r:id="rId15"/>
    <p:sldId id="277" r:id="rId16"/>
    <p:sldId id="268" r:id="rId17"/>
    <p:sldId id="278" r:id="rId18"/>
    <p:sldId id="279" r:id="rId19"/>
    <p:sldId id="391" r:id="rId20"/>
    <p:sldId id="280" r:id="rId21"/>
    <p:sldId id="281" r:id="rId22"/>
    <p:sldId id="282" r:id="rId23"/>
    <p:sldId id="283" r:id="rId24"/>
    <p:sldId id="284" r:id="rId25"/>
    <p:sldId id="323" r:id="rId26"/>
    <p:sldId id="324" r:id="rId27"/>
    <p:sldId id="325" r:id="rId28"/>
    <p:sldId id="327" r:id="rId29"/>
    <p:sldId id="326" r:id="rId30"/>
    <p:sldId id="328" r:id="rId31"/>
    <p:sldId id="329" r:id="rId32"/>
    <p:sldId id="330" r:id="rId33"/>
    <p:sldId id="332" r:id="rId34"/>
    <p:sldId id="331" r:id="rId35"/>
    <p:sldId id="292" r:id="rId36"/>
    <p:sldId id="291" r:id="rId37"/>
    <p:sldId id="295" r:id="rId38"/>
    <p:sldId id="293" r:id="rId39"/>
    <p:sldId id="296" r:id="rId40"/>
    <p:sldId id="333" r:id="rId41"/>
    <p:sldId id="302" r:id="rId42"/>
    <p:sldId id="303" r:id="rId43"/>
    <p:sldId id="301" r:id="rId44"/>
    <p:sldId id="304" r:id="rId45"/>
    <p:sldId id="334" r:id="rId46"/>
    <p:sldId id="335" r:id="rId47"/>
    <p:sldId id="305" r:id="rId48"/>
    <p:sldId id="307" r:id="rId49"/>
    <p:sldId id="294" r:id="rId50"/>
    <p:sldId id="312" r:id="rId51"/>
    <p:sldId id="319" r:id="rId52"/>
    <p:sldId id="320" r:id="rId53"/>
    <p:sldId id="321" r:id="rId54"/>
    <p:sldId id="318" r:id="rId55"/>
    <p:sldId id="338" r:id="rId56"/>
    <p:sldId id="337" r:id="rId57"/>
    <p:sldId id="314" r:id="rId58"/>
    <p:sldId id="336" r:id="rId59"/>
    <p:sldId id="392" r:id="rId60"/>
    <p:sldId id="393" r:id="rId61"/>
    <p:sldId id="343" r:id="rId62"/>
    <p:sldId id="344" r:id="rId63"/>
    <p:sldId id="345" r:id="rId64"/>
    <p:sldId id="347" r:id="rId65"/>
    <p:sldId id="349" r:id="rId66"/>
    <p:sldId id="350" r:id="rId67"/>
    <p:sldId id="351" r:id="rId68"/>
    <p:sldId id="352" r:id="rId69"/>
    <p:sldId id="339" r:id="rId70"/>
    <p:sldId id="353" r:id="rId71"/>
    <p:sldId id="355" r:id="rId72"/>
    <p:sldId id="356" r:id="rId73"/>
    <p:sldId id="357" r:id="rId74"/>
    <p:sldId id="358" r:id="rId75"/>
    <p:sldId id="359" r:id="rId76"/>
    <p:sldId id="360" r:id="rId77"/>
    <p:sldId id="361" r:id="rId78"/>
    <p:sldId id="363" r:id="rId79"/>
    <p:sldId id="362" r:id="rId80"/>
    <p:sldId id="365" r:id="rId81"/>
    <p:sldId id="366" r:id="rId82"/>
    <p:sldId id="367" r:id="rId83"/>
    <p:sldId id="387" r:id="rId84"/>
    <p:sldId id="373" r:id="rId85"/>
    <p:sldId id="370" r:id="rId86"/>
    <p:sldId id="371" r:id="rId87"/>
    <p:sldId id="368" r:id="rId88"/>
    <p:sldId id="369" r:id="rId89"/>
    <p:sldId id="375" r:id="rId90"/>
    <p:sldId id="374" r:id="rId91"/>
    <p:sldId id="372" r:id="rId92"/>
    <p:sldId id="376" r:id="rId93"/>
    <p:sldId id="378" r:id="rId94"/>
    <p:sldId id="379" r:id="rId95"/>
    <p:sldId id="384" r:id="rId96"/>
    <p:sldId id="383" r:id="rId97"/>
    <p:sldId id="388" r:id="rId98"/>
    <p:sldId id="382" r:id="rId99"/>
    <p:sldId id="386" r:id="rId100"/>
    <p:sldId id="377" r:id="rId101"/>
    <p:sldId id="389" r:id="rId102"/>
    <p:sldId id="340" r:id="rId103"/>
    <p:sldId id="313" r:id="rId104"/>
    <p:sldId id="271" r:id="rId105"/>
    <p:sldId id="261" r:id="rId106"/>
    <p:sldId id="390" r:id="rId107"/>
    <p:sldId id="298" r:id="rId10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79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presProps" Target="pres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1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5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4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9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57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6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7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90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0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6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5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77F1B-6169-42E4-8B43-9A094EEA70B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664EF-738A-406C-8E21-DAA362507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6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Causal Inference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000" dirty="0" smtClean="0"/>
              <a:t>and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 Randomized Controlled Trials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92062"/>
            <a:ext cx="6858000" cy="1365738"/>
          </a:xfrm>
        </p:spPr>
        <p:txBody>
          <a:bodyPr/>
          <a:lstStyle/>
          <a:p>
            <a:r>
              <a:rPr lang="en-US" dirty="0" smtClean="0"/>
              <a:t>Mark J. Pletcher, MD MPH</a:t>
            </a:r>
          </a:p>
          <a:p>
            <a:r>
              <a:rPr lang="en-US" dirty="0" smtClean="0"/>
              <a:t>Designing Clinical Research, Lecture 5</a:t>
            </a:r>
          </a:p>
          <a:p>
            <a:r>
              <a:rPr lang="en-US" dirty="0" smtClean="0"/>
              <a:t>8/27/2019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8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</a:t>
            </a:r>
          </a:p>
          <a:p>
            <a:pPr lvl="1"/>
            <a:r>
              <a:rPr lang="en-US" dirty="0" smtClean="0"/>
              <a:t>Bias</a:t>
            </a: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573107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 inference is hard!</a:t>
            </a:r>
          </a:p>
          <a:p>
            <a:r>
              <a:rPr lang="en-US" dirty="0" smtClean="0"/>
              <a:t>RCTs provide strongest causal inference</a:t>
            </a:r>
          </a:p>
          <a:p>
            <a:pPr lvl="1"/>
            <a:r>
              <a:rPr lang="en-US" dirty="0" smtClean="0"/>
              <a:t>Control of unmeasured confounding</a:t>
            </a:r>
          </a:p>
          <a:p>
            <a:r>
              <a:rPr lang="en-US" dirty="0" smtClean="0"/>
              <a:t>Bias is still a major threat in RCTs</a:t>
            </a:r>
          </a:p>
          <a:p>
            <a:pPr lvl="1"/>
            <a:r>
              <a:rPr lang="en-US" dirty="0" smtClean="0"/>
              <a:t>Tamper-free randomization procedures</a:t>
            </a:r>
          </a:p>
          <a:p>
            <a:pPr lvl="1"/>
            <a:r>
              <a:rPr lang="en-US" dirty="0" smtClean="0"/>
              <a:t>Maximize adherence, minimize crossovers</a:t>
            </a:r>
          </a:p>
          <a:p>
            <a:pPr lvl="1"/>
            <a:r>
              <a:rPr lang="en-US" dirty="0" smtClean="0"/>
              <a:t>Minimize loss to follow up</a:t>
            </a:r>
          </a:p>
          <a:p>
            <a:pPr lvl="1"/>
            <a:r>
              <a:rPr lang="en-US" dirty="0" smtClean="0"/>
              <a:t>Good outcome measurement</a:t>
            </a:r>
          </a:p>
          <a:p>
            <a:pPr lvl="1"/>
            <a:r>
              <a:rPr lang="en-US" dirty="0" smtClean="0"/>
              <a:t>Blind </a:t>
            </a:r>
            <a:r>
              <a:rPr lang="en-US" dirty="0" err="1" smtClean="0"/>
              <a:t>ppts</a:t>
            </a:r>
            <a:r>
              <a:rPr lang="en-US" dirty="0" smtClean="0"/>
              <a:t>, study staff, outcome assessment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7537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 inference is hard!</a:t>
            </a:r>
          </a:p>
          <a:p>
            <a:r>
              <a:rPr lang="en-US" dirty="0" smtClean="0"/>
              <a:t>RCTs provide strongest causal inference</a:t>
            </a:r>
          </a:p>
          <a:p>
            <a:pPr lvl="1"/>
            <a:r>
              <a:rPr lang="en-US" dirty="0" smtClean="0"/>
              <a:t>Control of unmeasured confounding</a:t>
            </a:r>
          </a:p>
          <a:p>
            <a:r>
              <a:rPr lang="en-US" dirty="0" smtClean="0"/>
              <a:t>Bias is still a major threat in RCTs</a:t>
            </a:r>
          </a:p>
          <a:p>
            <a:pPr lvl="1"/>
            <a:r>
              <a:rPr lang="en-US" dirty="0" smtClean="0"/>
              <a:t>Tamper-free randomization procedures</a:t>
            </a:r>
          </a:p>
          <a:p>
            <a:pPr lvl="1"/>
            <a:r>
              <a:rPr lang="en-US" dirty="0"/>
              <a:t>Maximize </a:t>
            </a:r>
            <a:r>
              <a:rPr lang="en-US" dirty="0" smtClean="0"/>
              <a:t>adherence</a:t>
            </a:r>
            <a:r>
              <a:rPr lang="en-US" dirty="0"/>
              <a:t>, minimize </a:t>
            </a:r>
            <a:r>
              <a:rPr lang="en-US" dirty="0" smtClean="0"/>
              <a:t>crossovers</a:t>
            </a:r>
            <a:endParaRPr lang="en-US" dirty="0"/>
          </a:p>
          <a:p>
            <a:pPr lvl="1"/>
            <a:r>
              <a:rPr lang="en-US" dirty="0" smtClean="0"/>
              <a:t>Minimize loss to follow up</a:t>
            </a:r>
          </a:p>
          <a:p>
            <a:pPr lvl="1"/>
            <a:r>
              <a:rPr lang="en-US" dirty="0" smtClean="0"/>
              <a:t>Good outcome measurement</a:t>
            </a:r>
          </a:p>
          <a:p>
            <a:pPr lvl="1"/>
            <a:r>
              <a:rPr lang="en-US" dirty="0" smtClean="0"/>
              <a:t>Blind </a:t>
            </a:r>
            <a:r>
              <a:rPr lang="en-US" dirty="0" err="1" smtClean="0"/>
              <a:t>ppts</a:t>
            </a:r>
            <a:r>
              <a:rPr lang="en-US" dirty="0" smtClean="0"/>
              <a:t>, study staff, outcome assessment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59111" y="496711"/>
            <a:ext cx="27527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Questions?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19431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3202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258" name="Group 2"/>
          <p:cNvGraphicFramePr>
            <a:graphicFrameLocks noGrp="1"/>
          </p:cNvGraphicFramePr>
          <p:nvPr/>
        </p:nvGraphicFramePr>
        <p:xfrm>
          <a:off x="3733800" y="609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925" name="Text Box 14"/>
          <p:cNvSpPr txBox="1">
            <a:spLocks noChangeArrowheads="1"/>
          </p:cNvSpPr>
          <p:nvPr/>
        </p:nvSpPr>
        <p:spPr bwMode="auto">
          <a:xfrm>
            <a:off x="4191000" y="152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26" name="Text Box 15"/>
          <p:cNvSpPr txBox="1">
            <a:spLocks noChangeArrowheads="1"/>
          </p:cNvSpPr>
          <p:nvPr/>
        </p:nvSpPr>
        <p:spPr bwMode="auto">
          <a:xfrm>
            <a:off x="2514600" y="990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8927" name="Text Box 16"/>
          <p:cNvSpPr txBox="1">
            <a:spLocks noChangeArrowheads="1"/>
          </p:cNvSpPr>
          <p:nvPr/>
        </p:nvSpPr>
        <p:spPr bwMode="auto">
          <a:xfrm>
            <a:off x="3733800" y="228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8928" name="Text Box 17"/>
          <p:cNvSpPr txBox="1">
            <a:spLocks noChangeArrowheads="1"/>
          </p:cNvSpPr>
          <p:nvPr/>
        </p:nvSpPr>
        <p:spPr bwMode="auto">
          <a:xfrm>
            <a:off x="3429000" y="762000"/>
            <a:ext cx="533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graphicFrame>
        <p:nvGraphicFramePr>
          <p:cNvPr id="224274" name="Group 18"/>
          <p:cNvGraphicFramePr>
            <a:graphicFrameLocks noGrp="1"/>
          </p:cNvGraphicFramePr>
          <p:nvPr/>
        </p:nvGraphicFramePr>
        <p:xfrm>
          <a:off x="16002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940" name="Text Box 30"/>
          <p:cNvSpPr txBox="1">
            <a:spLocks noChangeArrowheads="1"/>
          </p:cNvSpPr>
          <p:nvPr/>
        </p:nvSpPr>
        <p:spPr bwMode="auto">
          <a:xfrm>
            <a:off x="20574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41" name="Text Box 31"/>
          <p:cNvSpPr txBox="1">
            <a:spLocks noChangeArrowheads="1"/>
          </p:cNvSpPr>
          <p:nvPr/>
        </p:nvSpPr>
        <p:spPr bwMode="auto">
          <a:xfrm>
            <a:off x="17526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CAC</a:t>
            </a:r>
          </a:p>
        </p:txBody>
      </p:sp>
      <p:sp>
        <p:nvSpPr>
          <p:cNvPr id="38942" name="Text Box 32"/>
          <p:cNvSpPr txBox="1">
            <a:spLocks noChangeArrowheads="1"/>
          </p:cNvSpPr>
          <p:nvPr/>
        </p:nvSpPr>
        <p:spPr bwMode="auto">
          <a:xfrm>
            <a:off x="3810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8943" name="Text Box 33"/>
          <p:cNvSpPr txBox="1">
            <a:spLocks noChangeArrowheads="1"/>
          </p:cNvSpPr>
          <p:nvPr/>
        </p:nvSpPr>
        <p:spPr bwMode="auto">
          <a:xfrm>
            <a:off x="16002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8944" name="Text Box 34"/>
          <p:cNvSpPr txBox="1">
            <a:spLocks noChangeArrowheads="1"/>
          </p:cNvSpPr>
          <p:nvPr/>
        </p:nvSpPr>
        <p:spPr bwMode="auto">
          <a:xfrm>
            <a:off x="1295400" y="3048000"/>
            <a:ext cx="533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graphicFrame>
        <p:nvGraphicFramePr>
          <p:cNvPr id="224291" name="Group 35"/>
          <p:cNvGraphicFramePr>
            <a:graphicFrameLocks noGrp="1"/>
          </p:cNvGraphicFramePr>
          <p:nvPr/>
        </p:nvGraphicFramePr>
        <p:xfrm>
          <a:off x="57150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956" name="Text Box 47"/>
          <p:cNvSpPr txBox="1">
            <a:spLocks noChangeArrowheads="1"/>
          </p:cNvSpPr>
          <p:nvPr/>
        </p:nvSpPr>
        <p:spPr bwMode="auto">
          <a:xfrm>
            <a:off x="61722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57" name="Text Box 48"/>
          <p:cNvSpPr txBox="1">
            <a:spLocks noChangeArrowheads="1"/>
          </p:cNvSpPr>
          <p:nvPr/>
        </p:nvSpPr>
        <p:spPr bwMode="auto">
          <a:xfrm>
            <a:off x="58674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CAC</a:t>
            </a:r>
          </a:p>
        </p:txBody>
      </p:sp>
      <p:sp>
        <p:nvSpPr>
          <p:cNvPr id="38958" name="Text Box 49"/>
          <p:cNvSpPr txBox="1">
            <a:spLocks noChangeArrowheads="1"/>
          </p:cNvSpPr>
          <p:nvPr/>
        </p:nvSpPr>
        <p:spPr bwMode="auto">
          <a:xfrm>
            <a:off x="44958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8959" name="Text Box 50"/>
          <p:cNvSpPr txBox="1">
            <a:spLocks noChangeArrowheads="1"/>
          </p:cNvSpPr>
          <p:nvPr/>
        </p:nvSpPr>
        <p:spPr bwMode="auto">
          <a:xfrm>
            <a:off x="57150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8960" name="Text Box 51"/>
          <p:cNvSpPr txBox="1">
            <a:spLocks noChangeArrowheads="1"/>
          </p:cNvSpPr>
          <p:nvPr/>
        </p:nvSpPr>
        <p:spPr bwMode="auto">
          <a:xfrm>
            <a:off x="5410200" y="3048000"/>
            <a:ext cx="533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38961" name="Line 52"/>
          <p:cNvSpPr>
            <a:spLocks noChangeShapeType="1"/>
          </p:cNvSpPr>
          <p:nvPr/>
        </p:nvSpPr>
        <p:spPr bwMode="auto">
          <a:xfrm flipH="1">
            <a:off x="3505200" y="20574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2" name="Line 53"/>
          <p:cNvSpPr>
            <a:spLocks noChangeShapeType="1"/>
          </p:cNvSpPr>
          <p:nvPr/>
        </p:nvSpPr>
        <p:spPr bwMode="auto">
          <a:xfrm>
            <a:off x="4876800" y="19812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3" name="Text Box 54"/>
          <p:cNvSpPr txBox="1">
            <a:spLocks noChangeArrowheads="1"/>
          </p:cNvSpPr>
          <p:nvPr/>
        </p:nvSpPr>
        <p:spPr bwMode="auto">
          <a:xfrm>
            <a:off x="1447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In men</a:t>
            </a:r>
          </a:p>
        </p:txBody>
      </p:sp>
      <p:sp>
        <p:nvSpPr>
          <p:cNvPr id="38964" name="Text Box 55"/>
          <p:cNvSpPr txBox="1">
            <a:spLocks noChangeArrowheads="1"/>
          </p:cNvSpPr>
          <p:nvPr/>
        </p:nvSpPr>
        <p:spPr bwMode="auto">
          <a:xfrm>
            <a:off x="5638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In women</a:t>
            </a:r>
          </a:p>
        </p:txBody>
      </p:sp>
      <p:sp>
        <p:nvSpPr>
          <p:cNvPr id="38965" name="Text Box 56"/>
          <p:cNvSpPr txBox="1">
            <a:spLocks noChangeArrowheads="1"/>
          </p:cNvSpPr>
          <p:nvPr/>
        </p:nvSpPr>
        <p:spPr bwMode="auto">
          <a:xfrm>
            <a:off x="36576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(34%)</a:t>
            </a:r>
          </a:p>
        </p:txBody>
      </p:sp>
      <p:sp>
        <p:nvSpPr>
          <p:cNvPr id="38966" name="Text Box 57"/>
          <p:cNvSpPr txBox="1">
            <a:spLocks noChangeArrowheads="1"/>
          </p:cNvSpPr>
          <p:nvPr/>
        </p:nvSpPr>
        <p:spPr bwMode="auto">
          <a:xfrm>
            <a:off x="77724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(14%)</a:t>
            </a:r>
          </a:p>
        </p:txBody>
      </p:sp>
      <p:sp>
        <p:nvSpPr>
          <p:cNvPr id="38967" name="Text Box 58"/>
          <p:cNvSpPr txBox="1">
            <a:spLocks noChangeArrowheads="1"/>
          </p:cNvSpPr>
          <p:nvPr/>
        </p:nvSpPr>
        <p:spPr bwMode="auto">
          <a:xfrm>
            <a:off x="1600200" y="40386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(15%)</a:t>
            </a:r>
          </a:p>
        </p:txBody>
      </p:sp>
      <p:sp>
        <p:nvSpPr>
          <p:cNvPr id="38968" name="Text Box 59"/>
          <p:cNvSpPr txBox="1">
            <a:spLocks noChangeArrowheads="1"/>
          </p:cNvSpPr>
          <p:nvPr/>
        </p:nvSpPr>
        <p:spPr bwMode="auto">
          <a:xfrm>
            <a:off x="5867400" y="4038600"/>
            <a:ext cx="5921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(7%)</a:t>
            </a:r>
          </a:p>
        </p:txBody>
      </p:sp>
      <p:sp>
        <p:nvSpPr>
          <p:cNvPr id="38969" name="Text Box 60"/>
          <p:cNvSpPr txBox="1">
            <a:spLocks noChangeArrowheads="1"/>
          </p:cNvSpPr>
          <p:nvPr/>
        </p:nvSpPr>
        <p:spPr bwMode="auto">
          <a:xfrm>
            <a:off x="5257800" y="4419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 = </a:t>
            </a:r>
            <a:r>
              <a:rPr lang="en-US" altLang="en-US" sz="2400">
                <a:solidFill>
                  <a:srgbClr val="FF0000"/>
                </a:solidFill>
              </a:rPr>
              <a:t>1.57</a:t>
            </a:r>
            <a:r>
              <a:rPr lang="en-US" altLang="en-US" sz="2400"/>
              <a:t> (0.94-2.62)</a:t>
            </a:r>
          </a:p>
        </p:txBody>
      </p:sp>
      <p:sp>
        <p:nvSpPr>
          <p:cNvPr id="38970" name="Text Box 61"/>
          <p:cNvSpPr txBox="1">
            <a:spLocks noChangeArrowheads="1"/>
          </p:cNvSpPr>
          <p:nvPr/>
        </p:nvSpPr>
        <p:spPr bwMode="auto">
          <a:xfrm>
            <a:off x="1219200" y="4419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 = </a:t>
            </a:r>
            <a:r>
              <a:rPr lang="en-US" altLang="en-US" sz="2400">
                <a:solidFill>
                  <a:srgbClr val="FF0000"/>
                </a:solidFill>
              </a:rPr>
              <a:t>1.50</a:t>
            </a:r>
            <a:r>
              <a:rPr lang="en-US" altLang="en-US" sz="2400"/>
              <a:t> (1.16-1.93)</a:t>
            </a:r>
          </a:p>
        </p:txBody>
      </p:sp>
      <p:sp>
        <p:nvSpPr>
          <p:cNvPr id="38971" name="Text Box 62"/>
          <p:cNvSpPr txBox="1">
            <a:spLocks noChangeArrowheads="1"/>
          </p:cNvSpPr>
          <p:nvPr/>
        </p:nvSpPr>
        <p:spPr bwMode="auto">
          <a:xfrm>
            <a:off x="5943600" y="914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 = </a:t>
            </a:r>
            <a:r>
              <a:rPr lang="en-US" altLang="en-US" sz="2400">
                <a:solidFill>
                  <a:srgbClr val="FF0000"/>
                </a:solidFill>
              </a:rPr>
              <a:t>1.94</a:t>
            </a:r>
            <a:r>
              <a:rPr lang="en-US" altLang="en-US" sz="2400"/>
              <a:t> (1.55-2.42)</a:t>
            </a:r>
          </a:p>
        </p:txBody>
      </p:sp>
      <p:sp>
        <p:nvSpPr>
          <p:cNvPr id="38972" name="Line 63"/>
          <p:cNvSpPr>
            <a:spLocks noChangeShapeType="1"/>
          </p:cNvSpPr>
          <p:nvPr/>
        </p:nvSpPr>
        <p:spPr bwMode="auto">
          <a:xfrm>
            <a:off x="3505200" y="49530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3" name="Line 64"/>
          <p:cNvSpPr>
            <a:spLocks noChangeShapeType="1"/>
          </p:cNvSpPr>
          <p:nvPr/>
        </p:nvSpPr>
        <p:spPr bwMode="auto">
          <a:xfrm flipH="1">
            <a:off x="5715000" y="49530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4" name="Text Box 65"/>
          <p:cNvSpPr txBox="1">
            <a:spLocks noChangeArrowheads="1"/>
          </p:cNvSpPr>
          <p:nvPr/>
        </p:nvSpPr>
        <p:spPr bwMode="auto">
          <a:xfrm>
            <a:off x="3200400" y="54102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RRadj = </a:t>
            </a:r>
            <a:r>
              <a:rPr lang="en-US" altLang="en-US" sz="2400">
                <a:solidFill>
                  <a:srgbClr val="FF0000"/>
                </a:solidFill>
              </a:rPr>
              <a:t>1.51</a:t>
            </a:r>
            <a:r>
              <a:rPr lang="en-US" altLang="en-US" sz="2400"/>
              <a:t> (1.21-1.89)</a:t>
            </a:r>
          </a:p>
        </p:txBody>
      </p:sp>
      <p:sp>
        <p:nvSpPr>
          <p:cNvPr id="38975" name="Text Box 66"/>
          <p:cNvSpPr txBox="1">
            <a:spLocks noChangeArrowheads="1"/>
          </p:cNvSpPr>
          <p:nvPr/>
        </p:nvSpPr>
        <p:spPr bwMode="auto">
          <a:xfrm>
            <a:off x="0" y="5911850"/>
            <a:ext cx="8686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If these were not nearly equal, we would STOP HERE, NOT combine (average) them, and declare an </a:t>
            </a:r>
            <a:r>
              <a:rPr lang="en-US" altLang="en-US" sz="2800" u="sng" dirty="0">
                <a:solidFill>
                  <a:srgbClr val="0033CC"/>
                </a:solidFill>
              </a:rPr>
              <a:t>interaction</a:t>
            </a:r>
          </a:p>
        </p:txBody>
      </p:sp>
      <p:sp>
        <p:nvSpPr>
          <p:cNvPr id="38976" name="Oval 67"/>
          <p:cNvSpPr>
            <a:spLocks noChangeArrowheads="1"/>
          </p:cNvSpPr>
          <p:nvPr/>
        </p:nvSpPr>
        <p:spPr bwMode="auto">
          <a:xfrm>
            <a:off x="609600" y="4038600"/>
            <a:ext cx="7924800" cy="1219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77" name="Line 68"/>
          <p:cNvSpPr>
            <a:spLocks noChangeShapeType="1"/>
          </p:cNvSpPr>
          <p:nvPr/>
        </p:nvSpPr>
        <p:spPr bwMode="auto">
          <a:xfrm flipV="1">
            <a:off x="838200" y="5181600"/>
            <a:ext cx="13716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0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106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585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186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2165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5638800" y="3352800"/>
            <a:ext cx="3200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/>
              <a:t>OR = 2.1  (1.6 – 2.7)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/>
              <a:t>RR = 1.9  (1.6 – 2.4)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38400" y="4953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292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5052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2750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44958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2351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2000" y="3200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691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4958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3042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105042" cy="1325563"/>
          </a:xfrm>
        </p:spPr>
        <p:txBody>
          <a:bodyPr/>
          <a:lstStyle/>
          <a:p>
            <a:r>
              <a:rPr lang="en-US" dirty="0"/>
              <a:t>Binge Drinking and Atherosclerosis</a:t>
            </a:r>
          </a:p>
        </p:txBody>
      </p:sp>
    </p:spTree>
    <p:extLst>
      <p:ext uri="{BB962C8B-B14F-4D97-AF65-F5344CB8AC3E}">
        <p14:creationId xmlns:p14="http://schemas.microsoft.com/office/powerpoint/2010/main" val="369797944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987812" cy="435133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Why is it important?</a:t>
            </a:r>
          </a:p>
          <a:p>
            <a:pPr lvl="1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Understand how the world works</a:t>
            </a:r>
          </a:p>
          <a:p>
            <a:pPr lvl="1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Mechanism targets for intervention</a:t>
            </a:r>
          </a:p>
          <a:p>
            <a:pPr lvl="1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Potential impact of prevention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Establishing effectiveness of drugs, devices, clinical programs, </a:t>
            </a:r>
            <a:r>
              <a:rPr lang="en-US" dirty="0" err="1" smtClean="0">
                <a:solidFill>
                  <a:schemeClr val="bg2">
                    <a:lumMod val="75000"/>
                  </a:schemeClr>
                </a:solidFill>
              </a:rPr>
              <a:t>etc</a:t>
            </a:r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dirty="0"/>
              <a:t>v</a:t>
            </a:r>
            <a:r>
              <a:rPr lang="en-US" dirty="0" smtClean="0"/>
              <a:t>ersus Prediction:</a:t>
            </a:r>
          </a:p>
          <a:p>
            <a:pPr lvl="1"/>
            <a:r>
              <a:rPr lang="en-US" dirty="0" smtClean="0"/>
              <a:t>Understand what is happening (diagnosis)</a:t>
            </a:r>
          </a:p>
          <a:p>
            <a:pPr lvl="1"/>
            <a:r>
              <a:rPr lang="en-US" dirty="0" smtClean="0"/>
              <a:t>Understanding what is likely to happen (prognosis,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Target interventions to the right persons at the right time</a:t>
            </a:r>
          </a:p>
        </p:txBody>
      </p:sp>
    </p:spTree>
    <p:extLst>
      <p:ext uri="{BB962C8B-B14F-4D97-AF65-F5344CB8AC3E}">
        <p14:creationId xmlns:p14="http://schemas.microsoft.com/office/powerpoint/2010/main" val="340008097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DCR-4 Figure 1.4</a:t>
            </a:r>
            <a:endParaRPr lang="en-US" dirty="0"/>
          </a:p>
        </p:txBody>
      </p:sp>
      <p:pic>
        <p:nvPicPr>
          <p:cNvPr id="4" name="Picture 3" descr="Screen shot 2013-07-23 at 5.22.09 P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0493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0548754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DCR-4 Figure </a:t>
            </a:r>
            <a:r>
              <a:rPr lang="en-US" altLang="en-US" dirty="0" smtClean="0"/>
              <a:t>1.4, </a:t>
            </a:r>
            <a:r>
              <a:rPr lang="en-US" dirty="0" smtClean="0"/>
              <a:t>modified</a:t>
            </a:r>
            <a:endParaRPr lang="en-US" dirty="0"/>
          </a:p>
        </p:txBody>
      </p:sp>
      <p:pic>
        <p:nvPicPr>
          <p:cNvPr id="4" name="Picture 3" descr="Screen shot 2013-07-23 at 5.22.09 P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0493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87502" y="2426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Accessible population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2192215" y="2297724"/>
            <a:ext cx="1195754" cy="1088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54683" y="2672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Generalizability</a:t>
            </a:r>
          </a:p>
          <a:p>
            <a:pPr algn="ctr"/>
            <a:r>
              <a:rPr lang="en-US" sz="1400" dirty="0"/>
              <a:t>a</a:t>
            </a:r>
            <a:r>
              <a:rPr lang="en-US" sz="1400" dirty="0" smtClean="0"/>
              <a:t>nd </a:t>
            </a:r>
          </a:p>
          <a:p>
            <a:pPr algn="ctr"/>
            <a:r>
              <a:rPr lang="en-US" sz="1400" dirty="0" smtClean="0"/>
              <a:t>Interpretation</a:t>
            </a:r>
          </a:p>
        </p:txBody>
      </p:sp>
      <p:cxnSp>
        <p:nvCxnSpPr>
          <p:cNvPr id="9" name="Straight Arrow Connector 8"/>
          <p:cNvCxnSpPr>
            <a:endCxn id="6" idx="0"/>
          </p:cNvCxnSpPr>
          <p:nvPr/>
        </p:nvCxnSpPr>
        <p:spPr>
          <a:xfrm flipV="1">
            <a:off x="2790092" y="2297724"/>
            <a:ext cx="0" cy="3743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045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34704" cy="1325563"/>
          </a:xfrm>
        </p:spPr>
        <p:txBody>
          <a:bodyPr/>
          <a:lstStyle/>
          <a:p>
            <a:r>
              <a:rPr lang="en-US" dirty="0" smtClean="0"/>
              <a:t>Binge Drinking and Atherosclerosis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Drinking alcohol is common</a:t>
            </a:r>
          </a:p>
          <a:p>
            <a:r>
              <a:rPr lang="en-US" altLang="en-US" dirty="0" smtClean="0"/>
              <a:t>Alcohol consumption </a:t>
            </a:r>
            <a:r>
              <a:rPr lang="en-US" altLang="en-US" dirty="0" smtClean="0">
                <a:sym typeface="Wingdings" panose="05000000000000000000" pitchFamily="2" charset="2"/>
              </a:rPr>
              <a:t></a:t>
            </a:r>
            <a:r>
              <a:rPr lang="en-US" altLang="en-US" dirty="0" smtClean="0"/>
              <a:t> Health?</a:t>
            </a:r>
          </a:p>
          <a:p>
            <a:pPr lvl="1"/>
            <a:r>
              <a:rPr lang="en-US" altLang="en-US" dirty="0" smtClean="0"/>
              <a:t>Protective against coronary heart disease?</a:t>
            </a:r>
          </a:p>
          <a:p>
            <a:pPr lvl="1"/>
            <a:r>
              <a:rPr lang="en-US" altLang="en-US" dirty="0" smtClean="0"/>
              <a:t>But binging might be worse?</a:t>
            </a:r>
          </a:p>
          <a:p>
            <a:pPr lvl="1"/>
            <a:r>
              <a:rPr lang="en-US" altLang="en-US" dirty="0" smtClean="0"/>
              <a:t>Mixed effects on lipids, platelets, </a:t>
            </a:r>
            <a:r>
              <a:rPr lang="en-US" altLang="en-US" dirty="0" err="1" smtClean="0"/>
              <a:t>etc</a:t>
            </a:r>
            <a:endParaRPr lang="en-US" altLang="en-US" dirty="0" smtClean="0"/>
          </a:p>
          <a:p>
            <a:r>
              <a:rPr lang="en-US" altLang="en-US" dirty="0" smtClean="0"/>
              <a:t>Focusing on atherosclerosis might be useful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7927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34704" cy="1325563"/>
          </a:xfrm>
        </p:spPr>
        <p:txBody>
          <a:bodyPr/>
          <a:lstStyle/>
          <a:p>
            <a:r>
              <a:rPr lang="en-US" dirty="0" smtClean="0"/>
              <a:t>Binge Drinking and Atherosclerosis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 smtClean="0"/>
              <a:t>Does binge drinking cause atherosclerosis?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71218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34704" cy="1325563"/>
          </a:xfrm>
        </p:spPr>
        <p:txBody>
          <a:bodyPr/>
          <a:lstStyle/>
          <a:p>
            <a:r>
              <a:rPr lang="en-US" dirty="0" smtClean="0"/>
              <a:t>Binge Drinking and Atherosclerosis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RQ: Is there an association between self-reported binge drinking and presence of coronary calcium among young </a:t>
            </a:r>
            <a:r>
              <a:rPr lang="en-US" altLang="en-US" dirty="0" smtClean="0"/>
              <a:t>adults participating in the Coronary Artery Risk Development in Young Adults (CARDIA) Study?</a:t>
            </a:r>
            <a:endParaRPr lang="en-US" alt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435512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81232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58372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733800" y="458372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27807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81596" cy="1325563"/>
          </a:xfrm>
        </p:spPr>
        <p:txBody>
          <a:bodyPr/>
          <a:lstStyle/>
          <a:p>
            <a:r>
              <a:rPr lang="en-US" dirty="0"/>
              <a:t>Binge Drinking and Atherosclerosis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106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585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186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2165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38400" y="4953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292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5052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2750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44958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2351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2000" y="3200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691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4958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3042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5621214" y="2514600"/>
            <a:ext cx="31945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Association?</a:t>
            </a:r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17912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81596" cy="1325563"/>
          </a:xfrm>
        </p:spPr>
        <p:txBody>
          <a:bodyPr/>
          <a:lstStyle/>
          <a:p>
            <a:r>
              <a:rPr lang="en-US" dirty="0"/>
              <a:t>Binge Drinking and Atherosclerosis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106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585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186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2165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38400" y="4953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292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5052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2750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44958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2351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2000" y="3200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691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4958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3042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5621214" y="3200400"/>
            <a:ext cx="319453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15</a:t>
            </a:r>
            <a:r>
              <a:rPr lang="en-US" altLang="en-US" sz="2400" dirty="0"/>
              <a:t>% </a:t>
            </a:r>
            <a:r>
              <a:rPr lang="en-US" altLang="en-US" sz="2400" dirty="0" smtClean="0"/>
              <a:t>CAC vs</a:t>
            </a:r>
            <a:r>
              <a:rPr lang="en-US" altLang="en-US" sz="2400" dirty="0"/>
              <a:t>. </a:t>
            </a:r>
            <a:r>
              <a:rPr lang="en-US" altLang="en-US" sz="2400" dirty="0" smtClean="0"/>
              <a:t>		</a:t>
            </a:r>
            <a:r>
              <a:rPr lang="en-US" altLang="en-US" sz="1100" dirty="0" smtClean="0"/>
              <a:t>= 106 / 691</a:t>
            </a:r>
            <a:endParaRPr lang="en-US" altLang="en-US" sz="2400" dirty="0" smtClean="0"/>
          </a:p>
          <a:p>
            <a:pPr>
              <a:spcBef>
                <a:spcPct val="50000"/>
              </a:spcBef>
              <a:buNone/>
            </a:pPr>
            <a:endParaRPr lang="en-US" altLang="en-US" sz="1600" dirty="0"/>
          </a:p>
          <a:p>
            <a:pPr>
              <a:spcBef>
                <a:spcPct val="50000"/>
              </a:spcBef>
              <a:buNone/>
            </a:pPr>
            <a:r>
              <a:rPr lang="en-US" altLang="en-US" sz="2400" dirty="0" smtClean="0"/>
              <a:t>8</a:t>
            </a:r>
            <a:r>
              <a:rPr lang="en-US" altLang="en-US" sz="2400" dirty="0"/>
              <a:t>% </a:t>
            </a:r>
            <a:r>
              <a:rPr lang="en-US" altLang="en-US" sz="2400" dirty="0" smtClean="0"/>
              <a:t>  CAC 			</a:t>
            </a:r>
            <a:r>
              <a:rPr lang="en-US" altLang="en-US" sz="1100" dirty="0" smtClean="0"/>
              <a:t>= 186 / 2351</a:t>
            </a:r>
            <a:endParaRPr lang="en-US" altLang="en-US" sz="1100" dirty="0"/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5621214" y="2514600"/>
            <a:ext cx="31945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Association?  YES</a:t>
            </a:r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363294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</a:t>
            </a:r>
          </a:p>
          <a:p>
            <a:pPr lvl="1"/>
            <a:r>
              <a:rPr lang="en-US" dirty="0" smtClean="0"/>
              <a:t>Bias</a:t>
            </a: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2967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</a:t>
            </a:r>
          </a:p>
          <a:p>
            <a:pPr lvl="1"/>
            <a:r>
              <a:rPr lang="en-US" dirty="0" smtClean="0"/>
              <a:t>Bias</a:t>
            </a: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</a:t>
            </a:r>
            <a:endParaRPr lang="en-US" dirty="0" smtClean="0"/>
          </a:p>
        </p:txBody>
      </p:sp>
      <p:sp>
        <p:nvSpPr>
          <p:cNvPr id="4" name="Right Brace 3"/>
          <p:cNvSpPr/>
          <p:nvPr/>
        </p:nvSpPr>
        <p:spPr>
          <a:xfrm>
            <a:off x="3763107" y="2353165"/>
            <a:ext cx="398585" cy="730006"/>
          </a:xfrm>
          <a:prstGeom prst="rightBrace">
            <a:avLst>
              <a:gd name="adj1" fmla="val 43627"/>
              <a:gd name="adj2" fmla="val 4781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90646" y="3349101"/>
            <a:ext cx="1237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True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90646" y="2456558"/>
            <a:ext cx="4478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False </a:t>
            </a:r>
            <a:r>
              <a:rPr lang="en-US" dirty="0" smtClean="0">
                <a:solidFill>
                  <a:srgbClr val="FF0000"/>
                </a:solidFill>
              </a:rPr>
              <a:t>(not really present in the population)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3763106" y="3113070"/>
            <a:ext cx="398585" cy="1001729"/>
          </a:xfrm>
          <a:prstGeom prst="rightBrace">
            <a:avLst>
              <a:gd name="adj1" fmla="val 43627"/>
              <a:gd name="adj2" fmla="val 4781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37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046427" cy="4351338"/>
          </a:xfrm>
        </p:spPr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  			Unlucky</a:t>
            </a:r>
          </a:p>
          <a:p>
            <a:pPr lvl="1"/>
            <a:r>
              <a:rPr lang="en-US" dirty="0" smtClean="0"/>
              <a:t>Bias			Flawed </a:t>
            </a:r>
            <a:r>
              <a:rPr lang="en-US" sz="2000" dirty="0" smtClean="0"/>
              <a:t>(in design or execution)</a:t>
            </a: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		Chicken-egg?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		Tangled causes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		True causal pathway</a:t>
            </a:r>
            <a:endParaRPr lang="en-US" dirty="0" smtClean="0"/>
          </a:p>
        </p:txBody>
      </p:sp>
      <p:sp>
        <p:nvSpPr>
          <p:cNvPr id="4" name="Right Brace 3"/>
          <p:cNvSpPr/>
          <p:nvPr/>
        </p:nvSpPr>
        <p:spPr>
          <a:xfrm>
            <a:off x="7628434" y="2353165"/>
            <a:ext cx="398585" cy="730006"/>
          </a:xfrm>
          <a:prstGeom prst="rightBrace">
            <a:avLst>
              <a:gd name="adj1" fmla="val 43627"/>
              <a:gd name="adj2" fmla="val 4781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155974" y="3349101"/>
            <a:ext cx="831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True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55973" y="2456558"/>
            <a:ext cx="913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False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7628433" y="3113070"/>
            <a:ext cx="398585" cy="1001729"/>
          </a:xfrm>
          <a:prstGeom prst="rightBrace">
            <a:avLst>
              <a:gd name="adj1" fmla="val 43627"/>
              <a:gd name="adj2" fmla="val 4781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10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046427" cy="4351338"/>
          </a:xfrm>
        </p:spPr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  			Unlucky			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</a:p>
          <a:p>
            <a:pPr lvl="1"/>
            <a:r>
              <a:rPr lang="en-US" dirty="0" smtClean="0"/>
              <a:t>Bias			Flawed </a:t>
            </a:r>
            <a:r>
              <a:rPr lang="en-US" sz="2000" dirty="0" smtClean="0"/>
              <a:t>(in design or execution)	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sz="2000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		Chicken-egg?		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		Tangled causes	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4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		True causal pathway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59366" y="4828477"/>
            <a:ext cx="5981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Let’s take these one at a time…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05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Clinical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Big 6*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Causation</a:t>
            </a:r>
          </a:p>
          <a:p>
            <a:pPr lvl="1"/>
            <a:r>
              <a:rPr lang="en-US" dirty="0"/>
              <a:t>Mediation</a:t>
            </a:r>
          </a:p>
          <a:p>
            <a:pPr lvl="1"/>
            <a:r>
              <a:rPr lang="en-US" dirty="0"/>
              <a:t>Interaction</a:t>
            </a:r>
          </a:p>
          <a:p>
            <a:pPr lvl="1"/>
            <a:r>
              <a:rPr lang="en-US" dirty="0"/>
              <a:t>Attribution</a:t>
            </a:r>
          </a:p>
          <a:p>
            <a:pPr lvl="1"/>
            <a:r>
              <a:rPr lang="en-US" dirty="0"/>
              <a:t>Prediction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800" dirty="0" smtClean="0"/>
              <a:t>* Credit to Jeff Martin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6828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Chance</a:t>
            </a:r>
          </a:p>
          <a:p>
            <a:pPr lvl="1"/>
            <a:r>
              <a:rPr lang="en-US" dirty="0" smtClean="0"/>
              <a:t>Studies involve </a:t>
            </a:r>
            <a:r>
              <a:rPr lang="en-US" u="sng" dirty="0" smtClean="0"/>
              <a:t>sampling</a:t>
            </a:r>
            <a:r>
              <a:rPr lang="en-US" dirty="0" smtClean="0"/>
              <a:t> and </a:t>
            </a:r>
            <a:r>
              <a:rPr lang="en-US" u="sng" dirty="0" smtClean="0"/>
              <a:t>measurement</a:t>
            </a:r>
          </a:p>
          <a:p>
            <a:pPr lvl="1"/>
            <a:r>
              <a:rPr lang="en-US" dirty="0" smtClean="0"/>
              <a:t>Both procedures involve random processes</a:t>
            </a:r>
          </a:p>
          <a:p>
            <a:pPr lvl="2"/>
            <a:r>
              <a:rPr lang="en-US" dirty="0" smtClean="0"/>
              <a:t>Chance influences which people selected for the study</a:t>
            </a:r>
          </a:p>
          <a:p>
            <a:pPr lvl="2"/>
            <a:r>
              <a:rPr lang="en-US" dirty="0" smtClean="0"/>
              <a:t>Measurements made with error</a:t>
            </a:r>
          </a:p>
          <a:p>
            <a:pPr lvl="1"/>
            <a:r>
              <a:rPr lang="en-US" dirty="0" smtClean="0"/>
              <a:t>You might just get unlucky with this</a:t>
            </a:r>
          </a:p>
          <a:p>
            <a:pPr lvl="1"/>
            <a:endParaRPr lang="en-US" dirty="0" smtClean="0"/>
          </a:p>
          <a:p>
            <a:r>
              <a:rPr lang="en-US" dirty="0"/>
              <a:t>How do we know an observed association in our study is not just due to chance? </a:t>
            </a:r>
          </a:p>
        </p:txBody>
      </p:sp>
    </p:spTree>
    <p:extLst>
      <p:ext uri="{BB962C8B-B14F-4D97-AF65-F5344CB8AC3E}">
        <p14:creationId xmlns:p14="http://schemas.microsoft.com/office/powerpoint/2010/main" val="15188371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Chance</a:t>
            </a:r>
          </a:p>
          <a:p>
            <a:pPr lvl="1"/>
            <a:r>
              <a:rPr lang="en-US" dirty="0" smtClean="0"/>
              <a:t>Studies involve </a:t>
            </a:r>
            <a:r>
              <a:rPr lang="en-US" u="sng" dirty="0" smtClean="0"/>
              <a:t>sampling</a:t>
            </a:r>
            <a:r>
              <a:rPr lang="en-US" dirty="0" smtClean="0"/>
              <a:t> and </a:t>
            </a:r>
            <a:r>
              <a:rPr lang="en-US" u="sng" dirty="0" smtClean="0"/>
              <a:t>measurement</a:t>
            </a:r>
          </a:p>
          <a:p>
            <a:pPr lvl="1"/>
            <a:r>
              <a:rPr lang="en-US" dirty="0" smtClean="0"/>
              <a:t>Both procedures involve random processes</a:t>
            </a:r>
          </a:p>
          <a:p>
            <a:pPr lvl="2"/>
            <a:r>
              <a:rPr lang="en-US" dirty="0"/>
              <a:t>Chance influences which </a:t>
            </a:r>
            <a:r>
              <a:rPr lang="en-US" dirty="0" smtClean="0"/>
              <a:t>people selected </a:t>
            </a:r>
            <a:r>
              <a:rPr lang="en-US" dirty="0"/>
              <a:t>for the study</a:t>
            </a:r>
          </a:p>
          <a:p>
            <a:pPr lvl="2"/>
            <a:r>
              <a:rPr lang="en-US" dirty="0"/>
              <a:t>Measurements made with error</a:t>
            </a:r>
          </a:p>
          <a:p>
            <a:pPr lvl="1"/>
            <a:r>
              <a:rPr lang="en-US" dirty="0"/>
              <a:t>You might just get unlucky with this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How do we know an observed association in our study is not just due to chance?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36984" y="5395761"/>
            <a:ext cx="31876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Statistics!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62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81596" cy="1325563"/>
          </a:xfrm>
        </p:spPr>
        <p:txBody>
          <a:bodyPr/>
          <a:lstStyle/>
          <a:p>
            <a:r>
              <a:rPr lang="en-US" dirty="0"/>
              <a:t>Binge Drinking and Atherosclerosis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106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585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186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2165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38400" y="4953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292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5052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2750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44958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2351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2000" y="3200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691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4958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3042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5621214" y="3200400"/>
            <a:ext cx="319453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15</a:t>
            </a:r>
            <a:r>
              <a:rPr lang="en-US" altLang="en-US" sz="2400" dirty="0">
                <a:solidFill>
                  <a:srgbClr val="FF0000"/>
                </a:solidFill>
              </a:rPr>
              <a:t>% </a:t>
            </a:r>
            <a:r>
              <a:rPr lang="en-US" altLang="en-US" sz="2400" dirty="0" smtClean="0">
                <a:solidFill>
                  <a:srgbClr val="FF0000"/>
                </a:solidFill>
              </a:rPr>
              <a:t>CAC vs</a:t>
            </a:r>
            <a:r>
              <a:rPr lang="en-US" altLang="en-US" sz="2400" dirty="0">
                <a:solidFill>
                  <a:srgbClr val="FF0000"/>
                </a:solidFill>
              </a:rPr>
              <a:t>. </a:t>
            </a:r>
            <a:r>
              <a:rPr lang="en-US" altLang="en-US" sz="2400" dirty="0" smtClean="0">
                <a:solidFill>
                  <a:srgbClr val="FF0000"/>
                </a:solidFill>
              </a:rPr>
              <a:t>		</a:t>
            </a:r>
            <a:r>
              <a:rPr lang="en-US" altLang="en-US" sz="1100" dirty="0" smtClean="0">
                <a:solidFill>
                  <a:srgbClr val="FF0000"/>
                </a:solidFill>
              </a:rPr>
              <a:t>= 106 / 691</a:t>
            </a:r>
            <a:endParaRPr lang="en-US" altLang="en-US" sz="2400" dirty="0" smtClean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None/>
            </a:pPr>
            <a:endParaRPr lang="en-US" altLang="en-US" sz="16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8</a:t>
            </a:r>
            <a:r>
              <a:rPr lang="en-US" altLang="en-US" sz="2400" dirty="0">
                <a:solidFill>
                  <a:srgbClr val="FF0000"/>
                </a:solidFill>
              </a:rPr>
              <a:t>% </a:t>
            </a:r>
            <a:r>
              <a:rPr lang="en-US" altLang="en-US" sz="2400" dirty="0" smtClean="0">
                <a:solidFill>
                  <a:srgbClr val="FF0000"/>
                </a:solidFill>
              </a:rPr>
              <a:t>  CAC 			</a:t>
            </a:r>
            <a:r>
              <a:rPr lang="en-US" altLang="en-US" sz="1100" dirty="0" smtClean="0">
                <a:solidFill>
                  <a:srgbClr val="FF0000"/>
                </a:solidFill>
              </a:rPr>
              <a:t>= 186 / 2351</a:t>
            </a:r>
            <a:endParaRPr lang="en-US" altLang="en-US" sz="11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21214" y="4768334"/>
            <a:ext cx="3194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&lt; 0.001  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rgbClr val="FF0000"/>
                </a:solidFill>
              </a:rPr>
              <a:t>χ</a:t>
            </a:r>
            <a:r>
              <a:rPr lang="en-US" sz="2000" baseline="30000" dirty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test)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470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			</a:t>
            </a:r>
            <a:r>
              <a:rPr lang="en-US" dirty="0" smtClean="0">
                <a:solidFill>
                  <a:srgbClr val="FF0000"/>
                </a:solidFill>
              </a:rPr>
              <a:t>very unlikely</a:t>
            </a:r>
          </a:p>
          <a:p>
            <a:pPr lvl="1"/>
            <a:r>
              <a:rPr lang="en-US" dirty="0" smtClean="0"/>
              <a:t>Bias</a:t>
            </a: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	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1299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Bias</a:t>
            </a:r>
          </a:p>
          <a:p>
            <a:pPr lvl="1"/>
            <a:r>
              <a:rPr lang="en-US" dirty="0" smtClean="0"/>
              <a:t>Flawed selection of people into the study</a:t>
            </a:r>
          </a:p>
          <a:p>
            <a:pPr lvl="2"/>
            <a:r>
              <a:rPr lang="en-US" dirty="0"/>
              <a:t>Not representative of your target population</a:t>
            </a:r>
          </a:p>
          <a:p>
            <a:pPr lvl="2"/>
            <a:r>
              <a:rPr lang="en-US" dirty="0"/>
              <a:t>Not representative of your accessible population</a:t>
            </a:r>
          </a:p>
          <a:p>
            <a:pPr lvl="2"/>
            <a:r>
              <a:rPr lang="en-US" dirty="0" smtClean="0"/>
              <a:t>Differential selection by predictor/outcome status</a:t>
            </a:r>
          </a:p>
          <a:p>
            <a:pPr lvl="1"/>
            <a:r>
              <a:rPr lang="en-US" dirty="0" smtClean="0"/>
              <a:t>Flawed measurements</a:t>
            </a:r>
          </a:p>
          <a:p>
            <a:pPr lvl="2"/>
            <a:r>
              <a:rPr lang="en-US" dirty="0" smtClean="0"/>
              <a:t>Not representative of the phenomenon of interest</a:t>
            </a:r>
          </a:p>
          <a:p>
            <a:pPr lvl="2"/>
            <a:r>
              <a:rPr lang="en-US" dirty="0" smtClean="0"/>
              <a:t>Random and/or systematic error</a:t>
            </a:r>
          </a:p>
          <a:p>
            <a:pPr lvl="2"/>
            <a:r>
              <a:rPr lang="en-US" dirty="0" smtClean="0"/>
              <a:t>Differential error by predictor/outcome status</a:t>
            </a:r>
          </a:p>
        </p:txBody>
      </p:sp>
    </p:spTree>
    <p:extLst>
      <p:ext uri="{BB962C8B-B14F-4D97-AF65-F5344CB8AC3E}">
        <p14:creationId xmlns:p14="http://schemas.microsoft.com/office/powerpoint/2010/main" val="34911469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Bias</a:t>
            </a:r>
          </a:p>
          <a:p>
            <a:pPr lvl="1"/>
            <a:r>
              <a:rPr lang="en-US" dirty="0" smtClean="0"/>
              <a:t>Flawed selection of people into the study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Not representative of your target population</a:t>
            </a:r>
          </a:p>
          <a:p>
            <a:pPr lvl="2"/>
            <a:r>
              <a:rPr lang="en-US" dirty="0"/>
              <a:t>Not representative of your accessible population</a:t>
            </a:r>
          </a:p>
          <a:p>
            <a:pPr lvl="2"/>
            <a:r>
              <a:rPr lang="en-US" dirty="0" smtClean="0"/>
              <a:t>Differential selection by predictor/outcome status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CARDIA: a “community-based” sample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½ Black, ½ men, ½ low SES</a:t>
            </a:r>
          </a:p>
        </p:txBody>
      </p:sp>
    </p:spTree>
    <p:extLst>
      <p:ext uri="{BB962C8B-B14F-4D97-AF65-F5344CB8AC3E}">
        <p14:creationId xmlns:p14="http://schemas.microsoft.com/office/powerpoint/2010/main" val="18407226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Bias</a:t>
            </a:r>
          </a:p>
          <a:p>
            <a:pPr lvl="1"/>
            <a:r>
              <a:rPr lang="en-US" dirty="0" smtClean="0"/>
              <a:t>Flawed selection of people into the study</a:t>
            </a:r>
          </a:p>
          <a:p>
            <a:pPr lvl="2"/>
            <a:r>
              <a:rPr lang="en-US" dirty="0"/>
              <a:t>Not representative of your target population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Not representative of your accessible population</a:t>
            </a:r>
          </a:p>
          <a:p>
            <a:pPr lvl="2"/>
            <a:r>
              <a:rPr lang="en-US" dirty="0" smtClean="0"/>
              <a:t>Differential selection by predictor/outcome status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Sampling executed at 4 sites across the US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Kaiser Oakland, </a:t>
            </a:r>
            <a:r>
              <a:rPr lang="en-US" dirty="0" err="1" smtClean="0">
                <a:solidFill>
                  <a:srgbClr val="0070C0"/>
                </a:solidFill>
              </a:rPr>
              <a:t>etc</a:t>
            </a:r>
            <a:r>
              <a:rPr lang="en-US" dirty="0" smtClean="0"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47700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explanations for an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Bias</a:t>
            </a:r>
          </a:p>
          <a:p>
            <a:pPr lvl="1"/>
            <a:r>
              <a:rPr lang="en-US" dirty="0" smtClean="0"/>
              <a:t>Flawed selection of people into the study</a:t>
            </a:r>
          </a:p>
          <a:p>
            <a:pPr lvl="2"/>
            <a:r>
              <a:rPr lang="en-US" dirty="0"/>
              <a:t>Not representative of your target population</a:t>
            </a:r>
          </a:p>
          <a:p>
            <a:pPr lvl="2"/>
            <a:r>
              <a:rPr lang="en-US" dirty="0"/>
              <a:t>Not representative of your accessible population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Differential selection by predictor/outcome status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Oversampling of non-binge drinkers?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Oversampling of people without atherosclerosis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JOINT oversampling of one cell in the 2x2?</a:t>
            </a:r>
          </a:p>
        </p:txBody>
      </p:sp>
    </p:spTree>
    <p:extLst>
      <p:ext uri="{BB962C8B-B14F-4D97-AF65-F5344CB8AC3E}">
        <p14:creationId xmlns:p14="http://schemas.microsoft.com/office/powerpoint/2010/main" val="23730022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438400" y="4953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292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35052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2750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44958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2351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4572000" y="3200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691</a:t>
            </a: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44958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3042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3943350" y="4062413"/>
            <a:ext cx="19050" cy="681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11744" y="4159746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?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4146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438400" y="4953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292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35052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2750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44958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2351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4572000" y="3200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691</a:t>
            </a: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44958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3042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3943350" y="4062413"/>
            <a:ext cx="19050" cy="681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05400" y="338078"/>
            <a:ext cx="35595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Seems unlikely that “d” would be oversampled without “b”, or without “c”...so “Selection Bias” is unlikely.</a:t>
            </a:r>
          </a:p>
          <a:p>
            <a:endParaRPr lang="en-US" dirty="0"/>
          </a:p>
          <a:p>
            <a:r>
              <a:rPr lang="en-US" dirty="0" smtClean="0"/>
              <a:t>(much more of a problem with case-control studies.  Unless the sampling is “nested” within a defined cohort/cross-sectional sample…)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011744" y="4159746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?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82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Clinical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Big 6*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Causation</a:t>
            </a:r>
          </a:p>
          <a:p>
            <a:pPr lvl="1"/>
            <a:r>
              <a:rPr lang="en-US" dirty="0"/>
              <a:t>Mediation</a:t>
            </a:r>
          </a:p>
          <a:p>
            <a:pPr lvl="1"/>
            <a:r>
              <a:rPr lang="en-US" dirty="0"/>
              <a:t>Interaction</a:t>
            </a:r>
          </a:p>
          <a:p>
            <a:pPr lvl="1"/>
            <a:r>
              <a:rPr lang="en-US" dirty="0"/>
              <a:t>Attribution</a:t>
            </a:r>
          </a:p>
          <a:p>
            <a:pPr lvl="1"/>
            <a:r>
              <a:rPr lang="en-US" dirty="0"/>
              <a:t>Prediction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800" dirty="0" smtClean="0"/>
              <a:t>* Credit to Jeff Martin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>
            <a:off x="961292" y="2614246"/>
            <a:ext cx="1981200" cy="5392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599" y="1946031"/>
            <a:ext cx="3563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Causal inference is the goal of most(?) clinical research</a:t>
            </a:r>
          </a:p>
        </p:txBody>
      </p:sp>
    </p:spTree>
    <p:extLst>
      <p:ext uri="{BB962C8B-B14F-4D97-AF65-F5344CB8AC3E}">
        <p14:creationId xmlns:p14="http://schemas.microsoft.com/office/powerpoint/2010/main" val="2764691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Bias</a:t>
            </a:r>
          </a:p>
          <a:p>
            <a:pPr lvl="1"/>
            <a:r>
              <a:rPr lang="en-US" dirty="0" smtClean="0"/>
              <a:t>Flawed measurements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Not representative of the phenomenon of interest</a:t>
            </a:r>
          </a:p>
          <a:p>
            <a:pPr lvl="2"/>
            <a:r>
              <a:rPr lang="en-US" dirty="0" smtClean="0"/>
              <a:t>Random and/or systematic error</a:t>
            </a:r>
          </a:p>
          <a:p>
            <a:pPr lvl="2"/>
            <a:r>
              <a:rPr lang="en-US" dirty="0" smtClean="0"/>
              <a:t>Differential error by predictor/outcome status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Coronary artery calcium: Not exactly atherosclerosis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Not all atherosclerotic plaque is calcified</a:t>
            </a:r>
          </a:p>
        </p:txBody>
      </p:sp>
    </p:spTree>
    <p:extLst>
      <p:ext uri="{BB962C8B-B14F-4D97-AF65-F5344CB8AC3E}">
        <p14:creationId xmlns:p14="http://schemas.microsoft.com/office/powerpoint/2010/main" val="42491373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Bias</a:t>
            </a:r>
          </a:p>
          <a:p>
            <a:pPr lvl="1"/>
            <a:r>
              <a:rPr lang="en-US" dirty="0" smtClean="0"/>
              <a:t>Flawed measurements</a:t>
            </a:r>
          </a:p>
          <a:p>
            <a:pPr lvl="2"/>
            <a:r>
              <a:rPr lang="en-US" dirty="0" smtClean="0"/>
              <a:t>Not representative of the phenomenon of interest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Random and/or systematic error</a:t>
            </a:r>
          </a:p>
          <a:p>
            <a:pPr lvl="2"/>
            <a:r>
              <a:rPr lang="en-US" dirty="0" smtClean="0"/>
              <a:t>Differential error by predictor/outcome status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Spiral CT or Electron beam CT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An imperfect measurement of coronary calcium</a:t>
            </a:r>
          </a:p>
          <a:p>
            <a:pPr lvl="2"/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8600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Bias</a:t>
            </a:r>
          </a:p>
          <a:p>
            <a:pPr lvl="1"/>
            <a:r>
              <a:rPr lang="en-US" dirty="0" smtClean="0"/>
              <a:t>Flawed measurements</a:t>
            </a:r>
          </a:p>
          <a:p>
            <a:pPr lvl="2"/>
            <a:r>
              <a:rPr lang="en-US" dirty="0" smtClean="0"/>
              <a:t>Not representative of the phenomenon of interest</a:t>
            </a:r>
          </a:p>
          <a:p>
            <a:pPr lvl="2"/>
            <a:r>
              <a:rPr lang="en-US" dirty="0" smtClean="0"/>
              <a:t>Random and/or systematic error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Differential error by predictor/outcome status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Could plaque be non-calcified more in binge drinkers?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Could spiral CT be less accurate in binge drinkers?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Could radiologists be more likely to “call” coronary calcium in binge drinkers?</a:t>
            </a:r>
          </a:p>
          <a:p>
            <a:pPr lvl="2"/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2718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2838449" y="3045326"/>
            <a:ext cx="19050" cy="681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47974" y="3148552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?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1753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2838449" y="3045326"/>
            <a:ext cx="19050" cy="681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47974" y="3148552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05400" y="338078"/>
            <a:ext cx="35595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Seems unlikely that measurement error would be DIFFERENTIAL... radiologists don’t know binge drinking status, etc…so “Measurement Bias” is unlikely.</a:t>
            </a:r>
          </a:p>
          <a:p>
            <a:endParaRPr lang="en-US" dirty="0" smtClean="0"/>
          </a:p>
          <a:p>
            <a:r>
              <a:rPr lang="en-US" dirty="0" smtClean="0"/>
              <a:t>But </a:t>
            </a:r>
            <a:r>
              <a:rPr lang="en-US" i="1" dirty="0" smtClean="0"/>
              <a:t>non-differential</a:t>
            </a:r>
            <a:r>
              <a:rPr lang="en-US" dirty="0" smtClean="0"/>
              <a:t> measurement error is likely </a:t>
            </a:r>
            <a:r>
              <a:rPr lang="en-US" dirty="0" smtClean="0">
                <a:sym typeface="Wingdings" panose="05000000000000000000" pitchFamily="2" charset="2"/>
              </a:rPr>
              <a:t> bias towards the null.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890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			</a:t>
            </a:r>
            <a:r>
              <a:rPr lang="en-US" dirty="0" smtClean="0">
                <a:solidFill>
                  <a:srgbClr val="FF0000"/>
                </a:solidFill>
              </a:rPr>
              <a:t>very unlikely</a:t>
            </a:r>
          </a:p>
          <a:p>
            <a:pPr lvl="1"/>
            <a:r>
              <a:rPr lang="en-US" dirty="0" smtClean="0"/>
              <a:t>Bias			</a:t>
            </a:r>
            <a:r>
              <a:rPr lang="en-US" dirty="0" smtClean="0">
                <a:solidFill>
                  <a:srgbClr val="FF0000"/>
                </a:solidFill>
              </a:rPr>
              <a:t>severe bias unlikely</a:t>
            </a: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	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2108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Effect </a:t>
            </a:r>
            <a:r>
              <a:rPr lang="en-US" b="1" dirty="0" smtClean="0">
                <a:sym typeface="Wingdings" panose="05000000000000000000" pitchFamily="2" charset="2"/>
              </a:rPr>
              <a:t> Cause</a:t>
            </a:r>
            <a:endParaRPr lang="en-US" b="1" dirty="0" smtClean="0"/>
          </a:p>
          <a:p>
            <a:pPr lvl="1"/>
            <a:r>
              <a:rPr lang="en-US" dirty="0" smtClean="0"/>
              <a:t>Sometimes plausible</a:t>
            </a:r>
          </a:p>
          <a:p>
            <a:pPr lvl="1"/>
            <a:r>
              <a:rPr lang="en-US" dirty="0" smtClean="0"/>
              <a:t>Cross-sectional studies particular susceptible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19712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34704" cy="1325563"/>
          </a:xfrm>
        </p:spPr>
        <p:txBody>
          <a:bodyPr/>
          <a:lstStyle/>
          <a:p>
            <a:r>
              <a:rPr lang="en-US" dirty="0" smtClean="0"/>
              <a:t>Binge Drinking and Atherosclerosis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RQ: Is there an association between self-reported binge drinking and presence of coronary calcium among young </a:t>
            </a:r>
            <a:r>
              <a:rPr lang="en-US" altLang="en-US" sz="3200" dirty="0" smtClean="0"/>
              <a:t>adults participating in the Coronary Artery Risk Development in Young Adults (CARDIA) Study?</a:t>
            </a:r>
            <a:endParaRPr lang="en-US" alt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359876" y="4900246"/>
            <a:ext cx="66612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This IS cross-sectional!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…but seems unlikely?  Chest pain</a:t>
            </a:r>
            <a:r>
              <a:rPr lang="en-US" sz="2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binging?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9621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			</a:t>
            </a:r>
            <a:r>
              <a:rPr lang="en-US" dirty="0" smtClean="0">
                <a:solidFill>
                  <a:srgbClr val="FF0000"/>
                </a:solidFill>
              </a:rPr>
              <a:t>very unlikely</a:t>
            </a:r>
          </a:p>
          <a:p>
            <a:pPr lvl="1"/>
            <a:r>
              <a:rPr lang="en-US" dirty="0" smtClean="0"/>
              <a:t>Bias			</a:t>
            </a:r>
            <a:r>
              <a:rPr lang="en-US" dirty="0">
                <a:solidFill>
                  <a:srgbClr val="FF0000"/>
                </a:solidFill>
              </a:rPr>
              <a:t>severe bias </a:t>
            </a:r>
            <a:r>
              <a:rPr lang="en-US" dirty="0" smtClean="0">
                <a:solidFill>
                  <a:srgbClr val="FF0000"/>
                </a:solidFill>
              </a:rPr>
              <a:t>unlikely</a:t>
            </a: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		</a:t>
            </a:r>
            <a:r>
              <a:rPr lang="en-US" dirty="0" smtClean="0">
                <a:solidFill>
                  <a:srgbClr val="FF0000"/>
                </a:solidFill>
              </a:rPr>
              <a:t>seems unlikely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	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8401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Confounding</a:t>
            </a:r>
          </a:p>
          <a:p>
            <a:pPr lvl="1"/>
            <a:r>
              <a:rPr lang="en-US" dirty="0" smtClean="0"/>
              <a:t>“Tangled causes”: Some other cause of the outcome is associated (“tangled up”) with your predictor</a:t>
            </a:r>
          </a:p>
          <a:p>
            <a:pPr lvl="2"/>
            <a:r>
              <a:rPr lang="en-US" dirty="0" smtClean="0"/>
              <a:t>Associated with the predictor</a:t>
            </a:r>
          </a:p>
          <a:p>
            <a:pPr lvl="2"/>
            <a:r>
              <a:rPr lang="en-US" dirty="0" smtClean="0"/>
              <a:t>Cause of the outcome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What factor might confound the association between binge drinking and coronary calcium?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5460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is it important?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86350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confounders?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388620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725739" y="3198168"/>
            <a:ext cx="3209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?</a:t>
            </a:r>
            <a:endParaRPr lang="en-US" altLang="en-US" sz="2400" dirty="0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433786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Male gender could be a confounder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388620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505200" y="3276600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Male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577317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r>
              <a:rPr lang="en-US" dirty="0" smtClean="0"/>
              <a:t>Male gender could be a confounder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388620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505200" y="3276600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Male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276600" y="35814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038600" y="35814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616836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Male gender could be a confounder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Men </a:t>
            </a:r>
            <a:r>
              <a:rPr lang="en-US" altLang="en-US" dirty="0"/>
              <a:t>more likely to binge</a:t>
            </a:r>
          </a:p>
          <a:p>
            <a:pPr lvl="1"/>
            <a:r>
              <a:rPr lang="en-US" altLang="en-US" dirty="0"/>
              <a:t>34% of men, 14% of women</a:t>
            </a:r>
          </a:p>
          <a:p>
            <a:r>
              <a:rPr lang="en-US" altLang="en-US" dirty="0" smtClean="0"/>
              <a:t>Men </a:t>
            </a:r>
            <a:r>
              <a:rPr lang="en-US" altLang="en-US" dirty="0"/>
              <a:t>have more coronary calcium</a:t>
            </a:r>
          </a:p>
          <a:p>
            <a:pPr lvl="1"/>
            <a:r>
              <a:rPr lang="en-US" altLang="en-US" dirty="0"/>
              <a:t>15% of men, 7% of </a:t>
            </a:r>
            <a:r>
              <a:rPr lang="en-US" altLang="en-US" dirty="0" smtClean="0"/>
              <a:t>women</a:t>
            </a:r>
            <a:endParaRPr lang="en-US" alt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388620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505200" y="3276600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Male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264877" y="352278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FF0000"/>
                </a:solidFill>
              </a:rPr>
              <a:t>+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155830" y="3511062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FF0000"/>
                </a:solidFill>
              </a:rPr>
              <a:t>+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932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Male gender could be a confounder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Men </a:t>
            </a:r>
            <a:r>
              <a:rPr lang="en-US" altLang="en-US" dirty="0"/>
              <a:t>more likely to binge</a:t>
            </a:r>
          </a:p>
          <a:p>
            <a:pPr lvl="1"/>
            <a:r>
              <a:rPr lang="en-US" altLang="en-US" dirty="0"/>
              <a:t>34% of men, 14% of women</a:t>
            </a:r>
          </a:p>
          <a:p>
            <a:r>
              <a:rPr lang="en-US" altLang="en-US" dirty="0" smtClean="0"/>
              <a:t>Men </a:t>
            </a:r>
            <a:r>
              <a:rPr lang="en-US" altLang="en-US" dirty="0"/>
              <a:t>have more coronary calcium</a:t>
            </a:r>
          </a:p>
          <a:p>
            <a:pPr lvl="1"/>
            <a:r>
              <a:rPr lang="en-US" altLang="en-US" dirty="0"/>
              <a:t>15% of men, 7% of </a:t>
            </a:r>
            <a:r>
              <a:rPr lang="en-US" altLang="en-US" dirty="0" smtClean="0"/>
              <a:t>women</a:t>
            </a:r>
            <a:endParaRPr lang="en-US" alt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388620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505200" y="3276600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Male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264877" y="352278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FF0000"/>
                </a:solidFill>
              </a:rPr>
              <a:t>+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155830" y="3511062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FF0000"/>
                </a:solidFill>
              </a:rPr>
              <a:t>+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5076" y="2590800"/>
            <a:ext cx="39106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Now what do we do??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4207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 phase</a:t>
            </a:r>
          </a:p>
          <a:p>
            <a:pPr lvl="1"/>
            <a:r>
              <a:rPr lang="en-US" dirty="0"/>
              <a:t>Specification </a:t>
            </a:r>
            <a:r>
              <a:rPr lang="en-US" dirty="0" smtClean="0"/>
              <a:t>		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Matching</a:t>
            </a:r>
          </a:p>
          <a:p>
            <a:pPr lvl="1"/>
            <a:r>
              <a:rPr lang="en-US" dirty="0" smtClean="0"/>
              <a:t>Randomization		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r>
              <a:rPr lang="en-US" dirty="0" smtClean="0"/>
              <a:t>Analysis phase</a:t>
            </a:r>
          </a:p>
          <a:p>
            <a:pPr lvl="1"/>
            <a:r>
              <a:rPr lang="en-US" dirty="0" smtClean="0"/>
              <a:t>Stratification		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Statistical adjustment (multivariable)	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Specialized approaches</a:t>
            </a:r>
          </a:p>
        </p:txBody>
      </p:sp>
    </p:spTree>
    <p:extLst>
      <p:ext uri="{BB962C8B-B14F-4D97-AF65-F5344CB8AC3E}">
        <p14:creationId xmlns:p14="http://schemas.microsoft.com/office/powerpoint/2010/main" val="16207171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 phase</a:t>
            </a:r>
          </a:p>
          <a:p>
            <a:pPr lvl="1"/>
            <a:r>
              <a:rPr lang="en-US" dirty="0"/>
              <a:t>Specification </a:t>
            </a:r>
            <a:r>
              <a:rPr lang="en-US" dirty="0" smtClean="0"/>
              <a:t>		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Matching</a:t>
            </a:r>
          </a:p>
          <a:p>
            <a:pPr lvl="1"/>
            <a:r>
              <a:rPr lang="en-US" dirty="0" smtClean="0"/>
              <a:t>Randomization		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r>
              <a:rPr lang="en-US" dirty="0" smtClean="0"/>
              <a:t>Analysis phase</a:t>
            </a:r>
          </a:p>
          <a:p>
            <a:pPr lvl="1"/>
            <a:r>
              <a:rPr lang="en-US" dirty="0" smtClean="0"/>
              <a:t>Stratification		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Statistical adjustment (multivariable)	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Specialized approaches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Propensity scores, instrumental variables, natural experiments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0570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 phase</a:t>
            </a:r>
          </a:p>
          <a:p>
            <a:pPr lvl="1"/>
            <a:r>
              <a:rPr lang="en-US" dirty="0"/>
              <a:t>Specification 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</a:p>
          <a:p>
            <a:pPr lvl="1"/>
            <a:r>
              <a:rPr lang="en-US" dirty="0" smtClean="0"/>
              <a:t>Matching</a:t>
            </a:r>
          </a:p>
          <a:p>
            <a:pPr lvl="1"/>
            <a:r>
              <a:rPr lang="en-US" dirty="0" smtClean="0"/>
              <a:t>Randomization		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</a:p>
          <a:p>
            <a:pPr lvl="1"/>
            <a:endParaRPr lang="en-US" dirty="0"/>
          </a:p>
          <a:p>
            <a:r>
              <a:rPr lang="en-US" dirty="0" smtClean="0"/>
              <a:t>Analysis phase</a:t>
            </a:r>
          </a:p>
          <a:p>
            <a:pPr lvl="1"/>
            <a:r>
              <a:rPr lang="en-US" dirty="0" smtClean="0"/>
              <a:t>Stratification		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</a:p>
          <a:p>
            <a:pPr lvl="1"/>
            <a:r>
              <a:rPr lang="en-US" dirty="0" smtClean="0"/>
              <a:t>Statistical adjustment (multivariable)	</a:t>
            </a:r>
            <a:r>
              <a:rPr lang="en-US" dirty="0" smtClean="0">
                <a:solidFill>
                  <a:srgbClr val="FF0000"/>
                </a:solidFill>
              </a:rPr>
              <a:t>3</a:t>
            </a:r>
          </a:p>
          <a:p>
            <a:pPr lvl="1"/>
            <a:r>
              <a:rPr lang="en-US" dirty="0" smtClean="0"/>
              <a:t>Specialized approaches</a:t>
            </a:r>
          </a:p>
          <a:p>
            <a:pPr lvl="2"/>
            <a:r>
              <a:rPr lang="en-US" dirty="0" smtClean="0"/>
              <a:t>Propensity scores, instrumental variables, natural experiments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54045" y="2026763"/>
            <a:ext cx="2300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Explanations to follow, </a:t>
            </a:r>
            <a:r>
              <a:rPr lang="en-US" dirty="0" smtClean="0">
                <a:solidFill>
                  <a:srgbClr val="FF0000"/>
                </a:solidFill>
              </a:rPr>
              <a:t>in this order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8446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Stratification and Adjustment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Stepwise approach</a:t>
            </a:r>
            <a:endParaRPr lang="en-US" altLang="en-US" sz="2800" dirty="0" smtClean="0"/>
          </a:p>
          <a:p>
            <a:pPr lvl="1">
              <a:buFontTx/>
              <a:buNone/>
            </a:pPr>
            <a:r>
              <a:rPr lang="en-US" altLang="en-US" sz="2400" dirty="0" smtClean="0"/>
              <a:t>1) Stratify</a:t>
            </a:r>
          </a:p>
          <a:p>
            <a:pPr lvl="1">
              <a:buFontTx/>
              <a:buNone/>
            </a:pPr>
            <a:r>
              <a:rPr lang="en-US" altLang="en-US" sz="2400" dirty="0" smtClean="0"/>
              <a:t>2) Examine strata-specific estimates</a:t>
            </a:r>
          </a:p>
          <a:p>
            <a:pPr lvl="1">
              <a:buFontTx/>
              <a:buNone/>
            </a:pPr>
            <a:r>
              <a:rPr lang="en-US" altLang="en-US" sz="2400" dirty="0" smtClean="0"/>
              <a:t>3) Combine estimates</a:t>
            </a:r>
          </a:p>
          <a:p>
            <a:pPr lvl="2"/>
            <a:r>
              <a:rPr lang="en-US" altLang="en-US" sz="2000" dirty="0" smtClean="0"/>
              <a:t>Weighted average of strata-specific estimates</a:t>
            </a:r>
          </a:p>
        </p:txBody>
      </p:sp>
    </p:spTree>
    <p:extLst>
      <p:ext uri="{BB962C8B-B14F-4D97-AF65-F5344CB8AC3E}">
        <p14:creationId xmlns:p14="http://schemas.microsoft.com/office/powerpoint/2010/main" val="76590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81596" cy="1325563"/>
          </a:xfrm>
        </p:spPr>
        <p:txBody>
          <a:bodyPr/>
          <a:lstStyle/>
          <a:p>
            <a:r>
              <a:rPr lang="en-US" dirty="0"/>
              <a:t>Binge Drinking and Atherosclerosis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106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585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186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2165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38400" y="4953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292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5052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2750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44958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2351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2000" y="3200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691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495800" y="4953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3042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5621214" y="3200400"/>
            <a:ext cx="3194538" cy="337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15</a:t>
            </a:r>
            <a:r>
              <a:rPr lang="en-US" altLang="en-US" sz="2400" dirty="0"/>
              <a:t>% </a:t>
            </a:r>
            <a:r>
              <a:rPr lang="en-US" altLang="en-US" sz="2400" dirty="0" smtClean="0"/>
              <a:t>CAC vs</a:t>
            </a:r>
            <a:r>
              <a:rPr lang="en-US" altLang="en-US" sz="2400" dirty="0"/>
              <a:t>. </a:t>
            </a:r>
            <a:r>
              <a:rPr lang="en-US" altLang="en-US" sz="2400" dirty="0" smtClean="0"/>
              <a:t>		</a:t>
            </a:r>
            <a:r>
              <a:rPr lang="en-US" altLang="en-US" sz="1100" dirty="0" smtClean="0"/>
              <a:t>= 106 / 691</a:t>
            </a:r>
            <a:endParaRPr lang="en-US" altLang="en-US" sz="2400" dirty="0" smtClean="0"/>
          </a:p>
          <a:p>
            <a:pPr>
              <a:spcBef>
                <a:spcPct val="50000"/>
              </a:spcBef>
              <a:buNone/>
            </a:pPr>
            <a:endParaRPr lang="en-US" altLang="en-US" sz="1600" dirty="0"/>
          </a:p>
          <a:p>
            <a:pPr>
              <a:spcBef>
                <a:spcPct val="50000"/>
              </a:spcBef>
              <a:buNone/>
            </a:pPr>
            <a:r>
              <a:rPr lang="en-US" altLang="en-US" sz="2400" dirty="0" smtClean="0"/>
              <a:t>8</a:t>
            </a:r>
            <a:r>
              <a:rPr lang="en-US" altLang="en-US" sz="2400" dirty="0"/>
              <a:t>% </a:t>
            </a:r>
            <a:r>
              <a:rPr lang="en-US" altLang="en-US" sz="2400" dirty="0" smtClean="0"/>
              <a:t>  CAC 			</a:t>
            </a:r>
            <a:r>
              <a:rPr lang="en-US" altLang="en-US" sz="1100" dirty="0" smtClean="0"/>
              <a:t>= 186 / 2351</a:t>
            </a:r>
          </a:p>
          <a:p>
            <a:pPr>
              <a:spcBef>
                <a:spcPct val="50000"/>
              </a:spcBef>
              <a:buNone/>
            </a:pPr>
            <a:r>
              <a:rPr lang="en-US" sz="1800" dirty="0">
                <a:cs typeface="Times New Roman" panose="02020603050405020304" pitchFamily="18" charset="0"/>
              </a:rPr>
              <a:t>P &lt; 0.001</a:t>
            </a:r>
          </a:p>
          <a:p>
            <a:pPr>
              <a:spcBef>
                <a:spcPct val="50000"/>
              </a:spcBef>
              <a:buNone/>
            </a:pPr>
            <a:endParaRPr lang="en-US" altLang="en-US" sz="1100" dirty="0" smtClean="0"/>
          </a:p>
          <a:p>
            <a:pPr>
              <a:spcBef>
                <a:spcPct val="50000"/>
              </a:spcBef>
              <a:buNone/>
            </a:pPr>
            <a:endParaRPr lang="en-US" altLang="en-US" sz="1100" dirty="0"/>
          </a:p>
          <a:p>
            <a:pPr>
              <a:spcBef>
                <a:spcPct val="50000"/>
              </a:spcBef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RR </a:t>
            </a:r>
            <a:r>
              <a:rPr lang="en-US" altLang="en-US" sz="2400" dirty="0">
                <a:solidFill>
                  <a:srgbClr val="FF0000"/>
                </a:solidFill>
              </a:rPr>
              <a:t>= </a:t>
            </a:r>
            <a:r>
              <a:rPr lang="en-US" altLang="en-US" sz="2400" dirty="0" smtClean="0">
                <a:solidFill>
                  <a:srgbClr val="FF0000"/>
                </a:solidFill>
              </a:rPr>
              <a:t>1.94  </a:t>
            </a:r>
            <a:r>
              <a:rPr lang="en-US" altLang="en-US" sz="2400" dirty="0">
                <a:solidFill>
                  <a:srgbClr val="FF0000"/>
                </a:solidFill>
              </a:rPr>
              <a:t>(</a:t>
            </a:r>
            <a:r>
              <a:rPr lang="en-US" altLang="en-US" sz="2400" dirty="0" smtClean="0">
                <a:solidFill>
                  <a:srgbClr val="FF0000"/>
                </a:solidFill>
              </a:rPr>
              <a:t>1.55 </a:t>
            </a:r>
            <a:r>
              <a:rPr lang="en-US" altLang="en-US" sz="2400" dirty="0">
                <a:solidFill>
                  <a:srgbClr val="FF0000"/>
                </a:solidFill>
              </a:rPr>
              <a:t>– </a:t>
            </a:r>
            <a:r>
              <a:rPr lang="en-US" altLang="en-US" sz="2400" dirty="0" smtClean="0">
                <a:solidFill>
                  <a:srgbClr val="FF0000"/>
                </a:solidFill>
              </a:rPr>
              <a:t>2.42)</a:t>
            </a:r>
            <a:endParaRPr lang="en-US" altLang="en-US" sz="105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None/>
            </a:pPr>
            <a:endParaRPr lang="en-US" altLang="en-US" sz="1100" dirty="0"/>
          </a:p>
          <a:p>
            <a:pPr>
              <a:spcBef>
                <a:spcPct val="50000"/>
              </a:spcBef>
              <a:buNone/>
            </a:pPr>
            <a:r>
              <a:rPr lang="en-US" altLang="en-US" sz="1100" dirty="0" smtClean="0"/>
              <a:t>Relative Risk = 15% / 8%</a:t>
            </a:r>
            <a:endParaRPr lang="en-US" altLang="en-US" sz="1100" dirty="0"/>
          </a:p>
        </p:txBody>
      </p:sp>
      <p:sp>
        <p:nvSpPr>
          <p:cNvPr id="24" name="TextBox 23"/>
          <p:cNvSpPr txBox="1"/>
          <p:nvPr/>
        </p:nvSpPr>
        <p:spPr>
          <a:xfrm>
            <a:off x="990080" y="5527431"/>
            <a:ext cx="42682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Relative Risk is a measure of association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241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is it important?</a:t>
            </a:r>
          </a:p>
          <a:p>
            <a:pPr lvl="1"/>
            <a:r>
              <a:rPr lang="en-US" dirty="0" smtClean="0"/>
              <a:t>Understand how the world works</a:t>
            </a:r>
          </a:p>
          <a:p>
            <a:pPr lvl="1"/>
            <a:r>
              <a:rPr lang="en-US" dirty="0"/>
              <a:t>Potential impact of prevention</a:t>
            </a:r>
          </a:p>
          <a:p>
            <a:pPr lvl="1"/>
            <a:r>
              <a:rPr lang="en-US" dirty="0" smtClean="0"/>
              <a:t>Mechanism targets for intervention</a:t>
            </a:r>
          </a:p>
          <a:p>
            <a:pPr lvl="1"/>
            <a:r>
              <a:rPr lang="en-US" dirty="0" smtClean="0"/>
              <a:t>Establishing effectiveness of drugs, devices, clinical programs,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8365484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8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990712"/>
              </p:ext>
            </p:extLst>
          </p:nvPr>
        </p:nvGraphicFramePr>
        <p:xfrm>
          <a:off x="3733800" y="609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01" name="Text Box 16"/>
          <p:cNvSpPr txBox="1">
            <a:spLocks noChangeArrowheads="1"/>
          </p:cNvSpPr>
          <p:nvPr/>
        </p:nvSpPr>
        <p:spPr bwMode="auto">
          <a:xfrm>
            <a:off x="4191000" y="152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2" name="Text Box 17"/>
          <p:cNvSpPr txBox="1">
            <a:spLocks noChangeArrowheads="1"/>
          </p:cNvSpPr>
          <p:nvPr/>
        </p:nvSpPr>
        <p:spPr bwMode="auto">
          <a:xfrm>
            <a:off x="2514600" y="990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03" name="Text Box 18"/>
          <p:cNvSpPr txBox="1">
            <a:spLocks noChangeArrowheads="1"/>
          </p:cNvSpPr>
          <p:nvPr/>
        </p:nvSpPr>
        <p:spPr bwMode="auto">
          <a:xfrm>
            <a:off x="3733800" y="228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04" name="Text Box 19"/>
          <p:cNvSpPr txBox="1">
            <a:spLocks noChangeArrowheads="1"/>
          </p:cNvSpPr>
          <p:nvPr/>
        </p:nvSpPr>
        <p:spPr bwMode="auto">
          <a:xfrm>
            <a:off x="3429000" y="762000"/>
            <a:ext cx="53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graphicFrame>
        <p:nvGraphicFramePr>
          <p:cNvPr id="144404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881473"/>
              </p:ext>
            </p:extLst>
          </p:nvPr>
        </p:nvGraphicFramePr>
        <p:xfrm>
          <a:off x="16002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16" name="Text Box 32"/>
          <p:cNvSpPr txBox="1">
            <a:spLocks noChangeArrowheads="1"/>
          </p:cNvSpPr>
          <p:nvPr/>
        </p:nvSpPr>
        <p:spPr bwMode="auto">
          <a:xfrm>
            <a:off x="20574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17" name="Text Box 33"/>
          <p:cNvSpPr txBox="1">
            <a:spLocks noChangeArrowheads="1"/>
          </p:cNvSpPr>
          <p:nvPr/>
        </p:nvSpPr>
        <p:spPr bwMode="auto">
          <a:xfrm>
            <a:off x="17526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CAC</a:t>
            </a:r>
          </a:p>
        </p:txBody>
      </p:sp>
      <p:sp>
        <p:nvSpPr>
          <p:cNvPr id="37918" name="Text Box 34"/>
          <p:cNvSpPr txBox="1">
            <a:spLocks noChangeArrowheads="1"/>
          </p:cNvSpPr>
          <p:nvPr/>
        </p:nvSpPr>
        <p:spPr bwMode="auto">
          <a:xfrm>
            <a:off x="3810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19" name="Text Box 35"/>
          <p:cNvSpPr txBox="1">
            <a:spLocks noChangeArrowheads="1"/>
          </p:cNvSpPr>
          <p:nvPr/>
        </p:nvSpPr>
        <p:spPr bwMode="auto">
          <a:xfrm>
            <a:off x="16002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20" name="Text Box 36"/>
          <p:cNvSpPr txBox="1">
            <a:spLocks noChangeArrowheads="1"/>
          </p:cNvSpPr>
          <p:nvPr/>
        </p:nvSpPr>
        <p:spPr bwMode="auto">
          <a:xfrm>
            <a:off x="1295400" y="3048000"/>
            <a:ext cx="53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graphicFrame>
        <p:nvGraphicFramePr>
          <p:cNvPr id="144421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030631"/>
              </p:ext>
            </p:extLst>
          </p:nvPr>
        </p:nvGraphicFramePr>
        <p:xfrm>
          <a:off x="57150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32" name="Text Box 49"/>
          <p:cNvSpPr txBox="1">
            <a:spLocks noChangeArrowheads="1"/>
          </p:cNvSpPr>
          <p:nvPr/>
        </p:nvSpPr>
        <p:spPr bwMode="auto">
          <a:xfrm>
            <a:off x="61722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33" name="Text Box 50"/>
          <p:cNvSpPr txBox="1">
            <a:spLocks noChangeArrowheads="1"/>
          </p:cNvSpPr>
          <p:nvPr/>
        </p:nvSpPr>
        <p:spPr bwMode="auto">
          <a:xfrm>
            <a:off x="58674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CAC</a:t>
            </a:r>
          </a:p>
        </p:txBody>
      </p:sp>
      <p:sp>
        <p:nvSpPr>
          <p:cNvPr id="37934" name="Text Box 51"/>
          <p:cNvSpPr txBox="1">
            <a:spLocks noChangeArrowheads="1"/>
          </p:cNvSpPr>
          <p:nvPr/>
        </p:nvSpPr>
        <p:spPr bwMode="auto">
          <a:xfrm>
            <a:off x="44958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35" name="Text Box 52"/>
          <p:cNvSpPr txBox="1">
            <a:spLocks noChangeArrowheads="1"/>
          </p:cNvSpPr>
          <p:nvPr/>
        </p:nvSpPr>
        <p:spPr bwMode="auto">
          <a:xfrm>
            <a:off x="57150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36" name="Text Box 53"/>
          <p:cNvSpPr txBox="1">
            <a:spLocks noChangeArrowheads="1"/>
          </p:cNvSpPr>
          <p:nvPr/>
        </p:nvSpPr>
        <p:spPr bwMode="auto">
          <a:xfrm>
            <a:off x="5410200" y="3048000"/>
            <a:ext cx="53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37937" name="Line 54"/>
          <p:cNvSpPr>
            <a:spLocks noChangeShapeType="1"/>
          </p:cNvSpPr>
          <p:nvPr/>
        </p:nvSpPr>
        <p:spPr bwMode="auto">
          <a:xfrm flipH="1">
            <a:off x="3505200" y="20574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8" name="Line 55"/>
          <p:cNvSpPr>
            <a:spLocks noChangeShapeType="1"/>
          </p:cNvSpPr>
          <p:nvPr/>
        </p:nvSpPr>
        <p:spPr bwMode="auto">
          <a:xfrm>
            <a:off x="4876800" y="19812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9" name="Text Box 56"/>
          <p:cNvSpPr txBox="1">
            <a:spLocks noChangeArrowheads="1"/>
          </p:cNvSpPr>
          <p:nvPr/>
        </p:nvSpPr>
        <p:spPr bwMode="auto">
          <a:xfrm>
            <a:off x="1447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In men</a:t>
            </a:r>
          </a:p>
        </p:txBody>
      </p:sp>
      <p:sp>
        <p:nvSpPr>
          <p:cNvPr id="37940" name="Text Box 57"/>
          <p:cNvSpPr txBox="1">
            <a:spLocks noChangeArrowheads="1"/>
          </p:cNvSpPr>
          <p:nvPr/>
        </p:nvSpPr>
        <p:spPr bwMode="auto">
          <a:xfrm>
            <a:off x="5638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In women</a:t>
            </a:r>
          </a:p>
        </p:txBody>
      </p:sp>
      <p:sp>
        <p:nvSpPr>
          <p:cNvPr id="37941" name="Text Box 58"/>
          <p:cNvSpPr txBox="1">
            <a:spLocks noChangeArrowheads="1"/>
          </p:cNvSpPr>
          <p:nvPr/>
        </p:nvSpPr>
        <p:spPr bwMode="auto">
          <a:xfrm>
            <a:off x="36576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(34%)</a:t>
            </a:r>
          </a:p>
        </p:txBody>
      </p:sp>
      <p:sp>
        <p:nvSpPr>
          <p:cNvPr id="37942" name="Text Box 59"/>
          <p:cNvSpPr txBox="1">
            <a:spLocks noChangeArrowheads="1"/>
          </p:cNvSpPr>
          <p:nvPr/>
        </p:nvSpPr>
        <p:spPr bwMode="auto">
          <a:xfrm>
            <a:off x="77724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(14%)</a:t>
            </a:r>
          </a:p>
        </p:txBody>
      </p:sp>
      <p:sp>
        <p:nvSpPr>
          <p:cNvPr id="37943" name="Text Box 60"/>
          <p:cNvSpPr txBox="1">
            <a:spLocks noChangeArrowheads="1"/>
          </p:cNvSpPr>
          <p:nvPr/>
        </p:nvSpPr>
        <p:spPr bwMode="auto">
          <a:xfrm>
            <a:off x="1600200" y="40386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(15%)</a:t>
            </a:r>
          </a:p>
        </p:txBody>
      </p:sp>
      <p:sp>
        <p:nvSpPr>
          <p:cNvPr id="37944" name="Text Box 61"/>
          <p:cNvSpPr txBox="1">
            <a:spLocks noChangeArrowheads="1"/>
          </p:cNvSpPr>
          <p:nvPr/>
        </p:nvSpPr>
        <p:spPr bwMode="auto">
          <a:xfrm>
            <a:off x="5867400" y="4038600"/>
            <a:ext cx="5921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(7%)</a:t>
            </a:r>
          </a:p>
        </p:txBody>
      </p:sp>
      <p:sp>
        <p:nvSpPr>
          <p:cNvPr id="37945" name="Text Box 62"/>
          <p:cNvSpPr txBox="1">
            <a:spLocks noChangeArrowheads="1"/>
          </p:cNvSpPr>
          <p:nvPr/>
        </p:nvSpPr>
        <p:spPr bwMode="auto">
          <a:xfrm>
            <a:off x="5257800" y="4419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 = 1.57 (0.94-2.62)</a:t>
            </a:r>
          </a:p>
        </p:txBody>
      </p:sp>
      <p:sp>
        <p:nvSpPr>
          <p:cNvPr id="37946" name="Text Box 63"/>
          <p:cNvSpPr txBox="1">
            <a:spLocks noChangeArrowheads="1"/>
          </p:cNvSpPr>
          <p:nvPr/>
        </p:nvSpPr>
        <p:spPr bwMode="auto">
          <a:xfrm>
            <a:off x="1219200" y="4419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 = 1.50 (1.16-1.93)</a:t>
            </a:r>
          </a:p>
        </p:txBody>
      </p:sp>
      <p:sp>
        <p:nvSpPr>
          <p:cNvPr id="37947" name="Text Box 65"/>
          <p:cNvSpPr txBox="1">
            <a:spLocks noChangeArrowheads="1"/>
          </p:cNvSpPr>
          <p:nvPr/>
        </p:nvSpPr>
        <p:spPr bwMode="auto">
          <a:xfrm>
            <a:off x="5943600" y="914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RR = 1.94 (1.55-2.42)</a:t>
            </a:r>
          </a:p>
        </p:txBody>
      </p:sp>
      <p:sp>
        <p:nvSpPr>
          <p:cNvPr id="34" name="Text Box 69"/>
          <p:cNvSpPr txBox="1">
            <a:spLocks noChangeArrowheads="1"/>
          </p:cNvSpPr>
          <p:nvPr/>
        </p:nvSpPr>
        <p:spPr bwMode="auto">
          <a:xfrm>
            <a:off x="76200" y="152400"/>
            <a:ext cx="274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Stratification</a:t>
            </a:r>
            <a:endParaRPr lang="en-US" altLang="en-US" u="sng" dirty="0">
              <a:solidFill>
                <a:srgbClr val="FF0000"/>
              </a:solidFill>
            </a:endParaRP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3848100" y="7769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dirty="0"/>
              <a:t>CAC</a:t>
            </a:r>
          </a:p>
        </p:txBody>
      </p:sp>
    </p:spTree>
    <p:extLst>
      <p:ext uri="{BB962C8B-B14F-4D97-AF65-F5344CB8AC3E}">
        <p14:creationId xmlns:p14="http://schemas.microsoft.com/office/powerpoint/2010/main" val="15263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88" name="Group 4"/>
          <p:cNvGraphicFramePr>
            <a:graphicFrameLocks noGrp="1"/>
          </p:cNvGraphicFramePr>
          <p:nvPr/>
        </p:nvGraphicFramePr>
        <p:xfrm>
          <a:off x="3733800" y="609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01" name="Text Box 16"/>
          <p:cNvSpPr txBox="1">
            <a:spLocks noChangeArrowheads="1"/>
          </p:cNvSpPr>
          <p:nvPr/>
        </p:nvSpPr>
        <p:spPr bwMode="auto">
          <a:xfrm>
            <a:off x="4191000" y="152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2" name="Text Box 17"/>
          <p:cNvSpPr txBox="1">
            <a:spLocks noChangeArrowheads="1"/>
          </p:cNvSpPr>
          <p:nvPr/>
        </p:nvSpPr>
        <p:spPr bwMode="auto">
          <a:xfrm>
            <a:off x="2514600" y="990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03" name="Text Box 18"/>
          <p:cNvSpPr txBox="1">
            <a:spLocks noChangeArrowheads="1"/>
          </p:cNvSpPr>
          <p:nvPr/>
        </p:nvSpPr>
        <p:spPr bwMode="auto">
          <a:xfrm>
            <a:off x="3733800" y="228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04" name="Text Box 19"/>
          <p:cNvSpPr txBox="1">
            <a:spLocks noChangeArrowheads="1"/>
          </p:cNvSpPr>
          <p:nvPr/>
        </p:nvSpPr>
        <p:spPr bwMode="auto">
          <a:xfrm>
            <a:off x="3429000" y="762000"/>
            <a:ext cx="53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graphicFrame>
        <p:nvGraphicFramePr>
          <p:cNvPr id="144404" name="Group 20"/>
          <p:cNvGraphicFramePr>
            <a:graphicFrameLocks noGrp="1"/>
          </p:cNvGraphicFramePr>
          <p:nvPr/>
        </p:nvGraphicFramePr>
        <p:xfrm>
          <a:off x="16002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16" name="Text Box 32"/>
          <p:cNvSpPr txBox="1">
            <a:spLocks noChangeArrowheads="1"/>
          </p:cNvSpPr>
          <p:nvPr/>
        </p:nvSpPr>
        <p:spPr bwMode="auto">
          <a:xfrm>
            <a:off x="20574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17" name="Text Box 33"/>
          <p:cNvSpPr txBox="1">
            <a:spLocks noChangeArrowheads="1"/>
          </p:cNvSpPr>
          <p:nvPr/>
        </p:nvSpPr>
        <p:spPr bwMode="auto">
          <a:xfrm>
            <a:off x="17526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CAC</a:t>
            </a:r>
          </a:p>
        </p:txBody>
      </p:sp>
      <p:sp>
        <p:nvSpPr>
          <p:cNvPr id="37918" name="Text Box 34"/>
          <p:cNvSpPr txBox="1">
            <a:spLocks noChangeArrowheads="1"/>
          </p:cNvSpPr>
          <p:nvPr/>
        </p:nvSpPr>
        <p:spPr bwMode="auto">
          <a:xfrm>
            <a:off x="3810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19" name="Text Box 35"/>
          <p:cNvSpPr txBox="1">
            <a:spLocks noChangeArrowheads="1"/>
          </p:cNvSpPr>
          <p:nvPr/>
        </p:nvSpPr>
        <p:spPr bwMode="auto">
          <a:xfrm>
            <a:off x="16002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20" name="Text Box 36"/>
          <p:cNvSpPr txBox="1">
            <a:spLocks noChangeArrowheads="1"/>
          </p:cNvSpPr>
          <p:nvPr/>
        </p:nvSpPr>
        <p:spPr bwMode="auto">
          <a:xfrm>
            <a:off x="1295400" y="3048000"/>
            <a:ext cx="53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graphicFrame>
        <p:nvGraphicFramePr>
          <p:cNvPr id="144421" name="Group 37"/>
          <p:cNvGraphicFramePr>
            <a:graphicFrameLocks noGrp="1"/>
          </p:cNvGraphicFramePr>
          <p:nvPr/>
        </p:nvGraphicFramePr>
        <p:xfrm>
          <a:off x="57150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32" name="Text Box 49"/>
          <p:cNvSpPr txBox="1">
            <a:spLocks noChangeArrowheads="1"/>
          </p:cNvSpPr>
          <p:nvPr/>
        </p:nvSpPr>
        <p:spPr bwMode="auto">
          <a:xfrm>
            <a:off x="61722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33" name="Text Box 50"/>
          <p:cNvSpPr txBox="1">
            <a:spLocks noChangeArrowheads="1"/>
          </p:cNvSpPr>
          <p:nvPr/>
        </p:nvSpPr>
        <p:spPr bwMode="auto">
          <a:xfrm>
            <a:off x="58674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dirty="0"/>
              <a:t>CAC</a:t>
            </a:r>
          </a:p>
        </p:txBody>
      </p:sp>
      <p:sp>
        <p:nvSpPr>
          <p:cNvPr id="37934" name="Text Box 51"/>
          <p:cNvSpPr txBox="1">
            <a:spLocks noChangeArrowheads="1"/>
          </p:cNvSpPr>
          <p:nvPr/>
        </p:nvSpPr>
        <p:spPr bwMode="auto">
          <a:xfrm>
            <a:off x="44958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35" name="Text Box 52"/>
          <p:cNvSpPr txBox="1">
            <a:spLocks noChangeArrowheads="1"/>
          </p:cNvSpPr>
          <p:nvPr/>
        </p:nvSpPr>
        <p:spPr bwMode="auto">
          <a:xfrm>
            <a:off x="57150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36" name="Text Box 53"/>
          <p:cNvSpPr txBox="1">
            <a:spLocks noChangeArrowheads="1"/>
          </p:cNvSpPr>
          <p:nvPr/>
        </p:nvSpPr>
        <p:spPr bwMode="auto">
          <a:xfrm>
            <a:off x="5410200" y="3048000"/>
            <a:ext cx="53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37937" name="Line 54"/>
          <p:cNvSpPr>
            <a:spLocks noChangeShapeType="1"/>
          </p:cNvSpPr>
          <p:nvPr/>
        </p:nvSpPr>
        <p:spPr bwMode="auto">
          <a:xfrm flipH="1">
            <a:off x="3505200" y="20574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8" name="Line 55"/>
          <p:cNvSpPr>
            <a:spLocks noChangeShapeType="1"/>
          </p:cNvSpPr>
          <p:nvPr/>
        </p:nvSpPr>
        <p:spPr bwMode="auto">
          <a:xfrm>
            <a:off x="4876800" y="19812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9" name="Text Box 56"/>
          <p:cNvSpPr txBox="1">
            <a:spLocks noChangeArrowheads="1"/>
          </p:cNvSpPr>
          <p:nvPr/>
        </p:nvSpPr>
        <p:spPr bwMode="auto">
          <a:xfrm>
            <a:off x="1447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In men</a:t>
            </a:r>
          </a:p>
        </p:txBody>
      </p:sp>
      <p:sp>
        <p:nvSpPr>
          <p:cNvPr id="37940" name="Text Box 57"/>
          <p:cNvSpPr txBox="1">
            <a:spLocks noChangeArrowheads="1"/>
          </p:cNvSpPr>
          <p:nvPr/>
        </p:nvSpPr>
        <p:spPr bwMode="auto">
          <a:xfrm>
            <a:off x="5638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In women</a:t>
            </a:r>
          </a:p>
        </p:txBody>
      </p:sp>
      <p:sp>
        <p:nvSpPr>
          <p:cNvPr id="37941" name="Text Box 58"/>
          <p:cNvSpPr txBox="1">
            <a:spLocks noChangeArrowheads="1"/>
          </p:cNvSpPr>
          <p:nvPr/>
        </p:nvSpPr>
        <p:spPr bwMode="auto">
          <a:xfrm>
            <a:off x="36576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(34%)</a:t>
            </a:r>
          </a:p>
        </p:txBody>
      </p:sp>
      <p:sp>
        <p:nvSpPr>
          <p:cNvPr id="37942" name="Text Box 59"/>
          <p:cNvSpPr txBox="1">
            <a:spLocks noChangeArrowheads="1"/>
          </p:cNvSpPr>
          <p:nvPr/>
        </p:nvSpPr>
        <p:spPr bwMode="auto">
          <a:xfrm>
            <a:off x="77724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(14%)</a:t>
            </a:r>
          </a:p>
        </p:txBody>
      </p:sp>
      <p:sp>
        <p:nvSpPr>
          <p:cNvPr id="37943" name="Text Box 60"/>
          <p:cNvSpPr txBox="1">
            <a:spLocks noChangeArrowheads="1"/>
          </p:cNvSpPr>
          <p:nvPr/>
        </p:nvSpPr>
        <p:spPr bwMode="auto">
          <a:xfrm>
            <a:off x="1600200" y="40386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(15%)</a:t>
            </a:r>
          </a:p>
        </p:txBody>
      </p:sp>
      <p:sp>
        <p:nvSpPr>
          <p:cNvPr id="37944" name="Text Box 61"/>
          <p:cNvSpPr txBox="1">
            <a:spLocks noChangeArrowheads="1"/>
          </p:cNvSpPr>
          <p:nvPr/>
        </p:nvSpPr>
        <p:spPr bwMode="auto">
          <a:xfrm>
            <a:off x="5867400" y="4038600"/>
            <a:ext cx="5921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(7%)</a:t>
            </a:r>
          </a:p>
        </p:txBody>
      </p:sp>
      <p:sp>
        <p:nvSpPr>
          <p:cNvPr id="37945" name="Text Box 62"/>
          <p:cNvSpPr txBox="1">
            <a:spLocks noChangeArrowheads="1"/>
          </p:cNvSpPr>
          <p:nvPr/>
        </p:nvSpPr>
        <p:spPr bwMode="auto">
          <a:xfrm>
            <a:off x="5257800" y="4419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RR = </a:t>
            </a:r>
            <a:r>
              <a:rPr lang="en-US" altLang="en-US" sz="2400" dirty="0">
                <a:solidFill>
                  <a:srgbClr val="FF0000"/>
                </a:solidFill>
              </a:rPr>
              <a:t>1.57</a:t>
            </a:r>
            <a:r>
              <a:rPr lang="en-US" altLang="en-US" sz="2400" dirty="0"/>
              <a:t> (0.94-2.62)</a:t>
            </a:r>
          </a:p>
        </p:txBody>
      </p:sp>
      <p:sp>
        <p:nvSpPr>
          <p:cNvPr id="37946" name="Text Box 63"/>
          <p:cNvSpPr txBox="1">
            <a:spLocks noChangeArrowheads="1"/>
          </p:cNvSpPr>
          <p:nvPr/>
        </p:nvSpPr>
        <p:spPr bwMode="auto">
          <a:xfrm>
            <a:off x="1219200" y="4419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RR = </a:t>
            </a:r>
            <a:r>
              <a:rPr lang="en-US" altLang="en-US" sz="2400" dirty="0">
                <a:solidFill>
                  <a:srgbClr val="FF0000"/>
                </a:solidFill>
              </a:rPr>
              <a:t>1.50</a:t>
            </a:r>
            <a:r>
              <a:rPr lang="en-US" altLang="en-US" sz="2400" dirty="0"/>
              <a:t> (1.16-1.93)</a:t>
            </a:r>
          </a:p>
        </p:txBody>
      </p:sp>
      <p:sp>
        <p:nvSpPr>
          <p:cNvPr id="37947" name="Text Box 65"/>
          <p:cNvSpPr txBox="1">
            <a:spLocks noChangeArrowheads="1"/>
          </p:cNvSpPr>
          <p:nvPr/>
        </p:nvSpPr>
        <p:spPr bwMode="auto">
          <a:xfrm>
            <a:off x="5943600" y="914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RR = </a:t>
            </a:r>
            <a:r>
              <a:rPr lang="en-US" altLang="en-US" sz="2400" dirty="0">
                <a:solidFill>
                  <a:srgbClr val="FF0000"/>
                </a:solidFill>
              </a:rPr>
              <a:t>1.94</a:t>
            </a:r>
            <a:r>
              <a:rPr lang="en-US" altLang="en-US" sz="2400" dirty="0"/>
              <a:t> (1.55-2.42)</a:t>
            </a:r>
          </a:p>
        </p:txBody>
      </p:sp>
      <p:sp>
        <p:nvSpPr>
          <p:cNvPr id="34" name="Text Box 69"/>
          <p:cNvSpPr txBox="1">
            <a:spLocks noChangeArrowheads="1"/>
          </p:cNvSpPr>
          <p:nvPr/>
        </p:nvSpPr>
        <p:spPr bwMode="auto">
          <a:xfrm>
            <a:off x="76200" y="152400"/>
            <a:ext cx="274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/>
              <a:t>Stratification</a:t>
            </a:r>
            <a:endParaRPr lang="en-US" altLang="en-US" u="sng" dirty="0"/>
          </a:p>
        </p:txBody>
      </p:sp>
      <p:sp>
        <p:nvSpPr>
          <p:cNvPr id="31" name="Text Box 62"/>
          <p:cNvSpPr txBox="1">
            <a:spLocks noChangeArrowheads="1"/>
          </p:cNvSpPr>
          <p:nvPr/>
        </p:nvSpPr>
        <p:spPr bwMode="auto">
          <a:xfrm>
            <a:off x="3436938" y="553085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Counterintuitive?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3848100" y="7769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dirty="0"/>
              <a:t>CAC</a:t>
            </a:r>
          </a:p>
        </p:txBody>
      </p:sp>
    </p:spTree>
    <p:extLst>
      <p:ext uri="{BB962C8B-B14F-4D97-AF65-F5344CB8AC3E}">
        <p14:creationId xmlns:p14="http://schemas.microsoft.com/office/powerpoint/2010/main" val="405267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8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713607"/>
              </p:ext>
            </p:extLst>
          </p:nvPr>
        </p:nvGraphicFramePr>
        <p:xfrm>
          <a:off x="3733800" y="609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585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2165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01" name="Text Box 16"/>
          <p:cNvSpPr txBox="1">
            <a:spLocks noChangeArrowheads="1"/>
          </p:cNvSpPr>
          <p:nvPr/>
        </p:nvSpPr>
        <p:spPr bwMode="auto">
          <a:xfrm>
            <a:off x="4191000" y="152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2" name="Text Box 17"/>
          <p:cNvSpPr txBox="1">
            <a:spLocks noChangeArrowheads="1"/>
          </p:cNvSpPr>
          <p:nvPr/>
        </p:nvSpPr>
        <p:spPr bwMode="auto">
          <a:xfrm>
            <a:off x="2514600" y="990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Binge</a:t>
            </a:r>
          </a:p>
        </p:txBody>
      </p:sp>
      <p:sp>
        <p:nvSpPr>
          <p:cNvPr id="37903" name="Text Box 18"/>
          <p:cNvSpPr txBox="1">
            <a:spLocks noChangeArrowheads="1"/>
          </p:cNvSpPr>
          <p:nvPr/>
        </p:nvSpPr>
        <p:spPr bwMode="auto">
          <a:xfrm>
            <a:off x="3733800" y="228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+           -</a:t>
            </a:r>
          </a:p>
        </p:txBody>
      </p:sp>
      <p:sp>
        <p:nvSpPr>
          <p:cNvPr id="37904" name="Text Box 19"/>
          <p:cNvSpPr txBox="1">
            <a:spLocks noChangeArrowheads="1"/>
          </p:cNvSpPr>
          <p:nvPr/>
        </p:nvSpPr>
        <p:spPr bwMode="auto">
          <a:xfrm>
            <a:off x="3429000" y="762000"/>
            <a:ext cx="53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-</a:t>
            </a:r>
          </a:p>
        </p:txBody>
      </p:sp>
      <p:graphicFrame>
        <p:nvGraphicFramePr>
          <p:cNvPr id="144404" name="Group 20"/>
          <p:cNvGraphicFramePr>
            <a:graphicFrameLocks noGrp="1"/>
          </p:cNvGraphicFramePr>
          <p:nvPr/>
        </p:nvGraphicFramePr>
        <p:xfrm>
          <a:off x="16002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16" name="Text Box 32"/>
          <p:cNvSpPr txBox="1">
            <a:spLocks noChangeArrowheads="1"/>
          </p:cNvSpPr>
          <p:nvPr/>
        </p:nvSpPr>
        <p:spPr bwMode="auto">
          <a:xfrm>
            <a:off x="20574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17" name="Text Box 33"/>
          <p:cNvSpPr txBox="1">
            <a:spLocks noChangeArrowheads="1"/>
          </p:cNvSpPr>
          <p:nvPr/>
        </p:nvSpPr>
        <p:spPr bwMode="auto">
          <a:xfrm>
            <a:off x="17526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CAC</a:t>
            </a:r>
          </a:p>
        </p:txBody>
      </p:sp>
      <p:sp>
        <p:nvSpPr>
          <p:cNvPr id="37918" name="Text Box 34"/>
          <p:cNvSpPr txBox="1">
            <a:spLocks noChangeArrowheads="1"/>
          </p:cNvSpPr>
          <p:nvPr/>
        </p:nvSpPr>
        <p:spPr bwMode="auto">
          <a:xfrm>
            <a:off x="3810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19" name="Text Box 35"/>
          <p:cNvSpPr txBox="1">
            <a:spLocks noChangeArrowheads="1"/>
          </p:cNvSpPr>
          <p:nvPr/>
        </p:nvSpPr>
        <p:spPr bwMode="auto">
          <a:xfrm>
            <a:off x="16002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20" name="Text Box 36"/>
          <p:cNvSpPr txBox="1">
            <a:spLocks noChangeArrowheads="1"/>
          </p:cNvSpPr>
          <p:nvPr/>
        </p:nvSpPr>
        <p:spPr bwMode="auto">
          <a:xfrm>
            <a:off x="1295400" y="3048000"/>
            <a:ext cx="53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graphicFrame>
        <p:nvGraphicFramePr>
          <p:cNvPr id="144421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31602"/>
              </p:ext>
            </p:extLst>
          </p:nvPr>
        </p:nvGraphicFramePr>
        <p:xfrm>
          <a:off x="57150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211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90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1364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32" name="Text Box 49"/>
          <p:cNvSpPr txBox="1">
            <a:spLocks noChangeArrowheads="1"/>
          </p:cNvSpPr>
          <p:nvPr/>
        </p:nvSpPr>
        <p:spPr bwMode="auto">
          <a:xfrm>
            <a:off x="61722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7933" name="Text Box 50"/>
          <p:cNvSpPr txBox="1">
            <a:spLocks noChangeArrowheads="1"/>
          </p:cNvSpPr>
          <p:nvPr/>
        </p:nvSpPr>
        <p:spPr bwMode="auto">
          <a:xfrm>
            <a:off x="58674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CAC</a:t>
            </a:r>
          </a:p>
        </p:txBody>
      </p:sp>
      <p:sp>
        <p:nvSpPr>
          <p:cNvPr id="37934" name="Text Box 51"/>
          <p:cNvSpPr txBox="1">
            <a:spLocks noChangeArrowheads="1"/>
          </p:cNvSpPr>
          <p:nvPr/>
        </p:nvSpPr>
        <p:spPr bwMode="auto">
          <a:xfrm>
            <a:off x="44958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Binge</a:t>
            </a:r>
          </a:p>
        </p:txBody>
      </p:sp>
      <p:sp>
        <p:nvSpPr>
          <p:cNvPr id="37935" name="Text Box 52"/>
          <p:cNvSpPr txBox="1">
            <a:spLocks noChangeArrowheads="1"/>
          </p:cNvSpPr>
          <p:nvPr/>
        </p:nvSpPr>
        <p:spPr bwMode="auto">
          <a:xfrm>
            <a:off x="57150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+           -</a:t>
            </a:r>
          </a:p>
        </p:txBody>
      </p:sp>
      <p:sp>
        <p:nvSpPr>
          <p:cNvPr id="37936" name="Text Box 53"/>
          <p:cNvSpPr txBox="1">
            <a:spLocks noChangeArrowheads="1"/>
          </p:cNvSpPr>
          <p:nvPr/>
        </p:nvSpPr>
        <p:spPr bwMode="auto">
          <a:xfrm>
            <a:off x="5410200" y="3048000"/>
            <a:ext cx="53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-</a:t>
            </a:r>
          </a:p>
        </p:txBody>
      </p:sp>
      <p:sp>
        <p:nvSpPr>
          <p:cNvPr id="37937" name="Line 54"/>
          <p:cNvSpPr>
            <a:spLocks noChangeShapeType="1"/>
          </p:cNvSpPr>
          <p:nvPr/>
        </p:nvSpPr>
        <p:spPr bwMode="auto">
          <a:xfrm flipH="1">
            <a:off x="3505200" y="2057400"/>
            <a:ext cx="457200" cy="609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8" name="Line 55"/>
          <p:cNvSpPr>
            <a:spLocks noChangeShapeType="1"/>
          </p:cNvSpPr>
          <p:nvPr/>
        </p:nvSpPr>
        <p:spPr bwMode="auto">
          <a:xfrm>
            <a:off x="4876800" y="1981200"/>
            <a:ext cx="838200" cy="609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7939" name="Text Box 56"/>
          <p:cNvSpPr txBox="1">
            <a:spLocks noChangeArrowheads="1"/>
          </p:cNvSpPr>
          <p:nvPr/>
        </p:nvSpPr>
        <p:spPr bwMode="auto">
          <a:xfrm>
            <a:off x="1447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In men</a:t>
            </a:r>
          </a:p>
        </p:txBody>
      </p:sp>
      <p:sp>
        <p:nvSpPr>
          <p:cNvPr id="37940" name="Text Box 57"/>
          <p:cNvSpPr txBox="1">
            <a:spLocks noChangeArrowheads="1"/>
          </p:cNvSpPr>
          <p:nvPr/>
        </p:nvSpPr>
        <p:spPr bwMode="auto">
          <a:xfrm>
            <a:off x="5638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In women</a:t>
            </a:r>
          </a:p>
        </p:txBody>
      </p:sp>
      <p:sp>
        <p:nvSpPr>
          <p:cNvPr id="37941" name="Text Box 58"/>
          <p:cNvSpPr txBox="1">
            <a:spLocks noChangeArrowheads="1"/>
          </p:cNvSpPr>
          <p:nvPr/>
        </p:nvSpPr>
        <p:spPr bwMode="auto">
          <a:xfrm>
            <a:off x="36576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(34%)</a:t>
            </a:r>
          </a:p>
        </p:txBody>
      </p:sp>
      <p:sp>
        <p:nvSpPr>
          <p:cNvPr id="37942" name="Text Box 59"/>
          <p:cNvSpPr txBox="1">
            <a:spLocks noChangeArrowheads="1"/>
          </p:cNvSpPr>
          <p:nvPr/>
        </p:nvSpPr>
        <p:spPr bwMode="auto">
          <a:xfrm>
            <a:off x="77724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2">
                    <a:lumMod val="90000"/>
                  </a:schemeClr>
                </a:solidFill>
              </a:rPr>
              <a:t>(14%)</a:t>
            </a:r>
          </a:p>
        </p:txBody>
      </p:sp>
      <p:sp>
        <p:nvSpPr>
          <p:cNvPr id="37943" name="Text Box 60"/>
          <p:cNvSpPr txBox="1">
            <a:spLocks noChangeArrowheads="1"/>
          </p:cNvSpPr>
          <p:nvPr/>
        </p:nvSpPr>
        <p:spPr bwMode="auto">
          <a:xfrm>
            <a:off x="1600200" y="40386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(15%)</a:t>
            </a:r>
          </a:p>
        </p:txBody>
      </p:sp>
      <p:sp>
        <p:nvSpPr>
          <p:cNvPr id="37944" name="Text Box 61"/>
          <p:cNvSpPr txBox="1">
            <a:spLocks noChangeArrowheads="1"/>
          </p:cNvSpPr>
          <p:nvPr/>
        </p:nvSpPr>
        <p:spPr bwMode="auto">
          <a:xfrm>
            <a:off x="5867400" y="4038600"/>
            <a:ext cx="5921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2">
                    <a:lumMod val="90000"/>
                  </a:schemeClr>
                </a:solidFill>
              </a:rPr>
              <a:t>(7%)</a:t>
            </a:r>
          </a:p>
        </p:txBody>
      </p:sp>
      <p:sp>
        <p:nvSpPr>
          <p:cNvPr id="37945" name="Text Box 62"/>
          <p:cNvSpPr txBox="1">
            <a:spLocks noChangeArrowheads="1"/>
          </p:cNvSpPr>
          <p:nvPr/>
        </p:nvSpPr>
        <p:spPr bwMode="auto">
          <a:xfrm>
            <a:off x="5257800" y="4419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>
                    <a:lumMod val="90000"/>
                  </a:schemeClr>
                </a:solidFill>
              </a:rPr>
              <a:t>RR = 1.57 (0.94-2.62)</a:t>
            </a:r>
          </a:p>
        </p:txBody>
      </p:sp>
      <p:sp>
        <p:nvSpPr>
          <p:cNvPr id="37946" name="Text Box 63"/>
          <p:cNvSpPr txBox="1">
            <a:spLocks noChangeArrowheads="1"/>
          </p:cNvSpPr>
          <p:nvPr/>
        </p:nvSpPr>
        <p:spPr bwMode="auto">
          <a:xfrm>
            <a:off x="1219200" y="4419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 = 1.50 (1.16-1.93)</a:t>
            </a:r>
          </a:p>
        </p:txBody>
      </p:sp>
      <p:sp>
        <p:nvSpPr>
          <p:cNvPr id="37947" name="Text Box 65"/>
          <p:cNvSpPr txBox="1">
            <a:spLocks noChangeArrowheads="1"/>
          </p:cNvSpPr>
          <p:nvPr/>
        </p:nvSpPr>
        <p:spPr bwMode="auto">
          <a:xfrm>
            <a:off x="5943600" y="914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chemeClr val="bg2">
                    <a:lumMod val="90000"/>
                  </a:schemeClr>
                </a:solidFill>
              </a:rPr>
              <a:t>RR = 1.94 (1.55-2.42)</a:t>
            </a:r>
          </a:p>
        </p:txBody>
      </p:sp>
      <p:sp>
        <p:nvSpPr>
          <p:cNvPr id="34" name="Text Box 69"/>
          <p:cNvSpPr txBox="1">
            <a:spLocks noChangeArrowheads="1"/>
          </p:cNvSpPr>
          <p:nvPr/>
        </p:nvSpPr>
        <p:spPr bwMode="auto">
          <a:xfrm>
            <a:off x="76200" y="152400"/>
            <a:ext cx="274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Specification</a:t>
            </a:r>
            <a:endParaRPr lang="en-US" altLang="en-US" u="sng" dirty="0">
              <a:solidFill>
                <a:srgbClr val="FF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505200" y="386862"/>
            <a:ext cx="2438400" cy="15181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451231" y="2667000"/>
            <a:ext cx="2438400" cy="15181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505200" y="406156"/>
            <a:ext cx="2514600" cy="15302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328993" y="2822148"/>
            <a:ext cx="2514600" cy="15302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50"/>
          <p:cNvSpPr txBox="1">
            <a:spLocks noChangeArrowheads="1"/>
          </p:cNvSpPr>
          <p:nvPr/>
        </p:nvSpPr>
        <p:spPr bwMode="auto">
          <a:xfrm>
            <a:off x="3848100" y="7769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dirty="0"/>
              <a:t>CAC</a:t>
            </a:r>
          </a:p>
        </p:txBody>
      </p:sp>
    </p:spTree>
    <p:extLst>
      <p:ext uri="{BB962C8B-B14F-4D97-AF65-F5344CB8AC3E}">
        <p14:creationId xmlns:p14="http://schemas.microsoft.com/office/powerpoint/2010/main" val="134893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88" name="Group 4"/>
          <p:cNvGraphicFramePr>
            <a:graphicFrameLocks noGrp="1"/>
          </p:cNvGraphicFramePr>
          <p:nvPr/>
        </p:nvGraphicFramePr>
        <p:xfrm>
          <a:off x="3733800" y="609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01" name="Text Box 16"/>
          <p:cNvSpPr txBox="1">
            <a:spLocks noChangeArrowheads="1"/>
          </p:cNvSpPr>
          <p:nvPr/>
        </p:nvSpPr>
        <p:spPr bwMode="auto">
          <a:xfrm>
            <a:off x="4191000" y="152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2" name="Text Box 17"/>
          <p:cNvSpPr txBox="1">
            <a:spLocks noChangeArrowheads="1"/>
          </p:cNvSpPr>
          <p:nvPr/>
        </p:nvSpPr>
        <p:spPr bwMode="auto">
          <a:xfrm>
            <a:off x="2514600" y="990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03" name="Text Box 18"/>
          <p:cNvSpPr txBox="1">
            <a:spLocks noChangeArrowheads="1"/>
          </p:cNvSpPr>
          <p:nvPr/>
        </p:nvSpPr>
        <p:spPr bwMode="auto">
          <a:xfrm>
            <a:off x="3733800" y="228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04" name="Text Box 19"/>
          <p:cNvSpPr txBox="1">
            <a:spLocks noChangeArrowheads="1"/>
          </p:cNvSpPr>
          <p:nvPr/>
        </p:nvSpPr>
        <p:spPr bwMode="auto">
          <a:xfrm>
            <a:off x="3429000" y="762000"/>
            <a:ext cx="533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graphicFrame>
        <p:nvGraphicFramePr>
          <p:cNvPr id="144404" name="Group 20"/>
          <p:cNvGraphicFramePr>
            <a:graphicFrameLocks noGrp="1"/>
          </p:cNvGraphicFramePr>
          <p:nvPr/>
        </p:nvGraphicFramePr>
        <p:xfrm>
          <a:off x="16002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16" name="Text Box 32"/>
          <p:cNvSpPr txBox="1">
            <a:spLocks noChangeArrowheads="1"/>
          </p:cNvSpPr>
          <p:nvPr/>
        </p:nvSpPr>
        <p:spPr bwMode="auto">
          <a:xfrm>
            <a:off x="20574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17" name="Text Box 33"/>
          <p:cNvSpPr txBox="1">
            <a:spLocks noChangeArrowheads="1"/>
          </p:cNvSpPr>
          <p:nvPr/>
        </p:nvSpPr>
        <p:spPr bwMode="auto">
          <a:xfrm>
            <a:off x="17526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CAC</a:t>
            </a:r>
          </a:p>
        </p:txBody>
      </p:sp>
      <p:sp>
        <p:nvSpPr>
          <p:cNvPr id="37918" name="Text Box 34"/>
          <p:cNvSpPr txBox="1">
            <a:spLocks noChangeArrowheads="1"/>
          </p:cNvSpPr>
          <p:nvPr/>
        </p:nvSpPr>
        <p:spPr bwMode="auto">
          <a:xfrm>
            <a:off x="3810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19" name="Text Box 35"/>
          <p:cNvSpPr txBox="1">
            <a:spLocks noChangeArrowheads="1"/>
          </p:cNvSpPr>
          <p:nvPr/>
        </p:nvSpPr>
        <p:spPr bwMode="auto">
          <a:xfrm>
            <a:off x="16002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20" name="Text Box 36"/>
          <p:cNvSpPr txBox="1">
            <a:spLocks noChangeArrowheads="1"/>
          </p:cNvSpPr>
          <p:nvPr/>
        </p:nvSpPr>
        <p:spPr bwMode="auto">
          <a:xfrm>
            <a:off x="1295400" y="3048000"/>
            <a:ext cx="533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graphicFrame>
        <p:nvGraphicFramePr>
          <p:cNvPr id="144421" name="Group 37"/>
          <p:cNvGraphicFramePr>
            <a:graphicFrameLocks noGrp="1"/>
          </p:cNvGraphicFramePr>
          <p:nvPr/>
        </p:nvGraphicFramePr>
        <p:xfrm>
          <a:off x="5715000" y="2895600"/>
          <a:ext cx="1981200" cy="1143000"/>
        </p:xfrm>
        <a:graphic>
          <a:graphicData uri="http://schemas.openxmlformats.org/drawingml/2006/table">
            <a:tbl>
              <a:tblPr/>
              <a:tblGrid>
                <a:gridCol w="9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32" name="Text Box 49"/>
          <p:cNvSpPr txBox="1">
            <a:spLocks noChangeArrowheads="1"/>
          </p:cNvSpPr>
          <p:nvPr/>
        </p:nvSpPr>
        <p:spPr bwMode="auto">
          <a:xfrm>
            <a:off x="6172200" y="243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33" name="Text Box 50"/>
          <p:cNvSpPr txBox="1">
            <a:spLocks noChangeArrowheads="1"/>
          </p:cNvSpPr>
          <p:nvPr/>
        </p:nvSpPr>
        <p:spPr bwMode="auto">
          <a:xfrm>
            <a:off x="5867400" y="2209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CAC</a:t>
            </a:r>
          </a:p>
        </p:txBody>
      </p:sp>
      <p:sp>
        <p:nvSpPr>
          <p:cNvPr id="37934" name="Text Box 51"/>
          <p:cNvSpPr txBox="1">
            <a:spLocks noChangeArrowheads="1"/>
          </p:cNvSpPr>
          <p:nvPr/>
        </p:nvSpPr>
        <p:spPr bwMode="auto">
          <a:xfrm>
            <a:off x="4495800" y="32766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Binge</a:t>
            </a:r>
          </a:p>
        </p:txBody>
      </p:sp>
      <p:sp>
        <p:nvSpPr>
          <p:cNvPr id="37935" name="Text Box 52"/>
          <p:cNvSpPr txBox="1">
            <a:spLocks noChangeArrowheads="1"/>
          </p:cNvSpPr>
          <p:nvPr/>
        </p:nvSpPr>
        <p:spPr bwMode="auto">
          <a:xfrm>
            <a:off x="5715000" y="2514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/>
              <a:t>+           -</a:t>
            </a:r>
          </a:p>
        </p:txBody>
      </p:sp>
      <p:sp>
        <p:nvSpPr>
          <p:cNvPr id="37936" name="Text Box 53"/>
          <p:cNvSpPr txBox="1">
            <a:spLocks noChangeArrowheads="1"/>
          </p:cNvSpPr>
          <p:nvPr/>
        </p:nvSpPr>
        <p:spPr bwMode="auto">
          <a:xfrm>
            <a:off x="5410200" y="3048000"/>
            <a:ext cx="533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37937" name="Line 54"/>
          <p:cNvSpPr>
            <a:spLocks noChangeShapeType="1"/>
          </p:cNvSpPr>
          <p:nvPr/>
        </p:nvSpPr>
        <p:spPr bwMode="auto">
          <a:xfrm flipH="1">
            <a:off x="3505200" y="20574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8" name="Line 55"/>
          <p:cNvSpPr>
            <a:spLocks noChangeShapeType="1"/>
          </p:cNvSpPr>
          <p:nvPr/>
        </p:nvSpPr>
        <p:spPr bwMode="auto">
          <a:xfrm>
            <a:off x="4876800" y="19812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9" name="Text Box 56"/>
          <p:cNvSpPr txBox="1">
            <a:spLocks noChangeArrowheads="1"/>
          </p:cNvSpPr>
          <p:nvPr/>
        </p:nvSpPr>
        <p:spPr bwMode="auto">
          <a:xfrm>
            <a:off x="1447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In men</a:t>
            </a:r>
          </a:p>
        </p:txBody>
      </p:sp>
      <p:sp>
        <p:nvSpPr>
          <p:cNvPr id="37940" name="Text Box 57"/>
          <p:cNvSpPr txBox="1">
            <a:spLocks noChangeArrowheads="1"/>
          </p:cNvSpPr>
          <p:nvPr/>
        </p:nvSpPr>
        <p:spPr bwMode="auto">
          <a:xfrm>
            <a:off x="5638800" y="1905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In women</a:t>
            </a:r>
          </a:p>
        </p:txBody>
      </p:sp>
      <p:sp>
        <p:nvSpPr>
          <p:cNvPr id="37941" name="Text Box 58"/>
          <p:cNvSpPr txBox="1">
            <a:spLocks noChangeArrowheads="1"/>
          </p:cNvSpPr>
          <p:nvPr/>
        </p:nvSpPr>
        <p:spPr bwMode="auto">
          <a:xfrm>
            <a:off x="36576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(34%)</a:t>
            </a:r>
          </a:p>
        </p:txBody>
      </p:sp>
      <p:sp>
        <p:nvSpPr>
          <p:cNvPr id="37942" name="Text Box 59"/>
          <p:cNvSpPr txBox="1">
            <a:spLocks noChangeArrowheads="1"/>
          </p:cNvSpPr>
          <p:nvPr/>
        </p:nvSpPr>
        <p:spPr bwMode="auto">
          <a:xfrm>
            <a:off x="7772400" y="29718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(14%)</a:t>
            </a:r>
          </a:p>
        </p:txBody>
      </p:sp>
      <p:sp>
        <p:nvSpPr>
          <p:cNvPr id="37943" name="Text Box 60"/>
          <p:cNvSpPr txBox="1">
            <a:spLocks noChangeArrowheads="1"/>
          </p:cNvSpPr>
          <p:nvPr/>
        </p:nvSpPr>
        <p:spPr bwMode="auto">
          <a:xfrm>
            <a:off x="1600200" y="4038600"/>
            <a:ext cx="693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(15%)</a:t>
            </a:r>
          </a:p>
        </p:txBody>
      </p:sp>
      <p:sp>
        <p:nvSpPr>
          <p:cNvPr id="37944" name="Text Box 61"/>
          <p:cNvSpPr txBox="1">
            <a:spLocks noChangeArrowheads="1"/>
          </p:cNvSpPr>
          <p:nvPr/>
        </p:nvSpPr>
        <p:spPr bwMode="auto">
          <a:xfrm>
            <a:off x="5867400" y="4038600"/>
            <a:ext cx="5921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(7%)</a:t>
            </a:r>
          </a:p>
        </p:txBody>
      </p:sp>
      <p:sp>
        <p:nvSpPr>
          <p:cNvPr id="37945" name="Text Box 62"/>
          <p:cNvSpPr txBox="1">
            <a:spLocks noChangeArrowheads="1"/>
          </p:cNvSpPr>
          <p:nvPr/>
        </p:nvSpPr>
        <p:spPr bwMode="auto">
          <a:xfrm>
            <a:off x="5257800" y="4419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 = </a:t>
            </a:r>
            <a:r>
              <a:rPr lang="en-US" altLang="en-US" sz="2400">
                <a:solidFill>
                  <a:srgbClr val="FF0000"/>
                </a:solidFill>
              </a:rPr>
              <a:t>1.57</a:t>
            </a:r>
            <a:r>
              <a:rPr lang="en-US" altLang="en-US" sz="2400"/>
              <a:t> (0.94-2.62)</a:t>
            </a:r>
          </a:p>
        </p:txBody>
      </p:sp>
      <p:sp>
        <p:nvSpPr>
          <p:cNvPr id="37946" name="Text Box 63"/>
          <p:cNvSpPr txBox="1">
            <a:spLocks noChangeArrowheads="1"/>
          </p:cNvSpPr>
          <p:nvPr/>
        </p:nvSpPr>
        <p:spPr bwMode="auto">
          <a:xfrm>
            <a:off x="1219200" y="4419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 = </a:t>
            </a:r>
            <a:r>
              <a:rPr lang="en-US" altLang="en-US" sz="2400">
                <a:solidFill>
                  <a:srgbClr val="FF0000"/>
                </a:solidFill>
              </a:rPr>
              <a:t>1.50</a:t>
            </a:r>
            <a:r>
              <a:rPr lang="en-US" altLang="en-US" sz="2400"/>
              <a:t> (1.16-1.93)</a:t>
            </a:r>
          </a:p>
        </p:txBody>
      </p:sp>
      <p:sp>
        <p:nvSpPr>
          <p:cNvPr id="37947" name="Text Box 65"/>
          <p:cNvSpPr txBox="1">
            <a:spLocks noChangeArrowheads="1"/>
          </p:cNvSpPr>
          <p:nvPr/>
        </p:nvSpPr>
        <p:spPr bwMode="auto">
          <a:xfrm>
            <a:off x="5943600" y="914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RR = </a:t>
            </a:r>
            <a:r>
              <a:rPr lang="en-US" altLang="en-US" sz="2400">
                <a:solidFill>
                  <a:srgbClr val="FF0000"/>
                </a:solidFill>
              </a:rPr>
              <a:t>1.94</a:t>
            </a:r>
            <a:r>
              <a:rPr lang="en-US" altLang="en-US" sz="2400"/>
              <a:t> (1.55-2.42)</a:t>
            </a:r>
          </a:p>
        </p:txBody>
      </p:sp>
      <p:sp>
        <p:nvSpPr>
          <p:cNvPr id="37948" name="Line 66"/>
          <p:cNvSpPr>
            <a:spLocks noChangeShapeType="1"/>
          </p:cNvSpPr>
          <p:nvPr/>
        </p:nvSpPr>
        <p:spPr bwMode="auto">
          <a:xfrm>
            <a:off x="3505200" y="49530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49" name="Line 67"/>
          <p:cNvSpPr>
            <a:spLocks noChangeShapeType="1"/>
          </p:cNvSpPr>
          <p:nvPr/>
        </p:nvSpPr>
        <p:spPr bwMode="auto">
          <a:xfrm flipH="1">
            <a:off x="5715000" y="49530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50" name="Text Box 68"/>
          <p:cNvSpPr txBox="1">
            <a:spLocks noChangeArrowheads="1"/>
          </p:cNvSpPr>
          <p:nvPr/>
        </p:nvSpPr>
        <p:spPr bwMode="auto">
          <a:xfrm>
            <a:off x="3200400" y="5410200"/>
            <a:ext cx="3429000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err="1"/>
              <a:t>RRadj</a:t>
            </a:r>
            <a:r>
              <a:rPr lang="en-US" altLang="en-US" sz="2400" dirty="0"/>
              <a:t> = </a:t>
            </a:r>
            <a:r>
              <a:rPr lang="en-US" altLang="en-US" sz="2400" dirty="0">
                <a:solidFill>
                  <a:srgbClr val="FF0000"/>
                </a:solidFill>
              </a:rPr>
              <a:t>1.51</a:t>
            </a:r>
            <a:r>
              <a:rPr lang="en-US" altLang="en-US" sz="2400" dirty="0"/>
              <a:t> (1.21-1.89</a:t>
            </a:r>
            <a:r>
              <a:rPr lang="en-US" altLang="en-US" sz="2400" dirty="0" smtClean="0"/>
              <a:t>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dirty="0" smtClean="0"/>
              <a:t>Adjusted RR is a weighted average of the two strata-specific estimates</a:t>
            </a:r>
            <a:endParaRPr lang="en-US" altLang="en-US" sz="1800" dirty="0"/>
          </a:p>
        </p:txBody>
      </p:sp>
      <p:sp>
        <p:nvSpPr>
          <p:cNvPr id="33" name="Text Box 69"/>
          <p:cNvSpPr txBox="1">
            <a:spLocks noChangeArrowheads="1"/>
          </p:cNvSpPr>
          <p:nvPr/>
        </p:nvSpPr>
        <p:spPr bwMode="auto">
          <a:xfrm>
            <a:off x="76200" y="152400"/>
            <a:ext cx="274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Adjustment</a:t>
            </a:r>
            <a:endParaRPr lang="en-US" altLang="en-US" u="sng" dirty="0">
              <a:solidFill>
                <a:srgbClr val="FF0000"/>
              </a:solidFill>
            </a:endParaRPr>
          </a:p>
        </p:txBody>
      </p:sp>
      <p:sp>
        <p:nvSpPr>
          <p:cNvPr id="34" name="Text Box 50"/>
          <p:cNvSpPr txBox="1">
            <a:spLocks noChangeArrowheads="1"/>
          </p:cNvSpPr>
          <p:nvPr/>
        </p:nvSpPr>
        <p:spPr bwMode="auto">
          <a:xfrm>
            <a:off x="3848100" y="7769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dirty="0"/>
              <a:t>CAC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2735885" y="5142586"/>
            <a:ext cx="4140403" cy="161665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0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. logistic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binge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| Odds Ratio   Std. Err.      z    P&gt;|z|     [95% Conf. Interval]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binge |   </a:t>
            </a:r>
            <a:r>
              <a:rPr lang="en-US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2.109089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.2748427     5.73   0.000     1.633699    2.722814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_cons |   .0859122   .0065644   -32.12   0.000     .0739633    .0997916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. logistic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binge </a:t>
            </a:r>
            <a:r>
              <a:rPr lang="en-US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male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| Odds Ratio   Std. Err.      z    P&gt;|z|     [95% Conf. Interval]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binge |   </a:t>
            </a:r>
            <a:r>
              <a:rPr lang="en-US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1.615532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.2178976     3.56   0.000     1.240248    2.104374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male |   2.954644   .4072033     7.86   0.000     2.255248    3.870937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_cons |   .0498569   .0057099   -26.18   0.000     .0398328    .0624036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69"/>
          <p:cNvSpPr txBox="1">
            <a:spLocks noChangeArrowheads="1"/>
          </p:cNvSpPr>
          <p:nvPr/>
        </p:nvSpPr>
        <p:spPr bwMode="auto">
          <a:xfrm>
            <a:off x="76200" y="152400"/>
            <a:ext cx="73992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Statistical </a:t>
            </a:r>
            <a:r>
              <a:rPr lang="en-US" altLang="en-US" dirty="0" smtClean="0"/>
              <a:t>Adjustment</a:t>
            </a:r>
            <a:endParaRPr lang="en-US" altLang="en-US" u="sng" dirty="0"/>
          </a:p>
        </p:txBody>
      </p:sp>
    </p:spTree>
    <p:extLst>
      <p:ext uri="{BB962C8B-B14F-4D97-AF65-F5344CB8AC3E}">
        <p14:creationId xmlns:p14="http://schemas.microsoft.com/office/powerpoint/2010/main" val="2493316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r>
              <a:rPr lang="en-US" dirty="0" smtClean="0"/>
              <a:t>Male gender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 confounder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388620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505200" y="3276600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Male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9671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r>
              <a:rPr lang="en-US" dirty="0" smtClean="0"/>
              <a:t>Male gender is a confounder…</a:t>
            </a:r>
            <a:r>
              <a:rPr lang="en-US" dirty="0" smtClean="0">
                <a:solidFill>
                  <a:srgbClr val="FF0000"/>
                </a:solidFill>
              </a:rPr>
              <a:t>but what about other factors?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388620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505200" y="3276600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Male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3328987" y="2790033"/>
            <a:ext cx="9348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White</a:t>
            </a:r>
            <a:endParaRPr lang="en-US" altLang="en-US" sz="2400" dirty="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2977837" y="3171032"/>
            <a:ext cx="579750" cy="8818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3862387" y="3171032"/>
            <a:ext cx="804226" cy="9437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677286" y="2404567"/>
            <a:ext cx="1295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Smoking</a:t>
            </a:r>
            <a:endParaRPr lang="en-US" altLang="en-US" sz="2400" dirty="0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 flipH="1">
            <a:off x="3153412" y="2787800"/>
            <a:ext cx="922577" cy="13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>
            <a:off x="4380789" y="2787800"/>
            <a:ext cx="416469" cy="14071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3688713" y="2787800"/>
            <a:ext cx="162018" cy="784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4690920" y="2726832"/>
            <a:ext cx="15680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Other/</a:t>
            </a:r>
            <a:r>
              <a:rPr lang="en-US" altLang="en-US" sz="2400" dirty="0" err="1" smtClean="0"/>
              <a:t>unk</a:t>
            </a:r>
            <a:r>
              <a:rPr lang="en-US" altLang="en-US" sz="2400" dirty="0" smtClean="0"/>
              <a:t>?</a:t>
            </a:r>
            <a:endParaRPr lang="en-US" altLang="en-US" sz="2400" dirty="0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 flipH="1">
            <a:off x="3276599" y="3092600"/>
            <a:ext cx="1850051" cy="11571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>
            <a:off x="5431451" y="3092600"/>
            <a:ext cx="228599" cy="11023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5169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 logistic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binge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male black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i.smoke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Odds Ratio   Std. Err.      z    P&gt;|z|     [95% Conf. Interval]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-------------+----------------------------------------------------------------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binge |  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1.387573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.1985356     2.29   0.022      1.04825    1.836736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age |    1.19833    .025771     8.41   0.000     1.148869     1.24992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male |   3.253031   .4608842     8.33   0.000     2.464287    4.294227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black |   .7282563   .0994953    -2.32   0.020     .5571755    .9518675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|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smoke |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past  |   1.357694   .2308652     1.80   0.072     .9728859    1.894707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current  |   2.120925   .3302699     4.83   0.000     1.563063     2.87789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|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_cons |   .0000255   .0000235   -11.47   0.000     4.17e-06    .0001553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Box 69"/>
          <p:cNvSpPr txBox="1">
            <a:spLocks noChangeArrowheads="1"/>
          </p:cNvSpPr>
          <p:nvPr/>
        </p:nvSpPr>
        <p:spPr bwMode="auto">
          <a:xfrm>
            <a:off x="76200" y="152400"/>
            <a:ext cx="73992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Multivariable </a:t>
            </a:r>
            <a:r>
              <a:rPr lang="en-US" altLang="en-US" dirty="0" smtClean="0"/>
              <a:t>Statistical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/>
              <a:t>Adjustment</a:t>
            </a:r>
            <a:endParaRPr lang="en-US" altLang="en-US" u="sng" dirty="0"/>
          </a:p>
        </p:txBody>
      </p:sp>
    </p:spTree>
    <p:extLst>
      <p:ext uri="{BB962C8B-B14F-4D97-AF65-F5344CB8AC3E}">
        <p14:creationId xmlns:p14="http://schemas.microsoft.com/office/powerpoint/2010/main" val="89215180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 logistic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binge age male black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i.smoke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Odds Ratio   Std. Err.      z    P&gt;|z|     [95% Conf. Interval]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-------------+----------------------------------------------------------------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binge |  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1.387573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.1985356     2.29   0.022      1.04825    1.836736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age |    1.19833    .025771     8.41   0.000     1.148869     1.24992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male |   3.253031   .4608842     8.33   0.000     2.464287    4.294227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black |   .7282563   .0994953    -2.32   0.020     .5571755    .9518675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|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smoke |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past  |   1.357694   .2308652     1.80   0.072     .9728859    1.894707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current  |   2.120925   .3302699     4.83   0.000     1.563063     2.87789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|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_cons |   .0000255   .0000235   -11.47   0.000     4.17e-06    .0001553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Box 69"/>
          <p:cNvSpPr txBox="1">
            <a:spLocks noChangeArrowheads="1"/>
          </p:cNvSpPr>
          <p:nvPr/>
        </p:nvSpPr>
        <p:spPr bwMode="auto">
          <a:xfrm>
            <a:off x="76200" y="152400"/>
            <a:ext cx="73992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 smtClean="0"/>
              <a:t>Multivariable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/>
              <a:t>Statistical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/>
              <a:t>Adjustment</a:t>
            </a:r>
            <a:endParaRPr lang="en-US" altLang="en-US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960081" y="5915353"/>
            <a:ext cx="7223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How do we know when we’ve adjusted enough?</a:t>
            </a:r>
          </a:p>
        </p:txBody>
      </p:sp>
    </p:spTree>
    <p:extLst>
      <p:ext uri="{BB962C8B-B14F-4D97-AF65-F5344CB8AC3E}">
        <p14:creationId xmlns:p14="http://schemas.microsoft.com/office/powerpoint/2010/main" val="191252091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r>
              <a:rPr lang="en-US" dirty="0" smtClean="0"/>
              <a:t>How do we control unmeasured confounders??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388620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505200" y="3276600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Male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3328987" y="2790033"/>
            <a:ext cx="9348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White</a:t>
            </a:r>
            <a:endParaRPr lang="en-US" altLang="en-US" sz="2400" dirty="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2977837" y="3171032"/>
            <a:ext cx="579750" cy="8818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3862387" y="3171032"/>
            <a:ext cx="804226" cy="9437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677286" y="2404567"/>
            <a:ext cx="1295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Smoking</a:t>
            </a:r>
            <a:endParaRPr lang="en-US" altLang="en-US" sz="2400" dirty="0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 flipH="1">
            <a:off x="3153412" y="2787800"/>
            <a:ext cx="922577" cy="13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>
            <a:off x="4380789" y="2787800"/>
            <a:ext cx="416469" cy="14071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3688713" y="2787800"/>
            <a:ext cx="162018" cy="784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4690920" y="2726832"/>
            <a:ext cx="15680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Other/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unk</a:t>
            </a:r>
            <a:r>
              <a:rPr lang="en-US" altLang="en-US" sz="2400" dirty="0" smtClean="0">
                <a:solidFill>
                  <a:srgbClr val="FF0000"/>
                </a:solidFill>
              </a:rPr>
              <a:t>?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 flipH="1">
            <a:off x="3276599" y="3092600"/>
            <a:ext cx="1850051" cy="11571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>
            <a:off x="5431451" y="3092600"/>
            <a:ext cx="228599" cy="11023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56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is it important?</a:t>
            </a:r>
          </a:p>
          <a:p>
            <a:pPr lvl="1"/>
            <a:r>
              <a:rPr lang="en-US" dirty="0" smtClean="0"/>
              <a:t>Understand how the world works</a:t>
            </a:r>
          </a:p>
          <a:p>
            <a:pPr lvl="1"/>
            <a:r>
              <a:rPr lang="en-US" dirty="0"/>
              <a:t>Potential impact of prevention</a:t>
            </a:r>
          </a:p>
          <a:p>
            <a:pPr lvl="1"/>
            <a:r>
              <a:rPr lang="en-US" dirty="0" smtClean="0"/>
              <a:t>Mechanism targets for intervention</a:t>
            </a:r>
          </a:p>
          <a:p>
            <a:pPr lvl="1"/>
            <a:r>
              <a:rPr lang="en-US" dirty="0" smtClean="0"/>
              <a:t>Establishing effectiveness of drugs, devices, clinical programs,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5" name="Right Brace 4"/>
          <p:cNvSpPr/>
          <p:nvPr/>
        </p:nvSpPr>
        <p:spPr>
          <a:xfrm>
            <a:off x="5533292" y="1825625"/>
            <a:ext cx="996462" cy="2676037"/>
          </a:xfrm>
          <a:prstGeom prst="rightBrace">
            <a:avLst>
              <a:gd name="adj1" fmla="val 43627"/>
              <a:gd name="adj2" fmla="val 4781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884985" y="4670262"/>
            <a:ext cx="30948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This is how we make the world a better place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31248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r>
              <a:rPr lang="en-US" dirty="0" smtClean="0"/>
              <a:t>How do we control unmeasured confounders??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3886200"/>
            <a:ext cx="14557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Binge drinking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Coronary calcium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505200" y="3276600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Male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3328987" y="2790033"/>
            <a:ext cx="9348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White</a:t>
            </a:r>
            <a:endParaRPr lang="en-US" altLang="en-US" sz="2400" dirty="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2977837" y="3171032"/>
            <a:ext cx="579750" cy="8818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3862387" y="3171032"/>
            <a:ext cx="804226" cy="9437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677286" y="2404567"/>
            <a:ext cx="1295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Smoking</a:t>
            </a:r>
            <a:endParaRPr lang="en-US" altLang="en-US" sz="2400" dirty="0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 flipH="1">
            <a:off x="3153412" y="2787800"/>
            <a:ext cx="922577" cy="13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>
            <a:off x="4380789" y="2787800"/>
            <a:ext cx="416469" cy="14071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3688713" y="2787800"/>
            <a:ext cx="162018" cy="784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4690920" y="2726832"/>
            <a:ext cx="15680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Other/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unk</a:t>
            </a:r>
            <a:r>
              <a:rPr lang="en-US" altLang="en-US" sz="2400" dirty="0" smtClean="0">
                <a:solidFill>
                  <a:srgbClr val="FF0000"/>
                </a:solidFill>
              </a:rPr>
              <a:t>?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 flipH="1">
            <a:off x="3276599" y="3092600"/>
            <a:ext cx="1850051" cy="11571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>
            <a:off x="5431451" y="3092600"/>
            <a:ext cx="228599" cy="11023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07813" y="5130275"/>
            <a:ext cx="6672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You can’t adjust for something you didn’t measure…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74904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VEST </a:t>
            </a:r>
            <a:r>
              <a:rPr lang="en-US" sz="2800" dirty="0" smtClean="0"/>
              <a:t>(</a:t>
            </a:r>
            <a:r>
              <a:rPr lang="en-US" sz="2800" u="sng" dirty="0"/>
              <a:t>V</a:t>
            </a:r>
            <a:r>
              <a:rPr lang="en-US" sz="2800" dirty="0"/>
              <a:t>est prevention of </a:t>
            </a:r>
            <a:r>
              <a:rPr lang="en-US" sz="2800" u="sng" dirty="0"/>
              <a:t>E</a:t>
            </a:r>
            <a:r>
              <a:rPr lang="en-US" sz="2800" dirty="0"/>
              <a:t>arly </a:t>
            </a:r>
            <a:r>
              <a:rPr lang="en-US" sz="2800" u="sng" dirty="0"/>
              <a:t>S</a:t>
            </a:r>
            <a:r>
              <a:rPr lang="en-US" sz="2800" dirty="0"/>
              <a:t>udden death </a:t>
            </a:r>
            <a:r>
              <a:rPr lang="en-US" sz="2800" u="sng" dirty="0" smtClean="0"/>
              <a:t>T</a:t>
            </a:r>
            <a:r>
              <a:rPr lang="en-US" sz="2800" dirty="0" smtClean="0"/>
              <a:t>rial)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Randomized </a:t>
            </a:r>
            <a:r>
              <a:rPr lang="en-US" dirty="0"/>
              <a:t>controlled trial designed to estimate the effect of a wearable </a:t>
            </a:r>
            <a:r>
              <a:rPr lang="en-US" dirty="0" err="1"/>
              <a:t>LifeVest</a:t>
            </a:r>
            <a:r>
              <a:rPr lang="en-US" dirty="0"/>
              <a:t> defibrillator compared with usual care on sudden death in immediately post-MI patients with low ejection fraction (&lt;35</a:t>
            </a:r>
            <a:r>
              <a:rPr lang="en-US" dirty="0" smtClean="0"/>
              <a:t>%)</a:t>
            </a:r>
          </a:p>
          <a:p>
            <a:endParaRPr lang="en-US" dirty="0"/>
          </a:p>
          <a:p>
            <a:r>
              <a:rPr lang="en-US" dirty="0" smtClean="0"/>
              <a:t>Answer: </a:t>
            </a:r>
          </a:p>
          <a:p>
            <a:pPr lvl="1"/>
            <a:r>
              <a:rPr lang="en-US" dirty="0" smtClean="0"/>
              <a:t>Sudden Death Hazard ratio = 	0.66 (0.37-1.21), p=0.18</a:t>
            </a:r>
          </a:p>
          <a:p>
            <a:pPr lvl="1"/>
            <a:r>
              <a:rPr lang="en-US" dirty="0" smtClean="0"/>
              <a:t>All-Cause Death Hazard ratio = 	0.64 (0.42-0.97), p=0.04</a:t>
            </a:r>
          </a:p>
        </p:txBody>
      </p:sp>
    </p:spTree>
    <p:extLst>
      <p:ext uri="{BB962C8B-B14F-4D97-AF65-F5344CB8AC3E}">
        <p14:creationId xmlns:p14="http://schemas.microsoft.com/office/powerpoint/2010/main" val="28945170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3706073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LifeVest</a:t>
            </a:r>
            <a:r>
              <a:rPr lang="en-US" dirty="0" smtClean="0"/>
              <a:t> use is associated with lots of things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Adherent-type person</a:t>
            </a:r>
            <a:endParaRPr lang="en-US" altLang="en-US" sz="1800" dirty="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High SES</a:t>
            </a:r>
            <a:endParaRPr lang="en-US" altLang="en-US" sz="1800" dirty="0"/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093366" y="3244333"/>
            <a:ext cx="449933" cy="9424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48100" y="3244333"/>
            <a:ext cx="800100" cy="8619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Other?</a:t>
            </a:r>
            <a:endParaRPr lang="en-US" altLang="en-US" sz="1800" dirty="0"/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3283195" y="3172347"/>
            <a:ext cx="1381718" cy="9424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Good doctor</a:t>
            </a:r>
            <a:endParaRPr lang="en-US" altLang="en-US" sz="1800" dirty="0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H="1">
            <a:off x="3211218" y="2860415"/>
            <a:ext cx="634814" cy="13263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635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Randomization</a:t>
            </a:r>
            <a:r>
              <a:rPr lang="en-US" dirty="0"/>
              <a:t> is NOT influenced by anything!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Adherent-type person</a:t>
            </a:r>
            <a:endParaRPr lang="en-US" altLang="en-US" sz="1800" dirty="0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High SES</a:t>
            </a:r>
            <a:endParaRPr lang="en-US" altLang="en-US" sz="1800" dirty="0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48100" y="3244333"/>
            <a:ext cx="800100" cy="8619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Other?</a:t>
            </a:r>
            <a:endParaRPr lang="en-US" altLang="en-US" sz="1800" dirty="0"/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Good doctor</a:t>
            </a:r>
            <a:endParaRPr lang="en-US" altLang="en-US" sz="1800" dirty="0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3283195" y="466940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?</a:t>
            </a: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474673" y="5042994"/>
            <a:ext cx="22166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 smtClean="0"/>
              <a:t>Randomized</a:t>
            </a:r>
            <a:r>
              <a:rPr lang="en-US" altLang="en-US" sz="2400" dirty="0" smtClean="0"/>
              <a:t> to </a:t>
            </a: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 flipV="1">
            <a:off x="2476642" y="4563531"/>
            <a:ext cx="2188271" cy="7120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1799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48193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 of </a:t>
            </a:r>
            <a:r>
              <a:rPr lang="en-US" dirty="0" err="1" smtClean="0"/>
              <a:t>LifeVest</a:t>
            </a:r>
            <a:r>
              <a:rPr lang="en-US" dirty="0" smtClean="0"/>
              <a:t> is still confounded…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Adherent-type person</a:t>
            </a:r>
            <a:endParaRPr lang="en-US" altLang="en-US" sz="1800" dirty="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High SES</a:t>
            </a:r>
            <a:endParaRPr lang="en-US" altLang="en-US" sz="1800" dirty="0"/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093366" y="3244333"/>
            <a:ext cx="449933" cy="9424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48100" y="3244333"/>
            <a:ext cx="800100" cy="8619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Other?</a:t>
            </a:r>
            <a:endParaRPr lang="en-US" altLang="en-US" sz="1800" dirty="0"/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3283195" y="3172347"/>
            <a:ext cx="1381718" cy="9424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Good doctor</a:t>
            </a:r>
            <a:endParaRPr lang="en-US" altLang="en-US" sz="1800" dirty="0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H="1">
            <a:off x="3211218" y="2860415"/>
            <a:ext cx="634814" cy="13263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283195" y="466940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?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74673" y="5042994"/>
            <a:ext cx="22166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Randomized to </a:t>
            </a: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flipV="1">
            <a:off x="1851378" y="4576464"/>
            <a:ext cx="737265" cy="5061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2476642" y="4563531"/>
            <a:ext cx="2188271" cy="7120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0734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>
                <a:solidFill>
                  <a:srgbClr val="FF0000"/>
                </a:solidFill>
              </a:rPr>
              <a:t>LifeVest</a:t>
            </a:r>
            <a:r>
              <a:rPr lang="en-US" altLang="en-US" sz="2400" dirty="0" smtClean="0">
                <a:solidFill>
                  <a:srgbClr val="FF0000"/>
                </a:solidFill>
              </a:rPr>
              <a:t> use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48193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FF0000"/>
                </a:solidFill>
              </a:rPr>
              <a:t>As treated</a:t>
            </a:r>
            <a:r>
              <a:rPr lang="en-US" dirty="0" smtClean="0"/>
              <a:t>” analyses are subject to confounding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Sudden Death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Adherent-type person</a:t>
            </a:r>
            <a:endParaRPr lang="en-US" altLang="en-US" sz="1800" dirty="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High SES</a:t>
            </a:r>
            <a:endParaRPr lang="en-US" altLang="en-US" sz="1800" dirty="0"/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093366" y="3244333"/>
            <a:ext cx="449933" cy="9424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48100" y="3244333"/>
            <a:ext cx="800100" cy="8619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Other?</a:t>
            </a:r>
            <a:endParaRPr lang="en-US" altLang="en-US" sz="1800" dirty="0"/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3283195" y="3172347"/>
            <a:ext cx="1381718" cy="9424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Good doctor</a:t>
            </a:r>
            <a:endParaRPr lang="en-US" altLang="en-US" sz="1800" dirty="0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H="1">
            <a:off x="3211218" y="2860415"/>
            <a:ext cx="634814" cy="13263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283195" y="466940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bg2">
                    <a:lumMod val="90000"/>
                  </a:schemeClr>
                </a:solidFill>
              </a:rPr>
              <a:t>?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74673" y="5042994"/>
            <a:ext cx="22166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chemeClr val="bg2">
                    <a:lumMod val="90000"/>
                  </a:schemeClr>
                </a:solidFill>
              </a:rPr>
              <a:t>Randomized to </a:t>
            </a:r>
            <a:r>
              <a:rPr lang="en-US" altLang="en-US" sz="2400" dirty="0" err="1" smtClean="0">
                <a:solidFill>
                  <a:schemeClr val="bg2">
                    <a:lumMod val="90000"/>
                  </a:schemeClr>
                </a:solidFill>
              </a:rPr>
              <a:t>LifeVest</a:t>
            </a:r>
            <a:r>
              <a:rPr lang="en-US" altLang="en-US" sz="2400" dirty="0" smtClean="0">
                <a:solidFill>
                  <a:schemeClr val="bg2">
                    <a:lumMod val="90000"/>
                  </a:schemeClr>
                </a:solidFill>
              </a:rPr>
              <a:t> use</a:t>
            </a:r>
            <a:endParaRPr lang="en-US" altLang="en-US" sz="24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flipV="1">
            <a:off x="1851378" y="4576464"/>
            <a:ext cx="737265" cy="50618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2476642" y="4563531"/>
            <a:ext cx="2188271" cy="712067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61678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  <a:t/>
            </a:r>
            <a:b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</a:br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>
                <a:solidFill>
                  <a:schemeClr val="bg2">
                    <a:lumMod val="90000"/>
                  </a:schemeClr>
                </a:solidFill>
              </a:rPr>
              <a:t>LifeVest</a:t>
            </a:r>
            <a:r>
              <a:rPr lang="en-US" altLang="en-US" sz="2400" dirty="0" smtClean="0">
                <a:solidFill>
                  <a:schemeClr val="bg2">
                    <a:lumMod val="90000"/>
                  </a:schemeClr>
                </a:solidFill>
              </a:rPr>
              <a:t> use</a:t>
            </a:r>
            <a:endParaRPr lang="en-US" altLang="en-US" sz="24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48193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“As treated” analyses are subject to confounding</a:t>
            </a:r>
          </a:p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FF0000"/>
                </a:solidFill>
              </a:rPr>
              <a:t>Intention to treat</a:t>
            </a:r>
            <a:r>
              <a:rPr lang="en-US" dirty="0" smtClean="0"/>
              <a:t>” analyses are NOT!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Adherent-type person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bg2">
                    <a:lumMod val="90000"/>
                  </a:schemeClr>
                </a:solidFill>
              </a:rPr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High SES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093366" y="3244333"/>
            <a:ext cx="449933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48100" y="3244333"/>
            <a:ext cx="800100" cy="861999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Other?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3283195" y="3172347"/>
            <a:ext cx="1381718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Good doctor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H="1">
            <a:off x="3211218" y="2860415"/>
            <a:ext cx="634814" cy="132637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283195" y="466940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74673" y="5042994"/>
            <a:ext cx="22166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Randomized to 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LifeVest</a:t>
            </a:r>
            <a:r>
              <a:rPr lang="en-US" altLang="en-US" sz="2400" dirty="0" smtClean="0">
                <a:solidFill>
                  <a:srgbClr val="FF0000"/>
                </a:solidFill>
              </a:rPr>
              <a:t> use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flipV="1">
            <a:off x="1851378" y="4576464"/>
            <a:ext cx="737265" cy="50618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2476642" y="4563531"/>
            <a:ext cx="2188271" cy="71206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65594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  <a:t/>
            </a:r>
            <a:b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</a:br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>
                <a:solidFill>
                  <a:schemeClr val="bg2">
                    <a:lumMod val="90000"/>
                  </a:schemeClr>
                </a:solidFill>
              </a:rPr>
              <a:t>LifeVest</a:t>
            </a:r>
            <a:r>
              <a:rPr lang="en-US" altLang="en-US" sz="2400" dirty="0" smtClean="0">
                <a:solidFill>
                  <a:schemeClr val="bg2">
                    <a:lumMod val="90000"/>
                  </a:schemeClr>
                </a:solidFill>
              </a:rPr>
              <a:t> use</a:t>
            </a:r>
            <a:endParaRPr lang="en-US" altLang="en-US" sz="24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48193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“As treated” analyses are subject to confounding</a:t>
            </a:r>
          </a:p>
          <a:p>
            <a:r>
              <a:rPr lang="en-US" dirty="0" smtClean="0"/>
              <a:t>“Intention to treat” analyses are NOT!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Adherent-type person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bg2">
                    <a:lumMod val="90000"/>
                  </a:schemeClr>
                </a:solidFill>
              </a:rPr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High SES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093366" y="3244333"/>
            <a:ext cx="449933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48100" y="3244333"/>
            <a:ext cx="800100" cy="861999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Other?</a:t>
            </a:r>
            <a:endParaRPr lang="en-US" altLang="en-US" sz="1800" dirty="0"/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3283195" y="3172347"/>
            <a:ext cx="1381718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Good doctor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H="1">
            <a:off x="3211218" y="2860415"/>
            <a:ext cx="634814" cy="132637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283195" y="466940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?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74673" y="5042994"/>
            <a:ext cx="22166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Randomized to </a:t>
            </a: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flipV="1">
            <a:off x="1851378" y="4576464"/>
            <a:ext cx="737265" cy="50618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2476642" y="4563531"/>
            <a:ext cx="2188271" cy="7120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39289" y="4809067"/>
            <a:ext cx="43789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Randomization with intention-to-treat analysis controls both measured and unmeasured confounding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65476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gold standard for causal inference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651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make causal inferences?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465262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gold standard for causal inference</a:t>
            </a:r>
          </a:p>
          <a:p>
            <a:endParaRPr lang="en-US" dirty="0"/>
          </a:p>
          <a:p>
            <a:r>
              <a:rPr lang="en-US" dirty="0" smtClean="0"/>
              <a:t>But lots of stuff can go wrong!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15023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 </a:t>
            </a:r>
            <a:r>
              <a:rPr lang="en-US" dirty="0" smtClean="0">
                <a:solidFill>
                  <a:srgbClr val="FF0000"/>
                </a:solidFill>
              </a:rPr>
              <a:t>in an RCT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			Yes</a:t>
            </a:r>
          </a:p>
          <a:p>
            <a:pPr lvl="1"/>
            <a:r>
              <a:rPr lang="en-US" dirty="0" smtClean="0"/>
              <a:t>Bias			Yes</a:t>
            </a: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		NO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		NO (unless by chance)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		Yes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430745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 </a:t>
            </a:r>
            <a:r>
              <a:rPr lang="en-US" dirty="0" smtClean="0">
                <a:solidFill>
                  <a:srgbClr val="FF0000"/>
                </a:solidFill>
              </a:rPr>
              <a:t>in an RCT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explanations</a:t>
            </a:r>
          </a:p>
          <a:p>
            <a:pPr lvl="1"/>
            <a:r>
              <a:rPr lang="en-US" dirty="0" smtClean="0"/>
              <a:t>Chance			Yes</a:t>
            </a:r>
          </a:p>
          <a:p>
            <a:pPr lvl="1"/>
            <a:r>
              <a:rPr lang="en-US" dirty="0" smtClean="0"/>
              <a:t>Bias			</a:t>
            </a:r>
            <a:r>
              <a:rPr lang="en-US" dirty="0" smtClean="0">
                <a:solidFill>
                  <a:srgbClr val="FF0000"/>
                </a:solidFill>
              </a:rPr>
              <a:t>Yes</a:t>
            </a:r>
          </a:p>
          <a:p>
            <a:pPr lvl="1"/>
            <a:r>
              <a:rPr lang="en-US" dirty="0" smtClean="0"/>
              <a:t>Effect </a:t>
            </a:r>
            <a:r>
              <a:rPr lang="en-US" dirty="0" smtClean="0">
                <a:sym typeface="Wingdings" panose="05000000000000000000" pitchFamily="2" charset="2"/>
              </a:rPr>
              <a:t> Cause		NO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Confounding		NO (unless by chance)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Cause  Effect		Yes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683008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/>
              <a:t>Flawed selection of people into the study</a:t>
            </a:r>
          </a:p>
          <a:p>
            <a:pPr lvl="2"/>
            <a:r>
              <a:rPr lang="en-US" dirty="0"/>
              <a:t>Not representative of your target population</a:t>
            </a:r>
          </a:p>
          <a:p>
            <a:pPr lvl="2"/>
            <a:r>
              <a:rPr lang="en-US" dirty="0"/>
              <a:t>Not representative of your accessible population</a:t>
            </a:r>
          </a:p>
          <a:p>
            <a:pPr lvl="2"/>
            <a:r>
              <a:rPr lang="en-US" dirty="0"/>
              <a:t>Differential selection by predictor/outcome status</a:t>
            </a:r>
          </a:p>
          <a:p>
            <a:pPr lvl="1"/>
            <a:r>
              <a:rPr lang="en-US" dirty="0"/>
              <a:t>Flawed measurements</a:t>
            </a:r>
          </a:p>
          <a:p>
            <a:pPr lvl="2"/>
            <a:r>
              <a:rPr lang="en-US" dirty="0"/>
              <a:t>Not representative of the phenomenon of interest</a:t>
            </a:r>
          </a:p>
          <a:p>
            <a:pPr lvl="2"/>
            <a:r>
              <a:rPr lang="en-US" dirty="0"/>
              <a:t>Random and/or systematic error</a:t>
            </a:r>
          </a:p>
          <a:p>
            <a:pPr lvl="2"/>
            <a:r>
              <a:rPr lang="en-US" dirty="0"/>
              <a:t>Differential error by predictor/outcome status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23590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/>
              <a:t>Flawed selection of people into the study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Not representative of your target population</a:t>
            </a:r>
          </a:p>
          <a:p>
            <a:pPr lvl="2"/>
            <a:r>
              <a:rPr lang="en-US" dirty="0"/>
              <a:t>Not representative of your accessible population</a:t>
            </a:r>
          </a:p>
          <a:p>
            <a:pPr lvl="2"/>
            <a:r>
              <a:rPr lang="en-US" dirty="0"/>
              <a:t>Differential selection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if VEST had recruited only in Poland?</a:t>
            </a:r>
          </a:p>
          <a:p>
            <a:pPr marL="914400" lvl="2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52165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/>
              <a:t>Flawed selection of people into the study</a:t>
            </a:r>
          </a:p>
          <a:p>
            <a:pPr lvl="2"/>
            <a:r>
              <a:rPr lang="en-US" dirty="0"/>
              <a:t>Not representative of your target population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Not representative of your accessible population</a:t>
            </a:r>
          </a:p>
          <a:p>
            <a:pPr lvl="2"/>
            <a:r>
              <a:rPr lang="en-US" dirty="0"/>
              <a:t>Differential selection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if VEST </a:t>
            </a:r>
            <a:r>
              <a:rPr lang="en-US" dirty="0" err="1" smtClean="0">
                <a:solidFill>
                  <a:srgbClr val="0070C0"/>
                </a:solidFill>
              </a:rPr>
              <a:t>ppts</a:t>
            </a:r>
            <a:r>
              <a:rPr lang="en-US" dirty="0" smtClean="0">
                <a:solidFill>
                  <a:srgbClr val="0070C0"/>
                </a:solidFill>
              </a:rPr>
              <a:t> all got </a:t>
            </a:r>
            <a:r>
              <a:rPr lang="en-US" dirty="0" err="1" smtClean="0">
                <a:solidFill>
                  <a:srgbClr val="0070C0"/>
                </a:solidFill>
              </a:rPr>
              <a:t>revascularized</a:t>
            </a:r>
            <a:r>
              <a:rPr lang="en-US" dirty="0" smtClean="0">
                <a:solidFill>
                  <a:srgbClr val="0070C0"/>
                </a:solidFill>
              </a:rPr>
              <a:t> and didn’t actually have a low ejection fraction afterwards?</a:t>
            </a:r>
          </a:p>
          <a:p>
            <a:pPr marL="914400" lvl="2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32693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/>
              <a:t>Flawed selection of people into the study</a:t>
            </a:r>
          </a:p>
          <a:p>
            <a:pPr lvl="2"/>
            <a:r>
              <a:rPr lang="en-US" dirty="0"/>
              <a:t>Not representative of your target population</a:t>
            </a:r>
          </a:p>
          <a:p>
            <a:pPr lvl="2"/>
            <a:r>
              <a:rPr lang="en-US" dirty="0"/>
              <a:t>Not representative of your accessible population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Differential selection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if VEST </a:t>
            </a:r>
            <a:r>
              <a:rPr lang="en-US" dirty="0" err="1" smtClean="0">
                <a:solidFill>
                  <a:srgbClr val="0070C0"/>
                </a:solidFill>
              </a:rPr>
              <a:t>ppts</a:t>
            </a:r>
            <a:r>
              <a:rPr lang="en-US" dirty="0" smtClean="0">
                <a:solidFill>
                  <a:srgbClr val="0070C0"/>
                </a:solidFill>
              </a:rPr>
              <a:t> with Sudden Death were often lost to follow-up?</a:t>
            </a:r>
          </a:p>
          <a:p>
            <a:pPr marL="914400" lvl="2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20401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/>
              <a:t>Flawed selection of people into the study</a:t>
            </a:r>
          </a:p>
          <a:p>
            <a:pPr lvl="2"/>
            <a:r>
              <a:rPr lang="en-US" dirty="0"/>
              <a:t>Not representative of your target population</a:t>
            </a:r>
          </a:p>
          <a:p>
            <a:pPr lvl="2"/>
            <a:r>
              <a:rPr lang="en-US" dirty="0"/>
              <a:t>Not representative of your accessible population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Differential</a:t>
            </a:r>
            <a:r>
              <a:rPr lang="en-US" dirty="0">
                <a:solidFill>
                  <a:srgbClr val="0070C0"/>
                </a:solidFill>
              </a:rPr>
              <a:t> selection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if VEST </a:t>
            </a:r>
            <a:r>
              <a:rPr lang="en-US" dirty="0" err="1" smtClean="0">
                <a:solidFill>
                  <a:srgbClr val="0070C0"/>
                </a:solidFill>
              </a:rPr>
              <a:t>ppts</a:t>
            </a:r>
            <a:r>
              <a:rPr lang="en-US" dirty="0" smtClean="0">
                <a:solidFill>
                  <a:srgbClr val="0070C0"/>
                </a:solidFill>
              </a:rPr>
              <a:t> with Sudden Death were often lost to follow-up?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…But this happened less often in the </a:t>
            </a:r>
            <a:r>
              <a:rPr lang="en-US" dirty="0" err="1" smtClean="0">
                <a:solidFill>
                  <a:srgbClr val="FF0000"/>
                </a:solidFill>
              </a:rPr>
              <a:t>LifeVest</a:t>
            </a:r>
            <a:r>
              <a:rPr lang="en-US" dirty="0" smtClean="0">
                <a:solidFill>
                  <a:srgbClr val="FF0000"/>
                </a:solidFill>
              </a:rPr>
              <a:t> group??</a:t>
            </a:r>
          </a:p>
          <a:p>
            <a:pPr marL="914400" lvl="2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37325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929464" y="4049961"/>
            <a:ext cx="0" cy="680083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929464" y="3088958"/>
            <a:ext cx="0" cy="680083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07155" y="435893"/>
            <a:ext cx="7377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Non-differential loss to follow-up </a:t>
            </a:r>
          </a:p>
          <a:p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>
                <a:solidFill>
                  <a:srgbClr val="0070C0"/>
                </a:solidFill>
              </a:rPr>
              <a:t>Bias towards the null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36646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807155" y="435893"/>
            <a:ext cx="7377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Differential </a:t>
            </a:r>
            <a:r>
              <a:rPr lang="en-US" sz="3200" dirty="0"/>
              <a:t>loss to follow-up</a:t>
            </a:r>
            <a:r>
              <a:rPr lang="en-US" sz="3200" dirty="0" smtClean="0"/>
              <a:t> </a:t>
            </a:r>
          </a:p>
          <a:p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>
                <a:solidFill>
                  <a:srgbClr val="FF0000"/>
                </a:solidFill>
              </a:rPr>
              <a:t>Bias towards </a:t>
            </a:r>
            <a:r>
              <a:rPr lang="en-US" sz="3200" dirty="0" smtClean="0">
                <a:solidFill>
                  <a:srgbClr val="FF0000"/>
                </a:solidFill>
              </a:rPr>
              <a:t>???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2906890" y="3300591"/>
            <a:ext cx="0" cy="307182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906890" y="4049961"/>
            <a:ext cx="0" cy="680083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923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make causal inferences?</a:t>
            </a:r>
          </a:p>
          <a:p>
            <a:pPr lvl="1"/>
            <a:r>
              <a:rPr lang="en-US" dirty="0" smtClean="0"/>
              <a:t>Design and conduct a study</a:t>
            </a:r>
          </a:p>
          <a:p>
            <a:pPr lvl="1"/>
            <a:r>
              <a:rPr lang="en-US" dirty="0" smtClean="0"/>
              <a:t>Is the outcome different when the predictor is different?</a:t>
            </a:r>
          </a:p>
          <a:p>
            <a:pPr marL="457200" lvl="1" indent="0">
              <a:buNone/>
            </a:pPr>
            <a:r>
              <a:rPr lang="en-US" dirty="0" smtClean="0"/>
              <a:t>	(i.e., is there an association?)</a:t>
            </a:r>
          </a:p>
        </p:txBody>
      </p:sp>
    </p:spTree>
    <p:extLst>
      <p:ext uri="{BB962C8B-B14F-4D97-AF65-F5344CB8AC3E}">
        <p14:creationId xmlns:p14="http://schemas.microsoft.com/office/powerpoint/2010/main" val="284195342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906890" y="3300591"/>
            <a:ext cx="0" cy="307182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906890" y="4049961"/>
            <a:ext cx="0" cy="680083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07155" y="435893"/>
            <a:ext cx="7377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Differential </a:t>
            </a:r>
            <a:r>
              <a:rPr lang="en-US" sz="3200" dirty="0"/>
              <a:t>loss to follow-up</a:t>
            </a:r>
            <a:r>
              <a:rPr lang="en-US" sz="3200" dirty="0" smtClean="0"/>
              <a:t> </a:t>
            </a:r>
          </a:p>
          <a:p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/>
              <a:t>Bias towards </a:t>
            </a:r>
            <a:r>
              <a:rPr lang="en-US" sz="3200" u="sng" dirty="0" smtClean="0">
                <a:solidFill>
                  <a:srgbClr val="FF0000"/>
                </a:solidFill>
              </a:rPr>
              <a:t>less benefit</a:t>
            </a:r>
            <a:r>
              <a:rPr lang="en-US" sz="3200" dirty="0" smtClean="0">
                <a:solidFill>
                  <a:srgbClr val="FF0000"/>
                </a:solidFill>
              </a:rPr>
              <a:t> (in </a:t>
            </a:r>
            <a:r>
              <a:rPr lang="en-US" sz="3200" dirty="0" smtClean="0">
                <a:solidFill>
                  <a:srgbClr val="FF0000"/>
                </a:solidFill>
              </a:rPr>
              <a:t>this case)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800" y="2523067"/>
            <a:ext cx="35334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sudden deaths are missed in the control group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sudden death rate in </a:t>
            </a:r>
            <a:r>
              <a:rPr lang="en-US" dirty="0" err="1" smtClean="0">
                <a:sym typeface="Wingdings" panose="05000000000000000000" pitchFamily="2" charset="2"/>
              </a:rPr>
              <a:t>LifeVest</a:t>
            </a:r>
            <a:r>
              <a:rPr lang="en-US" dirty="0" smtClean="0">
                <a:sym typeface="Wingdings" panose="05000000000000000000" pitchFamily="2" charset="2"/>
              </a:rPr>
              <a:t> group is relatively higher than controls from the selection bias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protective effect of </a:t>
            </a:r>
            <a:r>
              <a:rPr lang="en-US" dirty="0" err="1" smtClean="0">
                <a:sym typeface="Wingdings" panose="05000000000000000000" pitchFamily="2" charset="2"/>
              </a:rPr>
              <a:t>LifeVest</a:t>
            </a:r>
            <a:r>
              <a:rPr lang="en-US" dirty="0" smtClean="0">
                <a:sym typeface="Wingdings" panose="05000000000000000000" pitchFamily="2" charset="2"/>
              </a:rPr>
              <a:t> is obscured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78864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906890" y="3300591"/>
            <a:ext cx="0" cy="307182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906890" y="4049961"/>
            <a:ext cx="0" cy="680083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07155" y="435893"/>
            <a:ext cx="7377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Differential </a:t>
            </a:r>
            <a:r>
              <a:rPr lang="en-US" sz="3200" dirty="0"/>
              <a:t>loss to follow-up</a:t>
            </a:r>
            <a:r>
              <a:rPr lang="en-US" sz="3200" dirty="0" smtClean="0"/>
              <a:t> </a:t>
            </a:r>
          </a:p>
          <a:p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/>
              <a:t>Bias towards </a:t>
            </a:r>
            <a:r>
              <a:rPr lang="en-US" sz="3200" u="sng" dirty="0">
                <a:solidFill>
                  <a:srgbClr val="FF0000"/>
                </a:solidFill>
              </a:rPr>
              <a:t>less benefit</a:t>
            </a:r>
            <a:r>
              <a:rPr lang="en-US" sz="3200" dirty="0">
                <a:solidFill>
                  <a:srgbClr val="FF0000"/>
                </a:solidFill>
              </a:rPr>
              <a:t> (</a:t>
            </a:r>
            <a:r>
              <a:rPr lang="en-US" sz="3200" dirty="0" smtClean="0">
                <a:solidFill>
                  <a:srgbClr val="FF0000"/>
                </a:solidFill>
              </a:rPr>
              <a:t>in this case)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800" y="2523067"/>
            <a:ext cx="35334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sudden deaths are missed in the control group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sudden death rate in </a:t>
            </a:r>
            <a:r>
              <a:rPr lang="en-US" dirty="0" err="1" smtClean="0">
                <a:sym typeface="Wingdings" panose="05000000000000000000" pitchFamily="2" charset="2"/>
              </a:rPr>
              <a:t>LifeVest</a:t>
            </a:r>
            <a:r>
              <a:rPr lang="en-US" dirty="0" smtClean="0">
                <a:sym typeface="Wingdings" panose="05000000000000000000" pitchFamily="2" charset="2"/>
              </a:rPr>
              <a:t> group is relatively higher than controls from the selection bias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protective effect of </a:t>
            </a:r>
            <a:r>
              <a:rPr lang="en-US" dirty="0" err="1" smtClean="0">
                <a:sym typeface="Wingdings" panose="05000000000000000000" pitchFamily="2" charset="2"/>
              </a:rPr>
              <a:t>LifeVest</a:t>
            </a:r>
            <a:r>
              <a:rPr lang="en-US" dirty="0" smtClean="0">
                <a:sym typeface="Wingdings" panose="05000000000000000000" pitchFamily="2" charset="2"/>
              </a:rPr>
              <a:t> is obscured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497293" y="5523662"/>
            <a:ext cx="6687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Maybe this helps explains VEST’s “negative” results?</a:t>
            </a:r>
          </a:p>
        </p:txBody>
      </p:sp>
    </p:spTree>
    <p:extLst>
      <p:ext uri="{BB962C8B-B14F-4D97-AF65-F5344CB8AC3E}">
        <p14:creationId xmlns:p14="http://schemas.microsoft.com/office/powerpoint/2010/main" val="51812326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/>
              <a:t>Flawed selection of people into the study</a:t>
            </a:r>
          </a:p>
          <a:p>
            <a:pPr lvl="2"/>
            <a:r>
              <a:rPr lang="en-US" dirty="0"/>
              <a:t>Not representative of your target population</a:t>
            </a:r>
          </a:p>
          <a:p>
            <a:pPr lvl="2"/>
            <a:r>
              <a:rPr lang="en-US" dirty="0"/>
              <a:t>Not representative of your accessible population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Differential selection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sz="4000" dirty="0" smtClean="0">
                <a:solidFill>
                  <a:srgbClr val="7030A0"/>
                </a:solidFill>
              </a:rPr>
              <a:t>Minimize loss to follow up</a:t>
            </a:r>
          </a:p>
          <a:p>
            <a:pPr marL="914400" lvl="2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49664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425039" cy="4351338"/>
          </a:xfrm>
        </p:spPr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 smtClean="0"/>
              <a:t>Flawed </a:t>
            </a:r>
            <a:r>
              <a:rPr lang="en-US" dirty="0"/>
              <a:t>measurements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Not representative of the phenomenon of interest</a:t>
            </a:r>
          </a:p>
          <a:p>
            <a:pPr lvl="2"/>
            <a:r>
              <a:rPr lang="en-US" dirty="0"/>
              <a:t>Random and/or systematic error</a:t>
            </a:r>
          </a:p>
          <a:p>
            <a:pPr lvl="2"/>
            <a:r>
              <a:rPr lang="en-US" dirty="0"/>
              <a:t>Differential error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if randomization was tampered with?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Next randomization assignment was predictable (e.g., see-through envelopes)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Post-randomization exclusions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65239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  <a:t/>
            </a:r>
            <a:b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</a:br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>
                <a:solidFill>
                  <a:schemeClr val="bg2">
                    <a:lumMod val="90000"/>
                  </a:schemeClr>
                </a:solidFill>
              </a:rPr>
              <a:t>LifeVest</a:t>
            </a:r>
            <a:r>
              <a:rPr lang="en-US" altLang="en-US" sz="2400" dirty="0" smtClean="0">
                <a:solidFill>
                  <a:schemeClr val="bg2">
                    <a:lumMod val="90000"/>
                  </a:schemeClr>
                </a:solidFill>
              </a:rPr>
              <a:t> use</a:t>
            </a:r>
            <a:endParaRPr lang="en-US" altLang="en-US" sz="24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49" y="1481931"/>
            <a:ext cx="814281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70C0"/>
                </a:solidFill>
              </a:rPr>
              <a:t>Non-random treatment assignments </a:t>
            </a:r>
            <a:r>
              <a:rPr lang="en-US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confounding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Adherent-type person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bg2">
                    <a:lumMod val="90000"/>
                  </a:schemeClr>
                </a:solidFill>
              </a:rPr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70C0"/>
                </a:solidFill>
              </a:rPr>
              <a:t>High SES</a:t>
            </a:r>
            <a:endParaRPr lang="en-US" altLang="en-US" sz="1800" dirty="0">
              <a:solidFill>
                <a:srgbClr val="0070C0"/>
              </a:solidFill>
            </a:endParaRP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093366" y="3244333"/>
            <a:ext cx="449933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57522" y="3171295"/>
            <a:ext cx="790678" cy="93503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Other?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3283195" y="3172347"/>
            <a:ext cx="1381718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Good doctor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H="1">
            <a:off x="3211218" y="2860415"/>
            <a:ext cx="634814" cy="132637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283195" y="466940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?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74673" y="5042994"/>
            <a:ext cx="22166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Randomized to </a:t>
            </a: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flipV="1">
            <a:off x="1851378" y="4576464"/>
            <a:ext cx="737265" cy="50618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2476642" y="4563531"/>
            <a:ext cx="2188271" cy="7120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 flipH="1">
            <a:off x="1374197" y="3135976"/>
            <a:ext cx="2097975" cy="1946669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33105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425039" cy="4351338"/>
          </a:xfrm>
        </p:spPr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 smtClean="0"/>
              <a:t>Flawed </a:t>
            </a:r>
            <a:r>
              <a:rPr lang="en-US" dirty="0"/>
              <a:t>measurements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Not representative of the phenomenon of interest</a:t>
            </a:r>
          </a:p>
          <a:p>
            <a:pPr lvl="2"/>
            <a:r>
              <a:rPr lang="en-US" dirty="0"/>
              <a:t>Random and/or systematic error</a:t>
            </a:r>
          </a:p>
          <a:p>
            <a:pPr lvl="2"/>
            <a:r>
              <a:rPr lang="en-US" dirty="0"/>
              <a:t>Differential error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if adherence to </a:t>
            </a:r>
            <a:r>
              <a:rPr lang="en-US" dirty="0" err="1" smtClean="0">
                <a:solidFill>
                  <a:srgbClr val="0070C0"/>
                </a:solidFill>
              </a:rPr>
              <a:t>LifeVest</a:t>
            </a:r>
            <a:r>
              <a:rPr lang="en-US" dirty="0" smtClean="0">
                <a:solidFill>
                  <a:srgbClr val="0070C0"/>
                </a:solidFill>
              </a:rPr>
              <a:t> use was really poor?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Or if control patients also got the </a:t>
            </a:r>
            <a:r>
              <a:rPr lang="en-US" dirty="0" err="1" smtClean="0">
                <a:solidFill>
                  <a:srgbClr val="0070C0"/>
                </a:solidFill>
              </a:rPr>
              <a:t>LifeVest</a:t>
            </a:r>
            <a:r>
              <a:rPr lang="en-US" dirty="0" smtClean="0">
                <a:solidFill>
                  <a:srgbClr val="0070C0"/>
                </a:solidFill>
              </a:rPr>
              <a:t>?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“Treatment Fidelity” and “Crossovers”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84797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  <a:t/>
            </a:r>
            <a:b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</a:br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48193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70C0"/>
                </a:solidFill>
              </a:rPr>
              <a:t>Poor “treatment fidelity” </a:t>
            </a:r>
            <a:r>
              <a:rPr lang="en-US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Bias towards null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Adherent-type person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bg2">
                    <a:lumMod val="90000"/>
                  </a:schemeClr>
                </a:solidFill>
              </a:rPr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High SES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093366" y="3244333"/>
            <a:ext cx="449933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48100" y="3244333"/>
            <a:ext cx="800100" cy="861999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Other?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3283195" y="3172347"/>
            <a:ext cx="1381718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Good doctor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H="1">
            <a:off x="3211218" y="2860415"/>
            <a:ext cx="634814" cy="132637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283195" y="466940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?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74673" y="5042994"/>
            <a:ext cx="22166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Randomized to </a:t>
            </a: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flipV="1">
            <a:off x="1851378" y="4576464"/>
            <a:ext cx="737265" cy="5061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2476642" y="4563531"/>
            <a:ext cx="2188271" cy="7120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930400" y="4669405"/>
            <a:ext cx="760898" cy="2638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52828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425039" cy="4351338"/>
          </a:xfrm>
        </p:spPr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 smtClean="0"/>
              <a:t>Flawed </a:t>
            </a:r>
            <a:r>
              <a:rPr lang="en-US" dirty="0"/>
              <a:t>measurements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Not representative of the phenomenon of interest</a:t>
            </a:r>
          </a:p>
          <a:p>
            <a:pPr lvl="2"/>
            <a:r>
              <a:rPr lang="en-US" dirty="0"/>
              <a:t>Random and/or systematic error</a:t>
            </a:r>
          </a:p>
          <a:p>
            <a:pPr lvl="2"/>
            <a:r>
              <a:rPr lang="en-US" dirty="0"/>
              <a:t>Differential error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if randomization to </a:t>
            </a:r>
            <a:r>
              <a:rPr lang="en-US" dirty="0" err="1" smtClean="0">
                <a:solidFill>
                  <a:srgbClr val="0070C0"/>
                </a:solidFill>
              </a:rPr>
              <a:t>LifeVest</a:t>
            </a:r>
            <a:r>
              <a:rPr lang="en-US" dirty="0" smtClean="0">
                <a:solidFill>
                  <a:srgbClr val="0070C0"/>
                </a:solidFill>
              </a:rPr>
              <a:t> caused early defibrillator implantation or worse med compliance?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“Co-Interventions”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37441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  <a:t/>
            </a:r>
            <a:b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</a:br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48193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70C0"/>
                </a:solidFill>
              </a:rPr>
              <a:t>Co-interventions </a:t>
            </a:r>
            <a:r>
              <a:rPr lang="en-US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misinterpretation of findings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Adherent-type person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bg2">
                    <a:lumMod val="90000"/>
                  </a:schemeClr>
                </a:solidFill>
              </a:rPr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High SES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093366" y="3244333"/>
            <a:ext cx="449933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48100" y="3244333"/>
            <a:ext cx="800100" cy="861999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Other?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3283195" y="3172347"/>
            <a:ext cx="1381718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Good doctor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H="1">
            <a:off x="3211218" y="2860415"/>
            <a:ext cx="634814" cy="132637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283195" y="466940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?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74673" y="5042994"/>
            <a:ext cx="22166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Randomized to </a:t>
            </a: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2476642" y="4563531"/>
            <a:ext cx="2188271" cy="7120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 flipV="1">
            <a:off x="2282477" y="5557640"/>
            <a:ext cx="1427780" cy="532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3733799" y="5271131"/>
            <a:ext cx="40222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70C0"/>
                </a:solidFill>
              </a:rPr>
              <a:t>Early defibrillator implantation</a:t>
            </a:r>
            <a:endParaRPr lang="en-US" altLang="en-US" sz="2400" dirty="0">
              <a:solidFill>
                <a:srgbClr val="0070C0"/>
              </a:solidFill>
            </a:endParaRPr>
          </a:p>
        </p:txBody>
      </p:sp>
      <p:sp>
        <p:nvSpPr>
          <p:cNvPr id="34" name="Line 5"/>
          <p:cNvSpPr>
            <a:spLocks noChangeShapeType="1"/>
          </p:cNvSpPr>
          <p:nvPr/>
        </p:nvSpPr>
        <p:spPr bwMode="auto">
          <a:xfrm flipV="1">
            <a:off x="4818890" y="4571996"/>
            <a:ext cx="553068" cy="7120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282478" y="5732797"/>
            <a:ext cx="1451322" cy="3290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3710257" y="5819546"/>
            <a:ext cx="47364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70C0"/>
                </a:solidFill>
              </a:rPr>
              <a:t>Less compliance with effective meds</a:t>
            </a:r>
            <a:endParaRPr lang="en-US" altLang="en-US" sz="2400" dirty="0">
              <a:solidFill>
                <a:srgbClr val="0070C0"/>
              </a:solidFill>
            </a:endParaRPr>
          </a:p>
        </p:txBody>
      </p:sp>
      <p:sp>
        <p:nvSpPr>
          <p:cNvPr id="37" name="Line 5"/>
          <p:cNvSpPr>
            <a:spLocks noChangeShapeType="1"/>
          </p:cNvSpPr>
          <p:nvPr/>
        </p:nvSpPr>
        <p:spPr bwMode="auto">
          <a:xfrm flipV="1">
            <a:off x="4990958" y="4567764"/>
            <a:ext cx="575753" cy="13522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39" name="Line 5"/>
          <p:cNvSpPr>
            <a:spLocks noChangeShapeType="1"/>
          </p:cNvSpPr>
          <p:nvPr/>
        </p:nvSpPr>
        <p:spPr bwMode="auto">
          <a:xfrm flipV="1">
            <a:off x="1851378" y="4576464"/>
            <a:ext cx="737265" cy="5061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22005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Confounding in 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98621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  <a:t/>
            </a:r>
            <a:br>
              <a:rPr lang="en-US" altLang="en-US" dirty="0" smtClean="0">
                <a:solidFill>
                  <a:schemeClr val="bg2">
                    <a:lumMod val="90000"/>
                  </a:schemeClr>
                </a:solidFill>
              </a:rPr>
            </a:br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en-US" altLang="en-US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/>
              <a:t>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48193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70C0"/>
                </a:solidFill>
              </a:rPr>
              <a:t>Co-interventions </a:t>
            </a:r>
            <a:r>
              <a:rPr lang="en-US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misinterpretation of findings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276600" y="4343400"/>
            <a:ext cx="1295400" cy="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648200" y="4114800"/>
            <a:ext cx="1919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779143" y="3254382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Adherent-type person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3276600" y="3657600"/>
            <a:ext cx="4572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038600" y="3657600"/>
            <a:ext cx="533400" cy="45720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733800" y="4114800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bg2">
                    <a:lumMod val="90000"/>
                  </a:schemeClr>
                </a:solidFill>
              </a:rPr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588643" y="2841116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High SES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093366" y="3244333"/>
            <a:ext cx="449933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3848100" y="3244333"/>
            <a:ext cx="800100" cy="861999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10257" y="2769130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Other?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3283195" y="3172347"/>
            <a:ext cx="1381718" cy="942453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885551" y="3172347"/>
            <a:ext cx="84163" cy="90962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891376" y="2457198"/>
            <a:ext cx="229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chemeClr val="bg2">
                    <a:lumMod val="90000"/>
                  </a:schemeClr>
                </a:solidFill>
              </a:rPr>
              <a:t>Good doctor</a:t>
            </a:r>
            <a:endParaRPr lang="en-US" altLang="en-US" sz="1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H="1">
            <a:off x="3211218" y="2860415"/>
            <a:ext cx="634814" cy="1326371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4150833" y="2860415"/>
            <a:ext cx="641805" cy="1254384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283195" y="4669405"/>
            <a:ext cx="381000" cy="519113"/>
          </a:xfrm>
          <a:prstGeom prst="rect">
            <a:avLst/>
          </a:prstGeom>
          <a:solidFill>
            <a:schemeClr val="bg1">
              <a:alpha val="588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?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74673" y="5042994"/>
            <a:ext cx="22166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Randomized to </a:t>
            </a: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2476642" y="4563531"/>
            <a:ext cx="2188271" cy="7120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 flipV="1">
            <a:off x="2282477" y="5557640"/>
            <a:ext cx="1427780" cy="53220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3733799" y="5271131"/>
            <a:ext cx="40222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70C0"/>
                </a:solidFill>
              </a:rPr>
              <a:t>Early defibrillator implantation</a:t>
            </a:r>
            <a:endParaRPr lang="en-US" altLang="en-US" sz="2400" dirty="0">
              <a:solidFill>
                <a:srgbClr val="0070C0"/>
              </a:solidFill>
            </a:endParaRPr>
          </a:p>
        </p:txBody>
      </p:sp>
      <p:sp>
        <p:nvSpPr>
          <p:cNvPr id="34" name="Line 5"/>
          <p:cNvSpPr>
            <a:spLocks noChangeShapeType="1"/>
          </p:cNvSpPr>
          <p:nvPr/>
        </p:nvSpPr>
        <p:spPr bwMode="auto">
          <a:xfrm flipV="1">
            <a:off x="4818890" y="4571996"/>
            <a:ext cx="553068" cy="7120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282478" y="5732797"/>
            <a:ext cx="1451322" cy="329072"/>
          </a:xfrm>
          <a:prstGeom prst="line">
            <a:avLst/>
          </a:prstGeom>
          <a:noFill/>
          <a:ln w="9525">
            <a:solidFill>
              <a:schemeClr val="bg2">
                <a:lumMod val="9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3710257" y="5819546"/>
            <a:ext cx="47364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70C0"/>
                </a:solidFill>
              </a:rPr>
              <a:t>Less compliance with effective meds</a:t>
            </a:r>
            <a:endParaRPr lang="en-US" altLang="en-US" sz="2400" dirty="0">
              <a:solidFill>
                <a:srgbClr val="0070C0"/>
              </a:solidFill>
            </a:endParaRPr>
          </a:p>
        </p:txBody>
      </p:sp>
      <p:sp>
        <p:nvSpPr>
          <p:cNvPr id="37" name="Line 5"/>
          <p:cNvSpPr>
            <a:spLocks noChangeShapeType="1"/>
          </p:cNvSpPr>
          <p:nvPr/>
        </p:nvSpPr>
        <p:spPr bwMode="auto">
          <a:xfrm flipV="1">
            <a:off x="4990958" y="4567764"/>
            <a:ext cx="575753" cy="13522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1625599" y="4106333"/>
            <a:ext cx="1901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39" name="Line 5"/>
          <p:cNvSpPr>
            <a:spLocks noChangeShapeType="1"/>
          </p:cNvSpPr>
          <p:nvPr/>
        </p:nvSpPr>
        <p:spPr bwMode="auto">
          <a:xfrm flipV="1">
            <a:off x="1851378" y="4576464"/>
            <a:ext cx="737265" cy="5061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2863366" y="5381264"/>
            <a:ext cx="133001" cy="65835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8650" y="6271283"/>
            <a:ext cx="7428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Blinding </a:t>
            </a:r>
            <a:r>
              <a:rPr lang="en-US" sz="2400" dirty="0" err="1" smtClean="0">
                <a:solidFill>
                  <a:srgbClr val="FF0000"/>
                </a:solidFill>
              </a:rPr>
              <a:t>ppts</a:t>
            </a:r>
            <a:r>
              <a:rPr lang="en-US" sz="2400" dirty="0" smtClean="0">
                <a:solidFill>
                  <a:srgbClr val="FF0000"/>
                </a:solidFill>
              </a:rPr>
              <a:t> and study staff helps reduce co-interventions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839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make causal inferences?</a:t>
            </a:r>
          </a:p>
          <a:p>
            <a:pPr lvl="1"/>
            <a:r>
              <a:rPr lang="en-US" dirty="0" smtClean="0"/>
              <a:t>Design and conduct a study</a:t>
            </a:r>
          </a:p>
          <a:p>
            <a:pPr lvl="1"/>
            <a:r>
              <a:rPr lang="en-US" dirty="0"/>
              <a:t>Is the outcome different when the predictor is different?</a:t>
            </a:r>
          </a:p>
          <a:p>
            <a:pPr marL="457200" lvl="1" indent="0">
              <a:buNone/>
            </a:pPr>
            <a:r>
              <a:rPr lang="en-US" dirty="0"/>
              <a:t>	(i.e., is there an association?)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What if there IS an association in our study?  Is that enough?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851699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979" y="146699"/>
            <a:ext cx="8297332" cy="6573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7184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8425039" cy="4834819"/>
          </a:xfrm>
        </p:spPr>
        <p:txBody>
          <a:bodyPr>
            <a:normAutofit/>
          </a:bodyPr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 smtClean="0"/>
              <a:t>Flawed </a:t>
            </a:r>
            <a:r>
              <a:rPr lang="en-US" dirty="0"/>
              <a:t>measurements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Not representative of the phenomenon of interest</a:t>
            </a:r>
          </a:p>
          <a:p>
            <a:pPr lvl="2"/>
            <a:r>
              <a:rPr lang="en-US" dirty="0"/>
              <a:t>Random and/or systematic error</a:t>
            </a:r>
          </a:p>
          <a:p>
            <a:pPr lvl="2"/>
            <a:r>
              <a:rPr lang="en-US" dirty="0"/>
              <a:t>Differential error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sz="2800" dirty="0">
                <a:solidFill>
                  <a:srgbClr val="7030A0"/>
                </a:solidFill>
              </a:rPr>
              <a:t>Tamper-free randomization</a:t>
            </a:r>
          </a:p>
          <a:p>
            <a:pPr lvl="1"/>
            <a:r>
              <a:rPr lang="en-US" sz="2800" dirty="0">
                <a:solidFill>
                  <a:srgbClr val="7030A0"/>
                </a:solidFill>
              </a:rPr>
              <a:t>Maximize adherence to assigned treatment</a:t>
            </a:r>
          </a:p>
          <a:p>
            <a:pPr lvl="1"/>
            <a:r>
              <a:rPr lang="en-US" sz="2800" dirty="0">
                <a:solidFill>
                  <a:srgbClr val="7030A0"/>
                </a:solidFill>
              </a:rPr>
              <a:t>Blinding can reduce </a:t>
            </a:r>
            <a:r>
              <a:rPr lang="en-US" sz="2800" dirty="0" smtClean="0">
                <a:solidFill>
                  <a:srgbClr val="7030A0"/>
                </a:solidFill>
              </a:rPr>
              <a:t>co-interventions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99921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425039" cy="5032375"/>
          </a:xfrm>
        </p:spPr>
        <p:txBody>
          <a:bodyPr>
            <a:normAutofit/>
          </a:bodyPr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 smtClean="0"/>
              <a:t>Flawed </a:t>
            </a:r>
            <a:r>
              <a:rPr lang="en-US" dirty="0"/>
              <a:t>measurements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Not representative of the phenomenon of interest</a:t>
            </a:r>
          </a:p>
          <a:p>
            <a:pPr lvl="2"/>
            <a:r>
              <a:rPr lang="en-US" dirty="0"/>
              <a:t>Random and/or systematic error</a:t>
            </a:r>
          </a:p>
          <a:p>
            <a:pPr lvl="2"/>
            <a:r>
              <a:rPr lang="en-US" dirty="0"/>
              <a:t>Differential error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sz="2800" dirty="0" smtClean="0">
                <a:solidFill>
                  <a:srgbClr val="7030A0"/>
                </a:solidFill>
              </a:rPr>
              <a:t>Tamper-free randomization</a:t>
            </a:r>
          </a:p>
          <a:p>
            <a:pPr lvl="1"/>
            <a:r>
              <a:rPr lang="en-US" sz="2800" dirty="0" smtClean="0">
                <a:solidFill>
                  <a:srgbClr val="7030A0"/>
                </a:solidFill>
              </a:rPr>
              <a:t>Maximize adherence to assigned treatment</a:t>
            </a:r>
          </a:p>
          <a:p>
            <a:pPr lvl="1"/>
            <a:r>
              <a:rPr lang="en-US" sz="2800" dirty="0" smtClean="0">
                <a:solidFill>
                  <a:srgbClr val="7030A0"/>
                </a:solidFill>
              </a:rPr>
              <a:t>Blinding can reduce co-interventions</a:t>
            </a:r>
          </a:p>
          <a:p>
            <a:pPr lvl="1"/>
            <a:endParaRPr lang="en-US" sz="2800" dirty="0" smtClean="0">
              <a:solidFill>
                <a:srgbClr val="7030A0"/>
              </a:solidFill>
            </a:endParaRPr>
          </a:p>
          <a:p>
            <a:pPr lvl="1"/>
            <a:r>
              <a:rPr lang="en-US" sz="1800" dirty="0" smtClean="0"/>
              <a:t>Advanced topics: </a:t>
            </a:r>
          </a:p>
          <a:p>
            <a:pPr lvl="2"/>
            <a:r>
              <a:rPr lang="en-US" sz="1600" dirty="0" smtClean="0"/>
              <a:t>Pragmatic Trials</a:t>
            </a:r>
          </a:p>
          <a:p>
            <a:pPr lvl="2"/>
            <a:r>
              <a:rPr lang="en-US" sz="1600" dirty="0" smtClean="0"/>
              <a:t>Efficacy vs. Effectiveness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25211614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425039" cy="4351338"/>
          </a:xfrm>
        </p:spPr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 smtClean="0"/>
              <a:t>Flawed </a:t>
            </a:r>
            <a:r>
              <a:rPr lang="en-US" dirty="0"/>
              <a:t>measurements</a:t>
            </a:r>
          </a:p>
          <a:p>
            <a:pPr lvl="2"/>
            <a:r>
              <a:rPr lang="en-US" dirty="0"/>
              <a:t>Not representative of the phenomenon of interest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Random and/or systematic error</a:t>
            </a:r>
          </a:p>
          <a:p>
            <a:pPr lvl="2"/>
            <a:r>
              <a:rPr lang="en-US" dirty="0"/>
              <a:t>Differential error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Errors in adjudication of Sudden Death?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or 3</a:t>
            </a:r>
            <a:r>
              <a:rPr lang="en-US" dirty="0" smtClean="0">
                <a:solidFill>
                  <a:srgbClr val="0070C0"/>
                </a:solidFill>
              </a:rPr>
              <a:t> adjudicators reviewed every case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But still hard to tell sometimes how people died!</a:t>
            </a:r>
          </a:p>
          <a:p>
            <a:pPr lvl="2"/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12746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425039" cy="4351338"/>
          </a:xfrm>
        </p:spPr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 smtClean="0"/>
              <a:t>Flawed </a:t>
            </a:r>
            <a:r>
              <a:rPr lang="en-US" dirty="0"/>
              <a:t>measurements</a:t>
            </a:r>
          </a:p>
          <a:p>
            <a:pPr lvl="2"/>
            <a:r>
              <a:rPr lang="en-US" dirty="0"/>
              <a:t>Not representative of the phenomenon of interest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Random and/or systematic error</a:t>
            </a:r>
          </a:p>
          <a:p>
            <a:pPr lvl="2"/>
            <a:r>
              <a:rPr lang="en-US" dirty="0"/>
              <a:t>Differential error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Errors in adjudication of Sudden Death?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2 or 3 adjudicators reviewed every case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But still hard to tell sometimes how people died!</a:t>
            </a:r>
          </a:p>
          <a:p>
            <a:pPr lvl="2"/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3112" y="5604013"/>
            <a:ext cx="6762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Could this explain the null sudden death finding, and all-cause mortality benefit we saw in VEST?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529773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425039" cy="4351338"/>
          </a:xfrm>
        </p:spPr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 smtClean="0"/>
              <a:t>Flawed </a:t>
            </a:r>
            <a:r>
              <a:rPr lang="en-US" dirty="0"/>
              <a:t>measurements</a:t>
            </a:r>
          </a:p>
          <a:p>
            <a:pPr lvl="2"/>
            <a:r>
              <a:rPr lang="en-US" dirty="0"/>
              <a:t>Not representative of the phenomenon of interest</a:t>
            </a:r>
          </a:p>
          <a:p>
            <a:pPr lvl="2"/>
            <a:r>
              <a:rPr lang="en-US" dirty="0"/>
              <a:t>Random and/or systematic error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Differential error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Could adjudicators have been influenced by </a:t>
            </a:r>
            <a:r>
              <a:rPr lang="en-US" dirty="0" err="1" smtClean="0">
                <a:solidFill>
                  <a:srgbClr val="0070C0"/>
                </a:solidFill>
              </a:rPr>
              <a:t>LifeVest</a:t>
            </a:r>
            <a:r>
              <a:rPr lang="en-US" dirty="0" smtClean="0">
                <a:solidFill>
                  <a:srgbClr val="0070C0"/>
                </a:solidFill>
              </a:rPr>
              <a:t> use?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E.g., died wearing the </a:t>
            </a:r>
            <a:r>
              <a:rPr lang="en-US" dirty="0" err="1" smtClean="0">
                <a:solidFill>
                  <a:srgbClr val="0070C0"/>
                </a:solidFill>
              </a:rPr>
              <a:t>LifeVest</a:t>
            </a:r>
            <a:r>
              <a:rPr lang="en-US" dirty="0" smtClean="0">
                <a:solidFill>
                  <a:srgbClr val="0070C0"/>
                </a:solidFill>
              </a:rPr>
              <a:t>, no shock delivered…</a:t>
            </a:r>
          </a:p>
        </p:txBody>
      </p:sp>
    </p:spTree>
    <p:extLst>
      <p:ext uri="{BB962C8B-B14F-4D97-AF65-F5344CB8AC3E}">
        <p14:creationId xmlns:p14="http://schemas.microsoft.com/office/powerpoint/2010/main" val="94069689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906890" y="3119967"/>
            <a:ext cx="0" cy="627944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07155" y="435893"/>
            <a:ext cx="7377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Differential measurement error</a:t>
            </a:r>
          </a:p>
          <a:p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>
                <a:solidFill>
                  <a:srgbClr val="FF0000"/>
                </a:solidFill>
              </a:rPr>
              <a:t>Bias towards ??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2163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906890" y="3119967"/>
            <a:ext cx="0" cy="627944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07155" y="435893"/>
            <a:ext cx="7377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Differential measurement error</a:t>
            </a:r>
          </a:p>
          <a:p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>
                <a:solidFill>
                  <a:srgbClr val="FF0000"/>
                </a:solidFill>
              </a:rPr>
              <a:t>Bias towards </a:t>
            </a:r>
            <a:r>
              <a:rPr lang="en-US" sz="3200" u="sng" dirty="0" smtClean="0">
                <a:solidFill>
                  <a:srgbClr val="FF0000"/>
                </a:solidFill>
              </a:rPr>
              <a:t>false </a:t>
            </a:r>
            <a:r>
              <a:rPr lang="en-US" sz="3200" u="sng" dirty="0" err="1" smtClean="0">
                <a:solidFill>
                  <a:srgbClr val="FF0000"/>
                </a:solidFill>
              </a:rPr>
              <a:t>LifeVest</a:t>
            </a:r>
            <a:r>
              <a:rPr lang="en-US" sz="3200" u="sng" dirty="0" smtClean="0">
                <a:solidFill>
                  <a:srgbClr val="FF0000"/>
                </a:solidFill>
              </a:rPr>
              <a:t> effectiveness</a:t>
            </a:r>
            <a:endParaRPr lang="en-US" sz="3200" u="sng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800" y="2523067"/>
            <a:ext cx="35334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sudden deaths missed in the </a:t>
            </a:r>
            <a:r>
              <a:rPr lang="en-US" dirty="0" err="1" smtClean="0"/>
              <a:t>LifeVest</a:t>
            </a:r>
            <a:r>
              <a:rPr lang="en-US" dirty="0" smtClean="0"/>
              <a:t> group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sudden death rate in </a:t>
            </a:r>
            <a:r>
              <a:rPr lang="en-US" dirty="0" err="1" smtClean="0">
                <a:sym typeface="Wingdings" panose="05000000000000000000" pitchFamily="2" charset="2"/>
              </a:rPr>
              <a:t>LifeVest</a:t>
            </a:r>
            <a:r>
              <a:rPr lang="en-US" dirty="0" smtClean="0">
                <a:sym typeface="Wingdings" panose="05000000000000000000" pitchFamily="2" charset="2"/>
              </a:rPr>
              <a:t> group is relatively lower than controls from the selection bias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An artificial protective effect of </a:t>
            </a:r>
            <a:r>
              <a:rPr lang="en-US" dirty="0" err="1" smtClean="0">
                <a:sym typeface="Wingdings" panose="05000000000000000000" pitchFamily="2" charset="2"/>
              </a:rPr>
              <a:t>LifeVest</a:t>
            </a:r>
            <a:r>
              <a:rPr lang="en-US" dirty="0" smtClean="0">
                <a:sym typeface="Wingdings" panose="05000000000000000000" pitchFamily="2" charset="2"/>
              </a:rPr>
              <a:t> might be observed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97570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133600" y="2895600"/>
            <a:ext cx="2286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276600" y="2895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133600" y="3886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33600" y="2133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Sudden Death</a:t>
            </a:r>
            <a:endParaRPr lang="en-US" altLang="en-US" sz="2400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4800" y="3429000"/>
            <a:ext cx="137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err="1" smtClean="0"/>
              <a:t>LifeVest</a:t>
            </a:r>
            <a:r>
              <a:rPr lang="en-US" altLang="en-US" sz="2400" dirty="0" smtClean="0"/>
              <a:t> use</a:t>
            </a:r>
            <a:endParaRPr lang="en-US" altLang="en-US" sz="24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09800" y="243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4384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              -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685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+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-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4384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a</a:t>
            </a:r>
            <a:endParaRPr lang="en-US" alt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657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b</a:t>
            </a:r>
            <a:endParaRPr lang="en-US" alt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c</a:t>
            </a:r>
            <a:endParaRPr lang="en-US" altLang="en-US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d</a:t>
            </a:r>
            <a:endParaRPr lang="en-US" alt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906890" y="3119967"/>
            <a:ext cx="0" cy="627944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07155" y="435893"/>
            <a:ext cx="7377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Differential measurement error</a:t>
            </a:r>
          </a:p>
          <a:p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/>
              <a:t>Bias towards </a:t>
            </a:r>
            <a:r>
              <a:rPr lang="en-US" sz="3200" u="sng" dirty="0" smtClean="0"/>
              <a:t>false </a:t>
            </a:r>
            <a:r>
              <a:rPr lang="en-US" sz="3200" u="sng" dirty="0" err="1" smtClean="0"/>
              <a:t>LifeVest</a:t>
            </a:r>
            <a:r>
              <a:rPr lang="en-US" sz="3200" u="sng" dirty="0" smtClean="0"/>
              <a:t> effectiveness</a:t>
            </a:r>
            <a:endParaRPr lang="en-US" sz="3200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5257800" y="2523067"/>
            <a:ext cx="35334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sudden deaths missed in the </a:t>
            </a:r>
            <a:r>
              <a:rPr lang="en-US" dirty="0" err="1" smtClean="0"/>
              <a:t>LifeVest</a:t>
            </a:r>
            <a:r>
              <a:rPr lang="en-US" dirty="0" smtClean="0"/>
              <a:t> group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sudden death rate in </a:t>
            </a:r>
            <a:r>
              <a:rPr lang="en-US" dirty="0" err="1" smtClean="0">
                <a:sym typeface="Wingdings" panose="05000000000000000000" pitchFamily="2" charset="2"/>
              </a:rPr>
              <a:t>LifeVest</a:t>
            </a:r>
            <a:r>
              <a:rPr lang="en-US" dirty="0" smtClean="0">
                <a:sym typeface="Wingdings" panose="05000000000000000000" pitchFamily="2" charset="2"/>
              </a:rPr>
              <a:t> group is relatively lower than controls from the selection bias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An artificial protective effect of </a:t>
            </a:r>
            <a:r>
              <a:rPr lang="en-US" dirty="0" err="1" smtClean="0">
                <a:sym typeface="Wingdings" panose="05000000000000000000" pitchFamily="2" charset="2"/>
              </a:rPr>
              <a:t>LifeVest</a:t>
            </a:r>
            <a:r>
              <a:rPr lang="en-US" dirty="0" smtClean="0">
                <a:sym typeface="Wingdings" panose="05000000000000000000" pitchFamily="2" charset="2"/>
              </a:rPr>
              <a:t> might be observed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07155" y="5410200"/>
            <a:ext cx="676204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But VEST adjudicators were </a:t>
            </a:r>
            <a:r>
              <a:rPr lang="en-US" sz="2800" u="sng" dirty="0" smtClean="0">
                <a:solidFill>
                  <a:srgbClr val="FF0000"/>
                </a:solidFill>
              </a:rPr>
              <a:t>blinded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Redaction of </a:t>
            </a:r>
            <a:r>
              <a:rPr lang="en-US" sz="2000" dirty="0" err="1" smtClean="0"/>
              <a:t>LifeVest</a:t>
            </a:r>
            <a:r>
              <a:rPr lang="en-US" sz="2000" dirty="0" smtClean="0"/>
              <a:t> use clinical documents and sham redaction in controls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5837000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controlled trials </a:t>
            </a:r>
            <a:r>
              <a:rPr lang="en-US" sz="3600" dirty="0" smtClean="0"/>
              <a:t>(RCTs)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425039" cy="4351338"/>
          </a:xfrm>
        </p:spPr>
        <p:txBody>
          <a:bodyPr/>
          <a:lstStyle/>
          <a:p>
            <a:r>
              <a:rPr lang="en-US" b="1" dirty="0" smtClean="0"/>
              <a:t>Bias in RCTs</a:t>
            </a:r>
            <a:endParaRPr lang="en-US" b="1" dirty="0"/>
          </a:p>
          <a:p>
            <a:pPr lvl="1"/>
            <a:r>
              <a:rPr lang="en-US" dirty="0" smtClean="0"/>
              <a:t>Flawed </a:t>
            </a:r>
            <a:r>
              <a:rPr lang="en-US" dirty="0"/>
              <a:t>measurements</a:t>
            </a:r>
          </a:p>
          <a:p>
            <a:pPr lvl="2"/>
            <a:r>
              <a:rPr lang="en-US" dirty="0"/>
              <a:t>Not representative of the phenomenon of interest</a:t>
            </a:r>
          </a:p>
          <a:p>
            <a:pPr lvl="2"/>
            <a:r>
              <a:rPr lang="en-US" dirty="0"/>
              <a:t>Random and/or systematic error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Differential error by predictor/outcome status</a:t>
            </a:r>
          </a:p>
          <a:p>
            <a:pPr lvl="1"/>
            <a:endParaRPr lang="en-US" dirty="0" smtClean="0"/>
          </a:p>
          <a:p>
            <a:pPr lvl="1"/>
            <a:r>
              <a:rPr lang="en-US" sz="2800" dirty="0" smtClean="0">
                <a:solidFill>
                  <a:srgbClr val="7030A0"/>
                </a:solidFill>
              </a:rPr>
              <a:t>Good outcome measurement is critical</a:t>
            </a:r>
          </a:p>
          <a:p>
            <a:pPr lvl="1"/>
            <a:r>
              <a:rPr lang="en-US" sz="2800" dirty="0" smtClean="0">
                <a:solidFill>
                  <a:srgbClr val="7030A0"/>
                </a:solidFill>
              </a:rPr>
              <a:t>Blind outcome assessment to reduce differential measurement error</a:t>
            </a:r>
          </a:p>
        </p:txBody>
      </p:sp>
    </p:spTree>
    <p:extLst>
      <p:ext uri="{BB962C8B-B14F-4D97-AF65-F5344CB8AC3E}">
        <p14:creationId xmlns:p14="http://schemas.microsoft.com/office/powerpoint/2010/main" val="2200226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</TotalTime>
  <Words>3763</Words>
  <Application>Microsoft Office PowerPoint</Application>
  <PresentationFormat>On-screen Show (4:3)</PresentationFormat>
  <Paragraphs>1298</Paragraphs>
  <Slides>107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107</vt:i4>
      </vt:variant>
    </vt:vector>
  </HeadingPairs>
  <TitlesOfParts>
    <vt:vector size="114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Causal Inference  and  Randomized Controlled Trials</vt:lpstr>
      <vt:lpstr>Goals of Clinical Research</vt:lpstr>
      <vt:lpstr>Goals of Clinical Research</vt:lpstr>
      <vt:lpstr>Causal Inference</vt:lpstr>
      <vt:lpstr>Causal Inference</vt:lpstr>
      <vt:lpstr>Causal Inference</vt:lpstr>
      <vt:lpstr>Causal Inference</vt:lpstr>
      <vt:lpstr>Causal Inference</vt:lpstr>
      <vt:lpstr>Causal Inference</vt:lpstr>
      <vt:lpstr>Associations</vt:lpstr>
      <vt:lpstr>Binge Drinking and Atherosclerosis</vt:lpstr>
      <vt:lpstr>Binge Drinking and Atherosclerosis</vt:lpstr>
      <vt:lpstr>Binge Drinking and Atherosclerosis</vt:lpstr>
      <vt:lpstr>Binge Drinking and Atherosclerosis</vt:lpstr>
      <vt:lpstr>Binge Drinking and Atherosclerosis</vt:lpstr>
      <vt:lpstr>Associations</vt:lpstr>
      <vt:lpstr>Associations</vt:lpstr>
      <vt:lpstr>Associations</vt:lpstr>
      <vt:lpstr>Associations</vt:lpstr>
      <vt:lpstr>Explanation 1</vt:lpstr>
      <vt:lpstr>Explanation 1</vt:lpstr>
      <vt:lpstr>Binge Drinking and Atherosclerosis</vt:lpstr>
      <vt:lpstr>Associations</vt:lpstr>
      <vt:lpstr>Explanation 2</vt:lpstr>
      <vt:lpstr>Explanation 2</vt:lpstr>
      <vt:lpstr>Explanation 2</vt:lpstr>
      <vt:lpstr>Possible explanations for an Association</vt:lpstr>
      <vt:lpstr>PowerPoint Presentation</vt:lpstr>
      <vt:lpstr>PowerPoint Presentation</vt:lpstr>
      <vt:lpstr>Explanation 2</vt:lpstr>
      <vt:lpstr>Explanation 2</vt:lpstr>
      <vt:lpstr>Explanation 2</vt:lpstr>
      <vt:lpstr>PowerPoint Presentation</vt:lpstr>
      <vt:lpstr>PowerPoint Presentation</vt:lpstr>
      <vt:lpstr>Associations</vt:lpstr>
      <vt:lpstr>Explanation 3</vt:lpstr>
      <vt:lpstr>Binge Drinking and Atherosclerosis</vt:lpstr>
      <vt:lpstr>Associations</vt:lpstr>
      <vt:lpstr>Explanation 4</vt:lpstr>
      <vt:lpstr>Confounding</vt:lpstr>
      <vt:lpstr>Confounding</vt:lpstr>
      <vt:lpstr>Confounding</vt:lpstr>
      <vt:lpstr>Confounding</vt:lpstr>
      <vt:lpstr>Confounding</vt:lpstr>
      <vt:lpstr>Controlling confounding</vt:lpstr>
      <vt:lpstr>Controlling confounding</vt:lpstr>
      <vt:lpstr>Controlling confounding</vt:lpstr>
      <vt:lpstr>Stratification and Adjustment</vt:lpstr>
      <vt:lpstr>Binge Drinking and Atherosclerosis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Confounding</vt:lpstr>
      <vt:lpstr>Confounding</vt:lpstr>
      <vt:lpstr>PowerPoint Presentation</vt:lpstr>
      <vt:lpstr>PowerPoint Presentation</vt:lpstr>
      <vt:lpstr>Confounding</vt:lpstr>
      <vt:lpstr>Confounding</vt:lpstr>
      <vt:lpstr>VEST (Vest prevention of Early Sudden death Trial)</vt:lpstr>
      <vt:lpstr>Confounding in VEST</vt:lpstr>
      <vt:lpstr>Confounding in VEST</vt:lpstr>
      <vt:lpstr>Confounding in VEST</vt:lpstr>
      <vt:lpstr>Confounding in VEST</vt:lpstr>
      <vt:lpstr>Confounding in VEST</vt:lpstr>
      <vt:lpstr>Confounding in VEST</vt:lpstr>
      <vt:lpstr>Confounding in VEST</vt:lpstr>
      <vt:lpstr>Randomized controlled trials</vt:lpstr>
      <vt:lpstr>Randomized controlled trials (RCTs)</vt:lpstr>
      <vt:lpstr>Associations in an RCT</vt:lpstr>
      <vt:lpstr>Associations in an RCT</vt:lpstr>
      <vt:lpstr>Randomized controlled trials (RCTs)</vt:lpstr>
      <vt:lpstr>Randomized controlled trials (RCTs)</vt:lpstr>
      <vt:lpstr>Randomized controlled trials (RCTs)</vt:lpstr>
      <vt:lpstr>Randomized controlled trials (RCTs)</vt:lpstr>
      <vt:lpstr>Randomized controlled trials (RCTs)</vt:lpstr>
      <vt:lpstr>PowerPoint Presentation</vt:lpstr>
      <vt:lpstr>PowerPoint Presentation</vt:lpstr>
      <vt:lpstr>PowerPoint Presentation</vt:lpstr>
      <vt:lpstr>PowerPoint Presentation</vt:lpstr>
      <vt:lpstr>Randomized controlled trials (RCTs)</vt:lpstr>
      <vt:lpstr>Randomized controlled trials (RCTs)</vt:lpstr>
      <vt:lpstr>Confounding in VEST</vt:lpstr>
      <vt:lpstr>Randomized controlled trials (RCTs)</vt:lpstr>
      <vt:lpstr>Confounding in VEST</vt:lpstr>
      <vt:lpstr>Randomized controlled trials (RCTs)</vt:lpstr>
      <vt:lpstr>Confounding in VEST</vt:lpstr>
      <vt:lpstr>Confounding in VEST</vt:lpstr>
      <vt:lpstr>PowerPoint Presentation</vt:lpstr>
      <vt:lpstr>Randomized controlled trials (RCTs)</vt:lpstr>
      <vt:lpstr>Randomized controlled trials (RCTs)</vt:lpstr>
      <vt:lpstr>Randomized controlled trials (RCTs)</vt:lpstr>
      <vt:lpstr>Randomized controlled trials (RCTs)</vt:lpstr>
      <vt:lpstr>Randomized controlled trials (RCTs)</vt:lpstr>
      <vt:lpstr>PowerPoint Presentation</vt:lpstr>
      <vt:lpstr>PowerPoint Presentation</vt:lpstr>
      <vt:lpstr>PowerPoint Presentation</vt:lpstr>
      <vt:lpstr>Randomized controlled trials (RCTs)</vt:lpstr>
      <vt:lpstr>Summary</vt:lpstr>
      <vt:lpstr>Summary</vt:lpstr>
      <vt:lpstr>Extra Slides</vt:lpstr>
      <vt:lpstr>PowerPoint Presentation</vt:lpstr>
      <vt:lpstr>Binge Drinking and Atherosclerosis</vt:lpstr>
      <vt:lpstr>Causal Inference</vt:lpstr>
      <vt:lpstr>DCR-4 Figure 1.4</vt:lpstr>
      <vt:lpstr>DCR-4 Figure 1.4, modified</vt:lpstr>
    </vt:vector>
  </TitlesOfParts>
  <Company>UCSF-DEB\SFCC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Pletcher, Mark</dc:creator>
  <cp:lastModifiedBy>Pletcher, Mark</cp:lastModifiedBy>
  <cp:revision>110</cp:revision>
  <dcterms:created xsi:type="dcterms:W3CDTF">2019-06-13T16:45:10Z</dcterms:created>
  <dcterms:modified xsi:type="dcterms:W3CDTF">2019-08-20T18:25:02Z</dcterms:modified>
</cp:coreProperties>
</file>