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82" r:id="rId3"/>
    <p:sldId id="383" r:id="rId4"/>
    <p:sldId id="297" r:id="rId5"/>
    <p:sldId id="349" r:id="rId6"/>
    <p:sldId id="257" r:id="rId7"/>
    <p:sldId id="271" r:id="rId8"/>
    <p:sldId id="273" r:id="rId9"/>
    <p:sldId id="291" r:id="rId10"/>
    <p:sldId id="292" r:id="rId11"/>
    <p:sldId id="309" r:id="rId12"/>
    <p:sldId id="317" r:id="rId13"/>
    <p:sldId id="318" r:id="rId14"/>
    <p:sldId id="319" r:id="rId15"/>
    <p:sldId id="310" r:id="rId16"/>
    <p:sldId id="323" r:id="rId17"/>
    <p:sldId id="324" r:id="rId18"/>
    <p:sldId id="375" r:id="rId19"/>
    <p:sldId id="377" r:id="rId20"/>
    <p:sldId id="373" r:id="rId21"/>
    <p:sldId id="352" r:id="rId22"/>
    <p:sldId id="376" r:id="rId23"/>
    <p:sldId id="353" r:id="rId24"/>
    <p:sldId id="354" r:id="rId25"/>
    <p:sldId id="355" r:id="rId26"/>
    <p:sldId id="356" r:id="rId27"/>
    <p:sldId id="357" r:id="rId28"/>
    <p:sldId id="358" r:id="rId29"/>
    <p:sldId id="359" r:id="rId30"/>
    <p:sldId id="360" r:id="rId31"/>
    <p:sldId id="374" r:id="rId32"/>
    <p:sldId id="381" r:id="rId33"/>
    <p:sldId id="362" r:id="rId34"/>
    <p:sldId id="384" r:id="rId35"/>
    <p:sldId id="334" r:id="rId36"/>
    <p:sldId id="344" r:id="rId37"/>
    <p:sldId id="335" r:id="rId38"/>
    <p:sldId id="345" r:id="rId39"/>
    <p:sldId id="333" r:id="rId40"/>
    <p:sldId id="332" r:id="rId41"/>
    <p:sldId id="337" r:id="rId42"/>
    <p:sldId id="338" r:id="rId43"/>
    <p:sldId id="346" r:id="rId44"/>
    <p:sldId id="378" r:id="rId45"/>
    <p:sldId id="379" r:id="rId46"/>
    <p:sldId id="3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6"/>
    <p:restoredTop sz="77344"/>
  </p:normalViewPr>
  <p:slideViewPr>
    <p:cSldViewPr snapToGrid="0" snapToObjects="1">
      <p:cViewPr>
        <p:scale>
          <a:sx n="80" d="100"/>
          <a:sy n="80" d="100"/>
        </p:scale>
        <p:origin x="1120" y="264"/>
      </p:cViewPr>
      <p:guideLst/>
    </p:cSldViewPr>
  </p:slideViewPr>
  <p:notesTextViewPr>
    <p:cViewPr>
      <p:scale>
        <a:sx n="1" d="1"/>
        <a:sy n="1" d="1"/>
      </p:scale>
      <p:origin x="0" y="0"/>
    </p:cViewPr>
  </p:notesTextViewPr>
  <p:sorterViewPr>
    <p:cViewPr>
      <p:scale>
        <a:sx n="118" d="100"/>
        <a:sy n="118"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enge\Dropbox\Analysts\10_Megan\IeDEA%20RIC%202012\6_Analyses\RIC%202014%20Retention\RIC%20Retention%20Manuscript\Ric%20Ret%20Excel%20Files\1.8%20Fig%205b%20Retention%20Corrected%20Pool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enge\Dropbox\Analysts\10_Megan\IeDEA%20RIC%202012\6_Analyses\RIC%202014%20Retention\RIC%20Retention%20Manuscript\Ric%20Ret%20Excel%20Files\1.7%20Fig%205a%20Retention%20Naive%20Pool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percentStacked"/>
        <c:varyColors val="0"/>
        <c:ser>
          <c:idx val="0"/>
          <c:order val="0"/>
          <c:tx>
            <c:strRef>
              <c:f>Sheet1!$M$5</c:f>
              <c:strCache>
                <c:ptCount val="1"/>
                <c:pt idx="0">
                  <c:v>in care original clinic</c:v>
                </c:pt>
              </c:strCache>
            </c:strRef>
          </c:tx>
          <c:spPr>
            <a:ln>
              <a:noFill/>
            </a:ln>
          </c:spPr>
          <c:invertIfNegative val="0"/>
          <c:cat>
            <c:numRef>
              <c:f>Sheet1!$L$6:$L$10</c:f>
              <c:numCache>
                <c:formatCode>0</c:formatCode>
                <c:ptCount val="5"/>
                <c:pt idx="0">
                  <c:v>0.0</c:v>
                </c:pt>
                <c:pt idx="1">
                  <c:v>180.0</c:v>
                </c:pt>
                <c:pt idx="2">
                  <c:v>365.0</c:v>
                </c:pt>
                <c:pt idx="3">
                  <c:v>545.0</c:v>
                </c:pt>
                <c:pt idx="4">
                  <c:v>730.0</c:v>
                </c:pt>
              </c:numCache>
            </c:numRef>
          </c:cat>
          <c:val>
            <c:numRef>
              <c:f>Sheet1!$M$6:$M$10</c:f>
              <c:numCache>
                <c:formatCode>0%</c:formatCode>
                <c:ptCount val="5"/>
                <c:pt idx="0">
                  <c:v>1.0</c:v>
                </c:pt>
                <c:pt idx="1">
                  <c:v>0.90200001</c:v>
                </c:pt>
                <c:pt idx="2">
                  <c:v>0.85500002</c:v>
                </c:pt>
                <c:pt idx="3">
                  <c:v>0.78299999</c:v>
                </c:pt>
                <c:pt idx="4">
                  <c:v>0.68599999</c:v>
                </c:pt>
              </c:numCache>
            </c:numRef>
          </c:val>
        </c:ser>
        <c:ser>
          <c:idx val="1"/>
          <c:order val="1"/>
          <c:tx>
            <c:strRef>
              <c:f>Sheet1!$N$5</c:f>
              <c:strCache>
                <c:ptCount val="1"/>
                <c:pt idx="0">
                  <c:v>official transfer to new clinic</c:v>
                </c:pt>
              </c:strCache>
            </c:strRef>
          </c:tx>
          <c:spPr>
            <a:ln>
              <a:noFill/>
            </a:ln>
          </c:spPr>
          <c:invertIfNegative val="0"/>
          <c:cat>
            <c:numRef>
              <c:f>Sheet1!$L$6:$L$10</c:f>
              <c:numCache>
                <c:formatCode>0</c:formatCode>
                <c:ptCount val="5"/>
                <c:pt idx="0">
                  <c:v>0.0</c:v>
                </c:pt>
                <c:pt idx="1">
                  <c:v>180.0</c:v>
                </c:pt>
                <c:pt idx="2">
                  <c:v>365.0</c:v>
                </c:pt>
                <c:pt idx="3">
                  <c:v>545.0</c:v>
                </c:pt>
                <c:pt idx="4">
                  <c:v>730.0</c:v>
                </c:pt>
              </c:numCache>
            </c:numRef>
          </c:cat>
          <c:val>
            <c:numRef>
              <c:f>Sheet1!$N$6:$N$10</c:f>
              <c:numCache>
                <c:formatCode>0%</c:formatCode>
                <c:ptCount val="5"/>
                <c:pt idx="0">
                  <c:v>0.0</c:v>
                </c:pt>
                <c:pt idx="1">
                  <c:v>0.014</c:v>
                </c:pt>
                <c:pt idx="2">
                  <c:v>0.023</c:v>
                </c:pt>
                <c:pt idx="3">
                  <c:v>0.029</c:v>
                </c:pt>
                <c:pt idx="4">
                  <c:v>0.036</c:v>
                </c:pt>
              </c:numCache>
            </c:numRef>
          </c:val>
        </c:ser>
        <c:ser>
          <c:idx val="2"/>
          <c:order val="2"/>
          <c:tx>
            <c:strRef>
              <c:f>Sheet1!$O$5</c:f>
              <c:strCache>
                <c:ptCount val="1"/>
                <c:pt idx="0">
                  <c:v>died in care</c:v>
                </c:pt>
              </c:strCache>
            </c:strRef>
          </c:tx>
          <c:spPr>
            <a:ln>
              <a:noFill/>
            </a:ln>
          </c:spPr>
          <c:invertIfNegative val="0"/>
          <c:cat>
            <c:numRef>
              <c:f>Sheet1!$L$6:$L$10</c:f>
              <c:numCache>
                <c:formatCode>0</c:formatCode>
                <c:ptCount val="5"/>
                <c:pt idx="0">
                  <c:v>0.0</c:v>
                </c:pt>
                <c:pt idx="1">
                  <c:v>180.0</c:v>
                </c:pt>
                <c:pt idx="2">
                  <c:v>365.0</c:v>
                </c:pt>
                <c:pt idx="3">
                  <c:v>545.0</c:v>
                </c:pt>
                <c:pt idx="4">
                  <c:v>730.0</c:v>
                </c:pt>
              </c:numCache>
            </c:numRef>
          </c:cat>
          <c:val>
            <c:numRef>
              <c:f>Sheet1!$O$6:$O$10</c:f>
              <c:numCache>
                <c:formatCode>0%</c:formatCode>
                <c:ptCount val="5"/>
                <c:pt idx="0">
                  <c:v>0.0</c:v>
                </c:pt>
                <c:pt idx="1">
                  <c:v>0.042</c:v>
                </c:pt>
                <c:pt idx="2">
                  <c:v>0.047</c:v>
                </c:pt>
                <c:pt idx="3">
                  <c:v>0.052</c:v>
                </c:pt>
                <c:pt idx="4">
                  <c:v>0.059</c:v>
                </c:pt>
              </c:numCache>
            </c:numRef>
          </c:val>
        </c:ser>
        <c:ser>
          <c:idx val="3"/>
          <c:order val="3"/>
          <c:tx>
            <c:strRef>
              <c:f>Sheet1!$P$5</c:f>
              <c:strCache>
                <c:ptCount val="1"/>
                <c:pt idx="0">
                  <c:v>died out of care</c:v>
                </c:pt>
              </c:strCache>
            </c:strRef>
          </c:tx>
          <c:spPr>
            <a:ln>
              <a:noFill/>
            </a:ln>
          </c:spPr>
          <c:invertIfNegative val="0"/>
          <c:cat>
            <c:numRef>
              <c:f>Sheet1!$L$6:$L$10</c:f>
              <c:numCache>
                <c:formatCode>0</c:formatCode>
                <c:ptCount val="5"/>
                <c:pt idx="0">
                  <c:v>0.0</c:v>
                </c:pt>
                <c:pt idx="1">
                  <c:v>180.0</c:v>
                </c:pt>
                <c:pt idx="2">
                  <c:v>365.0</c:v>
                </c:pt>
                <c:pt idx="3">
                  <c:v>545.0</c:v>
                </c:pt>
                <c:pt idx="4">
                  <c:v>730.0</c:v>
                </c:pt>
              </c:numCache>
            </c:numRef>
          </c:cat>
          <c:val>
            <c:numRef>
              <c:f>Sheet1!$P$6:$P$10</c:f>
              <c:numCache>
                <c:formatCode>0%</c:formatCode>
                <c:ptCount val="5"/>
                <c:pt idx="0">
                  <c:v>0.0</c:v>
                </c:pt>
                <c:pt idx="1">
                  <c:v>0.014</c:v>
                </c:pt>
                <c:pt idx="2">
                  <c:v>0.028</c:v>
                </c:pt>
                <c:pt idx="3">
                  <c:v>0.046</c:v>
                </c:pt>
                <c:pt idx="4">
                  <c:v>0.061</c:v>
                </c:pt>
              </c:numCache>
            </c:numRef>
          </c:val>
        </c:ser>
        <c:ser>
          <c:idx val="4"/>
          <c:order val="4"/>
          <c:tx>
            <c:strRef>
              <c:f>Sheet1!$Q$5</c:f>
              <c:strCache>
                <c:ptCount val="1"/>
                <c:pt idx="0">
                  <c:v>not in care</c:v>
                </c:pt>
              </c:strCache>
            </c:strRef>
          </c:tx>
          <c:spPr>
            <a:solidFill>
              <a:schemeClr val="bg1">
                <a:lumMod val="75000"/>
              </a:schemeClr>
            </a:solidFill>
            <a:ln>
              <a:noFill/>
            </a:ln>
          </c:spPr>
          <c:invertIfNegative val="0"/>
          <c:cat>
            <c:numRef>
              <c:f>Sheet1!$L$6:$L$10</c:f>
              <c:numCache>
                <c:formatCode>0</c:formatCode>
                <c:ptCount val="5"/>
                <c:pt idx="0">
                  <c:v>0.0</c:v>
                </c:pt>
                <c:pt idx="1">
                  <c:v>180.0</c:v>
                </c:pt>
                <c:pt idx="2">
                  <c:v>365.0</c:v>
                </c:pt>
                <c:pt idx="3">
                  <c:v>545.0</c:v>
                </c:pt>
                <c:pt idx="4">
                  <c:v>730.0</c:v>
                </c:pt>
              </c:numCache>
            </c:numRef>
          </c:cat>
          <c:val>
            <c:numRef>
              <c:f>Sheet1!$Q$6:$Q$10</c:f>
              <c:numCache>
                <c:formatCode>0%</c:formatCode>
                <c:ptCount val="5"/>
                <c:pt idx="0">
                  <c:v>0.0</c:v>
                </c:pt>
                <c:pt idx="1">
                  <c:v>0.028</c:v>
                </c:pt>
                <c:pt idx="2">
                  <c:v>0.037</c:v>
                </c:pt>
                <c:pt idx="3">
                  <c:v>0.046</c:v>
                </c:pt>
                <c:pt idx="4">
                  <c:v>0.059</c:v>
                </c:pt>
              </c:numCache>
            </c:numRef>
          </c:val>
        </c:ser>
        <c:ser>
          <c:idx val="5"/>
          <c:order val="5"/>
          <c:tx>
            <c:strRef>
              <c:f>Sheet1!$R$5</c:f>
              <c:strCache>
                <c:ptCount val="1"/>
                <c:pt idx="0">
                  <c:v>silent transfer</c:v>
                </c:pt>
              </c:strCache>
            </c:strRef>
          </c:tx>
          <c:spPr>
            <a:solidFill>
              <a:schemeClr val="accent6">
                <a:lumMod val="60000"/>
                <a:lumOff val="40000"/>
              </a:schemeClr>
            </a:solidFill>
            <a:ln>
              <a:noFill/>
            </a:ln>
          </c:spPr>
          <c:invertIfNegative val="0"/>
          <c:val>
            <c:numRef>
              <c:f>Sheet1!$R$6:$R$10</c:f>
              <c:numCache>
                <c:formatCode>0%</c:formatCode>
                <c:ptCount val="5"/>
                <c:pt idx="0">
                  <c:v>0.0</c:v>
                </c:pt>
                <c:pt idx="1">
                  <c:v>0.0</c:v>
                </c:pt>
                <c:pt idx="2">
                  <c:v>0.01</c:v>
                </c:pt>
                <c:pt idx="3">
                  <c:v>0.044</c:v>
                </c:pt>
                <c:pt idx="4">
                  <c:v>0.099</c:v>
                </c:pt>
              </c:numCache>
            </c:numRef>
          </c:val>
        </c:ser>
        <c:dLbls>
          <c:showLegendKey val="0"/>
          <c:showVal val="0"/>
          <c:showCatName val="0"/>
          <c:showSerName val="0"/>
          <c:showPercent val="0"/>
          <c:showBubbleSize val="0"/>
        </c:dLbls>
        <c:gapWidth val="150"/>
        <c:overlap val="100"/>
        <c:axId val="1811022944"/>
        <c:axId val="1811025264"/>
      </c:barChart>
      <c:catAx>
        <c:axId val="1811022944"/>
        <c:scaling>
          <c:orientation val="minMax"/>
        </c:scaling>
        <c:delete val="0"/>
        <c:axPos val="b"/>
        <c:numFmt formatCode="0" sourceLinked="1"/>
        <c:majorTickMark val="out"/>
        <c:minorTickMark val="none"/>
        <c:tickLblPos val="nextTo"/>
        <c:crossAx val="1811025264"/>
        <c:crosses val="autoZero"/>
        <c:auto val="1"/>
        <c:lblAlgn val="ctr"/>
        <c:lblOffset val="100"/>
        <c:noMultiLvlLbl val="0"/>
      </c:catAx>
      <c:valAx>
        <c:axId val="1811025264"/>
        <c:scaling>
          <c:orientation val="minMax"/>
        </c:scaling>
        <c:delete val="0"/>
        <c:axPos val="l"/>
        <c:numFmt formatCode="0%" sourceLinked="1"/>
        <c:majorTickMark val="out"/>
        <c:minorTickMark val="none"/>
        <c:tickLblPos val="nextTo"/>
        <c:crossAx val="1811022944"/>
        <c:crosses val="autoZero"/>
        <c:crossBetween val="between"/>
      </c:valAx>
      <c:spPr>
        <a:noFill/>
        <a:ln>
          <a:noFill/>
        </a:ln>
      </c:spPr>
    </c:plotArea>
    <c:legend>
      <c:legendPos val="t"/>
      <c:layout/>
      <c:overlay val="0"/>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665411351075"/>
          <c:y val="0.225453232882174"/>
          <c:w val="0.817472238025386"/>
          <c:h val="0.613953681464441"/>
        </c:manualLayout>
      </c:layout>
      <c:barChart>
        <c:barDir val="col"/>
        <c:grouping val="percentStacked"/>
        <c:varyColors val="0"/>
        <c:ser>
          <c:idx val="0"/>
          <c:order val="0"/>
          <c:tx>
            <c:strRef>
              <c:f>Sheet1!$M$5</c:f>
              <c:strCache>
                <c:ptCount val="1"/>
                <c:pt idx="0">
                  <c:v>in care at original clinic</c:v>
                </c:pt>
              </c:strCache>
            </c:strRef>
          </c:tx>
          <c:invertIfNegative val="0"/>
          <c:cat>
            <c:numRef>
              <c:f>Sheet1!$L$6:$L$10</c:f>
              <c:numCache>
                <c:formatCode>General</c:formatCode>
                <c:ptCount val="5"/>
                <c:pt idx="0">
                  <c:v>0.0</c:v>
                </c:pt>
                <c:pt idx="1">
                  <c:v>180.0</c:v>
                </c:pt>
                <c:pt idx="2">
                  <c:v>365.0</c:v>
                </c:pt>
                <c:pt idx="3">
                  <c:v>545.0</c:v>
                </c:pt>
                <c:pt idx="4">
                  <c:v>730.0</c:v>
                </c:pt>
              </c:numCache>
            </c:numRef>
          </c:cat>
          <c:val>
            <c:numRef>
              <c:f>Sheet1!$M$6:$M$10</c:f>
              <c:numCache>
                <c:formatCode>0.00</c:formatCode>
                <c:ptCount val="5"/>
                <c:pt idx="0">
                  <c:v>1.0</c:v>
                </c:pt>
                <c:pt idx="1">
                  <c:v>0.83700001</c:v>
                </c:pt>
                <c:pt idx="2">
                  <c:v>0.76599997</c:v>
                </c:pt>
                <c:pt idx="3">
                  <c:v>0.71499997</c:v>
                </c:pt>
                <c:pt idx="4">
                  <c:v>0.671</c:v>
                </c:pt>
              </c:numCache>
            </c:numRef>
          </c:val>
        </c:ser>
        <c:ser>
          <c:idx val="1"/>
          <c:order val="1"/>
          <c:tx>
            <c:strRef>
              <c:f>Sheet1!$N$5</c:f>
              <c:strCache>
                <c:ptCount val="1"/>
                <c:pt idx="0">
                  <c:v>official transfer to new clinic</c:v>
                </c:pt>
              </c:strCache>
            </c:strRef>
          </c:tx>
          <c:invertIfNegative val="0"/>
          <c:cat>
            <c:numRef>
              <c:f>Sheet1!$L$6:$L$10</c:f>
              <c:numCache>
                <c:formatCode>General</c:formatCode>
                <c:ptCount val="5"/>
                <c:pt idx="0">
                  <c:v>0.0</c:v>
                </c:pt>
                <c:pt idx="1">
                  <c:v>180.0</c:v>
                </c:pt>
                <c:pt idx="2">
                  <c:v>365.0</c:v>
                </c:pt>
                <c:pt idx="3">
                  <c:v>545.0</c:v>
                </c:pt>
                <c:pt idx="4">
                  <c:v>730.0</c:v>
                </c:pt>
              </c:numCache>
            </c:numRef>
          </c:cat>
          <c:val>
            <c:numRef>
              <c:f>Sheet1!$N$6:$N$10</c:f>
              <c:numCache>
                <c:formatCode>0.00</c:formatCode>
                <c:ptCount val="5"/>
                <c:pt idx="0">
                  <c:v>0.0</c:v>
                </c:pt>
                <c:pt idx="1">
                  <c:v>0.013</c:v>
                </c:pt>
                <c:pt idx="2">
                  <c:v>0.023</c:v>
                </c:pt>
                <c:pt idx="3">
                  <c:v>0.03</c:v>
                </c:pt>
                <c:pt idx="4">
                  <c:v>0.037</c:v>
                </c:pt>
              </c:numCache>
            </c:numRef>
          </c:val>
        </c:ser>
        <c:ser>
          <c:idx val="2"/>
          <c:order val="2"/>
          <c:tx>
            <c:strRef>
              <c:f>Sheet1!$O$5</c:f>
              <c:strCache>
                <c:ptCount val="1"/>
                <c:pt idx="0">
                  <c:v>died in care</c:v>
                </c:pt>
              </c:strCache>
            </c:strRef>
          </c:tx>
          <c:invertIfNegative val="0"/>
          <c:cat>
            <c:numRef>
              <c:f>Sheet1!$L$6:$L$10</c:f>
              <c:numCache>
                <c:formatCode>General</c:formatCode>
                <c:ptCount val="5"/>
                <c:pt idx="0">
                  <c:v>0.0</c:v>
                </c:pt>
                <c:pt idx="1">
                  <c:v>180.0</c:v>
                </c:pt>
                <c:pt idx="2">
                  <c:v>365.0</c:v>
                </c:pt>
                <c:pt idx="3">
                  <c:v>545.0</c:v>
                </c:pt>
                <c:pt idx="4">
                  <c:v>730.0</c:v>
                </c:pt>
              </c:numCache>
            </c:numRef>
          </c:cat>
          <c:val>
            <c:numRef>
              <c:f>Sheet1!$O$6:$O$10</c:f>
              <c:numCache>
                <c:formatCode>0.00</c:formatCode>
                <c:ptCount val="5"/>
                <c:pt idx="0">
                  <c:v>0.0</c:v>
                </c:pt>
                <c:pt idx="1">
                  <c:v>0.018</c:v>
                </c:pt>
                <c:pt idx="2">
                  <c:v>0.021</c:v>
                </c:pt>
                <c:pt idx="3">
                  <c:v>0.023</c:v>
                </c:pt>
                <c:pt idx="4">
                  <c:v>0.024</c:v>
                </c:pt>
              </c:numCache>
            </c:numRef>
          </c:val>
        </c:ser>
        <c:ser>
          <c:idx val="3"/>
          <c:order val="3"/>
          <c:tx>
            <c:strRef>
              <c:f>Sheet1!$P$5</c:f>
              <c:strCache>
                <c:ptCount val="1"/>
                <c:pt idx="0">
                  <c:v>died out of care</c:v>
                </c:pt>
              </c:strCache>
            </c:strRef>
          </c:tx>
          <c:invertIfNegative val="0"/>
          <c:cat>
            <c:numRef>
              <c:f>Sheet1!$L$6:$L$10</c:f>
              <c:numCache>
                <c:formatCode>General</c:formatCode>
                <c:ptCount val="5"/>
                <c:pt idx="0">
                  <c:v>0.0</c:v>
                </c:pt>
                <c:pt idx="1">
                  <c:v>180.0</c:v>
                </c:pt>
                <c:pt idx="2">
                  <c:v>365.0</c:v>
                </c:pt>
                <c:pt idx="3">
                  <c:v>545.0</c:v>
                </c:pt>
                <c:pt idx="4">
                  <c:v>730.0</c:v>
                </c:pt>
              </c:numCache>
            </c:numRef>
          </c:cat>
          <c:val>
            <c:numRef>
              <c:f>Sheet1!$P$6:$P$10</c:f>
              <c:numCache>
                <c:formatCode>0.00</c:formatCode>
                <c:ptCount val="5"/>
                <c:pt idx="0">
                  <c:v>0.0</c:v>
                </c:pt>
                <c:pt idx="1">
                  <c:v>0.003</c:v>
                </c:pt>
                <c:pt idx="2">
                  <c:v>0.006</c:v>
                </c:pt>
                <c:pt idx="3">
                  <c:v>0.008</c:v>
                </c:pt>
                <c:pt idx="4">
                  <c:v>0.009</c:v>
                </c:pt>
              </c:numCache>
            </c:numRef>
          </c:val>
        </c:ser>
        <c:ser>
          <c:idx val="4"/>
          <c:order val="4"/>
          <c:tx>
            <c:strRef>
              <c:f>Sheet1!$Q$5</c:f>
              <c:strCache>
                <c:ptCount val="1"/>
                <c:pt idx="0">
                  <c:v>lost to follow-up</c:v>
                </c:pt>
              </c:strCache>
            </c:strRef>
          </c:tx>
          <c:spPr>
            <a:solidFill>
              <a:schemeClr val="bg1">
                <a:lumMod val="75000"/>
              </a:schemeClr>
            </a:solidFill>
          </c:spPr>
          <c:invertIfNegative val="0"/>
          <c:cat>
            <c:numRef>
              <c:f>Sheet1!$L$6:$L$10</c:f>
              <c:numCache>
                <c:formatCode>General</c:formatCode>
                <c:ptCount val="5"/>
                <c:pt idx="0">
                  <c:v>0.0</c:v>
                </c:pt>
                <c:pt idx="1">
                  <c:v>180.0</c:v>
                </c:pt>
                <c:pt idx="2">
                  <c:v>365.0</c:v>
                </c:pt>
                <c:pt idx="3">
                  <c:v>545.0</c:v>
                </c:pt>
                <c:pt idx="4">
                  <c:v>730.0</c:v>
                </c:pt>
              </c:numCache>
            </c:numRef>
          </c:cat>
          <c:val>
            <c:numRef>
              <c:f>Sheet1!$Q$6:$Q$10</c:f>
              <c:numCache>
                <c:formatCode>0.00</c:formatCode>
                <c:ptCount val="5"/>
                <c:pt idx="0">
                  <c:v>0.0</c:v>
                </c:pt>
                <c:pt idx="1">
                  <c:v>0.12899999</c:v>
                </c:pt>
                <c:pt idx="2">
                  <c:v>0.184</c:v>
                </c:pt>
                <c:pt idx="3">
                  <c:v>0.22400001</c:v>
                </c:pt>
                <c:pt idx="4">
                  <c:v>0.259</c:v>
                </c:pt>
              </c:numCache>
            </c:numRef>
          </c:val>
        </c:ser>
        <c:dLbls>
          <c:showLegendKey val="0"/>
          <c:showVal val="0"/>
          <c:showCatName val="0"/>
          <c:showSerName val="0"/>
          <c:showPercent val="0"/>
          <c:showBubbleSize val="0"/>
        </c:dLbls>
        <c:gapWidth val="150"/>
        <c:overlap val="100"/>
        <c:axId val="1811061184"/>
        <c:axId val="1811063504"/>
      </c:barChart>
      <c:catAx>
        <c:axId val="1811061184"/>
        <c:scaling>
          <c:orientation val="minMax"/>
        </c:scaling>
        <c:delete val="0"/>
        <c:axPos val="b"/>
        <c:numFmt formatCode="General" sourceLinked="1"/>
        <c:majorTickMark val="out"/>
        <c:minorTickMark val="none"/>
        <c:tickLblPos val="nextTo"/>
        <c:txPr>
          <a:bodyPr/>
          <a:lstStyle/>
          <a:p>
            <a:pPr>
              <a:defRPr sz="1200" b="0"/>
            </a:pPr>
            <a:endParaRPr lang="en-US"/>
          </a:p>
        </c:txPr>
        <c:crossAx val="1811063504"/>
        <c:crosses val="autoZero"/>
        <c:auto val="1"/>
        <c:lblAlgn val="ctr"/>
        <c:lblOffset val="100"/>
        <c:noMultiLvlLbl val="0"/>
      </c:catAx>
      <c:valAx>
        <c:axId val="1811063504"/>
        <c:scaling>
          <c:orientation val="minMax"/>
        </c:scaling>
        <c:delete val="0"/>
        <c:axPos val="l"/>
        <c:majorGridlines>
          <c:spPr>
            <a:ln>
              <a:noFill/>
            </a:ln>
          </c:spPr>
        </c:majorGridlines>
        <c:numFmt formatCode="0%" sourceLinked="1"/>
        <c:majorTickMark val="out"/>
        <c:minorTickMark val="none"/>
        <c:tickLblPos val="nextTo"/>
        <c:crossAx val="1811061184"/>
        <c:crosses val="autoZero"/>
        <c:crossBetween val="between"/>
      </c:valAx>
    </c:plotArea>
    <c:legend>
      <c:legendPos val="t"/>
      <c:layout>
        <c:manualLayout>
          <c:xMode val="edge"/>
          <c:yMode val="edge"/>
          <c:x val="0.061268078372643"/>
          <c:y val="0.0241483354286187"/>
          <c:w val="0.892322587344371"/>
          <c:h val="0.156620335877359"/>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1EE43-8CE3-1B40-B927-CF278715AFDE}" type="datetimeFigureOut">
              <a:rPr lang="en-US" smtClean="0"/>
              <a:t>5/2/18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F7982-C501-DE40-9F65-ABAA1FD6C514}" type="slidenum">
              <a:rPr lang="en-US" smtClean="0"/>
              <a:t>‹#›</a:t>
            </a:fld>
            <a:endParaRPr lang="en-US"/>
          </a:p>
        </p:txBody>
      </p:sp>
    </p:spTree>
    <p:extLst>
      <p:ext uri="{BB962C8B-B14F-4D97-AF65-F5344CB8AC3E}">
        <p14:creationId xmlns:p14="http://schemas.microsoft.com/office/powerpoint/2010/main" val="93868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blogs.sciencemag.org</a:t>
            </a:r>
            <a:r>
              <a:rPr lang="en-US" dirty="0" smtClean="0"/>
              <a:t>/pipeline/archives/2016/06/15/the-</a:t>
            </a:r>
            <a:r>
              <a:rPr lang="en-US" dirty="0" err="1" smtClean="0"/>
              <a:t>nejm</a:t>
            </a:r>
            <a:r>
              <a:rPr lang="en-US" dirty="0" smtClean="0"/>
              <a:t>-and-clinical-trials-</a:t>
            </a:r>
            <a:r>
              <a:rPr lang="en-US" dirty="0" err="1" smtClean="0"/>
              <a:t>whats</a:t>
            </a:r>
            <a:r>
              <a:rPr lang="en-US" dirty="0" smtClean="0"/>
              <a:t>-going-on</a:t>
            </a:r>
            <a:endParaRPr lang="en-US" dirty="0"/>
          </a:p>
        </p:txBody>
      </p:sp>
      <p:sp>
        <p:nvSpPr>
          <p:cNvPr id="4" name="Slide Number Placeholder 3"/>
          <p:cNvSpPr>
            <a:spLocks noGrp="1"/>
          </p:cNvSpPr>
          <p:nvPr>
            <p:ph type="sldNum" sz="quarter" idx="10"/>
          </p:nvPr>
        </p:nvSpPr>
        <p:spPr/>
        <p:txBody>
          <a:bodyPr/>
          <a:lstStyle/>
          <a:p>
            <a:fld id="{933F7982-C501-DE40-9F65-ABAA1FD6C514}" type="slidenum">
              <a:rPr lang="en-US" smtClean="0"/>
              <a:t>10</a:t>
            </a:fld>
            <a:endParaRPr lang="en-US"/>
          </a:p>
        </p:txBody>
      </p:sp>
    </p:spTree>
    <p:extLst>
      <p:ext uri="{BB962C8B-B14F-4D97-AF65-F5344CB8AC3E}">
        <p14:creationId xmlns:p14="http://schemas.microsoft.com/office/powerpoint/2010/main" val="83865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only they they don’t have are biopsies!</a:t>
            </a:r>
            <a:endParaRPr lang="en-US" dirty="0"/>
          </a:p>
        </p:txBody>
      </p:sp>
      <p:sp>
        <p:nvSpPr>
          <p:cNvPr id="4" name="Slide Number Placeholder 3"/>
          <p:cNvSpPr>
            <a:spLocks noGrp="1"/>
          </p:cNvSpPr>
          <p:nvPr>
            <p:ph type="sldNum" sz="quarter" idx="10"/>
          </p:nvPr>
        </p:nvSpPr>
        <p:spPr/>
        <p:txBody>
          <a:bodyPr/>
          <a:lstStyle/>
          <a:p>
            <a:fld id="{933F7982-C501-DE40-9F65-ABAA1FD6C514}" type="slidenum">
              <a:rPr lang="en-US" smtClean="0"/>
              <a:t>12</a:t>
            </a:fld>
            <a:endParaRPr lang="en-US"/>
          </a:p>
        </p:txBody>
      </p:sp>
    </p:spTree>
    <p:extLst>
      <p:ext uri="{BB962C8B-B14F-4D97-AF65-F5344CB8AC3E}">
        <p14:creationId xmlns:p14="http://schemas.microsoft.com/office/powerpoint/2010/main" val="209725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265" indent="-158265">
              <a:buFont typeface="Arial" panose="020B0604020202020204" pitchFamily="34" charset="0"/>
              <a:buChar char="•"/>
            </a:pPr>
            <a:r>
              <a:rPr lang="en-US" baseline="0" smtClean="0"/>
              <a:t>215 and 149</a:t>
            </a:r>
            <a:endParaRPr lang="en-US" baseline="0" dirty="0" smtClean="0"/>
          </a:p>
        </p:txBody>
      </p:sp>
      <p:sp>
        <p:nvSpPr>
          <p:cNvPr id="4" name="Slide Number Placeholder 3"/>
          <p:cNvSpPr>
            <a:spLocks noGrp="1"/>
          </p:cNvSpPr>
          <p:nvPr>
            <p:ph type="sldNum" sz="quarter" idx="10"/>
          </p:nvPr>
        </p:nvSpPr>
        <p:spPr/>
        <p:txBody>
          <a:bodyPr/>
          <a:lstStyle/>
          <a:p>
            <a:pPr>
              <a:defRPr/>
            </a:pPr>
            <a:fld id="{5A5CFA99-31FB-4DC7-923D-3D47BB049E7B}" type="slidenum">
              <a:rPr lang="en-GB" smtClean="0"/>
              <a:pPr>
                <a:defRPr/>
              </a:pPr>
              <a:t>16</a:t>
            </a:fld>
            <a:endParaRPr lang="en-GB"/>
          </a:p>
        </p:txBody>
      </p:sp>
    </p:spTree>
    <p:extLst>
      <p:ext uri="{BB962C8B-B14F-4D97-AF65-F5344CB8AC3E}">
        <p14:creationId xmlns:p14="http://schemas.microsoft.com/office/powerpoint/2010/main" val="197050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of these assumptions are very plausible in the real world</a:t>
            </a:r>
          </a:p>
          <a:p>
            <a:endParaRPr lang="en-US" dirty="0" smtClean="0"/>
          </a:p>
          <a:p>
            <a:endParaRPr lang="en-US" dirty="0" smtClean="0"/>
          </a:p>
          <a:p>
            <a:r>
              <a:rPr lang="en-US" dirty="0" smtClean="0"/>
              <a:t>But clinical effects are likely to be very different</a:t>
            </a:r>
          </a:p>
          <a:p>
            <a:r>
              <a:rPr lang="en-US" dirty="0" smtClean="0"/>
              <a:t>Does behavior of patients change</a:t>
            </a:r>
          </a:p>
          <a:p>
            <a:r>
              <a:rPr lang="en-US" dirty="0" smtClean="0"/>
              <a:t>Does behavior of health systems change</a:t>
            </a:r>
          </a:p>
          <a:p>
            <a:endParaRPr lang="en-US" dirty="0" smtClean="0"/>
          </a:p>
          <a:p>
            <a:endParaRPr lang="en-US" dirty="0" smtClean="0"/>
          </a:p>
          <a:p>
            <a:r>
              <a:rPr lang="en-US" dirty="0" smtClean="0"/>
              <a:t>Sacrifice a little rigor</a:t>
            </a:r>
            <a:r>
              <a:rPr lang="mr-IN" dirty="0" smtClean="0"/>
              <a:t>…</a:t>
            </a:r>
            <a:r>
              <a:rPr lang="en-US" dirty="0" smtClean="0"/>
              <a:t> </a:t>
            </a:r>
          </a:p>
          <a:p>
            <a:r>
              <a:rPr lang="mr-IN" dirty="0" smtClean="0"/>
              <a:t>…</a:t>
            </a:r>
            <a:r>
              <a:rPr lang="en-US" dirty="0" smtClean="0"/>
              <a:t>gain a lot</a:t>
            </a:r>
          </a:p>
          <a:p>
            <a:pPr lvl="1"/>
            <a:r>
              <a:rPr lang="en-US" dirty="0" smtClean="0"/>
              <a:t>Cost, feasibility </a:t>
            </a:r>
          </a:p>
          <a:p>
            <a:pPr lvl="1"/>
            <a:r>
              <a:rPr lang="en-US" dirty="0" err="1" smtClean="0"/>
              <a:t>etc</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B2C40E3-FF01-A24E-B85E-36D3CE8745B4}" type="slidenum">
              <a:rPr lang="en-US" smtClean="0"/>
              <a:t>23</a:t>
            </a:fld>
            <a:endParaRPr lang="en-US"/>
          </a:p>
        </p:txBody>
      </p:sp>
    </p:spTree>
    <p:extLst>
      <p:ext uri="{BB962C8B-B14F-4D97-AF65-F5344CB8AC3E}">
        <p14:creationId xmlns:p14="http://schemas.microsoft.com/office/powerpoint/2010/main" val="132321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Bor</a:t>
            </a:r>
            <a:endParaRPr lang="en-US" dirty="0"/>
          </a:p>
        </p:txBody>
      </p:sp>
      <p:sp>
        <p:nvSpPr>
          <p:cNvPr id="4" name="Slide Number Placeholder 3"/>
          <p:cNvSpPr>
            <a:spLocks noGrp="1"/>
          </p:cNvSpPr>
          <p:nvPr>
            <p:ph type="sldNum" sz="quarter" idx="10"/>
          </p:nvPr>
        </p:nvSpPr>
        <p:spPr/>
        <p:txBody>
          <a:bodyPr/>
          <a:lstStyle/>
          <a:p>
            <a:fld id="{2B2C40E3-FF01-A24E-B85E-36D3CE8745B4}" type="slidenum">
              <a:rPr lang="en-US" smtClean="0"/>
              <a:t>26</a:t>
            </a:fld>
            <a:endParaRPr lang="en-US"/>
          </a:p>
        </p:txBody>
      </p:sp>
    </p:spTree>
    <p:extLst>
      <p:ext uri="{BB962C8B-B14F-4D97-AF65-F5344CB8AC3E}">
        <p14:creationId xmlns:p14="http://schemas.microsoft.com/office/powerpoint/2010/main" val="148596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Eligibility only</a:t>
            </a:r>
            <a:r>
              <a:rPr lang="en-US" baseline="0" dirty="0" smtClean="0"/>
              <a:t> effects retention through the treatment, then the causal effect of the treatment on retention is the effect of eligibility on retention more or less minus the effect of eligibility on starting </a:t>
            </a:r>
            <a:r>
              <a:rPr lang="en-US" baseline="0" dirty="0" err="1" smtClean="0"/>
              <a:t>treatmnet</a:t>
            </a:r>
            <a:r>
              <a:rPr lang="en-US" baseline="0" dirty="0" smtClean="0"/>
              <a:t> </a:t>
            </a:r>
          </a:p>
          <a:p>
            <a:endParaRPr lang="en-US" baseline="0" dirty="0" smtClean="0"/>
          </a:p>
          <a:p>
            <a:r>
              <a:rPr lang="en-US" baseline="0" dirty="0" smtClean="0"/>
              <a:t>Causal inference without randomized trials</a:t>
            </a:r>
          </a:p>
          <a:p>
            <a:endParaRPr lang="en-US" dirty="0"/>
          </a:p>
        </p:txBody>
      </p:sp>
      <p:sp>
        <p:nvSpPr>
          <p:cNvPr id="4" name="Slide Number Placeholder 3"/>
          <p:cNvSpPr>
            <a:spLocks noGrp="1"/>
          </p:cNvSpPr>
          <p:nvPr>
            <p:ph type="sldNum" sz="quarter" idx="10"/>
          </p:nvPr>
        </p:nvSpPr>
        <p:spPr/>
        <p:txBody>
          <a:bodyPr/>
          <a:lstStyle/>
          <a:p>
            <a:fld id="{2B2C40E3-FF01-A24E-B85E-36D3CE8745B4}" type="slidenum">
              <a:rPr lang="en-US" smtClean="0"/>
              <a:t>28</a:t>
            </a:fld>
            <a:endParaRPr lang="en-US"/>
          </a:p>
        </p:txBody>
      </p:sp>
    </p:spTree>
    <p:extLst>
      <p:ext uri="{BB962C8B-B14F-4D97-AF65-F5344CB8AC3E}">
        <p14:creationId xmlns:p14="http://schemas.microsoft.com/office/powerpoint/2010/main" val="94258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B806012C-C318-BD4E-B7F6-A0F948F336B2}" type="slidenum">
              <a:rPr lang="en-US" smtClean="0"/>
              <a:t>29</a:t>
            </a:fld>
            <a:endParaRPr lang="en-US"/>
          </a:p>
        </p:txBody>
      </p:sp>
    </p:spTree>
    <p:extLst>
      <p:ext uri="{BB962C8B-B14F-4D97-AF65-F5344CB8AC3E}">
        <p14:creationId xmlns:p14="http://schemas.microsoft.com/office/powerpoint/2010/main" val="180961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outcomes </a:t>
            </a:r>
          </a:p>
          <a:p>
            <a:endParaRPr lang="en-US" dirty="0" smtClean="0"/>
          </a:p>
          <a:p>
            <a:r>
              <a:rPr lang="en-US" dirty="0" smtClean="0"/>
              <a:t>Also provider attitudes</a:t>
            </a:r>
          </a:p>
          <a:p>
            <a:r>
              <a:rPr lang="en-US" dirty="0" smtClean="0"/>
              <a:t/>
            </a:r>
            <a:br>
              <a:rPr lang="en-US" dirty="0" smtClean="0"/>
            </a:br>
            <a:r>
              <a:rPr lang="en-US" dirty="0" smtClean="0"/>
              <a:t>Specific provider behaviors</a:t>
            </a:r>
          </a:p>
          <a:p>
            <a:endParaRPr lang="en-US" dirty="0" smtClean="0"/>
          </a:p>
          <a:p>
            <a:r>
              <a:rPr lang="en-US" dirty="0" smtClean="0"/>
              <a:t>Assess </a:t>
            </a:r>
            <a:r>
              <a:rPr lang="en-US" dirty="0" err="1" smtClean="0"/>
              <a:t>implementabiilty</a:t>
            </a:r>
            <a:r>
              <a:rPr lang="en-US" dirty="0" smtClean="0"/>
              <a:t> as well</a:t>
            </a:r>
            <a:r>
              <a:rPr lang="en-US" baseline="0" dirty="0" smtClean="0"/>
              <a:t> as effectiveness</a:t>
            </a:r>
          </a:p>
          <a:p>
            <a:endParaRPr lang="en-US" baseline="0" dirty="0" smtClean="0"/>
          </a:p>
          <a:p>
            <a:r>
              <a:rPr lang="en-US" dirty="0" smtClean="0"/>
              <a:t>Potential evaluations</a:t>
            </a:r>
          </a:p>
          <a:p>
            <a:r>
              <a:rPr lang="en-US" dirty="0" smtClean="0"/>
              <a:t>Comparative implementability</a:t>
            </a:r>
          </a:p>
          <a:p>
            <a:r>
              <a:rPr lang="en-US" dirty="0" smtClean="0"/>
              <a:t>Roll out visit spacing only in 10 districts vs. all models in 10 districts</a:t>
            </a:r>
          </a:p>
          <a:p>
            <a:r>
              <a:rPr lang="en-US" dirty="0" smtClean="0"/>
              <a:t>Assess the fraction of stable patients in different care models</a:t>
            </a:r>
          </a:p>
          <a:p>
            <a:r>
              <a:rPr lang="en-US" dirty="0" smtClean="0"/>
              <a:t>Assess health care workers</a:t>
            </a:r>
          </a:p>
          <a:p>
            <a:r>
              <a:rPr lang="en-US" dirty="0" smtClean="0"/>
              <a:t>Comparative effectiveness</a:t>
            </a:r>
          </a:p>
          <a:p>
            <a:r>
              <a:rPr lang="en-US" dirty="0" smtClean="0"/>
              <a:t>Examine changes in retention and viral load</a:t>
            </a:r>
          </a:p>
          <a:p>
            <a:r>
              <a:rPr lang="en-US" dirty="0" smtClean="0"/>
              <a:t>Among all patients (whether or not they got the intervention)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826324C-1738-3048-BBF7-C053288A3CAA}" type="slidenum">
              <a:rPr lang="en-US" smtClean="0"/>
              <a:t>33</a:t>
            </a:fld>
            <a:endParaRPr lang="en-US"/>
          </a:p>
        </p:txBody>
      </p:sp>
    </p:spTree>
    <p:extLst>
      <p:ext uri="{BB962C8B-B14F-4D97-AF65-F5344CB8AC3E}">
        <p14:creationId xmlns:p14="http://schemas.microsoft.com/office/powerpoint/2010/main" val="176489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B24596-A103-0143-A40A-24046F827D78}"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694579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24596-A103-0143-A40A-24046F827D78}"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50101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24596-A103-0143-A40A-24046F827D78}"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24094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24596-A103-0143-A40A-24046F827D78}"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7403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B24596-A103-0143-A40A-24046F827D78}"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835195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B24596-A103-0143-A40A-24046F827D78}" type="datetimeFigureOut">
              <a:rPr lang="en-US" smtClean="0"/>
              <a:t>5/2/18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117417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B24596-A103-0143-A40A-24046F827D78}" type="datetimeFigureOut">
              <a:rPr lang="en-US" smtClean="0"/>
              <a:t>5/2/18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1092647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B24596-A103-0143-A40A-24046F827D78}" type="datetimeFigureOut">
              <a:rPr lang="en-US" smtClean="0"/>
              <a:t>5/2/18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994371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24596-A103-0143-A40A-24046F827D78}" type="datetimeFigureOut">
              <a:rPr lang="en-US" smtClean="0"/>
              <a:t>5/2/18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67923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24596-A103-0143-A40A-24046F827D78}" type="datetimeFigureOut">
              <a:rPr lang="en-US" smtClean="0"/>
              <a:t>5/2/18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204280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24596-A103-0143-A40A-24046F827D78}" type="datetimeFigureOut">
              <a:rPr lang="en-US" smtClean="0"/>
              <a:t>5/2/18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16757480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24596-A103-0143-A40A-24046F827D78}" type="datetimeFigureOut">
              <a:rPr lang="en-US" smtClean="0"/>
              <a:t>5/2/18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805CF-3699-A540-9D5F-35E9E6E8B845}" type="slidenum">
              <a:rPr lang="en-US" smtClean="0"/>
              <a:t>‹#›</a:t>
            </a:fld>
            <a:endParaRPr lang="en-US"/>
          </a:p>
        </p:txBody>
      </p:sp>
    </p:spTree>
    <p:extLst>
      <p:ext uri="{BB962C8B-B14F-4D97-AF65-F5344CB8AC3E}">
        <p14:creationId xmlns:p14="http://schemas.microsoft.com/office/powerpoint/2010/main" val="393199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ctworks.org/2016/06/24/randomized-control-trials-feed-our-fetish-for-single-focus-interventions/" TargetMode="Externa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aidscohortstudy.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edea.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 Id="rId3"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Week 5 – Study Designs in Implementation Science</a:t>
            </a:r>
            <a:endParaRPr lang="en-US" dirty="0"/>
          </a:p>
        </p:txBody>
      </p:sp>
      <p:sp>
        <p:nvSpPr>
          <p:cNvPr id="3" name="Subtitle 2"/>
          <p:cNvSpPr>
            <a:spLocks noGrp="1"/>
          </p:cNvSpPr>
          <p:nvPr>
            <p:ph type="subTitle" idx="1"/>
          </p:nvPr>
        </p:nvSpPr>
        <p:spPr/>
        <p:txBody>
          <a:bodyPr/>
          <a:lstStyle/>
          <a:p>
            <a:r>
              <a:rPr lang="en-US" dirty="0" smtClean="0"/>
              <a:t>Elvin Geng</a:t>
            </a:r>
          </a:p>
          <a:p>
            <a:r>
              <a:rPr lang="en-US" dirty="0" smtClean="0"/>
              <a:t>Epidemiology 245</a:t>
            </a:r>
          </a:p>
          <a:p>
            <a:r>
              <a:rPr lang="en-US" dirty="0" smtClean="0"/>
              <a:t>Spring</a:t>
            </a:r>
            <a:endParaRPr lang="en-US" dirty="0"/>
          </a:p>
        </p:txBody>
      </p:sp>
    </p:spTree>
    <p:extLst>
      <p:ext uri="{BB962C8B-B14F-4D97-AF65-F5344CB8AC3E}">
        <p14:creationId xmlns:p14="http://schemas.microsoft.com/office/powerpoint/2010/main" val="1517317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is-IS" dirty="0" smtClean="0"/>
              <a:t>…and a Hard Place</a:t>
            </a:r>
            <a:endParaRPr lang="en-US" dirty="0"/>
          </a:p>
        </p:txBody>
      </p:sp>
      <p:sp>
        <p:nvSpPr>
          <p:cNvPr id="3" name="Content Placeholder 2"/>
          <p:cNvSpPr>
            <a:spLocks noGrp="1"/>
          </p:cNvSpPr>
          <p:nvPr>
            <p:ph idx="1"/>
          </p:nvPr>
        </p:nvSpPr>
        <p:spPr>
          <a:xfrm>
            <a:off x="838200" y="5892437"/>
            <a:ext cx="10515600" cy="604838"/>
          </a:xfrm>
        </p:spPr>
        <p:txBody>
          <a:bodyPr/>
          <a:lstStyle/>
          <a:p>
            <a:r>
              <a:rPr lang="en-US" sz="1800" dirty="0">
                <a:hlinkClick r:id="rId3"/>
              </a:rPr>
              <a:t>http://www.ictworks.org/2016/06/24/randomized-control-trials-feed-our-fetish-for-single-focus-interventions</a:t>
            </a:r>
            <a:r>
              <a:rPr lang="en-US" sz="1800" dirty="0" smtClean="0">
                <a:hlinkClick r:id="rId3"/>
              </a:rPr>
              <a:t>/</a:t>
            </a:r>
            <a:endParaRPr lang="en-US" sz="1800" dirty="0" smtClean="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80" y="1395231"/>
            <a:ext cx="6013398" cy="3467100"/>
          </a:xfrm>
          <a:prstGeom prst="rect">
            <a:avLst/>
          </a:prstGeom>
          <a:ln>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016" y="1395231"/>
            <a:ext cx="5778500" cy="3467100"/>
          </a:xfrm>
          <a:prstGeom prst="rect">
            <a:avLst/>
          </a:prstGeom>
          <a:ln>
            <a:solidFill>
              <a:schemeClr val="tx1"/>
            </a:solidFill>
          </a:ln>
        </p:spPr>
      </p:pic>
    </p:spTree>
    <p:extLst>
      <p:ext uri="{BB962C8B-B14F-4D97-AF65-F5344CB8AC3E}">
        <p14:creationId xmlns:p14="http://schemas.microsoft.com/office/powerpoint/2010/main" val="226640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Observational Studies: Cohorts</a:t>
            </a:r>
            <a:endParaRPr lang="en-US" dirty="0"/>
          </a:p>
        </p:txBody>
      </p:sp>
      <p:sp>
        <p:nvSpPr>
          <p:cNvPr id="3" name="Content Placeholder 2"/>
          <p:cNvSpPr>
            <a:spLocks noGrp="1"/>
          </p:cNvSpPr>
          <p:nvPr>
            <p:ph idx="1"/>
          </p:nvPr>
        </p:nvSpPr>
        <p:spPr/>
        <p:txBody>
          <a:bodyPr/>
          <a:lstStyle/>
          <a:p>
            <a:r>
              <a:rPr lang="en-US" dirty="0" smtClean="0"/>
              <a:t>“Interval cohort” vs. “clinic-based cohort” </a:t>
            </a:r>
            <a:r>
              <a:rPr lang="en-US" sz="1800" dirty="0" smtClean="0"/>
              <a:t>(Lau ARHR 2007)</a:t>
            </a:r>
          </a:p>
          <a:p>
            <a:r>
              <a:rPr lang="en-US" dirty="0" smtClean="0"/>
              <a:t>Interval</a:t>
            </a:r>
          </a:p>
          <a:p>
            <a:pPr lvl="1"/>
            <a:r>
              <a:rPr lang="en-US" dirty="0" smtClean="0"/>
              <a:t>Researcher controls timing and nature of the measurements </a:t>
            </a:r>
          </a:p>
          <a:p>
            <a:pPr lvl="1"/>
            <a:r>
              <a:rPr lang="en-US" dirty="0" smtClean="0"/>
              <a:t>Patients “recruited” and assembled specifically for the purposes of research </a:t>
            </a:r>
          </a:p>
          <a:p>
            <a:r>
              <a:rPr lang="en-US" dirty="0" smtClean="0"/>
              <a:t>Clinic based</a:t>
            </a:r>
          </a:p>
          <a:p>
            <a:pPr lvl="1"/>
            <a:r>
              <a:rPr lang="en-US" dirty="0" smtClean="0"/>
              <a:t>Uses a population enumerated by program or practice (EHR)</a:t>
            </a:r>
          </a:p>
          <a:p>
            <a:pPr lvl="1"/>
            <a:r>
              <a:rPr lang="en-US" dirty="0" smtClean="0"/>
              <a:t>Researcher does not control nature nor timing of measurements</a:t>
            </a:r>
          </a:p>
          <a:p>
            <a:pPr lvl="2"/>
            <a:r>
              <a:rPr lang="en-US" dirty="0" smtClean="0"/>
              <a:t>For example - loss to follow-up maybe common and more “informative”</a:t>
            </a:r>
          </a:p>
          <a:p>
            <a:pPr lvl="1"/>
            <a:r>
              <a:rPr lang="en-US" dirty="0" smtClean="0"/>
              <a:t>Missing or misclassified information is the common</a:t>
            </a:r>
          </a:p>
          <a:p>
            <a:pPr lvl="1"/>
            <a:r>
              <a:rPr lang="en-US" dirty="0" smtClean="0"/>
              <a:t>But</a:t>
            </a:r>
            <a:r>
              <a:rPr lang="is-IS" dirty="0" smtClean="0"/>
              <a:t>… more “real world”</a:t>
            </a:r>
            <a:endParaRPr lang="en-US" dirty="0"/>
          </a:p>
        </p:txBody>
      </p:sp>
    </p:spTree>
    <p:extLst>
      <p:ext uri="{BB962C8B-B14F-4D97-AF65-F5344CB8AC3E}">
        <p14:creationId xmlns:p14="http://schemas.microsoft.com/office/powerpoint/2010/main" val="15265171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Interval cohort</a:t>
            </a:r>
            <a:endParaRPr lang="en-US" dirty="0"/>
          </a:p>
        </p:txBody>
      </p:sp>
      <p:sp>
        <p:nvSpPr>
          <p:cNvPr id="3" name="Content Placeholder 2"/>
          <p:cNvSpPr>
            <a:spLocks noGrp="1"/>
          </p:cNvSpPr>
          <p:nvPr>
            <p:ph idx="1"/>
          </p:nvPr>
        </p:nvSpPr>
        <p:spPr/>
        <p:txBody>
          <a:bodyPr>
            <a:normAutofit fontScale="92500"/>
          </a:bodyPr>
          <a:lstStyle/>
          <a:p>
            <a:r>
              <a:rPr lang="en-US" cap="all" dirty="0">
                <a:hlinkClick r:id="rId3"/>
              </a:rPr>
              <a:t>http://aidscohortstudy.org</a:t>
            </a:r>
            <a:r>
              <a:rPr lang="en-US" cap="all" dirty="0" smtClean="0">
                <a:hlinkClick r:id="rId3"/>
              </a:rPr>
              <a:t>/</a:t>
            </a:r>
            <a:endParaRPr lang="en-US" cap="all" dirty="0" smtClean="0"/>
          </a:p>
          <a:p>
            <a:r>
              <a:rPr lang="en-US" i="1" cap="all" dirty="0" smtClean="0"/>
              <a:t>“THE </a:t>
            </a:r>
            <a:r>
              <a:rPr lang="en-US" i="1" cap="all" dirty="0"/>
              <a:t>MACS STUDY IS CONDUCTED</a:t>
            </a:r>
            <a:r>
              <a:rPr lang="en-US" i="1" dirty="0"/>
              <a:t> by sites located in Baltimore, Chicago, Pittsburgh and Los Angeles, and includes over 7000 men with and without HIV infection</a:t>
            </a:r>
            <a:r>
              <a:rPr lang="en-US" i="1" dirty="0" smtClean="0"/>
              <a:t>.”</a:t>
            </a:r>
            <a:endParaRPr lang="en-US" i="1" dirty="0"/>
          </a:p>
          <a:p>
            <a:r>
              <a:rPr lang="en-US" i="1" dirty="0" smtClean="0"/>
              <a:t>“Study </a:t>
            </a:r>
            <a:r>
              <a:rPr lang="en-US" i="1" dirty="0"/>
              <a:t>visits include </a:t>
            </a:r>
            <a:r>
              <a:rPr lang="en-US" i="1" dirty="0">
                <a:solidFill>
                  <a:srgbClr val="FF0000"/>
                </a:solidFill>
              </a:rPr>
              <a:t>detailed questions </a:t>
            </a:r>
            <a:r>
              <a:rPr lang="en-US" i="1" dirty="0"/>
              <a:t>covering HIV-related </a:t>
            </a:r>
            <a:r>
              <a:rPr lang="en-US" i="1" dirty="0">
                <a:solidFill>
                  <a:srgbClr val="FF0000"/>
                </a:solidFill>
              </a:rPr>
              <a:t>symptoms </a:t>
            </a:r>
            <a:r>
              <a:rPr lang="en-US" i="1" dirty="0"/>
              <a:t>and </a:t>
            </a:r>
            <a:r>
              <a:rPr lang="en-US" i="1" dirty="0">
                <a:solidFill>
                  <a:srgbClr val="FF0000"/>
                </a:solidFill>
              </a:rPr>
              <a:t>utilization </a:t>
            </a:r>
            <a:r>
              <a:rPr lang="en-US" i="1" dirty="0"/>
              <a:t>of health services, d</a:t>
            </a:r>
            <a:r>
              <a:rPr lang="en-US" i="1" dirty="0">
                <a:solidFill>
                  <a:srgbClr val="FF0000"/>
                </a:solidFill>
              </a:rPr>
              <a:t>emographic and psychosocial characteristics</a:t>
            </a:r>
            <a:r>
              <a:rPr lang="en-US" i="1" dirty="0"/>
              <a:t>, a </a:t>
            </a:r>
            <a:r>
              <a:rPr lang="en-US" i="1" dirty="0">
                <a:solidFill>
                  <a:srgbClr val="FF0000"/>
                </a:solidFill>
              </a:rPr>
              <a:t>quality of life </a:t>
            </a:r>
            <a:r>
              <a:rPr lang="en-US" i="1" dirty="0"/>
              <a:t>survey, a </a:t>
            </a:r>
            <a:r>
              <a:rPr lang="en-US" i="1" dirty="0">
                <a:solidFill>
                  <a:srgbClr val="FF0000"/>
                </a:solidFill>
              </a:rPr>
              <a:t>physical examination</a:t>
            </a:r>
            <a:r>
              <a:rPr lang="en-US" i="1" dirty="0"/>
              <a:t>, a detailed form on </a:t>
            </a:r>
            <a:r>
              <a:rPr lang="en-US" i="1" dirty="0">
                <a:solidFill>
                  <a:srgbClr val="FF0000"/>
                </a:solidFill>
              </a:rPr>
              <a:t>medications </a:t>
            </a:r>
            <a:r>
              <a:rPr lang="en-US" i="1" dirty="0"/>
              <a:t>used as prophylaxis and/or treatment, a </a:t>
            </a:r>
            <a:r>
              <a:rPr lang="en-US" i="1" dirty="0">
                <a:solidFill>
                  <a:srgbClr val="FF0000"/>
                </a:solidFill>
              </a:rPr>
              <a:t>neuropsychological screening </a:t>
            </a:r>
            <a:r>
              <a:rPr lang="en-US" i="1" dirty="0"/>
              <a:t>and examination, </a:t>
            </a:r>
            <a:r>
              <a:rPr lang="en-US" i="1" dirty="0">
                <a:solidFill>
                  <a:srgbClr val="FF0000"/>
                </a:solidFill>
              </a:rPr>
              <a:t>blood </a:t>
            </a:r>
            <a:r>
              <a:rPr lang="en-US" i="1" dirty="0"/>
              <a:t>samples to measure hematologic variables including enumeration of T-cell subsets and HIV viral load, and the allocation of samples to be sent to the National Repository. </a:t>
            </a:r>
            <a:r>
              <a:rPr lang="en-US" i="1" dirty="0" smtClean="0"/>
              <a:t>”</a:t>
            </a:r>
            <a:endParaRPr lang="en-US" i="1" dirty="0"/>
          </a:p>
          <a:p>
            <a:endParaRPr lang="en-US" dirty="0"/>
          </a:p>
        </p:txBody>
      </p:sp>
    </p:spTree>
    <p:extLst>
      <p:ext uri="{BB962C8B-B14F-4D97-AF65-F5344CB8AC3E}">
        <p14:creationId xmlns:p14="http://schemas.microsoft.com/office/powerpoint/2010/main" val="1352274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Clinic-based cohort</a:t>
            </a:r>
            <a:endParaRPr lang="en-US" dirty="0"/>
          </a:p>
        </p:txBody>
      </p:sp>
      <p:sp>
        <p:nvSpPr>
          <p:cNvPr id="3" name="Content Placeholder 2"/>
          <p:cNvSpPr>
            <a:spLocks noGrp="1"/>
          </p:cNvSpPr>
          <p:nvPr>
            <p:ph idx="1"/>
          </p:nvPr>
        </p:nvSpPr>
        <p:spPr/>
        <p:txBody>
          <a:bodyPr/>
          <a:lstStyle/>
          <a:p>
            <a:r>
              <a:rPr lang="en-US" dirty="0">
                <a:hlinkClick r:id="rId2"/>
              </a:rPr>
              <a:t>http://www.iedea.org</a:t>
            </a:r>
            <a:r>
              <a:rPr lang="en-US" dirty="0" smtClean="0">
                <a:hlinkClick r:id="rId2"/>
              </a:rPr>
              <a:t>/</a:t>
            </a:r>
            <a:endParaRPr lang="en-US" dirty="0" smtClean="0"/>
          </a:p>
          <a:p>
            <a:r>
              <a:rPr lang="en-US" dirty="0" smtClean="0"/>
              <a:t>Pools data collected in routine HIV clinical care from sites all over the world</a:t>
            </a:r>
          </a:p>
          <a:p>
            <a:pPr lvl="1"/>
            <a:r>
              <a:rPr lang="en-US" dirty="0" smtClean="0"/>
              <a:t>Patients come for care (enumerated through care)</a:t>
            </a:r>
          </a:p>
          <a:p>
            <a:pPr lvl="1"/>
            <a:r>
              <a:rPr lang="en-US" dirty="0" smtClean="0"/>
              <a:t>Paper forms – data entered into open source database</a:t>
            </a:r>
          </a:p>
          <a:p>
            <a:pPr lvl="1"/>
            <a:r>
              <a:rPr lang="en-US" dirty="0" smtClean="0"/>
              <a:t>Minimal intrusion into clinical practice</a:t>
            </a:r>
          </a:p>
          <a:p>
            <a:pPr lvl="1"/>
            <a:r>
              <a:rPr lang="en-US" dirty="0" smtClean="0"/>
              <a:t>Seven regions globally</a:t>
            </a:r>
          </a:p>
          <a:p>
            <a:pPr lvl="1"/>
            <a:r>
              <a:rPr lang="en-US" dirty="0" smtClean="0"/>
              <a:t>NIAID funded</a:t>
            </a:r>
          </a:p>
          <a:p>
            <a:r>
              <a:rPr lang="en-US" dirty="0" smtClean="0"/>
              <a:t>1,700,000 patients globally</a:t>
            </a:r>
          </a:p>
          <a:p>
            <a:endParaRPr lang="en-US" dirty="0"/>
          </a:p>
        </p:txBody>
      </p:sp>
    </p:spTree>
    <p:extLst>
      <p:ext uri="{BB962C8B-B14F-4D97-AF65-F5344CB8AC3E}">
        <p14:creationId xmlns:p14="http://schemas.microsoft.com/office/powerpoint/2010/main" val="275059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MACS – type publication </a:t>
            </a:r>
            <a:endParaRPr lang="en-US" dirty="0"/>
          </a:p>
        </p:txBody>
      </p:sp>
      <p:sp>
        <p:nvSpPr>
          <p:cNvPr id="3" name="Content Placeholder 2"/>
          <p:cNvSpPr>
            <a:spLocks noGrp="1"/>
          </p:cNvSpPr>
          <p:nvPr>
            <p:ph idx="1"/>
          </p:nvPr>
        </p:nvSpPr>
        <p:spPr>
          <a:xfrm>
            <a:off x="838200" y="1825625"/>
            <a:ext cx="10515600" cy="4351338"/>
          </a:xfrm>
        </p:spPr>
        <p:txBody>
          <a:bodyPr/>
          <a:lstStyle/>
          <a:p>
            <a:r>
              <a:rPr lang="en-US" dirty="0" err="1"/>
              <a:t>Molsberry</a:t>
            </a:r>
            <a:r>
              <a:rPr lang="en-US" dirty="0"/>
              <a:t>, Samantha A., et al. "Mixed membership trajectory models of cognitive impairment in the multicenter AIDS cohort study." </a:t>
            </a:r>
            <a:r>
              <a:rPr lang="en-US" i="1" dirty="0"/>
              <a:t>AIDS (London, England)</a:t>
            </a:r>
            <a:r>
              <a:rPr lang="en-US" dirty="0"/>
              <a:t> 29.6 (2015): 713-721.</a:t>
            </a:r>
          </a:p>
        </p:txBody>
      </p:sp>
    </p:spTree>
    <p:extLst>
      <p:ext uri="{BB962C8B-B14F-4D97-AF65-F5344CB8AC3E}">
        <p14:creationId xmlns:p14="http://schemas.microsoft.com/office/powerpoint/2010/main" val="922723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t>
            </a:r>
            <a:r>
              <a:rPr lang="en-US" dirty="0" err="1" smtClean="0"/>
              <a:t>IeDEA</a:t>
            </a:r>
            <a:r>
              <a:rPr lang="en-US" dirty="0" smtClean="0"/>
              <a:t> Type Publication</a:t>
            </a:r>
            <a:endParaRPr lang="en-US" dirty="0"/>
          </a:p>
        </p:txBody>
      </p:sp>
      <p:sp>
        <p:nvSpPr>
          <p:cNvPr id="3" name="Content Placeholder 2"/>
          <p:cNvSpPr>
            <a:spLocks noGrp="1"/>
          </p:cNvSpPr>
          <p:nvPr>
            <p:ph idx="1"/>
          </p:nvPr>
        </p:nvSpPr>
        <p:spPr/>
        <p:txBody>
          <a:bodyPr/>
          <a:lstStyle/>
          <a:p>
            <a:r>
              <a:rPr lang="en-US" dirty="0" smtClean="0"/>
              <a:t>International Epidemiological Databases to Evaluate AIDS</a:t>
            </a:r>
          </a:p>
          <a:p>
            <a:r>
              <a:rPr lang="en-US" dirty="0" smtClean="0"/>
              <a:t>Data come from “blue sheet” standardized clinical form</a:t>
            </a:r>
          </a:p>
          <a:p>
            <a:pPr lvl="1"/>
            <a:r>
              <a:rPr lang="en-US" dirty="0" smtClean="0"/>
              <a:t>Minimum data</a:t>
            </a:r>
          </a:p>
          <a:p>
            <a:r>
              <a:rPr lang="en-US" dirty="0" smtClean="0"/>
              <a:t>Pools clinic-based cohorts regionally</a:t>
            </a:r>
          </a:p>
          <a:p>
            <a:pPr lvl="1"/>
            <a:r>
              <a:rPr lang="en-US" dirty="0" smtClean="0"/>
              <a:t>Seven regions</a:t>
            </a:r>
          </a:p>
          <a:p>
            <a:pPr lvl="1"/>
            <a:r>
              <a:rPr lang="en-US" dirty="0" smtClean="0"/>
              <a:t>East Africa</a:t>
            </a:r>
          </a:p>
          <a:p>
            <a:pPr lvl="1"/>
            <a:r>
              <a:rPr lang="en-US" dirty="0" smtClean="0"/>
              <a:t>Does not influence care delivery </a:t>
            </a:r>
          </a:p>
          <a:p>
            <a:pPr lvl="1"/>
            <a:r>
              <a:rPr lang="en-US" dirty="0" smtClean="0"/>
              <a:t>Install database and data entrants at the site</a:t>
            </a:r>
          </a:p>
          <a:p>
            <a:r>
              <a:rPr lang="en-US" dirty="0" smtClean="0"/>
              <a:t>Want to understand barriers to care among HIV patients</a:t>
            </a:r>
          </a:p>
          <a:p>
            <a:endParaRPr lang="en-US" dirty="0" smtClean="0"/>
          </a:p>
          <a:p>
            <a:endParaRPr lang="en-US" dirty="0"/>
          </a:p>
        </p:txBody>
      </p:sp>
    </p:spTree>
    <p:extLst>
      <p:ext uri="{BB962C8B-B14F-4D97-AF65-F5344CB8AC3E}">
        <p14:creationId xmlns:p14="http://schemas.microsoft.com/office/powerpoint/2010/main" val="1784793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60564" y="234536"/>
            <a:ext cx="2773014" cy="262504"/>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18,081</a:t>
            </a:r>
            <a:r>
              <a:rPr lang="en-GB" sz="1400" b="1" dirty="0">
                <a:solidFill>
                  <a:schemeClr val="tx1"/>
                </a:solidFill>
              </a:rPr>
              <a:t> </a:t>
            </a:r>
            <a:r>
              <a:rPr lang="en-US" sz="1400" b="1" dirty="0">
                <a:solidFill>
                  <a:schemeClr val="tx1"/>
                </a:solidFill>
              </a:rPr>
              <a:t>Current Clinic Population</a:t>
            </a:r>
          </a:p>
        </p:txBody>
      </p:sp>
      <p:sp>
        <p:nvSpPr>
          <p:cNvPr id="3" name="Rounded Rectangle 2"/>
          <p:cNvSpPr/>
          <p:nvPr/>
        </p:nvSpPr>
        <p:spPr>
          <a:xfrm>
            <a:off x="3173837" y="748224"/>
            <a:ext cx="2773014" cy="312505"/>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3,250 (18%) Lost to follow-up</a:t>
            </a:r>
          </a:p>
        </p:txBody>
      </p:sp>
      <p:sp>
        <p:nvSpPr>
          <p:cNvPr id="5" name="Rounded Rectangle 4"/>
          <p:cNvSpPr/>
          <p:nvPr/>
        </p:nvSpPr>
        <p:spPr>
          <a:xfrm>
            <a:off x="3160564" y="1350574"/>
            <a:ext cx="2773014" cy="274317"/>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579 (18%) Sampled</a:t>
            </a:r>
          </a:p>
        </p:txBody>
      </p:sp>
      <p:cxnSp>
        <p:nvCxnSpPr>
          <p:cNvPr id="14" name="Straight Arrow Connector 13"/>
          <p:cNvCxnSpPr>
            <a:stCxn id="2" idx="2"/>
            <a:endCxn id="3" idx="0"/>
          </p:cNvCxnSpPr>
          <p:nvPr/>
        </p:nvCxnSpPr>
        <p:spPr>
          <a:xfrm>
            <a:off x="4547072" y="497041"/>
            <a:ext cx="13273" cy="25118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2"/>
            <a:endCxn id="5" idx="0"/>
          </p:cNvCxnSpPr>
          <p:nvPr/>
        </p:nvCxnSpPr>
        <p:spPr>
          <a:xfrm flipH="1">
            <a:off x="4547072" y="1060729"/>
            <a:ext cx="13273" cy="28984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750840" y="2155494"/>
            <a:ext cx="2773014" cy="2743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82 (14%) No outcome found</a:t>
            </a:r>
          </a:p>
        </p:txBody>
      </p:sp>
      <p:sp>
        <p:nvSpPr>
          <p:cNvPr id="43" name="Rounded Rectangle 42"/>
          <p:cNvSpPr/>
          <p:nvPr/>
        </p:nvSpPr>
        <p:spPr>
          <a:xfrm>
            <a:off x="4602201" y="2155494"/>
            <a:ext cx="2773014" cy="2743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497 (86%) Outcome found</a:t>
            </a:r>
          </a:p>
        </p:txBody>
      </p:sp>
      <p:cxnSp>
        <p:nvCxnSpPr>
          <p:cNvPr id="54" name="Straight Arrow Connector 53"/>
          <p:cNvCxnSpPr>
            <a:stCxn id="43" idx="2"/>
            <a:endCxn id="28" idx="0"/>
          </p:cNvCxnSpPr>
          <p:nvPr/>
        </p:nvCxnSpPr>
        <p:spPr>
          <a:xfrm>
            <a:off x="5988708" y="2429815"/>
            <a:ext cx="943882" cy="6788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6092780" y="3108675"/>
            <a:ext cx="1679620" cy="2743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340 (69%) Alive</a:t>
            </a:r>
          </a:p>
        </p:txBody>
      </p:sp>
      <p:sp>
        <p:nvSpPr>
          <p:cNvPr id="29" name="Rounded Rectangle 28"/>
          <p:cNvSpPr/>
          <p:nvPr/>
        </p:nvSpPr>
        <p:spPr>
          <a:xfrm>
            <a:off x="4263980" y="3108675"/>
            <a:ext cx="1679620" cy="2743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157 (32%) Dead</a:t>
            </a:r>
          </a:p>
        </p:txBody>
      </p:sp>
      <p:cxnSp>
        <p:nvCxnSpPr>
          <p:cNvPr id="41" name="Straight Arrow Connector 40"/>
          <p:cNvCxnSpPr>
            <a:stCxn id="43" idx="2"/>
            <a:endCxn id="29" idx="0"/>
          </p:cNvCxnSpPr>
          <p:nvPr/>
        </p:nvCxnSpPr>
        <p:spPr>
          <a:xfrm flipH="1">
            <a:off x="5103790" y="2429815"/>
            <a:ext cx="884918" cy="6788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5" idx="2"/>
            <a:endCxn id="43" idx="0"/>
          </p:cNvCxnSpPr>
          <p:nvPr/>
        </p:nvCxnSpPr>
        <p:spPr>
          <a:xfrm>
            <a:off x="4547072" y="1624890"/>
            <a:ext cx="1441637" cy="53060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 idx="2"/>
            <a:endCxn id="42" idx="0"/>
          </p:cNvCxnSpPr>
          <p:nvPr/>
        </p:nvCxnSpPr>
        <p:spPr>
          <a:xfrm flipH="1">
            <a:off x="3137347" y="1624890"/>
            <a:ext cx="1409724" cy="53060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8" idx="2"/>
            <a:endCxn id="36" idx="0"/>
          </p:cNvCxnSpPr>
          <p:nvPr/>
        </p:nvCxnSpPr>
        <p:spPr>
          <a:xfrm>
            <a:off x="6932590" y="3382995"/>
            <a:ext cx="948958" cy="55579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7010401" y="3938789"/>
            <a:ext cx="1742295" cy="7315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278 (82%) </a:t>
            </a:r>
          </a:p>
          <a:p>
            <a:pPr algn="ctr"/>
            <a:r>
              <a:rPr lang="en-US" sz="1400" b="1" dirty="0">
                <a:solidFill>
                  <a:schemeClr val="tx1"/>
                </a:solidFill>
              </a:rPr>
              <a:t>Updated Retention Status Possible</a:t>
            </a:r>
            <a:endParaRPr lang="en-US" sz="1400" b="1" dirty="0">
              <a:solidFill>
                <a:srgbClr val="FF0000"/>
              </a:solidFill>
            </a:endParaRPr>
          </a:p>
        </p:txBody>
      </p:sp>
      <p:sp>
        <p:nvSpPr>
          <p:cNvPr id="37" name="Rounded Rectangle 36"/>
          <p:cNvSpPr/>
          <p:nvPr/>
        </p:nvSpPr>
        <p:spPr>
          <a:xfrm>
            <a:off x="5181601" y="3962400"/>
            <a:ext cx="1742295" cy="7315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62 (18%) Updated Retention Status Not Possible</a:t>
            </a:r>
          </a:p>
        </p:txBody>
      </p:sp>
      <p:cxnSp>
        <p:nvCxnSpPr>
          <p:cNvPr id="38" name="Straight Arrow Connector 37"/>
          <p:cNvCxnSpPr>
            <a:stCxn id="28" idx="2"/>
            <a:endCxn id="37" idx="0"/>
          </p:cNvCxnSpPr>
          <p:nvPr/>
        </p:nvCxnSpPr>
        <p:spPr>
          <a:xfrm flipH="1">
            <a:off x="6052748" y="3382996"/>
            <a:ext cx="879842" cy="57940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36" idx="2"/>
          </p:cNvCxnSpPr>
          <p:nvPr/>
        </p:nvCxnSpPr>
        <p:spPr>
          <a:xfrm flipV="1">
            <a:off x="7864622" y="4670309"/>
            <a:ext cx="16926" cy="1348926"/>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Arrow Connector 74"/>
          <p:cNvCxnSpPr/>
          <p:nvPr/>
        </p:nvCxnSpPr>
        <p:spPr>
          <a:xfrm>
            <a:off x="7881002" y="5171004"/>
            <a:ext cx="88199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7" name="Straight Arrow Connector 76"/>
          <p:cNvCxnSpPr/>
          <p:nvPr/>
        </p:nvCxnSpPr>
        <p:spPr>
          <a:xfrm>
            <a:off x="7883252" y="6019235"/>
            <a:ext cx="86614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8" name="Rounded Rectangle 77"/>
          <p:cNvSpPr/>
          <p:nvPr/>
        </p:nvSpPr>
        <p:spPr>
          <a:xfrm>
            <a:off x="8840784" y="4887588"/>
            <a:ext cx="1500839" cy="675012"/>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90 (32%)</a:t>
            </a:r>
          </a:p>
          <a:p>
            <a:pPr algn="ctr"/>
            <a:r>
              <a:rPr lang="en-US" sz="1400" b="1" dirty="0">
                <a:solidFill>
                  <a:schemeClr val="tx1"/>
                </a:solidFill>
              </a:rPr>
              <a:t>Not in care</a:t>
            </a:r>
          </a:p>
        </p:txBody>
      </p:sp>
      <p:sp>
        <p:nvSpPr>
          <p:cNvPr id="79" name="Rounded Rectangle 78"/>
          <p:cNvSpPr/>
          <p:nvPr/>
        </p:nvSpPr>
        <p:spPr>
          <a:xfrm>
            <a:off x="8786162" y="5735819"/>
            <a:ext cx="1500839" cy="675012"/>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188 (68%)</a:t>
            </a:r>
          </a:p>
          <a:p>
            <a:pPr algn="ctr"/>
            <a:r>
              <a:rPr lang="en-US" sz="1400" b="1" dirty="0">
                <a:solidFill>
                  <a:schemeClr val="tx1"/>
                </a:solidFill>
              </a:rPr>
              <a:t>In care</a:t>
            </a:r>
          </a:p>
        </p:txBody>
      </p:sp>
      <p:sp>
        <p:nvSpPr>
          <p:cNvPr id="4" name="TextBox 3"/>
          <p:cNvSpPr txBox="1"/>
          <p:nvPr/>
        </p:nvSpPr>
        <p:spPr>
          <a:xfrm>
            <a:off x="1750840" y="6410832"/>
            <a:ext cx="3430760" cy="276999"/>
          </a:xfrm>
          <a:prstGeom prst="rect">
            <a:avLst/>
          </a:prstGeom>
          <a:noFill/>
        </p:spPr>
        <p:txBody>
          <a:bodyPr wrap="square" rtlCol="0">
            <a:spAutoFit/>
          </a:bodyPr>
          <a:lstStyle/>
          <a:p>
            <a:r>
              <a:rPr lang="en-US" sz="1200" dirty="0"/>
              <a:t>Figure 1</a:t>
            </a:r>
          </a:p>
        </p:txBody>
      </p:sp>
      <p:sp>
        <p:nvSpPr>
          <p:cNvPr id="6" name="TextBox 5"/>
          <p:cNvSpPr txBox="1"/>
          <p:nvPr/>
        </p:nvSpPr>
        <p:spPr>
          <a:xfrm>
            <a:off x="10617530" y="6410831"/>
            <a:ext cx="1574470" cy="369332"/>
          </a:xfrm>
          <a:prstGeom prst="rect">
            <a:avLst/>
          </a:prstGeom>
          <a:noFill/>
        </p:spPr>
        <p:txBody>
          <a:bodyPr wrap="none" rtlCol="0">
            <a:spAutoFit/>
          </a:bodyPr>
          <a:lstStyle/>
          <a:p>
            <a:r>
              <a:rPr lang="en-US" smtClean="0"/>
              <a:t>Geng CID 2015</a:t>
            </a:r>
            <a:endParaRPr lang="en-US"/>
          </a:p>
        </p:txBody>
      </p:sp>
    </p:spTree>
    <p:extLst>
      <p:ext uri="{BB962C8B-B14F-4D97-AF65-F5344CB8AC3E}">
        <p14:creationId xmlns:p14="http://schemas.microsoft.com/office/powerpoint/2010/main" val="1304170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01" y="6371431"/>
            <a:ext cx="2628797" cy="379656"/>
          </a:xfrm>
          <a:prstGeom prst="rect">
            <a:avLst/>
          </a:prstGeom>
          <a:noFill/>
        </p:spPr>
        <p:txBody>
          <a:bodyPr wrap="none" rtlCol="0">
            <a:spAutoFit/>
          </a:bodyPr>
          <a:lstStyle/>
          <a:p>
            <a:r>
              <a:rPr lang="en-US" sz="1867" b="1" dirty="0"/>
              <a:t>Days since ART initiation</a:t>
            </a:r>
          </a:p>
        </p:txBody>
      </p:sp>
      <p:sp>
        <p:nvSpPr>
          <p:cNvPr id="5" name="TextBox 4"/>
          <p:cNvSpPr txBox="1"/>
          <p:nvPr/>
        </p:nvSpPr>
        <p:spPr>
          <a:xfrm>
            <a:off x="8128001" y="6337248"/>
            <a:ext cx="2628797" cy="379656"/>
          </a:xfrm>
          <a:prstGeom prst="rect">
            <a:avLst/>
          </a:prstGeom>
          <a:noFill/>
        </p:spPr>
        <p:txBody>
          <a:bodyPr wrap="none" rtlCol="0">
            <a:spAutoFit/>
          </a:bodyPr>
          <a:lstStyle/>
          <a:p>
            <a:r>
              <a:rPr lang="en-US" sz="1867" b="1" dirty="0"/>
              <a:t>Days since ART initiation</a:t>
            </a:r>
          </a:p>
        </p:txBody>
      </p:sp>
      <p:sp>
        <p:nvSpPr>
          <p:cNvPr id="6" name="TextBox 5"/>
          <p:cNvSpPr txBox="1"/>
          <p:nvPr/>
        </p:nvSpPr>
        <p:spPr>
          <a:xfrm rot="16200000">
            <a:off x="-10182" y="4267356"/>
            <a:ext cx="1235595" cy="379656"/>
          </a:xfrm>
          <a:prstGeom prst="rect">
            <a:avLst/>
          </a:prstGeom>
          <a:noFill/>
        </p:spPr>
        <p:txBody>
          <a:bodyPr wrap="none" rtlCol="0">
            <a:spAutoFit/>
          </a:bodyPr>
          <a:lstStyle/>
          <a:p>
            <a:r>
              <a:rPr lang="en-US" sz="1867" dirty="0"/>
              <a:t>Proportion</a:t>
            </a:r>
          </a:p>
        </p:txBody>
      </p:sp>
      <p:sp>
        <p:nvSpPr>
          <p:cNvPr id="8" name="TextBox 7"/>
          <p:cNvSpPr txBox="1"/>
          <p:nvPr/>
        </p:nvSpPr>
        <p:spPr>
          <a:xfrm rot="16200000">
            <a:off x="5882618" y="4184035"/>
            <a:ext cx="1235595" cy="379656"/>
          </a:xfrm>
          <a:prstGeom prst="rect">
            <a:avLst/>
          </a:prstGeom>
          <a:noFill/>
        </p:spPr>
        <p:txBody>
          <a:bodyPr wrap="none" rtlCol="0">
            <a:spAutoFit/>
          </a:bodyPr>
          <a:lstStyle/>
          <a:p>
            <a:r>
              <a:rPr lang="en-US" sz="1867" dirty="0"/>
              <a:t>Proportion</a:t>
            </a:r>
          </a:p>
        </p:txBody>
      </p:sp>
      <p:graphicFrame>
        <p:nvGraphicFramePr>
          <p:cNvPr id="9" name="Chart 8"/>
          <p:cNvGraphicFramePr>
            <a:graphicFrameLocks/>
          </p:cNvGraphicFramePr>
          <p:nvPr>
            <p:extLst/>
          </p:nvPr>
        </p:nvGraphicFramePr>
        <p:xfrm>
          <a:off x="6713197" y="1600201"/>
          <a:ext cx="4864100" cy="48683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nvPr>
        </p:nvGraphicFramePr>
        <p:xfrm>
          <a:off x="914400" y="1556248"/>
          <a:ext cx="5102208" cy="522555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75814" y="433626"/>
            <a:ext cx="3610585" cy="830997"/>
          </a:xfrm>
          <a:prstGeom prst="rect">
            <a:avLst/>
          </a:prstGeom>
          <a:noFill/>
        </p:spPr>
        <p:txBody>
          <a:bodyPr wrap="square" rtlCol="0">
            <a:spAutoFit/>
          </a:bodyPr>
          <a:lstStyle/>
          <a:p>
            <a:pPr algn="ctr"/>
            <a:r>
              <a:rPr lang="en-US" sz="2400" dirty="0"/>
              <a:t>Unweighted “naïve” analysis  (N=18,081) </a:t>
            </a:r>
          </a:p>
        </p:txBody>
      </p:sp>
      <p:sp>
        <p:nvSpPr>
          <p:cNvPr id="13" name="TextBox 12"/>
          <p:cNvSpPr txBox="1"/>
          <p:nvPr/>
        </p:nvSpPr>
        <p:spPr>
          <a:xfrm>
            <a:off x="7526247" y="482600"/>
            <a:ext cx="3286933" cy="830997"/>
          </a:xfrm>
          <a:prstGeom prst="rect">
            <a:avLst/>
          </a:prstGeom>
          <a:noFill/>
        </p:spPr>
        <p:txBody>
          <a:bodyPr wrap="square" rtlCol="0">
            <a:spAutoFit/>
          </a:bodyPr>
          <a:lstStyle/>
          <a:p>
            <a:pPr algn="ctr"/>
            <a:r>
              <a:rPr lang="en-US" sz="2400" dirty="0"/>
              <a:t>Weighted “corrected” analysis (N=18,081)</a:t>
            </a:r>
          </a:p>
        </p:txBody>
      </p:sp>
    </p:spTree>
    <p:extLst>
      <p:ext uri="{BB962C8B-B14F-4D97-AF65-F5344CB8AC3E}">
        <p14:creationId xmlns:p14="http://schemas.microsoft.com/office/powerpoint/2010/main" val="934105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Clinic-based </a:t>
            </a:r>
            <a:r>
              <a:rPr lang="en-US" dirty="0" smtClean="0"/>
              <a:t>cohort vs. Interval cohort</a:t>
            </a:r>
            <a:endParaRPr lang="en-US" dirty="0"/>
          </a:p>
        </p:txBody>
      </p:sp>
      <p:sp>
        <p:nvSpPr>
          <p:cNvPr id="3" name="Content Placeholder 2"/>
          <p:cNvSpPr>
            <a:spLocks noGrp="1"/>
          </p:cNvSpPr>
          <p:nvPr>
            <p:ph idx="1"/>
          </p:nvPr>
        </p:nvSpPr>
        <p:spPr>
          <a:xfrm>
            <a:off x="838199" y="1825625"/>
            <a:ext cx="10214811" cy="4351338"/>
          </a:xfrm>
        </p:spPr>
        <p:txBody>
          <a:bodyPr/>
          <a:lstStyle/>
          <a:p>
            <a:r>
              <a:rPr lang="en-US" dirty="0" smtClean="0"/>
              <a:t>Clinic based </a:t>
            </a:r>
            <a:r>
              <a:rPr lang="en-US" dirty="0" smtClean="0"/>
              <a:t>enumeration (+10 relevance) </a:t>
            </a:r>
            <a:endParaRPr lang="en-US" dirty="0" smtClean="0"/>
          </a:p>
          <a:p>
            <a:r>
              <a:rPr lang="en-US" dirty="0" smtClean="0"/>
              <a:t>Measurement </a:t>
            </a:r>
            <a:r>
              <a:rPr lang="en-US" dirty="0" smtClean="0"/>
              <a:t>error (-5 rigor) </a:t>
            </a:r>
            <a:endParaRPr lang="en-US" dirty="0" smtClean="0"/>
          </a:p>
          <a:p>
            <a:r>
              <a:rPr lang="en-US" dirty="0" smtClean="0"/>
              <a:t>Loss to follow-up </a:t>
            </a:r>
            <a:r>
              <a:rPr lang="en-US" dirty="0" smtClean="0"/>
              <a:t>(-5 rigor) </a:t>
            </a:r>
          </a:p>
          <a:p>
            <a:r>
              <a:rPr lang="en-US" dirty="0" smtClean="0"/>
              <a:t>Analytic recovery (</a:t>
            </a:r>
            <a:r>
              <a:rPr lang="en-US" dirty="0" err="1" smtClean="0"/>
              <a:t>ie</a:t>
            </a:r>
            <a:r>
              <a:rPr lang="en-US" dirty="0" smtClean="0"/>
              <a:t>., multiple imputation etc.,)  (+5 rigor) </a:t>
            </a:r>
            <a:endParaRPr lang="en-US" dirty="0" smtClean="0"/>
          </a:p>
          <a:p>
            <a:r>
              <a:rPr lang="en-US" dirty="0" smtClean="0"/>
              <a:t>Supplemental </a:t>
            </a:r>
            <a:r>
              <a:rPr lang="en-US" dirty="0" smtClean="0"/>
              <a:t>data </a:t>
            </a:r>
            <a:r>
              <a:rPr lang="en-US" dirty="0" smtClean="0"/>
              <a:t>(+10 rigor)</a:t>
            </a:r>
            <a:endParaRPr lang="en-US" dirty="0"/>
          </a:p>
        </p:txBody>
      </p:sp>
      <p:sp>
        <p:nvSpPr>
          <p:cNvPr id="5" name="TextBox 4"/>
          <p:cNvSpPr txBox="1"/>
          <p:nvPr/>
        </p:nvSpPr>
        <p:spPr>
          <a:xfrm>
            <a:off x="10042358" y="6176963"/>
            <a:ext cx="1572225" cy="369332"/>
          </a:xfrm>
          <a:prstGeom prst="rect">
            <a:avLst/>
          </a:prstGeom>
          <a:noFill/>
        </p:spPr>
        <p:txBody>
          <a:bodyPr wrap="none" rtlCol="0">
            <a:spAutoFit/>
          </a:bodyPr>
          <a:lstStyle/>
          <a:p>
            <a:r>
              <a:rPr lang="en-US" smtClean="0"/>
              <a:t>Geng AJE 2012</a:t>
            </a:r>
            <a:endParaRPr lang="en-US"/>
          </a:p>
        </p:txBody>
      </p:sp>
    </p:spTree>
    <p:extLst>
      <p:ext uri="{BB962C8B-B14F-4D97-AF65-F5344CB8AC3E}">
        <p14:creationId xmlns:p14="http://schemas.microsoft.com/office/powerpoint/2010/main" val="1186840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4597" y="1177340"/>
            <a:ext cx="6564978" cy="4309059"/>
          </a:xfrm>
          <a:prstGeom prst="rect">
            <a:avLst/>
          </a:prstGeom>
        </p:spPr>
      </p:pic>
    </p:spTree>
    <p:extLst>
      <p:ext uri="{BB962C8B-B14F-4D97-AF65-F5344CB8AC3E}">
        <p14:creationId xmlns:p14="http://schemas.microsoft.com/office/powerpoint/2010/main" val="1569325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“Design” </a:t>
            </a:r>
            <a:r>
              <a:rPr lang="en-US" dirty="0" smtClean="0"/>
              <a:t>refers to </a:t>
            </a:r>
            <a:r>
              <a:rPr lang="en-US" dirty="0" smtClean="0"/>
              <a:t>approach, strategy or methods to obtain inferences (generate knowledge) </a:t>
            </a:r>
          </a:p>
          <a:p>
            <a:r>
              <a:rPr lang="en-US" dirty="0" smtClean="0"/>
              <a:t>There are no “study designs” that are in my view specific to implementation science</a:t>
            </a:r>
          </a:p>
          <a:p>
            <a:r>
              <a:rPr lang="en-US" dirty="0" smtClean="0"/>
              <a:t>But implementation science means we need to reconsider all study designs, and consider “relevance” in the formulation</a:t>
            </a:r>
          </a:p>
          <a:p>
            <a:pPr lvl="1"/>
            <a:r>
              <a:rPr lang="en-US" dirty="0" smtClean="0"/>
              <a:t>Sampling</a:t>
            </a:r>
          </a:p>
          <a:p>
            <a:pPr lvl="1"/>
            <a:r>
              <a:rPr lang="en-US" dirty="0" smtClean="0"/>
              <a:t>Measuring</a:t>
            </a:r>
          </a:p>
          <a:p>
            <a:pPr lvl="1"/>
            <a:r>
              <a:rPr lang="en-US" dirty="0" smtClean="0"/>
              <a:t>Intervening</a:t>
            </a:r>
          </a:p>
          <a:p>
            <a:pPr lvl="1"/>
            <a:r>
              <a:rPr lang="en-US" dirty="0" smtClean="0"/>
              <a:t>Analysis</a:t>
            </a:r>
          </a:p>
          <a:p>
            <a:r>
              <a:rPr lang="en-US" dirty="0" smtClean="0"/>
              <a:t>You want rigor at the end of the day, but also relevance</a:t>
            </a:r>
          </a:p>
          <a:p>
            <a:r>
              <a:rPr lang="en-US" dirty="0" smtClean="0"/>
              <a:t>Has major implications</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804485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Observational: </a:t>
            </a:r>
            <a:br>
              <a:rPr lang="en-US" dirty="0" smtClean="0"/>
            </a:br>
            <a:r>
              <a:rPr lang="en-US" dirty="0" smtClean="0"/>
              <a:t>Natural </a:t>
            </a:r>
            <a:r>
              <a:rPr lang="en-US" dirty="0" smtClean="0"/>
              <a:t>experiments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277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Bolstering Rigor?</a:t>
            </a:r>
            <a:endParaRPr lang="en-US" dirty="0"/>
          </a:p>
        </p:txBody>
      </p:sp>
      <p:sp>
        <p:nvSpPr>
          <p:cNvPr id="3" name="Content Placeholder 2"/>
          <p:cNvSpPr>
            <a:spLocks noGrp="1"/>
          </p:cNvSpPr>
          <p:nvPr>
            <p:ph idx="1"/>
          </p:nvPr>
        </p:nvSpPr>
        <p:spPr/>
        <p:txBody>
          <a:bodyPr/>
          <a:lstStyle/>
          <a:p>
            <a:r>
              <a:rPr lang="en-US" dirty="0" smtClean="0"/>
              <a:t>Many dimensions</a:t>
            </a:r>
            <a:r>
              <a:rPr lang="mr-IN" dirty="0" smtClean="0"/>
              <a:t>…</a:t>
            </a:r>
            <a:r>
              <a:rPr lang="en-US" dirty="0" smtClean="0"/>
              <a:t>. </a:t>
            </a:r>
          </a:p>
          <a:p>
            <a:endParaRPr lang="en-US" dirty="0" smtClean="0"/>
          </a:p>
          <a:p>
            <a:r>
              <a:rPr lang="en-US" dirty="0" smtClean="0"/>
              <a:t>But </a:t>
            </a:r>
            <a:r>
              <a:rPr lang="en-US" i="1" u="sng" dirty="0" smtClean="0"/>
              <a:t>causal inference </a:t>
            </a:r>
            <a:r>
              <a:rPr lang="en-US" dirty="0" smtClean="0"/>
              <a:t>is central</a:t>
            </a:r>
          </a:p>
          <a:p>
            <a:endParaRPr lang="en-US" dirty="0" smtClean="0"/>
          </a:p>
          <a:p>
            <a:r>
              <a:rPr lang="en-US" dirty="0" smtClean="0"/>
              <a:t>Causal relationships are the key to improvement</a:t>
            </a:r>
          </a:p>
          <a:p>
            <a:endParaRPr lang="en-US" dirty="0"/>
          </a:p>
          <a:p>
            <a:r>
              <a:rPr lang="en-US" dirty="0" smtClean="0"/>
              <a:t>Counterfactual</a:t>
            </a:r>
            <a:endParaRPr lang="en-US" dirty="0"/>
          </a:p>
          <a:p>
            <a:endParaRPr lang="en-US" dirty="0"/>
          </a:p>
        </p:txBody>
      </p:sp>
    </p:spTree>
    <p:extLst>
      <p:ext uri="{BB962C8B-B14F-4D97-AF65-F5344CB8AC3E}">
        <p14:creationId xmlns:p14="http://schemas.microsoft.com/office/powerpoint/2010/main" val="1301301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True or False?</a:t>
            </a:r>
            <a:endParaRPr lang="en-US" dirty="0"/>
          </a:p>
        </p:txBody>
      </p:sp>
      <p:sp>
        <p:nvSpPr>
          <p:cNvPr id="4" name="Content Placeholder 3"/>
          <p:cNvSpPr>
            <a:spLocks noGrp="1"/>
          </p:cNvSpPr>
          <p:nvPr>
            <p:ph idx="1"/>
          </p:nvPr>
        </p:nvSpPr>
        <p:spPr/>
        <p:txBody>
          <a:bodyPr/>
          <a:lstStyle/>
          <a:p>
            <a:r>
              <a:rPr lang="en-US" dirty="0"/>
              <a:t>“Randomized trials </a:t>
            </a:r>
            <a:r>
              <a:rPr lang="en-US" dirty="0" smtClean="0"/>
              <a:t>are only </a:t>
            </a:r>
            <a:r>
              <a:rPr lang="en-US" dirty="0"/>
              <a:t>thing that can give </a:t>
            </a:r>
            <a:r>
              <a:rPr lang="en-US" dirty="0" smtClean="0"/>
              <a:t>causality (or observational studies only give you correlation not causation)”</a:t>
            </a:r>
            <a:endParaRPr lang="en-US" dirty="0"/>
          </a:p>
          <a:p>
            <a:r>
              <a:rPr lang="en-US" dirty="0" smtClean="0"/>
              <a:t>“In observational studies, you cannot estimate causal effects if there are unmeasured confounders” </a:t>
            </a:r>
            <a:endParaRPr lang="en-US" dirty="0"/>
          </a:p>
        </p:txBody>
      </p:sp>
    </p:spTree>
    <p:extLst>
      <p:ext uri="{BB962C8B-B14F-4D97-AF65-F5344CB8AC3E}">
        <p14:creationId xmlns:p14="http://schemas.microsoft.com/office/powerpoint/2010/main" val="14748374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Randomized trials?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Not true</a:t>
            </a:r>
            <a:r>
              <a:rPr lang="mr-IN" dirty="0" smtClean="0"/>
              <a:t>…</a:t>
            </a:r>
            <a:endParaRPr lang="en-US" dirty="0" smtClean="0"/>
          </a:p>
          <a:p>
            <a:pPr marL="0" indent="0" algn="r">
              <a:buNone/>
            </a:pPr>
            <a:r>
              <a:rPr lang="mr-IN" dirty="0" smtClean="0"/>
              <a:t>…</a:t>
            </a:r>
            <a:r>
              <a:rPr lang="en-US" dirty="0" smtClean="0"/>
              <a:t>but need some assumptions*</a:t>
            </a:r>
            <a:endParaRPr lang="en-US" dirty="0"/>
          </a:p>
          <a:p>
            <a:endParaRPr lang="en-US" dirty="0" smtClean="0"/>
          </a:p>
          <a:p>
            <a:r>
              <a:rPr lang="en-US" dirty="0" smtClean="0"/>
              <a:t>RCT’s (traditionally) control the context</a:t>
            </a:r>
            <a:r>
              <a:rPr lang="mr-IN" dirty="0" smtClean="0"/>
              <a:t>…</a:t>
            </a:r>
            <a:endParaRPr lang="en-US" dirty="0" smtClean="0"/>
          </a:p>
          <a:p>
            <a:pPr marL="0" indent="0" algn="r">
              <a:buNone/>
            </a:pPr>
            <a:endParaRPr lang="en-US" dirty="0" smtClean="0"/>
          </a:p>
          <a:p>
            <a:pPr marL="0" indent="0" algn="r">
              <a:buNone/>
            </a:pPr>
            <a:r>
              <a:rPr lang="mr-IN" dirty="0" smtClean="0"/>
              <a:t>…</a:t>
            </a:r>
            <a:r>
              <a:rPr lang="en-US" dirty="0" smtClean="0"/>
              <a:t>but we want effects in context**</a:t>
            </a:r>
          </a:p>
          <a:p>
            <a:endParaRPr lang="en-US" dirty="0" smtClean="0"/>
          </a:p>
          <a:p>
            <a:endParaRPr lang="en-US" dirty="0"/>
          </a:p>
        </p:txBody>
      </p:sp>
      <p:sp>
        <p:nvSpPr>
          <p:cNvPr id="4" name="Rectangle 3"/>
          <p:cNvSpPr/>
          <p:nvPr/>
        </p:nvSpPr>
        <p:spPr>
          <a:xfrm>
            <a:off x="6224016" y="6176963"/>
            <a:ext cx="6096000" cy="646331"/>
          </a:xfrm>
          <a:prstGeom prst="rect">
            <a:avLst/>
          </a:prstGeom>
        </p:spPr>
        <p:txBody>
          <a:bodyPr>
            <a:spAutoFit/>
          </a:bodyPr>
          <a:lstStyle/>
          <a:p>
            <a:r>
              <a:rPr lang="en-US" dirty="0" smtClean="0"/>
              <a:t>*Also some </a:t>
            </a:r>
            <a:r>
              <a:rPr lang="en-US" dirty="0"/>
              <a:t>things you can’t </a:t>
            </a:r>
            <a:r>
              <a:rPr lang="en-US" dirty="0" smtClean="0"/>
              <a:t>randomize (e.g., air pollution)</a:t>
            </a:r>
            <a:endParaRPr lang="en-US" dirty="0"/>
          </a:p>
          <a:p>
            <a:r>
              <a:rPr lang="en-US" dirty="0" smtClean="0"/>
              <a:t>**Some </a:t>
            </a:r>
            <a:r>
              <a:rPr lang="en-US" dirty="0"/>
              <a:t>things get distorted when you randomize them</a:t>
            </a:r>
          </a:p>
        </p:txBody>
      </p:sp>
    </p:spTree>
    <p:extLst>
      <p:ext uri="{BB962C8B-B14F-4D97-AF65-F5344CB8AC3E}">
        <p14:creationId xmlns:p14="http://schemas.microsoft.com/office/powerpoint/2010/main" val="99274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experiments</a:t>
            </a:r>
            <a:endParaRPr lang="en-US" dirty="0"/>
          </a:p>
        </p:txBody>
      </p:sp>
      <p:sp>
        <p:nvSpPr>
          <p:cNvPr id="3" name="Content Placeholder 2"/>
          <p:cNvSpPr>
            <a:spLocks noGrp="1"/>
          </p:cNvSpPr>
          <p:nvPr>
            <p:ph idx="1"/>
          </p:nvPr>
        </p:nvSpPr>
        <p:spPr/>
        <p:txBody>
          <a:bodyPr>
            <a:normAutofit/>
          </a:bodyPr>
          <a:lstStyle/>
          <a:p>
            <a:r>
              <a:rPr lang="en-US" dirty="0" smtClean="0"/>
              <a:t>A condition or exposure not under the control of researchers is plausibly randomly assigned </a:t>
            </a:r>
          </a:p>
          <a:p>
            <a:endParaRPr lang="en-US" dirty="0" smtClean="0"/>
          </a:p>
          <a:p>
            <a:r>
              <a:rPr lang="en-US" dirty="0" smtClean="0"/>
              <a:t>Can be used to learn about causal effects (in the real world)</a:t>
            </a:r>
          </a:p>
          <a:p>
            <a:endParaRPr lang="en-US" dirty="0" smtClean="0"/>
          </a:p>
          <a:p>
            <a:r>
              <a:rPr lang="en-US" dirty="0" smtClean="0"/>
              <a:t>Examples</a:t>
            </a:r>
          </a:p>
          <a:p>
            <a:pPr lvl="1"/>
            <a:r>
              <a:rPr lang="en-US" dirty="0" smtClean="0"/>
              <a:t>1854 Cholera outbreak </a:t>
            </a:r>
            <a:r>
              <a:rPr lang="mr-IN" dirty="0" smtClean="0"/>
              <a:t>–</a:t>
            </a:r>
            <a:r>
              <a:rPr lang="en-US" dirty="0" smtClean="0"/>
              <a:t> water supply by two companies essentially randomly distributed in London (John Snow ~ 1854)</a:t>
            </a:r>
          </a:p>
          <a:p>
            <a:pPr lvl="1"/>
            <a:r>
              <a:rPr lang="en-US" dirty="0" smtClean="0"/>
              <a:t>Draft lottery for </a:t>
            </a:r>
            <a:r>
              <a:rPr lang="en-US" dirty="0"/>
              <a:t>V</a:t>
            </a:r>
            <a:r>
              <a:rPr lang="en-US" dirty="0" smtClean="0"/>
              <a:t>ietnam (Hearst, Newman and </a:t>
            </a:r>
            <a:r>
              <a:rPr lang="en-US" dirty="0" err="1" smtClean="0"/>
              <a:t>Hully</a:t>
            </a:r>
            <a:r>
              <a:rPr lang="en-US" dirty="0" smtClean="0"/>
              <a:t> NEJM 1986)</a:t>
            </a:r>
          </a:p>
          <a:p>
            <a:pPr lvl="1"/>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2101559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Regression discontinuity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Takes advantage of a practice that is assigned at an arbitrary threshold of some continuous characteristic </a:t>
            </a:r>
          </a:p>
          <a:p>
            <a:endParaRPr lang="en-US" dirty="0"/>
          </a:p>
          <a:p>
            <a:r>
              <a:rPr lang="en-US" dirty="0" smtClean="0"/>
              <a:t>People just on either side are “exchangeable”</a:t>
            </a:r>
          </a:p>
          <a:p>
            <a:endParaRPr lang="en-US" dirty="0" smtClean="0"/>
          </a:p>
          <a:p>
            <a:r>
              <a:rPr lang="en-US" dirty="0" smtClean="0"/>
              <a:t>Not fully random, but “as if”</a:t>
            </a:r>
          </a:p>
          <a:p>
            <a:pPr lvl="1"/>
            <a:r>
              <a:rPr lang="en-US" dirty="0"/>
              <a:t>The effect of getting an award of scholastic achievement (</a:t>
            </a:r>
            <a:r>
              <a:rPr lang="en-US" dirty="0" err="1"/>
              <a:t>Thistlethwaite</a:t>
            </a:r>
            <a:r>
              <a:rPr lang="en-US" dirty="0"/>
              <a:t>  J Educational Psychology 1960)</a:t>
            </a:r>
          </a:p>
          <a:p>
            <a:pPr lvl="1"/>
            <a:r>
              <a:rPr lang="en-US" dirty="0" smtClean="0"/>
              <a:t>Exposure </a:t>
            </a:r>
            <a:r>
              <a:rPr lang="en-US" dirty="0"/>
              <a:t>to air pollution on life expectancy from </a:t>
            </a:r>
            <a:r>
              <a:rPr lang="en-US" dirty="0" smtClean="0"/>
              <a:t>China’s </a:t>
            </a:r>
            <a:r>
              <a:rPr lang="en-US" dirty="0" err="1" smtClean="0"/>
              <a:t>Huai</a:t>
            </a:r>
            <a:r>
              <a:rPr lang="en-US" dirty="0" smtClean="0"/>
              <a:t> </a:t>
            </a:r>
            <a:r>
              <a:rPr lang="en-US" dirty="0"/>
              <a:t>River </a:t>
            </a:r>
            <a:r>
              <a:rPr lang="en-US" dirty="0" smtClean="0"/>
              <a:t>policy (Chen PNAS 2013)</a:t>
            </a:r>
          </a:p>
          <a:p>
            <a:pPr lvl="1"/>
            <a:r>
              <a:rPr lang="en-US" dirty="0" smtClean="0"/>
              <a:t>Eligibility on retention using CD4 treatment threshold of 350/</a:t>
            </a:r>
            <a:r>
              <a:rPr lang="en-US" dirty="0" err="1" smtClean="0"/>
              <a:t>ul</a:t>
            </a:r>
            <a:r>
              <a:rPr lang="en-US" dirty="0" smtClean="0"/>
              <a:t> </a:t>
            </a:r>
            <a:r>
              <a:rPr lang="en-US" dirty="0"/>
              <a:t>(</a:t>
            </a:r>
            <a:r>
              <a:rPr lang="en-US" dirty="0" err="1"/>
              <a:t>Bor</a:t>
            </a:r>
            <a:r>
              <a:rPr lang="en-US" dirty="0"/>
              <a:t> PLOS Med 2017)</a:t>
            </a:r>
          </a:p>
          <a:p>
            <a:pPr lvl="1"/>
            <a:endParaRPr lang="en-US" dirty="0" smtClean="0"/>
          </a:p>
          <a:p>
            <a:pPr lvl="1"/>
            <a:endParaRPr lang="en-US" dirty="0"/>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1240856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to HIV: Effect of treatment expansion on retention</a:t>
            </a:r>
            <a:endParaRPr lang="en-US" dirty="0"/>
          </a:p>
        </p:txBody>
      </p:sp>
      <p:sp>
        <p:nvSpPr>
          <p:cNvPr id="3" name="Content Placeholder 2"/>
          <p:cNvSpPr>
            <a:spLocks noGrp="1"/>
          </p:cNvSpPr>
          <p:nvPr>
            <p:ph idx="1"/>
          </p:nvPr>
        </p:nvSpPr>
        <p:spPr/>
        <p:txBody>
          <a:bodyPr>
            <a:normAutofit fontScale="92500"/>
          </a:bodyPr>
          <a:lstStyle/>
          <a:p>
            <a:r>
              <a:rPr lang="en-US" dirty="0" smtClean="0"/>
              <a:t>Offering treatment to all persons improves clinical outcomes (START, TEMPRANO)</a:t>
            </a:r>
          </a:p>
          <a:p>
            <a:r>
              <a:rPr lang="en-US" dirty="0" smtClean="0"/>
              <a:t>What will be the real world effects? </a:t>
            </a:r>
          </a:p>
          <a:p>
            <a:pPr lvl="1"/>
            <a:r>
              <a:rPr lang="en-US" dirty="0" smtClean="0"/>
              <a:t>Retention? Crowding out? </a:t>
            </a:r>
          </a:p>
          <a:p>
            <a:r>
              <a:rPr lang="en-US" dirty="0" smtClean="0"/>
              <a:t>Use shift from 350/</a:t>
            </a:r>
            <a:r>
              <a:rPr lang="en-US" dirty="0" err="1" smtClean="0"/>
              <a:t>ul</a:t>
            </a:r>
            <a:r>
              <a:rPr lang="en-US" dirty="0" smtClean="0"/>
              <a:t> to 500/</a:t>
            </a:r>
            <a:r>
              <a:rPr lang="en-US" dirty="0" err="1" smtClean="0"/>
              <a:t>ul</a:t>
            </a:r>
            <a:r>
              <a:rPr lang="en-US" dirty="0" smtClean="0"/>
              <a:t> in Zambia to foreshadow effects of further expansion</a:t>
            </a:r>
          </a:p>
          <a:p>
            <a:r>
              <a:rPr lang="en-US" dirty="0" smtClean="0"/>
              <a:t>Compare people who presented just before and just after guideline change</a:t>
            </a:r>
          </a:p>
          <a:p>
            <a:r>
              <a:rPr lang="en-US" dirty="0" smtClean="0"/>
              <a:t>23,000 patients in Zambia in 2014</a:t>
            </a:r>
          </a:p>
          <a:p>
            <a:r>
              <a:rPr lang="en-US" dirty="0" smtClean="0"/>
              <a:t>Assume those who present shortly before and after are “exchangeable”</a:t>
            </a:r>
          </a:p>
        </p:txBody>
      </p:sp>
      <p:sp>
        <p:nvSpPr>
          <p:cNvPr id="4" name="TextBox 3"/>
          <p:cNvSpPr txBox="1"/>
          <p:nvPr/>
        </p:nvSpPr>
        <p:spPr>
          <a:xfrm>
            <a:off x="9886606" y="6267797"/>
            <a:ext cx="1600118" cy="369332"/>
          </a:xfrm>
          <a:prstGeom prst="rect">
            <a:avLst/>
          </a:prstGeom>
          <a:noFill/>
        </p:spPr>
        <p:txBody>
          <a:bodyPr wrap="none" rtlCol="0">
            <a:spAutoFit/>
          </a:bodyPr>
          <a:lstStyle/>
          <a:p>
            <a:r>
              <a:rPr lang="en-US" dirty="0" err="1" smtClean="0"/>
              <a:t>Mody</a:t>
            </a:r>
            <a:r>
              <a:rPr lang="en-US" dirty="0" smtClean="0"/>
              <a:t> IAS 2017</a:t>
            </a:r>
            <a:endParaRPr lang="en-US" dirty="0"/>
          </a:p>
        </p:txBody>
      </p:sp>
    </p:spTree>
    <p:extLst>
      <p:ext uri="{BB962C8B-B14F-4D97-AF65-F5344CB8AC3E}">
        <p14:creationId xmlns:p14="http://schemas.microsoft.com/office/powerpoint/2010/main" val="8622221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2516692" y="0"/>
            <a:ext cx="7158616" cy="6858000"/>
          </a:xfrm>
          <a:prstGeom prst="rect">
            <a:avLst/>
          </a:prstGeom>
        </p:spPr>
      </p:pic>
      <p:sp>
        <p:nvSpPr>
          <p:cNvPr id="5" name="TextBox 4"/>
          <p:cNvSpPr txBox="1"/>
          <p:nvPr/>
        </p:nvSpPr>
        <p:spPr>
          <a:xfrm>
            <a:off x="10343806" y="6267797"/>
            <a:ext cx="1600118" cy="369332"/>
          </a:xfrm>
          <a:prstGeom prst="rect">
            <a:avLst/>
          </a:prstGeom>
          <a:noFill/>
        </p:spPr>
        <p:txBody>
          <a:bodyPr wrap="none" rtlCol="0">
            <a:spAutoFit/>
          </a:bodyPr>
          <a:lstStyle/>
          <a:p>
            <a:r>
              <a:rPr lang="en-US" dirty="0" err="1" smtClean="0"/>
              <a:t>Mody</a:t>
            </a:r>
            <a:r>
              <a:rPr lang="en-US" dirty="0" smtClean="0"/>
              <a:t> IAS 2017</a:t>
            </a:r>
            <a:endParaRPr lang="en-US" dirty="0"/>
          </a:p>
        </p:txBody>
      </p:sp>
    </p:spTree>
    <p:extLst>
      <p:ext uri="{BB962C8B-B14F-4D97-AF65-F5344CB8AC3E}">
        <p14:creationId xmlns:p14="http://schemas.microsoft.com/office/powerpoint/2010/main" val="2085915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tools: Instrumental </a:t>
            </a:r>
            <a:r>
              <a:rPr lang="en-US" dirty="0"/>
              <a:t>variable</a:t>
            </a:r>
          </a:p>
        </p:txBody>
      </p:sp>
      <p:sp>
        <p:nvSpPr>
          <p:cNvPr id="5" name="TextBox 4"/>
          <p:cNvSpPr txBox="1"/>
          <p:nvPr/>
        </p:nvSpPr>
        <p:spPr>
          <a:xfrm>
            <a:off x="838200" y="2291298"/>
            <a:ext cx="3502434" cy="954107"/>
          </a:xfrm>
          <a:prstGeom prst="rect">
            <a:avLst/>
          </a:prstGeom>
          <a:noFill/>
        </p:spPr>
        <p:txBody>
          <a:bodyPr wrap="none" rtlCol="0">
            <a:spAutoFit/>
          </a:bodyPr>
          <a:lstStyle/>
          <a:p>
            <a:r>
              <a:rPr lang="en-US" sz="2800" dirty="0" smtClean="0"/>
              <a:t>Treatment eligibility</a:t>
            </a:r>
          </a:p>
          <a:p>
            <a:r>
              <a:rPr lang="en-US" sz="2800" dirty="0" smtClean="0"/>
              <a:t>(instrumental variable)</a:t>
            </a:r>
            <a:endParaRPr lang="en-US" sz="2800" dirty="0"/>
          </a:p>
        </p:txBody>
      </p:sp>
      <p:sp>
        <p:nvSpPr>
          <p:cNvPr id="6" name="TextBox 5"/>
          <p:cNvSpPr txBox="1"/>
          <p:nvPr/>
        </p:nvSpPr>
        <p:spPr>
          <a:xfrm>
            <a:off x="4874832" y="3168461"/>
            <a:ext cx="2524089" cy="954107"/>
          </a:xfrm>
          <a:prstGeom prst="rect">
            <a:avLst/>
          </a:prstGeom>
          <a:noFill/>
        </p:spPr>
        <p:txBody>
          <a:bodyPr wrap="none" rtlCol="0">
            <a:spAutoFit/>
          </a:bodyPr>
          <a:lstStyle/>
          <a:p>
            <a:pPr algn="ctr"/>
            <a:r>
              <a:rPr lang="en-US" sz="2800" dirty="0" smtClean="0"/>
              <a:t>Start treatment </a:t>
            </a:r>
          </a:p>
          <a:p>
            <a:pPr algn="ctr"/>
            <a:r>
              <a:rPr lang="en-US" sz="2800" dirty="0" smtClean="0"/>
              <a:t>(treatment)</a:t>
            </a:r>
            <a:endParaRPr lang="en-US" sz="2800" dirty="0"/>
          </a:p>
        </p:txBody>
      </p:sp>
      <p:sp>
        <p:nvSpPr>
          <p:cNvPr id="7" name="TextBox 6"/>
          <p:cNvSpPr txBox="1"/>
          <p:nvPr/>
        </p:nvSpPr>
        <p:spPr>
          <a:xfrm>
            <a:off x="9259133" y="3938348"/>
            <a:ext cx="1611082" cy="523220"/>
          </a:xfrm>
          <a:prstGeom prst="rect">
            <a:avLst/>
          </a:prstGeom>
          <a:noFill/>
        </p:spPr>
        <p:txBody>
          <a:bodyPr wrap="none" rtlCol="0">
            <a:spAutoFit/>
          </a:bodyPr>
          <a:lstStyle/>
          <a:p>
            <a:r>
              <a:rPr lang="en-US" sz="2800" dirty="0" smtClean="0"/>
              <a:t>Retention</a:t>
            </a:r>
            <a:endParaRPr lang="en-US" sz="2800" dirty="0"/>
          </a:p>
        </p:txBody>
      </p:sp>
      <p:sp>
        <p:nvSpPr>
          <p:cNvPr id="8" name="TextBox 7"/>
          <p:cNvSpPr txBox="1"/>
          <p:nvPr/>
        </p:nvSpPr>
        <p:spPr>
          <a:xfrm>
            <a:off x="5004262" y="4969845"/>
            <a:ext cx="4389121" cy="707886"/>
          </a:xfrm>
          <a:prstGeom prst="rect">
            <a:avLst/>
          </a:prstGeom>
          <a:noFill/>
        </p:spPr>
        <p:txBody>
          <a:bodyPr wrap="square" rtlCol="0">
            <a:spAutoFit/>
          </a:bodyPr>
          <a:lstStyle/>
          <a:p>
            <a:pPr algn="ctr"/>
            <a:r>
              <a:rPr lang="en-US" sz="2000" dirty="0" smtClean="0">
                <a:solidFill>
                  <a:srgbClr val="FF0000"/>
                </a:solidFill>
              </a:rPr>
              <a:t>Unmeasured factors (e.g., SES, education, etc.) or </a:t>
            </a:r>
            <a:r>
              <a:rPr lang="en-US" sz="2000" dirty="0" err="1" smtClean="0">
                <a:solidFill>
                  <a:srgbClr val="FF0000"/>
                </a:solidFill>
              </a:rPr>
              <a:t>counfounders</a:t>
            </a:r>
            <a:endParaRPr lang="en-US" sz="2000" dirty="0">
              <a:solidFill>
                <a:srgbClr val="FF0000"/>
              </a:solidFill>
            </a:endParaRPr>
          </a:p>
        </p:txBody>
      </p:sp>
      <p:cxnSp>
        <p:nvCxnSpPr>
          <p:cNvPr id="10" name="Curved Connector 9"/>
          <p:cNvCxnSpPr>
            <a:stCxn id="5" idx="3"/>
            <a:endCxn id="6" idx="1"/>
          </p:cNvCxnSpPr>
          <p:nvPr/>
        </p:nvCxnSpPr>
        <p:spPr>
          <a:xfrm>
            <a:off x="4340634" y="2768352"/>
            <a:ext cx="534198" cy="87716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6" idx="3"/>
            <a:endCxn id="7" idx="1"/>
          </p:cNvCxnSpPr>
          <p:nvPr/>
        </p:nvCxnSpPr>
        <p:spPr>
          <a:xfrm>
            <a:off x="7398921" y="3645515"/>
            <a:ext cx="1860212" cy="554443"/>
          </a:xfrm>
          <a:prstGeom prst="curvedConnector3">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8" idx="3"/>
            <a:endCxn id="7" idx="2"/>
          </p:cNvCxnSpPr>
          <p:nvPr/>
        </p:nvCxnSpPr>
        <p:spPr>
          <a:xfrm flipV="1">
            <a:off x="9393383" y="4461568"/>
            <a:ext cx="671291" cy="862220"/>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8" idx="1"/>
            <a:endCxn id="6" idx="2"/>
          </p:cNvCxnSpPr>
          <p:nvPr/>
        </p:nvCxnSpPr>
        <p:spPr>
          <a:xfrm rot="10800000" flipH="1">
            <a:off x="5004261" y="4122568"/>
            <a:ext cx="1132615" cy="1201220"/>
          </a:xfrm>
          <a:prstGeom prst="curvedConnector4">
            <a:avLst>
              <a:gd name="adj1" fmla="val -20183"/>
              <a:gd name="adj2" fmla="val 6473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642764" y="2460575"/>
            <a:ext cx="421910" cy="707886"/>
          </a:xfrm>
          <a:prstGeom prst="rect">
            <a:avLst/>
          </a:prstGeom>
          <a:noFill/>
        </p:spPr>
        <p:txBody>
          <a:bodyPr wrap="none" rtlCol="0">
            <a:spAutoFit/>
          </a:bodyPr>
          <a:lstStyle/>
          <a:p>
            <a:r>
              <a:rPr lang="en-US" sz="4000" dirty="0" smtClean="0"/>
              <a:t>?</a:t>
            </a:r>
            <a:endParaRPr lang="en-US" dirty="0"/>
          </a:p>
        </p:txBody>
      </p:sp>
    </p:spTree>
    <p:extLst>
      <p:ext uri="{BB962C8B-B14F-4D97-AF65-F5344CB8AC3E}">
        <p14:creationId xmlns:p14="http://schemas.microsoft.com/office/powerpoint/2010/main" val="311439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80656" y="390813"/>
            <a:ext cx="8805952" cy="1125427"/>
          </a:xfrm>
        </p:spPr>
        <p:txBody>
          <a:bodyPr>
            <a:noAutofit/>
          </a:bodyPr>
          <a:lstStyle/>
          <a:p>
            <a:pPr>
              <a:spcBef>
                <a:spcPts val="600"/>
              </a:spcBef>
              <a:spcAft>
                <a:spcPts val="600"/>
              </a:spcAft>
            </a:pPr>
            <a:r>
              <a:rPr lang="en-US" sz="2800" b="1" u="sng" dirty="0">
                <a:latin typeface="Avenir Book" charset="0"/>
                <a:ea typeface="Avenir Book" charset="0"/>
                <a:cs typeface="Avenir Book" charset="0"/>
              </a:rPr>
              <a:t>Instrumental Variable Analysis:</a:t>
            </a:r>
            <a:br>
              <a:rPr lang="en-US" sz="2800" b="1" u="sng" dirty="0">
                <a:latin typeface="Avenir Book" charset="0"/>
                <a:ea typeface="Avenir Book" charset="0"/>
                <a:cs typeface="Avenir Book" charset="0"/>
              </a:rPr>
            </a:br>
            <a:r>
              <a:rPr lang="en-US" sz="2800" b="1" u="sng" dirty="0">
                <a:latin typeface="Avenir Book" charset="0"/>
                <a:ea typeface="Avenir Book" charset="0"/>
                <a:cs typeface="Avenir Book" charset="0"/>
              </a:rPr>
              <a:t>Effect of ART Initiation on Retention in Care</a:t>
            </a:r>
          </a:p>
        </p:txBody>
      </p:sp>
      <p:sp>
        <p:nvSpPr>
          <p:cNvPr id="4" name="Content Placeholder 2"/>
          <p:cNvSpPr>
            <a:spLocks noGrp="1"/>
          </p:cNvSpPr>
          <p:nvPr>
            <p:ph idx="1"/>
          </p:nvPr>
        </p:nvSpPr>
        <p:spPr>
          <a:xfrm>
            <a:off x="1080655" y="1895302"/>
            <a:ext cx="9892145" cy="3142211"/>
          </a:xfrm>
        </p:spPr>
        <p:txBody>
          <a:bodyPr>
            <a:noAutofit/>
          </a:bodyPr>
          <a:lstStyle/>
          <a:p>
            <a:pPr>
              <a:spcAft>
                <a:spcPts val="600"/>
              </a:spcAft>
            </a:pPr>
            <a:r>
              <a:rPr lang="en-US" sz="2400" dirty="0">
                <a:latin typeface="Avenir Book" charset="0"/>
                <a:ea typeface="Avenir Book" charset="0"/>
                <a:cs typeface="Avenir Book" charset="0"/>
              </a:rPr>
              <a:t>Actually initiating ART led to a </a:t>
            </a:r>
            <a:r>
              <a:rPr lang="en-US" sz="2400" u="sng" dirty="0">
                <a:latin typeface="Avenir Book" charset="0"/>
                <a:ea typeface="Avenir Book" charset="0"/>
                <a:cs typeface="Avenir Book" charset="0"/>
              </a:rPr>
              <a:t>37</a:t>
            </a:r>
            <a:r>
              <a:rPr lang="mr-IN" sz="2400" u="sng" dirty="0">
                <a:latin typeface="Avenir Book" charset="0"/>
                <a:ea typeface="Avenir Book" charset="0"/>
                <a:cs typeface="Avenir Book" charset="0"/>
              </a:rPr>
              <a:t>.</a:t>
            </a:r>
            <a:r>
              <a:rPr lang="en-US" sz="2400" u="sng" dirty="0">
                <a:latin typeface="Avenir Book" charset="0"/>
                <a:ea typeface="Avenir Book" charset="0"/>
                <a:cs typeface="Avenir Book" charset="0"/>
              </a:rPr>
              <a:t>9% increase </a:t>
            </a:r>
            <a:r>
              <a:rPr lang="en-US" sz="2400" dirty="0">
                <a:latin typeface="Avenir Book" charset="0"/>
                <a:ea typeface="Avenir Book" charset="0"/>
                <a:cs typeface="Avenir Book" charset="0"/>
              </a:rPr>
              <a:t>in retention in care </a:t>
            </a:r>
            <a:r>
              <a:rPr lang="mr-IN" sz="2400" dirty="0">
                <a:latin typeface="Avenir Book" charset="0"/>
                <a:ea typeface="Avenir Book" charset="0"/>
                <a:cs typeface="Avenir Book" charset="0"/>
              </a:rPr>
              <a:t>(</a:t>
            </a:r>
            <a:r>
              <a:rPr lang="en-US" sz="2400" dirty="0">
                <a:latin typeface="Avenir Book" charset="0"/>
                <a:ea typeface="Avenir Book" charset="0"/>
                <a:cs typeface="Avenir Book" charset="0"/>
              </a:rPr>
              <a:t>95% CI 28.8, 46.9%, p</a:t>
            </a:r>
            <a:r>
              <a:rPr lang="mr-IN" sz="2400" dirty="0">
                <a:latin typeface="Avenir Book" charset="0"/>
                <a:ea typeface="Avenir Book" charset="0"/>
                <a:cs typeface="Avenir Book" charset="0"/>
              </a:rPr>
              <a:t>&lt;0.001</a:t>
            </a:r>
            <a:r>
              <a:rPr lang="en-US" sz="2400" dirty="0">
                <a:latin typeface="Avenir Book" charset="0"/>
                <a:ea typeface="Avenir Book" charset="0"/>
                <a:cs typeface="Avenir Book" charset="0"/>
              </a:rPr>
              <a:t>)</a:t>
            </a:r>
          </a:p>
          <a:p>
            <a:pPr marL="0" indent="0">
              <a:spcAft>
                <a:spcPts val="600"/>
              </a:spcAft>
              <a:buNone/>
            </a:pPr>
            <a:endParaRPr lang="en-US" sz="2400" dirty="0">
              <a:latin typeface="Avenir Book" charset="0"/>
              <a:ea typeface="Avenir Book" charset="0"/>
              <a:cs typeface="Avenir Book" charset="0"/>
            </a:endParaRPr>
          </a:p>
          <a:p>
            <a:pPr>
              <a:spcAft>
                <a:spcPts val="600"/>
              </a:spcAft>
            </a:pPr>
            <a:r>
              <a:rPr lang="en-US" sz="2400" u="sng" dirty="0">
                <a:latin typeface="Avenir Book" charset="0"/>
                <a:ea typeface="Avenir Book" charset="0"/>
                <a:cs typeface="Avenir Book" charset="0"/>
              </a:rPr>
              <a:t>2.6 patients </a:t>
            </a:r>
            <a:r>
              <a:rPr lang="en-US" sz="2400" dirty="0">
                <a:latin typeface="Avenir Book" charset="0"/>
                <a:ea typeface="Avenir Book" charset="0"/>
                <a:cs typeface="Avenir Book" charset="0"/>
              </a:rPr>
              <a:t>need to be initiated on ART to prevent one episode of LTFU (95% CI 2.1, 3.5)</a:t>
            </a:r>
            <a:endParaRPr lang="en-US" sz="2400" u="sng" dirty="0">
              <a:solidFill>
                <a:schemeClr val="accent3">
                  <a:lumMod val="75000"/>
                </a:schemeClr>
              </a:solidFill>
              <a:latin typeface="Avenir Book" charset="0"/>
              <a:ea typeface="Avenir Book" charset="0"/>
              <a:cs typeface="Avenir Book" charset="0"/>
            </a:endParaRPr>
          </a:p>
        </p:txBody>
      </p:sp>
      <p:sp>
        <p:nvSpPr>
          <p:cNvPr id="2" name="TextBox 1"/>
          <p:cNvSpPr txBox="1"/>
          <p:nvPr/>
        </p:nvSpPr>
        <p:spPr>
          <a:xfrm>
            <a:off x="9886606" y="6267797"/>
            <a:ext cx="1600118" cy="369332"/>
          </a:xfrm>
          <a:prstGeom prst="rect">
            <a:avLst/>
          </a:prstGeom>
          <a:noFill/>
        </p:spPr>
        <p:txBody>
          <a:bodyPr wrap="none" rtlCol="0">
            <a:spAutoFit/>
          </a:bodyPr>
          <a:lstStyle/>
          <a:p>
            <a:r>
              <a:rPr lang="en-US" dirty="0" err="1" smtClean="0"/>
              <a:t>Mody</a:t>
            </a:r>
            <a:r>
              <a:rPr lang="en-US" dirty="0" smtClean="0"/>
              <a:t> IAS 2017</a:t>
            </a:r>
            <a:endParaRPr lang="en-US" dirty="0"/>
          </a:p>
        </p:txBody>
      </p:sp>
    </p:spTree>
    <p:extLst>
      <p:ext uri="{BB962C8B-B14F-4D97-AF65-F5344CB8AC3E}">
        <p14:creationId xmlns:p14="http://schemas.microsoft.com/office/powerpoint/2010/main" val="11096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lnSpcReduction="10000"/>
          </a:bodyPr>
          <a:lstStyle/>
          <a:p>
            <a:r>
              <a:rPr lang="en-US" dirty="0" smtClean="0"/>
              <a:t>What makes a designs </a:t>
            </a:r>
            <a:r>
              <a:rPr lang="en-US" dirty="0" smtClean="0"/>
              <a:t>that are correct </a:t>
            </a:r>
            <a:r>
              <a:rPr lang="en-US" i="1" dirty="0" smtClean="0"/>
              <a:t>and</a:t>
            </a:r>
            <a:r>
              <a:rPr lang="en-US" dirty="0" smtClean="0"/>
              <a:t> informative?</a:t>
            </a:r>
          </a:p>
          <a:p>
            <a:r>
              <a:rPr lang="en-US" dirty="0" smtClean="0"/>
              <a:t>Observational</a:t>
            </a:r>
          </a:p>
          <a:p>
            <a:pPr lvl="1"/>
            <a:r>
              <a:rPr lang="en-US" dirty="0" smtClean="0"/>
              <a:t>Clinic or community based observational cohorts</a:t>
            </a:r>
          </a:p>
          <a:p>
            <a:pPr lvl="1"/>
            <a:r>
              <a:rPr lang="en-US" dirty="0" smtClean="0"/>
              <a:t>Natural experiments</a:t>
            </a:r>
            <a:endParaRPr lang="en-US" dirty="0" smtClean="0"/>
          </a:p>
          <a:p>
            <a:pPr lvl="2"/>
            <a:r>
              <a:rPr lang="en-US" dirty="0" smtClean="0"/>
              <a:t>Regression discontinuity, difference in difference, and instruments</a:t>
            </a:r>
          </a:p>
          <a:p>
            <a:r>
              <a:rPr lang="en-US" dirty="0" smtClean="0"/>
              <a:t>Experimental</a:t>
            </a:r>
          </a:p>
          <a:p>
            <a:pPr lvl="1"/>
            <a:r>
              <a:rPr lang="en-US" dirty="0" smtClean="0"/>
              <a:t>Implementation studies</a:t>
            </a:r>
          </a:p>
          <a:p>
            <a:pPr lvl="1"/>
            <a:r>
              <a:rPr lang="en-US" dirty="0" smtClean="0"/>
              <a:t>Hybrid studies</a:t>
            </a:r>
          </a:p>
          <a:p>
            <a:pPr lvl="1"/>
            <a:r>
              <a:rPr lang="en-US" dirty="0" smtClean="0"/>
              <a:t>Pragmatic randomized trials</a:t>
            </a:r>
          </a:p>
          <a:p>
            <a:pPr lvl="1"/>
            <a:r>
              <a:rPr lang="en-US" dirty="0" smtClean="0"/>
              <a:t>Stepped wedge trials</a:t>
            </a:r>
          </a:p>
          <a:p>
            <a:r>
              <a:rPr lang="en-US" dirty="0" smtClean="0"/>
              <a:t>Qualitative work – another session</a:t>
            </a:r>
          </a:p>
          <a:p>
            <a:endParaRPr lang="en-US" dirty="0"/>
          </a:p>
        </p:txBody>
      </p:sp>
    </p:spTree>
    <p:extLst>
      <p:ext uri="{BB962C8B-B14F-4D97-AF65-F5344CB8AC3E}">
        <p14:creationId xmlns:p14="http://schemas.microsoft.com/office/powerpoint/2010/main" val="14665503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 note</a:t>
            </a:r>
            <a:r>
              <a:rPr lang="mr-IN" dirty="0" smtClean="0"/>
              <a:t>…</a:t>
            </a:r>
            <a:r>
              <a:rPr lang="en-US" dirty="0" smtClean="0"/>
              <a:t>both not worse (rigor) and sometimes better (relevance)</a:t>
            </a:r>
            <a:endParaRPr lang="en-US" dirty="0"/>
          </a:p>
        </p:txBody>
      </p:sp>
      <p:sp>
        <p:nvSpPr>
          <p:cNvPr id="3" name="Content Placeholder 2"/>
          <p:cNvSpPr>
            <a:spLocks noGrp="1"/>
          </p:cNvSpPr>
          <p:nvPr>
            <p:ph idx="1"/>
          </p:nvPr>
        </p:nvSpPr>
        <p:spPr/>
        <p:txBody>
          <a:bodyPr/>
          <a:lstStyle/>
          <a:p>
            <a:r>
              <a:rPr lang="en-US" dirty="0" smtClean="0"/>
              <a:t>Better than a randomized trial?</a:t>
            </a:r>
          </a:p>
          <a:p>
            <a:r>
              <a:rPr lang="en-US" dirty="0" smtClean="0"/>
              <a:t>More relevant</a:t>
            </a:r>
          </a:p>
          <a:p>
            <a:pPr lvl="1"/>
            <a:r>
              <a:rPr lang="en-US" dirty="0" smtClean="0"/>
              <a:t>The behavioral effects of offering and starting treatment are not seen in RCT’s of expanding treatment</a:t>
            </a:r>
          </a:p>
          <a:p>
            <a:pPr lvl="1"/>
            <a:r>
              <a:rPr lang="en-US" dirty="0" smtClean="0"/>
              <a:t>In START and TEMPRANO the deferred were retained</a:t>
            </a:r>
          </a:p>
          <a:p>
            <a:r>
              <a:rPr lang="en-US" dirty="0" smtClean="0"/>
              <a:t>Give up very little rigor, gain a lot of relevance</a:t>
            </a:r>
            <a:endParaRPr lang="en-US" dirty="0"/>
          </a:p>
        </p:txBody>
      </p:sp>
    </p:spTree>
    <p:extLst>
      <p:ext uri="{BB962C8B-B14F-4D97-AF65-F5344CB8AC3E}">
        <p14:creationId xmlns:p14="http://schemas.microsoft.com/office/powerpoint/2010/main" val="15846196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Experimental Trails</a:t>
            </a:r>
            <a:r>
              <a:rPr lang="en-US" dirty="0" smtClean="0"/>
              <a:t>: Phased Implementation </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16984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Stepped Wedge Cluster Randomized Trial</a:t>
            </a:r>
            <a:endParaRPr lang="en-US" b="1" dirty="0"/>
          </a:p>
        </p:txBody>
      </p:sp>
      <p:sp>
        <p:nvSpPr>
          <p:cNvPr id="3" name="Content Placeholder 2"/>
          <p:cNvSpPr>
            <a:spLocks noGrp="1"/>
          </p:cNvSpPr>
          <p:nvPr>
            <p:ph idx="1"/>
          </p:nvPr>
        </p:nvSpPr>
        <p:spPr/>
        <p:txBody>
          <a:bodyPr/>
          <a:lstStyle/>
          <a:p>
            <a:r>
              <a:rPr lang="en-US" dirty="0"/>
              <a:t>Rationale </a:t>
            </a:r>
            <a:endParaRPr lang="en-US" dirty="0" smtClean="0"/>
          </a:p>
          <a:p>
            <a:pPr lvl="1"/>
            <a:r>
              <a:rPr lang="en-US" dirty="0" smtClean="0"/>
              <a:t>Reconciles policy maker constraints with rigorous evaluation</a:t>
            </a:r>
          </a:p>
          <a:p>
            <a:pPr lvl="1"/>
            <a:r>
              <a:rPr lang="en-US" dirty="0" smtClean="0"/>
              <a:t>There is not equipoise scientifically or politically</a:t>
            </a:r>
          </a:p>
          <a:p>
            <a:pPr lvl="1"/>
            <a:r>
              <a:rPr lang="en-US" dirty="0" smtClean="0"/>
              <a:t>Or you can’t implement every where at once</a:t>
            </a:r>
          </a:p>
          <a:p>
            <a:pPr lvl="1"/>
            <a:r>
              <a:rPr lang="en-US" dirty="0" smtClean="0"/>
              <a:t>Finally when you have numerous potential comparators is when you want to match to obtain power</a:t>
            </a:r>
          </a:p>
          <a:p>
            <a:endParaRPr lang="en-US" dirty="0" smtClean="0"/>
          </a:p>
          <a:p>
            <a:pPr lvl="1"/>
            <a:endParaRPr lang="en-US" dirty="0"/>
          </a:p>
        </p:txBody>
      </p:sp>
    </p:spTree>
    <p:extLst>
      <p:ext uri="{BB962C8B-B14F-4D97-AF65-F5344CB8AC3E}">
        <p14:creationId xmlns:p14="http://schemas.microsoft.com/office/powerpoint/2010/main" val="1576542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Evaluation: Phased implementation</a:t>
            </a:r>
            <a:endParaRPr lang="en-US" dirty="0"/>
          </a:p>
        </p:txBody>
      </p:sp>
      <p:grpSp>
        <p:nvGrpSpPr>
          <p:cNvPr id="58" name="Group 57"/>
          <p:cNvGrpSpPr/>
          <p:nvPr/>
        </p:nvGrpSpPr>
        <p:grpSpPr>
          <a:xfrm>
            <a:off x="2063552" y="2134544"/>
            <a:ext cx="7129340" cy="4066358"/>
            <a:chOff x="2145757" y="3068960"/>
            <a:chExt cx="5102371" cy="2698774"/>
          </a:xfrm>
        </p:grpSpPr>
        <p:sp>
          <p:nvSpPr>
            <p:cNvPr id="4" name="Rectangle 3"/>
            <p:cNvSpPr/>
            <p:nvPr/>
          </p:nvSpPr>
          <p:spPr>
            <a:xfrm>
              <a:off x="3395531" y="4758598"/>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15427" y="4205852"/>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15427" y="3707915"/>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15426" y="3144634"/>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52752" y="4758598"/>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69332" y="4205852"/>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69332" y="3707915"/>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69331" y="3159892"/>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09972" y="4758598"/>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23237" y="4205852"/>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23237" y="3707915"/>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23236" y="3178199"/>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967192" y="4758598"/>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977141" y="4205852"/>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977141" y="3707915"/>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977140" y="3144634"/>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824413" y="4758598"/>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31046" y="4205852"/>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31046" y="3707915"/>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31045" y="3144634"/>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06940" y="5398402"/>
              <a:ext cx="790794" cy="369332"/>
            </a:xfrm>
            <a:prstGeom prst="rect">
              <a:avLst/>
            </a:prstGeom>
            <a:noFill/>
          </p:spPr>
          <p:txBody>
            <a:bodyPr wrap="none" rtlCol="0">
              <a:spAutoFit/>
            </a:bodyPr>
            <a:lstStyle/>
            <a:p>
              <a:r>
                <a:rPr lang="en-US" dirty="0" smtClean="0"/>
                <a:t>Period</a:t>
              </a:r>
              <a:endParaRPr lang="en-US" dirty="0"/>
            </a:p>
          </p:txBody>
        </p:sp>
        <p:sp>
          <p:nvSpPr>
            <p:cNvPr id="24" name="TextBox 23"/>
            <p:cNvSpPr txBox="1"/>
            <p:nvPr/>
          </p:nvSpPr>
          <p:spPr>
            <a:xfrm rot="16200000">
              <a:off x="1924286" y="3873876"/>
              <a:ext cx="812274" cy="369332"/>
            </a:xfrm>
            <a:prstGeom prst="rect">
              <a:avLst/>
            </a:prstGeom>
            <a:noFill/>
          </p:spPr>
          <p:txBody>
            <a:bodyPr wrap="none" rtlCol="0">
              <a:spAutoFit/>
            </a:bodyPr>
            <a:lstStyle/>
            <a:p>
              <a:pPr algn="ctr"/>
              <a:r>
                <a:rPr lang="en-US" dirty="0" smtClean="0"/>
                <a:t> Wave </a:t>
              </a:r>
              <a:endParaRPr lang="en-US" dirty="0"/>
            </a:p>
          </p:txBody>
        </p:sp>
        <p:sp>
          <p:nvSpPr>
            <p:cNvPr id="26" name="TextBox 25"/>
            <p:cNvSpPr txBox="1"/>
            <p:nvPr/>
          </p:nvSpPr>
          <p:spPr>
            <a:xfrm>
              <a:off x="2730052" y="4614532"/>
              <a:ext cx="470412" cy="680995"/>
            </a:xfrm>
            <a:prstGeom prst="rect">
              <a:avLst/>
            </a:prstGeom>
            <a:noFill/>
          </p:spPr>
          <p:txBody>
            <a:bodyPr wrap="square" rtlCol="0">
              <a:spAutoFit/>
            </a:bodyPr>
            <a:lstStyle/>
            <a:p>
              <a:r>
                <a:rPr lang="en-US" sz="2800" b="1" dirty="0" smtClean="0"/>
                <a:t>1</a:t>
              </a:r>
              <a:endParaRPr lang="en-US" b="1" dirty="0"/>
            </a:p>
          </p:txBody>
        </p:sp>
        <p:sp>
          <p:nvSpPr>
            <p:cNvPr id="30" name="TextBox 29"/>
            <p:cNvSpPr txBox="1"/>
            <p:nvPr/>
          </p:nvSpPr>
          <p:spPr>
            <a:xfrm>
              <a:off x="2730052" y="4063781"/>
              <a:ext cx="470412" cy="680995"/>
            </a:xfrm>
            <a:prstGeom prst="rect">
              <a:avLst/>
            </a:prstGeom>
            <a:noFill/>
          </p:spPr>
          <p:txBody>
            <a:bodyPr wrap="square" rtlCol="0">
              <a:spAutoFit/>
            </a:bodyPr>
            <a:lstStyle/>
            <a:p>
              <a:r>
                <a:rPr lang="en-US" sz="2800" b="1" dirty="0"/>
                <a:t>2</a:t>
              </a:r>
              <a:endParaRPr lang="en-US" b="1" dirty="0"/>
            </a:p>
          </p:txBody>
        </p:sp>
        <p:sp>
          <p:nvSpPr>
            <p:cNvPr id="31" name="TextBox 30"/>
            <p:cNvSpPr txBox="1"/>
            <p:nvPr/>
          </p:nvSpPr>
          <p:spPr>
            <a:xfrm>
              <a:off x="2730052" y="3584151"/>
              <a:ext cx="470412" cy="680995"/>
            </a:xfrm>
            <a:prstGeom prst="rect">
              <a:avLst/>
            </a:prstGeom>
            <a:noFill/>
          </p:spPr>
          <p:txBody>
            <a:bodyPr wrap="square" rtlCol="0">
              <a:spAutoFit/>
            </a:bodyPr>
            <a:lstStyle/>
            <a:p>
              <a:r>
                <a:rPr lang="en-US" sz="2800" b="1" dirty="0" smtClean="0"/>
                <a:t>3</a:t>
              </a:r>
              <a:endParaRPr lang="en-US" b="1" dirty="0"/>
            </a:p>
          </p:txBody>
        </p:sp>
        <p:sp>
          <p:nvSpPr>
            <p:cNvPr id="32" name="TextBox 31"/>
            <p:cNvSpPr txBox="1"/>
            <p:nvPr/>
          </p:nvSpPr>
          <p:spPr>
            <a:xfrm>
              <a:off x="2730052" y="3068960"/>
              <a:ext cx="470412" cy="680995"/>
            </a:xfrm>
            <a:prstGeom prst="rect">
              <a:avLst/>
            </a:prstGeom>
            <a:noFill/>
          </p:spPr>
          <p:txBody>
            <a:bodyPr wrap="square" rtlCol="0">
              <a:spAutoFit/>
            </a:bodyPr>
            <a:lstStyle/>
            <a:p>
              <a:r>
                <a:rPr lang="en-US" sz="2800" b="1" dirty="0"/>
                <a:t>4</a:t>
              </a:r>
              <a:endParaRPr lang="en-US" b="1" dirty="0"/>
            </a:p>
          </p:txBody>
        </p:sp>
      </p:grpSp>
      <p:sp>
        <p:nvSpPr>
          <p:cNvPr id="59" name="Rectangle 58"/>
          <p:cNvSpPr/>
          <p:nvPr/>
        </p:nvSpPr>
        <p:spPr>
          <a:xfrm>
            <a:off x="3787369" y="3017963"/>
            <a:ext cx="5620999" cy="7423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141056" y="2132856"/>
            <a:ext cx="785427" cy="3354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a:spLocks noChangeAspect="1"/>
          </p:cNvSpPr>
          <p:nvPr/>
        </p:nvSpPr>
        <p:spPr>
          <a:xfrm>
            <a:off x="5194907" y="3284984"/>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a:spLocks noChangeAspect="1"/>
          </p:cNvSpPr>
          <p:nvPr/>
        </p:nvSpPr>
        <p:spPr>
          <a:xfrm>
            <a:off x="5375920" y="4038208"/>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a:spLocks noChangeAspect="1"/>
          </p:cNvSpPr>
          <p:nvPr/>
        </p:nvSpPr>
        <p:spPr>
          <a:xfrm>
            <a:off x="6419043" y="3356992"/>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a:spLocks noChangeAspect="1"/>
          </p:cNvSpPr>
          <p:nvPr/>
        </p:nvSpPr>
        <p:spPr>
          <a:xfrm>
            <a:off x="6347035" y="4038208"/>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a:spLocks noChangeAspect="1"/>
          </p:cNvSpPr>
          <p:nvPr/>
        </p:nvSpPr>
        <p:spPr>
          <a:xfrm>
            <a:off x="7571171" y="2564904"/>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7643179" y="3356992"/>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a:spLocks noChangeAspect="1"/>
          </p:cNvSpPr>
          <p:nvPr/>
        </p:nvSpPr>
        <p:spPr>
          <a:xfrm>
            <a:off x="7715187" y="3966200"/>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a:spLocks noChangeAspect="1"/>
          </p:cNvSpPr>
          <p:nvPr/>
        </p:nvSpPr>
        <p:spPr>
          <a:xfrm>
            <a:off x="8795307" y="3356992"/>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a:spLocks noChangeAspect="1"/>
          </p:cNvSpPr>
          <p:nvPr/>
        </p:nvSpPr>
        <p:spPr>
          <a:xfrm>
            <a:off x="8723299" y="4758288"/>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a:spLocks noChangeAspect="1"/>
          </p:cNvSpPr>
          <p:nvPr/>
        </p:nvSpPr>
        <p:spPr>
          <a:xfrm>
            <a:off x="4007768" y="4038208"/>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a:spLocks noChangeAspect="1"/>
          </p:cNvSpPr>
          <p:nvPr/>
        </p:nvSpPr>
        <p:spPr>
          <a:xfrm>
            <a:off x="5347307" y="3437384"/>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0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Stepped Wedge</a:t>
            </a:r>
            <a:endParaRPr lang="en-US" dirty="0"/>
          </a:p>
        </p:txBody>
      </p:sp>
      <p:sp>
        <p:nvSpPr>
          <p:cNvPr id="5" name="Text Placeholder 4"/>
          <p:cNvSpPr>
            <a:spLocks noGrp="1"/>
          </p:cNvSpPr>
          <p:nvPr>
            <p:ph type="body" idx="1"/>
          </p:nvPr>
        </p:nvSpPr>
        <p:spPr/>
        <p:txBody>
          <a:bodyPr/>
          <a:lstStyle/>
          <a:p>
            <a:r>
              <a:rPr lang="en-US" dirty="0" smtClean="0"/>
              <a:t>Rigor</a:t>
            </a:r>
            <a:endParaRPr lang="en-US" dirty="0"/>
          </a:p>
        </p:txBody>
      </p:sp>
      <p:sp>
        <p:nvSpPr>
          <p:cNvPr id="3" name="Content Placeholder 2"/>
          <p:cNvSpPr>
            <a:spLocks noGrp="1"/>
          </p:cNvSpPr>
          <p:nvPr>
            <p:ph sz="half" idx="2"/>
          </p:nvPr>
        </p:nvSpPr>
        <p:spPr/>
        <p:txBody>
          <a:bodyPr>
            <a:normAutofit/>
          </a:bodyPr>
          <a:lstStyle/>
          <a:p>
            <a:r>
              <a:rPr lang="en-US" dirty="0" smtClean="0"/>
              <a:t>Pluses:</a:t>
            </a:r>
            <a:r>
              <a:rPr lang="en-US" dirty="0"/>
              <a:t> </a:t>
            </a:r>
            <a:r>
              <a:rPr lang="en-US" dirty="0" smtClean="0"/>
              <a:t>Randomized</a:t>
            </a:r>
          </a:p>
          <a:p>
            <a:r>
              <a:rPr lang="en-US" dirty="0" smtClean="0"/>
              <a:t>Minuses:</a:t>
            </a:r>
          </a:p>
          <a:p>
            <a:pPr lvl="1"/>
            <a:r>
              <a:rPr lang="en-US" dirty="0"/>
              <a:t>But susceptible to secular trends</a:t>
            </a:r>
          </a:p>
          <a:p>
            <a:pPr lvl="1"/>
            <a:r>
              <a:rPr lang="en-US" dirty="0"/>
              <a:t>Even more susceptible to time by group trends </a:t>
            </a:r>
            <a:endParaRPr lang="en-US" dirty="0" smtClean="0"/>
          </a:p>
          <a:p>
            <a:pPr lvl="1"/>
            <a:r>
              <a:rPr lang="en-US" dirty="0" smtClean="0"/>
              <a:t>Missing data? Data systems</a:t>
            </a:r>
          </a:p>
          <a:p>
            <a:pPr lvl="1"/>
            <a:r>
              <a:rPr lang="en-US" dirty="0" smtClean="0"/>
              <a:t>Secular trends for non absorbing outcomes</a:t>
            </a:r>
          </a:p>
          <a:p>
            <a:endParaRPr lang="en-US" dirty="0" smtClean="0"/>
          </a:p>
        </p:txBody>
      </p:sp>
      <p:sp>
        <p:nvSpPr>
          <p:cNvPr id="6" name="Text Placeholder 5"/>
          <p:cNvSpPr>
            <a:spLocks noGrp="1"/>
          </p:cNvSpPr>
          <p:nvPr>
            <p:ph type="body" sz="quarter" idx="3"/>
          </p:nvPr>
        </p:nvSpPr>
        <p:spPr/>
        <p:txBody>
          <a:bodyPr/>
          <a:lstStyle/>
          <a:p>
            <a:r>
              <a:rPr lang="en-US" dirty="0" smtClean="0"/>
              <a:t>Relevance</a:t>
            </a:r>
            <a:endParaRPr lang="en-US" dirty="0"/>
          </a:p>
        </p:txBody>
      </p:sp>
      <p:sp>
        <p:nvSpPr>
          <p:cNvPr id="7" name="Content Placeholder 6"/>
          <p:cNvSpPr>
            <a:spLocks noGrp="1"/>
          </p:cNvSpPr>
          <p:nvPr>
            <p:ph sz="quarter" idx="4"/>
          </p:nvPr>
        </p:nvSpPr>
        <p:spPr/>
        <p:txBody>
          <a:bodyPr/>
          <a:lstStyle/>
          <a:p>
            <a:r>
              <a:rPr lang="en-US" dirty="0" smtClean="0"/>
              <a:t>Pluses</a:t>
            </a:r>
          </a:p>
          <a:p>
            <a:pPr lvl="1"/>
            <a:r>
              <a:rPr lang="en-US" dirty="0" smtClean="0"/>
              <a:t>Usually </a:t>
            </a:r>
            <a:r>
              <a:rPr lang="en-US" dirty="0"/>
              <a:t>all persons </a:t>
            </a:r>
            <a:r>
              <a:rPr lang="mr-IN" dirty="0"/>
              <a:t>–</a:t>
            </a:r>
            <a:r>
              <a:rPr lang="en-US" dirty="0"/>
              <a:t> </a:t>
            </a:r>
            <a:r>
              <a:rPr lang="en-US" dirty="0" smtClean="0"/>
              <a:t>unselected</a:t>
            </a:r>
          </a:p>
          <a:p>
            <a:pPr lvl="1"/>
            <a:r>
              <a:rPr lang="en-US" dirty="0"/>
              <a:t>Usually implemented by real world health workers and systems</a:t>
            </a:r>
          </a:p>
          <a:p>
            <a:r>
              <a:rPr lang="en-US" dirty="0" smtClean="0"/>
              <a:t>Minuses</a:t>
            </a:r>
          </a:p>
          <a:p>
            <a:pPr lvl="1"/>
            <a:r>
              <a:rPr lang="en-US" dirty="0" smtClean="0"/>
              <a:t>Is </a:t>
            </a:r>
            <a:r>
              <a:rPr lang="en-US" dirty="0"/>
              <a:t>the environment representative?</a:t>
            </a:r>
          </a:p>
          <a:p>
            <a:pPr lvl="1"/>
            <a:endParaRPr lang="en-US" dirty="0"/>
          </a:p>
        </p:txBody>
      </p:sp>
    </p:spTree>
    <p:extLst>
      <p:ext uri="{BB962C8B-B14F-4D97-AF65-F5344CB8AC3E}">
        <p14:creationId xmlns:p14="http://schemas.microsoft.com/office/powerpoint/2010/main" val="1303960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 a RCT a good way to study implementation problems</a:t>
            </a:r>
            <a:r>
              <a:rPr lang="is-IS" dirty="0" smtClean="0"/>
              <a:t>….</a:t>
            </a:r>
            <a:r>
              <a:rPr lang="en-US" dirty="0" smtClean="0"/>
              <a:t>? </a:t>
            </a:r>
            <a:endParaRPr lang="en-US" dirty="0"/>
          </a:p>
        </p:txBody>
      </p:sp>
      <p:sp>
        <p:nvSpPr>
          <p:cNvPr id="5" name="Title 1"/>
          <p:cNvSpPr txBox="1">
            <a:spLocks/>
          </p:cNvSpPr>
          <p:nvPr/>
        </p:nvSpPr>
        <p:spPr>
          <a:xfrm>
            <a:off x="1327484" y="52339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s-IS" smtClean="0"/>
              <a:t>…i</a:t>
            </a:r>
            <a:r>
              <a:rPr lang="en-US" smtClean="0"/>
              <a:t>t depends</a:t>
            </a:r>
            <a:endParaRPr lang="en-US" dirty="0"/>
          </a:p>
        </p:txBody>
      </p:sp>
    </p:spTree>
    <p:extLst>
      <p:ext uri="{BB962C8B-B14F-4D97-AF65-F5344CB8AC3E}">
        <p14:creationId xmlns:p14="http://schemas.microsoft.com/office/powerpoint/2010/main" val="1157415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of studies (vs. study designs) for implementation science</a:t>
            </a:r>
            <a:endParaRPr lang="en-US" dirty="0"/>
          </a:p>
        </p:txBody>
      </p:sp>
      <p:sp>
        <p:nvSpPr>
          <p:cNvPr id="3" name="Content Placeholder 2"/>
          <p:cNvSpPr>
            <a:spLocks noGrp="1"/>
          </p:cNvSpPr>
          <p:nvPr>
            <p:ph idx="1"/>
          </p:nvPr>
        </p:nvSpPr>
        <p:spPr/>
        <p:txBody>
          <a:bodyPr/>
          <a:lstStyle/>
          <a:p>
            <a:r>
              <a:rPr lang="en-US" dirty="0" smtClean="0"/>
              <a:t>“Randomized trials are not good for ISR”</a:t>
            </a:r>
          </a:p>
          <a:p>
            <a:r>
              <a:rPr lang="en-US" dirty="0" smtClean="0"/>
              <a:t>Within any particular design (such as randomized trials)</a:t>
            </a:r>
          </a:p>
          <a:p>
            <a:r>
              <a:rPr lang="en-US" dirty="0" smtClean="0"/>
              <a:t>Decisions can influence what the trial tells us</a:t>
            </a:r>
          </a:p>
          <a:p>
            <a:pPr lvl="1"/>
            <a:r>
              <a:rPr lang="en-US" dirty="0" smtClean="0"/>
              <a:t>More nuanced decision within a larger “study design” typology</a:t>
            </a:r>
          </a:p>
          <a:p>
            <a:endParaRPr lang="en-US" dirty="0" smtClean="0"/>
          </a:p>
        </p:txBody>
      </p:sp>
    </p:spTree>
    <p:extLst>
      <p:ext uri="{BB962C8B-B14F-4D97-AF65-F5344CB8AC3E}">
        <p14:creationId xmlns:p14="http://schemas.microsoft.com/office/powerpoint/2010/main" val="2964000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Clarify what you want to know</a:t>
            </a:r>
          </a:p>
          <a:p>
            <a:pPr lvl="1"/>
            <a:r>
              <a:rPr lang="en-US" dirty="0"/>
              <a:t>Pragmatic – </a:t>
            </a:r>
            <a:r>
              <a:rPr lang="en-US" i="1" dirty="0"/>
              <a:t>what </a:t>
            </a:r>
            <a:r>
              <a:rPr lang="en-US" i="1" u="sng" dirty="0"/>
              <a:t>does</a:t>
            </a:r>
            <a:r>
              <a:rPr lang="en-US" i="1" dirty="0"/>
              <a:t> X do in the real world</a:t>
            </a:r>
          </a:p>
          <a:p>
            <a:pPr lvl="1"/>
            <a:r>
              <a:rPr lang="en-US" dirty="0"/>
              <a:t>Explanatory – </a:t>
            </a:r>
            <a:r>
              <a:rPr lang="en-US" i="1" dirty="0"/>
              <a:t>what </a:t>
            </a:r>
            <a:r>
              <a:rPr lang="en-US" i="1" u="sng" dirty="0"/>
              <a:t>can</a:t>
            </a:r>
            <a:r>
              <a:rPr lang="en-US" i="1" dirty="0"/>
              <a:t> X do under idealized </a:t>
            </a:r>
            <a:r>
              <a:rPr lang="en-US" i="1" dirty="0" smtClean="0"/>
              <a:t>settings</a:t>
            </a:r>
            <a:endParaRPr lang="en-US" i="1" dirty="0"/>
          </a:p>
          <a:p>
            <a:r>
              <a:rPr lang="en-US" dirty="0" smtClean="0"/>
              <a:t>Implementation </a:t>
            </a:r>
            <a:r>
              <a:rPr lang="en-US" dirty="0"/>
              <a:t>science usually but not always is </a:t>
            </a:r>
            <a:r>
              <a:rPr lang="en-US" dirty="0" smtClean="0"/>
              <a:t>focuses </a:t>
            </a:r>
            <a:r>
              <a:rPr lang="en-US" dirty="0"/>
              <a:t>on latter</a:t>
            </a:r>
          </a:p>
          <a:p>
            <a:endParaRPr lang="en-US" dirty="0"/>
          </a:p>
        </p:txBody>
      </p:sp>
      <p:sp>
        <p:nvSpPr>
          <p:cNvPr id="4" name="Title 3"/>
          <p:cNvSpPr>
            <a:spLocks noGrp="1"/>
          </p:cNvSpPr>
          <p:nvPr>
            <p:ph type="title"/>
          </p:nvPr>
        </p:nvSpPr>
        <p:spPr/>
        <p:txBody>
          <a:bodyPr/>
          <a:lstStyle/>
          <a:p>
            <a:r>
              <a:rPr lang="en-US" dirty="0" smtClean="0"/>
              <a:t>Emerging literature on how to do a trial</a:t>
            </a:r>
            <a:endParaRPr lang="en-US" dirty="0"/>
          </a:p>
        </p:txBody>
      </p:sp>
    </p:spTree>
    <p:extLst>
      <p:ext uri="{BB962C8B-B14F-4D97-AF65-F5344CB8AC3E}">
        <p14:creationId xmlns:p14="http://schemas.microsoft.com/office/powerpoint/2010/main" val="773602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way to look at the point of a trial</a:t>
            </a:r>
            <a:endParaRPr lang="en-US" dirty="0"/>
          </a:p>
        </p:txBody>
      </p:sp>
      <p:sp>
        <p:nvSpPr>
          <p:cNvPr id="3" name="Content Placeholder 2"/>
          <p:cNvSpPr>
            <a:spLocks noGrp="1"/>
          </p:cNvSpPr>
          <p:nvPr>
            <p:ph idx="1"/>
          </p:nvPr>
        </p:nvSpPr>
        <p:spPr/>
        <p:txBody>
          <a:bodyPr/>
          <a:lstStyle/>
          <a:p>
            <a:r>
              <a:rPr lang="en-US" dirty="0" smtClean="0"/>
              <a:t>Effectiveness – understand the effect of some intervention on clinical outcomes (in real world)</a:t>
            </a:r>
          </a:p>
          <a:p>
            <a:r>
              <a:rPr lang="en-US" dirty="0" smtClean="0"/>
              <a:t>Implementation – understand the effect of some intervention on implementation </a:t>
            </a:r>
            <a:endParaRPr lang="en-US" dirty="0"/>
          </a:p>
        </p:txBody>
      </p:sp>
    </p:spTree>
    <p:extLst>
      <p:ext uri="{BB962C8B-B14F-4D97-AF65-F5344CB8AC3E}">
        <p14:creationId xmlns:p14="http://schemas.microsoft.com/office/powerpoint/2010/main" val="6993229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052" y="0"/>
            <a:ext cx="11119896" cy="6858000"/>
          </a:xfrm>
          <a:prstGeom prst="rect">
            <a:avLst/>
          </a:prstGeom>
        </p:spPr>
      </p:pic>
    </p:spTree>
    <p:extLst>
      <p:ext uri="{BB962C8B-B14F-4D97-AF65-F5344CB8AC3E}">
        <p14:creationId xmlns:p14="http://schemas.microsoft.com/office/powerpoint/2010/main" val="1608349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Reframing ”Implementation science designs”</a:t>
            </a:r>
            <a:endParaRPr lang="en-US" dirty="0"/>
          </a:p>
        </p:txBody>
      </p:sp>
      <p:sp>
        <p:nvSpPr>
          <p:cNvPr id="3" name="Content Placeholder 2"/>
          <p:cNvSpPr>
            <a:spLocks noGrp="1"/>
          </p:cNvSpPr>
          <p:nvPr>
            <p:ph idx="1"/>
          </p:nvPr>
        </p:nvSpPr>
        <p:spPr/>
        <p:txBody>
          <a:bodyPr/>
          <a:lstStyle/>
          <a:p>
            <a:r>
              <a:rPr lang="en-US" dirty="0" smtClean="0"/>
              <a:t>We have established that the behavior of “real world” systems and individuals drives use of evidence-based interventions for health</a:t>
            </a:r>
          </a:p>
          <a:p>
            <a:r>
              <a:rPr lang="en-US" dirty="0" smtClean="0"/>
              <a:t>Understanding those behaviors are important</a:t>
            </a:r>
          </a:p>
          <a:p>
            <a:r>
              <a:rPr lang="en-US" i="1" dirty="0" smtClean="0"/>
              <a:t>What kinds of designs allow us to understand implementation in the “real world” and what kinds of designs get in the way?</a:t>
            </a:r>
            <a:endParaRPr lang="en-US" i="1" dirty="0"/>
          </a:p>
        </p:txBody>
      </p:sp>
    </p:spTree>
    <p:extLst>
      <p:ext uri="{BB962C8B-B14F-4D97-AF65-F5344CB8AC3E}">
        <p14:creationId xmlns:p14="http://schemas.microsoft.com/office/powerpoint/2010/main" val="4196246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 Effectiveness Designs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8982" y="2272937"/>
            <a:ext cx="8399869" cy="3663515"/>
          </a:xfrm>
        </p:spPr>
      </p:pic>
      <p:sp>
        <p:nvSpPr>
          <p:cNvPr id="5" name="TextBox 4"/>
          <p:cNvSpPr txBox="1"/>
          <p:nvPr/>
        </p:nvSpPr>
        <p:spPr>
          <a:xfrm>
            <a:off x="10750731" y="5936452"/>
            <a:ext cx="818044" cy="369332"/>
          </a:xfrm>
          <a:prstGeom prst="rect">
            <a:avLst/>
          </a:prstGeom>
          <a:noFill/>
        </p:spPr>
        <p:txBody>
          <a:bodyPr wrap="none" rtlCol="0">
            <a:spAutoFit/>
          </a:bodyPr>
          <a:lstStyle/>
          <a:p>
            <a:r>
              <a:rPr lang="en-US" dirty="0" smtClean="0"/>
              <a:t>Curran</a:t>
            </a:r>
            <a:endParaRPr lang="en-US" dirty="0"/>
          </a:p>
        </p:txBody>
      </p:sp>
    </p:spTree>
    <p:extLst>
      <p:ext uri="{BB962C8B-B14F-4D97-AF65-F5344CB8AC3E}">
        <p14:creationId xmlns:p14="http://schemas.microsoft.com/office/powerpoint/2010/main" val="1400073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PRECIS -2 </a:t>
            </a:r>
            <a:endParaRPr lang="en-US" dirty="0"/>
          </a:p>
        </p:txBody>
      </p:sp>
      <p:sp>
        <p:nvSpPr>
          <p:cNvPr id="3" name="Content Placeholder 2"/>
          <p:cNvSpPr>
            <a:spLocks noGrp="1"/>
          </p:cNvSpPr>
          <p:nvPr>
            <p:ph idx="1"/>
          </p:nvPr>
        </p:nvSpPr>
        <p:spPr>
          <a:xfrm>
            <a:off x="838200" y="1690688"/>
            <a:ext cx="10515600" cy="4829426"/>
          </a:xfrm>
        </p:spPr>
        <p:txBody>
          <a:bodyPr>
            <a:normAutofit fontScale="77500" lnSpcReduction="20000"/>
          </a:bodyPr>
          <a:lstStyle/>
          <a:p>
            <a:pPr>
              <a:lnSpc>
                <a:spcPct val="120000"/>
              </a:lnSpc>
            </a:pPr>
            <a:r>
              <a:rPr lang="en-US" dirty="0" smtClean="0"/>
              <a:t>Eligibility—To </a:t>
            </a:r>
            <a:r>
              <a:rPr lang="en-US" dirty="0"/>
              <a:t>what extent are the participants in </a:t>
            </a:r>
            <a:r>
              <a:rPr lang="en-US" dirty="0" smtClean="0"/>
              <a:t>the trial </a:t>
            </a:r>
            <a:r>
              <a:rPr lang="en-US" dirty="0"/>
              <a:t>similar to those who would receive this </a:t>
            </a:r>
            <a:r>
              <a:rPr lang="en-US" dirty="0" smtClean="0"/>
              <a:t>intervention if </a:t>
            </a:r>
            <a:r>
              <a:rPr lang="en-US" dirty="0"/>
              <a:t>it was part of usual care</a:t>
            </a:r>
            <a:r>
              <a:rPr lang="en-US" dirty="0" smtClean="0"/>
              <a:t>?</a:t>
            </a:r>
          </a:p>
          <a:p>
            <a:pPr lvl="1">
              <a:lnSpc>
                <a:spcPct val="120000"/>
              </a:lnSpc>
            </a:pPr>
            <a:r>
              <a:rPr lang="en-US" dirty="0" smtClean="0"/>
              <a:t>TB trial includes all those with clinically suspected TB or those with culture or smear positive TB?</a:t>
            </a:r>
          </a:p>
          <a:p>
            <a:pPr>
              <a:lnSpc>
                <a:spcPct val="120000"/>
              </a:lnSpc>
            </a:pPr>
            <a:r>
              <a:rPr lang="en-US" dirty="0" smtClean="0"/>
              <a:t>Recruitment—How </a:t>
            </a:r>
            <a:r>
              <a:rPr lang="en-US" dirty="0"/>
              <a:t>much extra effort is made </a:t>
            </a:r>
            <a:r>
              <a:rPr lang="en-US" dirty="0" smtClean="0"/>
              <a:t>to recruit </a:t>
            </a:r>
            <a:r>
              <a:rPr lang="en-US" dirty="0"/>
              <a:t>participants over and above what would </a:t>
            </a:r>
            <a:r>
              <a:rPr lang="en-US" dirty="0" smtClean="0"/>
              <a:t>be used </a:t>
            </a:r>
            <a:r>
              <a:rPr lang="en-US" dirty="0"/>
              <a:t>in the usual care setting to engage with patients</a:t>
            </a:r>
            <a:r>
              <a:rPr lang="en-US" dirty="0" smtClean="0"/>
              <a:t>?</a:t>
            </a:r>
          </a:p>
          <a:p>
            <a:pPr lvl="1">
              <a:lnSpc>
                <a:spcPct val="120000"/>
              </a:lnSpc>
            </a:pPr>
            <a:r>
              <a:rPr lang="en-US" dirty="0" smtClean="0"/>
              <a:t>Pay people to participate</a:t>
            </a:r>
            <a:endParaRPr lang="en-US" dirty="0"/>
          </a:p>
          <a:p>
            <a:pPr>
              <a:lnSpc>
                <a:spcPct val="120000"/>
              </a:lnSpc>
            </a:pPr>
            <a:r>
              <a:rPr lang="en-US" dirty="0"/>
              <a:t>Setting—How different are the settings of the </a:t>
            </a:r>
            <a:r>
              <a:rPr lang="en-US" dirty="0" smtClean="0"/>
              <a:t>trial from </a:t>
            </a:r>
            <a:r>
              <a:rPr lang="en-US" dirty="0"/>
              <a:t>the usual care setting</a:t>
            </a:r>
            <a:r>
              <a:rPr lang="en-US" dirty="0" smtClean="0"/>
              <a:t>?</a:t>
            </a:r>
          </a:p>
          <a:p>
            <a:pPr lvl="1">
              <a:lnSpc>
                <a:spcPct val="120000"/>
              </a:lnSpc>
            </a:pPr>
            <a:r>
              <a:rPr lang="en-US" dirty="0" err="1" smtClean="0"/>
              <a:t>Predisone</a:t>
            </a:r>
            <a:r>
              <a:rPr lang="en-US" dirty="0" smtClean="0"/>
              <a:t> for ART IRIS carried out at university hospital in Africa </a:t>
            </a:r>
            <a:endParaRPr lang="en-US" dirty="0"/>
          </a:p>
          <a:p>
            <a:pPr>
              <a:lnSpc>
                <a:spcPct val="120000"/>
              </a:lnSpc>
            </a:pPr>
            <a:r>
              <a:rPr lang="en-US" dirty="0"/>
              <a:t>Follow-up—How different is the intensity of </a:t>
            </a:r>
            <a:r>
              <a:rPr lang="en-US" dirty="0" smtClean="0"/>
              <a:t>measurement and </a:t>
            </a:r>
            <a:r>
              <a:rPr lang="en-US" dirty="0"/>
              <a:t>follow-up of participants in the trial </a:t>
            </a:r>
            <a:r>
              <a:rPr lang="en-US" dirty="0" smtClean="0"/>
              <a:t>from the </a:t>
            </a:r>
            <a:r>
              <a:rPr lang="en-US" dirty="0"/>
              <a:t>typical follow-up in usual </a:t>
            </a:r>
            <a:r>
              <a:rPr lang="en-US" dirty="0" smtClean="0"/>
              <a:t>care?</a:t>
            </a:r>
          </a:p>
          <a:p>
            <a:pPr>
              <a:lnSpc>
                <a:spcPct val="120000"/>
              </a:lnSpc>
            </a:pPr>
            <a:r>
              <a:rPr lang="en-US" dirty="0" smtClean="0"/>
              <a:t>Primary </a:t>
            </a:r>
            <a:r>
              <a:rPr lang="en-US" dirty="0"/>
              <a:t>analysis—To what extent are all </a:t>
            </a:r>
            <a:r>
              <a:rPr lang="en-US" dirty="0" smtClean="0"/>
              <a:t>data included </a:t>
            </a:r>
            <a:r>
              <a:rPr lang="en-US" dirty="0"/>
              <a:t>in the analysis of the primary outcome?</a:t>
            </a:r>
          </a:p>
        </p:txBody>
      </p:sp>
    </p:spTree>
    <p:extLst>
      <p:ext uri="{BB962C8B-B14F-4D97-AF65-F5344CB8AC3E}">
        <p14:creationId xmlns:p14="http://schemas.microsoft.com/office/powerpoint/2010/main" val="9235153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Precis - </a:t>
            </a:r>
            <a:r>
              <a:rPr lang="en-US" dirty="0"/>
              <a:t>2</a:t>
            </a:r>
          </a:p>
        </p:txBody>
      </p:sp>
      <p:sp>
        <p:nvSpPr>
          <p:cNvPr id="3" name="Content Placeholder 2"/>
          <p:cNvSpPr>
            <a:spLocks noGrp="1"/>
          </p:cNvSpPr>
          <p:nvPr>
            <p:ph idx="1"/>
          </p:nvPr>
        </p:nvSpPr>
        <p:spPr/>
        <p:txBody>
          <a:bodyPr>
            <a:noAutofit/>
          </a:bodyPr>
          <a:lstStyle/>
          <a:p>
            <a:r>
              <a:rPr lang="en-US" sz="1800" dirty="0" smtClean="0"/>
              <a:t>Organization</a:t>
            </a:r>
          </a:p>
          <a:p>
            <a:pPr lvl="1"/>
            <a:r>
              <a:rPr lang="en-US" sz="1800" dirty="0" smtClean="0"/>
              <a:t>How </a:t>
            </a:r>
            <a:r>
              <a:rPr lang="en-US" sz="1800" dirty="0"/>
              <a:t>different are the resources, </a:t>
            </a:r>
            <a:r>
              <a:rPr lang="en-US" sz="1800" dirty="0" smtClean="0"/>
              <a:t>provider expertise</a:t>
            </a:r>
            <a:r>
              <a:rPr lang="en-US" sz="1800" dirty="0"/>
              <a:t>, and the </a:t>
            </a:r>
            <a:r>
              <a:rPr lang="en-US" sz="1800" dirty="0" smtClean="0"/>
              <a:t>organization </a:t>
            </a:r>
            <a:r>
              <a:rPr lang="en-US" sz="1800" dirty="0"/>
              <a:t>of care </a:t>
            </a:r>
            <a:r>
              <a:rPr lang="en-US" sz="1800" dirty="0" smtClean="0"/>
              <a:t>delivery in </a:t>
            </a:r>
            <a:r>
              <a:rPr lang="en-US" sz="1800" dirty="0"/>
              <a:t>the intervention arm of the trial from those </a:t>
            </a:r>
            <a:r>
              <a:rPr lang="en-US" sz="1800" dirty="0" smtClean="0"/>
              <a:t>available in </a:t>
            </a:r>
            <a:r>
              <a:rPr lang="en-US" sz="1800" dirty="0"/>
              <a:t>usual </a:t>
            </a:r>
            <a:r>
              <a:rPr lang="en-US" sz="1800" dirty="0" smtClean="0"/>
              <a:t>care</a:t>
            </a:r>
            <a:endParaRPr lang="en-US" sz="1800" dirty="0"/>
          </a:p>
          <a:p>
            <a:r>
              <a:rPr lang="en-US" sz="1800" dirty="0"/>
              <a:t>Flexibility (delivery</a:t>
            </a:r>
            <a:r>
              <a:rPr lang="en-US" sz="1800" dirty="0" smtClean="0"/>
              <a:t>) </a:t>
            </a:r>
          </a:p>
          <a:p>
            <a:pPr lvl="1"/>
            <a:r>
              <a:rPr lang="en-US" sz="1800" dirty="0" smtClean="0"/>
              <a:t>How </a:t>
            </a:r>
            <a:r>
              <a:rPr lang="en-US" sz="1800" dirty="0"/>
              <a:t>different is the </a:t>
            </a:r>
            <a:r>
              <a:rPr lang="en-US" sz="1800" dirty="0" smtClean="0"/>
              <a:t>flexibility in </a:t>
            </a:r>
            <a:r>
              <a:rPr lang="en-US" sz="1800" dirty="0"/>
              <a:t>how the intervention is delivered and the </a:t>
            </a:r>
            <a:r>
              <a:rPr lang="en-US" sz="1800" dirty="0" smtClean="0"/>
              <a:t>flexibility anticipated </a:t>
            </a:r>
            <a:r>
              <a:rPr lang="en-US" sz="1800" dirty="0"/>
              <a:t>in usual care</a:t>
            </a:r>
            <a:r>
              <a:rPr lang="en-US" sz="1800" dirty="0" smtClean="0"/>
              <a:t>?</a:t>
            </a:r>
          </a:p>
          <a:p>
            <a:pPr lvl="1"/>
            <a:r>
              <a:rPr lang="en-US" sz="1800" dirty="0" smtClean="0"/>
              <a:t>“The </a:t>
            </a:r>
            <a:r>
              <a:rPr lang="en-US" sz="1800" dirty="0"/>
              <a:t>most </a:t>
            </a:r>
            <a:r>
              <a:rPr lang="en-US" sz="1800" dirty="0" smtClean="0"/>
              <a:t>pragmatic design </a:t>
            </a:r>
            <a:r>
              <a:rPr lang="en-US" sz="1800" dirty="0"/>
              <a:t>approach to delivery flexibility would </a:t>
            </a:r>
            <a:r>
              <a:rPr lang="en-US" sz="1800" dirty="0" smtClean="0"/>
              <a:t>leave the </a:t>
            </a:r>
            <a:r>
              <a:rPr lang="en-US" sz="1800" dirty="0"/>
              <a:t>details of how to implement the intervention up </a:t>
            </a:r>
            <a:r>
              <a:rPr lang="en-US" sz="1800" dirty="0" smtClean="0"/>
              <a:t>to providers</a:t>
            </a:r>
            <a:r>
              <a:rPr lang="en-US" sz="1800" dirty="0"/>
              <a:t>, in other words, what happens in usual care</a:t>
            </a:r>
            <a:r>
              <a:rPr lang="en-US" sz="1800" dirty="0" smtClean="0"/>
              <a:t>.”</a:t>
            </a:r>
          </a:p>
          <a:p>
            <a:r>
              <a:rPr lang="en-US" sz="1800" dirty="0" smtClean="0"/>
              <a:t>Flexibility </a:t>
            </a:r>
            <a:r>
              <a:rPr lang="en-US" sz="1800" dirty="0"/>
              <a:t>(</a:t>
            </a:r>
            <a:r>
              <a:rPr lang="en-US" sz="1800" dirty="0" smtClean="0"/>
              <a:t>adherence)</a:t>
            </a:r>
          </a:p>
          <a:p>
            <a:pPr lvl="1"/>
            <a:r>
              <a:rPr lang="en-US" sz="1600" dirty="0" smtClean="0"/>
              <a:t>How </a:t>
            </a:r>
            <a:r>
              <a:rPr lang="en-US" sz="1600" dirty="0"/>
              <a:t>different is the </a:t>
            </a:r>
            <a:r>
              <a:rPr lang="en-US" sz="1600" dirty="0" smtClean="0"/>
              <a:t>flexibility in </a:t>
            </a:r>
            <a:r>
              <a:rPr lang="en-US" sz="1600" dirty="0"/>
              <a:t>how participants are monitored and </a:t>
            </a:r>
            <a:r>
              <a:rPr lang="en-US" sz="1600" dirty="0" smtClean="0"/>
              <a:t>encouraged to </a:t>
            </a:r>
            <a:r>
              <a:rPr lang="en-US" sz="1600" dirty="0"/>
              <a:t>adhere to the intervention from the </a:t>
            </a:r>
            <a:r>
              <a:rPr lang="en-US" sz="1600" dirty="0" smtClean="0"/>
              <a:t>flexibility anticipated </a:t>
            </a:r>
            <a:r>
              <a:rPr lang="en-US" sz="1600" dirty="0"/>
              <a:t>in usual care</a:t>
            </a:r>
            <a:r>
              <a:rPr lang="en-US" sz="1600" dirty="0" smtClean="0"/>
              <a:t>?</a:t>
            </a:r>
            <a:endParaRPr lang="en-US" sz="2000" dirty="0"/>
          </a:p>
          <a:p>
            <a:r>
              <a:rPr lang="en-US" sz="1800" dirty="0" smtClean="0"/>
              <a:t>Primary </a:t>
            </a:r>
            <a:r>
              <a:rPr lang="en-US" sz="1800" dirty="0"/>
              <a:t>outcome—To what extent is the trial’s </a:t>
            </a:r>
            <a:r>
              <a:rPr lang="en-US" sz="1800" dirty="0" smtClean="0"/>
              <a:t>primary outcome </a:t>
            </a:r>
            <a:r>
              <a:rPr lang="en-US" sz="1800" dirty="0"/>
              <a:t>directly relevant to participants?</a:t>
            </a:r>
          </a:p>
          <a:p>
            <a:endParaRPr lang="en-US" sz="1800" dirty="0"/>
          </a:p>
        </p:txBody>
      </p:sp>
    </p:spTree>
    <p:extLst>
      <p:ext uri="{BB962C8B-B14F-4D97-AF65-F5344CB8AC3E}">
        <p14:creationId xmlns:p14="http://schemas.microsoft.com/office/powerpoint/2010/main" val="16586747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Wrap-up</a:t>
            </a:r>
            <a:endParaRPr lang="en-US" dirty="0"/>
          </a:p>
        </p:txBody>
      </p:sp>
      <p:sp>
        <p:nvSpPr>
          <p:cNvPr id="3" name="Content Placeholder 2"/>
          <p:cNvSpPr>
            <a:spLocks noGrp="1"/>
          </p:cNvSpPr>
          <p:nvPr>
            <p:ph idx="1"/>
          </p:nvPr>
        </p:nvSpPr>
        <p:spPr/>
        <p:txBody>
          <a:bodyPr/>
          <a:lstStyle/>
          <a:p>
            <a:r>
              <a:rPr lang="en-US" dirty="0" smtClean="0"/>
              <a:t>Observational and interventional studies can be used for implementation science</a:t>
            </a:r>
          </a:p>
          <a:p>
            <a:r>
              <a:rPr lang="en-US" dirty="0" smtClean="0"/>
              <a:t>Their utility, it the objective is for implementation science, depends on </a:t>
            </a:r>
          </a:p>
          <a:p>
            <a:pPr lvl="1"/>
            <a:r>
              <a:rPr lang="en-US" dirty="0" smtClean="0"/>
              <a:t>Clarifying the intention</a:t>
            </a:r>
          </a:p>
          <a:p>
            <a:pPr lvl="1"/>
            <a:r>
              <a:rPr lang="en-US" dirty="0"/>
              <a:t>N</a:t>
            </a:r>
            <a:r>
              <a:rPr lang="en-US" dirty="0" smtClean="0"/>
              <a:t>uances of design</a:t>
            </a:r>
          </a:p>
          <a:p>
            <a:r>
              <a:rPr lang="en-US" dirty="0" smtClean="0"/>
              <a:t>Emerging thinking which is evolving </a:t>
            </a:r>
          </a:p>
          <a:p>
            <a:endParaRPr lang="en-US" dirty="0" smtClean="0"/>
          </a:p>
          <a:p>
            <a:endParaRPr lang="en-US" dirty="0"/>
          </a:p>
        </p:txBody>
      </p:sp>
    </p:spTree>
    <p:extLst>
      <p:ext uri="{BB962C8B-B14F-4D97-AF65-F5344CB8AC3E}">
        <p14:creationId xmlns:p14="http://schemas.microsoft.com/office/powerpoint/2010/main" val="5306739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Program-based </a:t>
            </a:r>
            <a:r>
              <a:rPr lang="en-US" dirty="0"/>
              <a:t>E</a:t>
            </a:r>
            <a:r>
              <a:rPr lang="en-US" dirty="0" smtClean="0"/>
              <a:t>vidence</a:t>
            </a:r>
            <a:endParaRPr lang="en-US" dirty="0"/>
          </a:p>
        </p:txBody>
      </p:sp>
      <p:sp>
        <p:nvSpPr>
          <p:cNvPr id="3" name="Content Placeholder 2"/>
          <p:cNvSpPr>
            <a:spLocks noGrp="1"/>
          </p:cNvSpPr>
          <p:nvPr>
            <p:ph sz="half" idx="1"/>
          </p:nvPr>
        </p:nvSpPr>
        <p:spPr>
          <a:xfrm>
            <a:off x="585968" y="3059084"/>
            <a:ext cx="8390352" cy="2491016"/>
          </a:xfrm>
        </p:spPr>
        <p:txBody>
          <a:bodyPr>
            <a:normAutofit/>
          </a:bodyPr>
          <a:lstStyle/>
          <a:p>
            <a:r>
              <a:rPr lang="en-US" i="1" dirty="0" smtClean="0"/>
              <a:t>“If you want more evidence-based practice, you need more practice-based evidence”</a:t>
            </a:r>
          </a:p>
          <a:p>
            <a:pPr lvl="8"/>
            <a:r>
              <a:rPr lang="en-US" dirty="0" smtClean="0"/>
              <a:t>Larry W. Green</a:t>
            </a:r>
          </a:p>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6360" y="1988840"/>
            <a:ext cx="2489200" cy="3263900"/>
          </a:xfrm>
          <a:prstGeom prst="rect">
            <a:avLst/>
          </a:prstGeom>
          <a:ln>
            <a:solidFill>
              <a:schemeClr val="tx1"/>
            </a:solidFill>
          </a:ln>
        </p:spPr>
      </p:pic>
    </p:spTree>
    <p:extLst>
      <p:ext uri="{BB962C8B-B14F-4D97-AF65-F5344CB8AC3E}">
        <p14:creationId xmlns:p14="http://schemas.microsoft.com/office/powerpoint/2010/main" val="860804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“Lab” and “System” Gap to</a:t>
            </a:r>
            <a:r>
              <a:rPr lang="is-IS" dirty="0" smtClean="0"/>
              <a:t>…</a:t>
            </a:r>
            <a:endParaRPr lang="en-US" dirty="0"/>
          </a:p>
        </p:txBody>
      </p:sp>
      <p:sp>
        <p:nvSpPr>
          <p:cNvPr id="3" name="Oval 2"/>
          <p:cNvSpPr/>
          <p:nvPr/>
        </p:nvSpPr>
        <p:spPr>
          <a:xfrm>
            <a:off x="1898072" y="2964873"/>
            <a:ext cx="775855" cy="80356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774872" y="3366655"/>
            <a:ext cx="2784764" cy="27016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42655" y="2341418"/>
            <a:ext cx="704039" cy="369332"/>
          </a:xfrm>
          <a:prstGeom prst="rect">
            <a:avLst/>
          </a:prstGeom>
          <a:noFill/>
        </p:spPr>
        <p:txBody>
          <a:bodyPr wrap="none" rtlCol="0">
            <a:spAutoFit/>
          </a:bodyPr>
          <a:lstStyle/>
          <a:p>
            <a:r>
              <a:rPr lang="en-US" dirty="0" smtClean="0"/>
              <a:t>“Lab”</a:t>
            </a:r>
            <a:endParaRPr lang="en-US" dirty="0"/>
          </a:p>
        </p:txBody>
      </p:sp>
      <p:sp>
        <p:nvSpPr>
          <p:cNvPr id="6" name="TextBox 5"/>
          <p:cNvSpPr txBox="1"/>
          <p:nvPr/>
        </p:nvSpPr>
        <p:spPr>
          <a:xfrm>
            <a:off x="7758545" y="2710750"/>
            <a:ext cx="1040606" cy="369332"/>
          </a:xfrm>
          <a:prstGeom prst="rect">
            <a:avLst/>
          </a:prstGeom>
          <a:noFill/>
        </p:spPr>
        <p:txBody>
          <a:bodyPr wrap="none" rtlCol="0">
            <a:spAutoFit/>
          </a:bodyPr>
          <a:lstStyle/>
          <a:p>
            <a:r>
              <a:rPr lang="en-US" smtClean="0"/>
              <a:t>“System”</a:t>
            </a:r>
            <a:endParaRPr lang="en-US"/>
          </a:p>
        </p:txBody>
      </p:sp>
      <p:cxnSp>
        <p:nvCxnSpPr>
          <p:cNvPr id="8" name="Curved Connector 7"/>
          <p:cNvCxnSpPr>
            <a:stCxn id="3" idx="7"/>
            <a:endCxn id="4" idx="2"/>
          </p:cNvCxnSpPr>
          <p:nvPr/>
        </p:nvCxnSpPr>
        <p:spPr>
          <a:xfrm rot="16200000" flipH="1">
            <a:off x="3850128" y="1792729"/>
            <a:ext cx="1634921" cy="4214566"/>
          </a:xfrm>
          <a:prstGeom prst="curvedConnector4">
            <a:avLst>
              <a:gd name="adj1" fmla="val -13982"/>
              <a:gd name="adj2" fmla="val 51348"/>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65628" y="4532807"/>
            <a:ext cx="2048959" cy="369332"/>
          </a:xfrm>
          <a:prstGeom prst="rect">
            <a:avLst/>
          </a:prstGeom>
          <a:noFill/>
        </p:spPr>
        <p:txBody>
          <a:bodyPr wrap="none" rtlCol="0">
            <a:spAutoFit/>
          </a:bodyPr>
          <a:lstStyle/>
          <a:p>
            <a:r>
              <a:rPr lang="en-US" dirty="0" smtClean="0"/>
              <a:t>Will it be the same?</a:t>
            </a:r>
            <a:endParaRPr lang="en-US" dirty="0"/>
          </a:p>
        </p:txBody>
      </p:sp>
    </p:spTree>
    <p:extLst>
      <p:ext uri="{BB962C8B-B14F-4D97-AF65-F5344CB8AC3E}">
        <p14:creationId xmlns:p14="http://schemas.microsoft.com/office/powerpoint/2010/main" val="20991165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smtClean="0"/>
              <a:t>…</a:t>
            </a:r>
            <a:r>
              <a:rPr lang="en-US" dirty="0" smtClean="0"/>
              <a:t>Learning Systems for Health </a:t>
            </a:r>
            <a:endParaRPr lang="en-US" dirty="0"/>
          </a:p>
        </p:txBody>
      </p:sp>
      <p:sp>
        <p:nvSpPr>
          <p:cNvPr id="3" name="Oval 2"/>
          <p:cNvSpPr/>
          <p:nvPr/>
        </p:nvSpPr>
        <p:spPr>
          <a:xfrm>
            <a:off x="5764859" y="3138556"/>
            <a:ext cx="720080" cy="63091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943872" y="2835164"/>
            <a:ext cx="2784764" cy="27016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987868" y="3633544"/>
            <a:ext cx="720080" cy="63091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92416" y="4805536"/>
            <a:ext cx="720080" cy="630916"/>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336254" y="3738316"/>
            <a:ext cx="720080" cy="630916"/>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392416" y="4805536"/>
            <a:ext cx="720080" cy="6309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615425" y="4174620"/>
            <a:ext cx="720080" cy="6309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79509" y="3295020"/>
            <a:ext cx="1047082" cy="369332"/>
          </a:xfrm>
          <a:prstGeom prst="rect">
            <a:avLst/>
          </a:prstGeom>
          <a:noFill/>
        </p:spPr>
        <p:txBody>
          <a:bodyPr wrap="none" rtlCol="0">
            <a:spAutoFit/>
          </a:bodyPr>
          <a:lstStyle/>
          <a:p>
            <a:r>
              <a:rPr lang="en-US" dirty="0" smtClean="0"/>
              <a:t>Learning </a:t>
            </a:r>
            <a:endParaRPr lang="en-US" dirty="0"/>
          </a:p>
        </p:txBody>
      </p:sp>
      <p:sp>
        <p:nvSpPr>
          <p:cNvPr id="14" name="TextBox 13"/>
          <p:cNvSpPr txBox="1"/>
          <p:nvPr/>
        </p:nvSpPr>
        <p:spPr>
          <a:xfrm>
            <a:off x="10056440" y="3553650"/>
            <a:ext cx="851452" cy="369332"/>
          </a:xfrm>
          <a:prstGeom prst="rect">
            <a:avLst/>
          </a:prstGeom>
          <a:noFill/>
        </p:spPr>
        <p:txBody>
          <a:bodyPr wrap="none" rtlCol="0">
            <a:spAutoFit/>
          </a:bodyPr>
          <a:lstStyle/>
          <a:p>
            <a:r>
              <a:rPr lang="en-US" smtClean="0"/>
              <a:t>System</a:t>
            </a:r>
            <a:endParaRPr lang="en-US"/>
          </a:p>
        </p:txBody>
      </p:sp>
      <p:cxnSp>
        <p:nvCxnSpPr>
          <p:cNvPr id="16" name="Curved Connector 15"/>
          <p:cNvCxnSpPr>
            <a:stCxn id="14" idx="1"/>
            <a:endCxn id="4" idx="7"/>
          </p:cNvCxnSpPr>
          <p:nvPr/>
        </p:nvCxnSpPr>
        <p:spPr>
          <a:xfrm rot="10800000">
            <a:off x="7320818" y="3230810"/>
            <a:ext cx="2735623" cy="507507"/>
          </a:xfrm>
          <a:prstGeom prst="curvedConnector4">
            <a:avLst>
              <a:gd name="adj1" fmla="val 42546"/>
              <a:gd name="adj2" fmla="val 14504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a:stCxn id="7" idx="3"/>
            <a:endCxn id="13" idx="3"/>
          </p:cNvCxnSpPr>
          <p:nvPr/>
        </p:nvCxnSpPr>
        <p:spPr>
          <a:xfrm>
            <a:off x="2726591" y="3479686"/>
            <a:ext cx="2994287" cy="1233454"/>
          </a:xfrm>
          <a:prstGeom prst="curvedConnector4">
            <a:avLst>
              <a:gd name="adj1" fmla="val 48239"/>
              <a:gd name="adj2" fmla="val 11853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133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1315452" y="1828800"/>
            <a:ext cx="9561095" cy="97856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Context for </a:t>
            </a:r>
            <a:r>
              <a:rPr lang="en-US" dirty="0" smtClean="0"/>
              <a:t>causal inference</a:t>
            </a:r>
            <a:endParaRPr lang="en-US" dirty="0"/>
          </a:p>
        </p:txBody>
      </p:sp>
      <p:sp>
        <p:nvSpPr>
          <p:cNvPr id="4" name="TextBox 3"/>
          <p:cNvSpPr txBox="1"/>
          <p:nvPr/>
        </p:nvSpPr>
        <p:spPr>
          <a:xfrm>
            <a:off x="838200" y="3192379"/>
            <a:ext cx="2137893" cy="523220"/>
          </a:xfrm>
          <a:prstGeom prst="rect">
            <a:avLst/>
          </a:prstGeom>
          <a:noFill/>
        </p:spPr>
        <p:txBody>
          <a:bodyPr wrap="none" rtlCol="0">
            <a:spAutoFit/>
          </a:bodyPr>
          <a:lstStyle/>
          <a:p>
            <a:r>
              <a:rPr lang="en-US" sz="2800" dirty="0" smtClean="0"/>
              <a:t>More Control</a:t>
            </a:r>
            <a:endParaRPr lang="en-US" sz="2800" dirty="0"/>
          </a:p>
        </p:txBody>
      </p:sp>
      <p:sp>
        <p:nvSpPr>
          <p:cNvPr id="5" name="TextBox 4"/>
          <p:cNvSpPr txBox="1"/>
          <p:nvPr/>
        </p:nvSpPr>
        <p:spPr>
          <a:xfrm>
            <a:off x="9897979" y="3096490"/>
            <a:ext cx="1953420" cy="523220"/>
          </a:xfrm>
          <a:prstGeom prst="rect">
            <a:avLst/>
          </a:prstGeom>
          <a:noFill/>
        </p:spPr>
        <p:txBody>
          <a:bodyPr wrap="none" rtlCol="0">
            <a:spAutoFit/>
          </a:bodyPr>
          <a:lstStyle/>
          <a:p>
            <a:r>
              <a:rPr lang="en-US" sz="2800" smtClean="0"/>
              <a:t>Less Control</a:t>
            </a:r>
            <a:endParaRPr lang="en-US" sz="2800"/>
          </a:p>
        </p:txBody>
      </p:sp>
      <p:sp>
        <p:nvSpPr>
          <p:cNvPr id="6" name="TextBox 5"/>
          <p:cNvSpPr txBox="1"/>
          <p:nvPr/>
        </p:nvSpPr>
        <p:spPr>
          <a:xfrm>
            <a:off x="838200" y="4507832"/>
            <a:ext cx="1850186" cy="523220"/>
          </a:xfrm>
          <a:prstGeom prst="rect">
            <a:avLst/>
          </a:prstGeom>
          <a:noFill/>
        </p:spPr>
        <p:txBody>
          <a:bodyPr wrap="none" rtlCol="0">
            <a:spAutoFit/>
          </a:bodyPr>
          <a:lstStyle/>
          <a:p>
            <a:r>
              <a:rPr lang="en-US" sz="2800" dirty="0" smtClean="0"/>
              <a:t>Lab science</a:t>
            </a:r>
            <a:endParaRPr lang="en-US" sz="2800" dirty="0"/>
          </a:p>
        </p:txBody>
      </p:sp>
      <p:sp>
        <p:nvSpPr>
          <p:cNvPr id="7" name="TextBox 6"/>
          <p:cNvSpPr txBox="1"/>
          <p:nvPr/>
        </p:nvSpPr>
        <p:spPr>
          <a:xfrm>
            <a:off x="5983705" y="4331368"/>
            <a:ext cx="2015616" cy="523220"/>
          </a:xfrm>
          <a:prstGeom prst="rect">
            <a:avLst/>
          </a:prstGeom>
          <a:noFill/>
        </p:spPr>
        <p:txBody>
          <a:bodyPr wrap="none" rtlCol="0">
            <a:spAutoFit/>
          </a:bodyPr>
          <a:lstStyle/>
          <a:p>
            <a:r>
              <a:rPr lang="en-US" sz="2800" dirty="0" smtClean="0"/>
              <a:t>Clinical trials</a:t>
            </a:r>
            <a:endParaRPr lang="en-US" sz="2800" dirty="0"/>
          </a:p>
        </p:txBody>
      </p:sp>
      <p:sp>
        <p:nvSpPr>
          <p:cNvPr id="8" name="TextBox 7"/>
          <p:cNvSpPr txBox="1"/>
          <p:nvPr/>
        </p:nvSpPr>
        <p:spPr>
          <a:xfrm>
            <a:off x="8171674" y="5417056"/>
            <a:ext cx="3679725" cy="523220"/>
          </a:xfrm>
          <a:prstGeom prst="rect">
            <a:avLst/>
          </a:prstGeom>
          <a:noFill/>
        </p:spPr>
        <p:txBody>
          <a:bodyPr wrap="none" rtlCol="0">
            <a:spAutoFit/>
          </a:bodyPr>
          <a:lstStyle/>
          <a:p>
            <a:r>
              <a:rPr lang="en-US" sz="2800" smtClean="0"/>
              <a:t>Implementation science</a:t>
            </a:r>
            <a:endParaRPr lang="en-US" sz="2800"/>
          </a:p>
        </p:txBody>
      </p:sp>
    </p:spTree>
    <p:extLst>
      <p:ext uri="{BB962C8B-B14F-4D97-AF65-F5344CB8AC3E}">
        <p14:creationId xmlns:p14="http://schemas.microsoft.com/office/powerpoint/2010/main" val="1964653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Strategy </a:t>
            </a:r>
            <a:r>
              <a:rPr lang="en-US" dirty="0" smtClean="0"/>
              <a:t>A (human </a:t>
            </a:r>
            <a:r>
              <a:rPr lang="en-US" dirty="0"/>
              <a:t>subjects </a:t>
            </a:r>
            <a:r>
              <a:rPr lang="en-US" dirty="0" smtClean="0"/>
              <a:t>research): Conform </a:t>
            </a:r>
            <a:r>
              <a:rPr lang="en-US" dirty="0"/>
              <a:t>reality to </a:t>
            </a:r>
            <a:r>
              <a:rPr lang="en-US" dirty="0" smtClean="0"/>
              <a:t>research needs</a:t>
            </a:r>
            <a:endParaRPr lang="en-US" dirty="0"/>
          </a:p>
        </p:txBody>
      </p:sp>
      <p:sp>
        <p:nvSpPr>
          <p:cNvPr id="3" name="Content Placeholder 2"/>
          <p:cNvSpPr>
            <a:spLocks noGrp="1"/>
          </p:cNvSpPr>
          <p:nvPr>
            <p:ph idx="1"/>
          </p:nvPr>
        </p:nvSpPr>
        <p:spPr/>
        <p:txBody>
          <a:bodyPr>
            <a:normAutofit/>
          </a:bodyPr>
          <a:lstStyle/>
          <a:p>
            <a:pPr marL="285750" indent="-285750">
              <a:buFont typeface="Arial" charset="0"/>
              <a:buChar char="•"/>
            </a:pPr>
            <a:r>
              <a:rPr lang="en-US" dirty="0" smtClean="0"/>
              <a:t>Research needs – what to do and when; what to measure and when </a:t>
            </a:r>
          </a:p>
          <a:p>
            <a:pPr marL="285750" indent="-285750">
              <a:buFont typeface="Arial" charset="0"/>
              <a:buChar char="•"/>
            </a:pPr>
            <a:r>
              <a:rPr lang="en-US" dirty="0" smtClean="0"/>
              <a:t>Traditional strategies “to understand” can be inimical to understanding when applied to implementation problems</a:t>
            </a:r>
          </a:p>
          <a:p>
            <a:pPr marL="285750" indent="-285750">
              <a:buFont typeface="Arial" charset="0"/>
              <a:buChar char="•"/>
            </a:pPr>
            <a:r>
              <a:rPr lang="en-US" dirty="0" smtClean="0"/>
              <a:t>Understand cause and effect through control</a:t>
            </a:r>
          </a:p>
          <a:p>
            <a:pPr marL="742950" lvl="1" indent="-285750">
              <a:buFont typeface="Arial" charset="0"/>
              <a:buChar char="•"/>
            </a:pPr>
            <a:r>
              <a:rPr lang="en-US" dirty="0" smtClean="0"/>
              <a:t>Laboratory studies – Pearson’s correlation coefficient demonstrates causality</a:t>
            </a:r>
          </a:p>
          <a:p>
            <a:pPr marL="742950" lvl="1" indent="-285750">
              <a:buFont typeface="Arial" charset="0"/>
              <a:buChar char="•"/>
            </a:pPr>
            <a:r>
              <a:rPr lang="en-US" dirty="0" smtClean="0"/>
              <a:t>Mimicked by “interval cohorts”  and clinical trials – patient selection, intensive monitoring</a:t>
            </a:r>
          </a:p>
          <a:p>
            <a:pPr marL="285750" indent="-285750">
              <a:buFont typeface="Arial" charset="0"/>
              <a:buChar char="•"/>
            </a:pPr>
            <a:r>
              <a:rPr lang="en-US" dirty="0" smtClean="0"/>
              <a:t>Strengthens internal validity </a:t>
            </a:r>
          </a:p>
          <a:p>
            <a:pPr marL="742950" lvl="1" indent="-285750">
              <a:buFont typeface="Arial" charset="0"/>
              <a:buChar char="•"/>
            </a:pPr>
            <a:r>
              <a:rPr lang="en-US" dirty="0"/>
              <a:t>A</a:t>
            </a:r>
            <a:r>
              <a:rPr lang="en-US" dirty="0" smtClean="0"/>
              <a:t>t the expense of external validity?</a:t>
            </a:r>
          </a:p>
          <a:p>
            <a:pPr marL="0" indent="0" algn="ctr">
              <a:buNone/>
            </a:pPr>
            <a:endParaRPr lang="en-US" dirty="0" smtClean="0"/>
          </a:p>
        </p:txBody>
      </p:sp>
    </p:spTree>
    <p:extLst>
      <p:ext uri="{BB962C8B-B14F-4D97-AF65-F5344CB8AC3E}">
        <p14:creationId xmlns:p14="http://schemas.microsoft.com/office/powerpoint/2010/main" val="375203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B (Human subjects research): Conform design to reality</a:t>
            </a:r>
            <a:endParaRPr lang="en-US" dirty="0"/>
          </a:p>
        </p:txBody>
      </p:sp>
      <p:sp>
        <p:nvSpPr>
          <p:cNvPr id="3" name="Content Placeholder 2"/>
          <p:cNvSpPr>
            <a:spLocks noGrp="1"/>
          </p:cNvSpPr>
          <p:nvPr>
            <p:ph idx="1"/>
          </p:nvPr>
        </p:nvSpPr>
        <p:spPr/>
        <p:txBody>
          <a:bodyPr>
            <a:normAutofit/>
          </a:bodyPr>
          <a:lstStyle/>
          <a:p>
            <a:pPr marL="285750" indent="-285750">
              <a:buFont typeface="Arial" charset="0"/>
              <a:buChar char="•"/>
            </a:pPr>
            <a:r>
              <a:rPr lang="en-US" dirty="0" smtClean="0"/>
              <a:t>Understand effects in the presence of incomplete control over the environment </a:t>
            </a:r>
          </a:p>
          <a:p>
            <a:pPr marL="285750" indent="-285750">
              <a:buFont typeface="Arial" charset="0"/>
              <a:buChar char="•"/>
            </a:pPr>
            <a:r>
              <a:rPr lang="en-US" dirty="0" smtClean="0"/>
              <a:t>Use analytic techniques to get at causal effects </a:t>
            </a:r>
          </a:p>
          <a:p>
            <a:pPr marL="285750" indent="-285750">
              <a:buFont typeface="Arial" charset="0"/>
              <a:buChar char="•"/>
            </a:pPr>
            <a:r>
              <a:rPr lang="en-US" dirty="0" smtClean="0"/>
              <a:t>Use opportunities that arise naturally (natural experiments)</a:t>
            </a:r>
          </a:p>
          <a:p>
            <a:pPr marL="285750" indent="-285750">
              <a:buFont typeface="Arial" charset="0"/>
              <a:buChar char="•"/>
            </a:pPr>
            <a:r>
              <a:rPr lang="en-US" dirty="0" smtClean="0"/>
              <a:t>Give up some control over measurements</a:t>
            </a:r>
          </a:p>
          <a:p>
            <a:pPr marL="285750" indent="-285750">
              <a:buFont typeface="Arial" charset="0"/>
              <a:buChar char="•"/>
            </a:pPr>
            <a:r>
              <a:rPr lang="en-US" dirty="0" smtClean="0"/>
              <a:t>Complicates analyses</a:t>
            </a:r>
          </a:p>
          <a:p>
            <a:pPr marL="742950" lvl="1" indent="-285750">
              <a:buFont typeface="Arial" charset="0"/>
              <a:buChar char="•"/>
            </a:pPr>
            <a:r>
              <a:rPr lang="en-US" dirty="0" smtClean="0"/>
              <a:t>More difficult than a well conducted RCT</a:t>
            </a:r>
            <a:endParaRPr lang="en-US" dirty="0"/>
          </a:p>
        </p:txBody>
      </p:sp>
    </p:spTree>
    <p:extLst>
      <p:ext uri="{BB962C8B-B14F-4D97-AF65-F5344CB8AC3E}">
        <p14:creationId xmlns:p14="http://schemas.microsoft.com/office/powerpoint/2010/main" val="2102054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Fisherman and the Hot Air Balloon</a:t>
            </a:r>
            <a:endParaRPr lang="en-US" dirty="0"/>
          </a:p>
        </p:txBody>
      </p:sp>
      <p:sp>
        <p:nvSpPr>
          <p:cNvPr id="3" name="TextBox 2"/>
          <p:cNvSpPr txBox="1"/>
          <p:nvPr/>
        </p:nvSpPr>
        <p:spPr>
          <a:xfrm>
            <a:off x="9342782" y="6361043"/>
            <a:ext cx="2556084" cy="369332"/>
          </a:xfrm>
          <a:prstGeom prst="rect">
            <a:avLst/>
          </a:prstGeom>
          <a:noFill/>
        </p:spPr>
        <p:txBody>
          <a:bodyPr wrap="none" rtlCol="0">
            <a:spAutoFit/>
          </a:bodyPr>
          <a:lstStyle/>
          <a:p>
            <a:r>
              <a:rPr lang="en-US" smtClean="0"/>
              <a:t>Attributed to Larry </a:t>
            </a:r>
            <a:r>
              <a:rPr lang="en-US" dirty="0" smtClean="0"/>
              <a:t>Green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443" y="1690688"/>
            <a:ext cx="2541103" cy="25411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627" y="3916017"/>
            <a:ext cx="2445026" cy="2445026"/>
          </a:xfrm>
          <a:prstGeom prst="rect">
            <a:avLst/>
          </a:prstGeom>
        </p:spPr>
      </p:pic>
    </p:spTree>
    <p:extLst>
      <p:ext uri="{BB962C8B-B14F-4D97-AF65-F5344CB8AC3E}">
        <p14:creationId xmlns:p14="http://schemas.microsoft.com/office/powerpoint/2010/main" val="1162910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Between a rock</a:t>
            </a:r>
            <a:r>
              <a:rPr lang="is-IS" dirty="0" smtClean="0"/>
              <a:t>…</a:t>
            </a:r>
            <a:endParaRPr lang="en-US" dirty="0"/>
          </a:p>
        </p:txBody>
      </p:sp>
      <p:sp>
        <p:nvSpPr>
          <p:cNvPr id="3" name="Content Placeholder 2"/>
          <p:cNvSpPr>
            <a:spLocks noGrp="1"/>
          </p:cNvSpPr>
          <p:nvPr>
            <p:ph idx="1"/>
          </p:nvPr>
        </p:nvSpPr>
        <p:spPr/>
        <p:txBody>
          <a:bodyPr/>
          <a:lstStyle/>
          <a:p>
            <a:r>
              <a:rPr lang="en-US" dirty="0" smtClean="0"/>
              <a:t>“GRADE”</a:t>
            </a:r>
          </a:p>
          <a:p>
            <a:r>
              <a:rPr lang="en-US" dirty="0" smtClean="0"/>
              <a:t>Highest: Individual, double blinded, randomized trial</a:t>
            </a:r>
          </a:p>
          <a:p>
            <a:r>
              <a:rPr lang="en-US" dirty="0" smtClean="0"/>
              <a:t>Downgraded: no blinding</a:t>
            </a:r>
            <a:r>
              <a:rPr lang="en-US" smtClean="0"/>
              <a:t>, cluster-randomized, </a:t>
            </a:r>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81533907"/>
              </p:ext>
            </p:extLst>
          </p:nvPr>
        </p:nvGraphicFramePr>
        <p:xfrm>
          <a:off x="838200" y="3634423"/>
          <a:ext cx="10515600" cy="2542540"/>
        </p:xfrm>
        <a:graphic>
          <a:graphicData uri="http://schemas.openxmlformats.org/drawingml/2006/table">
            <a:tbl>
              <a:tblPr/>
              <a:tblGrid>
                <a:gridCol w="10515600"/>
              </a:tblGrid>
              <a:tr h="0">
                <a:tc>
                  <a:txBody>
                    <a:bodyPr/>
                    <a:lstStyle/>
                    <a:p>
                      <a:pPr marL="0" indent="0" algn="l" fontAlgn="t">
                        <a:buFont typeface="+mj-lt"/>
                        <a:buNone/>
                      </a:pPr>
                      <a:r>
                        <a:rPr lang="en-US" dirty="0">
                          <a:effectLst/>
                        </a:rPr>
                        <a:t> 4. Rating the quality of evidence—risk of bias</a:t>
                      </a:r>
                    </a:p>
                  </a:txBody>
                  <a:tcPr marL="44450" marR="44450" marT="44450" marB="444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0">
                <a:tc>
                  <a:txBody>
                    <a:bodyPr/>
                    <a:lstStyle/>
                    <a:p>
                      <a:pPr marL="0" indent="0" algn="l" fontAlgn="t">
                        <a:buFont typeface="+mj-lt"/>
                        <a:buNone/>
                      </a:pPr>
                      <a:r>
                        <a:rPr lang="en-US" dirty="0">
                          <a:effectLst/>
                        </a:rPr>
                        <a:t> 5. Rating the quality of evidence—publication bias</a:t>
                      </a:r>
                    </a:p>
                  </a:txBody>
                  <a:tcPr marL="44450" marR="44450" marT="44450" marB="444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0">
                <a:tc>
                  <a:txBody>
                    <a:bodyPr/>
                    <a:lstStyle/>
                    <a:p>
                      <a:pPr marL="0" indent="0" algn="l" fontAlgn="t">
                        <a:buFont typeface="+mj-lt"/>
                        <a:buNone/>
                      </a:pPr>
                      <a:r>
                        <a:rPr lang="en-US" dirty="0">
                          <a:effectLst/>
                        </a:rPr>
                        <a:t> 6. Rating the quality of evidence—imprecision (random error)</a:t>
                      </a:r>
                    </a:p>
                  </a:txBody>
                  <a:tcPr marL="44450" marR="44450" marT="44450" marB="444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0">
                <a:tc>
                  <a:txBody>
                    <a:bodyPr/>
                    <a:lstStyle/>
                    <a:p>
                      <a:pPr marL="0" indent="0" algn="l" fontAlgn="t">
                        <a:buFont typeface="+mj-lt"/>
                        <a:buNone/>
                      </a:pPr>
                      <a:r>
                        <a:rPr lang="en-US" dirty="0">
                          <a:effectLst/>
                        </a:rPr>
                        <a:t> 7. Rating the quality of evidence—inconsistency</a:t>
                      </a:r>
                    </a:p>
                  </a:txBody>
                  <a:tcPr marL="44450" marR="44450" marT="44450" marB="444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0">
                <a:tc>
                  <a:txBody>
                    <a:bodyPr/>
                    <a:lstStyle/>
                    <a:p>
                      <a:pPr marL="0" indent="0" algn="l" fontAlgn="t">
                        <a:buFont typeface="+mj-lt"/>
                        <a:buNone/>
                      </a:pPr>
                      <a:r>
                        <a:rPr lang="en-US" dirty="0">
                          <a:effectLst/>
                        </a:rPr>
                        <a:t> 8. Rating the quality of evidence—indirectness</a:t>
                      </a:r>
                    </a:p>
                  </a:txBody>
                  <a:tcPr marL="44450" marR="44450" marT="44450" marB="444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0">
                <a:tc>
                  <a:txBody>
                    <a:bodyPr/>
                    <a:lstStyle/>
                    <a:p>
                      <a:pPr marL="0" indent="0" algn="l" fontAlgn="t">
                        <a:buFont typeface="+mj-lt"/>
                        <a:buNone/>
                      </a:pPr>
                      <a:r>
                        <a:rPr lang="en-US" dirty="0">
                          <a:effectLst/>
                        </a:rPr>
                        <a:t> 9. Rating up the quality of evidence</a:t>
                      </a:r>
                    </a:p>
                  </a:txBody>
                  <a:tcPr marL="44450" marR="44450" marT="44450" marB="444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7F7F7"/>
                    </a:solidFill>
                  </a:tcPr>
                </a:tc>
              </a:tr>
              <a:tr h="0">
                <a:tc>
                  <a:txBody>
                    <a:bodyPr/>
                    <a:lstStyle/>
                    <a:p>
                      <a:pPr marL="0" indent="0" algn="l" fontAlgn="t">
                        <a:buFont typeface="+mj-lt"/>
                        <a:buNone/>
                      </a:pPr>
                      <a:r>
                        <a:rPr lang="en-US" dirty="0">
                          <a:effectLst/>
                        </a:rPr>
                        <a:t> 10. Rating the quality of evidence for resource use</a:t>
                      </a:r>
                    </a:p>
                  </a:txBody>
                  <a:tcPr marL="44450" marR="44450" marT="44450" marB="4445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830992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14267</TotalTime>
  <Words>1946</Words>
  <Application>Microsoft Macintosh PowerPoint</Application>
  <PresentationFormat>Widescreen</PresentationFormat>
  <Paragraphs>328</Paragraphs>
  <Slides>46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Avenir Book</vt:lpstr>
      <vt:lpstr>Calibri</vt:lpstr>
      <vt:lpstr>Calibri Light</vt:lpstr>
      <vt:lpstr>Mangal</vt:lpstr>
      <vt:lpstr>Arial</vt:lpstr>
      <vt:lpstr>Office Theme</vt:lpstr>
      <vt:lpstr>Week 5 – Study Designs in Implementation Science</vt:lpstr>
      <vt:lpstr>Overview</vt:lpstr>
      <vt:lpstr>Objectives</vt:lpstr>
      <vt:lpstr>Reframing ”Implementation science designs”</vt:lpstr>
      <vt:lpstr>Context for causal inference</vt:lpstr>
      <vt:lpstr>Strategy A (human subjects research): Conform reality to research needs</vt:lpstr>
      <vt:lpstr>Strategy B (Human subjects research): Conform design to reality</vt:lpstr>
      <vt:lpstr>The Fisherman and the Hot Air Balloon</vt:lpstr>
      <vt:lpstr>Between a rock…</vt:lpstr>
      <vt:lpstr>…and a Hard Place</vt:lpstr>
      <vt:lpstr>Observational Studies: Cohorts</vt:lpstr>
      <vt:lpstr>Interval cohort</vt:lpstr>
      <vt:lpstr>Clinic-based cohort</vt:lpstr>
      <vt:lpstr>A MACS – type publication </vt:lpstr>
      <vt:lpstr>An IeDEA Type Publication</vt:lpstr>
      <vt:lpstr>PowerPoint Presentation</vt:lpstr>
      <vt:lpstr>PowerPoint Presentation</vt:lpstr>
      <vt:lpstr>Clinic-based cohort vs. Interval cohort</vt:lpstr>
      <vt:lpstr>PowerPoint Presentation</vt:lpstr>
      <vt:lpstr>Observational:  Natural experiments</vt:lpstr>
      <vt:lpstr>Bolstering Rigor?</vt:lpstr>
      <vt:lpstr>True or False?</vt:lpstr>
      <vt:lpstr>Randomized trials?</vt:lpstr>
      <vt:lpstr>Natural experiments</vt:lpstr>
      <vt:lpstr>Regression discontinuity</vt:lpstr>
      <vt:lpstr>Application to HIV: Effect of treatment expansion on retention</vt:lpstr>
      <vt:lpstr>PowerPoint Presentation</vt:lpstr>
      <vt:lpstr>Other tools: Instrumental variable</vt:lpstr>
      <vt:lpstr>Instrumental Variable Analysis: Effect of ART Initiation on Retention in Care</vt:lpstr>
      <vt:lpstr>Of note…both not worse (rigor) and sometimes better (relevance)</vt:lpstr>
      <vt:lpstr>Experimental Trails: Phased Implementation </vt:lpstr>
      <vt:lpstr>Stepped Wedge Cluster Randomized Trial</vt:lpstr>
      <vt:lpstr>Evaluation: Phased implementation</vt:lpstr>
      <vt:lpstr>Stepped Wedge</vt:lpstr>
      <vt:lpstr>Is a RCT a good way to study implementation problems….? </vt:lpstr>
      <vt:lpstr>Design of studies (vs. study designs) for implementation science</vt:lpstr>
      <vt:lpstr>Emerging literature on how to do a trial</vt:lpstr>
      <vt:lpstr>Another way to look at the point of a trial</vt:lpstr>
      <vt:lpstr>PowerPoint Presentation</vt:lpstr>
      <vt:lpstr>Implementation – Effectiveness Designs</vt:lpstr>
      <vt:lpstr>PRECIS -2 </vt:lpstr>
      <vt:lpstr>Precis - 2</vt:lpstr>
      <vt:lpstr>Wrap-up</vt:lpstr>
      <vt:lpstr>Program-based Evidence</vt:lpstr>
      <vt:lpstr>From “Lab” and “System” Gap to…</vt:lpstr>
      <vt:lpstr>…Learning Systems for Health </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4 – Study Designs in Implementation Science</dc:title>
  <dc:creator>Microsoft Office User</dc:creator>
  <cp:lastModifiedBy>Microsoft Office User</cp:lastModifiedBy>
  <cp:revision>83</cp:revision>
  <dcterms:created xsi:type="dcterms:W3CDTF">2017-04-22T02:26:01Z</dcterms:created>
  <dcterms:modified xsi:type="dcterms:W3CDTF">2018-05-03T04:30:04Z</dcterms:modified>
</cp:coreProperties>
</file>