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0"/>
  </p:notesMasterIdLst>
  <p:sldIdLst>
    <p:sldId id="259" r:id="rId3"/>
    <p:sldId id="258" r:id="rId4"/>
    <p:sldId id="260" r:id="rId5"/>
    <p:sldId id="257" r:id="rId6"/>
    <p:sldId id="263" r:id="rId7"/>
    <p:sldId id="264" r:id="rId8"/>
    <p:sldId id="348" r:id="rId9"/>
    <p:sldId id="349" r:id="rId10"/>
    <p:sldId id="350" r:id="rId11"/>
    <p:sldId id="360" r:id="rId12"/>
    <p:sldId id="269" r:id="rId13"/>
    <p:sldId id="351" r:id="rId14"/>
    <p:sldId id="352" r:id="rId15"/>
    <p:sldId id="355" r:id="rId16"/>
    <p:sldId id="359" r:id="rId17"/>
    <p:sldId id="362" r:id="rId18"/>
    <p:sldId id="363" r:id="rId19"/>
    <p:sldId id="364" r:id="rId20"/>
    <p:sldId id="361" r:id="rId21"/>
    <p:sldId id="357" r:id="rId22"/>
    <p:sldId id="358" r:id="rId23"/>
    <p:sldId id="365" r:id="rId24"/>
    <p:sldId id="366" r:id="rId25"/>
    <p:sldId id="447" r:id="rId26"/>
    <p:sldId id="448" r:id="rId27"/>
    <p:sldId id="449" r:id="rId28"/>
    <p:sldId id="368" r:id="rId29"/>
    <p:sldId id="369" r:id="rId30"/>
    <p:sldId id="385" r:id="rId31"/>
    <p:sldId id="386" r:id="rId32"/>
    <p:sldId id="387" r:id="rId33"/>
    <p:sldId id="388" r:id="rId34"/>
    <p:sldId id="389" r:id="rId35"/>
    <p:sldId id="390" r:id="rId36"/>
    <p:sldId id="391" r:id="rId37"/>
    <p:sldId id="392" r:id="rId38"/>
    <p:sldId id="393" r:id="rId39"/>
    <p:sldId id="394" r:id="rId40"/>
    <p:sldId id="395" r:id="rId41"/>
    <p:sldId id="396" r:id="rId42"/>
    <p:sldId id="397" r:id="rId43"/>
    <p:sldId id="398" r:id="rId44"/>
    <p:sldId id="292" r:id="rId45"/>
    <p:sldId id="367" r:id="rId46"/>
    <p:sldId id="399" r:id="rId47"/>
    <p:sldId id="400" r:id="rId48"/>
    <p:sldId id="401" r:id="rId49"/>
    <p:sldId id="402" r:id="rId50"/>
    <p:sldId id="403" r:id="rId51"/>
    <p:sldId id="404" r:id="rId52"/>
    <p:sldId id="405" r:id="rId53"/>
    <p:sldId id="406" r:id="rId54"/>
    <p:sldId id="407" r:id="rId55"/>
    <p:sldId id="409" r:id="rId56"/>
    <p:sldId id="410" r:id="rId57"/>
    <p:sldId id="408" r:id="rId58"/>
    <p:sldId id="278" r:id="rId59"/>
    <p:sldId id="411" r:id="rId60"/>
    <p:sldId id="412" r:id="rId61"/>
    <p:sldId id="413" r:id="rId62"/>
    <p:sldId id="414" r:id="rId63"/>
    <p:sldId id="415" r:id="rId64"/>
    <p:sldId id="416" r:id="rId65"/>
    <p:sldId id="418" r:id="rId66"/>
    <p:sldId id="419" r:id="rId67"/>
    <p:sldId id="420" r:id="rId68"/>
    <p:sldId id="421" r:id="rId69"/>
    <p:sldId id="422" r:id="rId70"/>
    <p:sldId id="423" r:id="rId71"/>
    <p:sldId id="424" r:id="rId72"/>
    <p:sldId id="425" r:id="rId73"/>
    <p:sldId id="426" r:id="rId74"/>
    <p:sldId id="427" r:id="rId75"/>
    <p:sldId id="428" r:id="rId76"/>
    <p:sldId id="429" r:id="rId77"/>
    <p:sldId id="327" r:id="rId78"/>
    <p:sldId id="430" r:id="rId79"/>
    <p:sldId id="328" r:id="rId80"/>
    <p:sldId id="431" r:id="rId81"/>
    <p:sldId id="432" r:id="rId82"/>
    <p:sldId id="433" r:id="rId83"/>
    <p:sldId id="434" r:id="rId84"/>
    <p:sldId id="435" r:id="rId85"/>
    <p:sldId id="436" r:id="rId86"/>
    <p:sldId id="437" r:id="rId87"/>
    <p:sldId id="438" r:id="rId88"/>
    <p:sldId id="439" r:id="rId89"/>
    <p:sldId id="440" r:id="rId90"/>
    <p:sldId id="441" r:id="rId91"/>
    <p:sldId id="442" r:id="rId92"/>
    <p:sldId id="443" r:id="rId93"/>
    <p:sldId id="444" r:id="rId94"/>
    <p:sldId id="445" r:id="rId95"/>
    <p:sldId id="446" r:id="rId96"/>
    <p:sldId id="346" r:id="rId97"/>
    <p:sldId id="417" r:id="rId98"/>
    <p:sldId id="451"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eda, Elizabeth Rose" initials="MER" lastIdx="1" clrIdx="0">
    <p:extLst>
      <p:ext uri="{19B8F6BF-5375-455C-9EA6-DF929625EA0E}">
        <p15:presenceInfo xmlns:p15="http://schemas.microsoft.com/office/powerpoint/2012/main" userId="S-1-5-21-2695169584-3817918341-3537416689-101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0366" autoAdjust="0"/>
  </p:normalViewPr>
  <p:slideViewPr>
    <p:cSldViewPr snapToGrid="0" showGuides="1">
      <p:cViewPr varScale="1">
        <p:scale>
          <a:sx n="52" d="100"/>
          <a:sy n="52" d="100"/>
        </p:scale>
        <p:origin x="1056" y="48"/>
      </p:cViewPr>
      <p:guideLst>
        <p:guide orient="horz" pos="2160"/>
        <p:guide pos="4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DBE87-CF37-4F15-8BE6-84C417F57E0D}" type="doc">
      <dgm:prSet loTypeId="urn:microsoft.com/office/officeart/2005/8/layout/hierarchy1" loCatId="hierarchy" qsTypeId="urn:microsoft.com/office/officeart/2005/8/quickstyle/3D4" qsCatId="3D" csTypeId="urn:microsoft.com/office/officeart/2005/8/colors/colorful2" csCatId="colorful" phldr="1"/>
      <dgm:spPr/>
      <dgm:t>
        <a:bodyPr/>
        <a:lstStyle/>
        <a:p>
          <a:endParaRPr lang="en-US"/>
        </a:p>
      </dgm:t>
    </dgm:pt>
    <dgm:pt modelId="{E98D43D5-19C1-4B3D-8084-B4FCEF6FEB87}">
      <dgm:prSet phldrT="[Text]" custT="1"/>
      <dgm:spPr/>
      <dgm:t>
        <a:bodyPr/>
        <a:lstStyle/>
        <a:p>
          <a:r>
            <a:rPr lang="en-US" sz="3200" dirty="0" smtClean="0">
              <a:latin typeface="Verdana" panose="020B0604030504040204" pitchFamily="34" charset="0"/>
              <a:ea typeface="Verdana" panose="020B0604030504040204" pitchFamily="34" charset="0"/>
              <a:cs typeface="Verdana" panose="020B0604030504040204" pitchFamily="34" charset="0"/>
            </a:rPr>
            <a:t>Error</a:t>
          </a:r>
          <a:endParaRPr lang="en-US" sz="3200" dirty="0">
            <a:latin typeface="Verdana" panose="020B0604030504040204" pitchFamily="34" charset="0"/>
            <a:ea typeface="Verdana" panose="020B0604030504040204" pitchFamily="34" charset="0"/>
            <a:cs typeface="Verdana" panose="020B0604030504040204" pitchFamily="34" charset="0"/>
          </a:endParaRPr>
        </a:p>
      </dgm:t>
    </dgm:pt>
    <dgm:pt modelId="{4361AA3C-71B6-4F31-A7F3-53E170878662}" type="parTrans" cxnId="{3B95DEDF-2DD8-4360-A23F-76B13759A18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48DE27E-A35D-4E89-9ED2-5D41E7D60843}" type="sibTrans" cxnId="{3B95DEDF-2DD8-4360-A23F-76B13759A18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66BECB1-F0BB-4A9A-A431-8EC1690CF753}">
      <dgm:prSet phldrT="[Text]"/>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Random Error</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369BB14B-A00F-4DC3-804C-A55CACF19C3F}" type="parTrans" cxnId="{FACD06DE-9A26-4AFC-A1F8-2FB341AA97C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E837156-1D8D-4FED-94AC-F88EDDFDFD90}" type="sibTrans" cxnId="{FACD06DE-9A26-4AFC-A1F8-2FB341AA97C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F8FE1CB-9DC0-4203-A537-ADE794F40329}">
      <dgm:prSet phldrT="[Text]"/>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Systematic error </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5E0C1C45-DC28-42E7-B864-4DE7B14312CC}" type="parTrans" cxnId="{CDCC63FE-0FBF-48E6-B0D7-FBB46A8C884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D28B194-517F-44E5-BF2E-444DDE564EBD}" type="sibTrans" cxnId="{CDCC63FE-0FBF-48E6-B0D7-FBB46A8C8848}">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6E289E5-8677-414E-81FA-029DAB5F98D6}">
      <dgm:prSet/>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Confounding</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D5C7BDC3-D0AD-4A9F-A228-7CC31DF563F8}" type="parTrans" cxnId="{2463683B-A9C4-417F-8AFC-D59A51AAD5B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1B4D148-B4AC-47AB-BB21-EA3EB2248BDA}" type="sibTrans" cxnId="{2463683B-A9C4-417F-8AFC-D59A51AAD5B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C477BFD-9B57-48F0-8F45-D009C80E4C82}">
      <dgm:prSet/>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Selection bias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9AE7F0F2-8487-40DC-9C06-171198131929}" type="parTrans" cxnId="{F3FDCB3F-7762-48C3-B017-EA871FC91D9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A44BB3BF-E658-4F46-8FA2-869997FC676D}" type="sibTrans" cxnId="{F3FDCB3F-7762-48C3-B017-EA871FC91D95}">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F550AD6-E42B-42E4-BEF0-7D46811EB17E}">
      <dgm:prSet/>
      <dgm:spPr/>
      <dgm:t>
        <a:bodyPr/>
        <a:lstStyle/>
        <a:p>
          <a:r>
            <a:rPr lang="en-US" dirty="0" smtClean="0">
              <a:latin typeface="Verdana" panose="020B0604030504040204" pitchFamily="34" charset="0"/>
              <a:ea typeface="Verdana" panose="020B0604030504040204" pitchFamily="34" charset="0"/>
              <a:cs typeface="Verdana" panose="020B0604030504040204" pitchFamily="34" charset="0"/>
            </a:rPr>
            <a:t>Information bias</a:t>
          </a:r>
          <a:endParaRPr lang="en-US" dirty="0">
            <a:latin typeface="Verdana" panose="020B0604030504040204" pitchFamily="34" charset="0"/>
            <a:ea typeface="Verdana" panose="020B0604030504040204" pitchFamily="34" charset="0"/>
            <a:cs typeface="Verdana" panose="020B0604030504040204" pitchFamily="34" charset="0"/>
          </a:endParaRPr>
        </a:p>
      </dgm:t>
    </dgm:pt>
    <dgm:pt modelId="{01AB5304-C8CA-41CC-ADF8-864B58178B29}" type="parTrans" cxnId="{3986EA5A-13AE-45C6-9B0F-BA0F05582A4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333836A-5772-483D-8EEA-A119BACBB0A2}" type="sibTrans" cxnId="{3986EA5A-13AE-45C6-9B0F-BA0F05582A4A}">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929BC04-EF0D-4920-9769-764D7AD914C2}" type="pres">
      <dgm:prSet presAssocID="{573DBE87-CF37-4F15-8BE6-84C417F57E0D}" presName="hierChild1" presStyleCnt="0">
        <dgm:presLayoutVars>
          <dgm:chPref val="1"/>
          <dgm:dir/>
          <dgm:animOne val="branch"/>
          <dgm:animLvl val="lvl"/>
          <dgm:resizeHandles/>
        </dgm:presLayoutVars>
      </dgm:prSet>
      <dgm:spPr/>
      <dgm:t>
        <a:bodyPr/>
        <a:lstStyle/>
        <a:p>
          <a:endParaRPr lang="en-US"/>
        </a:p>
      </dgm:t>
    </dgm:pt>
    <dgm:pt modelId="{EA63C06A-3C4B-45AB-892B-F165224FC57E}" type="pres">
      <dgm:prSet presAssocID="{E98D43D5-19C1-4B3D-8084-B4FCEF6FEB87}" presName="hierRoot1" presStyleCnt="0"/>
      <dgm:spPr/>
      <dgm:t>
        <a:bodyPr/>
        <a:lstStyle/>
        <a:p>
          <a:endParaRPr lang="en-US"/>
        </a:p>
      </dgm:t>
    </dgm:pt>
    <dgm:pt modelId="{294877EF-22AA-4250-B1E1-339525D3FBBE}" type="pres">
      <dgm:prSet presAssocID="{E98D43D5-19C1-4B3D-8084-B4FCEF6FEB87}" presName="composite" presStyleCnt="0"/>
      <dgm:spPr/>
      <dgm:t>
        <a:bodyPr/>
        <a:lstStyle/>
        <a:p>
          <a:endParaRPr lang="en-US"/>
        </a:p>
      </dgm:t>
    </dgm:pt>
    <dgm:pt modelId="{EA4C4CDF-9071-4BA9-869F-6E99CF4BA9D4}" type="pres">
      <dgm:prSet presAssocID="{E98D43D5-19C1-4B3D-8084-B4FCEF6FEB87}" presName="background" presStyleLbl="node0" presStyleIdx="0" presStyleCnt="1"/>
      <dgm:spPr/>
      <dgm:t>
        <a:bodyPr/>
        <a:lstStyle/>
        <a:p>
          <a:endParaRPr lang="en-US"/>
        </a:p>
      </dgm:t>
    </dgm:pt>
    <dgm:pt modelId="{11E80AA4-1286-46DC-9AF9-A9078077C65C}" type="pres">
      <dgm:prSet presAssocID="{E98D43D5-19C1-4B3D-8084-B4FCEF6FEB87}" presName="text" presStyleLbl="fgAcc0" presStyleIdx="0" presStyleCnt="1" custScaleX="97680">
        <dgm:presLayoutVars>
          <dgm:chPref val="3"/>
        </dgm:presLayoutVars>
      </dgm:prSet>
      <dgm:spPr/>
      <dgm:t>
        <a:bodyPr/>
        <a:lstStyle/>
        <a:p>
          <a:endParaRPr lang="en-US"/>
        </a:p>
      </dgm:t>
    </dgm:pt>
    <dgm:pt modelId="{43C3690D-880A-4586-A03B-9307B2FB5C36}" type="pres">
      <dgm:prSet presAssocID="{E98D43D5-19C1-4B3D-8084-B4FCEF6FEB87}" presName="hierChild2" presStyleCnt="0"/>
      <dgm:spPr/>
      <dgm:t>
        <a:bodyPr/>
        <a:lstStyle/>
        <a:p>
          <a:endParaRPr lang="en-US"/>
        </a:p>
      </dgm:t>
    </dgm:pt>
    <dgm:pt modelId="{1B241BE0-CE75-4DE1-AA3B-5FB3747AD95B}" type="pres">
      <dgm:prSet presAssocID="{369BB14B-A00F-4DC3-804C-A55CACF19C3F}" presName="Name10" presStyleLbl="parChTrans1D2" presStyleIdx="0" presStyleCnt="2"/>
      <dgm:spPr/>
      <dgm:t>
        <a:bodyPr/>
        <a:lstStyle/>
        <a:p>
          <a:endParaRPr lang="en-US"/>
        </a:p>
      </dgm:t>
    </dgm:pt>
    <dgm:pt modelId="{EA75E5BB-4673-4548-AF91-8944DC640BE3}" type="pres">
      <dgm:prSet presAssocID="{666BECB1-F0BB-4A9A-A431-8EC1690CF753}" presName="hierRoot2" presStyleCnt="0"/>
      <dgm:spPr/>
      <dgm:t>
        <a:bodyPr/>
        <a:lstStyle/>
        <a:p>
          <a:endParaRPr lang="en-US"/>
        </a:p>
      </dgm:t>
    </dgm:pt>
    <dgm:pt modelId="{045B3DC2-71E5-42BE-8D18-BF630A552261}" type="pres">
      <dgm:prSet presAssocID="{666BECB1-F0BB-4A9A-A431-8EC1690CF753}" presName="composite2" presStyleCnt="0"/>
      <dgm:spPr/>
      <dgm:t>
        <a:bodyPr/>
        <a:lstStyle/>
        <a:p>
          <a:endParaRPr lang="en-US"/>
        </a:p>
      </dgm:t>
    </dgm:pt>
    <dgm:pt modelId="{AE0FF29D-2000-49B5-8223-F1930B2A71B6}" type="pres">
      <dgm:prSet presAssocID="{666BECB1-F0BB-4A9A-A431-8EC1690CF753}" presName="background2" presStyleLbl="node2" presStyleIdx="0" presStyleCnt="2"/>
      <dgm:spPr/>
      <dgm:t>
        <a:bodyPr/>
        <a:lstStyle/>
        <a:p>
          <a:endParaRPr lang="en-US"/>
        </a:p>
      </dgm:t>
    </dgm:pt>
    <dgm:pt modelId="{6D377A48-EED3-481E-816B-AFF0CCE27491}" type="pres">
      <dgm:prSet presAssocID="{666BECB1-F0BB-4A9A-A431-8EC1690CF753}" presName="text2" presStyleLbl="fgAcc2" presStyleIdx="0" presStyleCnt="2" custLinFactNeighborX="-95005" custLinFactNeighborY="901">
        <dgm:presLayoutVars>
          <dgm:chPref val="3"/>
        </dgm:presLayoutVars>
      </dgm:prSet>
      <dgm:spPr/>
      <dgm:t>
        <a:bodyPr/>
        <a:lstStyle/>
        <a:p>
          <a:endParaRPr lang="en-US"/>
        </a:p>
      </dgm:t>
    </dgm:pt>
    <dgm:pt modelId="{6FAF58DD-7B94-4303-AEC1-6B7B6D8D60B9}" type="pres">
      <dgm:prSet presAssocID="{666BECB1-F0BB-4A9A-A431-8EC1690CF753}" presName="hierChild3" presStyleCnt="0"/>
      <dgm:spPr/>
      <dgm:t>
        <a:bodyPr/>
        <a:lstStyle/>
        <a:p>
          <a:endParaRPr lang="en-US"/>
        </a:p>
      </dgm:t>
    </dgm:pt>
    <dgm:pt modelId="{1F43981A-6CC0-4E11-A52A-6C66521A971E}" type="pres">
      <dgm:prSet presAssocID="{5E0C1C45-DC28-42E7-B864-4DE7B14312CC}" presName="Name10" presStyleLbl="parChTrans1D2" presStyleIdx="1" presStyleCnt="2"/>
      <dgm:spPr/>
      <dgm:t>
        <a:bodyPr/>
        <a:lstStyle/>
        <a:p>
          <a:endParaRPr lang="en-US"/>
        </a:p>
      </dgm:t>
    </dgm:pt>
    <dgm:pt modelId="{307A3624-7889-4E6A-9635-0D8D6B2FB553}" type="pres">
      <dgm:prSet presAssocID="{9F8FE1CB-9DC0-4203-A537-ADE794F40329}" presName="hierRoot2" presStyleCnt="0"/>
      <dgm:spPr/>
      <dgm:t>
        <a:bodyPr/>
        <a:lstStyle/>
        <a:p>
          <a:endParaRPr lang="en-US"/>
        </a:p>
      </dgm:t>
    </dgm:pt>
    <dgm:pt modelId="{F5E27239-8CFB-4D30-A099-BFEF9FFD15BF}" type="pres">
      <dgm:prSet presAssocID="{9F8FE1CB-9DC0-4203-A537-ADE794F40329}" presName="composite2" presStyleCnt="0"/>
      <dgm:spPr/>
      <dgm:t>
        <a:bodyPr/>
        <a:lstStyle/>
        <a:p>
          <a:endParaRPr lang="en-US"/>
        </a:p>
      </dgm:t>
    </dgm:pt>
    <dgm:pt modelId="{A6B30EEF-530E-44AC-B4D2-B88836991163}" type="pres">
      <dgm:prSet presAssocID="{9F8FE1CB-9DC0-4203-A537-ADE794F40329}" presName="background2" presStyleLbl="node2" presStyleIdx="1" presStyleCnt="2"/>
      <dgm:spPr/>
      <dgm:t>
        <a:bodyPr/>
        <a:lstStyle/>
        <a:p>
          <a:endParaRPr lang="en-US"/>
        </a:p>
      </dgm:t>
    </dgm:pt>
    <dgm:pt modelId="{5A7F3CB7-F70D-4F64-8F93-B74115045A46}" type="pres">
      <dgm:prSet presAssocID="{9F8FE1CB-9DC0-4203-A537-ADE794F40329}" presName="text2" presStyleLbl="fgAcc2" presStyleIdx="1" presStyleCnt="2" custLinFactX="11602" custLinFactNeighborX="100000" custLinFactNeighborY="1803">
        <dgm:presLayoutVars>
          <dgm:chPref val="3"/>
        </dgm:presLayoutVars>
      </dgm:prSet>
      <dgm:spPr/>
      <dgm:t>
        <a:bodyPr/>
        <a:lstStyle/>
        <a:p>
          <a:endParaRPr lang="en-US"/>
        </a:p>
      </dgm:t>
    </dgm:pt>
    <dgm:pt modelId="{8D9AC648-7E0F-4718-8B84-1A45EFA559D9}" type="pres">
      <dgm:prSet presAssocID="{9F8FE1CB-9DC0-4203-A537-ADE794F40329}" presName="hierChild3" presStyleCnt="0"/>
      <dgm:spPr/>
      <dgm:t>
        <a:bodyPr/>
        <a:lstStyle/>
        <a:p>
          <a:endParaRPr lang="en-US"/>
        </a:p>
      </dgm:t>
    </dgm:pt>
    <dgm:pt modelId="{E01C015F-2DBF-412E-B0A1-C20551FD0EB9}" type="pres">
      <dgm:prSet presAssocID="{D5C7BDC3-D0AD-4A9F-A228-7CC31DF563F8}" presName="Name17" presStyleLbl="parChTrans1D3" presStyleIdx="0" presStyleCnt="3"/>
      <dgm:spPr/>
      <dgm:t>
        <a:bodyPr/>
        <a:lstStyle/>
        <a:p>
          <a:endParaRPr lang="en-US"/>
        </a:p>
      </dgm:t>
    </dgm:pt>
    <dgm:pt modelId="{3EC07885-B5FA-41EE-9AE9-EE06CC68E33D}" type="pres">
      <dgm:prSet presAssocID="{06E289E5-8677-414E-81FA-029DAB5F98D6}" presName="hierRoot3" presStyleCnt="0"/>
      <dgm:spPr/>
      <dgm:t>
        <a:bodyPr/>
        <a:lstStyle/>
        <a:p>
          <a:endParaRPr lang="en-US"/>
        </a:p>
      </dgm:t>
    </dgm:pt>
    <dgm:pt modelId="{89F1A263-C856-475B-84AC-CE3266FB376E}" type="pres">
      <dgm:prSet presAssocID="{06E289E5-8677-414E-81FA-029DAB5F98D6}" presName="composite3" presStyleCnt="0"/>
      <dgm:spPr/>
      <dgm:t>
        <a:bodyPr/>
        <a:lstStyle/>
        <a:p>
          <a:endParaRPr lang="en-US"/>
        </a:p>
      </dgm:t>
    </dgm:pt>
    <dgm:pt modelId="{CB4BC22E-D97A-4A56-822B-5A22E864ACC0}" type="pres">
      <dgm:prSet presAssocID="{06E289E5-8677-414E-81FA-029DAB5F98D6}" presName="background3" presStyleLbl="node3" presStyleIdx="0" presStyleCnt="3"/>
      <dgm:spPr/>
      <dgm:t>
        <a:bodyPr/>
        <a:lstStyle/>
        <a:p>
          <a:endParaRPr lang="en-US"/>
        </a:p>
      </dgm:t>
    </dgm:pt>
    <dgm:pt modelId="{0B7C5CB7-E5A6-43B1-B785-8EA37DA4B0DB}" type="pres">
      <dgm:prSet presAssocID="{06E289E5-8677-414E-81FA-029DAB5F98D6}" presName="text3" presStyleLbl="fgAcc3" presStyleIdx="0" presStyleCnt="3" custLinFactX="12168" custLinFactNeighborX="100000" custLinFactNeighborY="215">
        <dgm:presLayoutVars>
          <dgm:chPref val="3"/>
        </dgm:presLayoutVars>
      </dgm:prSet>
      <dgm:spPr/>
      <dgm:t>
        <a:bodyPr/>
        <a:lstStyle/>
        <a:p>
          <a:endParaRPr lang="en-US"/>
        </a:p>
      </dgm:t>
    </dgm:pt>
    <dgm:pt modelId="{40523A6B-B2FB-4A1F-9731-0469AC0C1EE9}" type="pres">
      <dgm:prSet presAssocID="{06E289E5-8677-414E-81FA-029DAB5F98D6}" presName="hierChild4" presStyleCnt="0"/>
      <dgm:spPr/>
      <dgm:t>
        <a:bodyPr/>
        <a:lstStyle/>
        <a:p>
          <a:endParaRPr lang="en-US"/>
        </a:p>
      </dgm:t>
    </dgm:pt>
    <dgm:pt modelId="{77C7C793-63FB-41BD-BA06-41CD1D7EB7F0}" type="pres">
      <dgm:prSet presAssocID="{9AE7F0F2-8487-40DC-9C06-171198131929}" presName="Name17" presStyleLbl="parChTrans1D3" presStyleIdx="1" presStyleCnt="3"/>
      <dgm:spPr/>
      <dgm:t>
        <a:bodyPr/>
        <a:lstStyle/>
        <a:p>
          <a:endParaRPr lang="en-US"/>
        </a:p>
      </dgm:t>
    </dgm:pt>
    <dgm:pt modelId="{6852424B-B287-4D5D-954D-1471A282F0D7}" type="pres">
      <dgm:prSet presAssocID="{6C477BFD-9B57-48F0-8F45-D009C80E4C82}" presName="hierRoot3" presStyleCnt="0"/>
      <dgm:spPr/>
      <dgm:t>
        <a:bodyPr/>
        <a:lstStyle/>
        <a:p>
          <a:endParaRPr lang="en-US"/>
        </a:p>
      </dgm:t>
    </dgm:pt>
    <dgm:pt modelId="{003F7F8A-A9EA-476F-A86C-E505B0EB7083}" type="pres">
      <dgm:prSet presAssocID="{6C477BFD-9B57-48F0-8F45-D009C80E4C82}" presName="composite3" presStyleCnt="0"/>
      <dgm:spPr/>
      <dgm:t>
        <a:bodyPr/>
        <a:lstStyle/>
        <a:p>
          <a:endParaRPr lang="en-US"/>
        </a:p>
      </dgm:t>
    </dgm:pt>
    <dgm:pt modelId="{F53B40FF-6E6D-42D9-94A8-4D6104D44943}" type="pres">
      <dgm:prSet presAssocID="{6C477BFD-9B57-48F0-8F45-D009C80E4C82}" presName="background3" presStyleLbl="node3" presStyleIdx="1" presStyleCnt="3"/>
      <dgm:spPr/>
      <dgm:t>
        <a:bodyPr/>
        <a:lstStyle/>
        <a:p>
          <a:endParaRPr lang="en-US"/>
        </a:p>
      </dgm:t>
    </dgm:pt>
    <dgm:pt modelId="{982BA0E7-2E60-482C-BF49-03FB6E82E3F7}" type="pres">
      <dgm:prSet presAssocID="{6C477BFD-9B57-48F0-8F45-D009C80E4C82}" presName="text3" presStyleLbl="fgAcc3" presStyleIdx="1" presStyleCnt="3" custLinFactX="11020" custLinFactNeighborX="100000" custLinFactNeighborY="2018">
        <dgm:presLayoutVars>
          <dgm:chPref val="3"/>
        </dgm:presLayoutVars>
      </dgm:prSet>
      <dgm:spPr/>
      <dgm:t>
        <a:bodyPr/>
        <a:lstStyle/>
        <a:p>
          <a:endParaRPr lang="en-US"/>
        </a:p>
      </dgm:t>
    </dgm:pt>
    <dgm:pt modelId="{9D311D6C-47DC-4116-8672-F06296A4C23B}" type="pres">
      <dgm:prSet presAssocID="{6C477BFD-9B57-48F0-8F45-D009C80E4C82}" presName="hierChild4" presStyleCnt="0"/>
      <dgm:spPr/>
      <dgm:t>
        <a:bodyPr/>
        <a:lstStyle/>
        <a:p>
          <a:endParaRPr lang="en-US"/>
        </a:p>
      </dgm:t>
    </dgm:pt>
    <dgm:pt modelId="{4F94989A-2497-4C46-8FF7-46B46B9F3F53}" type="pres">
      <dgm:prSet presAssocID="{01AB5304-C8CA-41CC-ADF8-864B58178B29}" presName="Name17" presStyleLbl="parChTrans1D3" presStyleIdx="2" presStyleCnt="3"/>
      <dgm:spPr/>
      <dgm:t>
        <a:bodyPr/>
        <a:lstStyle/>
        <a:p>
          <a:endParaRPr lang="en-US"/>
        </a:p>
      </dgm:t>
    </dgm:pt>
    <dgm:pt modelId="{A74DCDF0-0615-4605-B639-136699E38A49}" type="pres">
      <dgm:prSet presAssocID="{EF550AD6-E42B-42E4-BEF0-7D46811EB17E}" presName="hierRoot3" presStyleCnt="0"/>
      <dgm:spPr/>
      <dgm:t>
        <a:bodyPr/>
        <a:lstStyle/>
        <a:p>
          <a:endParaRPr lang="en-US"/>
        </a:p>
      </dgm:t>
    </dgm:pt>
    <dgm:pt modelId="{CD30667D-BBEF-4333-AD27-24B96E7EF229}" type="pres">
      <dgm:prSet presAssocID="{EF550AD6-E42B-42E4-BEF0-7D46811EB17E}" presName="composite3" presStyleCnt="0"/>
      <dgm:spPr/>
      <dgm:t>
        <a:bodyPr/>
        <a:lstStyle/>
        <a:p>
          <a:endParaRPr lang="en-US"/>
        </a:p>
      </dgm:t>
    </dgm:pt>
    <dgm:pt modelId="{96C1999E-BDD8-4C81-B5E5-737263E3B900}" type="pres">
      <dgm:prSet presAssocID="{EF550AD6-E42B-42E4-BEF0-7D46811EB17E}" presName="background3" presStyleLbl="node3" presStyleIdx="2" presStyleCnt="3"/>
      <dgm:spPr/>
      <dgm:t>
        <a:bodyPr/>
        <a:lstStyle/>
        <a:p>
          <a:endParaRPr lang="en-US"/>
        </a:p>
      </dgm:t>
    </dgm:pt>
    <dgm:pt modelId="{768F5C61-8321-4405-A4AF-7D2844850D05}" type="pres">
      <dgm:prSet presAssocID="{EF550AD6-E42B-42E4-BEF0-7D46811EB17E}" presName="text3" presStyleLbl="fgAcc3" presStyleIdx="2" presStyleCnt="3" custLinFactX="2433" custLinFactNeighborX="100000" custLinFactNeighborY="156">
        <dgm:presLayoutVars>
          <dgm:chPref val="3"/>
        </dgm:presLayoutVars>
      </dgm:prSet>
      <dgm:spPr/>
      <dgm:t>
        <a:bodyPr/>
        <a:lstStyle/>
        <a:p>
          <a:endParaRPr lang="en-US"/>
        </a:p>
      </dgm:t>
    </dgm:pt>
    <dgm:pt modelId="{5E54D475-49B1-4878-A8CE-F2F9814FE852}" type="pres">
      <dgm:prSet presAssocID="{EF550AD6-E42B-42E4-BEF0-7D46811EB17E}" presName="hierChild4" presStyleCnt="0"/>
      <dgm:spPr/>
      <dgm:t>
        <a:bodyPr/>
        <a:lstStyle/>
        <a:p>
          <a:endParaRPr lang="en-US"/>
        </a:p>
      </dgm:t>
    </dgm:pt>
  </dgm:ptLst>
  <dgm:cxnLst>
    <dgm:cxn modelId="{F3FDCB3F-7762-48C3-B017-EA871FC91D95}" srcId="{9F8FE1CB-9DC0-4203-A537-ADE794F40329}" destId="{6C477BFD-9B57-48F0-8F45-D009C80E4C82}" srcOrd="1" destOrd="0" parTransId="{9AE7F0F2-8487-40DC-9C06-171198131929}" sibTransId="{A44BB3BF-E658-4F46-8FA2-869997FC676D}"/>
    <dgm:cxn modelId="{3B95DEDF-2DD8-4360-A23F-76B13759A189}" srcId="{573DBE87-CF37-4F15-8BE6-84C417F57E0D}" destId="{E98D43D5-19C1-4B3D-8084-B4FCEF6FEB87}" srcOrd="0" destOrd="0" parTransId="{4361AA3C-71B6-4F31-A7F3-53E170878662}" sibTransId="{048DE27E-A35D-4E89-9ED2-5D41E7D60843}"/>
    <dgm:cxn modelId="{9F39CB42-E9CB-4D98-8B5D-1CD732115145}" type="presOf" srcId="{06E289E5-8677-414E-81FA-029DAB5F98D6}" destId="{0B7C5CB7-E5A6-43B1-B785-8EA37DA4B0DB}" srcOrd="0" destOrd="0" presId="urn:microsoft.com/office/officeart/2005/8/layout/hierarchy1"/>
    <dgm:cxn modelId="{3986EA5A-13AE-45C6-9B0F-BA0F05582A4A}" srcId="{9F8FE1CB-9DC0-4203-A537-ADE794F40329}" destId="{EF550AD6-E42B-42E4-BEF0-7D46811EB17E}" srcOrd="2" destOrd="0" parTransId="{01AB5304-C8CA-41CC-ADF8-864B58178B29}" sibTransId="{D333836A-5772-483D-8EEA-A119BACBB0A2}"/>
    <dgm:cxn modelId="{09D58FA0-AD71-45D1-B5D0-AA8DA4D9AA67}" type="presOf" srcId="{E98D43D5-19C1-4B3D-8084-B4FCEF6FEB87}" destId="{11E80AA4-1286-46DC-9AF9-A9078077C65C}" srcOrd="0" destOrd="0" presId="urn:microsoft.com/office/officeart/2005/8/layout/hierarchy1"/>
    <dgm:cxn modelId="{420E6643-B0D6-4008-B362-1F0EB59150BA}" type="presOf" srcId="{5E0C1C45-DC28-42E7-B864-4DE7B14312CC}" destId="{1F43981A-6CC0-4E11-A52A-6C66521A971E}" srcOrd="0" destOrd="0" presId="urn:microsoft.com/office/officeart/2005/8/layout/hierarchy1"/>
    <dgm:cxn modelId="{672E0434-1108-44FA-89B1-8DCDF20FFF08}" type="presOf" srcId="{01AB5304-C8CA-41CC-ADF8-864B58178B29}" destId="{4F94989A-2497-4C46-8FF7-46B46B9F3F53}" srcOrd="0" destOrd="0" presId="urn:microsoft.com/office/officeart/2005/8/layout/hierarchy1"/>
    <dgm:cxn modelId="{D103515E-9B93-491B-9C8D-8882CAFB4D63}" type="presOf" srcId="{6C477BFD-9B57-48F0-8F45-D009C80E4C82}" destId="{982BA0E7-2E60-482C-BF49-03FB6E82E3F7}" srcOrd="0" destOrd="0" presId="urn:microsoft.com/office/officeart/2005/8/layout/hierarchy1"/>
    <dgm:cxn modelId="{BEBB17A5-054F-4334-AB0E-B169C4216C93}" type="presOf" srcId="{666BECB1-F0BB-4A9A-A431-8EC1690CF753}" destId="{6D377A48-EED3-481E-816B-AFF0CCE27491}" srcOrd="0" destOrd="0" presId="urn:microsoft.com/office/officeart/2005/8/layout/hierarchy1"/>
    <dgm:cxn modelId="{2463683B-A9C4-417F-8AFC-D59A51AAD5BF}" srcId="{9F8FE1CB-9DC0-4203-A537-ADE794F40329}" destId="{06E289E5-8677-414E-81FA-029DAB5F98D6}" srcOrd="0" destOrd="0" parTransId="{D5C7BDC3-D0AD-4A9F-A228-7CC31DF563F8}" sibTransId="{61B4D148-B4AC-47AB-BB21-EA3EB2248BDA}"/>
    <dgm:cxn modelId="{79EBCB38-EB3D-4F04-8BFF-E557A4E34B49}" type="presOf" srcId="{369BB14B-A00F-4DC3-804C-A55CACF19C3F}" destId="{1B241BE0-CE75-4DE1-AA3B-5FB3747AD95B}" srcOrd="0" destOrd="0" presId="urn:microsoft.com/office/officeart/2005/8/layout/hierarchy1"/>
    <dgm:cxn modelId="{85177E71-3019-4B77-AA3E-FD16131F6782}" type="presOf" srcId="{EF550AD6-E42B-42E4-BEF0-7D46811EB17E}" destId="{768F5C61-8321-4405-A4AF-7D2844850D05}" srcOrd="0" destOrd="0" presId="urn:microsoft.com/office/officeart/2005/8/layout/hierarchy1"/>
    <dgm:cxn modelId="{2DC35EB8-D787-44BB-A48A-F58EE254A1EB}" type="presOf" srcId="{9AE7F0F2-8487-40DC-9C06-171198131929}" destId="{77C7C793-63FB-41BD-BA06-41CD1D7EB7F0}" srcOrd="0" destOrd="0" presId="urn:microsoft.com/office/officeart/2005/8/layout/hierarchy1"/>
    <dgm:cxn modelId="{CDCC63FE-0FBF-48E6-B0D7-FBB46A8C8848}" srcId="{E98D43D5-19C1-4B3D-8084-B4FCEF6FEB87}" destId="{9F8FE1CB-9DC0-4203-A537-ADE794F40329}" srcOrd="1" destOrd="0" parTransId="{5E0C1C45-DC28-42E7-B864-4DE7B14312CC}" sibTransId="{2D28B194-517F-44E5-BF2E-444DDE564EBD}"/>
    <dgm:cxn modelId="{FACD06DE-9A26-4AFC-A1F8-2FB341AA97C4}" srcId="{E98D43D5-19C1-4B3D-8084-B4FCEF6FEB87}" destId="{666BECB1-F0BB-4A9A-A431-8EC1690CF753}" srcOrd="0" destOrd="0" parTransId="{369BB14B-A00F-4DC3-804C-A55CACF19C3F}" sibTransId="{2E837156-1D8D-4FED-94AC-F88EDDFDFD90}"/>
    <dgm:cxn modelId="{ABA6D663-6308-462B-8C49-67EDF14E6A27}" type="presOf" srcId="{9F8FE1CB-9DC0-4203-A537-ADE794F40329}" destId="{5A7F3CB7-F70D-4F64-8F93-B74115045A46}" srcOrd="0" destOrd="0" presId="urn:microsoft.com/office/officeart/2005/8/layout/hierarchy1"/>
    <dgm:cxn modelId="{BC940805-C9DB-4FE5-AE88-36F2B4A90B4E}" type="presOf" srcId="{573DBE87-CF37-4F15-8BE6-84C417F57E0D}" destId="{3929BC04-EF0D-4920-9769-764D7AD914C2}" srcOrd="0" destOrd="0" presId="urn:microsoft.com/office/officeart/2005/8/layout/hierarchy1"/>
    <dgm:cxn modelId="{7A026044-7BB2-4AD9-90F3-7FA88A112DB7}" type="presOf" srcId="{D5C7BDC3-D0AD-4A9F-A228-7CC31DF563F8}" destId="{E01C015F-2DBF-412E-B0A1-C20551FD0EB9}" srcOrd="0" destOrd="0" presId="urn:microsoft.com/office/officeart/2005/8/layout/hierarchy1"/>
    <dgm:cxn modelId="{89D3D3A8-20BB-46D6-A838-D288FA636BB1}" type="presParOf" srcId="{3929BC04-EF0D-4920-9769-764D7AD914C2}" destId="{EA63C06A-3C4B-45AB-892B-F165224FC57E}" srcOrd="0" destOrd="0" presId="urn:microsoft.com/office/officeart/2005/8/layout/hierarchy1"/>
    <dgm:cxn modelId="{B017804E-3835-4F0E-B8AB-44D64C1CDFA1}" type="presParOf" srcId="{EA63C06A-3C4B-45AB-892B-F165224FC57E}" destId="{294877EF-22AA-4250-B1E1-339525D3FBBE}" srcOrd="0" destOrd="0" presId="urn:microsoft.com/office/officeart/2005/8/layout/hierarchy1"/>
    <dgm:cxn modelId="{4ADF46FB-F51B-44BA-96AB-2323EE51D65F}" type="presParOf" srcId="{294877EF-22AA-4250-B1E1-339525D3FBBE}" destId="{EA4C4CDF-9071-4BA9-869F-6E99CF4BA9D4}" srcOrd="0" destOrd="0" presId="urn:microsoft.com/office/officeart/2005/8/layout/hierarchy1"/>
    <dgm:cxn modelId="{127F7909-FD73-48F6-87BB-39258EFD2839}" type="presParOf" srcId="{294877EF-22AA-4250-B1E1-339525D3FBBE}" destId="{11E80AA4-1286-46DC-9AF9-A9078077C65C}" srcOrd="1" destOrd="0" presId="urn:microsoft.com/office/officeart/2005/8/layout/hierarchy1"/>
    <dgm:cxn modelId="{C24A5973-BE2E-4DB6-B518-18031F0827D3}" type="presParOf" srcId="{EA63C06A-3C4B-45AB-892B-F165224FC57E}" destId="{43C3690D-880A-4586-A03B-9307B2FB5C36}" srcOrd="1" destOrd="0" presId="urn:microsoft.com/office/officeart/2005/8/layout/hierarchy1"/>
    <dgm:cxn modelId="{1FBFBB3E-7511-4050-9C0A-60AD4268CBDA}" type="presParOf" srcId="{43C3690D-880A-4586-A03B-9307B2FB5C36}" destId="{1B241BE0-CE75-4DE1-AA3B-5FB3747AD95B}" srcOrd="0" destOrd="0" presId="urn:microsoft.com/office/officeart/2005/8/layout/hierarchy1"/>
    <dgm:cxn modelId="{BF67A6C4-36ED-424A-84B9-6DB0E044FC4F}" type="presParOf" srcId="{43C3690D-880A-4586-A03B-9307B2FB5C36}" destId="{EA75E5BB-4673-4548-AF91-8944DC640BE3}" srcOrd="1" destOrd="0" presId="urn:microsoft.com/office/officeart/2005/8/layout/hierarchy1"/>
    <dgm:cxn modelId="{2F2D6DEB-39A7-48E3-94AA-218BA0E2809E}" type="presParOf" srcId="{EA75E5BB-4673-4548-AF91-8944DC640BE3}" destId="{045B3DC2-71E5-42BE-8D18-BF630A552261}" srcOrd="0" destOrd="0" presId="urn:microsoft.com/office/officeart/2005/8/layout/hierarchy1"/>
    <dgm:cxn modelId="{4190D541-579B-4D07-B077-BBDD6D2BAA70}" type="presParOf" srcId="{045B3DC2-71E5-42BE-8D18-BF630A552261}" destId="{AE0FF29D-2000-49B5-8223-F1930B2A71B6}" srcOrd="0" destOrd="0" presId="urn:microsoft.com/office/officeart/2005/8/layout/hierarchy1"/>
    <dgm:cxn modelId="{2C8B2C09-6EDC-43E9-BDF7-4C3F9BABC319}" type="presParOf" srcId="{045B3DC2-71E5-42BE-8D18-BF630A552261}" destId="{6D377A48-EED3-481E-816B-AFF0CCE27491}" srcOrd="1" destOrd="0" presId="urn:microsoft.com/office/officeart/2005/8/layout/hierarchy1"/>
    <dgm:cxn modelId="{2A19E41B-211E-465F-862F-2FFB683E7AB8}" type="presParOf" srcId="{EA75E5BB-4673-4548-AF91-8944DC640BE3}" destId="{6FAF58DD-7B94-4303-AEC1-6B7B6D8D60B9}" srcOrd="1" destOrd="0" presId="urn:microsoft.com/office/officeart/2005/8/layout/hierarchy1"/>
    <dgm:cxn modelId="{0EDD3665-34A3-4EF7-821D-040787C6D52C}" type="presParOf" srcId="{43C3690D-880A-4586-A03B-9307B2FB5C36}" destId="{1F43981A-6CC0-4E11-A52A-6C66521A971E}" srcOrd="2" destOrd="0" presId="urn:microsoft.com/office/officeart/2005/8/layout/hierarchy1"/>
    <dgm:cxn modelId="{8DA644B2-9A1F-43ED-BEA5-9E536B848947}" type="presParOf" srcId="{43C3690D-880A-4586-A03B-9307B2FB5C36}" destId="{307A3624-7889-4E6A-9635-0D8D6B2FB553}" srcOrd="3" destOrd="0" presId="urn:microsoft.com/office/officeart/2005/8/layout/hierarchy1"/>
    <dgm:cxn modelId="{2B2FD191-C82F-4641-BEB1-7279EFDEC999}" type="presParOf" srcId="{307A3624-7889-4E6A-9635-0D8D6B2FB553}" destId="{F5E27239-8CFB-4D30-A099-BFEF9FFD15BF}" srcOrd="0" destOrd="0" presId="urn:microsoft.com/office/officeart/2005/8/layout/hierarchy1"/>
    <dgm:cxn modelId="{064EBEF3-18DB-44DB-913A-4259E845B984}" type="presParOf" srcId="{F5E27239-8CFB-4D30-A099-BFEF9FFD15BF}" destId="{A6B30EEF-530E-44AC-B4D2-B88836991163}" srcOrd="0" destOrd="0" presId="urn:microsoft.com/office/officeart/2005/8/layout/hierarchy1"/>
    <dgm:cxn modelId="{DFD0BBB1-4895-4CEC-BA97-1746317CC2EE}" type="presParOf" srcId="{F5E27239-8CFB-4D30-A099-BFEF9FFD15BF}" destId="{5A7F3CB7-F70D-4F64-8F93-B74115045A46}" srcOrd="1" destOrd="0" presId="urn:microsoft.com/office/officeart/2005/8/layout/hierarchy1"/>
    <dgm:cxn modelId="{3976D4EA-3D6F-44B2-96FF-D8622A058DA1}" type="presParOf" srcId="{307A3624-7889-4E6A-9635-0D8D6B2FB553}" destId="{8D9AC648-7E0F-4718-8B84-1A45EFA559D9}" srcOrd="1" destOrd="0" presId="urn:microsoft.com/office/officeart/2005/8/layout/hierarchy1"/>
    <dgm:cxn modelId="{8672F3F6-DD1D-491D-9AA8-595B679F6E50}" type="presParOf" srcId="{8D9AC648-7E0F-4718-8B84-1A45EFA559D9}" destId="{E01C015F-2DBF-412E-B0A1-C20551FD0EB9}" srcOrd="0" destOrd="0" presId="urn:microsoft.com/office/officeart/2005/8/layout/hierarchy1"/>
    <dgm:cxn modelId="{AE022B5D-4E63-4E90-AFAC-78E735037F5B}" type="presParOf" srcId="{8D9AC648-7E0F-4718-8B84-1A45EFA559D9}" destId="{3EC07885-B5FA-41EE-9AE9-EE06CC68E33D}" srcOrd="1" destOrd="0" presId="urn:microsoft.com/office/officeart/2005/8/layout/hierarchy1"/>
    <dgm:cxn modelId="{183E9207-4219-4E03-8E1A-027A0B1AD260}" type="presParOf" srcId="{3EC07885-B5FA-41EE-9AE9-EE06CC68E33D}" destId="{89F1A263-C856-475B-84AC-CE3266FB376E}" srcOrd="0" destOrd="0" presId="urn:microsoft.com/office/officeart/2005/8/layout/hierarchy1"/>
    <dgm:cxn modelId="{457C8DEA-E84B-4983-A5A8-B4EB45667347}" type="presParOf" srcId="{89F1A263-C856-475B-84AC-CE3266FB376E}" destId="{CB4BC22E-D97A-4A56-822B-5A22E864ACC0}" srcOrd="0" destOrd="0" presId="urn:microsoft.com/office/officeart/2005/8/layout/hierarchy1"/>
    <dgm:cxn modelId="{6B7487F6-58B4-4A1B-978F-2C3AF57016E5}" type="presParOf" srcId="{89F1A263-C856-475B-84AC-CE3266FB376E}" destId="{0B7C5CB7-E5A6-43B1-B785-8EA37DA4B0DB}" srcOrd="1" destOrd="0" presId="urn:microsoft.com/office/officeart/2005/8/layout/hierarchy1"/>
    <dgm:cxn modelId="{508F9857-9419-4B0E-950F-7BB6A0C19368}" type="presParOf" srcId="{3EC07885-B5FA-41EE-9AE9-EE06CC68E33D}" destId="{40523A6B-B2FB-4A1F-9731-0469AC0C1EE9}" srcOrd="1" destOrd="0" presId="urn:microsoft.com/office/officeart/2005/8/layout/hierarchy1"/>
    <dgm:cxn modelId="{5DA6C7DF-756F-47E0-8413-5D78C40A0FCA}" type="presParOf" srcId="{8D9AC648-7E0F-4718-8B84-1A45EFA559D9}" destId="{77C7C793-63FB-41BD-BA06-41CD1D7EB7F0}" srcOrd="2" destOrd="0" presId="urn:microsoft.com/office/officeart/2005/8/layout/hierarchy1"/>
    <dgm:cxn modelId="{10DA7DC7-5FDC-4C9A-8895-C04D00918B90}" type="presParOf" srcId="{8D9AC648-7E0F-4718-8B84-1A45EFA559D9}" destId="{6852424B-B287-4D5D-954D-1471A282F0D7}" srcOrd="3" destOrd="0" presId="urn:microsoft.com/office/officeart/2005/8/layout/hierarchy1"/>
    <dgm:cxn modelId="{FA5B38B1-D4EB-425A-B9F1-FC1F0B4FC665}" type="presParOf" srcId="{6852424B-B287-4D5D-954D-1471A282F0D7}" destId="{003F7F8A-A9EA-476F-A86C-E505B0EB7083}" srcOrd="0" destOrd="0" presId="urn:microsoft.com/office/officeart/2005/8/layout/hierarchy1"/>
    <dgm:cxn modelId="{85346936-9409-40EC-82EF-D0DD1A87A549}" type="presParOf" srcId="{003F7F8A-A9EA-476F-A86C-E505B0EB7083}" destId="{F53B40FF-6E6D-42D9-94A8-4D6104D44943}" srcOrd="0" destOrd="0" presId="urn:microsoft.com/office/officeart/2005/8/layout/hierarchy1"/>
    <dgm:cxn modelId="{6348E7A3-C15A-4A61-9400-37937F267E62}" type="presParOf" srcId="{003F7F8A-A9EA-476F-A86C-E505B0EB7083}" destId="{982BA0E7-2E60-482C-BF49-03FB6E82E3F7}" srcOrd="1" destOrd="0" presId="urn:microsoft.com/office/officeart/2005/8/layout/hierarchy1"/>
    <dgm:cxn modelId="{34F762E9-ACDB-4188-892A-C27C222453C7}" type="presParOf" srcId="{6852424B-B287-4D5D-954D-1471A282F0D7}" destId="{9D311D6C-47DC-4116-8672-F06296A4C23B}" srcOrd="1" destOrd="0" presId="urn:microsoft.com/office/officeart/2005/8/layout/hierarchy1"/>
    <dgm:cxn modelId="{D03CD962-2381-4603-BB79-833EAE0506B5}" type="presParOf" srcId="{8D9AC648-7E0F-4718-8B84-1A45EFA559D9}" destId="{4F94989A-2497-4C46-8FF7-46B46B9F3F53}" srcOrd="4" destOrd="0" presId="urn:microsoft.com/office/officeart/2005/8/layout/hierarchy1"/>
    <dgm:cxn modelId="{68D39224-8ECA-47F3-BE4E-480CF173D931}" type="presParOf" srcId="{8D9AC648-7E0F-4718-8B84-1A45EFA559D9}" destId="{A74DCDF0-0615-4605-B639-136699E38A49}" srcOrd="5" destOrd="0" presId="urn:microsoft.com/office/officeart/2005/8/layout/hierarchy1"/>
    <dgm:cxn modelId="{86E81AC0-554F-4FB1-8AB5-7DBF1A164C5F}" type="presParOf" srcId="{A74DCDF0-0615-4605-B639-136699E38A49}" destId="{CD30667D-BBEF-4333-AD27-24B96E7EF229}" srcOrd="0" destOrd="0" presId="urn:microsoft.com/office/officeart/2005/8/layout/hierarchy1"/>
    <dgm:cxn modelId="{0E1FD480-5D44-4853-88CB-ED37A0B8AC56}" type="presParOf" srcId="{CD30667D-BBEF-4333-AD27-24B96E7EF229}" destId="{96C1999E-BDD8-4C81-B5E5-737263E3B900}" srcOrd="0" destOrd="0" presId="urn:microsoft.com/office/officeart/2005/8/layout/hierarchy1"/>
    <dgm:cxn modelId="{7DF3D0F0-9138-4B3B-9C41-A93562FA0A27}" type="presParOf" srcId="{CD30667D-BBEF-4333-AD27-24B96E7EF229}" destId="{768F5C61-8321-4405-A4AF-7D2844850D05}" srcOrd="1" destOrd="0" presId="urn:microsoft.com/office/officeart/2005/8/layout/hierarchy1"/>
    <dgm:cxn modelId="{C9C6CE3E-1E41-4DEE-8D7C-679B367B4537}" type="presParOf" srcId="{A74DCDF0-0615-4605-B639-136699E38A49}" destId="{5E54D475-49B1-4878-A8CE-F2F9814FE8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4989A-2497-4C46-8FF7-46B46B9F3F53}">
      <dsp:nvSpPr>
        <dsp:cNvPr id="0" name=""/>
        <dsp:cNvSpPr/>
      </dsp:nvSpPr>
      <dsp:spPr>
        <a:xfrm>
          <a:off x="6071449" y="2464517"/>
          <a:ext cx="1770549" cy="439100"/>
        </a:xfrm>
        <a:custGeom>
          <a:avLst/>
          <a:gdLst/>
          <a:ahLst/>
          <a:cxnLst/>
          <a:rect l="0" t="0" r="0" b="0"/>
          <a:pathLst>
            <a:path>
              <a:moveTo>
                <a:pt x="0" y="0"/>
              </a:moveTo>
              <a:lnTo>
                <a:pt x="0" y="294017"/>
              </a:lnTo>
              <a:lnTo>
                <a:pt x="1770549" y="294017"/>
              </a:lnTo>
              <a:lnTo>
                <a:pt x="1770549" y="439100"/>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7C7C793-63FB-41BD-BA06-41CD1D7EB7F0}">
      <dsp:nvSpPr>
        <dsp:cNvPr id="0" name=""/>
        <dsp:cNvSpPr/>
      </dsp:nvSpPr>
      <dsp:spPr>
        <a:xfrm>
          <a:off x="6016614" y="2464517"/>
          <a:ext cx="91440" cy="439683"/>
        </a:xfrm>
        <a:custGeom>
          <a:avLst/>
          <a:gdLst/>
          <a:ahLst/>
          <a:cxnLst/>
          <a:rect l="0" t="0" r="0" b="0"/>
          <a:pathLst>
            <a:path>
              <a:moveTo>
                <a:pt x="54834" y="0"/>
              </a:moveTo>
              <a:lnTo>
                <a:pt x="54834" y="294600"/>
              </a:lnTo>
              <a:lnTo>
                <a:pt x="45720" y="294600"/>
              </a:lnTo>
              <a:lnTo>
                <a:pt x="45720" y="439683"/>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01C015F-2DBF-412E-B0A1-C20551FD0EB9}">
      <dsp:nvSpPr>
        <dsp:cNvPr id="0" name=""/>
        <dsp:cNvSpPr/>
      </dsp:nvSpPr>
      <dsp:spPr>
        <a:xfrm>
          <a:off x="4166167" y="2464517"/>
          <a:ext cx="1905282" cy="439683"/>
        </a:xfrm>
        <a:custGeom>
          <a:avLst/>
          <a:gdLst/>
          <a:ahLst/>
          <a:cxnLst/>
          <a:rect l="0" t="0" r="0" b="0"/>
          <a:pathLst>
            <a:path>
              <a:moveTo>
                <a:pt x="1905282" y="0"/>
              </a:moveTo>
              <a:lnTo>
                <a:pt x="1905282" y="294600"/>
              </a:lnTo>
              <a:lnTo>
                <a:pt x="0" y="294600"/>
              </a:lnTo>
              <a:lnTo>
                <a:pt x="0" y="439683"/>
              </a:lnTo>
            </a:path>
          </a:pathLst>
        </a:custGeom>
        <a:noFill/>
        <a:ln w="25400" cap="flat" cmpd="sng" algn="ctr">
          <a:solidFill>
            <a:schemeClr val="accent4">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F43981A-6CC0-4E11-A52A-6C66521A971E}">
      <dsp:nvSpPr>
        <dsp:cNvPr id="0" name=""/>
        <dsp:cNvSpPr/>
      </dsp:nvSpPr>
      <dsp:spPr>
        <a:xfrm>
          <a:off x="3366554" y="996620"/>
          <a:ext cx="2704894" cy="473410"/>
        </a:xfrm>
        <a:custGeom>
          <a:avLst/>
          <a:gdLst/>
          <a:ahLst/>
          <a:cxnLst/>
          <a:rect l="0" t="0" r="0" b="0"/>
          <a:pathLst>
            <a:path>
              <a:moveTo>
                <a:pt x="0" y="0"/>
              </a:moveTo>
              <a:lnTo>
                <a:pt x="0" y="328326"/>
              </a:lnTo>
              <a:lnTo>
                <a:pt x="2704894" y="328326"/>
              </a:lnTo>
              <a:lnTo>
                <a:pt x="2704894" y="47341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B241BE0-CE75-4DE1-AA3B-5FB3747AD95B}">
      <dsp:nvSpPr>
        <dsp:cNvPr id="0" name=""/>
        <dsp:cNvSpPr/>
      </dsp:nvSpPr>
      <dsp:spPr>
        <a:xfrm>
          <a:off x="921589" y="996620"/>
          <a:ext cx="2444965" cy="464440"/>
        </a:xfrm>
        <a:custGeom>
          <a:avLst/>
          <a:gdLst/>
          <a:ahLst/>
          <a:cxnLst/>
          <a:rect l="0" t="0" r="0" b="0"/>
          <a:pathLst>
            <a:path>
              <a:moveTo>
                <a:pt x="2444965" y="0"/>
              </a:moveTo>
              <a:lnTo>
                <a:pt x="2444965" y="319356"/>
              </a:lnTo>
              <a:lnTo>
                <a:pt x="0" y="319356"/>
              </a:lnTo>
              <a:lnTo>
                <a:pt x="0" y="464440"/>
              </a:lnTo>
            </a:path>
          </a:pathLst>
        </a:cu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A4C4CDF-9071-4BA9-869F-6E99CF4BA9D4}">
      <dsp:nvSpPr>
        <dsp:cNvPr id="0" name=""/>
        <dsp:cNvSpPr/>
      </dsp:nvSpPr>
      <dsp:spPr>
        <a:xfrm>
          <a:off x="2601661" y="2134"/>
          <a:ext cx="1529786" cy="99448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1E80AA4-1286-46DC-9AF9-A9078077C65C}">
      <dsp:nvSpPr>
        <dsp:cNvPr id="0" name=""/>
        <dsp:cNvSpPr/>
      </dsp:nvSpPr>
      <dsp:spPr>
        <a:xfrm>
          <a:off x="2775675" y="167447"/>
          <a:ext cx="1529786" cy="9944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Verdana" panose="020B0604030504040204" pitchFamily="34" charset="0"/>
              <a:ea typeface="Verdana" panose="020B0604030504040204" pitchFamily="34" charset="0"/>
              <a:cs typeface="Verdana" panose="020B0604030504040204" pitchFamily="34" charset="0"/>
            </a:rPr>
            <a:t>Error</a:t>
          </a:r>
          <a:endParaRPr lang="en-US" sz="3200" kern="1200" dirty="0">
            <a:latin typeface="Verdana" panose="020B0604030504040204" pitchFamily="34" charset="0"/>
            <a:ea typeface="Verdana" panose="020B0604030504040204" pitchFamily="34" charset="0"/>
            <a:cs typeface="Verdana" panose="020B0604030504040204" pitchFamily="34" charset="0"/>
          </a:endParaRPr>
        </a:p>
      </dsp:txBody>
      <dsp:txXfrm>
        <a:off x="2804803" y="196575"/>
        <a:ext cx="1471530" cy="936230"/>
      </dsp:txXfrm>
    </dsp:sp>
    <dsp:sp modelId="{AE0FF29D-2000-49B5-8223-F1930B2A71B6}">
      <dsp:nvSpPr>
        <dsp:cNvPr id="0" name=""/>
        <dsp:cNvSpPr/>
      </dsp:nvSpPr>
      <dsp:spPr>
        <a:xfrm>
          <a:off x="138529" y="1461060"/>
          <a:ext cx="1566120" cy="99448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D377A48-EED3-481E-816B-AFF0CCE27491}">
      <dsp:nvSpPr>
        <dsp:cNvPr id="0" name=""/>
        <dsp:cNvSpPr/>
      </dsp:nvSpPr>
      <dsp:spPr>
        <a:xfrm>
          <a:off x="312542" y="162637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Verdana" panose="020B0604030504040204" pitchFamily="34" charset="0"/>
              <a:ea typeface="Verdana" panose="020B0604030504040204" pitchFamily="34" charset="0"/>
              <a:cs typeface="Verdana" panose="020B0604030504040204" pitchFamily="34" charset="0"/>
            </a:rPr>
            <a:t>Random Error</a:t>
          </a: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341670" y="1655501"/>
        <a:ext cx="1507864" cy="936230"/>
      </dsp:txXfrm>
    </dsp:sp>
    <dsp:sp modelId="{A6B30EEF-530E-44AC-B4D2-B88836991163}">
      <dsp:nvSpPr>
        <dsp:cNvPr id="0" name=""/>
        <dsp:cNvSpPr/>
      </dsp:nvSpPr>
      <dsp:spPr>
        <a:xfrm>
          <a:off x="5288389" y="1470031"/>
          <a:ext cx="1566120" cy="99448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A7F3CB7-F70D-4F64-8F93-B74115045A46}">
      <dsp:nvSpPr>
        <dsp:cNvPr id="0" name=""/>
        <dsp:cNvSpPr/>
      </dsp:nvSpPr>
      <dsp:spPr>
        <a:xfrm>
          <a:off x="5462402" y="163534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Verdana" panose="020B0604030504040204" pitchFamily="34" charset="0"/>
              <a:ea typeface="Verdana" panose="020B0604030504040204" pitchFamily="34" charset="0"/>
              <a:cs typeface="Verdana" panose="020B0604030504040204" pitchFamily="34" charset="0"/>
            </a:rPr>
            <a:t>Systematic error </a:t>
          </a: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5491530" y="1664471"/>
        <a:ext cx="1507864" cy="936230"/>
      </dsp:txXfrm>
    </dsp:sp>
    <dsp:sp modelId="{CB4BC22E-D97A-4A56-822B-5A22E864ACC0}">
      <dsp:nvSpPr>
        <dsp:cNvPr id="0" name=""/>
        <dsp:cNvSpPr/>
      </dsp:nvSpPr>
      <dsp:spPr>
        <a:xfrm>
          <a:off x="3383107" y="2904201"/>
          <a:ext cx="1566120" cy="99448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7C5CB7-E5A6-43B1-B785-8EA37DA4B0DB}">
      <dsp:nvSpPr>
        <dsp:cNvPr id="0" name=""/>
        <dsp:cNvSpPr/>
      </dsp:nvSpPr>
      <dsp:spPr>
        <a:xfrm>
          <a:off x="3557120" y="306951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Verdana" panose="020B0604030504040204" pitchFamily="34" charset="0"/>
              <a:ea typeface="Verdana" panose="020B0604030504040204" pitchFamily="34" charset="0"/>
              <a:cs typeface="Verdana" panose="020B0604030504040204" pitchFamily="34" charset="0"/>
            </a:rPr>
            <a:t>Confounding</a:t>
          </a: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3586248" y="3098641"/>
        <a:ext cx="1507864" cy="936230"/>
      </dsp:txXfrm>
    </dsp:sp>
    <dsp:sp modelId="{F53B40FF-6E6D-42D9-94A8-4D6104D44943}">
      <dsp:nvSpPr>
        <dsp:cNvPr id="0" name=""/>
        <dsp:cNvSpPr/>
      </dsp:nvSpPr>
      <dsp:spPr>
        <a:xfrm>
          <a:off x="5279274" y="2904201"/>
          <a:ext cx="1566120" cy="99448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82BA0E7-2E60-482C-BF49-03FB6E82E3F7}">
      <dsp:nvSpPr>
        <dsp:cNvPr id="0" name=""/>
        <dsp:cNvSpPr/>
      </dsp:nvSpPr>
      <dsp:spPr>
        <a:xfrm>
          <a:off x="5453288" y="3069513"/>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Verdana" panose="020B0604030504040204" pitchFamily="34" charset="0"/>
              <a:ea typeface="Verdana" panose="020B0604030504040204" pitchFamily="34" charset="0"/>
              <a:cs typeface="Verdana" panose="020B0604030504040204" pitchFamily="34" charset="0"/>
            </a:rPr>
            <a:t>Selection bias</a:t>
          </a: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5482416" y="3098641"/>
        <a:ext cx="1507864" cy="936230"/>
      </dsp:txXfrm>
    </dsp:sp>
    <dsp:sp modelId="{96C1999E-BDD8-4C81-B5E5-737263E3B900}">
      <dsp:nvSpPr>
        <dsp:cNvPr id="0" name=""/>
        <dsp:cNvSpPr/>
      </dsp:nvSpPr>
      <dsp:spPr>
        <a:xfrm>
          <a:off x="7058938" y="2903618"/>
          <a:ext cx="1566120" cy="994486"/>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68F5C61-8321-4405-A4AF-7D2844850D05}">
      <dsp:nvSpPr>
        <dsp:cNvPr id="0" name=""/>
        <dsp:cNvSpPr/>
      </dsp:nvSpPr>
      <dsp:spPr>
        <a:xfrm>
          <a:off x="7232952" y="3068930"/>
          <a:ext cx="1566120" cy="994486"/>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Verdana" panose="020B0604030504040204" pitchFamily="34" charset="0"/>
              <a:ea typeface="Verdana" panose="020B0604030504040204" pitchFamily="34" charset="0"/>
              <a:cs typeface="Verdana" panose="020B0604030504040204" pitchFamily="34" charset="0"/>
            </a:rPr>
            <a:t>Information bias</a:t>
          </a:r>
          <a:endParaRPr lang="en-US" sz="1700" kern="1200" dirty="0">
            <a:latin typeface="Verdana" panose="020B0604030504040204" pitchFamily="34" charset="0"/>
            <a:ea typeface="Verdana" panose="020B0604030504040204" pitchFamily="34" charset="0"/>
            <a:cs typeface="Verdana" panose="020B0604030504040204" pitchFamily="34" charset="0"/>
          </a:endParaRPr>
        </a:p>
      </dsp:txBody>
      <dsp:txXfrm>
        <a:off x="7262080" y="3098058"/>
        <a:ext cx="1507864" cy="9362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89EA8-3850-4122-BFDD-6410FAE108DF}" type="datetimeFigureOut">
              <a:rPr lang="en-US" smtClean="0"/>
              <a:t>2/14/2019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0FDAD-C128-4156-B4DD-AD8A22597899}" type="slidenum">
              <a:rPr lang="en-US" smtClean="0"/>
              <a:t>‹#›</a:t>
            </a:fld>
            <a:endParaRPr lang="en-US"/>
          </a:p>
        </p:txBody>
      </p:sp>
    </p:spTree>
    <p:extLst>
      <p:ext uri="{BB962C8B-B14F-4D97-AF65-F5344CB8AC3E}">
        <p14:creationId xmlns:p14="http://schemas.microsoft.com/office/powerpoint/2010/main" val="1439330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400050"/>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021225-8A8C-4241-A98D-06B2EC2166FB}"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2/14/2019</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83119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Beta distribution allows us to represent different shapes, just by changing alpha and beta</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85</a:t>
            </a:fld>
            <a:endParaRPr lang="en-US"/>
          </a:p>
        </p:txBody>
      </p:sp>
    </p:spTree>
    <p:extLst>
      <p:ext uri="{BB962C8B-B14F-4D97-AF65-F5344CB8AC3E}">
        <p14:creationId xmlns:p14="http://schemas.microsoft.com/office/powerpoint/2010/main" val="59561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267895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Systematic error is present regardless of study size, even in an infinitely large study</a:t>
            </a:r>
          </a:p>
          <a:p>
            <a:endParaRPr lang="en-US" dirty="0" smtClean="0"/>
          </a:p>
          <a:p>
            <a:r>
              <a:rPr lang="en-US" dirty="0" smtClean="0"/>
              <a:t>Random error decreases as study size increases  </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7</a:t>
            </a:fld>
            <a:endParaRPr lang="en-US"/>
          </a:p>
        </p:txBody>
      </p:sp>
    </p:spTree>
    <p:extLst>
      <p:ext uri="{BB962C8B-B14F-4D97-AF65-F5344CB8AC3E}">
        <p14:creationId xmlns:p14="http://schemas.microsoft.com/office/powerpoint/2010/main" val="336539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a causal framework,</a:t>
            </a:r>
            <a:r>
              <a:rPr lang="en-US" baseline="0" dirty="0" smtClean="0"/>
              <a:t> we think of confounding as bias arising from the existence of a common cases of exposure and outcome.</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13</a:t>
            </a:fld>
            <a:endParaRPr lang="en-US"/>
          </a:p>
        </p:txBody>
      </p:sp>
    </p:spTree>
    <p:extLst>
      <p:ext uri="{BB962C8B-B14F-4D97-AF65-F5344CB8AC3E}">
        <p14:creationId xmlns:p14="http://schemas.microsoft.com/office/powerpoint/2010/main" val="31520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Percentage of sample within categories of self-reported body mass index (BMI) that were classified into the same, higher, or lower categories of measured BMI, National Health and Nutrition Examination Survey (NHANES) II (1976–1980), NHANES III (1988–1994), and Continuous NHANES (1999–2010), United States. A) Men. B) Women. Measured BMI was calculated from measured height and weight. Self-reported BMI was calculated from self-reported weight and height. The </a:t>
            </a:r>
            <a:r>
              <a:rPr lang="en-US" sz="1200" b="0" i="1" kern="12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-axis BMI categories are according to self-report. Within BMI categories, the first bar is for the full sample, and the second bar for the restricted sample. White: measured BMI category was the same as self-reported BMI category; striped: measured BMI category was lower than self-reported BMI category; gray: measured BMI category was 1 category higher than self-reported BMI category; black: measured BMI category was 2 categories higher than self-reported BMI category.</a:t>
            </a:r>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21</a:t>
            </a:fld>
            <a:endParaRPr lang="en-US"/>
          </a:p>
        </p:txBody>
      </p:sp>
    </p:spTree>
    <p:extLst>
      <p:ext uri="{BB962C8B-B14F-4D97-AF65-F5344CB8AC3E}">
        <p14:creationId xmlns:p14="http://schemas.microsoft.com/office/powerpoint/2010/main" val="131198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http://jaha.ahajournals.org/content/5/9/e002495</a:t>
            </a:r>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34</a:t>
            </a:fld>
            <a:endParaRPr lang="en-US"/>
          </a:p>
        </p:txBody>
      </p:sp>
    </p:spTree>
    <p:extLst>
      <p:ext uri="{BB962C8B-B14F-4D97-AF65-F5344CB8AC3E}">
        <p14:creationId xmlns:p14="http://schemas.microsoft.com/office/powerpoint/2010/main" val="2694166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When misclassification of the outcome is dependent on misclassification of the</a:t>
            </a:r>
          </a:p>
          <a:p>
            <a:r>
              <a:rPr lang="en-US" sz="1200" b="0" i="0" u="none" strike="noStrike" kern="1200" baseline="0" dirty="0" smtClean="0">
                <a:solidFill>
                  <a:schemeClr val="tx1"/>
                </a:solidFill>
                <a:latin typeface="Arial" charset="0"/>
                <a:ea typeface="+mn-ea"/>
                <a:cs typeface="+mn-cs"/>
              </a:rPr>
              <a:t>exposure, this dependent misclassification can cause a strong bias away from the</a:t>
            </a:r>
          </a:p>
          <a:p>
            <a:r>
              <a:rPr lang="en-US" sz="1200" b="0" i="0" u="none" strike="noStrike" kern="1200" baseline="0" dirty="0" smtClean="0">
                <a:solidFill>
                  <a:schemeClr val="tx1"/>
                </a:solidFill>
                <a:latin typeface="Arial" charset="0"/>
                <a:ea typeface="+mn-ea"/>
                <a:cs typeface="+mn-cs"/>
              </a:rPr>
              <a:t>null even when the overall misclassification mechanism for both exposure and</a:t>
            </a:r>
          </a:p>
          <a:p>
            <a:r>
              <a:rPr lang="en-US" sz="1200" b="0" i="0" u="none" strike="noStrike" kern="1200" baseline="0" dirty="0" smtClean="0">
                <a:solidFill>
                  <a:schemeClr val="tx1"/>
                </a:solidFill>
                <a:latin typeface="Arial" charset="0"/>
                <a:ea typeface="+mn-ea"/>
                <a:cs typeface="+mn-cs"/>
              </a:rPr>
              <a:t>disease are </a:t>
            </a:r>
            <a:r>
              <a:rPr lang="en-US" sz="1200" b="0" i="0" u="none" strike="noStrike" kern="1200" baseline="0" dirty="0" err="1" smtClean="0">
                <a:solidFill>
                  <a:schemeClr val="tx1"/>
                </a:solidFill>
                <a:latin typeface="Arial" charset="0"/>
                <a:ea typeface="+mn-ea"/>
                <a:cs typeface="+mn-cs"/>
              </a:rPr>
              <a:t>nondifferential</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Kristensen</a:t>
            </a:r>
            <a:r>
              <a:rPr lang="en-US" sz="1200" b="0" i="0" u="none" strike="noStrike" kern="1200" baseline="0" dirty="0" smtClean="0">
                <a:solidFill>
                  <a:schemeClr val="tx1"/>
                </a:solidFill>
                <a:latin typeface="Arial" charset="0"/>
                <a:ea typeface="+mn-ea"/>
                <a:cs typeface="+mn-cs"/>
              </a:rPr>
              <a:t>, 1992 ).</a:t>
            </a:r>
            <a:endParaRPr lang="en-US" dirty="0" smtClean="0"/>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60</a:t>
            </a:fld>
            <a:endParaRPr lang="en-US"/>
          </a:p>
        </p:txBody>
      </p:sp>
    </p:spTree>
    <p:extLst>
      <p:ext uri="{BB962C8B-B14F-4D97-AF65-F5344CB8AC3E}">
        <p14:creationId xmlns:p14="http://schemas.microsoft.com/office/powerpoint/2010/main" val="21841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64</a:t>
            </a:fld>
            <a:endParaRPr lang="en-US"/>
          </a:p>
        </p:txBody>
      </p:sp>
    </p:spTree>
    <p:extLst>
      <p:ext uri="{BB962C8B-B14F-4D97-AF65-F5344CB8AC3E}">
        <p14:creationId xmlns:p14="http://schemas.microsoft.com/office/powerpoint/2010/main" val="147700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Figure 2 </a:t>
            </a:r>
            <a:r>
              <a:rPr lang="en-US" sz="1200" b="0" i="0" u="none" strike="noStrike" kern="1200" baseline="0" dirty="0" smtClean="0">
                <a:solidFill>
                  <a:schemeClr val="tx1"/>
                </a:solidFill>
                <a:latin typeface="Arial" charset="0"/>
                <a:ea typeface="+mn-ea"/>
                <a:cs typeface="+mn-cs"/>
              </a:rPr>
              <a:t>Distribution of , by IPRT, incidence proportion in unexposed subjects, sensitivity and specificity where exposure prevalence = 0.1.</a:t>
            </a:r>
          </a:p>
          <a:p>
            <a:r>
              <a:rPr lang="en-US" sz="1200" b="0" i="0" u="none" strike="noStrike" kern="1200" baseline="0" dirty="0" smtClean="0">
                <a:solidFill>
                  <a:schemeClr val="tx1"/>
                </a:solidFill>
                <a:latin typeface="Arial" charset="0"/>
                <a:ea typeface="+mn-ea"/>
                <a:cs typeface="+mn-cs"/>
              </a:rPr>
              <a:t>, misclassified incidence-proportion ratio; IPRT, true incidence-proportion ratio; Se, sensitivity; </a:t>
            </a:r>
            <a:r>
              <a:rPr lang="en-US" sz="1200" b="0" i="0" u="none" strike="noStrike" kern="1200" baseline="0" dirty="0" err="1" smtClean="0">
                <a:solidFill>
                  <a:schemeClr val="tx1"/>
                </a:solidFill>
                <a:latin typeface="Arial" charset="0"/>
                <a:ea typeface="+mn-ea"/>
                <a:cs typeface="+mn-cs"/>
              </a:rPr>
              <a:t>Sp</a:t>
            </a:r>
            <a:r>
              <a:rPr lang="en-US" sz="1200" b="0" i="0" u="none" strike="noStrike" kern="1200" baseline="0" dirty="0" smtClean="0">
                <a:solidFill>
                  <a:schemeClr val="tx1"/>
                </a:solidFill>
                <a:latin typeface="Arial" charset="0"/>
                <a:ea typeface="+mn-ea"/>
                <a:cs typeface="+mn-cs"/>
              </a:rPr>
              <a:t>, specificity; 10 000 simulation trials. Total</a:t>
            </a:r>
          </a:p>
          <a:p>
            <a:r>
              <a:rPr lang="en-US" sz="1200" b="0" i="0" u="none" strike="noStrike" kern="1200" baseline="0" dirty="0" smtClean="0">
                <a:solidFill>
                  <a:schemeClr val="tx1"/>
                </a:solidFill>
                <a:latin typeface="Arial" charset="0"/>
                <a:ea typeface="+mn-ea"/>
                <a:cs typeface="+mn-cs"/>
              </a:rPr>
              <a:t>number of exposed subjects = 1000, total number of unexposed subjects = 9000</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Because our simulation experiments satisfied the conditions for</a:t>
            </a:r>
          </a:p>
          <a:p>
            <a:r>
              <a:rPr lang="en-US" sz="1200" b="0" i="0" u="none" strike="noStrike" kern="1200" baseline="0" dirty="0" smtClean="0">
                <a:solidFill>
                  <a:schemeClr val="tx1"/>
                </a:solidFill>
                <a:latin typeface="Arial" charset="0"/>
                <a:ea typeface="+mn-ea"/>
                <a:cs typeface="+mn-cs"/>
              </a:rPr>
              <a:t>the non-differential misclassification rule, they all resulted in bias</a:t>
            </a:r>
          </a:p>
          <a:p>
            <a:r>
              <a:rPr lang="en-US" sz="1200" b="0" i="0" u="none" strike="noStrike" kern="1200" baseline="0" dirty="0" smtClean="0">
                <a:solidFill>
                  <a:schemeClr val="tx1"/>
                </a:solidFill>
                <a:latin typeface="Arial" charset="0"/>
                <a:ea typeface="+mn-ea"/>
                <a:cs typeface="+mn-cs"/>
              </a:rPr>
              <a:t>towards the null. With no misclassification (i.e. sensitivity and</a:t>
            </a:r>
          </a:p>
          <a:p>
            <a:r>
              <a:rPr lang="en-US" sz="1200" b="0" i="0" u="none" strike="noStrike" kern="1200" baseline="0" dirty="0" smtClean="0">
                <a:solidFill>
                  <a:schemeClr val="tx1"/>
                </a:solidFill>
                <a:latin typeface="Arial" charset="0"/>
                <a:ea typeface="+mn-ea"/>
                <a:cs typeface="+mn-cs"/>
              </a:rPr>
              <a:t>specificity = 1), a correctly classified estimate would exceed the</a:t>
            </a:r>
          </a:p>
          <a:p>
            <a:r>
              <a:rPr lang="en-US" sz="1200" b="0" i="0" u="none" strike="noStrike" kern="1200" baseline="0" dirty="0" smtClean="0">
                <a:solidFill>
                  <a:schemeClr val="tx1"/>
                </a:solidFill>
                <a:latin typeface="Arial" charset="0"/>
                <a:ea typeface="+mn-ea"/>
                <a:cs typeface="+mn-cs"/>
              </a:rPr>
              <a:t>true value in roughly half of the repetitions. When bias towards</a:t>
            </a:r>
          </a:p>
          <a:p>
            <a:r>
              <a:rPr lang="en-US" sz="1200" b="0" i="0" u="none" strike="noStrike" kern="1200" baseline="0" dirty="0" smtClean="0">
                <a:solidFill>
                  <a:schemeClr val="tx1"/>
                </a:solidFill>
                <a:latin typeface="Arial" charset="0"/>
                <a:ea typeface="+mn-ea"/>
                <a:cs typeface="+mn-cs"/>
              </a:rPr>
              <a:t>the null is added, it does become less probable that the estimate</a:t>
            </a:r>
          </a:p>
          <a:p>
            <a:r>
              <a:rPr lang="en-US" sz="1200" b="0" i="0" u="none" strike="noStrike" kern="1200" baseline="0" dirty="0" smtClean="0">
                <a:solidFill>
                  <a:schemeClr val="tx1"/>
                </a:solidFill>
                <a:latin typeface="Arial" charset="0"/>
                <a:ea typeface="+mn-ea"/>
                <a:cs typeface="+mn-cs"/>
              </a:rPr>
              <a:t>will exceed the true value, as long as any resulting increase in</a:t>
            </a:r>
          </a:p>
          <a:p>
            <a:r>
              <a:rPr lang="en-US" sz="1200" b="0" i="0" u="none" strike="noStrike" kern="1200" baseline="0" dirty="0" smtClean="0">
                <a:solidFill>
                  <a:schemeClr val="tx1"/>
                </a:solidFill>
                <a:latin typeface="Arial" charset="0"/>
                <a:ea typeface="+mn-ea"/>
                <a:cs typeface="+mn-cs"/>
              </a:rPr>
              <a:t>standard error does not exceed the bias. But it does not in general</a:t>
            </a:r>
          </a:p>
          <a:p>
            <a:r>
              <a:rPr lang="en-US" sz="1200" b="0" i="0" u="none" strike="noStrike" kern="1200" baseline="0" dirty="0" smtClean="0">
                <a:solidFill>
                  <a:schemeClr val="tx1"/>
                </a:solidFill>
                <a:latin typeface="Arial" charset="0"/>
                <a:ea typeface="+mn-ea"/>
                <a:cs typeface="+mn-cs"/>
              </a:rPr>
              <a:t>guarantee that the observed estimate will be an underestimate; in</a:t>
            </a:r>
          </a:p>
          <a:p>
            <a:r>
              <a:rPr lang="en-US" sz="1200" b="0" i="0" u="none" strike="noStrike" kern="1200" baseline="0" dirty="0" smtClean="0">
                <a:solidFill>
                  <a:schemeClr val="tx1"/>
                </a:solidFill>
                <a:latin typeface="Arial" charset="0"/>
                <a:ea typeface="+mn-ea"/>
                <a:cs typeface="+mn-cs"/>
              </a:rPr>
              <a:t>particular, non-differential exposure misclassification does not</a:t>
            </a:r>
          </a:p>
          <a:p>
            <a:r>
              <a:rPr lang="en-US" sz="1200" b="0" i="0" u="none" strike="noStrike" kern="1200" baseline="0" dirty="0" smtClean="0">
                <a:solidFill>
                  <a:schemeClr val="tx1"/>
                </a:solidFill>
                <a:latin typeface="Arial" charset="0"/>
                <a:ea typeface="+mn-ea"/>
                <a:cs typeface="+mn-cs"/>
              </a:rPr>
              <a:t>always result in an observed relative-risk estimate between the</a:t>
            </a:r>
          </a:p>
          <a:p>
            <a:r>
              <a:rPr lang="en-US" sz="1200" b="0" i="0" u="none" strike="noStrike" kern="1200" baseline="0" dirty="0" smtClean="0">
                <a:solidFill>
                  <a:schemeClr val="tx1"/>
                </a:solidFill>
                <a:latin typeface="Arial" charset="0"/>
                <a:ea typeface="+mn-ea"/>
                <a:cs typeface="+mn-cs"/>
              </a:rPr>
              <a:t>null and true value, even when it produces bias towards the null.</a:t>
            </a:r>
          </a:p>
          <a:p>
            <a:r>
              <a:rPr lang="en-US" sz="1200" b="0" i="0" u="none" strike="noStrike" kern="1200" baseline="0" dirty="0" smtClean="0">
                <a:solidFill>
                  <a:schemeClr val="tx1"/>
                </a:solidFill>
                <a:latin typeface="Arial" charset="0"/>
                <a:ea typeface="+mn-ea"/>
                <a:cs typeface="+mn-cs"/>
              </a:rPr>
              <a:t>Random error alone can cause an observed relative-risk estimate</a:t>
            </a:r>
          </a:p>
          <a:p>
            <a:r>
              <a:rPr lang="en-US" sz="1200" b="0" i="0" u="none" strike="noStrike" kern="1200" baseline="0" dirty="0" smtClean="0">
                <a:solidFill>
                  <a:schemeClr val="tx1"/>
                </a:solidFill>
                <a:latin typeface="Arial" charset="0"/>
                <a:ea typeface="+mn-ea"/>
                <a:cs typeface="+mn-cs"/>
              </a:rPr>
              <a:t>to be less than one or greater than the true value.</a:t>
            </a:r>
          </a:p>
          <a:p>
            <a:r>
              <a:rPr lang="en-US" sz="1200" b="0" i="0" u="none" strike="noStrike" kern="1200" baseline="0" dirty="0" smtClean="0">
                <a:solidFill>
                  <a:schemeClr val="tx1"/>
                </a:solidFill>
                <a:latin typeface="Arial" charset="0"/>
                <a:ea typeface="+mn-ea"/>
                <a:cs typeface="+mn-cs"/>
              </a:rPr>
              <a:t>In summary, the belief that non-differential exposure</a:t>
            </a:r>
          </a:p>
          <a:p>
            <a:r>
              <a:rPr lang="en-US" sz="1200" b="0" i="0" u="none" strike="noStrike" kern="1200" baseline="0" dirty="0" smtClean="0">
                <a:solidFill>
                  <a:schemeClr val="tx1"/>
                </a:solidFill>
                <a:latin typeface="Arial" charset="0"/>
                <a:ea typeface="+mn-ea"/>
                <a:cs typeface="+mn-cs"/>
              </a:rPr>
              <a:t>misclassification always produces an underestimate of the true</a:t>
            </a:r>
          </a:p>
          <a:p>
            <a:r>
              <a:rPr lang="en-US" sz="1200" b="0" i="0" u="none" strike="noStrike" kern="1200" baseline="0" dirty="0" smtClean="0">
                <a:solidFill>
                  <a:schemeClr val="tx1"/>
                </a:solidFill>
                <a:latin typeface="Arial" charset="0"/>
                <a:ea typeface="+mn-ea"/>
                <a:cs typeface="+mn-cs"/>
              </a:rPr>
              <a:t>value is incorrect. One reason for this incorrect belief is a failure</a:t>
            </a:r>
          </a:p>
          <a:p>
            <a:r>
              <a:rPr lang="en-US" sz="1200" b="0" i="0" u="none" strike="noStrike" kern="1200" baseline="0" dirty="0" smtClean="0">
                <a:solidFill>
                  <a:schemeClr val="tx1"/>
                </a:solidFill>
                <a:latin typeface="Arial" charset="0"/>
                <a:ea typeface="+mn-ea"/>
                <a:cs typeface="+mn-cs"/>
              </a:rPr>
              <a:t>to understand that bias is not the only, or even necessarily,</a:t>
            </a:r>
          </a:p>
          <a:p>
            <a:r>
              <a:rPr lang="en-US" sz="1200" b="0" i="0" u="none" strike="noStrike" kern="1200" baseline="0" dirty="0" smtClean="0">
                <a:solidFill>
                  <a:schemeClr val="tx1"/>
                </a:solidFill>
                <a:latin typeface="Arial" charset="0"/>
                <a:ea typeface="+mn-ea"/>
                <a:cs typeface="+mn-cs"/>
              </a:rPr>
              <a:t>the main, source of error in an estimate. Bias is not the ratio</a:t>
            </a:r>
          </a:p>
          <a:p>
            <a:r>
              <a:rPr lang="en-US" sz="1200" b="0" i="0" u="none" strike="noStrike" kern="1200" baseline="0" dirty="0" smtClean="0">
                <a:solidFill>
                  <a:schemeClr val="tx1"/>
                </a:solidFill>
                <a:latin typeface="Arial" charset="0"/>
                <a:ea typeface="+mn-ea"/>
                <a:cs typeface="+mn-cs"/>
              </a:rPr>
              <a:t>of the observed estimate from one study to the true value,</a:t>
            </a:r>
          </a:p>
          <a:p>
            <a:r>
              <a:rPr lang="en-US" sz="1200" b="0" i="0" u="none" strike="noStrike" kern="1200" baseline="0" dirty="0" smtClean="0">
                <a:solidFill>
                  <a:schemeClr val="tx1"/>
                </a:solidFill>
                <a:latin typeface="Arial" charset="0"/>
                <a:ea typeface="+mn-ea"/>
                <a:cs typeface="+mn-cs"/>
              </a:rPr>
              <a:t>because the observed estimate also incorporates random</a:t>
            </a:r>
          </a:p>
          <a:p>
            <a:r>
              <a:rPr lang="en-US" sz="1200" b="0" i="0" u="none" strike="noStrike" kern="1200" baseline="0" dirty="0" smtClean="0">
                <a:solidFill>
                  <a:schemeClr val="tx1"/>
                </a:solidFill>
                <a:latin typeface="Arial" charset="0"/>
                <a:ea typeface="+mn-ea"/>
                <a:cs typeface="+mn-cs"/>
              </a:rPr>
              <a:t>errors. The latter errors diminish with sample size but remain</a:t>
            </a:r>
          </a:p>
          <a:p>
            <a:r>
              <a:rPr lang="en-US" sz="1200" b="0" i="0" u="none" strike="noStrike" kern="1200" baseline="0" dirty="0" smtClean="0">
                <a:solidFill>
                  <a:schemeClr val="tx1"/>
                </a:solidFill>
                <a:latin typeface="Arial" charset="0"/>
                <a:ea typeface="+mn-ea"/>
                <a:cs typeface="+mn-cs"/>
              </a:rPr>
              <a:t>substantial in most epidemiological studies, as revealed by the</a:t>
            </a:r>
          </a:p>
          <a:p>
            <a:r>
              <a:rPr lang="en-US" sz="1200" b="0" i="0" u="none" strike="noStrike" kern="1200" baseline="0" dirty="0" smtClean="0">
                <a:solidFill>
                  <a:schemeClr val="tx1"/>
                </a:solidFill>
                <a:latin typeface="Arial" charset="0"/>
                <a:ea typeface="+mn-ea"/>
                <a:cs typeface="+mn-cs"/>
              </a:rPr>
              <a:t>width of the confidence interval.</a:t>
            </a:r>
          </a:p>
          <a:p>
            <a:r>
              <a:rPr lang="en-US" sz="1200" b="0" i="0" u="none" strike="noStrike" kern="1200" baseline="0" dirty="0" smtClean="0">
                <a:solidFill>
                  <a:schemeClr val="tx1"/>
                </a:solidFill>
                <a:latin typeface="Arial" charset="0"/>
                <a:ea typeface="+mn-ea"/>
                <a:cs typeface="+mn-cs"/>
              </a:rPr>
              <a:t>Another reason for the incorrect belief is the failure to</a:t>
            </a:r>
          </a:p>
          <a:p>
            <a:r>
              <a:rPr lang="en-US" sz="1200" b="0" i="0" u="none" strike="noStrike" kern="1200" baseline="0" dirty="0" smtClean="0">
                <a:solidFill>
                  <a:schemeClr val="tx1"/>
                </a:solidFill>
                <a:latin typeface="Arial" charset="0"/>
                <a:ea typeface="+mn-ea"/>
                <a:cs typeface="+mn-cs"/>
              </a:rPr>
              <a:t>recognize that non-</a:t>
            </a:r>
            <a:r>
              <a:rPr lang="en-US" sz="1200" b="0" i="0" u="none" strike="noStrike" kern="1200" baseline="0" dirty="0" err="1" smtClean="0">
                <a:solidFill>
                  <a:schemeClr val="tx1"/>
                </a:solidFill>
                <a:latin typeface="Arial" charset="0"/>
                <a:ea typeface="+mn-ea"/>
                <a:cs typeface="+mn-cs"/>
              </a:rPr>
              <a:t>differentiality</a:t>
            </a:r>
            <a:r>
              <a:rPr lang="en-US" sz="1200" b="0" i="0" u="none" strike="noStrike" kern="1200" baseline="0" dirty="0" smtClean="0">
                <a:solidFill>
                  <a:schemeClr val="tx1"/>
                </a:solidFill>
                <a:latin typeface="Arial" charset="0"/>
                <a:ea typeface="+mn-ea"/>
                <a:cs typeface="+mn-cs"/>
              </a:rPr>
              <a:t> is insufficient to guarantee the</a:t>
            </a:r>
          </a:p>
          <a:p>
            <a:r>
              <a:rPr lang="en-US" sz="1200" b="0" i="0" u="none" strike="noStrike" kern="1200" baseline="0" dirty="0" smtClean="0">
                <a:solidFill>
                  <a:schemeClr val="tx1"/>
                </a:solidFill>
                <a:latin typeface="Arial" charset="0"/>
                <a:ea typeface="+mn-ea"/>
                <a:cs typeface="+mn-cs"/>
              </a:rPr>
              <a:t>bias is towards the null; other conditions must be satisfied,</a:t>
            </a:r>
          </a:p>
          <a:p>
            <a:r>
              <a:rPr lang="en-US" sz="1200" b="0" i="0" u="none" strike="noStrike" kern="1200" baseline="0" dirty="0" smtClean="0">
                <a:solidFill>
                  <a:schemeClr val="tx1"/>
                </a:solidFill>
                <a:latin typeface="Arial" charset="0"/>
                <a:ea typeface="+mn-ea"/>
                <a:cs typeface="+mn-cs"/>
              </a:rPr>
              <a:t>especially independence of errors.10,11,18,19 Furthermore, even</a:t>
            </a:r>
          </a:p>
          <a:p>
            <a:r>
              <a:rPr lang="en-US" sz="1200" b="0" i="0" u="none" strike="noStrike" kern="1200" baseline="0" dirty="0" smtClean="0">
                <a:solidFill>
                  <a:schemeClr val="tx1"/>
                </a:solidFill>
                <a:latin typeface="Arial" charset="0"/>
                <a:ea typeface="+mn-ea"/>
                <a:cs typeface="+mn-cs"/>
              </a:rPr>
              <a:t>small departures from non-</a:t>
            </a:r>
            <a:r>
              <a:rPr lang="en-US" sz="1200" b="0" i="0" u="none" strike="noStrike" kern="1200" baseline="0" dirty="0" err="1" smtClean="0">
                <a:solidFill>
                  <a:schemeClr val="tx1"/>
                </a:solidFill>
                <a:latin typeface="Arial" charset="0"/>
                <a:ea typeface="+mn-ea"/>
                <a:cs typeface="+mn-cs"/>
              </a:rPr>
              <a:t>differentiality</a:t>
            </a:r>
            <a:r>
              <a:rPr lang="en-US" sz="1200" b="0" i="0" u="none" strike="noStrike" kern="1200" baseline="0" dirty="0" smtClean="0">
                <a:solidFill>
                  <a:schemeClr val="tx1"/>
                </a:solidFill>
                <a:latin typeface="Arial" charset="0"/>
                <a:ea typeface="+mn-ea"/>
                <a:cs typeface="+mn-cs"/>
              </a:rPr>
              <a:t> can produce bias away</a:t>
            </a:r>
          </a:p>
          <a:p>
            <a:r>
              <a:rPr lang="en-US" sz="1200" b="0" i="0" u="none" strike="noStrike" kern="1200" baseline="0" dirty="0" smtClean="0">
                <a:solidFill>
                  <a:schemeClr val="tx1"/>
                </a:solidFill>
                <a:latin typeface="Arial" charset="0"/>
                <a:ea typeface="+mn-ea"/>
                <a:cs typeface="+mn-cs"/>
              </a:rPr>
              <a:t>from the null.12 Finally, even when bias due to exposure</a:t>
            </a:r>
          </a:p>
          <a:p>
            <a:r>
              <a:rPr lang="en-US" sz="1200" b="0" i="0" u="none" strike="noStrike" kern="1200" baseline="0" dirty="0" smtClean="0">
                <a:solidFill>
                  <a:schemeClr val="tx1"/>
                </a:solidFill>
                <a:latin typeface="Arial" charset="0"/>
                <a:ea typeface="+mn-ea"/>
                <a:cs typeface="+mn-cs"/>
              </a:rPr>
              <a:t>misclassification is towards the null, other biases (such as</a:t>
            </a:r>
          </a:p>
          <a:p>
            <a:r>
              <a:rPr lang="en-US" sz="1200" b="0" i="0" u="none" strike="noStrike" kern="1200" baseline="0" dirty="0" smtClean="0">
                <a:solidFill>
                  <a:schemeClr val="tx1"/>
                </a:solidFill>
                <a:latin typeface="Arial" charset="0"/>
                <a:ea typeface="+mn-ea"/>
                <a:cs typeface="+mn-cs"/>
              </a:rPr>
              <a:t>confounding, selection bias, and mismeasurement of covariates)</a:t>
            </a:r>
          </a:p>
          <a:p>
            <a:r>
              <a:rPr lang="en-US" sz="1200" b="0" i="0" u="none" strike="noStrike" kern="1200" baseline="0" dirty="0" smtClean="0">
                <a:solidFill>
                  <a:schemeClr val="tx1"/>
                </a:solidFill>
                <a:latin typeface="Arial" charset="0"/>
                <a:ea typeface="+mn-ea"/>
                <a:cs typeface="+mn-cs"/>
              </a:rPr>
              <a:t>can cause the total bias to be away from the null. The combined</a:t>
            </a:r>
          </a:p>
          <a:p>
            <a:r>
              <a:rPr lang="en-US" sz="1200" b="0" i="0" u="none" strike="noStrike" kern="1200" baseline="0" dirty="0" smtClean="0">
                <a:solidFill>
                  <a:schemeClr val="tx1"/>
                </a:solidFill>
                <a:latin typeface="Arial" charset="0"/>
                <a:ea typeface="+mn-ea"/>
                <a:cs typeface="+mn-cs"/>
              </a:rPr>
              <a:t>effect from all biases must be considered when interpreting</a:t>
            </a:r>
          </a:p>
          <a:p>
            <a:r>
              <a:rPr lang="en-US" sz="1200" b="0" i="0" u="none" strike="noStrike" kern="1200" baseline="0" dirty="0" smtClean="0">
                <a:solidFill>
                  <a:schemeClr val="tx1"/>
                </a:solidFill>
                <a:latin typeface="Arial" charset="0"/>
                <a:ea typeface="+mn-ea"/>
                <a:cs typeface="+mn-cs"/>
              </a:rPr>
              <a:t>study results.2</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See </a:t>
            </a:r>
            <a:r>
              <a:rPr lang="en-US" sz="1200" b="0" i="0" u="none" strike="noStrike" kern="1200" baseline="0" dirty="0" err="1" smtClean="0">
                <a:solidFill>
                  <a:schemeClr val="tx1"/>
                </a:solidFill>
                <a:latin typeface="Arial" charset="0"/>
                <a:ea typeface="+mn-ea"/>
                <a:cs typeface="+mn-cs"/>
              </a:rPr>
              <a:t>tim</a:t>
            </a:r>
            <a:r>
              <a:rPr lang="en-US" sz="1200" b="0" i="0" u="none" strike="noStrike" kern="1200" baseline="0" dirty="0" smtClean="0">
                <a:solidFill>
                  <a:schemeClr val="tx1"/>
                </a:solidFill>
                <a:latin typeface="Arial" charset="0"/>
                <a:ea typeface="+mn-ea"/>
                <a:cs typeface="+mn-cs"/>
              </a:rPr>
              <a:t> p. 103</a:t>
            </a:r>
            <a:endParaRPr lang="en-US" dirty="0" smtClean="0"/>
          </a:p>
          <a:p>
            <a:endParaRPr lang="en-US" dirty="0"/>
          </a:p>
        </p:txBody>
      </p:sp>
      <p:sp>
        <p:nvSpPr>
          <p:cNvPr id="4" name="Slide Number Placeholder 3"/>
          <p:cNvSpPr>
            <a:spLocks noGrp="1"/>
          </p:cNvSpPr>
          <p:nvPr>
            <p:ph type="sldNum" sz="quarter" idx="10"/>
          </p:nvPr>
        </p:nvSpPr>
        <p:spPr/>
        <p:txBody>
          <a:bodyPr/>
          <a:lstStyle/>
          <a:p>
            <a:fld id="{19E0FDAD-C128-4156-B4DD-AD8A22597899}" type="slidenum">
              <a:rPr lang="en-US" smtClean="0"/>
              <a:t>74</a:t>
            </a:fld>
            <a:endParaRPr lang="en-US"/>
          </a:p>
        </p:txBody>
      </p:sp>
    </p:spTree>
    <p:extLst>
      <p:ext uri="{BB962C8B-B14F-4D97-AF65-F5344CB8AC3E}">
        <p14:creationId xmlns:p14="http://schemas.microsoft.com/office/powerpoint/2010/main" val="308949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06909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412772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658268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41"/>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smtClean="0"/>
              <a:t>Title Slide Here</a:t>
            </a:r>
            <a:endParaRPr lang="en-US" dirty="0"/>
          </a:p>
        </p:txBody>
      </p:sp>
      <p:sp>
        <p:nvSpPr>
          <p:cNvPr id="38" name="Text Placeholder 2"/>
          <p:cNvSpPr>
            <a:spLocks noGrp="1"/>
          </p:cNvSpPr>
          <p:nvPr>
            <p:ph type="body" idx="1" hasCustomPrompt="1"/>
          </p:nvPr>
        </p:nvSpPr>
        <p:spPr>
          <a:xfrm>
            <a:off x="872931" y="3436981"/>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smtClean="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endParaRPr lang="en-US" dirty="0"/>
          </a:p>
        </p:txBody>
      </p:sp>
      <p:sp>
        <p:nvSpPr>
          <p:cNvPr id="3" name="Text Placeholder 2"/>
          <p:cNvSpPr>
            <a:spLocks noGrp="1"/>
          </p:cNvSpPr>
          <p:nvPr>
            <p:ph type="body" sz="quarter" idx="10"/>
          </p:nvPr>
        </p:nvSpPr>
        <p:spPr>
          <a:xfrm>
            <a:off x="996951" y="4352102"/>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smtClean="0"/>
              <a:t>Click to edit Master text styles</a:t>
            </a:r>
            <a:endParaRPr lang="en-US" dirty="0"/>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2"/>
            <a:ext cx="1867516" cy="910729"/>
          </a:xfrm>
          <a:prstGeom prst="rect">
            <a:avLst/>
          </a:prstGeom>
        </p:spPr>
      </p:pic>
    </p:spTree>
    <p:extLst>
      <p:ext uri="{BB962C8B-B14F-4D97-AF65-F5344CB8AC3E}">
        <p14:creationId xmlns:p14="http://schemas.microsoft.com/office/powerpoint/2010/main" val="166686571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51" y="362715"/>
            <a:ext cx="11029328" cy="510909"/>
          </a:xfrm>
        </p:spPr>
        <p:txBody>
          <a:bodyPr vert="horz" wrap="square" lIns="91440" tIns="45720" rIns="91440" bIns="45720" rtlCol="0" anchor="t" anchorCtr="0">
            <a:spAutoFit/>
          </a:bodyPr>
          <a:lstStyle>
            <a:lvl1pPr>
              <a:defRPr lang="en-US" sz="3200"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28851" y="1020278"/>
            <a:ext cx="11029328" cy="455497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11392395" y="6452363"/>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28932467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71344" cy="510909"/>
          </a:xfrm>
        </p:spPr>
        <p:txBody>
          <a:bodyPr vert="horz" wrap="square" lIns="91440" tIns="45720" rIns="91440" bIns="45720" rtlCol="0" anchor="t" anchorCtr="0">
            <a:spAutoFit/>
          </a:bodyPr>
          <a:lstStyle>
            <a:lvl1pPr>
              <a:defRPr lang="en-US" sz="3200"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3" y="1524000"/>
            <a:ext cx="11495731" cy="4509294"/>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486835" y="1121724"/>
            <a:ext cx="11147029" cy="265116"/>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41782389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64824" cy="510909"/>
          </a:xfrm>
        </p:spPr>
        <p:txBody>
          <a:bodyPr vert="horz" wrap="square" lIns="91440" tIns="45720" rIns="91440" bIns="45720" rtlCol="0" anchor="t" anchorCtr="0">
            <a:spAutoFit/>
          </a:bodyPr>
          <a:lstStyle>
            <a:lvl1pPr>
              <a:defRPr lang="en-US" sz="3200" dirty="0"/>
            </a:lvl1pPr>
          </a:lstStyle>
          <a:p>
            <a:pPr marL="0" lvl="0"/>
            <a:r>
              <a:rPr lang="en-US" dirty="0" smtClean="0"/>
              <a:t>Slide Title Here</a:t>
            </a:r>
            <a:endParaRPr lang="en-US" dirty="0"/>
          </a:p>
        </p:txBody>
      </p:sp>
      <p:sp>
        <p:nvSpPr>
          <p:cNvPr id="3" name="Content Placeholder 2"/>
          <p:cNvSpPr>
            <a:spLocks noGrp="1"/>
          </p:cNvSpPr>
          <p:nvPr>
            <p:ph idx="1" hasCustomPrompt="1"/>
          </p:nvPr>
        </p:nvSpPr>
        <p:spPr>
          <a:xfrm>
            <a:off x="487682" y="1562634"/>
            <a:ext cx="5489935" cy="397801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hasCustomPrompt="1"/>
          </p:nvPr>
        </p:nvSpPr>
        <p:spPr>
          <a:xfrm>
            <a:off x="486836" y="1013951"/>
            <a:ext cx="11138109" cy="383182"/>
          </a:xfrm>
        </p:spPr>
        <p:txBody>
          <a:bodyPr vert="horz" wrap="square" lIns="91440" tIns="45720" rIns="91440" bIns="45720" rtlCol="0" anchor="t">
            <a:noAutofit/>
          </a:bodyPr>
          <a:lstStyle>
            <a:lvl1pPr>
              <a:defRPr lang="en-US" dirty="0" smtClean="0"/>
            </a:lvl1pPr>
          </a:lstStyle>
          <a:p>
            <a:pPr marL="0" lvl="0" indent="0">
              <a:buNone/>
            </a:pPr>
            <a:r>
              <a:rPr lang="en-US" dirty="0" smtClean="0"/>
              <a:t>Subhead</a:t>
            </a:r>
          </a:p>
        </p:txBody>
      </p:sp>
      <p:sp>
        <p:nvSpPr>
          <p:cNvPr id="9" name="Content Placeholder 2"/>
          <p:cNvSpPr>
            <a:spLocks noGrp="1"/>
          </p:cNvSpPr>
          <p:nvPr>
            <p:ph idx="11" hasCustomPrompt="1"/>
          </p:nvPr>
        </p:nvSpPr>
        <p:spPr>
          <a:xfrm>
            <a:off x="6278883" y="1556703"/>
            <a:ext cx="5582221" cy="397801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18866641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5" y="362715"/>
            <a:ext cx="11164824" cy="510909"/>
          </a:xfrm>
        </p:spPr>
        <p:txBody>
          <a:bodyPr vert="horz" wrap="square" lIns="91440" tIns="45720" rIns="91440" bIns="45720" rtlCol="0" anchor="t" anchorCtr="0">
            <a:spAutoFit/>
          </a:bodyPr>
          <a:lstStyle>
            <a:lvl1pPr>
              <a:defRPr lang="en-US" sz="3200"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486836" y="935792"/>
            <a:ext cx="11137121"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1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9795541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7"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9800437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losing with Logo">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5"/>
            <a:ext cx="2814155" cy="137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67816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ing with Quote">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smtClean="0"/>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5" y="3414216"/>
            <a:ext cx="2004241" cy="977406"/>
          </a:xfrm>
          <a:prstGeom prst="rect">
            <a:avLst/>
          </a:prstGeom>
        </p:spPr>
      </p:pic>
    </p:spTree>
    <p:extLst>
      <p:ext uri="{BB962C8B-B14F-4D97-AF65-F5344CB8AC3E}">
        <p14:creationId xmlns:p14="http://schemas.microsoft.com/office/powerpoint/2010/main" val="27718885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989702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11402053" y="6453504"/>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02805267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6031004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851" y="362715"/>
            <a:ext cx="11029328" cy="510909"/>
          </a:xfrm>
        </p:spPr>
        <p:txBody>
          <a:bodyPr vert="horz" wrap="square" lIns="91440" tIns="45720" rIns="91440" bIns="45720" rtlCol="0" anchor="t" anchorCtr="0">
            <a:spAutoFit/>
          </a:bodyPr>
          <a:lstStyle>
            <a:lvl1pPr>
              <a:defRPr lang="en-US" sz="3200"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28851" y="1020278"/>
            <a:ext cx="11029328" cy="4554976"/>
          </a:xfrm>
        </p:spPr>
        <p:txBody>
          <a:bodyPr vert="horz" wrap="square" lIns="91440" tIns="45720" rIns="91440" bIns="45720" rtlCol="0">
            <a:noAutofit/>
          </a:bodyPr>
          <a:lstStyle>
            <a:lvl1pPr>
              <a:lnSpc>
                <a:spcPct val="110000"/>
              </a:lnSpc>
              <a:defRPr lang="en-US"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477348" y="6453506"/>
            <a:ext cx="328081" cy="155233"/>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2112740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834" y="438913"/>
            <a:ext cx="11218332" cy="563231"/>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486834" y="1127342"/>
            <a:ext cx="11218333" cy="4905952"/>
          </a:xfrm>
        </p:spPr>
        <p:txBody>
          <a:bodyPr vert="horz" wrap="square" lIns="91440" tIns="45720" rIns="91440" bIns="45720" rtlCol="0">
            <a:noAutofit/>
          </a:bodyPr>
          <a:lstStyle>
            <a:lvl1pPr>
              <a:lnSpc>
                <a:spcPct val="110000"/>
              </a:lnSpc>
              <a:defRPr lang="en-US" sz="2400" dirty="0" smtClean="0"/>
            </a:lvl1pPr>
            <a:lvl2pPr>
              <a:lnSpc>
                <a:spcPct val="110000"/>
              </a:lnSpc>
              <a:defRPr lang="en-US" dirty="0" smtClean="0"/>
            </a:lvl2pPr>
            <a:lvl3pPr>
              <a:lnSpc>
                <a:spcPct val="110000"/>
              </a:lnSpc>
              <a:defRPr lang="en-US" dirty="0" smtClean="0"/>
            </a:lvl3pPr>
            <a:lvl4pPr>
              <a:lnSpc>
                <a:spcPct val="110000"/>
              </a:lnSpc>
              <a:defRPr lang="en-US" dirty="0" smtClean="0"/>
            </a:lvl4pPr>
            <a:lvl5pPr>
              <a:lnSpc>
                <a:spcPct val="110000"/>
              </a:lnSpc>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0" name="Slide Number Placeholder 6"/>
          <p:cNvSpPr>
            <a:spLocks noGrp="1"/>
          </p:cNvSpPr>
          <p:nvPr>
            <p:ph type="sldNum" sz="quarter" idx="4"/>
          </p:nvPr>
        </p:nvSpPr>
        <p:spPr>
          <a:xfrm>
            <a:off x="11136429" y="6453505"/>
            <a:ext cx="564832" cy="154091"/>
          </a:xfrm>
          <a:prstGeom prst="rect">
            <a:avLst/>
          </a:prstGeom>
        </p:spPr>
        <p:txBody>
          <a:bodyPr vert="horz" wrap="square" lIns="0" tIns="0" rIns="0" bIns="0" rtlCol="0" anchor="b" anchorCtr="0"/>
          <a:lstStyle>
            <a:lvl1pPr algn="l">
              <a:defRPr sz="1600" i="0">
                <a:solidFill>
                  <a:schemeClr val="bg1"/>
                </a:solidFill>
                <a:latin typeface="+mj-lt"/>
                <a:ea typeface="Verdana" panose="020B0604030504040204" pitchFamily="34" charset="0"/>
                <a:cs typeface="Verdana" panose="020B0604030504040204"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676882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3875DB0-F7A3-40DB-8331-DEB043A8C99F}" type="slidenum">
              <a:rPr lang="en-US" smtClean="0"/>
              <a:t>‹#›</a:t>
            </a:fld>
            <a:endParaRPr lang="en-US"/>
          </a:p>
        </p:txBody>
      </p:sp>
    </p:spTree>
    <p:extLst>
      <p:ext uri="{BB962C8B-B14F-4D97-AF65-F5344CB8AC3E}">
        <p14:creationId xmlns:p14="http://schemas.microsoft.com/office/powerpoint/2010/main" val="37216409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76218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171656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417730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33519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222023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5DB0-F7A3-40DB-8331-DEB043A8C99F}" type="slidenum">
              <a:rPr lang="en-US" smtClean="0"/>
              <a:t>‹#›</a:t>
            </a:fld>
            <a:endParaRPr lang="en-US"/>
          </a:p>
        </p:txBody>
      </p:sp>
    </p:spTree>
    <p:extLst>
      <p:ext uri="{BB962C8B-B14F-4D97-AF65-F5344CB8AC3E}">
        <p14:creationId xmlns:p14="http://schemas.microsoft.com/office/powerpoint/2010/main" val="331341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171117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rgbClr val="17406D"/>
          </a:solidFill>
          <a:ln w="19050" algn="ctr">
            <a:solidFill>
              <a:srgbClr val="17406D"/>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sp>
        <p:nvSpPr>
          <p:cNvPr id="2" name="Title Placeholder 1"/>
          <p:cNvSpPr>
            <a:spLocks noGrp="1"/>
          </p:cNvSpPr>
          <p:nvPr>
            <p:ph type="title"/>
          </p:nvPr>
        </p:nvSpPr>
        <p:spPr>
          <a:xfrm>
            <a:off x="457200" y="241856"/>
            <a:ext cx="11277600" cy="563231"/>
          </a:xfrm>
          <a:prstGeom prst="rect">
            <a:avLst/>
          </a:prstGeom>
        </p:spPr>
        <p:txBody>
          <a:bodyPr vert="horz" wrap="square" lIns="91440" tIns="45720" rIns="91440" bIns="45720" rtlCol="0" anchor="t" anchorCtr="0">
            <a:spAutoFit/>
          </a:bodyPr>
          <a:lstStyle/>
          <a:p>
            <a:r>
              <a:rPr lang="en-US" dirty="0" smtClean="0"/>
              <a:t>Slide Title Here</a:t>
            </a:r>
            <a:endParaRPr lang="en-US" dirty="0"/>
          </a:p>
        </p:txBody>
      </p:sp>
      <p:sp>
        <p:nvSpPr>
          <p:cNvPr id="3" name="Text Placeholder 2"/>
          <p:cNvSpPr>
            <a:spLocks noGrp="1"/>
          </p:cNvSpPr>
          <p:nvPr>
            <p:ph type="body" idx="1"/>
          </p:nvPr>
        </p:nvSpPr>
        <p:spPr>
          <a:xfrm>
            <a:off x="457200" y="1217640"/>
            <a:ext cx="11277600" cy="1999772"/>
          </a:xfrm>
          <a:prstGeom prst="rect">
            <a:avLst/>
          </a:prstGeom>
        </p:spPr>
        <p:txBody>
          <a:bodyPr vert="horz" wrap="square" lIns="91440" tIns="45720" rIns="91440" bIns="45720" rtlCol="0">
            <a:noAutofit/>
          </a:bodyPr>
          <a:lstStyle/>
          <a:p>
            <a:pPr lvl="0"/>
            <a:r>
              <a:rPr lang="en-US" dirty="0" smtClean="0"/>
              <a:t>Click to edit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4"/>
          <p:cNvSpPr>
            <a:spLocks noGrp="1"/>
          </p:cNvSpPr>
          <p:nvPr>
            <p:ph type="dt" sz="half" idx="2"/>
          </p:nvPr>
        </p:nvSpPr>
        <p:spPr>
          <a:xfrm>
            <a:off x="8446185" y="6452363"/>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11398498" y="6446174"/>
            <a:ext cx="328081" cy="155233"/>
          </a:xfrm>
          <a:prstGeom prst="rect">
            <a:avLst/>
          </a:prstGeom>
        </p:spPr>
        <p:txBody>
          <a:bodyPr vert="horz" wrap="square" lIns="0" tIns="0" rIns="0" bIns="0" rtlCol="0" anchor="b" anchorCtr="0"/>
          <a:lstStyle>
            <a:lvl1pPr algn="l">
              <a:defRPr sz="16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780800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timing>
    <p:tnLst>
      <p:par>
        <p:cTn id="1" dur="indefinite" restart="never" nodeType="tmRoot"/>
      </p:par>
    </p:tnLst>
  </p:timing>
  <p:hf hdr="0" ft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44">
          <p15:clr>
            <a:srgbClr val="F26B43"/>
          </p15:clr>
        </p15:guide>
        <p15:guide id="2" pos="73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ubmed/30299451"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cbi.nlm.nih.gov/pubmed/15308962"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ubmed/28535177" TargetMode="External"/><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900117" TargetMode="External"/><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16.emf"/><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hyperlink" Target="http://www.stata-journal.com/article.html?article=st0138" TargetMode="Externa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2.emf"/></Relationships>
</file>

<file path=ppt/slides/_rels/slide6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hyperlink" Target="https://bit.ly/2SOJer8"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nSpc>
                <a:spcPct val="110000"/>
              </a:lnSpc>
            </a:pPr>
            <a:r>
              <a:rPr lang="en-US" sz="3200" dirty="0">
                <a:latin typeface="Verdana" panose="020B0604030504040204" pitchFamily="34" charset="0"/>
                <a:ea typeface="Verdana" panose="020B0604030504040204" pitchFamily="34" charset="0"/>
                <a:cs typeface="Verdana" panose="020B0604030504040204" pitchFamily="34" charset="0"/>
              </a:rPr>
              <a:t>UCSF Epi Tools Workshop </a:t>
            </a:r>
            <a:br>
              <a:rPr lang="en-US" sz="3200" dirty="0">
                <a:latin typeface="Verdana" panose="020B0604030504040204" pitchFamily="34" charset="0"/>
                <a:ea typeface="Verdana" panose="020B0604030504040204" pitchFamily="34" charset="0"/>
                <a:cs typeface="Verdana" panose="020B0604030504040204" pitchFamily="34" charset="0"/>
              </a:rPr>
            </a:br>
            <a:r>
              <a:rPr lang="en-US" sz="3200" dirty="0">
                <a:latin typeface="Verdana" panose="020B0604030504040204" pitchFamily="34" charset="0"/>
                <a:ea typeface="Verdana" panose="020B0604030504040204" pitchFamily="34" charset="0"/>
                <a:cs typeface="Verdana" panose="020B0604030504040204" pitchFamily="34" charset="0"/>
              </a:rPr>
              <a:t>Quantitative Bias Analysis</a:t>
            </a:r>
          </a:p>
        </p:txBody>
      </p:sp>
      <p:sp>
        <p:nvSpPr>
          <p:cNvPr id="3" name="Subtitle 2"/>
          <p:cNvSpPr>
            <a:spLocks noGrp="1"/>
          </p:cNvSpPr>
          <p:nvPr>
            <p:ph type="subTitle" idx="1"/>
          </p:nvPr>
        </p:nvSpPr>
        <p:spPr>
          <a:xfrm>
            <a:off x="1524000" y="3996250"/>
            <a:ext cx="9144000" cy="1756368"/>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Elizabeth Rose Mayeda, PhD, MPH</a:t>
            </a:r>
          </a:p>
          <a:p>
            <a:r>
              <a:rPr lang="en-US" dirty="0" smtClean="0">
                <a:latin typeface="Verdana" panose="020B0604030504040204" pitchFamily="34" charset="0"/>
                <a:ea typeface="Verdana" panose="020B0604030504040204" pitchFamily="34" charset="0"/>
                <a:cs typeface="Verdana" panose="020B0604030504040204" pitchFamily="34" charset="0"/>
              </a:rPr>
              <a:t>UCSF Epi Tools Workshop </a:t>
            </a:r>
          </a:p>
          <a:p>
            <a:r>
              <a:rPr lang="en-US" dirty="0" smtClean="0">
                <a:latin typeface="Verdana" panose="020B0604030504040204" pitchFamily="34" charset="0"/>
                <a:ea typeface="Verdana" panose="020B0604030504040204" pitchFamily="34" charset="0"/>
                <a:cs typeface="Verdana" panose="020B0604030504040204" pitchFamily="34" charset="0"/>
              </a:rPr>
              <a:t>Quantitative Bias Analysis</a:t>
            </a:r>
          </a:p>
          <a:p>
            <a:r>
              <a:rPr lang="en-US" dirty="0" smtClean="0">
                <a:latin typeface="Verdana" panose="020B0604030504040204" pitchFamily="34" charset="0"/>
                <a:ea typeface="Verdana" panose="020B0604030504040204" pitchFamily="34" charset="0"/>
                <a:cs typeface="Verdana" panose="020B0604030504040204" pitchFamily="34" charset="0"/>
              </a:rPr>
              <a:t>February 14, 2019 </a:t>
            </a:r>
          </a:p>
          <a:p>
            <a:r>
              <a:rPr lang="en-US" dirty="0" smtClean="0">
                <a:latin typeface="Verdana" panose="020B0604030504040204" pitchFamily="34" charset="0"/>
                <a:ea typeface="Verdana" panose="020B0604030504040204" pitchFamily="34" charset="0"/>
                <a:cs typeface="Verdana" panose="020B0604030504040204" pitchFamily="34" charset="0"/>
              </a:rPr>
              <a:t>ermayeda@ph.ucla.edu</a:t>
            </a:r>
          </a:p>
          <a:p>
            <a:r>
              <a:rPr lang="en-US" dirty="0" smtClean="0">
                <a:latin typeface="Verdana" panose="020B0604030504040204" pitchFamily="34" charset="0"/>
                <a:ea typeface="Verdana" panose="020B0604030504040204" pitchFamily="34" charset="0"/>
                <a:cs typeface="Verdana" panose="020B0604030504040204" pitchFamily="34" charset="0"/>
              </a:rPr>
              <a:t>@</a:t>
            </a:r>
            <a:r>
              <a:rPr lang="en-US" dirty="0" err="1" smtClean="0">
                <a:latin typeface="Verdana" panose="020B0604030504040204" pitchFamily="34" charset="0"/>
                <a:ea typeface="Verdana" panose="020B0604030504040204" pitchFamily="34" charset="0"/>
                <a:cs typeface="Verdana" panose="020B0604030504040204" pitchFamily="34" charset="0"/>
              </a:rPr>
              <a:t>er_mayeda</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75224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10</a:t>
            </a:fld>
            <a:endParaRPr lang="en-US" dirty="0"/>
          </a:p>
        </p:txBody>
      </p:sp>
      <p:sp>
        <p:nvSpPr>
          <p:cNvPr id="5" name="Content Placeholder 2"/>
          <p:cNvSpPr txBox="1">
            <a:spLocks/>
          </p:cNvSpPr>
          <p:nvPr/>
        </p:nvSpPr>
        <p:spPr>
          <a:xfrm>
            <a:off x="470452" y="5818188"/>
            <a:ext cx="8673548" cy="415925"/>
          </a:xfrm>
          <a:prstGeom prst="rect">
            <a:avLst/>
          </a:prstGeom>
        </p:spPr>
        <p:txBody>
          <a:bodyPr vert="horz" wrap="square" lIns="91440" tIns="45720" rIns="91440" bIns="45720" rtlCol="0">
            <a:noAutofit/>
          </a:bodyPr>
          <a:lst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1800" smtClean="0">
                <a:hlinkClick r:id="rId2"/>
              </a:rPr>
              <a:t>https://www.ncbi.nlm.nih.gov/pubmed/30299451</a:t>
            </a:r>
            <a:endParaRPr lang="en-US" sz="1800" smtClean="0"/>
          </a:p>
          <a:p>
            <a:pPr marL="0" indent="0">
              <a:buFont typeface="Wingdings" panose="05000000000000000000" pitchFamily="2" charset="2"/>
              <a:buNone/>
            </a:pPr>
            <a:endParaRPr lang="en-US" sz="1800"/>
          </a:p>
        </p:txBody>
      </p:sp>
      <p:pic>
        <p:nvPicPr>
          <p:cNvPr id="6" name="Picture 5"/>
          <p:cNvPicPr>
            <a:picLocks noChangeAspect="1"/>
          </p:cNvPicPr>
          <p:nvPr/>
        </p:nvPicPr>
        <p:blipFill>
          <a:blip r:embed="rId3"/>
          <a:stretch>
            <a:fillRect/>
          </a:stretch>
        </p:blipFill>
        <p:spPr>
          <a:xfrm>
            <a:off x="2611611" y="154544"/>
            <a:ext cx="6968779" cy="5663644"/>
          </a:xfrm>
          <a:prstGeom prst="rect">
            <a:avLst/>
          </a:prstGeom>
        </p:spPr>
      </p:pic>
    </p:spTree>
    <p:extLst>
      <p:ext uri="{BB962C8B-B14F-4D97-AF65-F5344CB8AC3E}">
        <p14:creationId xmlns:p14="http://schemas.microsoft.com/office/powerpoint/2010/main" val="199967713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10909"/>
          </a:xfrm>
        </p:spPr>
        <p:txBody>
          <a:bodyPr/>
          <a:lstStyle/>
          <a:p>
            <a:r>
              <a:rPr lang="en-US" sz="3200" dirty="0" smtClean="0"/>
              <a:t>Internal validity, external validity, and target validity</a:t>
            </a:r>
            <a:endParaRPr lang="en-US" sz="3200" dirty="0"/>
          </a:p>
        </p:txBody>
      </p:sp>
      <p:sp>
        <p:nvSpPr>
          <p:cNvPr id="3" name="Content Placeholder 2"/>
          <p:cNvSpPr>
            <a:spLocks noGrp="1"/>
          </p:cNvSpPr>
          <p:nvPr>
            <p:ph idx="1"/>
          </p:nvPr>
        </p:nvSpPr>
        <p:spPr/>
        <p:txBody>
          <a:bodyPr/>
          <a:lstStyle/>
          <a:p>
            <a:pPr>
              <a:spcAft>
                <a:spcPts val="2400"/>
              </a:spcAft>
            </a:pPr>
            <a:r>
              <a:rPr lang="en-US" dirty="0" smtClean="0"/>
              <a:t>Internal validity: a result </a:t>
            </a:r>
            <a:r>
              <a:rPr lang="en-US" dirty="0"/>
              <a:t>is internally </a:t>
            </a:r>
            <a:r>
              <a:rPr lang="en-US" dirty="0" smtClean="0"/>
              <a:t>valid when </a:t>
            </a:r>
            <a:r>
              <a:rPr lang="en-US" dirty="0"/>
              <a:t>the effect estimated in the study sample is </a:t>
            </a:r>
            <a:r>
              <a:rPr lang="en-US" u="sng" dirty="0"/>
              <a:t>unbiased </a:t>
            </a:r>
            <a:r>
              <a:rPr lang="en-US" u="sng" dirty="0" smtClean="0"/>
              <a:t>for the </a:t>
            </a:r>
            <a:r>
              <a:rPr lang="en-US" u="sng" dirty="0"/>
              <a:t>true effect in that </a:t>
            </a:r>
            <a:r>
              <a:rPr lang="en-US" u="sng" dirty="0" smtClean="0"/>
              <a:t>sample</a:t>
            </a:r>
          </a:p>
          <a:p>
            <a:pPr>
              <a:spcAft>
                <a:spcPts val="2400"/>
              </a:spcAft>
            </a:pPr>
            <a:r>
              <a:rPr lang="en-US" dirty="0" smtClean="0"/>
              <a:t>External validity: a </a:t>
            </a:r>
            <a:r>
              <a:rPr lang="en-US" dirty="0"/>
              <a:t>result is </a:t>
            </a:r>
            <a:r>
              <a:rPr lang="en-US" dirty="0" smtClean="0"/>
              <a:t>externally valid </a:t>
            </a:r>
            <a:r>
              <a:rPr lang="en-US" dirty="0"/>
              <a:t>if the true effect in the study sample is </a:t>
            </a:r>
            <a:r>
              <a:rPr lang="en-US" u="sng" dirty="0"/>
              <a:t>unbiased </a:t>
            </a:r>
            <a:r>
              <a:rPr lang="en-US" u="sng" dirty="0" smtClean="0"/>
              <a:t>for the </a:t>
            </a:r>
            <a:r>
              <a:rPr lang="en-US" u="sng" dirty="0"/>
              <a:t>true effect in the target population</a:t>
            </a:r>
            <a:endParaRPr lang="en-US" u="sng" dirty="0" smtClean="0"/>
          </a:p>
          <a:p>
            <a:r>
              <a:rPr lang="en-US" dirty="0" smtClean="0"/>
              <a:t>Target bias = [true </a:t>
            </a:r>
            <a:r>
              <a:rPr lang="en-US" dirty="0"/>
              <a:t>causal effect in the </a:t>
            </a:r>
            <a:r>
              <a:rPr lang="en-US" dirty="0" smtClean="0"/>
              <a:t>target population] – [estimated </a:t>
            </a:r>
            <a:r>
              <a:rPr lang="en-US" dirty="0"/>
              <a:t>causal effect in the study </a:t>
            </a:r>
            <a:r>
              <a:rPr lang="en-US" dirty="0" smtClean="0"/>
              <a:t>sample] </a:t>
            </a:r>
          </a:p>
          <a:p>
            <a:pPr lvl="1">
              <a:spcAft>
                <a:spcPts val="2400"/>
              </a:spcAft>
            </a:pPr>
            <a:r>
              <a:rPr lang="en-US" dirty="0" smtClean="0"/>
              <a:t>Target </a:t>
            </a:r>
            <a:r>
              <a:rPr lang="en-US" dirty="0"/>
              <a:t>validity </a:t>
            </a:r>
            <a:r>
              <a:rPr lang="en-US" dirty="0" smtClean="0"/>
              <a:t>is defined as target </a:t>
            </a:r>
            <a:r>
              <a:rPr lang="en-US" dirty="0"/>
              <a:t>bias = </a:t>
            </a:r>
            <a:r>
              <a:rPr lang="en-US" dirty="0" smtClean="0"/>
              <a:t>0</a:t>
            </a:r>
          </a:p>
          <a:p>
            <a:r>
              <a:rPr lang="en-US" dirty="0" smtClean="0"/>
              <a:t>The focus of today’s lecture is on internal validity (and QBA for internal validity</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11</a:t>
            </a:fld>
            <a:endParaRPr lang="en-US" dirty="0"/>
          </a:p>
        </p:txBody>
      </p:sp>
      <p:sp>
        <p:nvSpPr>
          <p:cNvPr id="5" name="TextBox 4"/>
          <p:cNvSpPr txBox="1"/>
          <p:nvPr/>
        </p:nvSpPr>
        <p:spPr>
          <a:xfrm>
            <a:off x="486834" y="5911813"/>
            <a:ext cx="3989295" cy="307777"/>
          </a:xfrm>
          <a:prstGeom prst="rect">
            <a:avLst/>
          </a:prstGeom>
          <a:noFill/>
        </p:spPr>
        <p:txBody>
          <a:bodyPr wrap="square" rtlCol="0">
            <a:spAutoFit/>
          </a:bodyPr>
          <a:lstStyle/>
          <a:p>
            <a:r>
              <a:rPr lang="en-US" sz="1400" dirty="0" err="1" smtClean="0">
                <a:solidFill>
                  <a:schemeClr val="bg1">
                    <a:lumMod val="50000"/>
                  </a:schemeClr>
                </a:solidFill>
              </a:rPr>
              <a:t>Westreich</a:t>
            </a:r>
            <a:r>
              <a:rPr lang="en-US" sz="1400" dirty="0" smtClean="0">
                <a:solidFill>
                  <a:schemeClr val="bg1">
                    <a:lumMod val="50000"/>
                  </a:schemeClr>
                </a:solidFill>
              </a:rPr>
              <a:t>, AJE 2018</a:t>
            </a:r>
            <a:endParaRPr lang="en-US" sz="1400" dirty="0">
              <a:solidFill>
                <a:schemeClr val="bg1">
                  <a:lumMod val="50000"/>
                </a:schemeClr>
              </a:solidFill>
            </a:endParaRPr>
          </a:p>
        </p:txBody>
      </p:sp>
    </p:spTree>
    <p:extLst>
      <p:ext uri="{BB962C8B-B14F-4D97-AF65-F5344CB8AC3E}">
        <p14:creationId xmlns:p14="http://schemas.microsoft.com/office/powerpoint/2010/main" val="19462670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Threats to </a:t>
            </a:r>
            <a:r>
              <a:rPr lang="en-US" dirty="0" smtClean="0"/>
              <a:t>internal validity</a:t>
            </a:r>
            <a:endParaRPr lang="en-US" dirty="0"/>
          </a:p>
        </p:txBody>
      </p:sp>
      <p:sp>
        <p:nvSpPr>
          <p:cNvPr id="3" name="Content Placeholder 2"/>
          <p:cNvSpPr>
            <a:spLocks noGrp="1"/>
          </p:cNvSpPr>
          <p:nvPr>
            <p:ph idx="1"/>
          </p:nvPr>
        </p:nvSpPr>
        <p:spPr/>
        <p:txBody>
          <a:bodyPr/>
          <a:lstStyle/>
          <a:p>
            <a:pPr>
              <a:spcAft>
                <a:spcPts val="600"/>
              </a:spcAft>
            </a:pPr>
            <a:r>
              <a:rPr lang="en-US" b="1" u="sng" dirty="0" smtClean="0"/>
              <a:t>Confounding:</a:t>
            </a:r>
            <a:endParaRPr lang="en-US" b="1" u="sng" dirty="0"/>
          </a:p>
          <a:p>
            <a:pPr marL="742939" lvl="1" indent="-285750">
              <a:spcAft>
                <a:spcPts val="600"/>
              </a:spcAft>
            </a:pPr>
            <a:r>
              <a:rPr lang="en-US" sz="2200" dirty="0"/>
              <a:t>Unmeasured confounder (or </a:t>
            </a:r>
            <a:r>
              <a:rPr lang="en-US" sz="2200" dirty="0" err="1"/>
              <a:t>mismeasured</a:t>
            </a:r>
            <a:r>
              <a:rPr lang="en-US" sz="2200" dirty="0"/>
              <a:t> confounder)</a:t>
            </a:r>
          </a:p>
          <a:p>
            <a:pPr marL="742939" lvl="1" indent="-285750">
              <a:spcAft>
                <a:spcPts val="600"/>
              </a:spcAft>
            </a:pPr>
            <a:r>
              <a:rPr lang="en-US" sz="2200" dirty="0"/>
              <a:t>Unknown </a:t>
            </a:r>
            <a:r>
              <a:rPr lang="en-US" sz="2200" dirty="0" smtClean="0"/>
              <a:t>confounder</a:t>
            </a:r>
          </a:p>
          <a:p>
            <a:pPr>
              <a:spcBef>
                <a:spcPts val="600"/>
              </a:spcBef>
              <a:spcAft>
                <a:spcPts val="600"/>
              </a:spcAft>
            </a:pPr>
            <a:r>
              <a:rPr lang="en-US" b="1" u="sng" dirty="0" smtClean="0"/>
              <a:t>Selection Bias (collider-stratification bias):</a:t>
            </a:r>
            <a:endParaRPr lang="en-US" b="1" u="sng" dirty="0"/>
          </a:p>
          <a:p>
            <a:pPr marL="742939" lvl="1" indent="-285750">
              <a:spcAft>
                <a:spcPts val="600"/>
              </a:spcAft>
            </a:pPr>
            <a:r>
              <a:rPr lang="en-US" sz="2200" dirty="0"/>
              <a:t>Baseline</a:t>
            </a:r>
          </a:p>
          <a:p>
            <a:pPr marL="742939" lvl="1" indent="-285750">
              <a:spcAft>
                <a:spcPts val="600"/>
              </a:spcAft>
            </a:pPr>
            <a:r>
              <a:rPr lang="en-US" sz="2200" dirty="0"/>
              <a:t>Losses to follow-up</a:t>
            </a:r>
          </a:p>
          <a:p>
            <a:pPr>
              <a:spcBef>
                <a:spcPts val="600"/>
              </a:spcBef>
              <a:spcAft>
                <a:spcPts val="600"/>
              </a:spcAft>
            </a:pPr>
            <a:r>
              <a:rPr lang="en-US" b="1" u="sng" dirty="0" smtClean="0"/>
              <a:t>Information </a:t>
            </a:r>
            <a:r>
              <a:rPr lang="en-US" b="1" u="sng" dirty="0"/>
              <a:t>Bias:</a:t>
            </a:r>
          </a:p>
          <a:p>
            <a:pPr marL="742939" lvl="1" indent="-285750">
              <a:spcAft>
                <a:spcPts val="600"/>
              </a:spcAft>
            </a:pPr>
            <a:r>
              <a:rPr lang="en-US" sz="2200" dirty="0"/>
              <a:t>Misclassification of </a:t>
            </a:r>
            <a:r>
              <a:rPr lang="en-US" sz="2200" dirty="0" smtClean="0"/>
              <a:t>categorical variables, measurement error of continuous variables</a:t>
            </a:r>
            <a:endParaRPr lang="en-US" sz="2200" dirty="0"/>
          </a:p>
          <a:p>
            <a:pPr marL="742939" lvl="1" indent="-285750">
              <a:spcAft>
                <a:spcPts val="600"/>
              </a:spcAft>
            </a:pPr>
            <a:r>
              <a:rPr lang="en-US" sz="2200" dirty="0"/>
              <a:t>Differential vs. non-differential</a:t>
            </a:r>
          </a:p>
          <a:p>
            <a:pPr marL="454014" indent="-285750"/>
            <a:endParaRPr lang="en-US" sz="2700" dirty="0" smtClean="0"/>
          </a:p>
          <a:p>
            <a:pPr marL="742939" lvl="1" indent="-285750"/>
            <a:endParaRPr lang="en-US" sz="2400" dirty="0" smtClean="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12</a:t>
            </a:fld>
            <a:endParaRPr lang="en-US" dirty="0"/>
          </a:p>
        </p:txBody>
      </p:sp>
    </p:spTree>
    <p:extLst>
      <p:ext uri="{BB962C8B-B14F-4D97-AF65-F5344CB8AC3E}">
        <p14:creationId xmlns:p14="http://schemas.microsoft.com/office/powerpoint/2010/main" val="369744684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Confounding</a:t>
            </a:r>
            <a:endParaRPr lang="en-US" dirty="0"/>
          </a:p>
        </p:txBody>
      </p:sp>
      <p:sp>
        <p:nvSpPr>
          <p:cNvPr id="3" name="Content Placeholder 2"/>
          <p:cNvSpPr>
            <a:spLocks noGrp="1"/>
          </p:cNvSpPr>
          <p:nvPr>
            <p:ph idx="1"/>
          </p:nvPr>
        </p:nvSpPr>
        <p:spPr/>
        <p:txBody>
          <a:bodyPr/>
          <a:lstStyle/>
          <a:p>
            <a:r>
              <a:rPr lang="en-US" dirty="0"/>
              <a:t>Confounding: Estimate of effect of exposure on outcome is ‘mixed with’ the effect of uncontrolled/unmeasured covariate on outcome </a:t>
            </a:r>
          </a:p>
          <a:p>
            <a:pPr marL="742939" lvl="1" indent="-285750"/>
            <a:r>
              <a:rPr lang="en-US" sz="2400" dirty="0"/>
              <a:t>Unmeasured confounder  (or </a:t>
            </a:r>
            <a:r>
              <a:rPr lang="en-US" sz="2400" dirty="0" err="1"/>
              <a:t>mismeasured</a:t>
            </a:r>
            <a:r>
              <a:rPr lang="en-US" sz="2400" dirty="0"/>
              <a:t> confounder)</a:t>
            </a:r>
          </a:p>
          <a:p>
            <a:pPr marL="742939" lvl="1" indent="-285750"/>
            <a:r>
              <a:rPr lang="en-US" sz="2400" dirty="0"/>
              <a:t>Unknown </a:t>
            </a:r>
            <a:r>
              <a:rPr lang="en-US" sz="2400" dirty="0" smtClean="0"/>
              <a:t>confounder</a:t>
            </a:r>
            <a:endParaRPr lang="en-US" sz="2400" dirty="0"/>
          </a:p>
          <a:p>
            <a:r>
              <a:rPr lang="en-US" dirty="0" smtClean="0"/>
              <a:t>Confounding bias: Bias arising from the existence of a common cause of exposure and outcome</a:t>
            </a:r>
          </a:p>
          <a:p>
            <a:pPr marL="742939" lvl="1" indent="-285750"/>
            <a:endParaRPr lang="en-US" sz="2000" dirty="0"/>
          </a:p>
          <a:p>
            <a:pPr marL="742939" lvl="1" indent="-285750"/>
            <a:endParaRPr lang="en-US" sz="2000" dirty="0" smtClean="0"/>
          </a:p>
          <a:p>
            <a:pPr marL="742939" lvl="1" indent="-285750"/>
            <a:endParaRPr lang="en-US" sz="2000" dirty="0" smtClean="0"/>
          </a:p>
          <a:p>
            <a:pPr marL="288925" indent="-288925">
              <a:buNone/>
            </a:pPr>
            <a:r>
              <a:rPr lang="en-US" dirty="0">
                <a:sym typeface="Wingdings" panose="05000000000000000000" pitchFamily="2" charset="2"/>
              </a:rPr>
              <a:t></a:t>
            </a:r>
            <a:r>
              <a:rPr lang="en-US" dirty="0"/>
              <a:t>Lack of exchangeability of treated and </a:t>
            </a:r>
            <a:r>
              <a:rPr lang="en-US" dirty="0" smtClean="0"/>
              <a:t>untreated</a:t>
            </a:r>
          </a:p>
          <a:p>
            <a:pPr marL="0" indent="0">
              <a:buNone/>
            </a:pPr>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13</a:t>
            </a:fld>
            <a:endParaRPr lang="en-US" dirty="0"/>
          </a:p>
        </p:txBody>
      </p:sp>
      <p:grpSp>
        <p:nvGrpSpPr>
          <p:cNvPr id="5" name="Group 4"/>
          <p:cNvGrpSpPr/>
          <p:nvPr/>
        </p:nvGrpSpPr>
        <p:grpSpPr>
          <a:xfrm>
            <a:off x="4401296" y="4011090"/>
            <a:ext cx="2957607" cy="1248105"/>
            <a:chOff x="5502022" y="1821340"/>
            <a:chExt cx="2957607" cy="1248105"/>
          </a:xfrm>
        </p:grpSpPr>
        <p:grpSp>
          <p:nvGrpSpPr>
            <p:cNvPr id="6" name="Group 5"/>
            <p:cNvGrpSpPr/>
            <p:nvPr/>
          </p:nvGrpSpPr>
          <p:grpSpPr>
            <a:xfrm>
              <a:off x="5502022" y="1821340"/>
              <a:ext cx="2957607" cy="1248105"/>
              <a:chOff x="1442553" y="3793436"/>
              <a:chExt cx="2957607" cy="1248105"/>
            </a:xfrm>
          </p:grpSpPr>
          <p:sp>
            <p:nvSpPr>
              <p:cNvPr id="8" name="TextBox 7"/>
              <p:cNvSpPr txBox="1"/>
              <p:nvPr/>
            </p:nvSpPr>
            <p:spPr bwMode="auto">
              <a:xfrm>
                <a:off x="1442553"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A</a:t>
                </a:r>
              </a:p>
            </p:txBody>
          </p:sp>
          <p:sp>
            <p:nvSpPr>
              <p:cNvPr id="9" name="TextBox 8"/>
              <p:cNvSpPr txBox="1"/>
              <p:nvPr/>
            </p:nvSpPr>
            <p:spPr bwMode="auto">
              <a:xfrm>
                <a:off x="3760080"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Y</a:t>
                </a:r>
              </a:p>
            </p:txBody>
          </p:sp>
          <p:sp>
            <p:nvSpPr>
              <p:cNvPr id="10" name="TextBox 9"/>
              <p:cNvSpPr txBox="1"/>
              <p:nvPr/>
            </p:nvSpPr>
            <p:spPr bwMode="auto">
              <a:xfrm>
                <a:off x="2692757" y="3793436"/>
                <a:ext cx="45720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U</a:t>
                </a:r>
              </a:p>
            </p:txBody>
          </p:sp>
          <p:cxnSp>
            <p:nvCxnSpPr>
              <p:cNvPr id="11" name="Straight Arrow Connector 10"/>
              <p:cNvCxnSpPr>
                <a:stCxn id="8" idx="3"/>
                <a:endCxn id="9" idx="1"/>
              </p:cNvCxnSpPr>
              <p:nvPr/>
            </p:nvCxnSpPr>
            <p:spPr>
              <a:xfrm>
                <a:off x="2082633" y="4856875"/>
                <a:ext cx="1677447"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a:endCxn id="10" idx="1"/>
              </p:cNvCxnSpPr>
              <p:nvPr/>
            </p:nvCxnSpPr>
            <p:spPr>
              <a:xfrm flipV="1">
                <a:off x="1762593" y="3978102"/>
                <a:ext cx="930164"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a:endCxn id="10" idx="3"/>
              </p:cNvCxnSpPr>
              <p:nvPr/>
            </p:nvCxnSpPr>
            <p:spPr>
              <a:xfrm flipH="1" flipV="1">
                <a:off x="3149957" y="3978102"/>
                <a:ext cx="930163"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bwMode="auto">
            <a:xfrm>
              <a:off x="6752226" y="2447494"/>
              <a:ext cx="45720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a:t>
              </a:r>
            </a:p>
          </p:txBody>
        </p:sp>
      </p:grpSp>
      <p:cxnSp>
        <p:nvCxnSpPr>
          <p:cNvPr id="14" name="Straight Connector 13"/>
          <p:cNvCxnSpPr/>
          <p:nvPr/>
        </p:nvCxnSpPr>
        <p:spPr>
          <a:xfrm flipV="1">
            <a:off x="5048825" y="5201671"/>
            <a:ext cx="1677447"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bwMode="auto">
          <a:xfrm>
            <a:off x="4687404" y="3746856"/>
            <a:ext cx="2385391" cy="1017809"/>
          </a:xfrm>
          <a:custGeom>
            <a:avLst/>
            <a:gdLst>
              <a:gd name="connsiteX0" fmla="*/ 0 w 2385391"/>
              <a:gd name="connsiteY0" fmla="*/ 1017809 h 1017809"/>
              <a:gd name="connsiteX1" fmla="*/ 1184744 w 2385391"/>
              <a:gd name="connsiteY1" fmla="*/ 42 h 1017809"/>
              <a:gd name="connsiteX2" fmla="*/ 2385391 w 2385391"/>
              <a:gd name="connsiteY2" fmla="*/ 986004 h 1017809"/>
            </a:gdLst>
            <a:ahLst/>
            <a:cxnLst>
              <a:cxn ang="0">
                <a:pos x="connsiteX0" y="connsiteY0"/>
              </a:cxn>
              <a:cxn ang="0">
                <a:pos x="connsiteX1" y="connsiteY1"/>
              </a:cxn>
              <a:cxn ang="0">
                <a:pos x="connsiteX2" y="connsiteY2"/>
              </a:cxn>
            </a:cxnLst>
            <a:rect l="l" t="t" r="r" b="b"/>
            <a:pathLst>
              <a:path w="2385391" h="1017809">
                <a:moveTo>
                  <a:pt x="0" y="1017809"/>
                </a:moveTo>
                <a:cubicBezTo>
                  <a:pt x="393589" y="511576"/>
                  <a:pt x="787179" y="5343"/>
                  <a:pt x="1184744" y="42"/>
                </a:cubicBezTo>
                <a:cubicBezTo>
                  <a:pt x="1582309" y="-5259"/>
                  <a:pt x="1983850" y="490372"/>
                  <a:pt x="2385391" y="986004"/>
                </a:cubicBezTo>
              </a:path>
            </a:pathLst>
          </a:custGeom>
          <a:noFill/>
          <a:ln w="19050" algn="ctr">
            <a:solidFill>
              <a:srgbClr val="FF3300"/>
            </a:solidFill>
            <a:prstDash val="dash"/>
            <a:miter lim="800000"/>
            <a:headEnd/>
            <a:tailEnd/>
          </a:ln>
        </p:spPr>
        <p:txBody>
          <a:bodyPr rtlCol="0" anchor="ctr"/>
          <a:lstStyle/>
          <a:p>
            <a:pPr algn="ctr"/>
            <a:endParaRPr lang="en-US"/>
          </a:p>
        </p:txBody>
      </p:sp>
    </p:spTree>
    <p:extLst>
      <p:ext uri="{BB962C8B-B14F-4D97-AF65-F5344CB8AC3E}">
        <p14:creationId xmlns:p14="http://schemas.microsoft.com/office/powerpoint/2010/main" val="38999033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bias</a:t>
            </a:r>
            <a:endParaRPr lang="en-US" dirty="0"/>
          </a:p>
        </p:txBody>
      </p:sp>
      <p:sp>
        <p:nvSpPr>
          <p:cNvPr id="3" name="Content Placeholder 2"/>
          <p:cNvSpPr>
            <a:spLocks noGrp="1"/>
          </p:cNvSpPr>
          <p:nvPr>
            <p:ph idx="1"/>
          </p:nvPr>
        </p:nvSpPr>
        <p:spPr/>
        <p:txBody>
          <a:bodyPr/>
          <a:lstStyle/>
          <a:p>
            <a:r>
              <a:rPr lang="en-US" dirty="0"/>
              <a:t>Estimate of association is different in study population than in </a:t>
            </a:r>
            <a:r>
              <a:rPr lang="en-US" dirty="0" smtClean="0"/>
              <a:t>the source/target population </a:t>
            </a:r>
          </a:p>
          <a:p>
            <a:r>
              <a:rPr lang="en-US" dirty="0" smtClean="0"/>
              <a:t>Can refer to threat to internal validity or external validity </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14</a:t>
            </a:fld>
            <a:endParaRPr lang="en-US" dirty="0"/>
          </a:p>
        </p:txBody>
      </p:sp>
    </p:spTree>
    <p:extLst>
      <p:ext uri="{BB962C8B-B14F-4D97-AF65-F5344CB8AC3E}">
        <p14:creationId xmlns:p14="http://schemas.microsoft.com/office/powerpoint/2010/main" val="304625500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Structure of </a:t>
            </a:r>
            <a:r>
              <a:rPr lang="en-US" dirty="0" smtClean="0"/>
              <a:t>collider-stratification bias</a:t>
            </a:r>
            <a:endParaRPr lang="en-US" dirty="0"/>
          </a:p>
        </p:txBody>
      </p:sp>
      <p:sp>
        <p:nvSpPr>
          <p:cNvPr id="3" name="Content Placeholder 2"/>
          <p:cNvSpPr>
            <a:spLocks noGrp="1"/>
          </p:cNvSpPr>
          <p:nvPr>
            <p:ph idx="1"/>
          </p:nvPr>
        </p:nvSpPr>
        <p:spPr/>
        <p:txBody>
          <a:bodyPr/>
          <a:lstStyle/>
          <a:p>
            <a:r>
              <a:rPr lang="en-US" dirty="0"/>
              <a:t>Bias arising from conditioning on a common effect (collider) of exposure </a:t>
            </a:r>
            <a:r>
              <a:rPr lang="en-US" i="1" dirty="0"/>
              <a:t>(or cause of exposure) </a:t>
            </a:r>
            <a:r>
              <a:rPr lang="en-US" dirty="0"/>
              <a:t>and outcome </a:t>
            </a:r>
            <a:r>
              <a:rPr lang="en-US" i="1" dirty="0"/>
              <a:t>(or cause of outcome)</a:t>
            </a:r>
          </a:p>
          <a:p>
            <a:r>
              <a:rPr lang="en-US" dirty="0" smtClean="0"/>
              <a:t>Conditioning </a:t>
            </a:r>
            <a:r>
              <a:rPr lang="en-US" dirty="0"/>
              <a:t>on a common effect of exposure and outcome results in two sources of association between exposure and outcome:</a:t>
            </a:r>
          </a:p>
          <a:p>
            <a:pPr marL="627063" lvl="1" indent="-338138">
              <a:spcBef>
                <a:spcPts val="600"/>
              </a:spcBef>
              <a:buFont typeface="+mj-lt"/>
              <a:buAutoNum type="arabicPeriod"/>
            </a:pPr>
            <a:r>
              <a:rPr lang="en-US" dirty="0"/>
              <a:t>Causal effect of A on Y: A</a:t>
            </a:r>
            <a:r>
              <a:rPr lang="en-US" dirty="0">
                <a:sym typeface="Wingdings" panose="05000000000000000000" pitchFamily="2" charset="2"/>
              </a:rPr>
              <a:t>Y</a:t>
            </a:r>
          </a:p>
          <a:p>
            <a:pPr marL="627063" lvl="1" indent="-338138">
              <a:spcBef>
                <a:spcPts val="600"/>
              </a:spcBef>
              <a:spcAft>
                <a:spcPts val="600"/>
              </a:spcAft>
              <a:buFont typeface="+mj-lt"/>
              <a:buAutoNum type="arabicPeriod"/>
            </a:pPr>
            <a:r>
              <a:rPr lang="en-US" dirty="0">
                <a:sym typeface="Wingdings" panose="05000000000000000000" pitchFamily="2" charset="2"/>
              </a:rPr>
              <a:t>Spurious association between A and Y </a:t>
            </a:r>
            <a:endParaRPr lang="en-US" dirty="0" smtClean="0">
              <a:sym typeface="Wingdings" panose="05000000000000000000" pitchFamily="2" charset="2"/>
            </a:endParaRPr>
          </a:p>
          <a:p>
            <a:pPr marL="627063" lvl="1" indent="0">
              <a:spcBef>
                <a:spcPts val="600"/>
              </a:spcBef>
              <a:spcAft>
                <a:spcPts val="1800"/>
              </a:spcAft>
              <a:buNone/>
            </a:pPr>
            <a:r>
              <a:rPr lang="en-US" dirty="0" smtClean="0">
                <a:sym typeface="Wingdings" panose="05000000000000000000" pitchFamily="2" charset="2"/>
              </a:rPr>
              <a:t>induced </a:t>
            </a:r>
            <a:r>
              <a:rPr lang="en-US" dirty="0">
                <a:sym typeface="Wingdings" panose="05000000000000000000" pitchFamily="2" charset="2"/>
              </a:rPr>
              <a:t>by conditioning on collider C: AC  Y</a:t>
            </a:r>
          </a:p>
          <a:p>
            <a:pPr marL="288925" indent="-288925">
              <a:buNone/>
            </a:pPr>
            <a:r>
              <a:rPr lang="en-US" dirty="0">
                <a:sym typeface="Wingdings" panose="05000000000000000000" pitchFamily="2" charset="2"/>
              </a:rPr>
              <a:t></a:t>
            </a:r>
            <a:r>
              <a:rPr lang="en-US" dirty="0"/>
              <a:t>Lack of exchangeability of treated and untreated</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15</a:t>
            </a:fld>
            <a:endParaRPr lang="en-US" dirty="0"/>
          </a:p>
        </p:txBody>
      </p:sp>
      <p:grpSp>
        <p:nvGrpSpPr>
          <p:cNvPr id="14" name="Group 13"/>
          <p:cNvGrpSpPr/>
          <p:nvPr/>
        </p:nvGrpSpPr>
        <p:grpSpPr>
          <a:xfrm>
            <a:off x="8302390" y="3453395"/>
            <a:ext cx="2957607" cy="1248105"/>
            <a:chOff x="5502022" y="1821340"/>
            <a:chExt cx="2957607" cy="1248105"/>
          </a:xfrm>
        </p:grpSpPr>
        <p:grpSp>
          <p:nvGrpSpPr>
            <p:cNvPr id="15" name="Group 14"/>
            <p:cNvGrpSpPr/>
            <p:nvPr/>
          </p:nvGrpSpPr>
          <p:grpSpPr>
            <a:xfrm>
              <a:off x="5502022" y="1821340"/>
              <a:ext cx="2957607" cy="1248105"/>
              <a:chOff x="1442553" y="3793436"/>
              <a:chExt cx="2957607" cy="1248105"/>
            </a:xfrm>
          </p:grpSpPr>
          <p:sp>
            <p:nvSpPr>
              <p:cNvPr id="17" name="TextBox 16"/>
              <p:cNvSpPr txBox="1"/>
              <p:nvPr/>
            </p:nvSpPr>
            <p:spPr bwMode="auto">
              <a:xfrm>
                <a:off x="1442553"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A</a:t>
                </a:r>
              </a:p>
            </p:txBody>
          </p:sp>
          <p:sp>
            <p:nvSpPr>
              <p:cNvPr id="18" name="TextBox 17"/>
              <p:cNvSpPr txBox="1"/>
              <p:nvPr/>
            </p:nvSpPr>
            <p:spPr bwMode="auto">
              <a:xfrm>
                <a:off x="3760080" y="4672209"/>
                <a:ext cx="64008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Y</a:t>
                </a:r>
              </a:p>
            </p:txBody>
          </p:sp>
          <p:sp>
            <p:nvSpPr>
              <p:cNvPr id="19" name="TextBox 18"/>
              <p:cNvSpPr txBox="1"/>
              <p:nvPr/>
            </p:nvSpPr>
            <p:spPr bwMode="auto">
              <a:xfrm>
                <a:off x="2647036" y="3793436"/>
                <a:ext cx="548640" cy="369332"/>
              </a:xfrm>
              <a:prstGeom prst="rect">
                <a:avLst/>
              </a:prstGeom>
              <a:noFill/>
              <a:ln w="19050" algn="ctr">
                <a:solidFill>
                  <a:schemeClr val="tx1"/>
                </a:solidFill>
                <a:miter lim="800000"/>
                <a:headEnd/>
                <a:tailEnd/>
              </a:ln>
            </p:spPr>
            <p:txBody>
              <a:bodyPr wrap="square" lIns="0" tIns="0" rIns="0" bIns="0" rtlCol="0">
                <a:spAutoFit/>
              </a:bodyPr>
              <a:lstStyle/>
              <a:p>
                <a:pPr algn="ctr"/>
                <a:r>
                  <a:rPr lang="en-US" sz="2400" dirty="0" smtClean="0">
                    <a:latin typeface="+mj-lt"/>
                  </a:rPr>
                  <a:t>C</a:t>
                </a:r>
              </a:p>
            </p:txBody>
          </p:sp>
          <p:cxnSp>
            <p:nvCxnSpPr>
              <p:cNvPr id="20" name="Straight Arrow Connector 19"/>
              <p:cNvCxnSpPr>
                <a:stCxn id="17" idx="3"/>
                <a:endCxn id="18" idx="1"/>
              </p:cNvCxnSpPr>
              <p:nvPr/>
            </p:nvCxnSpPr>
            <p:spPr>
              <a:xfrm>
                <a:off x="2082633" y="4856875"/>
                <a:ext cx="1677447" cy="0"/>
              </a:xfrm>
              <a:prstGeom prst="straightConnector1">
                <a:avLst/>
              </a:prstGeom>
              <a:ln w="28575">
                <a:solidFill>
                  <a:schemeClr val="tx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1"/>
                <a:endCxn id="17" idx="0"/>
              </p:cNvCxnSpPr>
              <p:nvPr/>
            </p:nvCxnSpPr>
            <p:spPr>
              <a:xfrm flipH="1">
                <a:off x="1762593" y="3978102"/>
                <a:ext cx="884443"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a:endCxn id="18" idx="0"/>
              </p:cNvCxnSpPr>
              <p:nvPr/>
            </p:nvCxnSpPr>
            <p:spPr>
              <a:xfrm>
                <a:off x="3195676" y="3978102"/>
                <a:ext cx="884444" cy="694107"/>
              </a:xfrm>
              <a:prstGeom prst="straightConnector1">
                <a:avLst/>
              </a:prstGeom>
              <a:ln w="28575">
                <a:solidFill>
                  <a:schemeClr val="tx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bwMode="auto">
            <a:xfrm>
              <a:off x="6752226" y="2447494"/>
              <a:ext cx="457200"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mj-lt"/>
                </a:rPr>
                <a:t>?</a:t>
              </a:r>
            </a:p>
          </p:txBody>
        </p:sp>
      </p:grpSp>
      <p:cxnSp>
        <p:nvCxnSpPr>
          <p:cNvPr id="23" name="Straight Connector 22"/>
          <p:cNvCxnSpPr/>
          <p:nvPr/>
        </p:nvCxnSpPr>
        <p:spPr>
          <a:xfrm flipV="1">
            <a:off x="8923418" y="4701501"/>
            <a:ext cx="1677447"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Freeform 23"/>
          <p:cNvSpPr/>
          <p:nvPr/>
        </p:nvSpPr>
        <p:spPr bwMode="auto">
          <a:xfrm>
            <a:off x="8561997" y="3246686"/>
            <a:ext cx="2385391" cy="1017809"/>
          </a:xfrm>
          <a:custGeom>
            <a:avLst/>
            <a:gdLst>
              <a:gd name="connsiteX0" fmla="*/ 0 w 2385391"/>
              <a:gd name="connsiteY0" fmla="*/ 1017809 h 1017809"/>
              <a:gd name="connsiteX1" fmla="*/ 1184744 w 2385391"/>
              <a:gd name="connsiteY1" fmla="*/ 42 h 1017809"/>
              <a:gd name="connsiteX2" fmla="*/ 2385391 w 2385391"/>
              <a:gd name="connsiteY2" fmla="*/ 986004 h 1017809"/>
            </a:gdLst>
            <a:ahLst/>
            <a:cxnLst>
              <a:cxn ang="0">
                <a:pos x="connsiteX0" y="connsiteY0"/>
              </a:cxn>
              <a:cxn ang="0">
                <a:pos x="connsiteX1" y="connsiteY1"/>
              </a:cxn>
              <a:cxn ang="0">
                <a:pos x="connsiteX2" y="connsiteY2"/>
              </a:cxn>
            </a:cxnLst>
            <a:rect l="l" t="t" r="r" b="b"/>
            <a:pathLst>
              <a:path w="2385391" h="1017809">
                <a:moveTo>
                  <a:pt x="0" y="1017809"/>
                </a:moveTo>
                <a:cubicBezTo>
                  <a:pt x="393589" y="511576"/>
                  <a:pt x="787179" y="5343"/>
                  <a:pt x="1184744" y="42"/>
                </a:cubicBezTo>
                <a:cubicBezTo>
                  <a:pt x="1582309" y="-5259"/>
                  <a:pt x="1983850" y="490372"/>
                  <a:pt x="2385391" y="986004"/>
                </a:cubicBezTo>
              </a:path>
            </a:pathLst>
          </a:custGeom>
          <a:noFill/>
          <a:ln w="19050" algn="ctr">
            <a:solidFill>
              <a:srgbClr val="FF3300"/>
            </a:solidFill>
            <a:prstDash val="dash"/>
            <a:miter lim="800000"/>
            <a:headEnd/>
            <a:tailEnd/>
          </a:ln>
        </p:spPr>
        <p:txBody>
          <a:bodyPr rtlCol="0" anchor="ctr"/>
          <a:lstStyle/>
          <a:p>
            <a:pPr algn="ctr"/>
            <a:endParaRPr lang="en-US"/>
          </a:p>
        </p:txBody>
      </p:sp>
    </p:spTree>
    <p:extLst>
      <p:ext uri="{BB962C8B-B14F-4D97-AF65-F5344CB8AC3E}">
        <p14:creationId xmlns:p14="http://schemas.microsoft.com/office/powerpoint/2010/main" val="9024586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16</a:t>
            </a:fld>
            <a:endParaRPr lang="en-US" dirty="0"/>
          </a:p>
        </p:txBody>
      </p:sp>
      <p:sp>
        <p:nvSpPr>
          <p:cNvPr id="5" name="Rectangle 4"/>
          <p:cNvSpPr/>
          <p:nvPr/>
        </p:nvSpPr>
        <p:spPr>
          <a:xfrm>
            <a:off x="1979983" y="5807174"/>
            <a:ext cx="5512904" cy="646331"/>
          </a:xfrm>
          <a:prstGeom prst="rect">
            <a:avLst/>
          </a:prstGeom>
        </p:spPr>
        <p:txBody>
          <a:bodyPr wrap="square">
            <a:spAutoFit/>
          </a:bodyPr>
          <a:lstStyle/>
          <a:p>
            <a:r>
              <a:rPr lang="en-US" dirty="0">
                <a:hlinkClick r:id="rId2"/>
              </a:rPr>
              <a:t>https://</a:t>
            </a:r>
            <a:r>
              <a:rPr lang="en-US" dirty="0" smtClean="0">
                <a:hlinkClick r:id="rId2"/>
              </a:rPr>
              <a:t>www.ncbi.nlm.nih.gov/pubmed/15308962</a:t>
            </a:r>
            <a:endParaRPr lang="en-US" dirty="0" smtClean="0"/>
          </a:p>
          <a:p>
            <a:endParaRPr lang="en-US" dirty="0"/>
          </a:p>
        </p:txBody>
      </p:sp>
      <p:pic>
        <p:nvPicPr>
          <p:cNvPr id="6" name="Picture 5"/>
          <p:cNvPicPr>
            <a:picLocks noChangeAspect="1"/>
          </p:cNvPicPr>
          <p:nvPr/>
        </p:nvPicPr>
        <p:blipFill>
          <a:blip r:embed="rId3"/>
          <a:stretch>
            <a:fillRect/>
          </a:stretch>
        </p:blipFill>
        <p:spPr>
          <a:xfrm>
            <a:off x="1889760" y="58006"/>
            <a:ext cx="8412480" cy="5507453"/>
          </a:xfrm>
          <a:prstGeom prst="rect">
            <a:avLst/>
          </a:prstGeom>
        </p:spPr>
      </p:pic>
    </p:spTree>
    <p:extLst>
      <p:ext uri="{BB962C8B-B14F-4D97-AF65-F5344CB8AC3E}">
        <p14:creationId xmlns:p14="http://schemas.microsoft.com/office/powerpoint/2010/main" val="38541138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1759482" y="89019"/>
            <a:ext cx="8673036" cy="5808386"/>
          </a:xfrm>
          <a:prstGeom prst="rect">
            <a:avLst/>
          </a:prstGeom>
        </p:spPr>
      </p:pic>
      <p:sp>
        <p:nvSpPr>
          <p:cNvPr id="6" name="Rectangle 5"/>
          <p:cNvSpPr/>
          <p:nvPr/>
        </p:nvSpPr>
        <p:spPr>
          <a:xfrm>
            <a:off x="1759482" y="5807174"/>
            <a:ext cx="6559826" cy="646331"/>
          </a:xfrm>
          <a:prstGeom prst="rect">
            <a:avLst/>
          </a:prstGeom>
        </p:spPr>
        <p:txBody>
          <a:bodyPr wrap="square">
            <a:spAutoFit/>
          </a:bodyPr>
          <a:lstStyle/>
          <a:p>
            <a:r>
              <a:rPr lang="en-US" dirty="0">
                <a:hlinkClick r:id="rId3"/>
              </a:rPr>
              <a:t>https://</a:t>
            </a:r>
            <a:r>
              <a:rPr lang="en-US" dirty="0" smtClean="0">
                <a:hlinkClick r:id="rId3"/>
              </a:rPr>
              <a:t>www.ncbi.nlm.nih.gov/pubmed/28535177</a:t>
            </a:r>
            <a:endParaRPr lang="en-US" dirty="0" smtClean="0"/>
          </a:p>
          <a:p>
            <a:endParaRPr lang="en-US" dirty="0"/>
          </a:p>
        </p:txBody>
      </p:sp>
    </p:spTree>
    <p:extLst>
      <p:ext uri="{BB962C8B-B14F-4D97-AF65-F5344CB8AC3E}">
        <p14:creationId xmlns:p14="http://schemas.microsoft.com/office/powerpoint/2010/main" val="386536751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1812617" y="254465"/>
            <a:ext cx="8566765" cy="5437739"/>
          </a:xfrm>
          <a:prstGeom prst="rect">
            <a:avLst/>
          </a:prstGeom>
        </p:spPr>
      </p:pic>
      <p:sp>
        <p:nvSpPr>
          <p:cNvPr id="6" name="Rectangle 5"/>
          <p:cNvSpPr/>
          <p:nvPr/>
        </p:nvSpPr>
        <p:spPr>
          <a:xfrm>
            <a:off x="1812617" y="5807174"/>
            <a:ext cx="8413744" cy="646331"/>
          </a:xfrm>
          <a:prstGeom prst="rect">
            <a:avLst/>
          </a:prstGeom>
        </p:spPr>
        <p:txBody>
          <a:bodyPr wrap="square">
            <a:spAutoFit/>
          </a:bodyPr>
          <a:lstStyle/>
          <a:p>
            <a:r>
              <a:rPr lang="en-US" dirty="0">
                <a:hlinkClick r:id="rId3"/>
              </a:rPr>
              <a:t>https://</a:t>
            </a:r>
            <a:r>
              <a:rPr lang="en-US" dirty="0" smtClean="0">
                <a:hlinkClick r:id="rId3"/>
              </a:rPr>
              <a:t>www.ncbi.nlm.nih.gov/pubmed/900117</a:t>
            </a:r>
            <a:endParaRPr lang="en-US" dirty="0" smtClean="0"/>
          </a:p>
          <a:p>
            <a:endParaRPr lang="en-US" dirty="0"/>
          </a:p>
        </p:txBody>
      </p:sp>
    </p:spTree>
    <p:extLst>
      <p:ext uri="{BB962C8B-B14F-4D97-AF65-F5344CB8AC3E}">
        <p14:creationId xmlns:p14="http://schemas.microsoft.com/office/powerpoint/2010/main" val="391169514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DAGs for selection bias</a:t>
            </a:r>
            <a:endParaRPr lang="en-US" dirty="0"/>
          </a:p>
        </p:txBody>
      </p:sp>
      <p:sp>
        <p:nvSpPr>
          <p:cNvPr id="3" name="Content Placeholder 2"/>
          <p:cNvSpPr>
            <a:spLocks noGrp="1"/>
          </p:cNvSpPr>
          <p:nvPr>
            <p:ph idx="1"/>
          </p:nvPr>
        </p:nvSpPr>
        <p:spPr/>
        <p:txBody>
          <a:bodyPr/>
          <a:lstStyle/>
          <a:p>
            <a:pPr marL="0" indent="0">
              <a:buNone/>
            </a:pPr>
            <a:r>
              <a:rPr lang="en-US" dirty="0"/>
              <a:t>Example: A = treatment, Y = health outcome, S=1 = selection into the study sample, and Z = sociodemographic and health factors</a:t>
            </a:r>
          </a:p>
          <a:p>
            <a:pPr marL="0" indent="0">
              <a:buNone/>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19</a:t>
            </a:fld>
            <a:endParaRPr lang="en-US" dirty="0"/>
          </a:p>
        </p:txBody>
      </p:sp>
      <p:sp>
        <p:nvSpPr>
          <p:cNvPr id="25" name="Rectangle 24"/>
          <p:cNvSpPr/>
          <p:nvPr/>
        </p:nvSpPr>
        <p:spPr>
          <a:xfrm>
            <a:off x="6157847" y="2128695"/>
            <a:ext cx="5260998" cy="1214628"/>
          </a:xfrm>
          <a:prstGeom prst="rect">
            <a:avLst/>
          </a:prstGeom>
        </p:spPr>
        <p:txBody>
          <a:bodyPr wrap="square">
            <a:spAutoFit/>
          </a:bodyPr>
          <a:lstStyle/>
          <a:p>
            <a:pPr>
              <a:lnSpc>
                <a:spcPct val="120000"/>
              </a:lnSpc>
            </a:pPr>
            <a:r>
              <a:rPr lang="en-US" sz="2100" dirty="0">
                <a:latin typeface="Verdana" panose="020B0604030504040204" pitchFamily="34" charset="0"/>
                <a:ea typeface="Verdana" panose="020B0604030504040204" pitchFamily="34" charset="0"/>
                <a:cs typeface="Verdana" panose="020B0604030504040204" pitchFamily="34" charset="0"/>
              </a:rPr>
              <a:t>Determinants of the health outcome, but not the exposure, influence selection: threat to external validity</a:t>
            </a:r>
          </a:p>
        </p:txBody>
      </p:sp>
      <p:sp>
        <p:nvSpPr>
          <p:cNvPr id="26" name="Rectangle 25"/>
          <p:cNvSpPr/>
          <p:nvPr/>
        </p:nvSpPr>
        <p:spPr>
          <a:xfrm>
            <a:off x="481822" y="2128695"/>
            <a:ext cx="5614177" cy="1643527"/>
          </a:xfrm>
          <a:prstGeom prst="rect">
            <a:avLst/>
          </a:prstGeom>
        </p:spPr>
        <p:txBody>
          <a:bodyPr wrap="square">
            <a:spAutoFit/>
          </a:bodyPr>
          <a:lstStyle/>
          <a:p>
            <a:pPr>
              <a:lnSpc>
                <a:spcPct val="120000"/>
              </a:lnSpc>
              <a:spcAft>
                <a:spcPts val="1000"/>
              </a:spcAft>
            </a:pPr>
            <a:r>
              <a:rPr lang="en-US" sz="2100" dirty="0">
                <a:latin typeface="Verdana" panose="020B0604030504040204" pitchFamily="34" charset="0"/>
                <a:ea typeface="Verdana" panose="020B0604030504040204" pitchFamily="34" charset="0"/>
                <a:cs typeface="Verdana" panose="020B0604030504040204" pitchFamily="34" charset="0"/>
              </a:rPr>
              <a:t>Exposure and determinants of outcome influence selection (collider-stratification bias): threat to internal </a:t>
            </a:r>
            <a:r>
              <a:rPr lang="en-US" sz="2100" dirty="0" smtClean="0">
                <a:latin typeface="Verdana" panose="020B0604030504040204" pitchFamily="34" charset="0"/>
                <a:ea typeface="Verdana" panose="020B0604030504040204" pitchFamily="34" charset="0"/>
                <a:cs typeface="Verdana" panose="020B0604030504040204" pitchFamily="34" charset="0"/>
              </a:rPr>
              <a:t>validity</a:t>
            </a:r>
            <a:r>
              <a:rPr lang="en-US" sz="2100" dirty="0">
                <a:latin typeface="Verdana" panose="020B0604030504040204" pitchFamily="34" charset="0"/>
                <a:ea typeface="Verdana" panose="020B0604030504040204" pitchFamily="34" charset="0"/>
                <a:cs typeface="Verdana" panose="020B0604030504040204" pitchFamily="34" charset="0"/>
              </a:rPr>
              <a:t>  </a:t>
            </a:r>
            <a:endParaRPr lang="en-US" sz="2100" dirty="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7" name="Group 26"/>
          <p:cNvGrpSpPr/>
          <p:nvPr/>
        </p:nvGrpSpPr>
        <p:grpSpPr>
          <a:xfrm>
            <a:off x="6892359" y="4127463"/>
            <a:ext cx="3608071" cy="1803007"/>
            <a:chOff x="5098852" y="4007118"/>
            <a:chExt cx="3608071" cy="1803007"/>
          </a:xfrm>
        </p:grpSpPr>
        <p:sp>
          <p:nvSpPr>
            <p:cNvPr id="28" name="TextBox 27"/>
            <p:cNvSpPr txBox="1"/>
            <p:nvPr/>
          </p:nvSpPr>
          <p:spPr bwMode="auto">
            <a:xfrm>
              <a:off x="5098852" y="5440793"/>
              <a:ext cx="310797"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A</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bwMode="auto">
            <a:xfrm>
              <a:off x="6268523" y="4786747"/>
              <a:ext cx="1103546" cy="457200"/>
            </a:xfrm>
            <a:prstGeom prst="rect">
              <a:avLst/>
            </a:prstGeom>
            <a:noFill/>
            <a:ln w="19050" algn="ctr">
              <a:solidFill>
                <a:schemeClr val="tx1"/>
              </a:solidFill>
              <a:miter lim="800000"/>
              <a:headEnd/>
              <a:tailEnd/>
            </a:ln>
          </p:spPr>
          <p:txBody>
            <a:bodyPr wrap="square" lIns="0" tIns="0" rIns="0" bIns="0" rtlCol="0" anchor="ctr">
              <a:no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S=1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bwMode="auto">
            <a:xfrm>
              <a:off x="8434407" y="5440793"/>
              <a:ext cx="272516"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Arrow Connector 30"/>
            <p:cNvCxnSpPr>
              <a:stCxn id="28" idx="3"/>
              <a:endCxn id="30" idx="1"/>
            </p:cNvCxnSpPr>
            <p:nvPr/>
          </p:nvCxnSpPr>
          <p:spPr>
            <a:xfrm>
              <a:off x="5409649" y="5625459"/>
              <a:ext cx="3024758" cy="0"/>
            </a:xfrm>
            <a:prstGeom prst="straightConnector1">
              <a:avLst/>
            </a:prstGeom>
            <a:ln w="28575">
              <a:solidFill>
                <a:schemeClr val="tx1">
                  <a:lumMod val="95000"/>
                  <a:lumOff val="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9" idx="1"/>
            </p:cNvCxnSpPr>
            <p:nvPr/>
          </p:nvCxnSpPr>
          <p:spPr>
            <a:xfrm>
              <a:off x="5409649" y="4192778"/>
              <a:ext cx="858874" cy="82256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5100123" y="4007118"/>
              <a:ext cx="309526" cy="371320"/>
            </a:xfrm>
            <a:prstGeom prst="rect">
              <a:avLst/>
            </a:prstGeom>
            <a:noFill/>
            <a:ln w="19050" algn="ctr">
              <a:noFill/>
              <a:miter lim="800000"/>
              <a:headEnd/>
              <a:tailEnd/>
            </a:ln>
          </p:spPr>
          <p:txBody>
            <a:bodyPr wrap="square" lIns="0" tIns="0" rIns="0" bIns="0" rtlCol="0">
              <a:spAutoFit/>
            </a:bodyPr>
            <a:lstStyle/>
            <a:p>
              <a:pPr algn="ctr">
                <a:lnSpc>
                  <a:spcPct val="111000"/>
                </a:lnSpc>
              </a:pPr>
              <a:r>
                <a:rPr lang="en-US" sz="2400" dirty="0" smtClean="0">
                  <a:latin typeface="Verdana" panose="020B0604030504040204" pitchFamily="34" charset="0"/>
                  <a:ea typeface="Verdana" panose="020B0604030504040204" pitchFamily="34" charset="0"/>
                  <a:cs typeface="Verdana" panose="020B0604030504040204" pitchFamily="34" charset="0"/>
                </a:rPr>
                <a:t>Z</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cxnSp>
          <p:nvCxnSpPr>
            <p:cNvPr id="34" name="Curved Connector 33"/>
            <p:cNvCxnSpPr>
              <a:stCxn id="33" idx="3"/>
              <a:endCxn id="30" idx="0"/>
            </p:cNvCxnSpPr>
            <p:nvPr/>
          </p:nvCxnSpPr>
          <p:spPr>
            <a:xfrm>
              <a:off x="5409649" y="4192778"/>
              <a:ext cx="3161016" cy="1248015"/>
            </a:xfrm>
            <a:prstGeom prst="curvedConnector2">
              <a:avLst/>
            </a:prstGeom>
            <a:ln w="2857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1383816" y="4127463"/>
            <a:ext cx="3608071" cy="1803007"/>
            <a:chOff x="678892" y="4007118"/>
            <a:chExt cx="3608071" cy="1803007"/>
          </a:xfrm>
        </p:grpSpPr>
        <p:sp>
          <p:nvSpPr>
            <p:cNvPr id="36" name="TextBox 35"/>
            <p:cNvSpPr txBox="1"/>
            <p:nvPr/>
          </p:nvSpPr>
          <p:spPr bwMode="auto">
            <a:xfrm>
              <a:off x="678892" y="5440793"/>
              <a:ext cx="310797"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A</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7" name="TextBox 36"/>
            <p:cNvSpPr txBox="1"/>
            <p:nvPr/>
          </p:nvSpPr>
          <p:spPr bwMode="auto">
            <a:xfrm>
              <a:off x="1848563" y="4786747"/>
              <a:ext cx="1103546" cy="457200"/>
            </a:xfrm>
            <a:prstGeom prst="rect">
              <a:avLst/>
            </a:prstGeom>
            <a:noFill/>
            <a:ln w="19050" algn="ctr">
              <a:solidFill>
                <a:schemeClr val="tx1"/>
              </a:solidFill>
              <a:miter lim="800000"/>
              <a:headEnd/>
              <a:tailEnd/>
            </a:ln>
          </p:spPr>
          <p:txBody>
            <a:bodyPr wrap="square" lIns="0" tIns="0" rIns="0" bIns="0" rtlCol="0" anchor="ctr">
              <a:no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S=1</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p:nvSpPr>
          <p:spPr bwMode="auto">
            <a:xfrm>
              <a:off x="4014447" y="5440793"/>
              <a:ext cx="272516" cy="369332"/>
            </a:xfrm>
            <a:prstGeom prst="rect">
              <a:avLst/>
            </a:prstGeom>
            <a:noFill/>
            <a:ln w="19050" algn="ctr">
              <a:noFill/>
              <a:miter lim="800000"/>
              <a:headEnd/>
              <a:tailEnd/>
            </a:ln>
          </p:spPr>
          <p:txBody>
            <a:bodyPr wrap="square" lIns="0" tIns="0" rIns="0" bIns="0" rtlCol="0">
              <a:spAutoFit/>
            </a:bodyPr>
            <a:lstStyle/>
            <a:p>
              <a:pPr algn="ctr"/>
              <a:r>
                <a:rPr lang="en-US" sz="2400" dirty="0" smtClean="0">
                  <a:latin typeface="Verdana" panose="020B0604030504040204" pitchFamily="34" charset="0"/>
                  <a:ea typeface="Verdana" panose="020B0604030504040204" pitchFamily="34" charset="0"/>
                  <a:cs typeface="Verdana" panose="020B0604030504040204" pitchFamily="34" charset="0"/>
                </a:rPr>
                <a:t>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cxnSp>
          <p:nvCxnSpPr>
            <p:cNvPr id="39" name="Straight Arrow Connector 38"/>
            <p:cNvCxnSpPr>
              <a:stCxn id="36" idx="3"/>
              <a:endCxn id="38" idx="1"/>
            </p:cNvCxnSpPr>
            <p:nvPr/>
          </p:nvCxnSpPr>
          <p:spPr>
            <a:xfrm>
              <a:off x="989689" y="5625459"/>
              <a:ext cx="3024758" cy="0"/>
            </a:xfrm>
            <a:prstGeom prst="straightConnector1">
              <a:avLst/>
            </a:prstGeom>
            <a:ln w="28575">
              <a:solidFill>
                <a:schemeClr val="tx1">
                  <a:lumMod val="95000"/>
                  <a:lumOff val="5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0"/>
              <a:endCxn id="37" idx="1"/>
            </p:cNvCxnSpPr>
            <p:nvPr/>
          </p:nvCxnSpPr>
          <p:spPr>
            <a:xfrm flipV="1">
              <a:off x="834291" y="5015347"/>
              <a:ext cx="1014272" cy="4254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auto">
            <a:xfrm>
              <a:off x="680163" y="4007118"/>
              <a:ext cx="309526" cy="371320"/>
            </a:xfrm>
            <a:prstGeom prst="rect">
              <a:avLst/>
            </a:prstGeom>
            <a:noFill/>
            <a:ln w="19050" algn="ctr">
              <a:noFill/>
              <a:miter lim="800000"/>
              <a:headEnd/>
              <a:tailEnd/>
            </a:ln>
          </p:spPr>
          <p:txBody>
            <a:bodyPr wrap="square" lIns="0" tIns="0" rIns="0" bIns="0" rtlCol="0">
              <a:spAutoFit/>
            </a:bodyPr>
            <a:lstStyle/>
            <a:p>
              <a:pPr algn="ctr">
                <a:lnSpc>
                  <a:spcPct val="111000"/>
                </a:lnSpc>
              </a:pPr>
              <a:r>
                <a:rPr lang="en-US" sz="2400" dirty="0" smtClean="0">
                  <a:latin typeface="Verdana" panose="020B0604030504040204" pitchFamily="34" charset="0"/>
                  <a:ea typeface="Verdana" panose="020B0604030504040204" pitchFamily="34" charset="0"/>
                  <a:cs typeface="Verdana" panose="020B0604030504040204" pitchFamily="34" charset="0"/>
                </a:rPr>
                <a:t>Z</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cxnSp>
          <p:nvCxnSpPr>
            <p:cNvPr id="42" name="Straight Arrow Connector 41"/>
            <p:cNvCxnSpPr>
              <a:stCxn id="41" idx="2"/>
              <a:endCxn id="37" idx="1"/>
            </p:cNvCxnSpPr>
            <p:nvPr/>
          </p:nvCxnSpPr>
          <p:spPr>
            <a:xfrm>
              <a:off x="834926" y="4378438"/>
              <a:ext cx="1013637" cy="636909"/>
            </a:xfrm>
            <a:prstGeom prst="straightConnector1">
              <a:avLst/>
            </a:prstGeom>
            <a:ln w="2857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41" idx="3"/>
              <a:endCxn id="38" idx="0"/>
            </p:cNvCxnSpPr>
            <p:nvPr/>
          </p:nvCxnSpPr>
          <p:spPr>
            <a:xfrm>
              <a:off x="989689" y="4192778"/>
              <a:ext cx="3161016" cy="1248015"/>
            </a:xfrm>
            <a:prstGeom prst="curvedConnector2">
              <a:avLst/>
            </a:prstGeom>
            <a:ln w="28575">
              <a:solidFill>
                <a:schemeClr val="tx1">
                  <a:lumMod val="95000"/>
                  <a:lumOff val="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4351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94" y="438912"/>
            <a:ext cx="9749982" cy="575094"/>
          </a:xfrm>
        </p:spPr>
        <p:txBody>
          <a:bodyPr/>
          <a:lstStyle/>
          <a:p>
            <a:r>
              <a:rPr lang="en-US" dirty="0" smtClean="0"/>
              <a:t>Outline</a:t>
            </a:r>
            <a:endParaRPr lang="en-US" dirty="0"/>
          </a:p>
        </p:txBody>
      </p:sp>
      <p:sp>
        <p:nvSpPr>
          <p:cNvPr id="3" name="Content Placeholder 2"/>
          <p:cNvSpPr>
            <a:spLocks noGrp="1"/>
          </p:cNvSpPr>
          <p:nvPr>
            <p:ph idx="1"/>
          </p:nvPr>
        </p:nvSpPr>
        <p:spPr>
          <a:xfrm>
            <a:off x="552894" y="1127342"/>
            <a:ext cx="11057859" cy="4937760"/>
          </a:xfrm>
        </p:spPr>
        <p:txBody>
          <a:bodyPr/>
          <a:lstStyle/>
          <a:p>
            <a:pPr>
              <a:lnSpc>
                <a:spcPct val="111000"/>
              </a:lnSpc>
              <a:spcAft>
                <a:spcPts val="600"/>
              </a:spcAft>
            </a:pPr>
            <a:r>
              <a:rPr lang="en-US" dirty="0"/>
              <a:t>Part 1</a:t>
            </a:r>
            <a:r>
              <a:rPr lang="en-US" dirty="0" smtClean="0"/>
              <a:t>: Introduction </a:t>
            </a:r>
            <a:r>
              <a:rPr lang="en-US" dirty="0"/>
              <a:t>to </a:t>
            </a:r>
            <a:r>
              <a:rPr lang="en-US" dirty="0" smtClean="0"/>
              <a:t>quantitative bias analysis (QBA) (1:10-3pm)</a:t>
            </a:r>
          </a:p>
          <a:p>
            <a:pPr marL="285750" indent="-285750">
              <a:buFont typeface="Arial" panose="020B0604020202020204" pitchFamily="34" charset="0"/>
              <a:buChar char="•"/>
            </a:pPr>
            <a:r>
              <a:rPr lang="en-US" dirty="0"/>
              <a:t>Motivation and key concepts</a:t>
            </a:r>
          </a:p>
          <a:p>
            <a:pPr marL="285750" indent="-285750">
              <a:buFont typeface="Arial" panose="020B0604020202020204" pitchFamily="34" charset="0"/>
              <a:buChar char="•"/>
            </a:pPr>
            <a:r>
              <a:rPr lang="en-US" dirty="0" smtClean="0"/>
              <a:t>What </a:t>
            </a:r>
            <a:r>
              <a:rPr lang="en-US" dirty="0"/>
              <a:t>is quantitative bias analysis?</a:t>
            </a:r>
          </a:p>
          <a:p>
            <a:pPr marL="285750" indent="-285750">
              <a:buFont typeface="Arial" panose="020B0604020202020204" pitchFamily="34" charset="0"/>
              <a:buChar char="•"/>
            </a:pPr>
            <a:r>
              <a:rPr lang="en-US" dirty="0" smtClean="0"/>
              <a:t>Deterministic </a:t>
            </a:r>
            <a:r>
              <a:rPr lang="en-US" dirty="0"/>
              <a:t>bias analysis:</a:t>
            </a:r>
          </a:p>
          <a:p>
            <a:pPr marL="742939" lvl="1" indent="-285750"/>
            <a:r>
              <a:rPr lang="en-US" sz="2400" dirty="0"/>
              <a:t>Selection bias</a:t>
            </a:r>
          </a:p>
          <a:p>
            <a:pPr marL="742939" lvl="1" indent="-285750"/>
            <a:r>
              <a:rPr lang="en-US" sz="2400" dirty="0" smtClean="0"/>
              <a:t>Unmeasured </a:t>
            </a:r>
            <a:r>
              <a:rPr lang="en-US" sz="2400" dirty="0"/>
              <a:t>confounders</a:t>
            </a:r>
          </a:p>
          <a:p>
            <a:pPr marL="742939" lvl="1" indent="-285750"/>
            <a:r>
              <a:rPr lang="en-US" sz="2400" dirty="0" smtClean="0"/>
              <a:t>Misclassification</a:t>
            </a:r>
            <a:endParaRPr lang="en-US" sz="2400" dirty="0"/>
          </a:p>
          <a:p>
            <a:pPr marL="285750" indent="-285750">
              <a:buFont typeface="Arial" panose="020B0604020202020204" pitchFamily="34" charset="0"/>
              <a:buChar char="•"/>
            </a:pPr>
            <a:r>
              <a:rPr lang="en-US" dirty="0" smtClean="0"/>
              <a:t>Multidimensional </a:t>
            </a:r>
            <a:r>
              <a:rPr lang="en-US" dirty="0"/>
              <a:t>bias analysis</a:t>
            </a:r>
          </a:p>
          <a:p>
            <a:pPr marL="285750" indent="-285750">
              <a:buFont typeface="Arial" panose="020B0604020202020204" pitchFamily="34" charset="0"/>
              <a:buChar char="•"/>
            </a:pPr>
            <a:r>
              <a:rPr lang="en-US" dirty="0" smtClean="0"/>
              <a:t>Probabilistic </a:t>
            </a:r>
            <a:r>
              <a:rPr lang="en-US" dirty="0"/>
              <a:t>bias analysis </a:t>
            </a:r>
          </a:p>
          <a:p>
            <a:pPr lvl="1">
              <a:lnSpc>
                <a:spcPct val="111000"/>
              </a:lnSpc>
            </a:pPr>
            <a:endParaRPr lang="en-US" sz="2000" dirty="0"/>
          </a:p>
        </p:txBody>
      </p:sp>
      <p:sp>
        <p:nvSpPr>
          <p:cNvPr id="4" name="Slide Number Placeholder 3"/>
          <p:cNvSpPr>
            <a:spLocks noGrp="1"/>
          </p:cNvSpPr>
          <p:nvPr>
            <p:ph type="sldNum" sz="quarter" idx="4"/>
          </p:nvPr>
        </p:nvSpPr>
        <p:spPr>
          <a:xfrm>
            <a:off x="11406719" y="6474167"/>
            <a:ext cx="328081" cy="15523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16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3887838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Information Bias</a:t>
            </a:r>
            <a:br>
              <a:rPr lang="en-US" dirty="0"/>
            </a:br>
            <a:endParaRPr lang="en-US" dirty="0"/>
          </a:p>
        </p:txBody>
      </p:sp>
      <p:sp>
        <p:nvSpPr>
          <p:cNvPr id="3" name="Content Placeholder 2"/>
          <p:cNvSpPr>
            <a:spLocks noGrp="1"/>
          </p:cNvSpPr>
          <p:nvPr>
            <p:ph idx="1"/>
          </p:nvPr>
        </p:nvSpPr>
        <p:spPr/>
        <p:txBody>
          <a:bodyPr/>
          <a:lstStyle/>
          <a:p>
            <a:r>
              <a:rPr lang="en-US" dirty="0"/>
              <a:t>The estimate of association is distorted by inaccurate measurement or classification of the exposure, outcome, or a </a:t>
            </a:r>
            <a:r>
              <a:rPr lang="en-US" dirty="0" smtClean="0"/>
              <a:t>covariate</a:t>
            </a:r>
            <a:endParaRPr lang="en-US" dirty="0"/>
          </a:p>
          <a:p>
            <a:r>
              <a:rPr lang="en-US" dirty="0" smtClean="0"/>
              <a:t>Misclassification </a:t>
            </a:r>
            <a:r>
              <a:rPr lang="en-US" dirty="0"/>
              <a:t>of categorical variables (exposure, outcome, covariate)</a:t>
            </a:r>
          </a:p>
          <a:p>
            <a:r>
              <a:rPr lang="en-US" dirty="0" smtClean="0"/>
              <a:t>Measurement </a:t>
            </a:r>
            <a:r>
              <a:rPr lang="en-US" dirty="0"/>
              <a:t>error (continuous variables)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20</a:t>
            </a:fld>
            <a:endParaRPr lang="en-US" dirty="0"/>
          </a:p>
        </p:txBody>
      </p:sp>
    </p:spTree>
    <p:extLst>
      <p:ext uri="{BB962C8B-B14F-4D97-AF65-F5344CB8AC3E}">
        <p14:creationId xmlns:p14="http://schemas.microsoft.com/office/powerpoint/2010/main" val="191138848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5771" y="228600"/>
            <a:ext cx="5164424" cy="5804694"/>
          </a:xfrm>
          <a:noFill/>
        </p:spPr>
        <p:txBody>
          <a:bodyPr/>
          <a:lstStyle/>
          <a:p>
            <a:r>
              <a:rPr lang="en-US" sz="2000" dirty="0">
                <a:latin typeface="Source Sans Pro" panose="020B0503030403020204" pitchFamily="34" charset="0"/>
              </a:rPr>
              <a:t>Percentage of sample within categories of </a:t>
            </a:r>
            <a:r>
              <a:rPr lang="en-US" sz="2000" u="sng" dirty="0">
                <a:latin typeface="Source Sans Pro" panose="020B0503030403020204" pitchFamily="34" charset="0"/>
              </a:rPr>
              <a:t>self-reported</a:t>
            </a:r>
            <a:r>
              <a:rPr lang="en-US" sz="2000" dirty="0">
                <a:latin typeface="Source Sans Pro" panose="020B0503030403020204" pitchFamily="34" charset="0"/>
              </a:rPr>
              <a:t> BMI that were classified into the same, higher, or lower categories of </a:t>
            </a:r>
            <a:r>
              <a:rPr lang="en-US" sz="2000" u="sng" dirty="0">
                <a:latin typeface="Source Sans Pro" panose="020B0503030403020204" pitchFamily="34" charset="0"/>
              </a:rPr>
              <a:t>measured </a:t>
            </a:r>
            <a:r>
              <a:rPr lang="en-US" sz="2000" u="sng" dirty="0" smtClean="0">
                <a:latin typeface="Source Sans Pro" panose="020B0503030403020204" pitchFamily="34" charset="0"/>
              </a:rPr>
              <a:t>BMI</a:t>
            </a:r>
            <a:r>
              <a:rPr lang="en-US" sz="2000" dirty="0">
                <a:latin typeface="Source Sans Pro" panose="020B0503030403020204" pitchFamily="34" charset="0"/>
              </a:rPr>
              <a:t> </a:t>
            </a:r>
            <a:r>
              <a:rPr lang="en-US" sz="2000" dirty="0" smtClean="0">
                <a:latin typeface="Source Sans Pro" panose="020B0503030403020204" pitchFamily="34" charset="0"/>
              </a:rPr>
              <a:t> (NHANES)</a:t>
            </a:r>
          </a:p>
          <a:p>
            <a:r>
              <a:rPr lang="en-US" sz="2000" dirty="0" smtClean="0">
                <a:latin typeface="Source Sans Pro" panose="020B0503030403020204" pitchFamily="34" charset="0"/>
              </a:rPr>
              <a:t>White</a:t>
            </a:r>
            <a:r>
              <a:rPr lang="en-US" sz="2000" dirty="0">
                <a:latin typeface="Source Sans Pro" panose="020B0503030403020204" pitchFamily="34" charset="0"/>
              </a:rPr>
              <a:t>: </a:t>
            </a:r>
            <a:r>
              <a:rPr lang="en-US" sz="2000" dirty="0" smtClean="0">
                <a:latin typeface="Source Sans Pro" panose="020B0503030403020204" pitchFamily="34" charset="0"/>
              </a:rPr>
              <a:t>BMI </a:t>
            </a:r>
            <a:r>
              <a:rPr lang="en-US" sz="2000" dirty="0" err="1" smtClean="0">
                <a:latin typeface="Source Sans Pro" panose="020B0503030403020204" pitchFamily="34" charset="0"/>
              </a:rPr>
              <a:t>category</a:t>
            </a:r>
            <a:r>
              <a:rPr lang="en-US" sz="2000" baseline="-25000" dirty="0" err="1" smtClean="0">
                <a:latin typeface="Source Sans Pro" panose="020B0503030403020204" pitchFamily="34" charset="0"/>
              </a:rPr>
              <a:t>measured</a:t>
            </a:r>
            <a:r>
              <a:rPr lang="en-US" sz="2000" dirty="0" smtClean="0">
                <a:latin typeface="Source Sans Pro" panose="020B0503030403020204" pitchFamily="34" charset="0"/>
              </a:rPr>
              <a:t> = BMI </a:t>
            </a:r>
            <a:r>
              <a:rPr lang="en-US" sz="2000" dirty="0" err="1" smtClean="0">
                <a:latin typeface="Source Sans Pro" panose="020B0503030403020204" pitchFamily="34" charset="0"/>
              </a:rPr>
              <a:t>category</a:t>
            </a:r>
            <a:r>
              <a:rPr lang="en-US" sz="2000" baseline="-25000" dirty="0" err="1" smtClean="0">
                <a:latin typeface="Source Sans Pro" panose="020B0503030403020204" pitchFamily="34" charset="0"/>
              </a:rPr>
              <a:t>self</a:t>
            </a:r>
            <a:r>
              <a:rPr lang="en-US" sz="2000" baseline="-25000" dirty="0" smtClean="0">
                <a:latin typeface="Source Sans Pro" panose="020B0503030403020204" pitchFamily="34" charset="0"/>
              </a:rPr>
              <a:t>-reported</a:t>
            </a:r>
          </a:p>
          <a:p>
            <a:r>
              <a:rPr lang="en-US" sz="2000" dirty="0" smtClean="0">
                <a:latin typeface="Source Sans Pro" panose="020B0503030403020204" pitchFamily="34" charset="0"/>
              </a:rPr>
              <a:t>Striped: </a:t>
            </a:r>
            <a:r>
              <a:rPr lang="en-US" sz="2000" dirty="0">
                <a:latin typeface="Source Sans Pro" panose="020B0503030403020204" pitchFamily="34" charset="0"/>
              </a:rPr>
              <a:t>BMI </a:t>
            </a:r>
            <a:r>
              <a:rPr lang="en-US" sz="2000" dirty="0" err="1">
                <a:latin typeface="Source Sans Pro" panose="020B0503030403020204" pitchFamily="34" charset="0"/>
              </a:rPr>
              <a:t>category</a:t>
            </a:r>
            <a:r>
              <a:rPr lang="en-US" sz="2000" baseline="-25000" dirty="0" err="1">
                <a:latin typeface="Source Sans Pro" panose="020B0503030403020204" pitchFamily="34" charset="0"/>
              </a:rPr>
              <a:t>measured</a:t>
            </a:r>
            <a:r>
              <a:rPr lang="en-US" sz="2000" dirty="0">
                <a:latin typeface="Source Sans Pro" panose="020B0503030403020204" pitchFamily="34" charset="0"/>
              </a:rPr>
              <a:t> </a:t>
            </a:r>
            <a:r>
              <a:rPr lang="en-US" sz="2000" dirty="0" smtClean="0">
                <a:latin typeface="Source Sans Pro" panose="020B0503030403020204" pitchFamily="34" charset="0"/>
              </a:rPr>
              <a:t>&lt; </a:t>
            </a:r>
            <a:r>
              <a:rPr lang="en-US" sz="2000" dirty="0">
                <a:latin typeface="Source Sans Pro" panose="020B0503030403020204" pitchFamily="34" charset="0"/>
              </a:rPr>
              <a:t>BMI </a:t>
            </a:r>
            <a:r>
              <a:rPr lang="en-US" sz="2000" dirty="0" err="1">
                <a:latin typeface="Source Sans Pro" panose="020B0503030403020204" pitchFamily="34" charset="0"/>
              </a:rPr>
              <a:t>category</a:t>
            </a:r>
            <a:r>
              <a:rPr lang="en-US" sz="2000" baseline="-25000" dirty="0" err="1">
                <a:latin typeface="Source Sans Pro" panose="020B0503030403020204" pitchFamily="34" charset="0"/>
              </a:rPr>
              <a:t>self</a:t>
            </a:r>
            <a:r>
              <a:rPr lang="en-US" sz="2000" baseline="-25000" dirty="0">
                <a:latin typeface="Source Sans Pro" panose="020B0503030403020204" pitchFamily="34" charset="0"/>
              </a:rPr>
              <a:t>-reported</a:t>
            </a:r>
          </a:p>
          <a:p>
            <a:r>
              <a:rPr lang="en-US" sz="2000" dirty="0" smtClean="0">
                <a:latin typeface="Source Sans Pro" panose="020B0503030403020204" pitchFamily="34" charset="0"/>
              </a:rPr>
              <a:t>Gray</a:t>
            </a:r>
            <a:r>
              <a:rPr lang="en-US" sz="2000" dirty="0">
                <a:latin typeface="Source Sans Pro" panose="020B0503030403020204" pitchFamily="34" charset="0"/>
              </a:rPr>
              <a:t>: BMI </a:t>
            </a:r>
            <a:r>
              <a:rPr lang="en-US" sz="2000" dirty="0" err="1">
                <a:latin typeface="Source Sans Pro" panose="020B0503030403020204" pitchFamily="34" charset="0"/>
              </a:rPr>
              <a:t>category</a:t>
            </a:r>
            <a:r>
              <a:rPr lang="en-US" sz="2000" baseline="-25000" dirty="0" err="1">
                <a:latin typeface="Source Sans Pro" panose="020B0503030403020204" pitchFamily="34" charset="0"/>
              </a:rPr>
              <a:t>measured</a:t>
            </a:r>
            <a:r>
              <a:rPr lang="en-US" sz="2000" dirty="0">
                <a:latin typeface="Source Sans Pro" panose="020B0503030403020204" pitchFamily="34" charset="0"/>
              </a:rPr>
              <a:t> </a:t>
            </a:r>
            <a:r>
              <a:rPr lang="en-US" sz="2000" dirty="0" smtClean="0">
                <a:latin typeface="Source Sans Pro" panose="020B0503030403020204" pitchFamily="34" charset="0"/>
              </a:rPr>
              <a:t>1 </a:t>
            </a:r>
            <a:r>
              <a:rPr lang="en-US" sz="2000" dirty="0">
                <a:latin typeface="Source Sans Pro" panose="020B0503030403020204" pitchFamily="34" charset="0"/>
              </a:rPr>
              <a:t>category higher than BMI </a:t>
            </a:r>
            <a:r>
              <a:rPr lang="en-US" sz="2000" dirty="0" err="1">
                <a:latin typeface="Source Sans Pro" panose="020B0503030403020204" pitchFamily="34" charset="0"/>
              </a:rPr>
              <a:t>category</a:t>
            </a:r>
            <a:r>
              <a:rPr lang="en-US" sz="2000" baseline="-25000" dirty="0" err="1">
                <a:latin typeface="Source Sans Pro" panose="020B0503030403020204" pitchFamily="34" charset="0"/>
              </a:rPr>
              <a:t>self</a:t>
            </a:r>
            <a:r>
              <a:rPr lang="en-US" sz="2000" baseline="-25000" dirty="0">
                <a:latin typeface="Source Sans Pro" panose="020B0503030403020204" pitchFamily="34" charset="0"/>
              </a:rPr>
              <a:t>-reported</a:t>
            </a:r>
          </a:p>
          <a:p>
            <a:r>
              <a:rPr lang="en-US" sz="2000" dirty="0" smtClean="0">
                <a:latin typeface="Source Sans Pro" panose="020B0503030403020204" pitchFamily="34" charset="0"/>
              </a:rPr>
              <a:t>Black</a:t>
            </a:r>
            <a:r>
              <a:rPr lang="en-US" sz="2000" dirty="0">
                <a:latin typeface="Source Sans Pro" panose="020B0503030403020204" pitchFamily="34" charset="0"/>
              </a:rPr>
              <a:t>: BMI </a:t>
            </a:r>
            <a:r>
              <a:rPr lang="en-US" sz="2000" dirty="0" err="1">
                <a:latin typeface="Source Sans Pro" panose="020B0503030403020204" pitchFamily="34" charset="0"/>
              </a:rPr>
              <a:t>category</a:t>
            </a:r>
            <a:r>
              <a:rPr lang="en-US" sz="2000" baseline="-25000" dirty="0" err="1">
                <a:latin typeface="Source Sans Pro" panose="020B0503030403020204" pitchFamily="34" charset="0"/>
              </a:rPr>
              <a:t>measured</a:t>
            </a:r>
            <a:r>
              <a:rPr lang="en-US" sz="2000" dirty="0">
                <a:latin typeface="Source Sans Pro" panose="020B0503030403020204" pitchFamily="34" charset="0"/>
              </a:rPr>
              <a:t> </a:t>
            </a:r>
            <a:r>
              <a:rPr lang="en-US" sz="2000" dirty="0" smtClean="0">
                <a:latin typeface="Source Sans Pro" panose="020B0503030403020204" pitchFamily="34" charset="0"/>
              </a:rPr>
              <a:t>was </a:t>
            </a:r>
            <a:r>
              <a:rPr lang="en-US" sz="2000" dirty="0">
                <a:latin typeface="Source Sans Pro" panose="020B0503030403020204" pitchFamily="34" charset="0"/>
              </a:rPr>
              <a:t>2 categories higher than BMI </a:t>
            </a:r>
            <a:r>
              <a:rPr lang="en-US" sz="2000" dirty="0" err="1">
                <a:latin typeface="Source Sans Pro" panose="020B0503030403020204" pitchFamily="34" charset="0"/>
              </a:rPr>
              <a:t>category</a:t>
            </a:r>
            <a:r>
              <a:rPr lang="en-US" sz="2000" baseline="-25000" dirty="0" err="1">
                <a:latin typeface="Source Sans Pro" panose="020B0503030403020204" pitchFamily="34" charset="0"/>
              </a:rPr>
              <a:t>self</a:t>
            </a:r>
            <a:r>
              <a:rPr lang="en-US" sz="2000" baseline="-25000" dirty="0">
                <a:latin typeface="Source Sans Pro" panose="020B0503030403020204" pitchFamily="34" charset="0"/>
              </a:rPr>
              <a:t>-reported</a:t>
            </a:r>
          </a:p>
          <a:p>
            <a:pPr marL="0" indent="0">
              <a:buNone/>
            </a:pPr>
            <a:endParaRPr lang="en-US" sz="20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21</a:t>
            </a:fld>
            <a:endParaRPr lang="en-US" dirty="0"/>
          </a:p>
        </p:txBody>
      </p:sp>
      <p:grpSp>
        <p:nvGrpSpPr>
          <p:cNvPr id="12" name="Group 11"/>
          <p:cNvGrpSpPr/>
          <p:nvPr/>
        </p:nvGrpSpPr>
        <p:grpSpPr>
          <a:xfrm>
            <a:off x="153197" y="482649"/>
            <a:ext cx="6742573" cy="5005609"/>
            <a:chOff x="2308372" y="298783"/>
            <a:chExt cx="6742573" cy="5005609"/>
          </a:xfrm>
        </p:grpSpPr>
        <p:pic>
          <p:nvPicPr>
            <p:cNvPr id="5" name="Picture 2" descr="Percentage of sample within categories of self-reported body mass index (BMI) that were classified into the same, higher, or lower categories of measured BMI, National Health and Nutrition Examination Survey (NHANES) II (1976–1980), NHANES III (1988–1994), and Continuous NHANES (1999–2010), United States. A) Men. B) Women. Measured BMI was calculated from measured height and weight. Self-reported BMI was calculated from self-reported weight and height. The x-axis BMI categories are according to self-report. Within BMI categories, the first bar is for the full sample, and the second bar for the restricted sample. White: measured BMI category was the same as self-reported BMI category; striped: measured BMI category was lower than self-reported BMI category; gray: measured BMI category was 1 category higher than self-reported BMI category; black: measured BMI category was 2 categories higher than self-reported BMI categ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8372" y="666517"/>
              <a:ext cx="6742573" cy="46378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047513" y="298783"/>
              <a:ext cx="2166360"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Men</a:t>
              </a:r>
            </a:p>
          </p:txBody>
        </p:sp>
        <p:sp>
          <p:nvSpPr>
            <p:cNvPr id="7" name="TextBox 6"/>
            <p:cNvSpPr txBox="1"/>
            <p:nvPr/>
          </p:nvSpPr>
          <p:spPr>
            <a:xfrm>
              <a:off x="6866619" y="298783"/>
              <a:ext cx="2166360"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Women</a:t>
              </a:r>
            </a:p>
          </p:txBody>
        </p:sp>
      </p:grpSp>
      <p:sp>
        <p:nvSpPr>
          <p:cNvPr id="9" name="TextBox 8"/>
          <p:cNvSpPr txBox="1"/>
          <p:nvPr/>
        </p:nvSpPr>
        <p:spPr>
          <a:xfrm>
            <a:off x="647700" y="5933484"/>
            <a:ext cx="3334871" cy="307777"/>
          </a:xfrm>
          <a:prstGeom prst="rect">
            <a:avLst/>
          </a:prstGeom>
          <a:noFill/>
        </p:spPr>
        <p:txBody>
          <a:bodyPr wrap="square" rtlCol="0">
            <a:spAutoFit/>
          </a:bodyPr>
          <a:lstStyle/>
          <a:p>
            <a:r>
              <a:rPr lang="en-US" sz="1400" dirty="0" err="1" smtClean="0">
                <a:solidFill>
                  <a:schemeClr val="bg1">
                    <a:lumMod val="50000"/>
                  </a:schemeClr>
                </a:solidFill>
              </a:rPr>
              <a:t>Flegal</a:t>
            </a:r>
            <a:r>
              <a:rPr lang="en-US" sz="1400" dirty="0" smtClean="0">
                <a:solidFill>
                  <a:schemeClr val="bg1">
                    <a:lumMod val="50000"/>
                  </a:schemeClr>
                </a:solidFill>
              </a:rPr>
              <a:t>, Am J Epi, 2017</a:t>
            </a:r>
            <a:endParaRPr lang="en-US" sz="1400" dirty="0">
              <a:solidFill>
                <a:schemeClr val="bg1">
                  <a:lumMod val="50000"/>
                </a:schemeClr>
              </a:solidFill>
            </a:endParaRPr>
          </a:p>
        </p:txBody>
      </p:sp>
      <p:sp>
        <p:nvSpPr>
          <p:cNvPr id="13" name="TextBox 12"/>
          <p:cNvSpPr txBox="1"/>
          <p:nvPr/>
        </p:nvSpPr>
        <p:spPr bwMode="auto">
          <a:xfrm>
            <a:off x="1285098" y="5530315"/>
            <a:ext cx="1495168" cy="276999"/>
          </a:xfrm>
          <a:prstGeom prst="rect">
            <a:avLst/>
          </a:prstGeom>
          <a:noFill/>
          <a:ln w="19050" algn="ctr">
            <a:noFill/>
            <a:miter lim="800000"/>
            <a:headEnd/>
            <a:tailEnd/>
          </a:ln>
        </p:spPr>
        <p:txBody>
          <a:bodyPr wrap="square" lIns="0" tIns="0" rIns="0" bIns="0"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(self-report)</a:t>
            </a:r>
          </a:p>
        </p:txBody>
      </p:sp>
      <p:sp>
        <p:nvSpPr>
          <p:cNvPr id="14" name="TextBox 13"/>
          <p:cNvSpPr txBox="1"/>
          <p:nvPr/>
        </p:nvSpPr>
        <p:spPr bwMode="auto">
          <a:xfrm>
            <a:off x="4885033" y="5530315"/>
            <a:ext cx="1495168" cy="276999"/>
          </a:xfrm>
          <a:prstGeom prst="rect">
            <a:avLst/>
          </a:prstGeom>
          <a:noFill/>
          <a:ln w="19050" algn="ctr">
            <a:noFill/>
            <a:miter lim="800000"/>
            <a:headEnd/>
            <a:tailEnd/>
          </a:ln>
        </p:spPr>
        <p:txBody>
          <a:bodyPr wrap="square" lIns="0" tIns="0" rIns="0" bIns="0" rtlCol="0">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(self-report)</a:t>
            </a:r>
          </a:p>
        </p:txBody>
      </p:sp>
    </p:spTree>
    <p:extLst>
      <p:ext uri="{BB962C8B-B14F-4D97-AF65-F5344CB8AC3E}">
        <p14:creationId xmlns:p14="http://schemas.microsoft.com/office/powerpoint/2010/main" val="164004859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vs. Validity</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1128841" y="1340038"/>
            <a:ext cx="9934317" cy="4480560"/>
          </a:xfrm>
          <a:prstGeom prst="rect">
            <a:avLst/>
          </a:prstGeom>
        </p:spPr>
      </p:pic>
      <p:sp>
        <p:nvSpPr>
          <p:cNvPr id="6" name="TextBox 5"/>
          <p:cNvSpPr txBox="1"/>
          <p:nvPr/>
        </p:nvSpPr>
        <p:spPr>
          <a:xfrm>
            <a:off x="8905085" y="4032702"/>
            <a:ext cx="1768220" cy="646331"/>
          </a:xfrm>
          <a:prstGeom prst="rect">
            <a:avLst/>
          </a:prstGeom>
          <a:solidFill>
            <a:schemeClr val="bg1"/>
          </a:solidFill>
        </p:spPr>
        <p:txBody>
          <a:bodyPr wrap="square" rtlCol="0">
            <a:spAutoFit/>
          </a:bodyPr>
          <a:lstStyle/>
          <a:p>
            <a:pPr defTabSz="1144588"/>
            <a:r>
              <a:rPr lang="en-US" dirty="0" smtClean="0">
                <a:latin typeface="Verdana" panose="020B0604030504040204" pitchFamily="34" charset="0"/>
                <a:ea typeface="Verdana" panose="020B0604030504040204" pitchFamily="34" charset="0"/>
                <a:cs typeface="Verdana" panose="020B0604030504040204" pitchFamily="34" charset="0"/>
              </a:rPr>
              <a:t>Both Reliable</a:t>
            </a:r>
          </a:p>
          <a:p>
            <a:pPr>
              <a:tabLst>
                <a:tab pos="2290763" algn="l"/>
              </a:tabLst>
            </a:pPr>
            <a:r>
              <a:rPr lang="en-US" dirty="0" smtClean="0">
                <a:latin typeface="Verdana" panose="020B0604030504040204" pitchFamily="34" charset="0"/>
                <a:ea typeface="Verdana" panose="020B0604030504040204" pitchFamily="34" charset="0"/>
                <a:cs typeface="Verdana" panose="020B0604030504040204" pitchFamily="34" charset="0"/>
              </a:rPr>
              <a:t>and Valid</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1854777" y="4032702"/>
            <a:ext cx="1442567" cy="646331"/>
          </a:xfrm>
          <a:prstGeom prst="rect">
            <a:avLst/>
          </a:prstGeom>
          <a:solidFill>
            <a:schemeClr val="bg1"/>
          </a:solidFill>
        </p:spPr>
        <p:txBody>
          <a:bodyPr wrap="square" rtlCol="0">
            <a:spAutoFit/>
          </a:bodyPr>
          <a:lstStyle/>
          <a:p>
            <a:pPr defTabSz="1144588"/>
            <a:r>
              <a:rPr lang="en-US" dirty="0" smtClean="0">
                <a:latin typeface="Verdana" panose="020B0604030504040204" pitchFamily="34" charset="0"/>
                <a:ea typeface="Verdana" panose="020B0604030504040204" pitchFamily="34" charset="0"/>
                <a:cs typeface="Verdana" panose="020B0604030504040204" pitchFamily="34" charset="0"/>
              </a:rPr>
              <a:t>Reliable</a:t>
            </a:r>
            <a:r>
              <a:rPr lang="en-US" dirty="0">
                <a:latin typeface="Verdana" panose="020B0604030504040204" pitchFamily="34" charset="0"/>
                <a:ea typeface="Verdana" panose="020B0604030504040204" pitchFamily="34" charset="0"/>
                <a:cs typeface="Verdana" panose="020B0604030504040204" pitchFamily="34" charset="0"/>
              </a:rPr>
              <a:t>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defTabSz="1144588"/>
            <a:r>
              <a:rPr lang="en-US" dirty="0" smtClean="0">
                <a:latin typeface="Verdana" panose="020B0604030504040204" pitchFamily="34" charset="0"/>
                <a:ea typeface="Verdana" panose="020B0604030504040204" pitchFamily="34" charset="0"/>
                <a:cs typeface="Verdana" panose="020B0604030504040204" pitchFamily="34" charset="0"/>
              </a:rPr>
              <a:t>Not Valid</a:t>
            </a:r>
            <a:r>
              <a:rPr lang="en-US" dirty="0">
                <a:latin typeface="Verdana" panose="020B0604030504040204" pitchFamily="34" charset="0"/>
                <a:ea typeface="Verdana" panose="020B0604030504040204" pitchFamily="34" charset="0"/>
                <a:cs typeface="Verdana" panose="020B0604030504040204" pitchFamily="34" charset="0"/>
              </a:rPr>
              <a:t>	</a:t>
            </a:r>
          </a:p>
        </p:txBody>
      </p:sp>
      <p:sp>
        <p:nvSpPr>
          <p:cNvPr id="10" name="TextBox 9"/>
          <p:cNvSpPr txBox="1"/>
          <p:nvPr/>
        </p:nvSpPr>
        <p:spPr>
          <a:xfrm>
            <a:off x="4023280" y="4032702"/>
            <a:ext cx="2002682" cy="646331"/>
          </a:xfrm>
          <a:prstGeom prst="rect">
            <a:avLst/>
          </a:prstGeom>
          <a:solidFill>
            <a:schemeClr val="bg1"/>
          </a:solidFill>
        </p:spPr>
        <p:txBody>
          <a:bodyPr wrap="square" rtlCol="0">
            <a:spAutoFit/>
          </a:bodyPr>
          <a:lstStyle/>
          <a:p>
            <a:pPr defTabSz="1144588"/>
            <a:r>
              <a:rPr lang="en-US" dirty="0" smtClean="0">
                <a:latin typeface="Verdana" panose="020B0604030504040204" pitchFamily="34" charset="0"/>
                <a:ea typeface="Verdana" panose="020B0604030504040204" pitchFamily="34" charset="0"/>
                <a:cs typeface="Verdana" panose="020B0604030504040204" pitchFamily="34" charset="0"/>
              </a:rPr>
              <a:t>Valid</a:t>
            </a:r>
            <a:endParaRPr lang="en-US" dirty="0">
              <a:latin typeface="Verdana" panose="020B0604030504040204" pitchFamily="34" charset="0"/>
              <a:ea typeface="Verdana" panose="020B0604030504040204" pitchFamily="34" charset="0"/>
              <a:cs typeface="Verdana" panose="020B0604030504040204" pitchFamily="34" charset="0"/>
            </a:endParaRPr>
          </a:p>
          <a:p>
            <a:pPr defTabSz="1144588"/>
            <a:r>
              <a:rPr lang="en-US" dirty="0" smtClean="0">
                <a:latin typeface="Verdana" panose="020B0604030504040204" pitchFamily="34" charset="0"/>
                <a:ea typeface="Verdana" panose="020B0604030504040204" pitchFamily="34" charset="0"/>
                <a:cs typeface="Verdana" panose="020B0604030504040204" pitchFamily="34" charset="0"/>
              </a:rPr>
              <a:t>Low Reliability</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6419022" y="4032702"/>
            <a:ext cx="1728551" cy="646331"/>
          </a:xfrm>
          <a:prstGeom prst="rect">
            <a:avLst/>
          </a:prstGeom>
          <a:solidFill>
            <a:schemeClr val="bg1"/>
          </a:solidFill>
        </p:spPr>
        <p:txBody>
          <a:bodyPr wrap="square" rtlCol="0">
            <a:spAutoFit/>
          </a:bodyPr>
          <a:lstStyle/>
          <a:p>
            <a:pPr defTabSz="1144588"/>
            <a:r>
              <a:rPr lang="en-US" dirty="0" smtClean="0">
                <a:latin typeface="Verdana" panose="020B0604030504040204" pitchFamily="34" charset="0"/>
                <a:ea typeface="Verdana" panose="020B0604030504040204" pitchFamily="34" charset="0"/>
                <a:cs typeface="Verdana" panose="020B0604030504040204" pitchFamily="34" charset="0"/>
              </a:rPr>
              <a:t>Not Reliable</a:t>
            </a:r>
          </a:p>
          <a:p>
            <a:pPr defTabSz="1144588"/>
            <a:r>
              <a:rPr lang="en-US" dirty="0" smtClean="0">
                <a:latin typeface="Verdana" panose="020B0604030504040204" pitchFamily="34" charset="0"/>
                <a:ea typeface="Verdana" panose="020B0604030504040204" pitchFamily="34" charset="0"/>
                <a:cs typeface="Verdana" panose="020B0604030504040204" pitchFamily="34" charset="0"/>
              </a:rPr>
              <a:t>Not Valid</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9209363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Limitations of </a:t>
            </a:r>
            <a:r>
              <a:rPr lang="en-US" dirty="0" smtClean="0"/>
              <a:t>meta-analysis</a:t>
            </a:r>
            <a:endParaRPr lang="en-US" dirty="0"/>
          </a:p>
        </p:txBody>
      </p:sp>
      <p:sp>
        <p:nvSpPr>
          <p:cNvPr id="3" name="Content Placeholder 2"/>
          <p:cNvSpPr>
            <a:spLocks noGrp="1"/>
          </p:cNvSpPr>
          <p:nvPr>
            <p:ph idx="1"/>
          </p:nvPr>
        </p:nvSpPr>
        <p:spPr>
          <a:xfrm>
            <a:off x="486835" y="1127342"/>
            <a:ext cx="6433730" cy="4484186"/>
          </a:xfrm>
        </p:spPr>
        <p:txBody>
          <a:bodyPr/>
          <a:lstStyle/>
          <a:p>
            <a:pPr marL="285750" indent="-285750">
              <a:buFont typeface="Arial"/>
              <a:buChar char="•"/>
            </a:pPr>
            <a:r>
              <a:rPr lang="en-US" dirty="0"/>
              <a:t>If there is a systematic bias affecting study results, a meta analysis will not solve this problem</a:t>
            </a:r>
          </a:p>
          <a:p>
            <a:pPr marL="285750" indent="-285750">
              <a:buFont typeface="Arial"/>
              <a:buChar char="•"/>
            </a:pPr>
            <a:r>
              <a:rPr lang="en-US" dirty="0" smtClean="0"/>
              <a:t>More </a:t>
            </a:r>
            <a:r>
              <a:rPr lang="en-US" dirty="0"/>
              <a:t>precise, but still biased effect estimate</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23</a:t>
            </a:fld>
            <a:endParaRPr lang="en-US" dirty="0"/>
          </a:p>
        </p:txBody>
      </p:sp>
      <p:pic>
        <p:nvPicPr>
          <p:cNvPr id="5" name="Picture 4"/>
          <p:cNvPicPr>
            <a:picLocks noChangeAspect="1"/>
          </p:cNvPicPr>
          <p:nvPr/>
        </p:nvPicPr>
        <p:blipFill>
          <a:blip r:embed="rId2"/>
          <a:stretch>
            <a:fillRect/>
          </a:stretch>
        </p:blipFill>
        <p:spPr>
          <a:xfrm>
            <a:off x="6880147" y="1002144"/>
            <a:ext cx="4821114" cy="4715754"/>
          </a:xfrm>
          <a:prstGeom prst="rect">
            <a:avLst/>
          </a:prstGeom>
        </p:spPr>
      </p:pic>
      <p:sp>
        <p:nvSpPr>
          <p:cNvPr id="6" name="TextBox 5"/>
          <p:cNvSpPr txBox="1"/>
          <p:nvPr/>
        </p:nvSpPr>
        <p:spPr>
          <a:xfrm>
            <a:off x="734729" y="5884167"/>
            <a:ext cx="4823012" cy="307777"/>
          </a:xfrm>
          <a:prstGeom prst="rect">
            <a:avLst/>
          </a:prstGeom>
          <a:noFill/>
        </p:spPr>
        <p:txBody>
          <a:bodyPr wrap="square" rtlCol="0">
            <a:spAutoFit/>
          </a:bodyPr>
          <a:lstStyle/>
          <a:p>
            <a:r>
              <a:rPr lang="en-US" sz="1400" dirty="0" err="1" smtClean="0"/>
              <a:t>Stovitz</a:t>
            </a:r>
            <a:r>
              <a:rPr lang="en-US" sz="1400" dirty="0"/>
              <a:t>, Banack &amp; Kaufman, </a:t>
            </a:r>
            <a:r>
              <a:rPr lang="en-US" sz="1400" dirty="0" smtClean="0"/>
              <a:t>2018</a:t>
            </a:r>
            <a:endParaRPr lang="en-US" sz="1400" dirty="0"/>
          </a:p>
        </p:txBody>
      </p:sp>
    </p:spTree>
    <p:extLst>
      <p:ext uri="{BB962C8B-B14F-4D97-AF65-F5344CB8AC3E}">
        <p14:creationId xmlns:p14="http://schemas.microsoft.com/office/powerpoint/2010/main" val="6588770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Why QBA?</a:t>
            </a:r>
          </a:p>
        </p:txBody>
      </p:sp>
      <p:sp>
        <p:nvSpPr>
          <p:cNvPr id="3" name="Content Placeholder 2"/>
          <p:cNvSpPr>
            <a:spLocks noGrp="1"/>
          </p:cNvSpPr>
          <p:nvPr>
            <p:ph idx="1"/>
          </p:nvPr>
        </p:nvSpPr>
        <p:spPr/>
        <p:txBody>
          <a:bodyPr/>
          <a:lstStyle/>
          <a:p>
            <a:r>
              <a:rPr lang="en-US" dirty="0"/>
              <a:t>As epidemiologists, we all try to design quality studies and reduce the amount of systematic error affecting an effect estimate </a:t>
            </a:r>
            <a:endParaRPr lang="en-US" dirty="0" smtClean="0"/>
          </a:p>
          <a:p>
            <a:endParaRPr lang="en-US" dirty="0" smtClean="0"/>
          </a:p>
          <a:p>
            <a:r>
              <a:rPr lang="en-US" dirty="0" smtClean="0"/>
              <a:t>Problem: It’s </a:t>
            </a:r>
            <a:r>
              <a:rPr lang="en-US" dirty="0"/>
              <a:t>not always </a:t>
            </a:r>
            <a:r>
              <a:rPr lang="en-US" dirty="0" smtClean="0"/>
              <a:t>possible!</a:t>
            </a:r>
          </a:p>
          <a:p>
            <a:endParaRPr lang="en-US" dirty="0"/>
          </a:p>
          <a:p>
            <a:r>
              <a:rPr lang="en-US" dirty="0"/>
              <a:t>Incumbent upon investigators to quantify how far an estimate is from the “truth” (an estimate that is free of bias)</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24</a:t>
            </a:fld>
            <a:endParaRPr lang="en-US" dirty="0"/>
          </a:p>
        </p:txBody>
      </p:sp>
    </p:spTree>
    <p:extLst>
      <p:ext uri="{BB962C8B-B14F-4D97-AF65-F5344CB8AC3E}">
        <p14:creationId xmlns:p14="http://schemas.microsoft.com/office/powerpoint/2010/main" val="39796649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When QBA</a:t>
            </a:r>
            <a:r>
              <a:rPr lang="en-US" dirty="0" smtClean="0"/>
              <a:t>?</a:t>
            </a:r>
            <a:endParaRPr lang="en-US" dirty="0"/>
          </a:p>
        </p:txBody>
      </p:sp>
      <p:sp>
        <p:nvSpPr>
          <p:cNvPr id="3" name="Content Placeholder 2"/>
          <p:cNvSpPr>
            <a:spLocks noGrp="1"/>
          </p:cNvSpPr>
          <p:nvPr>
            <p:ph idx="1"/>
          </p:nvPr>
        </p:nvSpPr>
        <p:spPr>
          <a:xfrm>
            <a:off x="486834" y="1127342"/>
            <a:ext cx="11218333" cy="5123556"/>
          </a:xfrm>
        </p:spPr>
        <p:txBody>
          <a:bodyPr/>
          <a:lstStyle/>
          <a:p>
            <a:pPr marL="457200" indent="-457200">
              <a:spcAft>
                <a:spcPts val="600"/>
              </a:spcAft>
              <a:buFont typeface="+mj-lt"/>
              <a:buAutoNum type="arabicPeriod"/>
            </a:pPr>
            <a:r>
              <a:rPr lang="en-US" dirty="0"/>
              <a:t>When the effect estimate is reasonably precise </a:t>
            </a:r>
          </a:p>
          <a:p>
            <a:pPr lvl="1">
              <a:spcAft>
                <a:spcPts val="600"/>
              </a:spcAft>
            </a:pPr>
            <a:r>
              <a:rPr lang="en-US" sz="2000" dirty="0"/>
              <a:t>Narrow 95% CI reflects a small amount of random error</a:t>
            </a:r>
          </a:p>
          <a:p>
            <a:pPr lvl="1"/>
            <a:r>
              <a:rPr lang="en-US" sz="2000" dirty="0" smtClean="0"/>
              <a:t>With </a:t>
            </a:r>
            <a:r>
              <a:rPr lang="en-US" sz="2000" dirty="0"/>
              <a:t>a wider CI, it is already difficult to make inferences because of the amount of random error, regardless of whether you try to account for systematic error </a:t>
            </a:r>
            <a:endParaRPr lang="en-US" sz="2000" dirty="0" smtClean="0"/>
          </a:p>
          <a:p>
            <a:pPr marL="457200" indent="-457200">
              <a:spcAft>
                <a:spcPts val="600"/>
              </a:spcAft>
              <a:buFont typeface="+mj-lt"/>
              <a:buAutoNum type="arabicPeriod"/>
            </a:pPr>
            <a:r>
              <a:rPr lang="en-US" dirty="0"/>
              <a:t>When </a:t>
            </a:r>
            <a:r>
              <a:rPr lang="en-US" dirty="0" smtClean="0"/>
              <a:t>you believe the </a:t>
            </a:r>
            <a:r>
              <a:rPr lang="en-US" dirty="0"/>
              <a:t>effect estimate is affected by a limited number of systematic errors </a:t>
            </a:r>
            <a:endParaRPr lang="en-US" dirty="0" smtClean="0"/>
          </a:p>
          <a:p>
            <a:pPr lvl="1">
              <a:spcAft>
                <a:spcPts val="600"/>
              </a:spcAft>
            </a:pPr>
            <a:r>
              <a:rPr lang="en-US" sz="2000" dirty="0" smtClean="0"/>
              <a:t>With </a:t>
            </a:r>
            <a:r>
              <a:rPr lang="en-US" sz="2000" dirty="0"/>
              <a:t>multiple systematic errors, total </a:t>
            </a:r>
            <a:r>
              <a:rPr lang="en-US" sz="2000" dirty="0" smtClean="0"/>
              <a:t>error </a:t>
            </a:r>
            <a:r>
              <a:rPr lang="en-US" sz="2000" dirty="0"/>
              <a:t>may be too large to reliably </a:t>
            </a:r>
            <a:r>
              <a:rPr lang="en-US" sz="2000" dirty="0" smtClean="0"/>
              <a:t>quantify</a:t>
            </a:r>
          </a:p>
          <a:p>
            <a:pPr lvl="1"/>
            <a:r>
              <a:rPr lang="en-US" sz="2000" dirty="0" smtClean="0"/>
              <a:t>QBA </a:t>
            </a:r>
            <a:r>
              <a:rPr lang="en-US" sz="2000" dirty="0"/>
              <a:t>may not be productive; perhaps data should be used for generating ideas for future studies </a:t>
            </a:r>
            <a:endParaRPr lang="en-US" sz="2000" dirty="0" smtClean="0"/>
          </a:p>
          <a:p>
            <a:pPr marL="457200" indent="-457200">
              <a:spcAft>
                <a:spcPts val="600"/>
              </a:spcAft>
              <a:buFont typeface="+mj-lt"/>
              <a:buAutoNum type="arabicPeriod"/>
            </a:pPr>
            <a:r>
              <a:rPr lang="en-US" dirty="0" smtClean="0"/>
              <a:t>When </a:t>
            </a:r>
            <a:r>
              <a:rPr lang="en-US" dirty="0"/>
              <a:t>you have a way of realistically estimating bias </a:t>
            </a:r>
            <a:r>
              <a:rPr lang="en-US" dirty="0" smtClean="0"/>
              <a:t>parameters</a:t>
            </a:r>
          </a:p>
          <a:p>
            <a:pPr lvl="1">
              <a:spcAft>
                <a:spcPts val="600"/>
              </a:spcAft>
            </a:pPr>
            <a:r>
              <a:rPr lang="en-US" sz="1800" dirty="0" smtClean="0"/>
              <a:t>Required </a:t>
            </a:r>
            <a:r>
              <a:rPr lang="en-US" sz="1800" dirty="0"/>
              <a:t>to complete </a:t>
            </a:r>
            <a:r>
              <a:rPr lang="en-US" sz="1800" dirty="0" smtClean="0"/>
              <a:t>QBA</a:t>
            </a:r>
          </a:p>
          <a:p>
            <a:pPr lvl="1">
              <a:spcAft>
                <a:spcPts val="600"/>
              </a:spcAft>
            </a:pPr>
            <a:r>
              <a:rPr lang="en-US" sz="1800" dirty="0" smtClean="0"/>
              <a:t>Could come from internal or external validation data or literature review</a:t>
            </a: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25</a:t>
            </a:fld>
            <a:endParaRPr lang="en-US" dirty="0"/>
          </a:p>
        </p:txBody>
      </p:sp>
    </p:spTree>
    <p:extLst>
      <p:ext uri="{BB962C8B-B14F-4D97-AF65-F5344CB8AC3E}">
        <p14:creationId xmlns:p14="http://schemas.microsoft.com/office/powerpoint/2010/main" val="25975076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a:t>
            </a:r>
            <a:r>
              <a:rPr lang="en-US" dirty="0" smtClean="0"/>
              <a:t>parameters</a:t>
            </a:r>
            <a:endParaRPr lang="en-US" dirty="0"/>
          </a:p>
        </p:txBody>
      </p:sp>
      <p:sp>
        <p:nvSpPr>
          <p:cNvPr id="3" name="Content Placeholder 2"/>
          <p:cNvSpPr>
            <a:spLocks noGrp="1"/>
          </p:cNvSpPr>
          <p:nvPr>
            <p:ph idx="1"/>
          </p:nvPr>
        </p:nvSpPr>
        <p:spPr>
          <a:xfrm>
            <a:off x="486834" y="1127341"/>
            <a:ext cx="11218333" cy="5326163"/>
          </a:xfrm>
        </p:spPr>
        <p:txBody>
          <a:bodyPr/>
          <a:lstStyle/>
          <a:p>
            <a:r>
              <a:rPr lang="en-US" dirty="0"/>
              <a:t>In QBA, equations are used to adjust an effect estimate to see the impact of potential bias</a:t>
            </a:r>
          </a:p>
          <a:p>
            <a:r>
              <a:rPr lang="en-US" dirty="0" smtClean="0"/>
              <a:t>The </a:t>
            </a:r>
            <a:r>
              <a:rPr lang="en-US" dirty="0"/>
              <a:t>parameters in these equations are called ‘bias parameters’</a:t>
            </a:r>
          </a:p>
          <a:p>
            <a:r>
              <a:rPr lang="en-US" dirty="0" smtClean="0"/>
              <a:t>Used </a:t>
            </a:r>
            <a:r>
              <a:rPr lang="en-US" dirty="0"/>
              <a:t>to determine the direction and magnitude of bias adjustment </a:t>
            </a:r>
            <a:endParaRPr lang="en-US" dirty="0" smtClean="0"/>
          </a:p>
          <a:p>
            <a:pPr>
              <a:spcAft>
                <a:spcPts val="600"/>
              </a:spcAft>
            </a:pPr>
            <a:r>
              <a:rPr lang="en-US" dirty="0" smtClean="0"/>
              <a:t>Confounding </a:t>
            </a:r>
            <a:r>
              <a:rPr lang="en-US" dirty="0"/>
              <a:t>bias</a:t>
            </a:r>
          </a:p>
          <a:p>
            <a:pPr lvl="1">
              <a:spcAft>
                <a:spcPts val="600"/>
              </a:spcAft>
            </a:pPr>
            <a:r>
              <a:rPr lang="en-US" sz="2000" dirty="0" smtClean="0"/>
              <a:t>Hypothesized </a:t>
            </a:r>
            <a:r>
              <a:rPr lang="en-US" sz="2000" dirty="0"/>
              <a:t>strength of relationship between unmeasured confounder and exposure and unmeasured confounder and outcome </a:t>
            </a:r>
            <a:endParaRPr lang="en-US" sz="2000" dirty="0" smtClean="0"/>
          </a:p>
          <a:p>
            <a:pPr>
              <a:spcAft>
                <a:spcPts val="600"/>
              </a:spcAft>
            </a:pPr>
            <a:r>
              <a:rPr lang="en-US" dirty="0"/>
              <a:t>Selection </a:t>
            </a:r>
            <a:r>
              <a:rPr lang="en-US" dirty="0" smtClean="0"/>
              <a:t>bias (collider-stratification bias)</a:t>
            </a:r>
            <a:endParaRPr lang="en-US" dirty="0"/>
          </a:p>
          <a:p>
            <a:pPr lvl="1"/>
            <a:r>
              <a:rPr lang="en-US" sz="2000" dirty="0" smtClean="0"/>
              <a:t>Sampling </a:t>
            </a:r>
            <a:r>
              <a:rPr lang="en-US" sz="2000" dirty="0"/>
              <a:t>fractions: proportion of all eligible subjects who participate in your study </a:t>
            </a:r>
            <a:endParaRPr lang="en-US" sz="2000" dirty="0" smtClean="0"/>
          </a:p>
          <a:p>
            <a:pPr>
              <a:spcAft>
                <a:spcPts val="600"/>
              </a:spcAft>
            </a:pPr>
            <a:r>
              <a:rPr lang="en-US" dirty="0"/>
              <a:t>Misclassification</a:t>
            </a:r>
          </a:p>
          <a:p>
            <a:pPr lvl="1"/>
            <a:r>
              <a:rPr lang="en-US" sz="2000" dirty="0" smtClean="0"/>
              <a:t>Sensitivity </a:t>
            </a:r>
            <a:r>
              <a:rPr lang="en-US" sz="2000" dirty="0"/>
              <a:t>and specificity of </a:t>
            </a:r>
            <a:r>
              <a:rPr lang="en-US" sz="2000" dirty="0" smtClean="0"/>
              <a:t>exposure/outcome/confounder classification</a:t>
            </a:r>
            <a:endParaRPr lang="en-US" dirty="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26</a:t>
            </a:fld>
            <a:endParaRPr lang="en-US" dirty="0"/>
          </a:p>
        </p:txBody>
      </p:sp>
    </p:spTree>
    <p:extLst>
      <p:ext uri="{BB962C8B-B14F-4D97-AF65-F5344CB8AC3E}">
        <p14:creationId xmlns:p14="http://schemas.microsoft.com/office/powerpoint/2010/main" val="422257830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Confounding</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947471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Identifying </a:t>
            </a:r>
            <a:r>
              <a:rPr lang="en-US" dirty="0" smtClean="0"/>
              <a:t>confounding</a:t>
            </a:r>
            <a:endParaRPr lang="en-US" dirty="0"/>
          </a:p>
        </p:txBody>
      </p:sp>
      <p:sp>
        <p:nvSpPr>
          <p:cNvPr id="3" name="Content Placeholder 2"/>
          <p:cNvSpPr>
            <a:spLocks noGrp="1"/>
          </p:cNvSpPr>
          <p:nvPr>
            <p:ph idx="1"/>
          </p:nvPr>
        </p:nvSpPr>
        <p:spPr/>
        <p:txBody>
          <a:bodyPr/>
          <a:lstStyle/>
          <a:p>
            <a:r>
              <a:rPr lang="en-US" dirty="0"/>
              <a:t>Confounding refers to a theoretical concept </a:t>
            </a:r>
          </a:p>
          <a:p>
            <a:pPr lvl="1"/>
            <a:r>
              <a:rPr lang="en-US" dirty="0"/>
              <a:t>Risk of disease in the reference population equals the risk the index population would have had, if they had not been exposed</a:t>
            </a:r>
          </a:p>
          <a:p>
            <a:pPr lvl="1"/>
            <a:r>
              <a:rPr lang="en-US" dirty="0" smtClean="0"/>
              <a:t>Reference </a:t>
            </a:r>
            <a:r>
              <a:rPr lang="en-US" dirty="0"/>
              <a:t>group intended to be a substitute for index group in every way (“exchangeable” </a:t>
            </a:r>
            <a:r>
              <a:rPr lang="en-US" dirty="0" smtClean="0"/>
              <a:t>groups)</a:t>
            </a:r>
          </a:p>
          <a:p>
            <a:pPr lvl="1"/>
            <a:r>
              <a:rPr lang="en-US" dirty="0" smtClean="0"/>
              <a:t>When </a:t>
            </a:r>
            <a:r>
              <a:rPr lang="en-US" dirty="0"/>
              <a:t>they are not exchangeable, there is confounding </a:t>
            </a:r>
            <a:r>
              <a:rPr lang="en-US" dirty="0" smtClean="0"/>
              <a:t>present</a:t>
            </a:r>
          </a:p>
          <a:p>
            <a:pPr lvl="1"/>
            <a:endParaRPr lang="en-US" dirty="0"/>
          </a:p>
          <a:p>
            <a:r>
              <a:rPr lang="en-US" dirty="0" smtClean="0"/>
              <a:t>Methods </a:t>
            </a:r>
            <a:r>
              <a:rPr lang="en-US" dirty="0"/>
              <a:t>for accounting for confounding</a:t>
            </a:r>
          </a:p>
          <a:p>
            <a:pPr lvl="1"/>
            <a:r>
              <a:rPr lang="en-US" dirty="0"/>
              <a:t>Stratification, Mantel-</a:t>
            </a:r>
            <a:r>
              <a:rPr lang="en-US" dirty="0" err="1"/>
              <a:t>Haenszel</a:t>
            </a:r>
            <a:r>
              <a:rPr lang="en-US" dirty="0"/>
              <a:t> </a:t>
            </a:r>
            <a:r>
              <a:rPr lang="en-US" dirty="0" smtClean="0"/>
              <a:t>(MH) </a:t>
            </a:r>
            <a:r>
              <a:rPr lang="en-US" dirty="0"/>
              <a:t>adjustments, regression modeling</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28</a:t>
            </a:fld>
            <a:endParaRPr lang="en-US" dirty="0"/>
          </a:p>
        </p:txBody>
      </p:sp>
    </p:spTree>
    <p:extLst>
      <p:ext uri="{BB962C8B-B14F-4D97-AF65-F5344CB8AC3E}">
        <p14:creationId xmlns:p14="http://schemas.microsoft.com/office/powerpoint/2010/main" val="27464646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Crude vs. adjusted </a:t>
            </a:r>
            <a:r>
              <a:rPr lang="en-US" dirty="0" smtClean="0"/>
              <a:t>estimates</a:t>
            </a:r>
            <a:endParaRPr lang="en-US" dirty="0"/>
          </a:p>
        </p:txBody>
      </p:sp>
      <p:sp>
        <p:nvSpPr>
          <p:cNvPr id="3" name="Content Placeholder 2"/>
          <p:cNvSpPr>
            <a:spLocks noGrp="1"/>
          </p:cNvSpPr>
          <p:nvPr>
            <p:ph idx="1"/>
          </p:nvPr>
        </p:nvSpPr>
        <p:spPr/>
        <p:txBody>
          <a:bodyPr/>
          <a:lstStyle/>
          <a:p>
            <a:r>
              <a:rPr lang="en-US" dirty="0"/>
              <a:t>In practice, confounding typically identified when crude estimate of association does not equal the adjusted estimate (‘change in estimate’)</a:t>
            </a:r>
          </a:p>
          <a:p>
            <a:r>
              <a:rPr lang="en-US" dirty="0" smtClean="0"/>
              <a:t>Some </a:t>
            </a:r>
            <a:r>
              <a:rPr lang="en-US" dirty="0"/>
              <a:t>problems:</a:t>
            </a:r>
          </a:p>
          <a:p>
            <a:r>
              <a:rPr lang="en-US" dirty="0"/>
              <a:t>Only can adjust for variables you have collected information on</a:t>
            </a:r>
          </a:p>
          <a:p>
            <a:pPr lvl="1"/>
            <a:r>
              <a:rPr lang="en-US" dirty="0" smtClean="0"/>
              <a:t>Can </a:t>
            </a:r>
            <a:r>
              <a:rPr lang="en-US" dirty="0"/>
              <a:t>not adjust for:</a:t>
            </a:r>
          </a:p>
          <a:p>
            <a:pPr lvl="2"/>
            <a:r>
              <a:rPr lang="en-US" dirty="0"/>
              <a:t>Unknown confounding (variables you can’t identify, theoretical </a:t>
            </a:r>
            <a:r>
              <a:rPr lang="en-US" dirty="0" smtClean="0"/>
              <a:t>concepts)</a:t>
            </a:r>
          </a:p>
          <a:p>
            <a:pPr lvl="2"/>
            <a:r>
              <a:rPr lang="en-US" dirty="0" smtClean="0"/>
              <a:t>Unmeasured </a:t>
            </a:r>
            <a:r>
              <a:rPr lang="en-US" dirty="0"/>
              <a:t>confounding (variables you did not </a:t>
            </a:r>
            <a:r>
              <a:rPr lang="en-US" dirty="0" smtClean="0"/>
              <a:t>measure)</a:t>
            </a:r>
          </a:p>
          <a:p>
            <a:pPr lvl="2"/>
            <a:r>
              <a:rPr lang="en-US" dirty="0" smtClean="0"/>
              <a:t>Residual </a:t>
            </a:r>
            <a:r>
              <a:rPr lang="en-US" dirty="0"/>
              <a:t>confounding (variables measured poorly or by proxy)</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29</a:t>
            </a:fld>
            <a:endParaRPr lang="en-US" dirty="0"/>
          </a:p>
        </p:txBody>
      </p:sp>
    </p:spTree>
    <p:extLst>
      <p:ext uri="{BB962C8B-B14F-4D97-AF65-F5344CB8AC3E}">
        <p14:creationId xmlns:p14="http://schemas.microsoft.com/office/powerpoint/2010/main" val="26205538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pPr>
              <a:lnSpc>
                <a:spcPct val="111000"/>
              </a:lnSpc>
            </a:pPr>
            <a:r>
              <a:rPr lang="en-US" dirty="0"/>
              <a:t>Part 2: Monte Carlo </a:t>
            </a:r>
            <a:r>
              <a:rPr lang="en-US" dirty="0" smtClean="0"/>
              <a:t>simulations </a:t>
            </a:r>
            <a:r>
              <a:rPr lang="en-US" dirty="0"/>
              <a:t>for quantifying confounding bias and </a:t>
            </a:r>
            <a:r>
              <a:rPr lang="en-US" dirty="0" smtClean="0"/>
              <a:t>collider-stratification bias (3:15-4:30pm)</a:t>
            </a:r>
            <a:endParaRPr lang="en-US" dirty="0"/>
          </a:p>
          <a:p>
            <a:pPr lvl="1">
              <a:lnSpc>
                <a:spcPct val="111000"/>
              </a:lnSpc>
            </a:pPr>
            <a:r>
              <a:rPr lang="en-US" sz="2400" dirty="0"/>
              <a:t>Why simulate?</a:t>
            </a:r>
          </a:p>
          <a:p>
            <a:pPr lvl="1">
              <a:lnSpc>
                <a:spcPct val="111000"/>
              </a:lnSpc>
            </a:pPr>
            <a:r>
              <a:rPr lang="en-US" sz="2400" dirty="0"/>
              <a:t>Simulation steps</a:t>
            </a:r>
          </a:p>
          <a:p>
            <a:pPr lvl="1">
              <a:lnSpc>
                <a:spcPct val="111000"/>
              </a:lnSpc>
            </a:pPr>
            <a:r>
              <a:rPr lang="en-US" sz="2400" dirty="0"/>
              <a:t>Simulation exercise: confounding bias</a:t>
            </a:r>
          </a:p>
          <a:p>
            <a:pPr lvl="1">
              <a:lnSpc>
                <a:spcPct val="111000"/>
              </a:lnSpc>
            </a:pPr>
            <a:r>
              <a:rPr lang="en-US" sz="2400" dirty="0"/>
              <a:t>Simulation exercise: collider-stratification bias</a:t>
            </a:r>
          </a:p>
          <a:p>
            <a:pPr lvl="1">
              <a:lnSpc>
                <a:spcPct val="111000"/>
              </a:lnSpc>
            </a:pPr>
            <a:r>
              <a:rPr lang="en-US" sz="2400" dirty="0"/>
              <a:t>Briefly: extension to simulating information bias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a:t>
            </a:fld>
            <a:endParaRPr lang="en-US" dirty="0"/>
          </a:p>
        </p:txBody>
      </p:sp>
    </p:spTree>
    <p:extLst>
      <p:ext uri="{BB962C8B-B14F-4D97-AF65-F5344CB8AC3E}">
        <p14:creationId xmlns:p14="http://schemas.microsoft.com/office/powerpoint/2010/main" val="18920305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analysis for unmeasured </a:t>
            </a:r>
            <a:r>
              <a:rPr lang="en-US" dirty="0" smtClean="0"/>
              <a:t>confounding</a:t>
            </a:r>
            <a:endParaRPr lang="en-US" dirty="0"/>
          </a:p>
        </p:txBody>
      </p:sp>
      <p:sp>
        <p:nvSpPr>
          <p:cNvPr id="3" name="Content Placeholder 2"/>
          <p:cNvSpPr>
            <a:spLocks noGrp="1"/>
          </p:cNvSpPr>
          <p:nvPr>
            <p:ph idx="1"/>
          </p:nvPr>
        </p:nvSpPr>
        <p:spPr>
          <a:xfrm>
            <a:off x="486834" y="1127342"/>
            <a:ext cx="11218333" cy="2416977"/>
          </a:xfrm>
        </p:spPr>
        <p:txBody>
          <a:bodyPr/>
          <a:lstStyle/>
          <a:p>
            <a:r>
              <a:rPr lang="en-US" dirty="0"/>
              <a:t>Requires</a:t>
            </a:r>
            <a:r>
              <a:rPr lang="en-US" dirty="0" smtClean="0"/>
              <a:t>:</a:t>
            </a:r>
          </a:p>
          <a:p>
            <a:pPr marL="746125" lvl="1" indent="-457200">
              <a:buFont typeface="+mj-lt"/>
              <a:buAutoNum type="arabicPeriod"/>
            </a:pPr>
            <a:r>
              <a:rPr lang="en-US" dirty="0" smtClean="0"/>
              <a:t>Crude </a:t>
            </a:r>
            <a:r>
              <a:rPr lang="en-US" dirty="0"/>
              <a:t>estimate of the exposure-outcome </a:t>
            </a:r>
            <a:r>
              <a:rPr lang="en-US" dirty="0" smtClean="0"/>
              <a:t>association</a:t>
            </a:r>
          </a:p>
          <a:p>
            <a:pPr marL="746125" lvl="1" indent="-457200">
              <a:buFont typeface="+mj-lt"/>
              <a:buAutoNum type="arabicPeriod"/>
            </a:pPr>
            <a:r>
              <a:rPr lang="en-US" dirty="0" smtClean="0"/>
              <a:t>Association </a:t>
            </a:r>
            <a:r>
              <a:rPr lang="en-US" dirty="0"/>
              <a:t>between confounder and </a:t>
            </a:r>
            <a:r>
              <a:rPr lang="en-US" dirty="0" smtClean="0"/>
              <a:t>disease</a:t>
            </a:r>
          </a:p>
          <a:p>
            <a:pPr marL="746125" lvl="1" indent="-457200">
              <a:buFont typeface="+mj-lt"/>
              <a:buAutoNum type="arabicPeriod"/>
            </a:pPr>
            <a:r>
              <a:rPr lang="en-US" dirty="0" smtClean="0"/>
              <a:t>Association </a:t>
            </a:r>
            <a:r>
              <a:rPr lang="en-US" dirty="0"/>
              <a:t>between confounder and exposure (or exposure specific    prevalence of confounder)</a:t>
            </a:r>
          </a:p>
          <a:p>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30</a:t>
            </a:fld>
            <a:endParaRPr lang="en-US" dirty="0"/>
          </a:p>
        </p:txBody>
      </p:sp>
      <p:sp>
        <p:nvSpPr>
          <p:cNvPr id="9" name="TextBox 8"/>
          <p:cNvSpPr txBox="1"/>
          <p:nvPr/>
        </p:nvSpPr>
        <p:spPr>
          <a:xfrm>
            <a:off x="2376762" y="3757318"/>
            <a:ext cx="170508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Confounder</a:t>
            </a:r>
          </a:p>
        </p:txBody>
      </p:sp>
      <p:cxnSp>
        <p:nvCxnSpPr>
          <p:cNvPr id="10" name="Straight Arrow Connector 9"/>
          <p:cNvCxnSpPr/>
          <p:nvPr/>
        </p:nvCxnSpPr>
        <p:spPr>
          <a:xfrm flipH="1">
            <a:off x="1967970" y="4126650"/>
            <a:ext cx="925158" cy="1084736"/>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1" name="Straight Arrow Connector 10"/>
          <p:cNvCxnSpPr/>
          <p:nvPr/>
        </p:nvCxnSpPr>
        <p:spPr>
          <a:xfrm>
            <a:off x="3431010" y="4126650"/>
            <a:ext cx="1108038" cy="1084736"/>
          </a:xfrm>
          <a:prstGeom prst="straightConnector1">
            <a:avLst/>
          </a:prstGeom>
          <a:ln>
            <a:solidFill>
              <a:srgbClr val="00C7B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9176" y="5211386"/>
            <a:ext cx="12156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Exposure</a:t>
            </a:r>
          </a:p>
        </p:txBody>
      </p:sp>
      <p:sp>
        <p:nvSpPr>
          <p:cNvPr id="13" name="TextBox 12"/>
          <p:cNvSpPr txBox="1"/>
          <p:nvPr/>
        </p:nvSpPr>
        <p:spPr>
          <a:xfrm>
            <a:off x="4469123" y="5211386"/>
            <a:ext cx="12156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Disease</a:t>
            </a:r>
          </a:p>
        </p:txBody>
      </p:sp>
      <p:cxnSp>
        <p:nvCxnSpPr>
          <p:cNvPr id="14" name="Straight Arrow Connector 13"/>
          <p:cNvCxnSpPr>
            <a:stCxn id="12" idx="3"/>
            <a:endCxn id="13" idx="1"/>
          </p:cNvCxnSpPr>
          <p:nvPr/>
        </p:nvCxnSpPr>
        <p:spPr>
          <a:xfrm>
            <a:off x="2064790" y="5411441"/>
            <a:ext cx="24043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11463" y="5501842"/>
            <a:ext cx="333487" cy="400110"/>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1</a:t>
            </a:r>
          </a:p>
        </p:txBody>
      </p:sp>
      <p:sp>
        <p:nvSpPr>
          <p:cNvPr id="16" name="TextBox 15"/>
          <p:cNvSpPr txBox="1"/>
          <p:nvPr/>
        </p:nvSpPr>
        <p:spPr>
          <a:xfrm>
            <a:off x="4230662" y="4269008"/>
            <a:ext cx="333487" cy="400110"/>
          </a:xfrm>
          <a:prstGeom prst="rect">
            <a:avLst/>
          </a:prstGeom>
          <a:noFill/>
          <a:ln>
            <a:solidFill>
              <a:srgbClr val="00C7B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2</a:t>
            </a:r>
          </a:p>
        </p:txBody>
      </p:sp>
      <p:sp>
        <p:nvSpPr>
          <p:cNvPr id="17" name="TextBox 16"/>
          <p:cNvSpPr txBox="1"/>
          <p:nvPr/>
        </p:nvSpPr>
        <p:spPr>
          <a:xfrm>
            <a:off x="1898047" y="4330364"/>
            <a:ext cx="333487" cy="40011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Garamond"/>
                <a:ea typeface="+mn-ea"/>
                <a:cs typeface="+mn-cs"/>
              </a:rPr>
              <a:t>3</a:t>
            </a:r>
          </a:p>
        </p:txBody>
      </p:sp>
      <p:sp>
        <p:nvSpPr>
          <p:cNvPr id="18" name="TextBox 17"/>
          <p:cNvSpPr txBox="1"/>
          <p:nvPr/>
        </p:nvSpPr>
        <p:spPr>
          <a:xfrm>
            <a:off x="5782962" y="3580318"/>
            <a:ext cx="5918299"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Assumption</a:t>
            </a:r>
            <a:r>
              <a:rPr kumimoji="0" lang="en-US" sz="2000" b="1"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Unmeasured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confounder is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independent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of measured confounders</a:t>
            </a:r>
          </a:p>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Result: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Overestimate magnitude of bias </a:t>
            </a:r>
            <a:endPar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34742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Question of </a:t>
            </a:r>
            <a:r>
              <a:rPr lang="en-US" dirty="0" smtClean="0"/>
              <a:t>interest</a:t>
            </a:r>
            <a:endParaRPr lang="en-US" dirty="0"/>
          </a:p>
        </p:txBody>
      </p:sp>
      <p:sp>
        <p:nvSpPr>
          <p:cNvPr id="3" name="Content Placeholder 2"/>
          <p:cNvSpPr>
            <a:spLocks noGrp="1"/>
          </p:cNvSpPr>
          <p:nvPr>
            <p:ph idx="1"/>
          </p:nvPr>
        </p:nvSpPr>
        <p:spPr/>
        <p:txBody>
          <a:bodyPr/>
          <a:lstStyle/>
          <a:p>
            <a:r>
              <a:rPr lang="en-US" dirty="0"/>
              <a:t>What estimate of association between EXPOSURE and DISEASE would have been observed in the study had the authors collected data on CONFOUNDER and adjusted for it in the analysis?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31</a:t>
            </a:fld>
            <a:endParaRPr lang="en-US" dirty="0"/>
          </a:p>
        </p:txBody>
      </p:sp>
      <p:sp>
        <p:nvSpPr>
          <p:cNvPr id="5" name="TextBox 4"/>
          <p:cNvSpPr txBox="1"/>
          <p:nvPr/>
        </p:nvSpPr>
        <p:spPr>
          <a:xfrm>
            <a:off x="486834" y="5114055"/>
            <a:ext cx="3391189"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Observed RR without adjustment for confounder </a:t>
            </a:r>
          </a:p>
        </p:txBody>
      </p:sp>
      <p:sp>
        <p:nvSpPr>
          <p:cNvPr id="6" name="TextBox 5"/>
          <p:cNvSpPr txBox="1"/>
          <p:nvPr/>
        </p:nvSpPr>
        <p:spPr>
          <a:xfrm>
            <a:off x="4116478" y="5114055"/>
            <a:ext cx="30837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Confounder-disease </a:t>
            </a: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RR</a:t>
            </a:r>
          </a:p>
        </p:txBody>
      </p:sp>
      <p:sp>
        <p:nvSpPr>
          <p:cNvPr id="7" name="TextBox 6"/>
          <p:cNvSpPr txBox="1"/>
          <p:nvPr/>
        </p:nvSpPr>
        <p:spPr>
          <a:xfrm>
            <a:off x="8706300" y="2653674"/>
            <a:ext cx="34857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Prevalence of confounder </a:t>
            </a:r>
            <a:r>
              <a:rPr kumimoji="0" lang="en-US" sz="18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among </a:t>
            </a: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unexposed (E=0)</a:t>
            </a:r>
          </a:p>
        </p:txBody>
      </p:sp>
      <p:pic>
        <p:nvPicPr>
          <p:cNvPr id="8" name="Picture 7"/>
          <p:cNvPicPr>
            <a:picLocks noChangeAspect="1"/>
          </p:cNvPicPr>
          <p:nvPr/>
        </p:nvPicPr>
        <p:blipFill>
          <a:blip r:embed="rId2"/>
          <a:stretch>
            <a:fillRect/>
          </a:stretch>
        </p:blipFill>
        <p:spPr>
          <a:xfrm>
            <a:off x="3351598" y="2766957"/>
            <a:ext cx="5270500" cy="1168400"/>
          </a:xfrm>
          <a:prstGeom prst="rect">
            <a:avLst/>
          </a:prstGeom>
        </p:spPr>
      </p:pic>
      <p:cxnSp>
        <p:nvCxnSpPr>
          <p:cNvPr id="9" name="Straight Arrow Connector 8"/>
          <p:cNvCxnSpPr>
            <a:stCxn id="5" idx="0"/>
          </p:cNvCxnSpPr>
          <p:nvPr/>
        </p:nvCxnSpPr>
        <p:spPr>
          <a:xfrm flipV="1">
            <a:off x="2182429" y="3577005"/>
            <a:ext cx="2822057" cy="153705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834976" y="3775222"/>
            <a:ext cx="9770" cy="1338833"/>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2" idx="0"/>
          </p:cNvCxnSpPr>
          <p:nvPr/>
        </p:nvCxnSpPr>
        <p:spPr>
          <a:xfrm flipH="1" flipV="1">
            <a:off x="7673043" y="3743083"/>
            <a:ext cx="1421466" cy="1370972"/>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38640" y="5114055"/>
            <a:ext cx="3311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Prevalence </a:t>
            </a:r>
            <a:r>
              <a:rPr kumimoji="0" lang="en-US" sz="18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of confounder among  </a:t>
            </a: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exposed(E=1)</a:t>
            </a:r>
          </a:p>
        </p:txBody>
      </p:sp>
      <p:cxnSp>
        <p:nvCxnSpPr>
          <p:cNvPr id="13" name="Straight Arrow Connector 12"/>
          <p:cNvCxnSpPr/>
          <p:nvPr/>
        </p:nvCxnSpPr>
        <p:spPr>
          <a:xfrm flipH="1">
            <a:off x="7673042" y="3115339"/>
            <a:ext cx="949056" cy="0"/>
          </a:xfrm>
          <a:prstGeom prst="straightConnector1">
            <a:avLst/>
          </a:prstGeom>
          <a:ln w="158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630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Example: </a:t>
            </a:r>
            <a:r>
              <a:rPr lang="en-US" dirty="0" smtClean="0"/>
              <a:t>HDL cholesterol, </a:t>
            </a:r>
            <a:r>
              <a:rPr lang="en-US" dirty="0"/>
              <a:t>exercise &amp; CVD </a:t>
            </a:r>
            <a:r>
              <a:rPr lang="en-US" dirty="0" smtClean="0"/>
              <a:t>risk</a:t>
            </a:r>
            <a:endParaRPr lang="en-US" dirty="0"/>
          </a:p>
        </p:txBody>
      </p:sp>
      <p:sp>
        <p:nvSpPr>
          <p:cNvPr id="3" name="Content Placeholder 2"/>
          <p:cNvSpPr>
            <a:spLocks noGrp="1"/>
          </p:cNvSpPr>
          <p:nvPr>
            <p:ph idx="1"/>
          </p:nvPr>
        </p:nvSpPr>
        <p:spPr>
          <a:xfrm>
            <a:off x="486834" y="1127342"/>
            <a:ext cx="11218333" cy="1862993"/>
          </a:xfrm>
        </p:spPr>
        <p:txBody>
          <a:bodyPr/>
          <a:lstStyle/>
          <a:p>
            <a:r>
              <a:rPr lang="en-US" dirty="0"/>
              <a:t>What estimate of association between HDL and CVD would have been observed in the study had the authors collected data on EXERCISE and adjusted for it in the analysis?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32</a:t>
            </a:fld>
            <a:endParaRPr lang="en-US" dirty="0"/>
          </a:p>
        </p:txBody>
      </p:sp>
      <p:sp>
        <p:nvSpPr>
          <p:cNvPr id="5" name="TextBox 4"/>
          <p:cNvSpPr txBox="1"/>
          <p:nvPr/>
        </p:nvSpPr>
        <p:spPr>
          <a:xfrm>
            <a:off x="3935699" y="4484881"/>
            <a:ext cx="885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HDL</a:t>
            </a:r>
          </a:p>
        </p:txBody>
      </p:sp>
      <p:cxnSp>
        <p:nvCxnSpPr>
          <p:cNvPr id="6" name="Straight Arrow Connector 5"/>
          <p:cNvCxnSpPr/>
          <p:nvPr/>
        </p:nvCxnSpPr>
        <p:spPr>
          <a:xfrm>
            <a:off x="4928795" y="4669546"/>
            <a:ext cx="2334409" cy="0"/>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70781" y="4499217"/>
            <a:ext cx="925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CVD</a:t>
            </a:r>
          </a:p>
        </p:txBody>
      </p:sp>
      <p:cxnSp>
        <p:nvCxnSpPr>
          <p:cNvPr id="8" name="Straight Arrow Connector 7"/>
          <p:cNvCxnSpPr>
            <a:endCxn id="5" idx="0"/>
          </p:cNvCxnSpPr>
          <p:nvPr/>
        </p:nvCxnSpPr>
        <p:spPr>
          <a:xfrm flipH="1">
            <a:off x="4378459" y="3529236"/>
            <a:ext cx="1034432" cy="955645"/>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40242" y="3529236"/>
            <a:ext cx="930539" cy="955645"/>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42604" y="3067571"/>
            <a:ext cx="156792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Exercise</a:t>
            </a:r>
            <a:endPar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729342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Crude association HDL       CVD</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33</a:t>
            </a:fld>
            <a:endParaRPr lang="en-US" dirty="0"/>
          </a:p>
        </p:txBody>
      </p:sp>
      <p:cxnSp>
        <p:nvCxnSpPr>
          <p:cNvPr id="5" name="Straight Arrow Connector 4"/>
          <p:cNvCxnSpPr/>
          <p:nvPr/>
        </p:nvCxnSpPr>
        <p:spPr>
          <a:xfrm flipV="1">
            <a:off x="5993221" y="707130"/>
            <a:ext cx="666974" cy="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77035" y="1074509"/>
            <a:ext cx="9144000" cy="4401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Exposed   Unexposed  |      Total</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Cases |       515        4357  |       4872</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400" b="0"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Noncases</a:t>
            </a: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1894       10222  |      12116</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Total |      2409       14579  |      16988</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Risk |  .2137817    .2988545  |   .2867907</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Point estimate    |    [95% Conf. Interval]</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Risk difference |        -.0850729       |   -.1030516   -.0670941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Risk ratio |         .7153369       |     .659999    .7753145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Prev. </a:t>
            </a:r>
            <a:r>
              <a:rPr kumimoji="0" lang="en-US" sz="1400" b="0"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frac</a:t>
            </a: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ex. |         .2846631       |    .2246855     .340001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Prev. </a:t>
            </a:r>
            <a:r>
              <a:rPr kumimoji="0" lang="en-US" sz="1400" b="0"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frac</a:t>
            </a: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pop |         .0403669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chi2(1) =    73.15  </a:t>
            </a:r>
            <a:r>
              <a:rPr kumimoji="0" lang="en-US" sz="1400" b="0"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Pr</a:t>
            </a:r>
            <a:r>
              <a:rPr kumimoji="0" lang="en-US" sz="14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&gt;chi2 = 0.0000</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52049"/>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965526" y="4152452"/>
            <a:ext cx="6583679"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Tree>
    <p:extLst>
      <p:ext uri="{BB962C8B-B14F-4D97-AF65-F5344CB8AC3E}">
        <p14:creationId xmlns:p14="http://schemas.microsoft.com/office/powerpoint/2010/main" val="3180275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CVD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34</a:t>
            </a:fld>
            <a:endParaRPr lang="en-US" dirty="0"/>
          </a:p>
        </p:txBody>
      </p:sp>
      <p:cxnSp>
        <p:nvCxnSpPr>
          <p:cNvPr id="5" name="Straight Arrow Connector 4"/>
          <p:cNvCxnSpPr/>
          <p:nvPr/>
        </p:nvCxnSpPr>
        <p:spPr>
          <a:xfrm flipV="1">
            <a:off x="2746882" y="679622"/>
            <a:ext cx="1664480" cy="1744"/>
          </a:xfrm>
          <a:prstGeom prst="straightConnector1">
            <a:avLst/>
          </a:prstGeom>
          <a:ln w="34925">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264560" y="185351"/>
            <a:ext cx="43030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t>
            </a:r>
          </a:p>
        </p:txBody>
      </p:sp>
      <p:pic>
        <p:nvPicPr>
          <p:cNvPr id="8" name="Picture 2" descr="http://jaha.ahajournals.org/content/ahaoa/5/9/e002495/F3.large.jpg?width=800&amp;height=600&amp;carousel=1"/>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938" b="-337"/>
          <a:stretch/>
        </p:blipFill>
        <p:spPr bwMode="auto">
          <a:xfrm>
            <a:off x="3105374" y="1154931"/>
            <a:ext cx="5787615" cy="450359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976282" y="4733365"/>
            <a:ext cx="6056556" cy="247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Tree>
    <p:extLst>
      <p:ext uri="{BB962C8B-B14F-4D97-AF65-F5344CB8AC3E}">
        <p14:creationId xmlns:p14="http://schemas.microsoft.com/office/powerpoint/2010/main" val="3183400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a:t>
            </a:r>
            <a:r>
              <a:rPr lang="en-US" dirty="0" smtClean="0"/>
              <a:t>parameters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1997499"/>
              </p:ext>
            </p:extLst>
          </p:nvPr>
        </p:nvGraphicFramePr>
        <p:xfrm>
          <a:off x="486834" y="1606775"/>
          <a:ext cx="11214427" cy="3150575"/>
        </p:xfrm>
        <a:graphic>
          <a:graphicData uri="http://schemas.openxmlformats.org/drawingml/2006/table">
            <a:tbl>
              <a:tblPr firstRow="1" bandRow="1">
                <a:tableStyleId>{69CF1AB2-1976-4502-BF36-3FF5EA218861}</a:tableStyleId>
              </a:tblPr>
              <a:tblGrid>
                <a:gridCol w="3317424">
                  <a:extLst>
                    <a:ext uri="{9D8B030D-6E8A-4147-A177-3AD203B41FA5}">
                      <a16:colId xmlns:a16="http://schemas.microsoft.com/office/drawing/2014/main" val="2906859369"/>
                    </a:ext>
                  </a:extLst>
                </a:gridCol>
                <a:gridCol w="5212394">
                  <a:extLst>
                    <a:ext uri="{9D8B030D-6E8A-4147-A177-3AD203B41FA5}">
                      <a16:colId xmlns:a16="http://schemas.microsoft.com/office/drawing/2014/main" val="1221532027"/>
                    </a:ext>
                  </a:extLst>
                </a:gridCol>
                <a:gridCol w="2684609">
                  <a:extLst>
                    <a:ext uri="{9D8B030D-6E8A-4147-A177-3AD203B41FA5}">
                      <a16:colId xmlns:a16="http://schemas.microsoft.com/office/drawing/2014/main" val="2136755973"/>
                    </a:ext>
                  </a:extLst>
                </a:gridCol>
              </a:tblGrid>
              <a:tr h="688834">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Bias Parameter</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Description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Value</a:t>
                      </a:r>
                      <a:r>
                        <a:rPr lang="en-US" baseline="0" dirty="0" smtClean="0">
                          <a:latin typeface="Verdana" panose="020B0604030504040204" pitchFamily="34" charset="0"/>
                          <a:ea typeface="Verdana" panose="020B0604030504040204" pitchFamily="34" charset="0"/>
                          <a:cs typeface="Verdana" panose="020B0604030504040204" pitchFamily="34" charset="0"/>
                        </a:rPr>
                        <a:t> Assigned</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810350128"/>
                  </a:ext>
                </a:extLst>
              </a:tr>
              <a:tr h="783893">
                <a:tc>
                  <a:txBody>
                    <a:bodyPr/>
                    <a:lstStyle/>
                    <a:p>
                      <a:pPr algn="ctr"/>
                      <a:endParaRPr lang="en-CA"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800" dirty="0" smtClean="0">
                          <a:latin typeface="Verdana" panose="020B0604030504040204" pitchFamily="34" charset="0"/>
                          <a:ea typeface="Verdana" panose="020B0604030504040204" pitchFamily="34" charset="0"/>
                          <a:cs typeface="Verdana" panose="020B0604030504040204" pitchFamily="34" charset="0"/>
                        </a:rPr>
                        <a:t>RR</a:t>
                      </a:r>
                      <a:r>
                        <a:rPr lang="en-US" sz="1800" baseline="-25000" dirty="0" smtClean="0">
                          <a:latin typeface="Verdana" panose="020B0604030504040204" pitchFamily="34" charset="0"/>
                          <a:ea typeface="Verdana" panose="020B0604030504040204" pitchFamily="34" charset="0"/>
                          <a:cs typeface="Verdana" panose="020B0604030504040204" pitchFamily="34" charset="0"/>
                        </a:rPr>
                        <a:t>CD</a:t>
                      </a:r>
                      <a:endParaRPr lang="en-US" sz="1800" baseline="-250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800" dirty="0" smtClean="0">
                          <a:latin typeface="Verdana" panose="020B0604030504040204" pitchFamily="34" charset="0"/>
                          <a:ea typeface="Verdana" panose="020B0604030504040204" pitchFamily="34" charset="0"/>
                          <a:cs typeface="Verdana" panose="020B0604030504040204" pitchFamily="34" charset="0"/>
                        </a:rPr>
                        <a:t>Association</a:t>
                      </a:r>
                      <a:r>
                        <a:rPr lang="en-US" sz="1800" baseline="0" dirty="0" smtClean="0">
                          <a:latin typeface="Verdana" panose="020B0604030504040204" pitchFamily="34" charset="0"/>
                          <a:ea typeface="Verdana" panose="020B0604030504040204" pitchFamily="34" charset="0"/>
                          <a:cs typeface="Verdana" panose="020B0604030504040204" pitchFamily="34" charset="0"/>
                        </a:rPr>
                        <a:t> between exercise and CVD</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800" dirty="0" smtClean="0">
                          <a:latin typeface="Verdana" panose="020B0604030504040204" pitchFamily="34" charset="0"/>
                          <a:ea typeface="Verdana" panose="020B0604030504040204" pitchFamily="34" charset="0"/>
                          <a:cs typeface="Verdana" panose="020B0604030504040204" pitchFamily="34" charset="0"/>
                        </a:rPr>
                        <a:t> 0.77</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64618116"/>
                  </a:ext>
                </a:extLst>
              </a:tr>
              <a:tr h="783893">
                <a:tc>
                  <a:txBody>
                    <a:bodyPr/>
                    <a:lstStyle/>
                    <a:p>
                      <a:pPr algn="ctr"/>
                      <a:r>
                        <a:rPr lang="en-US" sz="1800" i="1" dirty="0" smtClean="0">
                          <a:latin typeface="Verdana" panose="020B0604030504040204" pitchFamily="34" charset="0"/>
                          <a:ea typeface="Verdana" panose="020B0604030504040204" pitchFamily="34" charset="0"/>
                          <a:cs typeface="Verdana" panose="020B0604030504040204" pitchFamily="34" charset="0"/>
                        </a:rPr>
                        <a:t>p</a:t>
                      </a:r>
                      <a:r>
                        <a:rPr lang="en-US" sz="1800" i="0" baseline="-25000" dirty="0" smtClean="0">
                          <a:latin typeface="Verdana" panose="020B0604030504040204" pitchFamily="34" charset="0"/>
                          <a:ea typeface="Verdana" panose="020B0604030504040204" pitchFamily="34" charset="0"/>
                          <a:cs typeface="Verdana" panose="020B0604030504040204" pitchFamily="34" charset="0"/>
                        </a:rPr>
                        <a:t>1</a:t>
                      </a:r>
                      <a:endParaRPr lang="en-US" sz="1800" baseline="-250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800" dirty="0" smtClean="0">
                          <a:latin typeface="Verdana" panose="020B0604030504040204" pitchFamily="34" charset="0"/>
                          <a:ea typeface="Verdana" panose="020B0604030504040204" pitchFamily="34" charset="0"/>
                          <a:cs typeface="Verdana" panose="020B0604030504040204" pitchFamily="34" charset="0"/>
                        </a:rPr>
                        <a:t>Prevalence</a:t>
                      </a:r>
                      <a:r>
                        <a:rPr lang="en-US" sz="1800" baseline="0" dirty="0" smtClean="0">
                          <a:latin typeface="Verdana" panose="020B0604030504040204" pitchFamily="34" charset="0"/>
                          <a:ea typeface="Verdana" panose="020B0604030504040204" pitchFamily="34" charset="0"/>
                          <a:cs typeface="Verdana" panose="020B0604030504040204" pitchFamily="34" charset="0"/>
                        </a:rPr>
                        <a:t> of exercisers among high HDL</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800" dirty="0" smtClean="0">
                          <a:latin typeface="Verdana" panose="020B0604030504040204" pitchFamily="34" charset="0"/>
                          <a:ea typeface="Verdana" panose="020B0604030504040204" pitchFamily="34" charset="0"/>
                          <a:cs typeface="Verdana" panose="020B0604030504040204" pitchFamily="34" charset="0"/>
                        </a:rPr>
                        <a:t>0.80</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249149106"/>
                  </a:ext>
                </a:extLst>
              </a:tr>
              <a:tr h="89395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i="1" dirty="0" smtClean="0">
                          <a:latin typeface="Verdana" panose="020B0604030504040204" pitchFamily="34" charset="0"/>
                          <a:ea typeface="Verdana" panose="020B0604030504040204" pitchFamily="34" charset="0"/>
                          <a:cs typeface="Verdana" panose="020B0604030504040204" pitchFamily="34" charset="0"/>
                        </a:rPr>
                        <a:t>p</a:t>
                      </a:r>
                      <a:r>
                        <a:rPr lang="en-US" sz="1800" i="0" baseline="-25000" dirty="0" smtClean="0">
                          <a:latin typeface="Verdana" panose="020B0604030504040204" pitchFamily="34" charset="0"/>
                          <a:ea typeface="Verdana" panose="020B0604030504040204" pitchFamily="34" charset="0"/>
                          <a:cs typeface="Verdana" panose="020B0604030504040204" pitchFamily="34" charset="0"/>
                        </a:rPr>
                        <a:t>0</a:t>
                      </a:r>
                      <a:endParaRPr lang="en-US" sz="1800" baseline="-25000"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r>
                        <a:rPr lang="en-US" sz="1800" dirty="0" smtClean="0">
                          <a:latin typeface="Verdana" panose="020B0604030504040204" pitchFamily="34" charset="0"/>
                          <a:ea typeface="Verdana" panose="020B0604030504040204" pitchFamily="34" charset="0"/>
                          <a:cs typeface="Verdana" panose="020B0604030504040204" pitchFamily="34" charset="0"/>
                        </a:rPr>
                        <a:t>Prevalence</a:t>
                      </a:r>
                      <a:r>
                        <a:rPr lang="en-US" sz="1800" baseline="0" dirty="0" smtClean="0">
                          <a:latin typeface="Verdana" panose="020B0604030504040204" pitchFamily="34" charset="0"/>
                          <a:ea typeface="Verdana" panose="020B0604030504040204" pitchFamily="34" charset="0"/>
                          <a:cs typeface="Verdana" panose="020B0604030504040204" pitchFamily="34" charset="0"/>
                        </a:rPr>
                        <a:t> of exercisers among low HDL</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US" sz="1800" dirty="0" smtClean="0">
                          <a:latin typeface="Verdana" panose="020B0604030504040204" pitchFamily="34" charset="0"/>
                          <a:ea typeface="Verdana" panose="020B0604030504040204" pitchFamily="34" charset="0"/>
                          <a:cs typeface="Verdana" panose="020B0604030504040204" pitchFamily="34" charset="0"/>
                        </a:rPr>
                        <a:t>0.05</a:t>
                      </a:r>
                      <a:endParaRPr lang="en-US" sz="1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779486902"/>
                  </a:ext>
                </a:extLst>
              </a:tr>
            </a:tbl>
          </a:graphicData>
        </a:graphic>
      </p:graphicFrame>
    </p:spTree>
    <p:extLst>
      <p:ext uri="{BB962C8B-B14F-4D97-AF65-F5344CB8AC3E}">
        <p14:creationId xmlns:p14="http://schemas.microsoft.com/office/powerpoint/2010/main" val="275509898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Observed </a:t>
            </a:r>
            <a:r>
              <a:rPr lang="en-US" dirty="0" smtClean="0"/>
              <a:t>Data</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36</a:t>
            </a:fld>
            <a:endParaRPr lang="en-US" dirty="0"/>
          </a:p>
        </p:txBody>
      </p:sp>
      <p:sp>
        <p:nvSpPr>
          <p:cNvPr id="5" name="Rectangle 4"/>
          <p:cNvSpPr/>
          <p:nvPr/>
        </p:nvSpPr>
        <p:spPr>
          <a:xfrm>
            <a:off x="1782185" y="966497"/>
            <a:ext cx="878899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Exposed   Unexposed  |      Total</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Cases |       515        4357  |       4872</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Noncases</a:t>
            </a: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1894       10222  |      12116</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Total |      2409       14579  |      16988</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337172" y="3984110"/>
            <a:ext cx="5327466" cy="2050931"/>
          </a:xfrm>
          <a:prstGeom prst="rect">
            <a:avLst/>
          </a:prstGeom>
        </p:spPr>
      </p:pic>
    </p:spTree>
    <p:extLst>
      <p:ext uri="{BB962C8B-B14F-4D97-AF65-F5344CB8AC3E}">
        <p14:creationId xmlns:p14="http://schemas.microsoft.com/office/powerpoint/2010/main" val="271399590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Deterministic bias </a:t>
            </a:r>
            <a:r>
              <a:rPr lang="en-US" dirty="0" smtClean="0"/>
              <a:t>analysis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37</a:t>
            </a:fld>
            <a:endParaRPr lang="en-US" dirty="0"/>
          </a:p>
        </p:txBody>
      </p:sp>
      <p:sp>
        <p:nvSpPr>
          <p:cNvPr id="12" name="TextBox 11"/>
          <p:cNvSpPr txBox="1"/>
          <p:nvPr/>
        </p:nvSpPr>
        <p:spPr>
          <a:xfrm>
            <a:off x="473256" y="3815010"/>
            <a:ext cx="11261543" cy="1569660"/>
          </a:xfrm>
          <a:prstGeom prst="rect">
            <a:avLst/>
          </a:prstGeom>
          <a:noFill/>
        </p:spPr>
        <p:txBody>
          <a:bodyPr wrap="square" rtlCol="0">
            <a:spAutoFit/>
          </a:bodyPr>
          <a:lstStyle/>
          <a:p>
            <a:pPr marL="284163" marR="0" lvl="0" indent="-284163"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Solve for M</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and N</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using prevalence of confounder in exposed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and</a:t>
            </a:r>
            <a:r>
              <a:rPr kumimoji="0" lang="en-US" sz="2000" b="0" i="0" u="none" strike="noStrike" kern="1200" cap="none" spc="0" normalizeH="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unexposed</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M</a:t>
            </a:r>
            <a:r>
              <a:rPr kumimoji="0" lang="en-US" sz="2000" b="0" i="0" u="none" strike="noStrike" kern="1200" cap="none" spc="0" normalizeH="0" baseline="-2500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m*p1 = 2409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0.80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1927.2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a:t>
            </a:r>
            <a:r>
              <a:rPr kumimoji="0" lang="en-US" sz="2000" b="0" i="0" u="none" strike="noStrike" kern="1200" cap="none" spc="0" normalizeH="0" baseline="-2500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lang="en-US" sz="2000" dirty="0">
                <a:solidFill>
                  <a:srgbClr val="052049"/>
                </a:solidFill>
                <a:latin typeface="Verdana" panose="020B0604030504040204" pitchFamily="34" charset="0"/>
                <a:ea typeface="Verdana" panose="020B0604030504040204" pitchFamily="34" charset="0"/>
                <a:cs typeface="Verdana" panose="020B0604030504040204" pitchFamily="34" charset="0"/>
              </a:rPr>
              <a:t>n</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*p0 = 14579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0.05 = 728.9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10456779" y="3205388"/>
            <a:ext cx="114967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13850.1</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17" name="Rectangle 16"/>
          <p:cNvSpPr/>
          <p:nvPr/>
        </p:nvSpPr>
        <p:spPr>
          <a:xfrm>
            <a:off x="486834" y="4947567"/>
            <a:ext cx="1015477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2. Solve for M</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and N</a:t>
            </a:r>
            <a:r>
              <a:rPr kumimoji="0" lang="en-US" sz="2000"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by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subtraction: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52049"/>
                </a:solidFill>
                <a:latin typeface="Verdana" panose="020B0604030504040204" pitchFamily="34" charset="0"/>
                <a:ea typeface="Verdana" panose="020B0604030504040204" pitchFamily="34" charset="0"/>
                <a:cs typeface="Verdana" panose="020B0604030504040204" pitchFamily="34" charset="0"/>
              </a:rPr>
              <a:t>	</a:t>
            </a:r>
            <a:r>
              <a:rPr lang="en-US" sz="2000" dirty="0" smtClean="0">
                <a:solidFill>
                  <a:srgbClr val="052049"/>
                </a:solidFill>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M</a:t>
            </a:r>
            <a:r>
              <a:rPr kumimoji="0" lang="en-US" sz="2000" b="0" i="0" u="none" strike="noStrike" kern="1200" cap="none" spc="0" normalizeH="0" baseline="-2500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m – M1 = 2409 - 1927.2 = 481.8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N</a:t>
            </a:r>
            <a:r>
              <a:rPr kumimoji="0" lang="en-US" sz="2000" b="0" i="0" u="none" strike="noStrike" kern="1200" cap="none" spc="0" normalizeH="0" baseline="-2500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 – N1 = 14579 - 728.9 = 13850.1</a:t>
            </a: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Garamond"/>
            </a:endParaRPr>
          </a:p>
        </p:txBody>
      </p:sp>
      <p:sp>
        <p:nvSpPr>
          <p:cNvPr id="18" name="Content Placeholder 17"/>
          <p:cNvSpPr>
            <a:spLocks noGrp="1"/>
          </p:cNvSpPr>
          <p:nvPr>
            <p:ph idx="1"/>
          </p:nvPr>
        </p:nvSpPr>
        <p:spPr>
          <a:xfrm>
            <a:off x="-44948" y="720528"/>
            <a:ext cx="1121833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800" b="0" i="0" u="none" strike="noStrike" kern="1200" cap="none" spc="0" normalizeH="0" baseline="0" noProof="0" dirty="0" smtClean="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Exposed  Unexposed       </a:t>
            </a:r>
            <a:endParaRPr kumimoji="0" lang="en-US" sz="1800" b="0" i="0" u="none" strike="noStrike" kern="1200" cap="none" spc="0" normalizeH="0" baseline="0" noProof="0" dirty="0" smtClean="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smtClean="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Cases |     515     4357  | </a:t>
            </a:r>
            <a:endParaRPr kumimoji="0" lang="en-US" sz="1800" b="0" i="0" u="none" strike="noStrike" kern="1200" cap="none" spc="0" normalizeH="0" baseline="0" noProof="0" dirty="0" smtClean="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Noncases</a:t>
            </a: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1894 </a:t>
            </a: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10222 </a:t>
            </a: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Total |    </a:t>
            </a: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2409 </a:t>
            </a: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smtClean="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14579 </a:t>
            </a: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 |  </a:t>
            </a:r>
            <a:endParaRPr kumimoji="0" lang="en-US" sz="1800" b="0" i="0" u="none" strike="noStrike" kern="1200" cap="none" spc="0" normalizeH="0" baseline="0" noProof="0" dirty="0">
              <a:ln>
                <a:noFill/>
              </a:ln>
              <a:solidFill>
                <a:srgbClr val="052049"/>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2"/>
          <a:stretch>
            <a:fillRect/>
          </a:stretch>
        </p:blipFill>
        <p:spPr>
          <a:xfrm>
            <a:off x="5581362" y="971174"/>
            <a:ext cx="5690736" cy="2190780"/>
          </a:xfrm>
          <a:prstGeom prst="rect">
            <a:avLst/>
          </a:prstGeom>
        </p:spPr>
      </p:pic>
      <p:sp>
        <p:nvSpPr>
          <p:cNvPr id="20" name="Rectangle 19"/>
          <p:cNvSpPr/>
          <p:nvPr/>
        </p:nvSpPr>
        <p:spPr>
          <a:xfrm>
            <a:off x="7899287" y="3193946"/>
            <a:ext cx="1011815"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1927.2</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1" name="Rectangle 20"/>
          <p:cNvSpPr/>
          <p:nvPr/>
        </p:nvSpPr>
        <p:spPr>
          <a:xfrm>
            <a:off x="8860596" y="3193946"/>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728.9</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2" name="Rectangle 21"/>
          <p:cNvSpPr/>
          <p:nvPr/>
        </p:nvSpPr>
        <p:spPr>
          <a:xfrm>
            <a:off x="9709540" y="3193946"/>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481.8</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Tree>
    <p:extLst>
      <p:ext uri="{BB962C8B-B14F-4D97-AF65-F5344CB8AC3E}">
        <p14:creationId xmlns:p14="http://schemas.microsoft.com/office/powerpoint/2010/main" val="1597618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7" grpId="0"/>
      <p:bldP spid="20" grpId="0" animBg="1"/>
      <p:bldP spid="21"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38</a:t>
            </a:fld>
            <a:endParaRPr lang="en-US" dirty="0"/>
          </a:p>
        </p:txBody>
      </p:sp>
      <p:sp>
        <p:nvSpPr>
          <p:cNvPr id="5" name="Rectangle 4"/>
          <p:cNvSpPr/>
          <p:nvPr/>
        </p:nvSpPr>
        <p:spPr>
          <a:xfrm>
            <a:off x="486834" y="3334743"/>
            <a:ext cx="1116558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3. Use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estimated relationship </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between exercise and CVD </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(RR</a:t>
            </a:r>
            <a:r>
              <a:rPr kumimoji="0" lang="en-US" sz="2000" b="0" i="0" u="none" strike="noStrike" kern="1200" cap="none" spc="0" normalizeH="0" baseline="-2500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CD</a:t>
            </a:r>
            <a:r>
              <a:rPr kumimoji="0" lang="en-US" sz="20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=0.77</a:t>
            </a: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to fill in the remaining cells: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5244548" y="4073309"/>
                <a:ext cx="3494546" cy="5305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 ∗1927.2 ∗515 </m:t>
                          </m:r>
                        </m:num>
                        <m:den>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0.77∗1927.2+2409 −1927.2</m:t>
                          </m:r>
                        </m:den>
                      </m:f>
                    </m:oMath>
                  </m:oMathPara>
                </a14:m>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44548" y="4073309"/>
                <a:ext cx="3494546" cy="53059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244548" y="5193739"/>
                <a:ext cx="3366306" cy="53059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 </m:t>
                      </m:r>
                      <m:f>
                        <m:fPr>
                          <m:ctrlP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 ∗728.9 ∗4357 </m:t>
                          </m:r>
                        </m:num>
                        <m:den>
                          <m:r>
                            <a:rPr kumimoji="0" lang="en-US" sz="1800" b="0" i="1" u="none" strike="noStrike" kern="1200" cap="none" spc="0" normalizeH="0" baseline="0" noProof="0">
                              <a:ln>
                                <a:noFill/>
                              </a:ln>
                              <a:solidFill>
                                <a:srgbClr val="052049"/>
                              </a:solidFill>
                              <a:effectLst/>
                              <a:uLnTx/>
                              <a:uFillTx/>
                              <a:latin typeface="Cambria Math" panose="02040503050406030204" pitchFamily="18" charset="0"/>
                              <a:ea typeface="+mn-ea"/>
                              <a:cs typeface="+mn-cs"/>
                            </a:rPr>
                            <m:t>0.77∗728.9+14579 −728.9</m:t>
                          </m:r>
                        </m:den>
                      </m:f>
                    </m:oMath>
                  </m:oMathPara>
                </a14:m>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244548" y="5193739"/>
                <a:ext cx="3366306" cy="530594"/>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5244548" y="4664167"/>
            <a:ext cx="11403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Cambria"/>
                <a:ea typeface="+mn-ea"/>
                <a:cs typeface="Cambria"/>
              </a:rPr>
              <a:t>= 388.8</a:t>
            </a:r>
          </a:p>
        </p:txBody>
      </p:sp>
      <p:sp>
        <p:nvSpPr>
          <p:cNvPr id="10" name="TextBox 9"/>
          <p:cNvSpPr txBox="1"/>
          <p:nvPr/>
        </p:nvSpPr>
        <p:spPr>
          <a:xfrm>
            <a:off x="5244548" y="5806515"/>
            <a:ext cx="11403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2049"/>
                </a:solidFill>
                <a:effectLst/>
                <a:uLnTx/>
                <a:uFillTx/>
                <a:latin typeface="Cambria"/>
                <a:ea typeface="+mn-ea"/>
                <a:cs typeface="Cambria"/>
              </a:rPr>
              <a:t>= 169.7</a:t>
            </a:r>
          </a:p>
        </p:txBody>
      </p:sp>
      <p:pic>
        <p:nvPicPr>
          <p:cNvPr id="11" name="Picture 10"/>
          <p:cNvPicPr>
            <a:picLocks noChangeAspect="1"/>
          </p:cNvPicPr>
          <p:nvPr/>
        </p:nvPicPr>
        <p:blipFill>
          <a:blip r:embed="rId4"/>
          <a:stretch>
            <a:fillRect/>
          </a:stretch>
        </p:blipFill>
        <p:spPr>
          <a:xfrm>
            <a:off x="1840948" y="4024510"/>
            <a:ext cx="3403600" cy="990600"/>
          </a:xfrm>
          <a:prstGeom prst="rect">
            <a:avLst/>
          </a:prstGeom>
        </p:spPr>
      </p:pic>
      <p:pic>
        <p:nvPicPr>
          <p:cNvPr id="12" name="Picture 11"/>
          <p:cNvPicPr>
            <a:picLocks noChangeAspect="1"/>
          </p:cNvPicPr>
          <p:nvPr/>
        </p:nvPicPr>
        <p:blipFill>
          <a:blip r:embed="rId5"/>
          <a:stretch>
            <a:fillRect/>
          </a:stretch>
        </p:blipFill>
        <p:spPr>
          <a:xfrm>
            <a:off x="1840948" y="5096347"/>
            <a:ext cx="3060700" cy="1079500"/>
          </a:xfrm>
          <a:prstGeom prst="rect">
            <a:avLst/>
          </a:prstGeom>
        </p:spPr>
      </p:pic>
      <p:sp>
        <p:nvSpPr>
          <p:cNvPr id="17" name="Rectangle 16"/>
          <p:cNvSpPr/>
          <p:nvPr/>
        </p:nvSpPr>
        <p:spPr>
          <a:xfrm>
            <a:off x="10640903" y="2961689"/>
            <a:ext cx="1149674"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13850.1</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pic>
        <p:nvPicPr>
          <p:cNvPr id="18" name="Picture 17"/>
          <p:cNvPicPr>
            <a:picLocks noChangeAspect="1"/>
          </p:cNvPicPr>
          <p:nvPr/>
        </p:nvPicPr>
        <p:blipFill>
          <a:blip r:embed="rId6"/>
          <a:stretch>
            <a:fillRect/>
          </a:stretch>
        </p:blipFill>
        <p:spPr>
          <a:xfrm>
            <a:off x="5765486" y="727475"/>
            <a:ext cx="5690736" cy="2190780"/>
          </a:xfrm>
          <a:prstGeom prst="rect">
            <a:avLst/>
          </a:prstGeom>
        </p:spPr>
      </p:pic>
      <p:sp>
        <p:nvSpPr>
          <p:cNvPr id="19" name="Rectangle 18"/>
          <p:cNvSpPr/>
          <p:nvPr/>
        </p:nvSpPr>
        <p:spPr>
          <a:xfrm>
            <a:off x="8083411" y="2950247"/>
            <a:ext cx="1011815"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1927.2</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0" name="Rectangle 19"/>
          <p:cNvSpPr/>
          <p:nvPr/>
        </p:nvSpPr>
        <p:spPr>
          <a:xfrm>
            <a:off x="9044720" y="2950247"/>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728.9</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1" name="Rectangle 20"/>
          <p:cNvSpPr/>
          <p:nvPr/>
        </p:nvSpPr>
        <p:spPr>
          <a:xfrm>
            <a:off x="9893664" y="2950247"/>
            <a:ext cx="873957" cy="369332"/>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Courier New" panose="02070309020205020404" pitchFamily="49" charset="0"/>
                <a:ea typeface="Times New Roman" panose="02020603050405020304" pitchFamily="18" charset="0"/>
                <a:cs typeface="Times New Roman" panose="02020603050405020304" pitchFamily="18" charset="0"/>
              </a:rPr>
              <a:t>481.8</a:t>
            </a: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sp>
        <p:nvSpPr>
          <p:cNvPr id="2" name="Title 1"/>
          <p:cNvSpPr>
            <a:spLocks noGrp="1"/>
          </p:cNvSpPr>
          <p:nvPr>
            <p:ph type="title"/>
          </p:nvPr>
        </p:nvSpPr>
        <p:spPr>
          <a:xfrm>
            <a:off x="486834" y="438913"/>
            <a:ext cx="11218332" cy="563231"/>
          </a:xfrm>
        </p:spPr>
        <p:txBody>
          <a:bodyPr/>
          <a:lstStyle/>
          <a:p>
            <a:r>
              <a:rPr lang="en-US" dirty="0"/>
              <a:t>Deterministic bias </a:t>
            </a:r>
            <a:r>
              <a:rPr lang="en-US" dirty="0" smtClean="0"/>
              <a:t>analysis</a:t>
            </a:r>
            <a:endParaRPr lang="en-US" dirty="0"/>
          </a:p>
        </p:txBody>
      </p:sp>
      <p:sp>
        <p:nvSpPr>
          <p:cNvPr id="22" name="Content Placeholder 17"/>
          <p:cNvSpPr txBox="1">
            <a:spLocks/>
          </p:cNvSpPr>
          <p:nvPr/>
        </p:nvSpPr>
        <p:spPr>
          <a:xfrm>
            <a:off x="-44948" y="732885"/>
            <a:ext cx="11218333" cy="2308324"/>
          </a:xfrm>
          <a:prstGeom prst="rect">
            <a:avLst/>
          </a:prstGeom>
        </p:spPr>
        <p:txBody>
          <a:bodyPr vert="horz" wrap="square" lIns="91440" tIns="45720" rIns="91440" bIns="45720" rtlCol="0">
            <a:spAutoFit/>
          </a:bodyPr>
          <a:lstStyle>
            <a:lvl1pPr marL="168275" indent="-168275"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742950"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28700" indent="-228600" algn="l" defTabSz="914400" rtl="0" eaLnBrk="1" latinLnBrk="0" hangingPunct="1">
              <a:lnSpc>
                <a:spcPct val="110000"/>
              </a:lnSpc>
              <a:spcBef>
                <a:spcPts val="0"/>
              </a:spcBef>
              <a:spcAft>
                <a:spcPts val="1200"/>
              </a:spcAft>
              <a:buClr>
                <a:schemeClr val="accent1"/>
              </a:buClr>
              <a:buFont typeface="Wingdings" panose="05000000000000000000" pitchFamily="2" charset="2"/>
              <a:buChar char="§"/>
              <a:defRPr lang="en-US" sz="21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12863" indent="-227013" algn="l" defTabSz="914400" rtl="0" eaLnBrk="1" latinLnBrk="0" hangingPunct="1">
              <a:lnSpc>
                <a:spcPct val="110000"/>
              </a:lnSpc>
              <a:spcBef>
                <a:spcPts val="0"/>
              </a:spcBef>
              <a:spcAft>
                <a:spcPts val="1200"/>
              </a:spcAft>
              <a:buClr>
                <a:schemeClr val="accent1"/>
              </a:buClr>
              <a:buFont typeface="Arial" panose="020B0604020202020204" pitchFamily="34" charset="0"/>
              <a:buChar char="•"/>
              <a:defRPr lang="en-US" sz="21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 Exposed  Unexposed       </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Cases |     515     4357  | </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Noncases |    1894    10222  |     </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800" smtClean="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Aft>
                <a:spcPts val="0"/>
              </a:spcAft>
              <a:buClrTx/>
              <a:buFontTx/>
              <a:buNone/>
              <a:defRPr/>
            </a:pPr>
            <a:r>
              <a:rPr lang="en-US" sz="1800" smtClean="0">
                <a:solidFill>
                  <a:srgbClr val="222222"/>
                </a:solidFill>
                <a:latin typeface="Courier New" panose="02070309020205020404" pitchFamily="49" charset="0"/>
                <a:ea typeface="Times New Roman" panose="02020603050405020304" pitchFamily="18" charset="0"/>
                <a:cs typeface="Times New Roman" panose="02020603050405020304" pitchFamily="18" charset="0"/>
              </a:rPr>
              <a:t>           Total |    2409    14579  |  </a:t>
            </a:r>
            <a:endParaRPr lang="en-US" sz="1800">
              <a:solidFill>
                <a:srgbClr val="052049"/>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963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Deterministic bias </a:t>
            </a:r>
            <a:r>
              <a:rPr lang="en-US" dirty="0" smtClean="0"/>
              <a:t>analysis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39</a:t>
            </a:fld>
            <a:endParaRPr lang="en-US" dirty="0"/>
          </a:p>
        </p:txBody>
      </p:sp>
      <p:sp>
        <p:nvSpPr>
          <p:cNvPr id="5" name="TextBox 4"/>
          <p:cNvSpPr txBox="1"/>
          <p:nvPr/>
        </p:nvSpPr>
        <p:spPr>
          <a:xfrm>
            <a:off x="647700" y="3032586"/>
            <a:ext cx="9360498"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4. Fill in remaining cells of the table and calculate effect estimate: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52049"/>
              </a:solidFill>
              <a:effectLst/>
              <a:uLnTx/>
              <a:uFillTx/>
              <a:latin typeface="Garamond"/>
              <a:ea typeface="+mn-ea"/>
              <a:cs typeface="+mn-cs"/>
            </a:endParaRPr>
          </a:p>
        </p:txBody>
      </p:sp>
      <p:pic>
        <p:nvPicPr>
          <p:cNvPr id="6" name="Picture 5"/>
          <p:cNvPicPr>
            <a:picLocks noChangeAspect="1"/>
          </p:cNvPicPr>
          <p:nvPr/>
        </p:nvPicPr>
        <p:blipFill>
          <a:blip r:embed="rId2"/>
          <a:stretch>
            <a:fillRect/>
          </a:stretch>
        </p:blipFill>
        <p:spPr>
          <a:xfrm>
            <a:off x="3165050" y="998807"/>
            <a:ext cx="5690736" cy="2190780"/>
          </a:xfrm>
          <a:prstGeom prst="rect">
            <a:avLst/>
          </a:prstGeom>
        </p:spPr>
      </p:pic>
      <p:sp>
        <p:nvSpPr>
          <p:cNvPr id="7" name="TextBox 6"/>
          <p:cNvSpPr txBox="1"/>
          <p:nvPr/>
        </p:nvSpPr>
        <p:spPr>
          <a:xfrm>
            <a:off x="4528791" y="5754965"/>
            <a:ext cx="398956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52049"/>
                </a:solidFill>
                <a:effectLst/>
                <a:uLnTx/>
                <a:uFillTx/>
                <a:latin typeface="Arial"/>
                <a:ea typeface="+mn-ea"/>
                <a:cs typeface="Arial"/>
              </a:rPr>
              <a:t>Estimated MH RR = 0.87</a:t>
            </a:r>
            <a:endParaRPr kumimoji="0" lang="en-US" sz="2200" b="0" i="0" u="none" strike="noStrike" kern="1200" cap="none" spc="0" normalizeH="0" baseline="0" noProof="0" dirty="0">
              <a:ln>
                <a:noFill/>
              </a:ln>
              <a:solidFill>
                <a:srgbClr val="052049"/>
              </a:solidFill>
              <a:effectLst/>
              <a:uLnTx/>
              <a:uFillTx/>
              <a:latin typeface="Arial"/>
              <a:ea typeface="+mn-ea"/>
              <a:cs typeface="Arial"/>
            </a:endParaRPr>
          </a:p>
        </p:txBody>
      </p:sp>
      <p:graphicFrame>
        <p:nvGraphicFramePr>
          <p:cNvPr id="8" name="Table 7"/>
          <p:cNvGraphicFramePr>
            <a:graphicFrameLocks noGrp="1"/>
          </p:cNvGraphicFramePr>
          <p:nvPr>
            <p:extLst>
              <p:ext uri="{D42A27DB-BD31-4B8C-83A1-F6EECF244321}">
                <p14:modId xmlns:p14="http://schemas.microsoft.com/office/powerpoint/2010/main" val="4078386193"/>
              </p:ext>
            </p:extLst>
          </p:nvPr>
        </p:nvGraphicFramePr>
        <p:xfrm>
          <a:off x="2950455" y="3860875"/>
          <a:ext cx="6291089" cy="1849120"/>
        </p:xfrm>
        <a:graphic>
          <a:graphicData uri="http://schemas.openxmlformats.org/drawingml/2006/table">
            <a:tbl>
              <a:tblPr firstRow="1" bandRow="1">
                <a:tableStyleId>{5C22544A-7EE6-4342-B048-85BDC9FD1C3A}</a:tableStyleId>
              </a:tblPr>
              <a:tblGrid>
                <a:gridCol w="898727">
                  <a:extLst>
                    <a:ext uri="{9D8B030D-6E8A-4147-A177-3AD203B41FA5}">
                      <a16:colId xmlns:a16="http://schemas.microsoft.com/office/drawing/2014/main" val="20000"/>
                    </a:ext>
                  </a:extLst>
                </a:gridCol>
                <a:gridCol w="898727">
                  <a:extLst>
                    <a:ext uri="{9D8B030D-6E8A-4147-A177-3AD203B41FA5}">
                      <a16:colId xmlns:a16="http://schemas.microsoft.com/office/drawing/2014/main" val="20001"/>
                    </a:ext>
                  </a:extLst>
                </a:gridCol>
                <a:gridCol w="898727">
                  <a:extLst>
                    <a:ext uri="{9D8B030D-6E8A-4147-A177-3AD203B41FA5}">
                      <a16:colId xmlns:a16="http://schemas.microsoft.com/office/drawing/2014/main" val="20002"/>
                    </a:ext>
                  </a:extLst>
                </a:gridCol>
                <a:gridCol w="898727">
                  <a:extLst>
                    <a:ext uri="{9D8B030D-6E8A-4147-A177-3AD203B41FA5}">
                      <a16:colId xmlns:a16="http://schemas.microsoft.com/office/drawing/2014/main" val="20003"/>
                    </a:ext>
                  </a:extLst>
                </a:gridCol>
                <a:gridCol w="898727">
                  <a:extLst>
                    <a:ext uri="{9D8B030D-6E8A-4147-A177-3AD203B41FA5}">
                      <a16:colId xmlns:a16="http://schemas.microsoft.com/office/drawing/2014/main" val="20004"/>
                    </a:ext>
                  </a:extLst>
                </a:gridCol>
                <a:gridCol w="898727">
                  <a:extLst>
                    <a:ext uri="{9D8B030D-6E8A-4147-A177-3AD203B41FA5}">
                      <a16:colId xmlns:a16="http://schemas.microsoft.com/office/drawing/2014/main" val="20005"/>
                    </a:ext>
                  </a:extLst>
                </a:gridCol>
                <a:gridCol w="898727">
                  <a:extLst>
                    <a:ext uri="{9D8B030D-6E8A-4147-A177-3AD203B41FA5}">
                      <a16:colId xmlns:a16="http://schemas.microsoft.com/office/drawing/2014/main" val="20006"/>
                    </a:ext>
                  </a:extLst>
                </a:gridCol>
              </a:tblGrid>
              <a:tr h="162811">
                <a:tc>
                  <a:txBody>
                    <a:bodyPr/>
                    <a:lstStyle/>
                    <a:p>
                      <a:endParaRPr lang="en-US" dirty="0"/>
                    </a:p>
                  </a:txBody>
                  <a:tcPr/>
                </a:tc>
                <a:tc gridSpan="2">
                  <a:txBody>
                    <a:bodyPr/>
                    <a:lstStyle/>
                    <a:p>
                      <a:pPr algn="ctr"/>
                      <a:r>
                        <a:rPr lang="en-US" dirty="0" smtClean="0"/>
                        <a:t>Total</a:t>
                      </a:r>
                      <a:endParaRPr lang="en-US" dirty="0"/>
                    </a:p>
                  </a:txBody>
                  <a:tcPr/>
                </a:tc>
                <a:tc hMerge="1">
                  <a:txBody>
                    <a:bodyPr/>
                    <a:lstStyle/>
                    <a:p>
                      <a:endParaRPr lang="en-US" dirty="0"/>
                    </a:p>
                  </a:txBody>
                  <a:tcPr/>
                </a:tc>
                <a:tc gridSpan="2">
                  <a:txBody>
                    <a:bodyPr/>
                    <a:lstStyle/>
                    <a:p>
                      <a:pPr algn="ctr"/>
                      <a:r>
                        <a:rPr lang="en-US" dirty="0" smtClean="0"/>
                        <a:t>C1</a:t>
                      </a:r>
                      <a:endParaRPr lang="en-US" dirty="0"/>
                    </a:p>
                  </a:txBody>
                  <a:tcPr/>
                </a:tc>
                <a:tc hMerge="1">
                  <a:txBody>
                    <a:bodyPr/>
                    <a:lstStyle/>
                    <a:p>
                      <a:endParaRPr lang="en-US" dirty="0"/>
                    </a:p>
                  </a:txBody>
                  <a:tcPr/>
                </a:tc>
                <a:tc gridSpan="2">
                  <a:txBody>
                    <a:bodyPr/>
                    <a:lstStyle/>
                    <a:p>
                      <a:pPr algn="ctr"/>
                      <a:r>
                        <a:rPr lang="en-US" dirty="0" smtClean="0"/>
                        <a:t>C0</a:t>
                      </a:r>
                      <a:endParaRPr lang="en-US" dirty="0"/>
                    </a:p>
                  </a:txBody>
                  <a:tcPr/>
                </a:tc>
                <a:tc hMerge="1">
                  <a:txBody>
                    <a:bodyPr/>
                    <a:lstStyle/>
                    <a:p>
                      <a:endParaRPr lang="en-US" dirty="0"/>
                    </a:p>
                  </a:txBody>
                  <a:tcPr/>
                </a:tc>
                <a:extLst>
                  <a:ext uri="{0D108BD9-81ED-4DB2-BD59-A6C34878D82A}">
                    <a16:rowId xmlns:a16="http://schemas.microsoft.com/office/drawing/2014/main" val="3135832047"/>
                  </a:ext>
                </a:extLst>
              </a:tr>
              <a:tr h="370840">
                <a:tc>
                  <a:txBody>
                    <a:bodyPr/>
                    <a:lstStyle/>
                    <a:p>
                      <a:endParaRPr lang="en-US" dirty="0"/>
                    </a:p>
                  </a:txBody>
                  <a:tcPr/>
                </a:tc>
                <a:tc>
                  <a:txBody>
                    <a:bodyPr/>
                    <a:lstStyle/>
                    <a:p>
                      <a:r>
                        <a:rPr lang="en-US" dirty="0" smtClean="0"/>
                        <a:t>E1</a:t>
                      </a:r>
                      <a:endParaRPr lang="en-US" dirty="0"/>
                    </a:p>
                  </a:txBody>
                  <a:tcPr/>
                </a:tc>
                <a:tc>
                  <a:txBody>
                    <a:bodyPr/>
                    <a:lstStyle/>
                    <a:p>
                      <a:r>
                        <a:rPr lang="en-US" dirty="0" smtClean="0"/>
                        <a:t>E0</a:t>
                      </a:r>
                      <a:endParaRPr lang="en-US" dirty="0"/>
                    </a:p>
                  </a:txBody>
                  <a:tcPr/>
                </a:tc>
                <a:tc>
                  <a:txBody>
                    <a:bodyPr/>
                    <a:lstStyle/>
                    <a:p>
                      <a:r>
                        <a:rPr lang="en-US" dirty="0" smtClean="0"/>
                        <a:t>E1</a:t>
                      </a:r>
                      <a:endParaRPr lang="en-US" dirty="0"/>
                    </a:p>
                  </a:txBody>
                  <a:tcPr/>
                </a:tc>
                <a:tc>
                  <a:txBody>
                    <a:bodyPr/>
                    <a:lstStyle/>
                    <a:p>
                      <a:r>
                        <a:rPr lang="en-US" dirty="0" smtClean="0"/>
                        <a:t>E0</a:t>
                      </a:r>
                      <a:endParaRPr lang="en-US" dirty="0"/>
                    </a:p>
                  </a:txBody>
                  <a:tcPr/>
                </a:tc>
                <a:tc>
                  <a:txBody>
                    <a:bodyPr/>
                    <a:lstStyle/>
                    <a:p>
                      <a:r>
                        <a:rPr lang="en-US" dirty="0" smtClean="0"/>
                        <a:t>E1</a:t>
                      </a:r>
                      <a:endParaRPr lang="en-US" dirty="0"/>
                    </a:p>
                  </a:txBody>
                  <a:tcPr/>
                </a:tc>
                <a:tc>
                  <a:txBody>
                    <a:bodyPr/>
                    <a:lstStyle/>
                    <a:p>
                      <a:r>
                        <a:rPr lang="en-US" dirty="0" smtClean="0"/>
                        <a:t>E0</a:t>
                      </a:r>
                      <a:endParaRPr lang="en-US" dirty="0"/>
                    </a:p>
                  </a:txBody>
                  <a:tcPr/>
                </a:tc>
                <a:extLst>
                  <a:ext uri="{0D108BD9-81ED-4DB2-BD59-A6C34878D82A}">
                    <a16:rowId xmlns:a16="http://schemas.microsoft.com/office/drawing/2014/main" val="10000"/>
                  </a:ext>
                </a:extLst>
              </a:tr>
              <a:tr h="370840">
                <a:tc>
                  <a:txBody>
                    <a:bodyPr/>
                    <a:lstStyle/>
                    <a:p>
                      <a:r>
                        <a:rPr lang="en-US" dirty="0" smtClean="0"/>
                        <a:t>D+</a:t>
                      </a:r>
                      <a:endParaRPr lang="en-US" dirty="0"/>
                    </a:p>
                  </a:txBody>
                  <a:tcPr/>
                </a:tc>
                <a:tc>
                  <a:txBody>
                    <a:bodyPr/>
                    <a:lstStyle/>
                    <a:p>
                      <a:r>
                        <a:rPr lang="en-US" dirty="0" smtClean="0"/>
                        <a:t>515</a:t>
                      </a:r>
                      <a:endParaRPr lang="en-US" dirty="0"/>
                    </a:p>
                  </a:txBody>
                  <a:tcPr/>
                </a:tc>
                <a:tc>
                  <a:txBody>
                    <a:bodyPr/>
                    <a:lstStyle/>
                    <a:p>
                      <a:r>
                        <a:rPr lang="en-US" dirty="0" smtClean="0"/>
                        <a:t>4357</a:t>
                      </a:r>
                      <a:endParaRPr lang="en-US" dirty="0"/>
                    </a:p>
                  </a:txBody>
                  <a:tcPr/>
                </a:tc>
                <a:tc>
                  <a:txBody>
                    <a:bodyPr/>
                    <a:lstStyle/>
                    <a:p>
                      <a:r>
                        <a:rPr lang="en-US" dirty="0" smtClean="0"/>
                        <a:t>388.8</a:t>
                      </a:r>
                      <a:endParaRPr lang="en-US" dirty="0"/>
                    </a:p>
                  </a:txBody>
                  <a:tcPr/>
                </a:tc>
                <a:tc>
                  <a:txBody>
                    <a:bodyPr/>
                    <a:lstStyle/>
                    <a:p>
                      <a:r>
                        <a:rPr lang="en-US" dirty="0" smtClean="0"/>
                        <a:t>169.7</a:t>
                      </a:r>
                      <a:endParaRPr lang="en-US" dirty="0"/>
                    </a:p>
                  </a:txBody>
                  <a:tcPr/>
                </a:tc>
                <a:tc>
                  <a:txBody>
                    <a:bodyPr/>
                    <a:lstStyle/>
                    <a:p>
                      <a:r>
                        <a:rPr lang="en-US" dirty="0" smtClean="0"/>
                        <a:t>126.2</a:t>
                      </a:r>
                      <a:endParaRPr lang="en-US" dirty="0"/>
                    </a:p>
                  </a:txBody>
                  <a:tcPr/>
                </a:tc>
                <a:tc>
                  <a:txBody>
                    <a:bodyPr/>
                    <a:lstStyle/>
                    <a:p>
                      <a:r>
                        <a:rPr lang="en-US" dirty="0" smtClean="0"/>
                        <a:t>4187.3</a:t>
                      </a:r>
                      <a:endParaRPr lang="en-US" dirty="0"/>
                    </a:p>
                  </a:txBody>
                  <a:tcPr/>
                </a:tc>
                <a:extLst>
                  <a:ext uri="{0D108BD9-81ED-4DB2-BD59-A6C34878D82A}">
                    <a16:rowId xmlns:a16="http://schemas.microsoft.com/office/drawing/2014/main" val="10001"/>
                  </a:ext>
                </a:extLst>
              </a:tr>
              <a:tr h="370840">
                <a:tc>
                  <a:txBody>
                    <a:bodyPr/>
                    <a:lstStyle/>
                    <a:p>
                      <a:r>
                        <a:rPr lang="en-US" dirty="0" smtClean="0"/>
                        <a:t>D-</a:t>
                      </a:r>
                      <a:endParaRPr lang="en-US" dirty="0"/>
                    </a:p>
                  </a:txBody>
                  <a:tcPr/>
                </a:tc>
                <a:tc>
                  <a:txBody>
                    <a:bodyPr/>
                    <a:lstStyle/>
                    <a:p>
                      <a:r>
                        <a:rPr lang="en-US" dirty="0" smtClean="0"/>
                        <a:t>1894</a:t>
                      </a:r>
                      <a:endParaRPr lang="en-US" dirty="0"/>
                    </a:p>
                  </a:txBody>
                  <a:tcPr/>
                </a:tc>
                <a:tc>
                  <a:txBody>
                    <a:bodyPr/>
                    <a:lstStyle/>
                    <a:p>
                      <a:r>
                        <a:rPr lang="en-US" dirty="0" smtClean="0"/>
                        <a:t>10222</a:t>
                      </a:r>
                      <a:endParaRPr lang="en-US" dirty="0"/>
                    </a:p>
                  </a:txBody>
                  <a:tcPr/>
                </a:tc>
                <a:tc>
                  <a:txBody>
                    <a:bodyPr/>
                    <a:lstStyle/>
                    <a:p>
                      <a:r>
                        <a:rPr lang="en-US" dirty="0" smtClean="0"/>
                        <a:t>1538.4</a:t>
                      </a:r>
                      <a:endParaRPr lang="en-US" dirty="0"/>
                    </a:p>
                  </a:txBody>
                  <a:tcPr/>
                </a:tc>
                <a:tc>
                  <a:txBody>
                    <a:bodyPr/>
                    <a:lstStyle/>
                    <a:p>
                      <a:r>
                        <a:rPr lang="en-US" dirty="0" smtClean="0"/>
                        <a:t>559.3</a:t>
                      </a:r>
                      <a:endParaRPr lang="en-US" dirty="0"/>
                    </a:p>
                  </a:txBody>
                  <a:tcPr/>
                </a:tc>
                <a:tc>
                  <a:txBody>
                    <a:bodyPr/>
                    <a:lstStyle/>
                    <a:p>
                      <a:r>
                        <a:rPr lang="en-US" dirty="0" smtClean="0"/>
                        <a:t>355.6</a:t>
                      </a:r>
                      <a:endParaRPr lang="en-US" dirty="0"/>
                    </a:p>
                  </a:txBody>
                  <a:tcPr/>
                </a:tc>
                <a:tc>
                  <a:txBody>
                    <a:bodyPr/>
                    <a:lstStyle/>
                    <a:p>
                      <a:r>
                        <a:rPr lang="en-US" dirty="0" smtClean="0"/>
                        <a:t>9662.7</a:t>
                      </a:r>
                      <a:endParaRPr lang="en-US" dirty="0"/>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r>
                        <a:rPr lang="en-US" dirty="0" smtClean="0"/>
                        <a:t>2409</a:t>
                      </a:r>
                      <a:endParaRPr lang="en-US" dirty="0"/>
                    </a:p>
                  </a:txBody>
                  <a:tcPr/>
                </a:tc>
                <a:tc>
                  <a:txBody>
                    <a:bodyPr/>
                    <a:lstStyle/>
                    <a:p>
                      <a:r>
                        <a:rPr lang="en-US" dirty="0" smtClean="0"/>
                        <a:t>14579</a:t>
                      </a:r>
                      <a:endParaRPr lang="en-US" dirty="0"/>
                    </a:p>
                  </a:txBody>
                  <a:tcPr/>
                </a:tc>
                <a:tc>
                  <a:txBody>
                    <a:bodyPr/>
                    <a:lstStyle/>
                    <a:p>
                      <a:r>
                        <a:rPr lang="en-US" dirty="0" smtClean="0"/>
                        <a:t>1927.2</a:t>
                      </a:r>
                      <a:endParaRPr lang="en-US" dirty="0"/>
                    </a:p>
                  </a:txBody>
                  <a:tcPr/>
                </a:tc>
                <a:tc>
                  <a:txBody>
                    <a:bodyPr/>
                    <a:lstStyle/>
                    <a:p>
                      <a:r>
                        <a:rPr lang="en-US" dirty="0" smtClean="0"/>
                        <a:t>729.9</a:t>
                      </a:r>
                      <a:endParaRPr lang="en-US" dirty="0"/>
                    </a:p>
                  </a:txBody>
                  <a:tcPr/>
                </a:tc>
                <a:tc>
                  <a:txBody>
                    <a:bodyPr/>
                    <a:lstStyle/>
                    <a:p>
                      <a:r>
                        <a:rPr lang="en-US" dirty="0" smtClean="0"/>
                        <a:t>481.8</a:t>
                      </a:r>
                      <a:endParaRPr lang="en-US" dirty="0"/>
                    </a:p>
                  </a:txBody>
                  <a:tcPr/>
                </a:tc>
                <a:tc>
                  <a:txBody>
                    <a:bodyPr/>
                    <a:lstStyle/>
                    <a:p>
                      <a:r>
                        <a:rPr lang="en-US" dirty="0" smtClean="0"/>
                        <a:t>13850.1</a:t>
                      </a:r>
                      <a:endParaRPr lang="en-US" dirty="0"/>
                    </a:p>
                  </a:txBody>
                  <a:tcPr/>
                </a:tc>
                <a:extLst>
                  <a:ext uri="{0D108BD9-81ED-4DB2-BD59-A6C34878D82A}">
                    <a16:rowId xmlns:a16="http://schemas.microsoft.com/office/drawing/2014/main" val="10003"/>
                  </a:ext>
                </a:extLst>
              </a:tr>
            </a:tbl>
          </a:graphicData>
        </a:graphic>
      </p:graphicFrame>
      <p:sp>
        <p:nvSpPr>
          <p:cNvPr id="9" name="Content Placeholder 8"/>
          <p:cNvSpPr>
            <a:spLocks noGrp="1"/>
          </p:cNvSpPr>
          <p:nvPr>
            <p:ph idx="1"/>
          </p:nvPr>
        </p:nvSpPr>
        <p:spPr>
          <a:xfrm>
            <a:off x="486834" y="1127342"/>
            <a:ext cx="11218333" cy="2782946"/>
          </a:xfrm>
        </p:spPr>
        <p:txBody>
          <a:bodyPr/>
          <a:lstStyle/>
          <a:p>
            <a:endParaRPr lang="en-US" dirty="0"/>
          </a:p>
        </p:txBody>
      </p:sp>
    </p:spTree>
    <p:extLst>
      <p:ext uri="{BB962C8B-B14F-4D97-AF65-F5344CB8AC3E}">
        <p14:creationId xmlns:p14="http://schemas.microsoft.com/office/powerpoint/2010/main" val="33876926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Part 1: Introduction to Quantitative Bias analysis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Elizabeth Rose Mayeda, PhD, MPH</a:t>
            </a:r>
          </a:p>
          <a:p>
            <a:r>
              <a:rPr lang="en-US" dirty="0">
                <a:latin typeface="Verdana" panose="020B0604030504040204" pitchFamily="34" charset="0"/>
                <a:ea typeface="Verdana" panose="020B0604030504040204" pitchFamily="34" charset="0"/>
                <a:cs typeface="Verdana" panose="020B0604030504040204" pitchFamily="34" charset="0"/>
              </a:rPr>
              <a:t>UCSF Epi Tools Workshop </a:t>
            </a:r>
          </a:p>
          <a:p>
            <a:r>
              <a:rPr lang="en-US" dirty="0">
                <a:latin typeface="Verdana" panose="020B0604030504040204" pitchFamily="34" charset="0"/>
                <a:ea typeface="Verdana" panose="020B0604030504040204" pitchFamily="34" charset="0"/>
                <a:cs typeface="Verdana" panose="020B0604030504040204" pitchFamily="34" charset="0"/>
              </a:rPr>
              <a:t>Quantitative Bias Analysis</a:t>
            </a:r>
          </a:p>
          <a:p>
            <a:r>
              <a:rPr lang="en-US" dirty="0">
                <a:latin typeface="Verdana" panose="020B0604030504040204" pitchFamily="34" charset="0"/>
                <a:ea typeface="Verdana" panose="020B0604030504040204" pitchFamily="34" charset="0"/>
                <a:cs typeface="Verdana" panose="020B0604030504040204" pitchFamily="34" charset="0"/>
              </a:rPr>
              <a:t>February 14, 2019 </a:t>
            </a:r>
          </a:p>
          <a:p>
            <a:r>
              <a:rPr lang="en-US" dirty="0">
                <a:latin typeface="Verdana" panose="020B0604030504040204" pitchFamily="34" charset="0"/>
                <a:ea typeface="Verdana" panose="020B0604030504040204" pitchFamily="34" charset="0"/>
                <a:cs typeface="Verdana" panose="020B0604030504040204" pitchFamily="34" charset="0"/>
              </a:rPr>
              <a:t>ermayeda@ph.ucla.edu</a:t>
            </a:r>
          </a:p>
          <a:p>
            <a:r>
              <a:rPr lang="en-US" dirty="0">
                <a:latin typeface="Verdana" panose="020B0604030504040204" pitchFamily="34" charset="0"/>
                <a:ea typeface="Verdana" panose="020B0604030504040204" pitchFamily="34" charset="0"/>
                <a:cs typeface="Verdana" panose="020B0604030504040204" pitchFamily="34" charset="0"/>
              </a:rPr>
              <a:t>@</a:t>
            </a:r>
            <a:r>
              <a:rPr lang="en-US" dirty="0" err="1">
                <a:latin typeface="Verdana" panose="020B0604030504040204" pitchFamily="34" charset="0"/>
                <a:ea typeface="Verdana" panose="020B0604030504040204" pitchFamily="34" charset="0"/>
                <a:cs typeface="Verdana" panose="020B0604030504040204" pitchFamily="34" charset="0"/>
              </a:rPr>
              <a:t>er_mayeda</a:t>
            </a:r>
            <a:endParaRPr lang="en-US">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8857065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option</a:t>
            </a:r>
          </a:p>
        </p:txBody>
      </p:sp>
      <p:sp>
        <p:nvSpPr>
          <p:cNvPr id="4" name="Slide Number Placeholder 3"/>
          <p:cNvSpPr>
            <a:spLocks noGrp="1"/>
          </p:cNvSpPr>
          <p:nvPr>
            <p:ph type="sldNum" sz="quarter" idx="4"/>
          </p:nvPr>
        </p:nvSpPr>
        <p:spPr/>
        <p:txBody>
          <a:bodyPr/>
          <a:lstStyle/>
          <a:p>
            <a:fld id="{7BCC8D0D-EAEC-449D-9161-023DFF90F2E2}" type="slidenum">
              <a:rPr lang="en-US" smtClean="0"/>
              <a:pPr/>
              <a:t>40</a:t>
            </a:fld>
            <a:endParaRPr lang="en-US" dirty="0"/>
          </a:p>
        </p:txBody>
      </p:sp>
      <p:pic>
        <p:nvPicPr>
          <p:cNvPr id="5" name="Picture 4"/>
          <p:cNvPicPr>
            <a:picLocks noChangeAspect="1"/>
          </p:cNvPicPr>
          <p:nvPr/>
        </p:nvPicPr>
        <p:blipFill rotWithShape="1">
          <a:blip r:embed="rId2"/>
          <a:srcRect b="1934"/>
          <a:stretch/>
        </p:blipFill>
        <p:spPr>
          <a:xfrm>
            <a:off x="4550925" y="1127342"/>
            <a:ext cx="7183875" cy="5003604"/>
          </a:xfrm>
          <a:prstGeom prst="rect">
            <a:avLst/>
          </a:prstGeom>
        </p:spPr>
      </p:pic>
      <p:sp>
        <p:nvSpPr>
          <p:cNvPr id="7" name="Content Placeholder 2"/>
          <p:cNvSpPr>
            <a:spLocks noGrp="1"/>
          </p:cNvSpPr>
          <p:nvPr>
            <p:ph idx="1"/>
          </p:nvPr>
        </p:nvSpPr>
        <p:spPr>
          <a:xfrm>
            <a:off x="486834" y="1127342"/>
            <a:ext cx="4235067" cy="4905952"/>
          </a:xfrm>
        </p:spPr>
        <p:txBody>
          <a:bodyPr/>
          <a:lstStyle/>
          <a:p>
            <a:r>
              <a:rPr lang="en-US" dirty="0"/>
              <a:t>Tim Lash et al., have spreadsheets to correct for bias available online as an adjunct to their bias analysis textbook</a:t>
            </a:r>
            <a:r>
              <a:rPr lang="en-US" dirty="0" smtClean="0"/>
              <a:t>: </a:t>
            </a:r>
          </a:p>
          <a:p>
            <a:r>
              <a:rPr lang="en-US" dirty="0" smtClean="0"/>
              <a:t>https://sites.google.com/site/biasanalysis/</a:t>
            </a:r>
          </a:p>
          <a:p>
            <a:endParaRPr lang="en-US" dirty="0"/>
          </a:p>
        </p:txBody>
      </p:sp>
    </p:spTree>
    <p:extLst>
      <p:ext uri="{BB962C8B-B14F-4D97-AF65-F5344CB8AC3E}">
        <p14:creationId xmlns:p14="http://schemas.microsoft.com/office/powerpoint/2010/main" val="395704767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a:t>
            </a:r>
            <a:r>
              <a:rPr lang="en-US" dirty="0"/>
              <a:t>- or -</a:t>
            </a:r>
            <a:r>
              <a:rPr lang="en-US" dirty="0" err="1" smtClean="0"/>
              <a:t>episensi</a:t>
            </a:r>
            <a:r>
              <a:rPr lang="en-US" dirty="0" smtClean="0"/>
              <a:t>-</a:t>
            </a:r>
            <a:endParaRPr lang="en-US" dirty="0"/>
          </a:p>
        </p:txBody>
      </p:sp>
      <p:sp>
        <p:nvSpPr>
          <p:cNvPr id="3" name="Content Placeholder 2"/>
          <p:cNvSpPr>
            <a:spLocks noGrp="1"/>
          </p:cNvSpPr>
          <p:nvPr>
            <p:ph idx="1"/>
          </p:nvPr>
        </p:nvSpPr>
        <p:spPr/>
        <p:txBody>
          <a:bodyPr/>
          <a:lstStyle/>
          <a:p>
            <a:r>
              <a:rPr lang="en-US" dirty="0"/>
              <a:t>To use -</a:t>
            </a:r>
            <a:r>
              <a:rPr lang="en-US" dirty="0" err="1"/>
              <a:t>episens</a:t>
            </a:r>
            <a:r>
              <a:rPr lang="en-US" dirty="0"/>
              <a:t>- for analysis of unmeasured confounding, need estimates of the bias parameters as previously described:</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41</a:t>
            </a:fld>
            <a:endParaRPr lang="en-US" dirty="0"/>
          </a:p>
        </p:txBody>
      </p:sp>
      <p:sp>
        <p:nvSpPr>
          <p:cNvPr id="5" name="TextBox 4"/>
          <p:cNvSpPr txBox="1"/>
          <p:nvPr/>
        </p:nvSpPr>
        <p:spPr>
          <a:xfrm>
            <a:off x="848498" y="2241490"/>
            <a:ext cx="1098927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052049"/>
                </a:solidFill>
                <a:effectLst/>
                <a:uLnTx/>
                <a:uFillTx/>
                <a:latin typeface="Courier New" panose="02070309020205020404" pitchFamily="49" charset="0"/>
                <a:ea typeface="+mn-ea"/>
                <a:cs typeface="Courier New" panose="02070309020205020404" pitchFamily="49" charset="0"/>
              </a:rPr>
              <a:t>dpexp</a:t>
            </a:r>
            <a:r>
              <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prevalence of the confounder among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dpunexp</a:t>
            </a:r>
            <a:r>
              <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prevalence of the confounder among 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drrcd</a:t>
            </a:r>
            <a:r>
              <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confounder-disease relative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dorce</a:t>
            </a:r>
            <a:r>
              <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define the confounder-exposure odds </a:t>
            </a:r>
            <a:r>
              <a:rPr kumimoji="0" lang="en-US" sz="2400" b="0" i="0" u="none" strike="noStrike" kern="1200" cap="none" spc="0" normalizeH="0" baseline="0" noProof="0" dirty="0" smtClean="0">
                <a:ln>
                  <a:noFill/>
                </a:ln>
                <a:solidFill>
                  <a:srgbClr val="052049"/>
                </a:solidFill>
                <a:effectLst/>
                <a:uLnTx/>
                <a:uFillTx/>
                <a:latin typeface="Courier New" panose="02070309020205020404" pitchFamily="49" charset="0"/>
                <a:ea typeface="+mn-ea"/>
                <a:cs typeface="Courier New" panose="02070309020205020404" pitchFamily="49" charset="0"/>
              </a:rPr>
              <a:t>ratio</a:t>
            </a:r>
            <a:endParaRPr kumimoji="0" lang="en-US" sz="2400" b="0"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p:txBody>
      </p:sp>
      <p:sp>
        <p:nvSpPr>
          <p:cNvPr id="7" name="TextBox 6"/>
          <p:cNvSpPr txBox="1"/>
          <p:nvPr/>
        </p:nvSpPr>
        <p:spPr bwMode="auto">
          <a:xfrm>
            <a:off x="803991" y="5781734"/>
            <a:ext cx="3719383" cy="307777"/>
          </a:xfrm>
          <a:prstGeom prst="rect">
            <a:avLst/>
          </a:prstGeom>
          <a:noFill/>
          <a:ln w="19050" algn="ctr">
            <a:noFill/>
            <a:miter lim="800000"/>
            <a:headEnd/>
            <a:tailEnd/>
          </a:ln>
        </p:spPr>
        <p:txBody>
          <a:bodyPr wrap="square" lIns="0" tIns="0" rIns="0" bIns="0" rtlCol="0">
            <a:spAutoFit/>
          </a:bodyPr>
          <a:lstStyle/>
          <a:p>
            <a:r>
              <a:rPr lang="en-US" sz="2000" dirty="0" err="1" smtClean="0"/>
              <a:t>Orsini</a:t>
            </a:r>
            <a:r>
              <a:rPr lang="en-US" sz="2000" dirty="0" smtClean="0"/>
              <a:t> et al. </a:t>
            </a:r>
            <a:r>
              <a:rPr lang="en-US" sz="2000" i="1" dirty="0" smtClean="0"/>
              <a:t>The Stata Journal </a:t>
            </a:r>
            <a:r>
              <a:rPr lang="en-US" sz="2000" dirty="0" smtClean="0"/>
              <a:t>2008</a:t>
            </a:r>
          </a:p>
        </p:txBody>
      </p:sp>
    </p:spTree>
    <p:extLst>
      <p:ext uri="{BB962C8B-B14F-4D97-AF65-F5344CB8AC3E}">
        <p14:creationId xmlns:p14="http://schemas.microsoft.com/office/powerpoint/2010/main" val="217995931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a:t>
            </a:r>
            <a:r>
              <a:rPr lang="en-US" dirty="0"/>
              <a:t>- or -</a:t>
            </a:r>
            <a:r>
              <a:rPr lang="en-US" dirty="0" err="1" smtClean="0"/>
              <a:t>episensi</a:t>
            </a:r>
            <a:r>
              <a:rPr lang="en-US" dirty="0" smtClean="0"/>
              <a: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42</a:t>
            </a:fld>
            <a:endParaRPr lang="en-US" dirty="0"/>
          </a:p>
        </p:txBody>
      </p:sp>
      <p:sp>
        <p:nvSpPr>
          <p:cNvPr id="5" name="Rectangle 4"/>
          <p:cNvSpPr/>
          <p:nvPr/>
        </p:nvSpPr>
        <p:spPr>
          <a:xfrm>
            <a:off x="630195" y="1124507"/>
            <a:ext cx="11104605" cy="489364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a:ea typeface="+mn-ea"/>
                <a:cs typeface="Courier"/>
              </a:rPr>
              <a:t>episensi</a:t>
            </a:r>
            <a:r>
              <a:rPr kumimoji="0" lang="en-US" sz="2400" b="0" i="0" u="none" strike="noStrike" kern="1200" cap="none" spc="0" normalizeH="0" baseline="0" noProof="0" dirty="0">
                <a:ln>
                  <a:noFill/>
                </a:ln>
                <a:solidFill>
                  <a:srgbClr val="052049"/>
                </a:solidFill>
                <a:effectLst/>
                <a:uLnTx/>
                <a:uFillTx/>
                <a:latin typeface="Courier"/>
                <a:ea typeface="+mn-ea"/>
                <a:cs typeface="Courier"/>
              </a:rPr>
              <a:t> 515 4357 1894 10222, </a:t>
            </a:r>
            <a:r>
              <a:rPr kumimoji="0" lang="en-US" sz="2400" b="0" i="0" u="none" strike="noStrike" kern="1200" cap="none" spc="0" normalizeH="0" baseline="0" noProof="0" dirty="0" err="1">
                <a:ln>
                  <a:noFill/>
                </a:ln>
                <a:solidFill>
                  <a:srgbClr val="052049"/>
                </a:solidFill>
                <a:effectLst/>
                <a:uLnTx/>
                <a:uFillTx/>
                <a:latin typeface="Courier"/>
                <a:ea typeface="+mn-ea"/>
                <a:cs typeface="Courier"/>
              </a:rPr>
              <a:t>st</a:t>
            </a:r>
            <a:r>
              <a:rPr kumimoji="0" lang="en-US" sz="2400" b="0" i="0" u="none" strike="noStrike" kern="1200" cap="none" spc="0" normalizeH="0" baseline="0" noProof="0" dirty="0">
                <a:ln>
                  <a:noFill/>
                </a:ln>
                <a:solidFill>
                  <a:srgbClr val="052049"/>
                </a:solidFill>
                <a:effectLst/>
                <a:uLnTx/>
                <a:uFillTx/>
                <a:latin typeface="Courier"/>
                <a:ea typeface="+mn-ea"/>
                <a:cs typeface="Courier"/>
              </a:rPr>
              <a:t>(</a:t>
            </a:r>
            <a:r>
              <a:rPr kumimoji="0" lang="en-US" sz="2400" b="0" i="0" u="none" strike="noStrike" kern="1200" cap="none" spc="0" normalizeH="0" baseline="0" noProof="0" dirty="0" err="1">
                <a:ln>
                  <a:noFill/>
                </a:ln>
                <a:solidFill>
                  <a:srgbClr val="052049"/>
                </a:solidFill>
                <a:effectLst/>
                <a:uLnTx/>
                <a:uFillTx/>
                <a:latin typeface="Courier"/>
                <a:ea typeface="+mn-ea"/>
                <a:cs typeface="Courier"/>
              </a:rPr>
              <a:t>cs</a:t>
            </a:r>
            <a:r>
              <a:rPr kumimoji="0" lang="en-US" sz="2400" b="0" i="0" u="none" strike="noStrike" kern="1200" cap="none" spc="0" normalizeH="0" baseline="0" noProof="0" dirty="0">
                <a:ln>
                  <a:noFill/>
                </a:ln>
                <a:solidFill>
                  <a:srgbClr val="052049"/>
                </a:solidFill>
                <a:effectLst/>
                <a:uLnTx/>
                <a:uFillTx/>
                <a:latin typeface="Courier"/>
                <a:ea typeface="+mn-ea"/>
                <a:cs typeface="Courier"/>
              </a:rPr>
              <a:t>) </a:t>
            </a:r>
            <a:r>
              <a:rPr kumimoji="0" lang="en-US" sz="2400" b="0" i="0" u="none" strike="noStrike" kern="1200" cap="none" spc="0" normalizeH="0" baseline="0" noProof="0" dirty="0" err="1">
                <a:ln>
                  <a:noFill/>
                </a:ln>
                <a:solidFill>
                  <a:srgbClr val="052049"/>
                </a:solidFill>
                <a:effectLst/>
                <a:uLnTx/>
                <a:uFillTx/>
                <a:latin typeface="Courier"/>
                <a:ea typeface="+mn-ea"/>
                <a:cs typeface="Courier"/>
              </a:rPr>
              <a:t>dpexp</a:t>
            </a:r>
            <a:r>
              <a:rPr kumimoji="0" lang="en-US" sz="2400" b="0" i="0" u="none" strike="noStrike" kern="1200" cap="none" spc="0" normalizeH="0" baseline="0" noProof="0" dirty="0">
                <a:ln>
                  <a:noFill/>
                </a:ln>
                <a:solidFill>
                  <a:srgbClr val="052049"/>
                </a:solidFill>
                <a:effectLst/>
                <a:uLnTx/>
                <a:uFillTx/>
                <a:latin typeface="Courier"/>
                <a:ea typeface="+mn-ea"/>
                <a:cs typeface="Courier"/>
              </a:rPr>
              <a:t>(c.(0.8)) </a:t>
            </a:r>
            <a:r>
              <a:rPr kumimoji="0" lang="en-US" sz="2400" b="0" i="0" u="none" strike="noStrike" kern="1200" cap="none" spc="0" normalizeH="0" baseline="0" noProof="0" dirty="0" err="1">
                <a:ln>
                  <a:noFill/>
                </a:ln>
                <a:solidFill>
                  <a:srgbClr val="052049"/>
                </a:solidFill>
                <a:effectLst/>
                <a:uLnTx/>
                <a:uFillTx/>
                <a:latin typeface="Courier"/>
                <a:ea typeface="+mn-ea"/>
                <a:cs typeface="Courier"/>
              </a:rPr>
              <a:t>dpunexp</a:t>
            </a:r>
            <a:r>
              <a:rPr kumimoji="0" lang="en-US" sz="2400" b="0" i="0" u="none" strike="noStrike" kern="1200" cap="none" spc="0" normalizeH="0" baseline="0" noProof="0" dirty="0">
                <a:ln>
                  <a:noFill/>
                </a:ln>
                <a:solidFill>
                  <a:srgbClr val="052049"/>
                </a:solidFill>
                <a:effectLst/>
                <a:uLnTx/>
                <a:uFillTx/>
                <a:latin typeface="Courier"/>
                <a:ea typeface="+mn-ea"/>
                <a:cs typeface="Courier"/>
              </a:rPr>
              <a:t>(c.(0.05)) </a:t>
            </a:r>
            <a:r>
              <a:rPr kumimoji="0" lang="en-US" sz="2400" b="0" i="0" u="none" strike="noStrike" kern="1200" cap="none" spc="0" normalizeH="0" baseline="0" noProof="0" dirty="0" err="1">
                <a:ln>
                  <a:noFill/>
                </a:ln>
                <a:solidFill>
                  <a:srgbClr val="052049"/>
                </a:solidFill>
                <a:effectLst/>
                <a:uLnTx/>
                <a:uFillTx/>
                <a:latin typeface="Courier"/>
                <a:ea typeface="+mn-ea"/>
                <a:cs typeface="Courier"/>
              </a:rPr>
              <a:t>drrcd</a:t>
            </a:r>
            <a:r>
              <a:rPr kumimoji="0" lang="en-US" sz="2400" b="0" i="0" u="none" strike="noStrike" kern="1200" cap="none" spc="0" normalizeH="0" baseline="0" noProof="0" dirty="0">
                <a:ln>
                  <a:noFill/>
                </a:ln>
                <a:solidFill>
                  <a:srgbClr val="052049"/>
                </a:solidFill>
                <a:effectLst/>
                <a:uLnTx/>
                <a:uFillTx/>
                <a:latin typeface="Courier"/>
                <a:ea typeface="+mn-ea"/>
                <a:cs typeface="Courier"/>
              </a:rPr>
              <a:t>(c(0.77))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a:ea typeface="+mn-ea"/>
                <a:cs typeface="Courier"/>
              </a:rPr>
              <a:t>Pr</a:t>
            </a:r>
            <a:r>
              <a:rPr kumimoji="0" lang="en-US" sz="2400" b="0" i="0" u="none" strike="noStrike" kern="1200" cap="none" spc="0" normalizeH="0" baseline="0" noProof="0" dirty="0">
                <a:ln>
                  <a:noFill/>
                </a:ln>
                <a:solidFill>
                  <a:srgbClr val="052049"/>
                </a:solidFill>
                <a:effectLst/>
                <a:uLnTx/>
                <a:uFillTx/>
                <a:latin typeface="Courier"/>
                <a:ea typeface="+mn-ea"/>
                <a:cs typeface="Courier"/>
              </a:rPr>
              <a:t>(c=1|e=1): Constant(.8)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a:ea typeface="+mn-ea"/>
                <a:cs typeface="Courier"/>
              </a:rPr>
              <a:t>Pr</a:t>
            </a:r>
            <a:r>
              <a:rPr kumimoji="0" lang="en-US" sz="2400" b="0" i="0" u="none" strike="noStrike" kern="1200" cap="none" spc="0" normalizeH="0" baseline="0" noProof="0" dirty="0">
                <a:ln>
                  <a:noFill/>
                </a:ln>
                <a:solidFill>
                  <a:srgbClr val="052049"/>
                </a:solidFill>
                <a:effectLst/>
                <a:uLnTx/>
                <a:uFillTx/>
                <a:latin typeface="Courier"/>
                <a:ea typeface="+mn-ea"/>
                <a:cs typeface="Courier"/>
              </a:rPr>
              <a:t>(c=1|e=0): Constant(.05)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52049"/>
                </a:solidFill>
                <a:effectLst/>
                <a:uLnTx/>
                <a:uFillTx/>
                <a:latin typeface="Courier"/>
                <a:ea typeface="+mn-ea"/>
                <a:cs typeface="Courier"/>
              </a:rPr>
              <a:t>RR_cd</a:t>
            </a:r>
            <a:r>
              <a:rPr kumimoji="0" lang="en-US" sz="2400" b="0" i="0" u="none" strike="noStrike" kern="1200" cap="none" spc="0" normalizeH="0" baseline="0" noProof="0" dirty="0">
                <a:ln>
                  <a:noFill/>
                </a:ln>
                <a:solidFill>
                  <a:srgbClr val="052049"/>
                </a:solidFill>
                <a:effectLst/>
                <a:uLnTx/>
                <a:uFillTx/>
                <a:latin typeface="Courier"/>
                <a:ea typeface="+mn-ea"/>
                <a:cs typeface="Courier"/>
              </a:rPr>
              <a:t>      : Constant(.77)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Courier"/>
                <a:ea typeface="+mn-ea"/>
                <a:cs typeface="Courier"/>
              </a:rPr>
              <a:t>Observed Risk Ratio [95% Conf. Interval]= 0.72 [0.66, 0.78]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Courier"/>
                <a:ea typeface="+mn-ea"/>
                <a:cs typeface="Courier"/>
              </a:rPr>
              <a:t>Deterministic sensitivity analysis for unmeasured confounding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Courier"/>
                <a:ea typeface="+mn-ea"/>
                <a:cs typeface="Courier"/>
              </a:rPr>
              <a:t>   External adjusted Risk Ratio = 0.82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Courier"/>
                <a:ea typeface="+mn-ea"/>
                <a:cs typeface="Courier"/>
              </a:rPr>
              <a:t>   Percent bias = -13%</a:t>
            </a:r>
          </a:p>
        </p:txBody>
      </p:sp>
    </p:spTree>
    <p:extLst>
      <p:ext uri="{BB962C8B-B14F-4D97-AF65-F5344CB8AC3E}">
        <p14:creationId xmlns:p14="http://schemas.microsoft.com/office/powerpoint/2010/main" val="204203249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Selection bias (collider-stratification bias)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211311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3" y="438913"/>
            <a:ext cx="11409991" cy="1034129"/>
          </a:xfrm>
        </p:spPr>
        <p:txBody>
          <a:bodyPr/>
          <a:lstStyle/>
          <a:p>
            <a:r>
              <a:rPr lang="en-US" dirty="0"/>
              <a:t>Structural </a:t>
            </a:r>
            <a:r>
              <a:rPr lang="en-US" dirty="0" smtClean="0"/>
              <a:t>approach </a:t>
            </a:r>
            <a:r>
              <a:rPr lang="en-US" dirty="0"/>
              <a:t>to </a:t>
            </a:r>
            <a:r>
              <a:rPr lang="en-US" dirty="0" smtClean="0"/>
              <a:t>collider-stratification bias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31694972"/>
              </p:ext>
            </p:extLst>
          </p:nvPr>
        </p:nvGraphicFramePr>
        <p:xfrm>
          <a:off x="824459" y="1127342"/>
          <a:ext cx="10178321" cy="5092797"/>
        </p:xfrm>
        <a:graphic>
          <a:graphicData uri="http://schemas.openxmlformats.org/drawingml/2006/table">
            <a:tbl>
              <a:tblPr firstRow="1" bandRow="1">
                <a:tableStyleId>{5C22544A-7EE6-4342-B048-85BDC9FD1C3A}</a:tableStyleId>
              </a:tblPr>
              <a:tblGrid>
                <a:gridCol w="3559319">
                  <a:extLst>
                    <a:ext uri="{9D8B030D-6E8A-4147-A177-3AD203B41FA5}">
                      <a16:colId xmlns:a16="http://schemas.microsoft.com/office/drawing/2014/main" val="20000"/>
                    </a:ext>
                  </a:extLst>
                </a:gridCol>
                <a:gridCol w="6619002">
                  <a:extLst>
                    <a:ext uri="{9D8B030D-6E8A-4147-A177-3AD203B41FA5}">
                      <a16:colId xmlns:a16="http://schemas.microsoft.com/office/drawing/2014/main" val="20001"/>
                    </a:ext>
                  </a:extLst>
                </a:gridCol>
              </a:tblGrid>
              <a:tr h="1284081">
                <a:tc>
                  <a:txBody>
                    <a:bodyPr/>
                    <a:lstStyle/>
                    <a:p>
                      <a:r>
                        <a:rPr lang="en-CA" sz="2000" b="0" dirty="0" smtClean="0">
                          <a:solidFill>
                            <a:schemeClr val="tx1"/>
                          </a:solidFill>
                        </a:rPr>
                        <a:t>Case</a:t>
                      </a:r>
                      <a:r>
                        <a:rPr lang="en-CA" sz="2000" b="0" baseline="0" dirty="0" smtClean="0">
                          <a:solidFill>
                            <a:schemeClr val="tx1"/>
                          </a:solidFill>
                        </a:rPr>
                        <a:t> Control Study</a:t>
                      </a:r>
                    </a:p>
                    <a:p>
                      <a:r>
                        <a:rPr lang="en-CA" sz="2000" b="0" i="1" baseline="0" dirty="0" smtClean="0">
                          <a:solidFill>
                            <a:schemeClr val="tx1"/>
                          </a:solidFill>
                        </a:rPr>
                        <a:t>Inappropriate control selection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dirty="0" smtClean="0"/>
                    </a:p>
                    <a:p>
                      <a:endParaRPr lang="en-CA" sz="2000" dirty="0" smtClean="0"/>
                    </a:p>
                    <a:p>
                      <a:endParaRPr lang="en-CA" sz="2000" dirty="0" smtClean="0"/>
                    </a:p>
                    <a:p>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61917">
                <a:tc>
                  <a:txBody>
                    <a:bodyPr/>
                    <a:lstStyle/>
                    <a:p>
                      <a:r>
                        <a:rPr lang="en-CA" sz="2000" dirty="0" smtClean="0"/>
                        <a:t>Cohort Study</a:t>
                      </a:r>
                    </a:p>
                    <a:p>
                      <a:r>
                        <a:rPr lang="en-CA" sz="2000" i="1" dirty="0" smtClean="0"/>
                        <a:t>Differential loss</a:t>
                      </a:r>
                      <a:r>
                        <a:rPr lang="en-CA" sz="2000" i="1" baseline="0" dirty="0" smtClean="0"/>
                        <a:t> to follow-up</a:t>
                      </a:r>
                      <a:endParaRPr lang="en-CA" sz="2000" i="1" dirty="0" smtClean="0"/>
                    </a:p>
                    <a:p>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dirty="0" smtClean="0"/>
                    </a:p>
                    <a:p>
                      <a:endParaRPr lang="en-CA" sz="2000" dirty="0" smtClean="0"/>
                    </a:p>
                    <a:p>
                      <a:endParaRPr lang="en-CA" sz="2000" dirty="0" smtClean="0"/>
                    </a:p>
                    <a:p>
                      <a:endParaRPr lang="en-CA" sz="2000" dirty="0" smtClean="0"/>
                    </a:p>
                    <a:p>
                      <a:endParaRPr lang="en-CA" sz="2000" dirty="0" smtClean="0"/>
                    </a:p>
                    <a:p>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61917">
                <a:tc>
                  <a:txBody>
                    <a:bodyPr/>
                    <a:lstStyle/>
                    <a:p>
                      <a:r>
                        <a:rPr lang="en-CA" sz="2000" dirty="0" smtClean="0"/>
                        <a:t>Cohort Study</a:t>
                      </a:r>
                    </a:p>
                    <a:p>
                      <a:r>
                        <a:rPr lang="en-CA" sz="2000" i="1" dirty="0" smtClean="0"/>
                        <a:t>Adjustment</a:t>
                      </a:r>
                      <a:r>
                        <a:rPr lang="en-CA" sz="2000" i="1" baseline="0" dirty="0" smtClean="0"/>
                        <a:t> for variables affected by previous exposure</a:t>
                      </a:r>
                      <a:endParaRPr lang="en-CA" sz="2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CA" sz="2000" dirty="0" smtClean="0"/>
                    </a:p>
                    <a:p>
                      <a:endParaRPr lang="en-CA" sz="2000" dirty="0" smtClean="0"/>
                    </a:p>
                    <a:p>
                      <a:endParaRPr lang="en-CA" sz="2000" dirty="0" smtClean="0"/>
                    </a:p>
                    <a:p>
                      <a:endParaRPr lang="en-CA" sz="20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244" y="1343501"/>
            <a:ext cx="2201304" cy="927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3469" y="2686396"/>
            <a:ext cx="2581275"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930058" y="1194207"/>
            <a:ext cx="3072721" cy="1200329"/>
          </a:xfrm>
          <a:prstGeom prst="rect">
            <a:avLst/>
          </a:prstGeom>
          <a:noFill/>
        </p:spPr>
        <p:txBody>
          <a:bodyPr wrap="square" rtlCol="0">
            <a:spAutoFit/>
          </a:bodyPr>
          <a:lstStyle/>
          <a:p>
            <a:r>
              <a:rPr lang="en-CA" dirty="0" smtClean="0"/>
              <a:t>E=coffee</a:t>
            </a:r>
          </a:p>
          <a:p>
            <a:r>
              <a:rPr lang="en-CA" dirty="0" smtClean="0"/>
              <a:t>D=pancreatic </a:t>
            </a:r>
            <a:r>
              <a:rPr lang="en-CA" dirty="0"/>
              <a:t>cancer, C=selection into </a:t>
            </a:r>
            <a:r>
              <a:rPr lang="en-CA" dirty="0" smtClean="0"/>
              <a:t>study </a:t>
            </a:r>
          </a:p>
          <a:p>
            <a:r>
              <a:rPr lang="en-CA" dirty="0" smtClean="0"/>
              <a:t>F=ulcer </a:t>
            </a:r>
            <a:r>
              <a:rPr lang="en-CA" dirty="0"/>
              <a:t>patients </a:t>
            </a:r>
          </a:p>
        </p:txBody>
      </p:sp>
      <p:sp>
        <p:nvSpPr>
          <p:cNvPr id="12" name="TextBox 11"/>
          <p:cNvSpPr txBox="1"/>
          <p:nvPr/>
        </p:nvSpPr>
        <p:spPr>
          <a:xfrm>
            <a:off x="7930060" y="2899160"/>
            <a:ext cx="3136523" cy="1200329"/>
          </a:xfrm>
          <a:prstGeom prst="rect">
            <a:avLst/>
          </a:prstGeom>
          <a:noFill/>
        </p:spPr>
        <p:txBody>
          <a:bodyPr wrap="square" rtlCol="0">
            <a:spAutoFit/>
          </a:bodyPr>
          <a:lstStyle/>
          <a:p>
            <a:r>
              <a:rPr lang="en-CA" dirty="0"/>
              <a:t>E=HAART, D=AIDS , U=</a:t>
            </a:r>
            <a:r>
              <a:rPr lang="en-CA" dirty="0" err="1"/>
              <a:t>immunosupression</a:t>
            </a:r>
            <a:r>
              <a:rPr lang="en-CA" dirty="0"/>
              <a:t>, C=censoring L= symptoms (fever, weight loss etc.)</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469" y="4632168"/>
            <a:ext cx="2723026" cy="100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959342" y="4725575"/>
            <a:ext cx="2212602" cy="1200329"/>
          </a:xfrm>
          <a:prstGeom prst="rect">
            <a:avLst/>
          </a:prstGeom>
          <a:solidFill>
            <a:srgbClr val="FFFFFF"/>
          </a:solidFill>
        </p:spPr>
        <p:txBody>
          <a:bodyPr wrap="square" rtlCol="0">
            <a:spAutoFit/>
          </a:bodyPr>
          <a:lstStyle/>
          <a:p>
            <a:r>
              <a:rPr lang="en-CA" dirty="0"/>
              <a:t>E=obesity</a:t>
            </a:r>
          </a:p>
          <a:p>
            <a:r>
              <a:rPr lang="en-CA" dirty="0"/>
              <a:t>L=CVD </a:t>
            </a:r>
          </a:p>
          <a:p>
            <a:r>
              <a:rPr lang="en-CA" dirty="0"/>
              <a:t>U= genetic factors </a:t>
            </a:r>
          </a:p>
          <a:p>
            <a:r>
              <a:rPr lang="en-CA" dirty="0"/>
              <a:t>D=mortality</a:t>
            </a:r>
          </a:p>
        </p:txBody>
      </p:sp>
    </p:spTree>
    <p:extLst>
      <p:ext uri="{BB962C8B-B14F-4D97-AF65-F5344CB8AC3E}">
        <p14:creationId xmlns:p14="http://schemas.microsoft.com/office/powerpoint/2010/main" val="4257891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265916"/>
            <a:ext cx="11218332" cy="563231"/>
          </a:xfrm>
        </p:spPr>
        <p:txBody>
          <a:bodyPr/>
          <a:lstStyle/>
          <a:p>
            <a:r>
              <a:rPr lang="en-US" dirty="0"/>
              <a:t>Selection vs. selection </a:t>
            </a:r>
            <a:r>
              <a:rPr lang="en-US" dirty="0" smtClean="0"/>
              <a:t>bias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45</a:t>
            </a:fld>
            <a:endParaRPr lang="en-US" dirty="0"/>
          </a:p>
        </p:txBody>
      </p:sp>
      <p:sp>
        <p:nvSpPr>
          <p:cNvPr id="5" name="Rectangle 4"/>
          <p:cNvSpPr/>
          <p:nvPr/>
        </p:nvSpPr>
        <p:spPr>
          <a:xfrm>
            <a:off x="1824996" y="895485"/>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6,526        246 |     6,772 </a:t>
            </a:r>
          </a:p>
          <a:p>
            <a:r>
              <a:rPr lang="en-CA" b="1" dirty="0">
                <a:latin typeface="Courier New" pitchFamily="49" charset="0"/>
                <a:cs typeface="Courier New" pitchFamily="49" charset="0"/>
              </a:rPr>
              <a:t>hypertensive |     2,656        531 |     3,187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9,182        777 |     9,959 </a:t>
            </a:r>
          </a:p>
          <a:p>
            <a:endParaRPr lang="en-CA" b="1" dirty="0">
              <a:latin typeface="Courier New" pitchFamily="49" charset="0"/>
              <a:cs typeface="Courier New" pitchFamily="49" charset="0"/>
            </a:endParaRPr>
          </a:p>
        </p:txBody>
      </p:sp>
      <p:sp>
        <p:nvSpPr>
          <p:cNvPr id="6" name="TextBox 5"/>
          <p:cNvSpPr txBox="1"/>
          <p:nvPr/>
        </p:nvSpPr>
        <p:spPr>
          <a:xfrm>
            <a:off x="8801437" y="1703429"/>
            <a:ext cx="1343459" cy="400110"/>
          </a:xfrm>
          <a:prstGeom prst="rect">
            <a:avLst/>
          </a:prstGeom>
          <a:noFill/>
          <a:ln w="22225">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OR=5.3</a:t>
            </a:r>
          </a:p>
        </p:txBody>
      </p:sp>
      <p:sp>
        <p:nvSpPr>
          <p:cNvPr id="7" name="Rectangle 6"/>
          <p:cNvSpPr/>
          <p:nvPr/>
        </p:nvSpPr>
        <p:spPr>
          <a:xfrm>
            <a:off x="1824996" y="3944969"/>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3,263        49  |     3,312 </a:t>
            </a:r>
          </a:p>
          <a:p>
            <a:r>
              <a:rPr lang="en-CA" b="1" dirty="0">
                <a:latin typeface="Courier New" pitchFamily="49" charset="0"/>
                <a:cs typeface="Courier New" pitchFamily="49" charset="0"/>
              </a:rPr>
              <a:t>hypertensive |     1,328        106 |     1,434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4,591        155 |     4,746 </a:t>
            </a:r>
          </a:p>
          <a:p>
            <a:endParaRPr lang="en-CA" b="1" dirty="0">
              <a:latin typeface="Courier New" pitchFamily="49" charset="0"/>
              <a:cs typeface="Courier New" pitchFamily="49" charset="0"/>
            </a:endParaRPr>
          </a:p>
        </p:txBody>
      </p:sp>
      <p:sp>
        <p:nvSpPr>
          <p:cNvPr id="8" name="Rectangle 7"/>
          <p:cNvSpPr/>
          <p:nvPr/>
        </p:nvSpPr>
        <p:spPr>
          <a:xfrm>
            <a:off x="647701" y="3429000"/>
            <a:ext cx="9772874" cy="400110"/>
          </a:xfrm>
          <a:prstGeom prst="rect">
            <a:avLst/>
          </a:prstGeom>
        </p:spPr>
        <p:txBody>
          <a:bodyPr wrap="square">
            <a:spAutoFit/>
          </a:bodyPr>
          <a:lstStyle/>
          <a:p>
            <a:pPr marL="45720"/>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If </a:t>
            </a:r>
            <a:r>
              <a:rPr lang="en-CA"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a:t>
            </a:r>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select 50% of cases and 20% of controls- no selection bias:</a:t>
            </a:r>
          </a:p>
        </p:txBody>
      </p:sp>
      <p:sp>
        <p:nvSpPr>
          <p:cNvPr id="9" name="TextBox 8"/>
          <p:cNvSpPr txBox="1"/>
          <p:nvPr/>
        </p:nvSpPr>
        <p:spPr>
          <a:xfrm>
            <a:off x="8801438" y="4729799"/>
            <a:ext cx="1491740" cy="400110"/>
          </a:xfrm>
          <a:prstGeom prst="rect">
            <a:avLst/>
          </a:prstGeom>
          <a:noFill/>
          <a:ln w="22225">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OR=5.3</a:t>
            </a:r>
          </a:p>
        </p:txBody>
      </p:sp>
    </p:spTree>
    <p:extLst>
      <p:ext uri="{BB962C8B-B14F-4D97-AF65-F5344CB8AC3E}">
        <p14:creationId xmlns:p14="http://schemas.microsoft.com/office/powerpoint/2010/main" val="3189127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216491"/>
            <a:ext cx="11218332" cy="563231"/>
          </a:xfrm>
        </p:spPr>
        <p:txBody>
          <a:bodyPr/>
          <a:lstStyle/>
          <a:p>
            <a:r>
              <a:rPr lang="en-US" dirty="0"/>
              <a:t>When does selection bias occur</a:t>
            </a:r>
            <a:r>
              <a:rPr lang="en-US" dirty="0" smtClean="0"/>
              <a: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46</a:t>
            </a:fld>
            <a:endParaRPr lang="en-US" dirty="0"/>
          </a:p>
        </p:txBody>
      </p:sp>
      <p:sp>
        <p:nvSpPr>
          <p:cNvPr id="5" name="Rectangle 4"/>
          <p:cNvSpPr/>
          <p:nvPr/>
        </p:nvSpPr>
        <p:spPr>
          <a:xfrm>
            <a:off x="1868026" y="758649"/>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6,526        246 |     6,772 </a:t>
            </a:r>
          </a:p>
          <a:p>
            <a:r>
              <a:rPr lang="en-CA" b="1" dirty="0">
                <a:latin typeface="Courier New" pitchFamily="49" charset="0"/>
                <a:cs typeface="Courier New" pitchFamily="49" charset="0"/>
              </a:rPr>
              <a:t>hypertensive |     2,656        531 |     3,187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9,182        777 |     9,959 </a:t>
            </a:r>
          </a:p>
          <a:p>
            <a:endParaRPr lang="en-CA" b="1" dirty="0">
              <a:latin typeface="Courier New" pitchFamily="49" charset="0"/>
              <a:cs typeface="Courier New" pitchFamily="49" charset="0"/>
            </a:endParaRPr>
          </a:p>
        </p:txBody>
      </p:sp>
      <p:sp>
        <p:nvSpPr>
          <p:cNvPr id="6" name="TextBox 5"/>
          <p:cNvSpPr txBox="1"/>
          <p:nvPr/>
        </p:nvSpPr>
        <p:spPr>
          <a:xfrm>
            <a:off x="8801438" y="1543479"/>
            <a:ext cx="1256962" cy="400110"/>
          </a:xfrm>
          <a:prstGeom prst="rect">
            <a:avLst/>
          </a:prstGeom>
          <a:noFill/>
          <a:ln w="19050">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OR=5.3</a:t>
            </a:r>
          </a:p>
        </p:txBody>
      </p:sp>
      <p:sp>
        <p:nvSpPr>
          <p:cNvPr id="7" name="Rectangle 6"/>
          <p:cNvSpPr/>
          <p:nvPr/>
        </p:nvSpPr>
        <p:spPr>
          <a:xfrm>
            <a:off x="647700" y="3279615"/>
            <a:ext cx="9869693" cy="646331"/>
          </a:xfrm>
          <a:prstGeom prst="rect">
            <a:avLst/>
          </a:prstGeom>
        </p:spPr>
        <p:txBody>
          <a:bodyPr wrap="square">
            <a:spAutoFit/>
          </a:bodyPr>
          <a:lstStyle/>
          <a:p>
            <a:pPr marL="45720"/>
            <a:r>
              <a:rPr lang="en-CA" dirty="0">
                <a:solidFill>
                  <a:schemeClr val="tx2"/>
                </a:solidFill>
                <a:latin typeface="Verdana" panose="020B0604030504040204" pitchFamily="34" charset="0"/>
                <a:ea typeface="Verdana" panose="020B0604030504040204" pitchFamily="34" charset="0"/>
                <a:cs typeface="Verdana" panose="020B0604030504040204" pitchFamily="34" charset="0"/>
              </a:rPr>
              <a:t>If </a:t>
            </a:r>
            <a:r>
              <a:rPr lang="en-CA"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a:t>
            </a:r>
            <a:r>
              <a:rPr lang="en-CA" dirty="0">
                <a:solidFill>
                  <a:schemeClr val="tx2"/>
                </a:solidFill>
                <a:latin typeface="Verdana" panose="020B0604030504040204" pitchFamily="34" charset="0"/>
                <a:ea typeface="Verdana" panose="020B0604030504040204" pitchFamily="34" charset="0"/>
                <a:cs typeface="Verdana" panose="020B0604030504040204" pitchFamily="34" charset="0"/>
              </a:rPr>
              <a:t>select 50% of unexposed cases, 80% of exposed cases, 20% of unexposed controls, and 10% of exposed controls:</a:t>
            </a:r>
          </a:p>
        </p:txBody>
      </p:sp>
      <p:sp>
        <p:nvSpPr>
          <p:cNvPr id="8" name="Rectangle 7"/>
          <p:cNvSpPr/>
          <p:nvPr/>
        </p:nvSpPr>
        <p:spPr>
          <a:xfrm>
            <a:off x="1814128" y="4030687"/>
            <a:ext cx="6696744" cy="2585323"/>
          </a:xfrm>
          <a:prstGeom prst="rect">
            <a:avLst/>
          </a:prstGeom>
        </p:spPr>
        <p:txBody>
          <a:bodyPr wrap="square">
            <a:spAutoFit/>
          </a:bodyPr>
          <a:lstStyle/>
          <a:p>
            <a:r>
              <a:rPr lang="en-CA" b="1" dirty="0">
                <a:latin typeface="Courier New" pitchFamily="49" charset="0"/>
                <a:cs typeface="Courier New" pitchFamily="49" charset="0"/>
              </a:rPr>
              <a:t>             |    final mortality</a:t>
            </a:r>
          </a:p>
          <a:p>
            <a:r>
              <a:rPr lang="en-CA" b="1" dirty="0">
                <a:latin typeface="Courier New" pitchFamily="49" charset="0"/>
                <a:cs typeface="Courier New" pitchFamily="49" charset="0"/>
              </a:rPr>
              <a:t>             |        status</a:t>
            </a:r>
          </a:p>
          <a:p>
            <a:r>
              <a:rPr lang="en-CA" b="1" dirty="0">
                <a:latin typeface="Courier New" pitchFamily="49" charset="0"/>
                <a:cs typeface="Courier New" pitchFamily="49" charset="0"/>
              </a:rPr>
              <a:t>         </a:t>
            </a:r>
            <a:r>
              <a:rPr lang="en-CA" b="1" dirty="0" err="1">
                <a:latin typeface="Courier New" pitchFamily="49" charset="0"/>
                <a:cs typeface="Courier New" pitchFamily="49" charset="0"/>
              </a:rPr>
              <a:t>hbp</a:t>
            </a:r>
            <a:r>
              <a:rPr lang="en-CA" b="1" dirty="0">
                <a:latin typeface="Courier New" pitchFamily="49" charset="0"/>
                <a:cs typeface="Courier New" pitchFamily="49" charset="0"/>
              </a:rPr>
              <a:t> |     Alive   Deceased |     Total</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normotensive |     3,263        49  |     3,312 </a:t>
            </a:r>
          </a:p>
          <a:p>
            <a:r>
              <a:rPr lang="en-CA" b="1" dirty="0">
                <a:latin typeface="Courier New" pitchFamily="49" charset="0"/>
                <a:cs typeface="Courier New" pitchFamily="49" charset="0"/>
              </a:rPr>
              <a:t>hypertensive |     2,125        53  |     2,178 </a:t>
            </a:r>
          </a:p>
          <a:p>
            <a:r>
              <a:rPr lang="en-CA" b="1" dirty="0">
                <a:latin typeface="Courier New" pitchFamily="49" charset="0"/>
                <a:cs typeface="Courier New" pitchFamily="49" charset="0"/>
              </a:rPr>
              <a:t>-------------+----------------------+----------</a:t>
            </a:r>
          </a:p>
          <a:p>
            <a:r>
              <a:rPr lang="en-CA" b="1" dirty="0">
                <a:latin typeface="Courier New" pitchFamily="49" charset="0"/>
                <a:cs typeface="Courier New" pitchFamily="49" charset="0"/>
              </a:rPr>
              <a:t>       Total |     5,388        102 |     4,746 </a:t>
            </a:r>
          </a:p>
          <a:p>
            <a:endParaRPr lang="en-CA" b="1" dirty="0">
              <a:latin typeface="Courier New" pitchFamily="49" charset="0"/>
              <a:cs typeface="Courier New" pitchFamily="49" charset="0"/>
            </a:endParaRPr>
          </a:p>
        </p:txBody>
      </p:sp>
      <p:sp>
        <p:nvSpPr>
          <p:cNvPr id="9" name="TextBox 8"/>
          <p:cNvSpPr txBox="1"/>
          <p:nvPr/>
        </p:nvSpPr>
        <p:spPr>
          <a:xfrm>
            <a:off x="8801438" y="4638239"/>
            <a:ext cx="1256962" cy="400110"/>
          </a:xfrm>
          <a:prstGeom prst="rect">
            <a:avLst/>
          </a:prstGeom>
          <a:noFill/>
          <a:ln w="19050">
            <a:solidFill>
              <a:schemeClr val="accent5"/>
            </a:solidFill>
          </a:ln>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OR=1.6</a:t>
            </a:r>
          </a:p>
        </p:txBody>
      </p:sp>
    </p:spTree>
    <p:extLst>
      <p:ext uri="{BB962C8B-B14F-4D97-AF65-F5344CB8AC3E}">
        <p14:creationId xmlns:p14="http://schemas.microsoft.com/office/powerpoint/2010/main" val="1521665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Calculate the cross </a:t>
            </a:r>
            <a:r>
              <a:rPr lang="en-US" dirty="0" smtClean="0"/>
              <a:t>product</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47</a:t>
            </a:fld>
            <a:endParaRPr lang="en-US" dirty="0"/>
          </a:p>
        </p:txBody>
      </p:sp>
      <p:sp>
        <p:nvSpPr>
          <p:cNvPr id="5" name="Rectangle 4"/>
          <p:cNvSpPr/>
          <p:nvPr/>
        </p:nvSpPr>
        <p:spPr>
          <a:xfrm>
            <a:off x="647701" y="1097499"/>
            <a:ext cx="9772874" cy="400110"/>
          </a:xfrm>
          <a:prstGeom prst="rect">
            <a:avLst/>
          </a:prstGeom>
        </p:spPr>
        <p:txBody>
          <a:bodyPr wrap="square">
            <a:spAutoFit/>
          </a:bodyPr>
          <a:lstStyle/>
          <a:p>
            <a:pPr marL="45720"/>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If </a:t>
            </a:r>
            <a:r>
              <a:rPr lang="en-CA"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a:t>
            </a:r>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select 50% of cases and 20% of controls- no selection bias:</a:t>
            </a:r>
          </a:p>
        </p:txBody>
      </p:sp>
      <p:graphicFrame>
        <p:nvGraphicFramePr>
          <p:cNvPr id="6" name="Table 5"/>
          <p:cNvGraphicFramePr>
            <a:graphicFrameLocks noGrp="1"/>
          </p:cNvGraphicFramePr>
          <p:nvPr>
            <p:extLst>
              <p:ext uri="{D42A27DB-BD31-4B8C-83A1-F6EECF244321}">
                <p14:modId xmlns:p14="http://schemas.microsoft.com/office/powerpoint/2010/main" val="830597199"/>
              </p:ext>
            </p:extLst>
          </p:nvPr>
        </p:nvGraphicFramePr>
        <p:xfrm>
          <a:off x="2615902" y="1713772"/>
          <a:ext cx="4475180" cy="1645920"/>
        </p:xfrm>
        <a:graphic>
          <a:graphicData uri="http://schemas.openxmlformats.org/drawingml/2006/table">
            <a:tbl>
              <a:tblPr firstRow="1" bandRow="1">
                <a:tableStyleId>{5C22544A-7EE6-4342-B048-85BDC9FD1C3A}</a:tableStyleId>
              </a:tblPr>
              <a:tblGrid>
                <a:gridCol w="1423921">
                  <a:extLst>
                    <a:ext uri="{9D8B030D-6E8A-4147-A177-3AD203B41FA5}">
                      <a16:colId xmlns:a16="http://schemas.microsoft.com/office/drawing/2014/main" val="1548858365"/>
                    </a:ext>
                  </a:extLst>
                </a:gridCol>
                <a:gridCol w="1423921">
                  <a:extLst>
                    <a:ext uri="{9D8B030D-6E8A-4147-A177-3AD203B41FA5}">
                      <a16:colId xmlns:a16="http://schemas.microsoft.com/office/drawing/2014/main" val="20000"/>
                    </a:ext>
                  </a:extLst>
                </a:gridCol>
                <a:gridCol w="1627338">
                  <a:extLst>
                    <a:ext uri="{9D8B030D-6E8A-4147-A177-3AD203B41FA5}">
                      <a16:colId xmlns:a16="http://schemas.microsoft.com/office/drawing/2014/main" val="20001"/>
                    </a:ext>
                  </a:extLst>
                </a:gridCol>
              </a:tblGrid>
              <a:tr h="360040">
                <a:tc>
                  <a:txBody>
                    <a:bodyPr/>
                    <a:lstStyle/>
                    <a:p>
                      <a:pPr algn="ctr"/>
                      <a:endParaRPr lang="en-CA" sz="18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baseline="0" dirty="0" smtClean="0">
                          <a:solidFill>
                            <a:schemeClr val="tx1"/>
                          </a:solidFill>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dirty="0" smtClean="0">
                          <a:solidFill>
                            <a:schemeClr val="tx1"/>
                          </a:solidFill>
                        </a:rPr>
                        <a:t>Controls</a:t>
                      </a:r>
                      <a:endParaRPr lang="en-CA"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3736598"/>
                  </a:ext>
                </a:extLst>
              </a:tr>
              <a:tr h="3600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smtClean="0"/>
                        <a:t>Exposed</a:t>
                      </a:r>
                    </a:p>
                    <a:p>
                      <a:pPr algn="ctr"/>
                      <a:endParaRPr lang="en-CA" sz="18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smtClean="0">
                          <a:solidFill>
                            <a:schemeClr val="tx1"/>
                          </a:solidFill>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dirty="0" smtClean="0">
                          <a:solidFill>
                            <a:schemeClr val="tx1"/>
                          </a:solidFill>
                        </a:rPr>
                        <a:t>0.2</a:t>
                      </a:r>
                      <a:endParaRPr lang="en-CA"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baseline="0" dirty="0" smtClean="0">
                          <a:solidFill>
                            <a:schemeClr val="tx1"/>
                          </a:solidFill>
                        </a:rPr>
                        <a:t>Unexposed</a:t>
                      </a:r>
                    </a:p>
                    <a:p>
                      <a:pPr algn="ctr"/>
                      <a:endParaRPr lang="en-CA"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smtClean="0">
                          <a:solidFill>
                            <a:schemeClr val="tx1"/>
                          </a:solidFill>
                        </a:rPr>
                        <a:t>0.5</a:t>
                      </a:r>
                      <a:endParaRPr lang="en-CA"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smtClean="0">
                          <a:solidFill>
                            <a:schemeClr val="tx1"/>
                          </a:solidFill>
                        </a:rPr>
                        <a:t>0.2</a:t>
                      </a:r>
                      <a:endParaRPr lang="en-CA"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TextBox 6"/>
          <p:cNvSpPr txBox="1"/>
          <p:nvPr/>
        </p:nvSpPr>
        <p:spPr>
          <a:xfrm>
            <a:off x="7637726" y="2240673"/>
            <a:ext cx="3303785" cy="430887"/>
          </a:xfrm>
          <a:prstGeom prst="rect">
            <a:avLst/>
          </a:prstGeom>
          <a:noFill/>
        </p:spPr>
        <p:txBody>
          <a:bodyPr wrap="square" rtlCol="0">
            <a:spAutoFit/>
          </a:bodyPr>
          <a:lstStyle/>
          <a:p>
            <a:r>
              <a:rPr lang="en-CA" sz="2200" dirty="0" smtClean="0"/>
              <a:t>(0.5*0.2</a:t>
            </a:r>
            <a:r>
              <a:rPr lang="en-CA" sz="2200" dirty="0"/>
              <a:t>) / </a:t>
            </a:r>
            <a:r>
              <a:rPr lang="en-CA" sz="2200" dirty="0" smtClean="0"/>
              <a:t>(0.5*0.2</a:t>
            </a:r>
            <a:r>
              <a:rPr lang="en-CA" sz="2200" dirty="0"/>
              <a:t>) = </a:t>
            </a:r>
            <a:r>
              <a:rPr lang="en-CA" sz="2200" dirty="0" smtClean="0"/>
              <a:t>1.0</a:t>
            </a:r>
            <a:endParaRPr lang="en-CA" sz="2200" dirty="0"/>
          </a:p>
        </p:txBody>
      </p:sp>
      <p:sp>
        <p:nvSpPr>
          <p:cNvPr id="8" name="Rectangle 7"/>
          <p:cNvSpPr/>
          <p:nvPr/>
        </p:nvSpPr>
        <p:spPr>
          <a:xfrm>
            <a:off x="7637726" y="5010814"/>
            <a:ext cx="2997937" cy="430887"/>
          </a:xfrm>
          <a:prstGeom prst="rect">
            <a:avLst/>
          </a:prstGeom>
        </p:spPr>
        <p:txBody>
          <a:bodyPr wrap="none">
            <a:spAutoFit/>
          </a:bodyPr>
          <a:lstStyle/>
          <a:p>
            <a:r>
              <a:rPr lang="en-CA" sz="2200" dirty="0" smtClean="0"/>
              <a:t>(0.8*0.2)/(0.5*0.1</a:t>
            </a:r>
            <a:r>
              <a:rPr lang="en-CA" sz="2200" dirty="0"/>
              <a:t>) = 0.31</a:t>
            </a:r>
          </a:p>
        </p:txBody>
      </p:sp>
      <p:sp>
        <p:nvSpPr>
          <p:cNvPr id="9" name="Rectangle 8"/>
          <p:cNvSpPr/>
          <p:nvPr/>
        </p:nvSpPr>
        <p:spPr>
          <a:xfrm>
            <a:off x="647701" y="3618071"/>
            <a:ext cx="11087099" cy="707886"/>
          </a:xfrm>
          <a:prstGeom prst="rect">
            <a:avLst/>
          </a:prstGeom>
        </p:spPr>
        <p:txBody>
          <a:bodyPr wrap="square">
            <a:spAutoFit/>
          </a:bodyPr>
          <a:lstStyle/>
          <a:p>
            <a:pPr marL="45720"/>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If </a:t>
            </a:r>
            <a:r>
              <a:rPr lang="en-CA"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we </a:t>
            </a:r>
            <a:r>
              <a:rPr lang="en-CA" sz="2000" dirty="0">
                <a:solidFill>
                  <a:schemeClr val="tx2"/>
                </a:solidFill>
                <a:latin typeface="Verdana" panose="020B0604030504040204" pitchFamily="34" charset="0"/>
                <a:ea typeface="Verdana" panose="020B0604030504040204" pitchFamily="34" charset="0"/>
                <a:cs typeface="Verdana" panose="020B0604030504040204" pitchFamily="34" charset="0"/>
              </a:rPr>
              <a:t>select 50% of unexposed cases, 80% of exposed cases, 20% of unexposed controls, and 10% of exposed controls:</a:t>
            </a:r>
          </a:p>
        </p:txBody>
      </p:sp>
      <p:graphicFrame>
        <p:nvGraphicFramePr>
          <p:cNvPr id="10" name="Table 9"/>
          <p:cNvGraphicFramePr>
            <a:graphicFrameLocks noGrp="1"/>
          </p:cNvGraphicFramePr>
          <p:nvPr>
            <p:extLst>
              <p:ext uri="{D42A27DB-BD31-4B8C-83A1-F6EECF244321}">
                <p14:modId xmlns:p14="http://schemas.microsoft.com/office/powerpoint/2010/main" val="351385321"/>
              </p:ext>
            </p:extLst>
          </p:nvPr>
        </p:nvGraphicFramePr>
        <p:xfrm>
          <a:off x="2615902" y="4536236"/>
          <a:ext cx="4475180" cy="1645920"/>
        </p:xfrm>
        <a:graphic>
          <a:graphicData uri="http://schemas.openxmlformats.org/drawingml/2006/table">
            <a:tbl>
              <a:tblPr firstRow="1" bandRow="1">
                <a:tableStyleId>{5C22544A-7EE6-4342-B048-85BDC9FD1C3A}</a:tableStyleId>
              </a:tblPr>
              <a:tblGrid>
                <a:gridCol w="1423921">
                  <a:extLst>
                    <a:ext uri="{9D8B030D-6E8A-4147-A177-3AD203B41FA5}">
                      <a16:colId xmlns:a16="http://schemas.microsoft.com/office/drawing/2014/main" val="1534808723"/>
                    </a:ext>
                  </a:extLst>
                </a:gridCol>
                <a:gridCol w="1423921">
                  <a:extLst>
                    <a:ext uri="{9D8B030D-6E8A-4147-A177-3AD203B41FA5}">
                      <a16:colId xmlns:a16="http://schemas.microsoft.com/office/drawing/2014/main" val="4263519809"/>
                    </a:ext>
                  </a:extLst>
                </a:gridCol>
                <a:gridCol w="1627338">
                  <a:extLst>
                    <a:ext uri="{9D8B030D-6E8A-4147-A177-3AD203B41FA5}">
                      <a16:colId xmlns:a16="http://schemas.microsoft.com/office/drawing/2014/main" val="1282401928"/>
                    </a:ext>
                  </a:extLst>
                </a:gridCol>
              </a:tblGrid>
              <a:tr h="360040">
                <a:tc>
                  <a:txBody>
                    <a:bodyPr/>
                    <a:lstStyle/>
                    <a:p>
                      <a:pPr algn="ctr"/>
                      <a:endParaRPr lang="en-CA" sz="18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baseline="0" dirty="0" smtClean="0">
                          <a:solidFill>
                            <a:schemeClr val="tx1"/>
                          </a:solidFill>
                        </a:rPr>
                        <a:t>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800" b="0" dirty="0" smtClean="0">
                          <a:solidFill>
                            <a:schemeClr val="tx1"/>
                          </a:solidFill>
                        </a:rPr>
                        <a:t>Controls</a:t>
                      </a:r>
                      <a:endParaRPr lang="en-CA"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917593"/>
                  </a:ext>
                </a:extLst>
              </a:tr>
              <a:tr h="3600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dirty="0" smtClean="0"/>
                        <a:t>Exposed</a:t>
                      </a:r>
                    </a:p>
                    <a:p>
                      <a:pPr algn="ctr"/>
                      <a:endParaRPr lang="en-CA" sz="1800" b="0"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smtClean="0">
                          <a:solidFill>
                            <a:schemeClr val="tx1"/>
                          </a:solidFill>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dirty="0" smtClean="0">
                          <a:solidFill>
                            <a:schemeClr val="tx1"/>
                          </a:solidFill>
                        </a:rPr>
                        <a:t>0.1</a:t>
                      </a:r>
                      <a:endParaRPr lang="en-CA"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391900"/>
                  </a:ext>
                </a:extLst>
              </a:tr>
              <a:tr h="51305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CA" sz="1800" b="0" baseline="0" dirty="0" smtClean="0">
                          <a:solidFill>
                            <a:schemeClr val="tx1"/>
                          </a:solidFill>
                        </a:rPr>
                        <a:t>Unexposed</a:t>
                      </a:r>
                    </a:p>
                    <a:p>
                      <a:pPr algn="ctr"/>
                      <a:endParaRPr lang="en-CA"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smtClean="0">
                          <a:solidFill>
                            <a:schemeClr val="tx1"/>
                          </a:solidFill>
                        </a:rPr>
                        <a:t>0.5</a:t>
                      </a:r>
                      <a:endParaRPr lang="en-CA"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3200" b="0" baseline="0" dirty="0" smtClean="0">
                          <a:solidFill>
                            <a:schemeClr val="tx1"/>
                          </a:solidFill>
                        </a:rPr>
                        <a:t>0.2</a:t>
                      </a:r>
                      <a:endParaRPr lang="en-CA" sz="3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9727501"/>
                  </a:ext>
                </a:extLst>
              </a:tr>
            </a:tbl>
          </a:graphicData>
        </a:graphic>
      </p:graphicFrame>
    </p:spTree>
    <p:extLst>
      <p:ext uri="{BB962C8B-B14F-4D97-AF65-F5344CB8AC3E}">
        <p14:creationId xmlns:p14="http://schemas.microsoft.com/office/powerpoint/2010/main" val="3097400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Sampling Fractions (selection probabilities)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821443752"/>
              </p:ext>
            </p:extLst>
          </p:nvPr>
        </p:nvGraphicFramePr>
        <p:xfrm>
          <a:off x="4261074" y="4343229"/>
          <a:ext cx="3669852" cy="1554480"/>
        </p:xfrm>
        <a:graphic>
          <a:graphicData uri="http://schemas.openxmlformats.org/drawingml/2006/table">
            <a:tbl>
              <a:tblPr firstRow="1" bandRow="1">
                <a:tableStyleId>{5940675A-B579-460E-94D1-54222C63F5DA}</a:tableStyleId>
              </a:tblPr>
              <a:tblGrid>
                <a:gridCol w="1834926">
                  <a:extLst>
                    <a:ext uri="{9D8B030D-6E8A-4147-A177-3AD203B41FA5}">
                      <a16:colId xmlns:a16="http://schemas.microsoft.com/office/drawing/2014/main" val="1500417260"/>
                    </a:ext>
                  </a:extLst>
                </a:gridCol>
                <a:gridCol w="1834926">
                  <a:extLst>
                    <a:ext uri="{9D8B030D-6E8A-4147-A177-3AD203B41FA5}">
                      <a16:colId xmlns:a16="http://schemas.microsoft.com/office/drawing/2014/main" val="3102292511"/>
                    </a:ext>
                  </a:extLst>
                </a:gridCol>
              </a:tblGrid>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α</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 A°/ A</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β</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=B°/ B</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2846724644"/>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γ</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=C°/ C</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δ</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=D°/ D</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3718933864"/>
                  </a:ext>
                </a:extLst>
              </a:tr>
            </a:tbl>
          </a:graphicData>
        </a:graphic>
      </p:graphicFrame>
      <p:sp>
        <p:nvSpPr>
          <p:cNvPr id="4" name="Slide Number Placeholder 3"/>
          <p:cNvSpPr>
            <a:spLocks noGrp="1"/>
          </p:cNvSpPr>
          <p:nvPr>
            <p:ph type="sldNum" sz="quarter" idx="4"/>
          </p:nvPr>
        </p:nvSpPr>
        <p:spPr/>
        <p:txBody>
          <a:bodyPr/>
          <a:lstStyle/>
          <a:p>
            <a:fld id="{7BCC8D0D-EAEC-449D-9161-023DFF90F2E2}" type="slidenum">
              <a:rPr lang="en-US" smtClean="0"/>
              <a:pPr/>
              <a:t>48</a:t>
            </a:fld>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4" r="54414" b="18059"/>
          <a:stretch/>
        </p:blipFill>
        <p:spPr bwMode="auto">
          <a:xfrm>
            <a:off x="2057400" y="1745581"/>
            <a:ext cx="3915784" cy="2249117"/>
          </a:xfrm>
          <a:prstGeom prst="rect">
            <a:avLst/>
          </a:prstGeom>
          <a:noFill/>
          <a:ln w="19050">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708" b="17667"/>
          <a:stretch/>
        </p:blipFill>
        <p:spPr bwMode="auto">
          <a:xfrm>
            <a:off x="6122506" y="1734823"/>
            <a:ext cx="4313308" cy="2259874"/>
          </a:xfrm>
          <a:prstGeom prst="rect">
            <a:avLst/>
          </a:prstGeom>
          <a:noFill/>
          <a:ln w="19050">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94222" y="1273158"/>
            <a:ext cx="126392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rPr>
              <a:t>Target</a:t>
            </a:r>
          </a:p>
        </p:txBody>
      </p:sp>
      <p:sp>
        <p:nvSpPr>
          <p:cNvPr id="9" name="TextBox 8"/>
          <p:cNvSpPr txBox="1"/>
          <p:nvPr/>
        </p:nvSpPr>
        <p:spPr>
          <a:xfrm>
            <a:off x="6921500" y="1155459"/>
            <a:ext cx="2973743" cy="461665"/>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Selected Sample</a:t>
            </a:r>
          </a:p>
        </p:txBody>
      </p:sp>
    </p:spTree>
    <p:extLst>
      <p:ext uri="{BB962C8B-B14F-4D97-AF65-F5344CB8AC3E}">
        <p14:creationId xmlns:p14="http://schemas.microsoft.com/office/powerpoint/2010/main" val="35640544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Analysis for Selection </a:t>
            </a:r>
            <a:r>
              <a:rPr lang="en-US" dirty="0" smtClean="0"/>
              <a:t>Bias</a:t>
            </a:r>
            <a:endParaRPr lang="en-US" dirty="0"/>
          </a:p>
        </p:txBody>
      </p:sp>
      <p:sp>
        <p:nvSpPr>
          <p:cNvPr id="3" name="Content Placeholder 2"/>
          <p:cNvSpPr>
            <a:spLocks noGrp="1"/>
          </p:cNvSpPr>
          <p:nvPr>
            <p:ph idx="1"/>
          </p:nvPr>
        </p:nvSpPr>
        <p:spPr/>
        <p:txBody>
          <a:bodyPr/>
          <a:lstStyle/>
          <a:p>
            <a:pPr marL="45720"/>
            <a:r>
              <a:rPr lang="en-CA" dirty="0" smtClean="0"/>
              <a:t>In </a:t>
            </a:r>
            <a:r>
              <a:rPr lang="en-CA" dirty="0"/>
              <a:t>the previous exercise with high blood pressure and mortality, we had the “master” 2x2 table and applied sampling fractions to get a biased table (and biased effect estimate)</a:t>
            </a:r>
          </a:p>
          <a:p>
            <a:pPr marL="45720"/>
            <a:endParaRPr lang="en-CA" dirty="0"/>
          </a:p>
          <a:p>
            <a:pPr marL="45720"/>
            <a:r>
              <a:rPr lang="en-CA" dirty="0" smtClean="0"/>
              <a:t>In </a:t>
            </a:r>
            <a:r>
              <a:rPr lang="en-CA" dirty="0"/>
              <a:t>general, for bias analysis we need to work backwards, we have the biased table (and biased effect estimate), and need to get back to the master 2x2</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49</a:t>
            </a:fld>
            <a:endParaRPr lang="en-US" dirty="0"/>
          </a:p>
        </p:txBody>
      </p:sp>
    </p:spTree>
    <p:extLst>
      <p:ext uri="{BB962C8B-B14F-4D97-AF65-F5344CB8AC3E}">
        <p14:creationId xmlns:p14="http://schemas.microsoft.com/office/powerpoint/2010/main" val="261914142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r>
              <a:rPr lang="en-US" dirty="0" smtClean="0"/>
              <a:t>Hailey </a:t>
            </a:r>
            <a:r>
              <a:rPr lang="en-US" dirty="0" err="1" smtClean="0"/>
              <a:t>Banack</a:t>
            </a:r>
            <a:r>
              <a:rPr lang="en-US" dirty="0"/>
              <a:t>, University of Buffalo</a:t>
            </a:r>
          </a:p>
          <a:p>
            <a:r>
              <a:rPr lang="en-US" dirty="0" smtClean="0"/>
              <a:t>Maria Glymour, UCSF</a:t>
            </a:r>
          </a:p>
          <a:p>
            <a:r>
              <a:rPr lang="en-US" dirty="0" smtClean="0"/>
              <a:t>June Chan, UCSF</a:t>
            </a:r>
          </a:p>
          <a:p>
            <a:r>
              <a:rPr lang="en-US" dirty="0" smtClean="0"/>
              <a:t>Francois </a:t>
            </a:r>
            <a:r>
              <a:rPr lang="en-US" dirty="0" err="1" smtClean="0"/>
              <a:t>Rerolle</a:t>
            </a:r>
            <a:r>
              <a:rPr lang="en-US" dirty="0" smtClean="0"/>
              <a:t>, UCSF</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a:t>
            </a:fld>
            <a:endParaRPr lang="en-US" dirty="0"/>
          </a:p>
        </p:txBody>
      </p:sp>
    </p:spTree>
    <p:extLst>
      <p:ext uri="{BB962C8B-B14F-4D97-AF65-F5344CB8AC3E}">
        <p14:creationId xmlns:p14="http://schemas.microsoft.com/office/powerpoint/2010/main" val="3608577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Bias analysis for selection </a:t>
            </a:r>
            <a:r>
              <a:rPr lang="en-US" dirty="0" smtClean="0"/>
              <a:t>bias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50</a:t>
            </a:fld>
            <a:endParaRPr lang="en-US" dirty="0"/>
          </a:p>
        </p:txBody>
      </p:sp>
      <p:sp>
        <p:nvSpPr>
          <p:cNvPr id="5" name="Content Placeholder 4"/>
          <p:cNvSpPr txBox="1">
            <a:spLocks noGrp="1"/>
          </p:cNvSpPr>
          <p:nvPr>
            <p:ph idx="1"/>
          </p:nvPr>
        </p:nvSpPr>
        <p:spPr>
          <a:xfrm>
            <a:off x="486834" y="1127342"/>
            <a:ext cx="11218333" cy="5284524"/>
          </a:xfrm>
          <a:prstGeom prst="rect">
            <a:avLst/>
          </a:prstGeom>
          <a:noFill/>
        </p:spPr>
        <p:txBody>
          <a:bodyPr wrap="square" rtlCol="0">
            <a:spAutoFit/>
          </a:bodyPr>
          <a:lstStyle/>
          <a:p>
            <a:pPr marL="342900" indent="-342900">
              <a:buAutoNum type="arabicPeriod"/>
            </a:pPr>
            <a:r>
              <a:rPr lang="en-US" sz="2800" dirty="0"/>
              <a:t>Need estimate of sampling </a:t>
            </a:r>
            <a:r>
              <a:rPr lang="en-US" sz="2800" dirty="0" smtClean="0"/>
              <a:t>fractions</a:t>
            </a:r>
          </a:p>
          <a:p>
            <a:pPr marL="342900" indent="-342900">
              <a:buAutoNum type="arabicPeriod"/>
            </a:pPr>
            <a:endParaRPr lang="en-US" sz="2800" dirty="0"/>
          </a:p>
          <a:p>
            <a:pPr marL="342900" indent="-342900">
              <a:buAutoNum type="arabicPeriod"/>
            </a:pPr>
            <a:endParaRPr lang="en-US" sz="2800" dirty="0" smtClean="0"/>
          </a:p>
          <a:p>
            <a:pPr marL="342900" indent="-342900">
              <a:buAutoNum type="arabicPeriod"/>
            </a:pPr>
            <a:endParaRPr lang="en-US" sz="2800" dirty="0" smtClean="0"/>
          </a:p>
          <a:p>
            <a:pPr marL="342900" indent="-342900">
              <a:buAutoNum type="arabicPeriod"/>
            </a:pPr>
            <a:endParaRPr lang="en-US" sz="1400" dirty="0" smtClean="0"/>
          </a:p>
          <a:p>
            <a:pPr marL="342900" indent="-342900">
              <a:buAutoNum type="arabicPeriod"/>
            </a:pPr>
            <a:r>
              <a:rPr lang="en-US" sz="2800" dirty="0" smtClean="0"/>
              <a:t>Use </a:t>
            </a:r>
            <a:r>
              <a:rPr lang="en-US" sz="2800" dirty="0"/>
              <a:t>sampling fractions to adjust the biased estimates</a:t>
            </a:r>
          </a:p>
          <a:p>
            <a:pPr marL="342900" indent="-342900">
              <a:buAutoNum type="arabicPeriod"/>
            </a:pPr>
            <a:endParaRPr lang="en-US" sz="2800" dirty="0"/>
          </a:p>
          <a:p>
            <a:endParaRPr lang="en-US" sz="2800" dirty="0"/>
          </a:p>
          <a:p>
            <a:pPr marL="342900" indent="-342900">
              <a:buAutoNum type="arabicPeriod"/>
            </a:pPr>
            <a:endParaRPr lang="en-US" dirty="0"/>
          </a:p>
        </p:txBody>
      </p:sp>
      <p:pic>
        <p:nvPicPr>
          <p:cNvPr id="6" name="Picture 5"/>
          <p:cNvPicPr>
            <a:picLocks noChangeAspect="1"/>
          </p:cNvPicPr>
          <p:nvPr/>
        </p:nvPicPr>
        <p:blipFill>
          <a:blip r:embed="rId2"/>
          <a:stretch>
            <a:fillRect/>
          </a:stretch>
        </p:blipFill>
        <p:spPr>
          <a:xfrm>
            <a:off x="2149046" y="1828800"/>
            <a:ext cx="7696200" cy="1600200"/>
          </a:xfrm>
          <a:prstGeom prst="rect">
            <a:avLst/>
          </a:prstGeom>
        </p:spPr>
      </p:pic>
      <p:pic>
        <p:nvPicPr>
          <p:cNvPr id="7" name="Picture 6"/>
          <p:cNvPicPr>
            <a:picLocks noChangeAspect="1"/>
          </p:cNvPicPr>
          <p:nvPr/>
        </p:nvPicPr>
        <p:blipFill>
          <a:blip r:embed="rId3"/>
          <a:stretch>
            <a:fillRect/>
          </a:stretch>
        </p:blipFill>
        <p:spPr>
          <a:xfrm>
            <a:off x="3895510" y="4775556"/>
            <a:ext cx="3939393" cy="1231060"/>
          </a:xfrm>
          <a:prstGeom prst="rect">
            <a:avLst/>
          </a:prstGeom>
        </p:spPr>
      </p:pic>
    </p:spTree>
    <p:extLst>
      <p:ext uri="{BB962C8B-B14F-4D97-AF65-F5344CB8AC3E}">
        <p14:creationId xmlns:p14="http://schemas.microsoft.com/office/powerpoint/2010/main" val="13809375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From a study examining the relationship between obesity and mortality in HF patients</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You </a:t>
            </a:r>
            <a:r>
              <a:rPr lang="en-US" dirty="0"/>
              <a:t>suspect there is collider stratification bias due to conditioning on a variable affected by exposure (HF) and sharing common causes with the outcome</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51</a:t>
            </a:fld>
            <a:endParaRPr lang="en-US" dirty="0"/>
          </a:p>
        </p:txBody>
      </p:sp>
      <p:sp>
        <p:nvSpPr>
          <p:cNvPr id="5" name="Rectangle 4"/>
          <p:cNvSpPr/>
          <p:nvPr/>
        </p:nvSpPr>
        <p:spPr>
          <a:xfrm>
            <a:off x="1524000" y="1877606"/>
            <a:ext cx="9144000" cy="2800766"/>
          </a:xfrm>
          <a:prstGeom prst="rect">
            <a:avLst/>
          </a:prstGeom>
        </p:spPr>
        <p:txBody>
          <a:bodyPr wrap="square">
            <a:spAutoFit/>
          </a:bodyPr>
          <a:lstStyle/>
          <a:p>
            <a:r>
              <a:rPr lang="mr-IN" sz="1600" b="1" dirty="0">
                <a:latin typeface="Courier"/>
                <a:cs typeface="Courier"/>
              </a:rPr>
              <a:t> Proportion</a:t>
            </a:r>
          </a:p>
          <a:p>
            <a:r>
              <a:rPr lang="mr-IN" sz="1600" b="1" dirty="0">
                <a:latin typeface="Courier"/>
                <a:cs typeface="Courier"/>
              </a:rPr>
              <a:t>                 |   Exposed   Unexposed  |      Total     Exposed</a:t>
            </a:r>
          </a:p>
          <a:p>
            <a:r>
              <a:rPr lang="mr-IN" sz="1600" b="1" dirty="0">
                <a:latin typeface="Courier"/>
                <a:cs typeface="Courier"/>
              </a:rPr>
              <a:t>-----------------+------------------------+------------------------</a:t>
            </a:r>
          </a:p>
          <a:p>
            <a:r>
              <a:rPr lang="mr-IN" sz="1600" b="1" dirty="0">
                <a:latin typeface="Courier"/>
                <a:cs typeface="Courier"/>
              </a:rPr>
              <a:t>           </a:t>
            </a:r>
            <a:r>
              <a:rPr lang="en-CA" sz="1600" b="1" dirty="0">
                <a:latin typeface="Courier"/>
                <a:cs typeface="Courier"/>
              </a:rPr>
              <a:t>Dead</a:t>
            </a:r>
            <a:r>
              <a:rPr lang="mr-IN" sz="1600" b="1" dirty="0">
                <a:latin typeface="Courier"/>
                <a:cs typeface="Courier"/>
              </a:rPr>
              <a:t> </a:t>
            </a:r>
            <a:r>
              <a:rPr lang="en-CA" sz="1600" b="1" dirty="0">
                <a:latin typeface="Courier"/>
                <a:cs typeface="Courier"/>
              </a:rPr>
              <a:t> </a:t>
            </a:r>
            <a:r>
              <a:rPr lang="mr-IN" sz="1600" b="1" dirty="0">
                <a:latin typeface="Courier"/>
                <a:cs typeface="Courier"/>
              </a:rPr>
              <a:t>|       998         977  |       1975       0.5053</a:t>
            </a:r>
          </a:p>
          <a:p>
            <a:r>
              <a:rPr lang="mr-IN" sz="1600" b="1" dirty="0">
                <a:latin typeface="Courier"/>
                <a:cs typeface="Courier"/>
              </a:rPr>
              <a:t>      </a:t>
            </a:r>
            <a:r>
              <a:rPr lang="en-CA" sz="1600" b="1" dirty="0">
                <a:latin typeface="Courier"/>
                <a:cs typeface="Courier"/>
              </a:rPr>
              <a:t>   </a:t>
            </a:r>
            <a:r>
              <a:rPr lang="mr-IN" sz="1600" b="1" dirty="0">
                <a:latin typeface="Courier"/>
                <a:cs typeface="Courier"/>
              </a:rPr>
              <a:t>  </a:t>
            </a:r>
            <a:r>
              <a:rPr lang="en-CA" sz="1600" b="1" dirty="0">
                <a:latin typeface="Courier"/>
                <a:cs typeface="Courier"/>
              </a:rPr>
              <a:t>Alive </a:t>
            </a:r>
            <a:r>
              <a:rPr lang="mr-IN" sz="1600" b="1" dirty="0">
                <a:latin typeface="Courier"/>
                <a:cs typeface="Courier"/>
              </a:rPr>
              <a:t>|      2086        1606  |       3692       0.5650</a:t>
            </a:r>
          </a:p>
          <a:p>
            <a:r>
              <a:rPr lang="mr-IN" sz="1600" b="1" dirty="0">
                <a:latin typeface="Courier"/>
                <a:cs typeface="Courier"/>
              </a:rPr>
              <a:t>-----------------+------------------------+------------------------</a:t>
            </a:r>
          </a:p>
          <a:p>
            <a:r>
              <a:rPr lang="mr-IN" sz="1600" b="1" dirty="0">
                <a:latin typeface="Courier"/>
                <a:cs typeface="Courier"/>
              </a:rPr>
              <a:t>           Total |      3084        2583  |       5667       0.5442</a:t>
            </a:r>
          </a:p>
          <a:p>
            <a:r>
              <a:rPr lang="mr-IN" sz="1600" b="1" dirty="0">
                <a:latin typeface="Courier"/>
                <a:cs typeface="Courier"/>
              </a:rPr>
              <a:t>                 |                        |</a:t>
            </a:r>
          </a:p>
          <a:p>
            <a:r>
              <a:rPr lang="mr-IN" sz="1600" b="1" dirty="0">
                <a:latin typeface="Courier"/>
                <a:cs typeface="Courier"/>
              </a:rPr>
              <a:t>                 |      Point estimate    |    [95% Conf. Interval]</a:t>
            </a:r>
          </a:p>
          <a:p>
            <a:r>
              <a:rPr lang="mr-IN" sz="1600" b="1" dirty="0">
                <a:latin typeface="Courier"/>
                <a:cs typeface="Courier"/>
              </a:rPr>
              <a:t>                 |------------------------+------------------------</a:t>
            </a:r>
          </a:p>
          <a:p>
            <a:r>
              <a:rPr lang="mr-IN" sz="1600" b="1" dirty="0">
                <a:latin typeface="Courier"/>
                <a:cs typeface="Courier"/>
              </a:rPr>
              <a:t>      Odds ratio |         .7864429       |    .7037068    .8789046</a:t>
            </a:r>
            <a:endParaRPr lang="en-US" sz="1600" b="1" dirty="0">
              <a:latin typeface="Courier"/>
              <a:cs typeface="Courier"/>
            </a:endParaRPr>
          </a:p>
        </p:txBody>
      </p:sp>
    </p:spTree>
    <p:extLst>
      <p:ext uri="{BB962C8B-B14F-4D97-AF65-F5344CB8AC3E}">
        <p14:creationId xmlns:p14="http://schemas.microsoft.com/office/powerpoint/2010/main" val="177140415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Where to get estimates of sampling fractions</a:t>
            </a:r>
            <a:r>
              <a:rPr lang="en-US" dirty="0" smtClean="0"/>
              <a:t>?</a:t>
            </a:r>
            <a:endParaRPr lang="en-US" dirty="0"/>
          </a:p>
        </p:txBody>
      </p:sp>
      <p:sp>
        <p:nvSpPr>
          <p:cNvPr id="3" name="Content Placeholder 2"/>
          <p:cNvSpPr>
            <a:spLocks noGrp="1"/>
          </p:cNvSpPr>
          <p:nvPr>
            <p:ph idx="1"/>
          </p:nvPr>
        </p:nvSpPr>
        <p:spPr>
          <a:xfrm>
            <a:off x="482928" y="1074517"/>
            <a:ext cx="11218333" cy="4905952"/>
          </a:xfrm>
        </p:spPr>
        <p:txBody>
          <a:bodyPr/>
          <a:lstStyle/>
          <a:p>
            <a:r>
              <a:rPr lang="en-CA" dirty="0"/>
              <a:t>Need population representative data to estimate selection </a:t>
            </a:r>
            <a:r>
              <a:rPr lang="en-CA" dirty="0" smtClean="0"/>
              <a:t>probabilities</a:t>
            </a:r>
          </a:p>
          <a:p>
            <a:r>
              <a:rPr lang="en-CA" dirty="0"/>
              <a:t>Use data from the 1999-2000 and 2001-2002 US National Health and Nutrition Examination Survey (NHANES) </a:t>
            </a:r>
          </a:p>
          <a:p>
            <a:endParaRPr lang="en-CA"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112460"/>
              </p:ext>
            </p:extLst>
          </p:nvPr>
        </p:nvGraphicFramePr>
        <p:xfrm>
          <a:off x="948429" y="2873484"/>
          <a:ext cx="4356486" cy="1111032"/>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25.5-29.9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olidFill>
                            <a:schemeClr val="tx2"/>
                          </a:solidFill>
                        </a:rPr>
                        <a:t>18.5-24.9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smtClean="0">
                          <a:solidFill>
                            <a:schemeClr val="tx2"/>
                          </a:solidFill>
                        </a:rPr>
                        <a:t>Dead</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258</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256</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9352">
                <a:tc>
                  <a:txBody>
                    <a:bodyPr/>
                    <a:lstStyle/>
                    <a:p>
                      <a:pPr algn="ctr"/>
                      <a:r>
                        <a:rPr lang="en-CA" dirty="0" smtClean="0">
                          <a:solidFill>
                            <a:schemeClr val="tx2"/>
                          </a:solidFill>
                        </a:rPr>
                        <a:t>Alive</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3270</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3096</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39795720"/>
              </p:ext>
            </p:extLst>
          </p:nvPr>
        </p:nvGraphicFramePr>
        <p:xfrm>
          <a:off x="948429" y="4145857"/>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25.5-29.9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olidFill>
                            <a:schemeClr val="tx2"/>
                          </a:solidFill>
                        </a:rPr>
                        <a:t>18.5-24.9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smtClean="0">
                          <a:solidFill>
                            <a:schemeClr val="tx2"/>
                          </a:solidFill>
                        </a:rPr>
                        <a:t>Dead</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34</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tx2"/>
                          </a:solidFill>
                        </a:rPr>
                        <a:t>Alive</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68</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23</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52083613"/>
              </p:ext>
            </p:extLst>
          </p:nvPr>
        </p:nvGraphicFramePr>
        <p:xfrm>
          <a:off x="948429" y="5572579"/>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25.5-29.9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olidFill>
                            <a:schemeClr val="tx2"/>
                          </a:solidFill>
                        </a:rPr>
                        <a:t>18.5-24.9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smtClean="0">
                          <a:solidFill>
                            <a:schemeClr val="tx2"/>
                          </a:solidFill>
                        </a:rPr>
                        <a:t>Dead</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tx2"/>
                          </a:solidFill>
                        </a:rPr>
                        <a:t>Alive</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5575992" y="3158161"/>
            <a:ext cx="3044108" cy="369332"/>
          </a:xfrm>
          <a:prstGeom prst="rect">
            <a:avLst/>
          </a:prstGeom>
          <a:noFill/>
        </p:spPr>
        <p:txBody>
          <a:bodyPr wrap="square" rtlCol="0">
            <a:spAutoFit/>
          </a:bodyPr>
          <a:lstStyle/>
          <a:p>
            <a:r>
              <a:rPr lang="en-US" dirty="0"/>
              <a:t>Total NHANES cohort</a:t>
            </a:r>
          </a:p>
        </p:txBody>
      </p:sp>
      <p:sp>
        <p:nvSpPr>
          <p:cNvPr id="9" name="TextBox 8"/>
          <p:cNvSpPr txBox="1"/>
          <p:nvPr/>
        </p:nvSpPr>
        <p:spPr>
          <a:xfrm>
            <a:off x="5575992" y="4374720"/>
            <a:ext cx="3044108" cy="369332"/>
          </a:xfrm>
          <a:prstGeom prst="rect">
            <a:avLst/>
          </a:prstGeom>
          <a:noFill/>
        </p:spPr>
        <p:txBody>
          <a:bodyPr wrap="square" rtlCol="0">
            <a:spAutoFit/>
          </a:bodyPr>
          <a:lstStyle/>
          <a:p>
            <a:r>
              <a:rPr lang="en-US" dirty="0"/>
              <a:t>NHANES HF=1</a:t>
            </a:r>
          </a:p>
        </p:txBody>
      </p:sp>
      <p:sp>
        <p:nvSpPr>
          <p:cNvPr id="10" name="TextBox 9"/>
          <p:cNvSpPr txBox="1"/>
          <p:nvPr/>
        </p:nvSpPr>
        <p:spPr>
          <a:xfrm>
            <a:off x="5575992" y="5871643"/>
            <a:ext cx="3044108" cy="369332"/>
          </a:xfrm>
          <a:prstGeom prst="rect">
            <a:avLst/>
          </a:prstGeom>
          <a:noFill/>
        </p:spPr>
        <p:txBody>
          <a:bodyPr wrap="square" rtlCol="0">
            <a:spAutoFit/>
          </a:bodyPr>
          <a:lstStyle/>
          <a:p>
            <a:r>
              <a:rPr lang="en-US" dirty="0"/>
              <a:t>Sampling fractions</a:t>
            </a:r>
          </a:p>
        </p:txBody>
      </p:sp>
      <p:graphicFrame>
        <p:nvGraphicFramePr>
          <p:cNvPr id="11" name="Content Placeholder 9"/>
          <p:cNvGraphicFramePr>
            <a:graphicFrameLocks/>
          </p:cNvGraphicFramePr>
          <p:nvPr>
            <p:extLst>
              <p:ext uri="{D42A27DB-BD31-4B8C-83A1-F6EECF244321}">
                <p14:modId xmlns:p14="http://schemas.microsoft.com/office/powerpoint/2010/main" val="1702502459"/>
              </p:ext>
            </p:extLst>
          </p:nvPr>
        </p:nvGraphicFramePr>
        <p:xfrm>
          <a:off x="8064948" y="3877844"/>
          <a:ext cx="3669852" cy="1554480"/>
        </p:xfrm>
        <a:graphic>
          <a:graphicData uri="http://schemas.openxmlformats.org/drawingml/2006/table">
            <a:tbl>
              <a:tblPr firstRow="1" bandRow="1">
                <a:tableStyleId>{5940675A-B579-460E-94D1-54222C63F5DA}</a:tableStyleId>
              </a:tblPr>
              <a:tblGrid>
                <a:gridCol w="1834926">
                  <a:extLst>
                    <a:ext uri="{9D8B030D-6E8A-4147-A177-3AD203B41FA5}">
                      <a16:colId xmlns:a16="http://schemas.microsoft.com/office/drawing/2014/main" val="1500417260"/>
                    </a:ext>
                  </a:extLst>
                </a:gridCol>
                <a:gridCol w="1834926">
                  <a:extLst>
                    <a:ext uri="{9D8B030D-6E8A-4147-A177-3AD203B41FA5}">
                      <a16:colId xmlns:a16="http://schemas.microsoft.com/office/drawing/2014/main" val="3102292511"/>
                    </a:ext>
                  </a:extLst>
                </a:gridCol>
              </a:tblGrid>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α</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 A°/ A</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β</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=B°/ B</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2846724644"/>
                  </a:ext>
                </a:extLst>
              </a:tr>
              <a:tr h="777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γ</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=C°/ C</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800" b="0" baseline="0" dirty="0" smtClean="0">
                          <a:solidFill>
                            <a:schemeClr val="tx1">
                              <a:lumMod val="50000"/>
                            </a:schemeClr>
                          </a:solidFill>
                          <a:latin typeface="Cambria Math" panose="02040503050406030204" pitchFamily="18" charset="0"/>
                          <a:ea typeface="Cambria Math" panose="02040503050406030204" pitchFamily="18" charset="0"/>
                        </a:rPr>
                        <a:t>δ</a:t>
                      </a:r>
                      <a:r>
                        <a:rPr lang="en-US" sz="2800" b="0" baseline="0" dirty="0" smtClean="0">
                          <a:solidFill>
                            <a:schemeClr val="tx1">
                              <a:lumMod val="50000"/>
                            </a:schemeClr>
                          </a:solidFill>
                          <a:latin typeface="Cambria Math" panose="02040503050406030204" pitchFamily="18" charset="0"/>
                          <a:ea typeface="Cambria Math" panose="02040503050406030204" pitchFamily="18" charset="0"/>
                        </a:rPr>
                        <a:t>=D°/ D</a:t>
                      </a:r>
                      <a:endParaRPr lang="en-CA" sz="2800" b="0" baseline="0" dirty="0" smtClean="0">
                        <a:solidFill>
                          <a:schemeClr val="tx1">
                            <a:lumMod val="50000"/>
                          </a:schemeClr>
                        </a:solidFill>
                        <a:latin typeface="Cambria Math" panose="02040503050406030204" pitchFamily="18" charset="0"/>
                        <a:ea typeface="Cambria Math" panose="02040503050406030204" pitchFamily="18" charset="0"/>
                      </a:endParaRPr>
                    </a:p>
                  </a:txBody>
                  <a:tcPr anchor="ctr"/>
                </a:tc>
                <a:extLst>
                  <a:ext uri="{0D108BD9-81ED-4DB2-BD59-A6C34878D82A}">
                    <a16:rowId xmlns:a16="http://schemas.microsoft.com/office/drawing/2014/main" val="3718933864"/>
                  </a:ext>
                </a:extLst>
              </a:tr>
            </a:tbl>
          </a:graphicData>
        </a:graphic>
      </p:graphicFrame>
    </p:spTree>
    <p:extLst>
      <p:ext uri="{BB962C8B-B14F-4D97-AF65-F5344CB8AC3E}">
        <p14:creationId xmlns:p14="http://schemas.microsoft.com/office/powerpoint/2010/main" val="170779200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smtClean="0"/>
              <a:t>Calculations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88920107"/>
              </p:ext>
            </p:extLst>
          </p:nvPr>
        </p:nvGraphicFramePr>
        <p:xfrm>
          <a:off x="2013528" y="1863246"/>
          <a:ext cx="4356486" cy="165100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25.5-29.9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olidFill>
                            <a:schemeClr val="tx2"/>
                          </a:solidFill>
                        </a:rPr>
                        <a:t>18.5-24.9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smtClean="0">
                          <a:solidFill>
                            <a:schemeClr val="tx2"/>
                          </a:solidFill>
                        </a:rPr>
                        <a:t>Dead</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34/258 = 0.132</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29/256</a:t>
                      </a:r>
                      <a:r>
                        <a:rPr lang="en-CA" baseline="0" dirty="0" smtClean="0">
                          <a:solidFill>
                            <a:schemeClr val="tx2"/>
                          </a:solidFill>
                        </a:rPr>
                        <a:t> </a:t>
                      </a:r>
                      <a:r>
                        <a:rPr lang="en-CA" dirty="0" smtClean="0">
                          <a:solidFill>
                            <a:schemeClr val="tx2"/>
                          </a:solidFill>
                        </a:rPr>
                        <a:t>= 0.113</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tx2"/>
                          </a:solidFill>
                        </a:rPr>
                        <a:t>Alive</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68/3270 = 0.021</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23/3096 = 0.007</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1113085867"/>
              </p:ext>
            </p:extLst>
          </p:nvPr>
        </p:nvGraphicFramePr>
        <p:xfrm>
          <a:off x="2013528" y="3784153"/>
          <a:ext cx="4356486" cy="1112520"/>
        </p:xfrm>
        <a:graphic>
          <a:graphicData uri="http://schemas.openxmlformats.org/drawingml/2006/table">
            <a:tbl>
              <a:tblPr firstRow="1" bandRow="1">
                <a:tableStyleId>{5C22544A-7EE6-4342-B048-85BDC9FD1C3A}</a:tableStyleId>
              </a:tblPr>
              <a:tblGrid>
                <a:gridCol w="1452162">
                  <a:extLst>
                    <a:ext uri="{9D8B030D-6E8A-4147-A177-3AD203B41FA5}">
                      <a16:colId xmlns:a16="http://schemas.microsoft.com/office/drawing/2014/main" val="20000"/>
                    </a:ext>
                  </a:extLst>
                </a:gridCol>
                <a:gridCol w="1452162">
                  <a:extLst>
                    <a:ext uri="{9D8B030D-6E8A-4147-A177-3AD203B41FA5}">
                      <a16:colId xmlns:a16="http://schemas.microsoft.com/office/drawing/2014/main" val="20001"/>
                    </a:ext>
                  </a:extLst>
                </a:gridCol>
                <a:gridCol w="1452162">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25.5-29.9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solidFill>
                            <a:schemeClr val="tx2"/>
                          </a:solidFill>
                        </a:rPr>
                        <a:t>18.5-24.9</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CA" dirty="0" smtClean="0">
                          <a:solidFill>
                            <a:schemeClr val="tx2"/>
                          </a:solidFill>
                        </a:rPr>
                        <a:t>Dead</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998</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977</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tx2"/>
                          </a:solidFill>
                        </a:rPr>
                        <a:t>Alive</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2086</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2"/>
                          </a:solidFill>
                        </a:rPr>
                        <a:t>1606</a:t>
                      </a:r>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6958576" y="2203523"/>
            <a:ext cx="347364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Sampling fractions </a:t>
            </a:r>
          </a:p>
        </p:txBody>
      </p:sp>
      <p:sp>
        <p:nvSpPr>
          <p:cNvPr id="8" name="TextBox 7"/>
          <p:cNvSpPr txBox="1"/>
          <p:nvPr/>
        </p:nvSpPr>
        <p:spPr>
          <a:xfrm>
            <a:off x="6958576" y="4111273"/>
            <a:ext cx="3473647"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Biased 2x2 table</a:t>
            </a:r>
          </a:p>
        </p:txBody>
      </p:sp>
    </p:spTree>
    <p:extLst>
      <p:ext uri="{BB962C8B-B14F-4D97-AF65-F5344CB8AC3E}">
        <p14:creationId xmlns:p14="http://schemas.microsoft.com/office/powerpoint/2010/main" val="3707787451"/>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Stata -</a:t>
            </a:r>
            <a:r>
              <a:rPr lang="en-US" dirty="0" err="1"/>
              <a:t>episens</a:t>
            </a:r>
            <a:r>
              <a:rPr lang="en-US" dirty="0"/>
              <a:t>- </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Nicola </a:t>
            </a:r>
            <a:r>
              <a:rPr lang="en-US" dirty="0" err="1"/>
              <a:t>Orsini</a:t>
            </a:r>
            <a:r>
              <a:rPr lang="en-US" dirty="0"/>
              <a:t> and colleagues created a Stata package for bias analysis called </a:t>
            </a:r>
            <a:r>
              <a:rPr lang="en-US" b="1" dirty="0"/>
              <a:t>-</a:t>
            </a:r>
            <a:r>
              <a:rPr lang="en-US" b="1" dirty="0" err="1"/>
              <a:t>episens</a:t>
            </a:r>
            <a:r>
              <a:rPr lang="en-US" b="1" dirty="0"/>
              <a:t>-</a:t>
            </a:r>
          </a:p>
          <a:p>
            <a:pPr marL="285750" indent="-285750">
              <a:buFont typeface="Arial" panose="020B0604020202020204" pitchFamily="34" charset="0"/>
              <a:buChar char="•"/>
            </a:pPr>
            <a:r>
              <a:rPr lang="en-US" dirty="0"/>
              <a:t>Add on to Stata (type: </a:t>
            </a:r>
            <a:r>
              <a:rPr lang="en-US" dirty="0" err="1"/>
              <a:t>findit</a:t>
            </a:r>
            <a:r>
              <a:rPr lang="en-US" dirty="0"/>
              <a:t> </a:t>
            </a:r>
            <a:r>
              <a:rPr lang="en-US" dirty="0" err="1"/>
              <a:t>episens</a:t>
            </a:r>
            <a:r>
              <a:rPr lang="en-US" dirty="0"/>
              <a:t>)</a:t>
            </a:r>
          </a:p>
          <a:p>
            <a:pPr marL="285750" indent="-285750">
              <a:buFont typeface="Arial" panose="020B0604020202020204" pitchFamily="34" charset="0"/>
              <a:buChar char="•"/>
            </a:pPr>
            <a:r>
              <a:rPr lang="en-US" dirty="0" smtClean="0">
                <a:hlinkClick r:id="rId2"/>
              </a:rPr>
              <a:t>http</a:t>
            </a:r>
            <a:r>
              <a:rPr lang="en-US" dirty="0">
                <a:hlinkClick r:id="rId2"/>
              </a:rPr>
              <a:t>://www.stata-journal.com/article.html?article=st0138</a:t>
            </a:r>
            <a:endParaRPr lang="en-US" dirty="0"/>
          </a:p>
          <a:p>
            <a:pPr marL="285750" indent="-285750">
              <a:buFont typeface="Arial" panose="020B0604020202020204" pitchFamily="34" charset="0"/>
              <a:buChar char="•"/>
            </a:pPr>
            <a:r>
              <a:rPr lang="en-US" dirty="0" smtClean="0"/>
              <a:t>Can </a:t>
            </a:r>
            <a:r>
              <a:rPr lang="en-US" dirty="0"/>
              <a:t>be used with data or as an immediate command (-</a:t>
            </a:r>
            <a:r>
              <a:rPr lang="en-US" dirty="0" err="1"/>
              <a:t>episensi</a:t>
            </a:r>
            <a:r>
              <a:rPr lang="en-US" dirty="0"/>
              <a:t>-)</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54</a:t>
            </a:fld>
            <a:endParaRPr lang="en-US" dirty="0"/>
          </a:p>
        </p:txBody>
      </p:sp>
      <p:sp>
        <p:nvSpPr>
          <p:cNvPr id="5" name="Content Placeholder 4"/>
          <p:cNvSpPr txBox="1">
            <a:spLocks/>
          </p:cNvSpPr>
          <p:nvPr/>
        </p:nvSpPr>
        <p:spPr>
          <a:xfrm>
            <a:off x="739684" y="4201507"/>
            <a:ext cx="10480235" cy="1698927"/>
          </a:xfrm>
          <a:prstGeom prst="rect">
            <a:avLst/>
          </a:prstGeom>
        </p:spPr>
        <p:txBody>
          <a:bodyPr vert="horz" wrap="square" lIns="91440" tIns="45720" rIns="91440" bIns="45720" rtlCol="0">
            <a:sp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CA" sz="1800" b="1" dirty="0">
                <a:latin typeface="Courier New" pitchFamily="49" charset="0"/>
                <a:cs typeface="Courier New" pitchFamily="49" charset="0"/>
              </a:rPr>
              <a:t>Selection bias options</a:t>
            </a:r>
          </a:p>
          <a:p>
            <a:pPr marL="45720" indent="0">
              <a:buNone/>
            </a:pPr>
            <a:r>
              <a:rPr lang="en-CA" sz="1800" b="1" dirty="0" err="1">
                <a:latin typeface="Courier New" pitchFamily="49" charset="0"/>
                <a:cs typeface="Courier New" pitchFamily="49" charset="0"/>
              </a:rPr>
              <a:t>dpscex</a:t>
            </a:r>
            <a:r>
              <a:rPr lang="en-CA" sz="1800" dirty="0">
                <a:latin typeface="Courier New" pitchFamily="49" charset="0"/>
                <a:cs typeface="Courier New" pitchFamily="49" charset="0"/>
              </a:rPr>
              <a:t> define the selection probability among cases exposed</a:t>
            </a:r>
          </a:p>
          <a:p>
            <a:pPr marL="45720" indent="0">
              <a:buNone/>
            </a:pPr>
            <a:r>
              <a:rPr lang="en-CA" sz="1800" b="1" dirty="0" err="1">
                <a:latin typeface="Courier New" pitchFamily="49" charset="0"/>
                <a:cs typeface="Courier New" pitchFamily="49" charset="0"/>
              </a:rPr>
              <a:t>dpscun</a:t>
            </a:r>
            <a:r>
              <a:rPr lang="en-CA" sz="1800" dirty="0">
                <a:latin typeface="Courier New" pitchFamily="49" charset="0"/>
                <a:cs typeface="Courier New" pitchFamily="49" charset="0"/>
              </a:rPr>
              <a:t> define the selection probability among cases unexposed</a:t>
            </a:r>
          </a:p>
          <a:p>
            <a:pPr marL="45720" indent="0">
              <a:buNone/>
            </a:pPr>
            <a:r>
              <a:rPr lang="en-CA" sz="1800" b="1" dirty="0" err="1">
                <a:latin typeface="Courier New" pitchFamily="49" charset="0"/>
                <a:cs typeface="Courier New" pitchFamily="49" charset="0"/>
              </a:rPr>
              <a:t>dpsnex</a:t>
            </a:r>
            <a:r>
              <a:rPr lang="en-CA" sz="1800" dirty="0">
                <a:latin typeface="Courier New" pitchFamily="49" charset="0"/>
                <a:cs typeface="Courier New" pitchFamily="49" charset="0"/>
              </a:rPr>
              <a:t> define the selection probability among </a:t>
            </a:r>
            <a:r>
              <a:rPr lang="en-CA" sz="1800" dirty="0" err="1">
                <a:latin typeface="Courier New" pitchFamily="49" charset="0"/>
                <a:cs typeface="Courier New" pitchFamily="49" charset="0"/>
              </a:rPr>
              <a:t>noncases</a:t>
            </a:r>
            <a:r>
              <a:rPr lang="en-CA" sz="1800" dirty="0">
                <a:latin typeface="Courier New" pitchFamily="49" charset="0"/>
                <a:cs typeface="Courier New" pitchFamily="49" charset="0"/>
              </a:rPr>
              <a:t> exposed</a:t>
            </a:r>
          </a:p>
          <a:p>
            <a:pPr marL="45720" indent="0">
              <a:buNone/>
            </a:pPr>
            <a:r>
              <a:rPr lang="en-CA" sz="1800" b="1" dirty="0" err="1">
                <a:latin typeface="Courier New" pitchFamily="49" charset="0"/>
                <a:cs typeface="Courier New" pitchFamily="49" charset="0"/>
              </a:rPr>
              <a:t>dpsnun</a:t>
            </a:r>
            <a:r>
              <a:rPr lang="en-CA" sz="1800" dirty="0">
                <a:latin typeface="Courier New" pitchFamily="49" charset="0"/>
                <a:cs typeface="Courier New" pitchFamily="49" charset="0"/>
              </a:rPr>
              <a:t> define the selection probability among </a:t>
            </a:r>
            <a:r>
              <a:rPr lang="en-CA" sz="1800" dirty="0" err="1">
                <a:latin typeface="Courier New" pitchFamily="49" charset="0"/>
                <a:cs typeface="Courier New" pitchFamily="49" charset="0"/>
              </a:rPr>
              <a:t>noncases</a:t>
            </a:r>
            <a:r>
              <a:rPr lang="en-CA" sz="1800" dirty="0">
                <a:latin typeface="Courier New" pitchFamily="49" charset="0"/>
                <a:cs typeface="Courier New" pitchFamily="49" charset="0"/>
              </a:rPr>
              <a:t> unexposed</a:t>
            </a:r>
          </a:p>
        </p:txBody>
      </p:sp>
      <p:sp>
        <p:nvSpPr>
          <p:cNvPr id="6" name="Rectangle 5"/>
          <p:cNvSpPr/>
          <p:nvPr/>
        </p:nvSpPr>
        <p:spPr>
          <a:xfrm>
            <a:off x="739684" y="3815799"/>
            <a:ext cx="8856984" cy="369332"/>
          </a:xfrm>
          <a:prstGeom prst="rect">
            <a:avLst/>
          </a:prstGeom>
        </p:spPr>
        <p:txBody>
          <a:bodyPr wrap="square">
            <a:spAutoFit/>
          </a:bodyPr>
          <a:lstStyle/>
          <a:p>
            <a:r>
              <a:rPr lang="en-CA" b="1" dirty="0">
                <a:solidFill>
                  <a:schemeClr val="tx2"/>
                </a:solidFill>
                <a:latin typeface="Courier New" pitchFamily="49" charset="0"/>
                <a:cs typeface="Courier New" pitchFamily="49" charset="0"/>
              </a:rPr>
              <a:t> </a:t>
            </a:r>
            <a:r>
              <a:rPr lang="en-CA" b="1" dirty="0" err="1">
                <a:solidFill>
                  <a:schemeClr val="tx2"/>
                </a:solidFill>
                <a:latin typeface="Courier New" pitchFamily="49" charset="0"/>
                <a:cs typeface="Courier New" pitchFamily="49" charset="0"/>
              </a:rPr>
              <a:t>episensi</a:t>
            </a:r>
            <a:r>
              <a:rPr lang="en-CA" b="1" dirty="0">
                <a:solidFill>
                  <a:schemeClr val="tx2"/>
                </a:solidFill>
                <a:latin typeface="Courier New" pitchFamily="49" charset="0"/>
                <a:cs typeface="Courier New" pitchFamily="49" charset="0"/>
              </a:rPr>
              <a:t> #a #b #c #d [, options]</a:t>
            </a:r>
          </a:p>
        </p:txBody>
      </p:sp>
    </p:spTree>
    <p:extLst>
      <p:ext uri="{BB962C8B-B14F-4D97-AF65-F5344CB8AC3E}">
        <p14:creationId xmlns:p14="http://schemas.microsoft.com/office/powerpoint/2010/main" val="267682284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episensi</a:t>
            </a:r>
            <a:r>
              <a:rPr lang="en-US" dirty="0"/>
              <a:t>-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55</a:t>
            </a:fld>
            <a:endParaRPr lang="en-US" dirty="0"/>
          </a:p>
        </p:txBody>
      </p:sp>
      <p:sp>
        <p:nvSpPr>
          <p:cNvPr id="6" name="Content Placeholder 6"/>
          <p:cNvSpPr txBox="1">
            <a:spLocks/>
          </p:cNvSpPr>
          <p:nvPr/>
        </p:nvSpPr>
        <p:spPr>
          <a:xfrm>
            <a:off x="1811016" y="1236676"/>
            <a:ext cx="8856984" cy="4407408"/>
          </a:xfrm>
          <a:prstGeom prst="rect">
            <a:avLst/>
          </a:prstGeom>
          <a:solidFill>
            <a:sysClr val="window" lastClr="FFFFFF"/>
          </a:solidFill>
          <a:ln>
            <a:solidFill>
              <a:srgbClr val="1F497D"/>
            </a:solidFill>
          </a:ln>
        </p:spPr>
        <p:txBody>
          <a:bodyPr vert="horz" lIns="91440" tIns="45720" rIns="91440" bIns="45720" rtlCol="0">
            <a:normAutofit fontScale="92500"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Clr>
                <a:srgbClr val="4F81BD"/>
              </a:buClr>
              <a:buNone/>
              <a:defRPr/>
            </a:pPr>
            <a:r>
              <a:rPr lang="en-CA" sz="1900" dirty="0">
                <a:solidFill>
                  <a:srgbClr val="1F497D"/>
                </a:solidFill>
                <a:latin typeface="Courier New" pitchFamily="49" charset="0"/>
                <a:cs typeface="Courier New" pitchFamily="49" charset="0"/>
              </a:rPr>
              <a:t>. </a:t>
            </a:r>
            <a:r>
              <a:rPr lang="en-CA" sz="1900" dirty="0" err="1">
                <a:solidFill>
                  <a:srgbClr val="1F497D"/>
                </a:solidFill>
                <a:latin typeface="Courier New" pitchFamily="49" charset="0"/>
                <a:cs typeface="Courier New" pitchFamily="49" charset="0"/>
              </a:rPr>
              <a:t>episensi</a:t>
            </a:r>
            <a:r>
              <a:rPr lang="en-CA" sz="1900" dirty="0">
                <a:solidFill>
                  <a:srgbClr val="1F497D"/>
                </a:solidFill>
                <a:latin typeface="Courier New" pitchFamily="49" charset="0"/>
                <a:cs typeface="Courier New" pitchFamily="49" charset="0"/>
              </a:rPr>
              <a:t> 998 977 2086 1606, </a:t>
            </a:r>
            <a:r>
              <a:rPr lang="en-CA" sz="1900" dirty="0" err="1">
                <a:solidFill>
                  <a:srgbClr val="1F497D"/>
                </a:solidFill>
                <a:latin typeface="Courier New" pitchFamily="49" charset="0"/>
                <a:cs typeface="Courier New" pitchFamily="49" charset="0"/>
              </a:rPr>
              <a:t>dpscex</a:t>
            </a:r>
            <a:r>
              <a:rPr lang="en-CA" sz="1900" dirty="0">
                <a:solidFill>
                  <a:srgbClr val="1F497D"/>
                </a:solidFill>
                <a:latin typeface="Courier New" pitchFamily="49" charset="0"/>
                <a:cs typeface="Courier New" pitchFamily="49" charset="0"/>
              </a:rPr>
              <a:t>(c(.132)) </a:t>
            </a:r>
            <a:r>
              <a:rPr lang="en-CA" sz="1900" dirty="0" err="1">
                <a:solidFill>
                  <a:srgbClr val="1F497D"/>
                </a:solidFill>
                <a:latin typeface="Courier New" pitchFamily="49" charset="0"/>
                <a:cs typeface="Courier New" pitchFamily="49" charset="0"/>
              </a:rPr>
              <a:t>dpscun</a:t>
            </a:r>
            <a:r>
              <a:rPr lang="en-CA" sz="1900" dirty="0">
                <a:solidFill>
                  <a:srgbClr val="1F497D"/>
                </a:solidFill>
                <a:latin typeface="Courier New" pitchFamily="49" charset="0"/>
                <a:cs typeface="Courier New" pitchFamily="49" charset="0"/>
              </a:rPr>
              <a:t>(c(.113)) </a:t>
            </a:r>
            <a:r>
              <a:rPr lang="en-CA" sz="1900" dirty="0" err="1">
                <a:solidFill>
                  <a:srgbClr val="1F497D"/>
                </a:solidFill>
                <a:latin typeface="Courier New" pitchFamily="49" charset="0"/>
                <a:cs typeface="Courier New" pitchFamily="49" charset="0"/>
              </a:rPr>
              <a:t>dpsnex</a:t>
            </a:r>
            <a:r>
              <a:rPr lang="en-CA" sz="1900" dirty="0">
                <a:solidFill>
                  <a:srgbClr val="1F497D"/>
                </a:solidFill>
                <a:latin typeface="Courier New" pitchFamily="49" charset="0"/>
                <a:cs typeface="Courier New" pitchFamily="49" charset="0"/>
              </a:rPr>
              <a:t>(c(.0208)) </a:t>
            </a:r>
            <a:r>
              <a:rPr lang="en-CA" sz="1900" dirty="0" err="1">
                <a:solidFill>
                  <a:srgbClr val="1F497D"/>
                </a:solidFill>
                <a:latin typeface="Courier New" pitchFamily="49" charset="0"/>
                <a:cs typeface="Courier New" pitchFamily="49" charset="0"/>
              </a:rPr>
              <a:t>dpsnun</a:t>
            </a:r>
            <a:r>
              <a:rPr lang="en-CA" sz="1900" dirty="0">
                <a:solidFill>
                  <a:srgbClr val="1F497D"/>
                </a:solidFill>
                <a:latin typeface="Courier New" pitchFamily="49" charset="0"/>
                <a:cs typeface="Courier New" pitchFamily="49" charset="0"/>
              </a:rPr>
              <a:t>(c(.00743)) </a:t>
            </a:r>
          </a:p>
          <a:p>
            <a:pPr marL="45720" indent="0">
              <a:buClr>
                <a:srgbClr val="4F81BD"/>
              </a:buClr>
              <a:buNone/>
              <a:defRPr/>
            </a:pPr>
            <a:endParaRPr lang="en-CA" sz="1900" dirty="0">
              <a:solidFill>
                <a:srgbClr val="1F497D"/>
              </a:solidFill>
              <a:latin typeface="Courier New" pitchFamily="49" charset="0"/>
              <a:cs typeface="Courier New" pitchFamily="49" charset="0"/>
            </a:endParaRPr>
          </a:p>
          <a:p>
            <a:pPr marL="45720" indent="0">
              <a:buClr>
                <a:srgbClr val="4F81BD"/>
              </a:buClr>
              <a:buNone/>
              <a:defRPr/>
            </a:pPr>
            <a:r>
              <a:rPr lang="en-CA" sz="1900" dirty="0" err="1">
                <a:solidFill>
                  <a:srgbClr val="1F497D"/>
                </a:solidFill>
                <a:latin typeface="Courier New" pitchFamily="49" charset="0"/>
                <a:cs typeface="Courier New" pitchFamily="49" charset="0"/>
              </a:rPr>
              <a:t>Pr</a:t>
            </a:r>
            <a:r>
              <a:rPr lang="en-CA" sz="1900" dirty="0">
                <a:solidFill>
                  <a:srgbClr val="1F497D"/>
                </a:solidFill>
                <a:latin typeface="Courier New" pitchFamily="49" charset="0"/>
                <a:cs typeface="Courier New" pitchFamily="49" charset="0"/>
              </a:rPr>
              <a:t> Case Selection Exposed: Constant(.132)</a:t>
            </a:r>
          </a:p>
          <a:p>
            <a:pPr marL="45720" indent="0">
              <a:buClr>
                <a:srgbClr val="4F81BD"/>
              </a:buClr>
              <a:buNone/>
              <a:defRPr/>
            </a:pPr>
            <a:r>
              <a:rPr lang="en-CA" sz="1900" dirty="0" err="1">
                <a:solidFill>
                  <a:srgbClr val="1F497D"/>
                </a:solidFill>
                <a:latin typeface="Courier New" pitchFamily="49" charset="0"/>
                <a:cs typeface="Courier New" pitchFamily="49" charset="0"/>
              </a:rPr>
              <a:t>Pr</a:t>
            </a:r>
            <a:r>
              <a:rPr lang="en-CA" sz="1900" dirty="0">
                <a:solidFill>
                  <a:srgbClr val="1F497D"/>
                </a:solidFill>
                <a:latin typeface="Courier New" pitchFamily="49" charset="0"/>
                <a:cs typeface="Courier New" pitchFamily="49" charset="0"/>
              </a:rPr>
              <a:t> Case Selection No-Exposed: Constant(.113)</a:t>
            </a:r>
          </a:p>
          <a:p>
            <a:pPr marL="45720" indent="0">
              <a:buClr>
                <a:srgbClr val="4F81BD"/>
              </a:buClr>
              <a:buNone/>
              <a:defRPr/>
            </a:pPr>
            <a:r>
              <a:rPr lang="en-CA" sz="1900" dirty="0" err="1">
                <a:solidFill>
                  <a:srgbClr val="1F497D"/>
                </a:solidFill>
                <a:latin typeface="Courier New" pitchFamily="49" charset="0"/>
                <a:cs typeface="Courier New" pitchFamily="49" charset="0"/>
              </a:rPr>
              <a:t>Pr</a:t>
            </a:r>
            <a:r>
              <a:rPr lang="en-CA" sz="1900" dirty="0">
                <a:solidFill>
                  <a:srgbClr val="1F497D"/>
                </a:solidFill>
                <a:latin typeface="Courier New" pitchFamily="49" charset="0"/>
                <a:cs typeface="Courier New" pitchFamily="49" charset="0"/>
              </a:rPr>
              <a:t> No-Case Selection Exposed: Constant(.0208)</a:t>
            </a:r>
          </a:p>
          <a:p>
            <a:pPr marL="45720" indent="0">
              <a:buClr>
                <a:srgbClr val="4F81BD"/>
              </a:buClr>
              <a:buNone/>
              <a:defRPr/>
            </a:pPr>
            <a:r>
              <a:rPr lang="en-CA" sz="1900" dirty="0" err="1">
                <a:solidFill>
                  <a:srgbClr val="1F497D"/>
                </a:solidFill>
                <a:latin typeface="Courier New" pitchFamily="49" charset="0"/>
                <a:cs typeface="Courier New" pitchFamily="49" charset="0"/>
              </a:rPr>
              <a:t>Pr</a:t>
            </a:r>
            <a:r>
              <a:rPr lang="en-CA" sz="1900" dirty="0">
                <a:solidFill>
                  <a:srgbClr val="1F497D"/>
                </a:solidFill>
                <a:latin typeface="Courier New" pitchFamily="49" charset="0"/>
                <a:cs typeface="Courier New" pitchFamily="49" charset="0"/>
              </a:rPr>
              <a:t> No-Case Selection No-Exposed: Constant(.00743)</a:t>
            </a:r>
          </a:p>
          <a:p>
            <a:pPr marL="45720" indent="0">
              <a:buClr>
                <a:srgbClr val="4F81BD"/>
              </a:buClr>
              <a:buNone/>
              <a:defRPr/>
            </a:pPr>
            <a:endParaRPr lang="en-CA" sz="1900" dirty="0">
              <a:solidFill>
                <a:srgbClr val="1F497D"/>
              </a:solidFill>
              <a:latin typeface="Courier New" pitchFamily="49" charset="0"/>
              <a:cs typeface="Courier New" pitchFamily="49" charset="0"/>
            </a:endParaRPr>
          </a:p>
          <a:p>
            <a:pPr marL="45720" indent="0">
              <a:buClr>
                <a:srgbClr val="4F81BD"/>
              </a:buClr>
              <a:buNone/>
              <a:defRPr/>
            </a:pPr>
            <a:r>
              <a:rPr lang="en-CA" sz="1900" b="1" u="sng" dirty="0">
                <a:solidFill>
                  <a:srgbClr val="1F497D"/>
                </a:solidFill>
                <a:latin typeface="Courier New" pitchFamily="49" charset="0"/>
                <a:cs typeface="Courier New" pitchFamily="49" charset="0"/>
              </a:rPr>
              <a:t>Observed Odds Ratio [95% CI]=</a:t>
            </a:r>
            <a:r>
              <a:rPr lang="en-CA" sz="1900" dirty="0">
                <a:solidFill>
                  <a:srgbClr val="1F497D"/>
                </a:solidFill>
                <a:latin typeface="Courier New" pitchFamily="49" charset="0"/>
                <a:cs typeface="Courier New" pitchFamily="49" charset="0"/>
              </a:rPr>
              <a:t> </a:t>
            </a:r>
            <a:r>
              <a:rPr lang="en-CA" sz="2400" b="1" u="sng" dirty="0">
                <a:solidFill>
                  <a:srgbClr val="1F497D"/>
                </a:solidFill>
                <a:latin typeface="Courier New" pitchFamily="49" charset="0"/>
                <a:cs typeface="Courier New" pitchFamily="49" charset="0"/>
              </a:rPr>
              <a:t>0.79 [0.70, 0.88]</a:t>
            </a:r>
          </a:p>
          <a:p>
            <a:pPr marL="45720" indent="0">
              <a:buClr>
                <a:srgbClr val="4F81BD"/>
              </a:buClr>
              <a:buNone/>
              <a:defRPr/>
            </a:pPr>
            <a:endParaRPr lang="en-CA" sz="1900" dirty="0">
              <a:solidFill>
                <a:srgbClr val="1F497D"/>
              </a:solidFill>
              <a:latin typeface="Courier New" pitchFamily="49" charset="0"/>
              <a:cs typeface="Courier New" pitchFamily="49" charset="0"/>
            </a:endParaRPr>
          </a:p>
          <a:p>
            <a:pPr marL="45720" indent="0">
              <a:buClr>
                <a:srgbClr val="4F81BD"/>
              </a:buClr>
              <a:buNone/>
              <a:defRPr/>
            </a:pPr>
            <a:r>
              <a:rPr lang="en-CA" sz="1900" dirty="0">
                <a:solidFill>
                  <a:srgbClr val="1F497D"/>
                </a:solidFill>
                <a:latin typeface="Courier New" pitchFamily="49" charset="0"/>
                <a:cs typeface="Courier New" pitchFamily="49" charset="0"/>
              </a:rPr>
              <a:t>Deterministic sensitivity analysis for selection bias</a:t>
            </a:r>
          </a:p>
          <a:p>
            <a:pPr marL="45720" indent="0">
              <a:buClr>
                <a:srgbClr val="4F81BD"/>
              </a:buClr>
              <a:buNone/>
              <a:defRPr/>
            </a:pPr>
            <a:r>
              <a:rPr lang="en-CA" sz="1900" dirty="0">
                <a:solidFill>
                  <a:srgbClr val="1F497D"/>
                </a:solidFill>
                <a:latin typeface="Courier New" pitchFamily="49" charset="0"/>
                <a:cs typeface="Courier New" pitchFamily="49" charset="0"/>
              </a:rPr>
              <a:t>   External adjusted Odds Ratio =</a:t>
            </a:r>
            <a:r>
              <a:rPr lang="en-CA" sz="2600" b="1" dirty="0">
                <a:solidFill>
                  <a:srgbClr val="1F497D"/>
                </a:solidFill>
                <a:latin typeface="Courier New" pitchFamily="49" charset="0"/>
                <a:cs typeface="Courier New" pitchFamily="49" charset="0"/>
              </a:rPr>
              <a:t> </a:t>
            </a:r>
            <a:r>
              <a:rPr lang="en-CA" sz="2600" b="1" u="sng" dirty="0">
                <a:solidFill>
                  <a:srgbClr val="1F497D"/>
                </a:solidFill>
                <a:latin typeface="Courier New" pitchFamily="49" charset="0"/>
                <a:cs typeface="Courier New" pitchFamily="49" charset="0"/>
              </a:rPr>
              <a:t>1.88</a:t>
            </a:r>
          </a:p>
          <a:p>
            <a:pPr marL="45720" indent="0">
              <a:buClr>
                <a:srgbClr val="4F81BD"/>
              </a:buClr>
              <a:buNone/>
              <a:defRPr/>
            </a:pPr>
            <a:r>
              <a:rPr lang="en-CA" sz="1900" dirty="0">
                <a:solidFill>
                  <a:srgbClr val="1F497D"/>
                </a:solidFill>
                <a:latin typeface="Courier New" pitchFamily="49" charset="0"/>
                <a:cs typeface="Courier New" pitchFamily="49" charset="0"/>
              </a:rPr>
              <a:t>   Percent bias = -58%</a:t>
            </a:r>
          </a:p>
          <a:p>
            <a:pPr marL="45720" indent="0">
              <a:buClr>
                <a:srgbClr val="4F81BD"/>
              </a:buClr>
              <a:buNone/>
              <a:defRPr/>
            </a:pPr>
            <a:endParaRPr lang="en-CA" dirty="0">
              <a:solidFill>
                <a:srgbClr val="1F497D"/>
              </a:solidFill>
              <a:latin typeface="Franklin Gothic Medium"/>
            </a:endParaRPr>
          </a:p>
        </p:txBody>
      </p:sp>
    </p:spTree>
    <p:extLst>
      <p:ext uri="{BB962C8B-B14F-4D97-AF65-F5344CB8AC3E}">
        <p14:creationId xmlns:p14="http://schemas.microsoft.com/office/powerpoint/2010/main" val="229554594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Excel </a:t>
            </a:r>
            <a:r>
              <a:rPr lang="en-US" dirty="0" smtClean="0"/>
              <a:t>option</a:t>
            </a:r>
            <a:endParaRPr lang="en-US" dirty="0"/>
          </a:p>
        </p:txBody>
      </p:sp>
      <p:sp>
        <p:nvSpPr>
          <p:cNvPr id="3" name="Content Placeholder 2"/>
          <p:cNvSpPr>
            <a:spLocks noGrp="1"/>
          </p:cNvSpPr>
          <p:nvPr>
            <p:ph idx="1"/>
          </p:nvPr>
        </p:nvSpPr>
        <p:spPr>
          <a:xfrm>
            <a:off x="486835" y="914400"/>
            <a:ext cx="4303092" cy="5118894"/>
          </a:xfrm>
        </p:spPr>
        <p:txBody>
          <a:bodyPr/>
          <a:lstStyle/>
          <a:p>
            <a:r>
              <a:rPr lang="en-US" dirty="0"/>
              <a:t>Tim Lash et al., have spreadsheets to correct for bias available online as an adjunct to their bias analysis textbook</a:t>
            </a:r>
            <a:r>
              <a:rPr lang="en-US" dirty="0" smtClean="0"/>
              <a:t>: </a:t>
            </a:r>
          </a:p>
          <a:p>
            <a:r>
              <a:rPr lang="en-US" dirty="0" smtClean="0"/>
              <a:t>https://sites.google.com/site/biasanalysis/</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56</a:t>
            </a:fld>
            <a:endParaRPr lang="en-US" dirty="0"/>
          </a:p>
        </p:txBody>
      </p:sp>
      <p:pic>
        <p:nvPicPr>
          <p:cNvPr id="6" name="Picture 5"/>
          <p:cNvPicPr>
            <a:picLocks noChangeAspect="1"/>
          </p:cNvPicPr>
          <p:nvPr/>
        </p:nvPicPr>
        <p:blipFill>
          <a:blip r:embed="rId2"/>
          <a:stretch>
            <a:fillRect/>
          </a:stretch>
        </p:blipFill>
        <p:spPr>
          <a:xfrm>
            <a:off x="4789926" y="1477631"/>
            <a:ext cx="6751479" cy="4324914"/>
          </a:xfrm>
          <a:prstGeom prst="rect">
            <a:avLst/>
          </a:prstGeom>
        </p:spPr>
      </p:pic>
    </p:spTree>
    <p:extLst>
      <p:ext uri="{BB962C8B-B14F-4D97-AF65-F5344CB8AC3E}">
        <p14:creationId xmlns:p14="http://schemas.microsoft.com/office/powerpoint/2010/main" val="53835527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Misclassification</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443647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Two types of </a:t>
            </a:r>
            <a:r>
              <a:rPr lang="en-US" dirty="0" smtClean="0"/>
              <a:t>misclassification</a:t>
            </a:r>
            <a:endParaRPr lang="en-US" dirty="0"/>
          </a:p>
        </p:txBody>
      </p:sp>
      <p:sp>
        <p:nvSpPr>
          <p:cNvPr id="3" name="Content Placeholder 2"/>
          <p:cNvSpPr>
            <a:spLocks noGrp="1"/>
          </p:cNvSpPr>
          <p:nvPr>
            <p:ph idx="1"/>
          </p:nvPr>
        </p:nvSpPr>
        <p:spPr/>
        <p:txBody>
          <a:bodyPr/>
          <a:lstStyle/>
          <a:p>
            <a:pPr marL="342900" lvl="0" indent="-342900">
              <a:lnSpc>
                <a:spcPct val="100000"/>
              </a:lnSpc>
              <a:buClrTx/>
              <a:buFontTx/>
              <a:buAutoNum type="arabicPeriod"/>
              <a:defRPr/>
            </a:pPr>
            <a:r>
              <a:rPr lang="en-US" dirty="0">
                <a:solidFill>
                  <a:srgbClr val="052049"/>
                </a:solidFill>
              </a:rPr>
              <a:t>Incorrect measurement and recording of values:</a:t>
            </a:r>
          </a:p>
          <a:p>
            <a:pPr marL="742939" lvl="1" indent="-285750">
              <a:lnSpc>
                <a:spcPct val="100000"/>
              </a:lnSpc>
              <a:buClrTx/>
              <a:defRPr/>
            </a:pPr>
            <a:r>
              <a:rPr lang="en-US" sz="2400" dirty="0" smtClean="0">
                <a:solidFill>
                  <a:srgbClr val="052049"/>
                </a:solidFill>
              </a:rPr>
              <a:t>Instruments </a:t>
            </a:r>
            <a:r>
              <a:rPr lang="en-US" sz="2400" dirty="0">
                <a:solidFill>
                  <a:srgbClr val="052049"/>
                </a:solidFill>
              </a:rPr>
              <a:t>not calibrated correctly</a:t>
            </a:r>
          </a:p>
          <a:p>
            <a:pPr marL="742939" lvl="1" indent="-285750">
              <a:lnSpc>
                <a:spcPct val="100000"/>
              </a:lnSpc>
              <a:buClrTx/>
              <a:defRPr/>
            </a:pPr>
            <a:r>
              <a:rPr lang="en-US" sz="2400" dirty="0" smtClean="0">
                <a:solidFill>
                  <a:srgbClr val="052049"/>
                </a:solidFill>
              </a:rPr>
              <a:t>Participants </a:t>
            </a:r>
            <a:r>
              <a:rPr lang="en-US" sz="2400" dirty="0">
                <a:solidFill>
                  <a:srgbClr val="052049"/>
                </a:solidFill>
              </a:rPr>
              <a:t>not answering questions accurately </a:t>
            </a:r>
          </a:p>
          <a:p>
            <a:pPr marL="742939" lvl="1" indent="-285750">
              <a:lnSpc>
                <a:spcPct val="100000"/>
              </a:lnSpc>
              <a:spcAft>
                <a:spcPts val="0"/>
              </a:spcAft>
              <a:buClrTx/>
              <a:defRPr/>
            </a:pPr>
            <a:r>
              <a:rPr lang="en-US" sz="2400" dirty="0" smtClean="0">
                <a:solidFill>
                  <a:srgbClr val="052049"/>
                </a:solidFill>
              </a:rPr>
              <a:t>Incorrect </a:t>
            </a:r>
            <a:r>
              <a:rPr lang="en-US" sz="2400" dirty="0">
                <a:solidFill>
                  <a:srgbClr val="052049"/>
                </a:solidFill>
              </a:rPr>
              <a:t>data entry</a:t>
            </a:r>
          </a:p>
          <a:p>
            <a:pPr marL="742939" lvl="1" indent="-285750">
              <a:lnSpc>
                <a:spcPct val="100000"/>
              </a:lnSpc>
              <a:spcAft>
                <a:spcPts val="0"/>
              </a:spcAft>
              <a:buClrTx/>
              <a:defRPr/>
            </a:pPr>
            <a:endParaRPr lang="en-US" sz="2400" dirty="0">
              <a:solidFill>
                <a:srgbClr val="052049"/>
              </a:solidFill>
            </a:endParaRPr>
          </a:p>
          <a:p>
            <a:pPr marL="0" lvl="0" indent="0">
              <a:lnSpc>
                <a:spcPct val="100000"/>
              </a:lnSpc>
              <a:spcAft>
                <a:spcPts val="0"/>
              </a:spcAft>
              <a:buClrTx/>
              <a:buNone/>
              <a:defRPr/>
            </a:pPr>
            <a:r>
              <a:rPr lang="en-US" dirty="0">
                <a:solidFill>
                  <a:srgbClr val="052049"/>
                </a:solidFill>
              </a:rPr>
              <a:t>2. Discordance between definition of variable used in the study and the ‘truth’</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58</a:t>
            </a:fld>
            <a:endParaRPr lang="en-US" dirty="0"/>
          </a:p>
        </p:txBody>
      </p:sp>
      <p:sp>
        <p:nvSpPr>
          <p:cNvPr id="5" name="TextBox 4"/>
          <p:cNvSpPr txBox="1"/>
          <p:nvPr/>
        </p:nvSpPr>
        <p:spPr>
          <a:xfrm>
            <a:off x="614161" y="4493718"/>
            <a:ext cx="11087100" cy="1421928"/>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Result: </a:t>
            </a:r>
            <a:r>
              <a:rPr kumimoji="0" lang="en-US" sz="24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When dividing participants into</a:t>
            </a:r>
            <a:r>
              <a:rPr kumimoji="0" lang="en-US" sz="2400" b="0" i="0" u="none" strike="noStrike" kern="1200" cap="none" spc="0" normalizeH="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2400" b="0" i="0" u="none" strike="noStrike" kern="1200" cap="none" spc="0" normalizeH="0" baseline="0" noProof="0" dirty="0" smtClean="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exposed/unexposed and diseased/non-diseased some people will be classified into the wrong group (=misclassification)</a:t>
            </a:r>
            <a:endPar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1651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59</a:t>
            </a:fld>
            <a:endParaRPr lang="en-US" dirty="0"/>
          </a:p>
        </p:txBody>
      </p:sp>
      <p:pic>
        <p:nvPicPr>
          <p:cNvPr id="5" name="Picture 4"/>
          <p:cNvPicPr>
            <a:picLocks noChangeAspect="1"/>
          </p:cNvPicPr>
          <p:nvPr/>
        </p:nvPicPr>
        <p:blipFill>
          <a:blip r:embed="rId2"/>
          <a:stretch>
            <a:fillRect/>
          </a:stretch>
        </p:blipFill>
        <p:spPr>
          <a:xfrm>
            <a:off x="2443599" y="1091546"/>
            <a:ext cx="6916876" cy="888000"/>
          </a:xfrm>
          <a:prstGeom prst="rect">
            <a:avLst/>
          </a:prstGeom>
        </p:spPr>
      </p:pic>
      <p:pic>
        <p:nvPicPr>
          <p:cNvPr id="6" name="Picture 5"/>
          <p:cNvPicPr>
            <a:picLocks noChangeAspect="1"/>
          </p:cNvPicPr>
          <p:nvPr/>
        </p:nvPicPr>
        <p:blipFill rotWithShape="1">
          <a:blip r:embed="rId3"/>
          <a:srcRect b="67596"/>
          <a:stretch/>
        </p:blipFill>
        <p:spPr>
          <a:xfrm>
            <a:off x="1838038" y="2253236"/>
            <a:ext cx="4128654" cy="1302765"/>
          </a:xfrm>
          <a:prstGeom prst="rect">
            <a:avLst/>
          </a:prstGeom>
        </p:spPr>
      </p:pic>
      <p:pic>
        <p:nvPicPr>
          <p:cNvPr id="7" name="Picture 6"/>
          <p:cNvPicPr>
            <a:picLocks noChangeAspect="1"/>
          </p:cNvPicPr>
          <p:nvPr/>
        </p:nvPicPr>
        <p:blipFill rotWithShape="1">
          <a:blip r:embed="rId3"/>
          <a:srcRect t="66439" r="665" b="-1"/>
          <a:stretch/>
        </p:blipFill>
        <p:spPr>
          <a:xfrm>
            <a:off x="5966692" y="2196162"/>
            <a:ext cx="4133272" cy="1359838"/>
          </a:xfrm>
          <a:prstGeom prst="rect">
            <a:avLst/>
          </a:prstGeom>
        </p:spPr>
      </p:pic>
      <p:sp>
        <p:nvSpPr>
          <p:cNvPr id="8" name="TextBox 7"/>
          <p:cNvSpPr txBox="1"/>
          <p:nvPr/>
        </p:nvSpPr>
        <p:spPr>
          <a:xfrm>
            <a:off x="647700" y="3556000"/>
            <a:ext cx="11087100" cy="1753622"/>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Sensitivity= Probability someone is truly exposed is classified as exposed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Specificity= Probability someone is truly unexposed is classified as unexposed</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PPV= Probability of truly being exposed if classified as exposed</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NPV= Probability of truly being unexposed if classified as unexposed</a:t>
            </a:r>
          </a:p>
        </p:txBody>
      </p:sp>
      <p:sp>
        <p:nvSpPr>
          <p:cNvPr id="9" name="TextBox 8"/>
          <p:cNvSpPr txBox="1"/>
          <p:nvPr/>
        </p:nvSpPr>
        <p:spPr>
          <a:xfrm>
            <a:off x="647700" y="5427138"/>
            <a:ext cx="11087099" cy="737959"/>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Predictive values are highly dependent on the true prevalence of exposure in the population in which the predictive value is measured</a:t>
            </a:r>
          </a:p>
        </p:txBody>
      </p:sp>
    </p:spTree>
    <p:extLst>
      <p:ext uri="{BB962C8B-B14F-4D97-AF65-F5344CB8AC3E}">
        <p14:creationId xmlns:p14="http://schemas.microsoft.com/office/powerpoint/2010/main" val="1707204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6400" y="233083"/>
            <a:ext cx="5369859" cy="584775"/>
          </a:xfrm>
          <a:prstGeom prst="rect">
            <a:avLst/>
          </a:prstGeom>
          <a:solidFill>
            <a:schemeClr val="bg1"/>
          </a:solidFill>
        </p:spPr>
        <p:txBody>
          <a:bodyPr wrap="square" rtlCol="0">
            <a:spAutoFit/>
          </a:bodyPr>
          <a:lstStyle/>
          <a:p>
            <a:endParaRPr lang="en-US" sz="3200" dirty="0"/>
          </a:p>
        </p:txBody>
      </p:sp>
      <p:pic>
        <p:nvPicPr>
          <p:cNvPr id="5" name="Picture 4"/>
          <p:cNvPicPr>
            <a:picLocks noChangeAspect="1"/>
          </p:cNvPicPr>
          <p:nvPr/>
        </p:nvPicPr>
        <p:blipFill rotWithShape="1">
          <a:blip r:embed="rId3"/>
          <a:srcRect b="4174"/>
          <a:stretch/>
        </p:blipFill>
        <p:spPr>
          <a:xfrm>
            <a:off x="2072169" y="1638901"/>
            <a:ext cx="7754470" cy="4170254"/>
          </a:xfrm>
          <a:prstGeom prst="rect">
            <a:avLst/>
          </a:prstGeom>
        </p:spPr>
      </p:pic>
      <p:sp>
        <p:nvSpPr>
          <p:cNvPr id="4" name="Title 3"/>
          <p:cNvSpPr>
            <a:spLocks noGrp="1"/>
          </p:cNvSpPr>
          <p:nvPr>
            <p:ph type="title"/>
          </p:nvPr>
        </p:nvSpPr>
        <p:spPr>
          <a:xfrm>
            <a:off x="486834" y="438913"/>
            <a:ext cx="11218332" cy="563231"/>
          </a:xfrm>
        </p:spPr>
        <p:txBody>
          <a:bodyPr/>
          <a:lstStyle/>
          <a:p>
            <a:r>
              <a:rPr lang="en-US" dirty="0"/>
              <a:t>Key </a:t>
            </a:r>
            <a:r>
              <a:rPr lang="en-US" dirty="0" smtClean="0"/>
              <a:t>Terms: what is bias?</a:t>
            </a:r>
            <a:endParaRPr lang="en-US" dirty="0"/>
          </a:p>
        </p:txBody>
      </p:sp>
      <p:sp>
        <p:nvSpPr>
          <p:cNvPr id="6" name="Content Placeholder 5"/>
          <p:cNvSpPr>
            <a:spLocks noGrp="1"/>
          </p:cNvSpPr>
          <p:nvPr>
            <p:ph idx="1"/>
          </p:nvPr>
        </p:nvSpPr>
        <p:spPr>
          <a:xfrm>
            <a:off x="486834" y="1127342"/>
            <a:ext cx="11218333" cy="1023119"/>
          </a:xfrm>
        </p:spPr>
        <p:txBody>
          <a:bodyPr/>
          <a:lstStyle/>
          <a:p>
            <a:pPr marL="0" indent="0">
              <a:buNone/>
            </a:pPr>
            <a:r>
              <a:rPr lang="en-US" dirty="0" smtClean="0"/>
              <a:t>“</a:t>
            </a:r>
            <a:r>
              <a:rPr lang="en-US" dirty="0"/>
              <a:t>Systematic deviation of results or inferences from the truth”</a:t>
            </a:r>
          </a:p>
          <a:p>
            <a:endParaRPr lang="en-US" dirty="0"/>
          </a:p>
        </p:txBody>
      </p:sp>
      <p:sp>
        <p:nvSpPr>
          <p:cNvPr id="3" name="TextBox 2"/>
          <p:cNvSpPr txBox="1"/>
          <p:nvPr/>
        </p:nvSpPr>
        <p:spPr>
          <a:xfrm>
            <a:off x="486834" y="5911813"/>
            <a:ext cx="3989295" cy="307777"/>
          </a:xfrm>
          <a:prstGeom prst="rect">
            <a:avLst/>
          </a:prstGeom>
          <a:noFill/>
        </p:spPr>
        <p:txBody>
          <a:bodyPr wrap="square" rtlCol="0">
            <a:spAutoFit/>
          </a:bodyPr>
          <a:lstStyle/>
          <a:p>
            <a:r>
              <a:rPr lang="en-US" sz="1400" dirty="0">
                <a:solidFill>
                  <a:schemeClr val="bg1">
                    <a:lumMod val="50000"/>
                  </a:schemeClr>
                </a:solidFill>
              </a:rPr>
              <a:t>Porta, 2008; </a:t>
            </a:r>
            <a:r>
              <a:rPr lang="en-US" sz="1400" dirty="0" err="1">
                <a:solidFill>
                  <a:schemeClr val="bg1">
                    <a:lumMod val="50000"/>
                  </a:schemeClr>
                </a:solidFill>
              </a:rPr>
              <a:t>Szklo</a:t>
            </a:r>
            <a:r>
              <a:rPr lang="en-US" sz="1400" dirty="0">
                <a:solidFill>
                  <a:schemeClr val="bg1">
                    <a:lumMod val="50000"/>
                  </a:schemeClr>
                </a:solidFill>
              </a:rPr>
              <a:t> &amp; Nieto,2012</a:t>
            </a:r>
          </a:p>
        </p:txBody>
      </p:sp>
      <p:sp>
        <p:nvSpPr>
          <p:cNvPr id="7" name="Slide Number Placeholder 6"/>
          <p:cNvSpPr>
            <a:spLocks noGrp="1"/>
          </p:cNvSpPr>
          <p:nvPr>
            <p:ph type="sldNum" sz="quarter" idx="4"/>
          </p:nvPr>
        </p:nvSpPr>
        <p:spPr/>
        <p:txBody>
          <a:bodyPr/>
          <a:lstStyle/>
          <a:p>
            <a:fld id="{7BCC8D0D-EAEC-449D-9161-023DFF90F2E2}" type="slidenum">
              <a:rPr lang="en-US" smtClean="0"/>
              <a:pPr/>
              <a:t>6</a:t>
            </a:fld>
            <a:endParaRPr lang="en-US" dirty="0"/>
          </a:p>
        </p:txBody>
      </p:sp>
    </p:spTree>
    <p:extLst>
      <p:ext uri="{BB962C8B-B14F-4D97-AF65-F5344CB8AC3E}">
        <p14:creationId xmlns:p14="http://schemas.microsoft.com/office/powerpoint/2010/main" val="194978879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Other key </a:t>
            </a:r>
            <a:r>
              <a:rPr lang="en-US" dirty="0" smtClean="0"/>
              <a:t>terms</a:t>
            </a:r>
            <a:endParaRPr lang="en-US" dirty="0"/>
          </a:p>
        </p:txBody>
      </p:sp>
      <p:sp>
        <p:nvSpPr>
          <p:cNvPr id="3" name="Content Placeholder 2"/>
          <p:cNvSpPr>
            <a:spLocks noGrp="1"/>
          </p:cNvSpPr>
          <p:nvPr>
            <p:ph idx="1"/>
          </p:nvPr>
        </p:nvSpPr>
        <p:spPr/>
        <p:txBody>
          <a:bodyPr/>
          <a:lstStyle/>
          <a:p>
            <a:r>
              <a:rPr lang="en-US" sz="2200" u="sng" dirty="0"/>
              <a:t>Non-differential misclassification</a:t>
            </a:r>
            <a:r>
              <a:rPr lang="en-US" sz="2200" dirty="0"/>
              <a:t>: Assignment of exposure is independent of disease status (e.g</a:t>
            </a:r>
            <a:r>
              <a:rPr lang="en-US" sz="2200" dirty="0" smtClean="0"/>
              <a:t>., </a:t>
            </a:r>
            <a:r>
              <a:rPr lang="en-US" sz="2200" dirty="0"/>
              <a:t>cohort study where disease hasn’t occurred, blinded ascertainment) </a:t>
            </a:r>
            <a:r>
              <a:rPr lang="en-US" sz="2200" dirty="0" smtClean="0"/>
              <a:t>OR  assignment </a:t>
            </a:r>
            <a:r>
              <a:rPr lang="en-US" sz="2200" dirty="0"/>
              <a:t>of disease is independent of exposure </a:t>
            </a:r>
            <a:r>
              <a:rPr lang="en-US" sz="2200" dirty="0" smtClean="0"/>
              <a:t>status</a:t>
            </a:r>
            <a:endParaRPr lang="en-US" sz="2200" dirty="0"/>
          </a:p>
          <a:p>
            <a:r>
              <a:rPr lang="en-US" sz="2200" dirty="0"/>
              <a:t> </a:t>
            </a:r>
            <a:r>
              <a:rPr lang="en-US" sz="2200" u="sng" dirty="0" smtClean="0"/>
              <a:t>Differential </a:t>
            </a:r>
            <a:r>
              <a:rPr lang="en-US" sz="2200" u="sng" dirty="0"/>
              <a:t>misclassification</a:t>
            </a:r>
            <a:r>
              <a:rPr lang="en-US" sz="2200" dirty="0"/>
              <a:t>: Sensitivity and/or specificity for disease classification depends on exposure status OR sensitivity and/or specificity for exposure classification depends on disease status </a:t>
            </a:r>
          </a:p>
          <a:p>
            <a:r>
              <a:rPr lang="en-US" sz="2200" u="sng" dirty="0" smtClean="0"/>
              <a:t>Dependent misclassification</a:t>
            </a:r>
            <a:r>
              <a:rPr lang="en-US" sz="2200" dirty="0"/>
              <a:t>: When individuals who are misclassified on one variable (e.g., exposure status) are more likely than individuals correctly classified on that variable to also be misclassified on a second variable (e.g., disease status)</a:t>
            </a:r>
          </a:p>
          <a:p>
            <a:r>
              <a:rPr lang="en-US" sz="2200" u="sng" dirty="0" smtClean="0"/>
              <a:t>Independent misclassification</a:t>
            </a:r>
            <a:r>
              <a:rPr lang="en-US" sz="2200" dirty="0"/>
              <a:t>: When individuals who are misclassified on one variable are no more likely to be misclassified on a second variable</a:t>
            </a:r>
          </a:p>
          <a:p>
            <a:endParaRPr lang="en-US" sz="2200"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60</a:t>
            </a:fld>
            <a:endParaRPr lang="en-US" dirty="0"/>
          </a:p>
        </p:txBody>
      </p:sp>
    </p:spTree>
    <p:extLst>
      <p:ext uri="{BB962C8B-B14F-4D97-AF65-F5344CB8AC3E}">
        <p14:creationId xmlns:p14="http://schemas.microsoft.com/office/powerpoint/2010/main" val="233394610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Where to obtain bias parameters</a:t>
            </a:r>
            <a:r>
              <a:rPr lang="en-US" dirty="0" smtClean="0"/>
              <a:t>?</a:t>
            </a:r>
            <a:endParaRPr lang="en-US" dirty="0"/>
          </a:p>
        </p:txBody>
      </p:sp>
      <p:sp>
        <p:nvSpPr>
          <p:cNvPr id="3" name="Content Placeholder 2"/>
          <p:cNvSpPr>
            <a:spLocks noGrp="1"/>
          </p:cNvSpPr>
          <p:nvPr>
            <p:ph idx="1"/>
          </p:nvPr>
        </p:nvSpPr>
        <p:spPr/>
        <p:txBody>
          <a:bodyPr/>
          <a:lstStyle/>
          <a:p>
            <a:r>
              <a:rPr lang="en-US" dirty="0"/>
              <a:t>Internal validation </a:t>
            </a:r>
            <a:r>
              <a:rPr lang="en-US" dirty="0" smtClean="0"/>
              <a:t>study</a:t>
            </a:r>
          </a:p>
          <a:p>
            <a:endParaRPr lang="en-US" dirty="0"/>
          </a:p>
          <a:p>
            <a:endParaRPr lang="en-US" dirty="0" smtClean="0"/>
          </a:p>
          <a:p>
            <a:endParaRPr lang="en-US" dirty="0"/>
          </a:p>
          <a:p>
            <a:endParaRPr lang="en-US" sz="3200" dirty="0" smtClean="0"/>
          </a:p>
          <a:p>
            <a:endParaRPr lang="en-US" dirty="0"/>
          </a:p>
          <a:p>
            <a:endParaRPr lang="en-US" dirty="0" smtClean="0"/>
          </a:p>
          <a:p>
            <a:r>
              <a:rPr lang="en-US" dirty="0"/>
              <a:t>External sources (i.e., literature review, expert collaboration, educated guesses)</a:t>
            </a:r>
          </a:p>
          <a:p>
            <a:endParaRPr lang="en-US" dirty="0" smtClean="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7816355"/>
              </p:ext>
            </p:extLst>
          </p:nvPr>
        </p:nvGraphicFramePr>
        <p:xfrm>
          <a:off x="1581665" y="1640185"/>
          <a:ext cx="8722873" cy="3200401"/>
        </p:xfrm>
        <a:graphic>
          <a:graphicData uri="http://schemas.openxmlformats.org/drawingml/2006/table">
            <a:tbl>
              <a:tblPr firstRow="1" bandRow="1">
                <a:tableStyleId>{8A107856-5554-42FB-B03E-39F5DBC370BA}</a:tableStyleId>
              </a:tblPr>
              <a:tblGrid>
                <a:gridCol w="531340">
                  <a:extLst>
                    <a:ext uri="{9D8B030D-6E8A-4147-A177-3AD203B41FA5}">
                      <a16:colId xmlns:a16="http://schemas.microsoft.com/office/drawing/2014/main" val="2162317860"/>
                    </a:ext>
                  </a:extLst>
                </a:gridCol>
                <a:gridCol w="5029200">
                  <a:extLst>
                    <a:ext uri="{9D8B030D-6E8A-4147-A177-3AD203B41FA5}">
                      <a16:colId xmlns:a16="http://schemas.microsoft.com/office/drawing/2014/main" val="4262657598"/>
                    </a:ext>
                  </a:extLst>
                </a:gridCol>
                <a:gridCol w="3162333">
                  <a:extLst>
                    <a:ext uri="{9D8B030D-6E8A-4147-A177-3AD203B41FA5}">
                      <a16:colId xmlns:a16="http://schemas.microsoft.com/office/drawing/2014/main" val="3390582095"/>
                    </a:ext>
                  </a:extLst>
                </a:gridCol>
              </a:tblGrid>
              <a:tr h="507376">
                <a:tc>
                  <a:txBody>
                    <a:bodyPr/>
                    <a:lstStyle/>
                    <a:p>
                      <a:pPr>
                        <a:spcBef>
                          <a:spcPts val="1200"/>
                        </a:spcBef>
                        <a:spcAft>
                          <a:spcPts val="120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Strategy</a:t>
                      </a:r>
                      <a:endParaRPr lang="en-US" sz="20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Parameters</a:t>
                      </a:r>
                      <a:endParaRPr lang="en-US" sz="2000" b="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953808759"/>
                  </a:ext>
                </a:extLst>
              </a:tr>
              <a:tr h="897675">
                <a:tc>
                  <a:txBody>
                    <a:bodyPr/>
                    <a:lstStyle/>
                    <a:p>
                      <a:pPr>
                        <a:spcBef>
                          <a:spcPts val="1200"/>
                        </a:spcBef>
                        <a:spcAft>
                          <a:spcPts val="1200"/>
                        </a:spcAft>
                      </a:pPr>
                      <a:r>
                        <a:rPr lang="en-US" sz="2000" b="1" dirty="0" smtClean="0">
                          <a:latin typeface="Verdana" panose="020B0604030504040204" pitchFamily="34" charset="0"/>
                          <a:ea typeface="Verdana" panose="020B0604030504040204" pitchFamily="34" charset="0"/>
                          <a:cs typeface="Verdana" panose="020B0604030504040204" pitchFamily="34" charset="0"/>
                        </a:rPr>
                        <a:t>1</a:t>
                      </a: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Select individuals</a:t>
                      </a:r>
                      <a:r>
                        <a:rPr lang="en-US" sz="2000" b="0" baseline="0" dirty="0" smtClean="0">
                          <a:latin typeface="Verdana" panose="020B0604030504040204" pitchFamily="34" charset="0"/>
                          <a:ea typeface="Verdana" panose="020B0604030504040204" pitchFamily="34" charset="0"/>
                          <a:cs typeface="Verdana" panose="020B0604030504040204" pitchFamily="34" charset="0"/>
                        </a:rPr>
                        <a:t> based on misclassified exposure measurement</a:t>
                      </a:r>
                    </a:p>
                  </a:txBody>
                  <a:tcPr anchor="ctr"/>
                </a:tc>
                <a:tc>
                  <a:txBody>
                    <a:bodyPr/>
                    <a:lstStyle/>
                    <a:p>
                      <a:pPr algn="ctr">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PPV, NPV</a:t>
                      </a:r>
                      <a:endParaRPr lang="en-US" sz="2000" b="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2265081576"/>
                  </a:ext>
                </a:extLst>
              </a:tr>
              <a:tr h="897675">
                <a:tc>
                  <a:txBody>
                    <a:bodyPr/>
                    <a:lstStyle/>
                    <a:p>
                      <a:pPr>
                        <a:spcBef>
                          <a:spcPts val="1200"/>
                        </a:spcBef>
                        <a:spcAft>
                          <a:spcPts val="1200"/>
                        </a:spcAft>
                      </a:pPr>
                      <a:r>
                        <a:rPr lang="en-US" sz="2000" b="1" dirty="0" smtClean="0">
                          <a:latin typeface="Verdana" panose="020B0604030504040204" pitchFamily="34" charset="0"/>
                          <a:ea typeface="Verdana" panose="020B0604030504040204" pitchFamily="34" charset="0"/>
                          <a:cs typeface="Verdana" panose="020B0604030504040204" pitchFamily="34" charset="0"/>
                        </a:rPr>
                        <a:t>2</a:t>
                      </a: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Select</a:t>
                      </a:r>
                      <a:r>
                        <a:rPr lang="en-US" sz="2000" b="0" baseline="0" dirty="0" smtClean="0">
                          <a:latin typeface="Verdana" panose="020B0604030504040204" pitchFamily="34" charset="0"/>
                          <a:ea typeface="Verdana" panose="020B0604030504040204" pitchFamily="34" charset="0"/>
                          <a:cs typeface="Verdana" panose="020B0604030504040204" pitchFamily="34" charset="0"/>
                        </a:rPr>
                        <a:t> individuals based on true exposure status</a:t>
                      </a:r>
                    </a:p>
                  </a:txBody>
                  <a:tcPr anchor="ctr"/>
                </a:tc>
                <a:tc>
                  <a:txBody>
                    <a:bodyPr/>
                    <a:lstStyle/>
                    <a:p>
                      <a:pPr algn="ctr">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SE, SP</a:t>
                      </a:r>
                      <a:endParaRPr lang="en-US" sz="2000" b="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961546732"/>
                  </a:ext>
                </a:extLst>
              </a:tr>
              <a:tr h="897675">
                <a:tc>
                  <a:txBody>
                    <a:bodyPr/>
                    <a:lstStyle/>
                    <a:p>
                      <a:pPr>
                        <a:spcBef>
                          <a:spcPts val="1200"/>
                        </a:spcBef>
                        <a:spcAft>
                          <a:spcPts val="1200"/>
                        </a:spcAft>
                      </a:pPr>
                      <a:r>
                        <a:rPr lang="en-US" sz="2000" b="1" dirty="0" smtClean="0">
                          <a:latin typeface="Verdana" panose="020B0604030504040204" pitchFamily="34" charset="0"/>
                          <a:ea typeface="Verdana" panose="020B0604030504040204" pitchFamily="34" charset="0"/>
                          <a:cs typeface="Verdana" panose="020B0604030504040204" pitchFamily="34" charset="0"/>
                        </a:rPr>
                        <a:t>3</a:t>
                      </a: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l">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Select a</a:t>
                      </a:r>
                      <a:r>
                        <a:rPr lang="en-US" sz="2000" b="0" baseline="0" dirty="0" smtClean="0">
                          <a:latin typeface="Verdana" panose="020B0604030504040204" pitchFamily="34" charset="0"/>
                          <a:ea typeface="Verdana" panose="020B0604030504040204" pitchFamily="34" charset="0"/>
                          <a:cs typeface="Verdana" panose="020B0604030504040204" pitchFamily="34" charset="0"/>
                        </a:rPr>
                        <a:t> random sample of individuals </a:t>
                      </a:r>
                    </a:p>
                  </a:txBody>
                  <a:tcPr anchor="ctr"/>
                </a:tc>
                <a:tc>
                  <a:txBody>
                    <a:bodyPr/>
                    <a:lstStyle/>
                    <a:p>
                      <a:pPr algn="ctr">
                        <a:spcBef>
                          <a:spcPts val="1200"/>
                        </a:spcBef>
                        <a:spcAft>
                          <a:spcPts val="1200"/>
                        </a:spcAft>
                      </a:pPr>
                      <a:r>
                        <a:rPr lang="en-US" sz="2000" b="0" dirty="0" smtClean="0">
                          <a:latin typeface="Verdana" panose="020B0604030504040204" pitchFamily="34" charset="0"/>
                          <a:ea typeface="Verdana" panose="020B0604030504040204" pitchFamily="34" charset="0"/>
                          <a:cs typeface="Verdana" panose="020B0604030504040204" pitchFamily="34" charset="0"/>
                        </a:rPr>
                        <a:t>PPV,</a:t>
                      </a:r>
                      <a:r>
                        <a:rPr lang="en-US" sz="2000" b="0" baseline="0" dirty="0" smtClean="0">
                          <a:latin typeface="Verdana" panose="020B0604030504040204" pitchFamily="34" charset="0"/>
                          <a:ea typeface="Verdana" panose="020B0604030504040204" pitchFamily="34" charset="0"/>
                          <a:cs typeface="Verdana" panose="020B0604030504040204" pitchFamily="34" charset="0"/>
                        </a:rPr>
                        <a:t> NPV, SE, SP</a:t>
                      </a:r>
                      <a:endParaRPr lang="en-US" sz="2000" b="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035394460"/>
                  </a:ext>
                </a:extLst>
              </a:tr>
            </a:tbl>
          </a:graphicData>
        </a:graphic>
      </p:graphicFrame>
    </p:spTree>
    <p:extLst>
      <p:ext uri="{BB962C8B-B14F-4D97-AF65-F5344CB8AC3E}">
        <p14:creationId xmlns:p14="http://schemas.microsoft.com/office/powerpoint/2010/main" val="236965834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Example: Self-report </a:t>
            </a:r>
            <a:r>
              <a:rPr lang="en-US" dirty="0" smtClean="0"/>
              <a:t>vs. </a:t>
            </a:r>
            <a:r>
              <a:rPr lang="en-US" dirty="0"/>
              <a:t>measured </a:t>
            </a:r>
            <a:r>
              <a:rPr lang="en-US" dirty="0" smtClean="0"/>
              <a:t>BMI</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62</a:t>
            </a:fld>
            <a:endParaRPr lang="en-US" dirty="0"/>
          </a:p>
        </p:txBody>
      </p:sp>
      <p:sp>
        <p:nvSpPr>
          <p:cNvPr id="5" name="Rectangle 4"/>
          <p:cNvSpPr/>
          <p:nvPr/>
        </p:nvSpPr>
        <p:spPr>
          <a:xfrm>
            <a:off x="3394363" y="1002931"/>
            <a:ext cx="7742066"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bmi_mcat</a:t>
            </a: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Freq.     Percent        Cum.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&lt;18.5  |        646        2.01        2.01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18.5-24.9 |     10,140       31.55       33.56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25-29.9 |     11,136       34.65       68.22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30-34.9 |      6,345       19.74       87.96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35-39.9 |      2,758        8.58       96.55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&gt;40 |      1,110        3.45      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32,135      100.00</a:t>
            </a:r>
          </a:p>
        </p:txBody>
      </p:sp>
      <p:sp>
        <p:nvSpPr>
          <p:cNvPr id="6" name="Rectangle 5"/>
          <p:cNvSpPr/>
          <p:nvPr/>
        </p:nvSpPr>
        <p:spPr>
          <a:xfrm>
            <a:off x="3394362" y="3699378"/>
            <a:ext cx="7742067"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bmi_srcat</a:t>
            </a: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Freq.     Percent        Cum.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&lt;18.5 |        579        1.81        1.81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18.5-24.9 |     11,345       35.50       37.32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25-29.9 |     11,129       34.83       72.14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30-34.9 |      5,838       18.27       90.41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35-39.9 |      2,204        6.90       97.31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&gt;40 |        859        2.69      100.00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31,954      100.00</a:t>
            </a:r>
          </a:p>
        </p:txBody>
      </p:sp>
      <p:sp>
        <p:nvSpPr>
          <p:cNvPr id="7" name="TextBox 6"/>
          <p:cNvSpPr txBox="1"/>
          <p:nvPr/>
        </p:nvSpPr>
        <p:spPr>
          <a:xfrm>
            <a:off x="631272" y="1950651"/>
            <a:ext cx="2594264" cy="400110"/>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Measured BMI</a:t>
            </a:r>
          </a:p>
        </p:txBody>
      </p:sp>
      <p:sp>
        <p:nvSpPr>
          <p:cNvPr id="8" name="TextBox 7"/>
          <p:cNvSpPr txBox="1"/>
          <p:nvPr/>
        </p:nvSpPr>
        <p:spPr>
          <a:xfrm>
            <a:off x="631272" y="4249114"/>
            <a:ext cx="2594264" cy="400110"/>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Self-report BMI</a:t>
            </a:r>
          </a:p>
        </p:txBody>
      </p:sp>
    </p:spTree>
    <p:extLst>
      <p:ext uri="{BB962C8B-B14F-4D97-AF65-F5344CB8AC3E}">
        <p14:creationId xmlns:p14="http://schemas.microsoft.com/office/powerpoint/2010/main" val="383163817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Comparing self-report and measured </a:t>
            </a:r>
            <a:r>
              <a:rPr lang="en-US" dirty="0" smtClean="0"/>
              <a:t>BMI</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63</a:t>
            </a:fld>
            <a:endParaRPr lang="en-US" dirty="0"/>
          </a:p>
        </p:txBody>
      </p:sp>
      <p:sp>
        <p:nvSpPr>
          <p:cNvPr id="5" name="Rectangle 4"/>
          <p:cNvSpPr/>
          <p:nvPr/>
        </p:nvSpPr>
        <p:spPr>
          <a:xfrm>
            <a:off x="852616" y="1361128"/>
            <a:ext cx="10485021" cy="32932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                             </a:t>
            </a:r>
            <a:r>
              <a:rPr kumimoji="0" lang="en-US" sz="1600" b="1" i="0" u="none" strike="noStrike" kern="1200" cap="none" spc="0" normalizeH="0" baseline="0" noProof="0" dirty="0" err="1">
                <a:ln>
                  <a:noFill/>
                </a:ln>
                <a:effectLst/>
                <a:uLnTx/>
                <a:uFillTx/>
                <a:latin typeface="Courier New" panose="02070309020205020404" pitchFamily="49" charset="0"/>
                <a:ea typeface="+mn-ea"/>
                <a:cs typeface="Courier New" panose="02070309020205020404" pitchFamily="49" charset="0"/>
              </a:rPr>
              <a:t>bmi_srcat</a:t>
            </a:r>
            <a:endPar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effectLst/>
                <a:uLnTx/>
                <a:uFillTx/>
                <a:latin typeface="Courier New" panose="02070309020205020404" pitchFamily="49" charset="0"/>
                <a:ea typeface="+mn-ea"/>
                <a:cs typeface="Courier New" panose="02070309020205020404" pitchFamily="49" charset="0"/>
              </a:rPr>
              <a:t>bmi_mcat</a:t>
            </a: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      &lt;18.5    18.5-24.9   25-29.9    30-34.9    35-39.9      &gt;40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&lt;18.5 |       346        273          0          0          0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18.5-24.9 |       194      8,758        862         15          0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25-29.9 |         8      1,923      8,206        579         20          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30-34.9 |         0         92      1,730      4,047        222         12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35-39.9  |         0          6        102        988      1,449         93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&gt;40  |         0          2          7         68        413        524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latin typeface="Courier New" panose="02070309020205020404" pitchFamily="49" charset="0"/>
              <a:ea typeface="+mn-ea"/>
              <a:cs typeface="Courier New" panose="02070309020205020404" pitchFamily="49" charset="0"/>
            </a:endParaRPr>
          </a:p>
        </p:txBody>
      </p:sp>
      <p:sp>
        <p:nvSpPr>
          <p:cNvPr id="6" name="TextBox 5"/>
          <p:cNvSpPr txBox="1"/>
          <p:nvPr/>
        </p:nvSpPr>
        <p:spPr>
          <a:xfrm>
            <a:off x="486834" y="4779535"/>
            <a:ext cx="1124796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There doesn’t even appear to be a consistent direction to the misclassification, people are just bad at self-reporting their BMI accurately </a:t>
            </a:r>
          </a:p>
        </p:txBody>
      </p:sp>
    </p:spTree>
    <p:extLst>
      <p:ext uri="{BB962C8B-B14F-4D97-AF65-F5344CB8AC3E}">
        <p14:creationId xmlns:p14="http://schemas.microsoft.com/office/powerpoint/2010/main" val="3313289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64</a:t>
            </a:fld>
            <a:endParaRPr lang="en-US" dirty="0"/>
          </a:p>
        </p:txBody>
      </p:sp>
      <p:pic>
        <p:nvPicPr>
          <p:cNvPr id="5" name="Picture 4"/>
          <p:cNvPicPr>
            <a:picLocks noChangeAspect="1"/>
          </p:cNvPicPr>
          <p:nvPr/>
        </p:nvPicPr>
        <p:blipFill>
          <a:blip r:embed="rId3"/>
          <a:stretch>
            <a:fillRect/>
          </a:stretch>
        </p:blipFill>
        <p:spPr>
          <a:xfrm>
            <a:off x="1669618" y="280109"/>
            <a:ext cx="8998382" cy="3842931"/>
          </a:xfrm>
          <a:prstGeom prst="rect">
            <a:avLst/>
          </a:prstGeom>
        </p:spPr>
      </p:pic>
      <p:pic>
        <p:nvPicPr>
          <p:cNvPr id="6" name="Picture 5"/>
          <p:cNvPicPr>
            <a:picLocks noChangeAspect="1"/>
          </p:cNvPicPr>
          <p:nvPr/>
        </p:nvPicPr>
        <p:blipFill>
          <a:blip r:embed="rId4"/>
          <a:stretch>
            <a:fillRect/>
          </a:stretch>
        </p:blipFill>
        <p:spPr>
          <a:xfrm>
            <a:off x="1973317" y="4350691"/>
            <a:ext cx="8234388" cy="1409111"/>
          </a:xfrm>
          <a:prstGeom prst="rect">
            <a:avLst/>
          </a:prstGeom>
        </p:spPr>
      </p:pic>
      <p:sp>
        <p:nvSpPr>
          <p:cNvPr id="7" name="Rectangle 6"/>
          <p:cNvSpPr/>
          <p:nvPr/>
        </p:nvSpPr>
        <p:spPr>
          <a:xfrm>
            <a:off x="647700" y="5874067"/>
            <a:ext cx="5574090" cy="369332"/>
          </a:xfrm>
          <a:prstGeom prst="rect">
            <a:avLst/>
          </a:prstGeom>
        </p:spPr>
        <p:txBody>
          <a:bodyPr wrap="none">
            <a:spAutoFit/>
          </a:bodyPr>
          <a:lstStyle/>
          <a:p>
            <a:r>
              <a:rPr lang="en-US" dirty="0"/>
              <a:t>https://academic.oup.com/aje/article/187/1/125/3860095</a:t>
            </a:r>
          </a:p>
        </p:txBody>
      </p:sp>
    </p:spTree>
    <p:extLst>
      <p:ext uri="{BB962C8B-B14F-4D97-AF65-F5344CB8AC3E}">
        <p14:creationId xmlns:p14="http://schemas.microsoft.com/office/powerpoint/2010/main" val="94178963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Using observed data to calculate the </a:t>
            </a:r>
            <a:r>
              <a:rPr lang="en-US" dirty="0" smtClean="0"/>
              <a:t>“truth”</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65</a:t>
            </a:fld>
            <a:endParaRPr lang="en-US" dirty="0"/>
          </a:p>
        </p:txBody>
      </p:sp>
      <p:pic>
        <p:nvPicPr>
          <p:cNvPr id="5" name="Picture 4"/>
          <p:cNvPicPr>
            <a:picLocks noChangeAspect="1"/>
          </p:cNvPicPr>
          <p:nvPr/>
        </p:nvPicPr>
        <p:blipFill>
          <a:blip r:embed="rId2"/>
          <a:stretch>
            <a:fillRect/>
          </a:stretch>
        </p:blipFill>
        <p:spPr>
          <a:xfrm>
            <a:off x="2180716" y="1926636"/>
            <a:ext cx="7825951" cy="3226400"/>
          </a:xfrm>
          <a:prstGeom prst="rect">
            <a:avLst/>
          </a:prstGeom>
        </p:spPr>
      </p:pic>
    </p:spTree>
    <p:extLst>
      <p:ext uri="{BB962C8B-B14F-4D97-AF65-F5344CB8AC3E}">
        <p14:creationId xmlns:p14="http://schemas.microsoft.com/office/powerpoint/2010/main" val="2198046283"/>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Example: Race and obesity</a:t>
            </a:r>
            <a:br>
              <a:rPr lang="en-US" dirty="0"/>
            </a:br>
            <a:endParaRPr lang="en-US" dirty="0"/>
          </a:p>
        </p:txBody>
      </p:sp>
      <p:sp>
        <p:nvSpPr>
          <p:cNvPr id="3" name="Content Placeholder 2"/>
          <p:cNvSpPr>
            <a:spLocks noGrp="1"/>
          </p:cNvSpPr>
          <p:nvPr>
            <p:ph idx="1"/>
          </p:nvPr>
        </p:nvSpPr>
        <p:spPr/>
        <p:txBody>
          <a:bodyPr/>
          <a:lstStyle/>
          <a:p>
            <a:r>
              <a:rPr lang="en-US" dirty="0"/>
              <a:t>You’re conducting a study to explore the relationship between black race (black=exposed, white=unexposed) and obesity (obese=cases, non-obese=non-cases)</a:t>
            </a:r>
          </a:p>
          <a:p>
            <a:r>
              <a:rPr lang="en-US" dirty="0" smtClean="0"/>
              <a:t>All </a:t>
            </a:r>
            <a:r>
              <a:rPr lang="en-US" dirty="0"/>
              <a:t>that is available in the dataset is self-report BMI. </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66</a:t>
            </a:fld>
            <a:endParaRPr lang="en-US" dirty="0"/>
          </a:p>
        </p:txBody>
      </p:sp>
      <p:sp>
        <p:nvSpPr>
          <p:cNvPr id="5" name="Rectangle 4"/>
          <p:cNvSpPr/>
          <p:nvPr/>
        </p:nvSpPr>
        <p:spPr>
          <a:xfrm>
            <a:off x="1615115" y="2827395"/>
            <a:ext cx="914400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Exposed   Unexposed  |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Cases |      2670        7957  |      10627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6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Noncases</a:t>
            </a: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4357       18710  |      23067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7027       26667  |      33694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Risk |   .379963    .2983838  |   .3153974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Point estimate    |    [95% Conf. Interval]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Risk ratio |         1.273404       |    1.229504    1.318871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p>
        </p:txBody>
      </p:sp>
    </p:spTree>
    <p:extLst>
      <p:ext uri="{BB962C8B-B14F-4D97-AF65-F5344CB8AC3E}">
        <p14:creationId xmlns:p14="http://schemas.microsoft.com/office/powerpoint/2010/main" val="364813555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Validation </a:t>
            </a:r>
            <a:r>
              <a:rPr lang="en-US" dirty="0" smtClean="0"/>
              <a:t>Study</a:t>
            </a:r>
            <a:endParaRPr lang="en-US" dirty="0"/>
          </a:p>
        </p:txBody>
      </p:sp>
      <p:sp>
        <p:nvSpPr>
          <p:cNvPr id="3" name="Content Placeholder 2"/>
          <p:cNvSpPr>
            <a:spLocks noGrp="1"/>
          </p:cNvSpPr>
          <p:nvPr>
            <p:ph idx="1"/>
          </p:nvPr>
        </p:nvSpPr>
        <p:spPr/>
        <p:txBody>
          <a:bodyPr/>
          <a:lstStyle/>
          <a:p>
            <a:r>
              <a:rPr lang="en-US" dirty="0"/>
              <a:t>After taking a QBA workshop, you decide to conduct a validation study to examine potential non-differential misclassification of the outcome in your study (self-report BMI</a:t>
            </a:r>
            <a:r>
              <a:rPr lang="en-US" dirty="0" smtClean="0"/>
              <a:t>):</a:t>
            </a:r>
          </a:p>
          <a:p>
            <a:endParaRPr lang="en-US" dirty="0"/>
          </a:p>
          <a:p>
            <a:endParaRPr lang="en-US" dirty="0" smtClean="0"/>
          </a:p>
          <a:p>
            <a:endParaRPr lang="en-US" dirty="0"/>
          </a:p>
          <a:p>
            <a:endParaRPr lang="en-US" dirty="0" smtClean="0"/>
          </a:p>
          <a:p>
            <a:endParaRPr lang="en-US" dirty="0"/>
          </a:p>
          <a:p>
            <a:r>
              <a:rPr lang="en-US" dirty="0"/>
              <a:t>Calculate sensitivity, specificity, PPV, and NPV from this table</a:t>
            </a:r>
          </a:p>
          <a:p>
            <a:endParaRPr lang="en-US" dirty="0" smtClean="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67</a:t>
            </a:fld>
            <a:endParaRPr lang="en-US" dirty="0"/>
          </a:p>
        </p:txBody>
      </p:sp>
      <p:sp>
        <p:nvSpPr>
          <p:cNvPr id="5" name="Rectangle 4"/>
          <p:cNvSpPr/>
          <p:nvPr/>
        </p:nvSpPr>
        <p:spPr>
          <a:xfrm>
            <a:off x="792078" y="2349211"/>
            <a:ext cx="13203412"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52049"/>
              </a:solidFill>
              <a:effectLst/>
              <a:uLnTx/>
              <a:uFillTx/>
              <a:latin typeface="Garamond"/>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r>
              <a:rPr kumimoji="0" lang="en-US" sz="22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ob_m</a:t>
            </a:r>
            <a:endPar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22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ob_sr</a:t>
            </a: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1          0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1    |     9,279     1,348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0    |     2,486     20,581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endParaRPr kumimoji="0" lang="en-US" sz="2200" b="1" i="0" u="none" strike="noStrike" kern="1200" cap="none" spc="0" normalizeH="0" baseline="0" noProof="0" dirty="0">
              <a:ln>
                <a:noFill/>
              </a:ln>
              <a:solidFill>
                <a:srgbClr val="052049"/>
              </a:solidFill>
              <a:effectLst/>
              <a:uLnTx/>
              <a:uFillTx/>
              <a:latin typeface="Garamond"/>
              <a:ea typeface="+mn-ea"/>
            </a:endParaRPr>
          </a:p>
        </p:txBody>
      </p:sp>
    </p:spTree>
    <p:extLst>
      <p:ext uri="{BB962C8B-B14F-4D97-AF65-F5344CB8AC3E}">
        <p14:creationId xmlns:p14="http://schemas.microsoft.com/office/powerpoint/2010/main" val="4228821115"/>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1034129"/>
          </a:xfrm>
        </p:spPr>
        <p:txBody>
          <a:bodyPr/>
          <a:lstStyle/>
          <a:p>
            <a:r>
              <a:rPr lang="en-US" dirty="0"/>
              <a:t>-</a:t>
            </a:r>
            <a:r>
              <a:rPr lang="en-US" dirty="0" err="1"/>
              <a:t>Diagt</a:t>
            </a:r>
            <a:r>
              <a:rPr lang="en-US" dirty="0"/>
              <a:t>- </a:t>
            </a:r>
            <a:r>
              <a:rPr lang="en-US" dirty="0" smtClean="0"/>
              <a:t>command to calculate </a:t>
            </a:r>
            <a:r>
              <a:rPr lang="en-US" dirty="0"/>
              <a:t>sensitivity, specificity, PPV, and NPV</a:t>
            </a:r>
          </a:p>
        </p:txBody>
      </p:sp>
      <p:sp>
        <p:nvSpPr>
          <p:cNvPr id="4" name="Slide Number Placeholder 3"/>
          <p:cNvSpPr>
            <a:spLocks noGrp="1"/>
          </p:cNvSpPr>
          <p:nvPr>
            <p:ph type="sldNum" sz="quarter" idx="4"/>
          </p:nvPr>
        </p:nvSpPr>
        <p:spPr/>
        <p:txBody>
          <a:bodyPr/>
          <a:lstStyle/>
          <a:p>
            <a:fld id="{7BCC8D0D-EAEC-449D-9161-023DFF90F2E2}" type="slidenum">
              <a:rPr lang="en-US" smtClean="0"/>
              <a:pPr/>
              <a:t>68</a:t>
            </a:fld>
            <a:endParaRPr lang="en-US" dirty="0"/>
          </a:p>
        </p:txBody>
      </p:sp>
      <p:sp>
        <p:nvSpPr>
          <p:cNvPr id="5" name="Rectangle 4"/>
          <p:cNvSpPr/>
          <p:nvPr/>
        </p:nvSpPr>
        <p:spPr>
          <a:xfrm>
            <a:off x="647700" y="1305343"/>
            <a:ext cx="9881755"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Report summary statistics for diagnostic tests compared to true disease status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diagt</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diagvar</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testvar</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[weight] [if </a:t>
            </a: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exp</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[in range] [, </a:t>
            </a: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prev</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diagti</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 #b #c #d [, </a:t>
            </a:r>
            <a:r>
              <a:rPr kumimoji="0" lang="en-US" sz="18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prev</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diagvar</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is the variable which contains the real status of the patient, and </a:t>
            </a:r>
            <a:r>
              <a:rPr kumimoji="0" lang="en-US" sz="1800" b="1" i="0" u="sng"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testvar</a:t>
            </a:r>
            <a:r>
              <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is the variable which identifies the result of the diagnostic 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p:txBody>
      </p:sp>
    </p:spTree>
    <p:extLst>
      <p:ext uri="{BB962C8B-B14F-4D97-AF65-F5344CB8AC3E}">
        <p14:creationId xmlns:p14="http://schemas.microsoft.com/office/powerpoint/2010/main" val="2334216606"/>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Diagt</a:t>
            </a:r>
            <a:r>
              <a:rPr lang="en-US" dirty="0"/>
              <a:t>- </a:t>
            </a:r>
            <a:r>
              <a:rPr lang="en-US" dirty="0" smtClean="0"/>
              <a:t>command</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69</a:t>
            </a:fld>
            <a:endParaRPr lang="en-US" dirty="0"/>
          </a:p>
        </p:txBody>
      </p:sp>
      <p:sp>
        <p:nvSpPr>
          <p:cNvPr id="6" name="Rectangle 5"/>
          <p:cNvSpPr/>
          <p:nvPr/>
        </p:nvSpPr>
        <p:spPr>
          <a:xfrm>
            <a:off x="1387764" y="943384"/>
            <a:ext cx="9416472" cy="590931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diagt</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obm</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obsr</a:t>
            </a: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obsr</a:t>
            </a: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obm</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Pos.       Neg. |     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Abnormal |     9,279      2,486 |    11,765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Normal |     1,348     20,581 |    21,929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Total |    10,627     23,067 |    33,694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True abnormal diagnosis defined as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obm</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                                                  [95% Confidence Interval]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Prevalence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       35%       34%      35.4%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Sensitivity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     78.9%     78.1%     79.6%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Specificity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93.9%     93.5%     94.2%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ROC area               (Sens. + Spec.)/2      .864       .86      .868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Likelihood ratio (+)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12.8      12.2      13.5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Likelihood ratio (-)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.225      .217      .233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Odds ratio                   LR(+)/LR(-)        57      53.1      61.2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Positive predictive value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     87.3%     86.7%     87.9%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Negative predictive value        </a:t>
            </a:r>
            <a:r>
              <a:rPr kumimoji="0" lang="en-US" sz="1400" b="1" i="0" u="none" strike="noStrike" kern="1200" cap="none" spc="0" normalizeH="0" baseline="0" noProof="0" dirty="0" err="1">
                <a:ln>
                  <a:noFill/>
                </a:ln>
                <a:solidFill>
                  <a:srgbClr val="052049"/>
                </a:solidFill>
                <a:effectLst/>
                <a:uLnTx/>
                <a:uFillTx/>
                <a:latin typeface="Courier New" panose="02070309020205020404" pitchFamily="49" charset="0"/>
                <a:ea typeface="+mn-ea"/>
                <a:cs typeface="Courier New" panose="02070309020205020404" pitchFamily="49" charset="0"/>
              </a:rPr>
              <a:t>Pr</a:t>
            </a: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(N|-)     89.2%     88.8%     89.6%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52049"/>
                </a:solidFill>
                <a:effectLst/>
                <a:uLnTx/>
                <a:uFillTx/>
                <a:latin typeface="Courier New" panose="02070309020205020404" pitchFamily="49" charset="0"/>
                <a:ea typeface="+mn-ea"/>
                <a:cs typeface="Courier New" panose="02070309020205020404" pitchFamily="49" charset="0"/>
              </a:rPr>
              <a:t>---------------------------------------------------------------------------</a:t>
            </a:r>
          </a:p>
        </p:txBody>
      </p:sp>
    </p:spTree>
    <p:extLst>
      <p:ext uri="{BB962C8B-B14F-4D97-AF65-F5344CB8AC3E}">
        <p14:creationId xmlns:p14="http://schemas.microsoft.com/office/powerpoint/2010/main" val="10320512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Key </a:t>
            </a:r>
            <a:r>
              <a:rPr lang="en-US" dirty="0" smtClean="0"/>
              <a:t>Terms: random error vs. systematic error</a:t>
            </a:r>
            <a:endParaRPr lang="en-US" dirty="0"/>
          </a:p>
        </p:txBody>
      </p:sp>
      <p:sp>
        <p:nvSpPr>
          <p:cNvPr id="3" name="Content Placeholder 2"/>
          <p:cNvSpPr>
            <a:spLocks noGrp="1"/>
          </p:cNvSpPr>
          <p:nvPr>
            <p:ph idx="1"/>
          </p:nvPr>
        </p:nvSpPr>
        <p:spPr/>
        <p:txBody>
          <a:bodyPr/>
          <a:lstStyle/>
          <a:p>
            <a:r>
              <a:rPr lang="en-US" dirty="0"/>
              <a:t>Random error = </a:t>
            </a:r>
            <a:r>
              <a:rPr lang="en-US" dirty="0" smtClean="0"/>
              <a:t>lack </a:t>
            </a:r>
            <a:r>
              <a:rPr lang="en-US" dirty="0"/>
              <a:t>of precision</a:t>
            </a:r>
          </a:p>
          <a:p>
            <a:pPr lvl="1"/>
            <a:r>
              <a:rPr lang="en-US" dirty="0"/>
              <a:t>Decreases as </a:t>
            </a:r>
            <a:r>
              <a:rPr lang="en-US" dirty="0" smtClean="0"/>
              <a:t>sample size </a:t>
            </a:r>
            <a:r>
              <a:rPr lang="en-US" dirty="0"/>
              <a:t>increases</a:t>
            </a:r>
          </a:p>
          <a:p>
            <a:r>
              <a:rPr lang="en-US" dirty="0" smtClean="0"/>
              <a:t>Systematic error = bias/lack of validity</a:t>
            </a:r>
          </a:p>
          <a:p>
            <a:pPr lvl="1"/>
            <a:r>
              <a:rPr lang="en-US" dirty="0" smtClean="0"/>
              <a:t>Present </a:t>
            </a:r>
            <a:r>
              <a:rPr lang="en-US" dirty="0"/>
              <a:t>regardless of </a:t>
            </a:r>
            <a:r>
              <a:rPr lang="en-US" dirty="0" smtClean="0"/>
              <a:t>sample </a:t>
            </a:r>
            <a:r>
              <a:rPr lang="en-US" dirty="0"/>
              <a:t>size, even in an infinitely large </a:t>
            </a:r>
            <a:r>
              <a:rPr lang="en-US" dirty="0" smtClean="0"/>
              <a:t>study</a:t>
            </a:r>
          </a:p>
          <a:p>
            <a:pPr>
              <a:spcAft>
                <a:spcPts val="0"/>
              </a:spcAft>
            </a:pPr>
            <a:r>
              <a:rPr lang="en-US" dirty="0" smtClean="0"/>
              <a:t>Validity and precision are both </a:t>
            </a:r>
          </a:p>
          <a:p>
            <a:pPr marL="173038" indent="0">
              <a:spcAft>
                <a:spcPts val="0"/>
              </a:spcAft>
              <a:buNone/>
            </a:pPr>
            <a:r>
              <a:rPr lang="en-US" dirty="0" smtClean="0"/>
              <a:t>components of accuracy</a:t>
            </a:r>
          </a:p>
          <a:p>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a:t>
            </a:fld>
            <a:endParaRPr lang="en-US" dirty="0"/>
          </a:p>
        </p:txBody>
      </p:sp>
      <p:pic>
        <p:nvPicPr>
          <p:cNvPr id="5" name="Picture 4"/>
          <p:cNvPicPr>
            <a:picLocks noChangeAspect="1"/>
          </p:cNvPicPr>
          <p:nvPr/>
        </p:nvPicPr>
        <p:blipFill>
          <a:blip r:embed="rId3"/>
          <a:stretch>
            <a:fillRect/>
          </a:stretch>
        </p:blipFill>
        <p:spPr>
          <a:xfrm>
            <a:off x="6433384" y="3148762"/>
            <a:ext cx="4855224" cy="3094638"/>
          </a:xfrm>
          <a:prstGeom prst="rect">
            <a:avLst/>
          </a:prstGeom>
        </p:spPr>
      </p:pic>
    </p:spTree>
    <p:extLst>
      <p:ext uri="{BB962C8B-B14F-4D97-AF65-F5344CB8AC3E}">
        <p14:creationId xmlns:p14="http://schemas.microsoft.com/office/powerpoint/2010/main" val="321511107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70</a:t>
            </a:fld>
            <a:endParaRPr lang="en-US" dirty="0"/>
          </a:p>
        </p:txBody>
      </p:sp>
      <p:pic>
        <p:nvPicPr>
          <p:cNvPr id="5" name="Picture 4"/>
          <p:cNvPicPr>
            <a:picLocks noChangeAspect="1"/>
          </p:cNvPicPr>
          <p:nvPr/>
        </p:nvPicPr>
        <p:blipFill>
          <a:blip r:embed="rId2"/>
          <a:stretch>
            <a:fillRect/>
          </a:stretch>
        </p:blipFill>
        <p:spPr>
          <a:xfrm>
            <a:off x="5274986" y="228600"/>
            <a:ext cx="6143859" cy="5922118"/>
          </a:xfrm>
          <a:prstGeom prst="rect">
            <a:avLst/>
          </a:prstGeom>
        </p:spPr>
      </p:pic>
      <p:sp>
        <p:nvSpPr>
          <p:cNvPr id="7" name="Title 1"/>
          <p:cNvSpPr>
            <a:spLocks noGrp="1"/>
          </p:cNvSpPr>
          <p:nvPr>
            <p:ph type="title"/>
          </p:nvPr>
        </p:nvSpPr>
        <p:spPr>
          <a:xfrm>
            <a:off x="486834" y="438913"/>
            <a:ext cx="11218332" cy="563231"/>
          </a:xfrm>
        </p:spPr>
        <p:txBody>
          <a:bodyPr/>
          <a:lstStyle/>
          <a:p>
            <a:r>
              <a:rPr lang="en-US" dirty="0"/>
              <a:t>Excel </a:t>
            </a:r>
            <a:r>
              <a:rPr lang="en-US" dirty="0" smtClean="0"/>
              <a:t>option</a:t>
            </a:r>
            <a:endParaRPr lang="en-US" dirty="0"/>
          </a:p>
        </p:txBody>
      </p:sp>
      <p:sp>
        <p:nvSpPr>
          <p:cNvPr id="8" name="Content Placeholder 2"/>
          <p:cNvSpPr>
            <a:spLocks noGrp="1"/>
          </p:cNvSpPr>
          <p:nvPr>
            <p:ph idx="1"/>
          </p:nvPr>
        </p:nvSpPr>
        <p:spPr>
          <a:xfrm>
            <a:off x="486835" y="914400"/>
            <a:ext cx="4303092" cy="5118894"/>
          </a:xfrm>
        </p:spPr>
        <p:txBody>
          <a:bodyPr/>
          <a:lstStyle/>
          <a:p>
            <a:r>
              <a:rPr lang="en-US" dirty="0"/>
              <a:t>Tim Lash et al., have spreadsheets to correct for bias available online as an adjunct to their bias analysis textbook</a:t>
            </a:r>
            <a:r>
              <a:rPr lang="en-US" dirty="0" smtClean="0"/>
              <a:t>: </a:t>
            </a:r>
          </a:p>
          <a:p>
            <a:r>
              <a:rPr lang="en-US" dirty="0" smtClean="0"/>
              <a:t>https://sites.google.com/site/biasanalysis/</a:t>
            </a:r>
          </a:p>
          <a:p>
            <a:endParaRPr lang="en-US" dirty="0"/>
          </a:p>
        </p:txBody>
      </p:sp>
    </p:spTree>
    <p:extLst>
      <p:ext uri="{BB962C8B-B14F-4D97-AF65-F5344CB8AC3E}">
        <p14:creationId xmlns:p14="http://schemas.microsoft.com/office/powerpoint/2010/main" val="378162178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Using the spreadsheet</a:t>
            </a:r>
            <a:r>
              <a:rPr lang="en-US" dirty="0" smtClean="0"/>
              <a:t>….</a:t>
            </a:r>
            <a:endParaRPr lang="en-US" dirty="0"/>
          </a:p>
        </p:txBody>
      </p:sp>
      <p:sp>
        <p:nvSpPr>
          <p:cNvPr id="3" name="Content Placeholder 2"/>
          <p:cNvSpPr>
            <a:spLocks noGrp="1"/>
          </p:cNvSpPr>
          <p:nvPr>
            <p:ph idx="1"/>
          </p:nvPr>
        </p:nvSpPr>
        <p:spPr/>
        <p:txBody>
          <a:bodyPr/>
          <a:lstStyle/>
          <a:p>
            <a:r>
              <a:rPr lang="en-US" dirty="0"/>
              <a:t>What would the corrected RR be if the sensitivity was 50% and specificity was 80%?</a:t>
            </a:r>
          </a:p>
          <a:p>
            <a:r>
              <a:rPr lang="en-US" dirty="0" smtClean="0"/>
              <a:t>Upon </a:t>
            </a:r>
            <a:r>
              <a:rPr lang="en-US" dirty="0"/>
              <a:t>further examination, it appears as though the misclassification of obesity status is differential by exposure status. Using the following parameters, what is the corrected RR?</a:t>
            </a:r>
          </a:p>
          <a:p>
            <a:pPr lvl="1"/>
            <a:r>
              <a:rPr lang="en-US" dirty="0"/>
              <a:t>Sensitivity among obese black people= 64%</a:t>
            </a:r>
          </a:p>
          <a:p>
            <a:pPr lvl="1"/>
            <a:r>
              <a:rPr lang="en-US" dirty="0"/>
              <a:t>Sensitivity among non-obese non-black people= 83</a:t>
            </a:r>
            <a:r>
              <a:rPr lang="en-US" dirty="0" smtClean="0"/>
              <a:t>%</a:t>
            </a:r>
            <a:endParaRPr lang="en-US" dirty="0"/>
          </a:p>
          <a:p>
            <a:pPr lvl="1"/>
            <a:r>
              <a:rPr lang="en-US" dirty="0"/>
              <a:t>Specificity among obese black people= 95%</a:t>
            </a:r>
          </a:p>
          <a:p>
            <a:pPr lvl="1"/>
            <a:r>
              <a:rPr lang="en-US" dirty="0"/>
              <a:t>Specificity among non-obese non-black people= 90% </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71</a:t>
            </a:fld>
            <a:endParaRPr lang="en-US" dirty="0"/>
          </a:p>
        </p:txBody>
      </p:sp>
    </p:spTree>
    <p:extLst>
      <p:ext uri="{BB962C8B-B14F-4D97-AF65-F5344CB8AC3E}">
        <p14:creationId xmlns:p14="http://schemas.microsoft.com/office/powerpoint/2010/main" val="251123146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episensi</a:t>
            </a:r>
            <a:r>
              <a:rPr lang="en-US" dirty="0"/>
              <a:t>- for </a:t>
            </a:r>
            <a:r>
              <a:rPr lang="en-US" dirty="0" smtClean="0"/>
              <a:t>misclassification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BCC8D0D-EAEC-449D-9161-023DFF90F2E2}" type="slidenum">
              <a:rPr lang="en-US" smtClean="0"/>
              <a:pPr/>
              <a:t>72</a:t>
            </a:fld>
            <a:endParaRPr lang="en-US" dirty="0"/>
          </a:p>
        </p:txBody>
      </p:sp>
      <p:sp>
        <p:nvSpPr>
          <p:cNvPr id="5" name="Rectangle 4"/>
          <p:cNvSpPr/>
          <p:nvPr/>
        </p:nvSpPr>
        <p:spPr>
          <a:xfrm>
            <a:off x="1524000" y="1689712"/>
            <a:ext cx="914400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episensi</a:t>
            </a:r>
            <a:r>
              <a:rPr kumimoji="0" lang="en-US" sz="1800" b="1" i="0" u="none" strike="noStrike" kern="1200" cap="none" spc="0" normalizeH="0" baseline="0" noProof="0" dirty="0">
                <a:ln>
                  <a:noFill/>
                </a:ln>
                <a:solidFill>
                  <a:srgbClr val="052049"/>
                </a:solidFill>
                <a:effectLst/>
                <a:uLnTx/>
                <a:uFillTx/>
                <a:latin typeface="Courier"/>
                <a:ea typeface="+mn-ea"/>
                <a:cs typeface="Courier"/>
              </a:rPr>
              <a:t>  2670 7957 4357 18710,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st</a:t>
            </a:r>
            <a:r>
              <a:rPr kumimoji="0" lang="en-US" sz="1800" b="1" i="0" u="none" strike="noStrike" kern="1200" cap="none" spc="0" normalizeH="0" baseline="0" noProof="0" dirty="0">
                <a:ln>
                  <a:noFill/>
                </a:ln>
                <a:solidFill>
                  <a:srgbClr val="052049"/>
                </a:solidFill>
                <a:effectLst/>
                <a:uLnTx/>
                <a:uFillTx/>
                <a:latin typeface="Courier"/>
                <a:ea typeface="+mn-ea"/>
                <a:cs typeface="Courier"/>
              </a:rPr>
              <a:t>(cc)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dseca</a:t>
            </a:r>
            <a:r>
              <a:rPr kumimoji="0" lang="en-US" sz="1800" b="1" i="0" u="none" strike="noStrike" kern="1200" cap="none" spc="0" normalizeH="0" baseline="0" noProof="0" dirty="0">
                <a:ln>
                  <a:noFill/>
                </a:ln>
                <a:solidFill>
                  <a:srgbClr val="052049"/>
                </a:solidFill>
                <a:effectLst/>
                <a:uLnTx/>
                <a:uFillTx/>
                <a:latin typeface="Courier"/>
                <a:ea typeface="+mn-ea"/>
                <a:cs typeface="Courier"/>
              </a:rPr>
              <a:t>(c(.64))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dspca</a:t>
            </a:r>
            <a:r>
              <a:rPr kumimoji="0" lang="en-US" sz="1800" b="1" i="0" u="none" strike="noStrike" kern="1200" cap="none" spc="0" normalizeH="0" baseline="0" noProof="0" dirty="0">
                <a:ln>
                  <a:noFill/>
                </a:ln>
                <a:solidFill>
                  <a:srgbClr val="052049"/>
                </a:solidFill>
                <a:effectLst/>
                <a:uLnTx/>
                <a:uFillTx/>
                <a:latin typeface="Courier"/>
                <a:ea typeface="+mn-ea"/>
                <a:cs typeface="Courier"/>
              </a:rPr>
              <a:t>(c(.83))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dsenc</a:t>
            </a:r>
            <a:r>
              <a:rPr kumimoji="0" lang="en-US" sz="1800" b="1" i="0" u="none" strike="noStrike" kern="1200" cap="none" spc="0" normalizeH="0" baseline="0" noProof="0" dirty="0">
                <a:ln>
                  <a:noFill/>
                </a:ln>
                <a:solidFill>
                  <a:srgbClr val="052049"/>
                </a:solidFill>
                <a:effectLst/>
                <a:uLnTx/>
                <a:uFillTx/>
                <a:latin typeface="Courier"/>
                <a:ea typeface="+mn-ea"/>
                <a:cs typeface="Courier"/>
              </a:rPr>
              <a:t>(c(.95)) </a:t>
            </a:r>
            <a:r>
              <a:rPr kumimoji="0" lang="en-US" sz="1800" b="1" i="0" u="none" strike="noStrike" kern="1200" cap="none" spc="0" normalizeH="0" baseline="0" noProof="0" dirty="0" err="1">
                <a:ln>
                  <a:noFill/>
                </a:ln>
                <a:solidFill>
                  <a:srgbClr val="052049"/>
                </a:solidFill>
                <a:effectLst/>
                <a:uLnTx/>
                <a:uFillTx/>
                <a:latin typeface="Courier"/>
                <a:ea typeface="+mn-ea"/>
                <a:cs typeface="Courier"/>
              </a:rPr>
              <a:t>dspnc</a:t>
            </a:r>
            <a:r>
              <a:rPr kumimoji="0" lang="en-US" sz="1800" b="1" i="0" u="none" strike="noStrike" kern="1200" cap="none" spc="0" normalizeH="0" baseline="0" noProof="0" dirty="0">
                <a:ln>
                  <a:noFill/>
                </a:ln>
                <a:solidFill>
                  <a:srgbClr val="052049"/>
                </a:solidFill>
                <a:effectLst/>
                <a:uLnTx/>
                <a:uFillTx/>
                <a:latin typeface="Courier"/>
                <a:ea typeface="+mn-ea"/>
                <a:cs typeface="Courier"/>
              </a:rPr>
              <a:t>(c(.90))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Se|Cases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 Constant(.64)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Sp|Cases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 Constant(.83)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Se|No-Cases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Constant(.95)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52049"/>
                </a:solidFill>
                <a:effectLst/>
                <a:uLnTx/>
                <a:uFillTx/>
                <a:latin typeface="Courier"/>
                <a:ea typeface="+mn-ea"/>
                <a:cs typeface="Courier"/>
              </a:rPr>
              <a:t>Sp|No-Cases</a:t>
            </a:r>
            <a:r>
              <a:rPr kumimoji="0" lang="en-US" sz="1800" b="1" i="0" u="none" strike="noStrike" kern="1200" cap="none" spc="0" normalizeH="0" baseline="0" noProof="0" dirty="0">
                <a:ln>
                  <a:noFill/>
                </a:ln>
                <a:solidFill>
                  <a:srgbClr val="052049"/>
                </a:solidFill>
                <a:effectLst/>
                <a:uLnTx/>
                <a:uFillTx/>
                <a:latin typeface="Courier"/>
                <a:ea typeface="+mn-ea"/>
                <a:cs typeface="Courier"/>
              </a:rPr>
              <a:t>: Constant(.9)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Observed Odds Ratio [95% Conf. Interval]= 1.44 [1.36, 1.52]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52049"/>
              </a:solidFill>
              <a:effectLst/>
              <a:uLnTx/>
              <a:uFillTx/>
              <a:latin typeface="Courier"/>
              <a:ea typeface="+mn-ea"/>
              <a:cs typeface="Courie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Deterministic sensitivity analysis for misclassification of the exposure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   External adjusted Odds Ratio = 1.79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52049"/>
                </a:solidFill>
                <a:effectLst/>
                <a:uLnTx/>
                <a:uFillTx/>
                <a:latin typeface="Courier"/>
                <a:ea typeface="+mn-ea"/>
                <a:cs typeface="Courier"/>
              </a:rPr>
              <a:t>   Percent bias = -19%</a:t>
            </a:r>
          </a:p>
        </p:txBody>
      </p:sp>
    </p:spTree>
    <p:extLst>
      <p:ext uri="{BB962C8B-B14F-4D97-AF65-F5344CB8AC3E}">
        <p14:creationId xmlns:p14="http://schemas.microsoft.com/office/powerpoint/2010/main" val="242521112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Using PPV and </a:t>
            </a:r>
            <a:r>
              <a:rPr lang="en-US" dirty="0" smtClean="0"/>
              <a:t>NPV</a:t>
            </a:r>
            <a:endParaRPr lang="en-US" dirty="0"/>
          </a:p>
        </p:txBody>
      </p:sp>
      <p:sp>
        <p:nvSpPr>
          <p:cNvPr id="3" name="Content Placeholder 2"/>
          <p:cNvSpPr>
            <a:spLocks noGrp="1"/>
          </p:cNvSpPr>
          <p:nvPr>
            <p:ph idx="1"/>
          </p:nvPr>
        </p:nvSpPr>
        <p:spPr/>
        <p:txBody>
          <a:bodyPr/>
          <a:lstStyle/>
          <a:p>
            <a:r>
              <a:rPr lang="en-US" dirty="0"/>
              <a:t>When PPV and NPV data are available, can use those values in place of sensitivity and specificity:</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73</a:t>
            </a:fld>
            <a:endParaRPr lang="en-US" dirty="0"/>
          </a:p>
        </p:txBody>
      </p:sp>
      <p:pic>
        <p:nvPicPr>
          <p:cNvPr id="5" name="Picture 4"/>
          <p:cNvPicPr>
            <a:picLocks noChangeAspect="1"/>
          </p:cNvPicPr>
          <p:nvPr/>
        </p:nvPicPr>
        <p:blipFill>
          <a:blip r:embed="rId2"/>
          <a:stretch>
            <a:fillRect/>
          </a:stretch>
        </p:blipFill>
        <p:spPr>
          <a:xfrm>
            <a:off x="1626826" y="2483038"/>
            <a:ext cx="8938347" cy="2194560"/>
          </a:xfrm>
          <a:prstGeom prst="rect">
            <a:avLst/>
          </a:prstGeom>
        </p:spPr>
      </p:pic>
    </p:spTree>
    <p:extLst>
      <p:ext uri="{BB962C8B-B14F-4D97-AF65-F5344CB8AC3E}">
        <p14:creationId xmlns:p14="http://schemas.microsoft.com/office/powerpoint/2010/main" val="3197337866"/>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Biggest </a:t>
            </a:r>
            <a:r>
              <a:rPr lang="en-US" dirty="0" smtClean="0"/>
              <a:t>misconception</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74</a:t>
            </a:fld>
            <a:endParaRPr lang="en-US" dirty="0"/>
          </a:p>
        </p:txBody>
      </p:sp>
      <p:sp>
        <p:nvSpPr>
          <p:cNvPr id="5" name="TextBox 4"/>
          <p:cNvSpPr txBox="1"/>
          <p:nvPr/>
        </p:nvSpPr>
        <p:spPr>
          <a:xfrm>
            <a:off x="647700" y="1194099"/>
            <a:ext cx="5320614" cy="1273362"/>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Non-differential misclassification does not always lead to a bias toward the null!</a:t>
            </a:r>
          </a:p>
        </p:txBody>
      </p:sp>
      <p:pic>
        <p:nvPicPr>
          <p:cNvPr id="6" name="Picture 5"/>
          <p:cNvPicPr>
            <a:picLocks noChangeAspect="1"/>
          </p:cNvPicPr>
          <p:nvPr/>
        </p:nvPicPr>
        <p:blipFill>
          <a:blip r:embed="rId3"/>
          <a:stretch>
            <a:fillRect/>
          </a:stretch>
        </p:blipFill>
        <p:spPr>
          <a:xfrm>
            <a:off x="6419805" y="432399"/>
            <a:ext cx="5120640" cy="5711104"/>
          </a:xfrm>
          <a:prstGeom prst="rect">
            <a:avLst/>
          </a:prstGeom>
        </p:spPr>
      </p:pic>
      <p:sp>
        <p:nvSpPr>
          <p:cNvPr id="7" name="TextBox 6"/>
          <p:cNvSpPr txBox="1"/>
          <p:nvPr/>
        </p:nvSpPr>
        <p:spPr>
          <a:xfrm>
            <a:off x="827904" y="5853993"/>
            <a:ext cx="19950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052049"/>
                </a:solidFill>
                <a:effectLst/>
                <a:uLnTx/>
                <a:uFillTx/>
                <a:latin typeface="Garamond"/>
                <a:ea typeface="+mn-ea"/>
                <a:cs typeface="+mn-cs"/>
              </a:rPr>
              <a:t>Jurek</a:t>
            </a:r>
            <a:r>
              <a:rPr kumimoji="0" lang="en-US" sz="1400" b="0" i="0" u="none" strike="noStrike" kern="1200" cap="none" spc="0" normalizeH="0" baseline="0" noProof="0" dirty="0">
                <a:ln>
                  <a:noFill/>
                </a:ln>
                <a:solidFill>
                  <a:srgbClr val="052049"/>
                </a:solidFill>
                <a:effectLst/>
                <a:uLnTx/>
                <a:uFillTx/>
                <a:latin typeface="Garamond"/>
                <a:ea typeface="+mn-ea"/>
                <a:cs typeface="+mn-cs"/>
              </a:rPr>
              <a:t> et al., 2005</a:t>
            </a:r>
          </a:p>
        </p:txBody>
      </p:sp>
      <p:sp>
        <p:nvSpPr>
          <p:cNvPr id="8" name="Rectangle 7"/>
          <p:cNvSpPr/>
          <p:nvPr/>
        </p:nvSpPr>
        <p:spPr>
          <a:xfrm>
            <a:off x="647700" y="3142597"/>
            <a:ext cx="5320614" cy="249215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The simulations by </a:t>
            </a:r>
            <a:r>
              <a:rPr kumimoji="0" lang="en-US" sz="2400" b="0" i="0" u="none" strike="noStrike" kern="1200" cap="none" spc="0" normalizeH="0" baseline="0" noProof="0" dirty="0" err="1">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Jurek</a:t>
            </a:r>
            <a:r>
              <a:rPr kumimoji="0" lang="en-US" sz="2400"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et al. demonstrate that on average, results may be biased toward the null, but for some individual iterations, the result was biased away from the null </a:t>
            </a:r>
          </a:p>
        </p:txBody>
      </p:sp>
    </p:spTree>
    <p:extLst>
      <p:ext uri="{BB962C8B-B14F-4D97-AF65-F5344CB8AC3E}">
        <p14:creationId xmlns:p14="http://schemas.microsoft.com/office/powerpoint/2010/main" val="40666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always true!</a:t>
            </a:r>
            <a:endParaRPr lang="en-US" dirty="0"/>
          </a:p>
        </p:txBody>
      </p:sp>
      <p:sp>
        <p:nvSpPr>
          <p:cNvPr id="3" name="Content Placeholder 2"/>
          <p:cNvSpPr>
            <a:spLocks noGrp="1"/>
          </p:cNvSpPr>
          <p:nvPr>
            <p:ph idx="1"/>
          </p:nvPr>
        </p:nvSpPr>
        <p:spPr/>
        <p:txBody>
          <a:bodyPr/>
          <a:lstStyle/>
          <a:p>
            <a:r>
              <a:rPr lang="en-US" dirty="0"/>
              <a:t>When an exposure has more than 2 categories, misclassification of exposure can bias estimates of effect in middle categories away from the null</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75</a:t>
            </a:fld>
            <a:endParaRPr lang="en-US" dirty="0"/>
          </a:p>
        </p:txBody>
      </p:sp>
      <p:pic>
        <p:nvPicPr>
          <p:cNvPr id="8" name="Picture 7"/>
          <p:cNvPicPr>
            <a:picLocks noChangeAspect="1"/>
          </p:cNvPicPr>
          <p:nvPr/>
        </p:nvPicPr>
        <p:blipFill>
          <a:blip r:embed="rId2"/>
          <a:stretch>
            <a:fillRect/>
          </a:stretch>
        </p:blipFill>
        <p:spPr>
          <a:xfrm>
            <a:off x="1750580" y="2288222"/>
            <a:ext cx="5126004" cy="1976360"/>
          </a:xfrm>
          <a:prstGeom prst="rect">
            <a:avLst/>
          </a:prstGeom>
        </p:spPr>
      </p:pic>
      <p:pic>
        <p:nvPicPr>
          <p:cNvPr id="9" name="Picture 8"/>
          <p:cNvPicPr>
            <a:picLocks noChangeAspect="1"/>
          </p:cNvPicPr>
          <p:nvPr/>
        </p:nvPicPr>
        <p:blipFill>
          <a:blip r:embed="rId3"/>
          <a:stretch>
            <a:fillRect/>
          </a:stretch>
        </p:blipFill>
        <p:spPr>
          <a:xfrm>
            <a:off x="1750580" y="4380128"/>
            <a:ext cx="5264590" cy="2113036"/>
          </a:xfrm>
          <a:prstGeom prst="rect">
            <a:avLst/>
          </a:prstGeom>
        </p:spPr>
      </p:pic>
      <p:sp>
        <p:nvSpPr>
          <p:cNvPr id="10" name="TextBox 9"/>
          <p:cNvSpPr txBox="1"/>
          <p:nvPr/>
        </p:nvSpPr>
        <p:spPr>
          <a:xfrm>
            <a:off x="8561165" y="2876016"/>
            <a:ext cx="3173636" cy="2806922"/>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Validation study demonstrated BRFSS underestimated overweight and obesity</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Sp</a:t>
            </a: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=100% </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Se</a:t>
            </a:r>
            <a:r>
              <a:rPr kumimoji="0" lang="en-US" b="0" i="0" u="none" strike="noStrike" kern="1200" cap="none" spc="0" normalizeH="0" baseline="-2500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over</a:t>
            </a: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91%</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Sp</a:t>
            </a:r>
            <a:r>
              <a:rPr kumimoji="0" lang="en-US" b="0" i="0" u="none" strike="noStrike" kern="1200" cap="none" spc="0" normalizeH="0" baseline="-25000" noProof="0" dirty="0" err="1">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over</a:t>
            </a:r>
            <a:r>
              <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rPr>
              <a:t>= 68.2%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520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Freeform 10"/>
          <p:cNvSpPr/>
          <p:nvPr/>
        </p:nvSpPr>
        <p:spPr>
          <a:xfrm>
            <a:off x="7015171" y="2872395"/>
            <a:ext cx="1545995" cy="2429164"/>
          </a:xfrm>
          <a:custGeom>
            <a:avLst/>
            <a:gdLst>
              <a:gd name="connsiteX0" fmla="*/ 0 w 2050650"/>
              <a:gd name="connsiteY0" fmla="*/ 0 h 2429164"/>
              <a:gd name="connsiteX1" fmla="*/ 2050473 w 2050650"/>
              <a:gd name="connsiteY1" fmla="*/ 840509 h 2429164"/>
              <a:gd name="connsiteX2" fmla="*/ 92364 w 2050650"/>
              <a:gd name="connsiteY2" fmla="*/ 2429164 h 2429164"/>
            </a:gdLst>
            <a:ahLst/>
            <a:cxnLst>
              <a:cxn ang="0">
                <a:pos x="connsiteX0" y="connsiteY0"/>
              </a:cxn>
              <a:cxn ang="0">
                <a:pos x="connsiteX1" y="connsiteY1"/>
              </a:cxn>
              <a:cxn ang="0">
                <a:pos x="connsiteX2" y="connsiteY2"/>
              </a:cxn>
            </a:cxnLst>
            <a:rect l="l" t="t" r="r" b="b"/>
            <a:pathLst>
              <a:path w="2050650" h="2429164">
                <a:moveTo>
                  <a:pt x="0" y="0"/>
                </a:moveTo>
                <a:cubicBezTo>
                  <a:pt x="1017539" y="217824"/>
                  <a:pt x="2035079" y="435648"/>
                  <a:pt x="2050473" y="840509"/>
                </a:cubicBezTo>
                <a:cubicBezTo>
                  <a:pt x="2065867" y="1245370"/>
                  <a:pt x="1079115" y="1837267"/>
                  <a:pt x="92364" y="2429164"/>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a:ea typeface="+mn-ea"/>
              <a:cs typeface="+mn-cs"/>
            </a:endParaRPr>
          </a:p>
        </p:txBody>
      </p:sp>
    </p:spTree>
    <p:extLst>
      <p:ext uri="{BB962C8B-B14F-4D97-AF65-F5344CB8AC3E}">
        <p14:creationId xmlns:p14="http://schemas.microsoft.com/office/powerpoint/2010/main" val="1704183320"/>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Multidimensional bias analysis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468747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smtClean="0"/>
              <a:t>Concept</a:t>
            </a:r>
            <a:endParaRPr lang="en-US" dirty="0"/>
          </a:p>
        </p:txBody>
      </p:sp>
      <p:sp>
        <p:nvSpPr>
          <p:cNvPr id="3" name="Content Placeholder 2"/>
          <p:cNvSpPr>
            <a:spLocks noGrp="1"/>
          </p:cNvSpPr>
          <p:nvPr>
            <p:ph idx="1"/>
          </p:nvPr>
        </p:nvSpPr>
        <p:spPr/>
        <p:txBody>
          <a:bodyPr/>
          <a:lstStyle/>
          <a:p>
            <a:pPr>
              <a:spcAft>
                <a:spcPts val="2400"/>
              </a:spcAft>
            </a:pPr>
            <a:r>
              <a:rPr lang="en-US" dirty="0"/>
              <a:t>Conceptually, multidimensional bias analysis is no different than the three ‘simple’ types we have already discussed</a:t>
            </a:r>
          </a:p>
          <a:p>
            <a:r>
              <a:rPr lang="en-US" dirty="0" smtClean="0"/>
              <a:t>There </a:t>
            </a:r>
            <a:r>
              <a:rPr lang="en-US" dirty="0"/>
              <a:t>is one important distinction:</a:t>
            </a:r>
          </a:p>
          <a:p>
            <a:pPr lvl="1">
              <a:spcAft>
                <a:spcPts val="2400"/>
              </a:spcAft>
            </a:pPr>
            <a:r>
              <a:rPr lang="en-US" dirty="0"/>
              <a:t>Rather than assuming you know the exact value of the bias parameters, you explore several different options for the values of the bias parameters</a:t>
            </a:r>
          </a:p>
          <a:p>
            <a:r>
              <a:rPr lang="en-US" dirty="0" smtClean="0"/>
              <a:t>Repeat </a:t>
            </a:r>
            <a:r>
              <a:rPr lang="en-US" dirty="0"/>
              <a:t>the simple bias analysis several times with different values of the bias </a:t>
            </a:r>
            <a:r>
              <a:rPr lang="en-US" dirty="0" smtClean="0"/>
              <a:t>parameters</a:t>
            </a:r>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77</a:t>
            </a:fld>
            <a:endParaRPr lang="en-US" dirty="0"/>
          </a:p>
        </p:txBody>
      </p:sp>
    </p:spTree>
    <p:extLst>
      <p:ext uri="{BB962C8B-B14F-4D97-AF65-F5344CB8AC3E}">
        <p14:creationId xmlns:p14="http://schemas.microsoft.com/office/powerpoint/2010/main" val="3094701475"/>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Probabilistic bias analysis</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984633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smtClean="0"/>
              <a:t>Concept</a:t>
            </a:r>
            <a:endParaRPr lang="en-US" dirty="0"/>
          </a:p>
        </p:txBody>
      </p:sp>
      <p:sp>
        <p:nvSpPr>
          <p:cNvPr id="3" name="Content Placeholder 2"/>
          <p:cNvSpPr>
            <a:spLocks noGrp="1"/>
          </p:cNvSpPr>
          <p:nvPr>
            <p:ph idx="1"/>
          </p:nvPr>
        </p:nvSpPr>
        <p:spPr/>
        <p:txBody>
          <a:bodyPr/>
          <a:lstStyle/>
          <a:p>
            <a:r>
              <a:rPr lang="en-US" dirty="0"/>
              <a:t>Probabilistic bias analysis is an extension of simple bias analysis in which the  analyst assigns </a:t>
            </a:r>
            <a:r>
              <a:rPr lang="en-US" i="1" dirty="0"/>
              <a:t>probability distributions to the bias parameters</a:t>
            </a:r>
            <a:r>
              <a:rPr lang="en-US" dirty="0"/>
              <a:t>, rather than single values</a:t>
            </a:r>
          </a:p>
          <a:p>
            <a:endParaRPr lang="en-US" dirty="0"/>
          </a:p>
          <a:p>
            <a:r>
              <a:rPr lang="en-US" dirty="0"/>
              <a:t>Repeatedly sampling from the probability distributions using Monte Carlo Sampling techniques and correcting for the bias, the result is a frequency distribution of revised estimates of association</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79</a:t>
            </a:fld>
            <a:endParaRPr lang="en-US" dirty="0"/>
          </a:p>
        </p:txBody>
      </p:sp>
    </p:spTree>
    <p:extLst>
      <p:ext uri="{BB962C8B-B14F-4D97-AF65-F5344CB8AC3E}">
        <p14:creationId xmlns:p14="http://schemas.microsoft.com/office/powerpoint/2010/main" val="38153006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error</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7462788" y="761124"/>
            <a:ext cx="4497804" cy="5335751"/>
          </a:xfrm>
          <a:prstGeom prst="rect">
            <a:avLst/>
          </a:prstGeom>
        </p:spPr>
      </p:pic>
      <p:sp>
        <p:nvSpPr>
          <p:cNvPr id="3" name="Content Placeholder 2"/>
          <p:cNvSpPr>
            <a:spLocks noGrp="1"/>
          </p:cNvSpPr>
          <p:nvPr>
            <p:ph idx="1"/>
          </p:nvPr>
        </p:nvSpPr>
        <p:spPr>
          <a:xfrm>
            <a:off x="486834" y="1127342"/>
            <a:ext cx="7540635" cy="4905952"/>
          </a:xfrm>
        </p:spPr>
        <p:txBody>
          <a:bodyPr/>
          <a:lstStyle/>
          <a:p>
            <a:r>
              <a:rPr lang="en-US" dirty="0"/>
              <a:t>Two hypothetical RCTs</a:t>
            </a:r>
          </a:p>
          <a:p>
            <a:pPr marL="574675" lvl="1" indent="-285750"/>
            <a:r>
              <a:rPr lang="en-US" dirty="0"/>
              <a:t>Cholesterol-lowering drug </a:t>
            </a:r>
            <a:r>
              <a:rPr lang="en-US" dirty="0" smtClean="0"/>
              <a:t>vs. dietary intervention</a:t>
            </a:r>
          </a:p>
          <a:p>
            <a:r>
              <a:rPr lang="en-US" dirty="0"/>
              <a:t>In both studies, </a:t>
            </a:r>
            <a:r>
              <a:rPr lang="en-US" dirty="0" smtClean="0"/>
              <a:t>risk </a:t>
            </a:r>
            <a:r>
              <a:rPr lang="en-US" dirty="0"/>
              <a:t>of </a:t>
            </a:r>
            <a:r>
              <a:rPr lang="en-US" dirty="0" smtClean="0"/>
              <a:t>myocardial infarction </a:t>
            </a:r>
            <a:r>
              <a:rPr lang="en-US" dirty="0"/>
              <a:t>(MI) was </a:t>
            </a:r>
            <a:r>
              <a:rPr lang="en-US" b="1" dirty="0"/>
              <a:t>9% for the </a:t>
            </a:r>
            <a:r>
              <a:rPr lang="en-US" b="1" dirty="0" smtClean="0"/>
              <a:t>diet </a:t>
            </a:r>
            <a:r>
              <a:rPr lang="en-US" dirty="0" smtClean="0"/>
              <a:t>group </a:t>
            </a:r>
            <a:r>
              <a:rPr lang="en-US" dirty="0"/>
              <a:t>and </a:t>
            </a:r>
            <a:r>
              <a:rPr lang="en-US" b="1" dirty="0"/>
              <a:t>6% for the drug </a:t>
            </a:r>
            <a:r>
              <a:rPr lang="en-US" b="1" dirty="0" smtClean="0"/>
              <a:t>group</a:t>
            </a:r>
          </a:p>
          <a:p>
            <a:r>
              <a:rPr lang="en-US" b="1" dirty="0"/>
              <a:t>Study A:</a:t>
            </a:r>
            <a:r>
              <a:rPr lang="en-US" dirty="0"/>
              <a:t> “No difference between treatments”</a:t>
            </a:r>
          </a:p>
          <a:p>
            <a:r>
              <a:rPr lang="en-US" b="1" dirty="0" smtClean="0"/>
              <a:t>Study </a:t>
            </a:r>
            <a:r>
              <a:rPr lang="en-US" b="1" dirty="0"/>
              <a:t>B:</a:t>
            </a:r>
            <a:r>
              <a:rPr lang="en-US" dirty="0"/>
              <a:t> “Drug is more effective for reducing risk of MI”</a:t>
            </a:r>
          </a:p>
          <a:p>
            <a:endParaRPr lang="en-US" b="1" dirty="0"/>
          </a:p>
          <a:p>
            <a:pPr marL="285750" indent="-285750">
              <a:buFont typeface="Arial" panose="020B0604020202020204" pitchFamily="34" charset="0"/>
              <a:buChar char="•"/>
            </a:pPr>
            <a:endParaRPr lang="en-US" dirty="0"/>
          </a:p>
          <a:p>
            <a:endParaRPr lang="en-US" dirty="0"/>
          </a:p>
        </p:txBody>
      </p:sp>
      <p:cxnSp>
        <p:nvCxnSpPr>
          <p:cNvPr id="7" name="Straight Connector 6"/>
          <p:cNvCxnSpPr/>
          <p:nvPr/>
        </p:nvCxnSpPr>
        <p:spPr>
          <a:xfrm>
            <a:off x="8999621" y="1127342"/>
            <a:ext cx="31089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9621" y="3917064"/>
            <a:ext cx="402336" cy="41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840501"/>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Probabilistic bias </a:t>
            </a:r>
            <a:r>
              <a:rPr lang="en-US" dirty="0" smtClean="0"/>
              <a:t>analysis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80</a:t>
            </a:fld>
            <a:endParaRPr lang="en-US" dirty="0"/>
          </a:p>
        </p:txBody>
      </p:sp>
      <p:sp>
        <p:nvSpPr>
          <p:cNvPr id="5" name="TextBox 4"/>
          <p:cNvSpPr txBox="1"/>
          <p:nvPr/>
        </p:nvSpPr>
        <p:spPr>
          <a:xfrm>
            <a:off x="659411" y="1225121"/>
            <a:ext cx="11041291" cy="5486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1. Specify a probability distribution for the bias parameters</a:t>
            </a:r>
          </a:p>
        </p:txBody>
      </p:sp>
      <p:sp>
        <p:nvSpPr>
          <p:cNvPr id="6" name="TextBox 5"/>
          <p:cNvSpPr txBox="1"/>
          <p:nvPr/>
        </p:nvSpPr>
        <p:spPr>
          <a:xfrm>
            <a:off x="647699" y="1992312"/>
            <a:ext cx="11053561" cy="82296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2. Use Monte Carlo sampling techniques to select bias parameter values from the probability distributions</a:t>
            </a:r>
          </a:p>
        </p:txBody>
      </p:sp>
      <p:sp>
        <p:nvSpPr>
          <p:cNvPr id="7" name="TextBox 6"/>
          <p:cNvSpPr txBox="1"/>
          <p:nvPr/>
        </p:nvSpPr>
        <p:spPr>
          <a:xfrm>
            <a:off x="647699" y="3033823"/>
            <a:ext cx="11053561" cy="82296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3. Use the sampled bias parameter values to correct the ‘naive’ effect estimate</a:t>
            </a:r>
          </a:p>
        </p:txBody>
      </p:sp>
      <p:sp>
        <p:nvSpPr>
          <p:cNvPr id="8" name="TextBox 7"/>
          <p:cNvSpPr txBox="1"/>
          <p:nvPr/>
        </p:nvSpPr>
        <p:spPr>
          <a:xfrm>
            <a:off x="647699" y="4075335"/>
            <a:ext cx="11053561" cy="5486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4. Repeat steps 2 and 3 (many times)</a:t>
            </a:r>
          </a:p>
        </p:txBody>
      </p:sp>
      <p:sp>
        <p:nvSpPr>
          <p:cNvPr id="9" name="TextBox 8"/>
          <p:cNvSpPr txBox="1"/>
          <p:nvPr/>
        </p:nvSpPr>
        <p:spPr>
          <a:xfrm>
            <a:off x="658370" y="4842527"/>
            <a:ext cx="11053561" cy="118872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CA" sz="2000" b="1" dirty="0">
                <a:latin typeface="Verdana" panose="020B0604030504040204" pitchFamily="34" charset="0"/>
                <a:ea typeface="Verdana" panose="020B0604030504040204" pitchFamily="34" charset="0"/>
                <a:cs typeface="Verdana" panose="020B0604030504040204" pitchFamily="34" charset="0"/>
              </a:rPr>
              <a:t>5. Generate a frequency distribution of corrected effect estimates</a:t>
            </a:r>
          </a:p>
          <a:p>
            <a:pPr marL="742950" lvl="1" indent="-285750">
              <a:buFont typeface="Arial" pitchFamily="34" charset="0"/>
              <a:buChar char="•"/>
            </a:pPr>
            <a:r>
              <a:rPr lang="en-CA" sz="2000" dirty="0">
                <a:latin typeface="Verdana" panose="020B0604030504040204" pitchFamily="34" charset="0"/>
                <a:ea typeface="Verdana" panose="020B0604030504040204" pitchFamily="34" charset="0"/>
                <a:cs typeface="Verdana" panose="020B0604030504040204" pitchFamily="34" charset="0"/>
              </a:rPr>
              <a:t>50</a:t>
            </a:r>
            <a:r>
              <a:rPr lang="en-CA" sz="2000" baseline="30000" dirty="0">
                <a:latin typeface="Verdana" panose="020B0604030504040204" pitchFamily="34" charset="0"/>
                <a:ea typeface="Verdana" panose="020B0604030504040204" pitchFamily="34" charset="0"/>
                <a:cs typeface="Verdana" panose="020B0604030504040204" pitchFamily="34" charset="0"/>
              </a:rPr>
              <a:t>th</a:t>
            </a:r>
            <a:r>
              <a:rPr lang="en-CA" sz="2000" dirty="0">
                <a:latin typeface="Verdana" panose="020B0604030504040204" pitchFamily="34" charset="0"/>
                <a:ea typeface="Verdana" panose="020B0604030504040204" pitchFamily="34" charset="0"/>
                <a:cs typeface="Verdana" panose="020B0604030504040204" pitchFamily="34" charset="0"/>
              </a:rPr>
              <a:t> percentile of this distribution = bias-corrected risk ratio</a:t>
            </a:r>
          </a:p>
          <a:p>
            <a:pPr marL="742950" lvl="1" indent="-285750">
              <a:buFont typeface="Arial" pitchFamily="34" charset="0"/>
              <a:buChar char="•"/>
            </a:pPr>
            <a:r>
              <a:rPr lang="en-CA" sz="2000" dirty="0">
                <a:latin typeface="Verdana" panose="020B0604030504040204" pitchFamily="34" charset="0"/>
                <a:ea typeface="Verdana" panose="020B0604030504040204" pitchFamily="34" charset="0"/>
                <a:cs typeface="Verdana" panose="020B0604030504040204" pitchFamily="34" charset="0"/>
              </a:rPr>
              <a:t>2.5 and 97.5 percentiles = upper and lower limits of 95% CI </a:t>
            </a:r>
          </a:p>
        </p:txBody>
      </p:sp>
    </p:spTree>
    <p:extLst>
      <p:ext uri="{BB962C8B-B14F-4D97-AF65-F5344CB8AC3E}">
        <p14:creationId xmlns:p14="http://schemas.microsoft.com/office/powerpoint/2010/main" val="1528275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a:t>
            </a:r>
            <a:r>
              <a:rPr lang="en-US" dirty="0" smtClean="0"/>
              <a:t>Uniform</a:t>
            </a:r>
            <a:endParaRPr lang="en-US" dirty="0"/>
          </a:p>
        </p:txBody>
      </p:sp>
      <p:sp>
        <p:nvSpPr>
          <p:cNvPr id="3" name="Content Placeholder 2"/>
          <p:cNvSpPr>
            <a:spLocks noGrp="1"/>
          </p:cNvSpPr>
          <p:nvPr>
            <p:ph idx="1"/>
          </p:nvPr>
        </p:nvSpPr>
        <p:spPr>
          <a:xfrm>
            <a:off x="486834" y="1127342"/>
            <a:ext cx="5077825" cy="4905952"/>
          </a:xfrm>
        </p:spPr>
        <p:txBody>
          <a:bodyPr/>
          <a:lstStyle/>
          <a:p>
            <a:r>
              <a:rPr lang="en-US" b="1" dirty="0"/>
              <a:t>Uniform</a:t>
            </a:r>
          </a:p>
          <a:p>
            <a:pPr lvl="1"/>
            <a:r>
              <a:rPr lang="en-US" sz="2400" dirty="0"/>
              <a:t>Min and max</a:t>
            </a:r>
          </a:p>
          <a:p>
            <a:pPr lvl="1"/>
            <a:r>
              <a:rPr lang="en-US" sz="2400" dirty="0"/>
              <a:t>Not very realistic (sharp drop on sides plummeting to 0)</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81</a:t>
            </a:fld>
            <a:endParaRPr lang="en-US" dirty="0"/>
          </a:p>
        </p:txBody>
      </p:sp>
      <p:pic>
        <p:nvPicPr>
          <p:cNvPr id="6" name="Picture 5"/>
          <p:cNvPicPr>
            <a:picLocks noChangeAspect="1"/>
          </p:cNvPicPr>
          <p:nvPr/>
        </p:nvPicPr>
        <p:blipFill>
          <a:blip r:embed="rId2" cstate="print"/>
          <a:stretch>
            <a:fillRect/>
          </a:stretch>
        </p:blipFill>
        <p:spPr>
          <a:xfrm>
            <a:off x="5564659" y="1127342"/>
            <a:ext cx="5976552" cy="4548193"/>
          </a:xfrm>
          <a:prstGeom prst="rect">
            <a:avLst/>
          </a:prstGeom>
        </p:spPr>
      </p:pic>
    </p:spTree>
    <p:extLst>
      <p:ext uri="{BB962C8B-B14F-4D97-AF65-F5344CB8AC3E}">
        <p14:creationId xmlns:p14="http://schemas.microsoft.com/office/powerpoint/2010/main" val="3292425924"/>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a:t>
            </a:r>
            <a:r>
              <a:rPr lang="en-US" dirty="0" smtClean="0"/>
              <a:t>Triangular</a:t>
            </a:r>
            <a:endParaRPr lang="en-US" dirty="0"/>
          </a:p>
        </p:txBody>
      </p:sp>
      <p:sp>
        <p:nvSpPr>
          <p:cNvPr id="3" name="Content Placeholder 2"/>
          <p:cNvSpPr>
            <a:spLocks noGrp="1"/>
          </p:cNvSpPr>
          <p:nvPr>
            <p:ph idx="1"/>
          </p:nvPr>
        </p:nvSpPr>
        <p:spPr>
          <a:xfrm>
            <a:off x="486835" y="1127342"/>
            <a:ext cx="5617403" cy="4905952"/>
          </a:xfrm>
        </p:spPr>
        <p:txBody>
          <a:bodyPr/>
          <a:lstStyle/>
          <a:p>
            <a:r>
              <a:rPr lang="en-US" dirty="0"/>
              <a:t>Triangular</a:t>
            </a:r>
          </a:p>
          <a:p>
            <a:pPr lvl="1"/>
            <a:r>
              <a:rPr lang="en-US" dirty="0"/>
              <a:t>Min, mode and max</a:t>
            </a:r>
          </a:p>
          <a:p>
            <a:pPr lvl="1"/>
            <a:r>
              <a:rPr lang="en-US" dirty="0"/>
              <a:t>More realistic, but rarely is one point known to be superior to others so strongly</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82</a:t>
            </a:fld>
            <a:endParaRPr lang="en-US" dirty="0"/>
          </a:p>
        </p:txBody>
      </p:sp>
      <p:pic>
        <p:nvPicPr>
          <p:cNvPr id="5" name="Picture 4"/>
          <p:cNvPicPr>
            <a:picLocks noChangeAspect="1"/>
          </p:cNvPicPr>
          <p:nvPr/>
        </p:nvPicPr>
        <p:blipFill>
          <a:blip r:embed="rId2" cstate="print"/>
          <a:stretch>
            <a:fillRect/>
          </a:stretch>
        </p:blipFill>
        <p:spPr>
          <a:xfrm>
            <a:off x="5909651" y="1127342"/>
            <a:ext cx="5953828" cy="4533028"/>
          </a:xfrm>
          <a:prstGeom prst="rect">
            <a:avLst/>
          </a:prstGeom>
        </p:spPr>
      </p:pic>
    </p:spTree>
    <p:extLst>
      <p:ext uri="{BB962C8B-B14F-4D97-AF65-F5344CB8AC3E}">
        <p14:creationId xmlns:p14="http://schemas.microsoft.com/office/powerpoint/2010/main" val="330391578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a:t>
            </a:r>
            <a:r>
              <a:rPr lang="en-US" dirty="0" smtClean="0"/>
              <a:t>Trapezoidal</a:t>
            </a:r>
            <a:endParaRPr lang="en-US" dirty="0"/>
          </a:p>
        </p:txBody>
      </p:sp>
      <p:sp>
        <p:nvSpPr>
          <p:cNvPr id="3" name="Content Placeholder 2"/>
          <p:cNvSpPr>
            <a:spLocks noGrp="1"/>
          </p:cNvSpPr>
          <p:nvPr>
            <p:ph idx="1"/>
          </p:nvPr>
        </p:nvSpPr>
        <p:spPr>
          <a:xfrm>
            <a:off x="486835" y="1127342"/>
            <a:ext cx="5605046" cy="4905952"/>
          </a:xfrm>
        </p:spPr>
        <p:txBody>
          <a:bodyPr/>
          <a:lstStyle/>
          <a:p>
            <a:r>
              <a:rPr lang="en-US" dirty="0"/>
              <a:t>Trapezoidal</a:t>
            </a:r>
          </a:p>
          <a:p>
            <a:pPr lvl="1"/>
            <a:r>
              <a:rPr lang="en-US" dirty="0"/>
              <a:t>Min, lower mode, upper mode, max</a:t>
            </a:r>
          </a:p>
          <a:p>
            <a:pPr lvl="1"/>
            <a:r>
              <a:rPr lang="en-US" dirty="0"/>
              <a:t>More realistic, has a zone of confidence (plateau at the top)</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83</a:t>
            </a:fld>
            <a:endParaRPr lang="en-US" dirty="0"/>
          </a:p>
        </p:txBody>
      </p:sp>
      <p:pic>
        <p:nvPicPr>
          <p:cNvPr id="5" name="Picture 4"/>
          <p:cNvPicPr>
            <a:picLocks noChangeAspect="1"/>
          </p:cNvPicPr>
          <p:nvPr/>
        </p:nvPicPr>
        <p:blipFill>
          <a:blip r:embed="rId2" cstate="print"/>
          <a:stretch>
            <a:fillRect/>
          </a:stretch>
        </p:blipFill>
        <p:spPr>
          <a:xfrm>
            <a:off x="5747433" y="1127342"/>
            <a:ext cx="5953828" cy="4533028"/>
          </a:xfrm>
          <a:prstGeom prst="rect">
            <a:avLst/>
          </a:prstGeom>
        </p:spPr>
      </p:pic>
    </p:spTree>
    <p:extLst>
      <p:ext uri="{BB962C8B-B14F-4D97-AF65-F5344CB8AC3E}">
        <p14:creationId xmlns:p14="http://schemas.microsoft.com/office/powerpoint/2010/main" val="1953842510"/>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a:t>
            </a:r>
            <a:r>
              <a:rPr lang="en-US" dirty="0" smtClean="0"/>
              <a:t>Normal</a:t>
            </a:r>
            <a:endParaRPr lang="en-US" dirty="0"/>
          </a:p>
        </p:txBody>
      </p:sp>
      <p:sp>
        <p:nvSpPr>
          <p:cNvPr id="3" name="Content Placeholder 2"/>
          <p:cNvSpPr>
            <a:spLocks noGrp="1"/>
          </p:cNvSpPr>
          <p:nvPr>
            <p:ph idx="1"/>
          </p:nvPr>
        </p:nvSpPr>
        <p:spPr>
          <a:xfrm>
            <a:off x="486834" y="1127342"/>
            <a:ext cx="5605047" cy="4905952"/>
          </a:xfrm>
        </p:spPr>
        <p:txBody>
          <a:bodyPr/>
          <a:lstStyle/>
          <a:p>
            <a:r>
              <a:rPr lang="en-US" dirty="0"/>
              <a:t>Truncated normal</a:t>
            </a:r>
          </a:p>
          <a:p>
            <a:pPr lvl="1"/>
            <a:r>
              <a:rPr lang="en-US" dirty="0"/>
              <a:t>Mean, </a:t>
            </a:r>
            <a:r>
              <a:rPr lang="en-US" dirty="0" err="1"/>
              <a:t>std</a:t>
            </a:r>
            <a:endParaRPr lang="en-US" dirty="0"/>
          </a:p>
          <a:p>
            <a:pPr lvl="1"/>
            <a:r>
              <a:rPr lang="en-US" dirty="0"/>
              <a:t>Truncated so that cannot draw outside range 0-1</a:t>
            </a:r>
          </a:p>
          <a:p>
            <a:pPr lvl="1"/>
            <a:r>
              <a:rPr lang="en-US" dirty="0"/>
              <a:t>Can allow for empirical truncation</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84</a:t>
            </a:fld>
            <a:endParaRPr lang="en-US" dirty="0"/>
          </a:p>
        </p:txBody>
      </p:sp>
      <p:pic>
        <p:nvPicPr>
          <p:cNvPr id="5" name="Picture 4"/>
          <p:cNvPicPr>
            <a:picLocks noChangeAspect="1"/>
          </p:cNvPicPr>
          <p:nvPr/>
        </p:nvPicPr>
        <p:blipFill>
          <a:blip r:embed="rId2" cstate="print"/>
          <a:stretch>
            <a:fillRect/>
          </a:stretch>
        </p:blipFill>
        <p:spPr>
          <a:xfrm>
            <a:off x="5747433" y="1313804"/>
            <a:ext cx="5953828" cy="4533028"/>
          </a:xfrm>
          <a:prstGeom prst="rect">
            <a:avLst/>
          </a:prstGeom>
        </p:spPr>
      </p:pic>
    </p:spTree>
    <p:extLst>
      <p:ext uri="{BB962C8B-B14F-4D97-AF65-F5344CB8AC3E}">
        <p14:creationId xmlns:p14="http://schemas.microsoft.com/office/powerpoint/2010/main" val="3761876055"/>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Probability Distributions: </a:t>
            </a:r>
            <a:r>
              <a:rPr lang="en-US" dirty="0" smtClean="0"/>
              <a:t>Beta</a:t>
            </a:r>
            <a:endParaRPr lang="en-US" dirty="0"/>
          </a:p>
        </p:txBody>
      </p:sp>
      <p:sp>
        <p:nvSpPr>
          <p:cNvPr id="3" name="Content Placeholder 2"/>
          <p:cNvSpPr>
            <a:spLocks noGrp="1"/>
          </p:cNvSpPr>
          <p:nvPr>
            <p:ph idx="1"/>
          </p:nvPr>
        </p:nvSpPr>
        <p:spPr>
          <a:xfrm>
            <a:off x="486834" y="1127342"/>
            <a:ext cx="5267407" cy="4905952"/>
          </a:xfrm>
        </p:spPr>
        <p:txBody>
          <a:bodyPr/>
          <a:lstStyle/>
          <a:p>
            <a:r>
              <a:rPr lang="en-US" dirty="0"/>
              <a:t>Beta</a:t>
            </a:r>
          </a:p>
          <a:p>
            <a:pPr lvl="1"/>
            <a:r>
              <a:rPr lang="en-US" dirty="0"/>
              <a:t>Alpha and beta shape parameters</a:t>
            </a:r>
          </a:p>
          <a:p>
            <a:pPr lvl="1"/>
            <a:r>
              <a:rPr lang="en-US" dirty="0"/>
              <a:t>Works well for proportions and validation data (and a lot of the data we use are </a:t>
            </a:r>
            <a:r>
              <a:rPr lang="en-US" dirty="0" smtClean="0"/>
              <a:t>proportions)</a:t>
            </a:r>
            <a:endParaRPr lang="en-US" dirty="0"/>
          </a:p>
          <a:p>
            <a:pPr lvl="1"/>
            <a:r>
              <a:rPr lang="en-US" dirty="0"/>
              <a:t>For sensitivity, among true positives, set </a:t>
            </a:r>
          </a:p>
          <a:p>
            <a:pPr lvl="2"/>
            <a:r>
              <a:rPr lang="en-US" dirty="0"/>
              <a:t>Alpha = N test positives + 1</a:t>
            </a:r>
          </a:p>
          <a:p>
            <a:pPr lvl="2"/>
            <a:r>
              <a:rPr lang="en-US" dirty="0"/>
              <a:t>Beta   = N test negatives + 1</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85</a:t>
            </a:fld>
            <a:endParaRPr lang="en-US" dirty="0"/>
          </a:p>
        </p:txBody>
      </p:sp>
      <p:pic>
        <p:nvPicPr>
          <p:cNvPr id="5" name="Picture 4"/>
          <p:cNvPicPr>
            <a:picLocks noChangeAspect="1"/>
          </p:cNvPicPr>
          <p:nvPr/>
        </p:nvPicPr>
        <p:blipFill>
          <a:blip r:embed="rId3"/>
          <a:stretch>
            <a:fillRect/>
          </a:stretch>
        </p:blipFill>
        <p:spPr>
          <a:xfrm>
            <a:off x="5754241" y="1732146"/>
            <a:ext cx="6199537" cy="3991356"/>
          </a:xfrm>
          <a:prstGeom prst="rect">
            <a:avLst/>
          </a:prstGeom>
        </p:spPr>
      </p:pic>
    </p:spTree>
    <p:extLst>
      <p:ext uri="{BB962C8B-B14F-4D97-AF65-F5344CB8AC3E}">
        <p14:creationId xmlns:p14="http://schemas.microsoft.com/office/powerpoint/2010/main" val="1882345126"/>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Comparing </a:t>
            </a:r>
            <a:r>
              <a:rPr lang="en-US" dirty="0" smtClean="0"/>
              <a:t>distributions</a:t>
            </a: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86</a:t>
            </a:fld>
            <a:endParaRPr lang="en-US" dirty="0"/>
          </a:p>
        </p:txBody>
      </p:sp>
      <p:pic>
        <p:nvPicPr>
          <p:cNvPr id="5" name="Picture 4"/>
          <p:cNvPicPr>
            <a:picLocks noChangeAspect="1"/>
          </p:cNvPicPr>
          <p:nvPr/>
        </p:nvPicPr>
        <p:blipFill>
          <a:blip r:embed="rId2"/>
          <a:stretch>
            <a:fillRect/>
          </a:stretch>
        </p:blipFill>
        <p:spPr>
          <a:xfrm>
            <a:off x="4903946" y="1127342"/>
            <a:ext cx="6830854" cy="4230529"/>
          </a:xfrm>
          <a:prstGeom prst="rect">
            <a:avLst/>
          </a:prstGeom>
        </p:spPr>
      </p:pic>
      <p:sp>
        <p:nvSpPr>
          <p:cNvPr id="3" name="Content Placeholder 2"/>
          <p:cNvSpPr>
            <a:spLocks noGrp="1"/>
          </p:cNvSpPr>
          <p:nvPr>
            <p:ph idx="1"/>
          </p:nvPr>
        </p:nvSpPr>
        <p:spPr>
          <a:xfrm>
            <a:off x="486834" y="1127342"/>
            <a:ext cx="5073707" cy="4905952"/>
          </a:xfrm>
        </p:spPr>
        <p:txBody>
          <a:bodyPr/>
          <a:lstStyle/>
          <a:p>
            <a:r>
              <a:rPr lang="en-US" dirty="0"/>
              <a:t>All of </a:t>
            </a:r>
            <a:r>
              <a:rPr lang="en-US" dirty="0" smtClean="0"/>
              <a:t>the </a:t>
            </a:r>
            <a:r>
              <a:rPr lang="en-US" dirty="0"/>
              <a:t>distributions here are centered around 0.85</a:t>
            </a:r>
          </a:p>
          <a:p>
            <a:r>
              <a:rPr lang="en-US" dirty="0" smtClean="0"/>
              <a:t>Majority </a:t>
            </a:r>
            <a:r>
              <a:rPr lang="en-US" dirty="0"/>
              <a:t>of the density lies between 0.7 and </a:t>
            </a:r>
            <a:r>
              <a:rPr lang="en-US" dirty="0" smtClean="0"/>
              <a:t>0.1</a:t>
            </a:r>
          </a:p>
          <a:p>
            <a:endParaRPr lang="en-US" dirty="0"/>
          </a:p>
          <a:p>
            <a:endParaRPr lang="en-US" dirty="0" smtClean="0"/>
          </a:p>
          <a:p>
            <a:pPr marL="0" indent="0">
              <a:buNone/>
            </a:pPr>
            <a:r>
              <a:rPr lang="en-US" dirty="0" smtClean="0">
                <a:sym typeface="Wingdings" panose="05000000000000000000" pitchFamily="2" charset="2"/>
              </a:rPr>
              <a:t></a:t>
            </a:r>
            <a:r>
              <a:rPr lang="en-US" dirty="0" smtClean="0"/>
              <a:t>Choice </a:t>
            </a:r>
            <a:r>
              <a:rPr lang="en-US" dirty="0"/>
              <a:t>of distribution not likely to have a major effect on the results of the bias analysis</a:t>
            </a:r>
          </a:p>
          <a:p>
            <a:endParaRPr lang="en-US" dirty="0"/>
          </a:p>
          <a:p>
            <a:endParaRPr lang="en-US" dirty="0"/>
          </a:p>
        </p:txBody>
      </p:sp>
    </p:spTree>
    <p:extLst>
      <p:ext uri="{BB962C8B-B14F-4D97-AF65-F5344CB8AC3E}">
        <p14:creationId xmlns:p14="http://schemas.microsoft.com/office/powerpoint/2010/main" val="990464035"/>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Software </a:t>
            </a:r>
            <a:r>
              <a:rPr lang="en-US" dirty="0" smtClean="0"/>
              <a:t>options</a:t>
            </a:r>
            <a:endParaRPr lang="en-US" dirty="0"/>
          </a:p>
        </p:txBody>
      </p:sp>
      <p:sp>
        <p:nvSpPr>
          <p:cNvPr id="3" name="Content Placeholder 2"/>
          <p:cNvSpPr>
            <a:spLocks noGrp="1"/>
          </p:cNvSpPr>
          <p:nvPr>
            <p:ph idx="1"/>
          </p:nvPr>
        </p:nvSpPr>
        <p:spPr/>
        <p:txBody>
          <a:bodyPr/>
          <a:lstStyle/>
          <a:p>
            <a:pPr>
              <a:spcAft>
                <a:spcPts val="600"/>
              </a:spcAft>
            </a:pPr>
            <a:r>
              <a:rPr lang="en-US" dirty="0"/>
              <a:t>Stata:</a:t>
            </a:r>
          </a:p>
          <a:p>
            <a:pPr lvl="1">
              <a:spcAft>
                <a:spcPts val="600"/>
              </a:spcAft>
            </a:pPr>
            <a:r>
              <a:rPr lang="en-US" dirty="0" err="1"/>
              <a:t>rbeta</a:t>
            </a:r>
            <a:endParaRPr lang="en-US" dirty="0"/>
          </a:p>
          <a:p>
            <a:pPr lvl="1">
              <a:spcAft>
                <a:spcPts val="600"/>
              </a:spcAft>
            </a:pPr>
            <a:r>
              <a:rPr lang="en-US" dirty="0" err="1"/>
              <a:t>runiform</a:t>
            </a:r>
            <a:endParaRPr lang="en-US" dirty="0"/>
          </a:p>
          <a:p>
            <a:pPr lvl="1">
              <a:spcAft>
                <a:spcPts val="600"/>
              </a:spcAft>
            </a:pPr>
            <a:r>
              <a:rPr lang="en-US" dirty="0" err="1"/>
              <a:t>episens</a:t>
            </a:r>
            <a:r>
              <a:rPr lang="en-US" dirty="0"/>
              <a:t> has several probability density functions </a:t>
            </a:r>
            <a:r>
              <a:rPr lang="en-US" dirty="0" smtClean="0"/>
              <a:t>built-in</a:t>
            </a:r>
          </a:p>
          <a:p>
            <a:pPr lvl="1">
              <a:spcAft>
                <a:spcPts val="600"/>
              </a:spcAft>
            </a:pPr>
            <a:endParaRPr lang="en-US" dirty="0" smtClean="0"/>
          </a:p>
          <a:p>
            <a:pPr>
              <a:spcAft>
                <a:spcPts val="600"/>
              </a:spcAft>
            </a:pPr>
            <a:r>
              <a:rPr lang="en-US" sz="2200" dirty="0"/>
              <a:t>SAS:</a:t>
            </a:r>
          </a:p>
          <a:p>
            <a:pPr marL="342900" lvl="1" indent="-342900">
              <a:spcAft>
                <a:spcPts val="600"/>
              </a:spcAft>
              <a:buFont typeface="Arial"/>
              <a:buChar char="•"/>
            </a:pPr>
            <a:r>
              <a:rPr lang="en-US" sz="2200" dirty="0"/>
              <a:t>standard uniform: </a:t>
            </a:r>
            <a:r>
              <a:rPr lang="en-US" sz="2200" dirty="0" err="1"/>
              <a:t>ranuni</a:t>
            </a:r>
            <a:r>
              <a:rPr lang="en-US" sz="2200" dirty="0"/>
              <a:t>(seed)</a:t>
            </a:r>
          </a:p>
          <a:p>
            <a:pPr marL="342900" lvl="1" indent="-342900">
              <a:spcAft>
                <a:spcPts val="600"/>
              </a:spcAft>
              <a:buFont typeface="Arial"/>
              <a:buChar char="•"/>
            </a:pPr>
            <a:r>
              <a:rPr lang="en-US" sz="2200" dirty="0"/>
              <a:t>quantile(‘</a:t>
            </a:r>
            <a:r>
              <a:rPr lang="en-US" sz="2200" dirty="0" err="1"/>
              <a:t>uniform’,u</a:t>
            </a:r>
            <a:r>
              <a:rPr lang="en-US" sz="2200" dirty="0"/>
              <a:t>,{</a:t>
            </a:r>
            <a:r>
              <a:rPr lang="en-US" sz="2200" dirty="0" err="1"/>
              <a:t>l,r</a:t>
            </a:r>
            <a:r>
              <a:rPr lang="en-US" sz="2200" dirty="0"/>
              <a:t>})</a:t>
            </a:r>
          </a:p>
          <a:p>
            <a:pPr marL="342900" lvl="1" indent="-342900">
              <a:spcAft>
                <a:spcPts val="600"/>
              </a:spcAft>
              <a:buFont typeface="Arial"/>
              <a:buChar char="•"/>
            </a:pPr>
            <a:r>
              <a:rPr lang="en-US" sz="2200" dirty="0" err="1"/>
              <a:t>rannor</a:t>
            </a:r>
            <a:r>
              <a:rPr lang="en-US" sz="2200" dirty="0"/>
              <a:t>(seed) </a:t>
            </a:r>
            <a:r>
              <a:rPr lang="en-US" sz="2200" dirty="0">
                <a:sym typeface="Wingdings" panose="05000000000000000000" pitchFamily="2" charset="2"/>
              </a:rPr>
              <a:t> standard normal</a:t>
            </a:r>
            <a:endParaRPr lang="en-US" sz="2200" dirty="0"/>
          </a:p>
          <a:p>
            <a:pPr marL="342900" lvl="1" indent="-342900">
              <a:spcAft>
                <a:spcPts val="600"/>
              </a:spcAft>
              <a:buFont typeface="Arial"/>
              <a:buChar char="•"/>
            </a:pPr>
            <a:r>
              <a:rPr lang="en-US" sz="2200" dirty="0"/>
              <a:t>quantile(‘</a:t>
            </a:r>
            <a:r>
              <a:rPr lang="en-US" sz="2200" dirty="0" err="1"/>
              <a:t>normal’,u</a:t>
            </a:r>
            <a:r>
              <a:rPr lang="en-US" sz="2200" dirty="0"/>
              <a:t>,</a:t>
            </a:r>
            <a:r>
              <a:rPr lang="el-GR" sz="2200" dirty="0"/>
              <a:t> μ</a:t>
            </a:r>
            <a:r>
              <a:rPr lang="en-US" sz="2200" dirty="0"/>
              <a:t>,</a:t>
            </a:r>
            <a:r>
              <a:rPr lang="el-GR" sz="2200" dirty="0"/>
              <a:t>σ</a:t>
            </a:r>
            <a:r>
              <a:rPr lang="en-US" sz="2200" dirty="0"/>
              <a:t>)</a:t>
            </a:r>
          </a:p>
          <a:p>
            <a:pPr marL="342900" lvl="1" indent="-342900">
              <a:spcAft>
                <a:spcPts val="600"/>
              </a:spcAft>
              <a:buFont typeface="Arial"/>
              <a:buChar char="•"/>
            </a:pPr>
            <a:r>
              <a:rPr lang="en-US" sz="2200" dirty="0"/>
              <a:t>quantile(‘</a:t>
            </a:r>
            <a:r>
              <a:rPr lang="en-US" sz="2200" dirty="0" err="1"/>
              <a:t>beta’,u</a:t>
            </a:r>
            <a:r>
              <a:rPr lang="en-US" sz="2200" dirty="0"/>
              <a:t>,</a:t>
            </a:r>
            <a:r>
              <a:rPr lang="el-GR" sz="2200" dirty="0"/>
              <a:t>α</a:t>
            </a:r>
            <a:r>
              <a:rPr lang="en-US" sz="2200" dirty="0"/>
              <a:t>,</a:t>
            </a:r>
            <a:r>
              <a:rPr lang="el-GR" sz="2200" dirty="0"/>
              <a:t>β</a:t>
            </a:r>
            <a:r>
              <a:rPr lang="en-US" sz="2200" dirty="0"/>
              <a:t>,</a:t>
            </a:r>
            <a:r>
              <a:rPr lang="en-US" sz="2200" dirty="0" err="1"/>
              <a:t>l,r</a:t>
            </a:r>
            <a:r>
              <a:rPr lang="en-US" sz="2200" dirty="0" smtClean="0"/>
              <a:t>)</a:t>
            </a:r>
            <a:endParaRPr lang="en-US" dirty="0"/>
          </a:p>
          <a:p>
            <a:pPr>
              <a:spcAft>
                <a:spcPts val="600"/>
              </a:spcAft>
            </a:pPr>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87</a:t>
            </a:fld>
            <a:endParaRPr lang="en-US" dirty="0"/>
          </a:p>
        </p:txBody>
      </p:sp>
    </p:spTree>
    <p:extLst>
      <p:ext uri="{BB962C8B-B14F-4D97-AF65-F5344CB8AC3E}">
        <p14:creationId xmlns:p14="http://schemas.microsoft.com/office/powerpoint/2010/main" val="1957362491"/>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a:t>
            </a:r>
            <a:r>
              <a:rPr lang="en-US" dirty="0" err="1"/>
              <a:t>episens</a:t>
            </a:r>
            <a:r>
              <a:rPr lang="en-US" dirty="0"/>
              <a:t>- for probabilistic bias </a:t>
            </a:r>
            <a:r>
              <a:rPr lang="en-US" dirty="0" smtClean="0"/>
              <a:t>analysis</a:t>
            </a:r>
            <a:endParaRPr lang="en-US" dirty="0"/>
          </a:p>
        </p:txBody>
      </p:sp>
      <p:sp>
        <p:nvSpPr>
          <p:cNvPr id="3" name="Content Placeholder 2"/>
          <p:cNvSpPr>
            <a:spLocks noGrp="1"/>
          </p:cNvSpPr>
          <p:nvPr>
            <p:ph idx="1"/>
          </p:nvPr>
        </p:nvSpPr>
        <p:spPr>
          <a:xfrm>
            <a:off x="6549081" y="1127342"/>
            <a:ext cx="5156086" cy="4905952"/>
          </a:xfrm>
        </p:spPr>
        <p:txBody>
          <a:bodyPr/>
          <a:lstStyle/>
          <a:p>
            <a:r>
              <a:rPr lang="en-US" dirty="0"/>
              <a:t>Case Control study: Exposure to resins &amp; lung cancer cases</a:t>
            </a:r>
          </a:p>
          <a:p>
            <a:r>
              <a:rPr lang="en-US" dirty="0"/>
              <a:t> (Greenland et al., 1994)</a:t>
            </a:r>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88</a:t>
            </a:fld>
            <a:endParaRPr lang="en-US" dirty="0"/>
          </a:p>
        </p:txBody>
      </p:sp>
      <p:pic>
        <p:nvPicPr>
          <p:cNvPr id="5" name="Picture 4"/>
          <p:cNvPicPr>
            <a:picLocks noChangeAspect="1"/>
          </p:cNvPicPr>
          <p:nvPr/>
        </p:nvPicPr>
        <p:blipFill>
          <a:blip r:embed="rId2"/>
          <a:stretch>
            <a:fillRect/>
          </a:stretch>
        </p:blipFill>
        <p:spPr>
          <a:xfrm>
            <a:off x="2728675" y="3623096"/>
            <a:ext cx="7162800" cy="2984500"/>
          </a:xfrm>
          <a:prstGeom prst="rect">
            <a:avLst/>
          </a:prstGeom>
        </p:spPr>
      </p:pic>
      <p:pic>
        <p:nvPicPr>
          <p:cNvPr id="6" name="Picture 5"/>
          <p:cNvPicPr>
            <a:picLocks noChangeAspect="1"/>
          </p:cNvPicPr>
          <p:nvPr/>
        </p:nvPicPr>
        <p:blipFill>
          <a:blip r:embed="rId3"/>
          <a:stretch>
            <a:fillRect/>
          </a:stretch>
        </p:blipFill>
        <p:spPr>
          <a:xfrm>
            <a:off x="647700" y="902271"/>
            <a:ext cx="5933555" cy="2526729"/>
          </a:xfrm>
          <a:prstGeom prst="rect">
            <a:avLst/>
          </a:prstGeom>
        </p:spPr>
      </p:pic>
    </p:spTree>
    <p:extLst>
      <p:ext uri="{BB962C8B-B14F-4D97-AF65-F5344CB8AC3E}">
        <p14:creationId xmlns:p14="http://schemas.microsoft.com/office/powerpoint/2010/main" val="789902067"/>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Exposure misclassification </a:t>
            </a:r>
            <a:r>
              <a:rPr lang="en-US" dirty="0" smtClean="0"/>
              <a:t>histograms</a:t>
            </a:r>
            <a:endParaRPr lang="en-US" dirty="0"/>
          </a:p>
        </p:txBody>
      </p:sp>
      <p:sp>
        <p:nvSpPr>
          <p:cNvPr id="3" name="Content Placeholder 2"/>
          <p:cNvSpPr>
            <a:spLocks noGrp="1"/>
          </p:cNvSpPr>
          <p:nvPr>
            <p:ph idx="1"/>
          </p:nvPr>
        </p:nvSpPr>
        <p:spPr>
          <a:xfrm>
            <a:off x="486835" y="1127342"/>
            <a:ext cx="4604150" cy="4905952"/>
          </a:xfrm>
        </p:spPr>
        <p:txBody>
          <a:bodyPr/>
          <a:lstStyle/>
          <a:p>
            <a:pPr>
              <a:lnSpc>
                <a:spcPct val="114000"/>
              </a:lnSpc>
            </a:pPr>
            <a:r>
              <a:rPr lang="en-US" dirty="0"/>
              <a:t>Histograms of 20,000 draws from trapezoidal prior distributions for the sensitivity and specificity among cases and </a:t>
            </a:r>
            <a:r>
              <a:rPr lang="en-US" dirty="0" smtClean="0"/>
              <a:t>non-cases</a:t>
            </a:r>
            <a:endParaRPr lang="en-US" dirty="0"/>
          </a:p>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89</a:t>
            </a:fld>
            <a:endParaRPr lang="en-US" dirty="0"/>
          </a:p>
        </p:txBody>
      </p:sp>
      <p:pic>
        <p:nvPicPr>
          <p:cNvPr id="5" name="Picture 4"/>
          <p:cNvPicPr>
            <a:picLocks noChangeAspect="1"/>
          </p:cNvPicPr>
          <p:nvPr/>
        </p:nvPicPr>
        <p:blipFill>
          <a:blip r:embed="rId2"/>
          <a:stretch>
            <a:fillRect/>
          </a:stretch>
        </p:blipFill>
        <p:spPr>
          <a:xfrm>
            <a:off x="4934701" y="1002144"/>
            <a:ext cx="6766560" cy="4985887"/>
          </a:xfrm>
          <a:prstGeom prst="rect">
            <a:avLst/>
          </a:prstGeom>
        </p:spPr>
      </p:pic>
    </p:spTree>
    <p:extLst>
      <p:ext uri="{BB962C8B-B14F-4D97-AF65-F5344CB8AC3E}">
        <p14:creationId xmlns:p14="http://schemas.microsoft.com/office/powerpoint/2010/main" val="23287989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9</a:t>
            </a:fld>
            <a:endParaRPr lang="en-US" dirty="0"/>
          </a:p>
        </p:txBody>
      </p:sp>
      <p:graphicFrame>
        <p:nvGraphicFramePr>
          <p:cNvPr id="5" name="Diagram 4"/>
          <p:cNvGraphicFramePr/>
          <p:nvPr>
            <p:extLst>
              <p:ext uri="{D42A27DB-BD31-4B8C-83A1-F6EECF244321}">
                <p14:modId xmlns:p14="http://schemas.microsoft.com/office/powerpoint/2010/main" val="1279307876"/>
              </p:ext>
            </p:extLst>
          </p:nvPr>
        </p:nvGraphicFramePr>
        <p:xfrm>
          <a:off x="1775012" y="385234"/>
          <a:ext cx="882127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126156" y="5109412"/>
            <a:ext cx="3634103" cy="646331"/>
          </a:xfrm>
          <a:prstGeom prst="rect">
            <a:avLst/>
          </a:prstGeom>
          <a:solidFill>
            <a:schemeClr val="bg1"/>
          </a:solidFill>
          <a:ln w="38100" cmpd="sng">
            <a:solidFill>
              <a:srgbClr val="595959"/>
            </a:solidFill>
          </a:ln>
        </p:spPr>
        <p:txBody>
          <a:bodyPr wrap="square" rtlCol="0">
            <a:spAutoFit/>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Precision</a:t>
            </a:r>
          </a:p>
          <a:p>
            <a:pPr algn="ctr"/>
            <a:r>
              <a:rPr lang="en-US" dirty="0">
                <a:latin typeface="Verdana" panose="020B0604030504040204" pitchFamily="34" charset="0"/>
                <a:ea typeface="Verdana" panose="020B0604030504040204" pitchFamily="34" charset="0"/>
                <a:cs typeface="Verdana" panose="020B0604030504040204" pitchFamily="34" charset="0"/>
              </a:rPr>
              <a:t>Relative lack of random error</a:t>
            </a:r>
          </a:p>
        </p:txBody>
      </p:sp>
      <p:sp>
        <p:nvSpPr>
          <p:cNvPr id="8" name="TextBox 7"/>
          <p:cNvSpPr txBox="1"/>
          <p:nvPr/>
        </p:nvSpPr>
        <p:spPr>
          <a:xfrm>
            <a:off x="5883528" y="5107809"/>
            <a:ext cx="4502130" cy="646331"/>
          </a:xfrm>
          <a:prstGeom prst="rect">
            <a:avLst/>
          </a:prstGeom>
          <a:solidFill>
            <a:schemeClr val="bg1"/>
          </a:solidFill>
          <a:ln w="38100" cmpd="sng">
            <a:solidFill>
              <a:srgbClr val="595959"/>
            </a:solidFill>
          </a:ln>
        </p:spPr>
        <p:txBody>
          <a:bodyPr wrap="square" rtlCol="0">
            <a:spAutoFit/>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Internal Validity</a:t>
            </a:r>
            <a:endParaRPr lang="en-US" b="1" dirty="0">
              <a:latin typeface="Verdana" panose="020B0604030504040204" pitchFamily="34" charset="0"/>
              <a:ea typeface="Verdana" panose="020B0604030504040204" pitchFamily="34" charset="0"/>
              <a:cs typeface="Verdana" panose="020B0604030504040204" pitchFamily="34" charset="0"/>
            </a:endParaRPr>
          </a:p>
          <a:p>
            <a:pPr algn="ctr"/>
            <a:r>
              <a:rPr lang="en-US" dirty="0">
                <a:latin typeface="Verdana" panose="020B0604030504040204" pitchFamily="34" charset="0"/>
                <a:ea typeface="Verdana" panose="020B0604030504040204" pitchFamily="34" charset="0"/>
                <a:cs typeface="Verdana" panose="020B0604030504040204" pitchFamily="34" charset="0"/>
              </a:rPr>
              <a:t>Relative absence of systematic error</a:t>
            </a:r>
          </a:p>
        </p:txBody>
      </p:sp>
    </p:spTree>
    <p:extLst>
      <p:ext uri="{BB962C8B-B14F-4D97-AF65-F5344CB8AC3E}">
        <p14:creationId xmlns:p14="http://schemas.microsoft.com/office/powerpoint/2010/main" val="2240597301"/>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563231"/>
          </a:xfrm>
        </p:spPr>
        <p:txBody>
          <a:bodyPr/>
          <a:lstStyle/>
          <a:p>
            <a:r>
              <a:rPr lang="en-US" dirty="0"/>
              <a:t>Unmeasured confounder (smoking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90</a:t>
            </a:fld>
            <a:endParaRPr lang="en-US" dirty="0"/>
          </a:p>
        </p:txBody>
      </p:sp>
      <p:pic>
        <p:nvPicPr>
          <p:cNvPr id="5" name="Picture 4"/>
          <p:cNvPicPr>
            <a:picLocks noChangeAspect="1"/>
          </p:cNvPicPr>
          <p:nvPr/>
        </p:nvPicPr>
        <p:blipFill>
          <a:blip r:embed="rId2"/>
          <a:stretch>
            <a:fillRect/>
          </a:stretch>
        </p:blipFill>
        <p:spPr>
          <a:xfrm>
            <a:off x="647700" y="1127342"/>
            <a:ext cx="6265923" cy="2619533"/>
          </a:xfrm>
          <a:prstGeom prst="rect">
            <a:avLst/>
          </a:prstGeom>
        </p:spPr>
      </p:pic>
      <p:pic>
        <p:nvPicPr>
          <p:cNvPr id="6" name="Picture 5"/>
          <p:cNvPicPr>
            <a:picLocks noChangeAspect="1"/>
          </p:cNvPicPr>
          <p:nvPr/>
        </p:nvPicPr>
        <p:blipFill>
          <a:blip r:embed="rId3"/>
          <a:stretch>
            <a:fillRect/>
          </a:stretch>
        </p:blipFill>
        <p:spPr>
          <a:xfrm>
            <a:off x="6655869" y="2437104"/>
            <a:ext cx="5212080" cy="3834666"/>
          </a:xfrm>
          <a:prstGeom prst="rect">
            <a:avLst/>
          </a:prstGeom>
        </p:spPr>
      </p:pic>
    </p:spTree>
    <p:extLst>
      <p:ext uri="{BB962C8B-B14F-4D97-AF65-F5344CB8AC3E}">
        <p14:creationId xmlns:p14="http://schemas.microsoft.com/office/powerpoint/2010/main" val="1026639138"/>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34" y="438913"/>
            <a:ext cx="11218332" cy="458587"/>
          </a:xfrm>
        </p:spPr>
        <p:txBody>
          <a:bodyPr/>
          <a:lstStyle/>
          <a:p>
            <a:r>
              <a:rPr lang="en-US" sz="2800" dirty="0" smtClean="0"/>
              <a:t>Collider-stratification bias example: the obesity paradox</a:t>
            </a:r>
            <a:endParaRPr lang="en-US" sz="28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91</a:t>
            </a:fld>
            <a:endParaRPr lang="en-US" dirty="0"/>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018553"/>
            <a:ext cx="7772400" cy="1038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2234138"/>
            <a:ext cx="2834640" cy="26923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382" y="1980259"/>
            <a:ext cx="7129463" cy="714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3657" y="2738596"/>
            <a:ext cx="7215188" cy="2300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520" y="5110026"/>
            <a:ext cx="7172325" cy="728663"/>
          </a:xfrm>
          <a:prstGeom prst="rect">
            <a:avLst/>
          </a:prstGeom>
          <a:noFill/>
          <a:ln w="76200">
            <a:solidFill>
              <a:srgbClr val="FFFF00"/>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349310161"/>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BCC8D0D-EAEC-449D-9161-023DFF90F2E2}" type="slidenum">
              <a:rPr lang="en-US" smtClean="0"/>
              <a:pPr/>
              <a:t>92</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200" y="2363662"/>
            <a:ext cx="8640960" cy="2762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9"/>
          <p:cNvSpPr>
            <a:spLocks noGrp="1"/>
          </p:cNvSpPr>
          <p:nvPr>
            <p:ph type="title"/>
          </p:nvPr>
        </p:nvSpPr>
        <p:spPr>
          <a:xfrm>
            <a:off x="486834" y="438913"/>
            <a:ext cx="11218332" cy="1313949"/>
          </a:xfrm>
          <a:prstGeom prst="rect">
            <a:avLst/>
          </a:prstGeom>
        </p:spPr>
        <p:txBody>
          <a:bodyPr wrap="square">
            <a:spAutoFit/>
          </a:bodyPr>
          <a:lstStyle/>
          <a:p>
            <a:pPr marL="45720">
              <a:lnSpc>
                <a:spcPct val="114000"/>
              </a:lnSpc>
              <a:spcBef>
                <a:spcPct val="20000"/>
              </a:spcBef>
              <a:buClr>
                <a:srgbClr val="4F81BD"/>
              </a:buClr>
            </a:pPr>
            <a:r>
              <a:rPr lang="en-CA" sz="2400" spc="150" dirty="0"/>
              <a:t>Analytic cohort comprised of 2625 men and women with incident diabetes (based on fasting glucose or newly initiated medication for diabetes)</a:t>
            </a:r>
          </a:p>
        </p:txBody>
      </p:sp>
    </p:spTree>
    <p:extLst>
      <p:ext uri="{BB962C8B-B14F-4D97-AF65-F5344CB8AC3E}">
        <p14:creationId xmlns:p14="http://schemas.microsoft.com/office/powerpoint/2010/main" val="3015483278"/>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93</a:t>
            </a:fld>
            <a:endParaRPr lang="en-US" dirty="0"/>
          </a:p>
        </p:txBody>
      </p:sp>
      <p:graphicFrame>
        <p:nvGraphicFramePr>
          <p:cNvPr id="5" name="Table 4"/>
          <p:cNvGraphicFramePr>
            <a:graphicFrameLocks noGrp="1"/>
          </p:cNvGraphicFramePr>
          <p:nvPr>
            <p:extLst/>
          </p:nvPr>
        </p:nvGraphicFramePr>
        <p:xfrm>
          <a:off x="1703513" y="1001038"/>
          <a:ext cx="6559857" cy="1107440"/>
        </p:xfrm>
        <a:graphic>
          <a:graphicData uri="http://schemas.openxmlformats.org/drawingml/2006/table">
            <a:tbl>
              <a:tblPr firstRow="1" bandRow="1">
                <a:tableStyleId>{5C22544A-7EE6-4342-B048-85BDC9FD1C3A}</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b="0" dirty="0" smtClean="0">
                          <a:solidFill>
                            <a:schemeClr val="bg1"/>
                          </a:solidFill>
                        </a:rPr>
                        <a:t>Normal weight</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0" dirty="0" smtClean="0">
                          <a:solidFill>
                            <a:schemeClr val="bg1"/>
                          </a:solidFill>
                        </a:rPr>
                        <a:t>Overweight</a:t>
                      </a:r>
                      <a:r>
                        <a:rPr lang="en-CA" b="0" baseline="0" dirty="0" smtClean="0">
                          <a:solidFill>
                            <a:schemeClr val="bg1"/>
                          </a:solidFill>
                        </a:rPr>
                        <a:t>/obese</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CA" dirty="0" smtClean="0">
                          <a:solidFill>
                            <a:schemeClr val="bg1"/>
                          </a:solidFill>
                        </a:rPr>
                        <a:t>Dead</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solidFill>
                            <a:schemeClr val="tx1"/>
                          </a:solidFill>
                        </a:rPr>
                        <a:t>78</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1"/>
                          </a:solidFill>
                        </a:rPr>
                        <a:t>371</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ctr"/>
                      <a:r>
                        <a:rPr lang="en-CA" dirty="0" smtClean="0">
                          <a:solidFill>
                            <a:schemeClr val="bg1"/>
                          </a:solidFill>
                        </a:rPr>
                        <a:t>Alive</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solidFill>
                            <a:schemeClr val="tx1"/>
                          </a:solidFill>
                        </a:rPr>
                        <a:t>215</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1"/>
                          </a:solidFill>
                        </a:rPr>
                        <a:t>1961</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nvPr>
        </p:nvGraphicFramePr>
        <p:xfrm>
          <a:off x="1703513" y="2440692"/>
          <a:ext cx="6559857" cy="1112520"/>
        </p:xfrm>
        <a:graphic>
          <a:graphicData uri="http://schemas.openxmlformats.org/drawingml/2006/table">
            <a:tbl>
              <a:tblPr firstRow="1" bandRow="1">
                <a:tableStyleId>{5C22544A-7EE6-4342-B048-85BDC9FD1C3A}</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b="0" dirty="0" smtClean="0">
                          <a:solidFill>
                            <a:schemeClr val="bg1"/>
                          </a:solidFill>
                        </a:rPr>
                        <a:t>Normal weight</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0" dirty="0" smtClean="0">
                          <a:solidFill>
                            <a:schemeClr val="bg1"/>
                          </a:solidFill>
                        </a:rPr>
                        <a:t>Overweight</a:t>
                      </a:r>
                      <a:r>
                        <a:rPr lang="en-CA" b="0" baseline="0" dirty="0" smtClean="0">
                          <a:solidFill>
                            <a:schemeClr val="bg1"/>
                          </a:solidFill>
                        </a:rPr>
                        <a:t>/obese</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CA" dirty="0" smtClean="0">
                          <a:solidFill>
                            <a:schemeClr val="bg1"/>
                          </a:solidFill>
                        </a:rPr>
                        <a:t>Dead</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solidFill>
                            <a:schemeClr val="tx1"/>
                          </a:solidFill>
                        </a:rPr>
                        <a:t>1835</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1"/>
                          </a:solidFill>
                        </a:rPr>
                        <a:t>2735</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bg1"/>
                          </a:solidFill>
                        </a:rPr>
                        <a:t>Alive</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solidFill>
                            <a:schemeClr val="tx1"/>
                          </a:solidFill>
                        </a:rPr>
                        <a:t>5705</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solidFill>
                            <a:schemeClr val="tx1"/>
                          </a:solidFill>
                        </a:rPr>
                        <a:t>7812</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nvPr>
        </p:nvGraphicFramePr>
        <p:xfrm>
          <a:off x="1703513" y="3736836"/>
          <a:ext cx="6559857" cy="1112520"/>
        </p:xfrm>
        <a:graphic>
          <a:graphicData uri="http://schemas.openxmlformats.org/drawingml/2006/table">
            <a:tbl>
              <a:tblPr firstRow="1" bandRow="1">
                <a:tableStyleId>{5C22544A-7EE6-4342-B048-85BDC9FD1C3A}</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b="0" dirty="0" smtClean="0">
                          <a:solidFill>
                            <a:schemeClr val="bg1"/>
                          </a:solidFill>
                        </a:rPr>
                        <a:t>Normal weight</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0" dirty="0" smtClean="0">
                          <a:solidFill>
                            <a:schemeClr val="bg1"/>
                          </a:solidFill>
                        </a:rPr>
                        <a:t>Overweight</a:t>
                      </a:r>
                      <a:r>
                        <a:rPr lang="en-CA" b="0" baseline="0" dirty="0" smtClean="0">
                          <a:solidFill>
                            <a:schemeClr val="bg1"/>
                          </a:solidFill>
                        </a:rPr>
                        <a:t>/obese</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CA" dirty="0" smtClean="0">
                          <a:solidFill>
                            <a:schemeClr val="bg1"/>
                          </a:solidFill>
                        </a:rPr>
                        <a:t>Dead</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t>203</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t>612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bg1"/>
                          </a:solidFill>
                        </a:rPr>
                        <a:t>Alive</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t>99</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dirty="0" smtClean="0"/>
                        <a:t>521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nvPr>
        </p:nvGraphicFramePr>
        <p:xfrm>
          <a:off x="1703513" y="5139101"/>
          <a:ext cx="6559857" cy="1112520"/>
        </p:xfrm>
        <a:graphic>
          <a:graphicData uri="http://schemas.openxmlformats.org/drawingml/2006/table">
            <a:tbl>
              <a:tblPr firstRow="1" bandRow="1">
                <a:tableStyleId>{5C22544A-7EE6-4342-B048-85BDC9FD1C3A}</a:tableStyleId>
              </a:tblPr>
              <a:tblGrid>
                <a:gridCol w="2186619">
                  <a:extLst>
                    <a:ext uri="{9D8B030D-6E8A-4147-A177-3AD203B41FA5}">
                      <a16:colId xmlns:a16="http://schemas.microsoft.com/office/drawing/2014/main" val="20000"/>
                    </a:ext>
                  </a:extLst>
                </a:gridCol>
                <a:gridCol w="2186619">
                  <a:extLst>
                    <a:ext uri="{9D8B030D-6E8A-4147-A177-3AD203B41FA5}">
                      <a16:colId xmlns:a16="http://schemas.microsoft.com/office/drawing/2014/main" val="20001"/>
                    </a:ext>
                  </a:extLst>
                </a:gridCol>
                <a:gridCol w="2186619">
                  <a:extLst>
                    <a:ext uri="{9D8B030D-6E8A-4147-A177-3AD203B41FA5}">
                      <a16:colId xmlns:a16="http://schemas.microsoft.com/office/drawing/2014/main" val="20002"/>
                    </a:ext>
                  </a:extLst>
                </a:gridCol>
              </a:tblGrid>
              <a:tr h="370840">
                <a:tc>
                  <a:txBody>
                    <a:bodyPr/>
                    <a:lstStyle/>
                    <a:p>
                      <a:endParaRPr lang="en-CA"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b="0" dirty="0" smtClean="0">
                          <a:solidFill>
                            <a:schemeClr val="bg1"/>
                          </a:solidFill>
                        </a:rPr>
                        <a:t>Normal weight</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b="0" dirty="0" smtClean="0">
                          <a:solidFill>
                            <a:schemeClr val="bg1"/>
                          </a:solidFill>
                        </a:rPr>
                        <a:t>Overweight</a:t>
                      </a:r>
                      <a:r>
                        <a:rPr lang="en-CA" b="0" baseline="0" dirty="0" smtClean="0">
                          <a:solidFill>
                            <a:schemeClr val="bg1"/>
                          </a:solidFill>
                        </a:rPr>
                        <a:t>/obese</a:t>
                      </a:r>
                      <a:endParaRPr lang="en-CA"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CA" dirty="0" smtClean="0">
                          <a:solidFill>
                            <a:schemeClr val="bg1"/>
                          </a:solidFill>
                        </a:rPr>
                        <a:t>Dead</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t>0.11</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t>0.22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CA" dirty="0" smtClean="0">
                          <a:solidFill>
                            <a:schemeClr val="bg1"/>
                          </a:solidFill>
                        </a:rPr>
                        <a:t>Alive</a:t>
                      </a:r>
                      <a:endParaRPr lang="en-CA"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CA" dirty="0" smtClean="0"/>
                        <a:t>0.02</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dirty="0" smtClean="0"/>
                        <a:t>0.07</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8263370" y="5509529"/>
            <a:ext cx="2404631" cy="369332"/>
          </a:xfrm>
          <a:prstGeom prst="rect">
            <a:avLst/>
          </a:prstGeom>
          <a:solidFill>
            <a:schemeClr val="bg1"/>
          </a:solidFill>
          <a:ln w="28575">
            <a:solidFill>
              <a:srgbClr val="FF0000"/>
            </a:solidFill>
          </a:ln>
        </p:spPr>
        <p:txBody>
          <a:bodyPr wrap="square" rtlCol="0">
            <a:spAutoFit/>
          </a:bodyPr>
          <a:lstStyle/>
          <a:p>
            <a:pPr algn="ctr"/>
            <a:r>
              <a:rPr lang="en-CA" dirty="0"/>
              <a:t>Sampling Fractions</a:t>
            </a:r>
          </a:p>
        </p:txBody>
      </p:sp>
      <p:sp>
        <p:nvSpPr>
          <p:cNvPr id="10" name="TextBox 9"/>
          <p:cNvSpPr txBox="1"/>
          <p:nvPr/>
        </p:nvSpPr>
        <p:spPr>
          <a:xfrm>
            <a:off x="8373210" y="3934798"/>
            <a:ext cx="2088232" cy="646331"/>
          </a:xfrm>
          <a:prstGeom prst="rect">
            <a:avLst/>
          </a:prstGeom>
          <a:solidFill>
            <a:schemeClr val="bg1"/>
          </a:solidFill>
          <a:ln w="28575">
            <a:solidFill>
              <a:srgbClr val="FF0000"/>
            </a:solidFill>
          </a:ln>
        </p:spPr>
        <p:txBody>
          <a:bodyPr wrap="square" rtlCol="0">
            <a:spAutoFit/>
          </a:bodyPr>
          <a:lstStyle/>
          <a:p>
            <a:pPr algn="ctr"/>
            <a:r>
              <a:rPr lang="en-CA" dirty="0"/>
              <a:t>NHANES III</a:t>
            </a:r>
          </a:p>
          <a:p>
            <a:pPr algn="ctr"/>
            <a:r>
              <a:rPr lang="en-CA" dirty="0"/>
              <a:t>Diabetics</a:t>
            </a:r>
          </a:p>
        </p:txBody>
      </p:sp>
      <p:sp>
        <p:nvSpPr>
          <p:cNvPr id="11" name="TextBox 10"/>
          <p:cNvSpPr txBox="1"/>
          <p:nvPr/>
        </p:nvSpPr>
        <p:spPr>
          <a:xfrm>
            <a:off x="8373210" y="2461487"/>
            <a:ext cx="2088232" cy="646331"/>
          </a:xfrm>
          <a:prstGeom prst="rect">
            <a:avLst/>
          </a:prstGeom>
          <a:solidFill>
            <a:schemeClr val="bg1"/>
          </a:solidFill>
          <a:ln w="28575">
            <a:solidFill>
              <a:srgbClr val="FF0000"/>
            </a:solidFill>
          </a:ln>
        </p:spPr>
        <p:txBody>
          <a:bodyPr wrap="square" rtlCol="0">
            <a:spAutoFit/>
          </a:bodyPr>
          <a:lstStyle/>
          <a:p>
            <a:pPr algn="ctr"/>
            <a:r>
              <a:rPr lang="en-CA" dirty="0"/>
              <a:t>NHANES III</a:t>
            </a:r>
          </a:p>
          <a:p>
            <a:pPr algn="ctr"/>
            <a:r>
              <a:rPr lang="en-CA" dirty="0"/>
              <a:t>Complete cohort</a:t>
            </a:r>
          </a:p>
        </p:txBody>
      </p:sp>
      <p:sp>
        <p:nvSpPr>
          <p:cNvPr id="12" name="TextBox 11"/>
          <p:cNvSpPr txBox="1"/>
          <p:nvPr/>
        </p:nvSpPr>
        <p:spPr>
          <a:xfrm>
            <a:off x="8404917" y="1237121"/>
            <a:ext cx="2088232" cy="369332"/>
          </a:xfrm>
          <a:prstGeom prst="rect">
            <a:avLst/>
          </a:prstGeom>
          <a:solidFill>
            <a:schemeClr val="bg1"/>
          </a:solidFill>
          <a:ln w="28575">
            <a:solidFill>
              <a:srgbClr val="FF0000"/>
            </a:solidFill>
          </a:ln>
        </p:spPr>
        <p:txBody>
          <a:bodyPr wrap="square" rtlCol="0">
            <a:spAutoFit/>
          </a:bodyPr>
          <a:lstStyle/>
          <a:p>
            <a:pPr algn="ctr"/>
            <a:r>
              <a:rPr lang="en-CA" dirty="0"/>
              <a:t> </a:t>
            </a:r>
            <a:r>
              <a:rPr lang="en-CA" dirty="0" err="1"/>
              <a:t>Carnethon</a:t>
            </a:r>
            <a:r>
              <a:rPr lang="en-CA" dirty="0"/>
              <a:t> paper</a:t>
            </a:r>
          </a:p>
        </p:txBody>
      </p:sp>
    </p:spTree>
    <p:extLst>
      <p:ext uri="{BB962C8B-B14F-4D97-AF65-F5344CB8AC3E}">
        <p14:creationId xmlns:p14="http://schemas.microsoft.com/office/powerpoint/2010/main" val="1628174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BCC8D0D-EAEC-449D-9161-023DFF90F2E2}" type="slidenum">
              <a:rPr lang="en-US" smtClean="0"/>
              <a:pPr/>
              <a:t>94</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4718" y="246349"/>
            <a:ext cx="5212080" cy="3814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45848571"/>
              </p:ext>
            </p:extLst>
          </p:nvPr>
        </p:nvGraphicFramePr>
        <p:xfrm>
          <a:off x="1755599" y="4105323"/>
          <a:ext cx="8709693" cy="1554480"/>
        </p:xfrm>
        <a:graphic>
          <a:graphicData uri="http://schemas.openxmlformats.org/drawingml/2006/table">
            <a:tbl>
              <a:tblPr firstRow="1" bandRow="1">
                <a:tableStyleId>{5C22544A-7EE6-4342-B048-85BDC9FD1C3A}</a:tableStyleId>
              </a:tblPr>
              <a:tblGrid>
                <a:gridCol w="2232400">
                  <a:extLst>
                    <a:ext uri="{9D8B030D-6E8A-4147-A177-3AD203B41FA5}">
                      <a16:colId xmlns:a16="http://schemas.microsoft.com/office/drawing/2014/main" val="20000"/>
                    </a:ext>
                  </a:extLst>
                </a:gridCol>
                <a:gridCol w="1814394">
                  <a:extLst>
                    <a:ext uri="{9D8B030D-6E8A-4147-A177-3AD203B41FA5}">
                      <a16:colId xmlns:a16="http://schemas.microsoft.com/office/drawing/2014/main" val="20001"/>
                    </a:ext>
                  </a:extLst>
                </a:gridCol>
                <a:gridCol w="2102474">
                  <a:extLst>
                    <a:ext uri="{9D8B030D-6E8A-4147-A177-3AD203B41FA5}">
                      <a16:colId xmlns:a16="http://schemas.microsoft.com/office/drawing/2014/main" val="20002"/>
                    </a:ext>
                  </a:extLst>
                </a:gridCol>
                <a:gridCol w="2560425">
                  <a:extLst>
                    <a:ext uri="{9D8B030D-6E8A-4147-A177-3AD203B41FA5}">
                      <a16:colId xmlns:a16="http://schemas.microsoft.com/office/drawing/2014/main" val="20003"/>
                    </a:ext>
                  </a:extLst>
                </a:gridCol>
              </a:tblGrid>
              <a:tr h="370840">
                <a:tc>
                  <a:txBody>
                    <a:bodyPr/>
                    <a:lstStyle/>
                    <a:p>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HR Estimate</a:t>
                      </a:r>
                      <a:r>
                        <a:rPr lang="en-CA" baseline="0" dirty="0" smtClean="0">
                          <a:latin typeface="Verdana" panose="020B0604030504040204" pitchFamily="34" charset="0"/>
                          <a:ea typeface="Verdana" panose="020B0604030504040204" pitchFamily="34" charset="0"/>
                          <a:cs typeface="Verdana" panose="020B0604030504040204" pitchFamily="34" charset="0"/>
                        </a:rPr>
                        <a:t> </a:t>
                      </a:r>
                      <a:r>
                        <a:rPr lang="en-CA" dirty="0" smtClean="0">
                          <a:latin typeface="Verdana" panose="020B0604030504040204" pitchFamily="34" charset="0"/>
                          <a:ea typeface="Verdana" panose="020B0604030504040204" pitchFamily="34" charset="0"/>
                          <a:cs typeface="Verdana" panose="020B0604030504040204" pitchFamily="34" charset="0"/>
                        </a:rPr>
                        <a:t>from article</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Crude OR </a:t>
                      </a:r>
                    </a:p>
                    <a:p>
                      <a:pPr algn="ctr"/>
                      <a:r>
                        <a:rPr lang="en-CA" dirty="0" smtClean="0">
                          <a:latin typeface="Verdana" panose="020B0604030504040204" pitchFamily="34" charset="0"/>
                          <a:ea typeface="Verdana" panose="020B0604030504040204" pitchFamily="34" charset="0"/>
                          <a:cs typeface="Verdana" panose="020B0604030504040204" pitchFamily="34" charset="0"/>
                        </a:rPr>
                        <a:t>Estimate</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Selection bias</a:t>
                      </a:r>
                      <a:r>
                        <a:rPr lang="en-CA" baseline="0" dirty="0" smtClean="0">
                          <a:latin typeface="Verdana" panose="020B0604030504040204" pitchFamily="34" charset="0"/>
                          <a:ea typeface="Verdana" panose="020B0604030504040204" pitchFamily="34" charset="0"/>
                          <a:cs typeface="Verdana" panose="020B0604030504040204" pitchFamily="34" charset="0"/>
                        </a:rPr>
                        <a:t>  corrected OR estimate</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CA" dirty="0" smtClean="0">
                          <a:latin typeface="Verdana" panose="020B0604030504040204" pitchFamily="34" charset="0"/>
                          <a:ea typeface="Verdana" panose="020B0604030504040204" pitchFamily="34" charset="0"/>
                          <a:cs typeface="Verdana" panose="020B0604030504040204" pitchFamily="34" charset="0"/>
                        </a:rPr>
                        <a:t>Normal weight</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1.70</a:t>
                      </a:r>
                    </a:p>
                    <a:p>
                      <a:pPr algn="ctr"/>
                      <a:r>
                        <a:rPr lang="en-CA" dirty="0" smtClean="0">
                          <a:latin typeface="Verdana" panose="020B0604030504040204" pitchFamily="34" charset="0"/>
                          <a:ea typeface="Verdana" panose="020B0604030504040204" pitchFamily="34" charset="0"/>
                          <a:cs typeface="Verdana" panose="020B0604030504040204" pitchFamily="34" charset="0"/>
                        </a:rPr>
                        <a:t>(1.33, 2.18)</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1.92</a:t>
                      </a:r>
                      <a:r>
                        <a:rPr lang="en-CA" baseline="0" dirty="0" smtClean="0">
                          <a:latin typeface="Verdana" panose="020B0604030504040204" pitchFamily="34" charset="0"/>
                          <a:ea typeface="Verdana" panose="020B0604030504040204" pitchFamily="34" charset="0"/>
                          <a:cs typeface="Verdana" panose="020B0604030504040204" pitchFamily="34" charset="0"/>
                        </a:rPr>
                        <a:t> </a:t>
                      </a:r>
                    </a:p>
                    <a:p>
                      <a:pPr algn="ctr"/>
                      <a:r>
                        <a:rPr lang="en-CA" baseline="0" dirty="0" smtClean="0">
                          <a:latin typeface="Verdana" panose="020B0604030504040204" pitchFamily="34" charset="0"/>
                          <a:ea typeface="Verdana" panose="020B0604030504040204" pitchFamily="34" charset="0"/>
                          <a:cs typeface="Verdana" panose="020B0604030504040204" pitchFamily="34" charset="0"/>
                        </a:rPr>
                        <a:t>(1.45, 2.54)</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CA" dirty="0" smtClean="0">
                          <a:latin typeface="Verdana" panose="020B0604030504040204" pitchFamily="34" charset="0"/>
                          <a:ea typeface="Verdana" panose="020B0604030504040204" pitchFamily="34" charset="0"/>
                          <a:cs typeface="Verdana" panose="020B0604030504040204" pitchFamily="34" charset="0"/>
                        </a:rPr>
                        <a:t>1.13</a:t>
                      </a:r>
                    </a:p>
                    <a:p>
                      <a:pPr algn="ctr"/>
                      <a:r>
                        <a:rPr lang="en-CA" dirty="0" smtClean="0">
                          <a:latin typeface="Verdana" panose="020B0604030504040204" pitchFamily="34" charset="0"/>
                          <a:ea typeface="Verdana" panose="020B0604030504040204" pitchFamily="34" charset="0"/>
                          <a:cs typeface="Verdana" panose="020B0604030504040204" pitchFamily="34" charset="0"/>
                        </a:rPr>
                        <a:t>(0.82, 1.57)</a:t>
                      </a:r>
                      <a:endParaRPr lang="en-CA"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1755599" y="5783373"/>
            <a:ext cx="8871212" cy="400110"/>
          </a:xfrm>
          <a:prstGeom prst="rect">
            <a:avLst/>
          </a:prstGeom>
          <a:noFill/>
        </p:spPr>
        <p:txBody>
          <a:bodyPr wrap="square" rtlCol="0">
            <a:spAutoFit/>
          </a:bodyPr>
          <a:lstStyle/>
          <a:p>
            <a:r>
              <a:rPr lang="en-CA" sz="2000" dirty="0">
                <a:latin typeface="Verdana" panose="020B0604030504040204" pitchFamily="34" charset="0"/>
                <a:ea typeface="Verdana" panose="020B0604030504040204" pitchFamily="34" charset="0"/>
                <a:cs typeface="Verdana" panose="020B0604030504040204" pitchFamily="34" charset="0"/>
              </a:rPr>
              <a:t>*Overweight-obese (BMI&gt;25) used as referent group </a:t>
            </a:r>
          </a:p>
        </p:txBody>
      </p:sp>
    </p:spTree>
    <p:extLst>
      <p:ext uri="{BB962C8B-B14F-4D97-AF65-F5344CB8AC3E}">
        <p14:creationId xmlns:p14="http://schemas.microsoft.com/office/powerpoint/2010/main" val="1574223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Wrap up</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875DB0-F7A3-40DB-8331-DEB043A8C99F}" type="slidenum">
              <a:rPr kumimoji="0" lang="en-US" sz="1600" b="0" i="0" u="none" strike="noStrike" kern="1200" cap="none" spc="0" normalizeH="0" baseline="0" noProof="0" smtClean="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374587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what we’ve covered today:</a:t>
            </a:r>
            <a:endParaRPr lang="en-US" dirty="0"/>
          </a:p>
        </p:txBody>
      </p:sp>
      <p:sp>
        <p:nvSpPr>
          <p:cNvPr id="3" name="Content Placeholder 2"/>
          <p:cNvSpPr>
            <a:spLocks noGrp="1"/>
          </p:cNvSpPr>
          <p:nvPr>
            <p:ph idx="1"/>
          </p:nvPr>
        </p:nvSpPr>
        <p:spPr/>
        <p:txBody>
          <a:bodyPr/>
          <a:lstStyle/>
          <a:p>
            <a:r>
              <a:rPr lang="en-US" dirty="0" smtClean="0"/>
              <a:t>Key </a:t>
            </a:r>
            <a:r>
              <a:rPr lang="en-US" dirty="0"/>
              <a:t>concepts about bias and different types of bias</a:t>
            </a:r>
          </a:p>
          <a:p>
            <a:pPr lvl="1"/>
            <a:r>
              <a:rPr lang="en-US" dirty="0" smtClean="0"/>
              <a:t>Deterministic </a:t>
            </a:r>
            <a:r>
              <a:rPr lang="en-US" dirty="0"/>
              <a:t>and probabilistic bias analysis techniques</a:t>
            </a:r>
          </a:p>
          <a:p>
            <a:pPr lvl="1"/>
            <a:r>
              <a:rPr lang="en-US" dirty="0"/>
              <a:t>Selection bias</a:t>
            </a:r>
          </a:p>
          <a:p>
            <a:pPr lvl="1"/>
            <a:r>
              <a:rPr lang="en-US" dirty="0"/>
              <a:t>Misclassification </a:t>
            </a:r>
          </a:p>
          <a:p>
            <a:pPr lvl="1">
              <a:spcAft>
                <a:spcPts val="1800"/>
              </a:spcAft>
            </a:pPr>
            <a:r>
              <a:rPr lang="en-US" dirty="0"/>
              <a:t>Unmeasured confounding</a:t>
            </a:r>
          </a:p>
          <a:p>
            <a:pPr>
              <a:spcAft>
                <a:spcPts val="1800"/>
              </a:spcAft>
            </a:pPr>
            <a:r>
              <a:rPr lang="en-US" dirty="0" smtClean="0"/>
              <a:t>Hand </a:t>
            </a:r>
            <a:r>
              <a:rPr lang="en-US" dirty="0"/>
              <a:t>calculations, Stata commands, Excel worksheets</a:t>
            </a:r>
          </a:p>
          <a:p>
            <a:pPr>
              <a:spcAft>
                <a:spcPts val="1800"/>
              </a:spcAft>
            </a:pPr>
            <a:r>
              <a:rPr lang="en-US" dirty="0" smtClean="0"/>
              <a:t>Didn’t </a:t>
            </a:r>
            <a:r>
              <a:rPr lang="en-US" dirty="0"/>
              <a:t>cover Bayesian bias analysis, multiple bias analysis, more complex scenarios (e.g., </a:t>
            </a:r>
            <a:r>
              <a:rPr lang="en-US" dirty="0" err="1"/>
              <a:t>polytomous</a:t>
            </a:r>
            <a:r>
              <a:rPr lang="en-US" dirty="0"/>
              <a:t> unmeasured </a:t>
            </a:r>
            <a:r>
              <a:rPr lang="en-US" dirty="0" smtClean="0"/>
              <a:t>confounders, effect measure modification with unmeasured confounding)</a:t>
            </a:r>
            <a:endParaRPr lang="en-US" dirty="0"/>
          </a:p>
          <a:p>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1600" b="0" i="0" u="none" strike="noStrike" kern="1200" cap="none" spc="0" normalizeH="0" baseline="0" noProof="0" smtClean="0">
                <a:ln>
                  <a:noFill/>
                </a:ln>
                <a:solidFill>
                  <a:prstClr val="white"/>
                </a:solidFill>
                <a:effectLst/>
                <a:uLnTx/>
                <a:uFillTx/>
                <a:latin typeface="Arial"/>
                <a:ea typeface="Verdana" panose="020B0604030504040204" pitchFamily="34" charset="0"/>
                <a:cs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US" sz="1600" b="0" i="0" u="none" strike="noStrike" kern="1200" cap="none" spc="0" normalizeH="0" baseline="0" noProof="0" dirty="0">
              <a:ln>
                <a:noFill/>
              </a:ln>
              <a:solidFill>
                <a:prstClr val="white"/>
              </a:solidFill>
              <a:effectLst/>
              <a:uLnTx/>
              <a:uFillTx/>
              <a:latin typeface="Aria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491092"/>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048" y="2166364"/>
            <a:ext cx="11280276" cy="1739347"/>
          </a:xfrm>
        </p:spPr>
        <p:txBody>
          <a:bodyPr>
            <a:noAutofit/>
          </a:bodyPr>
          <a:lstStyle/>
          <a:p>
            <a:pPr algn="l">
              <a:lnSpc>
                <a:spcPct val="110000"/>
              </a:lnSpc>
            </a:pPr>
            <a:r>
              <a:rPr lang="en-US" sz="3200" dirty="0" smtClean="0">
                <a:latin typeface="Verdana" panose="020B0604030504040204" pitchFamily="34" charset="0"/>
                <a:ea typeface="Verdana" panose="020B0604030504040204" pitchFamily="34" charset="0"/>
                <a:cs typeface="Verdana" panose="020B0604030504040204" pitchFamily="34" charset="0"/>
              </a:rPr>
              <a:t>Link to BOX with simulation tutorial files: </a:t>
            </a:r>
            <a:r>
              <a:rPr lang="en-US" sz="3200" dirty="0" smtClean="0">
                <a:latin typeface="Verdana" panose="020B0604030504040204" pitchFamily="34" charset="0"/>
                <a:ea typeface="Verdana" panose="020B0604030504040204" pitchFamily="34" charset="0"/>
                <a:cs typeface="Verdana" panose="020B0604030504040204" pitchFamily="34" charset="0"/>
                <a:hlinkClick r:id="rId2"/>
              </a:rPr>
              <a:t>https://bit.ly/2SOJer8</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524000" y="3996250"/>
            <a:ext cx="9144000" cy="1756368"/>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a:xfrm>
            <a:off x="11119945" y="6422855"/>
            <a:ext cx="485246" cy="244646"/>
          </a:xfrm>
        </p:spPr>
        <p:txBody>
          <a:bodyPr/>
          <a:lstStyle/>
          <a:p>
            <a:fld id="{63875DB0-F7A3-40DB-8331-DEB043A8C99F}" type="slidenum">
              <a:rPr lang="en-US" sz="1600" smtClean="0">
                <a:latin typeface="Arial" panose="020B0604020202020204" pitchFamily="34" charset="0"/>
                <a:ea typeface="Verdana" panose="020B0604030504040204" pitchFamily="34" charset="0"/>
                <a:cs typeface="Arial" panose="020B0604020202020204" pitchFamily="34" charset="0"/>
              </a:rPr>
              <a:t>97</a:t>
            </a:fld>
            <a:endParaRPr lang="en-US" sz="16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272604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60000"/>
            <a:lumOff val="40000"/>
            <a:alpha val="71000"/>
          </a:schemeClr>
        </a:solidFill>
        <a:ln w="19050" algn="ctr">
          <a:noFill/>
          <a:miter lim="800000"/>
          <a:headEnd/>
          <a:tailEnd/>
        </a:ln>
      </a:spPr>
      <a:bodyPr wrap="none" rtlCol="0" anchor="ctr"/>
      <a:lstStyle>
        <a:defPPr algn="ctr">
          <a:lnSpc>
            <a:spcPct val="90000"/>
          </a:lnSpc>
          <a:defRPr dirty="0" smtClean="0">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5418</Words>
  <Application>Microsoft Office PowerPoint</Application>
  <PresentationFormat>Widescreen</PresentationFormat>
  <Paragraphs>1044</Paragraphs>
  <Slides>97</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97</vt:i4>
      </vt:variant>
    </vt:vector>
  </HeadingPairs>
  <TitlesOfParts>
    <vt:vector size="113" baseType="lpstr">
      <vt:lpstr>Arial</vt:lpstr>
      <vt:lpstr>Calibri</vt:lpstr>
      <vt:lpstr>Cambria</vt:lpstr>
      <vt:lpstr>Cambria Math</vt:lpstr>
      <vt:lpstr>Corbel</vt:lpstr>
      <vt:lpstr>Courier</vt:lpstr>
      <vt:lpstr>Courier New</vt:lpstr>
      <vt:lpstr>Franklin Gothic Medium</vt:lpstr>
      <vt:lpstr>Garamond</vt:lpstr>
      <vt:lpstr>Source Sans Pro</vt:lpstr>
      <vt:lpstr>Times New Roman</vt:lpstr>
      <vt:lpstr>Verdana</vt:lpstr>
      <vt:lpstr>Wingdings</vt:lpstr>
      <vt:lpstr>Wingdings 2</vt:lpstr>
      <vt:lpstr>Banded</vt:lpstr>
      <vt:lpstr>UCSF PPT Template-Blue Bar</vt:lpstr>
      <vt:lpstr>UCSF Epi Tools Workshop  Quantitative Bias Analysis</vt:lpstr>
      <vt:lpstr>Outline</vt:lpstr>
      <vt:lpstr>Outline</vt:lpstr>
      <vt:lpstr>Part 1: Introduction to Quantitative Bias analysis</vt:lpstr>
      <vt:lpstr>Acknowledgements </vt:lpstr>
      <vt:lpstr>Key Terms: what is bias?</vt:lpstr>
      <vt:lpstr>Key Terms: random error vs. systematic error</vt:lpstr>
      <vt:lpstr>Random error</vt:lpstr>
      <vt:lpstr>PowerPoint Presentation</vt:lpstr>
      <vt:lpstr>PowerPoint Presentation</vt:lpstr>
      <vt:lpstr>Internal validity, external validity, and target validity</vt:lpstr>
      <vt:lpstr>Threats to internal validity</vt:lpstr>
      <vt:lpstr>Confounding</vt:lpstr>
      <vt:lpstr>Selection bias</vt:lpstr>
      <vt:lpstr>Structure of collider-stratification bias</vt:lpstr>
      <vt:lpstr>PowerPoint Presentation</vt:lpstr>
      <vt:lpstr>PowerPoint Presentation</vt:lpstr>
      <vt:lpstr>PowerPoint Presentation</vt:lpstr>
      <vt:lpstr>DAGs for selection bias</vt:lpstr>
      <vt:lpstr>Information Bias </vt:lpstr>
      <vt:lpstr>PowerPoint Presentation</vt:lpstr>
      <vt:lpstr>Reliability vs. Validity</vt:lpstr>
      <vt:lpstr>Limitations of meta-analysis</vt:lpstr>
      <vt:lpstr>Why QBA?</vt:lpstr>
      <vt:lpstr>When QBA?</vt:lpstr>
      <vt:lpstr>Bias parameters</vt:lpstr>
      <vt:lpstr>Confounding</vt:lpstr>
      <vt:lpstr>Identifying confounding</vt:lpstr>
      <vt:lpstr>Crude vs. adjusted estimates</vt:lpstr>
      <vt:lpstr>Bias analysis for unmeasured confounding</vt:lpstr>
      <vt:lpstr>Question of interest</vt:lpstr>
      <vt:lpstr>Example: HDL cholesterol, exercise &amp; CVD risk</vt:lpstr>
      <vt:lpstr>Crude association HDL       CVD </vt:lpstr>
      <vt:lpstr>Exercise             CVD </vt:lpstr>
      <vt:lpstr>Bias parameters</vt:lpstr>
      <vt:lpstr>Observed Data</vt:lpstr>
      <vt:lpstr>Deterministic bias analysis</vt:lpstr>
      <vt:lpstr>Deterministic bias analysis</vt:lpstr>
      <vt:lpstr>Deterministic bias analysis</vt:lpstr>
      <vt:lpstr>Excel option</vt:lpstr>
      <vt:lpstr>-episens- or -episensi-</vt:lpstr>
      <vt:lpstr>-episens- or -episensi-</vt:lpstr>
      <vt:lpstr>Selection bias (collider-stratification bias)</vt:lpstr>
      <vt:lpstr>Structural approach to collider-stratification bias</vt:lpstr>
      <vt:lpstr>Selection vs. selection bias</vt:lpstr>
      <vt:lpstr>When does selection bias occur?</vt:lpstr>
      <vt:lpstr>Calculate the cross product</vt:lpstr>
      <vt:lpstr>Sampling Fractions (selection probabilities) </vt:lpstr>
      <vt:lpstr>Bias Analysis for Selection Bias</vt:lpstr>
      <vt:lpstr>Bias analysis for selection bias</vt:lpstr>
      <vt:lpstr>Example</vt:lpstr>
      <vt:lpstr>Where to get estimates of sampling fractions?</vt:lpstr>
      <vt:lpstr>Calculations </vt:lpstr>
      <vt:lpstr>Stata -episens- </vt:lpstr>
      <vt:lpstr>-episensi- </vt:lpstr>
      <vt:lpstr>Excel option</vt:lpstr>
      <vt:lpstr>Misclassification</vt:lpstr>
      <vt:lpstr>Two types of misclassification</vt:lpstr>
      <vt:lpstr>Terminology</vt:lpstr>
      <vt:lpstr>Other key terms</vt:lpstr>
      <vt:lpstr>Where to obtain bias parameters?</vt:lpstr>
      <vt:lpstr>Example: Self-report vs. measured BMI</vt:lpstr>
      <vt:lpstr>Comparing self-report and measured BMI</vt:lpstr>
      <vt:lpstr>PowerPoint Presentation</vt:lpstr>
      <vt:lpstr>Using observed data to calculate the “truth”</vt:lpstr>
      <vt:lpstr>Example: Race and obesity </vt:lpstr>
      <vt:lpstr>Validation Study</vt:lpstr>
      <vt:lpstr>-Diagt- command to calculate sensitivity, specificity, PPV, and NPV</vt:lpstr>
      <vt:lpstr>-Diagt- command</vt:lpstr>
      <vt:lpstr>Excel option</vt:lpstr>
      <vt:lpstr>Using the spreadsheet….</vt:lpstr>
      <vt:lpstr>-episensi- for misclassification</vt:lpstr>
      <vt:lpstr>Using PPV and NPV</vt:lpstr>
      <vt:lpstr>Biggest misconception</vt:lpstr>
      <vt:lpstr>It’s not always true!</vt:lpstr>
      <vt:lpstr>Multidimensional bias analysis</vt:lpstr>
      <vt:lpstr>Concept</vt:lpstr>
      <vt:lpstr>Probabilistic bias analysis</vt:lpstr>
      <vt:lpstr>Concept</vt:lpstr>
      <vt:lpstr>Probabilistic bias analysis</vt:lpstr>
      <vt:lpstr>Probability Distributions: Uniform</vt:lpstr>
      <vt:lpstr>Probability Distributions: Triangular</vt:lpstr>
      <vt:lpstr>Probability Distributions: Trapezoidal</vt:lpstr>
      <vt:lpstr>Probability Distributions: Normal</vt:lpstr>
      <vt:lpstr>Probability Distributions: Beta</vt:lpstr>
      <vt:lpstr>Comparing distributions</vt:lpstr>
      <vt:lpstr>Software options</vt:lpstr>
      <vt:lpstr>-episens- for probabilistic bias analysis</vt:lpstr>
      <vt:lpstr>Exposure misclassification histograms</vt:lpstr>
      <vt:lpstr>Unmeasured confounder (smoking)</vt:lpstr>
      <vt:lpstr>Collider-stratification bias example: the obesity paradox</vt:lpstr>
      <vt:lpstr>Analytic cohort comprised of 2625 men and women with incident diabetes (based on fasting glucose or newly initiated medication for diabetes)</vt:lpstr>
      <vt:lpstr>PowerPoint Presentation</vt:lpstr>
      <vt:lpstr>PowerPoint Presentation</vt:lpstr>
      <vt:lpstr>Wrap up</vt:lpstr>
      <vt:lpstr>Review of what we’ve covered today:</vt:lpstr>
      <vt:lpstr>Link to BOX with simulation tutorial files: https://bit.ly/2SOJer8</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Epi Tools Workshop  Quantitative Bias Analysis</dc:title>
  <dc:creator>Mayeda, Elizabeth Rose</dc:creator>
  <cp:lastModifiedBy>Mayeda, Elizabeth Rose</cp:lastModifiedBy>
  <cp:revision>135</cp:revision>
  <dcterms:created xsi:type="dcterms:W3CDTF">2019-02-12T20:31:18Z</dcterms:created>
  <dcterms:modified xsi:type="dcterms:W3CDTF">2019-02-14T19:35:08Z</dcterms:modified>
</cp:coreProperties>
</file>