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 id="2147483676" r:id="rId3"/>
    <p:sldMasterId id="2147483689" r:id="rId4"/>
  </p:sldMasterIdLst>
  <p:notesMasterIdLst>
    <p:notesMasterId r:id="rId136"/>
  </p:notesMasterIdLst>
  <p:handoutMasterIdLst>
    <p:handoutMasterId r:id="rId137"/>
  </p:handoutMasterIdLst>
  <p:sldIdLst>
    <p:sldId id="367" r:id="rId5"/>
    <p:sldId id="679" r:id="rId6"/>
    <p:sldId id="746" r:id="rId7"/>
    <p:sldId id="586" r:id="rId8"/>
    <p:sldId id="600" r:id="rId9"/>
    <p:sldId id="745" r:id="rId10"/>
    <p:sldId id="778" r:id="rId11"/>
    <p:sldId id="779" r:id="rId12"/>
    <p:sldId id="368" r:id="rId13"/>
    <p:sldId id="397" r:id="rId14"/>
    <p:sldId id="455" r:id="rId15"/>
    <p:sldId id="402" r:id="rId16"/>
    <p:sldId id="403" r:id="rId17"/>
    <p:sldId id="433" r:id="rId18"/>
    <p:sldId id="475" r:id="rId19"/>
    <p:sldId id="748" r:id="rId20"/>
    <p:sldId id="747" r:id="rId21"/>
    <p:sldId id="325" r:id="rId22"/>
    <p:sldId id="680" r:id="rId23"/>
    <p:sldId id="727" r:id="rId24"/>
    <p:sldId id="781" r:id="rId25"/>
    <p:sldId id="749" r:id="rId26"/>
    <p:sldId id="681" r:id="rId27"/>
    <p:sldId id="682" r:id="rId28"/>
    <p:sldId id="683" r:id="rId29"/>
    <p:sldId id="684" r:id="rId30"/>
    <p:sldId id="782" r:id="rId31"/>
    <p:sldId id="685" r:id="rId32"/>
    <p:sldId id="686" r:id="rId33"/>
    <p:sldId id="750" r:id="rId34"/>
    <p:sldId id="703" r:id="rId35"/>
    <p:sldId id="313" r:id="rId36"/>
    <p:sldId id="751" r:id="rId37"/>
    <p:sldId id="688" r:id="rId38"/>
    <p:sldId id="414" r:id="rId39"/>
    <p:sldId id="754" r:id="rId40"/>
    <p:sldId id="721" r:id="rId41"/>
    <p:sldId id="518" r:id="rId42"/>
    <p:sldId id="755" r:id="rId43"/>
    <p:sldId id="705" r:id="rId44"/>
    <p:sldId id="724" r:id="rId45"/>
    <p:sldId id="707" r:id="rId46"/>
    <p:sldId id="708" r:id="rId47"/>
    <p:sldId id="697" r:id="rId48"/>
    <p:sldId id="758" r:id="rId49"/>
    <p:sldId id="759" r:id="rId50"/>
    <p:sldId id="438" r:id="rId51"/>
    <p:sldId id="714" r:id="rId52"/>
    <p:sldId id="741" r:id="rId53"/>
    <p:sldId id="487" r:id="rId54"/>
    <p:sldId id="418" r:id="rId55"/>
    <p:sldId id="266" r:id="rId56"/>
    <p:sldId id="416" r:id="rId57"/>
    <p:sldId id="760" r:id="rId58"/>
    <p:sldId id="762" r:id="rId59"/>
    <p:sldId id="790" r:id="rId60"/>
    <p:sldId id="599" r:id="rId61"/>
    <p:sldId id="324" r:id="rId62"/>
    <p:sldId id="764" r:id="rId63"/>
    <p:sldId id="731" r:id="rId64"/>
    <p:sldId id="601" r:id="rId65"/>
    <p:sldId id="689" r:id="rId66"/>
    <p:sldId id="765" r:id="rId67"/>
    <p:sldId id="769" r:id="rId68"/>
    <p:sldId id="768" r:id="rId69"/>
    <p:sldId id="770" r:id="rId70"/>
    <p:sldId id="388" r:id="rId71"/>
    <p:sldId id="602" r:id="rId72"/>
    <p:sldId id="717" r:id="rId73"/>
    <p:sldId id="772" r:id="rId74"/>
    <p:sldId id="735" r:id="rId75"/>
    <p:sldId id="736" r:id="rId76"/>
    <p:sldId id="737" r:id="rId77"/>
    <p:sldId id="738" r:id="rId78"/>
    <p:sldId id="609" r:id="rId79"/>
    <p:sldId id="610" r:id="rId80"/>
    <p:sldId id="771" r:id="rId81"/>
    <p:sldId id="613" r:id="rId82"/>
    <p:sldId id="614" r:id="rId83"/>
    <p:sldId id="615" r:id="rId84"/>
    <p:sldId id="616" r:id="rId85"/>
    <p:sldId id="617" r:id="rId86"/>
    <p:sldId id="618" r:id="rId87"/>
    <p:sldId id="692" r:id="rId88"/>
    <p:sldId id="619" r:id="rId89"/>
    <p:sldId id="620" r:id="rId90"/>
    <p:sldId id="621" r:id="rId91"/>
    <p:sldId id="773" r:id="rId92"/>
    <p:sldId id="623" r:id="rId93"/>
    <p:sldId id="625" r:id="rId94"/>
    <p:sldId id="698" r:id="rId95"/>
    <p:sldId id="700" r:id="rId96"/>
    <p:sldId id="701" r:id="rId97"/>
    <p:sldId id="629" r:id="rId98"/>
    <p:sldId id="630" r:id="rId99"/>
    <p:sldId id="631" r:id="rId100"/>
    <p:sldId id="632" r:id="rId101"/>
    <p:sldId id="633" r:id="rId102"/>
    <p:sldId id="634" r:id="rId103"/>
    <p:sldId id="635" r:id="rId104"/>
    <p:sldId id="639" r:id="rId105"/>
    <p:sldId id="642" r:id="rId106"/>
    <p:sldId id="775" r:id="rId107"/>
    <p:sldId id="643" r:id="rId108"/>
    <p:sldId id="732" r:id="rId109"/>
    <p:sldId id="646" r:id="rId110"/>
    <p:sldId id="784" r:id="rId111"/>
    <p:sldId id="785" r:id="rId112"/>
    <p:sldId id="786" r:id="rId113"/>
    <p:sldId id="787" r:id="rId114"/>
    <p:sldId id="788" r:id="rId115"/>
    <p:sldId id="776" r:id="rId116"/>
    <p:sldId id="648" r:id="rId117"/>
    <p:sldId id="649" r:id="rId118"/>
    <p:sldId id="774" r:id="rId119"/>
    <p:sldId id="654" r:id="rId120"/>
    <p:sldId id="719" r:id="rId121"/>
    <p:sldId id="789" r:id="rId122"/>
    <p:sldId id="791" r:id="rId123"/>
    <p:sldId id="656" r:id="rId124"/>
    <p:sldId id="657" r:id="rId125"/>
    <p:sldId id="693" r:id="rId126"/>
    <p:sldId id="659" r:id="rId127"/>
    <p:sldId id="660" r:id="rId128"/>
    <p:sldId id="661" r:id="rId129"/>
    <p:sldId id="405" r:id="rId130"/>
    <p:sldId id="742" r:id="rId131"/>
    <p:sldId id="662" r:id="rId132"/>
    <p:sldId id="663" r:id="rId133"/>
    <p:sldId id="733" r:id="rId134"/>
    <p:sldId id="665" r:id="rId135"/>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 lastIdx="44" clrIdx="0"/>
  <p:cmAuthor id="7" name="Martin, Jeff" initials="MJ" lastIdx="24" clrIdx="8"/>
  <p:cmAuthor id="1" name="aschwartz" initials="" lastIdx="18" clrIdx="1"/>
  <p:cmAuthor id="8" name="Martin, Jeff" initials="JM" lastIdx="1" clrIdx="9"/>
  <p:cmAuthor id="2" name="Jeff Martin" initials="JM" lastIdx="591" clrIdx="2"/>
  <p:cmAuthor id="9" name="Schwartz, Ann" initials="SA" lastIdx="137" clrIdx="10"/>
  <p:cmAuthor id="3" name="Ann Schwartz" initials="" lastIdx="2" clrIdx="4"/>
  <p:cmAuthor id="10" name="Martin, Jeffrey" initials="MJ" lastIdx="4" clrIdx="11">
    <p:extLst>
      <p:ext uri="{19B8F6BF-5375-455C-9EA6-DF929625EA0E}">
        <p15:presenceInfo xmlns:p15="http://schemas.microsoft.com/office/powerpoint/2012/main" userId="Martin, Jeffrey" providerId="None"/>
      </p:ext>
    </p:extLst>
  </p:cmAuthor>
  <p:cmAuthor id="4" name="Schwartz, Ann" initials="xx" lastIdx="2" clrIdx="5"/>
  <p:cmAuthor id="5" name="Ann Schwartz" initials="AS" lastIdx="241" clrIdx="6"/>
  <p:cmAuthor id="6" name="loaner" initials="l" lastIdx="84"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D5A29"/>
    <a:srgbClr val="9059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386" autoAdjust="0"/>
    <p:restoredTop sz="95380" autoAdjust="0"/>
  </p:normalViewPr>
  <p:slideViewPr>
    <p:cSldViewPr>
      <p:cViewPr varScale="1">
        <p:scale>
          <a:sx n="86" d="100"/>
          <a:sy n="86" d="100"/>
        </p:scale>
        <p:origin x="876" y="144"/>
      </p:cViewPr>
      <p:guideLst>
        <p:guide orient="horz" pos="2160"/>
        <p:guide pos="2880"/>
      </p:guideLst>
    </p:cSldViewPr>
  </p:slideViewPr>
  <p:outlineViewPr>
    <p:cViewPr>
      <p:scale>
        <a:sx n="33" d="100"/>
        <a:sy n="33" d="100"/>
      </p:scale>
      <p:origin x="0" y="-4974"/>
    </p:cViewPr>
  </p:outlineViewPr>
  <p:notesTextViewPr>
    <p:cViewPr>
      <p:scale>
        <a:sx n="100" d="100"/>
        <a:sy n="100" d="100"/>
      </p:scale>
      <p:origin x="0" y="0"/>
    </p:cViewPr>
  </p:notesTextViewPr>
  <p:sorterViewPr>
    <p:cViewPr>
      <p:scale>
        <a:sx n="90" d="100"/>
        <a:sy n="90" d="100"/>
      </p:scale>
      <p:origin x="0" y="-30894"/>
    </p:cViewPr>
  </p:sorterViewPr>
  <p:notesViewPr>
    <p:cSldViewPr>
      <p:cViewPr>
        <p:scale>
          <a:sx n="100" d="100"/>
          <a:sy n="100" d="100"/>
        </p:scale>
        <p:origin x="-1890"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commentAuthors" Target="commentAuthor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eaLnBrk="0" hangingPunct="0">
              <a:defRPr sz="1200"/>
            </a:lvl1pPr>
          </a:lstStyle>
          <a:p>
            <a:pPr>
              <a:defRPr/>
            </a:pPr>
            <a:endParaRPr lang="en-US" dirty="0"/>
          </a:p>
        </p:txBody>
      </p:sp>
      <p:sp>
        <p:nvSpPr>
          <p:cNvPr id="58371"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1200"/>
            </a:lvl1pPr>
          </a:lstStyle>
          <a:p>
            <a:pPr>
              <a:defRPr/>
            </a:pPr>
            <a:fld id="{ACD30A7E-5AAB-425B-A9F7-C8A4E09822BE}" type="datetime1">
              <a:rPr lang="en-US" smtClean="0"/>
              <a:t>9/14/2021</a:t>
            </a:fld>
            <a:endParaRPr lang="en-US" dirty="0"/>
          </a:p>
        </p:txBody>
      </p:sp>
      <p:sp>
        <p:nvSpPr>
          <p:cNvPr id="58372" name="Rectangle 4"/>
          <p:cNvSpPr>
            <a:spLocks noGrp="1" noChangeArrowheads="1"/>
          </p:cNvSpPr>
          <p:nvPr>
            <p:ph type="ftr" sz="quarter" idx="2"/>
          </p:nvPr>
        </p:nvSpPr>
        <p:spPr bwMode="auto">
          <a:xfrm>
            <a:off x="0" y="8831264"/>
            <a:ext cx="2971800" cy="46513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eaLnBrk="0" hangingPunct="0">
              <a:defRPr sz="1200"/>
            </a:lvl1pPr>
          </a:lstStyle>
          <a:p>
            <a:pPr>
              <a:defRPr/>
            </a:pPr>
            <a:endParaRPr lang="en-US" dirty="0"/>
          </a:p>
        </p:txBody>
      </p:sp>
      <p:sp>
        <p:nvSpPr>
          <p:cNvPr id="58373" name="Rectangle 5"/>
          <p:cNvSpPr>
            <a:spLocks noGrp="1" noChangeArrowheads="1"/>
          </p:cNvSpPr>
          <p:nvPr>
            <p:ph type="sldNum" sz="quarter" idx="3"/>
          </p:nvPr>
        </p:nvSpPr>
        <p:spPr bwMode="auto">
          <a:xfrm>
            <a:off x="3886200" y="8831264"/>
            <a:ext cx="2971800" cy="46513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200"/>
            </a:lvl1pPr>
          </a:lstStyle>
          <a:p>
            <a:pPr>
              <a:defRPr/>
            </a:pPr>
            <a:fld id="{E7CF28F5-37E5-4DFE-B9E2-00104FC7F755}" type="slidenum">
              <a:rPr lang="en-US"/>
              <a:pPr>
                <a:defRPr/>
              </a:pPr>
              <a:t>‹#›</a:t>
            </a:fld>
            <a:endParaRPr lang="en-US" dirty="0"/>
          </a:p>
        </p:txBody>
      </p:sp>
    </p:spTree>
    <p:extLst>
      <p:ext uri="{BB962C8B-B14F-4D97-AF65-F5344CB8AC3E}">
        <p14:creationId xmlns:p14="http://schemas.microsoft.com/office/powerpoint/2010/main" val="254137113"/>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0T23:44:47.840"/>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0,'506'0,"-477"2,0 1,34 7,-31-4,49 3,484-8,-272-3,-289 2,-1-1,0 1,1 0,-1 0,1 0,-1 0,1 1,-1 0,0-1,1 1,-1 0,0 0,0 1,0-1,0 1,0 0,0-1,0 1,0 0,-1 1,1-1,-1 0,1 1,-1 0,3 3,2 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0T23:44:55.659"/>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32,'6708'0,"-6678"-2,-1-1,32-7,42-4,453 11,-286 6,1473-3,-1705 2,64 11,-63-7,60 3,-59-7,57 11,-54-6,43 1,-57-6,-1 1,29 8,6 1,70 14,-81-15,0-1,94 4,-128-13,-1 0,0 2,21 5,22 4,-37-9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0T23:45:47"/>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62,'133'-2,"145"5,-195 11,-61-9,1-1,29 1,628-3,-330-4,-287 2,-1-2,80-14,-68 7,0 3,138 7,-78 2,459-3,-555-2,0-2,-1-2,46-12,-42 8,0 2,55-4,406 10,-248 5,-228-3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dirty="0"/>
          </a:p>
        </p:txBody>
      </p:sp>
      <p:sp>
        <p:nvSpPr>
          <p:cNvPr id="1075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5694886A-DBAF-49FD-BBF7-343852FE183F}" type="datetime1">
              <a:rPr lang="en-US" smtClean="0"/>
              <a:t>9/14/2021</a:t>
            </a:fld>
            <a:endParaRPr lang="en-US" dirty="0"/>
          </a:p>
        </p:txBody>
      </p:sp>
      <p:sp>
        <p:nvSpPr>
          <p:cNvPr id="1536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416426"/>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752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US" dirty="0"/>
          </a:p>
        </p:txBody>
      </p:sp>
      <p:sp>
        <p:nvSpPr>
          <p:cNvPr id="10752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E22833B5-DC16-48A8-8A55-15BC55F25A7F}" type="slidenum">
              <a:rPr lang="en-US"/>
              <a:pPr>
                <a:defRPr/>
              </a:pPr>
              <a:t>‹#›</a:t>
            </a:fld>
            <a:endParaRPr lang="en-US" dirty="0"/>
          </a:p>
        </p:txBody>
      </p:sp>
    </p:spTree>
    <p:extLst>
      <p:ext uri="{BB962C8B-B14F-4D97-AF65-F5344CB8AC3E}">
        <p14:creationId xmlns:p14="http://schemas.microsoft.com/office/powerpoint/2010/main" val="25885463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our roadmap for the first 5 sessions of the course.  Today, we will discuss study design.  We will then spend two sessions on measures of disease occurrence.  These are entities we estimate in descriptive research.  We will then spend two sessions on measures of disease association, whose use is primarily for causation-related research but is also used in prediction-oriented research.   We will also in Week 5 discuss measures of attribution.  </a:t>
            </a:r>
          </a:p>
          <a:p>
            <a:endParaRPr lang="en-US" baseline="0" dirty="0"/>
          </a:p>
          <a:p>
            <a:r>
              <a:rPr lang="en-US" baseline="0" dirty="0"/>
              <a:t>Note that while we refer to these as disease occurrence and disease association, these do not have to be about disease states.  They can be used for any state of health, including favorable ones.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1</a:t>
            </a:fld>
            <a:endParaRPr lang="en-US" dirty="0"/>
          </a:p>
        </p:txBody>
      </p:sp>
      <p:sp>
        <p:nvSpPr>
          <p:cNvPr id="5" name="Date Placeholder 4"/>
          <p:cNvSpPr>
            <a:spLocks noGrp="1"/>
          </p:cNvSpPr>
          <p:nvPr>
            <p:ph type="dt" idx="11"/>
          </p:nvPr>
        </p:nvSpPr>
        <p:spPr/>
        <p:txBody>
          <a:bodyPr/>
          <a:lstStyle/>
          <a:p>
            <a:pPr>
              <a:defRPr/>
            </a:pPr>
            <a:fld id="{44C8C3B5-002C-41A4-8395-5DE9DF65D4AC}" type="datetime1">
              <a:rPr lang="en-US" smtClean="0"/>
              <a:t>9/14/2021</a:t>
            </a:fld>
            <a:endParaRPr lang="en-US" dirty="0"/>
          </a:p>
        </p:txBody>
      </p:sp>
    </p:spTree>
    <p:extLst>
      <p:ext uri="{BB962C8B-B14F-4D97-AF65-F5344CB8AC3E}">
        <p14:creationId xmlns:p14="http://schemas.microsoft.com/office/powerpoint/2010/main" val="350276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8EBF93B4-6F2D-442C-A4C4-BF3F26DDDE66}" type="slidenum">
              <a:rPr lang="en-US" smtClean="0"/>
              <a:pPr/>
              <a:t>10</a:t>
            </a:fld>
            <a:endParaRPr lang="en-US" dirty="0"/>
          </a:p>
        </p:txBody>
      </p:sp>
      <p:sp>
        <p:nvSpPr>
          <p:cNvPr id="26626" name="Rectangle 2"/>
          <p:cNvSpPr>
            <a:spLocks noGrp="1" noRot="1" noChangeAspect="1" noChangeArrowheads="1" noTextEdit="1"/>
          </p:cNvSpPr>
          <p:nvPr>
            <p:ph type="sldImg"/>
          </p:nvPr>
        </p:nvSpPr>
        <p:spPr>
          <a:xfrm>
            <a:off x="1104900" y="696913"/>
            <a:ext cx="4648200" cy="3486150"/>
          </a:xfrm>
          <a:ln/>
        </p:spPr>
      </p:sp>
      <p:sp>
        <p:nvSpPr>
          <p:cNvPr id="26627" name="Rectangle 3"/>
          <p:cNvSpPr>
            <a:spLocks noGrp="1" noChangeArrowheads="1"/>
          </p:cNvSpPr>
          <p:nvPr>
            <p:ph type="body" idx="1"/>
          </p:nvPr>
        </p:nvSpPr>
        <p:spPr>
          <a:noFill/>
          <a:ln/>
        </p:spPr>
        <p:txBody>
          <a:bodyPr/>
          <a:lstStyle/>
          <a:p>
            <a:r>
              <a:rPr lang="en-US" dirty="0"/>
              <a:t>This is a plot of fluoride concentration in drinking water in a community (the exposure) versus the mean DMF-S index (the outcome) among 15-year-olds.  In communities with higher fluoride concentration in their drinking water, the average dental caries “score” among 15-year olds is lower.   The nominal conclusion is that more fluoride in the water supply prevents dental caries. </a:t>
            </a:r>
          </a:p>
          <a:p>
            <a:endParaRPr lang="en-US" dirty="0"/>
          </a:p>
        </p:txBody>
      </p:sp>
      <p:sp>
        <p:nvSpPr>
          <p:cNvPr id="2" name="Date Placeholder 1"/>
          <p:cNvSpPr>
            <a:spLocks noGrp="1"/>
          </p:cNvSpPr>
          <p:nvPr>
            <p:ph type="dt" idx="10"/>
          </p:nvPr>
        </p:nvSpPr>
        <p:spPr/>
        <p:txBody>
          <a:bodyPr/>
          <a:lstStyle/>
          <a:p>
            <a:pPr>
              <a:defRPr/>
            </a:pPr>
            <a:fld id="{21C6B30C-8016-4C9E-AC8B-2D8E391EA3DC}" type="datetime1">
              <a:rPr lang="en-US" smtClean="0"/>
              <a:t>9/14/2021</a:t>
            </a:fld>
            <a:endParaRPr lang="en-US" dirty="0"/>
          </a:p>
        </p:txBody>
      </p:sp>
    </p:spTree>
    <p:extLst>
      <p:ext uri="{BB962C8B-B14F-4D97-AF65-F5344CB8AC3E}">
        <p14:creationId xmlns:p14="http://schemas.microsoft.com/office/powerpoint/2010/main" val="11032366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3117C73B-8D11-45AF-94D2-E4D0F7EF3C59}" type="slidenum">
              <a:rPr lang="en-US" smtClean="0"/>
              <a:pPr/>
              <a:t>100</a:t>
            </a:fld>
            <a:endParaRPr lang="en-US" dirty="0"/>
          </a:p>
        </p:txBody>
      </p:sp>
      <p:sp>
        <p:nvSpPr>
          <p:cNvPr id="118786" name="Rectangle 2"/>
          <p:cNvSpPr>
            <a:spLocks noGrp="1" noRot="1" noChangeAspect="1" noChangeArrowheads="1" noTextEdit="1"/>
          </p:cNvSpPr>
          <p:nvPr>
            <p:ph type="sldImg"/>
          </p:nvPr>
        </p:nvSpPr>
        <p:spPr>
          <a:xfrm>
            <a:off x="1104900" y="696913"/>
            <a:ext cx="4648200" cy="3486150"/>
          </a:xfrm>
          <a:ln/>
        </p:spPr>
      </p:sp>
      <p:sp>
        <p:nvSpPr>
          <p:cNvPr id="118787" name="Rectangle 3"/>
          <p:cNvSpPr>
            <a:spLocks noGrp="1" noChangeArrowheads="1"/>
          </p:cNvSpPr>
          <p:nvPr>
            <p:ph type="body" idx="1"/>
          </p:nvPr>
        </p:nvSpPr>
        <p:spPr>
          <a:noFill/>
          <a:ln/>
        </p:spPr>
        <p:txBody>
          <a:bodyPr/>
          <a:lstStyle/>
          <a:p>
            <a:r>
              <a:rPr lang="en-US" dirty="0"/>
              <a:t>Let us look at an example, in which the research question is what are the causes of brain cancer?  To address this, an investigator proposes to study a consecutive sample of newly diagnosed glioma cases seen at UCSF medical center.   The epidemiologic “incident” means newly diagnosed.  Glioma is a form of brain cancer.  Given these cases, what is the study base?  Because this design is starting with a group of cases, we immediately see that this is a scenario of a secondary study base.  In words, we say that the secondary study base are persons whom, if they had developed incident glioma, would have been seen at UCSF?  This is easy to state in words, but how do we identify this group in practice?  Since UCSF is a major referral center for brain tumors, it is impossible to determine a geographic catchment area</a:t>
            </a:r>
          </a:p>
          <a:p>
            <a:endParaRPr lang="en-US" dirty="0"/>
          </a:p>
          <a:p>
            <a:r>
              <a:rPr lang="en-US" dirty="0"/>
              <a:t>Some</a:t>
            </a:r>
            <a:r>
              <a:rPr lang="en-US" baseline="0" dirty="0"/>
              <a:t> approaches researchers have commonly used in the past in this situation raise considerable concerns.  How about using UCSF patients with a different neurologic disease as controls?  </a:t>
            </a:r>
            <a:r>
              <a:rPr lang="en-US" dirty="0"/>
              <a:t>If patients with a different neurologic disease for which UCSF is also a referral center are patients who would also have come to UCSF had they been diagnosed with a glioma instead, they may represent a sample of the study base population that gave rise to the gliomas.  But what if the exposure under study was also a cause of the different</a:t>
            </a:r>
            <a:r>
              <a:rPr lang="en-US" baseline="0" dirty="0"/>
              <a:t> neurologic </a:t>
            </a:r>
            <a:r>
              <a:rPr lang="en-US" dirty="0"/>
              <a:t>disease?  This</a:t>
            </a:r>
            <a:r>
              <a:rPr lang="en-US" baseline="0" dirty="0"/>
              <a:t> will result in a biased measure of disease association between the exposure and glioma.   The same problem exists for another condition in another disease domain.  Later in the course, we will learn how to formally think about this with directed acyclic graphs.</a:t>
            </a:r>
            <a:endParaRPr lang="en-US" dirty="0"/>
          </a:p>
          <a:p>
            <a:endParaRPr lang="en-US" dirty="0"/>
          </a:p>
          <a:p>
            <a:r>
              <a:rPr lang="en-US" dirty="0"/>
              <a:t>Another approach that has been used often for hospital-based case-control studies is to select neighborhood controls for the cases.  This approach uses geography to identify possible controls, but it chooses a very narrow boundary for each case, such as the block across the street from the case’s address from which a random address is chosen.  The assumption is that someone else with a glioma in that immediate neighborhood would also have come to UCSF.  This may or may not be valid assumption.  Not everyone in a given neighborhood</a:t>
            </a:r>
            <a:r>
              <a:rPr lang="en-US" baseline="0" dirty="0"/>
              <a:t> has the same attitude, beliefs, behavior or knowledge.  </a:t>
            </a:r>
          </a:p>
          <a:p>
            <a:endParaRPr lang="en-US" dirty="0"/>
          </a:p>
          <a:p>
            <a:r>
              <a:rPr lang="en-US" dirty="0"/>
              <a:t>While it is relatively easy to describe a secondary study base in words (“all individuals who would have come to UCSF for</a:t>
            </a:r>
            <a:r>
              <a:rPr lang="en-US" baseline="0" dirty="0"/>
              <a:t> care if they had developed and been diagnosed with brain cancer”)</a:t>
            </a:r>
            <a:r>
              <a:rPr lang="en-US" dirty="0"/>
              <a:t>, it is quite difficult in</a:t>
            </a:r>
            <a:r>
              <a:rPr lang="en-US" baseline="0" dirty="0"/>
              <a:t> practice to enumerate this population and then sample it.  Thus, it is</a:t>
            </a:r>
            <a:r>
              <a:rPr lang="en-US" dirty="0"/>
              <a:t> difficult to design a sound case-control study using a secondary study base.  You</a:t>
            </a:r>
            <a:r>
              <a:rPr lang="en-US" baseline="0" dirty="0"/>
              <a:t> wi</a:t>
            </a:r>
            <a:r>
              <a:rPr lang="en-US" dirty="0"/>
              <a:t>ll appreciate this even more after working on this week’s problem set.   </a:t>
            </a:r>
          </a:p>
          <a:p>
            <a:endParaRPr lang="en-US" dirty="0"/>
          </a:p>
          <a:p>
            <a:endParaRPr lang="en-US" dirty="0"/>
          </a:p>
        </p:txBody>
      </p:sp>
      <p:sp>
        <p:nvSpPr>
          <p:cNvPr id="2" name="Date Placeholder 1"/>
          <p:cNvSpPr>
            <a:spLocks noGrp="1"/>
          </p:cNvSpPr>
          <p:nvPr>
            <p:ph type="dt" idx="10"/>
          </p:nvPr>
        </p:nvSpPr>
        <p:spPr/>
        <p:txBody>
          <a:bodyPr/>
          <a:lstStyle/>
          <a:p>
            <a:pPr>
              <a:defRPr/>
            </a:pPr>
            <a:fld id="{F99FDE21-B882-4511-BD9D-3AA468B9D96E}" type="datetime1">
              <a:rPr lang="en-US" smtClean="0"/>
              <a:t>9/14/2021</a:t>
            </a:fld>
            <a:endParaRPr lang="en-US" dirty="0"/>
          </a:p>
        </p:txBody>
      </p:sp>
    </p:spTree>
    <p:extLst>
      <p:ext uri="{BB962C8B-B14F-4D97-AF65-F5344CB8AC3E}">
        <p14:creationId xmlns:p14="http://schemas.microsoft.com/office/powerpoint/2010/main" val="368908619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26F5C42A-0D87-4665-ACBC-36B1B8B706EB}" type="slidenum">
              <a:rPr lang="en-US" smtClean="0"/>
              <a:pPr/>
              <a:t>101</a:t>
            </a:fld>
            <a:endParaRPr lang="en-US" dirty="0"/>
          </a:p>
        </p:txBody>
      </p:sp>
      <p:sp>
        <p:nvSpPr>
          <p:cNvPr id="126978" name="Rectangle 2"/>
          <p:cNvSpPr>
            <a:spLocks noGrp="1" noRot="1" noChangeAspect="1" noChangeArrowheads="1" noTextEdit="1"/>
          </p:cNvSpPr>
          <p:nvPr>
            <p:ph type="sldImg"/>
          </p:nvPr>
        </p:nvSpPr>
        <p:spPr>
          <a:xfrm>
            <a:off x="1104900" y="696913"/>
            <a:ext cx="4648200" cy="3486150"/>
          </a:xfrm>
          <a:ln/>
        </p:spPr>
      </p:sp>
      <p:sp>
        <p:nvSpPr>
          <p:cNvPr id="126979" name="Rectangle 3"/>
          <p:cNvSpPr>
            <a:spLocks noGrp="1" noChangeArrowheads="1"/>
          </p:cNvSpPr>
          <p:nvPr>
            <p:ph type="body" idx="1"/>
          </p:nvPr>
        </p:nvSpPr>
        <p:spPr>
          <a:noFill/>
          <a:ln/>
        </p:spPr>
        <p:txBody>
          <a:bodyPr/>
          <a:lstStyle/>
          <a:p>
            <a:r>
              <a:rPr lang="en-US" dirty="0"/>
              <a:t>Let us summarize the key differences and challenges between primary and secondary study bases.  Since there is no ambiguity about the population that gave rise to the cases when a primary study base can be identified, the problem for case-control studies with primary study bases is finding all the cases that arise from the base.</a:t>
            </a:r>
            <a:r>
              <a:rPr lang="en-US" baseline="0" dirty="0"/>
              <a:t>  Ascertainment is easiest if someone else is doing the work for you, the researcher.  When considering geographic areas, collecting all of the cases of entity is called a registry.  A registry refers to the collecting and cataloging of, typically, all new cases of a given disease arising in some geographic or administrative unit.  It is a bookkeeping mechanism.  However, even in resource-rich settings, registries only exist for a few conditions.  In the U.S., registries for cancer are the most mature.  H</a:t>
            </a:r>
            <a:r>
              <a:rPr lang="en-US" dirty="0"/>
              <a:t>owever,</a:t>
            </a:r>
            <a:r>
              <a:rPr lang="en-US" baseline="0" dirty="0"/>
              <a:t> even when registries do exist, t</a:t>
            </a:r>
            <a:r>
              <a:rPr lang="en-US" dirty="0"/>
              <a:t>here may also be logistic problems with enrolling cases (i.e.,</a:t>
            </a:r>
            <a:r>
              <a:rPr lang="en-US" baseline="0" dirty="0"/>
              <a:t> tracking them down to interview them or make other measurements)</a:t>
            </a:r>
            <a:r>
              <a:rPr lang="en-US" dirty="0"/>
              <a:t> with poor survival because of the lag time between diagnosis and appearance in the registry.  For example, a case-control study of glioma is likely to have difficulty contacting the cases quickly enough because of poor survival of the cancer.  This would present problems for research</a:t>
            </a:r>
            <a:r>
              <a:rPr lang="en-US" baseline="0" dirty="0"/>
              <a:t> that required the collection of a biological specimen (i.e., an actual research encounter with the patient). </a:t>
            </a:r>
            <a:r>
              <a:rPr lang="en-US" dirty="0"/>
              <a:t>And, for</a:t>
            </a:r>
            <a:r>
              <a:rPr lang="en-US" baseline="0" dirty="0"/>
              <a:t> some conditions, not all instances of the disease are going to get formally diagnosed.  For example, prostate and breast cancer may be undetected prior to death.  Diabetes is another example where some cases are not diagnosed prior to death.  In contrast, a condition like pancreatic cancer is almost universally identified (i.e., diagnosed) prior to death in the U.S., and it gets recorded in the aforementioned SEER registry.</a:t>
            </a:r>
            <a:endParaRPr lang="en-US" dirty="0"/>
          </a:p>
          <a:p>
            <a:endParaRPr lang="en-US" dirty="0"/>
          </a:p>
          <a:p>
            <a:r>
              <a:rPr lang="en-US" dirty="0"/>
              <a:t>With a secondary study base, all of the cases are available since such designs start with gathering all of the cases at some venue</a:t>
            </a:r>
            <a:r>
              <a:rPr lang="en-US" baseline="0" dirty="0"/>
              <a:t> or set of venues (e.g., a </a:t>
            </a:r>
            <a:r>
              <a:rPr lang="en-US" dirty="0"/>
              <a:t>hospital).  As we have discussed, determining the population to sample for controls is the challenge.  While it is possible to</a:t>
            </a:r>
            <a:r>
              <a:rPr lang="en-US" baseline="0" dirty="0"/>
              <a:t> define the study base in words, it is very difficult to actually identify the individual members of that study base in practice.  This means it is difficult to sample the base to form the control group.  </a:t>
            </a:r>
            <a:r>
              <a:rPr lang="en-US" dirty="0"/>
              <a:t>This</a:t>
            </a:r>
            <a:r>
              <a:rPr lang="en-US" baseline="0" dirty="0"/>
              <a:t> problem means that answers produced by studies with secondary study bases are more apt to be invalid than primary study bases.  This problem is called a “t</a:t>
            </a:r>
            <a:r>
              <a:rPr lang="en-US" dirty="0"/>
              <a:t>hreat to validity”,</a:t>
            </a:r>
            <a:r>
              <a:rPr lang="en-US" baseline="0" dirty="0"/>
              <a:t> a term we will define more formally later in the course. </a:t>
            </a:r>
          </a:p>
          <a:p>
            <a:endParaRPr lang="en-US" baseline="0" dirty="0"/>
          </a:p>
          <a:p>
            <a:r>
              <a:rPr lang="en-US" dirty="0"/>
              <a:t>Advanced note:  As a best approach in a</a:t>
            </a:r>
            <a:r>
              <a:rPr lang="en-US" baseline="0" dirty="0"/>
              <a:t> study with hospital-based cases and </a:t>
            </a:r>
            <a:r>
              <a:rPr lang="en-US" dirty="0"/>
              <a:t>a secondary study base, Wacholder et al. (1992) advise finding another hospitalized condition that a) has no known relationship with the exposure (either cause it, be caused by it, or have common causes); and b) fulfills the identical catchment population assumption.  So, there is some way forward here -- it is not hopeless -- but it is very hard to know if these assumptions are correct.   The Wacholder et al. article is in your recommended</a:t>
            </a:r>
            <a:r>
              <a:rPr lang="en-US" baseline="0" dirty="0"/>
              <a:t> reading for this week.  A type of case-control study that meets these conditions is known as the “test-negative design”.  In this design, the control group are persons who are suspected to have the outcome in question right up to the moment of testing negative for it on a key diagnostic test.  These persons must not have a condition that is related in any way to the exposure in question.  This design was suggested by Miettinen in the 1970’s but has become more formalized recently.  See Vandenbroucke and Pearce </a:t>
            </a:r>
            <a:r>
              <a:rPr lang="en-US" sz="1200" b="0" i="1" u="none" strike="noStrike" kern="1200" baseline="0" dirty="0">
                <a:solidFill>
                  <a:schemeClr val="tx1"/>
                </a:solidFill>
                <a:latin typeface="Times New Roman" pitchFamily="18" charset="0"/>
                <a:ea typeface="+mn-ea"/>
                <a:cs typeface="+mn-cs"/>
              </a:rPr>
              <a:t>Epidemiology </a:t>
            </a:r>
            <a:r>
              <a:rPr lang="en-US" sz="1200" b="0" i="0" u="none" strike="noStrike" kern="1200" baseline="0" dirty="0">
                <a:solidFill>
                  <a:schemeClr val="tx1"/>
                </a:solidFill>
                <a:latin typeface="Times New Roman" pitchFamily="18" charset="0"/>
                <a:ea typeface="+mn-ea"/>
                <a:cs typeface="+mn-cs"/>
              </a:rPr>
              <a:t>230: 838–844, </a:t>
            </a:r>
            <a:r>
              <a:rPr lang="en-US" baseline="0" dirty="0"/>
              <a:t>2019 for more.   Being able to draw a directed acyclic graph (DAG) for the research question under investigation  — a skill we will introduce later in the course — is a good way to understand exactly what conditions and assumptions are needed in order to perform a case-control study in a secondary study base and yield accurate answers.  </a:t>
            </a:r>
            <a:endParaRPr lang="en-US" dirty="0"/>
          </a:p>
        </p:txBody>
      </p:sp>
      <p:sp>
        <p:nvSpPr>
          <p:cNvPr id="2" name="Date Placeholder 1"/>
          <p:cNvSpPr>
            <a:spLocks noGrp="1"/>
          </p:cNvSpPr>
          <p:nvPr>
            <p:ph type="dt" idx="10"/>
          </p:nvPr>
        </p:nvSpPr>
        <p:spPr/>
        <p:txBody>
          <a:bodyPr/>
          <a:lstStyle/>
          <a:p>
            <a:pPr>
              <a:defRPr/>
            </a:pPr>
            <a:fld id="{CD0D35EF-20B8-4BB2-8F1C-CC3BC445012E}" type="datetime1">
              <a:rPr lang="en-US" smtClean="0"/>
              <a:t>9/14/2021</a:t>
            </a:fld>
            <a:endParaRPr lang="en-US" dirty="0"/>
          </a:p>
        </p:txBody>
      </p:sp>
    </p:spTree>
    <p:extLst>
      <p:ext uri="{BB962C8B-B14F-4D97-AF65-F5344CB8AC3E}">
        <p14:creationId xmlns:p14="http://schemas.microsoft.com/office/powerpoint/2010/main" val="89008944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1A3C2A28-AADB-4474-B09F-B827B7AEAFA3}" type="slidenum">
              <a:rPr lang="en-US" smtClean="0"/>
              <a:pPr/>
              <a:t>102</a:t>
            </a:fld>
            <a:endParaRPr lang="en-US" dirty="0"/>
          </a:p>
        </p:txBody>
      </p:sp>
      <p:sp>
        <p:nvSpPr>
          <p:cNvPr id="133122" name="Rectangle 2"/>
          <p:cNvSpPr>
            <a:spLocks noGrp="1" noRot="1" noChangeAspect="1" noChangeArrowheads="1" noTextEdit="1"/>
          </p:cNvSpPr>
          <p:nvPr>
            <p:ph type="sldImg"/>
          </p:nvPr>
        </p:nvSpPr>
        <p:spPr>
          <a:xfrm>
            <a:off x="1104900" y="696913"/>
            <a:ext cx="4648200" cy="3486150"/>
          </a:xfrm>
          <a:ln/>
        </p:spPr>
      </p:sp>
      <p:sp>
        <p:nvSpPr>
          <p:cNvPr id="133123" name="Rectangle 3"/>
          <p:cNvSpPr>
            <a:spLocks noGrp="1" noChangeArrowheads="1"/>
          </p:cNvSpPr>
          <p:nvPr>
            <p:ph type="body" idx="1"/>
          </p:nvPr>
        </p:nvSpPr>
        <p:spPr>
          <a:noFill/>
          <a:ln/>
        </p:spPr>
        <p:txBody>
          <a:bodyPr/>
          <a:lstStyle/>
          <a:p>
            <a:r>
              <a:rPr lang="en-US" dirty="0"/>
              <a:t>We</a:t>
            </a:r>
            <a:r>
              <a:rPr lang="en-US" baseline="0" dirty="0"/>
              <a:t> hav</a:t>
            </a:r>
            <a:r>
              <a:rPr lang="en-US" dirty="0"/>
              <a:t>e been focusing on the differences between primary and secondary</a:t>
            </a:r>
            <a:r>
              <a:rPr lang="en-US" baseline="0" dirty="0"/>
              <a:t> study bases in case-control designs, but there is another concept to be aware of in case-control studies, which is the concept of whether we are identifying incident vs prevalent cases (and controls).</a:t>
            </a:r>
          </a:p>
          <a:p>
            <a:endParaRPr lang="en-US" baseline="0" dirty="0"/>
          </a:p>
        </p:txBody>
      </p:sp>
      <p:sp>
        <p:nvSpPr>
          <p:cNvPr id="2" name="Date Placeholder 1"/>
          <p:cNvSpPr>
            <a:spLocks noGrp="1"/>
          </p:cNvSpPr>
          <p:nvPr>
            <p:ph type="dt" idx="10"/>
          </p:nvPr>
        </p:nvSpPr>
        <p:spPr/>
        <p:txBody>
          <a:bodyPr/>
          <a:lstStyle/>
          <a:p>
            <a:pPr>
              <a:defRPr/>
            </a:pPr>
            <a:fld id="{EBC0307F-0DBF-4D17-9AB2-5E2F91909554}" type="datetime1">
              <a:rPr lang="en-US" smtClean="0"/>
              <a:t>9/14/2021</a:t>
            </a:fld>
            <a:endParaRPr lang="en-US" dirty="0"/>
          </a:p>
        </p:txBody>
      </p:sp>
    </p:spTree>
    <p:extLst>
      <p:ext uri="{BB962C8B-B14F-4D97-AF65-F5344CB8AC3E}">
        <p14:creationId xmlns:p14="http://schemas.microsoft.com/office/powerpoint/2010/main" val="405402951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3117C73B-8D11-45AF-94D2-E4D0F7EF3C59}" type="slidenum">
              <a:rPr lang="en-US" smtClean="0"/>
              <a:pPr/>
              <a:t>103</a:t>
            </a:fld>
            <a:endParaRPr lang="en-US" dirty="0"/>
          </a:p>
        </p:txBody>
      </p:sp>
      <p:sp>
        <p:nvSpPr>
          <p:cNvPr id="118786" name="Rectangle 2"/>
          <p:cNvSpPr>
            <a:spLocks noGrp="1" noRot="1" noChangeAspect="1" noChangeArrowheads="1" noTextEdit="1"/>
          </p:cNvSpPr>
          <p:nvPr>
            <p:ph type="sldImg"/>
          </p:nvPr>
        </p:nvSpPr>
        <p:spPr>
          <a:xfrm>
            <a:off x="1104900" y="696913"/>
            <a:ext cx="4648200" cy="3486150"/>
          </a:xfrm>
          <a:ln/>
        </p:spPr>
      </p:sp>
      <p:sp>
        <p:nvSpPr>
          <p:cNvPr id="118787" name="Rectangle 3"/>
          <p:cNvSpPr>
            <a:spLocks noGrp="1" noChangeArrowheads="1"/>
          </p:cNvSpPr>
          <p:nvPr>
            <p:ph type="body" idx="1"/>
          </p:nvPr>
        </p:nvSpPr>
        <p:spPr>
          <a:noFill/>
          <a:ln/>
        </p:spPr>
        <p:txBody>
          <a:bodyPr/>
          <a:lstStyle/>
          <a:p>
            <a:r>
              <a:rPr lang="en-US" dirty="0"/>
              <a:t>To illustrate this, let us go back to the research question in which we studying causes of brain cancer.  </a:t>
            </a:r>
          </a:p>
          <a:p>
            <a:endParaRPr lang="en-US" dirty="0"/>
          </a:p>
          <a:p>
            <a:pPr>
              <a:lnSpc>
                <a:spcPct val="90000"/>
              </a:lnSpc>
            </a:pPr>
            <a:r>
              <a:rPr lang="en-US" dirty="0"/>
              <a:t>In this scenario, the </a:t>
            </a:r>
            <a:r>
              <a:rPr lang="en-US" sz="1200" dirty="0"/>
              <a:t>investigator proposes a consecutive sample of 100 patients with glioma being cared for at UCSF Medical Center.  The controls are a consecutive sample of patients being seen at other UCSF clinics.</a:t>
            </a:r>
          </a:p>
          <a:p>
            <a:pPr>
              <a:lnSpc>
                <a:spcPct val="90000"/>
              </a:lnSpc>
            </a:pPr>
            <a:endParaRPr lang="en-US" sz="1200" dirty="0"/>
          </a:p>
          <a:p>
            <a:endParaRPr lang="en-US" dirty="0"/>
          </a:p>
          <a:p>
            <a:endParaRPr lang="en-US" dirty="0"/>
          </a:p>
        </p:txBody>
      </p:sp>
      <p:sp>
        <p:nvSpPr>
          <p:cNvPr id="2" name="Date Placeholder 1"/>
          <p:cNvSpPr>
            <a:spLocks noGrp="1"/>
          </p:cNvSpPr>
          <p:nvPr>
            <p:ph type="dt" idx="10"/>
          </p:nvPr>
        </p:nvSpPr>
        <p:spPr/>
        <p:txBody>
          <a:bodyPr/>
          <a:lstStyle/>
          <a:p>
            <a:pPr>
              <a:defRPr/>
            </a:pPr>
            <a:fld id="{F99FDE21-B882-4511-BD9D-3AA468B9D96E}" type="datetime1">
              <a:rPr lang="en-US" smtClean="0"/>
              <a:t>9/14/2021</a:t>
            </a:fld>
            <a:endParaRPr lang="en-US" dirty="0"/>
          </a:p>
        </p:txBody>
      </p:sp>
    </p:spTree>
    <p:extLst>
      <p:ext uri="{BB962C8B-B14F-4D97-AF65-F5344CB8AC3E}">
        <p14:creationId xmlns:p14="http://schemas.microsoft.com/office/powerpoint/2010/main" val="96425569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xfrm>
            <a:off x="1104900" y="696913"/>
            <a:ext cx="4648200" cy="3486150"/>
          </a:xfrm>
          <a:ln/>
        </p:spPr>
      </p:sp>
      <p:sp>
        <p:nvSpPr>
          <p:cNvPr id="149506" name="Rectangle 3"/>
          <p:cNvSpPr>
            <a:spLocks noGrp="1" noChangeArrowheads="1"/>
          </p:cNvSpPr>
          <p:nvPr>
            <p:ph type="body" idx="1"/>
          </p:nvPr>
        </p:nvSpPr>
        <p:spPr>
          <a:noFill/>
          <a:ln/>
        </p:spPr>
        <p:txBody>
          <a:bodyPr/>
          <a:lstStyle/>
          <a:p>
            <a:r>
              <a:rPr lang="en-US" sz="1000" b="0" dirty="0"/>
              <a:t>What does this participant selection look like?  What this investigator did i</a:t>
            </a:r>
            <a:r>
              <a:rPr lang="en-US" sz="1000" b="0" baseline="0" dirty="0"/>
              <a:t>s unfortunately all too common.  It is one which uses “prevalent” cases and prevalent controls.   By prevalent cases, we mean that the investigator finds all of the cases that are accessible to him/her at that time.  This will include a few recently diagnosed patients but it will also include some who were diagnosed a long time ago.  Importantly, who it misses are patients who did not live long enough to be in the sample.  We saw this same sort of thing in a cross-sectional sample.  This is sometimes referred to as </a:t>
            </a:r>
            <a:r>
              <a:rPr lang="en-US" sz="1000" b="0" dirty="0"/>
              <a:t>a case-based case-control study carried out “cross-sectionally”: cases with long survival after diagnosis (best prognosis) are more</a:t>
            </a:r>
            <a:r>
              <a:rPr lang="en-US" sz="1000" b="0" baseline="0" dirty="0"/>
              <a:t> likely to be included</a:t>
            </a:r>
            <a:r>
              <a:rPr lang="en-US" sz="1000" b="0" dirty="0"/>
              <a:t> in the case group. In this example, the dashed horizontal lines originating from</a:t>
            </a:r>
            <a:r>
              <a:rPr lang="en-US" sz="1000" b="0" baseline="0" dirty="0"/>
              <a:t> the cases</a:t>
            </a:r>
            <a:r>
              <a:rPr lang="en-US" sz="1000" b="0" dirty="0"/>
              <a:t> represent survival times; note that only three of the five cases are included in the study.  The</a:t>
            </a:r>
            <a:r>
              <a:rPr lang="en-US" sz="1000" b="0" baseline="0" dirty="0"/>
              <a:t> other cases have died.</a:t>
            </a:r>
          </a:p>
          <a:p>
            <a:endParaRPr lang="en-US" sz="1000"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dirty="0"/>
              <a:t>Just as we described in the discussion of cross-sectional studies, the use of these prevalent cases presents problems in analytic studies.  Recall that these problems were in the realm of a) inability to distinguish causes of cancer vs causes of prolonged survival after cancer diagnosis and b) reverse causality.  When</a:t>
            </a:r>
            <a:r>
              <a:rPr lang="en-US" sz="1000" b="0" baseline="0" dirty="0"/>
              <a:t> the goal is to investigate causes of disease, which we also refer to as determining disease etiology, u</a:t>
            </a:r>
            <a:r>
              <a:rPr lang="en-US" sz="1000" b="0" dirty="0"/>
              <a:t>se of prevalent cases may be a flawed </a:t>
            </a:r>
            <a:r>
              <a:rPr lang="en-US" sz="1000" b="0" baseline="0" dirty="0"/>
              <a:t>design that cannot be rescued through analytic methods.  It has the same weaknesses as we described for a cross-sectional study.  </a:t>
            </a:r>
            <a:r>
              <a:rPr lang="en-US" sz="1000" b="0" dirty="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0" dirty="0"/>
          </a:p>
          <a:p>
            <a:r>
              <a:rPr lang="en-US" sz="1000" b="0" dirty="0"/>
              <a:t>As we noted earlier in our</a:t>
            </a:r>
            <a:r>
              <a:rPr lang="en-US" sz="1000" b="0" baseline="0" dirty="0"/>
              <a:t> discussion of sampling controls from a dynamic cohort at one timepoint, we can theoretically use controls sampled at the end of the study to represent exposure prevalence in the cohort.  We again informally call this “prevalent control” sampling in the context of a dynamic cohort.  </a:t>
            </a:r>
            <a:r>
              <a:rPr lang="en-US" altLang="en-US" sz="1000" b="0" baseline="0" dirty="0"/>
              <a:t>However, as we also noted earlier, f</a:t>
            </a:r>
            <a:r>
              <a:rPr lang="en-US" altLang="en-US" sz="1000" b="0" dirty="0"/>
              <a:t>or this to be an unbiased estimate of exposed and unexposed person-time in a dynamic cohort, the exposure prevalence in the population has to be in “steady state” during the study period.  In</a:t>
            </a:r>
            <a:r>
              <a:rPr lang="en-US" altLang="en-US" sz="1000" b="0" baseline="0" dirty="0"/>
              <a:t> addition, prevalence of covariates has to be in a “steady state.”   These assumptions are difficult to meet.  When these assumptions are not met, we are stuck with prevalent controls that may not be representative of the underlying study base. </a:t>
            </a:r>
          </a:p>
          <a:p>
            <a:endParaRPr lang="en-US" sz="1000" b="0" baseline="0" dirty="0"/>
          </a:p>
          <a:p>
            <a:r>
              <a:rPr lang="en-US" sz="1000" b="0" baseline="0" dirty="0"/>
              <a:t>What makes this situation even worse is that it is often done in the context of medical center-based case ascertainment, i.e., a secondary study base.  This makes for 3 strikes:  prevalent cases, prevalent controls, and a secondary study base.</a:t>
            </a:r>
            <a:endParaRPr lang="en-US" sz="1000" b="0" dirty="0"/>
          </a:p>
          <a:p>
            <a:endParaRPr lang="en-US" sz="1000" b="0" dirty="0"/>
          </a:p>
          <a:p>
            <a:r>
              <a:rPr lang="en-US" sz="1000" b="0" dirty="0"/>
              <a:t>It</a:t>
            </a:r>
            <a:r>
              <a:rPr lang="en-US" sz="1000" b="0" baseline="0" dirty="0"/>
              <a:t> is easy to see how this would be an easy study to perform.  Grab all of the alive cases you can find in your clinic and then grab some controls (persons without the disease under study) you can find at your medical center.   This explains why this approach is so common.   However, “you get what you pay” for in that this approach is very susceptible to producing invalid answers when etiologic inference is the goal.  </a:t>
            </a:r>
            <a:endParaRPr lang="en-US" altLang="en-US" sz="1000" b="0" dirty="0"/>
          </a:p>
        </p:txBody>
      </p:sp>
      <p:sp>
        <p:nvSpPr>
          <p:cNvPr id="2" name="Date Placeholder 1"/>
          <p:cNvSpPr>
            <a:spLocks noGrp="1"/>
          </p:cNvSpPr>
          <p:nvPr>
            <p:ph type="dt" idx="10"/>
          </p:nvPr>
        </p:nvSpPr>
        <p:spPr/>
        <p:txBody>
          <a:bodyPr/>
          <a:lstStyle/>
          <a:p>
            <a:pPr>
              <a:defRPr/>
            </a:pPr>
            <a:fld id="{9D39E2CB-BD08-473C-8DDB-61594B8BD31D}" type="datetime1">
              <a:rPr lang="en-US" smtClean="0"/>
              <a:t>9/14/2021</a:t>
            </a:fld>
            <a:endParaRPr lang="en-US" dirty="0"/>
          </a:p>
        </p:txBody>
      </p:sp>
    </p:spTree>
    <p:extLst>
      <p:ext uri="{BB962C8B-B14F-4D97-AF65-F5344CB8AC3E}">
        <p14:creationId xmlns:p14="http://schemas.microsoft.com/office/powerpoint/2010/main" val="270659983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xfrm>
            <a:off x="1104900" y="696913"/>
            <a:ext cx="4648200" cy="3486150"/>
          </a:xfrm>
          <a:ln/>
        </p:spPr>
      </p:sp>
      <p:sp>
        <p:nvSpPr>
          <p:cNvPr id="149506"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A closer look at this “prevalent cases”/”prevalent</a:t>
            </a:r>
            <a:r>
              <a:rPr lang="en-US" sz="1000" baseline="0" dirty="0"/>
              <a:t> controls”</a:t>
            </a:r>
            <a:r>
              <a:rPr lang="en-US" sz="1000" dirty="0"/>
              <a:t> case-control study reveals that it is ….</a:t>
            </a:r>
          </a:p>
        </p:txBody>
      </p:sp>
      <p:sp>
        <p:nvSpPr>
          <p:cNvPr id="2" name="Date Placeholder 1"/>
          <p:cNvSpPr>
            <a:spLocks noGrp="1"/>
          </p:cNvSpPr>
          <p:nvPr>
            <p:ph type="dt" idx="10"/>
          </p:nvPr>
        </p:nvSpPr>
        <p:spPr/>
        <p:txBody>
          <a:bodyPr/>
          <a:lstStyle/>
          <a:p>
            <a:pPr>
              <a:defRPr/>
            </a:pPr>
            <a:fld id="{9D39E2CB-BD08-473C-8DDB-61594B8BD31D}" type="datetime1">
              <a:rPr lang="en-US" smtClean="0">
                <a:solidFill>
                  <a:srgbClr val="000000"/>
                </a:solidFill>
              </a:rPr>
              <a:pPr>
                <a:defRPr/>
              </a:pPr>
              <a:t>9/14/2021</a:t>
            </a:fld>
            <a:endParaRPr lang="en-US" dirty="0">
              <a:solidFill>
                <a:srgbClr val="000000"/>
              </a:solidFill>
            </a:endParaRPr>
          </a:p>
        </p:txBody>
      </p:sp>
    </p:spTree>
    <p:extLst>
      <p:ext uri="{BB962C8B-B14F-4D97-AF65-F5344CB8AC3E}">
        <p14:creationId xmlns:p14="http://schemas.microsoft.com/office/powerpoint/2010/main" val="108462737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…identical to a cross-sectional study with “outcome-selective sampling”.  Shown here is the cross-sectional schematic that we saw earlier in today’s lecture.  Note the loss of cases from the underlying cohort before the participants are identified.  This is also called “stratified</a:t>
            </a:r>
            <a:r>
              <a:rPr lang="en-US" sz="1000" baseline="0" dirty="0"/>
              <a:t> cross-sectional sampling”; it is stratified based on outcome status.  A cross-sectional study could also be stratified on exposure status.</a:t>
            </a:r>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a:p>
        </p:txBody>
      </p:sp>
      <p:sp>
        <p:nvSpPr>
          <p:cNvPr id="2" name="Date Placeholder 1"/>
          <p:cNvSpPr>
            <a:spLocks noGrp="1"/>
          </p:cNvSpPr>
          <p:nvPr>
            <p:ph type="dt" idx="10"/>
          </p:nvPr>
        </p:nvSpPr>
        <p:spPr/>
        <p:txBody>
          <a:bodyPr/>
          <a:lstStyle/>
          <a:p>
            <a:pPr>
              <a:defRPr/>
            </a:pPr>
            <a:fld id="{83277CE8-7325-4CA7-97A6-2915BD4CAB26}" type="datetime1">
              <a:rPr lang="en-US" smtClean="0"/>
              <a:t>9/14/2021</a:t>
            </a:fld>
            <a:endParaRPr lang="en-US" dirty="0"/>
          </a:p>
        </p:txBody>
      </p:sp>
    </p:spTree>
    <p:extLst>
      <p:ext uri="{BB962C8B-B14F-4D97-AF65-F5344CB8AC3E}">
        <p14:creationId xmlns:p14="http://schemas.microsoft.com/office/powerpoint/2010/main" val="158746282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This vocabulary of outcome-selective sampling implies that there is also exposure-selective sampling in cross-sectional studies, and, indeed, there is.  This is the schematic.  Here, there in intentional desire to enroll a certain number of exposed persons and a certain number of unexposed persons.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a:p>
        </p:txBody>
      </p:sp>
      <p:sp>
        <p:nvSpPr>
          <p:cNvPr id="2" name="Date Placeholder 1"/>
          <p:cNvSpPr>
            <a:spLocks noGrp="1"/>
          </p:cNvSpPr>
          <p:nvPr>
            <p:ph type="dt" idx="10"/>
          </p:nvPr>
        </p:nvSpPr>
        <p:spPr/>
        <p:txBody>
          <a:bodyPr/>
          <a:lstStyle/>
          <a:p>
            <a:pPr>
              <a:defRPr/>
            </a:pPr>
            <a:fld id="{83277CE8-7325-4CA7-97A6-2915BD4CAB26}" type="datetime1">
              <a:rPr lang="en-US" smtClean="0"/>
              <a:t>9/14/2021</a:t>
            </a:fld>
            <a:endParaRPr lang="en-US" dirty="0"/>
          </a:p>
        </p:txBody>
      </p:sp>
    </p:spTree>
    <p:extLst>
      <p:ext uri="{BB962C8B-B14F-4D97-AF65-F5344CB8AC3E}">
        <p14:creationId xmlns:p14="http://schemas.microsoft.com/office/powerpoint/2010/main" val="296227328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a:t>The initial graphic we showed can be called “non-selective sampling”.  That is, persons are enrolled without respect to their exposure and outcome status.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B15DE6C-18EF-498E-A283-CF1754E0247C}"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9/14/2021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716256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a:t>The same terminology applies to cohort study design.  It can have exposure-selective sampling, which means that a certain number of persons who are exposed are enrolled and a certain number of persons who are unexposed.  </a:t>
            </a:r>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AA8E358-34DA-44EF-9EEE-0FA1258C12C7}"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9/14/2021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39314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8C6D3049-66A8-44C9-B1D5-3EBD0A9DDE45}" type="slidenum">
              <a:rPr lang="en-US" smtClean="0"/>
              <a:pPr/>
              <a:t>11</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a:noFill/>
          <a:ln/>
        </p:spPr>
        <p:txBody>
          <a:bodyPr/>
          <a:lstStyle/>
          <a:p>
            <a:r>
              <a:rPr lang="en-US" dirty="0"/>
              <a:t>One potential problem with this water fluoride-dental caries association is confounding.  Confounding is a topic we will discuss extensively at the end of the course.  Perhaps the communities with higher fluoride levels have chosen to have the water fluoridated because they are generally more affluent and/or more health conscious, and thus also have greater use of fluoride toothpaste and more dental care.  Thus, the differences in dental caries are explained by toothpaste choice and level of dental care rather than by water fluoride levels.</a:t>
            </a:r>
            <a:r>
              <a:rPr lang="en-US" baseline="0" dirty="0"/>
              <a:t>  If so, this is an example of confounding, and, in ecologic studies, there is always a potential for confounding.   We say that confounding is a potential threat to validity.  </a:t>
            </a:r>
          </a:p>
          <a:p>
            <a:endParaRPr lang="en-US" baseline="0" dirty="0"/>
          </a:p>
          <a:p>
            <a:r>
              <a:rPr lang="en-US" dirty="0"/>
              <a:t>Another issue is something called the “ecologic fallacy”, which, to no surprise, is unique to ecologic studies.  It refers to the error (or fallacy) of attempting to make inferences about individual human by using group-level studies.  That is, relationships that are present in group-level studies sometimes do not turn out to be true at the individual level.  The Szklo and Nieto (S &amp; N) text gives an example that we</a:t>
            </a:r>
            <a:r>
              <a:rPr lang="en-US" baseline="0" dirty="0"/>
              <a:t> wil</a:t>
            </a:r>
            <a:r>
              <a:rPr lang="en-US" dirty="0"/>
              <a:t>l cover in the next few slides.</a:t>
            </a:r>
          </a:p>
          <a:p>
            <a:endParaRPr lang="en-US" dirty="0"/>
          </a:p>
        </p:txBody>
      </p:sp>
      <p:sp>
        <p:nvSpPr>
          <p:cNvPr id="2" name="Date Placeholder 1"/>
          <p:cNvSpPr>
            <a:spLocks noGrp="1"/>
          </p:cNvSpPr>
          <p:nvPr>
            <p:ph type="dt" idx="10"/>
          </p:nvPr>
        </p:nvSpPr>
        <p:spPr/>
        <p:txBody>
          <a:bodyPr/>
          <a:lstStyle/>
          <a:p>
            <a:pPr>
              <a:defRPr/>
            </a:pPr>
            <a:fld id="{4BB53A68-3AE7-4CE4-9E77-D64A870D8B17}" type="datetime1">
              <a:rPr lang="en-US" smtClean="0"/>
              <a:t>9/14/2021</a:t>
            </a:fld>
            <a:endParaRPr lang="en-US" dirty="0"/>
          </a:p>
        </p:txBody>
      </p:sp>
    </p:spTree>
    <p:extLst>
      <p:ext uri="{BB962C8B-B14F-4D97-AF65-F5344CB8AC3E}">
        <p14:creationId xmlns:p14="http://schemas.microsoft.com/office/powerpoint/2010/main" val="310266904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a:t>The initial graphic we showed can be called non-selective sampling.  In other words, participants are selected without respect to exposure status. </a:t>
            </a:r>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AA8E358-34DA-44EF-9EEE-0FA1258C12C7}"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9/14/2021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2933848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xfrm>
            <a:off x="1104900" y="696913"/>
            <a:ext cx="4648200" cy="3486150"/>
          </a:xfrm>
          <a:ln/>
        </p:spPr>
      </p:sp>
      <p:sp>
        <p:nvSpPr>
          <p:cNvPr id="86018" name="Rectangle 3"/>
          <p:cNvSpPr>
            <a:spLocks noGrp="1" noChangeArrowheads="1"/>
          </p:cNvSpPr>
          <p:nvPr>
            <p:ph type="body" idx="1"/>
          </p:nvPr>
        </p:nvSpPr>
        <p:spPr>
          <a:noFill/>
          <a:ln/>
        </p:spPr>
        <p:txBody>
          <a:bodyPr/>
          <a:lstStyle/>
          <a:p>
            <a:r>
              <a:rPr lang="en-US" sz="1000" dirty="0"/>
              <a:t>To complete the terminology, case-control studies are, by definition, outcome-selective.</a:t>
            </a:r>
          </a:p>
          <a:p>
            <a:endParaRPr lang="en-US" sz="1000"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5AFCED-2A4C-411E-9B9F-08AAC3D41C46}"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9/14/2021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9900662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ACA78F1-F62B-4667-A64F-3DD09B87E7A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0" name="Rectangle 2"/>
          <p:cNvSpPr>
            <a:spLocks noGrp="1" noRot="1" noChangeAspect="1" noChangeArrowheads="1" noTextEdit="1"/>
          </p:cNvSpPr>
          <p:nvPr>
            <p:ph type="sldImg"/>
          </p:nvPr>
        </p:nvSpPr>
        <p:spPr>
          <a:xfrm>
            <a:off x="1104900" y="696913"/>
            <a:ext cx="4648200" cy="3486150"/>
          </a:xfrm>
          <a:ln/>
        </p:spPr>
      </p:sp>
      <p:sp>
        <p:nvSpPr>
          <p:cNvPr id="22531" name="Rectangle 3"/>
          <p:cNvSpPr>
            <a:spLocks noGrp="1" noChangeArrowheads="1"/>
          </p:cNvSpPr>
          <p:nvPr>
            <p:ph type="body" idx="1"/>
          </p:nvPr>
        </p:nvSpPr>
        <p:spPr>
          <a:xfrm>
            <a:off x="685800" y="4416426"/>
            <a:ext cx="5486400" cy="4260850"/>
          </a:xfrm>
          <a:noFill/>
          <a:ln/>
        </p:spPr>
        <p:txBody>
          <a:bodyPr/>
          <a:lstStyle/>
          <a:p>
            <a:r>
              <a:rPr lang="en-US" sz="1000" baseline="0" dirty="0"/>
              <a:t>We actually referred to this terminology in our earlier slides.  </a:t>
            </a:r>
            <a:endParaRPr lang="en-US" sz="1000" dirty="0"/>
          </a:p>
          <a:p>
            <a:endParaRPr lang="en-US" sz="1000"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1C41CB-AE61-43C9-B314-18CD84AE3E4C}"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9/14/2021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3578241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75B874B4-939D-471D-8AB2-AFD761DD07E4}" type="slidenum">
              <a:rPr lang="en-US" smtClean="0"/>
              <a:pPr/>
              <a:t>113</a:t>
            </a:fld>
            <a:endParaRPr lang="en-US" dirty="0"/>
          </a:p>
        </p:txBody>
      </p:sp>
      <p:sp>
        <p:nvSpPr>
          <p:cNvPr id="145410" name="Rectangle 2"/>
          <p:cNvSpPr>
            <a:spLocks noGrp="1" noRot="1" noChangeAspect="1" noChangeArrowheads="1" noTextEdit="1"/>
          </p:cNvSpPr>
          <p:nvPr>
            <p:ph type="sldImg"/>
          </p:nvPr>
        </p:nvSpPr>
        <p:spPr>
          <a:xfrm>
            <a:off x="1104900" y="696913"/>
            <a:ext cx="4648200" cy="3486150"/>
          </a:xfrm>
          <a:ln/>
        </p:spPr>
      </p:sp>
      <p:sp>
        <p:nvSpPr>
          <p:cNvPr id="145411" name="Rectangle 3"/>
          <p:cNvSpPr>
            <a:spLocks noGrp="1" noChangeArrowheads="1"/>
          </p:cNvSpPr>
          <p:nvPr>
            <p:ph type="body" idx="1"/>
          </p:nvPr>
        </p:nvSpPr>
        <p:spPr>
          <a:noFill/>
          <a:ln/>
        </p:spPr>
        <p:txBody>
          <a:bodyPr/>
          <a:lstStyle/>
          <a:p>
            <a:r>
              <a:rPr lang="en-US" dirty="0"/>
              <a:t>The S &amp; N textbook</a:t>
            </a:r>
            <a:r>
              <a:rPr lang="en-US" baseline="0" dirty="0"/>
              <a:t> </a:t>
            </a:r>
            <a:r>
              <a:rPr lang="en-US" dirty="0"/>
              <a:t>uses the term “nested case control” to refer to incidence density sampling within a research cohort.  However, the authors note that usage of the term varies.  You may see this term used to refer to a case-cohort design, with sampling from the baseline cohort, or to any case-control study that is situated within a cohort.  When you encounter this term in the description of a study, you will have to dig deeper into the Methods to understand what sampling design was used for the controls.</a:t>
            </a:r>
          </a:p>
          <a:p>
            <a:endParaRPr lang="en-US" dirty="0"/>
          </a:p>
          <a:p>
            <a:r>
              <a:rPr lang="en-US" dirty="0"/>
              <a:t>We doubt if there will ever be uniform use of the term “nested case-control”.  Therefore, we think it is important to define the primary study base when a case-control study is described as “nested.”  For example, one</a:t>
            </a:r>
            <a:r>
              <a:rPr lang="en-US" baseline="0" dirty="0"/>
              <a:t> would say “</a:t>
            </a:r>
            <a:r>
              <a:rPr lang="en-US" dirty="0"/>
              <a:t>a case-control study nested within the Framingham cohort”.  Or, nested within Northern California Kaiser.  Or, nested within the cohort of residents of Alameda County.  </a:t>
            </a:r>
          </a:p>
          <a:p>
            <a:endParaRPr lang="en-US" dirty="0"/>
          </a:p>
          <a:p>
            <a:r>
              <a:rPr lang="en-US" dirty="0"/>
              <a:t>The key take home point is to understand that it</a:t>
            </a:r>
            <a:r>
              <a:rPr lang="en-US" baseline="0" dirty="0"/>
              <a:t> i</a:t>
            </a:r>
            <a:r>
              <a:rPr lang="en-US" dirty="0"/>
              <a:t>s often possible to perform a study using only part of a cohort, rather than performing measurements on all participants.  When a case-control study within a cohort is feasible, it can provide valid results with substantially lower costs.  </a:t>
            </a:r>
          </a:p>
        </p:txBody>
      </p:sp>
      <p:sp>
        <p:nvSpPr>
          <p:cNvPr id="2" name="Date Placeholder 1"/>
          <p:cNvSpPr>
            <a:spLocks noGrp="1"/>
          </p:cNvSpPr>
          <p:nvPr>
            <p:ph type="dt" idx="10"/>
          </p:nvPr>
        </p:nvSpPr>
        <p:spPr/>
        <p:txBody>
          <a:bodyPr/>
          <a:lstStyle/>
          <a:p>
            <a:pPr>
              <a:defRPr/>
            </a:pPr>
            <a:fld id="{57BB2A99-2303-4749-968B-5E84D7677FD4}" type="datetime1">
              <a:rPr lang="en-US" smtClean="0"/>
              <a:t>9/14/2021</a:t>
            </a:fld>
            <a:endParaRPr lang="en-US" dirty="0"/>
          </a:p>
        </p:txBody>
      </p:sp>
    </p:spTree>
    <p:extLst>
      <p:ext uri="{BB962C8B-B14F-4D97-AF65-F5344CB8AC3E}">
        <p14:creationId xmlns:p14="http://schemas.microsoft.com/office/powerpoint/2010/main" val="122404599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449AD8F2-9E79-46BC-BDBD-6D8EC88CC891}" type="slidenum">
              <a:rPr lang="en-US" smtClean="0"/>
              <a:pPr/>
              <a:t>114</a:t>
            </a:fld>
            <a:endParaRPr lang="en-US" dirty="0"/>
          </a:p>
        </p:txBody>
      </p:sp>
      <p:sp>
        <p:nvSpPr>
          <p:cNvPr id="147458" name="Rectangle 2"/>
          <p:cNvSpPr>
            <a:spLocks noGrp="1" noRot="1" noChangeAspect="1" noChangeArrowheads="1" noTextEdit="1"/>
          </p:cNvSpPr>
          <p:nvPr>
            <p:ph type="sldImg"/>
          </p:nvPr>
        </p:nvSpPr>
        <p:spPr>
          <a:xfrm>
            <a:off x="1104900" y="696913"/>
            <a:ext cx="4648200" cy="3486150"/>
          </a:xfrm>
          <a:ln/>
        </p:spPr>
      </p:sp>
      <p:sp>
        <p:nvSpPr>
          <p:cNvPr id="147459" name="Rectangle 3"/>
          <p:cNvSpPr>
            <a:spLocks noGrp="1" noChangeArrowheads="1"/>
          </p:cNvSpPr>
          <p:nvPr>
            <p:ph type="body" idx="1"/>
          </p:nvPr>
        </p:nvSpPr>
        <p:spPr>
          <a:noFill/>
          <a:ln/>
        </p:spPr>
        <p:txBody>
          <a:bodyPr/>
          <a:lstStyle/>
          <a:p>
            <a:r>
              <a:rPr lang="en-US" dirty="0"/>
              <a:t>Similarly ambiguous is the use of the terms prospective and retrospective.</a:t>
            </a:r>
          </a:p>
          <a:p>
            <a:endParaRPr lang="en-US" dirty="0"/>
          </a:p>
          <a:p>
            <a:r>
              <a:rPr lang="en-US" dirty="0"/>
              <a:t>One of the criticisms of the case-control design is that it sometimes</a:t>
            </a:r>
            <a:r>
              <a:rPr lang="en-US" baseline="0" dirty="0"/>
              <a:t> said to be</a:t>
            </a:r>
            <a:r>
              <a:rPr lang="en-US" dirty="0"/>
              <a:t> “retrospective” and retrospective</a:t>
            </a:r>
            <a:r>
              <a:rPr lang="en-US" baseline="0" dirty="0"/>
              <a:t> has somehow acquired a negative connotation in research. However, we have seen how exposure can be measured prior to outcome in both incidence density and case-cohort sampling.  How is this any different than batch testing of baseline biological specimen collect in cohort studies?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 is true that some measurement contexts in case-control studies have substantial potential for error.  For example, when exposure measurement is made by participant self-report, errors may ensue because the cases may report differently than the control group.  The strongest case-control studies look for exposure measurements that were made in the past before the disease diagnosis (e.g., measurements captured in medical records).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There are at least 3 different ways that authors use terms “retrospective” and “prospective”. </a:t>
            </a:r>
            <a:r>
              <a:rPr lang="en-US" sz="1200" dirty="0"/>
              <a:t>The optional reading by Vandenbroucke, </a:t>
            </a:r>
            <a:r>
              <a:rPr lang="en-US" sz="1200" i="1" dirty="0"/>
              <a:t>BMJ</a:t>
            </a:r>
            <a:r>
              <a:rPr lang="en-US" sz="1200" dirty="0"/>
              <a:t> 1991 gives more details on this.</a:t>
            </a:r>
            <a:r>
              <a:rPr lang="en-US" sz="1200" baseline="0" dirty="0"/>
              <a:t>  Given this confusion, the authors state that the </a:t>
            </a:r>
            <a:r>
              <a:rPr lang="en-US" sz="1200" dirty="0"/>
              <a:t>“words prospective and retrospective have lost all meaning.   From spotting them in the abstract, the reader gains no insight into the type of research that was performed.”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baseline="0" dirty="0"/>
              <a:t>Instead of relying upon the words retrospective and prospective, the key issues are a) the </a:t>
            </a:r>
            <a:r>
              <a:rPr lang="en-US" sz="1200" baseline="0" dirty="0"/>
              <a:t>t</a:t>
            </a:r>
            <a:r>
              <a:rPr lang="en-US" sz="1200" dirty="0"/>
              <a:t>iming of measurements:  best to obtain measurement (or specimen) of exposure prior to outcome; and b) more broadly, the accuracy of measurements, the absence of selection bias and the absence of confounding.</a:t>
            </a:r>
          </a:p>
          <a:p>
            <a:endParaRPr lang="en-US" sz="1200" dirty="0"/>
          </a:p>
          <a:p>
            <a:r>
              <a:rPr lang="en-US" b="0" dirty="0"/>
              <a:t>You may also see the term</a:t>
            </a:r>
            <a:r>
              <a:rPr lang="en-US" b="0" baseline="0" dirty="0"/>
              <a:t> “ambidirectional” used to describe studies that have both prospective and retrospective features.  This term, too, is fraught with confusion and lacks specificity.  </a:t>
            </a:r>
            <a:endParaRPr lang="en-US" b="0" dirty="0"/>
          </a:p>
          <a:p>
            <a:endParaRPr lang="en-US" dirty="0"/>
          </a:p>
          <a:p>
            <a:r>
              <a:rPr lang="en-US" dirty="0"/>
              <a:t>We suggest to avoid use of retrospective,</a:t>
            </a:r>
            <a:r>
              <a:rPr lang="en-US" baseline="0" dirty="0"/>
              <a:t> prospective </a:t>
            </a:r>
            <a:r>
              <a:rPr lang="en-US" b="0" baseline="0" dirty="0"/>
              <a:t>or ambidirectional </a:t>
            </a:r>
            <a:r>
              <a:rPr lang="en-US" baseline="0" dirty="0"/>
              <a:t>when describing study designs.  They are empty terms that give no reproducible meaning.  Instead, use your space limitations to better describe the mechanics of what you have done.    Unfortunately, naïve journal editors sometimes insist that you label your study as retrospective or prospective, and you may have no choice but to comply.  You should ask editors not to insist that you use these terms, but often they hold all the cards.</a:t>
            </a:r>
          </a:p>
          <a:p>
            <a:endParaRPr lang="en-US" baseline="0" dirty="0"/>
          </a:p>
          <a:p>
            <a:endParaRPr lang="en-US" dirty="0"/>
          </a:p>
          <a:p>
            <a:endParaRPr lang="en-US" dirty="0"/>
          </a:p>
        </p:txBody>
      </p:sp>
      <p:sp>
        <p:nvSpPr>
          <p:cNvPr id="2" name="Date Placeholder 1"/>
          <p:cNvSpPr>
            <a:spLocks noGrp="1"/>
          </p:cNvSpPr>
          <p:nvPr>
            <p:ph type="dt" idx="10"/>
          </p:nvPr>
        </p:nvSpPr>
        <p:spPr/>
        <p:txBody>
          <a:bodyPr/>
          <a:lstStyle/>
          <a:p>
            <a:pPr>
              <a:defRPr/>
            </a:pPr>
            <a:fld id="{A174811F-AC79-4CED-8A5F-714F907A239E}" type="datetime1">
              <a:rPr lang="en-US" smtClean="0"/>
              <a:t>9/14/2021</a:t>
            </a:fld>
            <a:endParaRPr lang="en-US" dirty="0"/>
          </a:p>
        </p:txBody>
      </p:sp>
    </p:spTree>
    <p:extLst>
      <p:ext uri="{BB962C8B-B14F-4D97-AF65-F5344CB8AC3E}">
        <p14:creationId xmlns:p14="http://schemas.microsoft.com/office/powerpoint/2010/main" val="233050295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6B4BB1B-08D7-4552-B2DD-B7DF34F2D05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0962" name="Rectangle 2"/>
          <p:cNvSpPr>
            <a:spLocks noGrp="1" noRot="1" noChangeAspect="1" noChangeArrowheads="1" noTextEdit="1"/>
          </p:cNvSpPr>
          <p:nvPr>
            <p:ph type="sldImg"/>
          </p:nvPr>
        </p:nvSpPr>
        <p:spPr>
          <a:xfrm>
            <a:off x="1104900" y="696913"/>
            <a:ext cx="4648200" cy="3486150"/>
          </a:xfrm>
          <a:ln/>
        </p:spPr>
      </p:sp>
      <p:sp>
        <p:nvSpPr>
          <p:cNvPr id="40963" name="Rectangle 3"/>
          <p:cNvSpPr>
            <a:spLocks noGrp="1" noChangeArrowheads="1"/>
          </p:cNvSpPr>
          <p:nvPr>
            <p:ph type="body" idx="1"/>
          </p:nvPr>
        </p:nvSpPr>
        <p:spPr>
          <a:xfrm>
            <a:off x="685800" y="4416426"/>
            <a:ext cx="5486400" cy="4260850"/>
          </a:xfrm>
          <a:noFill/>
          <a:ln/>
        </p:spPr>
        <p:txBody>
          <a:bodyPr/>
          <a:lstStyle/>
          <a:p>
            <a:r>
              <a:rPr lang="en-US" dirty="0"/>
              <a:t>This reminds of the four key aspects to study design that we listed earlier.  After clear delineation of the research question, the first aspect is to identify the underlying cohort or source population.  The second aspect is to determine how to sample it.  The third aspect is to determine how to make the measurements of exposure and outcome, and, in particular, attempt to have measurements of exposure that occur prior to and independent of outcome.  </a:t>
            </a:r>
          </a:p>
          <a:p>
            <a:endParaRPr lang="en-US" dirty="0"/>
          </a:p>
          <a:p>
            <a:r>
              <a:rPr lang="en-US" dirty="0"/>
              <a:t>Detailed attention to measurement of exposure and outcome are far more valuable than arguments over whether a study is prospective or retrospective.  Indeed, p</a:t>
            </a:r>
            <a:r>
              <a:rPr lang="en-US" baseline="0" dirty="0"/>
              <a:t>lans for measurement of exposure and outcome are an essential aspect of study design.  That is, study design involves how you will select participants and how you will make measurements about them.  An important concept is “exposure prior to outcome,” meaning that exposure should be assessed at a point in time prior to the occurrence of the outcome.  This is important in order to 1) rule out reverse causality (ensure temporality) and 2) prevent differential misclassification of exposure according to outcome (a topic we will cover later in the course).</a:t>
            </a:r>
          </a:p>
          <a:p>
            <a:endParaRPr lang="en-US" baseline="0" dirty="0"/>
          </a:p>
          <a:p>
            <a:endParaRPr lang="en-US"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DEA7755-AEDC-4016-A0B0-5EBB61D49D3C}"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9/14/2021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159134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F7C1D460-8747-497C-9990-5729D59C3545}" type="slidenum">
              <a:rPr lang="en-US" smtClean="0"/>
              <a:pPr/>
              <a:t>116</a:t>
            </a:fld>
            <a:endParaRPr lang="en-US" dirty="0"/>
          </a:p>
        </p:txBody>
      </p:sp>
      <p:sp>
        <p:nvSpPr>
          <p:cNvPr id="157698" name="Rectangle 2"/>
          <p:cNvSpPr>
            <a:spLocks noGrp="1" noRot="1" noChangeAspect="1" noChangeArrowheads="1" noTextEdit="1"/>
          </p:cNvSpPr>
          <p:nvPr>
            <p:ph type="sldImg"/>
          </p:nvPr>
        </p:nvSpPr>
        <p:spPr>
          <a:xfrm>
            <a:off x="1104900" y="696913"/>
            <a:ext cx="4648200" cy="3486150"/>
          </a:xfrm>
          <a:ln/>
        </p:spPr>
      </p:sp>
      <p:sp>
        <p:nvSpPr>
          <p:cNvPr id="157699" name="Rectangle 3"/>
          <p:cNvSpPr>
            <a:spLocks noGrp="1" noChangeArrowheads="1"/>
          </p:cNvSpPr>
          <p:nvPr>
            <p:ph type="body" idx="1"/>
          </p:nvPr>
        </p:nvSpPr>
        <p:spPr>
          <a:noFill/>
          <a:ln/>
        </p:spPr>
        <p:txBody>
          <a:bodyPr/>
          <a:lstStyle/>
          <a:p>
            <a:r>
              <a:rPr lang="en-US" dirty="0"/>
              <a:t>Summarizing the features which enhance the validity of a case-control study design.  First, u</a:t>
            </a:r>
            <a:r>
              <a:rPr lang="en-US" sz="2800" dirty="0"/>
              <a:t>se a </a:t>
            </a:r>
            <a:r>
              <a:rPr lang="en-US" sz="2800" i="0" dirty="0"/>
              <a:t>primary study base.   Cases should be </a:t>
            </a:r>
            <a:r>
              <a:rPr lang="en-US" sz="2800" dirty="0"/>
              <a:t>all, or random sample, of </a:t>
            </a:r>
            <a:r>
              <a:rPr lang="en-US" sz="2800" i="1" dirty="0"/>
              <a:t>incident </a:t>
            </a:r>
            <a:r>
              <a:rPr lang="en-US" sz="2800" dirty="0"/>
              <a:t>diagnoses in the study base.   Controls should be a sample of the study base.  The controls are used to estimate exposure prevalence in the study base that gave rise to the cases.  When using an u</a:t>
            </a:r>
            <a:r>
              <a:rPr lang="en-US" dirty="0"/>
              <a:t>nderlying fixed cohort study base, use incidence density or case-cohort sampling.   When using an underlying dynamic cohort study base, again use incidence density.  Single point sampling of controls is possible but must meet difficult assumptions.  Second, for the measurement of exposure, it is best to use reco</a:t>
            </a:r>
            <a:r>
              <a:rPr lang="en-US" sz="2800" dirty="0"/>
              <a:t>rds or stored biological samples rather than participant/family recall.  Exposure should be based on time periods prior to the occurrence of outcome and the measurement of exposure made irrespective to disease status.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Case-control studies with all of these design features can produce results as convincing as any other type of observational study.</a:t>
            </a:r>
          </a:p>
          <a:p>
            <a:endParaRPr lang="en-US" dirty="0"/>
          </a:p>
        </p:txBody>
      </p:sp>
      <p:sp>
        <p:nvSpPr>
          <p:cNvPr id="2" name="Date Placeholder 1"/>
          <p:cNvSpPr>
            <a:spLocks noGrp="1"/>
          </p:cNvSpPr>
          <p:nvPr>
            <p:ph type="dt" idx="10"/>
          </p:nvPr>
        </p:nvSpPr>
        <p:spPr/>
        <p:txBody>
          <a:bodyPr/>
          <a:lstStyle/>
          <a:p>
            <a:pPr>
              <a:defRPr/>
            </a:pPr>
            <a:fld id="{14C98678-9A15-436F-BFA1-DE5168CAD3E0}" type="datetime1">
              <a:rPr lang="en-US" smtClean="0"/>
              <a:t>9/14/2021</a:t>
            </a:fld>
            <a:endParaRPr lang="en-US" dirty="0"/>
          </a:p>
        </p:txBody>
      </p:sp>
    </p:spTree>
    <p:extLst>
      <p:ext uri="{BB962C8B-B14F-4D97-AF65-F5344CB8AC3E}">
        <p14:creationId xmlns:p14="http://schemas.microsoft.com/office/powerpoint/2010/main" val="14522963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point that we hope has been made in today’s discussion is that the pyramid or hierarchy of study designs is vastly oversimplified.</a:t>
            </a:r>
          </a:p>
          <a:p>
            <a:endParaRPr lang="en-US" dirty="0"/>
          </a:p>
          <a:p>
            <a:r>
              <a:rPr lang="en-US" dirty="0"/>
              <a:t>You may see this “pyramid of evidence” used</a:t>
            </a:r>
            <a:r>
              <a:rPr lang="en-US" baseline="0" dirty="0"/>
              <a:t> to rate study designs.  It is oversimplified, particularly in rating cohort studies as superior to case-control designs.  By the end of the first five lectures, you will have a better appreciation of the potential strengths of case-control design.  By the end of the course, you will appreciate that you cannot judge a study by its generic design genre.   Whether a study produces valid inferences depends upon many details, not just the name of the design.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117</a:t>
            </a:fld>
            <a:endParaRPr lang="en-US" dirty="0"/>
          </a:p>
        </p:txBody>
      </p:sp>
      <p:sp>
        <p:nvSpPr>
          <p:cNvPr id="5" name="Date Placeholder 4"/>
          <p:cNvSpPr>
            <a:spLocks noGrp="1"/>
          </p:cNvSpPr>
          <p:nvPr>
            <p:ph type="dt" idx="11"/>
          </p:nvPr>
        </p:nvSpPr>
        <p:spPr/>
        <p:txBody>
          <a:bodyPr/>
          <a:lstStyle/>
          <a:p>
            <a:pPr>
              <a:defRPr/>
            </a:pPr>
            <a:fld id="{9B8A1B11-354C-488B-A372-4F3ECB6F2542}" type="datetime1">
              <a:rPr lang="en-US" smtClean="0"/>
              <a:t>9/14/2021</a:t>
            </a:fld>
            <a:endParaRPr lang="en-US" dirty="0"/>
          </a:p>
        </p:txBody>
      </p:sp>
    </p:spTree>
    <p:extLst>
      <p:ext uri="{BB962C8B-B14F-4D97-AF65-F5344CB8AC3E}">
        <p14:creationId xmlns:p14="http://schemas.microsoft.com/office/powerpoint/2010/main" val="267659973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ACA78F1-F62B-4667-A64F-3DD09B87E7A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0" name="Rectangle 2"/>
          <p:cNvSpPr>
            <a:spLocks noGrp="1" noRot="1" noChangeAspect="1" noChangeArrowheads="1" noTextEdit="1"/>
          </p:cNvSpPr>
          <p:nvPr>
            <p:ph type="sldImg"/>
          </p:nvPr>
        </p:nvSpPr>
        <p:spPr>
          <a:xfrm>
            <a:off x="1104900" y="696913"/>
            <a:ext cx="4648200" cy="3486150"/>
          </a:xfrm>
          <a:ln/>
        </p:spPr>
      </p:sp>
      <p:sp>
        <p:nvSpPr>
          <p:cNvPr id="22531" name="Rectangle 3"/>
          <p:cNvSpPr>
            <a:spLocks noGrp="1" noChangeArrowheads="1"/>
          </p:cNvSpPr>
          <p:nvPr>
            <p:ph type="body" idx="1"/>
          </p:nvPr>
        </p:nvSpPr>
        <p:spPr>
          <a:xfrm>
            <a:off x="685800" y="4416426"/>
            <a:ext cx="5486400" cy="4260850"/>
          </a:xfrm>
          <a:noFill/>
          <a:ln/>
        </p:spPr>
        <p:txBody>
          <a:bodyPr/>
          <a:lstStyle/>
          <a:p>
            <a:r>
              <a:rPr lang="en-US" sz="1000" baseline="0" dirty="0"/>
              <a:t>Let us end by considering the relationship observational and experimental studies.  We end with considering how observational and experimental designs are more related than you might think, or, indeed, should be more related than they currently are.    </a:t>
            </a:r>
          </a:p>
          <a:p>
            <a:endParaRPr lang="en-US" sz="1000" baseline="0" dirty="0"/>
          </a:p>
          <a:p>
            <a:r>
              <a:rPr lang="en-US" sz="1000" baseline="0" dirty="0"/>
              <a:t>We note that this is not the only classification scheme of study design in the literature, but we do believe it is the most sensible.  For example, one other classification system breaks down all individual-level study design into 4 main types:  incidence studies, prevalence studies, incidence case-control studies, and prevalence case-control studies (Pearce.  </a:t>
            </a:r>
            <a:r>
              <a:rPr lang="en-US" sz="1200" b="0" i="0" u="none" strike="noStrike" kern="1200" baseline="0" dirty="0">
                <a:solidFill>
                  <a:schemeClr val="tx1"/>
                </a:solidFill>
                <a:latin typeface="Times New Roman" pitchFamily="18" charset="0"/>
                <a:ea typeface="+mn-ea"/>
                <a:cs typeface="+mn-cs"/>
              </a:rPr>
              <a:t>Classification of epidemiological study designs.  IJE 2012).  These types, however, merely map very closely to our cohort, cross-sectional, and case-control design approach.  We thus do not see any unique attributes of this scheme.</a:t>
            </a:r>
            <a:endParaRPr lang="en-US" sz="1000" dirty="0"/>
          </a:p>
          <a:p>
            <a:endParaRPr lang="en-US" sz="1000"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1C41CB-AE61-43C9-B314-18CD84AE3E4C}"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9/14/2021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1673114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C6D3049-66A8-44C9-B1D5-3EBD0A9DDE4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a:noFill/>
          <a:ln/>
        </p:spPr>
        <p:txBody>
          <a:bodyPr/>
          <a:lstStyle/>
          <a:p>
            <a:r>
              <a:rPr lang="en-US" dirty="0"/>
              <a:t>Now that we have described this unifying concept of how all study design can be viewed as sampling some underlying cohort and have defined, in general, what a cohort, we can describe these underlying cohorts in more detail and how we can sample them.  We will start with the concept of fixed vs dynamic underlying cohorts.  </a:t>
            </a:r>
          </a:p>
          <a:p>
            <a:endParaRPr lang="en-US"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4DB868D-9520-4594-8B80-399CD9F4CE10}"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9/14/2021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23157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xfrm>
            <a:off x="1104900" y="696913"/>
            <a:ext cx="4648200" cy="3486150"/>
          </a:xfrm>
          <a:ln/>
        </p:spPr>
      </p:sp>
      <p:sp>
        <p:nvSpPr>
          <p:cNvPr id="28674"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 this ecologic study, the</a:t>
            </a:r>
            <a:r>
              <a:rPr lang="en-US" baseline="0" dirty="0"/>
              <a:t> question was whether income level was a cause of traffic injuries.  The study was done in three communities, and, in this table, the community was the unit of observation.   The data shows that higher income is associated with a greater probability of injuries.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This inference comes from a group-level study.  Does it hold at the individual level?   Are people with higher income more careless drivers who get into more car accidents?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This example is taken from the Szklo and Nieto (S &amp; N) textbook.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2" name="Date Placeholder 1"/>
          <p:cNvSpPr>
            <a:spLocks noGrp="1"/>
          </p:cNvSpPr>
          <p:nvPr>
            <p:ph type="dt" idx="10"/>
          </p:nvPr>
        </p:nvSpPr>
        <p:spPr/>
        <p:txBody>
          <a:bodyPr/>
          <a:lstStyle/>
          <a:p>
            <a:pPr>
              <a:defRPr/>
            </a:pPr>
            <a:fld id="{EE0D48B9-AAAE-4D0B-8D16-17A338A12ED0}" type="datetime1">
              <a:rPr lang="en-US" smtClean="0"/>
              <a:t>9/14/2021</a:t>
            </a:fld>
            <a:endParaRPr lang="en-US" dirty="0"/>
          </a:p>
        </p:txBody>
      </p:sp>
    </p:spTree>
    <p:extLst>
      <p:ext uri="{BB962C8B-B14F-4D97-AF65-F5344CB8AC3E}">
        <p14:creationId xmlns:p14="http://schemas.microsoft.com/office/powerpoint/2010/main" val="1103206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F7C1D460-8747-497C-9990-5729D59C3545}" type="slidenum">
              <a:rPr lang="en-US" smtClean="0"/>
              <a:pPr/>
              <a:t>120</a:t>
            </a:fld>
            <a:endParaRPr lang="en-US" dirty="0"/>
          </a:p>
        </p:txBody>
      </p:sp>
      <p:sp>
        <p:nvSpPr>
          <p:cNvPr id="157698" name="Rectangle 2"/>
          <p:cNvSpPr>
            <a:spLocks noGrp="1" noRot="1" noChangeAspect="1" noChangeArrowheads="1" noTextEdit="1"/>
          </p:cNvSpPr>
          <p:nvPr>
            <p:ph type="sldImg"/>
          </p:nvPr>
        </p:nvSpPr>
        <p:spPr>
          <a:xfrm>
            <a:off x="1104900" y="696913"/>
            <a:ext cx="4648200" cy="3486150"/>
          </a:xfrm>
          <a:ln/>
        </p:spPr>
      </p:sp>
      <p:sp>
        <p:nvSpPr>
          <p:cNvPr id="157699" name="Rectangle 3"/>
          <p:cNvSpPr>
            <a:spLocks noGrp="1" noChangeArrowheads="1"/>
          </p:cNvSpPr>
          <p:nvPr>
            <p:ph type="body" idx="1"/>
          </p:nvPr>
        </p:nvSpPr>
        <p:spPr>
          <a:noFill/>
          <a:ln/>
        </p:spPr>
        <p:txBody>
          <a:bodyPr/>
          <a:lstStyle/>
          <a:p>
            <a:r>
              <a:rPr lang="en-US" dirty="0"/>
              <a:t>Although we have</a:t>
            </a:r>
            <a:r>
              <a:rPr lang="en-US" baseline="0" dirty="0"/>
              <a:t> cautioned about assigning value judgements to particular study designs, it is true that randomized experiments have particular advantages over other study designs.  For this reason, when they are conducted properly, randomized experiment are known as </a:t>
            </a:r>
            <a:r>
              <a:rPr lang="en-US" dirty="0"/>
              <a:t>is the gold standard design for comparing</a:t>
            </a:r>
            <a:r>
              <a:rPr lang="en-US" baseline="0" dirty="0"/>
              <a:t> the effectiveness of different interventions to influence an outcome.  The reasons for this may be known to many of you, at least in general terms, but we will explain this in detail over the course of the quarter.  We will usually refer to these designs as randomized experiments (which we feel is the best term) or, the more popular, “randomized controlled trials’ (RCT).  “Controlled” means that there is a comparator group present, although randomization would appear to imply randomization to at least two groups (i.e., such that a comparison can be made).  In any case, we will use the term “RCT” and “randomized experiment” synonymously.  </a:t>
            </a:r>
          </a:p>
          <a:p>
            <a:endParaRPr lang="en-US" baseline="0" dirty="0"/>
          </a:p>
          <a:p>
            <a:pPr>
              <a:lnSpc>
                <a:spcPct val="90000"/>
              </a:lnSpc>
            </a:pPr>
            <a:r>
              <a:rPr lang="en-US" baseline="0" dirty="0"/>
              <a:t>We pointed out earlier that the RCT design can be thought of as a type of cohort study where the exposure is assigned to participants, rather than just measured as it occurs in nature.  We also can turn this notion around.  That is, a useful insight in the understanding of observational studies is that one should strive to have them emulate an RCT when planning an observation study.  Observational studies that aim to establish </a:t>
            </a:r>
            <a:r>
              <a:rPr lang="en-US" sz="1200" b="0" i="0" u="none" strike="noStrike" kern="1200" baseline="0" dirty="0">
                <a:solidFill>
                  <a:schemeClr val="tx1"/>
                </a:solidFill>
                <a:latin typeface="Times New Roman" pitchFamily="18" charset="0"/>
                <a:ea typeface="+mn-ea"/>
                <a:cs typeface="+mn-cs"/>
              </a:rPr>
              <a:t>causality should be evaluated with respect to how well they emulate an experimental “target” trial (i.e., an RCT).  </a:t>
            </a:r>
            <a:r>
              <a:rPr lang="en-US" sz="2600" dirty="0"/>
              <a:t>The “target trial” can be an RCT that could in reality be performed if there were time and resources (</a:t>
            </a:r>
            <a:r>
              <a:rPr lang="en-US" sz="2400" dirty="0"/>
              <a:t>e.g., randomizing to treatment A vs B and following for 20 years) </a:t>
            </a:r>
            <a:r>
              <a:rPr lang="en-US" sz="2600" dirty="0"/>
              <a:t>or an RCT which is hypothetical (a “thought experiment”), such as </a:t>
            </a:r>
            <a:r>
              <a:rPr lang="en-US" sz="2400" dirty="0"/>
              <a:t>randomizing to smoking vs not</a:t>
            </a:r>
            <a:r>
              <a:rPr lang="en-US" sz="2400" baseline="0" dirty="0"/>
              <a:t> or randomizing to</a:t>
            </a:r>
            <a:r>
              <a:rPr lang="en-US" sz="2400" dirty="0"/>
              <a:t> getting COVID-19 or not.  </a:t>
            </a:r>
            <a:endParaRPr lang="en-US" dirty="0"/>
          </a:p>
          <a:p>
            <a:endParaRPr lang="en-US" dirty="0"/>
          </a:p>
          <a:p>
            <a:endParaRPr lang="en-US" dirty="0"/>
          </a:p>
        </p:txBody>
      </p:sp>
      <p:sp>
        <p:nvSpPr>
          <p:cNvPr id="2" name="Date Placeholder 1"/>
          <p:cNvSpPr>
            <a:spLocks noGrp="1"/>
          </p:cNvSpPr>
          <p:nvPr>
            <p:ph type="dt" idx="10"/>
          </p:nvPr>
        </p:nvSpPr>
        <p:spPr/>
        <p:txBody>
          <a:bodyPr/>
          <a:lstStyle/>
          <a:p>
            <a:pPr>
              <a:defRPr/>
            </a:pPr>
            <a:fld id="{ABD04EBD-E374-4A4B-AB92-53F44A5DA8B2}" type="datetime1">
              <a:rPr lang="en-US" smtClean="0"/>
              <a:t>9/14/2021</a:t>
            </a:fld>
            <a:endParaRPr lang="en-US" dirty="0"/>
          </a:p>
        </p:txBody>
      </p:sp>
    </p:spTree>
    <p:extLst>
      <p:ext uri="{BB962C8B-B14F-4D97-AF65-F5344CB8AC3E}">
        <p14:creationId xmlns:p14="http://schemas.microsoft.com/office/powerpoint/2010/main" val="301574002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F7C1D460-8747-497C-9990-5729D59C3545}" type="slidenum">
              <a:rPr lang="en-US" smtClean="0"/>
              <a:pPr/>
              <a:t>121</a:t>
            </a:fld>
            <a:endParaRPr lang="en-US" dirty="0"/>
          </a:p>
        </p:txBody>
      </p:sp>
      <p:sp>
        <p:nvSpPr>
          <p:cNvPr id="157698" name="Rectangle 2"/>
          <p:cNvSpPr>
            <a:spLocks noGrp="1" noRot="1" noChangeAspect="1" noChangeArrowheads="1" noTextEdit="1"/>
          </p:cNvSpPr>
          <p:nvPr>
            <p:ph type="sldImg"/>
          </p:nvPr>
        </p:nvSpPr>
        <p:spPr>
          <a:xfrm>
            <a:off x="1104900" y="696913"/>
            <a:ext cx="4648200" cy="3486150"/>
          </a:xfrm>
          <a:ln/>
        </p:spPr>
      </p:sp>
      <p:sp>
        <p:nvSpPr>
          <p:cNvPr id="157699" name="Rectangle 3"/>
          <p:cNvSpPr>
            <a:spLocks noGrp="1" noChangeArrowheads="1"/>
          </p:cNvSpPr>
          <p:nvPr>
            <p:ph type="body" idx="1"/>
          </p:nvPr>
        </p:nvSpPr>
        <p:spPr>
          <a:noFill/>
          <a:ln/>
        </p:spPr>
        <p:txBody>
          <a:bodyPr/>
          <a:lstStyle/>
          <a:p>
            <a:pPr marL="0" lvl="1">
              <a:spcBef>
                <a:spcPts val="0"/>
              </a:spcBef>
            </a:pPr>
            <a:r>
              <a:rPr lang="en-US" dirty="0"/>
              <a:t>Emulating a target</a:t>
            </a:r>
            <a:r>
              <a:rPr lang="en-US" baseline="0" dirty="0"/>
              <a:t> randomized experiment when designing an observational study has advantages.   Specifically, it </a:t>
            </a:r>
            <a:r>
              <a:rPr lang="en-US" sz="2400" baseline="0" dirty="0"/>
              <a:t>p</a:t>
            </a:r>
            <a:r>
              <a:rPr lang="en-US" sz="2400" dirty="0"/>
              <a:t>romotes clarity in the research question; it avoids common biases in observational research; and it has a better chance of influencing public health/clinical practice.  In short,</a:t>
            </a:r>
            <a:r>
              <a:rPr lang="en-US" sz="2400" baseline="0" dirty="0"/>
              <a:t> investigators have historically put a lot more thought into the design of randomized experiments, possibly because they have been forced to by funders and regulators.  There is a lot more scrutiny given to randomized experiments because researchers are actually doing things to people, and investigators in this context do not want to make mistakes.  This increased attention has made for better study designs, above and beyond the randomization aspect.  Translating some of this thinking and scrutiny to observational study design can likewise improve it.</a:t>
            </a:r>
            <a:endParaRPr lang="en-US" sz="2400" dirty="0"/>
          </a:p>
          <a:p>
            <a:endParaRPr lang="en-US" baseline="0" dirty="0"/>
          </a:p>
          <a:p>
            <a:r>
              <a:rPr lang="en-US" dirty="0"/>
              <a:t>As</a:t>
            </a:r>
            <a:r>
              <a:rPr lang="en-US" baseline="0" dirty="0"/>
              <a:t> an example of how this approach can highlight issues in study design in an observational study, consider the choice of exposure categories for assessing medication use.  In an RCT, participants are usually chosen who are treatment naïve, and exposure to the treatment (or placebo) is initiated with the start of the RCT.  In an observational study, participants are often identified as “exposed” to a medication if they are currently using it and “unexposed” if they are not.  With this definition, “exposed” may include participants with a wide range of duration of exposure including persons who have not experienced toxicity and perhaps are experiencing the most favorable outcomes.  This has the potential to generate erroneous results by overestimating the beneficial effects of the medication.  By designing observational studies to emulate RCTs, investigators can avoid this mistake.  </a:t>
            </a:r>
          </a:p>
        </p:txBody>
      </p:sp>
      <p:sp>
        <p:nvSpPr>
          <p:cNvPr id="2" name="Date Placeholder 1"/>
          <p:cNvSpPr>
            <a:spLocks noGrp="1"/>
          </p:cNvSpPr>
          <p:nvPr>
            <p:ph type="dt" idx="10"/>
          </p:nvPr>
        </p:nvSpPr>
        <p:spPr/>
        <p:txBody>
          <a:bodyPr/>
          <a:lstStyle/>
          <a:p>
            <a:pPr>
              <a:defRPr/>
            </a:pPr>
            <a:fld id="{81E93790-A6E4-482C-A358-1289B80D423D}" type="datetime1">
              <a:rPr lang="en-US" smtClean="0"/>
              <a:t>9/14/2021</a:t>
            </a:fld>
            <a:endParaRPr lang="en-US" dirty="0"/>
          </a:p>
        </p:txBody>
      </p:sp>
    </p:spTree>
    <p:extLst>
      <p:ext uri="{BB962C8B-B14F-4D97-AF65-F5344CB8AC3E}">
        <p14:creationId xmlns:p14="http://schemas.microsoft.com/office/powerpoint/2010/main" val="47726900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F7C1D460-8747-497C-9990-5729D59C3545}" type="slidenum">
              <a:rPr lang="en-US" smtClean="0"/>
              <a:pPr/>
              <a:t>122</a:t>
            </a:fld>
            <a:endParaRPr lang="en-US" dirty="0"/>
          </a:p>
        </p:txBody>
      </p:sp>
      <p:sp>
        <p:nvSpPr>
          <p:cNvPr id="157698" name="Rectangle 2"/>
          <p:cNvSpPr>
            <a:spLocks noGrp="1" noRot="1" noChangeAspect="1" noChangeArrowheads="1" noTextEdit="1"/>
          </p:cNvSpPr>
          <p:nvPr>
            <p:ph type="sldImg"/>
          </p:nvPr>
        </p:nvSpPr>
        <p:spPr>
          <a:xfrm>
            <a:off x="1104900" y="696913"/>
            <a:ext cx="4648200" cy="3486150"/>
          </a:xfrm>
          <a:ln/>
        </p:spPr>
      </p:sp>
      <p:sp>
        <p:nvSpPr>
          <p:cNvPr id="157699" name="Rectangle 3"/>
          <p:cNvSpPr>
            <a:spLocks noGrp="1" noChangeArrowheads="1"/>
          </p:cNvSpPr>
          <p:nvPr>
            <p:ph type="body" idx="1"/>
          </p:nvPr>
        </p:nvSpPr>
        <p:spPr>
          <a:noFill/>
          <a:ln/>
        </p:spPr>
        <p:txBody>
          <a:bodyPr/>
          <a:lstStyle/>
          <a:p>
            <a:pPr>
              <a:lnSpc>
                <a:spcPct val="90000"/>
              </a:lnSpc>
              <a:spcBef>
                <a:spcPts val="600"/>
              </a:spcBef>
            </a:pPr>
            <a:r>
              <a:rPr lang="en-US" sz="2600" dirty="0"/>
              <a:t>When we begin to think about emulating a target trial with our observational design, we may come up against limitations based upon what is available to us in the  observational context.   For example, we can never emulate an RCT of treatment vs placebo using observational data because there are no placebos used in everyday practice.  This may limit the nature of the trial, but we can nevertheless emulate some sort of trial.  Thus, we may n</a:t>
            </a:r>
            <a:r>
              <a:rPr lang="en-US" sz="2400" dirty="0"/>
              <a:t>eed to make compromises in the target trial, but it is still a trial.</a:t>
            </a:r>
          </a:p>
          <a:p>
            <a:pPr lvl="1">
              <a:lnSpc>
                <a:spcPct val="90000"/>
              </a:lnSpc>
              <a:spcBef>
                <a:spcPts val="600"/>
              </a:spcBef>
            </a:pPr>
            <a:endParaRPr lang="en-US" sz="500" dirty="0"/>
          </a:p>
          <a:p>
            <a:pPr>
              <a:lnSpc>
                <a:spcPct val="90000"/>
              </a:lnSpc>
              <a:spcBef>
                <a:spcPts val="1200"/>
              </a:spcBef>
            </a:pPr>
            <a:r>
              <a:rPr lang="en-US" sz="2600" dirty="0"/>
              <a:t>We can, in theory, come close to emulating an RCT with the only exception being the need to do some sort of maneuver to deal with confounding other than through randomization.   </a:t>
            </a:r>
            <a:r>
              <a:rPr lang="en-US" sz="2400" dirty="0"/>
              <a:t>We will discuss these maneuvers later in the course.</a:t>
            </a:r>
          </a:p>
          <a:p>
            <a:pPr>
              <a:lnSpc>
                <a:spcPct val="90000"/>
              </a:lnSpc>
              <a:spcBef>
                <a:spcPts val="1200"/>
              </a:spcBef>
            </a:pPr>
            <a:endParaRPr lang="en-US" sz="2400" dirty="0"/>
          </a:p>
          <a:p>
            <a:pPr>
              <a:lnSpc>
                <a:spcPct val="90000"/>
              </a:lnSpc>
              <a:spcBef>
                <a:spcPts val="1200"/>
              </a:spcBef>
            </a:pPr>
            <a:r>
              <a:rPr lang="en-US" sz="1100" b="0" dirty="0"/>
              <a:t>This is not to say that observational studies can always equal findings of an RCT or obviate need to do RCTs.  If feasible, an RCT would </a:t>
            </a:r>
            <a:r>
              <a:rPr lang="en-US" sz="1100" b="0" u="sng" dirty="0"/>
              <a:t>always</a:t>
            </a:r>
            <a:r>
              <a:rPr lang="en-US" sz="1100" b="0" dirty="0"/>
              <a:t> be preferable.  Yet, when RCTs cannot be done or are impractical, observational studies which have attempted to emulate RCTs can often aptly fill the void.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t>More</a:t>
            </a:r>
            <a:r>
              <a:rPr lang="en-US" b="0" baseline="0" dirty="0"/>
              <a:t> details about this can be found in the optional reading: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t>Hernan</a:t>
            </a:r>
            <a:r>
              <a:rPr lang="en-US" b="0" baseline="0" dirty="0"/>
              <a:t> and Robins. </a:t>
            </a:r>
            <a:r>
              <a:rPr lang="en-US" sz="1200" b="0" kern="1200" dirty="0">
                <a:solidFill>
                  <a:schemeClr val="tx1"/>
                </a:solidFill>
                <a:effectLst/>
                <a:latin typeface="Times New Roman" pitchFamily="18" charset="0"/>
                <a:ea typeface="+mn-ea"/>
                <a:cs typeface="+mn-cs"/>
              </a:rPr>
              <a:t>Using big data to emulate a target trial when a randomized trial is not available.  </a:t>
            </a:r>
            <a:r>
              <a:rPr lang="en-US" sz="1200" b="0" i="1" kern="1200" dirty="0">
                <a:solidFill>
                  <a:schemeClr val="tx1"/>
                </a:solidFill>
                <a:effectLst/>
                <a:latin typeface="Times New Roman" pitchFamily="18" charset="0"/>
                <a:ea typeface="+mn-ea"/>
                <a:cs typeface="+mn-cs"/>
              </a:rPr>
              <a:t>American Journal of Epidemiology.</a:t>
            </a:r>
            <a:r>
              <a:rPr lang="en-US" sz="1200" b="0" i="1" kern="1200" baseline="0" dirty="0">
                <a:solidFill>
                  <a:schemeClr val="tx1"/>
                </a:solidFill>
                <a:effectLst/>
                <a:latin typeface="Times New Roman" pitchFamily="18" charset="0"/>
                <a:ea typeface="+mn-ea"/>
                <a:cs typeface="+mn-cs"/>
              </a:rPr>
              <a:t> </a:t>
            </a:r>
            <a:r>
              <a:rPr lang="en-US" sz="1200" b="0" kern="1200" baseline="0" dirty="0">
                <a:solidFill>
                  <a:schemeClr val="tx1"/>
                </a:solidFill>
                <a:effectLst/>
                <a:latin typeface="Times New Roman" pitchFamily="18" charset="0"/>
                <a:ea typeface="+mn-ea"/>
                <a:cs typeface="+mn-cs"/>
              </a:rPr>
              <a:t> 2016.</a:t>
            </a:r>
            <a:endParaRPr lang="en-US" sz="1200" b="0" kern="1200" dirty="0">
              <a:solidFill>
                <a:schemeClr val="tx1"/>
              </a:solidFill>
              <a:effectLst/>
              <a:latin typeface="Times New Roman" pitchFamily="18" charset="0"/>
              <a:ea typeface="+mn-ea"/>
              <a:cs typeface="+mn-cs"/>
            </a:endParaRPr>
          </a:p>
          <a:p>
            <a:endParaRPr lang="en-US" baseline="0" dirty="0"/>
          </a:p>
          <a:p>
            <a:r>
              <a:rPr lang="en-US" baseline="0" dirty="0"/>
              <a:t>Note:  this piece has little to do with “big data”.  We do not need big data for us to emulate randomized trials in our observational study designs  </a:t>
            </a:r>
          </a:p>
        </p:txBody>
      </p:sp>
      <p:sp>
        <p:nvSpPr>
          <p:cNvPr id="2" name="Date Placeholder 1"/>
          <p:cNvSpPr>
            <a:spLocks noGrp="1"/>
          </p:cNvSpPr>
          <p:nvPr>
            <p:ph type="dt" idx="10"/>
          </p:nvPr>
        </p:nvSpPr>
        <p:spPr/>
        <p:txBody>
          <a:bodyPr/>
          <a:lstStyle/>
          <a:p>
            <a:pPr>
              <a:defRPr/>
            </a:pPr>
            <a:fld id="{7942FC88-F726-4DB2-BF4A-CEEA95315744}" type="datetime1">
              <a:rPr lang="en-US" smtClean="0"/>
              <a:t>9/14/2021</a:t>
            </a:fld>
            <a:endParaRPr lang="en-US" dirty="0"/>
          </a:p>
        </p:txBody>
      </p:sp>
    </p:spTree>
    <p:extLst>
      <p:ext uri="{BB962C8B-B14F-4D97-AF65-F5344CB8AC3E}">
        <p14:creationId xmlns:p14="http://schemas.microsoft.com/office/powerpoint/2010/main" val="330990540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p:spPr>
        <p:txBody>
          <a:bodyPr/>
          <a:lstStyle/>
          <a:p>
            <a:fld id="{E26415B6-984C-4716-8897-2A2683B9DFE1}" type="slidenum">
              <a:rPr lang="en-US" smtClean="0"/>
              <a:pPr/>
              <a:t>123</a:t>
            </a:fld>
            <a:endParaRPr lang="en-US" dirty="0"/>
          </a:p>
        </p:txBody>
      </p:sp>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685800" y="4416426"/>
            <a:ext cx="5486400" cy="4260850"/>
          </a:xfrm>
          <a:noFill/>
          <a:ln/>
        </p:spPr>
        <p:txBody>
          <a:bodyPr/>
          <a:lstStyle/>
          <a:p>
            <a:r>
              <a:rPr lang="en-US" dirty="0"/>
              <a:t>In</a:t>
            </a:r>
            <a:r>
              <a:rPr lang="en-US" baseline="0" dirty="0"/>
              <a:t> summary, there are four main points.</a:t>
            </a:r>
          </a:p>
          <a:p>
            <a:endParaRPr lang="en-US" baseline="0" dirty="0"/>
          </a:p>
          <a:p>
            <a:r>
              <a:rPr lang="en-US" baseline="0" dirty="0"/>
              <a:t>The first is that all st</a:t>
            </a:r>
            <a:r>
              <a:rPr lang="en-US" dirty="0"/>
              <a:t>udy design is based on understanding the study base (the underlying cohort) which gives rise to the study population.   A study base, also called a “reference population” by the S + N text, is a defined population whose disease experience during some period of time is the source of the study data.  Identifying the study base answers the question:  What population gave rise to the disease diagnoses in the study?  Understanding the study base concept provides the clearest guidance to understanding valid case-control design, the study design that is most often performed incorrectly.  Th</a:t>
            </a:r>
            <a:r>
              <a:rPr lang="en-US" baseline="0" dirty="0"/>
              <a:t>e study base can also help to understand limitations and threats to validity in cross-sectional studies, and it helps to remind us of threats to validity in cohort studies such as losses to follow-up and competing events.  </a:t>
            </a:r>
            <a:endParaRPr lang="en-US" dirty="0"/>
          </a:p>
          <a:p>
            <a:endParaRPr lang="en-US" dirty="0"/>
          </a:p>
          <a:p>
            <a:r>
              <a:rPr lang="en-US" dirty="0"/>
              <a:t>The second is that different study designs are</a:t>
            </a:r>
            <a:r>
              <a:rPr lang="en-US" baseline="0" dirty="0"/>
              <a:t> simply different ways of sampling the study base. </a:t>
            </a:r>
            <a:r>
              <a:rPr lang="en-US" dirty="0"/>
              <a:t> Sampling is the process by which individuals belonging to a larger accessible population are selected for study.  Sampling is obvious in some study designs (such as case-control designs) but less so in others (such as cross-sectional studies).  </a:t>
            </a:r>
          </a:p>
          <a:p>
            <a:endParaRPr lang="en-US" dirty="0"/>
          </a:p>
          <a:p>
            <a:r>
              <a:rPr lang="en-US" dirty="0"/>
              <a:t>The third</a:t>
            </a:r>
            <a:r>
              <a:rPr lang="en-US" baseline="0" dirty="0"/>
              <a:t> point is that m</a:t>
            </a:r>
            <a:r>
              <a:rPr lang="en-US" dirty="0"/>
              <a:t>easurement of exposure variables and outcome variables is another</a:t>
            </a:r>
            <a:r>
              <a:rPr lang="en-US" baseline="0" dirty="0"/>
              <a:t> </a:t>
            </a:r>
            <a:r>
              <a:rPr lang="en-US" dirty="0"/>
              <a:t>key component of study design.  Stronger</a:t>
            </a:r>
            <a:r>
              <a:rPr lang="en-US" baseline="0" dirty="0"/>
              <a:t> designs measure exposure that occurs prior to outcome and uses methods that allow the exposure and outcome measurement to be independent. </a:t>
            </a:r>
            <a:r>
              <a:rPr lang="en-US" dirty="0"/>
              <a:t>The timing of the measurements should be looked at separately from the timing of carrying out the study.  A study may be carried out after the disease outcomes have occurred but use exposure measurements that were made before the</a:t>
            </a:r>
            <a:r>
              <a:rPr lang="en-US" baseline="0" dirty="0"/>
              <a:t> disease outcomes</a:t>
            </a:r>
            <a:r>
              <a:rPr lang="en-US" dirty="0"/>
              <a:t> occurred. There is much confusion around applying the terms “retrospective” and “prospective” to study designs,</a:t>
            </a:r>
            <a:r>
              <a:rPr lang="en-US" baseline="0" dirty="0"/>
              <a:t> and they are now hopelessly non-useful terms. </a:t>
            </a:r>
            <a:endParaRPr lang="en-US" dirty="0"/>
          </a:p>
          <a:p>
            <a:endParaRPr lang="en-US" dirty="0"/>
          </a:p>
          <a:p>
            <a:r>
              <a:rPr lang="en-US" dirty="0"/>
              <a:t>Finally, observational studies should</a:t>
            </a:r>
            <a:r>
              <a:rPr lang="en-US" baseline="0" dirty="0"/>
              <a:t> be designed with a target randomized trial in mind.  This will force you to be more specific in your research question, avoid some common biases, and have a study result that may be more convincing to observers in terms of influencing public health or clinical practice.  Randomized trials are, indeed, superior designs for getting correct answers (which we will later go on to call internal validity or absence of bias), but if one is not feasible for your research question, then the next best thing is to perform an observational study that emulates a randomized experiment. </a:t>
            </a:r>
            <a:endParaRPr lang="en-US" dirty="0"/>
          </a:p>
        </p:txBody>
      </p:sp>
      <p:sp>
        <p:nvSpPr>
          <p:cNvPr id="2" name="Date Placeholder 1"/>
          <p:cNvSpPr>
            <a:spLocks noGrp="1"/>
          </p:cNvSpPr>
          <p:nvPr>
            <p:ph type="dt" idx="10"/>
          </p:nvPr>
        </p:nvSpPr>
        <p:spPr/>
        <p:txBody>
          <a:bodyPr/>
          <a:lstStyle/>
          <a:p>
            <a:pPr>
              <a:defRPr/>
            </a:pPr>
            <a:fld id="{9A4F65FB-BDC7-4C9B-92C2-CC3C5757D4EA}" type="datetime1">
              <a:rPr lang="en-US" smtClean="0"/>
              <a:t>9/14/2021</a:t>
            </a:fld>
            <a:endParaRPr lang="en-US" dirty="0"/>
          </a:p>
        </p:txBody>
      </p:sp>
    </p:spTree>
    <p:extLst>
      <p:ext uri="{BB962C8B-B14F-4D97-AF65-F5344CB8AC3E}">
        <p14:creationId xmlns:p14="http://schemas.microsoft.com/office/powerpoint/2010/main" val="376864982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B662326E-5896-426D-AC58-18E8653B4C54}" type="slidenum">
              <a:rPr lang="en-US" smtClean="0"/>
              <a:pPr/>
              <a:t>124</a:t>
            </a:fld>
            <a:endParaRPr lang="en-US" dirty="0"/>
          </a:p>
        </p:txBody>
      </p:sp>
      <p:sp>
        <p:nvSpPr>
          <p:cNvPr id="159746" name="Rectangle 2"/>
          <p:cNvSpPr>
            <a:spLocks noGrp="1" noRot="1" noChangeAspect="1" noChangeArrowheads="1" noTextEdit="1"/>
          </p:cNvSpPr>
          <p:nvPr>
            <p:ph type="sldImg"/>
          </p:nvPr>
        </p:nvSpPr>
        <p:spPr>
          <a:xfrm>
            <a:off x="1104900" y="696913"/>
            <a:ext cx="4648200" cy="3486150"/>
          </a:xfrm>
          <a:ln/>
        </p:spPr>
      </p:sp>
      <p:sp>
        <p:nvSpPr>
          <p:cNvPr id="159747" name="Rectangle 3"/>
          <p:cNvSpPr>
            <a:spLocks noGrp="1" noChangeArrowheads="1"/>
          </p:cNvSpPr>
          <p:nvPr>
            <p:ph type="body" idx="1"/>
          </p:nvPr>
        </p:nvSpPr>
        <p:spPr>
          <a:noFill/>
          <a:ln/>
        </p:spPr>
        <p:txBody>
          <a:bodyPr/>
          <a:lstStyle/>
          <a:p>
            <a:endParaRPr lang="en-US" dirty="0"/>
          </a:p>
        </p:txBody>
      </p:sp>
      <p:sp>
        <p:nvSpPr>
          <p:cNvPr id="2" name="Date Placeholder 1"/>
          <p:cNvSpPr>
            <a:spLocks noGrp="1"/>
          </p:cNvSpPr>
          <p:nvPr>
            <p:ph type="dt" idx="10"/>
          </p:nvPr>
        </p:nvSpPr>
        <p:spPr/>
        <p:txBody>
          <a:bodyPr/>
          <a:lstStyle/>
          <a:p>
            <a:pPr>
              <a:defRPr/>
            </a:pPr>
            <a:fld id="{837D62CE-BBB8-49E8-9FC3-9317632D7905}" type="datetime1">
              <a:rPr lang="en-US" smtClean="0"/>
              <a:t>9/14/2021</a:t>
            </a:fld>
            <a:endParaRPr lang="en-US" dirty="0"/>
          </a:p>
        </p:txBody>
      </p:sp>
    </p:spTree>
    <p:extLst>
      <p:ext uri="{BB962C8B-B14F-4D97-AF65-F5344CB8AC3E}">
        <p14:creationId xmlns:p14="http://schemas.microsoft.com/office/powerpoint/2010/main" val="41789233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0710BD64-BB03-40FB-924D-41D2CCD4BD23}" type="slidenum">
              <a:rPr lang="en-US" smtClean="0"/>
              <a:pPr/>
              <a:t>125</a:t>
            </a:fld>
            <a:endParaRPr lang="en-US" dirty="0"/>
          </a:p>
        </p:txBody>
      </p:sp>
      <p:sp>
        <p:nvSpPr>
          <p:cNvPr id="38914" name="Rectangle 2"/>
          <p:cNvSpPr>
            <a:spLocks noGrp="1" noRot="1" noChangeAspect="1" noChangeArrowheads="1" noTextEdit="1"/>
          </p:cNvSpPr>
          <p:nvPr>
            <p:ph type="sldImg"/>
          </p:nvPr>
        </p:nvSpPr>
        <p:spPr>
          <a:xfrm>
            <a:off x="1104900" y="696913"/>
            <a:ext cx="4648200" cy="3486150"/>
          </a:xfrm>
          <a:ln/>
        </p:spPr>
      </p:sp>
      <p:sp>
        <p:nvSpPr>
          <p:cNvPr id="38915" name="Rectangle 3"/>
          <p:cNvSpPr>
            <a:spLocks noGrp="1" noChangeArrowheads="1"/>
          </p:cNvSpPr>
          <p:nvPr>
            <p:ph type="body" idx="1"/>
          </p:nvPr>
        </p:nvSpPr>
        <p:spPr>
          <a:xfrm>
            <a:off x="670892" y="4372398"/>
            <a:ext cx="5367130" cy="4831326"/>
          </a:xfrm>
          <a:noFill/>
          <a:ln/>
        </p:spPr>
        <p:txBody>
          <a:bodyPr/>
          <a:lstStyle/>
          <a:p>
            <a:endParaRPr lang="en-US" dirty="0"/>
          </a:p>
        </p:txBody>
      </p:sp>
      <p:sp>
        <p:nvSpPr>
          <p:cNvPr id="2" name="Date Placeholder 1"/>
          <p:cNvSpPr>
            <a:spLocks noGrp="1"/>
          </p:cNvSpPr>
          <p:nvPr>
            <p:ph type="dt" idx="10"/>
          </p:nvPr>
        </p:nvSpPr>
        <p:spPr/>
        <p:txBody>
          <a:bodyPr/>
          <a:lstStyle/>
          <a:p>
            <a:pPr>
              <a:defRPr/>
            </a:pPr>
            <a:fld id="{4278EB1B-9BBC-4D08-A0B5-91212F14C1AF}" type="datetime1">
              <a:rPr lang="en-US" smtClean="0"/>
              <a:t>9/14/2021</a:t>
            </a:fld>
            <a:endParaRPr lang="en-US" dirty="0"/>
          </a:p>
        </p:txBody>
      </p:sp>
    </p:spTree>
    <p:extLst>
      <p:ext uri="{BB962C8B-B14F-4D97-AF65-F5344CB8AC3E}">
        <p14:creationId xmlns:p14="http://schemas.microsoft.com/office/powerpoint/2010/main" val="36745128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104900" y="696913"/>
            <a:ext cx="4648200" cy="3486150"/>
          </a:xfrm>
          <a:ln/>
        </p:spPr>
      </p:sp>
      <p:sp>
        <p:nvSpPr>
          <p:cNvPr id="49154" name="Rectangle 3"/>
          <p:cNvSpPr>
            <a:spLocks noGrp="1" noChangeArrowheads="1"/>
          </p:cNvSpPr>
          <p:nvPr>
            <p:ph type="body" idx="1"/>
          </p:nvPr>
        </p:nvSpPr>
        <p:spPr>
          <a:noFill/>
          <a:ln/>
        </p:spPr>
        <p:txBody>
          <a:bodyPr/>
          <a:lstStyle/>
          <a:p>
            <a:r>
              <a:rPr lang="en-US" dirty="0"/>
              <a:t>How</a:t>
            </a:r>
            <a:r>
              <a:rPr lang="en-US" baseline="0" dirty="0"/>
              <a:t> is the composition or membership of a cohort defined?</a:t>
            </a:r>
          </a:p>
          <a:p>
            <a:endParaRPr lang="en-US" dirty="0"/>
          </a:p>
          <a:p>
            <a:r>
              <a:rPr lang="en-US" dirty="0"/>
              <a:t>A cohort is defined by the characteristics of its participants at their baseline, the point when follow-up begins</a:t>
            </a:r>
            <a:r>
              <a:rPr lang="en-US" baseline="0" dirty="0"/>
              <a:t> on each participant.</a:t>
            </a:r>
            <a:r>
              <a:rPr lang="en-US" dirty="0"/>
              <a:t>  This is called “time zero” for each participant.  </a:t>
            </a:r>
            <a:r>
              <a:rPr lang="en-US" baseline="0" dirty="0"/>
              <a:t> </a:t>
            </a:r>
            <a:endParaRPr lang="en-US" dirty="0"/>
          </a:p>
          <a:p>
            <a:endParaRPr lang="en-US" dirty="0"/>
          </a:p>
          <a:p>
            <a:r>
              <a:rPr lang="en-US" dirty="0"/>
              <a:t>A common mistake with a cohort is </a:t>
            </a:r>
            <a:r>
              <a:rPr lang="en-US" baseline="0" dirty="0"/>
              <a:t>to define it by some event but then state that “time zero” occurred earlier in time than the event.  </a:t>
            </a:r>
            <a:r>
              <a:rPr lang="en-US" u="sng" dirty="0"/>
              <a:t>   </a:t>
            </a:r>
          </a:p>
          <a:p>
            <a:endParaRPr lang="en-US" dirty="0"/>
          </a:p>
          <a:p>
            <a:r>
              <a:rPr lang="en-US" dirty="0"/>
              <a:t>Example:  “We enrolled a cohort of patients with diabetes who started on anti-diabetes therapy and who subsequently at one year later had a good response to therapy with lowered blood sugar.  We followed them for the occurrence of eye disease."  When is baseline (time zero) for this cohort?  It cannot be when they started therapy.  It has to be at one year when they exhibited the good response to therapy.  If one wanted to study eye disease in all those who started therapy, then you need to include all persons who started on therapy (not just those who in the future exhibited a good response).  The results of this present study can only be applied to patients who started therapy AND subsequently had a good response at one year.   </a:t>
            </a:r>
            <a:endParaRPr lang="en-US" baseline="0" dirty="0"/>
          </a:p>
          <a:p>
            <a:endParaRPr lang="en-US" baseline="0" dirty="0"/>
          </a:p>
          <a:p>
            <a:r>
              <a:rPr lang="en-US" baseline="0" dirty="0"/>
              <a:t>Another similar mistake is defining a cohort based upon an event that occurs in the future.  This is an easy trap to fall into when one is using already existing data (e.g., medical record data) on patients who have already had their course play out.  If you had to assemble the research population anew, you could see how you would never fall into this trap.</a:t>
            </a:r>
            <a:endParaRPr lang="en-US" dirty="0"/>
          </a:p>
          <a:p>
            <a:endParaRPr lang="en-US" dirty="0"/>
          </a:p>
          <a:p>
            <a:r>
              <a:rPr lang="en-US" dirty="0"/>
              <a:t>For a dynamic cohort, the cohort is often</a:t>
            </a:r>
            <a:r>
              <a:rPr lang="en-US" baseline="0" dirty="0"/>
              <a:t> </a:t>
            </a:r>
            <a:r>
              <a:rPr lang="en-US" dirty="0"/>
              <a:t>described by characteristics at baseline as well as continuation of these characteristics.  Once you no longer have these characteristics, you are, by definition out of the cohort.  Thus, the</a:t>
            </a:r>
            <a:r>
              <a:rPr lang="en-US" baseline="0" dirty="0"/>
              <a:t> description of a</a:t>
            </a:r>
            <a:r>
              <a:rPr lang="en-US" dirty="0"/>
              <a:t> dynamic cohort is:  all those who have a characteristic at their beginning</a:t>
            </a:r>
            <a:r>
              <a:rPr lang="en-US" baseline="0" dirty="0"/>
              <a:t> of observation</a:t>
            </a:r>
            <a:r>
              <a:rPr lang="en-US" dirty="0"/>
              <a:t> and who</a:t>
            </a:r>
            <a:r>
              <a:rPr lang="en-US" baseline="0" dirty="0"/>
              <a:t> maintain</a:t>
            </a:r>
            <a:r>
              <a:rPr lang="en-US" dirty="0"/>
              <a:t>.  This definition</a:t>
            </a:r>
            <a:r>
              <a:rPr lang="en-US" baseline="0" dirty="0"/>
              <a:t> is </a:t>
            </a:r>
            <a:r>
              <a:rPr lang="en-US" dirty="0"/>
              <a:t>nuanced in that it works fine for a real-world dynamic cohort and for a research cohort for purposes of descriptive work.</a:t>
            </a:r>
            <a:r>
              <a:rPr lang="en-US" baseline="0" dirty="0"/>
              <a:t>  This is because there is interest in these participants only when they are actually in the cohort.  This definition can become problematic when </a:t>
            </a:r>
            <a:r>
              <a:rPr lang="en-US" dirty="0"/>
              <a:t>analytic</a:t>
            </a:r>
            <a:r>
              <a:rPr lang="en-US" baseline="0" dirty="0"/>
              <a:t> objectives are paramount</a:t>
            </a:r>
            <a:r>
              <a:rPr lang="en-US" dirty="0"/>
              <a:t> because of the potential</a:t>
            </a:r>
            <a:r>
              <a:rPr lang="en-US" baseline="0" dirty="0"/>
              <a:t> biases incurred by losses to follow-up and competing events.</a:t>
            </a:r>
            <a:r>
              <a:rPr lang="en-US" dirty="0"/>
              <a:t>  For example, it is rarely our goal to understand the relationship between smoking and lung cancer in persons who live in San Francisco and stay there.  You might, however, want to know the incidence of lung cancer in San Francisco</a:t>
            </a:r>
            <a:r>
              <a:rPr lang="en-US" baseline="0" dirty="0"/>
              <a:t> </a:t>
            </a:r>
            <a:r>
              <a:rPr lang="en-US" dirty="0"/>
              <a:t>(as an estimate of burden objective – th</a:t>
            </a:r>
            <a:r>
              <a:rPr lang="en-US" baseline="0" dirty="0"/>
              <a:t>is is an example of description</a:t>
            </a:r>
            <a:r>
              <a:rPr lang="en-US" dirty="0"/>
              <a:t>).  </a:t>
            </a:r>
          </a:p>
          <a:p>
            <a:endParaRPr lang="en-US" dirty="0"/>
          </a:p>
        </p:txBody>
      </p:sp>
      <p:sp>
        <p:nvSpPr>
          <p:cNvPr id="2" name="Date Placeholder 1"/>
          <p:cNvSpPr>
            <a:spLocks noGrp="1"/>
          </p:cNvSpPr>
          <p:nvPr>
            <p:ph type="dt" idx="10"/>
          </p:nvPr>
        </p:nvSpPr>
        <p:spPr/>
        <p:txBody>
          <a:bodyPr/>
          <a:lstStyle/>
          <a:p>
            <a:pPr>
              <a:defRPr/>
            </a:pPr>
            <a:fld id="{BD5A49B4-C56C-401B-8825-7CF81C585896}" type="datetime1">
              <a:rPr lang="en-US" smtClean="0"/>
              <a:t>9/14/2021</a:t>
            </a:fld>
            <a:endParaRPr lang="en-US" dirty="0"/>
          </a:p>
        </p:txBody>
      </p:sp>
    </p:spTree>
    <p:extLst>
      <p:ext uri="{BB962C8B-B14F-4D97-AF65-F5344CB8AC3E}">
        <p14:creationId xmlns:p14="http://schemas.microsoft.com/office/powerpoint/2010/main" val="239778655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baseline="0" dirty="0"/>
              <a:t>One other difference between fixed and dynamic cohort studies is what is called loss of susceptibles.  I</a:t>
            </a:r>
            <a:r>
              <a:rPr lang="en-US" dirty="0"/>
              <a:t>n</a:t>
            </a:r>
            <a:r>
              <a:rPr lang="en-US" baseline="0" dirty="0"/>
              <a:t> a fixed cohort study, the number of persons included in the cohort who are susceptible to developing the outcome of interest may eventually become depleted, sometimes dramatically so. Those who are most prone to the outcome of interest will be removed from the analysis as they experience the event, leaving those who are less susceptible.  The incidence rate of the outcome may therefore decline over time simply due to this “depletion of susceptibles”.  In a dynamic cohort, in contrast, where new members are constantly joining,  the susceptibles may be replenished.  Cognizance of this is important when interpreting incidence over time in fixed vs dynamic cohort studies.  </a:t>
            </a:r>
          </a:p>
          <a:p>
            <a:endParaRPr lang="en-US" baseline="0"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127</a:t>
            </a:fld>
            <a:endParaRPr lang="en-US" dirty="0"/>
          </a:p>
        </p:txBody>
      </p:sp>
      <p:sp>
        <p:nvSpPr>
          <p:cNvPr id="5" name="Date Placeholder 4"/>
          <p:cNvSpPr>
            <a:spLocks noGrp="1"/>
          </p:cNvSpPr>
          <p:nvPr>
            <p:ph type="dt" idx="11"/>
          </p:nvPr>
        </p:nvSpPr>
        <p:spPr/>
        <p:txBody>
          <a:bodyPr/>
          <a:lstStyle/>
          <a:p>
            <a:pPr>
              <a:defRPr/>
            </a:pPr>
            <a:fld id="{F645EF39-5307-492E-B286-24C9432148F6}" type="datetime1">
              <a:rPr lang="en-US" smtClean="0"/>
              <a:t>9/14/2021</a:t>
            </a:fld>
            <a:endParaRPr lang="en-US" dirty="0"/>
          </a:p>
        </p:txBody>
      </p:sp>
    </p:spTree>
    <p:extLst>
      <p:ext uri="{BB962C8B-B14F-4D97-AF65-F5344CB8AC3E}">
        <p14:creationId xmlns:p14="http://schemas.microsoft.com/office/powerpoint/2010/main" val="352507788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B662326E-5896-426D-AC58-18E8653B4C54}" type="slidenum">
              <a:rPr lang="en-US" smtClean="0"/>
              <a:pPr/>
              <a:t>128</a:t>
            </a:fld>
            <a:endParaRPr lang="en-US" dirty="0"/>
          </a:p>
        </p:txBody>
      </p:sp>
      <p:sp>
        <p:nvSpPr>
          <p:cNvPr id="159746" name="Rectangle 2"/>
          <p:cNvSpPr>
            <a:spLocks noGrp="1" noRot="1" noChangeAspect="1" noChangeArrowheads="1" noTextEdit="1"/>
          </p:cNvSpPr>
          <p:nvPr>
            <p:ph type="sldImg"/>
          </p:nvPr>
        </p:nvSpPr>
        <p:spPr>
          <a:xfrm>
            <a:off x="1104900" y="696913"/>
            <a:ext cx="4648200" cy="3486150"/>
          </a:xfrm>
          <a:ln/>
        </p:spPr>
      </p:sp>
      <p:sp>
        <p:nvSpPr>
          <p:cNvPr id="159747" name="Rectangle 3"/>
          <p:cNvSpPr>
            <a:spLocks noGrp="1" noChangeArrowheads="1"/>
          </p:cNvSpPr>
          <p:nvPr>
            <p:ph type="body" idx="1"/>
          </p:nvPr>
        </p:nvSpPr>
        <p:spPr>
          <a:noFill/>
          <a:ln/>
        </p:spPr>
        <p:txBody>
          <a:bodyPr/>
          <a:lstStyle/>
          <a:p>
            <a:r>
              <a:rPr lang="en-US" dirty="0"/>
              <a:t>Unlike between-subjects designs, within-subject</a:t>
            </a:r>
            <a:r>
              <a:rPr lang="en-US" baseline="0" dirty="0"/>
              <a:t> study designs do not use separate groups of individuals to serve as exposed and unexposed, or separate persons as cases and non-cases.  Instead, within-subject designs cleverly use the same persons to provide experience of exposed, unexposed, case, and non-case.  We will not spend much time in this course on within-subject designs, but they are on the cutting edge of methodologic development.   A non-exhaustive list of several of such designs are listed here.  We will describe the “case-crossover” design in the next slides.  A “case-only” design is slightly different and can be used to assess for interaction between several exposures and some outcome of interest.  We will cover the “self-controlled case series design” in a Journal Club selection (Grosso et al. 2009) later in the course.  </a:t>
            </a:r>
            <a:endParaRPr lang="en-US" dirty="0"/>
          </a:p>
        </p:txBody>
      </p:sp>
      <p:sp>
        <p:nvSpPr>
          <p:cNvPr id="2" name="Date Placeholder 1"/>
          <p:cNvSpPr>
            <a:spLocks noGrp="1"/>
          </p:cNvSpPr>
          <p:nvPr>
            <p:ph type="dt" idx="10"/>
          </p:nvPr>
        </p:nvSpPr>
        <p:spPr/>
        <p:txBody>
          <a:bodyPr/>
          <a:lstStyle/>
          <a:p>
            <a:pPr>
              <a:defRPr/>
            </a:pPr>
            <a:fld id="{4D333291-68C7-4903-B928-57D194EB3C51}" type="datetime1">
              <a:rPr lang="en-US" smtClean="0"/>
              <a:t>9/14/2021</a:t>
            </a:fld>
            <a:endParaRPr lang="en-US" dirty="0"/>
          </a:p>
        </p:txBody>
      </p:sp>
    </p:spTree>
    <p:extLst>
      <p:ext uri="{BB962C8B-B14F-4D97-AF65-F5344CB8AC3E}">
        <p14:creationId xmlns:p14="http://schemas.microsoft.com/office/powerpoint/2010/main" val="289295995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B662326E-5896-426D-AC58-18E8653B4C54}" type="slidenum">
              <a:rPr lang="en-US" smtClean="0"/>
              <a:pPr/>
              <a:t>129</a:t>
            </a:fld>
            <a:endParaRPr lang="en-US" dirty="0"/>
          </a:p>
        </p:txBody>
      </p:sp>
      <p:sp>
        <p:nvSpPr>
          <p:cNvPr id="159746" name="Rectangle 2"/>
          <p:cNvSpPr>
            <a:spLocks noGrp="1" noRot="1" noChangeAspect="1" noChangeArrowheads="1" noTextEdit="1"/>
          </p:cNvSpPr>
          <p:nvPr>
            <p:ph type="sldImg"/>
          </p:nvPr>
        </p:nvSpPr>
        <p:spPr>
          <a:xfrm>
            <a:off x="1104900" y="696913"/>
            <a:ext cx="4648200" cy="3486150"/>
          </a:xfrm>
          <a:ln/>
        </p:spPr>
      </p:sp>
      <p:sp>
        <p:nvSpPr>
          <p:cNvPr id="159747" name="Rectangle 3"/>
          <p:cNvSpPr>
            <a:spLocks noGrp="1" noChangeArrowheads="1"/>
          </p:cNvSpPr>
          <p:nvPr>
            <p:ph type="body" idx="1"/>
          </p:nvPr>
        </p:nvSpPr>
        <p:spPr>
          <a:noFill/>
          <a:ln/>
        </p:spPr>
        <p:txBody>
          <a:bodyPr/>
          <a:lstStyle/>
          <a:p>
            <a:r>
              <a:rPr lang="en-US" dirty="0"/>
              <a:t>The case-crossover design is among the first of the within-subject designs that were developed.  It solves the problem of selecting controls that we spoke about in secondary study bases by using the cases as their own controls.  Exposure right before the event is compared to exposure at other times in the same person.</a:t>
            </a:r>
          </a:p>
          <a:p>
            <a:endParaRPr lang="en-US" dirty="0"/>
          </a:p>
          <a:p>
            <a:r>
              <a:rPr lang="en-US" dirty="0"/>
              <a:t>This type of design is only suited to certain types of exposures and outcomes.  The exposure has to vary within individuals over time and is best suited to exposures with a relatively rapid effect on the event of interest.  An example follows of exposure to air pollution and the occurrence of </a:t>
            </a:r>
            <a:r>
              <a:rPr lang="en-US" sz="1200" dirty="0"/>
              <a:t>cardiac arrhythmia</a:t>
            </a:r>
            <a:r>
              <a:rPr lang="en-US" dirty="0"/>
              <a:t>. </a:t>
            </a:r>
          </a:p>
          <a:p>
            <a:endParaRPr lang="en-US" dirty="0"/>
          </a:p>
          <a:p>
            <a:endParaRPr lang="en-US" dirty="0"/>
          </a:p>
        </p:txBody>
      </p:sp>
      <p:sp>
        <p:nvSpPr>
          <p:cNvPr id="2" name="Date Placeholder 1"/>
          <p:cNvSpPr>
            <a:spLocks noGrp="1"/>
          </p:cNvSpPr>
          <p:nvPr>
            <p:ph type="dt" idx="10"/>
          </p:nvPr>
        </p:nvSpPr>
        <p:spPr/>
        <p:txBody>
          <a:bodyPr/>
          <a:lstStyle/>
          <a:p>
            <a:pPr>
              <a:defRPr/>
            </a:pPr>
            <a:fld id="{A84B8845-04A2-4FAB-995C-633C65F994AF}" type="datetime1">
              <a:rPr lang="en-US" smtClean="0"/>
              <a:t>9/14/2021</a:t>
            </a:fld>
            <a:endParaRPr lang="en-US" dirty="0"/>
          </a:p>
        </p:txBody>
      </p:sp>
    </p:spTree>
    <p:extLst>
      <p:ext uri="{BB962C8B-B14F-4D97-AF65-F5344CB8AC3E}">
        <p14:creationId xmlns:p14="http://schemas.microsoft.com/office/powerpoint/2010/main" val="3173409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1104900" y="696913"/>
            <a:ext cx="4648200" cy="3486150"/>
          </a:xfrm>
          <a:ln/>
        </p:spPr>
      </p:sp>
      <p:sp>
        <p:nvSpPr>
          <p:cNvPr id="30722"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Here, </a:t>
            </a:r>
            <a:r>
              <a:rPr lang="en-US" baseline="0" dirty="0"/>
              <a:t>we have individual-level data on traffic injuries and income, coming from a case-control study (which is a type of study that can be performed with individual-level data).  The interpretation is opposite from the ecologic study.  It shows that lower income is responsible for more traffic injuries.  </a:t>
            </a:r>
            <a:endParaRPr lang="en-US" dirty="0"/>
          </a:p>
          <a:p>
            <a:endParaRPr lang="en-US" dirty="0"/>
          </a:p>
        </p:txBody>
      </p:sp>
      <p:sp>
        <p:nvSpPr>
          <p:cNvPr id="2" name="Date Placeholder 1"/>
          <p:cNvSpPr>
            <a:spLocks noGrp="1"/>
          </p:cNvSpPr>
          <p:nvPr>
            <p:ph type="dt" idx="10"/>
          </p:nvPr>
        </p:nvSpPr>
        <p:spPr/>
        <p:txBody>
          <a:bodyPr/>
          <a:lstStyle/>
          <a:p>
            <a:pPr>
              <a:defRPr/>
            </a:pPr>
            <a:fld id="{C4943179-EA67-47AB-95F3-C4F5889F6001}" type="datetime1">
              <a:rPr lang="en-US" smtClean="0"/>
              <a:t>9/14/2021</a:t>
            </a:fld>
            <a:endParaRPr lang="en-US" dirty="0"/>
          </a:p>
        </p:txBody>
      </p:sp>
    </p:spTree>
    <p:extLst>
      <p:ext uri="{BB962C8B-B14F-4D97-AF65-F5344CB8AC3E}">
        <p14:creationId xmlns:p14="http://schemas.microsoft.com/office/powerpoint/2010/main" val="200093069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xfrm>
            <a:off x="1104900" y="696913"/>
            <a:ext cx="4648200" cy="3486150"/>
          </a:xfrm>
          <a:ln/>
        </p:spPr>
      </p:sp>
      <p:sp>
        <p:nvSpPr>
          <p:cNvPr id="94210" name="Rectangle 3"/>
          <p:cNvSpPr>
            <a:spLocks noGrp="1" noChangeArrowheads="1"/>
          </p:cNvSpPr>
          <p:nvPr>
            <p:ph type="body" idx="1"/>
          </p:nvPr>
        </p:nvSpPr>
        <p:spPr>
          <a:noFill/>
          <a:ln/>
        </p:spPr>
        <p:txBody>
          <a:bodyPr/>
          <a:lstStyle/>
          <a:p>
            <a:r>
              <a:rPr lang="en-US" dirty="0"/>
              <a:t>In a case-crossover design, only the incident cases are identified.  There are no separate controls.  Exposure just before the event is compared to other “non-event” exposure times in the same person.  i.e., cases act as their own controls.</a:t>
            </a:r>
          </a:p>
        </p:txBody>
      </p:sp>
      <p:sp>
        <p:nvSpPr>
          <p:cNvPr id="2" name="Date Placeholder 1"/>
          <p:cNvSpPr>
            <a:spLocks noGrp="1"/>
          </p:cNvSpPr>
          <p:nvPr>
            <p:ph type="dt" idx="10"/>
          </p:nvPr>
        </p:nvSpPr>
        <p:spPr/>
        <p:txBody>
          <a:bodyPr/>
          <a:lstStyle/>
          <a:p>
            <a:pPr>
              <a:defRPr/>
            </a:pPr>
            <a:fld id="{2DA93D6E-E2BD-411A-8B72-DFE47E7CC95A}" type="datetime1">
              <a:rPr lang="en-US" smtClean="0">
                <a:solidFill>
                  <a:srgbClr val="000000"/>
                </a:solidFill>
              </a:rPr>
              <a:pPr>
                <a:defRPr/>
              </a:pPr>
              <a:t>9/14/2021</a:t>
            </a:fld>
            <a:endParaRPr lang="en-US" dirty="0">
              <a:solidFill>
                <a:srgbClr val="000000"/>
              </a:solidFill>
            </a:endParaRPr>
          </a:p>
        </p:txBody>
      </p:sp>
    </p:spTree>
    <p:extLst>
      <p:ext uri="{BB962C8B-B14F-4D97-AF65-F5344CB8AC3E}">
        <p14:creationId xmlns:p14="http://schemas.microsoft.com/office/powerpoint/2010/main" val="38585717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39CDF765-92D8-4C6B-B42D-702707ECD465}" type="slidenum">
              <a:rPr lang="en-US" smtClean="0"/>
              <a:pPr/>
              <a:t>131</a:t>
            </a:fld>
            <a:endParaRPr lang="en-US" dirty="0"/>
          </a:p>
        </p:txBody>
      </p:sp>
      <p:sp>
        <p:nvSpPr>
          <p:cNvPr id="163842" name="Rectangle 2"/>
          <p:cNvSpPr>
            <a:spLocks noGrp="1" noRot="1" noChangeAspect="1" noChangeArrowheads="1" noTextEdit="1"/>
          </p:cNvSpPr>
          <p:nvPr>
            <p:ph type="sldImg"/>
          </p:nvPr>
        </p:nvSpPr>
        <p:spPr>
          <a:xfrm>
            <a:off x="1104900" y="696913"/>
            <a:ext cx="4648200" cy="3486150"/>
          </a:xfrm>
          <a:ln/>
        </p:spPr>
      </p:sp>
      <p:sp>
        <p:nvSpPr>
          <p:cNvPr id="163843" name="Rectangle 3"/>
          <p:cNvSpPr>
            <a:spLocks noGrp="1" noChangeArrowheads="1"/>
          </p:cNvSpPr>
          <p:nvPr>
            <p:ph type="body" idx="1"/>
          </p:nvPr>
        </p:nvSpPr>
        <p:spPr>
          <a:noFill/>
          <a:ln/>
        </p:spPr>
        <p:txBody>
          <a:bodyPr/>
          <a:lstStyle/>
          <a:p>
            <a:r>
              <a:rPr lang="en-US" dirty="0"/>
              <a:t>This case-crossover study examined the relationship between exposure to air pollution and new episodes of cardiac arrhythmia.  Note that the measurement of air pollution is measured at a group level, based on the concentration of air pollutants in Vancouver on a given day.  This is not an individual-level measurement.  However, this is not an ecologic study.   Outcome is measured on individuals.  Group level exposure is assigned to individuals.  Analysis is done in an individual basis.    </a:t>
            </a:r>
          </a:p>
          <a:p>
            <a:endParaRPr lang="en-US" dirty="0"/>
          </a:p>
          <a:p>
            <a:r>
              <a:rPr lang="en-US" dirty="0"/>
              <a:t>There are many nuances to this</a:t>
            </a:r>
            <a:r>
              <a:rPr lang="en-US" baseline="0" dirty="0"/>
              <a:t> family of within-subject study design which we will not cover in this course.  We introduce this family of designs to make you aware of them and to point out that they will likely grow in stature in the future.  </a:t>
            </a:r>
          </a:p>
          <a:p>
            <a:endParaRPr lang="en-US" dirty="0"/>
          </a:p>
        </p:txBody>
      </p:sp>
      <p:sp>
        <p:nvSpPr>
          <p:cNvPr id="2" name="Date Placeholder 1"/>
          <p:cNvSpPr>
            <a:spLocks noGrp="1"/>
          </p:cNvSpPr>
          <p:nvPr>
            <p:ph type="dt" idx="10"/>
          </p:nvPr>
        </p:nvSpPr>
        <p:spPr/>
        <p:txBody>
          <a:bodyPr/>
          <a:lstStyle/>
          <a:p>
            <a:pPr>
              <a:defRPr/>
            </a:pPr>
            <a:fld id="{B25A100B-FCDF-4A5F-A5A5-997AE19DA2B4}" type="datetime1">
              <a:rPr lang="en-US" smtClean="0"/>
              <a:t>9/14/2021</a:t>
            </a:fld>
            <a:endParaRPr lang="en-US" dirty="0"/>
          </a:p>
        </p:txBody>
      </p:sp>
    </p:spTree>
    <p:extLst>
      <p:ext uri="{BB962C8B-B14F-4D97-AF65-F5344CB8AC3E}">
        <p14:creationId xmlns:p14="http://schemas.microsoft.com/office/powerpoint/2010/main" val="4190032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xfrm>
            <a:off x="1104900" y="696913"/>
            <a:ext cx="4648200" cy="3486150"/>
          </a:xfrm>
          <a:ln/>
        </p:spPr>
      </p:sp>
      <p:sp>
        <p:nvSpPr>
          <p:cNvPr id="32770" name="Notes Placeholder 2"/>
          <p:cNvSpPr>
            <a:spLocks noGrp="1"/>
          </p:cNvSpPr>
          <p:nvPr>
            <p:ph type="body" idx="1"/>
          </p:nvPr>
        </p:nvSpPr>
        <p:spPr>
          <a:noFill/>
          <a:ln/>
        </p:spPr>
        <p:txBody>
          <a:bodyPr/>
          <a:lstStyle/>
          <a:p>
            <a:r>
              <a:rPr lang="en-US" dirty="0"/>
              <a:t>The danger in looking at associations between variables at the group level is that the association may not hold at the individual level.  This is known as the “ecologic fallacy.”  The S &amp; N textbook shows a positive association between income and accidents at the group level, but inspection of individual-level data shows that it is actually the reverse, an inverse association between income and accidents.  </a:t>
            </a:r>
          </a:p>
          <a:p>
            <a:endParaRPr lang="en-US" dirty="0"/>
          </a:p>
          <a:p>
            <a:r>
              <a:rPr lang="en-US" dirty="0"/>
              <a:t>What explains this?  We actually do not know from the group-level data that the persons with highest income are having more accidents.  In fact, when we look at the individual data in every population, it is the people with lower income that are having more injuries.  For some reason that is beyond the data collected, the population with more accidents also has the widest range of incomes, the most people with low incomes and the richest individual.  Thus, this “study” compared income</a:t>
            </a:r>
            <a:r>
              <a:rPr lang="en-US" baseline="0" dirty="0"/>
              <a:t> and traffic injuries in populations with quite different income distributions.  </a:t>
            </a:r>
            <a:r>
              <a:rPr lang="en-US" dirty="0"/>
              <a:t>We will not say much more about ecologic designs in the course, but we let you get some experience with this in one of the homework problems for this week. </a:t>
            </a:r>
          </a:p>
          <a:p>
            <a:endParaRPr lang="en-US" dirty="0"/>
          </a:p>
          <a:p>
            <a:r>
              <a:rPr lang="en-US" sz="1200" kern="1200" dirty="0">
                <a:solidFill>
                  <a:schemeClr val="tx1"/>
                </a:solidFill>
                <a:effectLst/>
                <a:latin typeface="Times New Roman" pitchFamily="18" charset="0"/>
                <a:ea typeface="+mn-ea"/>
                <a:cs typeface="+mn-cs"/>
              </a:rPr>
              <a:t>Population	  A	B	C</a:t>
            </a:r>
          </a:p>
          <a:p>
            <a:endParaRPr lang="en-US" sz="120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Median	19.8	24.3	22.7</a:t>
            </a:r>
          </a:p>
          <a:p>
            <a:r>
              <a:rPr lang="en-US" sz="1200" kern="1200" dirty="0">
                <a:solidFill>
                  <a:schemeClr val="tx1"/>
                </a:solidFill>
                <a:effectLst/>
                <a:latin typeface="Times New Roman" pitchFamily="18" charset="0"/>
                <a:ea typeface="+mn-ea"/>
                <a:cs typeface="+mn-cs"/>
              </a:rPr>
              <a:t>Mean	23.9	22.4	21.4</a:t>
            </a:r>
          </a:p>
          <a:p>
            <a:r>
              <a:rPr lang="en-US" sz="1200" kern="1200" dirty="0">
                <a:solidFill>
                  <a:schemeClr val="tx1"/>
                </a:solidFill>
                <a:effectLst/>
                <a:latin typeface="Times New Roman" pitchFamily="18" charset="0"/>
                <a:ea typeface="+mn-ea"/>
                <a:cs typeface="+mn-cs"/>
              </a:rPr>
              <a:t>SD	12.8	10.7	7.2</a:t>
            </a:r>
          </a:p>
          <a:p>
            <a:endParaRPr lang="en-US" sz="1200" kern="1200" dirty="0">
              <a:solidFill>
                <a:schemeClr val="tx1"/>
              </a:solidFill>
              <a:effectLst/>
              <a:latin typeface="Times New Roman" pitchFamily="18" charset="0"/>
              <a:ea typeface="+mn-ea"/>
              <a:cs typeface="+mn-cs"/>
            </a:endParaRPr>
          </a:p>
          <a:p>
            <a:endParaRPr lang="en-US" sz="1200" kern="1200" dirty="0">
              <a:solidFill>
                <a:schemeClr val="tx1"/>
              </a:solidFill>
              <a:effectLst/>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Another classic example of bias due to ecologic fallacy is the study by Émile Durkheim, the well-known French sociologist.  In a groundbreaking book published in 1897, entitled </a:t>
            </a:r>
            <a:r>
              <a:rPr lang="en-US" sz="1200" b="0" i="1" u="none" strike="noStrike" kern="1200" baseline="0" dirty="0">
                <a:solidFill>
                  <a:schemeClr val="tx1"/>
                </a:solidFill>
                <a:latin typeface="Times New Roman" pitchFamily="18" charset="0"/>
                <a:ea typeface="+mn-ea"/>
                <a:cs typeface="+mn-cs"/>
              </a:rPr>
              <a:t>Le Suicide</a:t>
            </a:r>
            <a:r>
              <a:rPr lang="en-US" sz="1200" b="0" i="0" u="none" strike="noStrike" kern="1200" baseline="0" dirty="0">
                <a:solidFill>
                  <a:schemeClr val="tx1"/>
                </a:solidFill>
                <a:latin typeface="Times New Roman" pitchFamily="18" charset="0"/>
                <a:ea typeface="+mn-ea"/>
                <a:cs typeface="+mn-cs"/>
              </a:rPr>
              <a:t>, Durkheim explored the differing suicide rates among Protestants and Catholics.  Durkheim found that suicide rates were highest in provinces that were heavily Protestant. He concluded that stronger social control among Catholics resulted in lower suicide rates. Durkheim's study of religion and suicide used data from four groups of Prussian provinces between 1883 and 1890. The groups were formed by ranking 13 provinces according to the proportion of the population that was Protestant. </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The estimated rate ratio, comparing heavily Protestant regions with regions that were heavily populated with other religions, was 7.6 (i.e., suicide rates among Protestants were about 8-fold higher than other religions).  However, studies at the individual level found that Protestants only had about a two-fold increased rate of suicide.  This difference in the estimates from individual (rate ratio ~2) and group level (rate ratio ~8) data appears to be a bias due to an ecologic fallacy.  Because none of the regions was entirely Protestant or non-Protestant, it may have been non-Protestants (primarily Catholics) who were committing suicide in predominantly Protestant provinces.  It is plausible that members of a religious minority might have been more likely to commit suicide than were members of the majority.  Living in a predominantly Protestant area caused more on suicide risk among Catholics. </a:t>
            </a:r>
            <a:r>
              <a:rPr lang="en-US" sz="1200" kern="1200" dirty="0">
                <a:solidFill>
                  <a:schemeClr val="tx1"/>
                </a:solidFill>
                <a:effectLst/>
                <a:latin typeface="Times New Roman" pitchFamily="18" charset="0"/>
                <a:ea typeface="+mn-ea"/>
                <a:cs typeface="+mn-cs"/>
              </a:rPr>
              <a:t>			</a:t>
            </a:r>
          </a:p>
          <a:p>
            <a:endParaRPr lang="en-US" sz="1200" kern="1200" dirty="0">
              <a:solidFill>
                <a:schemeClr val="tx1"/>
              </a:solidFill>
              <a:effectLst/>
              <a:latin typeface="Times New Roman" pitchFamily="18" charset="0"/>
              <a:ea typeface="+mn-ea"/>
              <a:cs typeface="+mn-cs"/>
            </a:endParaRPr>
          </a:p>
        </p:txBody>
      </p:sp>
      <p:sp>
        <p:nvSpPr>
          <p:cNvPr id="39939" name="Slide Number Placeholder 3"/>
          <p:cNvSpPr txBox="1">
            <a:spLocks noGrp="1"/>
          </p:cNvSpPr>
          <p:nvPr/>
        </p:nvSpPr>
        <p:spPr bwMode="auto">
          <a:xfrm>
            <a:off x="3884613" y="8829675"/>
            <a:ext cx="2971800" cy="465138"/>
          </a:xfrm>
          <a:prstGeom prst="rect">
            <a:avLst/>
          </a:prstGeom>
          <a:noFill/>
          <a:ln>
            <a:miter lim="800000"/>
            <a:headEnd/>
            <a:tailEnd/>
          </a:ln>
        </p:spPr>
        <p:txBody>
          <a:bodyPr anchor="b"/>
          <a:lstStyle/>
          <a:p>
            <a:pPr algn="r">
              <a:defRPr/>
            </a:pPr>
            <a:fld id="{4FABCA22-8BDC-461D-B31A-AE93C436562C}" type="slidenum">
              <a:rPr lang="en-US" sz="1200">
                <a:latin typeface="+mn-lt"/>
              </a:rPr>
              <a:pPr algn="r">
                <a:defRPr/>
              </a:pPr>
              <a:t>14</a:t>
            </a:fld>
            <a:endParaRPr lang="en-US" sz="1200" dirty="0">
              <a:latin typeface="+mn-lt"/>
            </a:endParaRPr>
          </a:p>
        </p:txBody>
      </p:sp>
      <p:sp>
        <p:nvSpPr>
          <p:cNvPr id="2" name="Date Placeholder 1"/>
          <p:cNvSpPr>
            <a:spLocks noGrp="1"/>
          </p:cNvSpPr>
          <p:nvPr>
            <p:ph type="dt" idx="10"/>
          </p:nvPr>
        </p:nvSpPr>
        <p:spPr/>
        <p:txBody>
          <a:bodyPr/>
          <a:lstStyle/>
          <a:p>
            <a:pPr>
              <a:defRPr/>
            </a:pPr>
            <a:fld id="{9609F894-C8AD-40BC-8C5E-AD4CD989A9D5}" type="datetime1">
              <a:rPr lang="en-US" smtClean="0"/>
              <a:t>9/14/2021</a:t>
            </a:fld>
            <a:endParaRPr lang="en-US" dirty="0"/>
          </a:p>
        </p:txBody>
      </p:sp>
    </p:spTree>
    <p:extLst>
      <p:ext uri="{BB962C8B-B14F-4D97-AF65-F5344CB8AC3E}">
        <p14:creationId xmlns:p14="http://schemas.microsoft.com/office/powerpoint/2010/main" val="3478050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8C6D3049-66A8-44C9-B1D5-3EBD0A9DDE45}" type="slidenum">
              <a:rPr lang="en-US" smtClean="0"/>
              <a:pPr/>
              <a:t>15</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a:noFill/>
          <a:ln/>
        </p:spPr>
        <p:txBody>
          <a:bodyPr/>
          <a:lstStyle/>
          <a:p>
            <a:r>
              <a:rPr lang="en-US" dirty="0"/>
              <a:t>Given</a:t>
            </a:r>
            <a:r>
              <a:rPr lang="en-US" baseline="0" dirty="0"/>
              <a:t> the substantial potential for obtaining misleading (what we later will more formally refer to as “biased”) results from an ecologic study, what are the advantages of this design, if any?  The chief advantage of an ecologic study is the ease of execution.  For some research questions, group-level data on exposure and outcome are relatively easy to obtain, often from public records, </a:t>
            </a:r>
            <a:r>
              <a:rPr lang="en-US" baseline="0" dirty="0">
                <a:solidFill>
                  <a:srgbClr val="FF0000"/>
                </a:solidFill>
              </a:rPr>
              <a:t>and often straight off the internet.  </a:t>
            </a:r>
            <a:r>
              <a:rPr lang="en-US" baseline="0" dirty="0"/>
              <a:t>In a new field of research, an ecologic study can provide valuable preliminary insight into potential relationships.  Findings from ecologic studies can provide the preliminary data to justify a more costly and time-consuming individual-level study.  Finally, in some situations, ecologic studies may provide variability in exposure or outcome that is not available in a typical individual-level study.  For example, exposure to dietary fat may be relatively homogeneous within a typical individual-level study population (even if as broad as a country) but more variable across different countries.  </a:t>
            </a:r>
          </a:p>
          <a:p>
            <a:endParaRPr lang="en-US" baseline="0" dirty="0"/>
          </a:p>
          <a:p>
            <a:r>
              <a:rPr lang="en-US" baseline="0" dirty="0"/>
              <a:t>Note that an individual-level study may include an “ecologic” variable.  For example, in an individual-level study of fluoridated water and dental caries, the exposure to fluoride might be assigned by community of residence (e.g., mean concentration of fluoride in water samples), an “ecologic” variable, while the outcome of dental caries was determined on an individual basis.  In our earlier example of an ecologic study, dental caries were known to the investigators only at the community level, not the individual level, and thus this is why an ecologic study (i.e., an ecologic analysis) was done.</a:t>
            </a:r>
          </a:p>
          <a:p>
            <a:endParaRPr lang="en-US" baseline="0" dirty="0"/>
          </a:p>
          <a:p>
            <a:r>
              <a:rPr lang="en-US" baseline="0" dirty="0"/>
              <a:t>In summary, be sure to distinguish between ecologic studies (i.e., designs or analyses) and ecologic variables (or measurements).  Ecologic studies relate group-level exposures to group-level outcomes; the group is the unit of observation</a:t>
            </a:r>
            <a:r>
              <a:rPr lang="en-US" b="0" baseline="0" dirty="0"/>
              <a:t>.  Even if measurements were originally made at the individual level, the investigator may only have access to group-level results.  If both exposure and outcome are only available as group-level measurements, regardless of how they were first measured, then the study will by necessity be an ecologic design.  </a:t>
            </a:r>
            <a:r>
              <a:rPr lang="en-US" baseline="0" dirty="0"/>
              <a:t>If an investigator does have both exposure and outcome measurements at the individual level, then there is no reason to analyze these in an ecologic study design, and it would be unwise to do so.  If one has individual-level measurement on either exposure or outcome but not both, then an individual-level analysis can be done (by assigning the group-level measurement to each individual), but the investigator will need to be wary that group-level measurement may misclassify the individual level measurement and result in substantial measurement-induced bias for the overall study inference.  It might be better to perform a group-level analysis.  The answer depends upon the specific context and how the broadness of group definition.  This exemplifies a point we will make later, which is that it is vitally important to understand how measurements are being generated — the data-generating process — in any study design.  </a:t>
            </a:r>
          </a:p>
          <a:p>
            <a:endParaRPr lang="en-US" baseline="0" dirty="0"/>
          </a:p>
          <a:p>
            <a:r>
              <a:rPr lang="en-US" dirty="0"/>
              <a:t>For a</a:t>
            </a:r>
            <a:r>
              <a:rPr lang="en-US" baseline="0" dirty="0"/>
              <a:t> review of ecologic study design, see the chapter by </a:t>
            </a:r>
            <a:r>
              <a:rPr lang="en-US" dirty="0"/>
              <a:t>Morgenstern called Ecologic studies in the Modern</a:t>
            </a:r>
            <a:r>
              <a:rPr lang="en-US" baseline="0" dirty="0"/>
              <a:t> Epidemiology text by Rothman, Greenland, and Lash (optional reading).  </a:t>
            </a:r>
            <a:endParaRPr lang="en-US" dirty="0"/>
          </a:p>
          <a:p>
            <a:endParaRPr lang="en-US" dirty="0"/>
          </a:p>
          <a:p>
            <a:endParaRPr lang="en-US" dirty="0"/>
          </a:p>
        </p:txBody>
      </p:sp>
      <p:sp>
        <p:nvSpPr>
          <p:cNvPr id="2" name="Date Placeholder 1"/>
          <p:cNvSpPr>
            <a:spLocks noGrp="1"/>
          </p:cNvSpPr>
          <p:nvPr>
            <p:ph type="dt" idx="10"/>
          </p:nvPr>
        </p:nvSpPr>
        <p:spPr/>
        <p:txBody>
          <a:bodyPr/>
          <a:lstStyle/>
          <a:p>
            <a:pPr>
              <a:defRPr/>
            </a:pPr>
            <a:fld id="{73A3F96A-AC47-44A4-91E0-40BD0A0A1F7E}" type="datetime1">
              <a:rPr lang="en-US" smtClean="0"/>
              <a:t>9/14/2021</a:t>
            </a:fld>
            <a:endParaRPr lang="en-US" dirty="0"/>
          </a:p>
        </p:txBody>
      </p:sp>
    </p:spTree>
    <p:extLst>
      <p:ext uri="{BB962C8B-B14F-4D97-AF65-F5344CB8AC3E}">
        <p14:creationId xmlns:p14="http://schemas.microsoft.com/office/powerpoint/2010/main" val="2864457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ACA78F1-F62B-4667-A64F-3DD09B87E7A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0" name="Rectangle 2"/>
          <p:cNvSpPr>
            <a:spLocks noGrp="1" noRot="1" noChangeAspect="1" noChangeArrowheads="1" noTextEdit="1"/>
          </p:cNvSpPr>
          <p:nvPr>
            <p:ph type="sldImg"/>
          </p:nvPr>
        </p:nvSpPr>
        <p:spPr>
          <a:xfrm>
            <a:off x="1104900" y="696913"/>
            <a:ext cx="4648200" cy="3486150"/>
          </a:xfrm>
          <a:ln/>
        </p:spPr>
      </p:sp>
      <p:sp>
        <p:nvSpPr>
          <p:cNvPr id="22531" name="Rectangle 3"/>
          <p:cNvSpPr>
            <a:spLocks noGrp="1" noChangeArrowheads="1"/>
          </p:cNvSpPr>
          <p:nvPr>
            <p:ph type="body" idx="1"/>
          </p:nvPr>
        </p:nvSpPr>
        <p:spPr>
          <a:xfrm>
            <a:off x="685800" y="4416426"/>
            <a:ext cx="5486400" cy="4260850"/>
          </a:xfrm>
          <a:noFill/>
          <a:ln/>
        </p:spPr>
        <p:txBody>
          <a:bodyPr/>
          <a:lstStyle/>
          <a:p>
            <a:r>
              <a:rPr lang="en-US" sz="1000" dirty="0"/>
              <a:t>While it is important to know about</a:t>
            </a:r>
            <a:r>
              <a:rPr lang="en-US" sz="1000" baseline="0" dirty="0"/>
              <a:t> group-level studies (and their limitations), t</a:t>
            </a:r>
            <a:r>
              <a:rPr lang="en-US" sz="1000" dirty="0"/>
              <a:t>his course will focus on study designs in which individual humans are the unit of observation</a:t>
            </a:r>
            <a:r>
              <a:rPr lang="en-US" sz="1000" baseline="0" dirty="0"/>
              <a:t> and analysis.</a:t>
            </a:r>
            <a:r>
              <a:rPr lang="en-US" sz="1000" dirty="0"/>
              <a:t>  In particular, within studies in which individuals are the unit of observation, we will focus</a:t>
            </a:r>
            <a:r>
              <a:rPr lang="en-US" sz="1000" baseline="0" dirty="0"/>
              <a:t> on observational studies, which are defined as studies in which the exposure is not assigned by the investigators.  In observational studies, the exposure occurs “naturally”, through and during everyday life.  Again, exposure refers a variety of entities including human behaviors, human genetics, microbiologic exposures and environmental exposures.  In contrast, experimental design features the assignment of exposures to participants by the investigators.  You are all familiar with randomized experiments, but non-randomized experiments also are formally under what we call experimental design.  </a:t>
            </a:r>
          </a:p>
          <a:p>
            <a:endParaRPr lang="en-US" sz="1000" baseline="0" dirty="0"/>
          </a:p>
          <a:p>
            <a:r>
              <a:rPr lang="en-US" sz="1000" baseline="0" dirty="0"/>
              <a:t>This course is fundamentally about observational study design, but we will not be ignoring experimental designs.  Specifically, we will repeatedly mention how randomized experiments offer the best chance at getting accurate answers and that we should in our observational designs be trying to emulate, as best as possible, randomized experiments.   This topic is </a:t>
            </a:r>
            <a:r>
              <a:rPr lang="en-US" sz="1000" u="none" baseline="0" dirty="0"/>
              <a:t>addressed in the Hernan &amp; Robins optional reading, and we will cover it later in this session.  We will also make the point that experimental designs should be thought of as cohort studies (which we will introduce in our discussion about observational study design) where the investigator assigns the exposure, and thus much of what we teach regarding cohort studies in the observational context can be applied to experimental designs.   Of note, w</a:t>
            </a:r>
            <a:r>
              <a:rPr lang="en-US" sz="1000" baseline="0" dirty="0"/>
              <a:t>e have an entire course on experimental trials, called </a:t>
            </a:r>
            <a:r>
              <a:rPr lang="en-US" sz="1000" i="1" baseline="0" dirty="0"/>
              <a:t>Clinical Trials</a:t>
            </a:r>
            <a:r>
              <a:rPr lang="en-US" sz="1000" i="0" baseline="0" dirty="0"/>
              <a:t> (EPI 205),</a:t>
            </a:r>
            <a:r>
              <a:rPr lang="en-US" sz="1000" baseline="0" dirty="0"/>
              <a:t> in </a:t>
            </a:r>
            <a:r>
              <a:rPr lang="en-US" sz="1000" u="none" baseline="0" dirty="0"/>
              <a:t>Winter Quarter. </a:t>
            </a:r>
            <a:endParaRPr lang="en-US" sz="1000" u="none" dirty="0"/>
          </a:p>
          <a:p>
            <a:endParaRPr lang="en-US" sz="1000" u="none" dirty="0"/>
          </a:p>
          <a:p>
            <a:r>
              <a:rPr lang="en-US" sz="1000" u="none" dirty="0"/>
              <a:t>In the realm of observational designs at the individual level,</a:t>
            </a:r>
            <a:r>
              <a:rPr lang="en-US" sz="1000" u="none" baseline="0" dirty="0"/>
              <a:t> we will</a:t>
            </a:r>
            <a:r>
              <a:rPr lang="en-US" sz="1000" u="none" dirty="0"/>
              <a:t> in this course focus on “between-person” designs.  Between-person means that persons with a particular exposure are compared to persons without the exposure, or persons with some health outcome are compared to some reference population.  This is in contrast to “within-person” designs in which the same person is used to compare a period of exposure to a period without exposure.  Within the realm of between-person designs, we will discuss cohort and cross-sectional studies somewhat briefly today and then spend the bulk of the time on case-control studies.  We will show how case-control studies, if properly designed, can give results that are as valid as cohort studies.</a:t>
            </a:r>
          </a:p>
          <a:p>
            <a:endParaRPr lang="en-US" sz="1000" u="none" dirty="0"/>
          </a:p>
          <a:p>
            <a:r>
              <a:rPr lang="en-US" sz="1000" u="none" dirty="0"/>
              <a:t>We will not spend much time on “within-person” designs in this course other one Journal Club focused on “self-controlled </a:t>
            </a:r>
            <a:r>
              <a:rPr lang="en-US" sz="1000" dirty="0"/>
              <a:t>case series”.  This is not because “within-person” designs are less valuable, but rather because they are somewhat more complicated to understand.  It is important to be aware of “within-person” designs because of their increasing popularity and utility.  Indeed, there is much recent methodologic development in within-person designs that will increase when they can be used.   </a:t>
            </a:r>
          </a:p>
          <a:p>
            <a:endParaRPr lang="en-US" sz="1000" dirty="0"/>
          </a:p>
          <a:p>
            <a:r>
              <a:rPr lang="en-US" sz="1000" dirty="0"/>
              <a:t>Historical</a:t>
            </a:r>
            <a:r>
              <a:rPr lang="en-US" sz="1000" baseline="0" dirty="0"/>
              <a:t> note: The names for the triad of studies currently known as cross-sectional, cohort, and case-control have evolved over time, and thus you will see different descriptions in older papers.   For example, prospective cohort studies were earlier called “prospective” or “incidence” studies (retrospective studies were called “prospective in retrospect”); case-control studies were called retrospective or case history studies; and cross-sectional studies were called prevalence studies.  </a:t>
            </a:r>
            <a:endParaRPr lang="en-US" sz="1000" dirty="0"/>
          </a:p>
          <a:p>
            <a:endParaRPr lang="en-US" sz="1000" dirty="0"/>
          </a:p>
          <a:p>
            <a:endParaRPr lang="en-US" sz="1000"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1C41CB-AE61-43C9-B314-18CD84AE3E4C}"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9/14/2021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38966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C6D3049-66A8-44C9-B1D5-3EBD0A9DDE4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a:noFill/>
          <a:ln/>
        </p:spPr>
        <p:txBody>
          <a:bodyPr/>
          <a:lstStyle/>
          <a:p>
            <a:r>
              <a:rPr lang="en-US" dirty="0"/>
              <a:t>This brings us to this part of our outline in which we describe the unifying concept which binds together these individual-level designs, which is that all of the designs represent ways to sample some underlying cohort.  We will call this underlying cohort a study base or source population.  </a:t>
            </a:r>
          </a:p>
          <a:p>
            <a:endParaRPr lang="en-US"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4DB868D-9520-4594-8B80-399CD9F4CE10}"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9/14/2021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12153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B7F908D4-1D55-4BF4-8671-76A122446887}" type="slidenum">
              <a:rPr lang="en-US" smtClean="0"/>
              <a:pPr/>
              <a:t>18</a:t>
            </a:fld>
            <a:endParaRPr lang="en-US" dirty="0"/>
          </a:p>
        </p:txBody>
      </p:sp>
      <p:sp>
        <p:nvSpPr>
          <p:cNvPr id="36866" name="Rectangle 2"/>
          <p:cNvSpPr>
            <a:spLocks noGrp="1" noRot="1" noChangeAspect="1" noChangeArrowheads="1" noTextEdit="1"/>
          </p:cNvSpPr>
          <p:nvPr>
            <p:ph type="sldImg"/>
          </p:nvPr>
        </p:nvSpPr>
        <p:spPr>
          <a:xfrm>
            <a:off x="1104900" y="696913"/>
            <a:ext cx="4648200" cy="3486150"/>
          </a:xfrm>
          <a:ln/>
        </p:spPr>
      </p:sp>
      <p:sp>
        <p:nvSpPr>
          <p:cNvPr id="36867" name="Rectangle 3"/>
          <p:cNvSpPr>
            <a:spLocks noGrp="1" noChangeArrowheads="1"/>
          </p:cNvSpPr>
          <p:nvPr>
            <p:ph type="body" idx="1"/>
          </p:nvPr>
        </p:nvSpPr>
        <p:spPr>
          <a:noFill/>
          <a:ln/>
        </p:spPr>
        <p:txBody>
          <a:bodyPr/>
          <a:lstStyle/>
          <a:p>
            <a:r>
              <a:rPr lang="en-US" dirty="0"/>
              <a:t>Within individual-level</a:t>
            </a:r>
            <a:r>
              <a:rPr lang="en-US" baseline="0" dirty="0"/>
              <a:t> study design, we can think of the different study designs as different ways of sampling some underlying cohort, which is also called “study base” or “source population”.   Thought of in this way, we can see how the main individual-level study designs are related to each other.  </a:t>
            </a:r>
            <a:r>
              <a:rPr lang="en-US" dirty="0"/>
              <a:t>In the past, textbooks have often treated cohort studies as if they were a different beast entirely from cross-sectional or case-control studies.   This is not true.  Instead, all three types of study design are related</a:t>
            </a:r>
            <a:r>
              <a:rPr lang="en-US" baseline="0" dirty="0"/>
              <a:t> and </a:t>
            </a:r>
            <a:r>
              <a:rPr lang="en-US" dirty="0"/>
              <a:t>are best understood if</a:t>
            </a:r>
            <a:r>
              <a:rPr lang="en-US" baseline="0" dirty="0"/>
              <a:t> we think of them as different ways of sampling an underlying cohort.   This said, it is important that we understand what a cohort is. </a:t>
            </a:r>
          </a:p>
          <a:p>
            <a:endParaRPr lang="en-US" baseline="0" dirty="0"/>
          </a:p>
          <a:p>
            <a:r>
              <a:rPr lang="en-US" baseline="0" dirty="0"/>
              <a:t>Terminology note:  This is one of the first examples of terminology confusion in epidemiology and clinical research.  Many terms are used to explain the same concept and many terms have different meanings.  There is no universally agreed vocabulary.  We will try to use one or two preferred terms for various constructs but always try to provide synonyms as well.  We understand how this can result in considerable confusion for persons new to the field.  </a:t>
            </a:r>
            <a:endParaRPr lang="en-US" dirty="0"/>
          </a:p>
          <a:p>
            <a:endParaRPr lang="en-US" dirty="0"/>
          </a:p>
        </p:txBody>
      </p:sp>
      <p:sp>
        <p:nvSpPr>
          <p:cNvPr id="2" name="Date Placeholder 1"/>
          <p:cNvSpPr>
            <a:spLocks noGrp="1"/>
          </p:cNvSpPr>
          <p:nvPr>
            <p:ph type="dt" idx="10"/>
          </p:nvPr>
        </p:nvSpPr>
        <p:spPr/>
        <p:txBody>
          <a:bodyPr/>
          <a:lstStyle/>
          <a:p>
            <a:pPr>
              <a:defRPr/>
            </a:pPr>
            <a:fld id="{98D1BE83-0545-4417-B2B3-BE3DCBB024C7}" type="datetime1">
              <a:rPr lang="en-US" smtClean="0"/>
              <a:t>9/14/2021</a:t>
            </a:fld>
            <a:endParaRPr lang="en-US" dirty="0"/>
          </a:p>
        </p:txBody>
      </p:sp>
    </p:spTree>
    <p:extLst>
      <p:ext uri="{BB962C8B-B14F-4D97-AF65-F5344CB8AC3E}">
        <p14:creationId xmlns:p14="http://schemas.microsoft.com/office/powerpoint/2010/main" val="2271206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dirty="0"/>
              <a:t>The word</a:t>
            </a:r>
            <a:r>
              <a:rPr lang="nl-NL" baseline="0" dirty="0"/>
              <a:t> c</a:t>
            </a:r>
            <a:r>
              <a:rPr lang="nl-NL" dirty="0"/>
              <a:t>ohort comes from the Latin</a:t>
            </a:r>
            <a:r>
              <a:rPr lang="nl-NL" baseline="0" dirty="0"/>
              <a:t> word “cohors” (see Google for pronounciation) which refers to a basic unit in a legion in the Roman Army.  It was a group of soldiers who worked and fought together.</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nl-NL" baseline="0" dirty="0"/>
              <a:t>The way we use the term cohort in epidemiologic and clinical research is very close to this Latin derivation.  In human participant-based research, a cohort is a group of people with some shared characteristic or characteristics at the beginning of their observation in the study (“time 0”) who then undergo some period of observation for some change in their characteristics or for the occurrence of one or more discrete outcomes (e.g., development of lung cancer).  In other words, persons in a cohort have at least some longitudinal experience together.  If there is no longitudinal observation, then the group is not a cohort; it is just a “group” or a “population”.  This is where the terminology is often misused.  You will often hear groups who are observed just once — cross-sectionally — referred to as cohorts.   This is not a terrible mistake, but it is one to avoid in that if one truly has a cohort at one’s disposal, it can yield much more information than one cross-sectional measurement.  It is best to be precise when writing for scientific audiences.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nl-NL" baseline="0" dirty="0"/>
              <a:t>The term “population” is generic.  It just refers to a group of people and could refer to a group of people at one slice of time or the group’s longitudinal experience.  </a:t>
            </a:r>
          </a:p>
          <a:p>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19</a:t>
            </a:fld>
            <a:endParaRPr lang="en-US" dirty="0"/>
          </a:p>
        </p:txBody>
      </p:sp>
      <p:sp>
        <p:nvSpPr>
          <p:cNvPr id="5" name="Date Placeholder 4"/>
          <p:cNvSpPr>
            <a:spLocks noGrp="1"/>
          </p:cNvSpPr>
          <p:nvPr>
            <p:ph type="dt" idx="11"/>
          </p:nvPr>
        </p:nvSpPr>
        <p:spPr/>
        <p:txBody>
          <a:bodyPr/>
          <a:lstStyle/>
          <a:p>
            <a:pPr>
              <a:defRPr/>
            </a:pPr>
            <a:fld id="{159633BD-86FF-4AD9-911D-BCAC891C5D96}" type="datetime1">
              <a:rPr lang="en-US" smtClean="0"/>
              <a:t>9/14/2021</a:t>
            </a:fld>
            <a:endParaRPr lang="en-US" dirty="0"/>
          </a:p>
        </p:txBody>
      </p:sp>
    </p:spTree>
    <p:extLst>
      <p:ext uri="{BB962C8B-B14F-4D97-AF65-F5344CB8AC3E}">
        <p14:creationId xmlns:p14="http://schemas.microsoft.com/office/powerpoint/2010/main" val="95063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8C6D3049-66A8-44C9-B1D5-3EBD0A9DDE45}" type="slidenum">
              <a:rPr lang="en-US" smtClean="0"/>
              <a:pPr/>
              <a:t>2</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a:noFill/>
          <a:ln/>
        </p:spPr>
        <p:txBody>
          <a:bodyPr/>
          <a:lstStyle/>
          <a:p>
            <a:r>
              <a:rPr lang="en-US" dirty="0"/>
              <a:t>Today’s session provides an introduction to the basic concepts in the </a:t>
            </a:r>
            <a:r>
              <a:rPr lang="en-US" u="sng" dirty="0"/>
              <a:t>design</a:t>
            </a:r>
            <a:r>
              <a:rPr lang="en-US" dirty="0"/>
              <a:t> of observational </a:t>
            </a:r>
            <a:r>
              <a:rPr lang="en-US" dirty="0">
                <a:solidFill>
                  <a:srgbClr val="FF0000"/>
                </a:solidFill>
              </a:rPr>
              <a:t>epidemiologic</a:t>
            </a:r>
            <a:r>
              <a:rPr lang="en-US" baseline="0" dirty="0">
                <a:solidFill>
                  <a:srgbClr val="FF0000"/>
                </a:solidFill>
              </a:rPr>
              <a:t> </a:t>
            </a:r>
            <a:r>
              <a:rPr lang="en-US" dirty="0"/>
              <a:t>studies, i.e., studies of humans. We will first distinguish between studies in which individual humans are the basic unit of observation (unit of measurement) versus studies in which groups of human are the unit of observation.  Observational studies in which groups of human are the unit of measurement are called ecologic studies, a term that is likely familiar to many of you.  We will discuss these designs only briefly in this course, and instead we will spend most of the time on studies in which individual humans are the unit of measurement.  As we introduce the most common study designs used when individual humans are the unit of observation, we will point the unifying concept which binds these designs, which is that all of the study designs represent ways to sample some underlying cohort.  We will call this underlying cohort a study base or source population.  In studies in which individuals are the unit of measurement, we will focus on between-subjects designs and cover three broad designs:  cohort studies, cross-sectional studies and case-control studies.  Because it is the most complicated, we will spend most of the time on case-control design</a:t>
            </a:r>
            <a:r>
              <a:rPr lang="en-US" baseline="0" dirty="0"/>
              <a:t> </a:t>
            </a:r>
            <a:r>
              <a:rPr lang="en-US" dirty="0"/>
              <a:t>— a design that can be both cost-effective and methodologically just as sound as a cohort</a:t>
            </a:r>
            <a:r>
              <a:rPr lang="en-US" baseline="0" dirty="0"/>
              <a:t> study, if designed correctly</a:t>
            </a:r>
            <a:r>
              <a:rPr lang="en-US" dirty="0"/>
              <a:t>.  This is the design that is least well understood by most scientists.</a:t>
            </a:r>
            <a:r>
              <a:rPr lang="en-US" baseline="0" dirty="0"/>
              <a:t>  </a:t>
            </a:r>
            <a:r>
              <a:rPr lang="en-US" dirty="0"/>
              <a:t>By the end of this session, you will be able to identify the key characteristics that make for a strong versus weak case-control design.  Later in the course, you</a:t>
            </a:r>
            <a:r>
              <a:rPr lang="en-US" baseline="0" dirty="0"/>
              <a:t> will see how “strong” means that the design tends to yield valid inferences; “weak” means that there are threats to validity.  </a:t>
            </a:r>
            <a:r>
              <a:rPr lang="en-US" dirty="0"/>
              <a:t>In addition, we will touch on the concepts of incidence versus prevalence (although this is the focus of next week’s material) and retrospective versus prospective.  </a:t>
            </a:r>
          </a:p>
          <a:p>
            <a:endParaRPr lang="en-US" dirty="0"/>
          </a:p>
          <a:p>
            <a:r>
              <a:rPr lang="en-US" dirty="0"/>
              <a:t>Finally, we will explain the most modern depiction of observational study design, that being to emulate a randomized experimental trial.  </a:t>
            </a:r>
          </a:p>
          <a:p>
            <a:endParaRPr lang="en-US" dirty="0"/>
          </a:p>
          <a:p>
            <a:r>
              <a:rPr lang="en-US" dirty="0"/>
              <a:t>Today’s lecture is a starting framework.  We will return to these study designs repeatedly throughout the course.  For example, the methods for measuring the association between exposure</a:t>
            </a:r>
            <a:r>
              <a:rPr lang="en-US" baseline="0" dirty="0"/>
              <a:t> </a:t>
            </a:r>
            <a:r>
              <a:rPr lang="en-US" dirty="0"/>
              <a:t>and outcome vary depending on the study design and thus one needs to have a firm handle on study design to decide upon the appropriate measure of association.  </a:t>
            </a:r>
          </a:p>
          <a:p>
            <a:endParaRPr lang="en-US" dirty="0"/>
          </a:p>
          <a:p>
            <a:endParaRPr lang="en-US" dirty="0"/>
          </a:p>
        </p:txBody>
      </p:sp>
      <p:sp>
        <p:nvSpPr>
          <p:cNvPr id="2" name="Date Placeholder 1"/>
          <p:cNvSpPr>
            <a:spLocks noGrp="1"/>
          </p:cNvSpPr>
          <p:nvPr>
            <p:ph type="dt" idx="10"/>
          </p:nvPr>
        </p:nvSpPr>
        <p:spPr/>
        <p:txBody>
          <a:bodyPr/>
          <a:lstStyle/>
          <a:p>
            <a:pPr>
              <a:defRPr/>
            </a:pPr>
            <a:fld id="{34DB868D-9520-4594-8B80-399CD9F4CE10}" type="datetime1">
              <a:rPr lang="en-US" smtClean="0"/>
              <a:t>9/14/2021</a:t>
            </a:fld>
            <a:endParaRPr lang="en-US" dirty="0"/>
          </a:p>
        </p:txBody>
      </p:sp>
    </p:spTree>
    <p:extLst>
      <p:ext uri="{BB962C8B-B14F-4D97-AF65-F5344CB8AC3E}">
        <p14:creationId xmlns:p14="http://schemas.microsoft.com/office/powerpoint/2010/main" val="781811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speak of population, we can split them up as real-world populations versus research study populations.  </a:t>
            </a:r>
          </a:p>
          <a:p>
            <a:endParaRPr lang="en-US" dirty="0"/>
          </a:p>
          <a:p>
            <a:r>
              <a:rPr lang="en-US" dirty="0"/>
              <a:t>In the real world, populations are always moving</a:t>
            </a:r>
            <a:r>
              <a:rPr lang="en-US" baseline="0" dirty="0"/>
              <a:t> forward.  No real-world population is static.  So, when we talk about real-world populations, we really mean real-world cohorts.   We conceive of these cohorts </a:t>
            </a:r>
            <a:r>
              <a:rPr lang="en-US" dirty="0"/>
              <a:t>as either</a:t>
            </a:r>
            <a:r>
              <a:rPr lang="en-US" baseline="0" dirty="0"/>
              <a:t> d</a:t>
            </a:r>
            <a:r>
              <a:rPr lang="en-US" dirty="0"/>
              <a:t>ynamic cohorts or fixed cohorts,</a:t>
            </a:r>
            <a:r>
              <a:rPr lang="en-US" baseline="0" dirty="0"/>
              <a:t> terms we will define presently.  It is these real-world cohorts that we are sampling with our research studies.  Thus, our research study populations </a:t>
            </a:r>
            <a:r>
              <a:rPr lang="en-US" dirty="0"/>
              <a:t>are what we get when we sample underlying real-world populations.  We end up with cohort study populations, cross-sectional study populations, or case-control study populations.</a:t>
            </a:r>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20</a:t>
            </a:fld>
            <a:endParaRPr lang="en-US" dirty="0"/>
          </a:p>
        </p:txBody>
      </p:sp>
      <p:sp>
        <p:nvSpPr>
          <p:cNvPr id="5" name="Date Placeholder 4"/>
          <p:cNvSpPr>
            <a:spLocks noGrp="1"/>
          </p:cNvSpPr>
          <p:nvPr>
            <p:ph type="dt" idx="11"/>
          </p:nvPr>
        </p:nvSpPr>
        <p:spPr/>
        <p:txBody>
          <a:bodyPr/>
          <a:lstStyle/>
          <a:p>
            <a:pPr>
              <a:defRPr/>
            </a:pPr>
            <a:fld id="{6FD0BBED-F9FA-4F74-B513-07CE1B90A4FB}" type="datetime1">
              <a:rPr lang="en-US" smtClean="0"/>
              <a:t>9/14/2021</a:t>
            </a:fld>
            <a:endParaRPr lang="en-US" dirty="0"/>
          </a:p>
        </p:txBody>
      </p:sp>
    </p:spTree>
    <p:extLst>
      <p:ext uri="{BB962C8B-B14F-4D97-AF65-F5344CB8AC3E}">
        <p14:creationId xmlns:p14="http://schemas.microsoft.com/office/powerpoint/2010/main" val="682363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ACA08F81-CC37-46CB-BC60-B6B30DE821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1174750" y="695325"/>
            <a:ext cx="4641850"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r>
              <a:rPr lang="en-US" dirty="0"/>
              <a:t>Referring back to our hierarchy of populations, the two leftward populations are real-world populations and the two right-ward are research-study populations.  </a:t>
            </a:r>
          </a:p>
          <a:p>
            <a:endParaRPr lang="en-US" dirty="0"/>
          </a:p>
        </p:txBody>
      </p:sp>
    </p:spTree>
    <p:extLst>
      <p:ext uri="{BB962C8B-B14F-4D97-AF65-F5344CB8AC3E}">
        <p14:creationId xmlns:p14="http://schemas.microsoft.com/office/powerpoint/2010/main" val="3946969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C6D3049-66A8-44C9-B1D5-3EBD0A9DDE4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a:noFill/>
          <a:ln/>
        </p:spPr>
        <p:txBody>
          <a:bodyPr/>
          <a:lstStyle/>
          <a:p>
            <a:r>
              <a:rPr lang="en-US" dirty="0"/>
              <a:t>Now that we have described this unifying concept of how all study design can be viewed as sampling some underlying cohort and have defined, in general, what a cohort, we can describe these underlying cohorts in more detail and how we can sample them.  We will start with the concept of fixed vs dynamic underlying cohorts.  </a:t>
            </a:r>
          </a:p>
          <a:p>
            <a:endParaRPr lang="en-US"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4DB868D-9520-4594-8B80-399CD9F4CE10}"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9/14/2021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82485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a:t>Real-world cohorts</a:t>
            </a:r>
            <a:r>
              <a:rPr lang="en-US" baseline="0" dirty="0"/>
              <a:t> can be fixed or dynamic.  Like all cohorts, a fixed cohort is a group of individuals who are initially defined by some shared characteristics at time 0.  In fixed cohorts, persons are typically assembled once and then we are interested in knowing what happens to them forever, until they die.  We informally say that they never leave the population.  Another name for a fixed cohort is a “closed” cohort.  Examples of a fixed cohort:</a:t>
            </a:r>
          </a:p>
          <a:p>
            <a:r>
              <a:rPr lang="en-US" baseline="0" dirty="0"/>
              <a:t>--High school graduates in 2020;</a:t>
            </a:r>
          </a:p>
          <a:p>
            <a:r>
              <a:rPr lang="en-US" baseline="0" dirty="0"/>
              <a:t>--“Hibakusha” survivors of atomic bombings of Japan who are followed for cancer diagnoses; and</a:t>
            </a:r>
          </a:p>
          <a:p>
            <a:r>
              <a:rPr lang="en-US" baseline="0" dirty="0"/>
              <a:t>--Patients diagnosed with COVID-19 who are followed for long-term complications</a:t>
            </a:r>
          </a:p>
          <a:p>
            <a:endParaRPr lang="en-US" baseline="0" dirty="0"/>
          </a:p>
          <a:p>
            <a:r>
              <a:rPr lang="en-US" baseline="0" dirty="0"/>
              <a:t>“Dynamic” (aka “open”) cohorts refer to people who, again, have some shared characteristics(s) at the beginning of their observation.  One difference compared to a fixed cohort is that the nature of these characteristics is typically not a one-time occurrence in a calendar period or within persons.  New persons are expected to be entering over time, and given individuals are eligible to leave the cohort and then re-enter.  In other words, entry into the cohort is not just a one-time or calendar time-limited event.  Another difference is that we are often only interested in the follow-up of these individuals while they are experiencing these characteristics that allowed their initial inclusion.  Thus, we fully expect that in a dynamic or open cohort new people will be added over calendar time and that people may leave the population (and they then can return).  Residents of geographic areas are the prototypic dynamic cohorts.  (However, residence in a geographic area does not exclusively mean a dynamic cohort, as later slides show.)  Examples of dynamic cohorts include:</a:t>
            </a:r>
          </a:p>
          <a:p>
            <a:r>
              <a:rPr lang="en-US" baseline="0" dirty="0"/>
              <a:t>--Residents of San Francisco County in 2017;</a:t>
            </a:r>
          </a:p>
          <a:p>
            <a:r>
              <a:rPr lang="en-US" baseline="0" dirty="0"/>
              <a:t>--Residents of California in 2019; and</a:t>
            </a:r>
          </a:p>
          <a:p>
            <a:r>
              <a:rPr lang="en-US" baseline="0" dirty="0"/>
              <a:t>--Members of the Kaiser Permanente Insurance Plan 2015-20</a:t>
            </a:r>
          </a:p>
          <a:p>
            <a:endParaRPr lang="en-US" baseline="0" dirty="0"/>
          </a:p>
          <a:p>
            <a:r>
              <a:rPr lang="en-US" baseline="0" dirty="0"/>
              <a:t>The Kaiser Permanente Insurance Plan refers to a commercial entity in the U.S. that both provides full-service health care and administers an insurance plan that members purchase.  All members pay yearly fees and in return receive all of their health care at Kaiser facilities.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23</a:t>
            </a:fld>
            <a:endParaRPr lang="en-US" dirty="0"/>
          </a:p>
        </p:txBody>
      </p:sp>
      <p:sp>
        <p:nvSpPr>
          <p:cNvPr id="5" name="Date Placeholder 4"/>
          <p:cNvSpPr>
            <a:spLocks noGrp="1"/>
          </p:cNvSpPr>
          <p:nvPr>
            <p:ph type="dt" idx="11"/>
          </p:nvPr>
        </p:nvSpPr>
        <p:spPr/>
        <p:txBody>
          <a:bodyPr/>
          <a:lstStyle/>
          <a:p>
            <a:pPr>
              <a:defRPr/>
            </a:pPr>
            <a:fld id="{DB27E93D-5A2C-418C-BCD3-C074A6CA342E}" type="datetime1">
              <a:rPr lang="en-US" smtClean="0"/>
              <a:t>9/14/2021</a:t>
            </a:fld>
            <a:endParaRPr lang="en-US" dirty="0"/>
          </a:p>
        </p:txBody>
      </p:sp>
    </p:spTree>
    <p:extLst>
      <p:ext uri="{BB962C8B-B14F-4D97-AF65-F5344CB8AC3E}">
        <p14:creationId xmlns:p14="http://schemas.microsoft.com/office/powerpoint/2010/main" val="2444617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a:t>This is a modified schematic from the S + N text.  This particular schematic illustrates a real-world population,</a:t>
            </a:r>
            <a:r>
              <a:rPr lang="en-US" baseline="0" dirty="0"/>
              <a:t> which in this instance we conceive of as a</a:t>
            </a:r>
            <a:r>
              <a:rPr lang="en-US" dirty="0"/>
              <a:t> </a:t>
            </a:r>
            <a:r>
              <a:rPr lang="en-US" u="none" dirty="0"/>
              <a:t>fixed real-world</a:t>
            </a:r>
            <a:r>
              <a:rPr lang="en-US" u="none" baseline="0" dirty="0"/>
              <a:t> </a:t>
            </a:r>
            <a:r>
              <a:rPr lang="en-US" u="none" dirty="0"/>
              <a:t>cohort</a:t>
            </a:r>
            <a:r>
              <a:rPr lang="en-US" dirty="0"/>
              <a:t>,</a:t>
            </a:r>
            <a:r>
              <a:rPr lang="en-US" baseline="0" dirty="0"/>
              <a:t> also called a closed cohort</a:t>
            </a:r>
            <a:r>
              <a:rPr lang="en-US" dirty="0"/>
              <a:t>  A</a:t>
            </a:r>
            <a:r>
              <a:rPr lang="en-US" baseline="0" dirty="0"/>
              <a:t> fixed cohort </a:t>
            </a:r>
            <a:r>
              <a:rPr lang="en-US" dirty="0"/>
              <a:t>begins with a group of individuals, depicted</a:t>
            </a:r>
            <a:r>
              <a:rPr lang="en-US" baseline="0" dirty="0"/>
              <a:t> with the stick figures, whom </a:t>
            </a:r>
            <a:r>
              <a:rPr lang="en-US" dirty="0"/>
              <a:t>at time zero have some</a:t>
            </a:r>
            <a:r>
              <a:rPr lang="en-US" baseline="0" dirty="0"/>
              <a:t> defined set of characteristics.  Examples of real-world fixed cohorts:  persons graduating high school (secondary school) in the U.S. in 2020;  survivors of the atomic bombings of Japan; and persons undergoing knee replacement surgery in 2015.  This real-world population then lives its life; its natural experience ensues.   The only way a person no longer matters to this real-world population is when he/she dies.  This is why we have included an M for mortality.</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The timeline for a fixed cohort starts at the point of entry into the cohort or the time of assembly.  The time horizon is typically the duration of observation.  Thus, the x-axis here shows “time since entry,” not calendar time.  Time zero for each individual occurs when they enter the cohort.   </a:t>
            </a:r>
            <a:endParaRPr lang="en-US" dirty="0"/>
          </a:p>
          <a:p>
            <a:endParaRPr lang="en-US" baseline="0" dirty="0"/>
          </a:p>
          <a:p>
            <a:r>
              <a:rPr lang="en-US" baseline="0" dirty="0"/>
              <a:t>As we illustrate next, these real-world fixed cohorts can be turned into research study populations when we set forth to study them.  We can either study all members of the real-world fixed cohort (although we rarely do this) or a </a:t>
            </a:r>
            <a:r>
              <a:rPr lang="en-US" u="sng" baseline="0" dirty="0"/>
              <a:t>sample</a:t>
            </a:r>
            <a:r>
              <a:rPr lang="en-US" baseline="0" dirty="0"/>
              <a:t> of them.   </a:t>
            </a:r>
          </a:p>
          <a:p>
            <a:endParaRPr lang="en-US" baseline="0" dirty="0"/>
          </a:p>
          <a:p>
            <a:r>
              <a:rPr lang="en-US" baseline="0" dirty="0"/>
              <a:t>(JM: move next text elsewhere</a:t>
            </a:r>
            <a:r>
              <a:rPr lang="en-US" baseline="0" dirty="0">
                <a:sym typeface="Wingdings" panose="05000000000000000000" pitchFamily="2" charset="2"/>
              </a:rPr>
              <a:t> </a:t>
            </a:r>
            <a:r>
              <a:rPr lang="en-US" baseline="0" dirty="0"/>
              <a:t>Probably the most famous example of a fixed cohort study is the Framingham cohort (more on this later) in which the shared characteristics of the people are geographic residence in Framingham (a city in the state of Massachusetts in the U.S.) at some calendar time.  UCSF is the coordinating center for several research-dedicated fixed cohort studies:  Study of Osteoporotic Fractures (“SOF”); the Health, Aging and Body Composition Study (“Health ABC”); and the Study of the Consequences of the Protease Inhibitor Era (“SCOPE’”).  These illustrate how fixed cohort studies can be assembled explicitly for research purposes by grouping persons who do not share such obvious similar events as a graduation date, surviving a bomb or having a surgical procedure.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(The modification is taken from Keyes and Galea.  Epidemiology Matters. Oxford.)</a:t>
            </a:r>
            <a:endParaRPr lang="en-US" dirty="0"/>
          </a:p>
          <a:p>
            <a:endParaRPr lang="en-US" i="1" dirty="0"/>
          </a:p>
          <a:p>
            <a:endParaRPr lang="en-US" dirty="0"/>
          </a:p>
        </p:txBody>
      </p:sp>
      <p:sp>
        <p:nvSpPr>
          <p:cNvPr id="2" name="Date Placeholder 1"/>
          <p:cNvSpPr>
            <a:spLocks noGrp="1"/>
          </p:cNvSpPr>
          <p:nvPr>
            <p:ph type="dt" idx="10"/>
          </p:nvPr>
        </p:nvSpPr>
        <p:spPr/>
        <p:txBody>
          <a:bodyPr/>
          <a:lstStyle/>
          <a:p>
            <a:pPr>
              <a:defRPr/>
            </a:pPr>
            <a:fld id="{CD382928-82C7-4E39-8537-176FEB07025A}" type="datetime1">
              <a:rPr lang="en-US" smtClean="0"/>
              <a:t>9/14/2021</a:t>
            </a:fld>
            <a:endParaRPr lang="en-US" dirty="0"/>
          </a:p>
        </p:txBody>
      </p:sp>
    </p:spTree>
    <p:extLst>
      <p:ext uri="{BB962C8B-B14F-4D97-AF65-F5344CB8AC3E}">
        <p14:creationId xmlns:p14="http://schemas.microsoft.com/office/powerpoint/2010/main" val="3938211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a:t>How would a researcher study</a:t>
            </a:r>
            <a:r>
              <a:rPr lang="en-US" baseline="0" dirty="0"/>
              <a:t> the people in a real-world fixed cohort?  </a:t>
            </a:r>
            <a:r>
              <a:rPr lang="en-US" dirty="0"/>
              <a:t>There are at least 3 ways to sample an</a:t>
            </a:r>
            <a:r>
              <a:rPr lang="en-US" baseline="0" dirty="0"/>
              <a:t> underlying fixed cohort, </a:t>
            </a:r>
            <a:r>
              <a:rPr lang="en-US" u="none" baseline="0" dirty="0"/>
              <a:t>i.e., real-world, </a:t>
            </a:r>
            <a:r>
              <a:rPr lang="en-US" baseline="0" dirty="0"/>
              <a:t>fixed</a:t>
            </a:r>
            <a:r>
              <a:rPr lang="en-US" dirty="0"/>
              <a:t> cohort for the purposes of research:</a:t>
            </a:r>
          </a:p>
          <a:p>
            <a:endParaRPr lang="en-US" dirty="0"/>
          </a:p>
          <a:p>
            <a:r>
              <a:rPr lang="en-US" dirty="0"/>
              <a:t>Cohort sampling -- follow </a:t>
            </a:r>
            <a:r>
              <a:rPr lang="en-US" baseline="0" dirty="0"/>
              <a:t>a sample of everyone </a:t>
            </a:r>
            <a:r>
              <a:rPr lang="en-US" dirty="0"/>
              <a:t>as they move forward in time</a:t>
            </a:r>
          </a:p>
          <a:p>
            <a:r>
              <a:rPr lang="en-US" dirty="0"/>
              <a:t>Cross-sectional sampling -- </a:t>
            </a:r>
            <a:r>
              <a:rPr lang="en-US" baseline="0" dirty="0"/>
              <a:t>sample everyone </a:t>
            </a:r>
            <a:r>
              <a:rPr lang="en-US" dirty="0"/>
              <a:t>at one point in time</a:t>
            </a:r>
          </a:p>
          <a:p>
            <a:r>
              <a:rPr lang="en-US" dirty="0"/>
              <a:t>Case-control</a:t>
            </a:r>
            <a:r>
              <a:rPr lang="en-US" baseline="0" dirty="0"/>
              <a:t> sampling -- </a:t>
            </a:r>
            <a:r>
              <a:rPr lang="en-US" dirty="0"/>
              <a:t>a strategic sampling scheme limited to just those who developed the outcome of interest and some reference group.</a:t>
            </a:r>
          </a:p>
          <a:p>
            <a:endParaRPr lang="en-US" dirty="0"/>
          </a:p>
          <a:p>
            <a:r>
              <a:rPr lang="en-US" dirty="0"/>
              <a:t>These 3 methods</a:t>
            </a:r>
            <a:r>
              <a:rPr lang="en-US" baseline="0" dirty="0"/>
              <a:t> of sampling </a:t>
            </a:r>
            <a:r>
              <a:rPr lang="en-US" dirty="0"/>
              <a:t>correspond to our 3 most common between-person study designs: cohort study, cross-sectional study, and case-control</a:t>
            </a:r>
            <a:r>
              <a:rPr lang="en-US" baseline="0" dirty="0"/>
              <a:t> study</a:t>
            </a:r>
            <a:r>
              <a:rPr lang="en-US" dirty="0"/>
              <a:t>.</a:t>
            </a:r>
          </a:p>
          <a:p>
            <a:endParaRPr lang="en-US" dirty="0"/>
          </a:p>
          <a:p>
            <a:r>
              <a:rPr lang="en-US" dirty="0"/>
              <a:t>On this slide we focus on the cohort study</a:t>
            </a:r>
            <a:r>
              <a:rPr lang="en-US" baseline="0" dirty="0"/>
              <a:t> design, in which we sample the fixed cohort at time zero (i.e., take a fraction of them) and then follow this fraction forward.  The green arrow depicts this.  </a:t>
            </a:r>
            <a:r>
              <a:rPr lang="en-US" dirty="0"/>
              <a:t>The</a:t>
            </a:r>
            <a:r>
              <a:rPr lang="en-US" baseline="0" dirty="0"/>
              <a:t> cohort assembled for the research study conceivably could be everyone (i.e., a census) in the real-world underlying fixed cohort, but more typically it is a sample.  Even if the researcher desired to study everyone, not all those in the real-world cohort may be available or agreeable to enter the study.  Or, even if the researcher never interacts with the people directly and simply uses existing administrative data, it is conceivable that not everyone has such administrative data to access (e.g., some data entry problem resulted in some persons in the real-world fixed cohort never getting documented).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If the goal is to study the etiology of a particular event or outcome, we would typically include in the defined set of characteristics at time 0 that n</a:t>
            </a:r>
            <a:r>
              <a:rPr lang="en-US" dirty="0"/>
              <a:t>one of the</a:t>
            </a:r>
            <a:r>
              <a:rPr lang="en-US" baseline="0" dirty="0"/>
              <a:t> individuals</a:t>
            </a:r>
            <a:r>
              <a:rPr lang="en-US" dirty="0"/>
              <a:t> in the</a:t>
            </a:r>
            <a:r>
              <a:rPr lang="en-US" baseline="0" dirty="0"/>
              <a:t> cohort </a:t>
            </a:r>
            <a:r>
              <a:rPr lang="en-US" dirty="0"/>
              <a:t>have the event or outcome of interest.</a:t>
            </a:r>
            <a:r>
              <a:rPr lang="en-US" baseline="0" dirty="0"/>
              <a:t>  Where the cohort part comes into play is that these individuals</a:t>
            </a:r>
            <a:r>
              <a:rPr lang="en-US" dirty="0"/>
              <a:t> then experience their lives</a:t>
            </a:r>
            <a:r>
              <a:rPr lang="en-US" baseline="0" dirty="0"/>
              <a:t> until the event of interest occurs, if it occurs at all.  </a:t>
            </a:r>
            <a:r>
              <a:rPr lang="en-US" dirty="0"/>
              <a:t>The event could be</a:t>
            </a:r>
            <a:r>
              <a:rPr lang="en-US" baseline="0" dirty="0"/>
              <a:t> anything, a disease, death, cessation of smoking, attending a primary care visit for the first time, etc.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the cohort study ensues, some persons develop the event of interest, here depicted with a solid circle.  At that point, from the perspective of the outcome of interest, these persons are done for purposes of our research — there is nothing more for us to learn.  Note: it may be the case that we wish to study these persons for another research question, say, mortality after development of a particular disease, but that is a different research context.  </a:t>
            </a:r>
            <a:endParaRPr lang="en-US" baseline="0" dirty="0"/>
          </a:p>
          <a:p>
            <a:endParaRPr lang="en-US" baseline="0" dirty="0"/>
          </a:p>
          <a:p>
            <a:r>
              <a:rPr lang="en-US" baseline="0" dirty="0"/>
              <a:t>In addition, in a research study, the researcher needs to be aware that “losses to follow-up” can occur and contend with this in trying to draw the correct inferences from the research study.  Persons who are lost to follow-up are cohort members who have not experienced the outcome of interest or a competing event (a term that is defined below) but are no longer available to the researcher for follow-up.  Whether lost persons experience the outcome of interest or a competing event is unknown after the time when they become “lost to follow-up.”  This status is represented by the arrows in the schematic on the slide, which depict these persons leaving the observable population.  Some of the “losses to follow-up” occur as part of the experience of the real-world underlying cohort (e.g., person moved to another country), perhaps even before researchers decided to study the cohort.  Although these losses are part of the real-world experience, they may introduce bias when we are interested in studying the population to answer a research question.  Some other losses to follow-up occur from the research study cohort that are directly related to the presence of the research study.  For example, some people may no longer want to participate in a research study because it is inconvenient or displeasing to them.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Finally, there is </a:t>
            </a:r>
            <a:r>
              <a:rPr lang="en-US" u="none" dirty="0"/>
              <a:t>another </a:t>
            </a:r>
            <a:r>
              <a:rPr lang="en-US" dirty="0"/>
              <a:t>possibility</a:t>
            </a:r>
            <a:r>
              <a:rPr lang="en-US" baseline="0" dirty="0"/>
              <a:t> that is relevant to a research study population.  </a:t>
            </a:r>
            <a:r>
              <a:rPr lang="en-US" dirty="0"/>
              <a:t>A participant can experience an event that is a “competing event” also called a “competing risk”. </a:t>
            </a:r>
            <a:r>
              <a:rPr lang="en-US" baseline="0" dirty="0"/>
              <a:t> (We prefer “competing event”.)  </a:t>
            </a:r>
            <a:r>
              <a:rPr lang="en-US" dirty="0"/>
              <a:t>A competing event is one that precludes the occurrence of the outcome of interest in the research study.  An</a:t>
            </a:r>
            <a:r>
              <a:rPr lang="en-US" baseline="0" dirty="0"/>
              <a:t> example of a competing event in a study of the occurrence of cancer would be death by heart attack in a person who had never developed the cancer of interest.  We will discuss this more later. </a:t>
            </a:r>
          </a:p>
          <a:p>
            <a:endParaRPr lang="en-US" dirty="0"/>
          </a:p>
        </p:txBody>
      </p:sp>
      <p:sp>
        <p:nvSpPr>
          <p:cNvPr id="2" name="Date Placeholder 1"/>
          <p:cNvSpPr>
            <a:spLocks noGrp="1"/>
          </p:cNvSpPr>
          <p:nvPr>
            <p:ph type="dt" idx="10"/>
          </p:nvPr>
        </p:nvSpPr>
        <p:spPr/>
        <p:txBody>
          <a:bodyPr/>
          <a:lstStyle/>
          <a:p>
            <a:pPr>
              <a:defRPr/>
            </a:pPr>
            <a:fld id="{EAA8E358-34DA-44EF-9EEE-0FA1258C12C7}" type="datetime1">
              <a:rPr lang="en-US" smtClean="0"/>
              <a:t>9/14/2021</a:t>
            </a:fld>
            <a:endParaRPr lang="en-US" dirty="0"/>
          </a:p>
        </p:txBody>
      </p:sp>
    </p:spTree>
    <p:extLst>
      <p:ext uri="{BB962C8B-B14F-4D97-AF65-F5344CB8AC3E}">
        <p14:creationId xmlns:p14="http://schemas.microsoft.com/office/powerpoint/2010/main" val="2152320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a:t>The two other</a:t>
            </a:r>
            <a:r>
              <a:rPr lang="en-US" baseline="0" dirty="0"/>
              <a:t> principal ways to sample a fixed cohort are:</a:t>
            </a:r>
            <a:endParaRPr lang="en-US" dirty="0"/>
          </a:p>
          <a:p>
            <a:endParaRPr lang="en-US" dirty="0"/>
          </a:p>
          <a:p>
            <a:r>
              <a:rPr lang="en-US" dirty="0"/>
              <a:t>Cross-sectional sampling — </a:t>
            </a:r>
            <a:r>
              <a:rPr lang="en-US" baseline="0" dirty="0"/>
              <a:t>sample everyone </a:t>
            </a:r>
            <a:r>
              <a:rPr lang="en-US" dirty="0"/>
              <a:t>at one point in time.  This is depicted with the blue vertical line.  We will discuss this more later.  </a:t>
            </a:r>
          </a:p>
          <a:p>
            <a:r>
              <a:rPr lang="en-US" dirty="0"/>
              <a:t>Case-control</a:t>
            </a:r>
            <a:r>
              <a:rPr lang="en-US" baseline="0" dirty="0"/>
              <a:t> sampling — </a:t>
            </a:r>
            <a:r>
              <a:rPr lang="en-US" dirty="0"/>
              <a:t>a strategic sampling scheme limited to just those who developed your outcome of interest,  depicted by the black circles, and a reference group, depicted by the red squares.  We will discuss this in great detail later in the session.  </a:t>
            </a:r>
          </a:p>
          <a:p>
            <a:endParaRPr lang="en-US" dirty="0"/>
          </a:p>
        </p:txBody>
      </p:sp>
      <p:sp>
        <p:nvSpPr>
          <p:cNvPr id="2" name="Date Placeholder 1"/>
          <p:cNvSpPr>
            <a:spLocks noGrp="1"/>
          </p:cNvSpPr>
          <p:nvPr>
            <p:ph type="dt" idx="10"/>
          </p:nvPr>
        </p:nvSpPr>
        <p:spPr/>
        <p:txBody>
          <a:bodyPr/>
          <a:lstStyle/>
          <a:p>
            <a:pPr>
              <a:defRPr/>
            </a:pPr>
            <a:fld id="{E7680D11-3A9B-4D6B-8E0B-0B246FB7C059}" type="datetime1">
              <a:rPr lang="en-US" smtClean="0"/>
              <a:t>9/14/2021</a:t>
            </a:fld>
            <a:endParaRPr lang="en-US" dirty="0"/>
          </a:p>
        </p:txBody>
      </p:sp>
    </p:spTree>
    <p:extLst>
      <p:ext uri="{BB962C8B-B14F-4D97-AF65-F5344CB8AC3E}">
        <p14:creationId xmlns:p14="http://schemas.microsoft.com/office/powerpoint/2010/main" val="3778217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ACA08F81-CC37-46CB-BC60-B6B30DE821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1174750" y="695325"/>
            <a:ext cx="4641850"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r>
              <a:rPr lang="en-US" dirty="0"/>
              <a:t>Referring back to our hierarchy of populations, when we refer to sampling, we are referring to obtaining this population, the intended sample, in red.  It is a portion of the persons in the underlying cohort, or source population, which is shown in blue.</a:t>
            </a:r>
          </a:p>
          <a:p>
            <a:endParaRPr lang="en-US" dirty="0"/>
          </a:p>
        </p:txBody>
      </p:sp>
    </p:spTree>
    <p:extLst>
      <p:ext uri="{BB962C8B-B14F-4D97-AF65-F5344CB8AC3E}">
        <p14:creationId xmlns:p14="http://schemas.microsoft.com/office/powerpoint/2010/main" val="515793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The other kind </a:t>
            </a:r>
            <a:r>
              <a:rPr lang="en-US" sz="1000" u="none" dirty="0"/>
              <a:t>of real-world</a:t>
            </a:r>
            <a:r>
              <a:rPr lang="en-US" sz="1000" u="none" baseline="0" dirty="0"/>
              <a:t> population is a dynamic one, a population that we conceive of as </a:t>
            </a:r>
            <a:r>
              <a:rPr lang="en-US" sz="1000" u="none" dirty="0"/>
              <a:t>a dynamic or</a:t>
            </a:r>
            <a:r>
              <a:rPr lang="en-US" sz="1000" u="none" baseline="0" dirty="0"/>
              <a:t> “</a:t>
            </a:r>
            <a:r>
              <a:rPr lang="en-US" sz="1000" u="none" dirty="0"/>
              <a:t>open”</a:t>
            </a:r>
            <a:r>
              <a:rPr lang="en-US" sz="1000" u="none" baseline="0" dirty="0"/>
              <a:t> </a:t>
            </a:r>
            <a:r>
              <a:rPr lang="en-US" sz="1000" u="none" dirty="0"/>
              <a:t>cohort.  </a:t>
            </a:r>
            <a:r>
              <a:rPr lang="en-US" sz="1000" u="none" baseline="0" dirty="0"/>
              <a:t>A dynamic real-world cohort is often a real-world free-</a:t>
            </a:r>
            <a:r>
              <a:rPr lang="en-US" sz="1000" u="none" dirty="0"/>
              <a:t>living population</a:t>
            </a:r>
            <a:r>
              <a:rPr lang="en-US" sz="1000" u="none" baseline="0" dirty="0"/>
              <a:t> defined </a:t>
            </a:r>
            <a:r>
              <a:rPr lang="en-US" sz="1000" baseline="0" dirty="0"/>
              <a:t>by geography or membership in some administrative entity.  In dynamic cohorts, t</a:t>
            </a:r>
            <a:r>
              <a:rPr lang="en-US" sz="1000" dirty="0"/>
              <a:t>here is the expectation that new members of the cohort will be constantly joining.  It is sometimes the case that members </a:t>
            </a:r>
            <a:r>
              <a:rPr lang="en-US" sz="1000" baseline="0" dirty="0"/>
              <a:t>will leave the cohort and then, later, re-enter.  Time zero for any given person typically extends over some duration of calendar time.  There is typically no sense of any short time-limited period of cohort entry.  </a:t>
            </a:r>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For</a:t>
            </a:r>
            <a:r>
              <a:rPr lang="en-US" sz="1000" baseline="0" dirty="0"/>
              <a:t> example, all San Francisco (SF) County residents, who are defined by geographic county lines, are an example of a dynamic cohort.  We know that new members will continually be moving into the county and established members will be moving out.  Another example is t</a:t>
            </a:r>
            <a:r>
              <a:rPr lang="en-US" sz="1000" dirty="0"/>
              <a:t>he members of Kaiser Permanente, which was defined earlier.  </a:t>
            </a:r>
            <a:r>
              <a:rPr lang="en-US" sz="1000" baseline="0" dirty="0"/>
              <a:t>It is</a:t>
            </a:r>
            <a:r>
              <a:rPr lang="en-US" sz="1000" dirty="0"/>
              <a:t> a dynamic cohort that is administratively defined by membership.  It is a dynamic (or</a:t>
            </a:r>
            <a:r>
              <a:rPr lang="en-US" sz="1000" baseline="0" dirty="0"/>
              <a:t> </a:t>
            </a:r>
            <a:r>
              <a:rPr lang="en-US" sz="1000" dirty="0"/>
              <a:t>open) cohort since we expect that new members will</a:t>
            </a:r>
            <a:r>
              <a:rPr lang="en-US" sz="1000" baseline="0" dirty="0"/>
              <a:t> continually enter and established members will </a:t>
            </a:r>
            <a:r>
              <a:rPr lang="en-US" sz="1000" dirty="0"/>
              <a:t>leave (and may later return).</a:t>
            </a:r>
            <a:r>
              <a:rPr lang="en-US" sz="1000" baseline="0" dirty="0"/>
              <a:t>  In this slide, we show a dynamic cohort that has about the same total members throughout the period of observation;  as members leave the cohort by death (M) or emigration (L), a similar number of new members join.  In this scenario, the total population of the underlying real-world cohort is said to be at “steady state”. This is not always the case; dynamic cohorts may be increasing or declining over calendar time in overall numbers.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Dynamic cohorts differ conceptually</a:t>
            </a:r>
            <a:r>
              <a:rPr lang="en-US" sz="1000" baseline="0" dirty="0"/>
              <a:t> </a:t>
            </a:r>
            <a:r>
              <a:rPr lang="en-US" sz="1000" dirty="0"/>
              <a:t>from fixed cohorts.  In a dynamic cohort, time is generally calendar time and</a:t>
            </a:r>
            <a:r>
              <a:rPr lang="en-US" sz="1000" baseline="0" dirty="0"/>
              <a:t> not observation time (i.e., not time since enrollment).   Persons leave a real-world dynamic cohort because of death (similar to a fixed real-world cohort) but also because they no longer fulfill the criteria of the cohort (e.g., no longer living in San Francisco or no longer being a member of the Kaiser health plan). </a:t>
            </a:r>
            <a:r>
              <a:rPr lang="en-US" sz="1000" dirty="0"/>
              <a:t> </a:t>
            </a:r>
            <a:r>
              <a:rPr lang="en-US" sz="1000" baseline="0" dirty="0"/>
              <a:t> In a fixed cohort, in contrast, follow-up time starts with the construct that defines cohort membership, is typically described in observation time since time zero, and the intention is to follow everyone until they die.  Once in a fixed cohort, persons are in forever.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Most textbooks do not provide much discussion of dynamic cohorts (they focus only on fixed cohorts), and this is unfortunate.  Historically, for example, dynamic cohorts have been used for clinical research of cancer, facilitated in the US by the establishment of population-based cancer registries in defined geographic areas.  Currently, in the era of so-called “Big Data”, the use of dynamic cohorts derived from clinical practice settings is growing rapidly and encompasses a wider range of health outcomes.  As mentioned earlier, the Kaiser Health Care System in the U.S. is an example of a dynamic cohort.</a:t>
            </a:r>
            <a:endParaRPr lang="en-US" sz="1000" dirty="0"/>
          </a:p>
          <a:p>
            <a:endParaRPr lang="en-US" sz="1000" dirty="0"/>
          </a:p>
        </p:txBody>
      </p:sp>
      <p:sp>
        <p:nvSpPr>
          <p:cNvPr id="2" name="Date Placeholder 1"/>
          <p:cNvSpPr>
            <a:spLocks noGrp="1"/>
          </p:cNvSpPr>
          <p:nvPr>
            <p:ph type="dt" idx="10"/>
          </p:nvPr>
        </p:nvSpPr>
        <p:spPr/>
        <p:txBody>
          <a:bodyPr/>
          <a:lstStyle/>
          <a:p>
            <a:pPr>
              <a:defRPr/>
            </a:pPr>
            <a:fld id="{74CA40C8-FDB2-40EB-9675-23D06C869838}" type="datetime1">
              <a:rPr lang="en-US" smtClean="0"/>
              <a:t>9/14/2021</a:t>
            </a:fld>
            <a:endParaRPr lang="en-US" dirty="0"/>
          </a:p>
        </p:txBody>
      </p:sp>
    </p:spTree>
    <p:extLst>
      <p:ext uri="{BB962C8B-B14F-4D97-AF65-F5344CB8AC3E}">
        <p14:creationId xmlns:p14="http://schemas.microsoft.com/office/powerpoint/2010/main" val="1787576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Just like there are at least 3 main ways to sample a fixed cohort, there are also 3 main </a:t>
            </a:r>
            <a:r>
              <a:rPr lang="en-US" sz="1000" baseline="0" dirty="0"/>
              <a:t>ways to sample a dynamic cohort: cohort sampling; cross-sectional sampling, and case-control sampling.  This slide focuses on the cohort study design.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a:p>
          <a:p>
            <a:r>
              <a:rPr lang="en-US" sz="1000" dirty="0"/>
              <a:t>A</a:t>
            </a:r>
            <a:r>
              <a:rPr lang="en-US" sz="1000" baseline="0" dirty="0"/>
              <a:t> cohort study assembled for research (depicted by the green arrow) conceivably could be everyone (i.e., a census) in the real-world underlying dynamic cohort but more typically it is a sample.  Even if the researcher desired to study everyone, not all those in the real-world cohort may be available or agreeable to enter the study.  </a:t>
            </a:r>
          </a:p>
          <a:p>
            <a:endParaRPr lang="en-US"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As with the fixed</a:t>
            </a:r>
            <a:r>
              <a:rPr lang="en-US" sz="1000" baseline="0" dirty="0"/>
              <a:t> underlying cohort, during a research study in a dynamic cohort s</a:t>
            </a:r>
            <a:r>
              <a:rPr lang="en-US" sz="1000" dirty="0"/>
              <a:t>ome persons will develop the outcome of interest, here depicted with a solid circle. A participant can also experience a “competing event”, which we defined earlier.  </a:t>
            </a:r>
            <a:r>
              <a:rPr lang="en-US" sz="1000" baseline="0" dirty="0"/>
              <a:t> </a:t>
            </a:r>
          </a:p>
          <a:p>
            <a:endParaRPr lang="en-US" sz="1000" baseline="0" dirty="0"/>
          </a:p>
          <a:p>
            <a:r>
              <a:rPr lang="en-US" sz="1000" baseline="0" dirty="0"/>
              <a:t>In addition, in a research study, the ability and predilection of cohort members to “leave” the dynamic cohort may threaten the validity of the research study.  This is more of a problem for analytic studies and less of a challenge, depending upon the research question, for descriptive studies.  In short, it depends upon the research question.  More on this later.</a:t>
            </a:r>
          </a:p>
          <a:p>
            <a:endParaRPr lang="en-US" sz="1000" baseline="0" dirty="0"/>
          </a:p>
          <a:p>
            <a:r>
              <a:rPr lang="en-US" sz="1000" baseline="0" dirty="0"/>
              <a:t>A cohort study, sampled from the real-world cohort for purposes of research, may itself by a dynamic cohort study or it is also possible to assemble a fixed cohort study, or a series of fixed cohort studies, from an underlying dynamic cohort.  Examples are provided on subsequent slides.</a:t>
            </a:r>
            <a:endParaRPr lang="en-US" sz="1000" dirty="0"/>
          </a:p>
        </p:txBody>
      </p:sp>
      <p:sp>
        <p:nvSpPr>
          <p:cNvPr id="2" name="Date Placeholder 1"/>
          <p:cNvSpPr>
            <a:spLocks noGrp="1"/>
          </p:cNvSpPr>
          <p:nvPr>
            <p:ph type="dt" idx="10"/>
          </p:nvPr>
        </p:nvSpPr>
        <p:spPr/>
        <p:txBody>
          <a:bodyPr/>
          <a:lstStyle/>
          <a:p>
            <a:pPr>
              <a:defRPr/>
            </a:pPr>
            <a:fld id="{FF7E8511-11A2-46D5-B114-C69218A7BD8B}" type="datetime1">
              <a:rPr lang="en-US" smtClean="0"/>
              <a:t>9/14/2021</a:t>
            </a:fld>
            <a:endParaRPr lang="en-US" dirty="0"/>
          </a:p>
        </p:txBody>
      </p:sp>
    </p:spTree>
    <p:extLst>
      <p:ext uri="{BB962C8B-B14F-4D97-AF65-F5344CB8AC3E}">
        <p14:creationId xmlns:p14="http://schemas.microsoft.com/office/powerpoint/2010/main" val="187416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7532" y="8841738"/>
            <a:ext cx="3043980" cy="465773"/>
          </a:xfrm>
          <a:prstGeom prst="rect">
            <a:avLst/>
          </a:prstGeom>
          <a:ln/>
        </p:spPr>
        <p:txBody>
          <a:bodyPr lIns="91569" tIns="45784" rIns="91569" bIns="45784"/>
          <a:lstStyle/>
          <a:p>
            <a:pPr marL="0" marR="0" lvl="0" indent="0" algn="ctr" defTabSz="914400" rtl="0" eaLnBrk="0" fontAlgn="base" latinLnBrk="0" hangingPunct="0">
              <a:lnSpc>
                <a:spcPct val="100000"/>
              </a:lnSpc>
              <a:spcBef>
                <a:spcPct val="0"/>
              </a:spcBef>
              <a:spcAft>
                <a:spcPct val="0"/>
              </a:spcAft>
              <a:buClrTx/>
              <a:buSzTx/>
              <a:buFontTx/>
              <a:buNone/>
              <a:tabLst/>
              <a:defRPr/>
            </a:pPr>
            <a:fld id="{87097044-DB72-4CA9-9FC6-6710D6AA6A9D}" type="slidenum">
              <a:rPr kumimoji="0" lang="en-US" sz="3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94562" name="Rectangle 1026"/>
          <p:cNvSpPr>
            <a:spLocks noGrp="1" noRot="1" noChangeAspect="1" noChangeArrowheads="1" noTextEdit="1"/>
          </p:cNvSpPr>
          <p:nvPr>
            <p:ph type="sldImg"/>
          </p:nvPr>
        </p:nvSpPr>
        <p:spPr>
          <a:xfrm>
            <a:off x="1182688" y="696913"/>
            <a:ext cx="4654550" cy="3490912"/>
          </a:xfrm>
          <a:ln/>
        </p:spPr>
      </p:sp>
      <p:sp>
        <p:nvSpPr>
          <p:cNvPr id="194563" name="Rectangle 1027"/>
          <p:cNvSpPr>
            <a:spLocks noGrp="1" noChangeArrowheads="1"/>
          </p:cNvSpPr>
          <p:nvPr>
            <p:ph type="body" idx="1"/>
          </p:nvPr>
        </p:nvSpPr>
        <p:spPr>
          <a:xfrm>
            <a:off x="381690" y="4420869"/>
            <a:ext cx="6488734" cy="4190367"/>
          </a:xfrm>
        </p:spPr>
        <p:txBody>
          <a:bodyPr/>
          <a:lstStyle/>
          <a:p>
            <a:pPr defTabSz="915689">
              <a:defRPr/>
            </a:pPr>
            <a:r>
              <a:rPr lang="en-US" dirty="0"/>
              <a:t>Before we get into today’s materials, it will be important to set forth some basic paradigms, or frameworks, of human participant-based research.  In epidemiologic and clinical research, we study whether various exposures are causes of (or can predict the occurrence of) various diseases, conditions, events or other health outcomes or states.  These diseases or conditions themselves have various outcomes, either favorable (i.e., recovery or cure) or unfavorable (e.g., death).</a:t>
            </a:r>
          </a:p>
          <a:p>
            <a:pPr defTabSz="915689">
              <a:defRPr/>
            </a:pPr>
            <a:endParaRPr lang="en-US" dirty="0"/>
          </a:p>
          <a:p>
            <a:pPr defTabSz="915689">
              <a:defRPr/>
            </a:pPr>
            <a:r>
              <a:rPr lang="en-US" dirty="0"/>
              <a:t>A prototypic example is the study of a particular exposure, smoking, as a causal determinant of lung cancer.  Among persons with lung cancer, there are a variety of questions regarding subsequent outcomes, such as death.  </a:t>
            </a:r>
          </a:p>
          <a:p>
            <a:pPr defTabSz="915689">
              <a:defRPr/>
            </a:pPr>
            <a:endParaRPr lang="en-US" dirty="0"/>
          </a:p>
          <a:p>
            <a:pPr defTabSz="915689">
              <a:defRPr/>
            </a:pPr>
            <a:r>
              <a:rPr lang="en-US" dirty="0"/>
              <a:t>We will be using this word “exposure” extensively.  It refers generically to any factor, trait, or entity that we might seek to evaluate for its role in causing or predicting some health outcome.  It does not refer solely to, say, an environmental exposure.  In epidemiology, exposure is a general term.  </a:t>
            </a:r>
          </a:p>
          <a:p>
            <a:pPr defTabSz="915689">
              <a:defRPr/>
            </a:pPr>
            <a:endParaRPr lang="en-US" dirty="0"/>
          </a:p>
          <a:p>
            <a:pPr marL="0" marR="0" lvl="0" indent="0" algn="l" defTabSz="915689" rtl="0" eaLnBrk="0" fontAlgn="base" latinLnBrk="0" hangingPunct="0">
              <a:lnSpc>
                <a:spcPct val="100000"/>
              </a:lnSpc>
              <a:spcBef>
                <a:spcPct val="30000"/>
              </a:spcBef>
              <a:spcAft>
                <a:spcPct val="0"/>
              </a:spcAft>
              <a:buClrTx/>
              <a:buSzTx/>
              <a:buFontTx/>
              <a:buNone/>
              <a:tabLst/>
              <a:defRPr/>
            </a:pPr>
            <a:r>
              <a:rPr lang="en-US" dirty="0"/>
              <a:t>The big picture </a:t>
            </a:r>
            <a:r>
              <a:rPr lang="en-US" dirty="0">
                <a:solidFill>
                  <a:srgbClr val="0070C0"/>
                </a:solidFill>
                <a:latin typeface="Arial" panose="020B0604020202020204" pitchFamily="34" charset="0"/>
                <a:cs typeface="Arial" panose="020B0604020202020204" pitchFamily="34" charset="0"/>
              </a:rPr>
              <a:t>is that seek to understand this system and, ultimately, intervene upon it to improve human health. </a:t>
            </a:r>
          </a:p>
          <a:p>
            <a:pPr defTabSz="915689">
              <a:defRPr/>
            </a:pPr>
            <a:endParaRPr lang="en-US" dirty="0"/>
          </a:p>
          <a:p>
            <a:pPr defTabSz="915689">
              <a:defRPr/>
            </a:pPr>
            <a:endParaRPr lang="en-US" dirty="0"/>
          </a:p>
          <a:p>
            <a:pPr defTabSz="915689">
              <a:defRPr/>
            </a:pPr>
            <a:endParaRPr lang="en-US" dirty="0"/>
          </a:p>
          <a:p>
            <a:pPr defTabSz="915689">
              <a:defRPr/>
            </a:pPr>
            <a:endParaRPr lang="en-US" dirty="0"/>
          </a:p>
        </p:txBody>
      </p:sp>
    </p:spTree>
    <p:extLst>
      <p:ext uri="{BB962C8B-B14F-4D97-AF65-F5344CB8AC3E}">
        <p14:creationId xmlns:p14="http://schemas.microsoft.com/office/powerpoint/2010/main" val="294907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a:t>Analogous to the sampling of a fixed cohort, there are 3 main </a:t>
            </a:r>
            <a:r>
              <a:rPr lang="en-US" sz="1000" baseline="0" dirty="0"/>
              <a:t>ways to sample a dynamic cohort.  We just discussed cohort sampling, and thus the other two are cross-sectional sampling, shown in the blue vertical line and case-control sampling, shown with the black circles (for the cases) and the red squares for the reference populations.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t>In summary, study design is all about being cons</a:t>
            </a:r>
            <a:r>
              <a:rPr lang="en-US" sz="1000" dirty="0"/>
              <a:t>cious of which type of underlying cohort (fixed vs dynamic) you are sampling and which type of sampling (i.e., cohort, cross-sectional,</a:t>
            </a:r>
            <a:r>
              <a:rPr lang="en-US" sz="1000" baseline="0" dirty="0"/>
              <a:t> or case-cohort)</a:t>
            </a:r>
            <a:r>
              <a:rPr lang="en-US" sz="1000" dirty="0"/>
              <a:t> is being utilized.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a:p>
        </p:txBody>
      </p:sp>
      <p:sp>
        <p:nvSpPr>
          <p:cNvPr id="2" name="Date Placeholder 1"/>
          <p:cNvSpPr>
            <a:spLocks noGrp="1"/>
          </p:cNvSpPr>
          <p:nvPr>
            <p:ph type="dt" idx="10"/>
          </p:nvPr>
        </p:nvSpPr>
        <p:spPr/>
        <p:txBody>
          <a:bodyPr/>
          <a:lstStyle/>
          <a:p>
            <a:pPr>
              <a:defRPr/>
            </a:pPr>
            <a:fld id="{FF7E8511-11A2-46D5-B114-C69218A7BD8B}" type="datetime1">
              <a:rPr lang="en-US" smtClean="0"/>
              <a:t>9/14/2021</a:t>
            </a:fld>
            <a:endParaRPr lang="en-US" dirty="0"/>
          </a:p>
        </p:txBody>
      </p:sp>
    </p:spTree>
    <p:extLst>
      <p:ext uri="{BB962C8B-B14F-4D97-AF65-F5344CB8AC3E}">
        <p14:creationId xmlns:p14="http://schemas.microsoft.com/office/powerpoint/2010/main" val="2365358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summarize what we just covered.  This tables summarize the</a:t>
            </a:r>
            <a:r>
              <a:rPr lang="en-US" baseline="0" dirty="0"/>
              <a:t> different study designs that can be used to sample real-world fixed cohorts and real-world dynamic cohorts, as illustrated in the schematics in the prior slides.  In the slides that follow, we are going to examine each of the designs in more detail.  There is only one “No”.  That is, real-world fixed cohorts cannot be turned into dynamic research cohort studies.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31</a:t>
            </a:fld>
            <a:endParaRPr lang="en-US" dirty="0"/>
          </a:p>
        </p:txBody>
      </p:sp>
      <p:sp>
        <p:nvSpPr>
          <p:cNvPr id="5" name="Date Placeholder 4"/>
          <p:cNvSpPr>
            <a:spLocks noGrp="1"/>
          </p:cNvSpPr>
          <p:nvPr>
            <p:ph type="dt" idx="11"/>
          </p:nvPr>
        </p:nvSpPr>
        <p:spPr/>
        <p:txBody>
          <a:bodyPr/>
          <a:lstStyle/>
          <a:p>
            <a:pPr>
              <a:defRPr/>
            </a:pPr>
            <a:fld id="{7B2BBC29-6075-45C6-BA6D-1CA8012D0DAF}" type="datetime1">
              <a:rPr lang="en-US" smtClean="0"/>
              <a:t>9/14/2021</a:t>
            </a:fld>
            <a:endParaRPr lang="en-US" dirty="0"/>
          </a:p>
        </p:txBody>
      </p:sp>
    </p:spTree>
    <p:extLst>
      <p:ext uri="{BB962C8B-B14F-4D97-AF65-F5344CB8AC3E}">
        <p14:creationId xmlns:p14="http://schemas.microsoft.com/office/powerpoint/2010/main" val="676727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76B4BB1B-08D7-4552-B2DD-B7DF34F2D050}" type="slidenum">
              <a:rPr lang="en-US" smtClean="0"/>
              <a:pPr/>
              <a:t>32</a:t>
            </a:fld>
            <a:endParaRPr lang="en-US" dirty="0"/>
          </a:p>
        </p:txBody>
      </p:sp>
      <p:sp>
        <p:nvSpPr>
          <p:cNvPr id="40962" name="Rectangle 2"/>
          <p:cNvSpPr>
            <a:spLocks noGrp="1" noRot="1" noChangeAspect="1" noChangeArrowheads="1" noTextEdit="1"/>
          </p:cNvSpPr>
          <p:nvPr>
            <p:ph type="sldImg"/>
          </p:nvPr>
        </p:nvSpPr>
        <p:spPr>
          <a:xfrm>
            <a:off x="1104900" y="696913"/>
            <a:ext cx="4648200" cy="3486150"/>
          </a:xfrm>
          <a:ln/>
        </p:spPr>
      </p:sp>
      <p:sp>
        <p:nvSpPr>
          <p:cNvPr id="40963" name="Rectangle 3"/>
          <p:cNvSpPr>
            <a:spLocks noGrp="1" noChangeArrowheads="1"/>
          </p:cNvSpPr>
          <p:nvPr>
            <p:ph type="body" idx="1"/>
          </p:nvPr>
        </p:nvSpPr>
        <p:spPr>
          <a:xfrm>
            <a:off x="685800" y="4416426"/>
            <a:ext cx="5486400" cy="4260850"/>
          </a:xfrm>
          <a:noFill/>
          <a:ln/>
        </p:spPr>
        <p:txBody>
          <a:bodyPr/>
          <a:lstStyle/>
          <a:p>
            <a:r>
              <a:rPr lang="en-US" dirty="0"/>
              <a:t>With this introduction, we can now get into more detail regarding</a:t>
            </a:r>
            <a:r>
              <a:rPr lang="en-US" baseline="0" dirty="0"/>
              <a:t> </a:t>
            </a:r>
            <a:r>
              <a:rPr lang="en-US" dirty="0"/>
              <a:t>study design.  There are four key elements.</a:t>
            </a:r>
          </a:p>
          <a:p>
            <a:endParaRPr lang="en-US" dirty="0"/>
          </a:p>
          <a:p>
            <a:r>
              <a:rPr lang="en-US" dirty="0"/>
              <a:t>The process starts</a:t>
            </a:r>
            <a:r>
              <a:rPr lang="en-US" baseline="0" dirty="0"/>
              <a:t> with a </a:t>
            </a:r>
            <a:r>
              <a:rPr lang="en-US" dirty="0"/>
              <a:t>clear</a:t>
            </a:r>
            <a:r>
              <a:rPr lang="en-US" baseline="0" dirty="0"/>
              <a:t> delineation of the research question.   With the research question in mind, t</a:t>
            </a:r>
            <a:r>
              <a:rPr lang="en-US" dirty="0"/>
              <a:t>here are four key elements </a:t>
            </a:r>
            <a:r>
              <a:rPr lang="en-US" baseline="0" dirty="0"/>
              <a:t>of study design when individuals are the unit of observation.</a:t>
            </a:r>
          </a:p>
          <a:p>
            <a:endParaRPr lang="en-US" baseline="0" dirty="0"/>
          </a:p>
          <a:p>
            <a:r>
              <a:rPr lang="en-US" baseline="0" dirty="0"/>
              <a:t>First, identify the underlying source population (the underlying cohort or study base).  </a:t>
            </a:r>
            <a:r>
              <a:rPr lang="en-US" dirty="0"/>
              <a:t>A study base is a population whose experience during some period of time is the source of the study data.  Identifying the study base answers the question:  What population gave rise to the outcomes or events in the study?</a:t>
            </a:r>
          </a:p>
          <a:p>
            <a:r>
              <a:rPr lang="en-US"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Sampling is the second key element of study design.  Sampling is the process by which individuals in</a:t>
            </a:r>
            <a:r>
              <a:rPr lang="en-US" baseline="0" dirty="0"/>
              <a:t> the study base </a:t>
            </a:r>
            <a:r>
              <a:rPr lang="en-US" dirty="0"/>
              <a:t>are selected for the study population.  Sampling is obvious in some study designs but less so in others, such as case-control designs, but it is the key to understanding the limitations of various designs</a:t>
            </a:r>
            <a:r>
              <a:rPr lang="en-US" baseline="0" dirty="0"/>
              <a:t> and, particularly, how to </a:t>
            </a:r>
            <a:r>
              <a:rPr lang="en-US" dirty="0"/>
              <a:t>properly design</a:t>
            </a:r>
            <a:r>
              <a:rPr lang="en-US" baseline="0" dirty="0"/>
              <a:t> a </a:t>
            </a:r>
            <a:r>
              <a:rPr lang="en-US" dirty="0"/>
              <a:t>case-control study.  Understanding the study base concept provides the clearest guidance to designing</a:t>
            </a:r>
            <a:r>
              <a:rPr lang="en-US" baseline="0" dirty="0"/>
              <a:t> </a:t>
            </a:r>
            <a:r>
              <a:rPr lang="en-US" dirty="0"/>
              <a:t>valid case-control</a:t>
            </a:r>
            <a:r>
              <a:rPr lang="en-US" baseline="0" dirty="0"/>
              <a:t> studies</a:t>
            </a:r>
            <a:r>
              <a:rPr lang="en-US" dirty="0"/>
              <a:t>, the study design that is most often a cause of confusion.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The</a:t>
            </a:r>
            <a:r>
              <a:rPr lang="en-US" baseline="0" dirty="0"/>
              <a:t> measurements needed to address the research question are the third element.   In descriptive studies, measurements typically consist of one construct (e.g., prevalence of smoking or incidence of death after lung cancer diagnosis).  In analytic studies, there are two or more constructs.  There is at least one </a:t>
            </a:r>
            <a:r>
              <a:rPr lang="en-US" dirty="0"/>
              <a:t>exposure</a:t>
            </a:r>
            <a:r>
              <a:rPr lang="en-US" baseline="0" dirty="0"/>
              <a:t> </a:t>
            </a:r>
            <a:r>
              <a:rPr lang="en-US" dirty="0"/>
              <a:t>variable and</a:t>
            </a:r>
            <a:r>
              <a:rPr lang="en-US" baseline="0" dirty="0"/>
              <a:t> </a:t>
            </a:r>
            <a:r>
              <a:rPr lang="en-US" dirty="0"/>
              <a:t>at least one outcome variable;</a:t>
            </a:r>
            <a:r>
              <a:rPr lang="en-US" baseline="0" dirty="0"/>
              <a:t> analytic studies are more complicated in this regard.  </a:t>
            </a:r>
            <a:r>
              <a:rPr lang="en-US" dirty="0"/>
              <a:t>If you focus on when the exposure measurements were made in relation to when the disease outcome was measured or detected, the</a:t>
            </a:r>
            <a:r>
              <a:rPr lang="en-US" baseline="0" dirty="0"/>
              <a:t> strengths and weaknesses of a design will become more apparent</a:t>
            </a:r>
            <a:r>
              <a:rPr lang="en-US" dirty="0"/>
              <a:t>.  The timing of the measurements should be looked at separate from the timing of carrying out the study.  As</a:t>
            </a:r>
            <a:r>
              <a:rPr lang="en-US" baseline="0" dirty="0"/>
              <a:t> an example, a</a:t>
            </a:r>
            <a:r>
              <a:rPr lang="en-US" dirty="0"/>
              <a:t> study may be carried out after all exposures and disease outcomes have occurred but still</a:t>
            </a:r>
            <a:r>
              <a:rPr lang="en-US" baseline="0" dirty="0"/>
              <a:t> </a:t>
            </a:r>
            <a:r>
              <a:rPr lang="en-US" dirty="0"/>
              <a:t>use measurements that preserve temporality (i.e., exposure occurred prior to outcome) and accuracy </a:t>
            </a:r>
            <a:r>
              <a:rPr lang="en-US" baseline="0" dirty="0"/>
              <a:t>in the exposures and outcomes </a:t>
            </a:r>
            <a:r>
              <a:rPr lang="en-US" dirty="0"/>
              <a:t>(e.g., outcome</a:t>
            </a:r>
            <a:r>
              <a:rPr lang="en-US" baseline="0" dirty="0"/>
              <a:t> status did not influence measurement of exposure).  </a:t>
            </a:r>
            <a:r>
              <a:rPr lang="en-US" dirty="0"/>
              <a:t>The goal is for the measurements of exposure and outcome to be made independent of each other such that they have no chance of influencing each other's measurements. This timing of the measurements is actually part of the study design and it is why we mention it in a study design lecture.  Sometimes this</a:t>
            </a:r>
            <a:r>
              <a:rPr lang="en-US" baseline="0" dirty="0"/>
              <a:t> construct is attempted to summarized by the terms </a:t>
            </a:r>
            <a:r>
              <a:rPr lang="en-US" dirty="0"/>
              <a:t>“retrospective” and “prospective” when</a:t>
            </a:r>
            <a:r>
              <a:rPr lang="en-US" baseline="0" dirty="0"/>
              <a:t> referring to a</a:t>
            </a:r>
            <a:r>
              <a:rPr lang="en-US" dirty="0"/>
              <a:t> study design,</a:t>
            </a:r>
            <a:r>
              <a:rPr lang="en-US" baseline="0" dirty="0"/>
              <a:t> but these are hopelessly confused and non-reproducibly used terms.  As we discuss later, these terms should be avoided.</a:t>
            </a:r>
            <a:r>
              <a:rPr lang="en-US" dirty="0"/>
              <a:t> </a:t>
            </a:r>
          </a:p>
          <a:p>
            <a:endParaRPr lang="en-US" dirty="0"/>
          </a:p>
          <a:p>
            <a:r>
              <a:rPr lang="en-US" dirty="0"/>
              <a:t>The fourth key element is</a:t>
            </a:r>
            <a:r>
              <a:rPr lang="en-US" baseline="0" dirty="0"/>
              <a:t> that observational studies should be designed to try to emulate a target randomized trial.  Keeping this in mind helps us to design studies which yield more valid inferences and practical results.  This is a relatively new concept, and it is described in more detail in one of your optional readings (Hernan &amp; Robins).</a:t>
            </a:r>
            <a:endParaRPr lang="en-US" dirty="0"/>
          </a:p>
        </p:txBody>
      </p:sp>
      <p:sp>
        <p:nvSpPr>
          <p:cNvPr id="2" name="Date Placeholder 1"/>
          <p:cNvSpPr>
            <a:spLocks noGrp="1"/>
          </p:cNvSpPr>
          <p:nvPr>
            <p:ph type="dt" idx="10"/>
          </p:nvPr>
        </p:nvSpPr>
        <p:spPr/>
        <p:txBody>
          <a:bodyPr/>
          <a:lstStyle/>
          <a:p>
            <a:pPr>
              <a:defRPr/>
            </a:pPr>
            <a:fld id="{CDEA7755-AEDC-4016-A0B0-5EBB61D49D3C}" type="datetime1">
              <a:rPr lang="en-US" smtClean="0"/>
              <a:t>9/14/2021</a:t>
            </a:fld>
            <a:endParaRPr lang="en-US" dirty="0"/>
          </a:p>
        </p:txBody>
      </p:sp>
    </p:spTree>
    <p:extLst>
      <p:ext uri="{BB962C8B-B14F-4D97-AF65-F5344CB8AC3E}">
        <p14:creationId xmlns:p14="http://schemas.microsoft.com/office/powerpoint/2010/main" val="66335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C6D3049-66A8-44C9-B1D5-3EBD0A9DDE4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a:noFill/>
          <a:ln/>
        </p:spPr>
        <p:txBody>
          <a:bodyPr/>
          <a:lstStyle/>
          <a:p>
            <a:r>
              <a:rPr lang="en-US" dirty="0"/>
              <a:t>Let us now discuss each of these three main between-persons designs in more detail. </a:t>
            </a:r>
          </a:p>
          <a:p>
            <a:endParaRPr lang="en-US"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4DB868D-9520-4594-8B80-399CD9F4CE10}"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9/14/2021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4918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a:t>
            </a:r>
            <a:r>
              <a:rPr lang="en-US" baseline="0" dirty="0"/>
              <a:t>with the cohort study design.</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34</a:t>
            </a:fld>
            <a:endParaRPr lang="en-US" dirty="0"/>
          </a:p>
        </p:txBody>
      </p:sp>
      <p:sp>
        <p:nvSpPr>
          <p:cNvPr id="5" name="Date Placeholder 4"/>
          <p:cNvSpPr>
            <a:spLocks noGrp="1"/>
          </p:cNvSpPr>
          <p:nvPr>
            <p:ph type="dt" idx="11"/>
          </p:nvPr>
        </p:nvSpPr>
        <p:spPr/>
        <p:txBody>
          <a:bodyPr/>
          <a:lstStyle/>
          <a:p>
            <a:pPr>
              <a:defRPr/>
            </a:pPr>
            <a:fld id="{78BCF38B-4A54-467E-85E8-415B499CA2E8}" type="datetime1">
              <a:rPr lang="en-US" smtClean="0"/>
              <a:t>9/14/2021</a:t>
            </a:fld>
            <a:endParaRPr lang="en-US" dirty="0"/>
          </a:p>
        </p:txBody>
      </p:sp>
    </p:spTree>
    <p:extLst>
      <p:ext uri="{BB962C8B-B14F-4D97-AF65-F5344CB8AC3E}">
        <p14:creationId xmlns:p14="http://schemas.microsoft.com/office/powerpoint/2010/main" val="3487659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BBECA872-4CD1-490C-A951-C130BFA2C6FC}" type="slidenum">
              <a:rPr lang="en-US" smtClean="0"/>
              <a:pPr/>
              <a:t>35</a:t>
            </a:fld>
            <a:endParaRPr lang="en-US" dirty="0"/>
          </a:p>
        </p:txBody>
      </p:sp>
      <p:sp>
        <p:nvSpPr>
          <p:cNvPr id="47106" name="Rectangle 2"/>
          <p:cNvSpPr>
            <a:spLocks noGrp="1" noRot="1" noChangeAspect="1" noChangeArrowheads="1" noTextEdit="1"/>
          </p:cNvSpPr>
          <p:nvPr>
            <p:ph type="sldImg"/>
          </p:nvPr>
        </p:nvSpPr>
        <p:spPr>
          <a:xfrm>
            <a:off x="1104900" y="696913"/>
            <a:ext cx="4648200" cy="3486150"/>
          </a:xfrm>
          <a:ln/>
        </p:spPr>
      </p:sp>
      <p:sp>
        <p:nvSpPr>
          <p:cNvPr id="47107" name="Rectangle 3"/>
          <p:cNvSpPr>
            <a:spLocks noGrp="1" noChangeArrowheads="1"/>
          </p:cNvSpPr>
          <p:nvPr>
            <p:ph type="body" idx="1"/>
          </p:nvPr>
        </p:nvSpPr>
        <p:spPr>
          <a:noFill/>
          <a:ln/>
        </p:spPr>
        <p:txBody>
          <a:bodyPr/>
          <a:lstStyle/>
          <a:p>
            <a:r>
              <a:rPr lang="nl-NL" dirty="0"/>
              <a:t>A few prefacing remarks</a:t>
            </a:r>
            <a:r>
              <a:rPr lang="nl-NL" baseline="0" dirty="0"/>
              <a:t> about cohort studies.</a:t>
            </a:r>
          </a:p>
          <a:p>
            <a:endParaRPr lang="nl-NL" baseline="0" dirty="0"/>
          </a:p>
          <a:p>
            <a:r>
              <a:rPr lang="nl-NL" dirty="0"/>
              <a:t>What is true in all cohort studies</a:t>
            </a:r>
            <a:r>
              <a:rPr lang="nl-NL" baseline="0" dirty="0"/>
              <a:t> is that there is an element of observation time.  In other words, all humans are followed, for at least some time.  This allows cohorts to measure incidence of new events over time, i.e., death or a specific disease.  By incidence, we mean transition from a state of absence to a state of some presence of some entity. </a:t>
            </a:r>
            <a:r>
              <a:rPr lang="nl-NL" dirty="0"/>
              <a:t>We will in the next two weeks formally define two types of incidence measures, the measure of cumulative incidence (“risk”) and incidence rates (“rates”).  </a:t>
            </a:r>
            <a:r>
              <a:rPr lang="nl-NL" baseline="0" dirty="0"/>
              <a:t>For continuous constructs (like blood pressure), cohort studies can measure change over time.  Hence, the essence of cohort studies evaluation going forward in time.  Measuring either the incidence of discrete events or changes in continuous constructs fall under what we call a descriptive objective or “description”.  </a:t>
            </a:r>
          </a:p>
          <a:p>
            <a:endParaRPr lang="nl-NL"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nl-NL" dirty="0"/>
              <a:t>Although not unique to cohort studies, they can also measure the prevalence, or current status, of various aspects of humans.  Measuring prevalence is also a descriptive objective.  Finally, </a:t>
            </a:r>
            <a:r>
              <a:rPr lang="nl-NL" baseline="0" dirty="0"/>
              <a:t>we can also measure relationships between exposures and outcomes in what are known as analytic objectives.  </a:t>
            </a:r>
            <a:endParaRPr lang="nl-NL" dirty="0"/>
          </a:p>
          <a:p>
            <a:pPr marL="0" marR="0" indent="0" algn="l" defTabSz="914400" rtl="0" eaLnBrk="0" fontAlgn="base" latinLnBrk="0" hangingPunct="0">
              <a:lnSpc>
                <a:spcPct val="100000"/>
              </a:lnSpc>
              <a:spcBef>
                <a:spcPct val="30000"/>
              </a:spcBef>
              <a:spcAft>
                <a:spcPct val="0"/>
              </a:spcAft>
              <a:buClrTx/>
              <a:buSzTx/>
              <a:buFontTx/>
              <a:buNone/>
              <a:tabLst/>
              <a:defRPr/>
            </a:pPr>
            <a:endParaRPr lang="nl-NL" dirty="0"/>
          </a:p>
          <a:p>
            <a:r>
              <a:rPr lang="nl-NL" i="0" dirty="0"/>
              <a:t>In this lecture, in order to focus on study design and keep</a:t>
            </a:r>
            <a:r>
              <a:rPr lang="nl-NL" i="0" baseline="0" dirty="0"/>
              <a:t> understanding tractable</a:t>
            </a:r>
            <a:r>
              <a:rPr lang="nl-NL" i="0" dirty="0"/>
              <a:t>, we are assuming that we can accurately identify when an event of interest</a:t>
            </a:r>
            <a:r>
              <a:rPr lang="nl-NL" i="0" baseline="0" dirty="0"/>
              <a:t> </a:t>
            </a:r>
            <a:r>
              <a:rPr lang="nl-NL" i="0" dirty="0"/>
              <a:t>occurs (e.g., when a participant develops</a:t>
            </a:r>
            <a:r>
              <a:rPr lang="nl-NL" i="0" baseline="0" dirty="0"/>
              <a:t> cancer</a:t>
            </a:r>
            <a:r>
              <a:rPr lang="nl-NL" i="0" dirty="0"/>
              <a:t>).  Of course,  accurate measurement of disease status (and of exposure) are often difficult in the real world.  We will cover measurement in more detail in future lectures.</a:t>
            </a:r>
            <a:endParaRPr lang="en-US" i="0" dirty="0"/>
          </a:p>
          <a:p>
            <a:endParaRPr lang="nl-NL" dirty="0"/>
          </a:p>
          <a:p>
            <a:r>
              <a:rPr lang="nl-NL" dirty="0"/>
              <a:t>There is a further assumption in the schematics we are using, which is that the outcome/event/condition/disease diagnosis is a one-time event.  Although this is frequently of interest in cohort studies either because the event of interest can only occur once (e.g., death) or because the focus is on time to the first event (e.g., time to first myocardial infarction), repeating (or recurrent) events can also be studied (e.g., frequency of acute back pain episodes).  In the case of repeating events, a</a:t>
            </a:r>
            <a:r>
              <a:rPr lang="nl-NL" baseline="0" dirty="0"/>
              <a:t>n event</a:t>
            </a:r>
            <a:r>
              <a:rPr lang="nl-NL" dirty="0"/>
              <a:t> does not remove an individual from follow-up.  Repeated</a:t>
            </a:r>
            <a:r>
              <a:rPr lang="nl-NL" baseline="0" dirty="0"/>
              <a:t> events, </a:t>
            </a:r>
            <a:r>
              <a:rPr lang="nl-NL" dirty="0"/>
              <a:t>however,</a:t>
            </a:r>
            <a:r>
              <a:rPr lang="nl-NL" baseline="0" dirty="0"/>
              <a:t> will not be focus in our course.  </a:t>
            </a:r>
            <a:endParaRPr lang="nl-NL" dirty="0"/>
          </a:p>
          <a:p>
            <a:endParaRPr lang="nl-NL" dirty="0"/>
          </a:p>
          <a:p>
            <a:endParaRPr lang="en-US" dirty="0"/>
          </a:p>
        </p:txBody>
      </p:sp>
      <p:sp>
        <p:nvSpPr>
          <p:cNvPr id="2" name="Date Placeholder 1"/>
          <p:cNvSpPr>
            <a:spLocks noGrp="1"/>
          </p:cNvSpPr>
          <p:nvPr>
            <p:ph type="dt" idx="10"/>
          </p:nvPr>
        </p:nvSpPr>
        <p:spPr/>
        <p:txBody>
          <a:bodyPr/>
          <a:lstStyle/>
          <a:p>
            <a:pPr>
              <a:defRPr/>
            </a:pPr>
            <a:fld id="{FEBFA217-594A-4E11-B22C-88B9ED82DD16}" type="datetime1">
              <a:rPr lang="en-US" smtClean="0"/>
              <a:t>9/14/2021</a:t>
            </a:fld>
            <a:endParaRPr lang="en-US" dirty="0"/>
          </a:p>
        </p:txBody>
      </p:sp>
    </p:spTree>
    <p:extLst>
      <p:ext uri="{BB962C8B-B14F-4D97-AF65-F5344CB8AC3E}">
        <p14:creationId xmlns:p14="http://schemas.microsoft.com/office/powerpoint/2010/main" val="30357872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ACA08F81-CC37-46CB-BC60-B6B30DE821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1174750" y="695325"/>
            <a:ext cx="4641850"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r>
              <a:rPr lang="en-US" dirty="0"/>
              <a:t>Let us start with an example of an underlying fixed real-world cohort sampled with a fixed cohort study design.  </a:t>
            </a:r>
          </a:p>
          <a:p>
            <a:endParaRPr lang="en-US" dirty="0"/>
          </a:p>
          <a:p>
            <a:r>
              <a:rPr lang="en-US" dirty="0"/>
              <a:t>Let us say that our research question is to determine the incidence of cancer after exposure to a nuclear plant accident.  We could address this using a real-world fixed cohort exposed in this way, the Chernobyl nuclear accident.  This is the underlying real-world cohort.  As an example of sampling an underlying real-world fixed cohort, we can sample it to form a fixed research study cohort. </a:t>
            </a:r>
          </a:p>
        </p:txBody>
      </p:sp>
    </p:spTree>
    <p:extLst>
      <p:ext uri="{BB962C8B-B14F-4D97-AF65-F5344CB8AC3E}">
        <p14:creationId xmlns:p14="http://schemas.microsoft.com/office/powerpoint/2010/main" val="40540153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baseline="0" dirty="0"/>
              <a:t>Here is our schematic of a real-world fixed cohort.  For our research question, time 0 is time of the nuclear reactor accident.  Over time, some persons develop cancer and others die from causes other than cancer.  How should we sample this underlying real-world fixed cohort to study it and answer the research question? </a:t>
            </a:r>
            <a:endParaRPr lang="en-US" dirty="0"/>
          </a:p>
        </p:txBody>
      </p:sp>
      <p:sp>
        <p:nvSpPr>
          <p:cNvPr id="2" name="Date Placeholder 1"/>
          <p:cNvSpPr>
            <a:spLocks noGrp="1"/>
          </p:cNvSpPr>
          <p:nvPr>
            <p:ph type="dt" idx="10"/>
          </p:nvPr>
        </p:nvSpPr>
        <p:spPr/>
        <p:txBody>
          <a:bodyPr/>
          <a:lstStyle/>
          <a:p>
            <a:pPr>
              <a:defRPr/>
            </a:pPr>
            <a:fld id="{3C4402CB-383E-4447-AF0D-A0BDEF7C0C4E}" type="datetime1">
              <a:rPr lang="en-US" smtClean="0"/>
              <a:t>9/14/2021</a:t>
            </a:fld>
            <a:endParaRPr lang="en-US" dirty="0"/>
          </a:p>
        </p:txBody>
      </p:sp>
    </p:spTree>
    <p:extLst>
      <p:ext uri="{BB962C8B-B14F-4D97-AF65-F5344CB8AC3E}">
        <p14:creationId xmlns:p14="http://schemas.microsoft.com/office/powerpoint/2010/main" val="17854995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a:t>The classic approach to sample an underlying real-world fixed cohort is a fixed cohort study.  A</a:t>
            </a:r>
            <a:r>
              <a:rPr lang="en-US" baseline="0" dirty="0"/>
              <a:t> fixed cohort study is the classic observational study, meaning what most people think of when they think of a cohort study.  </a:t>
            </a:r>
            <a:r>
              <a:rPr lang="en-US" dirty="0"/>
              <a:t>A</a:t>
            </a:r>
            <a:r>
              <a:rPr lang="en-US" baseline="0" dirty="0"/>
              <a:t> fixed cohort study </a:t>
            </a:r>
            <a:r>
              <a:rPr lang="en-US" dirty="0"/>
              <a:t>begins with a group of individuals</a:t>
            </a:r>
            <a:r>
              <a:rPr lang="en-US" baseline="0" dirty="0"/>
              <a:t> whom </a:t>
            </a:r>
            <a:r>
              <a:rPr lang="en-US" dirty="0"/>
              <a:t>at time zero have some</a:t>
            </a:r>
            <a:r>
              <a:rPr lang="en-US" baseline="0" dirty="0"/>
              <a:t> defined set of characteristics.  If the goal is to study a particular event or outcome, we would typically include in the defined set of characteristics that n</a:t>
            </a:r>
            <a:r>
              <a:rPr lang="en-US" dirty="0"/>
              <a:t>one of the</a:t>
            </a:r>
            <a:r>
              <a:rPr lang="en-US" baseline="0" dirty="0"/>
              <a:t> individuals</a:t>
            </a:r>
            <a:r>
              <a:rPr lang="en-US" dirty="0"/>
              <a:t> have had the event or outcome of interest.</a:t>
            </a:r>
            <a:r>
              <a:rPr lang="en-US" baseline="0" dirty="0"/>
              <a:t>  In other words, we would exclude any prevalent cases of the outcome of interest.  These individuals</a:t>
            </a:r>
            <a:r>
              <a:rPr lang="en-US" dirty="0"/>
              <a:t> are then observed over time for the occurrence of the event of interest.  The time of observation</a:t>
            </a:r>
            <a:r>
              <a:rPr lang="en-US" baseline="0" dirty="0"/>
              <a:t> is usually the “time since enrollment” in a fixed cohort, as identified on the x-axis in this schematic.  The time element could be other things, however, such as age. </a:t>
            </a:r>
            <a:r>
              <a:rPr lang="en-US" dirty="0"/>
              <a:t>The event of interest here is the occurrence of cancer (of any type).  </a:t>
            </a:r>
            <a:r>
              <a:rPr lang="en-US" baseline="0" dirty="0"/>
              <a:t>  </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In our example of a fixed cohort study of cancer, the four possible outcomes for </a:t>
            </a:r>
            <a:r>
              <a:rPr lang="en-US" dirty="0"/>
              <a:t>a participant in the fixed cohort study are:  having the event of interest (cancer diagnosis), a competing event (e.g., death</a:t>
            </a:r>
            <a:r>
              <a:rPr lang="en-US" baseline="0" dirty="0"/>
              <a:t>)</a:t>
            </a:r>
            <a:r>
              <a:rPr lang="en-US" dirty="0"/>
              <a:t>, becoming loss to follow-up without having had event of interest</a:t>
            </a:r>
            <a:r>
              <a:rPr lang="en-US" baseline="0" dirty="0"/>
              <a:t> or a competing event</a:t>
            </a:r>
            <a:r>
              <a:rPr lang="en-US" dirty="0"/>
              <a:t>, or being followed without an event to the end of the study (which we will later refer to as administrative censoring).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dirty="0"/>
              <a:t>You might be wondering whether there is actually any sampling in this example.  Why not study the entire underlying real-world cohort.  The answer is that it simply may not be possible.  For example, if may be that some persons immediately left the area and could not be included.  Others may have refused to participate.  Thus, in the end, researchers will not be able to study everyone; they will be left with a sample.  This has implications for the validity of the answers we derive from our research study.  It also illustrates the value of going through the exercise of determining the underlying fixed cohort which was sampled to give rise to our research cohort study.  This Chernobyl example is a rare situation in which it may have feasible to include everyone in the underlying real-world population to participate in our research study, but even here, it is rare that we are able in practice to include everyone.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Persons who resided close to the Chernobyl plant have been intensely investigated.  One such study is:</a:t>
            </a:r>
            <a:endParaRPr lang="en-US" sz="12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Tronko M</a:t>
            </a:r>
            <a:r>
              <a:rPr lang="en-US" baseline="0" dirty="0"/>
              <a:t> et al</a:t>
            </a:r>
            <a:r>
              <a:rPr lang="en-US" dirty="0"/>
              <a:t>. Thyroid cancer in Ukraine after the Chernobyl accident (in the framework of the Ukraine-US Thyroid Project). J Radiol Prot. 32(1):N65-9,</a:t>
            </a:r>
            <a:r>
              <a:rPr lang="en-US" baseline="0" dirty="0"/>
              <a:t> 2012.</a:t>
            </a:r>
            <a:endParaRPr lang="en-US" sz="120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a:lnSpc>
                <a:spcPct val="90000"/>
              </a:lnSpc>
            </a:pPr>
            <a:r>
              <a:rPr lang="en-US" sz="2800" dirty="0"/>
              <a:t>There are many other examples of real-world fixed cohorts defined by some apparently health-relevant natural occurrence.  Researchers quickly realize their scientific value, created fixed cohort studies and begin to formally follow the affected persons and make measurements.  Some examples include </a:t>
            </a:r>
            <a:r>
              <a:rPr lang="en-US" sz="2400" dirty="0"/>
              <a:t>U.S. military personnel observing nuclear tests, first responders to 9/11 World Trade Center bombing in New York City in 2001, and Dutch survivors of the 1944-45 famine under Nazi occupation.  All of these studies have both descriptive and analytic goals.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2400" baseline="0" dirty="0"/>
          </a:p>
          <a:p>
            <a:pPr>
              <a:lnSpc>
                <a:spcPct val="90000"/>
              </a:lnSpc>
            </a:pPr>
            <a:endParaRPr lang="en-US" sz="24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2" name="Date Placeholder 1"/>
          <p:cNvSpPr>
            <a:spLocks noGrp="1"/>
          </p:cNvSpPr>
          <p:nvPr>
            <p:ph type="dt" idx="10"/>
          </p:nvPr>
        </p:nvSpPr>
        <p:spPr/>
        <p:txBody>
          <a:bodyPr/>
          <a:lstStyle/>
          <a:p>
            <a:pPr>
              <a:defRPr/>
            </a:pPr>
            <a:fld id="{18477863-03E4-4C50-BE05-13014959BE89}" type="datetime1">
              <a:rPr lang="en-US" smtClean="0"/>
              <a:t>9/14/2021</a:t>
            </a:fld>
            <a:endParaRPr lang="en-US" dirty="0"/>
          </a:p>
        </p:txBody>
      </p:sp>
    </p:spTree>
    <p:extLst>
      <p:ext uri="{BB962C8B-B14F-4D97-AF65-F5344CB8AC3E}">
        <p14:creationId xmlns:p14="http://schemas.microsoft.com/office/powerpoint/2010/main" val="1174214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ACA08F81-CC37-46CB-BC60-B6B30DE821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1174750" y="695325"/>
            <a:ext cx="4641850"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r>
              <a:rPr lang="en-US" dirty="0"/>
              <a:t>Now let us look at an example of an underlying dynamic real-world cohort sampled with a fixed cohort study design.  </a:t>
            </a:r>
          </a:p>
          <a:p>
            <a:endParaRPr lang="en-US" dirty="0"/>
          </a:p>
          <a:p>
            <a:r>
              <a:rPr lang="en-US" dirty="0"/>
              <a:t>The research question for this example is what are the causes of heart attacks in U.S. adults who reside in urban and suburban settings?  To address this, in 1948, investigators set their sights on a real-world dynamic cohort, the city of Framingham, which is in the state of Massachusetts in the U.S.  This is an underlying dynamic cohort because like most geographic entities, there are people moving in (from immigration or birth) and moving leaving (by emigration or death).  The investigators desired to enroll a random sample of any adult age 30 to 62 residing in the city in 1948 and then follow these individuals forward in a fixed cohort study.  Ultimately, 69% of persons approached agreed to be in the study (along with some non-random volunteers) for a total of 5209 participants.  This became known as the Framingham Health Study or, simply, the Framingham Study.  Once initial enrollment was </a:t>
            </a:r>
            <a:r>
              <a:rPr lang="en-US" sz="1200" baseline="0" dirty="0"/>
              <a:t>completed, the Framingham Study desired to follow participants until they died, again meeting one of the definitions of a fixed cohort study.  Of note, additional rounds of recruitment were later performed by the Framingham researchers, but this does not change the fact the original study was a fixed cohort study.  </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t>Researchers are rarely going to spell out in their papers how their research study cohort is a sample of some underlying real-world dynamic cohort.  They probably should (and likely will in the future as clinical research becomes more formalized) but, for now, the reader will need to figure this out on his/her own.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t>The original description of the Framingham Study can be found: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latin typeface="Times New Roman" panose="02020603050405020304" pitchFamily="18" charset="0"/>
              </a:rPr>
              <a:t>Dawber TR, Meadors GF, Moore FE Jr. Epidemiological approaches to heart disease: the Framingham Study. </a:t>
            </a:r>
            <a:r>
              <a:rPr lang="en-US" dirty="0">
                <a:effectLst/>
                <a:latin typeface="Arial" panose="020B0604020202020204" pitchFamily="34" charset="0"/>
              </a:rPr>
              <a:t>Am J Public Health Nations Health </a:t>
            </a:r>
            <a:r>
              <a:rPr lang="en-US" dirty="0">
                <a:effectLst/>
                <a:latin typeface="Times New Roman" panose="02020603050405020304" pitchFamily="18" charset="0"/>
              </a:rPr>
              <a:t>41:279–81, 1951.</a:t>
            </a:r>
            <a:endParaRPr lang="en-US" sz="120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t>A contemporary description can be found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effectLst/>
                <a:latin typeface="Arial" panose="020B0604020202020204" pitchFamily="34" charset="0"/>
              </a:rPr>
              <a:t>Tsao CW and Vasan RS,</a:t>
            </a:r>
            <a:r>
              <a:rPr lang="en-US" sz="1200" baseline="0" dirty="0">
                <a:effectLst/>
                <a:latin typeface="Arial" panose="020B0604020202020204" pitchFamily="34" charset="0"/>
              </a:rPr>
              <a:t> </a:t>
            </a:r>
            <a:r>
              <a:rPr lang="en-US" dirty="0">
                <a:effectLst/>
                <a:latin typeface="Arial" panose="020B0604020202020204" pitchFamily="34" charset="0"/>
              </a:rPr>
              <a:t>Cohort Profile: The Framingham Heart Study (FHS): Overview of milestones in cardiovascular epidemiology.  International Journal of Epidemiology, 2015:1800–1813</a:t>
            </a:r>
            <a:r>
              <a:rPr lang="en-US" sz="1200" baseline="0" dirty="0">
                <a:effectLst/>
                <a:latin typeface="Arial" panose="020B0604020202020204" pitchFamily="34" charset="0"/>
              </a:rPr>
              <a:t>, 2015.</a:t>
            </a:r>
            <a:endParaRPr lang="en-US" sz="120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p:txBody>
      </p:sp>
    </p:spTree>
    <p:extLst>
      <p:ext uri="{BB962C8B-B14F-4D97-AF65-F5344CB8AC3E}">
        <p14:creationId xmlns:p14="http://schemas.microsoft.com/office/powerpoint/2010/main" val="4133282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4</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p:txBody>
          <a:bodyPr/>
          <a:lstStyle/>
          <a:p>
            <a:r>
              <a:rPr lang="en-US" dirty="0"/>
              <a:t>As we mentioned in the Course Introduction video, within this system, there are six main objectives/purposes/questions</a:t>
            </a:r>
            <a:r>
              <a:rPr lang="en-US" baseline="0" dirty="0"/>
              <a:t> that epidemiology and clinical research address.  We call these the “Big 6”.  A major objective of this course is to make you aware of what these questions are (i.e., recognize them when research is described to you) and how to methodologically address them.  They each have slightly different methods that are used and different threats to validity.   Rapid recognition of which objective is being addressed will allow you to rapidly get on the right path to answer the correct answer.    </a:t>
            </a:r>
          </a:p>
          <a:p>
            <a:endParaRPr lang="en-US" baseline="0" dirty="0"/>
          </a:p>
          <a:p>
            <a:r>
              <a:rPr lang="en-US" baseline="0" dirty="0"/>
              <a:t>The first of the “Big 6” is description.  Examples include:  What is the prevalence of smoking in the U.S.?  How about in Nigeria, an emerging economy?  What is the prevalence of SARS-CoV-2 (the etiologic agent of COVID-19) antibody-positivity in the state of California?  What is the lifetime cumulative incidence of breast cancer in African-American women?  What is the 5-year survival after a diagnosis of multiple myeloma?  These are descriptive questions.  They seem simple but getting an accurate answer is often difficult.  You need the right study population, a good measurement, and, sometimes, the ability to retain the study population.  Getting the right answer is critical in many ways.  These include, for example, to help inform us what services we need in our communities, what we should be spending research dollars on, and how should we be counseling patients about risk for disease and prognosis after diagnosis.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Second are questions of causation, also known as causal inference.  This is the process of establishing (i.e., figuring out) whether a certain biological, behavioral, or environmental factor causes some other biological, behavioral, or environmental entity.  We will spend much time defining what “causes” actually means.  This is important because if one determines that a given factor causes some other condition, this typically (but not always) means that intervening upon that factor will alter the other factor.  This, indeed, is the end game in clinical and epidemiologic research.  What can we </a:t>
            </a:r>
            <a:r>
              <a:rPr lang="en-US" u="sng" baseline="0" dirty="0"/>
              <a:t>do</a:t>
            </a:r>
            <a:r>
              <a:rPr lang="en-US" baseline="0" dirty="0"/>
              <a:t> to change health outcomes (improve health)?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Third is attribution.  Most observers know less about this.  Attribution is about figuring out what fraction of some health outcome could be eliminated by eliminating or reducing a causal exposure.  For example, what fraction of the incidence of heart attacks could be reduced if we eliminated second-hand smoking?  This helps us rank how much impact we could have by eliminating various causes.  The action in this objective, however, here starts by being sure one has a causal exposure in hand.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baseline="0" dirty="0"/>
              <a:t>Mediation is the fourth objective.  It refers to understanding the mechanisms of causation.  That is, if some factor causes another factor, there must be one or more detailed mechanisms (either biological or behavior) as to how this occurs.  Understanding mechanisms leads us toward figuring out how to intervene upon these mechanisms.  For example, how does aspirin prevent the occurrence of heart attacks?</a:t>
            </a:r>
          </a:p>
          <a:p>
            <a:endParaRPr lang="en-US" baseline="0" dirty="0"/>
          </a:p>
          <a:p>
            <a:r>
              <a:rPr lang="en-US" baseline="0" dirty="0"/>
              <a:t>Interaction is the fifth objective.  Interaction is important because it recognizes that when we say the something causes another thing, it likely will not do so equally in all people.  Interaction is the basis of the new buzz phenomenon, personalized medicine.  For example, in what types of patients with breast cancer will a particular drug reduce recurrence?</a:t>
            </a:r>
          </a:p>
          <a:p>
            <a:endParaRPr lang="en-US" baseline="0" dirty="0"/>
          </a:p>
          <a:p>
            <a:r>
              <a:rPr lang="en-US" baseline="0" dirty="0"/>
              <a:t>Last is prediction.  Can we identify a factor or set of factors that predicts the occurrence of disease or some outcome in a diseased person.  Doing this prediction using factors and conditions that are already present (i.e., concurrent) is what is known as diagnosis.  Using prediction to predict the future is prognosis.  We mention prediction for completeness in this course but will not spend much time on it.  Our EPI 204 course focuses on prediction.</a:t>
            </a:r>
          </a:p>
          <a:p>
            <a:endParaRPr lang="en-US" baseline="0" dirty="0"/>
          </a:p>
          <a:p>
            <a:r>
              <a:rPr lang="en-US" baseline="0" dirty="0"/>
              <a:t>I am guessing that each of you is working on at least one of these “Big 6” questions.  </a:t>
            </a:r>
          </a:p>
          <a:p>
            <a:endParaRPr lang="en-US" baseline="0" dirty="0"/>
          </a:p>
          <a:p>
            <a:endParaRPr lang="en-US" baseline="0" dirty="0"/>
          </a:p>
        </p:txBody>
      </p:sp>
      <p:sp>
        <p:nvSpPr>
          <p:cNvPr id="2" name="Date Placeholder 1"/>
          <p:cNvSpPr>
            <a:spLocks noGrp="1"/>
          </p:cNvSpPr>
          <p:nvPr>
            <p:ph type="dt" idx="10"/>
          </p:nvPr>
        </p:nvSpPr>
        <p:spPr/>
        <p:txBody>
          <a:bodyPr/>
          <a:lstStyle/>
          <a:p>
            <a:pPr>
              <a:defRPr/>
            </a:pPr>
            <a:fld id="{9FB910CA-20D7-4B15-81AB-BE806FA7093A}" type="datetime1">
              <a:rPr lang="en-US" smtClean="0"/>
              <a:t>9/14/2021</a:t>
            </a:fld>
            <a:endParaRPr lang="en-US" dirty="0"/>
          </a:p>
        </p:txBody>
      </p:sp>
    </p:spTree>
    <p:extLst>
      <p:ext uri="{BB962C8B-B14F-4D97-AF65-F5344CB8AC3E}">
        <p14:creationId xmlns:p14="http://schemas.microsoft.com/office/powerpoint/2010/main" val="20294604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a:t>Here, again, is a schematic of a real-world dynamic cohort.  New members are entering and people are leaving either from death (M) or because they no longer have the membership criteria (L, for leave). </a:t>
            </a:r>
          </a:p>
        </p:txBody>
      </p:sp>
      <p:sp>
        <p:nvSpPr>
          <p:cNvPr id="2" name="Date Placeholder 1"/>
          <p:cNvSpPr>
            <a:spLocks noGrp="1"/>
          </p:cNvSpPr>
          <p:nvPr>
            <p:ph type="dt" idx="10"/>
          </p:nvPr>
        </p:nvSpPr>
        <p:spPr/>
        <p:txBody>
          <a:bodyPr/>
          <a:lstStyle/>
          <a:p>
            <a:pPr>
              <a:defRPr/>
            </a:pPr>
            <a:fld id="{5EE222C2-05C2-4178-ADD7-3A2D2A4A20E6}" type="datetime1">
              <a:rPr lang="en-US" smtClean="0"/>
              <a:t>9/14/2021</a:t>
            </a:fld>
            <a:endParaRPr lang="en-US" dirty="0"/>
          </a:p>
        </p:txBody>
      </p:sp>
    </p:spTree>
    <p:extLst>
      <p:ext uri="{BB962C8B-B14F-4D97-AF65-F5344CB8AC3E}">
        <p14:creationId xmlns:p14="http://schemas.microsoft.com/office/powerpoint/2010/main" val="25360858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baseline="0" dirty="0"/>
              <a:t>…and this reminds us how we can sample a dynamic cohort with a fixed cohort study.</a:t>
            </a:r>
          </a:p>
        </p:txBody>
      </p:sp>
      <p:sp>
        <p:nvSpPr>
          <p:cNvPr id="2" name="Date Placeholder 1"/>
          <p:cNvSpPr>
            <a:spLocks noGrp="1"/>
          </p:cNvSpPr>
          <p:nvPr>
            <p:ph type="dt" idx="10"/>
          </p:nvPr>
        </p:nvSpPr>
        <p:spPr/>
        <p:txBody>
          <a:bodyPr/>
          <a:lstStyle/>
          <a:p>
            <a:pPr>
              <a:defRPr/>
            </a:pPr>
            <a:fld id="{FF7E8511-11A2-46D5-B114-C69218A7BD8B}" type="datetime1">
              <a:rPr lang="en-US" smtClean="0"/>
              <a:t>9/14/2021</a:t>
            </a:fld>
            <a:endParaRPr lang="en-US" dirty="0"/>
          </a:p>
        </p:txBody>
      </p:sp>
    </p:spTree>
    <p:extLst>
      <p:ext uri="{BB962C8B-B14F-4D97-AF65-F5344CB8AC3E}">
        <p14:creationId xmlns:p14="http://schemas.microsoft.com/office/powerpoint/2010/main" val="42561098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a:t>The Framingham Study did this.   The real-world dynamic cohort are the adults between the ages of 30 and 62 who were already residing in Framingham at the beginning of 1948 or who moved there during 1948.  The investigators performed a random sample of these individuals and 69% agreed to participate.  </a:t>
            </a:r>
          </a:p>
        </p:txBody>
      </p:sp>
      <p:sp>
        <p:nvSpPr>
          <p:cNvPr id="2" name="Date Placeholder 1"/>
          <p:cNvSpPr>
            <a:spLocks noGrp="1"/>
          </p:cNvSpPr>
          <p:nvPr>
            <p:ph type="dt" idx="10"/>
          </p:nvPr>
        </p:nvSpPr>
        <p:spPr/>
        <p:txBody>
          <a:bodyPr/>
          <a:lstStyle/>
          <a:p>
            <a:pPr>
              <a:defRPr/>
            </a:pPr>
            <a:fld id="{80D4E988-5573-4BD7-A952-ED5725C39002}" type="datetime1">
              <a:rPr lang="en-US" smtClean="0"/>
              <a:t>9/14/2021</a:t>
            </a:fld>
            <a:endParaRPr lang="en-US" dirty="0"/>
          </a:p>
        </p:txBody>
      </p:sp>
    </p:spTree>
    <p:extLst>
      <p:ext uri="{BB962C8B-B14F-4D97-AF65-F5344CB8AC3E}">
        <p14:creationId xmlns:p14="http://schemas.microsoft.com/office/powerpoint/2010/main" val="34796419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pPr marL="0" indent="0">
              <a:buFont typeface="Arial" panose="020B0604020202020204" pitchFamily="34" charset="0"/>
              <a:buNone/>
            </a:pPr>
            <a:r>
              <a:rPr lang="en-US" sz="1200" dirty="0"/>
              <a:t>A</a:t>
            </a:r>
            <a:r>
              <a:rPr lang="en-US" sz="1200" baseline="0" dirty="0"/>
              <a:t> fixed cohort study design, sampled from an underlying dynamic cohort, will use “time since enrollment” rather than “calendar time” to define follow-up of participants.  In other words, f</a:t>
            </a:r>
            <a:r>
              <a:rPr lang="en-US" sz="1200" dirty="0"/>
              <a:t>ollow-up time starts at the time of each participant’s enrollment in the study.  This is called a “shift to the left”.  As noted, even if a participant leaves the area, there is a desire to continue follow-up with them, and the Framingham study has been extremely successful with this.  </a:t>
            </a:r>
          </a:p>
          <a:p>
            <a:pPr marL="342900" indent="-342900">
              <a:buFont typeface="Arial" panose="020B0604020202020204" pitchFamily="34" charset="0"/>
              <a:buChar char="•"/>
            </a:pPr>
            <a:endParaRPr lang="en-US" sz="1200" dirty="0"/>
          </a:p>
          <a:p>
            <a:endParaRPr lang="en-US" i="1" dirty="0"/>
          </a:p>
          <a:p>
            <a:endParaRPr lang="en-US" dirty="0"/>
          </a:p>
        </p:txBody>
      </p:sp>
      <p:sp>
        <p:nvSpPr>
          <p:cNvPr id="2" name="Date Placeholder 1"/>
          <p:cNvSpPr>
            <a:spLocks noGrp="1"/>
          </p:cNvSpPr>
          <p:nvPr>
            <p:ph type="dt" idx="10"/>
          </p:nvPr>
        </p:nvSpPr>
        <p:spPr/>
        <p:txBody>
          <a:bodyPr/>
          <a:lstStyle/>
          <a:p>
            <a:pPr>
              <a:defRPr/>
            </a:pPr>
            <a:fld id="{8EE1E899-EEA1-4027-8515-266CF3BA3C1E}" type="datetime1">
              <a:rPr lang="en-US" smtClean="0"/>
              <a:t>9/14/2021</a:t>
            </a:fld>
            <a:endParaRPr lang="en-US" dirty="0"/>
          </a:p>
        </p:txBody>
      </p:sp>
    </p:spTree>
    <p:extLst>
      <p:ext uri="{BB962C8B-B14F-4D97-AF65-F5344CB8AC3E}">
        <p14:creationId xmlns:p14="http://schemas.microsoft.com/office/powerpoint/2010/main" val="35419273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BB29EEAD-87BD-425D-987E-35F2A7C4C219}" type="slidenum">
              <a:rPr lang="en-US" smtClean="0"/>
              <a:pPr/>
              <a:t>44</a:t>
            </a:fld>
            <a:endParaRPr lang="en-US" dirty="0"/>
          </a:p>
        </p:txBody>
      </p:sp>
      <p:sp>
        <p:nvSpPr>
          <p:cNvPr id="53250" name="Rectangle 2"/>
          <p:cNvSpPr>
            <a:spLocks noGrp="1" noRot="1" noChangeAspect="1" noChangeArrowheads="1" noTextEdit="1"/>
          </p:cNvSpPr>
          <p:nvPr>
            <p:ph type="sldImg"/>
          </p:nvPr>
        </p:nvSpPr>
        <p:spPr>
          <a:xfrm>
            <a:off x="1104900" y="696913"/>
            <a:ext cx="4648200" cy="3486150"/>
          </a:xfrm>
          <a:ln/>
        </p:spPr>
      </p:sp>
      <p:sp>
        <p:nvSpPr>
          <p:cNvPr id="53251" name="Rectangle 3"/>
          <p:cNvSpPr>
            <a:spLocks noGrp="1" noChangeArrowheads="1"/>
          </p:cNvSpPr>
          <p:nvPr>
            <p:ph type="body" idx="1"/>
          </p:nvPr>
        </p:nvSpPr>
        <p:spPr>
          <a:noFill/>
          <a:ln/>
        </p:spPr>
        <p:txBody>
          <a:bodyPr/>
          <a:lstStyle/>
          <a:p>
            <a:r>
              <a:rPr lang="en-US" dirty="0"/>
              <a:t>The Framingham Study is probably the best-known cohort study in the United States, if not the world,</a:t>
            </a:r>
            <a:r>
              <a:rPr lang="en-US" baseline="0" dirty="0"/>
              <a:t> and everyone performing clinical or epidemiologic research should be familiar with it. </a:t>
            </a:r>
            <a:r>
              <a:rPr lang="en-US" dirty="0"/>
              <a:t> It is the classic cohort study of coronary heart disease, and one of the first</a:t>
            </a:r>
            <a:r>
              <a:rPr lang="en-US" baseline="0" dirty="0"/>
              <a:t> </a:t>
            </a:r>
            <a:r>
              <a:rPr lang="en-US" dirty="0"/>
              <a:t>studies</a:t>
            </a:r>
            <a:r>
              <a:rPr lang="en-US" baseline="0" dirty="0"/>
              <a:t> </a:t>
            </a:r>
            <a:r>
              <a:rPr lang="en-US" dirty="0"/>
              <a:t>that elucidated high</a:t>
            </a:r>
            <a:r>
              <a:rPr lang="en-US" baseline="0" dirty="0"/>
              <a:t> </a:t>
            </a:r>
            <a:r>
              <a:rPr lang="en-US" dirty="0"/>
              <a:t>blood pressure, high serum cholesterol, smoking, and obesity as causal determinants for coronary heart disease.  It is believed to have coined the term “risk factor”, although subsequently there has been considerable confusion about the meaning of this term.  A second-generation Framingham study was started in 1971 with 5,124 children, and their spouses, of the original cohort members.  There is now also a third generation in which the grandchildren of</a:t>
            </a:r>
            <a:r>
              <a:rPr lang="en-US" baseline="0" dirty="0"/>
              <a:t> the original cohort are enrolled.  </a:t>
            </a:r>
          </a:p>
          <a:p>
            <a:endParaRPr lang="en-US" baseline="0" dirty="0"/>
          </a:p>
          <a:p>
            <a:r>
              <a:rPr lang="en-US" baseline="0" dirty="0"/>
              <a:t>This listing of publications per decade shows the power of well-constructed cohorts.  </a:t>
            </a:r>
          </a:p>
          <a:p>
            <a:endParaRPr lang="en-US" baseline="0" dirty="0"/>
          </a:p>
          <a:p>
            <a:r>
              <a:rPr lang="en-US" baseline="0" dirty="0"/>
              <a:t>Random samples of geographic areas are, indeed, an optimal study designs for cohort studies pertaining to health populations, but they are very expensive to assemble and maintain retention.  More recently, investigators have turned to sampling groups of persons in certain occupations because of the ease of identifying all such persons in a geographic area and because of their motivation to be involved in research.  A prominent example in this regard is the Nurses Health Study, in which n</a:t>
            </a:r>
            <a:r>
              <a:rPr lang="en-US" dirty="0"/>
              <a:t>urses residing in one of 11 states in the U.S. in 1976 were enrolled into a fixed cohort study (N=122,690).  </a:t>
            </a:r>
            <a:r>
              <a:rPr lang="en-US" baseline="0" dirty="0"/>
              <a:t>In California, the California Teachers Study has taken advantage of educators’ interest in research.  </a:t>
            </a:r>
          </a:p>
          <a:p>
            <a:endParaRPr lang="en-US" dirty="0"/>
          </a:p>
          <a:p>
            <a:r>
              <a:rPr lang="en-US" dirty="0"/>
              <a:t> </a:t>
            </a:r>
          </a:p>
        </p:txBody>
      </p:sp>
      <p:sp>
        <p:nvSpPr>
          <p:cNvPr id="2" name="Date Placeholder 1"/>
          <p:cNvSpPr>
            <a:spLocks noGrp="1"/>
          </p:cNvSpPr>
          <p:nvPr>
            <p:ph type="dt" idx="10"/>
          </p:nvPr>
        </p:nvSpPr>
        <p:spPr/>
        <p:txBody>
          <a:bodyPr/>
          <a:lstStyle/>
          <a:p>
            <a:pPr>
              <a:defRPr/>
            </a:pPr>
            <a:fld id="{441E39FF-6DB8-4D88-AF3B-62A85C79A0CD}" type="datetime1">
              <a:rPr lang="en-US" smtClean="0"/>
              <a:t>9/14/2021</a:t>
            </a:fld>
            <a:endParaRPr lang="en-US" dirty="0"/>
          </a:p>
        </p:txBody>
      </p:sp>
    </p:spTree>
    <p:extLst>
      <p:ext uri="{BB962C8B-B14F-4D97-AF65-F5344CB8AC3E}">
        <p14:creationId xmlns:p14="http://schemas.microsoft.com/office/powerpoint/2010/main" val="30093151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ACA08F81-CC37-46CB-BC60-B6B30DE821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1174750" y="695325"/>
            <a:ext cx="4641850"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r>
              <a:rPr lang="en-US" dirty="0"/>
              <a:t>Now let us look at an example of an underlying dynamic real-world cohort studied with a dynamic cohort study design.  </a:t>
            </a:r>
          </a:p>
          <a:p>
            <a:endParaRPr lang="en-US" dirty="0"/>
          </a:p>
          <a:p>
            <a:r>
              <a:rPr lang="en-US" dirty="0"/>
              <a:t>Here, the research question is what is</a:t>
            </a:r>
            <a:r>
              <a:rPr lang="en-US" baseline="0" dirty="0"/>
              <a:t> the incidence of cancer among U.S. residents?  Incidence refers to the frequency of new instances of some entity.  Examining incidence, as we will discuss in more detail in the next two weeks, is what we call a descriptive objective.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To address this question, investigators from the </a:t>
            </a:r>
            <a:r>
              <a:rPr lang="en-US" kern="1200" dirty="0">
                <a:latin typeface="Times New Roman" pitchFamily="18" charset="0"/>
              </a:rPr>
              <a:t>Surveillance, Epidemiology, and End Results (SEER) Program of the U.S. National Cancer Institute </a:t>
            </a:r>
            <a:r>
              <a:rPr lang="en-US" altLang="en-US" kern="1200" dirty="0">
                <a:latin typeface="Times New Roman" pitchFamily="18" charset="0"/>
              </a:rPr>
              <a:t>captures all cancer diagnoses in selected geographic areas in the U.S. and combines them with total population data from the U.S. census to create a dynamic cohort study</a:t>
            </a:r>
            <a:r>
              <a:rPr lang="en-US" altLang="en-US" dirty="0"/>
              <a:t>.  Approximately 50% of the U.S. is covered by SEER registries.  </a:t>
            </a:r>
            <a:r>
              <a:rPr lang="en-US" altLang="en-US" baseline="0" dirty="0"/>
              <a:t>SEER produces many descriptive estimates, such as the incidence of various cancers over time.</a:t>
            </a:r>
            <a:r>
              <a:rPr lang="en-US" altLang="en-US" dirty="0"/>
              <a:t> </a:t>
            </a:r>
            <a:r>
              <a:rPr lang="en-US" sz="1200" kern="1200" baseline="0" dirty="0">
                <a:solidFill>
                  <a:schemeClr val="tx1"/>
                </a:solidFill>
                <a:effectLst/>
                <a:latin typeface="Times New Roman" pitchFamily="18" charset="0"/>
                <a:ea typeface="+mn-ea"/>
                <a:cs typeface="+mn-cs"/>
              </a:rPr>
              <a:t>The Northern California SEER Registry is based in the UCSF Department of Epidemiology and Biostatistics.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Times New Roman" pitchFamily="18" charset="0"/>
                <a:ea typeface="+mn-ea"/>
                <a:cs typeface="+mn-cs"/>
              </a:rPr>
              <a:t>SEER illustrates how dynamic cohort studies are well suited to descriptive research objectives, such as incidence and change in incidence over time.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cap="none" normalizeH="0" baseline="0" dirty="0">
                <a:ln>
                  <a:noFill/>
                </a:ln>
                <a:solidFill>
                  <a:schemeClr val="tx1"/>
                </a:solidFill>
                <a:effectLst/>
                <a:latin typeface="Arial Unicode MS"/>
              </a:rPr>
              <a:t>Kehm RD, Yang W, Tehranifar P, Terry MB. 40 Years of Change in Age- and Stage-Specific Cancer Incidence Rates in US Women and Men. JNCI Cancer Spectr.  Jun 10;3(3):pkz038, 2019</a:t>
            </a:r>
            <a:endParaRPr kumimoji="0" lang="en-US" altLang="en-US" sz="1200" b="0" i="0" u="none" strike="noStrike" cap="none" normalizeH="0" baseline="0" dirty="0">
              <a:ln>
                <a:noFill/>
              </a:ln>
              <a:solidFill>
                <a:schemeClr val="tx1"/>
              </a:solidFill>
              <a:effectLst/>
              <a:latin typeface="Arial" panose="020B0604020202020204" pitchFamily="34" charset="0"/>
            </a:endParaRPr>
          </a:p>
          <a:p>
            <a:endParaRPr lang="en-US" altLang="en-US" dirty="0"/>
          </a:p>
          <a:p>
            <a:r>
              <a:rPr lang="en-US" baseline="0" dirty="0"/>
              <a:t>In this instance, we actually do not sample the underlying dynamic cohort.  Instead, we study all of it.  Studying all of it is referred to as a “census” approach.   The term census, as you likely know, refers to counting everyone.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p:txBody>
      </p:sp>
    </p:spTree>
    <p:extLst>
      <p:ext uri="{BB962C8B-B14F-4D97-AF65-F5344CB8AC3E}">
        <p14:creationId xmlns:p14="http://schemas.microsoft.com/office/powerpoint/2010/main" val="1736887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a:t>Here is the schematic of an </a:t>
            </a:r>
            <a:r>
              <a:rPr lang="en-US" sz="1000" baseline="0" dirty="0"/>
              <a:t>underlying real-world dynamic cohort</a:t>
            </a:r>
            <a:r>
              <a:rPr lang="en-US" sz="1000" dirty="0"/>
              <a:t>.  A</a:t>
            </a:r>
            <a:r>
              <a:rPr lang="en-US" sz="1000" baseline="0" dirty="0"/>
              <a:t> dynamic cohort includes all persons who meet some defined set of characteristics during a defined time period.  </a:t>
            </a:r>
            <a:r>
              <a:rPr lang="en-US" sz="1000" b="0" baseline="0" dirty="0"/>
              <a:t>New people can continuously enter the population during the follow-up time.  </a:t>
            </a:r>
            <a:r>
              <a:rPr lang="en-US" sz="1000" baseline="0" dirty="0"/>
              <a:t>If the goal is to study a particular event or outcome, we would typically include in the defined set of characteristics that n</a:t>
            </a:r>
            <a:r>
              <a:rPr lang="en-US" sz="1000" dirty="0"/>
              <a:t>one of the</a:t>
            </a:r>
            <a:r>
              <a:rPr lang="en-US" sz="1000" baseline="0" dirty="0"/>
              <a:t> individuals</a:t>
            </a:r>
            <a:r>
              <a:rPr lang="en-US" sz="1000" dirty="0"/>
              <a:t> have the event or outcome of interest when they first enter the cohort.</a:t>
            </a:r>
            <a:r>
              <a:rPr lang="en-US" sz="1000" baseline="0" dirty="0"/>
              <a:t>   Individuals</a:t>
            </a:r>
            <a:r>
              <a:rPr lang="en-US" sz="1000" dirty="0"/>
              <a:t> are then observed over time for the occurrence of the event of interest.  The event could be</a:t>
            </a:r>
            <a:r>
              <a:rPr lang="en-US" sz="1000" baseline="0" dirty="0"/>
              <a:t> anything, a disease, death, cessation of smoking, attending a primary care visit for the first time, etc.   In our example, we are interested in new HIV infections.</a:t>
            </a:r>
          </a:p>
          <a:p>
            <a:endParaRPr lang="en-US"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In a dynamic cohort study of some event (e.g., cancer), the four possible outcomes for </a:t>
            </a:r>
            <a:r>
              <a:rPr lang="en-US" sz="1000" dirty="0"/>
              <a:t>a person in the</a:t>
            </a:r>
            <a:r>
              <a:rPr lang="en-US" sz="1000" baseline="0" dirty="0"/>
              <a:t> dynamic </a:t>
            </a:r>
            <a:r>
              <a:rPr lang="en-US" sz="1000" dirty="0"/>
              <a:t>cohort study are:  having the event of interest, a competing event, being followed without an event to the end of study observation,</a:t>
            </a:r>
            <a:r>
              <a:rPr lang="en-US" sz="1000" baseline="0" dirty="0"/>
              <a:t> or leaving the cohort by virtue of no longer meeting criteria for the cohort (e.g., moving out of the area).  Earlier we said that these losses in a dynamic real-world population were to be expected by the nature of the population (i.e., we fully expect that some people will move out of the areas), but, depending upon the research objective, the loss of participants in this way may be just as troublesome to fulfilling research objectives in a dynamic cohort than it is in fixed cohorts.  </a:t>
            </a:r>
            <a:r>
              <a:rPr lang="en-US" sz="1000" dirty="0"/>
              <a:t> For</a:t>
            </a:r>
            <a:r>
              <a:rPr lang="en-US" sz="1000" baseline="0" dirty="0"/>
              <a:t> example, when the goal is analytic (e.g., does exposure to forest fires cause lung cancer?), if you were using the dynamic cohort of all residents in these geographic areas as your source population, how and why people left the areas (i.e., left your study base) might result in your getting the wrong answer (i.e., a biased inference).  The only instance in which these departures from the cohort do not cause us to get the wrong answers is </a:t>
            </a:r>
            <a:r>
              <a:rPr lang="en-US" sz="1000" b="0" baseline="0" dirty="0"/>
              <a:t>when the research objective is descriptive and one seeks to estimate the burden of the event (e.g., lung cancer) in the specific population.  If</a:t>
            </a:r>
            <a:r>
              <a:rPr lang="en-US" sz="1000" baseline="0" dirty="0"/>
              <a:t> the objective is descriptive, when people leave the dynamic cohort study, then we truly do not care what happened to them because they are no longer part of the population of interest.  For example, we might be interested in just knowing the incidence of lung cancer in these areas, in order to understand the effectiveness of prevention interventions and to plan for care services.  Thus, it is not relevant to know what happens to people once they leave the areas.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A dynamic cohort study design is thus well-suited for descriptive research.  For analytic research, a fixed study cohort is more commonly used to sample a real-world dynamic cohort.  Dynamic real-world cohorts can also be sampled with case-control designs in very efficient ways.  We will discuss this later in this lecture.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a:t>In this particular example, the investigators actually do not need to sample the underlying dynamic cohort.  Instead, they can study the entire dynamic cohort.  We call this a census.  </a:t>
            </a:r>
            <a:endParaRPr lang="en-US" sz="1000" dirty="0"/>
          </a:p>
        </p:txBody>
      </p:sp>
      <p:sp>
        <p:nvSpPr>
          <p:cNvPr id="2" name="Date Placeholder 1"/>
          <p:cNvSpPr>
            <a:spLocks noGrp="1"/>
          </p:cNvSpPr>
          <p:nvPr>
            <p:ph type="dt" idx="10"/>
          </p:nvPr>
        </p:nvSpPr>
        <p:spPr/>
        <p:txBody>
          <a:bodyPr/>
          <a:lstStyle/>
          <a:p>
            <a:pPr>
              <a:defRPr/>
            </a:pPr>
            <a:fld id="{4EDDEC7B-0B36-41A7-8826-EABCE284A5B2}" type="datetime1">
              <a:rPr lang="en-US" smtClean="0"/>
              <a:t>9/14/2021</a:t>
            </a:fld>
            <a:endParaRPr lang="en-US" dirty="0"/>
          </a:p>
        </p:txBody>
      </p:sp>
    </p:spTree>
    <p:extLst>
      <p:ext uri="{BB962C8B-B14F-4D97-AF65-F5344CB8AC3E}">
        <p14:creationId xmlns:p14="http://schemas.microsoft.com/office/powerpoint/2010/main" val="17580405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xfrm>
            <a:off x="1104900" y="696913"/>
            <a:ext cx="4648200" cy="3486150"/>
          </a:xfrm>
          <a:ln/>
        </p:spPr>
      </p:sp>
      <p:sp>
        <p:nvSpPr>
          <p:cNvPr id="55298" name="Rectangle 3"/>
          <p:cNvSpPr>
            <a:spLocks noGrp="1" noChangeArrowheads="1"/>
          </p:cNvSpPr>
          <p:nvPr>
            <p:ph type="body" idx="1"/>
          </p:nvPr>
        </p:nvSpPr>
        <p:spPr>
          <a:noFill/>
          <a:ln/>
        </p:spPr>
        <p:txBody>
          <a:bodyPr/>
          <a:lstStyle/>
          <a:p>
            <a:pPr>
              <a:lnSpc>
                <a:spcPct val="90000"/>
              </a:lnSpc>
            </a:pPr>
            <a:r>
              <a:rPr lang="en-US" dirty="0"/>
              <a:t>The entire last half of the course is going to discuss threats to validity (also known as “bias”) in research, but one very important threat that we will introduce now is losses to follow-up.  </a:t>
            </a:r>
          </a:p>
          <a:p>
            <a:pPr>
              <a:lnSpc>
                <a:spcPct val="90000"/>
              </a:lnSpc>
            </a:pPr>
            <a:endParaRPr lang="en-US" dirty="0"/>
          </a:p>
          <a:p>
            <a:pPr>
              <a:lnSpc>
                <a:spcPct val="90000"/>
              </a:lnSpc>
            </a:pPr>
            <a:r>
              <a:rPr lang="en-US" dirty="0"/>
              <a:t>What is the effect of participants who are lost to follow-up on the answers generated by a cohort study? This is a</a:t>
            </a:r>
            <a:r>
              <a:rPr lang="en-US" baseline="0" dirty="0"/>
              <a:t> </a:t>
            </a:r>
            <a:r>
              <a:rPr lang="en-US" dirty="0"/>
              <a:t>key element to consider when trying</a:t>
            </a:r>
            <a:r>
              <a:rPr lang="en-US" baseline="0" dirty="0"/>
              <a:t> to make valid inferences when using a cohort study or an experimental trial.  The answer is that it depends upon the research question.  In general, these losses to follow-up are a source of concern.  B</a:t>
            </a:r>
            <a:r>
              <a:rPr lang="en-US" dirty="0"/>
              <a:t>ecause participants are “lost” and we do not know their</a:t>
            </a:r>
            <a:r>
              <a:rPr lang="en-US" baseline="0" dirty="0"/>
              <a:t> outcomes, we cannot tell </a:t>
            </a:r>
            <a:r>
              <a:rPr lang="en-US" dirty="0"/>
              <a:t>about the effect of these losses on the study inferences.  Do those who are lost have a different rate of the outcome than those who remain?  Do the lost represent a different association between the exposure and outcome than those who remain under observation?  In practice, it is often impossible to answer these questions for the simple reason that participants who are lost or refuse to participate further are not available to supply the answers.  </a:t>
            </a:r>
          </a:p>
          <a:p>
            <a:pPr>
              <a:lnSpc>
                <a:spcPct val="90000"/>
              </a:lnSpc>
            </a:pPr>
            <a:endParaRPr lang="en-US" dirty="0"/>
          </a:p>
          <a:p>
            <a:pPr>
              <a:lnSpc>
                <a:spcPct val="90000"/>
              </a:lnSpc>
            </a:pPr>
            <a:r>
              <a:rPr lang="en-US" dirty="0"/>
              <a:t>It is possible to assume worst case scenarios for those lost to follow-up and assess the range of possible effects on the study findings. You will have a chance to try this in one of the homework problems.  This is known as a sensitivity analysis.</a:t>
            </a:r>
            <a:r>
              <a:rPr lang="en-US" baseline="0" dirty="0"/>
              <a:t>   Such an analysis asks how sensitive our nominal findings are to the different assumptions about the lost.</a:t>
            </a:r>
            <a:endParaRPr lang="en-US" dirty="0"/>
          </a:p>
          <a:p>
            <a:pPr>
              <a:lnSpc>
                <a:spcPct val="90000"/>
              </a:lnSpc>
            </a:pPr>
            <a:endParaRPr lang="en-US" dirty="0"/>
          </a:p>
          <a:p>
            <a:pPr>
              <a:lnSpc>
                <a:spcPct val="90000"/>
              </a:lnSpc>
            </a:pPr>
            <a:r>
              <a:rPr lang="en-US" dirty="0"/>
              <a:t>Losses to follow-up are usually carefully reported in clinical trials, but it is surprising how many articles from cohort studies give little or no attention to this crucial element.  </a:t>
            </a:r>
          </a:p>
          <a:p>
            <a:pPr>
              <a:lnSpc>
                <a:spcPct val="90000"/>
              </a:lnSpc>
            </a:pPr>
            <a:endParaRPr lang="en-US" dirty="0"/>
          </a:p>
          <a:p>
            <a:pPr>
              <a:lnSpc>
                <a:spcPct val="90000"/>
              </a:lnSpc>
            </a:pPr>
            <a:r>
              <a:rPr lang="en-US" dirty="0"/>
              <a:t>At a minimum, results of a cohort study should include an enumeration of those lost to follow-up and a comparison of the characteristics of those leaving the cohort with those retained.  At a minimum, this is a comparison of baseline characteristics, but, if data are available,  a comparison should be made of the characteristics at the time of loss (i.e., using the last available measurements on the lost participants).  Time of loss is more</a:t>
            </a:r>
            <a:r>
              <a:rPr lang="en-US" baseline="0" dirty="0"/>
              <a:t> relevant than baseline because things change in a given participant. This would be the fullest disclosure of the lostness without making any assumptions about the lost. There are other more advanced techniques that can be used to make a guess at the effects of the lost on the truth of a study’s findings; we will discuss these later in the course.</a:t>
            </a:r>
            <a:endParaRPr lang="en-US" dirty="0"/>
          </a:p>
          <a:p>
            <a:pPr>
              <a:lnSpc>
                <a:spcPct val="90000"/>
              </a:lnSpc>
            </a:pPr>
            <a:endParaRPr lang="en-US" dirty="0"/>
          </a:p>
          <a:p>
            <a:pPr>
              <a:lnSpc>
                <a:spcPct val="90000"/>
              </a:lnSpc>
            </a:pPr>
            <a:endParaRPr lang="en-US" dirty="0"/>
          </a:p>
          <a:p>
            <a:pPr>
              <a:lnSpc>
                <a:spcPct val="90000"/>
              </a:lnSpc>
            </a:pPr>
            <a:endParaRPr lang="en-US" dirty="0"/>
          </a:p>
        </p:txBody>
      </p:sp>
      <p:sp>
        <p:nvSpPr>
          <p:cNvPr id="2" name="Date Placeholder 1"/>
          <p:cNvSpPr>
            <a:spLocks noGrp="1"/>
          </p:cNvSpPr>
          <p:nvPr>
            <p:ph type="dt" idx="10"/>
          </p:nvPr>
        </p:nvSpPr>
        <p:spPr/>
        <p:txBody>
          <a:bodyPr/>
          <a:lstStyle/>
          <a:p>
            <a:pPr>
              <a:defRPr/>
            </a:pPr>
            <a:fld id="{BAE2B1B5-FD5E-404F-81E5-AFDED6C94EA4}" type="datetime1">
              <a:rPr lang="en-US" smtClean="0"/>
              <a:t>9/14/2021</a:t>
            </a:fld>
            <a:endParaRPr lang="en-US" dirty="0"/>
          </a:p>
        </p:txBody>
      </p:sp>
    </p:spTree>
    <p:extLst>
      <p:ext uri="{BB962C8B-B14F-4D97-AF65-F5344CB8AC3E}">
        <p14:creationId xmlns:p14="http://schemas.microsoft.com/office/powerpoint/2010/main" val="33578344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t>The impetus for assembly of a dynamic cohort study is often some pre-existing enumeration of a population in a geographic area or in an administrative unit.  Researchers typically do not perform this enumeration themselves but rather take advantage of enumeration that is performed by non-research entities (e.g., governments).  Examples are being a resident in San Francisco Country or being a member of the Kaiser Healthcare system.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t>In an underlying real-world dynamic cohort, it is expected that some people will leave the cohort, which is referred to as being “open on the right”.  In other words, people both enter and leave the population freely.  The time axis for the cohort is calendar time.  </a:t>
            </a:r>
            <a:r>
              <a:rPr lang="en-US" sz="1000" baseline="0" dirty="0">
                <a:solidFill>
                  <a:schemeClr val="tx1"/>
                </a:solidFill>
              </a:rPr>
              <a:t>From a research perspective, these losses are a potential source of bias for analytic studies because, as discussed in previous slide, the characteristics of those who leave may differ in ways that are related to both the exposure and outcome of interest.  This means that the relationship between exposure and outcome among the lost may be different than those who stay in the cohort.  This means that those who stay in the cohort are not representative of everyone who ever started in the cohort.   For descriptive studies, however, the losses from the cohort are typically not a problem (not a source of “bias”).  This is because the descriptive objective is typically limited to those who stay in the cohort.  For example, let us say we are interested in investigating the incidence of HIV infection among persons in San Francisco.  Persons who leave San Francisco really are no longer relevant to the research question.   Thus, these losses cause no bias in our description of the incidence of HIV infection in San Francisco.  </a:t>
            </a:r>
            <a:endParaRPr lang="en-US" sz="1000" dirty="0"/>
          </a:p>
        </p:txBody>
      </p:sp>
      <p:sp>
        <p:nvSpPr>
          <p:cNvPr id="2" name="Date Placeholder 1"/>
          <p:cNvSpPr>
            <a:spLocks noGrp="1"/>
          </p:cNvSpPr>
          <p:nvPr>
            <p:ph type="dt" idx="10"/>
          </p:nvPr>
        </p:nvSpPr>
        <p:spPr/>
        <p:txBody>
          <a:bodyPr/>
          <a:lstStyle/>
          <a:p>
            <a:pPr>
              <a:defRPr/>
            </a:pPr>
            <a:fld id="{2925869D-781A-4B92-A51C-CBFA35F22354}" type="datetime1">
              <a:rPr lang="en-US" smtClean="0"/>
              <a:t>9/14/2021</a:t>
            </a:fld>
            <a:endParaRPr lang="en-US" dirty="0"/>
          </a:p>
        </p:txBody>
      </p:sp>
    </p:spTree>
    <p:extLst>
      <p:ext uri="{BB962C8B-B14F-4D97-AF65-F5344CB8AC3E}">
        <p14:creationId xmlns:p14="http://schemas.microsoft.com/office/powerpoint/2010/main" val="39690273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a:lnSpc>
                <a:spcPct val="90000"/>
              </a:lnSpc>
            </a:pPr>
            <a:r>
              <a:rPr lang="en-US" dirty="0"/>
              <a:t>This summarizes impact of losses to follow-up depends upon the</a:t>
            </a:r>
            <a:r>
              <a:rPr lang="en-US" baseline="0" dirty="0"/>
              <a:t> specific research objective and specific circumstances.</a:t>
            </a:r>
          </a:p>
          <a:p>
            <a:pPr>
              <a:lnSpc>
                <a:spcPct val="90000"/>
              </a:lnSpc>
            </a:pPr>
            <a:endParaRPr lang="en-US" baseline="0" dirty="0"/>
          </a:p>
          <a:p>
            <a:pPr marL="0" marR="0" lvl="0" indent="0" algn="l" defTabSz="914400" rtl="0" eaLnBrk="0" fontAlgn="base" latinLnBrk="0" hangingPunct="0">
              <a:lnSpc>
                <a:spcPct val="90000"/>
              </a:lnSpc>
              <a:spcBef>
                <a:spcPct val="30000"/>
              </a:spcBef>
              <a:spcAft>
                <a:spcPct val="0"/>
              </a:spcAft>
              <a:buClrTx/>
              <a:buSzTx/>
              <a:buFontTx/>
              <a:buNone/>
              <a:tabLst/>
              <a:defRPr/>
            </a:pPr>
            <a:r>
              <a:rPr lang="en-US" dirty="0"/>
              <a:t>When studying disease</a:t>
            </a:r>
            <a:r>
              <a:rPr lang="en-US" baseline="0" dirty="0"/>
              <a:t> incidence (i.e., a descriptive objective) using a fixed cohort study design, the estimate of incidence will be biased if event incidence is different among the lost than in those who remain</a:t>
            </a:r>
            <a:r>
              <a:rPr lang="en-US" dirty="0"/>
              <a:t>.  For example, if those who are lost have a higher incidence of the outcome, the estimate based on those who remain will be too low in comparison to truth in the entire fixed</a:t>
            </a:r>
            <a:r>
              <a:rPr lang="en-US" baseline="0" dirty="0"/>
              <a:t> cohort who started the study</a:t>
            </a:r>
            <a:r>
              <a:rPr lang="en-US" dirty="0"/>
              <a:t>. </a:t>
            </a:r>
            <a:r>
              <a:rPr lang="en-US" baseline="0" dirty="0"/>
              <a:t> If losses are random, this means that the incidence of outcome under study will occur at the same rate amongst the lost as those who remain.  However, the statistical precision of the estimate will be diminished. </a:t>
            </a:r>
            <a:r>
              <a:rPr lang="en-US" dirty="0"/>
              <a:t>The problem</a:t>
            </a:r>
            <a:r>
              <a:rPr lang="en-US" baseline="0" dirty="0"/>
              <a:t> is that it is not possible to know in most cases when losses are random.  One thing you can do is to look at time-of-loss characteristics of the lost and compare to the non-lost, but even this is limited because you cannot measure everything.  You can also use your contextual knowledge of the research to try to make a guess at why some participants are leaving the study (e.g., moving to another city; tired of participating; too busy with work, etc.) and some guess about how these factors influence future outcomes.  </a:t>
            </a:r>
            <a:endParaRPr lang="en-US" dirty="0"/>
          </a:p>
          <a:p>
            <a:pPr marL="0" marR="0" lvl="0" indent="0" algn="l" defTabSz="914400" rtl="0" eaLnBrk="0" fontAlgn="base" latinLnBrk="0" hangingPunct="0">
              <a:lnSpc>
                <a:spcPct val="90000"/>
              </a:lnSpc>
              <a:spcBef>
                <a:spcPct val="30000"/>
              </a:spcBef>
              <a:spcAft>
                <a:spcPct val="0"/>
              </a:spcAft>
              <a:buClrTx/>
              <a:buSzTx/>
              <a:buFontTx/>
              <a:buNone/>
              <a:tabLst/>
              <a:defRPr/>
            </a:pPr>
            <a:endParaRPr lang="en-US" baseline="0" dirty="0"/>
          </a:p>
          <a:p>
            <a:pPr>
              <a:lnSpc>
                <a:spcPct val="90000"/>
              </a:lnSpc>
            </a:pPr>
            <a:r>
              <a:rPr lang="en-US" baseline="0" dirty="0"/>
              <a:t>Losses in a dynamic cohort study are </a:t>
            </a:r>
            <a:r>
              <a:rPr lang="en-US" b="0" baseline="0" dirty="0"/>
              <a:t>an expected aspect of a dynamic cohort and, typically, these losses cause no bias if the goal is descriptive for the stated population.  For example, if the goal is to estimate the incidence of some event among people in San Francisco, then persons who leave San Francisco are of no relevance.  </a:t>
            </a:r>
          </a:p>
          <a:p>
            <a:pPr>
              <a:lnSpc>
                <a:spcPct val="90000"/>
              </a:lnSpc>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When</a:t>
            </a:r>
            <a:r>
              <a:rPr lang="en-US" baseline="0" dirty="0"/>
              <a:t> the objective is analytic, if </a:t>
            </a:r>
            <a:r>
              <a:rPr lang="en-US" dirty="0"/>
              <a:t>the association between</a:t>
            </a:r>
            <a:r>
              <a:rPr lang="en-US" baseline="0" dirty="0"/>
              <a:t> exposure and outcome is different among those lost (if you could have continued to study them) than it is amongst those who stay in the study, this means that those who stay are not yielding the correct answer of the entire cohort of persons who started the study.  This means the answer you derive from those who remain is wrong (“biased”) compared to the entire cohort.  </a:t>
            </a:r>
            <a:r>
              <a:rPr lang="en-US" dirty="0"/>
              <a:t>If the association between</a:t>
            </a:r>
            <a:r>
              <a:rPr lang="en-US" baseline="0" dirty="0"/>
              <a:t> exposure and outcome is the same among those lost (if you could have continued to study them) as it is amongst those who stay in the study, this means that those who stay are yielding the correct answer of the entire cohort of persons who started the study.   This means no bias.  Later in the course we will discuss how we can make some educated guesses about this.  Even though this latter situation incurs no bias, the absence of the outcome events will diminish the statistical precision of the measures of association.  </a:t>
            </a:r>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49</a:t>
            </a:fld>
            <a:endParaRPr lang="en-US" dirty="0"/>
          </a:p>
        </p:txBody>
      </p:sp>
      <p:sp>
        <p:nvSpPr>
          <p:cNvPr id="5" name="Date Placeholder 4"/>
          <p:cNvSpPr>
            <a:spLocks noGrp="1"/>
          </p:cNvSpPr>
          <p:nvPr>
            <p:ph type="dt" idx="11"/>
          </p:nvPr>
        </p:nvSpPr>
        <p:spPr/>
        <p:txBody>
          <a:bodyPr/>
          <a:lstStyle/>
          <a:p>
            <a:pPr>
              <a:defRPr/>
            </a:pPr>
            <a:fld id="{F645EF39-5307-492E-B286-24C9432148F6}" type="datetime1">
              <a:rPr lang="en-US" smtClean="0"/>
              <a:t>9/14/2021</a:t>
            </a:fld>
            <a:endParaRPr lang="en-US" dirty="0"/>
          </a:p>
        </p:txBody>
      </p:sp>
    </p:spTree>
    <p:extLst>
      <p:ext uri="{BB962C8B-B14F-4D97-AF65-F5344CB8AC3E}">
        <p14:creationId xmlns:p14="http://schemas.microsoft.com/office/powerpoint/2010/main" val="4127171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5</a:t>
            </a:fld>
            <a:endParaRPr lang="en-US" dirty="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p:txBody>
          <a:bodyPr/>
          <a:lstStyle/>
          <a:p>
            <a:r>
              <a:rPr lang="en-US" dirty="0"/>
              <a:t>These “Big 6” can be classified as one of </a:t>
            </a:r>
            <a:r>
              <a:rPr lang="en-US" baseline="0" dirty="0"/>
              <a:t>two broad goals, either descriptive or analytic.  In short, descriptive studies evaluate one factor/variable/construct at a time.  Any time one construct (or variable) is formally related to another is called an analytic goal.  We will give ample examples of all of these throughout the course. </a:t>
            </a:r>
            <a:endParaRPr lang="en-US" dirty="0"/>
          </a:p>
        </p:txBody>
      </p:sp>
      <p:sp>
        <p:nvSpPr>
          <p:cNvPr id="2" name="Date Placeholder 1"/>
          <p:cNvSpPr>
            <a:spLocks noGrp="1"/>
          </p:cNvSpPr>
          <p:nvPr>
            <p:ph type="dt" idx="10"/>
          </p:nvPr>
        </p:nvSpPr>
        <p:spPr/>
        <p:txBody>
          <a:bodyPr/>
          <a:lstStyle/>
          <a:p>
            <a:pPr>
              <a:defRPr/>
            </a:pPr>
            <a:fld id="{23FE040D-7BB5-4AE1-8729-2837AF36818F}" type="datetime1">
              <a:rPr lang="en-US" smtClean="0"/>
              <a:t>9/14/2021</a:t>
            </a:fld>
            <a:endParaRPr lang="en-US" dirty="0"/>
          </a:p>
        </p:txBody>
      </p:sp>
    </p:spTree>
    <p:extLst>
      <p:ext uri="{BB962C8B-B14F-4D97-AF65-F5344CB8AC3E}">
        <p14:creationId xmlns:p14="http://schemas.microsoft.com/office/powerpoint/2010/main" val="20294604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77A25948-8642-4960-ADBC-948A362B630C}" type="slidenum">
              <a:rPr lang="en-US" smtClean="0"/>
              <a:pPr/>
              <a:t>50</a:t>
            </a:fld>
            <a:endParaRPr lang="en-US" dirty="0"/>
          </a:p>
        </p:txBody>
      </p:sp>
      <p:sp>
        <p:nvSpPr>
          <p:cNvPr id="57346" name="Rectangle 2"/>
          <p:cNvSpPr>
            <a:spLocks noGrp="1" noRot="1" noChangeAspect="1" noChangeArrowheads="1" noTextEdit="1"/>
          </p:cNvSpPr>
          <p:nvPr>
            <p:ph type="sldImg"/>
          </p:nvPr>
        </p:nvSpPr>
        <p:spPr>
          <a:xfrm>
            <a:off x="1104900" y="696913"/>
            <a:ext cx="4648200" cy="3486150"/>
          </a:xfrm>
          <a:ln/>
        </p:spPr>
      </p:sp>
      <p:sp>
        <p:nvSpPr>
          <p:cNvPr id="57347" name="Rectangle 3"/>
          <p:cNvSpPr>
            <a:spLocks noGrp="1" noChangeArrowheads="1"/>
          </p:cNvSpPr>
          <p:nvPr>
            <p:ph type="body" idx="1"/>
          </p:nvPr>
        </p:nvSpPr>
        <p:spPr>
          <a:noFill/>
          <a:ln/>
        </p:spPr>
        <p:txBody>
          <a:bodyPr/>
          <a:lstStyle/>
          <a:p>
            <a:pPr>
              <a:lnSpc>
                <a:spcPct val="90000"/>
              </a:lnSpc>
            </a:pPr>
            <a:r>
              <a:rPr lang="en-US" dirty="0"/>
              <a:t>The term “bias” in epidemiologic and clinical research refers to error as compared to the true answers.  The last half of the course will be about various biases that may appear in various study designs.  Our discussion now of losses to follow-up and the biases they cause is premature in this respect, but we feel it is impossible to describe study designs without at least mentioning losses to follow-up.  This is because losses are so pervasive.  This type</a:t>
            </a:r>
            <a:r>
              <a:rPr lang="en-US" baseline="0" dirty="0"/>
              <a:t> research is not called “human research” for no reason.  Humans have free will and do a wide variety of things beyond the researcher’s control.  For one, humans will leave underlying real-world populations and will leave your research studies.  </a:t>
            </a:r>
          </a:p>
          <a:p>
            <a:pPr>
              <a:lnSpc>
                <a:spcPct val="90000"/>
              </a:lnSpc>
            </a:pPr>
            <a:endParaRPr lang="en-US" baseline="0" dirty="0"/>
          </a:p>
          <a:p>
            <a:pPr>
              <a:lnSpc>
                <a:spcPct val="90000"/>
              </a:lnSpc>
            </a:pPr>
            <a:r>
              <a:rPr lang="en-US" baseline="0" dirty="0"/>
              <a:t>Losses to follow-up are not the only form of bias we must overcome, but it is major one.  </a:t>
            </a:r>
            <a:endParaRPr lang="en-US" dirty="0"/>
          </a:p>
        </p:txBody>
      </p:sp>
      <p:sp>
        <p:nvSpPr>
          <p:cNvPr id="2" name="Date Placeholder 1"/>
          <p:cNvSpPr>
            <a:spLocks noGrp="1"/>
          </p:cNvSpPr>
          <p:nvPr>
            <p:ph type="dt" idx="10"/>
          </p:nvPr>
        </p:nvSpPr>
        <p:spPr/>
        <p:txBody>
          <a:bodyPr/>
          <a:lstStyle/>
          <a:p>
            <a:pPr>
              <a:defRPr/>
            </a:pPr>
            <a:fld id="{6EA3F673-2969-4C20-96EF-16F74AE592B4}" type="datetime1">
              <a:rPr lang="en-US" smtClean="0"/>
              <a:t>9/14/2021</a:t>
            </a:fld>
            <a:endParaRPr lang="en-US" dirty="0"/>
          </a:p>
        </p:txBody>
      </p:sp>
    </p:spTree>
    <p:extLst>
      <p:ext uri="{BB962C8B-B14F-4D97-AF65-F5344CB8AC3E}">
        <p14:creationId xmlns:p14="http://schemas.microsoft.com/office/powerpoint/2010/main" val="13819422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1104900" y="696913"/>
            <a:ext cx="4648200" cy="3486150"/>
          </a:xfrm>
          <a:ln/>
        </p:spPr>
      </p:sp>
      <p:sp>
        <p:nvSpPr>
          <p:cNvPr id="61442" name="Rectangle 3"/>
          <p:cNvSpPr>
            <a:spLocks noGrp="1" noChangeArrowheads="1"/>
          </p:cNvSpPr>
          <p:nvPr>
            <p:ph type="body" idx="1"/>
          </p:nvPr>
        </p:nvSpPr>
        <p:spPr>
          <a:noFill/>
          <a:ln/>
        </p:spPr>
        <p:txBody>
          <a:bodyPr/>
          <a:lstStyle/>
          <a:p>
            <a:r>
              <a:rPr lang="en-US" dirty="0"/>
              <a:t>We earlier mentioned the term “competing event”.</a:t>
            </a:r>
            <a:r>
              <a:rPr lang="en-US" baseline="0" dirty="0"/>
              <a:t>  </a:t>
            </a:r>
            <a:r>
              <a:rPr lang="en-US" dirty="0"/>
              <a:t>It </a:t>
            </a:r>
            <a:r>
              <a:rPr lang="en-US" baseline="0" dirty="0"/>
              <a:t>typically does not receive adequate attention in introductory coverages of cohort studies, but it should.  One cannot think about cohort studies without keeping in mind competing events.  </a:t>
            </a:r>
            <a:r>
              <a:rPr lang="en-US" dirty="0"/>
              <a:t>A competing event is an event that precludes the occurrence of the outcome of interest.  At the point when a competing event occurs, follow-up typically ends since it</a:t>
            </a:r>
            <a:r>
              <a:rPr lang="en-US" baseline="0" dirty="0"/>
              <a:t> is</a:t>
            </a:r>
            <a:r>
              <a:rPr lang="en-US" dirty="0"/>
              <a:t> no longer possible to have the outcome of interest (or the probability of the event has markedly decreased).  However, how to handle the competing event in</a:t>
            </a:r>
            <a:r>
              <a:rPr lang="en-US" baseline="0" dirty="0"/>
              <a:t> the analysis of a cohort requires caution.</a:t>
            </a:r>
            <a:endParaRPr lang="en-US" dirty="0"/>
          </a:p>
          <a:p>
            <a:endParaRPr lang="en-US" dirty="0"/>
          </a:p>
          <a:p>
            <a:r>
              <a:rPr lang="en-US" dirty="0"/>
              <a:t>Competing events are different than losses to follow-up.  Persons who are lost to follow-up may still have your outcome of interest.  However, you, as the investigator, are not able to observe it.  With a competing event, the participant simply is no longer able to have the outcome of interest (or the chance of the outcome</a:t>
            </a:r>
            <a:r>
              <a:rPr lang="en-US" baseline="0" dirty="0"/>
              <a:t> has been markedly altered)</a:t>
            </a:r>
            <a:r>
              <a:rPr lang="en-US" dirty="0"/>
              <a:t>.  For example, if the study outcome is </a:t>
            </a:r>
            <a:r>
              <a:rPr lang="en-US" u="sng" dirty="0"/>
              <a:t>not</a:t>
            </a:r>
            <a:r>
              <a:rPr lang="en-US" dirty="0"/>
              <a:t> mortality, then death is always a competing event.  In a study of the incidence of heart attack,</a:t>
            </a:r>
            <a:r>
              <a:rPr lang="en-US" baseline="0" dirty="0"/>
              <a:t> death from cancer prior to occurrence of a heart attack is a competing event.  </a:t>
            </a:r>
            <a:r>
              <a:rPr lang="en-US" dirty="0"/>
              <a:t>Another example of a competing event would be a bilateral leg amputation (i.e., both legs amputated) in a study of knee replacement.  Or, bilateral hip replacement (i.e., replacement of one’s original hip with an artificial</a:t>
            </a:r>
            <a:r>
              <a:rPr lang="en-US" baseline="0" dirty="0"/>
              <a:t> hip) </a:t>
            </a:r>
            <a:r>
              <a:rPr lang="en-US" dirty="0"/>
              <a:t>would be a competing event for the outcome of native hip fracture;</a:t>
            </a:r>
            <a:r>
              <a:rPr lang="en-US" baseline="0" dirty="0"/>
              <a:t> this is because artificial hips are typically made of material that rarely, if ever, fractures per se.  Bone around artificial hips can fracture but this is a different disease than a native hip fracture.  </a:t>
            </a:r>
            <a:endParaRPr lang="en-US" dirty="0"/>
          </a:p>
          <a:p>
            <a:endParaRPr lang="en-US" dirty="0"/>
          </a:p>
          <a:p>
            <a:r>
              <a:rPr lang="en-US" dirty="0"/>
              <a:t>One fine point is that an event need not entirely preclude the occurrence of an outcome of interest for the investigator to handle it as a competing event.   For example, in a study where ovarian cancer is the outcome, having one’s ovaries removed substantially reduces but does not entirely preclude the occurrence of ovarian cancer.  Investigators may nonetheless</a:t>
            </a:r>
            <a:r>
              <a:rPr lang="en-US" baseline="0" dirty="0"/>
              <a:t> typically </a:t>
            </a:r>
            <a:r>
              <a:rPr lang="en-US" dirty="0"/>
              <a:t>choose to handle ovarian removal as a competing event.</a:t>
            </a:r>
          </a:p>
          <a:p>
            <a:endParaRPr lang="en-US" dirty="0"/>
          </a:p>
          <a:p>
            <a:r>
              <a:rPr lang="en-US" dirty="0"/>
              <a:t>Any study where the outcome is not inevitable has the potential for competing events.  This means that any study other than one that looks at all-cause mortality is subject to the possibility of competing events. </a:t>
            </a:r>
          </a:p>
          <a:p>
            <a:endParaRPr lang="en-US" dirty="0"/>
          </a:p>
          <a:p>
            <a:r>
              <a:rPr lang="en-US" dirty="0"/>
              <a:t>We will discuss competing events in more detail in later lectures.  We will discuss their</a:t>
            </a:r>
            <a:r>
              <a:rPr lang="en-US" baseline="0" dirty="0"/>
              <a:t> influence on estimation of incidence and when causal inference is the main objective.  </a:t>
            </a:r>
            <a:endParaRPr lang="en-US" dirty="0"/>
          </a:p>
          <a:p>
            <a:endParaRPr lang="en-US" dirty="0"/>
          </a:p>
          <a:p>
            <a:r>
              <a:rPr lang="en-US" dirty="0"/>
              <a:t>Advanced</a:t>
            </a:r>
            <a:r>
              <a:rPr lang="en-US" baseline="0" dirty="0"/>
              <a:t> t</a:t>
            </a:r>
            <a:r>
              <a:rPr lang="en-US" dirty="0"/>
              <a:t>echnical</a:t>
            </a:r>
            <a:r>
              <a:rPr lang="en-US" baseline="0" dirty="0"/>
              <a:t> note which will be more easily understood later in the course:  There is sometimes confusion about what to call or how to handle events that markedly alter but do not entirely preclude the probability of another event, such as the removal of ovaries mentioned above, and after which participants continue to be alive.   In the ovary removal example, the choice to the investigator is whether to call the occurrence of ovary removal a competing event and cease analysis/observation of the participant at that point or to keep the participant in the analysis, follow her course and incidence of ovarian cancer, and keep track of the ovary removal in other ways.   The answer rests in the desired research objective.  Among descriptive objectives, one question of interest is what is the cumulative incidence of ovarian cancer in women as long as they still have ovaries intact.  In this instance, one would want to call the occurrence of ovary removal a competing event, and it will require the investigator to remember to use a special analytic tool (the Aalen-Johansen estimator, which we will discuss later in the course) in order to get the right answer.  The investigator would also want to concurrently report the incidence of women who developed the competing event, such as to be able to interpret the cumulative incidence of ovarian cancer among women with intact ovaries in proper context.  On the other hand, if the desire is to estimate the actual cumulative incidence of ovarian cancer among all women who started off in a fixed cohort, then the more commonly understood cumulative incidence estimators (e.g., Kaplan-Meier) can be used and nothing special would be done analytically among women who their ovaries removed.  Interpretation of this incidence, however, needs to keep in mind that some (possibly important fraction) of women had their ovaries removed over the course of observation and drastically changed their probability of outcome.  Both approaches are valid, but they have very different interpretations.  If the investigator is estimating rates, he/she will need to be cognizant about the interpretation of the rate if ovarian removal is considered a competing event and removed from the analysis (“the rate of ovarian cancer in those who have not had ovarian removal”) versus if the participant is not removed (“the rate of ovarian cancer in the entire population, some of whom have had ovarian removal”).  Both estimates are valid; they just have different interpretations.    </a:t>
            </a:r>
          </a:p>
          <a:p>
            <a:endParaRPr lang="en-US" baseline="0" dirty="0"/>
          </a:p>
          <a:p>
            <a:r>
              <a:rPr lang="en-US" baseline="0" dirty="0"/>
              <a:t>For analytic objectives, it is clear that a competing event that results in a participant remaining alive but at markedly altered risk for the outcome is essentially a form of (marked) interaction.   Hence, an event such as ovarian removal can be handled as a competing event (with cessation of observation) or by keeping the participant in the analysis and considering ovary removal an effect modifier.   Handling ovary removal as an effect modifier has the advantage of being able to derive some marginal measure of association, averaged over all participants.  It also forces the investigator to be conscious in reporting about the presence of very different stratum-specific estimates depending upon the presence or absence of ovary removal.  On the other hand, handling ovary removal as a competing event essentially means that we are just evaluating the stratum-specific estimate in which ovary removal did not occur.  As long as the investigator remembers this and does not confuse the competing event-derived measure of association with the marginal measure of association (i.e., for the entire starting population), there is equivalency between the two approaches (i.e., the competing event-derived approach estimate is the same as the effect modification approach-based stratum-specific estimate of the non-ovarian-removal stratum).  If somehow the investigator forgets this and leads readers to believe that the competing event approach-derived estimate is the estimate for entire population, then the competing event approach-derived estimate is going to be wrong (biased) in comparison to the truth in the entire population in certain situations.  One such situation is when risk differences are calculated under non-null association between exposure and outcome, and in which exposure is not related to the competing event.   That is, when only participants remain in the analysis who have not had ovary removal, this leaves a group that has a higher incidence of ovarian cancer than the entire starting population – the absolute incidences in both exposed and unexposed groups who remain are falsely elevated compared to the starting exposed and unexposed populations.  If there is truly no association between exposure and disease, then this will not result in bias in either the absolute or ratio measure of association.   The difference between two falsely elevated incidences which are identical is still zero.  On the other hand, if there is a true association between exposure and outcome (what we call the non-null scenario), then the falsely elevated incidences in the exposed and unexposed groups will result in a biased risk difference; the risk ratio should not be biased, however, as long as exposure is not causally related to the competing event.  This scenario is identical to Diagram 2 of Figure 1 in Howe et al. Epidemiology 2016 except for replacing Howe’s D (lost to follow-up) with “Selection” and L with the competing event.  If exposure is related to occurrence of the competing event, then this is a set up for collider bias and needs to be handled with caution.  </a:t>
            </a:r>
          </a:p>
          <a:p>
            <a:endParaRPr lang="en-US" baseline="0" dirty="0"/>
          </a:p>
          <a:p>
            <a:r>
              <a:rPr lang="en-US" baseline="0" dirty="0"/>
              <a:t>This discussion reminds us that there is a fundamental difference between competing events that still result in a person being alive (and thus theoretically at risk for outcomes) and competing events such as death for which it does not make sense to consider the occurrence of new incident conditions. </a:t>
            </a:r>
            <a:endParaRPr lang="en-US" dirty="0"/>
          </a:p>
          <a:p>
            <a:endParaRPr lang="en-US" dirty="0"/>
          </a:p>
        </p:txBody>
      </p:sp>
      <p:sp>
        <p:nvSpPr>
          <p:cNvPr id="2" name="Date Placeholder 1"/>
          <p:cNvSpPr>
            <a:spLocks noGrp="1"/>
          </p:cNvSpPr>
          <p:nvPr>
            <p:ph type="dt" idx="10"/>
          </p:nvPr>
        </p:nvSpPr>
        <p:spPr/>
        <p:txBody>
          <a:bodyPr/>
          <a:lstStyle/>
          <a:p>
            <a:pPr>
              <a:defRPr/>
            </a:pPr>
            <a:fld id="{C55635D2-DDFB-4BA2-973D-FE3EFBEB6889}" type="datetime1">
              <a:rPr lang="en-US" smtClean="0"/>
              <a:t>9/14/2021</a:t>
            </a:fld>
            <a:endParaRPr lang="en-US" dirty="0"/>
          </a:p>
        </p:txBody>
      </p:sp>
    </p:spTree>
    <p:extLst>
      <p:ext uri="{BB962C8B-B14F-4D97-AF65-F5344CB8AC3E}">
        <p14:creationId xmlns:p14="http://schemas.microsoft.com/office/powerpoint/2010/main" val="5628088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AE87F68-693E-4642-8BA8-D7C87A69C5F7}" type="slidenum">
              <a:rPr lang="en-US" smtClean="0"/>
              <a:pPr/>
              <a:t>52</a:t>
            </a:fld>
            <a:endParaRPr lang="en-US" dirty="0"/>
          </a:p>
        </p:txBody>
      </p:sp>
      <p:sp>
        <p:nvSpPr>
          <p:cNvPr id="51202" name="Rectangle 2"/>
          <p:cNvSpPr>
            <a:spLocks noGrp="1" noRot="1" noChangeAspect="1" noChangeArrowheads="1" noTextEdit="1"/>
          </p:cNvSpPr>
          <p:nvPr>
            <p:ph type="sldImg"/>
          </p:nvPr>
        </p:nvSpPr>
        <p:spPr>
          <a:xfrm>
            <a:off x="1104900" y="696913"/>
            <a:ext cx="4648200" cy="3486150"/>
          </a:xfrm>
          <a:ln/>
        </p:spPr>
      </p:sp>
      <p:sp>
        <p:nvSpPr>
          <p:cNvPr id="51203" name="Rectangle 3"/>
          <p:cNvSpPr>
            <a:spLocks noGrp="1" noChangeArrowheads="1"/>
          </p:cNvSpPr>
          <p:nvPr>
            <p:ph type="body" idx="1"/>
          </p:nvPr>
        </p:nvSpPr>
        <p:spPr>
          <a:noFill/>
          <a:ln/>
        </p:spPr>
        <p:txBody>
          <a:bodyPr/>
          <a:lstStyle/>
          <a:p>
            <a:r>
              <a:rPr lang="en-US" dirty="0"/>
              <a:t>A few last words on cohort studies before moving on to cross-sectional</a:t>
            </a:r>
            <a:r>
              <a:rPr lang="en-US" baseline="0" dirty="0"/>
              <a:t> studies:</a:t>
            </a:r>
          </a:p>
          <a:p>
            <a:endParaRPr lang="en-US" baseline="0" dirty="0"/>
          </a:p>
          <a:p>
            <a:r>
              <a:rPr lang="en-US" baseline="0" dirty="0"/>
              <a:t>Cohort studies follow individuals’ progression or journey through life and their occurrence of exposures and outcomes.  Hence, they are a natural way for researchers to study exposures in isolation, outcomes in isolation and the relationships between exposures and outcomes. </a:t>
            </a:r>
          </a:p>
          <a:p>
            <a:endParaRPr lang="en-US" baseline="0" dirty="0"/>
          </a:p>
          <a:p>
            <a:r>
              <a:rPr lang="en-US" baseline="0" dirty="0"/>
              <a:t>Cohort studies are sometimes called the “gold standard” among observational study designs.  It is important to understand why this is the case as well as the limitations of such a claim.  This claim is made because in cohort studies the investigator has the ability to make the measurement of exposure prior to the occurrence of outcome and to prove that exposure preceded outcome.  This is useful both to decrease measurement bias (which we will discuss later in the course) and to satisfy a </a:t>
            </a:r>
            <a:r>
              <a:rPr lang="en-US" dirty="0"/>
              <a:t>sine qua non for studying causation (i.e., whether a give exposure causes a give</a:t>
            </a:r>
            <a:r>
              <a:rPr lang="en-US" baseline="0" dirty="0"/>
              <a:t>n outcome), which</a:t>
            </a:r>
            <a:r>
              <a:rPr lang="en-US" dirty="0"/>
              <a:t> is that a cause must precede</a:t>
            </a:r>
            <a:r>
              <a:rPr lang="en-US" baseline="0" dirty="0"/>
              <a:t> an outcome/event (and not vice versa). </a:t>
            </a:r>
            <a:r>
              <a:rPr lang="en-US" dirty="0"/>
              <a:t>Yet, it turns out, as we will discuss in case-control studies, a cohort</a:t>
            </a:r>
            <a:r>
              <a:rPr lang="en-US" baseline="0" dirty="0"/>
              <a:t> study is not the only way to achieve this temporality.   </a:t>
            </a:r>
          </a:p>
          <a:p>
            <a:endParaRPr lang="en-US" baseline="0" dirty="0"/>
          </a:p>
          <a:p>
            <a:r>
              <a:rPr lang="en-US" baseline="0" dirty="0"/>
              <a:t>In addition, this “gold standard” claim only goes so far in its credibility.  For example, a cohort study does not offer any special unique advantage (versus a case-control study or cross-sectional study) at avoiding confounding, which is often a bigger threat to validity than is ensuring temporality.  </a:t>
            </a:r>
            <a:endParaRPr lang="en-US" dirty="0"/>
          </a:p>
          <a:p>
            <a:endParaRPr lang="en-US" dirty="0"/>
          </a:p>
          <a:p>
            <a:r>
              <a:rPr lang="en-US" dirty="0"/>
              <a:t>Finally, as we have already</a:t>
            </a:r>
            <a:r>
              <a:rPr lang="en-US" baseline="0" dirty="0"/>
              <a:t> mentioned, e</a:t>
            </a:r>
            <a:r>
              <a:rPr lang="en-US" dirty="0"/>
              <a:t>xperimental</a:t>
            </a:r>
            <a:r>
              <a:rPr lang="en-US" baseline="0" dirty="0"/>
              <a:t> study designs</a:t>
            </a:r>
            <a:r>
              <a:rPr lang="en-US" dirty="0"/>
              <a:t> of whatever flavor (randomized, non-randomized,</a:t>
            </a:r>
            <a:r>
              <a:rPr lang="en-US" baseline="0" dirty="0"/>
              <a:t> </a:t>
            </a:r>
            <a:r>
              <a:rPr lang="en-US" dirty="0"/>
              <a:t>blinded, placebo-controlled, etc.) can be thought of as cohort studies in which the exposure/treatment is assigned to participants by the investigators rather than just observed as it</a:t>
            </a:r>
            <a:r>
              <a:rPr lang="en-US" baseline="0" dirty="0"/>
              <a:t> naturally occurs.  </a:t>
            </a:r>
            <a:r>
              <a:rPr lang="en-US" dirty="0"/>
              <a:t>  Thus, many elements that we will learn about cohort studies can be applied to experimental study designs.</a:t>
            </a:r>
          </a:p>
          <a:p>
            <a:endParaRPr lang="en-US" dirty="0"/>
          </a:p>
        </p:txBody>
      </p:sp>
      <p:sp>
        <p:nvSpPr>
          <p:cNvPr id="2" name="Date Placeholder 1"/>
          <p:cNvSpPr>
            <a:spLocks noGrp="1"/>
          </p:cNvSpPr>
          <p:nvPr>
            <p:ph type="dt" idx="10"/>
          </p:nvPr>
        </p:nvSpPr>
        <p:spPr/>
        <p:txBody>
          <a:bodyPr/>
          <a:lstStyle/>
          <a:p>
            <a:pPr>
              <a:defRPr/>
            </a:pPr>
            <a:fld id="{EA6DCC2B-86EC-47F6-81F6-973F233D1BBA}" type="datetime1">
              <a:rPr lang="en-US" smtClean="0"/>
              <a:t>9/14/2021</a:t>
            </a:fld>
            <a:endParaRPr lang="en-US" dirty="0"/>
          </a:p>
        </p:txBody>
      </p:sp>
    </p:spTree>
    <p:extLst>
      <p:ext uri="{BB962C8B-B14F-4D97-AF65-F5344CB8AC3E}">
        <p14:creationId xmlns:p14="http://schemas.microsoft.com/office/powerpoint/2010/main" val="17104211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now move to cross-sectional study design.</a:t>
            </a:r>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53</a:t>
            </a:fld>
            <a:endParaRPr lang="en-US" dirty="0"/>
          </a:p>
        </p:txBody>
      </p:sp>
      <p:sp>
        <p:nvSpPr>
          <p:cNvPr id="5" name="Date Placeholder 4"/>
          <p:cNvSpPr>
            <a:spLocks noGrp="1"/>
          </p:cNvSpPr>
          <p:nvPr>
            <p:ph type="dt" idx="11"/>
          </p:nvPr>
        </p:nvSpPr>
        <p:spPr/>
        <p:txBody>
          <a:bodyPr/>
          <a:lstStyle/>
          <a:p>
            <a:pPr>
              <a:defRPr/>
            </a:pPr>
            <a:fld id="{79B3C843-4497-493E-ABDB-5DD8587CDC32}" type="datetime1">
              <a:rPr lang="en-US" smtClean="0"/>
              <a:t>9/14/2021</a:t>
            </a:fld>
            <a:endParaRPr lang="en-US" dirty="0"/>
          </a:p>
        </p:txBody>
      </p:sp>
    </p:spTree>
    <p:extLst>
      <p:ext uri="{BB962C8B-B14F-4D97-AF65-F5344CB8AC3E}">
        <p14:creationId xmlns:p14="http://schemas.microsoft.com/office/powerpoint/2010/main" val="35690394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BECA872-4CD1-490C-A951-C130BFA2C6F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7106" name="Rectangle 2"/>
          <p:cNvSpPr>
            <a:spLocks noGrp="1" noRot="1" noChangeAspect="1" noChangeArrowheads="1" noTextEdit="1"/>
          </p:cNvSpPr>
          <p:nvPr>
            <p:ph type="sldImg"/>
          </p:nvPr>
        </p:nvSpPr>
        <p:spPr>
          <a:xfrm>
            <a:off x="1104900" y="696913"/>
            <a:ext cx="4648200" cy="3486150"/>
          </a:xfrm>
          <a:ln/>
        </p:spPr>
      </p:sp>
      <p:sp>
        <p:nvSpPr>
          <p:cNvPr id="47107" name="Rectangle 3"/>
          <p:cNvSpPr>
            <a:spLocks noGrp="1" noChangeArrowheads="1"/>
          </p:cNvSpPr>
          <p:nvPr>
            <p:ph type="body" idx="1"/>
          </p:nvPr>
        </p:nvSpPr>
        <p:spPr>
          <a:noFill/>
          <a:ln/>
        </p:spPr>
        <p:txBody>
          <a:bodyPr/>
          <a:lstStyle/>
          <a:p>
            <a:r>
              <a:rPr lang="nl-NL" dirty="0"/>
              <a:t>A few prefacing remarks</a:t>
            </a:r>
            <a:r>
              <a:rPr lang="nl-NL" baseline="0" dirty="0"/>
              <a:t> about cross-sectional studies.</a:t>
            </a:r>
          </a:p>
          <a:p>
            <a:endParaRPr lang="nl-NL" baseline="0" dirty="0"/>
          </a:p>
          <a:p>
            <a:pPr>
              <a:spcAft>
                <a:spcPts val="600"/>
              </a:spcAft>
            </a:pPr>
            <a:r>
              <a:rPr lang="en-US" sz="2800" dirty="0"/>
              <a:t>Cross-sectional studies encounter, i.e., make contact with, participants at one moment in time.  That said, </a:t>
            </a:r>
            <a:r>
              <a:rPr lang="en-US" sz="2400" dirty="0"/>
              <a:t>estimating </a:t>
            </a:r>
            <a:r>
              <a:rPr lang="en-US" sz="2400" u="sng" dirty="0"/>
              <a:t>prevalence</a:t>
            </a:r>
            <a:r>
              <a:rPr lang="en-US" sz="2400" dirty="0"/>
              <a:t> of various factors, i.e., assessment of current status, is their ‘claim to fame’.  In the past, cross-sectional studies were often called prevalence studies.  This means that there is no longitudinal assessment going forward of any participants; there is no element of forward observation.</a:t>
            </a:r>
          </a:p>
          <a:p>
            <a:pPr>
              <a:spcAft>
                <a:spcPts val="600"/>
              </a:spcAft>
            </a:pPr>
            <a:endParaRPr lang="en-US" sz="2400" dirty="0"/>
          </a:p>
          <a:p>
            <a:pPr>
              <a:spcAft>
                <a:spcPts val="600"/>
              </a:spcAft>
            </a:pPr>
            <a:r>
              <a:rPr lang="en-US" sz="2800" dirty="0"/>
              <a:t>This is not to say, however, that historical exposures cannot be measured in cross-sectionals studies, and temporal relationships proposed between something that occurred in the past and current status of some entity at the moment of the cross-sectional encounter.  An example is the </a:t>
            </a:r>
            <a:r>
              <a:rPr lang="en-US" sz="2400" dirty="0"/>
              <a:t>relationship between childhood abuse and various disease in adulthood.  In a cross-sectional study, participants can be seen once and asked about any history of abuse while a child and about the presence of various disease states on the date of the interview.  If a relationship between history of childhood abuse and, say, a particular current disease is present, it can be said to have temporality (measurement accuracy aside).</a:t>
            </a:r>
          </a:p>
          <a:p>
            <a:pPr>
              <a:spcAft>
                <a:spcPts val="600"/>
              </a:spcAft>
            </a:pPr>
            <a:endParaRPr lang="en-US" sz="2400" dirty="0"/>
          </a:p>
          <a:p>
            <a:pPr>
              <a:spcAft>
                <a:spcPts val="600"/>
              </a:spcAft>
            </a:pPr>
            <a:r>
              <a:rPr lang="en-US" sz="2400" dirty="0"/>
              <a:t>This brings us to our last point, which is that cross-sectional studies are not just for descriptive objectives.  Cross-sectional studies can address analytic objectives, either those regarding causation or prediction.  As we will discuss presently, while cross-sectional studies can derive these analytic relationships, their validity must be assessed on a case-by-case basis.  Often, we are left with concurrent measure of exposure and outcome, which limits our ability to know what caused what.  </a:t>
            </a:r>
            <a:r>
              <a:rPr lang="nl-NL" baseline="0" dirty="0"/>
              <a:t> </a:t>
            </a:r>
            <a:endParaRPr lang="nl-NL" dirty="0"/>
          </a:p>
          <a:p>
            <a:endParaRPr lang="en-US"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EBFA217-594A-4E11-B22C-88B9ED82DD16}"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9/14/2021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368832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ACA08F81-CC37-46CB-BC60-B6B30DE821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55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1174750" y="695325"/>
            <a:ext cx="4641850"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r>
              <a:rPr lang="en-US" dirty="0"/>
              <a:t>As an example of a cross-sectional study, let us say we interested in the prevalence of diabetes in U.S. adults self-reporting as Latino.  This is a descriptive objective.  To address this, investigators took advantage of the </a:t>
            </a:r>
            <a:r>
              <a:rPr lang="en-US" sz="1200" b="0" dirty="0"/>
              <a:t>National Health and Nutrition Examination Survey, abbreviated NHANES. </a:t>
            </a:r>
            <a:r>
              <a:rPr lang="en-US" sz="1200" b="1" dirty="0"/>
              <a:t> </a:t>
            </a:r>
            <a:r>
              <a:rPr lang="en-US" sz="1200" b="0" dirty="0"/>
              <a:t>NHANES is essentially a random sample of all persons in the U.S.  In other words, the underlying real-world cohort is all U.S. adults.  </a:t>
            </a:r>
            <a:r>
              <a:rPr lang="en-US" sz="1200" dirty="0"/>
              <a:t>The study sample is all of the randomly sampled individuals who agreed to participate.  In the most recent NHANES survey, 51% of persons who were approached agreed to participate.  In this study, the investigators focused on those individuals in NHANES who self-reported as Latino, which were 3165 persons.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p:txBody>
      </p:sp>
    </p:spTree>
    <p:extLst>
      <p:ext uri="{BB962C8B-B14F-4D97-AF65-F5344CB8AC3E}">
        <p14:creationId xmlns:p14="http://schemas.microsoft.com/office/powerpoint/2010/main" val="20102674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a:t>Remember that this is the schematic of a dynamic cohort.  Let us say it all U.S. Latino adults.  </a:t>
            </a:r>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4CA40C8-FDB2-40EB-9675-23D06C869838}"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9/14/2021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268250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a:t>Here is a schematic of NHANES.  The underlying real-world cohort is a dynamic cohort, the entire U.S. Adult population. Note that the x-axis is calendar time., and there are persons continuously entering and leaving the cohort.  NHANES is a cross-sectional sample of this cohort, depicted here with the vertical blue line.  The line means that the dynamic cohort is encountered at one slice in time.  NHANES is what is known as a probability sample, which means that everyone in the underlying cohort has some known probability of being asked to join.  The probabilities are not necessarily the same in that NHANES oversamples for certain groups.  For our purposes, we can think of NHANES as essentially a random sample of the U.S. adult U.S. population.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a:t>Because NHANES is a random sample of the U.S. general population, the prevalence of diabetes that is derived is readily interpretable as an estimate of diabetes prevalence in the general U.S. population.  NHANES is highly regarded for its ability to make accurate estimates of prevalence of various exposures and disease states.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a:p>
        </p:txBody>
      </p:sp>
      <p:sp>
        <p:nvSpPr>
          <p:cNvPr id="2" name="Date Placeholder 1"/>
          <p:cNvSpPr>
            <a:spLocks noGrp="1"/>
          </p:cNvSpPr>
          <p:nvPr>
            <p:ph type="dt" idx="10"/>
          </p:nvPr>
        </p:nvSpPr>
        <p:spPr/>
        <p:txBody>
          <a:bodyPr/>
          <a:lstStyle/>
          <a:p>
            <a:pPr>
              <a:defRPr/>
            </a:pPr>
            <a:fld id="{9B15DE6C-18EF-498E-A283-CF1754E0247C}" type="datetime1">
              <a:rPr lang="en-US" smtClean="0"/>
              <a:t>9/14/2021</a:t>
            </a:fld>
            <a:endParaRPr lang="en-US" dirty="0"/>
          </a:p>
        </p:txBody>
      </p:sp>
    </p:spTree>
    <p:extLst>
      <p:ext uri="{BB962C8B-B14F-4D97-AF65-F5344CB8AC3E}">
        <p14:creationId xmlns:p14="http://schemas.microsoft.com/office/powerpoint/2010/main" val="39775563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736E19BF-4B2C-422B-9A96-F3BCF895B75A}" type="slidenum">
              <a:rPr lang="en-US" smtClean="0"/>
              <a:pPr/>
              <a:t>58</a:t>
            </a:fld>
            <a:endParaRPr lang="en-US" dirty="0"/>
          </a:p>
        </p:txBody>
      </p:sp>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noFill/>
          <a:ln/>
        </p:spPr>
        <p:txBody>
          <a:bodyPr/>
          <a:lstStyle/>
          <a:p>
            <a:r>
              <a:rPr lang="en-US" dirty="0"/>
              <a:t>The estimate derived from this study was a prevalence of 12.4%, more than 1 in 10.  By any definition, this is a high prevalence.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highlight>
                  <a:srgbClr val="FFFF00"/>
                </a:highlight>
              </a:rPr>
              <a:t>Could this prevalence be wrong relative to the true prevalence in the source population?  In considering how the estimate of diabetes prevalence might be biased in this study, based on the cross-sectional sampling design, concerns would focus on how people with diabetes might be under- or over-represented in the NHANES sample compared with the underlying US population.  For example, is there a possibility that those with diabetes would be less likely than other individuals to agree to an NHANES visit because they are ill?   We can get a hint of this by examining the percentages of persons approached who agree to participate.  However, unless this percentage is very high, we will never know if those who agreed to participate are truly representative of the underlying population.  </a:t>
            </a:r>
          </a:p>
          <a:p>
            <a:endParaRPr lang="en-US" dirty="0"/>
          </a:p>
          <a:p>
            <a:endParaRPr lang="nl-NL" dirty="0"/>
          </a:p>
        </p:txBody>
      </p:sp>
      <p:sp>
        <p:nvSpPr>
          <p:cNvPr id="2" name="Date Placeholder 1"/>
          <p:cNvSpPr>
            <a:spLocks noGrp="1"/>
          </p:cNvSpPr>
          <p:nvPr>
            <p:ph type="dt" idx="10"/>
          </p:nvPr>
        </p:nvSpPr>
        <p:spPr/>
        <p:txBody>
          <a:bodyPr/>
          <a:lstStyle/>
          <a:p>
            <a:pPr>
              <a:defRPr/>
            </a:pPr>
            <a:fld id="{42AE53DB-A39D-458F-9212-E598B6B4CF45}" type="datetime1">
              <a:rPr lang="en-US" smtClean="0"/>
              <a:t>9/14/2021</a:t>
            </a:fld>
            <a:endParaRPr lang="en-US" dirty="0"/>
          </a:p>
        </p:txBody>
      </p:sp>
    </p:spTree>
    <p:extLst>
      <p:ext uri="{BB962C8B-B14F-4D97-AF65-F5344CB8AC3E}">
        <p14:creationId xmlns:p14="http://schemas.microsoft.com/office/powerpoint/2010/main" val="3629099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736E19BF-4B2C-422B-9A96-F3BCF895B75A}" type="slidenum">
              <a:rPr lang="en-US" smtClean="0"/>
              <a:pPr/>
              <a:t>59</a:t>
            </a:fld>
            <a:endParaRPr lang="en-US" dirty="0"/>
          </a:p>
        </p:txBody>
      </p:sp>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noFill/>
          <a:ln/>
        </p:spPr>
        <p:txBody>
          <a:bodyPr/>
          <a:lstStyle/>
          <a:p>
            <a:r>
              <a:rPr lang="en-US" dirty="0"/>
              <a:t>As noted, cross-sectional studies measure prevalence of any binary or categorical entity of interest, including exposures and disease conditions.</a:t>
            </a:r>
            <a:r>
              <a:rPr lang="en-US" baseline="0" dirty="0"/>
              <a:t>  We will discuss this in depth in our second session, but, for now, prevalence comes in two forms:  “point prevalence” and “period prevalence’.  </a:t>
            </a:r>
            <a:r>
              <a:rPr lang="en-US" dirty="0"/>
              <a:t>Generally, when we speak of prevalence, we are speaking of point prevalence, which refers to the magnitude of the presence of an entity at a single moment of time, typically the moment of the interview.  For</a:t>
            </a:r>
            <a:r>
              <a:rPr lang="en-US" baseline="0" dirty="0"/>
              <a:t> example, we might be interested in the prevalence of current </a:t>
            </a:r>
            <a:r>
              <a:rPr lang="en-US" dirty="0"/>
              <a:t>backache </a:t>
            </a:r>
            <a:r>
              <a:rPr lang="en-US" baseline="0" dirty="0"/>
              <a:t>in the U.S., and, if so, we would want to know the p</a:t>
            </a:r>
            <a:r>
              <a:rPr lang="en-US" dirty="0"/>
              <a:t>ercentage of persons in the U.S. who have, at the time of ascertainment</a:t>
            </a:r>
            <a:r>
              <a:rPr lang="en-US" baseline="0" dirty="0"/>
              <a:t> (time of interview), are experiencing a backache</a:t>
            </a:r>
            <a:r>
              <a:rPr lang="en-US" dirty="0"/>
              <a:t>.  Period prevalence is used less commonly.  It refers to the presence of an entity in some prior period of time (prior to the moment of encounter with the participant), such as the last week or last month.  It is most commonly used when studying short-lived states or conditions, which, if estimated in terms of point prevalence would be very small.  For chronic conditions like diabetes, there may not be much difference between a point and a period prevalence, unless you made the period quite long.  For common but generally short-duration conditions, such as backache or the common cold, point and period prevalence</a:t>
            </a:r>
            <a:r>
              <a:rPr lang="en-US" baseline="0" dirty="0"/>
              <a:t> </a:t>
            </a:r>
            <a:r>
              <a:rPr lang="en-US" dirty="0"/>
              <a:t>differ substantially.</a:t>
            </a:r>
          </a:p>
          <a:p>
            <a:endParaRPr lang="en-US" dirty="0"/>
          </a:p>
          <a:p>
            <a:r>
              <a:rPr lang="en-US" dirty="0"/>
              <a:t>Although</a:t>
            </a:r>
            <a:r>
              <a:rPr lang="en-US" baseline="0" dirty="0"/>
              <a:t> cross-sectional studies are making measurements in individuals at a single encounter, it may take such studies a long period of calendar time to complete the interviewing.  For example, it could take a year to collect the data if a large number of participants are involved.   This does not mean that the study is not cross-sectional.   Hence, do not confuse the administrative time needed to perform a study with the nature and timing of the measurements with given participants.  </a:t>
            </a:r>
            <a:endParaRPr lang="en-US" dirty="0"/>
          </a:p>
          <a:p>
            <a:endParaRPr lang="nl-NL" dirty="0"/>
          </a:p>
        </p:txBody>
      </p:sp>
      <p:sp>
        <p:nvSpPr>
          <p:cNvPr id="2" name="Date Placeholder 1"/>
          <p:cNvSpPr>
            <a:spLocks noGrp="1"/>
          </p:cNvSpPr>
          <p:nvPr>
            <p:ph type="dt" idx="10"/>
          </p:nvPr>
        </p:nvSpPr>
        <p:spPr/>
        <p:txBody>
          <a:bodyPr/>
          <a:lstStyle/>
          <a:p>
            <a:pPr>
              <a:defRPr/>
            </a:pPr>
            <a:fld id="{42AE53DB-A39D-458F-9212-E598B6B4CF45}" type="datetime1">
              <a:rPr lang="en-US" smtClean="0"/>
              <a:t>9/14/2021</a:t>
            </a:fld>
            <a:endParaRPr lang="en-US" dirty="0"/>
          </a:p>
        </p:txBody>
      </p:sp>
    </p:spTree>
    <p:extLst>
      <p:ext uri="{BB962C8B-B14F-4D97-AF65-F5344CB8AC3E}">
        <p14:creationId xmlns:p14="http://schemas.microsoft.com/office/powerpoint/2010/main" val="411299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ACA78F1-F62B-4667-A64F-3DD09B87E7A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0" name="Rectangle 2"/>
          <p:cNvSpPr>
            <a:spLocks noGrp="1" noRot="1" noChangeAspect="1" noChangeArrowheads="1" noTextEdit="1"/>
          </p:cNvSpPr>
          <p:nvPr>
            <p:ph type="sldImg"/>
          </p:nvPr>
        </p:nvSpPr>
        <p:spPr>
          <a:xfrm>
            <a:off x="1104900" y="696913"/>
            <a:ext cx="4648200" cy="3486150"/>
          </a:xfrm>
          <a:ln/>
        </p:spPr>
      </p:sp>
      <p:sp>
        <p:nvSpPr>
          <p:cNvPr id="22531" name="Rectangle 3"/>
          <p:cNvSpPr>
            <a:spLocks noGrp="1" noChangeArrowheads="1"/>
          </p:cNvSpPr>
          <p:nvPr>
            <p:ph type="body" idx="1"/>
          </p:nvPr>
        </p:nvSpPr>
        <p:spPr>
          <a:xfrm>
            <a:off x="685800" y="4416426"/>
            <a:ext cx="5486400" cy="4260850"/>
          </a:xfrm>
          <a:noFill/>
          <a:ln/>
        </p:spPr>
        <p:txBody>
          <a:bodyPr/>
          <a:lstStyle/>
          <a:p>
            <a:r>
              <a:rPr lang="en-US" sz="1000" dirty="0"/>
              <a:t>To address these objectives or goals, we design studies.  Here is an organizational scheme of</a:t>
            </a:r>
            <a:r>
              <a:rPr lang="en-US" sz="1000" baseline="0" dirty="0"/>
              <a:t> the major study designs used in human participant-based health-related research.  </a:t>
            </a:r>
            <a:r>
              <a:rPr lang="en-US" sz="1000" dirty="0"/>
              <a:t>Study design characterization,</a:t>
            </a:r>
            <a:r>
              <a:rPr lang="en-US" sz="1000" baseline="0" dirty="0"/>
              <a:t> or definition,</a:t>
            </a:r>
            <a:r>
              <a:rPr lang="en-US" sz="1000" dirty="0"/>
              <a:t> begins with the unit of observation,</a:t>
            </a:r>
            <a:r>
              <a:rPr lang="en-US" sz="1000" baseline="0" dirty="0"/>
              <a:t> in other words, on whom are you making your measurements. </a:t>
            </a:r>
            <a:r>
              <a:rPr lang="en-US" sz="1000" dirty="0"/>
              <a:t> The unit of observation can be individual</a:t>
            </a:r>
            <a:r>
              <a:rPr lang="en-US" sz="1000" baseline="0" dirty="0"/>
              <a:t> humans (i.e., each human participant has individual-level measurements made, particularly outcome variable measurements)</a:t>
            </a:r>
            <a:r>
              <a:rPr lang="en-US" sz="1000" dirty="0"/>
              <a:t> or it can be groups of persons (i.e., the measurements are available for the </a:t>
            </a:r>
            <a:r>
              <a:rPr lang="en-US" sz="1000" baseline="0" dirty="0"/>
              <a:t>group but at an individual level for each human in the group for at least some of the key variables)</a:t>
            </a:r>
            <a:r>
              <a:rPr lang="en-US" sz="1000" dirty="0"/>
              <a:t>. </a:t>
            </a:r>
          </a:p>
          <a:p>
            <a:endParaRPr lang="en-US" sz="1000" dirty="0"/>
          </a:p>
          <a:p>
            <a:r>
              <a:rPr lang="en-US" sz="1000" dirty="0"/>
              <a:t>In</a:t>
            </a:r>
            <a:r>
              <a:rPr lang="en-US" sz="1000" baseline="0" dirty="0"/>
              <a:t> group-level studies</a:t>
            </a:r>
            <a:r>
              <a:rPr lang="en-US" sz="1000" dirty="0"/>
              <a:t>, the unit of measurement for both exposure and outcome is the group, and therefore analysis is also by group.  The most common name for a group-level study is “ecologic study”.  This approach is useful in situations where a</a:t>
            </a:r>
            <a:r>
              <a:rPr lang="en-US" sz="1000" baseline="0" dirty="0"/>
              <a:t> construct</a:t>
            </a:r>
            <a:r>
              <a:rPr lang="en-US" sz="1000" dirty="0"/>
              <a:t> can be measured at the group level but would be difficult (or impossible) to measure at the individual level.  Examples include investigation of air quality or water quality as exposures.  Any set of measurements on individuals can be converted to a group measure by taking the mean or median, but you would not want to do this unless you were</a:t>
            </a:r>
            <a:r>
              <a:rPr lang="en-US" sz="1000" baseline="0" dirty="0"/>
              <a:t> forced to, such as when all other variables in the study are measured at the group level.  If all measurements are available at the individual-level, there is no reason to convert them to group-level.  Doing so would be discarding valuable information.  G</a:t>
            </a:r>
            <a:r>
              <a:rPr lang="en-US" sz="1000" dirty="0"/>
              <a:t>roup means can</a:t>
            </a:r>
            <a:r>
              <a:rPr lang="en-US" sz="1000" baseline="0" dirty="0"/>
              <a:t> theoretically</a:t>
            </a:r>
            <a:r>
              <a:rPr lang="en-US" sz="1000" dirty="0"/>
              <a:t> be translated to individual-level measurements but this is</a:t>
            </a:r>
            <a:r>
              <a:rPr lang="en-US" sz="1000" baseline="0" dirty="0"/>
              <a:t> only useful in certain situations.</a:t>
            </a:r>
            <a:endParaRPr lang="en-US" sz="1000" dirty="0"/>
          </a:p>
          <a:p>
            <a:endParaRPr lang="en-US" sz="1000" dirty="0"/>
          </a:p>
          <a:p>
            <a:r>
              <a:rPr lang="en-US" sz="1000" dirty="0"/>
              <a:t>Individual-level studies are typically the gold standard (i.e., provide the most useful information) for most objectives, but ecologic studies have a role in determining</a:t>
            </a:r>
            <a:r>
              <a:rPr lang="en-US" sz="1000" baseline="0" dirty="0"/>
              <a:t> relationships between exposures and health conditions in analytic research</a:t>
            </a:r>
            <a:r>
              <a:rPr lang="en-US" sz="1000" dirty="0"/>
              <a:t>.  Associations observed between group-level measurements have often been the first made in a given field and thus serve as impetus to perform</a:t>
            </a:r>
            <a:r>
              <a:rPr lang="en-US" sz="1000" baseline="0" dirty="0"/>
              <a:t> </a:t>
            </a:r>
            <a:r>
              <a:rPr lang="en-US" sz="1000" dirty="0"/>
              <a:t>individual-level research, which</a:t>
            </a:r>
            <a:r>
              <a:rPr lang="en-US" sz="1000" baseline="0" dirty="0"/>
              <a:t> is typically better able to prevent threats to validity and get us closer to determining causal relationships</a:t>
            </a:r>
            <a:r>
              <a:rPr lang="en-US" sz="1000" dirty="0"/>
              <a:t>.  For example, one of the first bits of evidence</a:t>
            </a:r>
            <a:r>
              <a:rPr lang="en-US" sz="1000" baseline="0" dirty="0"/>
              <a:t> that cigarette smoking is a cause of lung cancer came in an ecologic study published in 1935 (</a:t>
            </a:r>
            <a:r>
              <a:rPr lang="de-DE" sz="1000" dirty="0"/>
              <a:t>Lickint F. Der Bronchialkrebs der Raucher. </a:t>
            </a:r>
            <a:r>
              <a:rPr lang="de-DE" sz="1000" i="1" dirty="0"/>
              <a:t>Munch Med Wschr </a:t>
            </a:r>
            <a:r>
              <a:rPr lang="de-DE" sz="1000" dirty="0"/>
              <a:t> 82</a:t>
            </a:r>
            <a:r>
              <a:rPr lang="de-DE" sz="1000" b="1" dirty="0"/>
              <a:t>:</a:t>
            </a:r>
            <a:r>
              <a:rPr lang="de-DE" sz="1000" dirty="0"/>
              <a:t>122–24,</a:t>
            </a:r>
            <a:r>
              <a:rPr lang="de-DE" sz="1000" baseline="0" dirty="0"/>
              <a:t> 1935), many years prior to individual-level study designs.  Just imagine if the scientific and clinical world had acted upon this inference as soon as 1935 (as opposed to when it did, approximately 30 years later).  </a:t>
            </a:r>
            <a:endParaRPr lang="en-US" sz="1000" baseline="0" dirty="0"/>
          </a:p>
          <a:p>
            <a:endParaRPr lang="en-US" sz="1000" dirty="0"/>
          </a:p>
          <a:p>
            <a:r>
              <a:rPr lang="en-US" sz="1000" dirty="0"/>
              <a:t>The danger in evaluating</a:t>
            </a:r>
            <a:r>
              <a:rPr lang="en-US" sz="1000" baseline="0" dirty="0"/>
              <a:t> </a:t>
            </a:r>
            <a:r>
              <a:rPr lang="en-US" sz="1000" dirty="0"/>
              <a:t>associations between variables at the group level is that the association may not hold at the individual level.  This is known as the “ecologic fallacy.”  We will consider this problem shortly, but first let us look at an example of an ecologic study. </a:t>
            </a:r>
          </a:p>
          <a:p>
            <a:endParaRPr lang="en-US" sz="1000" dirty="0"/>
          </a:p>
          <a:p>
            <a:r>
              <a:rPr lang="en-US" sz="1000" dirty="0"/>
              <a:t>See Additional Slides for our preferred terminology for people involved in</a:t>
            </a:r>
            <a:r>
              <a:rPr lang="en-US" sz="1000" baseline="0" dirty="0"/>
              <a:t> research studies.</a:t>
            </a:r>
            <a:endParaRPr lang="en-US" sz="1000" dirty="0"/>
          </a:p>
          <a:p>
            <a:endParaRPr lang="en-US" sz="1000"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1C41CB-AE61-43C9-B314-18CD84AE3E4C}"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9/14/2021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814729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104900" y="696913"/>
            <a:ext cx="4648200" cy="3486150"/>
          </a:xfrm>
          <a:ln/>
        </p:spPr>
      </p:sp>
      <p:sp>
        <p:nvSpPr>
          <p:cNvPr id="64514" name="Rectangle 3"/>
          <p:cNvSpPr>
            <a:spLocks noGrp="1" noChangeArrowheads="1"/>
          </p:cNvSpPr>
          <p:nvPr>
            <p:ph type="body" idx="1"/>
          </p:nvPr>
        </p:nvSpPr>
        <p:spPr>
          <a:noFill/>
          <a:ln/>
        </p:spPr>
        <p:txBody>
          <a:bodyPr/>
          <a:lstStyle/>
          <a:p>
            <a:r>
              <a:rPr lang="nl-NL" dirty="0"/>
              <a:t>A</a:t>
            </a:r>
            <a:r>
              <a:rPr lang="nl-NL" baseline="0" dirty="0"/>
              <a:t> cross-sectional study can also be performed in a fixed cohort (e.g., exposure to nuclear power plant accident).  For example, what is the prevalence (i.e., burden) of cancer at various time periods after exposure to a nuclear power accident.  The study can take place at the end of follow-up in a fixed cohort study, </a:t>
            </a:r>
            <a:r>
              <a:rPr lang="nl-NL" b="0" baseline="0" dirty="0"/>
              <a:t>at baseline</a:t>
            </a:r>
            <a:r>
              <a:rPr lang="nl-NL" baseline="0" dirty="0"/>
              <a:t>, or at any intermediate point in the history of the cohort, as illustrated by the </a:t>
            </a:r>
            <a:r>
              <a:rPr lang="nl-NL" b="0" baseline="0" dirty="0"/>
              <a:t>3</a:t>
            </a:r>
            <a:r>
              <a:rPr lang="nl-NL" baseline="0" dirty="0"/>
              <a:t> arrows.  One objective of performing a cross-sectional study in this way would be to fulfill a descriptive objective such as estimating the burden of some entity for services planning.  For example, one might want to know the the prevalence of cancer 25 years after exposure to a nuclear power plant accident exposure.   This would be useful for insurance or financial planning.</a:t>
            </a:r>
          </a:p>
          <a:p>
            <a:endParaRPr lang="nl-NL" baseline="0" dirty="0"/>
          </a:p>
          <a:p>
            <a:r>
              <a:rPr lang="nl-NL" baseline="0" dirty="0"/>
              <a:t>As we discussed for the </a:t>
            </a:r>
            <a:r>
              <a:rPr lang="nl-NL" b="0" baseline="0" dirty="0"/>
              <a:t>cross-sectional study in an underlying dynamic </a:t>
            </a:r>
            <a:r>
              <a:rPr lang="nl-NL" baseline="0" dirty="0"/>
              <a:t>cohort, this design measures PREVALENT cases of the event of interest.  The measurement is just taken once and so there is no opportunity to measure the new occurrence of new disease.  Not all instances of incident disease will make it to be measured in our cross-sectional sample.  Those with short survival will be less likely to be included than those with long survival.  In this sense, those who have not experienced the outcome can also be considered </a:t>
            </a:r>
            <a:r>
              <a:rPr lang="nl-NL" sz="1200" dirty="0"/>
              <a:t>“prevalent”, meaning that persons without disease have certain characteristics that make them more or less likely to be represented in the cross-sectional sample.  People may leave the underlying cohort because of drop out or a competing event.</a:t>
            </a:r>
            <a:r>
              <a:rPr lang="nl-NL" sz="1200" baseline="0" dirty="0"/>
              <a:t> </a:t>
            </a:r>
            <a:r>
              <a:rPr lang="nl-NL" sz="1200" b="0" dirty="0">
                <a:solidFill>
                  <a:srgbClr val="FF0000"/>
                </a:solidFill>
              </a:rPr>
              <a:t>The “prevalent” character of those</a:t>
            </a:r>
            <a:r>
              <a:rPr lang="nl-NL" sz="1200" b="0" baseline="0" dirty="0">
                <a:solidFill>
                  <a:srgbClr val="FF0000"/>
                </a:solidFill>
              </a:rPr>
              <a:t> without the outcome </a:t>
            </a:r>
            <a:r>
              <a:rPr lang="nl-NL" sz="1200" b="0" dirty="0">
                <a:solidFill>
                  <a:srgbClr val="FF0000"/>
                </a:solidFill>
              </a:rPr>
              <a:t>is particularly</a:t>
            </a:r>
            <a:r>
              <a:rPr lang="nl-NL" sz="1200" b="0" baseline="0" dirty="0">
                <a:solidFill>
                  <a:srgbClr val="FF0000"/>
                </a:solidFill>
              </a:rPr>
              <a:t> an issue in a fixed cohort that is being steadily depleted of members as follow-up time continues.</a:t>
            </a:r>
          </a:p>
        </p:txBody>
      </p:sp>
      <p:sp>
        <p:nvSpPr>
          <p:cNvPr id="2" name="Date Placeholder 1"/>
          <p:cNvSpPr>
            <a:spLocks noGrp="1"/>
          </p:cNvSpPr>
          <p:nvPr>
            <p:ph type="dt" idx="10"/>
          </p:nvPr>
        </p:nvSpPr>
        <p:spPr/>
        <p:txBody>
          <a:bodyPr/>
          <a:lstStyle/>
          <a:p>
            <a:pPr>
              <a:defRPr/>
            </a:pPr>
            <a:fld id="{1D09C9A6-9788-4A97-B81B-A887BA13E4F8}" type="datetime1">
              <a:rPr lang="en-US" smtClean="0"/>
              <a:t>9/14/2021</a:t>
            </a:fld>
            <a:endParaRPr lang="en-US" dirty="0"/>
          </a:p>
        </p:txBody>
      </p:sp>
    </p:spTree>
    <p:extLst>
      <p:ext uri="{BB962C8B-B14F-4D97-AF65-F5344CB8AC3E}">
        <p14:creationId xmlns:p14="http://schemas.microsoft.com/office/powerpoint/2010/main" val="35083081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104900" y="696913"/>
            <a:ext cx="4648200" cy="3486150"/>
          </a:xfrm>
          <a:ln/>
        </p:spPr>
      </p:sp>
      <p:sp>
        <p:nvSpPr>
          <p:cNvPr id="64514" name="Rectangle 3"/>
          <p:cNvSpPr>
            <a:spLocks noGrp="1" noChangeArrowheads="1"/>
          </p:cNvSpPr>
          <p:nvPr>
            <p:ph type="body" idx="1"/>
          </p:nvPr>
        </p:nvSpPr>
        <p:spPr>
          <a:noFill/>
          <a:ln/>
        </p:spPr>
        <p:txBody>
          <a:bodyPr/>
          <a:lstStyle/>
          <a:p>
            <a:r>
              <a:rPr lang="nl-NL" b="0" dirty="0"/>
              <a:t>It is particularly common to perform a cross-sectional study at the beginning of an underlying fixed cohort in order to describe the characteristics of the cohort. </a:t>
            </a:r>
          </a:p>
          <a:p>
            <a:endParaRPr lang="nl-NL" b="0" baseline="0" dirty="0"/>
          </a:p>
          <a:p>
            <a:endParaRPr lang="nl-NL" dirty="0"/>
          </a:p>
          <a:p>
            <a:endParaRPr lang="nl-NL" dirty="0"/>
          </a:p>
        </p:txBody>
      </p:sp>
      <p:sp>
        <p:nvSpPr>
          <p:cNvPr id="2" name="Date Placeholder 1"/>
          <p:cNvSpPr>
            <a:spLocks noGrp="1"/>
          </p:cNvSpPr>
          <p:nvPr>
            <p:ph type="dt" idx="10"/>
          </p:nvPr>
        </p:nvSpPr>
        <p:spPr/>
        <p:txBody>
          <a:bodyPr/>
          <a:lstStyle/>
          <a:p>
            <a:pPr>
              <a:defRPr/>
            </a:pPr>
            <a:fld id="{D677C015-7828-445C-8ACF-132F4C995424}" type="datetime1">
              <a:rPr lang="en-US" smtClean="0"/>
              <a:t>9/14/2021</a:t>
            </a:fld>
            <a:endParaRPr lang="en-US" dirty="0"/>
          </a:p>
        </p:txBody>
      </p:sp>
    </p:spTree>
    <p:extLst>
      <p:ext uri="{BB962C8B-B14F-4D97-AF65-F5344CB8AC3E}">
        <p14:creationId xmlns:p14="http://schemas.microsoft.com/office/powerpoint/2010/main" val="27880242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sz="1000" baseline="0" dirty="0"/>
              <a:t>It is important to remember that the beginning of a fixed cohort </a:t>
            </a:r>
            <a:r>
              <a:rPr lang="nl-NL" sz="1000" b="0" baseline="0" dirty="0"/>
              <a:t>should be conceptualized as emanating from an underlying dynamic cohort.  In other words, the baseline of the fixed study cohort has to be drawn from some real-world dynamic cohort.  What exactly the dynamic cohort is that is represented by the baseline cross-sectional study of a fixed cohort depends on how the recruitment was done for the fixed cohort.  For example, if participants </a:t>
            </a:r>
            <a:r>
              <a:rPr lang="nl-NL" sz="1000" baseline="0" dirty="0"/>
              <a:t>were recruited from a population-based sample, the underlying cohort is fairly well defined.  The baseline visit of the Framingham cohort would be an example of a cross-sectional study performed within a well-defined dynamic cohort.  On the other hand, if the fixed cohort study was assembled through calls for volunteers, the definition of the underlying cohort will not be so clear.  It would theoretically be a dynamic cohort of volunteers, not a very tangible construct.</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0" baseline="0" dirty="0"/>
          </a:p>
        </p:txBody>
      </p:sp>
      <p:sp>
        <p:nvSpPr>
          <p:cNvPr id="2" name="Date Placeholder 1"/>
          <p:cNvSpPr>
            <a:spLocks noGrp="1"/>
          </p:cNvSpPr>
          <p:nvPr>
            <p:ph type="dt" idx="10"/>
          </p:nvPr>
        </p:nvSpPr>
        <p:spPr/>
        <p:txBody>
          <a:bodyPr/>
          <a:lstStyle/>
          <a:p>
            <a:pPr>
              <a:defRPr/>
            </a:pPr>
            <a:fld id="{38369C3F-F468-4A46-825C-56FD1D0F0E32}" type="datetime1">
              <a:rPr lang="en-US" smtClean="0"/>
              <a:t>9/14/2021</a:t>
            </a:fld>
            <a:endParaRPr lang="en-US" dirty="0"/>
          </a:p>
        </p:txBody>
      </p:sp>
    </p:spTree>
    <p:extLst>
      <p:ext uri="{BB962C8B-B14F-4D97-AF65-F5344CB8AC3E}">
        <p14:creationId xmlns:p14="http://schemas.microsoft.com/office/powerpoint/2010/main" val="31105455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ACA08F81-CC37-46CB-BC60-B6B30DE821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63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1174750" y="695325"/>
            <a:ext cx="4641850"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Let us consider another research question.  Among U.S. Latino adults, is acculturation a cause of diabetes?  This is an analytic objective, in fact, a causation question.  To address this, researchers again used the NHANES, a probability sample (i.e., essentially a random sample) of the U.S. population).  In this study, the previously noted </a:t>
            </a:r>
            <a:r>
              <a:rPr lang="en-US" sz="1200" dirty="0"/>
              <a:t>O’Brien MJ et al. </a:t>
            </a:r>
            <a:r>
              <a:rPr lang="en-US" sz="1200" i="1" dirty="0"/>
              <a:t>Prev Chronic Dis </a:t>
            </a:r>
            <a:r>
              <a:rPr lang="en-US" sz="1200" dirty="0"/>
              <a:t>2014, the </a:t>
            </a:r>
            <a:r>
              <a:rPr lang="en-US" dirty="0"/>
              <a:t>NHANES population was limited to those self-reporting as Latino. </a:t>
            </a:r>
            <a:endParaRPr lang="en-US" sz="1200" dirty="0"/>
          </a:p>
          <a:p>
            <a:endParaRPr lang="en-US" dirty="0"/>
          </a:p>
          <a:p>
            <a:r>
              <a:rPr lang="en-US" dirty="0"/>
              <a:t>The authors defined acculturation in the following way: “</a:t>
            </a:r>
            <a:r>
              <a:rPr lang="en-US" dirty="0">
                <a:effectLst/>
                <a:latin typeface="Arial" panose="020B0604020202020204" pitchFamily="34" charset="0"/>
              </a:rPr>
              <a:t>An acculturation score, ranging from 0 (lowest) to 3 (highest), was calculated by giving 1 point for each of 3 characteristics: being born in the United States, speaking predominantly English, and living in the United States for 20 years or more.”</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p:txBody>
      </p:sp>
    </p:spTree>
    <p:extLst>
      <p:ext uri="{BB962C8B-B14F-4D97-AF65-F5344CB8AC3E}">
        <p14:creationId xmlns:p14="http://schemas.microsoft.com/office/powerpoint/2010/main" val="21944853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76C0E9C-FEB4-4A1C-A7B9-C9ACD002F630}"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p:txBody>
          <a:bodyPr/>
          <a:lstStyle/>
          <a:p>
            <a:r>
              <a:rPr lang="en-US" dirty="0"/>
              <a:t>Remember, causation-related research is the 2</a:t>
            </a:r>
            <a:r>
              <a:rPr lang="en-US" baseline="30000" dirty="0"/>
              <a:t>nd</a:t>
            </a:r>
            <a:r>
              <a:rPr lang="en-US" dirty="0"/>
              <a:t> of the Big 6.  This is also known as “causal inference”.  </a:t>
            </a:r>
            <a:r>
              <a:rPr lang="en-US" baseline="0" dirty="0"/>
              <a:t>This is the process of establishing (i.e., figuring out) whether a certain biological, behavioral, or environmental factor causes some other biological, behavioral, or environmental entity.  We will spend much time later defining what “causes” actually means.  This is important because if one determines that a given factor causes some other condition, this typically (but not always) means that intervening upon that factor will alter the other factor.  This, indeed, is the end game in clinical and epidemiologic research.  What can we </a:t>
            </a:r>
            <a:r>
              <a:rPr lang="en-US" u="sng" baseline="0" dirty="0"/>
              <a:t>do</a:t>
            </a:r>
            <a:r>
              <a:rPr lang="en-US" baseline="0" dirty="0"/>
              <a:t> to change health outcomes (improve health)?  </a:t>
            </a:r>
          </a:p>
          <a:p>
            <a:endParaRPr lang="en-US" baseline="0" dirty="0"/>
          </a:p>
          <a:p>
            <a:endParaRPr lang="en-US" baseline="0"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FB910CA-20D7-4B15-81AB-BE806FA7093A}"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9/14/2021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303217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a:t>Here again is the schematic of NHANES.  The underlying real-world cohort is a dynamic cohort, the entire U.S. Adult population.  One slice of time is depicted with the blue line, and this refers to encountering each participant in one moment in time.  This actually is not exactly the same calendar moment in each participant because from a techical perspective this would be impossible.  In this particular study, the interviews required to make these measurements spanned over several years.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a:t>Conceptualizing a cross-sectional study as arising from an underlying real-world cohort reminds us that we do not have all of the persons who have ever been diagnosed with diabetes.  We only have those who have survived with diabetes in order to be present when the cross-sectional study was performed.  We know that having diabetes is a cause, itself, of premature death.  Thus, in our cross-sectional sample, among the diabetics we have a select group of all those who ever were diagnosed with diabetes.  We just have the group who lived long enough to be sampled.  Thus, any attempt to relate an exposure, say acculturation, to diabetes is mixed together with the relationship between acculturation and survival after a diagnosis of diabetes.  Specifically, let us say that the data from this study showed that greater acculturation was related to higher prevalence of diabetes.  Because of the “prevalent” or cross-sectional nature of the sampling, we would not be able to tease apart whether the relationship was because acculturation caused diabetes or acculturation caused greater survival among diabetics.  These are two very different conclusions.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a:p>
        </p:txBody>
      </p:sp>
      <p:sp>
        <p:nvSpPr>
          <p:cNvPr id="2" name="Date Placeholder 1"/>
          <p:cNvSpPr>
            <a:spLocks noGrp="1"/>
          </p:cNvSpPr>
          <p:nvPr>
            <p:ph type="dt" idx="10"/>
          </p:nvPr>
        </p:nvSpPr>
        <p:spPr/>
        <p:txBody>
          <a:bodyPr/>
          <a:lstStyle/>
          <a:p>
            <a:pPr>
              <a:defRPr/>
            </a:pPr>
            <a:fld id="{9B15DE6C-18EF-498E-A283-CF1754E0247C}" type="datetime1">
              <a:rPr lang="en-US" smtClean="0"/>
              <a:t>9/14/2021</a:t>
            </a:fld>
            <a:endParaRPr lang="en-US" dirty="0"/>
          </a:p>
        </p:txBody>
      </p:sp>
    </p:spTree>
    <p:extLst>
      <p:ext uri="{BB962C8B-B14F-4D97-AF65-F5344CB8AC3E}">
        <p14:creationId xmlns:p14="http://schemas.microsoft.com/office/powerpoint/2010/main" val="6702140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736E19BF-4B2C-422B-9A96-F3BCF895B75A}" type="slidenum">
              <a:rPr lang="en-US" smtClean="0"/>
              <a:pPr/>
              <a:t>66</a:t>
            </a:fld>
            <a:endParaRPr lang="en-US" dirty="0"/>
          </a:p>
        </p:txBody>
      </p:sp>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noFill/>
          <a:ln/>
        </p:spPr>
        <p:txBody>
          <a:bodyPr/>
          <a:lstStyle/>
          <a:p>
            <a:r>
              <a:rPr lang="en-US" dirty="0"/>
              <a:t>These authors claimed that the prevalence of diabetes increased with level of acculturation.  </a:t>
            </a:r>
          </a:p>
          <a:p>
            <a:endParaRPr lang="en-US" dirty="0"/>
          </a:p>
          <a:p>
            <a:r>
              <a:rPr lang="en-US" dirty="0"/>
              <a:t>We will later discuss what 1.71, 1.63, and 2.05 mean when we discuss measures of association. </a:t>
            </a:r>
          </a:p>
          <a:p>
            <a:endParaRPr lang="nl-NL" dirty="0"/>
          </a:p>
        </p:txBody>
      </p:sp>
      <p:sp>
        <p:nvSpPr>
          <p:cNvPr id="2" name="Date Placeholder 1"/>
          <p:cNvSpPr>
            <a:spLocks noGrp="1"/>
          </p:cNvSpPr>
          <p:nvPr>
            <p:ph type="dt" idx="10"/>
          </p:nvPr>
        </p:nvSpPr>
        <p:spPr/>
        <p:txBody>
          <a:bodyPr/>
          <a:lstStyle/>
          <a:p>
            <a:pPr>
              <a:defRPr/>
            </a:pPr>
            <a:fld id="{42AE53DB-A39D-458F-9212-E598B6B4CF45}" type="datetime1">
              <a:rPr lang="en-US" smtClean="0"/>
              <a:t>9/14/2021</a:t>
            </a:fld>
            <a:endParaRPr lang="en-US" dirty="0"/>
          </a:p>
        </p:txBody>
      </p:sp>
    </p:spTree>
    <p:extLst>
      <p:ext uri="{BB962C8B-B14F-4D97-AF65-F5344CB8AC3E}">
        <p14:creationId xmlns:p14="http://schemas.microsoft.com/office/powerpoint/2010/main" val="8362507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B06FE4EA-0849-45E3-A1BF-1D5F2445EDC5}" type="slidenum">
              <a:rPr lang="en-US" smtClean="0"/>
              <a:pPr/>
              <a:t>67</a:t>
            </a:fld>
            <a:endParaRPr lang="en-US" dirty="0"/>
          </a:p>
        </p:txBody>
      </p:sp>
      <p:sp>
        <p:nvSpPr>
          <p:cNvPr id="68610" name="Rectangle 2"/>
          <p:cNvSpPr>
            <a:spLocks noGrp="1" noRot="1" noChangeAspect="1" noChangeArrowheads="1" noTextEdit="1"/>
          </p:cNvSpPr>
          <p:nvPr>
            <p:ph type="sldImg"/>
          </p:nvPr>
        </p:nvSpPr>
        <p:spPr>
          <a:xfrm>
            <a:off x="1104900" y="696913"/>
            <a:ext cx="4648200" cy="3486150"/>
          </a:xfrm>
          <a:ln/>
        </p:spPr>
      </p:sp>
      <p:sp>
        <p:nvSpPr>
          <p:cNvPr id="68611"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Whereas cross-sectional</a:t>
            </a:r>
            <a:r>
              <a:rPr lang="en-US" baseline="0" dirty="0"/>
              <a:t> studies are well-suited for descriptive objectives, they often </a:t>
            </a:r>
            <a:r>
              <a:rPr lang="en-US" dirty="0"/>
              <a:t>attempt to tackle</a:t>
            </a:r>
            <a:r>
              <a:rPr lang="en-US" baseline="0" dirty="0"/>
              <a:t> analytic objectives (i.e., relating exposures to outcomes), and this is when they </a:t>
            </a:r>
            <a:r>
              <a:rPr lang="en-US" dirty="0"/>
              <a:t>have several weaknesses.</a:t>
            </a:r>
            <a:r>
              <a:rPr lang="nl-NL" sz="1200" baseline="0" dirty="0"/>
              <a:t>  This is the case even in a random sample of an underlying general population dynamic cohort, like NHANES.  Sometimes, this is forgotten when we are working with cross-sectional studies that are so well sampled and therefore representative of some underlying dynamic cohort.  That is, the pristine nature of sampling (a random sample of the general population – what could be better?) does not guarantee correct answers to analytic questions.  </a:t>
            </a:r>
            <a:r>
              <a:rPr lang="en-US" dirty="0"/>
              <a:t>We will discuss all of these points later in the course, but they all can now be understood once we understand how cross-sectional studies are indeed sampling larger underlying real-world cohorts.  </a:t>
            </a:r>
          </a:p>
          <a:p>
            <a:endParaRPr lang="en-US" dirty="0"/>
          </a:p>
          <a:p>
            <a:r>
              <a:rPr lang="en-US" dirty="0"/>
              <a:t>By “weakness”, we mean that the relationships between exposure various and outcome derived from cross-sectional studies may be incorrect relative to truth in the source population.  We will later in the course formally define this as “bias”.  The reason is that, in a cross-sectional study, you might see an association, fo</a:t>
            </a:r>
            <a:r>
              <a:rPr lang="en-US" baseline="0" dirty="0"/>
              <a:t>r example, between a putative exposure and putative outcome, but it would be hard to know which caused the other unless you could also determine (with accuracy) when each condition started.  In other words, you often cannot assess “temporality” in a cross-sectional study, which means you cannot tell which came first — the exposure or the outcome.  When this is the case, any numerical relationship between exposure and outcome may be explained by the exposure causing the outcome or the outcome causing the exposure.  When the putative outcome actually causes the putative exposure, we call this “reverse causality”.  In our acculturation and diabetes example, it may be the case that the association is actually because having diabetes causes one to be more acculturated (using the author’s operational definition).  This is not the case, however, in all cross-sectional studies.  </a:t>
            </a:r>
            <a:r>
              <a:rPr lang="en-US" dirty="0"/>
              <a:t>Genetic exposures (i.e., DNA variants), for example, </a:t>
            </a:r>
            <a:r>
              <a:rPr lang="en-US" baseline="0" dirty="0"/>
              <a:t>are not threatened by reverse causality.  Some other exposures can clearly, by logic, also be known to come first, such as something that happened in childhood in the context of diseases that arose in adult years. </a:t>
            </a:r>
            <a:endParaRPr lang="en-US" dirty="0"/>
          </a:p>
          <a:p>
            <a:endParaRPr lang="en-US" dirty="0"/>
          </a:p>
          <a:p>
            <a:r>
              <a:rPr lang="en-US" dirty="0"/>
              <a:t>Another weakness of the cross-sectional design, which we already mentioned in the diabetes and acculturation example, also stems from the use of prevalent rather than incident cases.  As noted earlier, prevalent cases will over-represent those persons with longer disease duration or survival times</a:t>
            </a:r>
            <a:r>
              <a:rPr lang="en-US" baseline="0" dirty="0"/>
              <a:t> when compared with all new instances of the cases.</a:t>
            </a:r>
            <a:r>
              <a:rPr lang="en-US" dirty="0"/>
              <a:t>  Thus, the prevalent cases are the end result of forces that caused disease to occur (incidence) in the first place and forces that caused cases to survive longer.   For example, in a cross-sectional study, prevalent emphysema cases would include those with a higher risk of developing emphysema</a:t>
            </a:r>
            <a:r>
              <a:rPr lang="en-US" baseline="0" dirty="0"/>
              <a:t> in the first place </a:t>
            </a:r>
            <a:r>
              <a:rPr lang="en-US" dirty="0"/>
              <a:t>and those with lower risk of having rapidly fatal emphysema.  In other words, at any slice in time, those present with emphysema are not a random</a:t>
            </a:r>
            <a:r>
              <a:rPr lang="en-US" baseline="0" dirty="0"/>
              <a:t> sample of all emphysema that has occurred in the underlying cohort.  </a:t>
            </a:r>
            <a:r>
              <a:rPr lang="en-US" dirty="0"/>
              <a:t>Factors contributing to rapidly fatal emphysema (e.g.</a:t>
            </a:r>
            <a:r>
              <a:rPr lang="en-US" baseline="0" dirty="0"/>
              <a:t>, heavy smoking)</a:t>
            </a:r>
            <a:r>
              <a:rPr lang="en-US" dirty="0"/>
              <a:t> might appear to be “protective” (i.e., confer</a:t>
            </a:r>
            <a:r>
              <a:rPr lang="en-US" baseline="0" dirty="0"/>
              <a:t> lower risk)</a:t>
            </a:r>
            <a:r>
              <a:rPr lang="en-US" dirty="0"/>
              <a:t> against emphysema</a:t>
            </a:r>
            <a:r>
              <a:rPr lang="en-US" baseline="0" dirty="0"/>
              <a:t> </a:t>
            </a:r>
            <a:r>
              <a:rPr lang="en-US" dirty="0"/>
              <a:t>in a cross-sectional study in</a:t>
            </a:r>
            <a:r>
              <a:rPr lang="en-US" baseline="0" dirty="0"/>
              <a:t> which you have</a:t>
            </a:r>
            <a:r>
              <a:rPr lang="en-US" dirty="0"/>
              <a:t> prevalent emphysema cases (i.e., the</a:t>
            </a:r>
            <a:r>
              <a:rPr lang="en-US" baseline="0" dirty="0"/>
              <a:t> prevalent emphysema will not have many heavy smokers, leading you think that heavy smoking is protective against emphysema)</a:t>
            </a:r>
            <a:r>
              <a:rPr lang="en-US" dirty="0"/>
              <a:t>.  Thus, any association you might uncover between an exposure and a disease</a:t>
            </a:r>
            <a:r>
              <a:rPr lang="en-US" baseline="0" dirty="0"/>
              <a:t> may alternatively be an association between exposure and survival with the disease.  The act of conceiving how any cross-sectional study is arising from some underlying cohort helps us remember that the prevalent cases </a:t>
            </a:r>
            <a:r>
              <a:rPr lang="en-US" u="sng" baseline="0" dirty="0"/>
              <a:t>may not</a:t>
            </a:r>
            <a:r>
              <a:rPr lang="en-US" u="none" baseline="0" dirty="0"/>
              <a:t> </a:t>
            </a:r>
            <a:r>
              <a:rPr lang="en-US" baseline="0" dirty="0"/>
              <a:t>be a random sample of all of the cases that have occurred in that cohort.   </a:t>
            </a:r>
            <a:r>
              <a:rPr lang="en-US" u="none" baseline="0" dirty="0"/>
              <a:t>This is why conceiving cross-sectional studies as being sample of underlying cohorts is so important.  </a:t>
            </a:r>
          </a:p>
          <a:p>
            <a:endParaRPr lang="en-US" baseline="0" dirty="0"/>
          </a:p>
          <a:p>
            <a:r>
              <a:rPr lang="en-US" baseline="0" dirty="0"/>
              <a:t>Advanced technical note:  This second weakness </a:t>
            </a:r>
            <a:r>
              <a:rPr lang="en-US" baseline="0" dirty="0">
                <a:sym typeface="Symbol" panose="05050102010706020507" pitchFamily="18" charset="2"/>
              </a:rPr>
              <a:t></a:t>
            </a:r>
            <a:r>
              <a:rPr lang="en-US" baseline="0" dirty="0"/>
              <a:t> the confusion between factors associated with incidence and factors associated with survival </a:t>
            </a:r>
            <a:r>
              <a:rPr lang="en-US" baseline="0" dirty="0">
                <a:sym typeface="Symbol" panose="05050102010706020507" pitchFamily="18" charset="2"/>
              </a:rPr>
              <a:t></a:t>
            </a:r>
            <a:r>
              <a:rPr lang="en-US" baseline="0" dirty="0"/>
              <a:t> is a form of (i.e., a manifestation of) selection bias.  Later in the course, we will provide two other graphical ways to think about this.  One uses theoretical populations and provides a visual approach (boxes and sticks) to show how the components of the study base (e.g., exposed and diseased) are either over- or underrepresented in the study sample.  The other uses directed acyclic graphs (DAGs) to show how if both exposure and disease are causally related to survival (and hence inclusion in a cross-sectional study), then there will a spurious association between exposure and disease.  You might recognize that if heavy smoking is causing emphysema cases to die faster than it may also cause non-emphysema individuals to die faster as well.  We are reminded by this when we look at our schematic and realize that the non-emphysema persons are prevalent as well.  They are there because they have not previously died.   If the effect of heavy smoking on survival is the same in those with emphysema and those without emphysema, then the influence of heavy smoking on survival would cancel out and hence the association between the factor and the outcome would not have a confused interpretation.   The situation is indeed only confused when the effect of the exposure on survival among the emphysema cases is different than the effect of the exposure on the survival of non-cases.  We refer to this as “interaction”.  Thus, as we will show later in the course, some forms of collider-stratification bias also require interaction between the two colliding factors.</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A third weakness is also the result of the fact that both exposure and outcome are present at the time of measurement.  Because both are present, knowledge of one may influence the accuracy of the measurement of another.  This influence of measurement may in turn introduce error into the numerical relationship between exposure and outcome, sometimes creating relationship when they truly do not exist or wiping out associations when they do exist.  This is a form of measurement bias.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Final note on use of cross-sectional studies for analytic studies:  It is likely the case that more measures of association (things like risk ratios, risk differences, and odds ratios, which we will define in weeks to come, that relate various exposures to various outcomes for the intention of causation) are derived each year from cross-sectional studies than any other study design.  This is because the ease of acquisition of such cross-sectional data and the ease of analysis.  This is despite the many weaknesses of cross-sectional data for analytic causation-related research.  We have introduced these weaknesses, which we will formally go on to call biases later in the course.  This is not to say that causation-related research should not be attempted with cross-sectional data.  Rather, more care is needed when pursuing such studies.  The other curious aspect is that despite the many measures of association that are derived each year from cross-sectional data and the many obstacles in the road towards validity, there is very little methodologic guidance in the original literature or textbooks for how to navigate the obstacles.  For example, almost all of the most recent textbooks by Hernan and Robins (no mentions of “cross-sectional”), Westreich (one paragraph), Keyes and Galea (1.5 pages), Miettenen (1 page) and Rothman, Greenland and Lash 3</a:t>
            </a:r>
            <a:r>
              <a:rPr lang="en-US" baseline="30000" dirty="0"/>
              <a:t>rd</a:t>
            </a:r>
            <a:r>
              <a:rPr lang="en-US" baseline="0" dirty="0"/>
              <a:t> edition (1 page) have scant coverage of cross-sectional studies.  The Szklo and Nieto text is an outlier with 4.5 pages devoted to biases in cross-sectional studies, but it is still deficient in not offering sophisticated solutions to these deficiencies.  The golden age of figuring out how to mine causal inference from cross-sectional studies is still not yet upon us but likely will be soon.  </a:t>
            </a:r>
          </a:p>
          <a:p>
            <a:endParaRPr lang="en-US" dirty="0"/>
          </a:p>
        </p:txBody>
      </p:sp>
      <p:sp>
        <p:nvSpPr>
          <p:cNvPr id="2" name="Date Placeholder 1"/>
          <p:cNvSpPr>
            <a:spLocks noGrp="1"/>
          </p:cNvSpPr>
          <p:nvPr>
            <p:ph type="dt" idx="10"/>
          </p:nvPr>
        </p:nvSpPr>
        <p:spPr/>
        <p:txBody>
          <a:bodyPr/>
          <a:lstStyle/>
          <a:p>
            <a:pPr>
              <a:defRPr/>
            </a:pPr>
            <a:fld id="{755E4DE5-725C-4F3D-9201-C4DD0EDA716B}" type="datetime1">
              <a:rPr lang="en-US" smtClean="0"/>
              <a:t>9/14/2021</a:t>
            </a:fld>
            <a:endParaRPr lang="en-US" dirty="0"/>
          </a:p>
        </p:txBody>
      </p:sp>
    </p:spTree>
    <p:extLst>
      <p:ext uri="{BB962C8B-B14F-4D97-AF65-F5344CB8AC3E}">
        <p14:creationId xmlns:p14="http://schemas.microsoft.com/office/powerpoint/2010/main" val="35218284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discuss the third of three between-persons study designs, which is case-control sampling.  </a:t>
            </a:r>
          </a:p>
        </p:txBody>
      </p:sp>
      <p:sp>
        <p:nvSpPr>
          <p:cNvPr id="4" name="Date Placeholder 3"/>
          <p:cNvSpPr>
            <a:spLocks noGrp="1"/>
          </p:cNvSpPr>
          <p:nvPr>
            <p:ph type="dt" idx="1"/>
          </p:nvPr>
        </p:nvSpPr>
        <p:spPr/>
        <p:txBody>
          <a:bodyPr/>
          <a:lstStyle/>
          <a:p>
            <a:pPr>
              <a:defRPr/>
            </a:pPr>
            <a:fld id="{5694886A-DBAF-49FD-BBF7-343852FE183F}" type="datetime1">
              <a:rPr lang="en-US" smtClean="0"/>
              <a:t>9/14/2021</a:t>
            </a:fld>
            <a:endParaRPr lang="en-US" dirty="0"/>
          </a:p>
        </p:txBody>
      </p:sp>
      <p:sp>
        <p:nvSpPr>
          <p:cNvPr id="5" name="Slide Number Placeholder 4"/>
          <p:cNvSpPr>
            <a:spLocks noGrp="1"/>
          </p:cNvSpPr>
          <p:nvPr>
            <p:ph type="sldNum" sz="quarter" idx="5"/>
          </p:nvPr>
        </p:nvSpPr>
        <p:spPr/>
        <p:txBody>
          <a:bodyPr/>
          <a:lstStyle/>
          <a:p>
            <a:pPr>
              <a:defRPr/>
            </a:pPr>
            <a:fld id="{E22833B5-DC16-48A8-8A55-15BC55F25A7F}" type="slidenum">
              <a:rPr lang="en-US" smtClean="0"/>
              <a:pPr>
                <a:defRPr/>
              </a:pPr>
              <a:t>68</a:t>
            </a:fld>
            <a:endParaRPr lang="en-US" dirty="0"/>
          </a:p>
        </p:txBody>
      </p:sp>
    </p:spTree>
    <p:extLst>
      <p:ext uri="{BB962C8B-B14F-4D97-AF65-F5344CB8AC3E}">
        <p14:creationId xmlns:p14="http://schemas.microsoft.com/office/powerpoint/2010/main" val="26768949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055CAD79-DBF1-4AD9-A828-15341993BD8A}" type="slidenum">
              <a:rPr lang="en-US" smtClean="0"/>
              <a:pPr/>
              <a:t>69</a:t>
            </a:fld>
            <a:endParaRPr lang="en-US" dirty="0"/>
          </a:p>
        </p:txBody>
      </p:sp>
      <p:sp>
        <p:nvSpPr>
          <p:cNvPr id="75778" name="Rectangle 1026"/>
          <p:cNvSpPr>
            <a:spLocks noGrp="1" noRot="1" noChangeAspect="1" noChangeArrowheads="1" noTextEdit="1"/>
          </p:cNvSpPr>
          <p:nvPr>
            <p:ph type="sldImg"/>
          </p:nvPr>
        </p:nvSpPr>
        <p:spPr>
          <a:xfrm>
            <a:off x="1104900" y="696913"/>
            <a:ext cx="4648200" cy="3486150"/>
          </a:xfrm>
          <a:ln/>
        </p:spPr>
      </p:sp>
      <p:sp>
        <p:nvSpPr>
          <p:cNvPr id="75779" name="Rectangle 1027"/>
          <p:cNvSpPr>
            <a:spLocks noGrp="1" noChangeArrowheads="1"/>
          </p:cNvSpPr>
          <p:nvPr>
            <p:ph type="body" idx="1"/>
          </p:nvPr>
        </p:nvSpPr>
        <p:spPr>
          <a:noFill/>
          <a:ln/>
        </p:spPr>
        <p:txBody>
          <a:bodyPr/>
          <a:lstStyle/>
          <a:p>
            <a:r>
              <a:rPr lang="en-US" dirty="0"/>
              <a:t>We will start off by noting that case-control studies are the most misunderstood human-based design amongst current  scientists.  For a long time, there was no coherent theory about how to assemble them leading a variety of different opinions and practices.  The last 30 years have witnessed a coherent theory to guide the conduct of case-control studies, but it is still the case that many opinion leaders trained before this era and many modern curricula still do not teach the new approaches.  What results is a myriad of misconceptions in the applied community relative to the contemporary approach.  Note: it is also true that methodologic research on how to conduct case-control studies is not finished.   </a:t>
            </a:r>
          </a:p>
          <a:p>
            <a:endParaRPr lang="en-US" dirty="0"/>
          </a:p>
          <a:p>
            <a:r>
              <a:rPr lang="en-US" dirty="0"/>
              <a:t>Those of you who have not learned about case-control studies before do not need to be worried about the misconceptions.  You can just learn about modern theory now.  Those of you who have learned about case-control studies in the past need to be prepared to perhaps let go of prior beliefs and be open to new theory. </a:t>
            </a:r>
          </a:p>
          <a:p>
            <a:endParaRPr lang="en-US" dirty="0"/>
          </a:p>
          <a:p>
            <a:r>
              <a:rPr lang="en-US" dirty="0"/>
              <a:t>Before we describe how to conduct case-control sampling, it is important to state the key advantage, which is that case-control studies are a very efficient means of sampling an underlying cohort.  This cohort, which is called a “study base” in the lingo of case-control studies may be a real-world or research cohort.  It can be dynamic or fixed.  By efficient, we mean that case-control studies can examine far fewer participants than other study designs and still get, on average, the same answers for analytic objectives.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phrase “study base” was first used by the epidemiologist Olli Miettinen, who was one of the main theorists of current epidemiological thinking.  Others have proposed different language, the most common alternative probably being the phrase used in the Szklo and Nieto text, “reference population,” or “referent population” as used in some other texts.  We will use “study base” because it is used in most of the most relevant and contemporary descriptions of case-control designs (e.g., see reading by Wacholder).  Although “underlying cohort” or source population would be just as good, you will not see these terms used often in reference to case-control designs.  </a:t>
            </a:r>
            <a:r>
              <a:rPr lang="en-US"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dirty="0"/>
              <a:t>As the name implies, case-control studies involve selection of persons who are called “cases”, i.e., persons with some event/outcome of interest and a separate group termed the controls.  This type of approach is called “outcome-selective”.  Identifying the cases in case-control studies is typically easy.  The challenge — and where things can go wrong — is in identifying the controls.  The key concept in case-control studies is that the objective of sampling controls is to sample the entire underlying cohort that gave rise to the cases.  The objective is not to just those who are without the outcome of interest.  This is the biggest misconception in case-control studies.  Thus, in any case-control study, make a beeline towards understanding how the controls were identified.</a:t>
            </a:r>
          </a:p>
          <a:p>
            <a:endParaRPr lang="en-US" baseline="0" dirty="0"/>
          </a:p>
          <a:p>
            <a:r>
              <a:rPr lang="en-US" baseline="0" dirty="0"/>
              <a:t>Importantly, some older teachings espouse cohort studies and cross-sectional studies as two distinct and unrelated approaches.  This is incorrect.  Instead, the two are related.  They are simply ways to sampling an underlying cohort.  </a:t>
            </a:r>
          </a:p>
          <a:p>
            <a:endParaRPr lang="en-US" baseline="0" dirty="0"/>
          </a:p>
          <a:p>
            <a:endParaRPr lang="en-US" dirty="0"/>
          </a:p>
        </p:txBody>
      </p:sp>
      <p:sp>
        <p:nvSpPr>
          <p:cNvPr id="2" name="Date Placeholder 1"/>
          <p:cNvSpPr>
            <a:spLocks noGrp="1"/>
          </p:cNvSpPr>
          <p:nvPr>
            <p:ph type="dt" idx="10"/>
          </p:nvPr>
        </p:nvSpPr>
        <p:spPr/>
        <p:txBody>
          <a:bodyPr/>
          <a:lstStyle/>
          <a:p>
            <a:pPr>
              <a:defRPr/>
            </a:pPr>
            <a:fld id="{803391DA-F3D6-4F9B-B228-4B028E6A9920}" type="datetime1">
              <a:rPr lang="en-US" smtClean="0"/>
              <a:t>9/14/2021</a:t>
            </a:fld>
            <a:endParaRPr lang="en-US" dirty="0"/>
          </a:p>
        </p:txBody>
      </p:sp>
    </p:spTree>
    <p:extLst>
      <p:ext uri="{BB962C8B-B14F-4D97-AF65-F5344CB8AC3E}">
        <p14:creationId xmlns:p14="http://schemas.microsoft.com/office/powerpoint/2010/main" val="1394213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ACA08F81-CC37-46CB-BC60-B6B30DE82158}"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1174750" y="695325"/>
            <a:ext cx="4641850" cy="3481388"/>
          </a:xfrm>
          <a:ln/>
        </p:spPr>
      </p:sp>
      <p:sp>
        <p:nvSpPr>
          <p:cNvPr id="192516" name="Rectangle 3"/>
          <p:cNvSpPr>
            <a:spLocks noGrp="1" noChangeArrowheads="1"/>
          </p:cNvSpPr>
          <p:nvPr>
            <p:ph type="body" idx="1"/>
          </p:nvPr>
        </p:nvSpPr>
        <p:spPr>
          <a:xfrm>
            <a:off x="931863" y="4408488"/>
            <a:ext cx="5127625" cy="4178300"/>
          </a:xfrm>
          <a:noFill/>
          <a:ln/>
        </p:spPr>
        <p:txBody>
          <a:bodyPr/>
          <a:lstStyle/>
          <a:p>
            <a:r>
              <a:rPr lang="en-US" dirty="0"/>
              <a:t>All of these study designs consist of samples of humans.  (Occasionally, the designs yield a census of humans.  We will give examples.)</a:t>
            </a:r>
          </a:p>
          <a:p>
            <a:endParaRPr lang="en-US" dirty="0"/>
          </a:p>
          <a:p>
            <a:r>
              <a:rPr lang="en-US" b="0" dirty="0"/>
              <a:t>Most of you have seen this terminology before in our summer Designing Clinical Research course.  We call this the hierarchy of populations.  Our conception of study design yields an intended sample, which is a sample of some “source population”, which is also called the “accessible population”, “study population”, or “underlying cohort”.   That is, the process of conception of a study design yields an intended sample.  Reality, however, sometimes alters our plans in that our final study sample may not be identical to the intended sample.   </a:t>
            </a:r>
          </a:p>
          <a:p>
            <a:endParaRPr lang="en-US" dirty="0"/>
          </a:p>
          <a:p>
            <a:r>
              <a:rPr lang="en-US" dirty="0"/>
              <a:t>At the end of the conduct of our research, we hope that the answers we get from our study sample yields the truth regarding the source population or underlying cohort.  Furthermore, we typically are not satisfied with having the answers apply just to the source population.  We usually have a larger population in mind, called the target population, shown in the upper left-hand corner.  It is the largest box because it is the largest in terms of number of people.  </a:t>
            </a:r>
          </a:p>
          <a:p>
            <a:endParaRPr lang="en-US" dirty="0"/>
          </a:p>
          <a:p>
            <a:r>
              <a:rPr lang="en-US" dirty="0"/>
              <a:t>We will return more formally to this hierarchy of populations later in the course when we study bias.</a:t>
            </a:r>
          </a:p>
          <a:p>
            <a:endParaRPr lang="en-US" dirty="0"/>
          </a:p>
          <a:p>
            <a:r>
              <a:rPr lang="en-US" dirty="0"/>
              <a:t>Terminology alert:  </a:t>
            </a:r>
            <a:r>
              <a:rPr lang="en-US" baseline="0" dirty="0"/>
              <a:t>There is considerable variability in what the three most rightward populations are called (and defined) by different investigators, textbooks, and normative bodies.  There is also a lack of clarity in terms of which of these three rightward populations is considered the gold standard in terms of the right answer.   This Thus, careful researchers are very clear to define what they consider the population to which study results are intended to be true.  This is explained well in Schwartz et al.  Toward a clarification of the taxonomy of ‘bias’ in epidemiology textbooks.   Epidemiology  26:216, 2015.  </a:t>
            </a:r>
            <a:endParaRPr lang="en-US" dirty="0"/>
          </a:p>
          <a:p>
            <a:endParaRPr lang="en-US" dirty="0"/>
          </a:p>
        </p:txBody>
      </p:sp>
    </p:spTree>
    <p:extLst>
      <p:ext uri="{BB962C8B-B14F-4D97-AF65-F5344CB8AC3E}">
        <p14:creationId xmlns:p14="http://schemas.microsoft.com/office/powerpoint/2010/main" val="38340437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055CAD79-DBF1-4AD9-A828-15341993BD8A}" type="slidenum">
              <a:rPr lang="en-US" smtClean="0"/>
              <a:pPr/>
              <a:t>70</a:t>
            </a:fld>
            <a:endParaRPr lang="en-US" dirty="0"/>
          </a:p>
        </p:txBody>
      </p:sp>
      <p:sp>
        <p:nvSpPr>
          <p:cNvPr id="75778" name="Rectangle 1026"/>
          <p:cNvSpPr>
            <a:spLocks noGrp="1" noRot="1" noChangeAspect="1" noChangeArrowheads="1" noTextEdit="1"/>
          </p:cNvSpPr>
          <p:nvPr>
            <p:ph type="sldImg"/>
          </p:nvPr>
        </p:nvSpPr>
        <p:spPr>
          <a:xfrm>
            <a:off x="1104900" y="696913"/>
            <a:ext cx="4648200" cy="3486150"/>
          </a:xfrm>
          <a:ln/>
        </p:spPr>
      </p:sp>
      <p:sp>
        <p:nvSpPr>
          <p:cNvPr id="75779" name="Rectangle 1027"/>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general process of a case-control design can be summarized as follows.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a:lnSpc>
                <a:spcPct val="80000"/>
              </a:lnSpc>
              <a:spcAft>
                <a:spcPts val="300"/>
              </a:spcAft>
            </a:pPr>
            <a:r>
              <a:rPr lang="en-US" sz="2600" dirty="0"/>
              <a:t>First, find all cases that arose from the study base.  </a:t>
            </a:r>
          </a:p>
          <a:p>
            <a:pPr>
              <a:lnSpc>
                <a:spcPct val="80000"/>
              </a:lnSpc>
              <a:spcAft>
                <a:spcPts val="300"/>
              </a:spcAft>
            </a:pPr>
            <a:endParaRPr lang="en-US" sz="2600" dirty="0"/>
          </a:p>
          <a:p>
            <a:pPr>
              <a:lnSpc>
                <a:spcPct val="80000"/>
              </a:lnSpc>
              <a:spcAft>
                <a:spcPts val="300"/>
              </a:spcAft>
            </a:pPr>
            <a:r>
              <a:rPr lang="en-US" sz="2600" dirty="0"/>
              <a:t>Second, identify a strategic sample of the study base – this is the “control” group.  We will discuss these strategic approaches in the next several slides.</a:t>
            </a:r>
          </a:p>
          <a:p>
            <a:pPr>
              <a:lnSpc>
                <a:spcPct val="80000"/>
              </a:lnSpc>
              <a:spcAft>
                <a:spcPts val="300"/>
              </a:spcAft>
            </a:pPr>
            <a:endParaRPr lang="en-US" sz="2600" dirty="0"/>
          </a:p>
          <a:p>
            <a:pPr>
              <a:lnSpc>
                <a:spcPct val="80000"/>
              </a:lnSpc>
              <a:spcAft>
                <a:spcPts val="300"/>
              </a:spcAft>
            </a:pPr>
            <a:r>
              <a:rPr lang="en-US" sz="2600" dirty="0"/>
              <a:t>Third, measure exposure in cases and controls</a:t>
            </a:r>
          </a:p>
          <a:p>
            <a:pPr>
              <a:lnSpc>
                <a:spcPct val="80000"/>
              </a:lnSpc>
              <a:spcAft>
                <a:spcPts val="300"/>
              </a:spcAft>
            </a:pPr>
            <a:endParaRPr lang="en-US" sz="2600" dirty="0"/>
          </a:p>
          <a:p>
            <a:pPr>
              <a:lnSpc>
                <a:spcPct val="80000"/>
              </a:lnSpc>
              <a:spcAft>
                <a:spcPts val="300"/>
              </a:spcAft>
            </a:pPr>
            <a:r>
              <a:rPr lang="en-US" sz="2600" dirty="0"/>
              <a:t>Fourth, form mathematical relationship between exposure prevalence in cases &amp; exposure prevalence in strategic sample of controls.  These mathematical relationships lead to</a:t>
            </a:r>
            <a:r>
              <a:rPr lang="en-US" sz="2200" dirty="0"/>
              <a:t> familiar measures of association relating exposure to outcome (e.g., hazard ratios and risk ratios).  We ask you to accept this for now, but we will prove later in the course. </a:t>
            </a:r>
          </a:p>
          <a:p>
            <a:pPr>
              <a:lnSpc>
                <a:spcPct val="80000"/>
              </a:lnSpc>
              <a:spcAft>
                <a:spcPts val="300"/>
              </a:spcAft>
            </a:pPr>
            <a:endParaRPr lang="en-US" sz="2200" dirty="0"/>
          </a:p>
          <a:p>
            <a:pPr>
              <a:lnSpc>
                <a:spcPct val="80000"/>
              </a:lnSpc>
              <a:spcAft>
                <a:spcPts val="300"/>
              </a:spcAft>
            </a:pPr>
            <a:r>
              <a:rPr lang="en-US" sz="2200" dirty="0"/>
              <a:t>If this process is followed, the r</a:t>
            </a:r>
            <a:r>
              <a:rPr lang="en-US" sz="2600" dirty="0"/>
              <a:t>esults from case-control studies, on average, will be the same as in cohort study.  </a:t>
            </a:r>
          </a:p>
          <a:p>
            <a:pPr>
              <a:lnSpc>
                <a:spcPct val="80000"/>
              </a:lnSpc>
              <a:spcAft>
                <a:spcPts val="300"/>
              </a:spcAft>
            </a:pPr>
            <a:endParaRPr lang="en-US" sz="2600" dirty="0"/>
          </a:p>
          <a:p>
            <a:pPr>
              <a:lnSpc>
                <a:spcPct val="80000"/>
              </a:lnSpc>
              <a:spcAft>
                <a:spcPts val="300"/>
              </a:spcAft>
            </a:pPr>
            <a:r>
              <a:rPr lang="en-US" sz="2600" dirty="0"/>
              <a:t>Case-control studies are not an entirely free lunch.  There must be some limitation in comparison to a cohort study.  Indeed, there is.  The first is that there is a penalty in statistical precision, which means that the confidence intervals are wider than what would be derived from a cohort sampling of underlying cohort.  The second is that case-control studies are mainly useful for analytic objectives.  They do not, for example, readily estimate incidences of various outcomes.  </a:t>
            </a:r>
          </a:p>
          <a:p>
            <a:pPr>
              <a:lnSpc>
                <a:spcPct val="80000"/>
              </a:lnSpc>
              <a:spcAft>
                <a:spcPts val="300"/>
              </a:spcAft>
            </a:pPr>
            <a:endParaRPr lang="en-US" sz="2600" dirty="0"/>
          </a:p>
          <a:p>
            <a:endParaRPr lang="en-US" dirty="0"/>
          </a:p>
        </p:txBody>
      </p:sp>
      <p:sp>
        <p:nvSpPr>
          <p:cNvPr id="2" name="Date Placeholder 1"/>
          <p:cNvSpPr>
            <a:spLocks noGrp="1"/>
          </p:cNvSpPr>
          <p:nvPr>
            <p:ph type="dt" idx="10"/>
          </p:nvPr>
        </p:nvSpPr>
        <p:spPr/>
        <p:txBody>
          <a:bodyPr/>
          <a:lstStyle/>
          <a:p>
            <a:pPr>
              <a:defRPr/>
            </a:pPr>
            <a:fld id="{803391DA-F3D6-4F9B-B228-4B028E6A9920}" type="datetime1">
              <a:rPr lang="en-US" smtClean="0"/>
              <a:t>9/14/2021</a:t>
            </a:fld>
            <a:endParaRPr lang="en-US" dirty="0"/>
          </a:p>
        </p:txBody>
      </p:sp>
    </p:spTree>
    <p:extLst>
      <p:ext uri="{BB962C8B-B14F-4D97-AF65-F5344CB8AC3E}">
        <p14:creationId xmlns:p14="http://schemas.microsoft.com/office/powerpoint/2010/main" val="32335456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DCCF3513-5531-479C-A810-39A4527880DE}" type="slidenum">
              <a:rPr lang="en-US" smtClean="0">
                <a:solidFill>
                  <a:srgbClr val="000000"/>
                </a:solidFill>
              </a:rPr>
              <a:pPr/>
              <a:t>71</a:t>
            </a:fld>
            <a:endParaRPr lang="en-US" dirty="0">
              <a:solidFill>
                <a:srgbClr val="000000"/>
              </a:solidFill>
            </a:endParaRPr>
          </a:p>
        </p:txBody>
      </p:sp>
      <p:sp>
        <p:nvSpPr>
          <p:cNvPr id="79874" name="Rectangle 2"/>
          <p:cNvSpPr>
            <a:spLocks noGrp="1" noRot="1" noChangeAspect="1" noChangeArrowheads="1" noTextEdit="1"/>
          </p:cNvSpPr>
          <p:nvPr>
            <p:ph type="sldImg"/>
          </p:nvPr>
        </p:nvSpPr>
        <p:spPr>
          <a:xfrm>
            <a:off x="1195388" y="692150"/>
            <a:ext cx="4619625" cy="3463925"/>
          </a:xfrm>
          <a:ln/>
        </p:spPr>
      </p:sp>
      <p:sp>
        <p:nvSpPr>
          <p:cNvPr id="79875"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800" dirty="0"/>
              <a:t>The most important</a:t>
            </a:r>
            <a:r>
              <a:rPr lang="en-US" sz="2800" baseline="0" dirty="0"/>
              <a:t> </a:t>
            </a:r>
            <a:r>
              <a:rPr lang="en-US" sz="2800" dirty="0"/>
              <a:t>concept for understanding case-control studies is to think of cases and controls being sampled from an underlying cohort</a:t>
            </a:r>
            <a:r>
              <a:rPr lang="en-US" sz="2800" baseline="0" dirty="0"/>
              <a:t>, or study base</a:t>
            </a:r>
            <a:r>
              <a:rPr lang="en-US" sz="2800" dirty="0"/>
              <a:t>.  We will use these two terms, underlying cohort and study base, interchangeably, but most of the methodologic literature refers to study base.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2800" dirty="0"/>
          </a:p>
          <a:p>
            <a:r>
              <a:rPr lang="en-US" sz="2800" dirty="0"/>
              <a:t>In the realm of case-control studies, there are two types of study bases: “primary” study bases and “secondary” study bases.  All well-designed case-control studies are sampled from/evolved from either a primary or secondary study base.  A primary study base is one where the underlying cohort is readily defined.  We say that you can enumerate it or “get your hands around it”.  </a:t>
            </a:r>
            <a:r>
              <a:rPr lang="en-US" dirty="0"/>
              <a:t>Examples of primary study bases include a research cohort study, like the Framingham cohort study</a:t>
            </a:r>
            <a:r>
              <a:rPr lang="en-US" baseline="0" dirty="0"/>
              <a:t> </a:t>
            </a:r>
            <a:r>
              <a:rPr lang="en-US" dirty="0"/>
              <a:t>or the Nurses Health Study, that has been assembled specifically for research;  an administratively defined cohort like the Kaiser membership (all persons who</a:t>
            </a:r>
            <a:r>
              <a:rPr lang="en-US" baseline="0" dirty="0"/>
              <a:t> participate in the Kaiser insurance plan)</a:t>
            </a:r>
            <a:r>
              <a:rPr lang="en-US" dirty="0"/>
              <a:t>;  or a geographically defined cohort like San Francisco residents in a particular time period.  We call them “primary” study bases because</a:t>
            </a:r>
            <a:r>
              <a:rPr lang="en-US" baseline="0" dirty="0"/>
              <a:t> they exist prior to a case-control study ever being conducted or contemplated.  </a:t>
            </a:r>
            <a:r>
              <a:rPr lang="en-US" dirty="0"/>
              <a:t>In general, a primary study base is the preferred design for a case-control study,</a:t>
            </a:r>
            <a:r>
              <a:rPr lang="en-US" baseline="0" dirty="0"/>
              <a:t> for reasons which will become apparent soon.</a:t>
            </a:r>
            <a:r>
              <a:rPr lang="en-US" dirty="0"/>
              <a:t> </a:t>
            </a:r>
            <a:endParaRPr lang="en-US" baseline="0" dirty="0"/>
          </a:p>
          <a:p>
            <a:r>
              <a:rPr lang="en-US" dirty="0"/>
              <a:t> </a:t>
            </a:r>
          </a:p>
          <a:p>
            <a:r>
              <a:rPr lang="en-US" dirty="0"/>
              <a:t>In contrast, a secondary study is more elusive.  It did not exist prior to the notion of a case-control study being performed.  The definition of a secondary study base begins with the cases and works backwards, asking what is the cohort that gave rise to the cases.  The need to consider a secondary study base arises in situations where the investigator would like</a:t>
            </a:r>
            <a:r>
              <a:rPr lang="en-US" baseline="0" dirty="0"/>
              <a:t> </a:t>
            </a:r>
            <a:r>
              <a:rPr lang="en-US" dirty="0"/>
              <a:t>to start with a set of cases, e.g., cases of hip fracture treated at UCSF during 2019, and then attempt to identify appropriate controls.  To do so, the investigator needs to conceptualize the underlying cohort that gave rise to his/her cases.  Sometimes, this is called a hypothetical underlying cohort.  For reasons</a:t>
            </a:r>
            <a:r>
              <a:rPr lang="en-US" baseline="0" dirty="0"/>
              <a:t> that will become apparent soon, </a:t>
            </a:r>
            <a:r>
              <a:rPr lang="en-US" dirty="0"/>
              <a:t> this a more problematic</a:t>
            </a:r>
            <a:r>
              <a:rPr lang="en-US" baseline="0" dirty="0"/>
              <a:t> approach that often leads to erroneous findings.</a:t>
            </a:r>
          </a:p>
          <a:p>
            <a:r>
              <a:rPr lang="en-US" dirty="0"/>
              <a:t> </a:t>
            </a:r>
          </a:p>
          <a:p>
            <a:r>
              <a:rPr lang="en-US" dirty="0"/>
              <a:t>In the next slides, we</a:t>
            </a:r>
            <a:r>
              <a:rPr lang="en-US" baseline="0" dirty="0"/>
              <a:t> wil</a:t>
            </a:r>
            <a:r>
              <a:rPr lang="en-US" dirty="0"/>
              <a:t>l provide examples of case-control designs that use a primary study base.  Then we</a:t>
            </a:r>
            <a:r>
              <a:rPr lang="en-US" baseline="0" dirty="0"/>
              <a:t> will</a:t>
            </a:r>
            <a:r>
              <a:rPr lang="en-US" dirty="0"/>
              <a:t> return to secondary study bases.  You</a:t>
            </a:r>
            <a:r>
              <a:rPr lang="en-US" baseline="0" dirty="0"/>
              <a:t> wil</a:t>
            </a:r>
            <a:r>
              <a:rPr lang="en-US" dirty="0"/>
              <a:t>l get a chance to identify and critique primary and secondary study bases in the first homework problem set.</a:t>
            </a:r>
          </a:p>
        </p:txBody>
      </p:sp>
    </p:spTree>
    <p:extLst>
      <p:ext uri="{BB962C8B-B14F-4D97-AF65-F5344CB8AC3E}">
        <p14:creationId xmlns:p14="http://schemas.microsoft.com/office/powerpoint/2010/main" val="16637456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DCCF3513-5531-479C-A810-39A4527880DE}" type="slidenum">
              <a:rPr lang="en-US" smtClean="0">
                <a:solidFill>
                  <a:srgbClr val="000000"/>
                </a:solidFill>
              </a:rPr>
              <a:pPr/>
              <a:t>72</a:t>
            </a:fld>
            <a:endParaRPr lang="en-US" dirty="0">
              <a:solidFill>
                <a:srgbClr val="000000"/>
              </a:solidFill>
            </a:endParaRPr>
          </a:p>
        </p:txBody>
      </p:sp>
      <p:sp>
        <p:nvSpPr>
          <p:cNvPr id="79874" name="Rectangle 2"/>
          <p:cNvSpPr>
            <a:spLocks noGrp="1" noRot="1" noChangeAspect="1" noChangeArrowheads="1" noTextEdit="1"/>
          </p:cNvSpPr>
          <p:nvPr>
            <p:ph type="sldImg"/>
          </p:nvPr>
        </p:nvSpPr>
        <p:spPr>
          <a:xfrm>
            <a:off x="1195388" y="692150"/>
            <a:ext cx="4619625" cy="3463925"/>
          </a:xfrm>
          <a:ln/>
        </p:spPr>
      </p:sp>
      <p:sp>
        <p:nvSpPr>
          <p:cNvPr id="79875" name="Rectangle 3"/>
          <p:cNvSpPr>
            <a:spLocks noGrp="1" noChangeArrowheads="1"/>
          </p:cNvSpPr>
          <p:nvPr>
            <p:ph type="body" idx="1"/>
          </p:nvPr>
        </p:nvSpPr>
        <p:spPr>
          <a:noFill/>
          <a:ln/>
        </p:spPr>
        <p:txBody>
          <a:bodyPr/>
          <a:lstStyle/>
          <a:p>
            <a:r>
              <a:rPr lang="en-US" dirty="0"/>
              <a:t>We will first consider</a:t>
            </a:r>
            <a:r>
              <a:rPr lang="en-US" baseline="0" dirty="0"/>
              <a:t> a case-control study in the setting of a primary study base.  A primary study base can be further divided into fixed or dynamic cohorts.  In the next slides, we discuss sampling in both situations.</a:t>
            </a:r>
            <a:endParaRPr lang="en-US" dirty="0"/>
          </a:p>
        </p:txBody>
      </p:sp>
    </p:spTree>
    <p:extLst>
      <p:ext uri="{BB962C8B-B14F-4D97-AF65-F5344CB8AC3E}">
        <p14:creationId xmlns:p14="http://schemas.microsoft.com/office/powerpoint/2010/main" val="19228153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xfrm>
            <a:off x="1195388" y="692150"/>
            <a:ext cx="4619625" cy="3463925"/>
          </a:xfrm>
          <a:ln/>
        </p:spPr>
      </p:sp>
      <p:sp>
        <p:nvSpPr>
          <p:cNvPr id="81922" name="Rectangle 3"/>
          <p:cNvSpPr>
            <a:spLocks noGrp="1" noChangeArrowheads="1"/>
          </p:cNvSpPr>
          <p:nvPr>
            <p:ph type="body" idx="1"/>
          </p:nvPr>
        </p:nvSpPr>
        <p:spPr>
          <a:noFill/>
          <a:ln/>
        </p:spPr>
        <p:txBody>
          <a:bodyPr/>
          <a:lstStyle/>
          <a:p>
            <a:r>
              <a:rPr lang="en-US" dirty="0"/>
              <a:t>The main advantage of a case-control design is that it allows you to sample the experience of the underlying study base very efficiently.  By efficient we mean that we can study far fewer participants in case-control studies than in cohort studies but still get the same answer for analytic questions.  Of course,</a:t>
            </a:r>
            <a:r>
              <a:rPr lang="en-US" baseline="0" dirty="0"/>
              <a:t> t</a:t>
            </a:r>
            <a:r>
              <a:rPr lang="en-US" dirty="0"/>
              <a:t>he reason why this is favorable</a:t>
            </a:r>
            <a:r>
              <a:rPr lang="en-US" baseline="0" dirty="0"/>
              <a:t> to us as researchers is because studying fewer people saves money (i.e., </a:t>
            </a:r>
            <a:r>
              <a:rPr lang="en-US" dirty="0"/>
              <a:t>conserves resources), and the</a:t>
            </a:r>
            <a:r>
              <a:rPr lang="en-US" baseline="0" dirty="0"/>
              <a:t> need to save resources is axiomatic.  </a:t>
            </a:r>
            <a:r>
              <a:rPr lang="en-US" dirty="0"/>
              <a:t>A typical example is when expensive testing on biological samples is required for an analysis.  It is usually prohibitively expensive to test everyone in a large fixed (or dynamic) cohort.  It becomes much more feasible if we can test a small percentage of participants,</a:t>
            </a:r>
            <a:r>
              <a:rPr lang="en-US" baseline="0" dirty="0"/>
              <a:t> which is the essence of what a case-control study does.  </a:t>
            </a:r>
          </a:p>
          <a:p>
            <a:endParaRPr lang="en-US" baseline="0" dirty="0"/>
          </a:p>
          <a:p>
            <a:r>
              <a:rPr lang="en-US" baseline="0" dirty="0"/>
              <a:t>Let us first by examining an underlying fixed cohort, either a real-world cohort or research-derived cohort.  Starting with an underlying fixed cohort, how can we conduct a case-control study?  Regarding the cases, this is easy.  We gather all of the cases that arise from the cohort during some period of cohort observation.  If we do collect all of the cases, how should we select the controls?  What are the options?</a:t>
            </a:r>
            <a:endParaRPr lang="en-US" dirty="0"/>
          </a:p>
          <a:p>
            <a:endParaRPr lang="en-US" dirty="0"/>
          </a:p>
        </p:txBody>
      </p:sp>
    </p:spTree>
    <p:extLst>
      <p:ext uri="{BB962C8B-B14F-4D97-AF65-F5344CB8AC3E}">
        <p14:creationId xmlns:p14="http://schemas.microsoft.com/office/powerpoint/2010/main" val="11267517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1195388" y="692150"/>
            <a:ext cx="4619625" cy="3463925"/>
          </a:xfrm>
          <a:ln/>
        </p:spPr>
      </p:sp>
      <p:sp>
        <p:nvSpPr>
          <p:cNvPr id="83970" name="Rectangle 3"/>
          <p:cNvSpPr>
            <a:spLocks noGrp="1" noChangeArrowheads="1"/>
          </p:cNvSpPr>
          <p:nvPr>
            <p:ph type="body" idx="1"/>
          </p:nvPr>
        </p:nvSpPr>
        <p:spPr>
          <a:noFill/>
          <a:ln/>
        </p:spPr>
        <p:txBody>
          <a:bodyPr/>
          <a:lstStyle/>
          <a:p>
            <a:r>
              <a:rPr lang="en-US" dirty="0"/>
              <a:t>There are at least three</a:t>
            </a:r>
            <a:r>
              <a:rPr lang="en-US" baseline="0" dirty="0"/>
              <a:t> ways that fixed cohort studies can be sampled in case-control studies.  </a:t>
            </a:r>
            <a:r>
              <a:rPr lang="en-US" dirty="0"/>
              <a:t>Understanding these three sampling methods is important because they will be linked to specific measures of association that we will discuss in future lectures.  </a:t>
            </a:r>
          </a:p>
          <a:p>
            <a:endParaRPr lang="en-US" dirty="0"/>
          </a:p>
          <a:p>
            <a:r>
              <a:rPr lang="en-US" dirty="0"/>
              <a:t>Each</a:t>
            </a:r>
            <a:r>
              <a:rPr lang="en-US" baseline="0" dirty="0"/>
              <a:t> of these three methods has synonyms, as is true for many aspects of epidemiologic and clinical research nomenclature. We state our preferred terminology in the first column. The third approach, perhaps because it is least apt to result in valid inferences, has the least standardized terminology.  Authors call it a variety of things.  We have adopted the name “prevalent control sampling” in that we think it is most descriptive (identify the participants at the time the study is being performed who are without the outcome – a prevalent control), but you will see these other names, especially “cumulative sampling” in the literature.  The point is that one cannot simply state a term and expect readers will understand you.  Likewise, you cannot blithely think that any term you read or hear means what you think.  One needs to explain exactly what one has done, and as reader, you need to be sure about what the authors have done.</a:t>
            </a:r>
          </a:p>
          <a:p>
            <a:endParaRPr lang="en-US" baseline="0" dirty="0"/>
          </a:p>
          <a:p>
            <a:r>
              <a:rPr lang="en-US" baseline="0" dirty="0"/>
              <a:t>Note:  While we are describing all 3 approaches, the first two approaches are vastly preferred to enhance validity (i.e., to get an answer that is closest to truth in the underlying cohort).  We will describe the 3</a:t>
            </a:r>
            <a:r>
              <a:rPr lang="en-US" baseline="30000" dirty="0"/>
              <a:t>rd</a:t>
            </a:r>
            <a:r>
              <a:rPr lang="en-US" baseline="0" dirty="0"/>
              <a:t> approach for completeness in terms of what researchers do, but, for reasons we will describe, we discourage its use.  Because the third approach is the least principled likely explains why it has never gained a widely accepted name.</a:t>
            </a:r>
          </a:p>
          <a:p>
            <a:endParaRPr lang="en-US" baseline="0" dirty="0"/>
          </a:p>
          <a:p>
            <a:r>
              <a:rPr lang="en-US" baseline="0" dirty="0"/>
              <a:t>Note:  We state that there are </a:t>
            </a:r>
            <a:r>
              <a:rPr lang="en-US" u="sng" baseline="0" dirty="0"/>
              <a:t>at least</a:t>
            </a:r>
            <a:r>
              <a:rPr lang="en-US" baseline="0" dirty="0"/>
              <a:t> 3 approaches because, in the past (and to this day), researchers have performed all sorts of approaches to find controls, most of which lack any justification.  </a:t>
            </a:r>
          </a:p>
          <a:p>
            <a:endParaRPr lang="en-US" dirty="0"/>
          </a:p>
          <a:p>
            <a:endParaRPr lang="en-US" dirty="0"/>
          </a:p>
        </p:txBody>
      </p:sp>
    </p:spTree>
    <p:extLst>
      <p:ext uri="{BB962C8B-B14F-4D97-AF65-F5344CB8AC3E}">
        <p14:creationId xmlns:p14="http://schemas.microsoft.com/office/powerpoint/2010/main" val="23732017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xfrm>
            <a:off x="1104900" y="696913"/>
            <a:ext cx="4648200" cy="3486150"/>
          </a:xfrm>
          <a:ln/>
        </p:spPr>
      </p:sp>
      <p:sp>
        <p:nvSpPr>
          <p:cNvPr id="86018" name="Rectangle 3"/>
          <p:cNvSpPr>
            <a:spLocks noGrp="1" noChangeArrowheads="1"/>
          </p:cNvSpPr>
          <p:nvPr>
            <p:ph type="body" idx="1"/>
          </p:nvPr>
        </p:nvSpPr>
        <p:spPr>
          <a:noFill/>
          <a:ln/>
        </p:spPr>
        <p:txBody>
          <a:bodyPr/>
          <a:lstStyle/>
          <a:p>
            <a:r>
              <a:rPr lang="en-US" sz="1000" dirty="0"/>
              <a:t>The first approach is called “incidence density sampling”.  In this approach, the selection of controls is governed by the timing of the occurrences of the cases.  Every time a case occurs (e.g., is diagnosed in the scenario of disease outcomes) one or more controls (typically no more than 4 controls for each case) are selected from other members of the cohort who, </a:t>
            </a:r>
            <a:r>
              <a:rPr lang="en-US" sz="1000" b="0" dirty="0"/>
              <a:t>at that time</a:t>
            </a:r>
            <a:r>
              <a:rPr lang="en-US" sz="1000" dirty="0"/>
              <a:t>, are still under follow-up and have not yet developed the event of interest.  This includes the case him/herself</a:t>
            </a:r>
            <a:r>
              <a:rPr lang="en-US" sz="1000" baseline="0" dirty="0"/>
              <a:t>.  Thus, a case can be chosen as his/her own control, but, in practice, this does not happen very often because the risk set has only 1 case and typically hundreds or thousands of non-cases.  The probability that a case is selected to be in the control group is very small.  </a:t>
            </a:r>
            <a:r>
              <a:rPr lang="en-US" sz="1000" dirty="0"/>
              <a:t>The S+N text refers to this as “the individuals at risk when the case occurs.”  It is more generically</a:t>
            </a:r>
            <a:r>
              <a:rPr lang="en-US" sz="1000" baseline="0" dirty="0"/>
              <a:t> called the “risk set”.  </a:t>
            </a:r>
            <a:r>
              <a:rPr lang="en-US" sz="1000" dirty="0"/>
              <a:t>The term incidence density comes from the fact that in this approach the underlying person-time that gave rise</a:t>
            </a:r>
            <a:r>
              <a:rPr lang="en-US" sz="1000" baseline="0" dirty="0"/>
              <a:t> to the case is sampled to identify </a:t>
            </a:r>
            <a:r>
              <a:rPr lang="en-US" sz="1000" dirty="0"/>
              <a:t>controls.  The</a:t>
            </a:r>
            <a:r>
              <a:rPr lang="en-US" sz="1000" baseline="0" dirty="0"/>
              <a:t> term incidence density is an older term for an incidence measure of disease occurrence using a person-time approach; we will define this later in the course and refer to it as incidence rate.  </a:t>
            </a:r>
            <a:endParaRPr lang="en-US" sz="1000" dirty="0"/>
          </a:p>
          <a:p>
            <a:endParaRPr lang="en-US" sz="1000" dirty="0"/>
          </a:p>
          <a:p>
            <a:r>
              <a:rPr lang="en-US" sz="1000" dirty="0"/>
              <a:t>Let</a:t>
            </a:r>
            <a:r>
              <a:rPr lang="en-US" sz="1000" baseline="0" dirty="0"/>
              <a:t> us say that our exposure under study is measured in a biological specimen, such as blood, and we have access to a fixed cohort study in which blood samples were drawn and frozen every 6 months.  </a:t>
            </a:r>
            <a:r>
              <a:rPr lang="en-US" sz="1000" dirty="0"/>
              <a:t>In a desire</a:t>
            </a:r>
            <a:r>
              <a:rPr lang="en-US" sz="1000" baseline="0" dirty="0"/>
              <a:t> to</a:t>
            </a:r>
            <a:r>
              <a:rPr lang="en-US" sz="1000" dirty="0"/>
              <a:t> conserve</a:t>
            </a:r>
            <a:r>
              <a:rPr lang="en-US" sz="1000" baseline="0" dirty="0"/>
              <a:t> </a:t>
            </a:r>
            <a:r>
              <a:rPr lang="en-US" sz="1000" dirty="0"/>
              <a:t>resources by not testing all of the cohort members, using a case-control study with incidence density-based sampling of the controls, the investigator would test stored biological samples only on those participants chosen as cases and those chosen as controls.  Which specimens to test on each case and control depends upon how much the biological test costs to perform and how much money the investigator has.  If money is very limited, then choosing one specimen per case or control that was obtained 6 to 12 months prior to the event of interest would be optimal to preserve temporality and increase chances of observing a relationship (testing specimens too far in back may simply precede the time at which the biomarker began to change).  If more money is available, many specimens could be chosen per person including one from the date of selection and every 6 months back in time.  The stars on the schematic depict the time points at which measurement of exposure should be made.  Note:  this logic applies only when the measurement is expensive.  If the exposure variable were a questionnaire item that everyone in the cohort had already answered and data resided in an electronic file, there would not be any point in selecting controls as the data is already available on the entire cohort.  In</a:t>
            </a:r>
            <a:r>
              <a:rPr lang="en-US" sz="1000" baseline="0" dirty="0"/>
              <a:t> such a scenario, it would be more straightforward to perform a cohort study design (a “cohort analysis”).  </a:t>
            </a:r>
          </a:p>
          <a:p>
            <a:endParaRPr lang="en-US" sz="1000" baseline="0" dirty="0"/>
          </a:p>
          <a:p>
            <a:r>
              <a:rPr lang="en-US" sz="1000" dirty="0"/>
              <a:t>A somewhat subtle point that has to be considered in practice is what is meant by “at the same time a case is diagnosed.”  To implement this requires some definition of a time frame (window) that is going to be considered “the same time.”  Using</a:t>
            </a:r>
            <a:r>
              <a:rPr lang="en-US" sz="1000" baseline="0" dirty="0"/>
              <a:t> the actual </a:t>
            </a:r>
            <a:r>
              <a:rPr lang="en-US" sz="1000" dirty="0"/>
              <a:t>day of a case’s diagnosis would usually be too narrow (there may not be anyone</a:t>
            </a:r>
            <a:r>
              <a:rPr lang="en-US" sz="1000" baseline="0" dirty="0"/>
              <a:t> in the risk set (other than the case him/herself) who had a biological specimen drawn on that exact date)</a:t>
            </a:r>
            <a:r>
              <a:rPr lang="en-US" sz="1000" dirty="0"/>
              <a:t> and within a year would probably be too broad.  This is a practical decision that depends on factors such as how frequently cohort participants are seen by the investigators and how frequently measurements (e.g., biological specimens) are made.  Typically,</a:t>
            </a:r>
            <a:r>
              <a:rPr lang="en-US" sz="1000" baseline="0" dirty="0"/>
              <a:t> one might see + or – 3 months, for example.</a:t>
            </a:r>
            <a:endParaRPr lang="en-US" sz="1000" dirty="0"/>
          </a:p>
          <a:p>
            <a:endParaRPr lang="en-US" sz="1000" dirty="0"/>
          </a:p>
          <a:p>
            <a:r>
              <a:rPr lang="en-US" sz="1000" dirty="0"/>
              <a:t>Another</a:t>
            </a:r>
            <a:r>
              <a:rPr lang="en-US" sz="1000" baseline="0" dirty="0"/>
              <a:t> issue with case definition is that it would be ideal to know the moment that the case occurred biologically rather than when it was diagnosed by the medical care system.  This is easier for some conditions like a heart attack (or death) than it is for others (e.g., cancer).  Dating exactly when any cancer precisely starts is not currently possible.  Hence, in practice, we often must settle for something less than ideal, such as the date of formal diagnosis (also sometimes researchers can pre-date formal diagnosis by questioning participants for the beginning of their symptoms).  How this less-than-ideal dating of the case-incident moment affects analytic inferences will differ according to disease and whether that disease might cause (or alter) the exposure under study (such that measured exposure is a result of disease rather than the cause of disease).  This is another mention of the term “reverse causality” that we introduced earlier. </a:t>
            </a:r>
            <a:endParaRPr lang="en-US" sz="1000" dirty="0"/>
          </a:p>
          <a:p>
            <a:endParaRPr lang="en-US" sz="1000" dirty="0"/>
          </a:p>
          <a:p>
            <a:r>
              <a:rPr lang="en-US" sz="1000" dirty="0"/>
              <a:t>A</a:t>
            </a:r>
            <a:r>
              <a:rPr lang="en-US" sz="1000" baseline="0" dirty="0"/>
              <a:t> case-control study sampled in this way can produce results that have the same validity as if the entire cohort was analyzed.  Be</a:t>
            </a:r>
            <a:r>
              <a:rPr lang="en-US" sz="1000" dirty="0"/>
              <a:t>cause the controls are selected randomly from those still under follow-up at the time as case is diagnosed, the sample of controls provides, in theory, the same estimate of an association between an</a:t>
            </a:r>
            <a:r>
              <a:rPr lang="en-US" sz="1000" baseline="0" dirty="0"/>
              <a:t> exposure </a:t>
            </a:r>
            <a:r>
              <a:rPr lang="en-US" sz="1000" dirty="0"/>
              <a:t>and the outcome that one would obtain if all of those still under follow-up were used.  The only difference between measuring the exposure (say, a blood test) on a random sample (as in a</a:t>
            </a:r>
            <a:r>
              <a:rPr lang="en-US" sz="1000" baseline="0" dirty="0"/>
              <a:t> case-control study)</a:t>
            </a:r>
            <a:r>
              <a:rPr lang="en-US" sz="1000" dirty="0"/>
              <a:t> and on everyone (as in a cohort</a:t>
            </a:r>
            <a:r>
              <a:rPr lang="en-US" sz="1000" baseline="0" dirty="0"/>
              <a:t> study)</a:t>
            </a:r>
            <a:r>
              <a:rPr lang="en-US" sz="1000" dirty="0"/>
              <a:t> would be the random error introduced by sampling. </a:t>
            </a:r>
            <a:r>
              <a:rPr lang="en-US" sz="1000" baseline="0" dirty="0"/>
              <a:t>  Therefore,</a:t>
            </a:r>
            <a:r>
              <a:rPr lang="en-US" sz="1000" dirty="0"/>
              <a:t> the association between the exposure</a:t>
            </a:r>
            <a:r>
              <a:rPr lang="en-US" sz="1000" baseline="0" dirty="0"/>
              <a:t> </a:t>
            </a:r>
            <a:r>
              <a:rPr lang="en-US" sz="1000" dirty="0"/>
              <a:t>and the outcome will be the same, plus or minus a random error introduced by sampling.   </a:t>
            </a:r>
          </a:p>
          <a:p>
            <a:endParaRPr lang="en-US" sz="1000" dirty="0"/>
          </a:p>
          <a:p>
            <a:r>
              <a:rPr lang="en-US" sz="1000" dirty="0"/>
              <a:t>Some</a:t>
            </a:r>
            <a:r>
              <a:rPr lang="en-US" sz="1000" baseline="0" dirty="0"/>
              <a:t> writers (such as the S + N </a:t>
            </a:r>
            <a:r>
              <a:rPr lang="en-US" sz="1000" dirty="0"/>
              <a:t>text book</a:t>
            </a:r>
            <a:r>
              <a:rPr lang="en-US" sz="1000" baseline="0" dirty="0"/>
              <a:t> </a:t>
            </a:r>
            <a:r>
              <a:rPr lang="en-US" sz="1000" dirty="0"/>
              <a:t>and a number of others) call this design a “nested case-control study,” but the term “nested” is used in a number</a:t>
            </a:r>
            <a:r>
              <a:rPr lang="en-US" sz="1000" baseline="0" dirty="0"/>
              <a:t> of different ways by different authors.</a:t>
            </a:r>
            <a:r>
              <a:rPr lang="en-US" sz="1000" dirty="0"/>
              <a:t>  It seems that it should more properly refer to any case-control study selecting controls from within a definable</a:t>
            </a:r>
            <a:r>
              <a:rPr lang="en-US" sz="1000" baseline="0" dirty="0"/>
              <a:t> </a:t>
            </a:r>
            <a:r>
              <a:rPr lang="en-US" sz="1000" dirty="0"/>
              <a:t>cohort study</a:t>
            </a:r>
            <a:r>
              <a:rPr lang="en-US" sz="1000" baseline="0" dirty="0"/>
              <a:t>, i.e., a primary study base.</a:t>
            </a:r>
            <a:r>
              <a:rPr lang="en-US" sz="1000" dirty="0"/>
              <a:t>  In other words, all three of the sampling methods we are describing can be viewed as “nested” within a cohort.   Hence, we do not reserve</a:t>
            </a:r>
            <a:r>
              <a:rPr lang="en-US" sz="1000" baseline="0" dirty="0"/>
              <a:t> the term “nested” solely for incidence density sampling. </a:t>
            </a:r>
            <a:endParaRPr lang="en-US" sz="1000" dirty="0"/>
          </a:p>
          <a:p>
            <a:endParaRPr lang="en-US" sz="1000" dirty="0"/>
          </a:p>
          <a:p>
            <a:r>
              <a:rPr lang="en-US" sz="1000" dirty="0"/>
              <a:t>This graphic depicts 1:3 case:control sampling.  The investigator has a choice of what ratio of controls to choose. Using more controls per case will increase statistical efficiency,</a:t>
            </a:r>
            <a:r>
              <a:rPr lang="en-US" sz="1000" baseline="0" dirty="0"/>
              <a:t> up to a point.  </a:t>
            </a:r>
            <a:r>
              <a:rPr lang="en-US" sz="1000" dirty="0"/>
              <a:t>After 4 controls per case, little additional statistical efficiency is gained.   This is shown</a:t>
            </a:r>
            <a:r>
              <a:rPr lang="en-US" sz="1000" baseline="0" dirty="0"/>
              <a:t> in </a:t>
            </a:r>
            <a:r>
              <a:rPr lang="en-US" sz="1200" b="0" i="0" u="none" strike="noStrike" kern="1200" baseline="0" dirty="0">
                <a:solidFill>
                  <a:schemeClr val="tx1"/>
                </a:solidFill>
                <a:latin typeface="Times New Roman" pitchFamily="18" charset="0"/>
                <a:ea typeface="+mn-ea"/>
                <a:cs typeface="+mn-cs"/>
              </a:rPr>
              <a:t>Ury HK.  Efficiency of case-control studies with multiple controls per case: continuous and dichotomous data. </a:t>
            </a:r>
            <a:r>
              <a:rPr lang="en-US" sz="1200" b="0" i="1" u="none" strike="noStrike" kern="1200" baseline="0" dirty="0">
                <a:solidFill>
                  <a:schemeClr val="tx1"/>
                </a:solidFill>
                <a:latin typeface="Times New Roman" pitchFamily="18" charset="0"/>
                <a:ea typeface="+mn-ea"/>
                <a:cs typeface="+mn-cs"/>
              </a:rPr>
              <a:t>Biometrics  </a:t>
            </a:r>
            <a:r>
              <a:rPr lang="en-US" sz="1200" b="0" i="0" u="none" strike="noStrike" kern="1200" baseline="0" dirty="0">
                <a:solidFill>
                  <a:schemeClr val="tx1"/>
                </a:solidFill>
                <a:latin typeface="Times New Roman" pitchFamily="18" charset="0"/>
                <a:ea typeface="+mn-ea"/>
                <a:cs typeface="+mn-cs"/>
              </a:rPr>
              <a:t>1975, 31:643-649, 1975. </a:t>
            </a:r>
            <a:endParaRPr lang="en-US" sz="1000" dirty="0"/>
          </a:p>
          <a:p>
            <a:endParaRPr lang="en-US" sz="1000" dirty="0"/>
          </a:p>
          <a:p>
            <a:endParaRPr lang="en-US" sz="1000" dirty="0"/>
          </a:p>
          <a:p>
            <a:endParaRPr lang="en-US" sz="1000" dirty="0"/>
          </a:p>
        </p:txBody>
      </p:sp>
      <p:sp>
        <p:nvSpPr>
          <p:cNvPr id="2" name="Date Placeholder 1"/>
          <p:cNvSpPr>
            <a:spLocks noGrp="1"/>
          </p:cNvSpPr>
          <p:nvPr>
            <p:ph type="dt" idx="10"/>
          </p:nvPr>
        </p:nvSpPr>
        <p:spPr/>
        <p:txBody>
          <a:bodyPr/>
          <a:lstStyle/>
          <a:p>
            <a:pPr>
              <a:defRPr/>
            </a:pPr>
            <a:fld id="{265AFCED-2A4C-411E-9B9F-08AAC3D41C46}" type="datetime1">
              <a:rPr lang="en-US" smtClean="0"/>
              <a:t>9/14/2021</a:t>
            </a:fld>
            <a:endParaRPr lang="en-US" dirty="0"/>
          </a:p>
        </p:txBody>
      </p:sp>
    </p:spTree>
    <p:extLst>
      <p:ext uri="{BB962C8B-B14F-4D97-AF65-F5344CB8AC3E}">
        <p14:creationId xmlns:p14="http://schemas.microsoft.com/office/powerpoint/2010/main" val="15690794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2DFCC022-2623-4185-9B86-5EE9D6543FDD}" type="slidenum">
              <a:rPr lang="en-US" smtClean="0"/>
              <a:pPr/>
              <a:t>76</a:t>
            </a:fld>
            <a:endParaRPr lang="en-US" dirty="0"/>
          </a:p>
        </p:txBody>
      </p:sp>
      <p:sp>
        <p:nvSpPr>
          <p:cNvPr id="88066" name="Rectangle 2"/>
          <p:cNvSpPr>
            <a:spLocks noGrp="1" noRot="1" noChangeAspect="1" noChangeArrowheads="1" noTextEdit="1"/>
          </p:cNvSpPr>
          <p:nvPr>
            <p:ph type="sldImg"/>
          </p:nvPr>
        </p:nvSpPr>
        <p:spPr>
          <a:xfrm>
            <a:off x="1104900" y="696913"/>
            <a:ext cx="4648200" cy="3486150"/>
          </a:xfrm>
          <a:ln/>
        </p:spPr>
      </p:sp>
      <p:sp>
        <p:nvSpPr>
          <p:cNvPr id="88067" name="Rectangle 3"/>
          <p:cNvSpPr>
            <a:spLocks noGrp="1" noChangeArrowheads="1"/>
          </p:cNvSpPr>
          <p:nvPr>
            <p:ph type="body" idx="1"/>
          </p:nvPr>
        </p:nvSpPr>
        <p:spPr>
          <a:noFill/>
          <a:ln/>
        </p:spPr>
        <p:txBody>
          <a:bodyPr/>
          <a:lstStyle/>
          <a:p>
            <a:r>
              <a:rPr lang="en-US" dirty="0"/>
              <a:t>Let us look at an example.  Here, the research question is does metabolic syndrome cause breast cancer?</a:t>
            </a:r>
          </a:p>
          <a:p>
            <a:endParaRPr lang="en-US" dirty="0"/>
          </a:p>
          <a:p>
            <a:r>
              <a:rPr lang="en-US" dirty="0"/>
              <a:t>The outcome of interest in this study was incident breast cancer,</a:t>
            </a:r>
            <a:r>
              <a:rPr lang="en-US" baseline="0" dirty="0"/>
              <a:t> and the investigators were interested in whether metabolic syndrome is a cause of breast cancer.</a:t>
            </a:r>
            <a:r>
              <a:rPr lang="en-US" dirty="0"/>
              <a:t>   To address this, they used the ORDET</a:t>
            </a:r>
            <a:r>
              <a:rPr lang="en-US" baseline="0" dirty="0"/>
              <a:t> cohort study in northern Italy, which is a research cohort of 10,000 women assembled to study hormones, diet, and breast cancer.  At the time of this analysis, </a:t>
            </a:r>
            <a:r>
              <a:rPr lang="en-US" dirty="0"/>
              <a:t>163 breast cancer cases has arisen from the ORDET cohort during a median follow-up of 13.5 years.  </a:t>
            </a:r>
          </a:p>
          <a:p>
            <a:r>
              <a:rPr lang="en-US" dirty="0"/>
              <a:t>  </a:t>
            </a:r>
          </a:p>
          <a:p>
            <a:r>
              <a:rPr lang="en-US" dirty="0"/>
              <a:t>The exposure of interest was “metabolic syndrome”.  Metabolic syndrome has different definitions but, in general, requires the presence of at least 3 of the following:  abdominal obesity, high blood triglycerides, low HDL-cholesterol, high blood glucose, and high blood pressure. The cohort visits in ORDET already included measures of waist circumference and blood pressure.  However, the investigators also needed to measure glucose, triglycerides, and HDL cholesterol in blood.  Rather than obtain these measurements on the full cohort,  which would have been very expensive, they performed a case-control study with incidence density sampling within the</a:t>
            </a:r>
            <a:r>
              <a:rPr lang="en-US" baseline="0" dirty="0"/>
              <a:t> ORDET cohort</a:t>
            </a:r>
            <a:r>
              <a:rPr lang="en-US" dirty="0"/>
              <a:t>.  They selected 4 controls for each case among the women still in follow-up at the time each case was</a:t>
            </a:r>
            <a:r>
              <a:rPr lang="en-US" baseline="0" dirty="0"/>
              <a:t> diagnosed</a:t>
            </a:r>
            <a:r>
              <a:rPr lang="en-US" dirty="0"/>
              <a:t>.  From these data, they were able to calculate the association between metabolic syndrome and breast cancer, reported in the abstract.  (Future lectures will discuss how to perform these calculations in detail.)</a:t>
            </a:r>
          </a:p>
          <a:p>
            <a:endParaRPr lang="en-US" dirty="0"/>
          </a:p>
          <a:p>
            <a:r>
              <a:rPr lang="en-US" dirty="0"/>
              <a:t>The efficiency of this design is striking. </a:t>
            </a:r>
            <a:r>
              <a:rPr lang="en-US" baseline="0" dirty="0"/>
              <a:t> T</a:t>
            </a:r>
            <a:r>
              <a:rPr lang="en-US" dirty="0"/>
              <a:t>he selected cases and controls can represent the experience of the full cohort of 10,000 participants.  Measurements only had to be made on a small fraction of the cohort, a total of 815 participants (163 cases and 652 controls).  </a:t>
            </a:r>
          </a:p>
        </p:txBody>
      </p:sp>
      <p:sp>
        <p:nvSpPr>
          <p:cNvPr id="2" name="Date Placeholder 1"/>
          <p:cNvSpPr>
            <a:spLocks noGrp="1"/>
          </p:cNvSpPr>
          <p:nvPr>
            <p:ph type="dt" idx="10"/>
          </p:nvPr>
        </p:nvSpPr>
        <p:spPr/>
        <p:txBody>
          <a:bodyPr/>
          <a:lstStyle/>
          <a:p>
            <a:pPr>
              <a:defRPr/>
            </a:pPr>
            <a:fld id="{8D929B72-3CFF-4795-A52D-43CDE0477E2F}" type="datetime1">
              <a:rPr lang="en-US" smtClean="0"/>
              <a:t>9/14/2021</a:t>
            </a:fld>
            <a:endParaRPr lang="en-US" dirty="0"/>
          </a:p>
        </p:txBody>
      </p:sp>
    </p:spTree>
    <p:extLst>
      <p:ext uri="{BB962C8B-B14F-4D97-AF65-F5344CB8AC3E}">
        <p14:creationId xmlns:p14="http://schemas.microsoft.com/office/powerpoint/2010/main" val="39764502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xfrm>
            <a:off x="1104900" y="696913"/>
            <a:ext cx="4648200" cy="3486150"/>
          </a:xfrm>
          <a:ln/>
        </p:spPr>
      </p:sp>
      <p:sp>
        <p:nvSpPr>
          <p:cNvPr id="86018" name="Rectangle 3"/>
          <p:cNvSpPr>
            <a:spLocks noGrp="1" noChangeArrowheads="1"/>
          </p:cNvSpPr>
          <p:nvPr>
            <p:ph type="body" idx="1"/>
          </p:nvPr>
        </p:nvSpPr>
        <p:spPr>
          <a:noFill/>
          <a:ln/>
        </p:spPr>
        <p:txBody>
          <a:bodyPr/>
          <a:lstStyle/>
          <a:p>
            <a:r>
              <a:rPr lang="en-US" sz="1000" dirty="0"/>
              <a:t>If one follows the mechanics of incidence density of the controls, it is rapidly apparent a given person may be included in a study both as a control and a case.  In our schematic, we see that when the first case occurs, we may choose the person in the blue circle to serve as a control.  Later, this person may become a case.  Or, the person in the brown circle may be chose as a control at the time the first case develops, and he/she may be chosen again.  Both of these scenarios are expected and they pose no problems for our analysis.</a:t>
            </a:r>
          </a:p>
          <a:p>
            <a:endParaRPr lang="en-US" sz="1000" dirty="0"/>
          </a:p>
          <a:p>
            <a:r>
              <a:rPr lang="en-US" sz="1000" dirty="0"/>
              <a:t>In a cohort study, an individual contributes to person-time in the study until they develop the event of interest (become a case) or their follow-up ends.  In other words, a given individual may have different status throughout follow-up.  At the beginning of follow-up, he/she is without the event of interest, but later he/she may develop the event.  In other words, we are used to thinking of a given person not being just a case or a non-case in the context of a cohort study.</a:t>
            </a:r>
          </a:p>
          <a:p>
            <a:endParaRPr lang="en-US" sz="1000" dirty="0"/>
          </a:p>
          <a:p>
            <a:r>
              <a:rPr lang="en-US" sz="1000" dirty="0"/>
              <a:t>In an incidence density-based case-control study, we are sampling controls from this person-time experience, rather than obtaining measurements on the full cohort.  At each time a case occurs, there is a particular set of other individuals still at risk of becoming a case (the</a:t>
            </a:r>
            <a:r>
              <a:rPr lang="en-US" sz="1000" baseline="0" dirty="0"/>
              <a:t> “risk set”)</a:t>
            </a:r>
            <a:r>
              <a:rPr lang="en-US" sz="1000" dirty="0"/>
              <a:t>.  By sampling from the “risk set”, we are sampling the everyone in the cohort who could have become cases at that moment.  Thus, each participant can be viewed as contributing a collection of person-time and hence can be selected</a:t>
            </a:r>
            <a:r>
              <a:rPr lang="en-US" sz="1000" baseline="0" dirty="0"/>
              <a:t> </a:t>
            </a:r>
            <a:r>
              <a:rPr lang="en-US" sz="1000" dirty="0"/>
              <a:t>(studied) repeatedly over time as a control and, as the study continues, possibly as an incident case.  </a:t>
            </a:r>
          </a:p>
          <a:p>
            <a:endParaRPr lang="en-US" sz="1000" dirty="0"/>
          </a:p>
          <a:p>
            <a:r>
              <a:rPr lang="en-US" sz="1000" dirty="0"/>
              <a:t>In incidence density sampling, the goal in selecting</a:t>
            </a:r>
            <a:r>
              <a:rPr lang="en-US" sz="1000" baseline="0" dirty="0"/>
              <a:t> the controls is to get an estimate of the “person-time” that gave rise to the cases.  This will be easier to understand t</a:t>
            </a:r>
            <a:r>
              <a:rPr lang="en-US" sz="1000" dirty="0"/>
              <a:t>his when we return estimation of disease association in cohort and case-control studies</a:t>
            </a:r>
            <a:r>
              <a:rPr lang="en-US" sz="1000" baseline="0" dirty="0"/>
              <a:t> </a:t>
            </a:r>
            <a:r>
              <a:rPr lang="en-US" sz="1000" dirty="0"/>
              <a:t>(Measures</a:t>
            </a:r>
            <a:r>
              <a:rPr lang="en-US" sz="1000" baseline="0" dirty="0"/>
              <a:t> of </a:t>
            </a:r>
            <a:r>
              <a:rPr lang="en-US" sz="1000" dirty="0"/>
              <a:t>Disease Association II – 5</a:t>
            </a:r>
            <a:r>
              <a:rPr lang="en-US" sz="1000" baseline="30000" dirty="0"/>
              <a:t>th</a:t>
            </a:r>
            <a:r>
              <a:rPr lang="en-US" sz="1000" dirty="0"/>
              <a:t> lecture).</a:t>
            </a:r>
          </a:p>
          <a:p>
            <a:endParaRPr lang="en-US" sz="1000" dirty="0"/>
          </a:p>
        </p:txBody>
      </p:sp>
      <p:sp>
        <p:nvSpPr>
          <p:cNvPr id="2" name="Date Placeholder 1"/>
          <p:cNvSpPr>
            <a:spLocks noGrp="1"/>
          </p:cNvSpPr>
          <p:nvPr>
            <p:ph type="dt" idx="10"/>
          </p:nvPr>
        </p:nvSpPr>
        <p:spPr/>
        <p:txBody>
          <a:bodyPr/>
          <a:lstStyle/>
          <a:p>
            <a:pPr>
              <a:defRPr/>
            </a:pPr>
            <a:fld id="{265AFCED-2A4C-411E-9B9F-08AAC3D41C46}" type="datetime1">
              <a:rPr lang="en-US" smtClean="0"/>
              <a:t>9/14/2021</a:t>
            </a:fld>
            <a:endParaRPr lang="en-US" dirty="0"/>
          </a:p>
        </p:txBody>
      </p:sp>
    </p:spTree>
    <p:extLst>
      <p:ext uri="{BB962C8B-B14F-4D97-AF65-F5344CB8AC3E}">
        <p14:creationId xmlns:p14="http://schemas.microsoft.com/office/powerpoint/2010/main" val="6031701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xfrm>
            <a:off x="1104900" y="696913"/>
            <a:ext cx="4648200" cy="3486150"/>
          </a:xfrm>
          <a:ln/>
        </p:spPr>
      </p:sp>
      <p:sp>
        <p:nvSpPr>
          <p:cNvPr id="94210" name="Rectangle 3"/>
          <p:cNvSpPr>
            <a:spLocks noGrp="1" noChangeArrowheads="1"/>
          </p:cNvSpPr>
          <p:nvPr>
            <p:ph type="body" idx="1"/>
          </p:nvPr>
        </p:nvSpPr>
        <p:spPr>
          <a:noFill/>
          <a:ln/>
        </p:spPr>
        <p:txBody>
          <a:bodyPr/>
          <a:lstStyle/>
          <a:p>
            <a:r>
              <a:rPr lang="en-US" dirty="0"/>
              <a:t>Let</a:t>
            </a:r>
            <a:r>
              <a:rPr lang="en-US" baseline="0" dirty="0"/>
              <a:t> u</a:t>
            </a:r>
            <a:r>
              <a:rPr lang="en-US" dirty="0"/>
              <a:t>s move to the second a</a:t>
            </a:r>
            <a:r>
              <a:rPr lang="en-US" baseline="0" dirty="0"/>
              <a:t>pproach of control sampling from a fixed cohort, which is most commonly called </a:t>
            </a:r>
            <a:r>
              <a:rPr lang="en-US" dirty="0"/>
              <a:t>“case-cohort” sampling.  It is also sometimes called a “case-subcohort” design.  Although not initially called a case-cohort design, the earliest use of this design that we can trace is by MacMahon in 1962 in an influential study of the adverse effects of prenatal x-ray exposure.  MacMahon also described the design in general terms in his 1970 textbook.  The design was more formalized by </a:t>
            </a:r>
            <a:r>
              <a:rPr lang="en-US" baseline="0" dirty="0"/>
              <a:t>Kupper et al. in 1975, who called it a “hybrid epidemiologic design”, followed by the influential theorist Miettinen in 1982 (who called it a “case-base” design).   All of the initial work dealt with simple binary outcomes and did not take the time of the event into account.  The term “case-cohort” is attributed to </a:t>
            </a:r>
            <a:r>
              <a:rPr lang="en-US" dirty="0"/>
              <a:t>the statistician Ross Prentice in 1986.  Importantly, Prentice extended the design to allow for non-uniform observation times in the base, as might occur with staggered entry or losses to follow-up.  In other words, his design took the time of the event into account.  Because the presence of different follow-up times is the most common scenario in real-life, it is the most common use of this design.  We will return to this when we study measures of association.</a:t>
            </a:r>
          </a:p>
          <a:p>
            <a:endParaRPr lang="en-US" dirty="0"/>
          </a:p>
          <a:p>
            <a:r>
              <a:rPr lang="en-US" dirty="0"/>
              <a:t>In this design, all cases are selected that arise from the fixed cohort are assembled, as is done</a:t>
            </a:r>
            <a:r>
              <a:rPr lang="en-US" baseline="0" dirty="0"/>
              <a:t> with incidence density sampling.  For the controls, a sample of the entire </a:t>
            </a:r>
            <a:r>
              <a:rPr lang="en-US" b="1" baseline="0" dirty="0"/>
              <a:t>cohort</a:t>
            </a:r>
            <a:r>
              <a:rPr lang="en-US" baseline="0" dirty="0"/>
              <a:t> </a:t>
            </a:r>
            <a:r>
              <a:rPr lang="en-US" b="1" baseline="0" dirty="0"/>
              <a:t>at time zero </a:t>
            </a:r>
            <a:r>
              <a:rPr lang="en-US" baseline="0" dirty="0"/>
              <a:t>is taken, which is shown in the red.  </a:t>
            </a:r>
            <a:r>
              <a:rPr lang="en-US" dirty="0"/>
              <a:t>It may seem odd at first to realize that you will likely be sampling future cases as well as non-cases when you take a random sample of a cohort at its baseline.  This also means that a given participant may be included both as a case and a control. This troubles many new to these sampling designs and results in their thinking that the best design must be to wait until the end of follow-up to select controls so that the investigator can be sure they will not be cases.  We will spend some time later in the course trying to demonstrate why this is not the right way to think about control</a:t>
            </a:r>
            <a:r>
              <a:rPr lang="en-US" baseline="0" dirty="0"/>
              <a:t> sampling</a:t>
            </a:r>
            <a:r>
              <a:rPr lang="en-US" dirty="0"/>
              <a:t>.  For now, two points can be made:</a:t>
            </a:r>
          </a:p>
          <a:p>
            <a:endParaRPr lang="en-US" dirty="0"/>
          </a:p>
          <a:p>
            <a:r>
              <a:rPr lang="en-US" dirty="0"/>
              <a:t>--First, the</a:t>
            </a:r>
            <a:r>
              <a:rPr lang="en-US" baseline="0" dirty="0"/>
              <a:t> term “case-control study” is a misnomer for what is required to sample the underlying study base and answer the analytic objective.   It is a misnomer in the sense that “control” is typically understood to mean someone who does not have the disease in question and will not ever get the disease in question.  We do not necessarily need someone who will never get the disease in question in order to calculate the desired association between exposure and outcome.  Instead, all that we need is a cleverly designed reference group that mathematically gets us an estimate of the desired measure of association between exposure and outcome.  </a:t>
            </a:r>
          </a:p>
          <a:p>
            <a:endParaRPr lang="en-US" baseline="0" dirty="0"/>
          </a:p>
          <a:p>
            <a:r>
              <a:rPr lang="en-US" baseline="0" dirty="0"/>
              <a:t>--Second, labeling persons as non-cases (i.e., non-diseased controls) because they have not developed the disease in question by the time observation has ended is just fooling one’s self.  In any cohort, t</a:t>
            </a:r>
            <a:r>
              <a:rPr lang="en-US" dirty="0"/>
              <a:t>he investigator cannot know whether many of the so-called</a:t>
            </a:r>
            <a:r>
              <a:rPr lang="en-US" baseline="0" dirty="0"/>
              <a:t> </a:t>
            </a:r>
            <a:r>
              <a:rPr lang="en-US" dirty="0"/>
              <a:t>non-cases will be diagnosed with the study outcome the day after the study ends.  This is made even clearer by the example of the cohort study that uses death as an outcome.  Everyone eventually becomes a case (i.e., will eventually</a:t>
            </a:r>
            <a:r>
              <a:rPr lang="en-US" baseline="0" dirty="0"/>
              <a:t> die)</a:t>
            </a:r>
            <a:r>
              <a:rPr lang="en-US" dirty="0"/>
              <a:t>.  Hence, it is an illusion to think that taking people who are not cases</a:t>
            </a:r>
            <a:r>
              <a:rPr lang="en-US" baseline="0" dirty="0"/>
              <a:t> by the time that study observation ends really means that they are forever non-cases.</a:t>
            </a:r>
          </a:p>
          <a:p>
            <a:endParaRPr lang="en-US" baseline="0" dirty="0"/>
          </a:p>
          <a:p>
            <a:r>
              <a:rPr lang="en-US" dirty="0"/>
              <a:t>In summary, when we are looking for (i.e., sampling) controls, we do not necessarily have to guarantee that these are participants who will never become cases. Instead, we need some cleverly defined</a:t>
            </a:r>
            <a:r>
              <a:rPr lang="en-US" baseline="0" dirty="0"/>
              <a:t> reference group that will allow us to derive the measure of association that we need to evaluate the relationship between exposure and outcome. </a:t>
            </a:r>
            <a:r>
              <a:rPr lang="en-US" dirty="0"/>
              <a:t> For the case-cohort sampling design, we take a sample of the cohort at baseline to evaluate the prevalence of the exposure in the cohort as a whole, including future cases,</a:t>
            </a:r>
            <a:r>
              <a:rPr lang="en-US" baseline="0" dirty="0"/>
              <a:t> at the beginning of the cohort. </a:t>
            </a:r>
            <a:r>
              <a:rPr lang="en-US" dirty="0"/>
              <a:t> We will return to this in more detail when we discuss how to calculate</a:t>
            </a:r>
            <a:r>
              <a:rPr lang="en-US" baseline="0" dirty="0"/>
              <a:t> </a:t>
            </a:r>
            <a:r>
              <a:rPr lang="en-US" dirty="0"/>
              <a:t>the association between exposure and outcome in case-control studies (Measures</a:t>
            </a:r>
            <a:r>
              <a:rPr lang="en-US" baseline="0" dirty="0"/>
              <a:t> of </a:t>
            </a:r>
            <a:r>
              <a:rPr lang="en-US" dirty="0"/>
              <a:t>Disease Association II – 5</a:t>
            </a:r>
            <a:r>
              <a:rPr lang="en-US" baseline="30000" dirty="0"/>
              <a:t>th</a:t>
            </a:r>
            <a:r>
              <a:rPr lang="en-US" dirty="0"/>
              <a:t> lecture).</a:t>
            </a:r>
          </a:p>
          <a:p>
            <a:endParaRPr lang="en-US" dirty="0"/>
          </a:p>
          <a:p>
            <a:r>
              <a:rPr lang="en-US" sz="1200" b="0" i="0" u="none" strike="noStrike" kern="1200" baseline="0" dirty="0">
                <a:solidFill>
                  <a:schemeClr val="tx1"/>
                </a:solidFill>
                <a:latin typeface="Times New Roman" pitchFamily="18" charset="0"/>
                <a:ea typeface="+mn-ea"/>
                <a:cs typeface="+mn-cs"/>
              </a:rPr>
              <a:t>Prentice RL. A case-cohort design for epidemiologic cohort studies and disease prevention trials.</a:t>
            </a:r>
            <a:r>
              <a:rPr lang="en-US" sz="1200" b="1" i="0" u="none" strike="noStrike" kern="1200" baseline="0" dirty="0">
                <a:solidFill>
                  <a:schemeClr val="tx1"/>
                </a:solidFill>
                <a:latin typeface="Times New Roman" pitchFamily="18" charset="0"/>
                <a:ea typeface="+mn-ea"/>
                <a:cs typeface="+mn-cs"/>
              </a:rPr>
              <a:t> </a:t>
            </a:r>
            <a:r>
              <a:rPr lang="en-US" sz="1200" b="0" i="1" u="none" strike="noStrike" kern="1200" baseline="0" dirty="0">
                <a:solidFill>
                  <a:schemeClr val="tx1"/>
                </a:solidFill>
                <a:latin typeface="Times New Roman" pitchFamily="18" charset="0"/>
                <a:ea typeface="+mn-ea"/>
                <a:cs typeface="+mn-cs"/>
              </a:rPr>
              <a:t>Biometrika </a:t>
            </a:r>
            <a:r>
              <a:rPr lang="en-US" sz="1200" b="0" i="0" u="none" strike="noStrike" kern="1200" baseline="0" dirty="0">
                <a:solidFill>
                  <a:schemeClr val="tx1"/>
                </a:solidFill>
                <a:latin typeface="Times New Roman" pitchFamily="18" charset="0"/>
                <a:ea typeface="+mn-ea"/>
                <a:cs typeface="+mn-cs"/>
              </a:rPr>
              <a:t>73:1-11, 1986.  [This is the best contemporary reference for researchers who are using this design.]</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Miettinen OS. Design options in epidemiologic research: An update. </a:t>
            </a:r>
            <a:r>
              <a:rPr lang="en-US" sz="1200" b="0" i="1" u="none" strike="noStrike" kern="1200" baseline="0" dirty="0">
                <a:solidFill>
                  <a:schemeClr val="tx1"/>
                </a:solidFill>
                <a:latin typeface="Times New Roman" pitchFamily="18" charset="0"/>
                <a:ea typeface="+mn-ea"/>
                <a:cs typeface="+mn-cs"/>
              </a:rPr>
              <a:t>Scand J Work Environ Health </a:t>
            </a:r>
            <a:r>
              <a:rPr lang="en-US" sz="1200" b="0" i="0" u="none" strike="noStrike" kern="1200" baseline="0" dirty="0">
                <a:solidFill>
                  <a:schemeClr val="tx1"/>
                </a:solidFill>
                <a:latin typeface="Times New Roman" pitchFamily="18" charset="0"/>
                <a:ea typeface="+mn-ea"/>
                <a:cs typeface="+mn-cs"/>
              </a:rPr>
              <a:t>1982; 8 (Suppl 1): 7–14.</a:t>
            </a:r>
          </a:p>
          <a:p>
            <a:endParaRPr lang="en-US" sz="1200" b="0" i="0" u="none" strike="noStrike" kern="1200" baseline="0" dirty="0">
              <a:solidFill>
                <a:schemeClr val="tx1"/>
              </a:solidFill>
              <a:latin typeface="Times New Roman" pitchFamily="18" charset="0"/>
              <a:ea typeface="+mn-ea"/>
              <a:cs typeface="+mn-cs"/>
            </a:endParaRPr>
          </a:p>
          <a:p>
            <a:r>
              <a:rPr lang="en-US" sz="1200" b="0" i="0" u="none" strike="noStrike" kern="1200" baseline="0" dirty="0">
                <a:solidFill>
                  <a:schemeClr val="tx1"/>
                </a:solidFill>
                <a:latin typeface="Times New Roman" pitchFamily="18" charset="0"/>
                <a:ea typeface="+mn-ea"/>
                <a:cs typeface="+mn-cs"/>
              </a:rPr>
              <a:t>Kupper LL, McMichael AJ, Spirtas R. A hybrid epidemiologic study design useful in estimating relative risk. </a:t>
            </a:r>
            <a:r>
              <a:rPr lang="en-US" sz="1200" b="0" i="1" u="none" strike="noStrike" kern="1200" baseline="0" dirty="0">
                <a:solidFill>
                  <a:schemeClr val="tx1"/>
                </a:solidFill>
                <a:latin typeface="Times New Roman" pitchFamily="18" charset="0"/>
                <a:ea typeface="+mn-ea"/>
                <a:cs typeface="+mn-cs"/>
              </a:rPr>
              <a:t>Journal of the American Statistical Association </a:t>
            </a:r>
            <a:r>
              <a:rPr lang="en-US" sz="1200" b="0" i="0" u="none" strike="noStrike" kern="1200" baseline="0" dirty="0">
                <a:solidFill>
                  <a:schemeClr val="tx1"/>
                </a:solidFill>
                <a:latin typeface="Times New Roman" pitchFamily="18" charset="0"/>
                <a:ea typeface="+mn-ea"/>
                <a:cs typeface="+mn-cs"/>
              </a:rPr>
              <a:t> 70:524-528, 1975.</a:t>
            </a:r>
          </a:p>
          <a:p>
            <a:endParaRPr lang="en-US" sz="1200" b="0" i="0" u="none" strike="noStrike" kern="1200" baseline="0" dirty="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latin typeface="Times New Roman" panose="02020603050405020304" pitchFamily="18" charset="0"/>
              </a:rPr>
              <a:t>MacMahon B. and Pugh TF.  Epidemiology:  Principles and Methods.  Boston: Little, Brown and Co., 1970.</a:t>
            </a:r>
            <a:endParaRPr lang="en-US" dirty="0"/>
          </a:p>
          <a:p>
            <a:endParaRPr lang="en-US" dirty="0">
              <a:effectLst/>
              <a:latin typeface="Times New Roman" panose="02020603050405020304" pitchFamily="18" charset="0"/>
            </a:endParaRPr>
          </a:p>
          <a:p>
            <a:r>
              <a:rPr lang="en-US" dirty="0">
                <a:effectLst/>
                <a:latin typeface="Times New Roman" panose="02020603050405020304" pitchFamily="18" charset="0"/>
              </a:rPr>
              <a:t>MacMahon B.  Prenatal X-ray exposure and childhood cancer.  </a:t>
            </a:r>
            <a:r>
              <a:rPr lang="en-US" i="1" dirty="0">
                <a:effectLst/>
                <a:latin typeface="Times New Roman" panose="02020603050405020304" pitchFamily="18" charset="0"/>
              </a:rPr>
              <a:t>Journal of the National Cancer Institute </a:t>
            </a:r>
            <a:r>
              <a:rPr lang="en-US" dirty="0">
                <a:effectLst/>
                <a:latin typeface="Times New Roman" panose="02020603050405020304" pitchFamily="18" charset="0"/>
              </a:rPr>
              <a:t> 28(5):1173-91, 1962. </a:t>
            </a:r>
          </a:p>
          <a:p>
            <a:endParaRPr lang="en-US" dirty="0">
              <a:effectLst/>
              <a:latin typeface="Times New Roman" panose="02020603050405020304" pitchFamily="18" charset="0"/>
            </a:endParaRPr>
          </a:p>
          <a:p>
            <a:endParaRPr lang="en-US" dirty="0"/>
          </a:p>
        </p:txBody>
      </p:sp>
      <p:sp>
        <p:nvSpPr>
          <p:cNvPr id="2" name="Date Placeholder 1"/>
          <p:cNvSpPr>
            <a:spLocks noGrp="1"/>
          </p:cNvSpPr>
          <p:nvPr>
            <p:ph type="dt" idx="10"/>
          </p:nvPr>
        </p:nvSpPr>
        <p:spPr/>
        <p:txBody>
          <a:bodyPr/>
          <a:lstStyle/>
          <a:p>
            <a:pPr>
              <a:defRPr/>
            </a:pPr>
            <a:fld id="{2DA93D6E-E2BD-411A-8B72-DFE47E7CC95A}" type="datetime1">
              <a:rPr lang="en-US" smtClean="0"/>
              <a:t>9/14/2021</a:t>
            </a:fld>
            <a:endParaRPr lang="en-US" dirty="0"/>
          </a:p>
        </p:txBody>
      </p:sp>
    </p:spTree>
    <p:extLst>
      <p:ext uri="{BB962C8B-B14F-4D97-AF65-F5344CB8AC3E}">
        <p14:creationId xmlns:p14="http://schemas.microsoft.com/office/powerpoint/2010/main" val="22902936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F1663070-6160-4F2A-BDE8-D1B2C0D9E3F4}" type="slidenum">
              <a:rPr lang="en-US" smtClean="0"/>
              <a:pPr/>
              <a:t>79</a:t>
            </a:fld>
            <a:endParaRPr lang="en-US" dirty="0"/>
          </a:p>
        </p:txBody>
      </p:sp>
      <p:sp>
        <p:nvSpPr>
          <p:cNvPr id="96258" name="Rectangle 2"/>
          <p:cNvSpPr>
            <a:spLocks noGrp="1" noRot="1" noChangeAspect="1" noChangeArrowheads="1" noTextEdit="1"/>
          </p:cNvSpPr>
          <p:nvPr>
            <p:ph type="sldImg"/>
          </p:nvPr>
        </p:nvSpPr>
        <p:spPr>
          <a:xfrm>
            <a:off x="1104900" y="696913"/>
            <a:ext cx="4648200" cy="3486150"/>
          </a:xfrm>
          <a:ln/>
        </p:spPr>
      </p:sp>
      <p:sp>
        <p:nvSpPr>
          <p:cNvPr id="96259" name="Rectangle 3"/>
          <p:cNvSpPr>
            <a:spLocks noGrp="1" noChangeArrowheads="1"/>
          </p:cNvSpPr>
          <p:nvPr>
            <p:ph type="body" idx="1"/>
          </p:nvPr>
        </p:nvSpPr>
        <p:spPr>
          <a:noFill/>
          <a:ln/>
        </p:spPr>
        <p:txBody>
          <a:bodyPr/>
          <a:lstStyle/>
          <a:p>
            <a:r>
              <a:rPr lang="en-US" dirty="0"/>
              <a:t>This is an example of a case-cohort study.  The outcome in this study was colorectal cancer.  438 cases were identified within the Women’s Health</a:t>
            </a:r>
            <a:r>
              <a:rPr lang="en-US" baseline="0" dirty="0"/>
              <a:t> Initiative (</a:t>
            </a:r>
            <a:r>
              <a:rPr lang="en-US" dirty="0"/>
              <a:t>WHI) Observational Study,</a:t>
            </a:r>
            <a:r>
              <a:rPr lang="en-US" baseline="0" dirty="0"/>
              <a:t> which was a fixed cohort study.</a:t>
            </a:r>
            <a:r>
              <a:rPr lang="en-US" dirty="0"/>
              <a:t>  The exposures of interest included insulin, glucose, total and free IGF-1, IGFBP-3 and estradiol.  To avoid measuring these exposures of interest on all 93,676 women (costly!), the investigators decided to use a case-cohort design, with a random sample from the baseline cohort as the “control” or reference group.  They identified 816 women at random from the baseline, which</a:t>
            </a:r>
            <a:r>
              <a:rPr lang="en-US" baseline="0" dirty="0"/>
              <a:t> they refer to as</a:t>
            </a:r>
            <a:r>
              <a:rPr lang="en-US" dirty="0"/>
              <a:t> the “random subcohort”.  This random sample included 7 women</a:t>
            </a:r>
            <a:r>
              <a:rPr lang="en-US" baseline="0" dirty="0"/>
              <a:t> who went on to become cases.</a:t>
            </a:r>
            <a:r>
              <a:rPr lang="en-US" dirty="0"/>
              <a:t>  Then they measured the exposures on stored serum from 438+816-7 participants, a total of 1,247 women (instead of 93,676</a:t>
            </a:r>
            <a:r>
              <a:rPr lang="en-US" baseline="0" dirty="0"/>
              <a:t> in the entire underlying cohort)</a:t>
            </a:r>
            <a:r>
              <a:rPr lang="en-US" dirty="0"/>
              <a:t>.  Testing</a:t>
            </a:r>
            <a:r>
              <a:rPr lang="en-US" baseline="0" dirty="0"/>
              <a:t> only 1247 to get the answer one would get by testing 93,676 is very efficient.  </a:t>
            </a:r>
            <a:r>
              <a:rPr lang="en-US" dirty="0"/>
              <a:t>From these data, the</a:t>
            </a:r>
            <a:r>
              <a:rPr lang="en-US" baseline="0" dirty="0"/>
              <a:t> authors</a:t>
            </a:r>
            <a:r>
              <a:rPr lang="en-US" dirty="0"/>
              <a:t> were able to calculate the associations between insulin, IGF1, etc. and colorectal cancer.  (Future lectures will discuss how to calculate these associations using the case-cohort</a:t>
            </a:r>
            <a:r>
              <a:rPr lang="en-US" baseline="0" dirty="0"/>
              <a:t> design</a:t>
            </a:r>
            <a:r>
              <a:rPr lang="en-US" dirty="0"/>
              <a:t>.)</a:t>
            </a:r>
          </a:p>
          <a:p>
            <a:endParaRPr lang="en-US" dirty="0"/>
          </a:p>
          <a:p>
            <a:r>
              <a:rPr lang="en-US" dirty="0"/>
              <a:t>Comparing extreme quartiles, insulin [hazard ratio (HR) quartile</a:t>
            </a:r>
            <a:r>
              <a:rPr lang="en-US" baseline="0" dirty="0"/>
              <a:t> 4 compared to </a:t>
            </a:r>
            <a:r>
              <a:rPr lang="en-US" dirty="0"/>
              <a:t>quartile</a:t>
            </a:r>
            <a:r>
              <a:rPr lang="en-US" baseline="0" dirty="0"/>
              <a:t> 1 = </a:t>
            </a:r>
            <a:r>
              <a:rPr lang="en-US" dirty="0"/>
              <a:t>1.73; 95% confidence interval (CI), 1.16–2.57; </a:t>
            </a:r>
            <a:r>
              <a:rPr lang="en-US" baseline="0" dirty="0"/>
              <a:t> p value for </a:t>
            </a:r>
            <a:r>
              <a:rPr lang="en-US" dirty="0"/>
              <a:t>trend = 0.005], waist circumference (HR q4</a:t>
            </a:r>
            <a:r>
              <a:rPr lang="en-US" baseline="0" dirty="0"/>
              <a:t> vs </a:t>
            </a:r>
            <a:r>
              <a:rPr lang="en-US" dirty="0"/>
              <a:t>q1</a:t>
            </a:r>
            <a:r>
              <a:rPr lang="en-US" baseline="0" dirty="0"/>
              <a:t> = </a:t>
            </a:r>
            <a:r>
              <a:rPr lang="en-US" dirty="0"/>
              <a:t>1.82; 95% CI, 1.22–2.70; p trend = 0.001), and free IGF-I (HR q4</a:t>
            </a:r>
            <a:r>
              <a:rPr lang="en-US" baseline="0" dirty="0"/>
              <a:t> vs </a:t>
            </a:r>
            <a:r>
              <a:rPr lang="en-US" dirty="0"/>
              <a:t>q1</a:t>
            </a:r>
            <a:r>
              <a:rPr lang="en-US" baseline="0" dirty="0"/>
              <a:t> =</a:t>
            </a:r>
            <a:r>
              <a:rPr lang="en-US" dirty="0"/>
              <a:t> 1.35; 95% CI, 0.92–1.98;  p</a:t>
            </a:r>
            <a:r>
              <a:rPr lang="en-US" baseline="0" dirty="0"/>
              <a:t> </a:t>
            </a:r>
            <a:r>
              <a:rPr lang="en-US" dirty="0"/>
              <a:t>trend = 0.05) were each associated with incident colorectal cancer in multivariable regression models.</a:t>
            </a:r>
          </a:p>
          <a:p>
            <a:endParaRPr lang="en-US" dirty="0"/>
          </a:p>
        </p:txBody>
      </p:sp>
      <p:sp>
        <p:nvSpPr>
          <p:cNvPr id="2" name="Date Placeholder 1"/>
          <p:cNvSpPr>
            <a:spLocks noGrp="1"/>
          </p:cNvSpPr>
          <p:nvPr>
            <p:ph type="dt" idx="10"/>
          </p:nvPr>
        </p:nvSpPr>
        <p:spPr/>
        <p:txBody>
          <a:bodyPr/>
          <a:lstStyle/>
          <a:p>
            <a:pPr>
              <a:defRPr/>
            </a:pPr>
            <a:fld id="{D7BDA39B-9E0F-45ED-8FD7-5ED68DBC4836}" type="datetime1">
              <a:rPr lang="en-US" smtClean="0"/>
              <a:t>9/14/2021</a:t>
            </a:fld>
            <a:endParaRPr lang="en-US" dirty="0"/>
          </a:p>
        </p:txBody>
      </p:sp>
    </p:spTree>
    <p:extLst>
      <p:ext uri="{BB962C8B-B14F-4D97-AF65-F5344CB8AC3E}">
        <p14:creationId xmlns:p14="http://schemas.microsoft.com/office/powerpoint/2010/main" val="1158444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ACA78F1-F62B-4667-A64F-3DD09B87E7A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30" name="Rectangle 2"/>
          <p:cNvSpPr>
            <a:spLocks noGrp="1" noRot="1" noChangeAspect="1" noChangeArrowheads="1" noTextEdit="1"/>
          </p:cNvSpPr>
          <p:nvPr>
            <p:ph type="sldImg"/>
          </p:nvPr>
        </p:nvSpPr>
        <p:spPr>
          <a:xfrm>
            <a:off x="1104900" y="696913"/>
            <a:ext cx="4648200" cy="3486150"/>
          </a:xfrm>
          <a:ln/>
        </p:spPr>
      </p:sp>
      <p:sp>
        <p:nvSpPr>
          <p:cNvPr id="22531" name="Rectangle 3"/>
          <p:cNvSpPr>
            <a:spLocks noGrp="1" noChangeArrowheads="1"/>
          </p:cNvSpPr>
          <p:nvPr>
            <p:ph type="body" idx="1"/>
          </p:nvPr>
        </p:nvSpPr>
        <p:spPr>
          <a:xfrm>
            <a:off x="685800" y="4416426"/>
            <a:ext cx="5486400" cy="4260850"/>
          </a:xfrm>
          <a:noFill/>
          <a:ln/>
        </p:spPr>
        <p:txBody>
          <a:bodyPr/>
          <a:lstStyle/>
          <a:p>
            <a:r>
              <a:rPr lang="en-US" sz="1000" dirty="0"/>
              <a:t>Although we will not in this course spend much time on this design, let us start with a discussion of designs in which a group of humans is the unit of observation. </a:t>
            </a:r>
          </a:p>
          <a:p>
            <a:endParaRPr lang="en-US" sz="1000" dirty="0"/>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51C41CB-AE61-43C9-B314-18CD84AE3E4C}" type="datetime1">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9/14/2021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7973050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a:t>Although intuitively appealing, it would be a mistake to exclude participants who</a:t>
            </a:r>
            <a:r>
              <a:rPr lang="en-US" baseline="0" dirty="0"/>
              <a:t> go on to become cases from the random subcohort in a case-cohort design.  The goal is to compare cases to some cleverly constructed reference population, not necessarily to a population of persons destined to never become cases.  In fact, for many conditions (such as death), it is ridiculous to think that there are persons who never will get the condition of interest.</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80</a:t>
            </a:fld>
            <a:endParaRPr lang="en-US" dirty="0"/>
          </a:p>
        </p:txBody>
      </p:sp>
      <p:sp>
        <p:nvSpPr>
          <p:cNvPr id="5" name="Date Placeholder 4"/>
          <p:cNvSpPr>
            <a:spLocks noGrp="1"/>
          </p:cNvSpPr>
          <p:nvPr>
            <p:ph type="dt" idx="11"/>
          </p:nvPr>
        </p:nvSpPr>
        <p:spPr/>
        <p:txBody>
          <a:bodyPr/>
          <a:lstStyle/>
          <a:p>
            <a:pPr>
              <a:defRPr/>
            </a:pPr>
            <a:fld id="{8E7E46F2-29A5-4537-9231-8D8E45BF793F}" type="datetime1">
              <a:rPr lang="en-US" smtClean="0"/>
              <a:t>9/14/2021</a:t>
            </a:fld>
            <a:endParaRPr lang="en-US" dirty="0"/>
          </a:p>
        </p:txBody>
      </p:sp>
    </p:spTree>
    <p:extLst>
      <p:ext uri="{BB962C8B-B14F-4D97-AF65-F5344CB8AC3E}">
        <p14:creationId xmlns:p14="http://schemas.microsoft.com/office/powerpoint/2010/main" val="42420486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a:t>We have discussed two approaches to sampling controls from underlying fixed cohorts:</a:t>
            </a:r>
            <a:r>
              <a:rPr lang="en-US" baseline="0" dirty="0"/>
              <a:t>  incidence density sampling or a case-cohort approach.  How should one choose between them?  One way to think about this is to consider the unique advantages of each.  One advantage of incidence density sampling occurs when exposure measurement change over time (this is called a “time-varying exposure”).   For example, the exposure in the last slide, plasma level of C-reactive protein (CRP), typically changes over time in a given individual.  If you are interested in studying a time-varying exposure and if you have limited financial resources, you will not be able to measure the exposure on a large number of timepoints in given participants.  With limited resources, you might only be able to measure it at one time point.   If this is the case, you will probably want to choose a timepoint that temporally precedes the event in question but not by a long period of time.  Choosing a time point that is one year prior to the event is logically a good approach, unless you have some justification for an even earlier-in-calendar-time measurement (some “hit and run” mechanism).  Incidence density sampling allows for measurement of one slice of person-time in a given participant at, say, one year prior to the incident event of interest.   In case-cohort sampling, the only instance when a single timepoint can be used is when you are willing to make the measurement on the time zero (baseline) timepoint.  If you seek to evaluate subsequent timepoints (such as 1 year prior to the event), if you also have any outcomes that occur more than 1 year after time zero, then you will need to make a measurement at both time zero and a variety of follow-up timepoints among all of the cases and controls.  In other words, there is no way to just evaluate a single time point after time zero in a case-cohort design, as can be done with incidence density sampling.   </a:t>
            </a:r>
          </a:p>
          <a:p>
            <a:endParaRPr lang="en-US" baseline="0" dirty="0"/>
          </a:p>
          <a:p>
            <a:r>
              <a:rPr lang="en-US" baseline="0" dirty="0"/>
              <a:t>The case-cohort study design has the advantage of allowing the control group (the random subset of the cohort) to be used for multiple outcomes.  This increases the usefulness of each exposure measurement and the overall efficiency of the cohort.  In addition, with the accumulation of different measurements in the random sub-cohort, the control group becomes very well characterized allowing management of potentially more confounders and assessment of interaction (topics we will cover later in the course).  These other measurements are called “covariates”.  Case-cohort designs are especially useful for time-invariant exposures (such as genotype) because measurement at baseline is all that one needs.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81</a:t>
            </a:fld>
            <a:endParaRPr lang="en-US" dirty="0"/>
          </a:p>
        </p:txBody>
      </p:sp>
      <p:sp>
        <p:nvSpPr>
          <p:cNvPr id="5" name="Date Placeholder 4"/>
          <p:cNvSpPr>
            <a:spLocks noGrp="1"/>
          </p:cNvSpPr>
          <p:nvPr>
            <p:ph type="dt" idx="11"/>
          </p:nvPr>
        </p:nvSpPr>
        <p:spPr/>
        <p:txBody>
          <a:bodyPr/>
          <a:lstStyle/>
          <a:p>
            <a:pPr>
              <a:defRPr/>
            </a:pPr>
            <a:fld id="{D9E999EC-23B9-48A7-8926-9FB5BD77A059}" type="datetime1">
              <a:rPr lang="en-US" smtClean="0"/>
              <a:t>9/14/2021</a:t>
            </a:fld>
            <a:endParaRPr lang="en-US" dirty="0"/>
          </a:p>
        </p:txBody>
      </p:sp>
    </p:spTree>
    <p:extLst>
      <p:ext uri="{BB962C8B-B14F-4D97-AF65-F5344CB8AC3E}">
        <p14:creationId xmlns:p14="http://schemas.microsoft.com/office/powerpoint/2010/main" val="30997351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another approach to selecting controls in a fixed cohort, which we will describe</a:t>
            </a:r>
            <a:r>
              <a:rPr lang="en-US" baseline="0" dirty="0"/>
              <a:t> because you will encounter it both in older literature and in recent work.   It is, however, inferior to other approaches, and it should not be used when other approaches are available.</a:t>
            </a:r>
            <a:endParaRPr lang="en-US" dirty="0"/>
          </a:p>
        </p:txBody>
      </p:sp>
      <p:sp>
        <p:nvSpPr>
          <p:cNvPr id="4" name="Date Placeholder 3"/>
          <p:cNvSpPr>
            <a:spLocks noGrp="1"/>
          </p:cNvSpPr>
          <p:nvPr>
            <p:ph type="dt" idx="10"/>
          </p:nvPr>
        </p:nvSpPr>
        <p:spPr/>
        <p:txBody>
          <a:bodyPr/>
          <a:lstStyle/>
          <a:p>
            <a:pPr>
              <a:defRPr/>
            </a:pPr>
            <a:fld id="{5694886A-DBAF-49FD-BBF7-343852FE183F}" type="datetime1">
              <a:rPr lang="en-US" smtClean="0"/>
              <a:t>9/14/2021</a:t>
            </a:fld>
            <a:endParaRPr lang="en-US" dirty="0"/>
          </a:p>
        </p:txBody>
      </p:sp>
      <p:sp>
        <p:nvSpPr>
          <p:cNvPr id="5" name="Slide Number Placeholder 4"/>
          <p:cNvSpPr>
            <a:spLocks noGrp="1"/>
          </p:cNvSpPr>
          <p:nvPr>
            <p:ph type="sldNum" sz="quarter" idx="11"/>
          </p:nvPr>
        </p:nvSpPr>
        <p:spPr/>
        <p:txBody>
          <a:bodyPr/>
          <a:lstStyle/>
          <a:p>
            <a:pPr>
              <a:defRPr/>
            </a:pPr>
            <a:fld id="{E22833B5-DC16-48A8-8A55-15BC55F25A7F}" type="slidenum">
              <a:rPr lang="en-US" smtClean="0"/>
              <a:pPr>
                <a:defRPr/>
              </a:pPr>
              <a:t>82</a:t>
            </a:fld>
            <a:endParaRPr lang="en-US" dirty="0"/>
          </a:p>
        </p:txBody>
      </p:sp>
    </p:spTree>
    <p:extLst>
      <p:ext uri="{BB962C8B-B14F-4D97-AF65-F5344CB8AC3E}">
        <p14:creationId xmlns:p14="http://schemas.microsoft.com/office/powerpoint/2010/main" val="14179488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1104900" y="696913"/>
            <a:ext cx="4648200" cy="3486150"/>
          </a:xfrm>
          <a:ln/>
        </p:spPr>
      </p:sp>
      <p:sp>
        <p:nvSpPr>
          <p:cNvPr id="10137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lang="en-US" dirty="0"/>
              <a:t>For lack of a better</a:t>
            </a:r>
            <a:r>
              <a:rPr lang="en-US" baseline="0" dirty="0"/>
              <a:t> name, we call this </a:t>
            </a:r>
            <a:r>
              <a:rPr lang="en-US" dirty="0"/>
              <a:t>“prevalent</a:t>
            </a:r>
            <a:r>
              <a:rPr lang="en-US" baseline="0" dirty="0"/>
              <a:t> control” sampling, but you will also see it referred to as several other names: </a:t>
            </a:r>
            <a:r>
              <a:rPr kumimoji="0" lang="en-US" sz="1200" b="0" i="0" u="none" strike="noStrike" cap="none" normalizeH="0" baseline="0" dirty="0">
                <a:ln>
                  <a:noFill/>
                </a:ln>
                <a:solidFill>
                  <a:schemeClr val="tx1"/>
                </a:solidFill>
                <a:effectLst/>
                <a:latin typeface="Times New Roman" pitchFamily="18" charset="0"/>
              </a:rPr>
              <a:t>cumulative sampling, epidemic sampling, and exclusive sampling.  </a:t>
            </a:r>
            <a:r>
              <a:rPr lang="en-US" baseline="0" dirty="0"/>
              <a:t> It often will simply be done and not given a methodologic name or label.   This is because researchers who know enough to give this approach a name will know enough </a:t>
            </a:r>
            <a:r>
              <a:rPr lang="en-US" u="sng" baseline="0" dirty="0"/>
              <a:t>not</a:t>
            </a:r>
            <a:r>
              <a:rPr lang="en-US" baseline="0" dirty="0"/>
              <a:t> to use it.  </a:t>
            </a:r>
          </a:p>
          <a:p>
            <a:pPr marL="0" marR="0" lvl="0" indent="0" algn="l" defTabSz="914400" rtl="0" eaLnBrk="0" fontAlgn="base" latinLnBrk="0" hangingPunct="0">
              <a:lnSpc>
                <a:spcPct val="100000"/>
              </a:lnSpc>
              <a:spcBef>
                <a:spcPct val="40000"/>
              </a:spcBef>
              <a:spcAft>
                <a:spcPct val="0"/>
              </a:spcAft>
              <a:buClrTx/>
              <a:buSzTx/>
              <a:buFontTx/>
              <a:buNone/>
              <a:tabLst/>
            </a:pPr>
            <a:endParaRPr lang="en-US" baseline="0" dirty="0"/>
          </a:p>
          <a:p>
            <a:pPr marL="0" marR="0" lvl="0" indent="0" algn="l" defTabSz="914400" rtl="0" eaLnBrk="0" fontAlgn="base" latinLnBrk="0" hangingPunct="0">
              <a:lnSpc>
                <a:spcPct val="100000"/>
              </a:lnSpc>
              <a:spcBef>
                <a:spcPct val="40000"/>
              </a:spcBef>
              <a:spcAft>
                <a:spcPct val="0"/>
              </a:spcAft>
              <a:buClrTx/>
              <a:buSzTx/>
              <a:buFontTx/>
              <a:buNone/>
              <a:tabLst/>
              <a:defRPr/>
            </a:pPr>
            <a:r>
              <a:rPr lang="en-US" dirty="0"/>
              <a:t>We explain this design because you might see it in the literature, but we discourage it</a:t>
            </a:r>
            <a:r>
              <a:rPr lang="en-US" baseline="0" dirty="0"/>
              <a:t>.</a:t>
            </a:r>
          </a:p>
          <a:p>
            <a:pPr marL="0" marR="0" lvl="0" indent="0" algn="l" defTabSz="914400" rtl="0" eaLnBrk="0" fontAlgn="base" latinLnBrk="0" hangingPunct="0">
              <a:lnSpc>
                <a:spcPct val="100000"/>
              </a:lnSpc>
              <a:spcBef>
                <a:spcPct val="40000"/>
              </a:spcBef>
              <a:spcAft>
                <a:spcPct val="0"/>
              </a:spcAft>
              <a:buClrTx/>
              <a:buSzTx/>
              <a:buFontTx/>
              <a:buNone/>
              <a:tabLst/>
            </a:pPr>
            <a:endParaRPr lang="en-US" dirty="0"/>
          </a:p>
        </p:txBody>
      </p:sp>
      <p:sp>
        <p:nvSpPr>
          <p:cNvPr id="2" name="Date Placeholder 1"/>
          <p:cNvSpPr>
            <a:spLocks noGrp="1"/>
          </p:cNvSpPr>
          <p:nvPr>
            <p:ph type="dt" idx="10"/>
          </p:nvPr>
        </p:nvSpPr>
        <p:spPr/>
        <p:txBody>
          <a:bodyPr/>
          <a:lstStyle/>
          <a:p>
            <a:pPr>
              <a:defRPr/>
            </a:pPr>
            <a:fld id="{B7D26BC7-507D-46C3-A4F0-4F7E1B5A3362}" type="datetime1">
              <a:rPr lang="en-US" smtClean="0"/>
              <a:t>9/14/2021</a:t>
            </a:fld>
            <a:endParaRPr lang="en-US" dirty="0"/>
          </a:p>
        </p:txBody>
      </p:sp>
    </p:spTree>
    <p:extLst>
      <p:ext uri="{BB962C8B-B14F-4D97-AF65-F5344CB8AC3E}">
        <p14:creationId xmlns:p14="http://schemas.microsoft.com/office/powerpoint/2010/main" val="2686221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1104900" y="696913"/>
            <a:ext cx="4648200" cy="3486150"/>
          </a:xfrm>
          <a:ln/>
        </p:spPr>
      </p:sp>
      <p:sp>
        <p:nvSpPr>
          <p:cNvPr id="10137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lang="en-US" dirty="0"/>
              <a:t>In this design, we again capture all of the incident cases just like we did with incidence sampling and case-cohort sampling.  The difference is that the controls are sampled among those participants who are available and without the event of interest at the time the investigators are performing the study (shown with the brown arrow).  These controls have been, by definition, depleted of the cases.  They can no longer be said to represent the cohort that gave rise to the cases.  If you remember the key concept behind modern theory for case-control studies, which is that controls must be a sample of the entire cohort that gave rise to the cases, you will quickly realize why this “prevalent” or “cumulative” sampling approach fails.</a:t>
            </a:r>
          </a:p>
          <a:p>
            <a:pPr marL="0" marR="0" lvl="0" indent="0" algn="l" defTabSz="914400" rtl="0" eaLnBrk="0" fontAlgn="base" latinLnBrk="0" hangingPunct="0">
              <a:lnSpc>
                <a:spcPct val="100000"/>
              </a:lnSpc>
              <a:spcBef>
                <a:spcPct val="40000"/>
              </a:spcBef>
              <a:spcAft>
                <a:spcPct val="0"/>
              </a:spcAft>
              <a:buClrTx/>
              <a:buSzTx/>
              <a:buFontTx/>
              <a:buNone/>
              <a:tabLst/>
            </a:pPr>
            <a:endParaRPr lang="en-US" dirty="0"/>
          </a:p>
          <a:p>
            <a:pPr marL="0" marR="0" lvl="0" indent="0" algn="l" defTabSz="914400" rtl="0" eaLnBrk="0" fontAlgn="base" latinLnBrk="0" hangingPunct="0">
              <a:lnSpc>
                <a:spcPct val="100000"/>
              </a:lnSpc>
              <a:spcBef>
                <a:spcPct val="40000"/>
              </a:spcBef>
              <a:spcAft>
                <a:spcPct val="0"/>
              </a:spcAft>
              <a:buClrTx/>
              <a:buSzTx/>
              <a:buFontTx/>
              <a:buNone/>
              <a:tabLst/>
            </a:pPr>
            <a:r>
              <a:rPr lang="en-US" dirty="0"/>
              <a:t>Furthermore, the only controls who remain are the battle-tested, those who are still remaining after</a:t>
            </a:r>
            <a:r>
              <a:rPr lang="en-US" baseline="0" dirty="0"/>
              <a:t> losses to follow-up and competing events have depleted the cohort.  </a:t>
            </a:r>
            <a:r>
              <a:rPr lang="en-US" dirty="0"/>
              <a:t> These leftovers are no longer representative of everyone who started or the cohort as it was followed over time.  This is exacerbated if the investigators went to great lengths to find all of the cases emanating from the cohort but did not equally document the presence of persons who had not developed the outcome.  Comparing all of the cases to some depleted set of controls (the “left overs”) is a potential source of bias when relating exposure to outcome,</a:t>
            </a:r>
            <a:r>
              <a:rPr lang="en-US" baseline="0" dirty="0"/>
              <a:t> which we will describe in detail later in the course.</a:t>
            </a:r>
            <a:endParaRPr lang="en-US" dirty="0"/>
          </a:p>
          <a:p>
            <a:pPr marL="0" marR="0" lvl="0" indent="0" algn="l" defTabSz="914400" rtl="0" eaLnBrk="0" fontAlgn="base" latinLnBrk="0" hangingPunct="0">
              <a:lnSpc>
                <a:spcPct val="100000"/>
              </a:lnSpc>
              <a:spcBef>
                <a:spcPct val="40000"/>
              </a:spcBef>
              <a:spcAft>
                <a:spcPct val="0"/>
              </a:spcAft>
              <a:buClrTx/>
              <a:buSzTx/>
              <a:buFontTx/>
              <a:buNone/>
              <a:tabLst/>
            </a:pPr>
            <a:endParaRPr lang="en-US" dirty="0"/>
          </a:p>
        </p:txBody>
      </p:sp>
      <p:sp>
        <p:nvSpPr>
          <p:cNvPr id="2" name="Date Placeholder 1"/>
          <p:cNvSpPr>
            <a:spLocks noGrp="1"/>
          </p:cNvSpPr>
          <p:nvPr>
            <p:ph type="dt" idx="10"/>
          </p:nvPr>
        </p:nvSpPr>
        <p:spPr/>
        <p:txBody>
          <a:bodyPr/>
          <a:lstStyle/>
          <a:p>
            <a:pPr>
              <a:defRPr/>
            </a:pPr>
            <a:fld id="{83A0B4D7-DD63-47DA-89F2-D815CD8FAB3A}" type="datetime1">
              <a:rPr lang="en-US" smtClean="0"/>
              <a:t>9/14/2021</a:t>
            </a:fld>
            <a:endParaRPr lang="en-US" dirty="0"/>
          </a:p>
        </p:txBody>
      </p:sp>
    </p:spTree>
    <p:extLst>
      <p:ext uri="{BB962C8B-B14F-4D97-AF65-F5344CB8AC3E}">
        <p14:creationId xmlns:p14="http://schemas.microsoft.com/office/powerpoint/2010/main" val="21117446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design may appear attractive to the neophyte because of the belief that </a:t>
            </a:r>
            <a:r>
              <a:rPr lang="en-US" baseline="0" dirty="0"/>
              <a:t>waiting until t</a:t>
            </a:r>
            <a:r>
              <a:rPr lang="en-US" dirty="0"/>
              <a:t>he “end of a study” is the best way to</a:t>
            </a:r>
            <a:r>
              <a:rPr lang="en-US" baseline="0" dirty="0"/>
              <a:t> find individuals who definitely do not have the disease (outcome) in question.  But this is a false sense of security in that these individuals.  For all we know, they develop the disease the next day after the end of the study.  In other words, there is not a guarantee that these persons will never get the disease in question.  Death as the outcome is the classic example of this.  Death is inevitable, so the controls cannot be said to be “never dead”.  Finally, the bigger revelation for most learners is that “never diseased” is not what we are looking for in our control group.  Instead, we are looking for a reference group to which we can compare our case group in regards to exposure status.  We want this reference group to be able to give us data such that we can derive interpretable measures of association denoting the relationship between exposure and outcome.  It turns out that to achieve this, we want our reference group to be a clever sample of the entire underlying cohort that gave rise to the cases.  </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85</a:t>
            </a:fld>
            <a:endParaRPr lang="en-US" dirty="0"/>
          </a:p>
        </p:txBody>
      </p:sp>
      <p:sp>
        <p:nvSpPr>
          <p:cNvPr id="5" name="Date Placeholder 4"/>
          <p:cNvSpPr>
            <a:spLocks noGrp="1"/>
          </p:cNvSpPr>
          <p:nvPr>
            <p:ph type="dt" idx="11"/>
          </p:nvPr>
        </p:nvSpPr>
        <p:spPr/>
        <p:txBody>
          <a:bodyPr/>
          <a:lstStyle/>
          <a:p>
            <a:pPr>
              <a:defRPr/>
            </a:pPr>
            <a:fld id="{F21354C3-7090-462B-8920-CD56099D2782}" type="datetime1">
              <a:rPr lang="en-US" smtClean="0"/>
              <a:t>9/14/2021</a:t>
            </a:fld>
            <a:endParaRPr lang="en-US" dirty="0"/>
          </a:p>
        </p:txBody>
      </p:sp>
    </p:spTree>
    <p:extLst>
      <p:ext uri="{BB962C8B-B14F-4D97-AF65-F5344CB8AC3E}">
        <p14:creationId xmlns:p14="http://schemas.microsoft.com/office/powerpoint/2010/main" val="5838648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Indeed, the name “case-control” is a</a:t>
            </a:r>
            <a:r>
              <a:rPr lang="en-US" baseline="0" dirty="0"/>
              <a:t> source of the problem in the design</a:t>
            </a:r>
            <a:r>
              <a:rPr lang="en-US" dirty="0"/>
              <a:t>.</a:t>
            </a:r>
            <a:r>
              <a:rPr lang="en-US" baseline="0" dirty="0"/>
              <a:t>  It is an unfortunate misnomer.  </a:t>
            </a:r>
          </a:p>
          <a:p>
            <a:endParaRPr lang="en-US" baseline="0" dirty="0"/>
          </a:p>
          <a:p>
            <a:r>
              <a:rPr lang="en-US" baseline="0" dirty="0"/>
              <a:t>The term case-referent was suggested as far back as the 1970’s but it never caught on.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86</a:t>
            </a:fld>
            <a:endParaRPr lang="en-US" dirty="0"/>
          </a:p>
        </p:txBody>
      </p:sp>
      <p:sp>
        <p:nvSpPr>
          <p:cNvPr id="5" name="Date Placeholder 4"/>
          <p:cNvSpPr>
            <a:spLocks noGrp="1"/>
          </p:cNvSpPr>
          <p:nvPr>
            <p:ph type="dt" idx="11"/>
          </p:nvPr>
        </p:nvSpPr>
        <p:spPr/>
        <p:txBody>
          <a:bodyPr/>
          <a:lstStyle/>
          <a:p>
            <a:pPr>
              <a:defRPr/>
            </a:pPr>
            <a:fld id="{222E89CE-F7FE-4F0D-AD0E-4C8E55F32446}" type="datetime1">
              <a:rPr lang="en-US" smtClean="0"/>
              <a:t>9/14/2021</a:t>
            </a:fld>
            <a:endParaRPr lang="en-US" dirty="0"/>
          </a:p>
        </p:txBody>
      </p:sp>
    </p:spTree>
    <p:extLst>
      <p:ext uri="{BB962C8B-B14F-4D97-AF65-F5344CB8AC3E}">
        <p14:creationId xmlns:p14="http://schemas.microsoft.com/office/powerpoint/2010/main" val="381078180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1104900" y="696913"/>
            <a:ext cx="4648200" cy="3486150"/>
          </a:xfrm>
          <a:ln/>
        </p:spPr>
      </p:sp>
      <p:sp>
        <p:nvSpPr>
          <p:cNvPr id="83970" name="Rectangle 3"/>
          <p:cNvSpPr>
            <a:spLocks noGrp="1" noChangeArrowheads="1"/>
          </p:cNvSpPr>
          <p:nvPr>
            <p:ph type="body" idx="1"/>
          </p:nvPr>
        </p:nvSpPr>
        <p:spPr>
          <a:noFill/>
          <a:ln/>
        </p:spPr>
        <p:txBody>
          <a:bodyPr/>
          <a:lstStyle/>
          <a:p>
            <a:r>
              <a:rPr lang="en-US" dirty="0"/>
              <a:t>This is a summary of</a:t>
            </a:r>
            <a:r>
              <a:rPr lang="en-US" baseline="0" dirty="0"/>
              <a:t> control sampling from a primary study base, fixed cohort.</a:t>
            </a:r>
          </a:p>
          <a:p>
            <a:endParaRPr lang="en-US" baseline="0" dirty="0"/>
          </a:p>
          <a:p>
            <a:r>
              <a:rPr lang="en-US" dirty="0"/>
              <a:t>Understanding these three sampling methods is important because they will be linked to measures of association that we will discuss in future lectures.  Each sampling method will be linked to a particular measure of association.</a:t>
            </a:r>
          </a:p>
          <a:p>
            <a:endParaRPr lang="en-US" dirty="0"/>
          </a:p>
          <a:p>
            <a:endParaRPr lang="en-US" dirty="0"/>
          </a:p>
          <a:p>
            <a:endParaRPr lang="en-US" dirty="0"/>
          </a:p>
        </p:txBody>
      </p:sp>
      <p:sp>
        <p:nvSpPr>
          <p:cNvPr id="2" name="Date Placeholder 1"/>
          <p:cNvSpPr>
            <a:spLocks noGrp="1"/>
          </p:cNvSpPr>
          <p:nvPr>
            <p:ph type="dt" idx="10"/>
          </p:nvPr>
        </p:nvSpPr>
        <p:spPr/>
        <p:txBody>
          <a:bodyPr/>
          <a:lstStyle/>
          <a:p>
            <a:pPr>
              <a:defRPr/>
            </a:pPr>
            <a:fld id="{E21D7CAD-C34E-4216-BC22-39698D6B0C23}" type="datetime1">
              <a:rPr lang="en-US" smtClean="0"/>
              <a:t>9/14/2021</a:t>
            </a:fld>
            <a:endParaRPr lang="en-US" dirty="0"/>
          </a:p>
        </p:txBody>
      </p:sp>
    </p:spTree>
    <p:extLst>
      <p:ext uri="{BB962C8B-B14F-4D97-AF65-F5344CB8AC3E}">
        <p14:creationId xmlns:p14="http://schemas.microsoft.com/office/powerpoint/2010/main" val="73389260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DCCF3513-5531-479C-A810-39A4527880DE}" type="slidenum">
              <a:rPr lang="en-US" smtClean="0">
                <a:solidFill>
                  <a:srgbClr val="000000"/>
                </a:solidFill>
              </a:rPr>
              <a:pPr/>
              <a:t>88</a:t>
            </a:fld>
            <a:endParaRPr lang="en-US" dirty="0">
              <a:solidFill>
                <a:srgbClr val="000000"/>
              </a:solidFill>
            </a:endParaRPr>
          </a:p>
        </p:txBody>
      </p:sp>
      <p:sp>
        <p:nvSpPr>
          <p:cNvPr id="79874" name="Rectangle 2"/>
          <p:cNvSpPr>
            <a:spLocks noGrp="1" noRot="1" noChangeAspect="1" noChangeArrowheads="1" noTextEdit="1"/>
          </p:cNvSpPr>
          <p:nvPr>
            <p:ph type="sldImg"/>
          </p:nvPr>
        </p:nvSpPr>
        <p:spPr>
          <a:xfrm>
            <a:off x="1195388" y="692150"/>
            <a:ext cx="4619625" cy="3463925"/>
          </a:xfrm>
          <a:ln/>
        </p:spPr>
      </p:sp>
      <p:sp>
        <p:nvSpPr>
          <p:cNvPr id="79875" name="Rectangle 3"/>
          <p:cNvSpPr>
            <a:spLocks noGrp="1" noChangeArrowheads="1"/>
          </p:cNvSpPr>
          <p:nvPr>
            <p:ph type="body" idx="1"/>
          </p:nvPr>
        </p:nvSpPr>
        <p:spPr>
          <a:noFill/>
          <a:ln/>
        </p:spPr>
        <p:txBody>
          <a:bodyPr/>
          <a:lstStyle/>
          <a:p>
            <a:r>
              <a:rPr lang="en-US" dirty="0"/>
              <a:t>Staying within the realm of primary study bases, let us now move from case-control sampling of fixed underlying cohort to case-control sampling of a dynamic underlying cohort.  </a:t>
            </a:r>
          </a:p>
        </p:txBody>
      </p:sp>
    </p:spTree>
    <p:extLst>
      <p:ext uri="{BB962C8B-B14F-4D97-AF65-F5344CB8AC3E}">
        <p14:creationId xmlns:p14="http://schemas.microsoft.com/office/powerpoint/2010/main" val="427199907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a:t>Here, again, is a depiction of a </a:t>
            </a:r>
            <a:r>
              <a:rPr lang="en-US" sz="1000" baseline="0" dirty="0"/>
              <a:t>dynamic </a:t>
            </a:r>
            <a:r>
              <a:rPr lang="en-US" sz="1000" dirty="0"/>
              <a:t>(open)</a:t>
            </a:r>
            <a:r>
              <a:rPr lang="en-US" sz="1000" baseline="0" dirty="0"/>
              <a:t> cohort.  You recall that persons are continuously entering the cohort and persons are continuously leaving, either because of emigration or death.  Total population be may steady over time, as illustrated here, although it does not have to be.  </a:t>
            </a:r>
          </a:p>
          <a:p>
            <a:endParaRPr lang="en-US" sz="1000" baseline="0" dirty="0"/>
          </a:p>
          <a:p>
            <a:r>
              <a:rPr lang="en-US" sz="1000" baseline="0" dirty="0"/>
              <a:t>When considering how to perform case-control sampling, the first step again is to sample all of the cases that arose from the cohort during a calendar time period.  That part is relatively easy.  The cases might arise from long-term members, who were present at the beginning of observation in terms of calendar time, or from new members into the population.  </a:t>
            </a:r>
          </a:p>
          <a:p>
            <a:endParaRPr lang="en-US" sz="1000" baseline="0" dirty="0"/>
          </a:p>
          <a:p>
            <a:r>
              <a:rPr lang="en-US" sz="1000" baseline="0" dirty="0"/>
              <a:t>With cases identified, what are the options for sampling controls?</a:t>
            </a:r>
          </a:p>
        </p:txBody>
      </p:sp>
      <p:sp>
        <p:nvSpPr>
          <p:cNvPr id="2" name="Date Placeholder 1"/>
          <p:cNvSpPr>
            <a:spLocks noGrp="1"/>
          </p:cNvSpPr>
          <p:nvPr>
            <p:ph type="dt" idx="10"/>
          </p:nvPr>
        </p:nvSpPr>
        <p:spPr/>
        <p:txBody>
          <a:bodyPr/>
          <a:lstStyle/>
          <a:p>
            <a:pPr>
              <a:defRPr/>
            </a:pPr>
            <a:fld id="{471522CA-F7DA-49A1-8EF4-3FF11CAFDBEB}" type="datetime1">
              <a:rPr lang="en-US" smtClean="0"/>
              <a:t>9/14/2021</a:t>
            </a:fld>
            <a:endParaRPr lang="en-US" dirty="0"/>
          </a:p>
        </p:txBody>
      </p:sp>
    </p:spTree>
    <p:extLst>
      <p:ext uri="{BB962C8B-B14F-4D97-AF65-F5344CB8AC3E}">
        <p14:creationId xmlns:p14="http://schemas.microsoft.com/office/powerpoint/2010/main" val="2364652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B6EF2555-D7F2-47A6-A346-4E1F0A4613F3}" type="slidenum">
              <a:rPr lang="en-US" smtClean="0"/>
              <a:pPr/>
              <a:t>9</a:t>
            </a:fld>
            <a:endParaRPr lang="en-US" dirty="0"/>
          </a:p>
        </p:txBody>
      </p:sp>
      <p:sp>
        <p:nvSpPr>
          <p:cNvPr id="24578" name="Rectangle 2"/>
          <p:cNvSpPr>
            <a:spLocks noGrp="1" noRot="1" noChangeAspect="1" noChangeArrowheads="1" noTextEdit="1"/>
          </p:cNvSpPr>
          <p:nvPr>
            <p:ph type="sldImg"/>
          </p:nvPr>
        </p:nvSpPr>
        <p:spPr>
          <a:xfrm>
            <a:off x="1104900" y="696913"/>
            <a:ext cx="4648200" cy="3486150"/>
          </a:xfrm>
          <a:ln/>
        </p:spPr>
      </p:sp>
      <p:sp>
        <p:nvSpPr>
          <p:cNvPr id="24579" name="Rectangle 3"/>
          <p:cNvSpPr>
            <a:spLocks noGrp="1" noChangeArrowheads="1"/>
          </p:cNvSpPr>
          <p:nvPr>
            <p:ph type="body" idx="1"/>
          </p:nvPr>
        </p:nvSpPr>
        <p:spPr>
          <a:noFill/>
          <a:ln/>
        </p:spPr>
        <p:txBody>
          <a:bodyPr/>
          <a:lstStyle/>
          <a:p>
            <a:r>
              <a:rPr lang="en-US" dirty="0"/>
              <a:t>As will usually do, we will start with a research question, which is whether the amount of fluoride in drinking water is a cause of dental caries?  Of note, when we use the word “cause”, we mean influence in either direction, i.e., cause or prevent.</a:t>
            </a:r>
          </a:p>
          <a:p>
            <a:endParaRPr lang="en-US" dirty="0"/>
          </a:p>
          <a:p>
            <a:r>
              <a:rPr lang="en-US" dirty="0"/>
              <a:t>To address this, researchers in Denmark conducted an ecologic study.  In this study, the unit of observation (observation) is the municipality (a group of people</a:t>
            </a:r>
            <a:r>
              <a:rPr lang="en-US" baseline="0" dirty="0"/>
              <a:t> living</a:t>
            </a:r>
            <a:r>
              <a:rPr lang="en-US" dirty="0"/>
              <a:t> geographic</a:t>
            </a:r>
            <a:r>
              <a:rPr lang="en-US" baseline="0" dirty="0"/>
              <a:t> area)</a:t>
            </a:r>
            <a:r>
              <a:rPr lang="en-US" dirty="0"/>
              <a:t>, not the</a:t>
            </a:r>
            <a:r>
              <a:rPr lang="en-US" baseline="0" dirty="0"/>
              <a:t> </a:t>
            </a:r>
            <a:r>
              <a:rPr lang="en-US" dirty="0"/>
              <a:t>individual.   </a:t>
            </a:r>
          </a:p>
          <a:p>
            <a:endParaRPr lang="en-US" dirty="0"/>
          </a:p>
          <a:p>
            <a:r>
              <a:rPr lang="en-US" dirty="0"/>
              <a:t>The exposure in question, the concentration of fluoride in the water supply, was known for each municipality from nationwide statistics.  It was measured at the group level and so it is sometimes called an “ecologic</a:t>
            </a:r>
            <a:r>
              <a:rPr lang="en-US" baseline="0" dirty="0"/>
              <a:t> measurement”.  It was not measured at the individual level for this particular study and probably never was for these people.  It may be theoretically possible to measure individual-level exposure to fluoride in the water supply, but it would be very difficult.  Thus, if these investigators wished to address this research study, they were essentially stuck with group-level measurement of fluoride in water.</a:t>
            </a:r>
            <a:endParaRPr lang="en-US" dirty="0"/>
          </a:p>
          <a:p>
            <a:endParaRPr lang="en-US" dirty="0"/>
          </a:p>
          <a:p>
            <a:r>
              <a:rPr lang="en-US" dirty="0"/>
              <a:t>The outcome is the mean DMF score (DMF-S) for each municipality</a:t>
            </a:r>
            <a:r>
              <a:rPr lang="en-US" baseline="0" dirty="0"/>
              <a:t> in 15-year olds</a:t>
            </a:r>
            <a:r>
              <a:rPr lang="en-US" dirty="0"/>
              <a:t>.  DMF-S is an index of caries (i.e.,</a:t>
            </a:r>
            <a:r>
              <a:rPr lang="en-US" baseline="0" dirty="0"/>
              <a:t> tooth cavities) </a:t>
            </a:r>
            <a:r>
              <a:rPr lang="en-US" dirty="0"/>
              <a:t>that incorporates decayed caries (D), teeth missing due to extraction due to caries (M), and fillings made due to caries (F).</a:t>
            </a:r>
            <a:r>
              <a:rPr lang="en-US" sz="1200" b="0" i="0" u="none" strike="noStrike" kern="1200" baseline="0" dirty="0">
                <a:solidFill>
                  <a:schemeClr val="tx1"/>
                </a:solidFill>
                <a:latin typeface="Times New Roman" pitchFamily="18" charset="0"/>
                <a:ea typeface="+mn-ea"/>
                <a:cs typeface="+mn-cs"/>
              </a:rPr>
              <a:t>  This outcome was certainly originally known at the individual level, but for this analysis it was calculated at the level of each municipality by taking the mean score across people in the group.  From the paper: “…all municipalities are required to provide annual data on the dental caries experience of all residents aged 5, 7, 12 and 15 years, and send these to the Danish National Board of Health, which then perform the data processing.  For this study, caries data on 15-year-olds were obtained for each municipality from the databases of the Danish National Board of Health.”  Although the information on caries was originally collected at the individual level, i.e., for each individual 15-year-old, the authors only had access to the data providing the mean DMF-S for each municipality.  </a:t>
            </a:r>
          </a:p>
          <a:p>
            <a:endParaRPr lang="en-US" dirty="0"/>
          </a:p>
          <a:p>
            <a:r>
              <a:rPr lang="en-US" dirty="0"/>
              <a:t>The analysis for</a:t>
            </a:r>
            <a:r>
              <a:rPr lang="en-US" baseline="0" dirty="0"/>
              <a:t> this study correlates (i.e., assesses the relationship between) fluoride level with mean DMF-S for each municipality.   It is shown in the </a:t>
            </a:r>
            <a:r>
              <a:rPr lang="en-US" dirty="0"/>
              <a:t>next plot.</a:t>
            </a:r>
          </a:p>
          <a:p>
            <a:endParaRPr lang="en-US" dirty="0"/>
          </a:p>
          <a:p>
            <a:r>
              <a:rPr lang="en-US" dirty="0"/>
              <a:t>Advanced note:  when one has individual-level data on both exposure and outcome, it always is preferable to perform an individual-level study design and analysis.  If all one has is group-level measurements, then there is no choice but to perform a group-level study.  If one has individual-level data for either exposure or outcome, but not both, then the decision regarding whether to perform an individual-level vs group-level analysis depends upon the circumstances of the context.  In this latter situation, we generally strive for individual-level analysis if it cannot be performed without inducing undue bias.     </a:t>
            </a:r>
          </a:p>
        </p:txBody>
      </p:sp>
      <p:sp>
        <p:nvSpPr>
          <p:cNvPr id="2" name="Date Placeholder 1"/>
          <p:cNvSpPr>
            <a:spLocks noGrp="1"/>
          </p:cNvSpPr>
          <p:nvPr>
            <p:ph type="dt" idx="10"/>
          </p:nvPr>
        </p:nvSpPr>
        <p:spPr/>
        <p:txBody>
          <a:bodyPr/>
          <a:lstStyle/>
          <a:p>
            <a:pPr>
              <a:defRPr/>
            </a:pPr>
            <a:fld id="{F50BE516-5581-462B-B10B-E3C5F2F32E4F}" type="datetime1">
              <a:rPr lang="en-US" smtClean="0"/>
              <a:t>9/14/2021</a:t>
            </a:fld>
            <a:endParaRPr lang="en-US" dirty="0"/>
          </a:p>
        </p:txBody>
      </p:sp>
    </p:spTree>
    <p:extLst>
      <p:ext uri="{BB962C8B-B14F-4D97-AF65-F5344CB8AC3E}">
        <p14:creationId xmlns:p14="http://schemas.microsoft.com/office/powerpoint/2010/main" val="3968709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1104900" y="696913"/>
            <a:ext cx="4648200" cy="3486150"/>
          </a:xfrm>
          <a:ln/>
        </p:spPr>
      </p:sp>
      <p:sp>
        <p:nvSpPr>
          <p:cNvPr id="83970" name="Rectangle 3"/>
          <p:cNvSpPr>
            <a:spLocks noGrp="1" noChangeArrowheads="1"/>
          </p:cNvSpPr>
          <p:nvPr>
            <p:ph type="body" idx="1"/>
          </p:nvPr>
        </p:nvSpPr>
        <p:spPr>
          <a:noFill/>
          <a:ln/>
        </p:spPr>
        <p:txBody>
          <a:bodyPr/>
          <a:lstStyle/>
          <a:p>
            <a:r>
              <a:rPr lang="en-US" baseline="0" dirty="0"/>
              <a:t>These are the sampling schemes for case-control studies done within a dynamic (open) cohort primary study base.  We will discuss each in detail in the following slides.  The first one, incidence density sampling, has already been explained.  It is, by far, the workhorse.  We mention the other two for completeness, but they are used less often.</a:t>
            </a:r>
          </a:p>
          <a:p>
            <a:endParaRPr lang="en-US" baseline="0" dirty="0"/>
          </a:p>
          <a:p>
            <a:r>
              <a:rPr lang="en-US" baseline="0" dirty="0"/>
              <a:t>Note:  Sampling a dynamic cohort at the beginning of the period of observation is an example of sampling at a single time point and requires the same assumption as sampling at the end of the study period, namely that exposure prevalence is in a steady state.  This is the 3</a:t>
            </a:r>
            <a:r>
              <a:rPr lang="en-US" baseline="30000" dirty="0"/>
              <a:t>rd</a:t>
            </a:r>
            <a:r>
              <a:rPr lang="en-US" baseline="0" dirty="0"/>
              <a:t> row in the table.  In other words, there is no way to perform a case-cohort approach within a dynamic cohort without some strong assumptions.</a:t>
            </a:r>
          </a:p>
          <a:p>
            <a:endParaRPr lang="en-US" baseline="0" dirty="0"/>
          </a:p>
          <a:p>
            <a:r>
              <a:rPr lang="en-US" baseline="0" dirty="0"/>
              <a:t>Note:  For completeness, a dynamic cohort could be transformed, by shifting everyone to the left, into a fixed cohort.  Then, within this fixed cohort, case-cohort sampling can be used.  This is rarely done in practice.  </a:t>
            </a:r>
          </a:p>
        </p:txBody>
      </p:sp>
      <p:sp>
        <p:nvSpPr>
          <p:cNvPr id="2" name="Date Placeholder 1"/>
          <p:cNvSpPr>
            <a:spLocks noGrp="1"/>
          </p:cNvSpPr>
          <p:nvPr>
            <p:ph type="dt" idx="10"/>
          </p:nvPr>
        </p:nvSpPr>
        <p:spPr/>
        <p:txBody>
          <a:bodyPr/>
          <a:lstStyle/>
          <a:p>
            <a:pPr>
              <a:defRPr/>
            </a:pPr>
            <a:fld id="{F2C12CBF-A41A-4BB5-B84A-76288836A6C3}" type="datetime1">
              <a:rPr lang="en-US" smtClean="0"/>
              <a:t>9/14/2021</a:t>
            </a:fld>
            <a:endParaRPr lang="en-US" dirty="0"/>
          </a:p>
        </p:txBody>
      </p:sp>
    </p:spTree>
    <p:extLst>
      <p:ext uri="{BB962C8B-B14F-4D97-AF65-F5344CB8AC3E}">
        <p14:creationId xmlns:p14="http://schemas.microsoft.com/office/powerpoint/2010/main" val="2561192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D5D37616-D2FB-47CD-919A-C2EA3E0F5425}" type="slidenum">
              <a:rPr lang="en-US" smtClean="0"/>
              <a:pPr/>
              <a:t>91</a:t>
            </a:fld>
            <a:endParaRPr lang="en-US" dirty="0"/>
          </a:p>
        </p:txBody>
      </p:sp>
      <p:sp>
        <p:nvSpPr>
          <p:cNvPr id="151554" name="Rectangle 2"/>
          <p:cNvSpPr>
            <a:spLocks noGrp="1" noRot="1" noChangeAspect="1" noChangeArrowheads="1" noTextEdit="1"/>
          </p:cNvSpPr>
          <p:nvPr>
            <p:ph type="sldImg"/>
          </p:nvPr>
        </p:nvSpPr>
        <p:spPr>
          <a:xfrm>
            <a:off x="1104900" y="696913"/>
            <a:ext cx="4648200" cy="3486150"/>
          </a:xfrm>
          <a:ln/>
        </p:spPr>
      </p:sp>
      <p:sp>
        <p:nvSpPr>
          <p:cNvPr id="151555" name="Rectangle 3"/>
          <p:cNvSpPr>
            <a:spLocks noGrp="1" noChangeArrowheads="1"/>
          </p:cNvSpPr>
          <p:nvPr>
            <p:ph type="body" idx="1"/>
          </p:nvPr>
        </p:nvSpPr>
        <p:spPr>
          <a:noFill/>
          <a:ln/>
        </p:spPr>
        <p:txBody>
          <a:bodyPr/>
          <a:lstStyle/>
          <a:p>
            <a:r>
              <a:rPr lang="en-US" dirty="0"/>
              <a:t>Many important findings have come from well designed case-control studies sampled from dynamic underlying cohorts.</a:t>
            </a:r>
          </a:p>
          <a:p>
            <a:endParaRPr lang="en-US" dirty="0"/>
          </a:p>
          <a:p>
            <a:r>
              <a:rPr lang="en-US" dirty="0"/>
              <a:t>As an example, let us say we are working the Division of Research at Kaiser in 1990.  This research unit has available to them all of the medical records of patients who are cared for in Kaiser clinical system.  At this time, sigmoidoscopies were being performed to screen for colon cancer, but it was not clear the practice was actually useful in preventing morbidity or mortality.  Sigmoidoscopy is a procedure</a:t>
            </a:r>
            <a:r>
              <a:rPr lang="en-US" baseline="0" dirty="0"/>
              <a:t> where a tube is placed into a patient’s anus and a portion of the large colon is visualized to the level of the sigmoid colon for the presence of any abnormal growths.  The procedure is expensive and not entirely without risk, such that the clinical and research community were eager to formally evaluate its effectiveness.</a:t>
            </a:r>
          </a:p>
          <a:p>
            <a:r>
              <a:rPr lang="en-US" baseline="0" dirty="0"/>
              <a:t>  </a:t>
            </a:r>
          </a:p>
          <a:p>
            <a:r>
              <a:rPr lang="en-US" baseline="0" dirty="0"/>
              <a:t>Consider if you were at Kaiser in 1990 at a time prior to electronic medical records.  How would you address whether screening sigmoidoscopy prevents colon cancer deaths?  Other than performing a randomized experiment (randomize patients to having a screening sigmoidoscopy or not), you have several choices to address this question with an observational study design.  </a:t>
            </a:r>
          </a:p>
          <a:p>
            <a:endParaRPr lang="en-US" baseline="0" dirty="0"/>
          </a:p>
          <a:p>
            <a:r>
              <a:rPr lang="en-US" baseline="0" dirty="0"/>
              <a:t>One approach was to design a cohort study in which patients who received screening sigmoidoscopy and those who did not were identified and then followed for the development of colon cancer-related death.   This, which would often be called a prospective cohort study, would take about 20 years to complete.   Another approach would be to look back at the pre-existing Kaiser records, find those patients who received screening sigmoidoscopy and those who did not, and look at their records to see who developed colon cancer-related death.  This approach would often be called a retrospective cohort, although we will later discourage use of these non-specific terms prospective and retrospective later.  This retrospective approach would require manually sifting through 100,000’s records.  </a:t>
            </a:r>
          </a:p>
          <a:p>
            <a:endParaRPr lang="en-US" baseline="0" dirty="0"/>
          </a:p>
          <a:p>
            <a:r>
              <a:rPr lang="en-US" baseline="0" dirty="0"/>
              <a:t>Ultimately, the investigators, led by Joe Selby (who is currently director at PCORI, chose a case-control study design.</a:t>
            </a:r>
          </a:p>
          <a:p>
            <a:endParaRPr lang="en-US" baseline="0" dirty="0"/>
          </a:p>
        </p:txBody>
      </p:sp>
      <p:sp>
        <p:nvSpPr>
          <p:cNvPr id="2" name="Date Placeholder 1"/>
          <p:cNvSpPr>
            <a:spLocks noGrp="1"/>
          </p:cNvSpPr>
          <p:nvPr>
            <p:ph type="dt" idx="10"/>
          </p:nvPr>
        </p:nvSpPr>
        <p:spPr/>
        <p:txBody>
          <a:bodyPr/>
          <a:lstStyle/>
          <a:p>
            <a:pPr>
              <a:defRPr/>
            </a:pPr>
            <a:fld id="{14304A30-4590-4DBE-84F7-F2AC1F17CAAA}" type="datetime1">
              <a:rPr lang="en-US" smtClean="0"/>
              <a:t>9/14/2021</a:t>
            </a:fld>
            <a:endParaRPr lang="en-US" dirty="0"/>
          </a:p>
        </p:txBody>
      </p:sp>
    </p:spTree>
    <p:extLst>
      <p:ext uri="{BB962C8B-B14F-4D97-AF65-F5344CB8AC3E}">
        <p14:creationId xmlns:p14="http://schemas.microsoft.com/office/powerpoint/2010/main" val="290257978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a:t>The design is based on the primary study base of Kaiser membership over an 18-year period.  This is a dynamic cohort because new members could</a:t>
            </a:r>
            <a:r>
              <a:rPr lang="en-US" sz="1000" baseline="0" dirty="0"/>
              <a:t> join at any time and leave at any time durin</a:t>
            </a:r>
            <a:r>
              <a:rPr lang="en-US" sz="1000" dirty="0"/>
              <a:t>g this 18-year period.</a:t>
            </a:r>
          </a:p>
          <a:p>
            <a:endParaRPr lang="en-US" sz="1000" dirty="0"/>
          </a:p>
          <a:p>
            <a:r>
              <a:rPr lang="en-US" sz="1000" dirty="0"/>
              <a:t>All colon cancer deaths were identified and then the subset of those deaths that could have been detected by sigmoidoscopy, by virtue of anatomic location,</a:t>
            </a:r>
            <a:r>
              <a:rPr lang="en-US" sz="1000" baseline="0" dirty="0"/>
              <a:t> were selected as the cases</a:t>
            </a:r>
            <a:r>
              <a:rPr lang="en-US" sz="1000" dirty="0"/>
              <a:t>.  Using incidence density sampling meant that at the date of each eligible colon cancer death, 4 Kaiser members were selected at random as controls from the membership enrolled at that time (note that any one of these controls could theoretically have later become cases—but</a:t>
            </a:r>
            <a:r>
              <a:rPr lang="en-US" sz="1000" baseline="0" dirty="0"/>
              <a:t> we</a:t>
            </a:r>
            <a:r>
              <a:rPr lang="en-US" sz="1000" dirty="0"/>
              <a:t> don’t know if this in fact happened).  The medical records of all cases and controls were reviewed to determine if they had undergone a prior sigmoidoscopy, and, if so, whether it was for an</a:t>
            </a:r>
            <a:r>
              <a:rPr lang="en-US" sz="1000" baseline="0" dirty="0"/>
              <a:t> i</a:t>
            </a:r>
            <a:r>
              <a:rPr lang="en-US" sz="1000" dirty="0"/>
              <a:t>ndication (e.g.,</a:t>
            </a:r>
            <a:r>
              <a:rPr lang="en-US" sz="1000" baseline="0" dirty="0"/>
              <a:t> rectal bleeding) </a:t>
            </a:r>
            <a:r>
              <a:rPr lang="en-US" sz="1000" dirty="0"/>
              <a:t>or just a screening test.  </a:t>
            </a:r>
          </a:p>
          <a:p>
            <a:endParaRPr lang="en-US" sz="1000" dirty="0"/>
          </a:p>
          <a:p>
            <a:r>
              <a:rPr lang="en-US" sz="1000" dirty="0"/>
              <a:t>This approach yielded 261 cases and 868 controls, for whom medical records were reviewed.  Thus, 1129 participants were studied to represent the experience of the entire Kaiser membership, which was estimated to be 2.4 million in 1990. </a:t>
            </a:r>
          </a:p>
          <a:p>
            <a:endParaRPr lang="en-US" sz="10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baseline="0" dirty="0"/>
              <a:t>This Kaiser case-control study h</a:t>
            </a:r>
            <a:r>
              <a:rPr lang="en-US" sz="1000" dirty="0"/>
              <a:t>ad a substantial influence on clinical practice., providing important evidence for what eventually become part of clinical guidelines.</a:t>
            </a:r>
            <a:r>
              <a:rPr lang="en-US" sz="1000" baseline="0" dirty="0"/>
              <a:t>  A randomized trial would </a:t>
            </a:r>
            <a:r>
              <a:rPr lang="en-US" sz="1000" dirty="0"/>
              <a:t>have required huge numbers and many years of follow-up.  A case-control study was feasible because Kaiser has a large membership, is a primary study base, has been in existence for a long time, and has an excellent record keeping system. </a:t>
            </a:r>
          </a:p>
          <a:p>
            <a:endParaRPr lang="en-US" sz="1000" dirty="0"/>
          </a:p>
          <a:p>
            <a:r>
              <a:rPr lang="en-US" sz="1000" dirty="0"/>
              <a:t>Selby et al.  </a:t>
            </a:r>
            <a:r>
              <a:rPr lang="en-US" sz="1000" b="0" dirty="0"/>
              <a:t>A case-control study of screening sigmoidoscopy and mortality from colorectal cancer. </a:t>
            </a:r>
            <a:r>
              <a:rPr lang="en-US" sz="1000" i="1" dirty="0"/>
              <a:t>NEJM</a:t>
            </a:r>
            <a:r>
              <a:rPr lang="en-US" sz="1000" dirty="0"/>
              <a:t> 326:653-7, 1992.</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000" dirty="0"/>
          </a:p>
        </p:txBody>
      </p:sp>
      <p:sp>
        <p:nvSpPr>
          <p:cNvPr id="2" name="Date Placeholder 1"/>
          <p:cNvSpPr>
            <a:spLocks noGrp="1"/>
          </p:cNvSpPr>
          <p:nvPr>
            <p:ph type="dt" idx="10"/>
          </p:nvPr>
        </p:nvSpPr>
        <p:spPr/>
        <p:txBody>
          <a:bodyPr/>
          <a:lstStyle/>
          <a:p>
            <a:pPr>
              <a:defRPr/>
            </a:pPr>
            <a:fld id="{5AA3E83C-FEDC-4E99-87D8-C207B18B0D55}" type="datetime1">
              <a:rPr lang="en-US" smtClean="0"/>
              <a:t>9/14/2021</a:t>
            </a:fld>
            <a:endParaRPr lang="en-US" dirty="0"/>
          </a:p>
        </p:txBody>
      </p:sp>
    </p:spTree>
    <p:extLst>
      <p:ext uri="{BB962C8B-B14F-4D97-AF65-F5344CB8AC3E}">
        <p14:creationId xmlns:p14="http://schemas.microsoft.com/office/powerpoint/2010/main" val="14296849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AB8C16E2-F8A3-4989-A780-9EDE5EE228C4}" type="slidenum">
              <a:rPr lang="en-US" smtClean="0"/>
              <a:pPr/>
              <a:t>93</a:t>
            </a:fld>
            <a:endParaRPr lang="en-US" dirty="0"/>
          </a:p>
        </p:txBody>
      </p:sp>
      <p:sp>
        <p:nvSpPr>
          <p:cNvPr id="153602" name="Rectangle 2"/>
          <p:cNvSpPr>
            <a:spLocks noGrp="1" noRot="1" noChangeAspect="1" noChangeArrowheads="1" noTextEdit="1"/>
          </p:cNvSpPr>
          <p:nvPr>
            <p:ph type="sldImg"/>
          </p:nvPr>
        </p:nvSpPr>
        <p:spPr>
          <a:xfrm>
            <a:off x="1104900" y="696913"/>
            <a:ext cx="4648200" cy="3486150"/>
          </a:xfrm>
          <a:ln/>
        </p:spPr>
      </p:sp>
      <p:sp>
        <p:nvSpPr>
          <p:cNvPr id="153603" name="Rectangle 3"/>
          <p:cNvSpPr>
            <a:spLocks noGrp="1" noChangeArrowheads="1"/>
          </p:cNvSpPr>
          <p:nvPr>
            <p:ph type="body" idx="1"/>
          </p:nvPr>
        </p:nvSpPr>
        <p:spPr>
          <a:noFill/>
          <a:ln/>
        </p:spPr>
        <p:txBody>
          <a:bodyPr/>
          <a:lstStyle/>
          <a:p>
            <a:r>
              <a:rPr lang="en-US" dirty="0"/>
              <a:t>Screening sigmoidoscopy was the primary exposure under investigation. This was determined by manual review of medical records in the 1129 cases and control patients.  The</a:t>
            </a:r>
            <a:r>
              <a:rPr lang="en-US" baseline="0" dirty="0"/>
              <a:t> review revealed that 8.8% of cases and 24% of controls had received a screening sigmoidoscopy.   This is a backwards way of thinking about the relationship between the exposure and outcome, but we will later show how this translates into persons not receiving sigmoidoscopy having a roughly 3-fold higher rate of colon cancer death compared to persons receiving a screening sigmoidoscopy.  </a:t>
            </a:r>
            <a:r>
              <a:rPr lang="en-US" dirty="0"/>
              <a:t>These data have in part formed the basis of the current clinical recommendation for colon cancer screening.   </a:t>
            </a:r>
          </a:p>
        </p:txBody>
      </p:sp>
      <p:sp>
        <p:nvSpPr>
          <p:cNvPr id="2" name="Date Placeholder 1"/>
          <p:cNvSpPr>
            <a:spLocks noGrp="1"/>
          </p:cNvSpPr>
          <p:nvPr>
            <p:ph type="dt" idx="10"/>
          </p:nvPr>
        </p:nvSpPr>
        <p:spPr/>
        <p:txBody>
          <a:bodyPr/>
          <a:lstStyle/>
          <a:p>
            <a:pPr>
              <a:defRPr/>
            </a:pPr>
            <a:fld id="{A12779FD-54C6-4729-AC1E-C21D24BBD9AB}" type="datetime1">
              <a:rPr lang="en-US" smtClean="0"/>
              <a:t>9/14/2021</a:t>
            </a:fld>
            <a:endParaRPr lang="en-US" dirty="0"/>
          </a:p>
        </p:txBody>
      </p:sp>
    </p:spTree>
    <p:extLst>
      <p:ext uri="{BB962C8B-B14F-4D97-AF65-F5344CB8AC3E}">
        <p14:creationId xmlns:p14="http://schemas.microsoft.com/office/powerpoint/2010/main" val="97919000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a:xfrm>
            <a:off x="1104900" y="696913"/>
            <a:ext cx="4648200" cy="3486150"/>
          </a:xfrm>
          <a:ln/>
        </p:spPr>
      </p:sp>
      <p:sp>
        <p:nvSpPr>
          <p:cNvPr id="147458" name="Rectangle 3"/>
          <p:cNvSpPr>
            <a:spLocks noGrp="1" noChangeArrowheads="1"/>
          </p:cNvSpPr>
          <p:nvPr>
            <p:ph type="body" idx="1"/>
          </p:nvPr>
        </p:nvSpPr>
        <p:spPr>
          <a:noFill/>
          <a:ln/>
        </p:spPr>
        <p:txBody>
          <a:bodyPr/>
          <a:lstStyle/>
          <a:p>
            <a:r>
              <a:rPr lang="en-US" altLang="en-US" sz="1000" dirty="0"/>
              <a:t>As we noted, there are two other approaches for control sampling of dynamic underlying cohorts.  We describe them for completeness, but they do require strong assumptions in order to yield valid results and hence are only rarely performed.  </a:t>
            </a:r>
          </a:p>
          <a:p>
            <a:endParaRPr lang="en-US" altLang="en-US" sz="1000" dirty="0"/>
          </a:p>
          <a:p>
            <a:r>
              <a:rPr lang="en-US" altLang="en-US" sz="1000" dirty="0"/>
              <a:t>In a dynamic cohort with exposure that is changing in its prevalence over time (increasing</a:t>
            </a:r>
            <a:r>
              <a:rPr lang="en-US" altLang="en-US" sz="1000" baseline="0" dirty="0"/>
              <a:t> or decreasing) </a:t>
            </a:r>
            <a:r>
              <a:rPr lang="en-US" altLang="en-US" sz="1000" dirty="0"/>
              <a:t>in the population in a linear fashion, we can take a sample of controls at the midpoint of the study period to provide an unbiased estimate of the ratio of exposed and unexposed person-time in the cohort.  It can be mathematically proven that the midpoint ratio is a good representation of the average ratio over time.  With this information, we can calculate a measure</a:t>
            </a:r>
            <a:r>
              <a:rPr lang="en-US" altLang="en-US" sz="1000" baseline="0" dirty="0"/>
              <a:t> of association</a:t>
            </a:r>
            <a:r>
              <a:rPr lang="en-US" altLang="en-US" sz="1000" dirty="0"/>
              <a:t> that is an unbiased estimate of the rate ratio.  We say that this mid-point approach “assumes” that exposure and covariate prevalence is changing linearly, or at steady state. </a:t>
            </a:r>
          </a:p>
          <a:p>
            <a:endParaRPr lang="en-US" altLang="en-US" sz="1000" dirty="0"/>
          </a:p>
          <a:p>
            <a:r>
              <a:rPr lang="en-US" altLang="en-US" sz="1000" dirty="0"/>
              <a:t>This, of course,</a:t>
            </a:r>
            <a:r>
              <a:rPr lang="en-US" altLang="en-US" sz="1000" baseline="0" dirty="0"/>
              <a:t> requires that the investigator is confident that the exposure prevalence is changing linearly over time.  This is not an easy assumption to confirm.  An example of an exposure that has increased in an approximately linear fashion is use of multivitamin supplements in the US from 1990 to 2006.  This is known from the NHANES surveys, conducted over this time period.  There are, however, very few situations where the investigator can be confident about this.  </a:t>
            </a:r>
            <a:endParaRPr lang="en-US" altLang="en-US" sz="1000" dirty="0"/>
          </a:p>
          <a:p>
            <a:endParaRPr lang="en-US" altLang="en-US" sz="1000" dirty="0"/>
          </a:p>
          <a:p>
            <a:r>
              <a:rPr lang="en-US" altLang="en-US" sz="1000" dirty="0"/>
              <a:t>Another</a:t>
            </a:r>
            <a:r>
              <a:rPr lang="en-US" altLang="en-US" sz="1000" baseline="0" dirty="0"/>
              <a:t> problem with this </a:t>
            </a:r>
            <a:r>
              <a:rPr lang="en-US" altLang="en-US" sz="1000" dirty="0"/>
              <a:t>approach is that it also</a:t>
            </a:r>
            <a:r>
              <a:rPr lang="en-US" altLang="en-US" sz="1000" baseline="0" dirty="0"/>
              <a:t> </a:t>
            </a:r>
            <a:r>
              <a:rPr lang="en-US" altLang="en-US" sz="1000" dirty="0"/>
              <a:t>requires all of the other variables that you might need to adjust for (to contend with confounding) to also be changing linearly or be in steady state.  These</a:t>
            </a:r>
            <a:r>
              <a:rPr lang="en-US" altLang="en-US" sz="1000" baseline="0" dirty="0"/>
              <a:t> other variables are sometimes called “covariates”.  </a:t>
            </a:r>
            <a:r>
              <a:rPr lang="en-US" altLang="en-US" sz="1000" dirty="0"/>
              <a:t>This is a difficult assumption to swallow</a:t>
            </a:r>
            <a:r>
              <a:rPr lang="en-US" altLang="en-US" sz="1000" baseline="0" dirty="0"/>
              <a:t> and thus this approach is rarely used.</a:t>
            </a:r>
          </a:p>
          <a:p>
            <a:endParaRPr lang="en-US" altLang="en-US" sz="1000" baseline="0" dirty="0"/>
          </a:p>
          <a:p>
            <a:r>
              <a:rPr lang="en-US" altLang="en-US" sz="1000" baseline="0" dirty="0"/>
              <a:t>Because this assumption is hard to justify, this design is very uncommon.  </a:t>
            </a:r>
            <a:endParaRPr lang="en-US" altLang="en-US" sz="1000" dirty="0"/>
          </a:p>
        </p:txBody>
      </p:sp>
      <p:sp>
        <p:nvSpPr>
          <p:cNvPr id="2" name="Date Placeholder 1"/>
          <p:cNvSpPr>
            <a:spLocks noGrp="1"/>
          </p:cNvSpPr>
          <p:nvPr>
            <p:ph type="dt" idx="10"/>
          </p:nvPr>
        </p:nvSpPr>
        <p:spPr/>
        <p:txBody>
          <a:bodyPr/>
          <a:lstStyle/>
          <a:p>
            <a:pPr>
              <a:defRPr/>
            </a:pPr>
            <a:fld id="{398C5759-35E3-43CF-BABD-19BB5BF0D75E}" type="datetime1">
              <a:rPr lang="en-US" smtClean="0"/>
              <a:t>9/14/2021</a:t>
            </a:fld>
            <a:endParaRPr lang="en-US" dirty="0"/>
          </a:p>
        </p:txBody>
      </p:sp>
    </p:spTree>
    <p:extLst>
      <p:ext uri="{BB962C8B-B14F-4D97-AF65-F5344CB8AC3E}">
        <p14:creationId xmlns:p14="http://schemas.microsoft.com/office/powerpoint/2010/main" val="103507533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xfrm>
            <a:off x="1104900" y="696913"/>
            <a:ext cx="4648200" cy="3486150"/>
          </a:xfrm>
          <a:ln/>
        </p:spPr>
      </p:sp>
      <p:sp>
        <p:nvSpPr>
          <p:cNvPr id="149506" name="Rectangle 3"/>
          <p:cNvSpPr>
            <a:spLocks noGrp="1" noChangeArrowheads="1"/>
          </p:cNvSpPr>
          <p:nvPr>
            <p:ph type="body" idx="1"/>
          </p:nvPr>
        </p:nvSpPr>
        <p:spPr>
          <a:noFill/>
          <a:ln/>
        </p:spPr>
        <p:txBody>
          <a:bodyPr/>
          <a:lstStyle/>
          <a:p>
            <a:r>
              <a:rPr lang="en-US" altLang="en-US" sz="1000" b="0" i="0" dirty="0"/>
              <a:t>The third approach illustrates</a:t>
            </a:r>
            <a:r>
              <a:rPr lang="en-US" altLang="en-US" sz="1000" b="0" i="0" baseline="0" dirty="0"/>
              <a:t> control sampling at any slice of time, such as at the end of a period of observation or when the investigators were ready to actually do the study.  </a:t>
            </a:r>
            <a:r>
              <a:rPr lang="en-US" altLang="en-US" sz="1000" b="0" i="0" dirty="0"/>
              <a:t>In a dynamic cohort which</a:t>
            </a:r>
            <a:r>
              <a:rPr lang="en-US" altLang="en-US" sz="1000" b="0" i="0" baseline="0" dirty="0"/>
              <a:t> has a </a:t>
            </a:r>
            <a:r>
              <a:rPr lang="en-US" altLang="en-US" sz="1000" b="0" i="0" dirty="0"/>
              <a:t>steady state of</a:t>
            </a:r>
            <a:r>
              <a:rPr lang="en-US" altLang="en-US" sz="1000" b="0" i="0" baseline="0" dirty="0"/>
              <a:t> prevalence of the</a:t>
            </a:r>
            <a:r>
              <a:rPr lang="en-US" altLang="en-US" sz="1000" b="0" i="0" dirty="0"/>
              <a:t> exposure under</a:t>
            </a:r>
            <a:r>
              <a:rPr lang="en-US" altLang="en-US" sz="1000" b="0" i="0" baseline="0" dirty="0"/>
              <a:t> investigation</a:t>
            </a:r>
            <a:r>
              <a:rPr lang="en-US" altLang="en-US" sz="1000" b="0" i="0" dirty="0"/>
              <a:t>, we can theoretically take a sample of controls at one time point during the study and obtain an accurate estimate of the rate ratio comparing the exposure to the outcome.  In this illustration, the controls are sampled at the end of accrual of incident cases, but they could also have been sampled at other time points.</a:t>
            </a:r>
            <a:r>
              <a:rPr lang="en-US" altLang="en-US" sz="1000" b="0" i="0" baseline="0" dirty="0"/>
              <a:t>  </a:t>
            </a:r>
            <a:r>
              <a:rPr lang="en-US" altLang="en-US" sz="1000" b="0" i="0" dirty="0"/>
              <a:t>We</a:t>
            </a:r>
            <a:r>
              <a:rPr lang="en-US" altLang="en-US" sz="1000" b="0" i="0" baseline="0" dirty="0"/>
              <a:t> discussed a similar approach for fixed cohorts earlier, which we called “prevalent control” sampling in that context.  We stated that this approach was problematic in fixed cohorts for a variety reasons, but we do not have these problems in a dynamic cohort because new cohort members are constantly joining even as some members leave the cohort and because there is the assumption that exposure prevalence is not changing over time.</a:t>
            </a:r>
          </a:p>
          <a:p>
            <a:endParaRPr lang="en-US" altLang="en-US" sz="1000" b="0" i="0" baseline="0" dirty="0"/>
          </a:p>
          <a:p>
            <a:r>
              <a:rPr lang="en-US" altLang="en-US" sz="1000" b="0" i="0" dirty="0"/>
              <a:t>As</a:t>
            </a:r>
            <a:r>
              <a:rPr lang="en-US" altLang="en-US" sz="1000" b="0" i="0" baseline="0" dirty="0"/>
              <a:t> noted earlier, f</a:t>
            </a:r>
            <a:r>
              <a:rPr lang="en-US" altLang="en-US" sz="1000" b="0" i="0" dirty="0"/>
              <a:t>or this approach</a:t>
            </a:r>
            <a:r>
              <a:rPr lang="en-US" altLang="en-US" sz="1000" b="0" i="0" baseline="0" dirty="0"/>
              <a:t> to yield </a:t>
            </a:r>
            <a:r>
              <a:rPr lang="en-US" altLang="en-US" sz="1000" b="0" i="0" dirty="0"/>
              <a:t>an unbiased estimate of exposed and unexposed person-time in this dynamic cohort, the exposure prevalence in the population has to be in “steady state” during the study period.  In</a:t>
            </a:r>
            <a:r>
              <a:rPr lang="en-US" altLang="en-US" sz="1000" b="0" i="0" baseline="0" dirty="0"/>
              <a:t> addition, the prevalence of the covariates (factors you would like to adjust for or explore as effect modifiers) have to be in a “steady state.”   These assumptions might be difficult to find plausible.  Thus, incidence density sampling, which does not require these assumptions, is the preferred approach to obtain controls in a dynamic cohort.</a:t>
            </a:r>
            <a:endParaRPr lang="en-US" altLang="en-US" sz="1000" b="0" i="0" dirty="0"/>
          </a:p>
        </p:txBody>
      </p:sp>
      <p:sp>
        <p:nvSpPr>
          <p:cNvPr id="2" name="Date Placeholder 1"/>
          <p:cNvSpPr>
            <a:spLocks noGrp="1"/>
          </p:cNvSpPr>
          <p:nvPr>
            <p:ph type="dt" idx="10"/>
          </p:nvPr>
        </p:nvSpPr>
        <p:spPr/>
        <p:txBody>
          <a:bodyPr/>
          <a:lstStyle/>
          <a:p>
            <a:pPr>
              <a:defRPr/>
            </a:pPr>
            <a:fld id="{5BA56C0F-7DE8-45DF-B433-9C026E6A6223}" type="datetime1">
              <a:rPr lang="en-US" smtClean="0"/>
              <a:t>9/14/2021</a:t>
            </a:fld>
            <a:endParaRPr lang="en-US" dirty="0"/>
          </a:p>
        </p:txBody>
      </p:sp>
    </p:spTree>
    <p:extLst>
      <p:ext uri="{BB962C8B-B14F-4D97-AF65-F5344CB8AC3E}">
        <p14:creationId xmlns:p14="http://schemas.microsoft.com/office/powerpoint/2010/main" val="269038816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1104900" y="696913"/>
            <a:ext cx="4648200" cy="3486150"/>
          </a:xfrm>
          <a:ln/>
        </p:spPr>
      </p:sp>
      <p:sp>
        <p:nvSpPr>
          <p:cNvPr id="83970" name="Rectangle 3"/>
          <p:cNvSpPr>
            <a:spLocks noGrp="1" noChangeArrowheads="1"/>
          </p:cNvSpPr>
          <p:nvPr>
            <p:ph type="body" idx="1"/>
          </p:nvPr>
        </p:nvSpPr>
        <p:spPr>
          <a:noFill/>
          <a:ln/>
        </p:spPr>
        <p:txBody>
          <a:bodyPr/>
          <a:lstStyle/>
          <a:p>
            <a:r>
              <a:rPr lang="en-US" baseline="0" dirty="0"/>
              <a:t>This is a summary of the approaches. Incidence density sampling has no assumptions and is the most commonly performed approach.</a:t>
            </a:r>
          </a:p>
          <a:p>
            <a:endParaRPr lang="en-US" baseline="0" dirty="0"/>
          </a:p>
          <a:p>
            <a:r>
              <a:rPr lang="en-US" baseline="0" dirty="0"/>
              <a:t>See the optional reading Vandenbroucke 2012 for additional discussion of these approaches.</a:t>
            </a:r>
          </a:p>
        </p:txBody>
      </p:sp>
      <p:sp>
        <p:nvSpPr>
          <p:cNvPr id="2" name="Date Placeholder 1"/>
          <p:cNvSpPr>
            <a:spLocks noGrp="1"/>
          </p:cNvSpPr>
          <p:nvPr>
            <p:ph type="dt" idx="10"/>
          </p:nvPr>
        </p:nvSpPr>
        <p:spPr/>
        <p:txBody>
          <a:bodyPr/>
          <a:lstStyle/>
          <a:p>
            <a:pPr>
              <a:defRPr/>
            </a:pPr>
            <a:fld id="{ACD947B0-D55C-45D7-800C-7EB0785D4E5B}" type="datetime1">
              <a:rPr lang="en-US" smtClean="0"/>
              <a:t>9/14/2021</a:t>
            </a:fld>
            <a:endParaRPr lang="en-US" dirty="0"/>
          </a:p>
        </p:txBody>
      </p:sp>
    </p:spTree>
    <p:extLst>
      <p:ext uri="{BB962C8B-B14F-4D97-AF65-F5344CB8AC3E}">
        <p14:creationId xmlns:p14="http://schemas.microsoft.com/office/powerpoint/2010/main" val="373400356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6F2B9A1F-B603-44E5-A0F3-CD65B86B3722}" type="slidenum">
              <a:rPr lang="en-US" smtClean="0"/>
              <a:pPr/>
              <a:t>97</a:t>
            </a:fld>
            <a:endParaRPr lang="en-US" dirty="0"/>
          </a:p>
        </p:txBody>
      </p:sp>
      <p:sp>
        <p:nvSpPr>
          <p:cNvPr id="112642" name="Rectangle 2"/>
          <p:cNvSpPr>
            <a:spLocks noGrp="1" noRot="1" noChangeAspect="1" noChangeArrowheads="1" noTextEdit="1"/>
          </p:cNvSpPr>
          <p:nvPr>
            <p:ph type="sldImg"/>
          </p:nvPr>
        </p:nvSpPr>
        <p:spPr>
          <a:xfrm>
            <a:off x="1104900" y="696913"/>
            <a:ext cx="4648200" cy="3486150"/>
          </a:xfrm>
          <a:ln/>
        </p:spPr>
      </p:sp>
      <p:sp>
        <p:nvSpPr>
          <p:cNvPr id="112643" name="Rectangle 3"/>
          <p:cNvSpPr>
            <a:spLocks noGrp="1" noChangeArrowheads="1"/>
          </p:cNvSpPr>
          <p:nvPr>
            <p:ph type="body" idx="1"/>
          </p:nvPr>
        </p:nvSpPr>
        <p:spPr>
          <a:noFill/>
          <a:ln/>
        </p:spPr>
        <p:txBody>
          <a:bodyPr/>
          <a:lstStyle/>
          <a:p>
            <a:r>
              <a:rPr lang="en-US" dirty="0"/>
              <a:t>We have been discussing the study base or underlying cohort from which the cases arise, and we now further discuss the distinction between a primary and a secondary study base.  If the study base can be clearly and explicitly defined as is the case, for example, for the members of a research-derived fixed cohort study, or the residents of a geographic area, or the members of a health care delivery system, we call that population a “primary study base.”</a:t>
            </a:r>
            <a:r>
              <a:rPr lang="en-US" baseline="0" dirty="0"/>
              <a:t>  These populations existed before the investigators’ case-control study. </a:t>
            </a:r>
            <a:r>
              <a:rPr lang="en-US" dirty="0"/>
              <a:t> We say that they are tangible, exist in their own right, and that you can “get your</a:t>
            </a:r>
            <a:r>
              <a:rPr lang="en-US" baseline="0" dirty="0"/>
              <a:t> hands around them”.  </a:t>
            </a:r>
            <a:r>
              <a:rPr lang="en-US" dirty="0"/>
              <a:t>The advantage of being able to use a primary study base in case-control studies is that there is no uncertainty about the population from which the controls should be selected.  Because a primary study base can be enumerated, controls can be sampled directly</a:t>
            </a:r>
            <a:r>
              <a:rPr lang="en-US" baseline="0" dirty="0"/>
              <a:t> </a:t>
            </a:r>
            <a:r>
              <a:rPr lang="en-US" dirty="0"/>
              <a:t>from this</a:t>
            </a:r>
            <a:r>
              <a:rPr lang="en-US" baseline="0" dirty="0"/>
              <a:t> primary study base.  </a:t>
            </a:r>
            <a:endParaRPr lang="en-US" dirty="0"/>
          </a:p>
        </p:txBody>
      </p:sp>
      <p:sp>
        <p:nvSpPr>
          <p:cNvPr id="2" name="Date Placeholder 1"/>
          <p:cNvSpPr>
            <a:spLocks noGrp="1"/>
          </p:cNvSpPr>
          <p:nvPr>
            <p:ph type="dt" idx="10"/>
          </p:nvPr>
        </p:nvSpPr>
        <p:spPr/>
        <p:txBody>
          <a:bodyPr/>
          <a:lstStyle/>
          <a:p>
            <a:pPr>
              <a:defRPr/>
            </a:pPr>
            <a:fld id="{C6A10541-110B-48EC-AB44-B13C65F915F6}" type="datetime1">
              <a:rPr lang="en-US" smtClean="0"/>
              <a:t>9/14/2021</a:t>
            </a:fld>
            <a:endParaRPr lang="en-US" dirty="0"/>
          </a:p>
        </p:txBody>
      </p:sp>
    </p:spTree>
    <p:extLst>
      <p:ext uri="{BB962C8B-B14F-4D97-AF65-F5344CB8AC3E}">
        <p14:creationId xmlns:p14="http://schemas.microsoft.com/office/powerpoint/2010/main" val="26933907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BCF3C026-3CBF-4E19-9B57-F99F04073AB7}" type="slidenum">
              <a:rPr lang="en-US" smtClean="0"/>
              <a:pPr/>
              <a:t>98</a:t>
            </a:fld>
            <a:endParaRPr lang="en-US" dirty="0"/>
          </a:p>
        </p:txBody>
      </p:sp>
      <p:sp>
        <p:nvSpPr>
          <p:cNvPr id="114690" name="Rectangle 2"/>
          <p:cNvSpPr>
            <a:spLocks noGrp="1" noRot="1" noChangeAspect="1" noChangeArrowheads="1" noTextEdit="1"/>
          </p:cNvSpPr>
          <p:nvPr>
            <p:ph type="sldImg"/>
          </p:nvPr>
        </p:nvSpPr>
        <p:spPr>
          <a:xfrm>
            <a:off x="1104900" y="696913"/>
            <a:ext cx="4648200" cy="3486150"/>
          </a:xfrm>
          <a:ln/>
        </p:spPr>
      </p:sp>
      <p:sp>
        <p:nvSpPr>
          <p:cNvPr id="114691" name="Rectangle 3"/>
          <p:cNvSpPr>
            <a:spLocks noGrp="1" noChangeArrowheads="1"/>
          </p:cNvSpPr>
          <p:nvPr>
            <p:ph type="body" idx="1"/>
          </p:nvPr>
        </p:nvSpPr>
        <p:spPr>
          <a:noFill/>
          <a:ln/>
        </p:spPr>
        <p:txBody>
          <a:bodyPr/>
          <a:lstStyle/>
          <a:p>
            <a:pPr>
              <a:lnSpc>
                <a:spcPct val="90000"/>
              </a:lnSpc>
            </a:pPr>
            <a:r>
              <a:rPr lang="en-US" dirty="0"/>
              <a:t>In contrast to a primary study base</a:t>
            </a:r>
            <a:r>
              <a:rPr lang="en-US" baseline="0" dirty="0"/>
              <a:t> is the “secondary study base”.  </a:t>
            </a:r>
            <a:r>
              <a:rPr lang="en-US" dirty="0"/>
              <a:t>The concept of a secondary study base arises</a:t>
            </a:r>
            <a:r>
              <a:rPr lang="en-US" baseline="0" dirty="0"/>
              <a:t> </a:t>
            </a:r>
            <a:r>
              <a:rPr lang="en-US" dirty="0"/>
              <a:t>when a group of cases of a given disease (or some</a:t>
            </a:r>
            <a:r>
              <a:rPr lang="en-US" baseline="0" dirty="0"/>
              <a:t> outcome)</a:t>
            </a:r>
            <a:r>
              <a:rPr lang="en-US" dirty="0"/>
              <a:t> is identified by researchers, but they do not come from a clearly defined population such as a research-derived cohort study, geographic area, or</a:t>
            </a:r>
            <a:r>
              <a:rPr lang="en-US" baseline="0" dirty="0"/>
              <a:t> health care insurance group</a:t>
            </a:r>
            <a:r>
              <a:rPr lang="en-US" dirty="0"/>
              <a:t>.  There is not a primary study base from</a:t>
            </a:r>
            <a:r>
              <a:rPr lang="en-US" baseline="0" dirty="0"/>
              <a:t> which the group of cases arose.  </a:t>
            </a:r>
            <a:r>
              <a:rPr lang="en-US" dirty="0"/>
              <a:t>In other words, an investigator has </a:t>
            </a:r>
            <a:r>
              <a:rPr lang="en-US" baseline="0" dirty="0"/>
              <a:t>come across </a:t>
            </a:r>
            <a:r>
              <a:rPr lang="en-US" dirty="0"/>
              <a:t>the cases first and then he/she seeks</a:t>
            </a:r>
            <a:r>
              <a:rPr lang="en-US" baseline="0" dirty="0"/>
              <a:t> </a:t>
            </a:r>
            <a:r>
              <a:rPr lang="en-US" dirty="0"/>
              <a:t>to determine what study base gave rise to them.  Typically, in practice,</a:t>
            </a:r>
            <a:r>
              <a:rPr lang="en-US" baseline="0" dirty="0"/>
              <a:t> </a:t>
            </a:r>
            <a:r>
              <a:rPr lang="en-US" dirty="0"/>
              <a:t>these are cases of a disease seen in single clinic or single health care facility (or a limited number of hospitals/facilities).  They may appear to come from a geographic area since hospitals that are not referral centers draw most of their patients from persons living in their geographical vicinity, but the problem is that the boundaries of the geographic area are difficult to determine, and there is no guarantee that some cases from the hospital’s geographic catchment area are not being seen at other hospitals (i.e.,</a:t>
            </a:r>
            <a:r>
              <a:rPr lang="en-US" baseline="0" dirty="0"/>
              <a:t> no guarantee that the cases at your hospital are a census or random sample of all cases). </a:t>
            </a:r>
            <a:r>
              <a:rPr lang="en-US" dirty="0"/>
              <a:t> There is also</a:t>
            </a:r>
            <a:r>
              <a:rPr lang="en-US" baseline="0" dirty="0"/>
              <a:t> no guarantee that persons outside of the catchment area won’t seek care for their disease at these hospitals (especially if the hospital has expertise in these diagnoses).  In these scenarios, we say that the study base is secondary and we define it as “persons who would have been identified as cases if they had developed the outcome of interest during the period of study”.  We also refer to a secondary study base as a hypothetical cohort.</a:t>
            </a:r>
          </a:p>
          <a:p>
            <a:pPr>
              <a:lnSpc>
                <a:spcPct val="90000"/>
              </a:lnSpc>
            </a:pPr>
            <a:endParaRPr lang="en-US" baseline="0" dirty="0"/>
          </a:p>
          <a:p>
            <a:pPr>
              <a:lnSpc>
                <a:spcPct val="90000"/>
              </a:lnSpc>
            </a:pPr>
            <a:r>
              <a:rPr lang="en-US" baseline="0" dirty="0"/>
              <a:t>Thus, a secondary study base includes those persons who did develop the event of interest and those who did not.  The inclusion of those who did not is based on counterfactual logic, which means we need to consider persons who would have been identified by the investigators if, contrary to fact, they had developed the condition.  The term “contrary to fact” is synonymous with the term counterfactual, which is a concept that forms the methodological base of most of modern epidemiology.   We will return to counterfactual theory later in the course when we define confounding.</a:t>
            </a:r>
            <a:endParaRPr lang="en-US" dirty="0"/>
          </a:p>
          <a:p>
            <a:pPr>
              <a:lnSpc>
                <a:spcPct val="90000"/>
              </a:lnSpc>
            </a:pPr>
            <a:endParaRPr lang="en-US" dirty="0"/>
          </a:p>
          <a:p>
            <a:pPr>
              <a:lnSpc>
                <a:spcPct val="90000"/>
              </a:lnSpc>
            </a:pPr>
            <a:r>
              <a:rPr lang="en-US" dirty="0"/>
              <a:t>Think of taking the cases of a given disease in any single San Francisco hospital and trying to decide the cohort of persons that gave rise to these cases.  What geographic area do they represent?  All of the patient addresses for persons with the diagnosis in question during some time period could be mapped and some boundary drawn around them, but how exactly should that boundary be drawn?</a:t>
            </a:r>
            <a:r>
              <a:rPr lang="en-US" baseline="0" dirty="0"/>
              <a:t>  What if someone lives in New York City?  Do we say that the entire U.S. is the geographic catchment area?</a:t>
            </a:r>
            <a:r>
              <a:rPr lang="en-US" dirty="0"/>
              <a:t> And, some other cases not seen at the study hospital were probably diagnosed within that boundary and seen at other hospitals.  Without having a complete list of case diagnoses</a:t>
            </a:r>
            <a:r>
              <a:rPr lang="en-US" baseline="0" dirty="0"/>
              <a:t> in a given geographic area</a:t>
            </a:r>
            <a:r>
              <a:rPr lang="en-US" dirty="0"/>
              <a:t>, there is no way to know how the characteristics of the patients who chose to come to the study hospital differ from those who went elsewhere.  </a:t>
            </a:r>
          </a:p>
          <a:p>
            <a:pPr>
              <a:lnSpc>
                <a:spcPct val="90000"/>
              </a:lnSpc>
            </a:pPr>
            <a:endParaRPr lang="en-US" dirty="0"/>
          </a:p>
          <a:p>
            <a:pPr>
              <a:lnSpc>
                <a:spcPct val="90000"/>
              </a:lnSpc>
            </a:pPr>
            <a:r>
              <a:rPr lang="en-US" dirty="0"/>
              <a:t>For the controls to come from the same study base as the cases, they need to be those persons who would come to the study hospital if they did develop the disease of interest.   We can describe</a:t>
            </a:r>
            <a:r>
              <a:rPr lang="en-US" baseline="0" dirty="0"/>
              <a:t> this population at a theoretical level (i.e., we can say it in words), but how do we find this control population in practice?</a:t>
            </a:r>
            <a:endParaRPr lang="en-US" dirty="0"/>
          </a:p>
          <a:p>
            <a:pPr>
              <a:lnSpc>
                <a:spcPct val="90000"/>
              </a:lnSpc>
            </a:pPr>
            <a:endParaRPr lang="en-US" dirty="0"/>
          </a:p>
          <a:p>
            <a:pPr>
              <a:lnSpc>
                <a:spcPct val="90000"/>
              </a:lnSpc>
            </a:pPr>
            <a:r>
              <a:rPr lang="en-US" dirty="0"/>
              <a:t>A</a:t>
            </a:r>
            <a:r>
              <a:rPr lang="en-US" baseline="0" dirty="0"/>
              <a:t> secondary study base is necessarily a dynamic (or open) cohort.  If it was a fixed cohort, it would presumably be readily identified, separate from the existence of the cases.</a:t>
            </a:r>
            <a:endParaRPr lang="en-US" dirty="0"/>
          </a:p>
        </p:txBody>
      </p:sp>
      <p:sp>
        <p:nvSpPr>
          <p:cNvPr id="2" name="Date Placeholder 1"/>
          <p:cNvSpPr>
            <a:spLocks noGrp="1"/>
          </p:cNvSpPr>
          <p:nvPr>
            <p:ph type="dt" idx="10"/>
          </p:nvPr>
        </p:nvSpPr>
        <p:spPr/>
        <p:txBody>
          <a:bodyPr/>
          <a:lstStyle/>
          <a:p>
            <a:pPr>
              <a:defRPr/>
            </a:pPr>
            <a:fld id="{E1EB6471-B01E-40A5-83B4-296B9DE599A0}" type="datetime1">
              <a:rPr lang="en-US" smtClean="0"/>
              <a:t>9/14/2021</a:t>
            </a:fld>
            <a:endParaRPr lang="en-US" dirty="0"/>
          </a:p>
        </p:txBody>
      </p:sp>
    </p:spTree>
    <p:extLst>
      <p:ext uri="{BB962C8B-B14F-4D97-AF65-F5344CB8AC3E}">
        <p14:creationId xmlns:p14="http://schemas.microsoft.com/office/powerpoint/2010/main" val="426824345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543E42F2-8652-4121-A4CE-9DA5D209F2A7}" type="slidenum">
              <a:rPr lang="en-US" smtClean="0"/>
              <a:pPr/>
              <a:t>99</a:t>
            </a:fld>
            <a:endParaRPr lang="en-US" dirty="0"/>
          </a:p>
        </p:txBody>
      </p:sp>
      <p:sp>
        <p:nvSpPr>
          <p:cNvPr id="116738" name="Rectangle 2"/>
          <p:cNvSpPr>
            <a:spLocks noGrp="1" noRot="1" noChangeAspect="1" noChangeArrowheads="1" noTextEdit="1"/>
          </p:cNvSpPr>
          <p:nvPr>
            <p:ph type="sldImg"/>
          </p:nvPr>
        </p:nvSpPr>
        <p:spPr>
          <a:xfrm>
            <a:off x="1104900" y="696913"/>
            <a:ext cx="4648200" cy="3486150"/>
          </a:xfrm>
          <a:ln/>
        </p:spPr>
      </p:sp>
      <p:sp>
        <p:nvSpPr>
          <p:cNvPr id="116739" name="Rectangle 3"/>
          <p:cNvSpPr>
            <a:spLocks noGrp="1" noChangeArrowheads="1"/>
          </p:cNvSpPr>
          <p:nvPr>
            <p:ph type="body" idx="1"/>
          </p:nvPr>
        </p:nvSpPr>
        <p:spPr>
          <a:noFill/>
          <a:ln/>
        </p:spPr>
        <p:txBody>
          <a:bodyPr/>
          <a:lstStyle/>
          <a:p>
            <a:r>
              <a:rPr lang="en-US" baseline="0" dirty="0"/>
              <a:t>In the U.S., health care is generally provided through private insurance with multiple different companies offering insurance.  There is also a smaller public system and a system for military veterans. Many hospitals are not part of a single health care organization; in other words, they accept patients with a variety of insurance plans.  (An exception in our area is the Kaiser system.  Kaiser members only go to Kaiser hospitals (with rare exceptions), and those hospitals do not admit non-members (with rare exceptions).)  Thus, as an example, patients may be admitted to a UCSF hospital from several different health insurance programs.  The population that gave rise to the patients at a non-HMO hospital, such as the UCSF hospital, is difficult, perhaps impossible, to fully enumerate (let alone sample).  It is not defined by membership in a single HMO or administrative database.  It is not geographically defined either.  </a:t>
            </a:r>
            <a:r>
              <a:rPr lang="en-US" dirty="0"/>
              <a:t>Because trying to identify a geographic catchment area (or administrative</a:t>
            </a:r>
            <a:r>
              <a:rPr lang="en-US" baseline="0" dirty="0"/>
              <a:t> list of persons)</a:t>
            </a:r>
            <a:r>
              <a:rPr lang="en-US" dirty="0"/>
              <a:t> to define the study base population is not feasible for hospital-based cases, it is necessary to give careful thought to what characteristics of the cases are causing them to show up at the study hospital.  This is a very difficult task.</a:t>
            </a:r>
          </a:p>
        </p:txBody>
      </p:sp>
      <p:sp>
        <p:nvSpPr>
          <p:cNvPr id="2" name="Date Placeholder 1"/>
          <p:cNvSpPr>
            <a:spLocks noGrp="1"/>
          </p:cNvSpPr>
          <p:nvPr>
            <p:ph type="dt" idx="10"/>
          </p:nvPr>
        </p:nvSpPr>
        <p:spPr/>
        <p:txBody>
          <a:bodyPr/>
          <a:lstStyle/>
          <a:p>
            <a:pPr>
              <a:defRPr/>
            </a:pPr>
            <a:fld id="{74764770-57DC-4D61-8E2B-927D36B987FB}" type="datetime1">
              <a:rPr lang="en-US" smtClean="0"/>
              <a:t>9/14/2021</a:t>
            </a:fld>
            <a:endParaRPr lang="en-US" dirty="0"/>
          </a:p>
        </p:txBody>
      </p:sp>
    </p:spTree>
    <p:extLst>
      <p:ext uri="{BB962C8B-B14F-4D97-AF65-F5344CB8AC3E}">
        <p14:creationId xmlns:p14="http://schemas.microsoft.com/office/powerpoint/2010/main" val="644762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B472E30-B9C1-4F1D-A2C9-4377D3EA6CA1}" type="datetime1">
              <a:rPr lang="en-US" smtClean="0"/>
              <a:t>9/14/2021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9674710-99D1-4034-80A2-CBA3022E15F9}" type="datetime1">
              <a:rPr lang="en-US" smtClean="0"/>
              <a:t>9/14/2021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F485CE2-490C-4B50-B0FB-CE97BE3A3BFE}" type="datetime1">
              <a:rPr lang="en-US" smtClean="0"/>
              <a:t>9/14/2021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E53117F-44F5-4E66-8EE5-23B744D62A20}" type="datetime1">
              <a:rPr lang="en-US" smtClean="0"/>
              <a:t>9/14/2021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C818DF4B-EF01-41E6-BA2A-377E83C6D725}" type="datetime1">
              <a:rPr lang="en-US" smtClean="0"/>
              <a:t>9/14/2021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4699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44337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772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0765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7211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053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5DF3B9D-3F95-4679-A509-36FD51CAE8EC}" type="datetime1">
              <a:rPr lang="en-US" smtClean="0"/>
              <a:t>9/14/2021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56760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3706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18112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1205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072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21628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17204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Tree>
    <p:extLst>
      <p:ext uri="{BB962C8B-B14F-4D97-AF65-F5344CB8AC3E}">
        <p14:creationId xmlns:p14="http://schemas.microsoft.com/office/powerpoint/2010/main" val="483856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4115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5"/>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399015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A840BDF-AAE4-4376-8098-11C9AE0D722C}" type="datetime1">
              <a:rPr lang="en-US" smtClean="0"/>
              <a:t>9/14/2021</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1295400"/>
            <a:ext cx="3818467" cy="51816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6" y="1295400"/>
            <a:ext cx="3818467" cy="51816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6899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0584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4208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253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489" cy="1162050"/>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3575756" y="273055"/>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Tree>
    <p:extLst>
      <p:ext uri="{BB962C8B-B14F-4D97-AF65-F5344CB8AC3E}">
        <p14:creationId xmlns:p14="http://schemas.microsoft.com/office/powerpoint/2010/main" val="25845385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endParaRPr lang="en-US" dirty="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Tree>
    <p:extLst>
      <p:ext uri="{BB962C8B-B14F-4D97-AF65-F5344CB8AC3E}">
        <p14:creationId xmlns:p14="http://schemas.microsoft.com/office/powerpoint/2010/main" val="317206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98776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93834"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48625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a:t>Click to edit Master title style</a:t>
            </a:r>
          </a:p>
        </p:txBody>
      </p:sp>
      <p:sp>
        <p:nvSpPr>
          <p:cNvPr id="3" name="Table Placeholder 2"/>
          <p:cNvSpPr>
            <a:spLocks noGrp="1"/>
          </p:cNvSpPr>
          <p:nvPr>
            <p:ph type="tbl" idx="1"/>
          </p:nvPr>
        </p:nvSpPr>
        <p:spPr>
          <a:xfrm>
            <a:off x="685800" y="1295400"/>
            <a:ext cx="7772400" cy="5181600"/>
          </a:xfrm>
        </p:spPr>
        <p:txBody>
          <a:bodyPr/>
          <a:lstStyle/>
          <a:p>
            <a:endParaRPr lang="en-US" dirty="0"/>
          </a:p>
        </p:txBody>
      </p:sp>
    </p:spTree>
    <p:extLst>
      <p:ext uri="{BB962C8B-B14F-4D97-AF65-F5344CB8AC3E}">
        <p14:creationId xmlns:p14="http://schemas.microsoft.com/office/powerpoint/2010/main" val="216455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Tree>
    <p:extLst>
      <p:ext uri="{BB962C8B-B14F-4D97-AF65-F5344CB8AC3E}">
        <p14:creationId xmlns:p14="http://schemas.microsoft.com/office/powerpoint/2010/main" val="2901853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0CB81FB-50E1-4E11-A760-FC758382117C}" type="datetime1">
              <a:rPr lang="en-US" smtClean="0"/>
              <a:t>9/14/2021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28623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20432496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18467" cy="51816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4" y="1295400"/>
            <a:ext cx="3818467" cy="51816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81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84756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1333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5980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3575756" y="273051"/>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Tree>
    <p:extLst>
      <p:ext uri="{BB962C8B-B14F-4D97-AF65-F5344CB8AC3E}">
        <p14:creationId xmlns:p14="http://schemas.microsoft.com/office/powerpoint/2010/main" val="34299394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dirty="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Tree>
    <p:extLst>
      <p:ext uri="{BB962C8B-B14F-4D97-AF65-F5344CB8AC3E}">
        <p14:creationId xmlns:p14="http://schemas.microsoft.com/office/powerpoint/2010/main" val="30439617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38933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93834"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7363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2287317-A6DC-47F4-9100-016CE20C3837}" type="datetime1">
              <a:rPr lang="en-US" smtClean="0"/>
              <a:t>9/14/2021</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a:t>Click to edit Master title style</a:t>
            </a:r>
          </a:p>
        </p:txBody>
      </p:sp>
      <p:sp>
        <p:nvSpPr>
          <p:cNvPr id="3" name="Table Placeholder 2"/>
          <p:cNvSpPr>
            <a:spLocks noGrp="1"/>
          </p:cNvSpPr>
          <p:nvPr>
            <p:ph type="tbl" idx="1"/>
          </p:nvPr>
        </p:nvSpPr>
        <p:spPr>
          <a:xfrm>
            <a:off x="685800" y="1295400"/>
            <a:ext cx="7772400" cy="5181600"/>
          </a:xfrm>
        </p:spPr>
        <p:txBody>
          <a:bodyPr/>
          <a:lstStyle/>
          <a:p>
            <a:pPr lvl="0"/>
            <a:endParaRPr lang="en-US" noProof="0" dirty="0"/>
          </a:p>
        </p:txBody>
      </p:sp>
    </p:spTree>
    <p:extLst>
      <p:ext uri="{BB962C8B-B14F-4D97-AF65-F5344CB8AC3E}">
        <p14:creationId xmlns:p14="http://schemas.microsoft.com/office/powerpoint/2010/main" val="12880224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a:t>Click to edit Master title style</a:t>
            </a:r>
          </a:p>
        </p:txBody>
      </p:sp>
      <p:sp>
        <p:nvSpPr>
          <p:cNvPr id="3" name="ClipArt Placeholder 2"/>
          <p:cNvSpPr>
            <a:spLocks noGrp="1"/>
          </p:cNvSpPr>
          <p:nvPr>
            <p:ph type="clipArt" sz="half" idx="1"/>
          </p:nvPr>
        </p:nvSpPr>
        <p:spPr>
          <a:xfrm>
            <a:off x="685800" y="1295400"/>
            <a:ext cx="3818467" cy="5181600"/>
          </a:xfrm>
        </p:spPr>
        <p:txBody>
          <a:bodyPr/>
          <a:lstStyle/>
          <a:p>
            <a:pPr lvl="0"/>
            <a:endParaRPr lang="en-US" noProof="0" dirty="0"/>
          </a:p>
        </p:txBody>
      </p:sp>
      <p:sp>
        <p:nvSpPr>
          <p:cNvPr id="4" name="Text Placeholder 3"/>
          <p:cNvSpPr>
            <a:spLocks noGrp="1"/>
          </p:cNvSpPr>
          <p:nvPr>
            <p:ph type="body" sz="half" idx="2"/>
          </p:nvPr>
        </p:nvSpPr>
        <p:spPr>
          <a:xfrm>
            <a:off x="4639734" y="1295400"/>
            <a:ext cx="3818467"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3986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915FA58-CCD1-4774-B627-72347CF26D84}" type="datetime1">
              <a:rPr lang="en-US" smtClean="0"/>
              <a:t>9/14/2021</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BD39B09-0E80-48C8-BE58-77F0375E390C}" type="datetime1">
              <a:rPr lang="en-US" smtClean="0"/>
              <a:t>9/14/2021</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D430D38-1E1E-4AAA-90FB-6D41C82127DA}" type="datetime1">
              <a:rPr lang="en-US" smtClean="0"/>
              <a:t>9/14/2021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88321F4-FCF0-4FE1-8B40-444D8E5E4296}" type="datetime1">
              <a:rPr lang="en-US" smtClean="0"/>
              <a:t>9/14/2021</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D6D29E8B-B3EF-46AD-B05B-957E51D3D78E}" type="datetime1">
              <a:rPr lang="en-US" smtClean="0"/>
              <a:t>9/14/2021</a:t>
            </a:fld>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261376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95400"/>
            <a:ext cx="77724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042173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2844" b="1">
          <a:solidFill>
            <a:schemeClr val="tx2"/>
          </a:solidFill>
          <a:latin typeface="+mj-lt"/>
          <a:ea typeface="+mj-ea"/>
          <a:cs typeface="+mj-cs"/>
        </a:defRPr>
      </a:lvl1pPr>
      <a:lvl2pPr algn="ctr" rtl="0" eaLnBrk="0" fontAlgn="base" hangingPunct="0">
        <a:spcBef>
          <a:spcPct val="0"/>
        </a:spcBef>
        <a:spcAft>
          <a:spcPct val="0"/>
        </a:spcAft>
        <a:defRPr sz="2844" b="1">
          <a:solidFill>
            <a:schemeClr val="tx2"/>
          </a:solidFill>
          <a:latin typeface="Arial" charset="0"/>
        </a:defRPr>
      </a:lvl2pPr>
      <a:lvl3pPr algn="ctr" rtl="0" eaLnBrk="0" fontAlgn="base" hangingPunct="0">
        <a:spcBef>
          <a:spcPct val="0"/>
        </a:spcBef>
        <a:spcAft>
          <a:spcPct val="0"/>
        </a:spcAft>
        <a:defRPr sz="2844" b="1">
          <a:solidFill>
            <a:schemeClr val="tx2"/>
          </a:solidFill>
          <a:latin typeface="Arial" charset="0"/>
        </a:defRPr>
      </a:lvl3pPr>
      <a:lvl4pPr algn="ctr" rtl="0" eaLnBrk="0" fontAlgn="base" hangingPunct="0">
        <a:spcBef>
          <a:spcPct val="0"/>
        </a:spcBef>
        <a:spcAft>
          <a:spcPct val="0"/>
        </a:spcAft>
        <a:defRPr sz="2844" b="1">
          <a:solidFill>
            <a:schemeClr val="tx2"/>
          </a:solidFill>
          <a:latin typeface="Arial" charset="0"/>
        </a:defRPr>
      </a:lvl4pPr>
      <a:lvl5pPr algn="ctr" rtl="0" eaLnBrk="0" fontAlgn="base" hangingPunct="0">
        <a:spcBef>
          <a:spcPct val="0"/>
        </a:spcBef>
        <a:spcAft>
          <a:spcPct val="0"/>
        </a:spcAft>
        <a:defRPr sz="2844" b="1">
          <a:solidFill>
            <a:schemeClr val="tx2"/>
          </a:solidFill>
          <a:latin typeface="Arial" charset="0"/>
        </a:defRPr>
      </a:lvl5pPr>
      <a:lvl6pPr marL="406405" algn="ctr" rtl="0" eaLnBrk="0" fontAlgn="base" hangingPunct="0">
        <a:spcBef>
          <a:spcPct val="0"/>
        </a:spcBef>
        <a:spcAft>
          <a:spcPct val="0"/>
        </a:spcAft>
        <a:defRPr sz="2844" b="1">
          <a:solidFill>
            <a:schemeClr val="tx2"/>
          </a:solidFill>
          <a:latin typeface="Arial" charset="0"/>
        </a:defRPr>
      </a:lvl6pPr>
      <a:lvl7pPr marL="812810" algn="ctr" rtl="0" eaLnBrk="0" fontAlgn="base" hangingPunct="0">
        <a:spcBef>
          <a:spcPct val="0"/>
        </a:spcBef>
        <a:spcAft>
          <a:spcPct val="0"/>
        </a:spcAft>
        <a:defRPr sz="2844" b="1">
          <a:solidFill>
            <a:schemeClr val="tx2"/>
          </a:solidFill>
          <a:latin typeface="Arial" charset="0"/>
        </a:defRPr>
      </a:lvl7pPr>
      <a:lvl8pPr marL="1219215" algn="ctr" rtl="0" eaLnBrk="0" fontAlgn="base" hangingPunct="0">
        <a:spcBef>
          <a:spcPct val="0"/>
        </a:spcBef>
        <a:spcAft>
          <a:spcPct val="0"/>
        </a:spcAft>
        <a:defRPr sz="2844" b="1">
          <a:solidFill>
            <a:schemeClr val="tx2"/>
          </a:solidFill>
          <a:latin typeface="Arial" charset="0"/>
        </a:defRPr>
      </a:lvl8pPr>
      <a:lvl9pPr marL="1625620" algn="ctr" rtl="0" eaLnBrk="0" fontAlgn="base" hangingPunct="0">
        <a:spcBef>
          <a:spcPct val="0"/>
        </a:spcBef>
        <a:spcAft>
          <a:spcPct val="0"/>
        </a:spcAft>
        <a:defRPr sz="2844" b="1">
          <a:solidFill>
            <a:schemeClr val="tx2"/>
          </a:solidFill>
          <a:latin typeface="Arial" charset="0"/>
        </a:defRPr>
      </a:lvl9pPr>
    </p:titleStyle>
    <p:bodyStyle>
      <a:lvl1pPr marL="304804" indent="-304804" algn="l" rtl="0" eaLnBrk="0" fontAlgn="base" hangingPunct="0">
        <a:spcBef>
          <a:spcPct val="20000"/>
        </a:spcBef>
        <a:spcAft>
          <a:spcPct val="0"/>
        </a:spcAft>
        <a:buChar char="•"/>
        <a:defRPr sz="2844">
          <a:solidFill>
            <a:schemeClr val="tx1"/>
          </a:solidFill>
          <a:latin typeface="+mn-lt"/>
          <a:ea typeface="+mn-ea"/>
          <a:cs typeface="+mn-cs"/>
        </a:defRPr>
      </a:lvl1pPr>
      <a:lvl2pPr marL="660408" indent="-254003" algn="l" rtl="0" eaLnBrk="0" fontAlgn="base" hangingPunct="0">
        <a:spcBef>
          <a:spcPct val="20000"/>
        </a:spcBef>
        <a:spcAft>
          <a:spcPct val="0"/>
        </a:spcAft>
        <a:buChar char="–"/>
        <a:defRPr sz="2489">
          <a:solidFill>
            <a:schemeClr val="tx1"/>
          </a:solidFill>
          <a:latin typeface="+mn-lt"/>
        </a:defRPr>
      </a:lvl2pPr>
      <a:lvl3pPr marL="1016013" indent="-203203" algn="l" rtl="0" eaLnBrk="0" fontAlgn="base" hangingPunct="0">
        <a:spcBef>
          <a:spcPct val="20000"/>
        </a:spcBef>
        <a:spcAft>
          <a:spcPct val="0"/>
        </a:spcAft>
        <a:buChar char="•"/>
        <a:defRPr sz="2133">
          <a:solidFill>
            <a:schemeClr val="tx1"/>
          </a:solidFill>
          <a:latin typeface="+mn-lt"/>
        </a:defRPr>
      </a:lvl3pPr>
      <a:lvl4pPr marL="1422418" indent="-203203" algn="l" rtl="0" eaLnBrk="0" fontAlgn="base" hangingPunct="0">
        <a:spcBef>
          <a:spcPct val="20000"/>
        </a:spcBef>
        <a:spcAft>
          <a:spcPct val="0"/>
        </a:spcAft>
        <a:buChar char="–"/>
        <a:defRPr sz="1778">
          <a:solidFill>
            <a:schemeClr val="tx1"/>
          </a:solidFill>
          <a:latin typeface="+mn-lt"/>
        </a:defRPr>
      </a:lvl4pPr>
      <a:lvl5pPr marL="1828823" indent="-203203" algn="l" rtl="0" eaLnBrk="0" fontAlgn="base" hangingPunct="0">
        <a:spcBef>
          <a:spcPct val="20000"/>
        </a:spcBef>
        <a:spcAft>
          <a:spcPct val="0"/>
        </a:spcAft>
        <a:buChar char="»"/>
        <a:defRPr sz="1778">
          <a:solidFill>
            <a:schemeClr val="tx1"/>
          </a:solidFill>
          <a:latin typeface="+mn-lt"/>
        </a:defRPr>
      </a:lvl5pPr>
      <a:lvl6pPr marL="2235228" indent="-203203" algn="l" rtl="0" eaLnBrk="0" fontAlgn="base" hangingPunct="0">
        <a:spcBef>
          <a:spcPct val="20000"/>
        </a:spcBef>
        <a:spcAft>
          <a:spcPct val="0"/>
        </a:spcAft>
        <a:buChar char="»"/>
        <a:defRPr sz="1778">
          <a:solidFill>
            <a:schemeClr val="tx1"/>
          </a:solidFill>
          <a:latin typeface="+mn-lt"/>
        </a:defRPr>
      </a:lvl6pPr>
      <a:lvl7pPr marL="2641633" indent="-203203" algn="l" rtl="0" eaLnBrk="0" fontAlgn="base" hangingPunct="0">
        <a:spcBef>
          <a:spcPct val="20000"/>
        </a:spcBef>
        <a:spcAft>
          <a:spcPct val="0"/>
        </a:spcAft>
        <a:buChar char="»"/>
        <a:defRPr sz="1778">
          <a:solidFill>
            <a:schemeClr val="tx1"/>
          </a:solidFill>
          <a:latin typeface="+mn-lt"/>
        </a:defRPr>
      </a:lvl7pPr>
      <a:lvl8pPr marL="3048038" indent="-203203" algn="l" rtl="0" eaLnBrk="0" fontAlgn="base" hangingPunct="0">
        <a:spcBef>
          <a:spcPct val="20000"/>
        </a:spcBef>
        <a:spcAft>
          <a:spcPct val="0"/>
        </a:spcAft>
        <a:buChar char="»"/>
        <a:defRPr sz="1778">
          <a:solidFill>
            <a:schemeClr val="tx1"/>
          </a:solidFill>
          <a:latin typeface="+mn-lt"/>
        </a:defRPr>
      </a:lvl8pPr>
      <a:lvl9pPr marL="3454443" indent="-203203" algn="l" rtl="0" eaLnBrk="0" fontAlgn="base" hangingPunct="0">
        <a:spcBef>
          <a:spcPct val="20000"/>
        </a:spcBef>
        <a:spcAft>
          <a:spcPct val="0"/>
        </a:spcAft>
        <a:buChar char="»"/>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685800" y="1295400"/>
            <a:ext cx="7772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096699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rtl="0" eaLnBrk="0" fontAlgn="base" hangingPunct="0">
        <a:spcBef>
          <a:spcPct val="0"/>
        </a:spcBef>
        <a:spcAft>
          <a:spcPct val="0"/>
        </a:spcAft>
        <a:defRPr sz="2844" b="1">
          <a:solidFill>
            <a:schemeClr val="tx2"/>
          </a:solidFill>
          <a:latin typeface="+mj-lt"/>
          <a:ea typeface="+mj-ea"/>
          <a:cs typeface="+mj-cs"/>
        </a:defRPr>
      </a:lvl1pPr>
      <a:lvl2pPr algn="ctr" rtl="0" eaLnBrk="0" fontAlgn="base" hangingPunct="0">
        <a:spcBef>
          <a:spcPct val="0"/>
        </a:spcBef>
        <a:spcAft>
          <a:spcPct val="0"/>
        </a:spcAft>
        <a:defRPr sz="2844" b="1">
          <a:solidFill>
            <a:schemeClr val="tx2"/>
          </a:solidFill>
          <a:latin typeface="Arial" charset="0"/>
        </a:defRPr>
      </a:lvl2pPr>
      <a:lvl3pPr algn="ctr" rtl="0" eaLnBrk="0" fontAlgn="base" hangingPunct="0">
        <a:spcBef>
          <a:spcPct val="0"/>
        </a:spcBef>
        <a:spcAft>
          <a:spcPct val="0"/>
        </a:spcAft>
        <a:defRPr sz="2844" b="1">
          <a:solidFill>
            <a:schemeClr val="tx2"/>
          </a:solidFill>
          <a:latin typeface="Arial" charset="0"/>
        </a:defRPr>
      </a:lvl3pPr>
      <a:lvl4pPr algn="ctr" rtl="0" eaLnBrk="0" fontAlgn="base" hangingPunct="0">
        <a:spcBef>
          <a:spcPct val="0"/>
        </a:spcBef>
        <a:spcAft>
          <a:spcPct val="0"/>
        </a:spcAft>
        <a:defRPr sz="2844" b="1">
          <a:solidFill>
            <a:schemeClr val="tx2"/>
          </a:solidFill>
          <a:latin typeface="Arial" charset="0"/>
        </a:defRPr>
      </a:lvl4pPr>
      <a:lvl5pPr algn="ctr" rtl="0" eaLnBrk="0" fontAlgn="base" hangingPunct="0">
        <a:spcBef>
          <a:spcPct val="0"/>
        </a:spcBef>
        <a:spcAft>
          <a:spcPct val="0"/>
        </a:spcAft>
        <a:defRPr sz="2844" b="1">
          <a:solidFill>
            <a:schemeClr val="tx2"/>
          </a:solidFill>
          <a:latin typeface="Arial" charset="0"/>
        </a:defRPr>
      </a:lvl5pPr>
      <a:lvl6pPr marL="406405" algn="ctr" rtl="0" eaLnBrk="0" fontAlgn="base" hangingPunct="0">
        <a:spcBef>
          <a:spcPct val="0"/>
        </a:spcBef>
        <a:spcAft>
          <a:spcPct val="0"/>
        </a:spcAft>
        <a:defRPr sz="2844" b="1">
          <a:solidFill>
            <a:schemeClr val="tx2"/>
          </a:solidFill>
          <a:latin typeface="Arial" charset="0"/>
        </a:defRPr>
      </a:lvl6pPr>
      <a:lvl7pPr marL="812810" algn="ctr" rtl="0" eaLnBrk="0" fontAlgn="base" hangingPunct="0">
        <a:spcBef>
          <a:spcPct val="0"/>
        </a:spcBef>
        <a:spcAft>
          <a:spcPct val="0"/>
        </a:spcAft>
        <a:defRPr sz="2844" b="1">
          <a:solidFill>
            <a:schemeClr val="tx2"/>
          </a:solidFill>
          <a:latin typeface="Arial" charset="0"/>
        </a:defRPr>
      </a:lvl7pPr>
      <a:lvl8pPr marL="1219215" algn="ctr" rtl="0" eaLnBrk="0" fontAlgn="base" hangingPunct="0">
        <a:spcBef>
          <a:spcPct val="0"/>
        </a:spcBef>
        <a:spcAft>
          <a:spcPct val="0"/>
        </a:spcAft>
        <a:defRPr sz="2844" b="1">
          <a:solidFill>
            <a:schemeClr val="tx2"/>
          </a:solidFill>
          <a:latin typeface="Arial" charset="0"/>
        </a:defRPr>
      </a:lvl8pPr>
      <a:lvl9pPr marL="1625620" algn="ctr" rtl="0" eaLnBrk="0" fontAlgn="base" hangingPunct="0">
        <a:spcBef>
          <a:spcPct val="0"/>
        </a:spcBef>
        <a:spcAft>
          <a:spcPct val="0"/>
        </a:spcAft>
        <a:defRPr sz="2844" b="1">
          <a:solidFill>
            <a:schemeClr val="tx2"/>
          </a:solidFill>
          <a:latin typeface="Arial" charset="0"/>
        </a:defRPr>
      </a:lvl9pPr>
    </p:titleStyle>
    <p:bodyStyle>
      <a:lvl1pPr marL="304804" indent="-304804" algn="l" rtl="0" eaLnBrk="0" fontAlgn="base" hangingPunct="0">
        <a:spcBef>
          <a:spcPct val="20000"/>
        </a:spcBef>
        <a:spcAft>
          <a:spcPct val="0"/>
        </a:spcAft>
        <a:buChar char="•"/>
        <a:defRPr sz="2844">
          <a:solidFill>
            <a:schemeClr val="tx1"/>
          </a:solidFill>
          <a:latin typeface="+mn-lt"/>
          <a:ea typeface="+mn-ea"/>
          <a:cs typeface="+mn-cs"/>
        </a:defRPr>
      </a:lvl1pPr>
      <a:lvl2pPr marL="660408" indent="-254003" algn="l" rtl="0" eaLnBrk="0" fontAlgn="base" hangingPunct="0">
        <a:spcBef>
          <a:spcPct val="20000"/>
        </a:spcBef>
        <a:spcAft>
          <a:spcPct val="0"/>
        </a:spcAft>
        <a:buChar char="–"/>
        <a:defRPr sz="2489">
          <a:solidFill>
            <a:schemeClr val="tx1"/>
          </a:solidFill>
          <a:latin typeface="+mn-lt"/>
        </a:defRPr>
      </a:lvl2pPr>
      <a:lvl3pPr marL="1016013" indent="-203203" algn="l" rtl="0" eaLnBrk="0" fontAlgn="base" hangingPunct="0">
        <a:spcBef>
          <a:spcPct val="20000"/>
        </a:spcBef>
        <a:spcAft>
          <a:spcPct val="0"/>
        </a:spcAft>
        <a:buChar char="•"/>
        <a:defRPr sz="2133">
          <a:solidFill>
            <a:schemeClr val="tx1"/>
          </a:solidFill>
          <a:latin typeface="+mn-lt"/>
        </a:defRPr>
      </a:lvl3pPr>
      <a:lvl4pPr marL="1422418" indent="-203203" algn="l" rtl="0" eaLnBrk="0" fontAlgn="base" hangingPunct="0">
        <a:spcBef>
          <a:spcPct val="20000"/>
        </a:spcBef>
        <a:spcAft>
          <a:spcPct val="0"/>
        </a:spcAft>
        <a:buChar char="–"/>
        <a:defRPr sz="1778">
          <a:solidFill>
            <a:schemeClr val="tx1"/>
          </a:solidFill>
          <a:latin typeface="+mn-lt"/>
        </a:defRPr>
      </a:lvl4pPr>
      <a:lvl5pPr marL="1828823" indent="-203203" algn="l" rtl="0" eaLnBrk="0" fontAlgn="base" hangingPunct="0">
        <a:spcBef>
          <a:spcPct val="20000"/>
        </a:spcBef>
        <a:spcAft>
          <a:spcPct val="0"/>
        </a:spcAft>
        <a:buChar char="»"/>
        <a:defRPr sz="1778">
          <a:solidFill>
            <a:schemeClr val="tx1"/>
          </a:solidFill>
          <a:latin typeface="+mn-lt"/>
        </a:defRPr>
      </a:lvl5pPr>
      <a:lvl6pPr marL="2235228" indent="-203203" algn="l" rtl="0" eaLnBrk="0" fontAlgn="base" hangingPunct="0">
        <a:spcBef>
          <a:spcPct val="20000"/>
        </a:spcBef>
        <a:spcAft>
          <a:spcPct val="0"/>
        </a:spcAft>
        <a:buChar char="»"/>
        <a:defRPr sz="1778">
          <a:solidFill>
            <a:schemeClr val="tx1"/>
          </a:solidFill>
          <a:latin typeface="+mn-lt"/>
        </a:defRPr>
      </a:lvl6pPr>
      <a:lvl7pPr marL="2641633" indent="-203203" algn="l" rtl="0" eaLnBrk="0" fontAlgn="base" hangingPunct="0">
        <a:spcBef>
          <a:spcPct val="20000"/>
        </a:spcBef>
        <a:spcAft>
          <a:spcPct val="0"/>
        </a:spcAft>
        <a:buChar char="»"/>
        <a:defRPr sz="1778">
          <a:solidFill>
            <a:schemeClr val="tx1"/>
          </a:solidFill>
          <a:latin typeface="+mn-lt"/>
        </a:defRPr>
      </a:lvl7pPr>
      <a:lvl8pPr marL="3048038" indent="-203203" algn="l" rtl="0" eaLnBrk="0" fontAlgn="base" hangingPunct="0">
        <a:spcBef>
          <a:spcPct val="20000"/>
        </a:spcBef>
        <a:spcAft>
          <a:spcPct val="0"/>
        </a:spcAft>
        <a:buChar char="»"/>
        <a:defRPr sz="1778">
          <a:solidFill>
            <a:schemeClr val="tx1"/>
          </a:solidFill>
          <a:latin typeface="+mn-lt"/>
        </a:defRPr>
      </a:lvl8pPr>
      <a:lvl9pPr marL="3454443" indent="-203203" algn="l" rtl="0" eaLnBrk="0" fontAlgn="base" hangingPunct="0">
        <a:spcBef>
          <a:spcPct val="20000"/>
        </a:spcBef>
        <a:spcAft>
          <a:spcPct val="0"/>
        </a:spcAft>
        <a:buChar char="»"/>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9.png"/><Relationship Id="rId4" Type="http://schemas.openxmlformats.org/officeDocument/2006/relationships/customXml" Target="../ink/ink1.xml"/><Relationship Id="rId9" Type="http://schemas.openxmlformats.org/officeDocument/2006/relationships/image" Target="../media/image11.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hyperlink" Target="http://www.sciencedirect.com/science?_ob=MImg&amp;_imagekey=B7MFR-4W1SGNV-3-1&amp;_cdi=23265&amp;_user=10&amp;_orig=search&amp;_coverDate=04/10/2009&amp;_sk=999999999&amp;view=c&amp;wchp=dGLbVlW-zSkWz&amp;md5=888c9624a94e05dff4f3c76384501312&amp;ie=/sdarticle.pdf"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title"/>
          </p:nvPr>
        </p:nvSpPr>
        <p:spPr>
          <a:xfrm>
            <a:off x="685800" y="152400"/>
            <a:ext cx="7772400" cy="2057400"/>
          </a:xfrm>
        </p:spPr>
        <p:txBody>
          <a:bodyPr/>
          <a:lstStyle/>
          <a:p>
            <a:r>
              <a:rPr lang="en-US" sz="4000" b="1" i="1" dirty="0"/>
              <a:t>Epidemiologic Methods </a:t>
            </a:r>
            <a:r>
              <a:rPr lang="en-US" sz="4000" b="1" dirty="0"/>
              <a:t>(EPI 203)</a:t>
            </a:r>
            <a:br>
              <a:rPr lang="en-US" sz="3200" b="1" dirty="0"/>
            </a:br>
            <a:br>
              <a:rPr lang="en-US" sz="3200" dirty="0"/>
            </a:br>
            <a:r>
              <a:rPr lang="en-US" dirty="0"/>
              <a:t>First 5 Lectures</a:t>
            </a:r>
          </a:p>
        </p:txBody>
      </p:sp>
      <p:sp>
        <p:nvSpPr>
          <p:cNvPr id="18434" name="Rectangle 5"/>
          <p:cNvSpPr>
            <a:spLocks noGrp="1" noChangeArrowheads="1"/>
          </p:cNvSpPr>
          <p:nvPr>
            <p:ph type="body" idx="1"/>
          </p:nvPr>
        </p:nvSpPr>
        <p:spPr>
          <a:xfrm>
            <a:off x="1219200" y="2438400"/>
            <a:ext cx="7162800" cy="2590800"/>
          </a:xfrm>
        </p:spPr>
        <p:txBody>
          <a:bodyPr/>
          <a:lstStyle/>
          <a:p>
            <a:r>
              <a:rPr lang="en-US" dirty="0"/>
              <a:t>Study Design (today)</a:t>
            </a:r>
          </a:p>
          <a:p>
            <a:r>
              <a:rPr lang="en-US" dirty="0"/>
              <a:t>Disease Occurrence I </a:t>
            </a:r>
          </a:p>
          <a:p>
            <a:r>
              <a:rPr lang="en-US" dirty="0"/>
              <a:t>Disease Occurrence II </a:t>
            </a:r>
          </a:p>
          <a:p>
            <a:r>
              <a:rPr lang="en-US" dirty="0"/>
              <a:t>Disease Association I </a:t>
            </a:r>
          </a:p>
          <a:p>
            <a:pPr defTabSz="125413"/>
            <a:r>
              <a:rPr lang="en-US" dirty="0"/>
              <a:t>Disease Association II and 		     Measures of Attribution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152400"/>
            <a:ext cx="7772400" cy="1143000"/>
          </a:xfrm>
        </p:spPr>
        <p:txBody>
          <a:bodyPr/>
          <a:lstStyle/>
          <a:p>
            <a:r>
              <a:rPr lang="en-US" b="1" dirty="0"/>
              <a:t>Ecologic association</a:t>
            </a:r>
          </a:p>
        </p:txBody>
      </p:sp>
      <p:pic>
        <p:nvPicPr>
          <p:cNvPr id="25602" name="Picture 4" descr="Ekstrand figure 3"/>
          <p:cNvPicPr>
            <a:picLocks noChangeAspect="1" noChangeArrowheads="1"/>
          </p:cNvPicPr>
          <p:nvPr/>
        </p:nvPicPr>
        <p:blipFill>
          <a:blip r:embed="rId3"/>
          <a:srcRect l="34785" t="37909" r="34595" b="37585"/>
          <a:stretch>
            <a:fillRect/>
          </a:stretch>
        </p:blipFill>
        <p:spPr bwMode="auto">
          <a:xfrm>
            <a:off x="876300" y="1295400"/>
            <a:ext cx="7391400" cy="4572000"/>
          </a:xfrm>
          <a:prstGeom prst="rect">
            <a:avLst/>
          </a:prstGeom>
          <a:noFill/>
          <a:ln w="9525">
            <a:noFill/>
            <a:miter lim="800000"/>
            <a:headEnd/>
            <a:tailEnd/>
          </a:ln>
        </p:spPr>
      </p:pic>
      <p:sp>
        <p:nvSpPr>
          <p:cNvPr id="25603" name="Text Box 5"/>
          <p:cNvSpPr txBox="1">
            <a:spLocks noChangeArrowheads="1"/>
          </p:cNvSpPr>
          <p:nvPr/>
        </p:nvSpPr>
        <p:spPr bwMode="auto">
          <a:xfrm>
            <a:off x="533400" y="5943602"/>
            <a:ext cx="8229600" cy="658642"/>
          </a:xfrm>
          <a:prstGeom prst="rect">
            <a:avLst/>
          </a:prstGeom>
          <a:noFill/>
          <a:ln w="9525">
            <a:noFill/>
            <a:miter lim="800000"/>
            <a:headEnd/>
            <a:tailEnd/>
          </a:ln>
        </p:spPr>
        <p:txBody>
          <a:bodyPr>
            <a:spAutoFit/>
          </a:bodyPr>
          <a:lstStyle/>
          <a:p>
            <a:pPr eaLnBrk="0" hangingPunct="0">
              <a:spcBef>
                <a:spcPct val="30000"/>
              </a:spcBef>
            </a:pPr>
            <a:r>
              <a:rPr lang="en-US" sz="1600" b="1" dirty="0">
                <a:latin typeface="Arial" charset="0"/>
              </a:rPr>
              <a:t>Exposure: Fluoride concentration in the water supply in the different municipalities</a:t>
            </a:r>
          </a:p>
          <a:p>
            <a:pPr eaLnBrk="0" hangingPunct="0">
              <a:spcBef>
                <a:spcPct val="30000"/>
              </a:spcBef>
            </a:pPr>
            <a:r>
              <a:rPr lang="en-US" sz="1600" b="1" dirty="0">
                <a:latin typeface="Arial" charset="0"/>
              </a:rPr>
              <a:t>Outcome:  Mean DMF-S among 15-year-olds in the different municipalities.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609600" y="0"/>
            <a:ext cx="7772400" cy="685800"/>
          </a:xfrm>
        </p:spPr>
        <p:txBody>
          <a:bodyPr/>
          <a:lstStyle/>
          <a:p>
            <a:r>
              <a:rPr lang="en-US" sz="3200" b="1" dirty="0"/>
              <a:t>Secondary Study Base</a:t>
            </a:r>
          </a:p>
        </p:txBody>
      </p:sp>
      <p:sp>
        <p:nvSpPr>
          <p:cNvPr id="117762" name="Rectangle 3"/>
          <p:cNvSpPr>
            <a:spLocks noGrp="1" noChangeArrowheads="1"/>
          </p:cNvSpPr>
          <p:nvPr>
            <p:ph type="body" idx="1"/>
          </p:nvPr>
        </p:nvSpPr>
        <p:spPr>
          <a:xfrm>
            <a:off x="76200" y="762000"/>
            <a:ext cx="9067800" cy="4724400"/>
          </a:xfrm>
        </p:spPr>
        <p:txBody>
          <a:bodyPr/>
          <a:lstStyle/>
          <a:p>
            <a:pPr>
              <a:lnSpc>
                <a:spcPct val="90000"/>
              </a:lnSpc>
            </a:pPr>
            <a:r>
              <a:rPr lang="en-US" sz="2600" dirty="0"/>
              <a:t>Research question:  What are the causes of brain cancer?</a:t>
            </a:r>
          </a:p>
          <a:p>
            <a:pPr>
              <a:lnSpc>
                <a:spcPct val="90000"/>
              </a:lnSpc>
            </a:pPr>
            <a:r>
              <a:rPr lang="en-US" sz="2600" dirty="0"/>
              <a:t>Cases:  Investigator proposes a consecutive sample of newly diagnosed glioma (brain cancer) cases seen at UCSF </a:t>
            </a:r>
          </a:p>
          <a:p>
            <a:pPr>
              <a:lnSpc>
                <a:spcPct val="90000"/>
              </a:lnSpc>
            </a:pPr>
            <a:r>
              <a:rPr lang="en-US" sz="2600" dirty="0"/>
              <a:t>The secondary study base is:  Persons whom, if they had developed incident glioma, would have been seen at UCSF</a:t>
            </a:r>
            <a:r>
              <a:rPr lang="en-US" sz="2400" dirty="0"/>
              <a:t>.  </a:t>
            </a:r>
          </a:p>
          <a:p>
            <a:pPr>
              <a:lnSpc>
                <a:spcPct val="90000"/>
              </a:lnSpc>
            </a:pPr>
            <a:r>
              <a:rPr lang="en-US" sz="2600" dirty="0"/>
              <a:t>Can we identify this secondary study base in practice?  Patients come to UCSF from many areas and for different reasons</a:t>
            </a:r>
          </a:p>
          <a:p>
            <a:pPr>
              <a:lnSpc>
                <a:spcPct val="90000"/>
              </a:lnSpc>
            </a:pPr>
            <a:r>
              <a:rPr lang="en-US" sz="2600" dirty="0"/>
              <a:t>Common approaches raise considerable concerns.  Examples:</a:t>
            </a:r>
          </a:p>
          <a:p>
            <a:pPr lvl="1">
              <a:lnSpc>
                <a:spcPct val="90000"/>
              </a:lnSpc>
            </a:pPr>
            <a:r>
              <a:rPr lang="en-US" sz="2600" dirty="0"/>
              <a:t>UCSF patients with a different neurologic disease</a:t>
            </a:r>
          </a:p>
          <a:p>
            <a:pPr lvl="1">
              <a:lnSpc>
                <a:spcPct val="90000"/>
              </a:lnSpc>
            </a:pPr>
            <a:r>
              <a:rPr lang="en-US" sz="2600" dirty="0"/>
              <a:t>UCSF patients from a similar tertiary referral clinic but other  rare disease</a:t>
            </a:r>
          </a:p>
          <a:p>
            <a:pPr lvl="1">
              <a:lnSpc>
                <a:spcPct val="90000"/>
              </a:lnSpc>
            </a:pPr>
            <a:r>
              <a:rPr lang="en-US" sz="2600" dirty="0"/>
              <a:t>Residents of the neighborhood of the case</a:t>
            </a:r>
          </a:p>
        </p:txBody>
      </p:sp>
    </p:spTree>
    <p:extLst>
      <p:ext uri="{BB962C8B-B14F-4D97-AF65-F5344CB8AC3E}">
        <p14:creationId xmlns:p14="http://schemas.microsoft.com/office/powerpoint/2010/main" val="1147869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762000" y="152400"/>
            <a:ext cx="7772400" cy="1143000"/>
          </a:xfrm>
        </p:spPr>
        <p:txBody>
          <a:bodyPr/>
          <a:lstStyle/>
          <a:p>
            <a:r>
              <a:rPr lang="en-US" sz="3600" b="1" dirty="0"/>
              <a:t>Challenges according to </a:t>
            </a:r>
            <a:br>
              <a:rPr lang="en-US" sz="3600" b="1" dirty="0"/>
            </a:br>
            <a:r>
              <a:rPr lang="en-US" sz="3600" b="1" dirty="0"/>
              <a:t>Primary vs. Secondary Study Base</a:t>
            </a:r>
          </a:p>
        </p:txBody>
      </p:sp>
      <p:sp>
        <p:nvSpPr>
          <p:cNvPr id="125954" name="Rectangle 3"/>
          <p:cNvSpPr>
            <a:spLocks noGrp="1" noChangeArrowheads="1"/>
          </p:cNvSpPr>
          <p:nvPr>
            <p:ph type="body" idx="1"/>
          </p:nvPr>
        </p:nvSpPr>
        <p:spPr>
          <a:xfrm>
            <a:off x="304800" y="1447800"/>
            <a:ext cx="8610600" cy="4114800"/>
          </a:xfrm>
        </p:spPr>
        <p:txBody>
          <a:bodyPr/>
          <a:lstStyle/>
          <a:p>
            <a:r>
              <a:rPr lang="en-US" dirty="0"/>
              <a:t>Main challenge with a </a:t>
            </a:r>
            <a:r>
              <a:rPr lang="en-US" u="sng" dirty="0"/>
              <a:t>primary</a:t>
            </a:r>
            <a:r>
              <a:rPr lang="en-US" dirty="0"/>
              <a:t> study base is finding all of cases (or even a random sample)</a:t>
            </a:r>
          </a:p>
          <a:p>
            <a:pPr lvl="1"/>
            <a:r>
              <a:rPr lang="en-US" dirty="0"/>
              <a:t>There is no registry of all cases for many diseases</a:t>
            </a:r>
          </a:p>
          <a:p>
            <a:pPr lvl="1"/>
            <a:r>
              <a:rPr lang="en-US" dirty="0"/>
              <a:t>For some diseases (e.g., breast or prostate cancer), not all instances formally always gets diagnosed</a:t>
            </a:r>
          </a:p>
          <a:p>
            <a:endParaRPr lang="en-US" sz="1000" dirty="0"/>
          </a:p>
          <a:p>
            <a:r>
              <a:rPr lang="en-US" dirty="0"/>
              <a:t>Main challenge with a </a:t>
            </a:r>
            <a:r>
              <a:rPr lang="en-US" u="sng" dirty="0"/>
              <a:t>secondary</a:t>
            </a:r>
            <a:r>
              <a:rPr lang="en-US" dirty="0"/>
              <a:t> base is the </a:t>
            </a:r>
            <a:r>
              <a:rPr lang="en-US" i="1" dirty="0"/>
              <a:t>practical</a:t>
            </a:r>
            <a:r>
              <a:rPr lang="en-US" dirty="0"/>
              <a:t>  identification of the base</a:t>
            </a:r>
          </a:p>
          <a:p>
            <a:pPr lvl="1"/>
            <a:r>
              <a:rPr lang="en-US" dirty="0"/>
              <a:t>e.g., hospital-based case-control studies common but very difficult to identify members of the study base</a:t>
            </a:r>
          </a:p>
        </p:txBody>
      </p:sp>
    </p:spTree>
    <p:extLst>
      <p:ext uri="{BB962C8B-B14F-4D97-AF65-F5344CB8AC3E}">
        <p14:creationId xmlns:p14="http://schemas.microsoft.com/office/powerpoint/2010/main" val="39665848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685800" y="152400"/>
            <a:ext cx="7772400" cy="1143000"/>
          </a:xfrm>
        </p:spPr>
        <p:txBody>
          <a:bodyPr/>
          <a:lstStyle/>
          <a:p>
            <a:r>
              <a:rPr lang="en-US" b="1" dirty="0"/>
              <a:t>Two Concepts to Distinguish</a:t>
            </a:r>
          </a:p>
        </p:txBody>
      </p:sp>
      <p:sp>
        <p:nvSpPr>
          <p:cNvPr id="132098" name="Rectangle 3"/>
          <p:cNvSpPr>
            <a:spLocks noGrp="1" noChangeArrowheads="1"/>
          </p:cNvSpPr>
          <p:nvPr>
            <p:ph type="body" idx="1"/>
          </p:nvPr>
        </p:nvSpPr>
        <p:spPr>
          <a:xfrm>
            <a:off x="304800" y="1371600"/>
            <a:ext cx="8686800" cy="4114800"/>
          </a:xfrm>
        </p:spPr>
        <p:txBody>
          <a:bodyPr/>
          <a:lstStyle/>
          <a:p>
            <a:pPr>
              <a:lnSpc>
                <a:spcPct val="90000"/>
              </a:lnSpc>
            </a:pPr>
            <a:r>
              <a:rPr lang="en-US" b="1" dirty="0"/>
              <a:t>Primary</a:t>
            </a:r>
            <a:r>
              <a:rPr lang="en-US" dirty="0"/>
              <a:t> versus </a:t>
            </a:r>
            <a:r>
              <a:rPr lang="en-US" b="1" dirty="0"/>
              <a:t>Secondary study base</a:t>
            </a:r>
            <a:r>
              <a:rPr lang="en-US" dirty="0"/>
              <a:t> focuses on identifying the source of the cases and controls</a:t>
            </a:r>
          </a:p>
          <a:p>
            <a:pPr>
              <a:lnSpc>
                <a:spcPct val="90000"/>
              </a:lnSpc>
            </a:pPr>
            <a:endParaRPr lang="en-US" dirty="0"/>
          </a:p>
          <a:p>
            <a:pPr>
              <a:lnSpc>
                <a:spcPct val="90000"/>
              </a:lnSpc>
            </a:pPr>
            <a:r>
              <a:rPr lang="en-US" b="1" dirty="0"/>
              <a:t>Incident</a:t>
            </a:r>
            <a:r>
              <a:rPr lang="en-US" dirty="0"/>
              <a:t> versus </a:t>
            </a:r>
            <a:r>
              <a:rPr lang="en-US" b="1" dirty="0"/>
              <a:t>Prevalent sampling</a:t>
            </a:r>
            <a:r>
              <a:rPr lang="en-US" dirty="0"/>
              <a:t> refers to how the cases and controls are sampled (both types of sampling can be done either in a primary or a secondary study base) </a:t>
            </a:r>
          </a:p>
        </p:txBody>
      </p:sp>
    </p:spTree>
    <p:extLst>
      <p:ext uri="{BB962C8B-B14F-4D97-AF65-F5344CB8AC3E}">
        <p14:creationId xmlns:p14="http://schemas.microsoft.com/office/powerpoint/2010/main" val="39653544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609600" y="0"/>
            <a:ext cx="7772400" cy="685800"/>
          </a:xfrm>
        </p:spPr>
        <p:txBody>
          <a:bodyPr/>
          <a:lstStyle/>
          <a:p>
            <a:r>
              <a:rPr lang="en-US" sz="3200" b="1" dirty="0"/>
              <a:t>Secondary Study Base</a:t>
            </a:r>
          </a:p>
        </p:txBody>
      </p:sp>
      <p:sp>
        <p:nvSpPr>
          <p:cNvPr id="117762" name="Rectangle 3"/>
          <p:cNvSpPr>
            <a:spLocks noGrp="1" noChangeArrowheads="1"/>
          </p:cNvSpPr>
          <p:nvPr>
            <p:ph type="body" idx="1"/>
          </p:nvPr>
        </p:nvSpPr>
        <p:spPr>
          <a:xfrm>
            <a:off x="76200" y="762000"/>
            <a:ext cx="9067800" cy="4724400"/>
          </a:xfrm>
        </p:spPr>
        <p:txBody>
          <a:bodyPr/>
          <a:lstStyle/>
          <a:p>
            <a:pPr>
              <a:lnSpc>
                <a:spcPct val="90000"/>
              </a:lnSpc>
            </a:pPr>
            <a:r>
              <a:rPr lang="en-US" sz="2600" dirty="0"/>
              <a:t>Research question:  What are the causes of brain cancer?</a:t>
            </a:r>
          </a:p>
          <a:p>
            <a:pPr>
              <a:lnSpc>
                <a:spcPct val="90000"/>
              </a:lnSpc>
            </a:pPr>
            <a:r>
              <a:rPr lang="en-US" sz="2600" dirty="0"/>
              <a:t>Cases:  Investigator proposes a consecutive sample of 100 patients with glioma being cared for at UCSF Medical Center</a:t>
            </a:r>
          </a:p>
          <a:p>
            <a:pPr>
              <a:lnSpc>
                <a:spcPct val="90000"/>
              </a:lnSpc>
            </a:pPr>
            <a:r>
              <a:rPr lang="en-US" sz="2600" dirty="0"/>
              <a:t>Controls:  Consecutive sample of patients being seen at other UCSF clinics</a:t>
            </a:r>
          </a:p>
          <a:p>
            <a:pPr marL="0" indent="0">
              <a:lnSpc>
                <a:spcPct val="90000"/>
              </a:lnSpc>
              <a:buNone/>
            </a:pPr>
            <a:endParaRPr lang="en-US" sz="2600" dirty="0"/>
          </a:p>
          <a:p>
            <a:pPr lvl="1">
              <a:lnSpc>
                <a:spcPct val="90000"/>
              </a:lnSpc>
            </a:pPr>
            <a:endParaRPr lang="en-US" sz="2600" dirty="0"/>
          </a:p>
        </p:txBody>
      </p:sp>
    </p:spTree>
    <p:extLst>
      <p:ext uri="{BB962C8B-B14F-4D97-AF65-F5344CB8AC3E}">
        <p14:creationId xmlns:p14="http://schemas.microsoft.com/office/powerpoint/2010/main" val="11125468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07308" y="185053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370842"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76900" y="2286000"/>
            <a:ext cx="342900" cy="4191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7048" y="2489310"/>
            <a:ext cx="316230" cy="3724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09069"/>
            <a:ext cx="333555" cy="3865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211930" y="2286000"/>
            <a:ext cx="27447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499" name="TextBox 35"/>
          <p:cNvSpPr txBox="1">
            <a:spLocks noChangeArrowheads="1"/>
          </p:cNvSpPr>
          <p:nvPr/>
        </p:nvSpPr>
        <p:spPr bwMode="auto">
          <a:xfrm>
            <a:off x="3617107" y="179583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48500" name="TextBox 45"/>
          <p:cNvSpPr txBox="1">
            <a:spLocks noChangeArrowheads="1"/>
          </p:cNvSpPr>
          <p:nvPr/>
        </p:nvSpPr>
        <p:spPr bwMode="auto">
          <a:xfrm>
            <a:off x="228600" y="736602"/>
            <a:ext cx="3581400" cy="1015663"/>
          </a:xfrm>
          <a:prstGeom prst="rect">
            <a:avLst/>
          </a:prstGeom>
          <a:noFill/>
          <a:ln w="9525">
            <a:noFill/>
            <a:miter lim="800000"/>
            <a:headEnd/>
            <a:tailEnd/>
          </a:ln>
        </p:spPr>
        <p:txBody>
          <a:bodyPr>
            <a:spAutoFit/>
          </a:bodyPr>
          <a:lstStyle/>
          <a:p>
            <a:r>
              <a:rPr lang="en-US" sz="2000" b="1" dirty="0"/>
              <a:t>Case-Control Study with Prevalent Cases and Controls</a:t>
            </a:r>
          </a:p>
          <a:p>
            <a:r>
              <a:rPr lang="en-US" sz="2000" b="1" dirty="0"/>
              <a:t>in a Dynamic Cohort</a:t>
            </a:r>
          </a:p>
        </p:txBody>
      </p:sp>
      <p:sp>
        <p:nvSpPr>
          <p:cNvPr id="148511"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7534275" y="457200"/>
            <a:ext cx="46038"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148513"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sp>
        <p:nvSpPr>
          <p:cNvPr id="148515" name="TextBox 84"/>
          <p:cNvSpPr txBox="1">
            <a:spLocks noChangeArrowheads="1"/>
          </p:cNvSpPr>
          <p:nvPr/>
        </p:nvSpPr>
        <p:spPr bwMode="auto">
          <a:xfrm>
            <a:off x="1219200" y="152401"/>
            <a:ext cx="1084784" cy="646331"/>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Members</a:t>
            </a:r>
          </a:p>
        </p:txBody>
      </p:sp>
      <p:cxnSp>
        <p:nvCxnSpPr>
          <p:cNvPr id="21" name="Straight Connector 20"/>
          <p:cNvCxnSpPr/>
          <p:nvPr/>
        </p:nvCxnSpPr>
        <p:spPr>
          <a:xfrm flipV="1">
            <a:off x="6257562" y="2266950"/>
            <a:ext cx="383268" cy="4851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55" name="Straight Arrow Connector 54"/>
          <p:cNvCxnSpPr/>
          <p:nvPr/>
        </p:nvCxnSpPr>
        <p:spPr>
          <a:xfrm>
            <a:off x="4838700" y="817563"/>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151" y="685800"/>
            <a:ext cx="3937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522" name="TextBox 35"/>
          <p:cNvSpPr txBox="1">
            <a:spLocks noChangeArrowheads="1"/>
          </p:cNvSpPr>
          <p:nvPr/>
        </p:nvSpPr>
        <p:spPr bwMode="auto">
          <a:xfrm>
            <a:off x="3903663" y="10033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48523" name="TextBox 2"/>
          <p:cNvSpPr txBox="1">
            <a:spLocks noChangeArrowheads="1"/>
          </p:cNvSpPr>
          <p:nvPr/>
        </p:nvSpPr>
        <p:spPr bwMode="auto">
          <a:xfrm>
            <a:off x="2133600" y="6107112"/>
            <a:ext cx="3810000" cy="369888"/>
          </a:xfrm>
          <a:prstGeom prst="rect">
            <a:avLst/>
          </a:prstGeom>
          <a:noFill/>
          <a:ln w="9525">
            <a:noFill/>
            <a:miter lim="800000"/>
            <a:headEnd/>
            <a:tailEnd/>
          </a:ln>
        </p:spPr>
        <p:txBody>
          <a:bodyPr>
            <a:spAutoFit/>
          </a:bodyPr>
          <a:lstStyle/>
          <a:p>
            <a:pPr eaLnBrk="0" hangingPunct="0"/>
            <a:r>
              <a:rPr lang="en-US" sz="1800" dirty="0">
                <a:latin typeface="Calibri" pitchFamily="34" charset="0"/>
              </a:rPr>
              <a:t>Calendar Time </a:t>
            </a:r>
          </a:p>
        </p:txBody>
      </p:sp>
      <p:cxnSp>
        <p:nvCxnSpPr>
          <p:cNvPr id="58" name="Straight Arrow Connector 57"/>
          <p:cNvCxnSpPr/>
          <p:nvPr/>
        </p:nvCxnSpPr>
        <p:spPr>
          <a:xfrm>
            <a:off x="3733801" y="6248400"/>
            <a:ext cx="8413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a:spLocks noChangeArrowheads="1"/>
          </p:cNvSpPr>
          <p:nvPr/>
        </p:nvSpPr>
        <p:spPr bwMode="auto">
          <a:xfrm>
            <a:off x="7332663" y="4138863"/>
            <a:ext cx="4953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a:solidFill>
                  <a:schemeClr val="lt1"/>
                </a:solidFill>
                <a:latin typeface="+mn-lt"/>
              </a:rPr>
              <a:t>controls</a:t>
            </a:r>
          </a:p>
        </p:txBody>
      </p:sp>
      <p:sp>
        <p:nvSpPr>
          <p:cNvPr id="47" name="Rectangle 46"/>
          <p:cNvSpPr/>
          <p:nvPr/>
        </p:nvSpPr>
        <p:spPr>
          <a:xfrm>
            <a:off x="7343955" y="441327"/>
            <a:ext cx="457200" cy="6445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5" name="Text Box 44"/>
          <p:cNvSpPr txBox="1">
            <a:spLocks noChangeArrowheads="1"/>
          </p:cNvSpPr>
          <p:nvPr/>
        </p:nvSpPr>
        <p:spPr bwMode="auto">
          <a:xfrm>
            <a:off x="7343956" y="690881"/>
            <a:ext cx="428444"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8" name="Oval 47"/>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49" name="Oval 48"/>
          <p:cNvSpPr/>
          <p:nvPr/>
        </p:nvSpPr>
        <p:spPr>
          <a:xfrm>
            <a:off x="5993911" y="13449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2985739" y="17102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Oval 50"/>
          <p:cNvSpPr/>
          <p:nvPr/>
        </p:nvSpPr>
        <p:spPr>
          <a:xfrm>
            <a:off x="6547623" y="21336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Oval 53"/>
          <p:cNvSpPr/>
          <p:nvPr/>
        </p:nvSpPr>
        <p:spPr>
          <a:xfrm>
            <a:off x="4488431" y="19955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7" name="Oval 56"/>
          <p:cNvSpPr/>
          <p:nvPr/>
        </p:nvSpPr>
        <p:spPr>
          <a:xfrm>
            <a:off x="5440930" y="21293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Rectangle 42"/>
          <p:cNvSpPr/>
          <p:nvPr/>
        </p:nvSpPr>
        <p:spPr>
          <a:xfrm>
            <a:off x="7252939" y="1304955"/>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44" name="Straight Arrow Connector 43"/>
          <p:cNvCxnSpPr/>
          <p:nvPr/>
        </p:nvCxnSpPr>
        <p:spPr>
          <a:xfrm>
            <a:off x="3199246" y="1828800"/>
            <a:ext cx="30226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648200" y="2057400"/>
            <a:ext cx="25908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62600" y="2209800"/>
            <a:ext cx="6858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82"/>
          <p:cNvCxnSpPr>
            <a:cxnSpLocks noChangeShapeType="1"/>
          </p:cNvCxnSpPr>
          <p:nvPr/>
        </p:nvCxnSpPr>
        <p:spPr bwMode="auto">
          <a:xfrm>
            <a:off x="6108701" y="1485900"/>
            <a:ext cx="1168399" cy="0"/>
          </a:xfrm>
          <a:prstGeom prst="straightConnector1">
            <a:avLst/>
          </a:prstGeom>
          <a:noFill/>
          <a:ln w="22225" algn="ctr">
            <a:solidFill>
              <a:schemeClr val="tx1"/>
            </a:solidFill>
            <a:prstDash val="dash"/>
            <a:round/>
            <a:headEnd/>
            <a:tailEnd type="arrow" w="med" len="med"/>
          </a:ln>
        </p:spPr>
      </p:cxnSp>
      <p:cxnSp>
        <p:nvCxnSpPr>
          <p:cNvPr id="59" name="Straight Arrow Connector 58"/>
          <p:cNvCxnSpPr/>
          <p:nvPr/>
        </p:nvCxnSpPr>
        <p:spPr>
          <a:xfrm>
            <a:off x="6719539" y="2231533"/>
            <a:ext cx="5334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1747189" y="2762979"/>
            <a:ext cx="695222"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1" name="TextBox 39"/>
          <p:cNvSpPr txBox="1">
            <a:spLocks noChangeArrowheads="1"/>
          </p:cNvSpPr>
          <p:nvPr/>
        </p:nvSpPr>
        <p:spPr bwMode="auto">
          <a:xfrm>
            <a:off x="2434416" y="2559842"/>
            <a:ext cx="1652588" cy="366713"/>
          </a:xfrm>
          <a:prstGeom prst="rect">
            <a:avLst/>
          </a:prstGeom>
          <a:noFill/>
          <a:ln w="9525">
            <a:noFill/>
            <a:miter lim="800000"/>
            <a:headEnd/>
            <a:tailEnd/>
          </a:ln>
        </p:spPr>
        <p:txBody>
          <a:bodyPr>
            <a:spAutoFit/>
          </a:bodyPr>
          <a:lstStyle/>
          <a:p>
            <a:r>
              <a:rPr lang="en-US" sz="1800" dirty="0">
                <a:latin typeface="Calibri" pitchFamily="34" charset="0"/>
              </a:rPr>
              <a:t>:Survival Time</a:t>
            </a:r>
          </a:p>
        </p:txBody>
      </p:sp>
      <p:sp>
        <p:nvSpPr>
          <p:cNvPr id="62" name="Text Box 5"/>
          <p:cNvSpPr txBox="1">
            <a:spLocks noChangeArrowheads="1"/>
          </p:cNvSpPr>
          <p:nvPr/>
        </p:nvSpPr>
        <p:spPr bwMode="auto">
          <a:xfrm>
            <a:off x="1636888" y="4726323"/>
            <a:ext cx="5406390" cy="1200329"/>
          </a:xfrm>
          <a:prstGeom prst="rect">
            <a:avLst/>
          </a:prstGeom>
          <a:solidFill>
            <a:schemeClr val="bg1"/>
          </a:solidFill>
          <a:ln w="9525">
            <a:noFill/>
            <a:miter lim="800000"/>
            <a:headEnd/>
            <a:tailEnd/>
          </a:ln>
        </p:spPr>
        <p:txBody>
          <a:bodyPr wrap="square">
            <a:spAutoFit/>
          </a:bodyPr>
          <a:lstStyle/>
          <a:p>
            <a:pPr algn="ctr" eaLnBrk="0" hangingPunct="0">
              <a:spcBef>
                <a:spcPts val="0"/>
              </a:spcBef>
            </a:pPr>
            <a:r>
              <a:rPr lang="en-US" dirty="0"/>
              <a:t>Common case-control design in practice – </a:t>
            </a:r>
          </a:p>
          <a:p>
            <a:pPr algn="ctr" eaLnBrk="0" hangingPunct="0">
              <a:spcBef>
                <a:spcPts val="0"/>
              </a:spcBef>
            </a:pPr>
            <a:r>
              <a:rPr lang="en-US" dirty="0"/>
              <a:t>and most susceptible to bias when etiologic inference is the goal.</a:t>
            </a:r>
          </a:p>
        </p:txBody>
      </p:sp>
      <p:grpSp>
        <p:nvGrpSpPr>
          <p:cNvPr id="63" name="Group 62"/>
          <p:cNvGrpSpPr/>
          <p:nvPr/>
        </p:nvGrpSpPr>
        <p:grpSpPr>
          <a:xfrm>
            <a:off x="5524500" y="6096000"/>
            <a:ext cx="2362200" cy="685802"/>
            <a:chOff x="6221361" y="5867400"/>
            <a:chExt cx="1524000" cy="685802"/>
          </a:xfrm>
        </p:grpSpPr>
        <p:sp>
          <p:nvSpPr>
            <p:cNvPr id="65" name="TextBox 43"/>
            <p:cNvSpPr txBox="1">
              <a:spLocks noChangeArrowheads="1"/>
            </p:cNvSpPr>
            <p:nvPr/>
          </p:nvSpPr>
          <p:spPr bwMode="auto">
            <a:xfrm>
              <a:off x="6221361" y="6183870"/>
              <a:ext cx="1524000" cy="369332"/>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67" name="Up Arrow 66"/>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sp>
        <p:nvSpPr>
          <p:cNvPr id="68" name="TextBox 67">
            <a:extLst>
              <a:ext uri="{FF2B5EF4-FFF2-40B4-BE49-F238E27FC236}">
                <a16:creationId xmlns:a16="http://schemas.microsoft.com/office/drawing/2014/main" id="{F488DB0F-9E3F-4B41-A50C-A5434B1A8719}"/>
              </a:ext>
            </a:extLst>
          </p:cNvPr>
          <p:cNvSpPr txBox="1"/>
          <p:nvPr/>
        </p:nvSpPr>
        <p:spPr>
          <a:xfrm>
            <a:off x="1557209" y="3035204"/>
            <a:ext cx="5724781" cy="1200329"/>
          </a:xfrm>
          <a:prstGeom prst="rect">
            <a:avLst/>
          </a:prstGeom>
          <a:noFill/>
        </p:spPr>
        <p:txBody>
          <a:bodyPr wrap="square" rtlCol="0">
            <a:spAutoFit/>
          </a:bodyPr>
          <a:lstStyle/>
          <a:p>
            <a:pPr marL="228600" indent="-228600" eaLnBrk="0" hangingPunct="0">
              <a:buFont typeface="Arial" panose="020B0604020202020204" pitchFamily="34" charset="0"/>
              <a:buChar char="•"/>
            </a:pPr>
            <a:r>
              <a:rPr lang="en-US" altLang="en-US" sz="2400" dirty="0">
                <a:solidFill>
                  <a:srgbClr val="000000"/>
                </a:solidFill>
              </a:rPr>
              <a:t>Prevalent cases bring same problems as a cross-sectional study</a:t>
            </a:r>
          </a:p>
          <a:p>
            <a:pPr marL="685800" lvl="1" indent="-228600" eaLnBrk="0" hangingPunct="0">
              <a:buFont typeface="Times New Roman" panose="02020603050405020304" pitchFamily="18" charset="0"/>
              <a:buChar char="–"/>
            </a:pPr>
            <a:r>
              <a:rPr lang="en-US" altLang="en-US" dirty="0">
                <a:solidFill>
                  <a:srgbClr val="000000"/>
                </a:solidFill>
              </a:rPr>
              <a:t>enriched for those with longer survival</a:t>
            </a:r>
          </a:p>
        </p:txBody>
      </p:sp>
      <p:sp>
        <p:nvSpPr>
          <p:cNvPr id="69" name="Oval 68">
            <a:extLst>
              <a:ext uri="{FF2B5EF4-FFF2-40B4-BE49-F238E27FC236}">
                <a16:creationId xmlns:a16="http://schemas.microsoft.com/office/drawing/2014/main" id="{D6EFF811-D9F3-47AB-9C0F-4D3A8AE2FA74}"/>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04211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07308" y="185053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370842"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76900" y="2286000"/>
            <a:ext cx="342900" cy="4191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7048" y="2489310"/>
            <a:ext cx="316230" cy="3724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09069"/>
            <a:ext cx="333555" cy="3865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211930" y="2286000"/>
            <a:ext cx="274470" cy="342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499" name="TextBox 35"/>
          <p:cNvSpPr txBox="1">
            <a:spLocks noChangeArrowheads="1"/>
          </p:cNvSpPr>
          <p:nvPr/>
        </p:nvSpPr>
        <p:spPr bwMode="auto">
          <a:xfrm>
            <a:off x="3617107" y="1795835"/>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48500" name="TextBox 45"/>
          <p:cNvSpPr txBox="1">
            <a:spLocks noChangeArrowheads="1"/>
          </p:cNvSpPr>
          <p:nvPr/>
        </p:nvSpPr>
        <p:spPr bwMode="auto">
          <a:xfrm>
            <a:off x="228600" y="736602"/>
            <a:ext cx="3581400" cy="1015663"/>
          </a:xfrm>
          <a:prstGeom prst="rect">
            <a:avLst/>
          </a:prstGeom>
          <a:noFill/>
          <a:ln w="9525">
            <a:noFill/>
            <a:miter lim="800000"/>
            <a:headEnd/>
            <a:tailEnd/>
          </a:ln>
        </p:spPr>
        <p:txBody>
          <a:bodyPr>
            <a:spAutoFit/>
          </a:bodyPr>
          <a:lstStyle/>
          <a:p>
            <a:r>
              <a:rPr lang="en-US" sz="2000" b="1" dirty="0">
                <a:solidFill>
                  <a:srgbClr val="000000"/>
                </a:solidFill>
              </a:rPr>
              <a:t>Case-Control Study with Prevalent Cases and Controls</a:t>
            </a:r>
          </a:p>
          <a:p>
            <a:r>
              <a:rPr lang="en-US" sz="2000" b="1" dirty="0">
                <a:solidFill>
                  <a:srgbClr val="000000"/>
                </a:solidFill>
              </a:rPr>
              <a:t>in a Dynamic Cohort</a:t>
            </a:r>
          </a:p>
        </p:txBody>
      </p:sp>
      <p:sp>
        <p:nvSpPr>
          <p:cNvPr id="148511"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solidFill>
                <a:srgbClr val="000000"/>
              </a:solidFill>
              <a:latin typeface="Calibri" pitchFamily="34" charset="0"/>
            </a:endParaRPr>
          </a:p>
        </p:txBody>
      </p:sp>
      <p:sp>
        <p:nvSpPr>
          <p:cNvPr id="66" name="Rectangle 65"/>
          <p:cNvSpPr/>
          <p:nvPr/>
        </p:nvSpPr>
        <p:spPr>
          <a:xfrm>
            <a:off x="7534275" y="457200"/>
            <a:ext cx="46038"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148513"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sp>
        <p:nvSpPr>
          <p:cNvPr id="148515" name="TextBox 84"/>
          <p:cNvSpPr txBox="1">
            <a:spLocks noChangeArrowheads="1"/>
          </p:cNvSpPr>
          <p:nvPr/>
        </p:nvSpPr>
        <p:spPr bwMode="auto">
          <a:xfrm>
            <a:off x="1219200" y="152401"/>
            <a:ext cx="1084784" cy="646331"/>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New</a:t>
            </a:r>
          </a:p>
          <a:p>
            <a:r>
              <a:rPr lang="en-US" sz="1800" dirty="0">
                <a:solidFill>
                  <a:srgbClr val="000000"/>
                </a:solidFill>
                <a:latin typeface="Calibri" pitchFamily="34" charset="0"/>
              </a:rPr>
              <a:t>Members</a:t>
            </a:r>
          </a:p>
        </p:txBody>
      </p:sp>
      <p:cxnSp>
        <p:nvCxnSpPr>
          <p:cNvPr id="21" name="Straight Connector 20"/>
          <p:cNvCxnSpPr/>
          <p:nvPr/>
        </p:nvCxnSpPr>
        <p:spPr>
          <a:xfrm flipV="1">
            <a:off x="6257562" y="2266950"/>
            <a:ext cx="383268" cy="4851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55" name="Straight Arrow Connector 54"/>
          <p:cNvCxnSpPr/>
          <p:nvPr/>
        </p:nvCxnSpPr>
        <p:spPr>
          <a:xfrm>
            <a:off x="4838700" y="817563"/>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151" y="685800"/>
            <a:ext cx="3937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522" name="TextBox 35"/>
          <p:cNvSpPr txBox="1">
            <a:spLocks noChangeArrowheads="1"/>
          </p:cNvSpPr>
          <p:nvPr/>
        </p:nvSpPr>
        <p:spPr bwMode="auto">
          <a:xfrm>
            <a:off x="3903663" y="1003300"/>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48523" name="TextBox 2"/>
          <p:cNvSpPr txBox="1">
            <a:spLocks noChangeArrowheads="1"/>
          </p:cNvSpPr>
          <p:nvPr/>
        </p:nvSpPr>
        <p:spPr bwMode="auto">
          <a:xfrm>
            <a:off x="2133600" y="6107112"/>
            <a:ext cx="3810000" cy="369888"/>
          </a:xfrm>
          <a:prstGeom prst="rect">
            <a:avLst/>
          </a:prstGeom>
          <a:noFill/>
          <a:ln w="9525">
            <a:noFill/>
            <a:miter lim="800000"/>
            <a:headEnd/>
            <a:tailEnd/>
          </a:ln>
        </p:spPr>
        <p:txBody>
          <a:bodyPr>
            <a:spAutoFit/>
          </a:bodyPr>
          <a:lstStyle/>
          <a:p>
            <a:pPr eaLnBrk="0" hangingPunct="0"/>
            <a:r>
              <a:rPr lang="en-US" sz="1800" dirty="0">
                <a:solidFill>
                  <a:srgbClr val="000000"/>
                </a:solidFill>
                <a:latin typeface="Calibri" pitchFamily="34" charset="0"/>
              </a:rPr>
              <a:t>Calendar Time </a:t>
            </a:r>
          </a:p>
        </p:txBody>
      </p:sp>
      <p:cxnSp>
        <p:nvCxnSpPr>
          <p:cNvPr id="58" name="Straight Arrow Connector 57"/>
          <p:cNvCxnSpPr/>
          <p:nvPr/>
        </p:nvCxnSpPr>
        <p:spPr>
          <a:xfrm>
            <a:off x="3733801" y="6248400"/>
            <a:ext cx="8413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a:spLocks noChangeArrowheads="1"/>
          </p:cNvSpPr>
          <p:nvPr/>
        </p:nvSpPr>
        <p:spPr bwMode="auto">
          <a:xfrm>
            <a:off x="7277100" y="3886200"/>
            <a:ext cx="4953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a:solidFill>
                  <a:srgbClr val="FFFFFF"/>
                </a:solidFill>
                <a:latin typeface="Times New Roman"/>
              </a:rPr>
              <a:t>controls</a:t>
            </a:r>
          </a:p>
        </p:txBody>
      </p:sp>
      <p:sp>
        <p:nvSpPr>
          <p:cNvPr id="47" name="Rectangle 46"/>
          <p:cNvSpPr/>
          <p:nvPr/>
        </p:nvSpPr>
        <p:spPr>
          <a:xfrm>
            <a:off x="7343955" y="441327"/>
            <a:ext cx="457200" cy="6445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5" name="Text Box 44"/>
          <p:cNvSpPr txBox="1">
            <a:spLocks noChangeArrowheads="1"/>
          </p:cNvSpPr>
          <p:nvPr/>
        </p:nvSpPr>
        <p:spPr bwMode="auto">
          <a:xfrm>
            <a:off x="7343956" y="690881"/>
            <a:ext cx="428444"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48" name="Oval 47"/>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49" name="Oval 48"/>
          <p:cNvSpPr/>
          <p:nvPr/>
        </p:nvSpPr>
        <p:spPr>
          <a:xfrm>
            <a:off x="5993911" y="13449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0" name="Oval 49"/>
          <p:cNvSpPr/>
          <p:nvPr/>
        </p:nvSpPr>
        <p:spPr>
          <a:xfrm>
            <a:off x="2985739" y="17102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1" name="Oval 50"/>
          <p:cNvSpPr/>
          <p:nvPr/>
        </p:nvSpPr>
        <p:spPr>
          <a:xfrm>
            <a:off x="6547623" y="21336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4" name="Oval 53"/>
          <p:cNvSpPr/>
          <p:nvPr/>
        </p:nvSpPr>
        <p:spPr>
          <a:xfrm>
            <a:off x="4488431" y="19955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7" name="Oval 56"/>
          <p:cNvSpPr/>
          <p:nvPr/>
        </p:nvSpPr>
        <p:spPr>
          <a:xfrm>
            <a:off x="5440930" y="21293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3" name="Rectangle 42"/>
          <p:cNvSpPr/>
          <p:nvPr/>
        </p:nvSpPr>
        <p:spPr>
          <a:xfrm>
            <a:off x="7252939" y="1304955"/>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solidFill>
                  <a:srgbClr val="FFFFFF"/>
                </a:solidFill>
              </a:rPr>
              <a:t>cases</a:t>
            </a:r>
          </a:p>
        </p:txBody>
      </p:sp>
      <p:cxnSp>
        <p:nvCxnSpPr>
          <p:cNvPr id="44" name="Straight Arrow Connector 43"/>
          <p:cNvCxnSpPr/>
          <p:nvPr/>
        </p:nvCxnSpPr>
        <p:spPr>
          <a:xfrm>
            <a:off x="3199246" y="1828800"/>
            <a:ext cx="30226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648200" y="2057400"/>
            <a:ext cx="25908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62600" y="2209800"/>
            <a:ext cx="6858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82"/>
          <p:cNvCxnSpPr>
            <a:cxnSpLocks noChangeShapeType="1"/>
          </p:cNvCxnSpPr>
          <p:nvPr/>
        </p:nvCxnSpPr>
        <p:spPr bwMode="auto">
          <a:xfrm>
            <a:off x="6108701" y="1485900"/>
            <a:ext cx="1168399" cy="0"/>
          </a:xfrm>
          <a:prstGeom prst="straightConnector1">
            <a:avLst/>
          </a:prstGeom>
          <a:noFill/>
          <a:ln w="22225" algn="ctr">
            <a:solidFill>
              <a:schemeClr val="tx1"/>
            </a:solidFill>
            <a:prstDash val="dash"/>
            <a:round/>
            <a:headEnd/>
            <a:tailEnd type="arrow" w="med" len="med"/>
          </a:ln>
        </p:spPr>
      </p:cxnSp>
      <p:cxnSp>
        <p:nvCxnSpPr>
          <p:cNvPr id="59" name="Straight Arrow Connector 58"/>
          <p:cNvCxnSpPr/>
          <p:nvPr/>
        </p:nvCxnSpPr>
        <p:spPr>
          <a:xfrm>
            <a:off x="6719539" y="2231533"/>
            <a:ext cx="533400"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229078" y="3307556"/>
            <a:ext cx="695222" cy="0"/>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1" name="TextBox 39"/>
          <p:cNvSpPr txBox="1">
            <a:spLocks noChangeArrowheads="1"/>
          </p:cNvSpPr>
          <p:nvPr/>
        </p:nvSpPr>
        <p:spPr bwMode="auto">
          <a:xfrm>
            <a:off x="3946550" y="3124200"/>
            <a:ext cx="1652588" cy="366713"/>
          </a:xfrm>
          <a:prstGeom prst="rect">
            <a:avLst/>
          </a:prstGeom>
          <a:noFill/>
          <a:ln w="9525">
            <a:noFill/>
            <a:miter lim="800000"/>
            <a:headEnd/>
            <a:tailEnd/>
          </a:ln>
        </p:spPr>
        <p:txBody>
          <a:bodyPr>
            <a:spAutoFit/>
          </a:bodyPr>
          <a:lstStyle/>
          <a:p>
            <a:r>
              <a:rPr lang="en-US" sz="1800" dirty="0">
                <a:solidFill>
                  <a:srgbClr val="000000"/>
                </a:solidFill>
                <a:latin typeface="Calibri" pitchFamily="34" charset="0"/>
              </a:rPr>
              <a:t>:Survival Time</a:t>
            </a:r>
          </a:p>
        </p:txBody>
      </p:sp>
      <p:sp>
        <p:nvSpPr>
          <p:cNvPr id="65" name="TextBox 43"/>
          <p:cNvSpPr txBox="1">
            <a:spLocks noChangeArrowheads="1"/>
          </p:cNvSpPr>
          <p:nvPr/>
        </p:nvSpPr>
        <p:spPr bwMode="auto">
          <a:xfrm>
            <a:off x="6391455" y="6424675"/>
            <a:ext cx="2362200" cy="369332"/>
          </a:xfrm>
          <a:prstGeom prst="rect">
            <a:avLst/>
          </a:prstGeom>
          <a:noFill/>
          <a:ln w="9525">
            <a:noFill/>
            <a:miter lim="800000"/>
            <a:headEnd/>
            <a:tailEnd/>
          </a:ln>
        </p:spPr>
        <p:txBody>
          <a:bodyPr>
            <a:spAutoFit/>
          </a:bodyPr>
          <a:lstStyle/>
          <a:p>
            <a:pPr algn="ctr"/>
            <a:r>
              <a:rPr lang="en-US" sz="1800" dirty="0">
                <a:solidFill>
                  <a:srgbClr val="000000"/>
                </a:solidFill>
                <a:latin typeface="Calibri" pitchFamily="34" charset="0"/>
              </a:rPr>
              <a:t>Time of the Study</a:t>
            </a:r>
          </a:p>
        </p:txBody>
      </p:sp>
      <p:sp>
        <p:nvSpPr>
          <p:cNvPr id="68" name="TextBox 67"/>
          <p:cNvSpPr txBox="1"/>
          <p:nvPr/>
        </p:nvSpPr>
        <p:spPr>
          <a:xfrm>
            <a:off x="151941" y="6371580"/>
            <a:ext cx="4495800" cy="461665"/>
          </a:xfrm>
          <a:prstGeom prst="rect">
            <a:avLst/>
          </a:prstGeom>
          <a:noFill/>
        </p:spPr>
        <p:txBody>
          <a:bodyPr wrap="square" rtlCol="0">
            <a:spAutoFit/>
          </a:bodyPr>
          <a:lstStyle/>
          <a:p>
            <a:r>
              <a:rPr lang="en-US" dirty="0"/>
              <a:t>This design is equivalent to ….</a:t>
            </a:r>
          </a:p>
        </p:txBody>
      </p:sp>
      <p:sp>
        <p:nvSpPr>
          <p:cNvPr id="62" name="Up Arrow 43">
            <a:extLst>
              <a:ext uri="{FF2B5EF4-FFF2-40B4-BE49-F238E27FC236}">
                <a16:creationId xmlns:a16="http://schemas.microsoft.com/office/drawing/2014/main" id="{45137068-6769-43C9-824B-E46290E5DAE5}"/>
              </a:ext>
            </a:extLst>
          </p:cNvPr>
          <p:cNvSpPr/>
          <p:nvPr/>
        </p:nvSpPr>
        <p:spPr>
          <a:xfrm>
            <a:off x="7430475" y="6155300"/>
            <a:ext cx="226650" cy="239803"/>
          </a:xfrm>
          <a:prstGeom prst="upArrow">
            <a:avLst/>
          </a:prstGeom>
          <a:solidFill>
            <a:srgbClr val="6D5A29"/>
          </a:solidFill>
          <a:ln>
            <a:solidFill>
              <a:srgbClr val="6D5A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16675063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175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091058"/>
            <a:ext cx="457200" cy="3980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81200" y="1828800"/>
            <a:ext cx="381000" cy="3346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21395" y="1854645"/>
            <a:ext cx="367379" cy="3636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0181" y="2057400"/>
            <a:ext cx="387019" cy="3551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87820" y="2156857"/>
            <a:ext cx="401085"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80919" y="2286000"/>
            <a:ext cx="338881" cy="3600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74075" y="2394556"/>
            <a:ext cx="427489" cy="3929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81043" y="2438400"/>
            <a:ext cx="462757" cy="4287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944" y="1861856"/>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44991" y="2133600"/>
            <a:ext cx="327009" cy="3391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45113" y="2204056"/>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89580" y="2098485"/>
            <a:ext cx="226977" cy="239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170241" y="6561"/>
            <a:ext cx="9235157" cy="523220"/>
          </a:xfrm>
          <a:prstGeom prst="rect">
            <a:avLst/>
          </a:prstGeom>
          <a:noFill/>
          <a:ln w="9525">
            <a:noFill/>
            <a:miter lim="800000"/>
            <a:headEnd/>
            <a:tailEnd/>
          </a:ln>
        </p:spPr>
        <p:txBody>
          <a:bodyPr wrap="none">
            <a:spAutoFit/>
          </a:bodyPr>
          <a:lstStyle/>
          <a:p>
            <a:r>
              <a:rPr lang="en-US" sz="2800" b="1" dirty="0"/>
              <a:t>Cross-Sectional Design with Outcome-Selective Sampling</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27377" y="118399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20133" y="1339882"/>
            <a:ext cx="228600" cy="284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705601" y="141227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a:latin typeface="Calibri" pitchFamily="34" charset="0"/>
              </a:rPr>
              <a:t>Calendar Time   </a:t>
            </a: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13906" y="1922838"/>
            <a:ext cx="6094" cy="916916"/>
          </a:xfrm>
          <a:prstGeom prst="straightConnector1">
            <a:avLst/>
          </a:prstGeom>
          <a:noFill/>
          <a:ln w="25400" algn="ctr">
            <a:solidFill>
              <a:schemeClr val="tx1"/>
            </a:solidFill>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391401" y="2163464"/>
            <a:ext cx="1588" cy="685800"/>
          </a:xfrm>
          <a:prstGeom prst="straightConnector1">
            <a:avLst/>
          </a:prstGeom>
          <a:noFill/>
          <a:ln w="25400" algn="ctr">
            <a:solidFill>
              <a:schemeClr val="tx1"/>
            </a:solidFill>
            <a:round/>
            <a:headEnd/>
            <a:tailEnd type="arrow" w="med" len="med"/>
          </a:ln>
        </p:spPr>
      </p:cxnSp>
      <p:cxnSp>
        <p:nvCxnSpPr>
          <p:cNvPr id="42" name="Straight Arrow Connector 31"/>
          <p:cNvCxnSpPr>
            <a:cxnSpLocks noChangeShapeType="1"/>
          </p:cNvCxnSpPr>
          <p:nvPr/>
        </p:nvCxnSpPr>
        <p:spPr bwMode="auto">
          <a:xfrm>
            <a:off x="6792914" y="2239666"/>
            <a:ext cx="522287" cy="3175"/>
          </a:xfrm>
          <a:prstGeom prst="straightConnector1">
            <a:avLst/>
          </a:prstGeom>
          <a:noFill/>
          <a:ln w="25400" algn="ctr">
            <a:solidFill>
              <a:schemeClr val="tx1"/>
            </a:solidFill>
            <a:round/>
            <a:headEnd/>
            <a:tailEnd type="arrow" w="med" len="med"/>
          </a:ln>
        </p:spPr>
      </p:cxnSp>
      <p:sp>
        <p:nvSpPr>
          <p:cNvPr id="43" name="TextBox 43"/>
          <p:cNvSpPr txBox="1">
            <a:spLocks noChangeArrowheads="1"/>
          </p:cNvSpPr>
          <p:nvPr/>
        </p:nvSpPr>
        <p:spPr bwMode="auto">
          <a:xfrm>
            <a:off x="6667500" y="6412468"/>
            <a:ext cx="2095500" cy="369332"/>
          </a:xfrm>
          <a:prstGeom prst="rect">
            <a:avLst/>
          </a:prstGeom>
          <a:noFill/>
          <a:ln w="9525">
            <a:noFill/>
            <a:miter lim="800000"/>
            <a:headEnd/>
            <a:tailEnd/>
          </a:ln>
        </p:spPr>
        <p:txBody>
          <a:bodyPr wrap="square">
            <a:spAutoFit/>
          </a:bodyPr>
          <a:lstStyle/>
          <a:p>
            <a:pPr algn="ctr"/>
            <a:r>
              <a:rPr lang="en-US" sz="1800" dirty="0">
                <a:latin typeface="Calibri" pitchFamily="34" charset="0"/>
              </a:rPr>
              <a:t>Time of the Study</a:t>
            </a:r>
          </a:p>
        </p:txBody>
      </p:sp>
      <p:sp>
        <p:nvSpPr>
          <p:cNvPr id="44" name="Up Arrow 43"/>
          <p:cNvSpPr/>
          <p:nvPr/>
        </p:nvSpPr>
        <p:spPr>
          <a:xfrm>
            <a:off x="7510544" y="6171290"/>
            <a:ext cx="226650" cy="239803"/>
          </a:xfrm>
          <a:prstGeom prst="upArrow">
            <a:avLst/>
          </a:prstGeom>
          <a:solidFill>
            <a:srgbClr val="6D5A29"/>
          </a:solidFill>
          <a:ln>
            <a:solidFill>
              <a:srgbClr val="6D5A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5" name="Straight Connector 53"/>
          <p:cNvCxnSpPr>
            <a:cxnSpLocks noChangeShapeType="1"/>
            <a:stCxn id="47" idx="6"/>
          </p:cNvCxnSpPr>
          <p:nvPr/>
        </p:nvCxnSpPr>
        <p:spPr bwMode="auto">
          <a:xfrm>
            <a:off x="6141470" y="1743287"/>
            <a:ext cx="1472437" cy="9315"/>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V="1">
            <a:off x="7616954" y="1469369"/>
            <a:ext cx="3047" cy="250179"/>
          </a:xfrm>
          <a:prstGeom prst="straightConnector1">
            <a:avLst/>
          </a:prstGeom>
          <a:noFill/>
          <a:ln w="25400" algn="ctr">
            <a:solidFill>
              <a:schemeClr val="tx1"/>
            </a:solidFill>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3" name="Group 2">
            <a:extLst>
              <a:ext uri="{FF2B5EF4-FFF2-40B4-BE49-F238E27FC236}">
                <a16:creationId xmlns:a16="http://schemas.microsoft.com/office/drawing/2014/main" id="{7685008D-3602-4BC4-8020-67E8EEEB22BD}"/>
              </a:ext>
            </a:extLst>
          </p:cNvPr>
          <p:cNvGrpSpPr/>
          <p:nvPr/>
        </p:nvGrpSpPr>
        <p:grpSpPr>
          <a:xfrm>
            <a:off x="146331" y="1455609"/>
            <a:ext cx="2209799" cy="366713"/>
            <a:chOff x="3405189" y="3200402"/>
            <a:chExt cx="2209799" cy="366713"/>
          </a:xfrm>
        </p:grpSpPr>
        <p:cxnSp>
          <p:nvCxnSpPr>
            <p:cNvPr id="51" name="Straight Arrow Connector 50"/>
            <p:cNvCxnSpPr/>
            <p:nvPr/>
          </p:nvCxnSpPr>
          <p:spPr>
            <a:xfrm>
              <a:off x="3405189" y="3352800"/>
              <a:ext cx="5334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2" name="TextBox 39"/>
            <p:cNvSpPr txBox="1">
              <a:spLocks noChangeArrowheads="1"/>
            </p:cNvSpPr>
            <p:nvPr/>
          </p:nvSpPr>
          <p:spPr bwMode="auto">
            <a:xfrm>
              <a:off x="3962400" y="3200402"/>
              <a:ext cx="1652588" cy="366713"/>
            </a:xfrm>
            <a:prstGeom prst="rect">
              <a:avLst/>
            </a:prstGeom>
            <a:noFill/>
            <a:ln w="9525">
              <a:noFill/>
              <a:miter lim="800000"/>
              <a:headEnd/>
              <a:tailEnd/>
            </a:ln>
          </p:spPr>
          <p:txBody>
            <a:bodyPr>
              <a:spAutoFit/>
            </a:bodyPr>
            <a:lstStyle/>
            <a:p>
              <a:r>
                <a:rPr lang="en-US" sz="1800" dirty="0">
                  <a:latin typeface="Calibri" pitchFamily="34" charset="0"/>
                </a:rPr>
                <a:t>Survival Time</a:t>
              </a:r>
            </a:p>
          </p:txBody>
        </p:sp>
      </p:grpSp>
      <p:grpSp>
        <p:nvGrpSpPr>
          <p:cNvPr id="63" name="Group 62"/>
          <p:cNvGrpSpPr/>
          <p:nvPr/>
        </p:nvGrpSpPr>
        <p:grpSpPr>
          <a:xfrm>
            <a:off x="7619995" y="685802"/>
            <a:ext cx="369332" cy="5513295"/>
            <a:chOff x="6187956" y="1221433"/>
            <a:chExt cx="369332" cy="4987280"/>
          </a:xfrm>
        </p:grpSpPr>
        <p:cxnSp>
          <p:nvCxnSpPr>
            <p:cNvPr id="64" name="Straight Arrow Connector 63"/>
            <p:cNvCxnSpPr/>
            <p:nvPr/>
          </p:nvCxnSpPr>
          <p:spPr bwMode="auto">
            <a:xfrm>
              <a:off x="6344444" y="1221433"/>
              <a:ext cx="56356" cy="4987280"/>
            </a:xfrm>
            <a:prstGeom prst="straightConnector1">
              <a:avLst/>
            </a:prstGeom>
            <a:solidFill>
              <a:schemeClr val="accent1"/>
            </a:solidFill>
            <a:ln w="295275" cap="flat" cmpd="sng" algn="ctr">
              <a:solidFill>
                <a:schemeClr val="accent2"/>
              </a:solidFill>
              <a:prstDash val="solid"/>
              <a:round/>
              <a:headEnd type="triangle" w="sm" len="sm"/>
              <a:tailEnd type="triangle" w="sm" len="sm"/>
            </a:ln>
            <a:effectLst/>
          </p:spPr>
        </p:cxnSp>
        <p:sp>
          <p:nvSpPr>
            <p:cNvPr id="65" name="TextBox 37"/>
            <p:cNvSpPr txBox="1">
              <a:spLocks noChangeArrowheads="1"/>
            </p:cNvSpPr>
            <p:nvPr/>
          </p:nvSpPr>
          <p:spPr bwMode="auto">
            <a:xfrm rot="16200000">
              <a:off x="5244299" y="3561727"/>
              <a:ext cx="2256646" cy="369332"/>
            </a:xfrm>
            <a:prstGeom prst="rect">
              <a:avLst/>
            </a:prstGeom>
            <a:noFill/>
            <a:ln w="9525">
              <a:noFill/>
              <a:miter lim="800000"/>
              <a:headEnd/>
              <a:tailEnd/>
            </a:ln>
          </p:spPr>
          <p:txBody>
            <a:bodyPr wrap="none">
              <a:spAutoFit/>
            </a:bodyPr>
            <a:lstStyle/>
            <a:p>
              <a:r>
                <a:rPr lang="en-US" sz="1800" dirty="0">
                  <a:solidFill>
                    <a:schemeClr val="bg1"/>
                  </a:solidFill>
                  <a:latin typeface="Calibri" pitchFamily="34" charset="0"/>
                </a:rPr>
                <a:t>Cross-sectional: Controls</a:t>
              </a:r>
            </a:p>
          </p:txBody>
        </p:sp>
      </p:grpSp>
      <p:grpSp>
        <p:nvGrpSpPr>
          <p:cNvPr id="66" name="Group 65"/>
          <p:cNvGrpSpPr/>
          <p:nvPr/>
        </p:nvGrpSpPr>
        <p:grpSpPr>
          <a:xfrm>
            <a:off x="7162795" y="685801"/>
            <a:ext cx="369332" cy="5513295"/>
            <a:chOff x="6187956" y="1221433"/>
            <a:chExt cx="369332" cy="4987280"/>
          </a:xfrm>
        </p:grpSpPr>
        <p:cxnSp>
          <p:nvCxnSpPr>
            <p:cNvPr id="67" name="Straight Arrow Connector 66"/>
            <p:cNvCxnSpPr/>
            <p:nvPr/>
          </p:nvCxnSpPr>
          <p:spPr bwMode="auto">
            <a:xfrm>
              <a:off x="6344444" y="1221433"/>
              <a:ext cx="56356" cy="4987280"/>
            </a:xfrm>
            <a:prstGeom prst="straightConnector1">
              <a:avLst/>
            </a:prstGeom>
            <a:solidFill>
              <a:schemeClr val="accent1"/>
            </a:solidFill>
            <a:ln w="295275" cap="flat" cmpd="sng" algn="ctr">
              <a:solidFill>
                <a:schemeClr val="accent2"/>
              </a:solidFill>
              <a:prstDash val="solid"/>
              <a:round/>
              <a:headEnd type="triangle" w="sm" len="sm"/>
              <a:tailEnd type="triangle" w="sm" len="sm"/>
            </a:ln>
            <a:effectLst/>
          </p:spPr>
        </p:cxnSp>
        <p:sp>
          <p:nvSpPr>
            <p:cNvPr id="68" name="TextBox 37"/>
            <p:cNvSpPr txBox="1">
              <a:spLocks noChangeArrowheads="1"/>
            </p:cNvSpPr>
            <p:nvPr/>
          </p:nvSpPr>
          <p:spPr bwMode="auto">
            <a:xfrm rot="16200000">
              <a:off x="5359115" y="3676544"/>
              <a:ext cx="2027014" cy="369332"/>
            </a:xfrm>
            <a:prstGeom prst="rect">
              <a:avLst/>
            </a:prstGeom>
            <a:noFill/>
            <a:ln w="9525">
              <a:noFill/>
              <a:miter lim="800000"/>
              <a:headEnd/>
              <a:tailEnd/>
            </a:ln>
          </p:spPr>
          <p:txBody>
            <a:bodyPr wrap="none">
              <a:spAutoFit/>
            </a:bodyPr>
            <a:lstStyle/>
            <a:p>
              <a:r>
                <a:rPr lang="en-US" sz="1800" dirty="0">
                  <a:solidFill>
                    <a:schemeClr val="bg1"/>
                  </a:solidFill>
                  <a:latin typeface="Calibri" pitchFamily="34" charset="0"/>
                </a:rPr>
                <a:t>Cross-sectional: Cases</a:t>
              </a:r>
            </a:p>
          </p:txBody>
        </p:sp>
      </p:grpSp>
      <p:sp>
        <p:nvSpPr>
          <p:cNvPr id="60" name="TextBox 59">
            <a:extLst>
              <a:ext uri="{FF2B5EF4-FFF2-40B4-BE49-F238E27FC236}">
                <a16:creationId xmlns:a16="http://schemas.microsoft.com/office/drawing/2014/main" id="{2F4A9EF0-AAB0-4998-B3AA-960A95AE23A1}"/>
              </a:ext>
            </a:extLst>
          </p:cNvPr>
          <p:cNvSpPr txBox="1"/>
          <p:nvPr/>
        </p:nvSpPr>
        <p:spPr>
          <a:xfrm>
            <a:off x="1611867" y="3285812"/>
            <a:ext cx="5302489" cy="1200329"/>
          </a:xfrm>
          <a:prstGeom prst="rect">
            <a:avLst/>
          </a:prstGeom>
          <a:noFill/>
        </p:spPr>
        <p:txBody>
          <a:bodyPr wrap="square" rtlCol="0">
            <a:spAutoFit/>
          </a:bodyPr>
          <a:lstStyle/>
          <a:p>
            <a:pPr marL="228600" indent="-228600" eaLnBrk="0" hangingPunct="0">
              <a:buFont typeface="Arial" panose="020B0604020202020204" pitchFamily="34" charset="0"/>
              <a:buChar char="•"/>
            </a:pPr>
            <a:r>
              <a:rPr lang="en-US" altLang="en-US" dirty="0">
                <a:solidFill>
                  <a:srgbClr val="000000"/>
                </a:solidFill>
              </a:rPr>
              <a:t>a</a:t>
            </a:r>
            <a:r>
              <a:rPr lang="en-US" altLang="en-US" sz="2400" dirty="0">
                <a:solidFill>
                  <a:srgbClr val="000000"/>
                </a:solidFill>
              </a:rPr>
              <a:t>ka stratified cross-sectional sampling</a:t>
            </a:r>
          </a:p>
          <a:p>
            <a:pPr marL="228600" indent="-228600" eaLnBrk="0" hangingPunct="0">
              <a:buFont typeface="Arial" panose="020B0604020202020204" pitchFamily="34" charset="0"/>
              <a:buChar char="•"/>
            </a:pPr>
            <a:endParaRPr lang="en-US" altLang="en-US" dirty="0">
              <a:solidFill>
                <a:srgbClr val="000000"/>
              </a:solidFill>
            </a:endParaRPr>
          </a:p>
          <a:p>
            <a:pPr marL="228600" indent="-228600" eaLnBrk="0" hangingPunct="0">
              <a:buFont typeface="Arial" panose="020B0604020202020204" pitchFamily="34" charset="0"/>
              <a:buChar char="•"/>
            </a:pPr>
            <a:r>
              <a:rPr lang="en-US" altLang="en-US" sz="2400" dirty="0">
                <a:solidFill>
                  <a:srgbClr val="000000"/>
                </a:solidFill>
              </a:rPr>
              <a:t>Illustrates how study designs converge </a:t>
            </a:r>
            <a:endParaRPr lang="en-US" dirty="0"/>
          </a:p>
        </p:txBody>
      </p:sp>
    </p:spTree>
    <p:extLst>
      <p:ext uri="{BB962C8B-B14F-4D97-AF65-F5344CB8AC3E}">
        <p14:creationId xmlns:p14="http://schemas.microsoft.com/office/powerpoint/2010/main" val="21356924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1758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091058"/>
            <a:ext cx="457200" cy="3980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81200" y="1828800"/>
            <a:ext cx="381000" cy="3346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21395" y="1854645"/>
            <a:ext cx="367379" cy="3636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0181" y="2057400"/>
            <a:ext cx="387019" cy="3551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87820" y="2156857"/>
            <a:ext cx="401085"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80919" y="2286000"/>
            <a:ext cx="338881" cy="36009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74075" y="2394556"/>
            <a:ext cx="427489" cy="3929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81043" y="2438400"/>
            <a:ext cx="462757" cy="42876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944" y="1861856"/>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44991" y="2133600"/>
            <a:ext cx="327009" cy="3391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45113" y="2204056"/>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89580" y="2098485"/>
            <a:ext cx="226977" cy="239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170241" y="6561"/>
            <a:ext cx="9009069" cy="523220"/>
          </a:xfrm>
          <a:prstGeom prst="rect">
            <a:avLst/>
          </a:prstGeom>
          <a:noFill/>
          <a:ln w="9525">
            <a:noFill/>
            <a:miter lim="800000"/>
            <a:headEnd/>
            <a:tailEnd/>
          </a:ln>
        </p:spPr>
        <p:txBody>
          <a:bodyPr wrap="none">
            <a:spAutoFit/>
          </a:bodyPr>
          <a:lstStyle/>
          <a:p>
            <a:r>
              <a:rPr lang="en-US" sz="2800" b="1" dirty="0"/>
              <a:t>Cross-Sectional Design with Exposure-Selective Sampling</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27377" y="118399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20133" y="1339882"/>
            <a:ext cx="228600" cy="284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705601" y="141227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a:latin typeface="Calibri" pitchFamily="34" charset="0"/>
              </a:rPr>
              <a:t>Calendar Time   </a:t>
            </a: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13906" y="1922838"/>
            <a:ext cx="6094" cy="916916"/>
          </a:xfrm>
          <a:prstGeom prst="straightConnector1">
            <a:avLst/>
          </a:prstGeom>
          <a:noFill/>
          <a:ln w="25400" algn="ctr">
            <a:solidFill>
              <a:schemeClr val="tx1"/>
            </a:solidFill>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391401" y="2163464"/>
            <a:ext cx="1588" cy="685800"/>
          </a:xfrm>
          <a:prstGeom prst="straightConnector1">
            <a:avLst/>
          </a:prstGeom>
          <a:noFill/>
          <a:ln w="25400" algn="ctr">
            <a:solidFill>
              <a:schemeClr val="tx1"/>
            </a:solidFill>
            <a:round/>
            <a:headEnd/>
            <a:tailEnd type="arrow" w="med" len="med"/>
          </a:ln>
        </p:spPr>
      </p:cxnSp>
      <p:cxnSp>
        <p:nvCxnSpPr>
          <p:cNvPr id="42" name="Straight Arrow Connector 31"/>
          <p:cNvCxnSpPr>
            <a:cxnSpLocks noChangeShapeType="1"/>
          </p:cNvCxnSpPr>
          <p:nvPr/>
        </p:nvCxnSpPr>
        <p:spPr bwMode="auto">
          <a:xfrm>
            <a:off x="6792914" y="2239666"/>
            <a:ext cx="522287" cy="3175"/>
          </a:xfrm>
          <a:prstGeom prst="straightConnector1">
            <a:avLst/>
          </a:prstGeom>
          <a:noFill/>
          <a:ln w="25400" algn="ctr">
            <a:solidFill>
              <a:schemeClr val="tx1"/>
            </a:solidFill>
            <a:round/>
            <a:headEnd/>
            <a:tailEnd type="arrow" w="med" len="med"/>
          </a:ln>
        </p:spPr>
      </p:cxnSp>
      <p:sp>
        <p:nvSpPr>
          <p:cNvPr id="43" name="TextBox 43"/>
          <p:cNvSpPr txBox="1">
            <a:spLocks noChangeArrowheads="1"/>
          </p:cNvSpPr>
          <p:nvPr/>
        </p:nvSpPr>
        <p:spPr bwMode="auto">
          <a:xfrm>
            <a:off x="6667500" y="6412468"/>
            <a:ext cx="2095500" cy="369332"/>
          </a:xfrm>
          <a:prstGeom prst="rect">
            <a:avLst/>
          </a:prstGeom>
          <a:noFill/>
          <a:ln w="9525">
            <a:noFill/>
            <a:miter lim="800000"/>
            <a:headEnd/>
            <a:tailEnd/>
          </a:ln>
        </p:spPr>
        <p:txBody>
          <a:bodyPr wrap="square">
            <a:spAutoFit/>
          </a:bodyPr>
          <a:lstStyle/>
          <a:p>
            <a:pPr algn="ctr"/>
            <a:r>
              <a:rPr lang="en-US" sz="1800" dirty="0">
                <a:latin typeface="Calibri" pitchFamily="34" charset="0"/>
              </a:rPr>
              <a:t>Time of the Study</a:t>
            </a:r>
          </a:p>
        </p:txBody>
      </p:sp>
      <p:sp>
        <p:nvSpPr>
          <p:cNvPr id="44" name="Up Arrow 43"/>
          <p:cNvSpPr/>
          <p:nvPr/>
        </p:nvSpPr>
        <p:spPr>
          <a:xfrm>
            <a:off x="7510544" y="6171290"/>
            <a:ext cx="226650" cy="239803"/>
          </a:xfrm>
          <a:prstGeom prst="upArrow">
            <a:avLst/>
          </a:prstGeom>
          <a:solidFill>
            <a:srgbClr val="6D5A29"/>
          </a:solidFill>
          <a:ln>
            <a:solidFill>
              <a:srgbClr val="6D5A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5" name="Straight Connector 53"/>
          <p:cNvCxnSpPr>
            <a:cxnSpLocks noChangeShapeType="1"/>
            <a:stCxn id="47" idx="6"/>
          </p:cNvCxnSpPr>
          <p:nvPr/>
        </p:nvCxnSpPr>
        <p:spPr bwMode="auto">
          <a:xfrm>
            <a:off x="6141470" y="1743287"/>
            <a:ext cx="1472437" cy="9315"/>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V="1">
            <a:off x="7616954" y="1469369"/>
            <a:ext cx="3047" cy="250179"/>
          </a:xfrm>
          <a:prstGeom prst="straightConnector1">
            <a:avLst/>
          </a:prstGeom>
          <a:noFill/>
          <a:ln w="25400" algn="ctr">
            <a:solidFill>
              <a:schemeClr val="tx1"/>
            </a:solidFill>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3" name="Group 2">
            <a:extLst>
              <a:ext uri="{FF2B5EF4-FFF2-40B4-BE49-F238E27FC236}">
                <a16:creationId xmlns:a16="http://schemas.microsoft.com/office/drawing/2014/main" id="{7685008D-3602-4BC4-8020-67E8EEEB22BD}"/>
              </a:ext>
            </a:extLst>
          </p:cNvPr>
          <p:cNvGrpSpPr/>
          <p:nvPr/>
        </p:nvGrpSpPr>
        <p:grpSpPr>
          <a:xfrm>
            <a:off x="146331" y="1455609"/>
            <a:ext cx="2209799" cy="366713"/>
            <a:chOff x="3405189" y="3200402"/>
            <a:chExt cx="2209799" cy="366713"/>
          </a:xfrm>
        </p:grpSpPr>
        <p:cxnSp>
          <p:nvCxnSpPr>
            <p:cNvPr id="51" name="Straight Arrow Connector 50"/>
            <p:cNvCxnSpPr/>
            <p:nvPr/>
          </p:nvCxnSpPr>
          <p:spPr>
            <a:xfrm>
              <a:off x="3405189" y="3352800"/>
              <a:ext cx="5334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2" name="TextBox 39"/>
            <p:cNvSpPr txBox="1">
              <a:spLocks noChangeArrowheads="1"/>
            </p:cNvSpPr>
            <p:nvPr/>
          </p:nvSpPr>
          <p:spPr bwMode="auto">
            <a:xfrm>
              <a:off x="3962400" y="3200402"/>
              <a:ext cx="1652588" cy="366713"/>
            </a:xfrm>
            <a:prstGeom prst="rect">
              <a:avLst/>
            </a:prstGeom>
            <a:noFill/>
            <a:ln w="9525">
              <a:noFill/>
              <a:miter lim="800000"/>
              <a:headEnd/>
              <a:tailEnd/>
            </a:ln>
          </p:spPr>
          <p:txBody>
            <a:bodyPr>
              <a:spAutoFit/>
            </a:bodyPr>
            <a:lstStyle/>
            <a:p>
              <a:r>
                <a:rPr lang="en-US" sz="1800" dirty="0">
                  <a:latin typeface="Calibri" pitchFamily="34" charset="0"/>
                </a:rPr>
                <a:t>Survival Time</a:t>
              </a:r>
            </a:p>
          </p:txBody>
        </p:sp>
      </p:grpSp>
      <p:grpSp>
        <p:nvGrpSpPr>
          <p:cNvPr id="63" name="Group 62"/>
          <p:cNvGrpSpPr/>
          <p:nvPr/>
        </p:nvGrpSpPr>
        <p:grpSpPr>
          <a:xfrm>
            <a:off x="7619995" y="685802"/>
            <a:ext cx="369332" cy="5513295"/>
            <a:chOff x="6187956" y="1221433"/>
            <a:chExt cx="369332" cy="4987280"/>
          </a:xfrm>
        </p:grpSpPr>
        <p:cxnSp>
          <p:nvCxnSpPr>
            <p:cNvPr id="64" name="Straight Arrow Connector 63"/>
            <p:cNvCxnSpPr/>
            <p:nvPr/>
          </p:nvCxnSpPr>
          <p:spPr bwMode="auto">
            <a:xfrm>
              <a:off x="6344444" y="1221433"/>
              <a:ext cx="56356" cy="4987280"/>
            </a:xfrm>
            <a:prstGeom prst="straightConnector1">
              <a:avLst/>
            </a:prstGeom>
            <a:solidFill>
              <a:schemeClr val="accent1"/>
            </a:solidFill>
            <a:ln w="295275" cap="flat" cmpd="sng" algn="ctr">
              <a:solidFill>
                <a:schemeClr val="accent2"/>
              </a:solidFill>
              <a:prstDash val="solid"/>
              <a:round/>
              <a:headEnd type="triangle" w="sm" len="sm"/>
              <a:tailEnd type="triangle" w="sm" len="sm"/>
            </a:ln>
            <a:effectLst/>
          </p:spPr>
        </p:cxnSp>
        <p:sp>
          <p:nvSpPr>
            <p:cNvPr id="65" name="TextBox 37"/>
            <p:cNvSpPr txBox="1">
              <a:spLocks noChangeArrowheads="1"/>
            </p:cNvSpPr>
            <p:nvPr/>
          </p:nvSpPr>
          <p:spPr bwMode="auto">
            <a:xfrm rot="16200000">
              <a:off x="5122870" y="3561727"/>
              <a:ext cx="2499503" cy="369332"/>
            </a:xfrm>
            <a:prstGeom prst="rect">
              <a:avLst/>
            </a:prstGeom>
            <a:noFill/>
            <a:ln w="9525">
              <a:noFill/>
              <a:miter lim="800000"/>
              <a:headEnd/>
              <a:tailEnd/>
            </a:ln>
          </p:spPr>
          <p:txBody>
            <a:bodyPr wrap="none">
              <a:spAutoFit/>
            </a:bodyPr>
            <a:lstStyle/>
            <a:p>
              <a:r>
                <a:rPr lang="en-US" sz="1800" dirty="0">
                  <a:solidFill>
                    <a:schemeClr val="bg1"/>
                  </a:solidFill>
                  <a:latin typeface="Calibri" pitchFamily="34" charset="0"/>
                </a:rPr>
                <a:t>Cross-sectional: Unexposed</a:t>
              </a:r>
            </a:p>
          </p:txBody>
        </p:sp>
      </p:grpSp>
      <p:grpSp>
        <p:nvGrpSpPr>
          <p:cNvPr id="66" name="Group 65"/>
          <p:cNvGrpSpPr/>
          <p:nvPr/>
        </p:nvGrpSpPr>
        <p:grpSpPr>
          <a:xfrm>
            <a:off x="7162797" y="685801"/>
            <a:ext cx="369332" cy="5513295"/>
            <a:chOff x="6187958" y="1221433"/>
            <a:chExt cx="369332" cy="4987280"/>
          </a:xfrm>
        </p:grpSpPr>
        <p:cxnSp>
          <p:nvCxnSpPr>
            <p:cNvPr id="67" name="Straight Arrow Connector 66"/>
            <p:cNvCxnSpPr/>
            <p:nvPr/>
          </p:nvCxnSpPr>
          <p:spPr bwMode="auto">
            <a:xfrm>
              <a:off x="6344444" y="1221433"/>
              <a:ext cx="56356" cy="4987280"/>
            </a:xfrm>
            <a:prstGeom prst="straightConnector1">
              <a:avLst/>
            </a:prstGeom>
            <a:solidFill>
              <a:schemeClr val="accent1"/>
            </a:solidFill>
            <a:ln w="295275" cap="flat" cmpd="sng" algn="ctr">
              <a:solidFill>
                <a:schemeClr val="accent2"/>
              </a:solidFill>
              <a:prstDash val="solid"/>
              <a:round/>
              <a:headEnd type="triangle" w="sm" len="sm"/>
              <a:tailEnd type="triangle" w="sm" len="sm"/>
            </a:ln>
            <a:effectLst/>
          </p:spPr>
        </p:cxnSp>
        <p:sp>
          <p:nvSpPr>
            <p:cNvPr id="68" name="TextBox 37"/>
            <p:cNvSpPr txBox="1">
              <a:spLocks noChangeArrowheads="1"/>
            </p:cNvSpPr>
            <p:nvPr/>
          </p:nvSpPr>
          <p:spPr bwMode="auto">
            <a:xfrm rot="16200000">
              <a:off x="5203960" y="3676544"/>
              <a:ext cx="2337328" cy="369332"/>
            </a:xfrm>
            <a:prstGeom prst="rect">
              <a:avLst/>
            </a:prstGeom>
            <a:noFill/>
            <a:ln w="9525">
              <a:noFill/>
              <a:miter lim="800000"/>
              <a:headEnd/>
              <a:tailEnd/>
            </a:ln>
          </p:spPr>
          <p:txBody>
            <a:bodyPr wrap="none">
              <a:spAutoFit/>
            </a:bodyPr>
            <a:lstStyle/>
            <a:p>
              <a:r>
                <a:rPr lang="en-US" sz="1800" dirty="0">
                  <a:solidFill>
                    <a:schemeClr val="bg1"/>
                  </a:solidFill>
                  <a:latin typeface="Calibri" pitchFamily="34" charset="0"/>
                </a:rPr>
                <a:t>Cross-sectional: Exposed</a:t>
              </a:r>
            </a:p>
          </p:txBody>
        </p:sp>
      </p:grpSp>
      <p:sp>
        <p:nvSpPr>
          <p:cNvPr id="60" name="TextBox 59">
            <a:extLst>
              <a:ext uri="{FF2B5EF4-FFF2-40B4-BE49-F238E27FC236}">
                <a16:creationId xmlns:a16="http://schemas.microsoft.com/office/drawing/2014/main" id="{2F4A9EF0-AAB0-4998-B3AA-960A95AE23A1}"/>
              </a:ext>
            </a:extLst>
          </p:cNvPr>
          <p:cNvSpPr txBox="1"/>
          <p:nvPr/>
        </p:nvSpPr>
        <p:spPr>
          <a:xfrm>
            <a:off x="1611867" y="3285812"/>
            <a:ext cx="5302489" cy="830997"/>
          </a:xfrm>
          <a:prstGeom prst="rect">
            <a:avLst/>
          </a:prstGeom>
          <a:noFill/>
        </p:spPr>
        <p:txBody>
          <a:bodyPr wrap="square" rtlCol="0">
            <a:spAutoFit/>
          </a:bodyPr>
          <a:lstStyle/>
          <a:p>
            <a:pPr marL="228600" indent="-228600" eaLnBrk="0" hangingPunct="0">
              <a:buFont typeface="Arial" panose="020B0604020202020204" pitchFamily="34" charset="0"/>
              <a:buChar char="•"/>
            </a:pPr>
            <a:r>
              <a:rPr lang="en-US" altLang="en-US" dirty="0">
                <a:solidFill>
                  <a:srgbClr val="000000"/>
                </a:solidFill>
              </a:rPr>
              <a:t>a</a:t>
            </a:r>
            <a:r>
              <a:rPr lang="en-US" altLang="en-US" sz="2400" dirty="0">
                <a:solidFill>
                  <a:srgbClr val="000000"/>
                </a:solidFill>
              </a:rPr>
              <a:t>ka stratified cross-sectional sampling</a:t>
            </a:r>
          </a:p>
          <a:p>
            <a:pPr marL="228600" indent="-228600" eaLnBrk="0" hangingPunct="0">
              <a:buFont typeface="Arial" panose="020B0604020202020204" pitchFamily="34" charset="0"/>
              <a:buChar char="•"/>
            </a:pPr>
            <a:endParaRPr lang="en-US" altLang="en-US" dirty="0">
              <a:solidFill>
                <a:srgbClr val="000000"/>
              </a:solidFill>
            </a:endParaRPr>
          </a:p>
        </p:txBody>
      </p:sp>
    </p:spTree>
    <p:extLst>
      <p:ext uri="{BB962C8B-B14F-4D97-AF65-F5344CB8AC3E}">
        <p14:creationId xmlns:p14="http://schemas.microsoft.com/office/powerpoint/2010/main" val="415492248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1" y="2552700"/>
            <a:ext cx="342900"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34200" y="25908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New Members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1"/>
          </p:cNvCxnSpPr>
          <p:nvPr/>
        </p:nvCxnSpPr>
        <p:spPr>
          <a:xfrm>
            <a:off x="6443932" y="1339880"/>
            <a:ext cx="185468" cy="216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29400" y="1371600"/>
            <a:ext cx="420308"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itchFamily="34" charset="0"/>
                <a:ea typeface="+mn-ea"/>
                <a:cs typeface="+mn-cs"/>
              </a:rPr>
              <a:t>Calendar Time   </a:t>
            </a: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692555" y="2019301"/>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90106" y="1922838"/>
            <a:ext cx="6094" cy="916916"/>
          </a:xfrm>
          <a:prstGeom prst="straightConnector1">
            <a:avLst/>
          </a:prstGeom>
          <a:noFill/>
          <a:ln w="25400" algn="ctr">
            <a:solidFill>
              <a:schemeClr val="tx1"/>
            </a:solidFill>
            <a:prstDash val="dash"/>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466012" y="2163464"/>
            <a:ext cx="1588" cy="685800"/>
          </a:xfrm>
          <a:prstGeom prst="straightConnector1">
            <a:avLst/>
          </a:prstGeom>
          <a:noFill/>
          <a:ln w="25400" algn="ctr">
            <a:solidFill>
              <a:schemeClr val="tx1"/>
            </a:solidFill>
            <a:prstDash val="dash"/>
            <a:round/>
            <a:headEnd/>
            <a:tailEnd type="arrow" w="med" len="med"/>
          </a:ln>
        </p:spPr>
      </p:cxnSp>
      <p:cxnSp>
        <p:nvCxnSpPr>
          <p:cNvPr id="42" name="Straight Arrow Connector 31"/>
          <p:cNvCxnSpPr>
            <a:cxnSpLocks noChangeShapeType="1"/>
          </p:cNvCxnSpPr>
          <p:nvPr/>
        </p:nvCxnSpPr>
        <p:spPr bwMode="auto">
          <a:xfrm>
            <a:off x="6792914" y="2282827"/>
            <a:ext cx="369886" cy="0"/>
          </a:xfrm>
          <a:prstGeom prst="straightConnector1">
            <a:avLst/>
          </a:prstGeom>
          <a:noFill/>
          <a:ln w="25400" algn="ctr">
            <a:solidFill>
              <a:schemeClr val="tx1"/>
            </a:solidFill>
            <a:prstDash val="sysDash"/>
            <a:round/>
            <a:headEnd/>
            <a:tailEnd type="arrow" w="med" len="med"/>
          </a:ln>
        </p:spPr>
      </p:cxnSp>
      <p:sp>
        <p:nvSpPr>
          <p:cNvPr id="43" name="TextBox 43"/>
          <p:cNvSpPr txBox="1">
            <a:spLocks noChangeArrowheads="1"/>
          </p:cNvSpPr>
          <p:nvPr/>
        </p:nvSpPr>
        <p:spPr bwMode="auto">
          <a:xfrm>
            <a:off x="6754826" y="6336268"/>
            <a:ext cx="1855774" cy="369332"/>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Time of the Study</a:t>
            </a:r>
          </a:p>
        </p:txBody>
      </p:sp>
      <p:sp>
        <p:nvSpPr>
          <p:cNvPr id="44" name="Up Arrow 43"/>
          <p:cNvSpPr/>
          <p:nvPr/>
        </p:nvSpPr>
        <p:spPr>
          <a:xfrm>
            <a:off x="7504537" y="6141252"/>
            <a:ext cx="78523" cy="273308"/>
          </a:xfrm>
          <a:prstGeom prst="upArrow">
            <a:avLst/>
          </a:prstGeom>
          <a:solidFill>
            <a:srgbClr val="90594E"/>
          </a:solidFill>
          <a:ln>
            <a:solidFill>
              <a:srgbClr val="6D5A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cxnSp>
        <p:nvCxnSpPr>
          <p:cNvPr id="45" name="Straight Connector 53"/>
          <p:cNvCxnSpPr>
            <a:cxnSpLocks noChangeShapeType="1"/>
          </p:cNvCxnSpPr>
          <p:nvPr/>
        </p:nvCxnSpPr>
        <p:spPr bwMode="auto">
          <a:xfrm>
            <a:off x="6096000" y="1719546"/>
            <a:ext cx="1331447" cy="0"/>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H="1" flipV="1">
            <a:off x="7543801" y="1469369"/>
            <a:ext cx="2323" cy="250179"/>
          </a:xfrm>
          <a:prstGeom prst="straightConnector1">
            <a:avLst/>
          </a:prstGeom>
          <a:noFill/>
          <a:ln w="25400" algn="ctr">
            <a:solidFill>
              <a:schemeClr val="tx1"/>
            </a:solidFill>
            <a:prstDash val="sysDash"/>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grpSp>
        <p:nvGrpSpPr>
          <p:cNvPr id="52" name="Group 51"/>
          <p:cNvGrpSpPr/>
          <p:nvPr/>
        </p:nvGrpSpPr>
        <p:grpSpPr>
          <a:xfrm>
            <a:off x="7162800" y="568645"/>
            <a:ext cx="646331" cy="5527355"/>
            <a:chOff x="6019800" y="1221433"/>
            <a:chExt cx="646332" cy="4987280"/>
          </a:xfrm>
        </p:grpSpPr>
        <p:cxnSp>
          <p:nvCxnSpPr>
            <p:cNvPr id="53" name="Straight Arrow Connector 52"/>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4" name="TextBox 37"/>
            <p:cNvSpPr txBox="1">
              <a:spLocks noChangeArrowheads="1"/>
            </p:cNvSpPr>
            <p:nvPr/>
          </p:nvSpPr>
          <p:spPr bwMode="auto">
            <a:xfrm rot="16200000">
              <a:off x="4559193" y="3429684"/>
              <a:ext cx="3567546" cy="646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Calibri" pitchFamily="34" charset="0"/>
                  <a:ea typeface="+mn-ea"/>
                  <a:cs typeface="+mn-cs"/>
                </a:rPr>
                <a:t>Cross-sectional Study</a:t>
              </a:r>
            </a:p>
          </p:txBody>
        </p:sp>
      </p:grpSp>
      <p:grpSp>
        <p:nvGrpSpPr>
          <p:cNvPr id="61" name="Group 60">
            <a:extLst>
              <a:ext uri="{FF2B5EF4-FFF2-40B4-BE49-F238E27FC236}">
                <a16:creationId xmlns:a16="http://schemas.microsoft.com/office/drawing/2014/main" id="{A676095C-E2C2-40BD-B822-403541758E2D}"/>
              </a:ext>
            </a:extLst>
          </p:cNvPr>
          <p:cNvGrpSpPr/>
          <p:nvPr/>
        </p:nvGrpSpPr>
        <p:grpSpPr>
          <a:xfrm>
            <a:off x="197308" y="1391199"/>
            <a:ext cx="3352798" cy="369332"/>
            <a:chOff x="3733800" y="914402"/>
            <a:chExt cx="3352798" cy="369332"/>
          </a:xfrm>
        </p:grpSpPr>
        <p:cxnSp>
          <p:nvCxnSpPr>
            <p:cNvPr id="62" name="Straight Arrow Connector 38">
              <a:extLst>
                <a:ext uri="{FF2B5EF4-FFF2-40B4-BE49-F238E27FC236}">
                  <a16:creationId xmlns:a16="http://schemas.microsoft.com/office/drawing/2014/main" id="{8ADFD93A-5E83-4865-BEE8-1C2FF9AA299A}"/>
                </a:ext>
              </a:extLst>
            </p:cNvPr>
            <p:cNvCxnSpPr>
              <a:cxnSpLocks noChangeShapeType="1"/>
            </p:cNvCxnSpPr>
            <p:nvPr/>
          </p:nvCxnSpPr>
          <p:spPr bwMode="auto">
            <a:xfrm>
              <a:off x="3733800" y="1143000"/>
              <a:ext cx="533400" cy="0"/>
            </a:xfrm>
            <a:prstGeom prst="straightConnector1">
              <a:avLst/>
            </a:prstGeom>
            <a:noFill/>
            <a:ln w="25400" algn="ctr">
              <a:solidFill>
                <a:schemeClr val="tx1"/>
              </a:solidFill>
              <a:prstDash val="sysDash"/>
              <a:round/>
              <a:headEnd/>
              <a:tailEnd type="arrow" w="med" len="med"/>
            </a:ln>
          </p:spPr>
        </p:cxnSp>
        <p:sp>
          <p:nvSpPr>
            <p:cNvPr id="63" name="TextBox 39">
              <a:extLst>
                <a:ext uri="{FF2B5EF4-FFF2-40B4-BE49-F238E27FC236}">
                  <a16:creationId xmlns:a16="http://schemas.microsoft.com/office/drawing/2014/main" id="{5B6AA74B-FFAE-40AE-9432-A13E575F5AA3}"/>
                </a:ext>
              </a:extLst>
            </p:cNvPr>
            <p:cNvSpPr txBox="1">
              <a:spLocks noChangeArrowheads="1"/>
            </p:cNvSpPr>
            <p:nvPr/>
          </p:nvSpPr>
          <p:spPr bwMode="auto">
            <a:xfrm>
              <a:off x="4267199" y="914402"/>
              <a:ext cx="2819399" cy="369332"/>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Survival time after event</a:t>
              </a:r>
            </a:p>
          </p:txBody>
        </p:sp>
      </p:grpSp>
      <p:sp>
        <p:nvSpPr>
          <p:cNvPr id="65" name="TextBox 45">
            <a:extLst>
              <a:ext uri="{FF2B5EF4-FFF2-40B4-BE49-F238E27FC236}">
                <a16:creationId xmlns:a16="http://schemas.microsoft.com/office/drawing/2014/main" id="{55CE7B6A-2241-4324-8F68-145E65A9374F}"/>
              </a:ext>
            </a:extLst>
          </p:cNvPr>
          <p:cNvSpPr txBox="1">
            <a:spLocks noChangeArrowheads="1"/>
          </p:cNvSpPr>
          <p:nvPr/>
        </p:nvSpPr>
        <p:spPr bwMode="auto">
          <a:xfrm>
            <a:off x="538639" y="20492"/>
            <a:ext cx="8199617" cy="523220"/>
          </a:xfrm>
          <a:prstGeom prst="rect">
            <a:avLst/>
          </a:prstGeom>
          <a:noFill/>
          <a:ln w="9525">
            <a:noFill/>
            <a:miter lim="800000"/>
            <a:headEnd/>
            <a:tailEnd/>
          </a:ln>
        </p:spPr>
        <p:txBody>
          <a:bodyPr wrap="none">
            <a:spAutoFit/>
          </a:bodyPr>
          <a:lstStyle/>
          <a:p>
            <a:r>
              <a:rPr lang="en-US" sz="2800" b="1" dirty="0"/>
              <a:t>Cross-Sectional Design with Non-Selective Sampling</a:t>
            </a:r>
          </a:p>
        </p:txBody>
      </p:sp>
    </p:spTree>
    <p:extLst>
      <p:ext uri="{BB962C8B-B14F-4D97-AF65-F5344CB8AC3E}">
        <p14:creationId xmlns:p14="http://schemas.microsoft.com/office/powerpoint/2010/main" val="10158596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7391401" y="2603941"/>
            <a:ext cx="403225"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385138"/>
            <a:ext cx="403226"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093788" y="1765741"/>
            <a:ext cx="403225" cy="2577661"/>
          </a:xfrm>
          <a:prstGeom prst="rect">
            <a:avLst/>
          </a:prstGeom>
        </p:spPr>
      </p:pic>
      <p:sp>
        <p:nvSpPr>
          <p:cNvPr id="4" name="Flowchart: Manual Input 3"/>
          <p:cNvSpPr/>
          <p:nvPr/>
        </p:nvSpPr>
        <p:spPr>
          <a:xfrm>
            <a:off x="1551177"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42007" name="TextBox 43"/>
          <p:cNvSpPr txBox="1">
            <a:spLocks noChangeArrowheads="1"/>
          </p:cNvSpPr>
          <p:nvPr/>
        </p:nvSpPr>
        <p:spPr bwMode="auto">
          <a:xfrm>
            <a:off x="3810001" y="5715000"/>
            <a:ext cx="2270750"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Time since enrollment</a:t>
            </a:r>
          </a:p>
        </p:txBody>
      </p:sp>
      <p:sp>
        <p:nvSpPr>
          <p:cNvPr id="42010" name="Text Box 1030"/>
          <p:cNvSpPr txBox="1">
            <a:spLocks noChangeArrowheads="1"/>
          </p:cNvSpPr>
          <p:nvPr/>
        </p:nvSpPr>
        <p:spPr bwMode="auto">
          <a:xfrm>
            <a:off x="304800" y="759770"/>
            <a:ext cx="8439150" cy="461665"/>
          </a:xfrm>
          <a:prstGeom prst="rect">
            <a:avLst/>
          </a:prstGeom>
          <a:noFill/>
          <a:ln w="952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 event               = loss to follow-up    CE = competing event</a:t>
            </a:r>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cxnSp>
        <p:nvCxnSpPr>
          <p:cNvPr id="42013" name="Straight Arrow Connector 30"/>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grpSp>
        <p:nvGrpSpPr>
          <p:cNvPr id="69" name="Group 68"/>
          <p:cNvGrpSpPr/>
          <p:nvPr/>
        </p:nvGrpSpPr>
        <p:grpSpPr>
          <a:xfrm>
            <a:off x="1047466" y="2912331"/>
            <a:ext cx="6801134" cy="1007001"/>
            <a:chOff x="914400" y="2742634"/>
            <a:chExt cx="8208994" cy="2348193"/>
          </a:xfrm>
        </p:grpSpPr>
        <p:sp>
          <p:nvSpPr>
            <p:cNvPr id="7" name="Right Arrow 6"/>
            <p:cNvSpPr/>
            <p:nvPr/>
          </p:nvSpPr>
          <p:spPr bwMode="auto">
            <a:xfrm>
              <a:off x="914400" y="2742634"/>
              <a:ext cx="8208994" cy="2348193"/>
            </a:xfrm>
            <a:prstGeom prst="rightArrow">
              <a:avLst>
                <a:gd name="adj1" fmla="val 50000"/>
                <a:gd name="adj2" fmla="val 48754"/>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9" name="TextBox 36"/>
            <p:cNvSpPr txBox="1">
              <a:spLocks noChangeArrowheads="1"/>
            </p:cNvSpPr>
            <p:nvPr/>
          </p:nvSpPr>
          <p:spPr bwMode="auto">
            <a:xfrm>
              <a:off x="1657064" y="3133100"/>
              <a:ext cx="4485139" cy="987639"/>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pitchFamily="34" charset="0"/>
                  <a:ea typeface="+mn-ea"/>
                  <a:cs typeface="+mn-cs"/>
                </a:rPr>
                <a:t>Cohort study: Exposed</a:t>
              </a:r>
            </a:p>
          </p:txBody>
        </p:sp>
      </p:gr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7391400" y="5305400"/>
            <a:ext cx="403226" cy="333400"/>
          </a:xfrm>
          <a:prstGeom prst="rect">
            <a:avLst/>
          </a:prstGeom>
        </p:spPr>
      </p:pic>
      <p:grpSp>
        <p:nvGrpSpPr>
          <p:cNvPr id="15" name="Group 14"/>
          <p:cNvGrpSpPr/>
          <p:nvPr/>
        </p:nvGrpSpPr>
        <p:grpSpPr>
          <a:xfrm>
            <a:off x="304800" y="872030"/>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grpSp>
      <p:grpSp>
        <p:nvGrpSpPr>
          <p:cNvPr id="25" name="Group 24">
            <a:extLst>
              <a:ext uri="{FF2B5EF4-FFF2-40B4-BE49-F238E27FC236}">
                <a16:creationId xmlns:a16="http://schemas.microsoft.com/office/drawing/2014/main" id="{D12FDC4C-7B51-49AF-937B-D061E328D060}"/>
              </a:ext>
            </a:extLst>
          </p:cNvPr>
          <p:cNvGrpSpPr/>
          <p:nvPr/>
        </p:nvGrpSpPr>
        <p:grpSpPr>
          <a:xfrm>
            <a:off x="1905000" y="1306512"/>
            <a:ext cx="5562600" cy="1265898"/>
            <a:chOff x="1905000" y="1306512"/>
            <a:chExt cx="5562600" cy="1265898"/>
          </a:xfrm>
        </p:grpSpPr>
        <p:sp>
          <p:nvSpPr>
            <p:cNvPr id="80" name="Oval 79"/>
            <p:cNvSpPr/>
            <p:nvPr/>
          </p:nvSpPr>
          <p:spPr>
            <a:xfrm>
              <a:off x="6614661" y="1752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cxnSp>
          <p:nvCxnSpPr>
            <p:cNvPr id="8" name="Straight Arrow Connector 7"/>
            <p:cNvCxnSpPr>
              <a:cxnSpLocks/>
            </p:cNvCxnSpPr>
            <p:nvPr/>
          </p:nvCxnSpPr>
          <p:spPr>
            <a:xfrm flipV="1">
              <a:off x="1905000" y="1383268"/>
              <a:ext cx="443989" cy="5217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2266950" y="1461513"/>
              <a:ext cx="446380" cy="5054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6079" y="1648448"/>
              <a:ext cx="400844" cy="499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572000" y="1752600"/>
              <a:ext cx="428625" cy="530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1783559"/>
              <a:ext cx="400050" cy="5786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3965" y="1966914"/>
              <a:ext cx="408009" cy="547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55774" y="2025871"/>
              <a:ext cx="411826" cy="5465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V="1">
              <a:off x="2665792" y="1509714"/>
              <a:ext cx="388048" cy="4714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72050" y="1783558"/>
              <a:ext cx="381000" cy="50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56555" y="1969533"/>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124200" y="1600200"/>
              <a:ext cx="40005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4" y="1306512"/>
              <a:ext cx="420308"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CE</a:t>
              </a:r>
            </a:p>
          </p:txBody>
        </p:sp>
        <p:cxnSp>
          <p:nvCxnSpPr>
            <p:cNvPr id="33" name="Straight Connector 34"/>
            <p:cNvCxnSpPr/>
            <p:nvPr/>
          </p:nvCxnSpPr>
          <p:spPr>
            <a:xfrm flipV="1">
              <a:off x="5894071" y="1905000"/>
              <a:ext cx="354330" cy="52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CE</a:t>
              </a:r>
            </a:p>
          </p:txBody>
        </p:sp>
        <p:sp>
          <p:nvSpPr>
            <p:cNvPr id="77" name="Oval 76"/>
            <p:cNvSpPr/>
            <p:nvPr/>
          </p:nvSpPr>
          <p:spPr>
            <a:xfrm>
              <a:off x="2957061" y="1376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78" name="Oval 77"/>
            <p:cNvSpPr/>
            <p:nvPr/>
          </p:nvSpPr>
          <p:spPr>
            <a:xfrm>
              <a:off x="4495800" y="157097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79" name="Oval 78"/>
            <p:cNvSpPr/>
            <p:nvPr/>
          </p:nvSpPr>
          <p:spPr>
            <a:xfrm>
              <a:off x="5257800" y="16649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grpSp>
      <p:sp>
        <p:nvSpPr>
          <p:cNvPr id="41" name="TextBox 45">
            <a:extLst>
              <a:ext uri="{FF2B5EF4-FFF2-40B4-BE49-F238E27FC236}">
                <a16:creationId xmlns:a16="http://schemas.microsoft.com/office/drawing/2014/main" id="{B3EBD8CD-98C6-4B38-B185-2EEB2D92B269}"/>
              </a:ext>
            </a:extLst>
          </p:cNvPr>
          <p:cNvSpPr txBox="1">
            <a:spLocks noChangeArrowheads="1"/>
          </p:cNvSpPr>
          <p:nvPr/>
        </p:nvSpPr>
        <p:spPr bwMode="auto">
          <a:xfrm>
            <a:off x="170241" y="6561"/>
            <a:ext cx="8710974" cy="523220"/>
          </a:xfrm>
          <a:prstGeom prst="rect">
            <a:avLst/>
          </a:prstGeom>
          <a:noFill/>
          <a:ln w="9525">
            <a:noFill/>
            <a:miter lim="800000"/>
            <a:headEnd/>
            <a:tailEnd/>
          </a:ln>
        </p:spPr>
        <p:txBody>
          <a:bodyPr wrap="none">
            <a:spAutoFit/>
          </a:bodyPr>
          <a:lstStyle/>
          <a:p>
            <a:r>
              <a:rPr lang="en-US" sz="2800" b="1" dirty="0"/>
              <a:t>Cohort Study Design with Exposure-Selective Sampling</a:t>
            </a:r>
          </a:p>
        </p:txBody>
      </p:sp>
      <p:grpSp>
        <p:nvGrpSpPr>
          <p:cNvPr id="42" name="Group 41">
            <a:extLst>
              <a:ext uri="{FF2B5EF4-FFF2-40B4-BE49-F238E27FC236}">
                <a16:creationId xmlns:a16="http://schemas.microsoft.com/office/drawing/2014/main" id="{ACB4E3C4-918B-4A95-90D9-BE21509EFD66}"/>
              </a:ext>
            </a:extLst>
          </p:cNvPr>
          <p:cNvGrpSpPr/>
          <p:nvPr/>
        </p:nvGrpSpPr>
        <p:grpSpPr>
          <a:xfrm>
            <a:off x="1047467" y="4053097"/>
            <a:ext cx="6801133" cy="939733"/>
            <a:chOff x="1047785" y="4337340"/>
            <a:chExt cx="8176419" cy="1687511"/>
          </a:xfrm>
        </p:grpSpPr>
        <p:sp>
          <p:nvSpPr>
            <p:cNvPr id="43" name="Right Arrow 6">
              <a:extLst>
                <a:ext uri="{FF2B5EF4-FFF2-40B4-BE49-F238E27FC236}">
                  <a16:creationId xmlns:a16="http://schemas.microsoft.com/office/drawing/2014/main" id="{8C46CA10-2EE9-4D88-8DF6-755F14259B6E}"/>
                </a:ext>
              </a:extLst>
            </p:cNvPr>
            <p:cNvSpPr/>
            <p:nvPr/>
          </p:nvSpPr>
          <p:spPr bwMode="auto">
            <a:xfrm>
              <a:off x="1047785" y="4337340"/>
              <a:ext cx="8176419" cy="168751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4" name="TextBox 36">
              <a:extLst>
                <a:ext uri="{FF2B5EF4-FFF2-40B4-BE49-F238E27FC236}">
                  <a16:creationId xmlns:a16="http://schemas.microsoft.com/office/drawing/2014/main" id="{269738FA-DA82-4959-938F-E15D9B95B1D5}"/>
                </a:ext>
              </a:extLst>
            </p:cNvPr>
            <p:cNvSpPr txBox="1">
              <a:spLocks noChangeArrowheads="1"/>
            </p:cNvSpPr>
            <p:nvPr/>
          </p:nvSpPr>
          <p:spPr bwMode="auto">
            <a:xfrm>
              <a:off x="1762203" y="4601207"/>
              <a:ext cx="5035738" cy="948766"/>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pitchFamily="34" charset="0"/>
                  <a:ea typeface="+mn-ea"/>
                  <a:cs typeface="+mn-cs"/>
                </a:rPr>
                <a:t>Cohort study: Unexposed</a:t>
              </a:r>
            </a:p>
          </p:txBody>
        </p:sp>
      </p:grpSp>
    </p:spTree>
    <p:extLst>
      <p:ext uri="{BB962C8B-B14F-4D97-AF65-F5344CB8AC3E}">
        <p14:creationId xmlns:p14="http://schemas.microsoft.com/office/powerpoint/2010/main" val="555485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57200" y="152400"/>
            <a:ext cx="7772400" cy="1143000"/>
          </a:xfrm>
        </p:spPr>
        <p:txBody>
          <a:bodyPr/>
          <a:lstStyle/>
          <a:p>
            <a:r>
              <a:rPr lang="en-US" sz="4000" b="1" dirty="0"/>
              <a:t>Problems with ecologic studies that lead to incorrect conclusions</a:t>
            </a:r>
          </a:p>
        </p:txBody>
      </p:sp>
      <p:sp>
        <p:nvSpPr>
          <p:cNvPr id="19458" name="Rectangle 3"/>
          <p:cNvSpPr>
            <a:spLocks noGrp="1" noChangeArrowheads="1"/>
          </p:cNvSpPr>
          <p:nvPr>
            <p:ph type="body" idx="1"/>
          </p:nvPr>
        </p:nvSpPr>
        <p:spPr>
          <a:xfrm>
            <a:off x="152400" y="1600200"/>
            <a:ext cx="8686800" cy="4876800"/>
          </a:xfrm>
        </p:spPr>
        <p:txBody>
          <a:bodyPr/>
          <a:lstStyle/>
          <a:p>
            <a:pPr>
              <a:lnSpc>
                <a:spcPct val="80000"/>
              </a:lnSpc>
            </a:pPr>
            <a:r>
              <a:rPr lang="en-US" sz="2800" dirty="0"/>
              <a:t>Confounding</a:t>
            </a:r>
          </a:p>
          <a:p>
            <a:pPr lvl="1">
              <a:lnSpc>
                <a:spcPct val="80000"/>
              </a:lnSpc>
            </a:pPr>
            <a:r>
              <a:rPr lang="en-US" sz="2600" dirty="0"/>
              <a:t>Potential source of bias in most observational studies, not just ecologic studies.  Covered in later lectures.</a:t>
            </a:r>
          </a:p>
          <a:p>
            <a:pPr lvl="1">
              <a:lnSpc>
                <a:spcPct val="80000"/>
              </a:lnSpc>
            </a:pPr>
            <a:r>
              <a:rPr lang="en-US" sz="2600" dirty="0"/>
              <a:t>Particularly difficult to manage in ecologic design</a:t>
            </a:r>
          </a:p>
          <a:p>
            <a:pPr marL="457200" lvl="1" indent="0">
              <a:lnSpc>
                <a:spcPct val="80000"/>
              </a:lnSpc>
              <a:buNone/>
            </a:pPr>
            <a:r>
              <a:rPr lang="en-US" sz="1200" dirty="0"/>
              <a:t> </a:t>
            </a:r>
          </a:p>
          <a:p>
            <a:pPr>
              <a:lnSpc>
                <a:spcPct val="80000"/>
              </a:lnSpc>
            </a:pPr>
            <a:r>
              <a:rPr lang="en-US" sz="2800" dirty="0"/>
              <a:t>“Ecologic fallacy”</a:t>
            </a:r>
          </a:p>
          <a:p>
            <a:pPr lvl="1">
              <a:lnSpc>
                <a:spcPct val="80000"/>
              </a:lnSpc>
            </a:pPr>
            <a:r>
              <a:rPr lang="en-US" sz="2600" dirty="0"/>
              <a:t>Particular to ecologic design</a:t>
            </a:r>
          </a:p>
          <a:p>
            <a:pPr lvl="1">
              <a:lnSpc>
                <a:spcPct val="80000"/>
              </a:lnSpc>
            </a:pPr>
            <a:r>
              <a:rPr lang="en-US" sz="2600" dirty="0"/>
              <a:t>Can arise when making inferences about individuals by using group-level studies.  </a:t>
            </a:r>
          </a:p>
          <a:p>
            <a:pPr lvl="1">
              <a:lnSpc>
                <a:spcPct val="80000"/>
              </a:lnSpc>
            </a:pPr>
            <a:r>
              <a:rPr lang="en-US" sz="2600" dirty="0"/>
              <a:t>Relationship that appears to exist at the group level is </a:t>
            </a:r>
            <a:r>
              <a:rPr lang="en-US" sz="2600" i="1" dirty="0"/>
              <a:t>not</a:t>
            </a:r>
            <a:r>
              <a:rPr lang="en-US" sz="2600" dirty="0"/>
              <a:t> present within individuals</a:t>
            </a:r>
          </a:p>
          <a:p>
            <a:pPr marL="457200" lvl="1" indent="0">
              <a:lnSpc>
                <a:spcPct val="80000"/>
              </a:lnSpc>
              <a:buNone/>
            </a:pPr>
            <a:endParaRPr lang="en-US" sz="2600" dirty="0"/>
          </a:p>
          <a:p>
            <a:pPr lvl="1">
              <a:lnSpc>
                <a:spcPct val="80000"/>
              </a:lnSpc>
            </a:pPr>
            <a:endParaRPr lang="en-US" sz="2400" dirty="0"/>
          </a:p>
          <a:p>
            <a:pPr lvl="1">
              <a:lnSpc>
                <a:spcPct val="80000"/>
              </a:lnSpc>
            </a:pPr>
            <a:endParaRPr lang="en-US" sz="2400" dirty="0"/>
          </a:p>
        </p:txBody>
      </p:sp>
    </p:spTree>
    <p:extLst>
      <p:ext uri="{BB962C8B-B14F-4D97-AF65-F5344CB8AC3E}">
        <p14:creationId xmlns:p14="http://schemas.microsoft.com/office/powerpoint/2010/main" val="28483790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7391401" y="2603941"/>
            <a:ext cx="403225"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385138"/>
            <a:ext cx="403226"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093788" y="1765741"/>
            <a:ext cx="403225" cy="2577661"/>
          </a:xfrm>
          <a:prstGeom prst="rect">
            <a:avLst/>
          </a:prstGeom>
        </p:spPr>
      </p:pic>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42007" name="TextBox 43"/>
          <p:cNvSpPr txBox="1">
            <a:spLocks noChangeArrowheads="1"/>
          </p:cNvSpPr>
          <p:nvPr/>
        </p:nvSpPr>
        <p:spPr bwMode="auto">
          <a:xfrm>
            <a:off x="3810001" y="5715000"/>
            <a:ext cx="2270750"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Time since enrollment</a:t>
            </a:r>
          </a:p>
        </p:txBody>
      </p:sp>
      <p:sp>
        <p:nvSpPr>
          <p:cNvPr id="42010" name="Text Box 1030"/>
          <p:cNvSpPr txBox="1">
            <a:spLocks noChangeArrowheads="1"/>
          </p:cNvSpPr>
          <p:nvPr/>
        </p:nvSpPr>
        <p:spPr bwMode="auto">
          <a:xfrm>
            <a:off x="304800" y="759770"/>
            <a:ext cx="8439150" cy="461665"/>
          </a:xfrm>
          <a:prstGeom prst="rect">
            <a:avLst/>
          </a:prstGeom>
          <a:noFill/>
          <a:ln w="952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 event               = loss to follow-up    CE = competing event</a:t>
            </a:r>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cxnSp>
        <p:nvCxnSpPr>
          <p:cNvPr id="42013" name="Straight Arrow Connector 30"/>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grpSp>
        <p:nvGrpSpPr>
          <p:cNvPr id="69" name="Group 68"/>
          <p:cNvGrpSpPr/>
          <p:nvPr/>
        </p:nvGrpSpPr>
        <p:grpSpPr>
          <a:xfrm>
            <a:off x="914401" y="2590800"/>
            <a:ext cx="8176419" cy="2552700"/>
            <a:chOff x="914400" y="2538129"/>
            <a:chExt cx="8176419" cy="2552700"/>
          </a:xfrm>
        </p:grpSpPr>
        <p:sp>
          <p:nvSpPr>
            <p:cNvPr id="7" name="Right Arrow 6"/>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39"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pitchFamily="34" charset="0"/>
                  <a:ea typeface="+mn-ea"/>
                  <a:cs typeface="+mn-cs"/>
                </a:rPr>
                <a:t>Cohort study</a:t>
              </a:r>
            </a:p>
          </p:txBody>
        </p:sp>
      </p:gr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7391400" y="5305400"/>
            <a:ext cx="403226" cy="333400"/>
          </a:xfrm>
          <a:prstGeom prst="rect">
            <a:avLst/>
          </a:prstGeom>
        </p:spPr>
      </p:pic>
      <p:grpSp>
        <p:nvGrpSpPr>
          <p:cNvPr id="15" name="Group 14"/>
          <p:cNvGrpSpPr/>
          <p:nvPr/>
        </p:nvGrpSpPr>
        <p:grpSpPr>
          <a:xfrm>
            <a:off x="338931" y="838202"/>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grpSp>
      <p:grpSp>
        <p:nvGrpSpPr>
          <p:cNvPr id="25" name="Group 24">
            <a:extLst>
              <a:ext uri="{FF2B5EF4-FFF2-40B4-BE49-F238E27FC236}">
                <a16:creationId xmlns:a16="http://schemas.microsoft.com/office/drawing/2014/main" id="{D12FDC4C-7B51-49AF-937B-D061E328D060}"/>
              </a:ext>
            </a:extLst>
          </p:cNvPr>
          <p:cNvGrpSpPr/>
          <p:nvPr/>
        </p:nvGrpSpPr>
        <p:grpSpPr>
          <a:xfrm>
            <a:off x="1905000" y="1306512"/>
            <a:ext cx="5562600" cy="1265898"/>
            <a:chOff x="1905000" y="1306512"/>
            <a:chExt cx="5562600" cy="1265898"/>
          </a:xfrm>
        </p:grpSpPr>
        <p:sp>
          <p:nvSpPr>
            <p:cNvPr id="80" name="Oval 79"/>
            <p:cNvSpPr/>
            <p:nvPr/>
          </p:nvSpPr>
          <p:spPr>
            <a:xfrm>
              <a:off x="6614661" y="1752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cxnSp>
          <p:nvCxnSpPr>
            <p:cNvPr id="8" name="Straight Arrow Connector 7"/>
            <p:cNvCxnSpPr>
              <a:cxnSpLocks/>
            </p:cNvCxnSpPr>
            <p:nvPr/>
          </p:nvCxnSpPr>
          <p:spPr>
            <a:xfrm flipV="1">
              <a:off x="1905000" y="1383268"/>
              <a:ext cx="443989" cy="5217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2266950" y="1461513"/>
              <a:ext cx="446380" cy="5054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6079" y="1648448"/>
              <a:ext cx="400844" cy="499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572000" y="1752600"/>
              <a:ext cx="428625" cy="530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1783559"/>
              <a:ext cx="400050" cy="5786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3965" y="1966914"/>
              <a:ext cx="408009" cy="547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55774" y="2025871"/>
              <a:ext cx="411826" cy="5465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V="1">
              <a:off x="2665792" y="1509714"/>
              <a:ext cx="388048" cy="4714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72050" y="1783558"/>
              <a:ext cx="381000" cy="50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56555" y="1969533"/>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124200" y="1600200"/>
              <a:ext cx="40005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4" y="1306512"/>
              <a:ext cx="420308"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CE</a:t>
              </a:r>
            </a:p>
          </p:txBody>
        </p:sp>
        <p:cxnSp>
          <p:nvCxnSpPr>
            <p:cNvPr id="33" name="Straight Connector 34"/>
            <p:cNvCxnSpPr/>
            <p:nvPr/>
          </p:nvCxnSpPr>
          <p:spPr>
            <a:xfrm flipV="1">
              <a:off x="5894071" y="1905000"/>
              <a:ext cx="354330" cy="52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CE</a:t>
              </a:r>
            </a:p>
          </p:txBody>
        </p:sp>
        <p:sp>
          <p:nvSpPr>
            <p:cNvPr id="77" name="Oval 76"/>
            <p:cNvSpPr/>
            <p:nvPr/>
          </p:nvSpPr>
          <p:spPr>
            <a:xfrm>
              <a:off x="2957061" y="1376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78" name="Oval 77"/>
            <p:cNvSpPr/>
            <p:nvPr/>
          </p:nvSpPr>
          <p:spPr>
            <a:xfrm>
              <a:off x="4495800" y="157097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79" name="Oval 78"/>
            <p:cNvSpPr/>
            <p:nvPr/>
          </p:nvSpPr>
          <p:spPr>
            <a:xfrm>
              <a:off x="5257800" y="16649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grpSp>
      <p:sp>
        <p:nvSpPr>
          <p:cNvPr id="41" name="TextBox 45">
            <a:extLst>
              <a:ext uri="{FF2B5EF4-FFF2-40B4-BE49-F238E27FC236}">
                <a16:creationId xmlns:a16="http://schemas.microsoft.com/office/drawing/2014/main" id="{1A9A057E-96AA-41E2-AE77-B2C9573DF459}"/>
              </a:ext>
            </a:extLst>
          </p:cNvPr>
          <p:cNvSpPr txBox="1">
            <a:spLocks noChangeArrowheads="1"/>
          </p:cNvSpPr>
          <p:nvPr/>
        </p:nvSpPr>
        <p:spPr bwMode="auto">
          <a:xfrm>
            <a:off x="472191" y="4890"/>
            <a:ext cx="7901522" cy="523220"/>
          </a:xfrm>
          <a:prstGeom prst="rect">
            <a:avLst/>
          </a:prstGeom>
          <a:noFill/>
          <a:ln w="9525">
            <a:noFill/>
            <a:miter lim="800000"/>
            <a:headEnd/>
            <a:tailEnd/>
          </a:ln>
        </p:spPr>
        <p:txBody>
          <a:bodyPr wrap="none">
            <a:spAutoFit/>
          </a:bodyPr>
          <a:lstStyle/>
          <a:p>
            <a:r>
              <a:rPr lang="en-US" sz="2800" b="1" dirty="0"/>
              <a:t>Cohort Study Design with Non-Selective Sampling</a:t>
            </a:r>
          </a:p>
        </p:txBody>
      </p:sp>
    </p:spTree>
    <p:extLst>
      <p:ext uri="{BB962C8B-B14F-4D97-AF65-F5344CB8AC3E}">
        <p14:creationId xmlns:p14="http://schemas.microsoft.com/office/powerpoint/2010/main" val="31843668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2766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 name="Rectangle 4"/>
          <p:cNvSpPr/>
          <p:nvPr/>
        </p:nvSpPr>
        <p:spPr>
          <a:xfrm>
            <a:off x="7315200" y="2819400"/>
            <a:ext cx="4572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6" name="Rectangle 5"/>
          <p:cNvSpPr/>
          <p:nvPr/>
        </p:nvSpPr>
        <p:spPr>
          <a:xfrm>
            <a:off x="1066800" y="2133600"/>
            <a:ext cx="457200"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cxnSp>
        <p:nvCxnSpPr>
          <p:cNvPr id="8" name="Straight Arrow Connector 7"/>
          <p:cNvCxnSpPr>
            <a:cxnSpLocks/>
          </p:cNvCxnSpPr>
          <p:nvPr/>
        </p:nvCxnSpPr>
        <p:spPr>
          <a:xfrm flipV="1">
            <a:off x="1843539" y="1802368"/>
            <a:ext cx="428217" cy="4247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2282785" y="1839218"/>
            <a:ext cx="428217" cy="4210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V="1">
            <a:off x="3810000" y="2013115"/>
            <a:ext cx="446583" cy="4252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4732330" y="2157386"/>
            <a:ext cx="426470" cy="4164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5634547" y="2286000"/>
            <a:ext cx="385253" cy="3709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6659814" y="2361518"/>
            <a:ext cx="423070" cy="431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V="1">
            <a:off x="7143750" y="2438400"/>
            <a:ext cx="400050" cy="4113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43840" y="206391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83248" y="216607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59512" y="2336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12" name="TextBox 35"/>
          <p:cNvSpPr txBox="1">
            <a:spLocks noChangeArrowheads="1"/>
          </p:cNvSpPr>
          <p:nvPr/>
        </p:nvSpPr>
        <p:spPr bwMode="auto">
          <a:xfrm>
            <a:off x="3597164" y="1802368"/>
            <a:ext cx="420308"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CE</a:t>
            </a:r>
          </a:p>
        </p:txBody>
      </p:sp>
      <p:sp>
        <p:nvSpPr>
          <p:cNvPr id="29" name="Rectangle 28"/>
          <p:cNvSpPr/>
          <p:nvPr/>
        </p:nvSpPr>
        <p:spPr>
          <a:xfrm>
            <a:off x="7239000" y="1295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a:ea typeface="+mn-ea"/>
                <a:cs typeface="+mn-cs"/>
              </a:rPr>
              <a:t>cases</a:t>
            </a:r>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1" y="2286000"/>
            <a:ext cx="46038"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2" name="Rectangle 51"/>
          <p:cNvSpPr/>
          <p:nvPr/>
        </p:nvSpPr>
        <p:spPr>
          <a:xfrm>
            <a:off x="4199495" y="2444915"/>
            <a:ext cx="57088" cy="2944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3" name="Rectangle 52"/>
          <p:cNvSpPr/>
          <p:nvPr/>
        </p:nvSpPr>
        <p:spPr>
          <a:xfrm flipH="1">
            <a:off x="5151437" y="2560323"/>
            <a:ext cx="46037"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4" name="Rectangle 53"/>
          <p:cNvSpPr/>
          <p:nvPr/>
        </p:nvSpPr>
        <p:spPr>
          <a:xfrm>
            <a:off x="6248400" y="2689308"/>
            <a:ext cx="46038" cy="2686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cxnSp>
        <p:nvCxnSpPr>
          <p:cNvPr id="59" name="Shape 58"/>
          <p:cNvCxnSpPr>
            <a:stCxn id="51" idx="2"/>
          </p:cNvCxnSpPr>
          <p:nvPr/>
        </p:nvCxnSpPr>
        <p:spPr>
          <a:xfrm rot="16200000" flipH="1">
            <a:off x="5127625" y="2971800"/>
            <a:ext cx="304800" cy="5181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a:stCxn id="52" idx="2"/>
          </p:cNvCxnSpPr>
          <p:nvPr/>
        </p:nvCxnSpPr>
        <p:spPr>
          <a:xfrm>
            <a:off x="4228039" y="5389347"/>
            <a:ext cx="0" cy="325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5178426" y="5446713"/>
            <a:ext cx="0" cy="268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168400" y="5889625"/>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031" name="TextBox 56"/>
          <p:cNvSpPr txBox="1">
            <a:spLocks noChangeArrowheads="1"/>
          </p:cNvSpPr>
          <p:nvPr/>
        </p:nvSpPr>
        <p:spPr bwMode="auto">
          <a:xfrm>
            <a:off x="3683001" y="5900739"/>
            <a:ext cx="649537"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Time</a:t>
            </a:r>
          </a:p>
        </p:txBody>
      </p:sp>
      <p:sp>
        <p:nvSpPr>
          <p:cNvPr id="85032" name="Rectangle 3"/>
          <p:cNvSpPr>
            <a:spLocks noChangeArrowheads="1"/>
          </p:cNvSpPr>
          <p:nvPr/>
        </p:nvSpPr>
        <p:spPr bwMode="auto">
          <a:xfrm>
            <a:off x="152400" y="158288"/>
            <a:ext cx="8839200" cy="523220"/>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itchFamily="18" charset="0"/>
                <a:ea typeface="+mn-ea"/>
                <a:cs typeface="+mn-cs"/>
              </a:rPr>
              <a:t>Case-control studies are, by definition, outcome-selective</a:t>
            </a:r>
          </a:p>
        </p:txBody>
      </p:sp>
      <p:cxnSp>
        <p:nvCxnSpPr>
          <p:cNvPr id="47" name="Straight Connector 46"/>
          <p:cNvCxnSpPr>
            <a:cxnSpLocks/>
            <a:stCxn id="54" idx="2"/>
          </p:cNvCxnSpPr>
          <p:nvPr/>
        </p:nvCxnSpPr>
        <p:spPr>
          <a:xfrm flipH="1">
            <a:off x="6270625" y="5375358"/>
            <a:ext cx="794" cy="339642"/>
          </a:xfrm>
          <a:prstGeom prst="line">
            <a:avLst/>
          </a:prstGeom>
        </p:spPr>
        <p:style>
          <a:lnRef idx="1">
            <a:schemeClr val="accent1"/>
          </a:lnRef>
          <a:fillRef idx="0">
            <a:schemeClr val="accent1"/>
          </a:fillRef>
          <a:effectRef idx="0">
            <a:schemeClr val="accent1"/>
          </a:effectRef>
          <a:fontRef idx="minor">
            <a:schemeClr val="tx1"/>
          </a:fontRef>
        </p:style>
      </p:cxnSp>
      <p:sp>
        <p:nvSpPr>
          <p:cNvPr id="8503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6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5036" name="Text Box 45"/>
          <p:cNvSpPr txBox="1">
            <a:spLocks noChangeArrowheads="1"/>
          </p:cNvSpPr>
          <p:nvPr/>
        </p:nvSpPr>
        <p:spPr bwMode="auto">
          <a:xfrm>
            <a:off x="2574925" y="3962400"/>
            <a:ext cx="244475" cy="184150"/>
          </a:xfrm>
          <a:prstGeom prst="rect">
            <a:avLst/>
          </a:prstGeom>
          <a:solidFill>
            <a:srgbClr val="FF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6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5037" name="Text Box 46"/>
          <p:cNvSpPr txBox="1">
            <a:spLocks noChangeArrowheads="1"/>
          </p:cNvSpPr>
          <p:nvPr/>
        </p:nvSpPr>
        <p:spPr bwMode="auto">
          <a:xfrm>
            <a:off x="2574925" y="4876800"/>
            <a:ext cx="244475" cy="184150"/>
          </a:xfrm>
          <a:prstGeom prst="rect">
            <a:avLst/>
          </a:prstGeom>
          <a:solidFill>
            <a:srgbClr val="FF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6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8" name="Text Box 44"/>
          <p:cNvSpPr txBox="1">
            <a:spLocks noChangeArrowheads="1"/>
          </p:cNvSpPr>
          <p:nvPr/>
        </p:nvSpPr>
        <p:spPr bwMode="auto">
          <a:xfrm>
            <a:off x="4110518" y="3311690"/>
            <a:ext cx="244475" cy="184150"/>
          </a:xfrm>
          <a:prstGeom prst="rect">
            <a:avLst/>
          </a:prstGeom>
          <a:solidFill>
            <a:srgbClr val="FF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6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9" name="Text Box 45"/>
          <p:cNvSpPr txBox="1">
            <a:spLocks noChangeArrowheads="1"/>
          </p:cNvSpPr>
          <p:nvPr/>
        </p:nvSpPr>
        <p:spPr bwMode="auto">
          <a:xfrm>
            <a:off x="4105801" y="4022725"/>
            <a:ext cx="244475" cy="184150"/>
          </a:xfrm>
          <a:prstGeom prst="rect">
            <a:avLst/>
          </a:prstGeom>
          <a:solidFill>
            <a:srgbClr val="FF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6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0" name="Text Box 46"/>
          <p:cNvSpPr txBox="1">
            <a:spLocks noChangeArrowheads="1"/>
          </p:cNvSpPr>
          <p:nvPr/>
        </p:nvSpPr>
        <p:spPr bwMode="auto">
          <a:xfrm>
            <a:off x="4090987" y="5073650"/>
            <a:ext cx="244475" cy="184150"/>
          </a:xfrm>
          <a:prstGeom prst="rect">
            <a:avLst/>
          </a:prstGeom>
          <a:solidFill>
            <a:srgbClr val="FF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6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5" name="Text Box 44"/>
          <p:cNvSpPr txBox="1">
            <a:spLocks noChangeArrowheads="1"/>
          </p:cNvSpPr>
          <p:nvPr/>
        </p:nvSpPr>
        <p:spPr bwMode="auto">
          <a:xfrm>
            <a:off x="5075237" y="3028950"/>
            <a:ext cx="244475" cy="184150"/>
          </a:xfrm>
          <a:prstGeom prst="rect">
            <a:avLst/>
          </a:prstGeom>
          <a:solidFill>
            <a:srgbClr val="FF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6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7" name="Text Box 45"/>
          <p:cNvSpPr txBox="1">
            <a:spLocks noChangeArrowheads="1"/>
          </p:cNvSpPr>
          <p:nvPr/>
        </p:nvSpPr>
        <p:spPr bwMode="auto">
          <a:xfrm>
            <a:off x="5075237" y="3810000"/>
            <a:ext cx="244475" cy="184150"/>
          </a:xfrm>
          <a:prstGeom prst="rect">
            <a:avLst/>
          </a:prstGeom>
          <a:solidFill>
            <a:srgbClr val="FF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6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58" name="Text Box 46"/>
          <p:cNvSpPr txBox="1">
            <a:spLocks noChangeArrowheads="1"/>
          </p:cNvSpPr>
          <p:nvPr/>
        </p:nvSpPr>
        <p:spPr bwMode="auto">
          <a:xfrm>
            <a:off x="5075237" y="4933950"/>
            <a:ext cx="244475" cy="184150"/>
          </a:xfrm>
          <a:prstGeom prst="rect">
            <a:avLst/>
          </a:prstGeom>
          <a:solidFill>
            <a:srgbClr val="FF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6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6" name="Text Box 44"/>
          <p:cNvSpPr txBox="1">
            <a:spLocks noChangeArrowheads="1"/>
          </p:cNvSpPr>
          <p:nvPr/>
        </p:nvSpPr>
        <p:spPr bwMode="auto">
          <a:xfrm>
            <a:off x="6160293" y="3625850"/>
            <a:ext cx="244475" cy="184150"/>
          </a:xfrm>
          <a:prstGeom prst="rect">
            <a:avLst/>
          </a:prstGeom>
          <a:solidFill>
            <a:srgbClr val="FF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6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7" name="Text Box 45"/>
          <p:cNvSpPr txBox="1">
            <a:spLocks noChangeArrowheads="1"/>
          </p:cNvSpPr>
          <p:nvPr/>
        </p:nvSpPr>
        <p:spPr bwMode="auto">
          <a:xfrm>
            <a:off x="6160293" y="4051659"/>
            <a:ext cx="244475" cy="184150"/>
          </a:xfrm>
          <a:prstGeom prst="rect">
            <a:avLst/>
          </a:prstGeom>
          <a:solidFill>
            <a:srgbClr val="FF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6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8" name="Text Box 46"/>
          <p:cNvSpPr txBox="1">
            <a:spLocks noChangeArrowheads="1"/>
          </p:cNvSpPr>
          <p:nvPr/>
        </p:nvSpPr>
        <p:spPr bwMode="auto">
          <a:xfrm>
            <a:off x="6160293" y="4648200"/>
            <a:ext cx="244475" cy="184150"/>
          </a:xfrm>
          <a:prstGeom prst="rect">
            <a:avLst/>
          </a:prstGeom>
          <a:solidFill>
            <a:srgbClr val="FF0000"/>
          </a:solid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600" b="0" i="1"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9" name="Rectangle 68"/>
          <p:cNvSpPr/>
          <p:nvPr/>
        </p:nvSpPr>
        <p:spPr>
          <a:xfrm>
            <a:off x="7889875" y="474482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a:ea typeface="+mn-ea"/>
                <a:cs typeface="+mn-cs"/>
              </a:rPr>
              <a:t>controls</a:t>
            </a:r>
          </a:p>
        </p:txBody>
      </p:sp>
      <p:sp>
        <p:nvSpPr>
          <p:cNvPr id="70" name="Oval 69"/>
          <p:cNvSpPr/>
          <p:nvPr/>
        </p:nvSpPr>
        <p:spPr>
          <a:xfrm>
            <a:off x="4526531" y="192024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71" name="Oval 70"/>
          <p:cNvSpPr/>
          <p:nvPr/>
        </p:nvSpPr>
        <p:spPr>
          <a:xfrm>
            <a:off x="2962402" y="172645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72" name="Oval 71"/>
          <p:cNvSpPr/>
          <p:nvPr/>
        </p:nvSpPr>
        <p:spPr>
          <a:xfrm>
            <a:off x="5410200" y="207264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73" name="Oval 72"/>
          <p:cNvSpPr/>
          <p:nvPr/>
        </p:nvSpPr>
        <p:spPr>
          <a:xfrm>
            <a:off x="6533987" y="220998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7799467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43960" y="-69700"/>
            <a:ext cx="8690499" cy="851226"/>
          </a:xfrm>
        </p:spPr>
        <p:txBody>
          <a:bodyPr/>
          <a:lstStyle/>
          <a:p>
            <a:r>
              <a:rPr lang="en-US" sz="3200" b="1" dirty="0"/>
              <a:t>Research Study Designs Based on Humans</a:t>
            </a:r>
          </a:p>
        </p:txBody>
      </p:sp>
      <p:sp>
        <p:nvSpPr>
          <p:cNvPr id="21506" name="Text Box 3"/>
          <p:cNvSpPr txBox="1">
            <a:spLocks noChangeArrowheads="1"/>
          </p:cNvSpPr>
          <p:nvPr/>
        </p:nvSpPr>
        <p:spPr bwMode="auto">
          <a:xfrm>
            <a:off x="2925727" y="914400"/>
            <a:ext cx="2975494" cy="523220"/>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Unit of observation</a:t>
            </a:r>
          </a:p>
        </p:txBody>
      </p:sp>
      <p:sp>
        <p:nvSpPr>
          <p:cNvPr id="21507" name="Line 4"/>
          <p:cNvSpPr>
            <a:spLocks noChangeShapeType="1"/>
          </p:cNvSpPr>
          <p:nvPr/>
        </p:nvSpPr>
        <p:spPr bwMode="auto">
          <a:xfrm flipH="1">
            <a:off x="3505200" y="1493837"/>
            <a:ext cx="457200" cy="404659"/>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08" name="Line 5"/>
          <p:cNvSpPr>
            <a:spLocks noChangeShapeType="1"/>
          </p:cNvSpPr>
          <p:nvPr/>
        </p:nvSpPr>
        <p:spPr bwMode="auto">
          <a:xfrm>
            <a:off x="4800600" y="1493836"/>
            <a:ext cx="914400" cy="385763"/>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09" name="Text Box 6"/>
          <p:cNvSpPr txBox="1">
            <a:spLocks noChangeArrowheads="1"/>
          </p:cNvSpPr>
          <p:nvPr/>
        </p:nvSpPr>
        <p:spPr bwMode="auto">
          <a:xfrm>
            <a:off x="7940" y="1831643"/>
            <a:ext cx="5173211" cy="46166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effectLst/>
                <a:uLnTx/>
                <a:uFillTx/>
                <a:latin typeface="Times New Roman" pitchFamily="18" charset="0"/>
                <a:ea typeface="+mn-ea"/>
                <a:cs typeface="+mn-cs"/>
              </a:rPr>
              <a:t>Group of humans (e.g., geographic area)</a:t>
            </a:r>
          </a:p>
        </p:txBody>
      </p:sp>
      <p:sp>
        <p:nvSpPr>
          <p:cNvPr id="21510" name="Text Box 7"/>
          <p:cNvSpPr txBox="1">
            <a:spLocks noChangeArrowheads="1"/>
          </p:cNvSpPr>
          <p:nvPr/>
        </p:nvSpPr>
        <p:spPr bwMode="auto">
          <a:xfrm>
            <a:off x="5753427" y="1831643"/>
            <a:ext cx="2361545" cy="46166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effectLst/>
                <a:uLnTx/>
                <a:uFillTx/>
                <a:latin typeface="Times New Roman" pitchFamily="18" charset="0"/>
                <a:ea typeface="+mn-ea"/>
                <a:cs typeface="+mn-cs"/>
              </a:rPr>
              <a:t>Individual human</a:t>
            </a:r>
          </a:p>
        </p:txBody>
      </p:sp>
      <p:sp>
        <p:nvSpPr>
          <p:cNvPr id="21512" name="Line 9"/>
          <p:cNvSpPr>
            <a:spLocks noChangeShapeType="1"/>
          </p:cNvSpPr>
          <p:nvPr/>
        </p:nvSpPr>
        <p:spPr bwMode="auto">
          <a:xfrm flipH="1">
            <a:off x="2488754" y="4223064"/>
            <a:ext cx="2608358" cy="478416"/>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13" name="Text Box 10"/>
          <p:cNvSpPr txBox="1">
            <a:spLocks noChangeArrowheads="1"/>
          </p:cNvSpPr>
          <p:nvPr/>
        </p:nvSpPr>
        <p:spPr bwMode="auto">
          <a:xfrm>
            <a:off x="228600" y="3048000"/>
            <a:ext cx="1326004" cy="400110"/>
          </a:xfrm>
          <a:prstGeom prst="rect">
            <a:avLst/>
          </a:prstGeom>
          <a:noFill/>
          <a:ln w="9525">
            <a:noFill/>
            <a:miter lim="800000"/>
            <a:headEnd/>
            <a:tailEnd/>
          </a:ln>
        </p:spPr>
        <p:txBody>
          <a:bodyPr wrap="none">
            <a:spAutoFit/>
          </a:bodyPr>
          <a:lstStyle/>
          <a:p>
            <a:pPr marL="228600" marR="0" lvl="0" indent="-2286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Ecologic</a:t>
            </a:r>
          </a:p>
        </p:txBody>
      </p:sp>
      <p:sp>
        <p:nvSpPr>
          <p:cNvPr id="21514" name="Text Box 11"/>
          <p:cNvSpPr txBox="1">
            <a:spLocks noChangeArrowheads="1"/>
          </p:cNvSpPr>
          <p:nvPr/>
        </p:nvSpPr>
        <p:spPr bwMode="auto">
          <a:xfrm>
            <a:off x="3497180" y="4596881"/>
            <a:ext cx="5866348" cy="1077218"/>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mn-ea"/>
                <a:cs typeface="+mn-cs"/>
              </a:rPr>
              <a:t>Between-person</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mn-cs"/>
              </a:rPr>
              <a:t>Cohort (exposure-selective or non-selective)</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738188" algn="l"/>
                <a:tab pos="977900" algn="l"/>
              </a:tabLst>
              <a:defRPr/>
            </a:pPr>
            <a:r>
              <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mn-cs"/>
              </a:rPr>
              <a:t>Cross-sectional (exposure-selective; outcome-</a:t>
            </a:r>
          </a:p>
        </p:txBody>
      </p:sp>
      <p:sp>
        <p:nvSpPr>
          <p:cNvPr id="21516" name="Text Box 14"/>
          <p:cNvSpPr txBox="1">
            <a:spLocks noChangeArrowheads="1"/>
          </p:cNvSpPr>
          <p:nvPr/>
        </p:nvSpPr>
        <p:spPr bwMode="auto">
          <a:xfrm>
            <a:off x="4589209" y="3698717"/>
            <a:ext cx="1981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effectLst/>
                <a:uLnTx/>
                <a:uFillTx/>
                <a:latin typeface="Times New Roman" pitchFamily="18" charset="0"/>
                <a:ea typeface="+mn-ea"/>
                <a:cs typeface="+mn-cs"/>
              </a:rPr>
              <a:t>Observational</a:t>
            </a:r>
          </a:p>
        </p:txBody>
      </p:sp>
      <p:sp>
        <p:nvSpPr>
          <p:cNvPr id="21517" name="Text Box 15"/>
          <p:cNvSpPr txBox="1">
            <a:spLocks noChangeArrowheads="1"/>
          </p:cNvSpPr>
          <p:nvPr/>
        </p:nvSpPr>
        <p:spPr bwMode="auto">
          <a:xfrm>
            <a:off x="6604669" y="2626176"/>
            <a:ext cx="24384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effectLst/>
                <a:uLnTx/>
                <a:uFillTx/>
                <a:latin typeface="Times New Roman" pitchFamily="18" charset="0"/>
                <a:ea typeface="+mn-ea"/>
                <a:cs typeface="+mn-cs"/>
              </a:rPr>
              <a:t>Experimental</a:t>
            </a:r>
          </a:p>
        </p:txBody>
      </p:sp>
      <p:sp>
        <p:nvSpPr>
          <p:cNvPr id="21519" name="Line 17"/>
          <p:cNvSpPr>
            <a:spLocks noChangeShapeType="1"/>
          </p:cNvSpPr>
          <p:nvPr/>
        </p:nvSpPr>
        <p:spPr bwMode="auto">
          <a:xfrm flipH="1">
            <a:off x="5772851" y="2290295"/>
            <a:ext cx="908341" cy="1392445"/>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20" name="Line 18"/>
          <p:cNvSpPr>
            <a:spLocks noChangeShapeType="1"/>
          </p:cNvSpPr>
          <p:nvPr/>
        </p:nvSpPr>
        <p:spPr bwMode="auto">
          <a:xfrm>
            <a:off x="7129441" y="2270965"/>
            <a:ext cx="334855" cy="352767"/>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21" name="Text Box 21"/>
          <p:cNvSpPr txBox="1">
            <a:spLocks noChangeArrowheads="1"/>
          </p:cNvSpPr>
          <p:nvPr/>
        </p:nvSpPr>
        <p:spPr bwMode="auto">
          <a:xfrm>
            <a:off x="56381" y="4692021"/>
            <a:ext cx="3047950" cy="138499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mn-ea"/>
                <a:cs typeface="+mn-cs"/>
              </a:rPr>
              <a:t>Within-person</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Case-crossover</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 only</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Self-controlled case series</a:t>
            </a:r>
          </a:p>
        </p:txBody>
      </p:sp>
      <p:sp>
        <p:nvSpPr>
          <p:cNvPr id="21522" name="Line 22"/>
          <p:cNvSpPr>
            <a:spLocks noChangeShapeType="1"/>
          </p:cNvSpPr>
          <p:nvPr/>
        </p:nvSpPr>
        <p:spPr bwMode="auto">
          <a:xfrm>
            <a:off x="5753427" y="4235388"/>
            <a:ext cx="190173" cy="361493"/>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 name="Text Box 14"/>
          <p:cNvSpPr txBox="1">
            <a:spLocks noChangeArrowheads="1"/>
          </p:cNvSpPr>
          <p:nvPr/>
        </p:nvSpPr>
        <p:spPr bwMode="auto">
          <a:xfrm>
            <a:off x="56356" y="2656187"/>
            <a:ext cx="1981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Observational</a:t>
            </a:r>
          </a:p>
        </p:txBody>
      </p:sp>
      <p:sp>
        <p:nvSpPr>
          <p:cNvPr id="21" name="Text Box 15"/>
          <p:cNvSpPr txBox="1">
            <a:spLocks noChangeArrowheads="1"/>
          </p:cNvSpPr>
          <p:nvPr/>
        </p:nvSpPr>
        <p:spPr bwMode="auto">
          <a:xfrm>
            <a:off x="2362200" y="2623732"/>
            <a:ext cx="24384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Experimental</a:t>
            </a:r>
          </a:p>
        </p:txBody>
      </p:sp>
      <p:sp>
        <p:nvSpPr>
          <p:cNvPr id="22" name="Line 17"/>
          <p:cNvSpPr>
            <a:spLocks noChangeShapeType="1"/>
          </p:cNvSpPr>
          <p:nvPr/>
        </p:nvSpPr>
        <p:spPr bwMode="auto">
          <a:xfrm flipH="1">
            <a:off x="1580356" y="2360160"/>
            <a:ext cx="457200" cy="323344"/>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3" name="Line 18"/>
          <p:cNvSpPr>
            <a:spLocks noChangeShapeType="1"/>
          </p:cNvSpPr>
          <p:nvPr/>
        </p:nvSpPr>
        <p:spPr bwMode="auto">
          <a:xfrm>
            <a:off x="2314233" y="2324963"/>
            <a:ext cx="505168" cy="367999"/>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4" name="Text Box 13"/>
          <p:cNvSpPr txBox="1">
            <a:spLocks noChangeArrowheads="1"/>
          </p:cNvSpPr>
          <p:nvPr/>
        </p:nvSpPr>
        <p:spPr bwMode="auto">
          <a:xfrm>
            <a:off x="2708731" y="3023387"/>
            <a:ext cx="2392945" cy="707886"/>
          </a:xfrm>
          <a:prstGeom prst="rect">
            <a:avLst/>
          </a:prstGeom>
          <a:noFill/>
          <a:ln w="9525">
            <a:noFill/>
            <a:miter lim="800000"/>
            <a:headEnd/>
            <a:tailEnd/>
          </a:ln>
        </p:spPr>
        <p:txBody>
          <a:bodyPr wrap="square">
            <a:spAutoFit/>
          </a:bodyPr>
          <a:lstStyle/>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Randomized</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Non-randomized</a:t>
            </a:r>
          </a:p>
        </p:txBody>
      </p:sp>
      <p:sp>
        <p:nvSpPr>
          <p:cNvPr id="26" name="Text Box 13">
            <a:extLst>
              <a:ext uri="{FF2B5EF4-FFF2-40B4-BE49-F238E27FC236}">
                <a16:creationId xmlns:a16="http://schemas.microsoft.com/office/drawing/2014/main" id="{13F6107C-93AE-47A2-9155-2B9742029AF2}"/>
              </a:ext>
            </a:extLst>
          </p:cNvPr>
          <p:cNvSpPr txBox="1">
            <a:spLocks noChangeArrowheads="1"/>
          </p:cNvSpPr>
          <p:nvPr/>
        </p:nvSpPr>
        <p:spPr bwMode="auto">
          <a:xfrm>
            <a:off x="6982154" y="3019017"/>
            <a:ext cx="2392945" cy="707886"/>
          </a:xfrm>
          <a:prstGeom prst="rect">
            <a:avLst/>
          </a:prstGeom>
          <a:noFill/>
          <a:ln w="9525">
            <a:noFill/>
            <a:miter lim="800000"/>
            <a:headEnd/>
            <a:tailEnd/>
          </a:ln>
        </p:spPr>
        <p:txBody>
          <a:bodyPr wrap="square">
            <a:spAutoFit/>
          </a:bodyPr>
          <a:lstStyle/>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Randomized</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Non-randomized</a:t>
            </a:r>
          </a:p>
        </p:txBody>
      </p:sp>
      <p:sp>
        <p:nvSpPr>
          <p:cNvPr id="27" name="Text Box 11">
            <a:extLst>
              <a:ext uri="{FF2B5EF4-FFF2-40B4-BE49-F238E27FC236}">
                <a16:creationId xmlns:a16="http://schemas.microsoft.com/office/drawing/2014/main" id="{D0A27704-BD4F-4A1C-A3AE-EA561FF26A8D}"/>
              </a:ext>
            </a:extLst>
          </p:cNvPr>
          <p:cNvSpPr txBox="1">
            <a:spLocks noChangeArrowheads="1"/>
          </p:cNvSpPr>
          <p:nvPr/>
        </p:nvSpPr>
        <p:spPr bwMode="auto">
          <a:xfrm>
            <a:off x="3497179" y="5600463"/>
            <a:ext cx="5866348" cy="707886"/>
          </a:xfrm>
          <a:prstGeom prst="rect">
            <a:avLst/>
          </a:prstGeom>
          <a:noFill/>
          <a:ln w="9525">
            <a:noFill/>
            <a:miter lim="800000"/>
            <a:headEnd/>
            <a:tailEnd/>
          </a:ln>
        </p:spPr>
        <p:txBody>
          <a:bodyPr wrap="square">
            <a:spAutoFit/>
          </a:bodyPr>
          <a:lstStyle/>
          <a:p>
            <a:pPr marL="0" marR="0" lvl="0" indent="189230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mn-cs"/>
              </a:rPr>
              <a:t>selective; or non-selective)</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itchFamily="18" charset="0"/>
                <a:ea typeface="+mn-ea"/>
                <a:cs typeface="+mn-cs"/>
              </a:rPr>
              <a:t>Case-Control (outcome-selective)</a:t>
            </a:r>
          </a:p>
        </p:txBody>
      </p:sp>
    </p:spTree>
    <p:extLst>
      <p:ext uri="{BB962C8B-B14F-4D97-AF65-F5344CB8AC3E}">
        <p14:creationId xmlns:p14="http://schemas.microsoft.com/office/powerpoint/2010/main" val="8036807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685800" y="239866"/>
            <a:ext cx="7772400" cy="1143000"/>
          </a:xfrm>
        </p:spPr>
        <p:txBody>
          <a:bodyPr/>
          <a:lstStyle/>
          <a:p>
            <a:r>
              <a:rPr lang="en-US" sz="3600" b="1" dirty="0"/>
              <a:t>“Nested” Case-Control Study </a:t>
            </a:r>
            <a:r>
              <a:rPr lang="en-US" dirty="0"/>
              <a:t> </a:t>
            </a:r>
          </a:p>
        </p:txBody>
      </p:sp>
      <p:sp>
        <p:nvSpPr>
          <p:cNvPr id="144386" name="Rectangle 3"/>
          <p:cNvSpPr>
            <a:spLocks noGrp="1" noChangeArrowheads="1"/>
          </p:cNvSpPr>
          <p:nvPr>
            <p:ph type="body" idx="1"/>
          </p:nvPr>
        </p:nvSpPr>
        <p:spPr>
          <a:xfrm>
            <a:off x="190500" y="1398908"/>
            <a:ext cx="8763000" cy="5486400"/>
          </a:xfrm>
        </p:spPr>
        <p:txBody>
          <a:bodyPr/>
          <a:lstStyle/>
          <a:p>
            <a:pPr>
              <a:lnSpc>
                <a:spcPct val="80000"/>
              </a:lnSpc>
              <a:spcAft>
                <a:spcPts val="600"/>
              </a:spcAft>
            </a:pPr>
            <a:r>
              <a:rPr lang="en-US" sz="2400" dirty="0"/>
              <a:t>“Nested” is used ambiguously in textbooks and literature</a:t>
            </a:r>
          </a:p>
          <a:p>
            <a:pPr>
              <a:lnSpc>
                <a:spcPct val="80000"/>
              </a:lnSpc>
              <a:spcAft>
                <a:spcPts val="600"/>
              </a:spcAft>
            </a:pPr>
            <a:r>
              <a:rPr lang="en-US" sz="2400" dirty="0"/>
              <a:t>Most often refers to incidence density sampling within a previously existing research cohort study (i.e., a primary study base)</a:t>
            </a:r>
          </a:p>
          <a:p>
            <a:pPr>
              <a:lnSpc>
                <a:spcPct val="80000"/>
              </a:lnSpc>
              <a:spcAft>
                <a:spcPts val="600"/>
              </a:spcAft>
            </a:pPr>
            <a:r>
              <a:rPr lang="en-US" sz="2400" dirty="0"/>
              <a:t>May refer to case-cohort sampling (or even prevalent controls) within a previously existing research cohort study</a:t>
            </a:r>
          </a:p>
          <a:p>
            <a:pPr>
              <a:lnSpc>
                <a:spcPct val="80000"/>
              </a:lnSpc>
              <a:spcAft>
                <a:spcPts val="600"/>
              </a:spcAft>
            </a:pPr>
            <a:r>
              <a:rPr lang="en-US" sz="2400" dirty="0"/>
              <a:t>May refer to any case-control study within a primary study base</a:t>
            </a:r>
          </a:p>
          <a:p>
            <a:pPr>
              <a:lnSpc>
                <a:spcPct val="80000"/>
              </a:lnSpc>
              <a:spcAft>
                <a:spcPts val="600"/>
              </a:spcAft>
            </a:pPr>
            <a:r>
              <a:rPr lang="en-US" sz="2400" dirty="0"/>
              <a:t>We doubt if there will ever be uniform use of “nested case-control”</a:t>
            </a:r>
          </a:p>
          <a:p>
            <a:pPr>
              <a:lnSpc>
                <a:spcPct val="80000"/>
              </a:lnSpc>
              <a:spcAft>
                <a:spcPts val="600"/>
              </a:spcAft>
            </a:pPr>
            <a:r>
              <a:rPr lang="en-US" sz="2400" dirty="0"/>
              <a:t>Therefore, we discourage use of "nested case-control study” as a stand-alone term.  Instead, favor placing the study in context by noting the parent cohort.  e.g.,  “This is a case-control study nested within xxyyzz underlying cohort.”</a:t>
            </a:r>
          </a:p>
        </p:txBody>
      </p:sp>
      <p:sp>
        <p:nvSpPr>
          <p:cNvPr id="4" name="TextBox 84">
            <a:extLst>
              <a:ext uri="{FF2B5EF4-FFF2-40B4-BE49-F238E27FC236}">
                <a16:creationId xmlns:a16="http://schemas.microsoft.com/office/drawing/2014/main" id="{0730F08C-44B9-4FD6-9110-3FBAD9F35B5C}"/>
              </a:ext>
            </a:extLst>
          </p:cNvPr>
          <p:cNvSpPr txBox="1">
            <a:spLocks noChangeArrowheads="1"/>
          </p:cNvSpPr>
          <p:nvPr/>
        </p:nvSpPr>
        <p:spPr bwMode="auto">
          <a:xfrm>
            <a:off x="79188" y="34200"/>
            <a:ext cx="4147948" cy="369332"/>
          </a:xfrm>
          <a:prstGeom prst="rect">
            <a:avLst/>
          </a:prstGeom>
          <a:noFill/>
          <a:ln w="9525">
            <a:noFill/>
            <a:miter lim="800000"/>
            <a:headEnd/>
            <a:tailEnd/>
          </a:ln>
        </p:spPr>
        <p:txBody>
          <a:bodyPr wrap="square">
            <a:spAutoFit/>
          </a:bodyPr>
          <a:lstStyle/>
          <a:p>
            <a:r>
              <a:rPr lang="en-US" sz="1800" dirty="0">
                <a:solidFill>
                  <a:srgbClr val="FF0000"/>
                </a:solidFill>
                <a:latin typeface="Arial" panose="020B0604020202020204" pitchFamily="34" charset="0"/>
                <a:cs typeface="Arial" panose="020B0604020202020204" pitchFamily="34" charset="0"/>
              </a:rPr>
              <a:t>Some more vocabulary</a:t>
            </a:r>
          </a:p>
        </p:txBody>
      </p:sp>
    </p:spTree>
    <p:extLst>
      <p:ext uri="{BB962C8B-B14F-4D97-AF65-F5344CB8AC3E}">
        <p14:creationId xmlns:p14="http://schemas.microsoft.com/office/powerpoint/2010/main" val="6896387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a:xfrm>
            <a:off x="0" y="-152400"/>
            <a:ext cx="9144000" cy="838200"/>
          </a:xfrm>
        </p:spPr>
        <p:txBody>
          <a:bodyPr/>
          <a:lstStyle/>
          <a:p>
            <a:r>
              <a:rPr lang="en-US" sz="3000" b="1" dirty="0"/>
              <a:t>Also Ambiguous:  Prospective &amp; Retrospective</a:t>
            </a:r>
          </a:p>
        </p:txBody>
      </p:sp>
      <p:sp>
        <p:nvSpPr>
          <p:cNvPr id="146434" name="Rectangle 3"/>
          <p:cNvSpPr>
            <a:spLocks noGrp="1" noChangeArrowheads="1"/>
          </p:cNvSpPr>
          <p:nvPr>
            <p:ph type="body" idx="1"/>
          </p:nvPr>
        </p:nvSpPr>
        <p:spPr>
          <a:xfrm>
            <a:off x="76200" y="609600"/>
            <a:ext cx="9067800" cy="4114800"/>
          </a:xfrm>
        </p:spPr>
        <p:txBody>
          <a:bodyPr/>
          <a:lstStyle/>
          <a:p>
            <a:pPr>
              <a:lnSpc>
                <a:spcPct val="90000"/>
              </a:lnSpc>
              <a:spcAft>
                <a:spcPts val="500"/>
              </a:spcAft>
            </a:pPr>
            <a:r>
              <a:rPr lang="en-US" sz="2600" dirty="0"/>
              <a:t>Case-control design is often criticized as “retrospective”</a:t>
            </a:r>
          </a:p>
          <a:p>
            <a:pPr lvl="1">
              <a:lnSpc>
                <a:spcPct val="90000"/>
              </a:lnSpc>
              <a:spcBef>
                <a:spcPts val="0"/>
              </a:spcBef>
            </a:pPr>
            <a:r>
              <a:rPr lang="en-US" sz="2400" dirty="0"/>
              <a:t>But we have seen how exposure can be measured before outcome</a:t>
            </a:r>
          </a:p>
          <a:p>
            <a:pPr lvl="1">
              <a:lnSpc>
                <a:spcPct val="90000"/>
              </a:lnSpc>
              <a:spcBef>
                <a:spcPts val="0"/>
              </a:spcBef>
            </a:pPr>
            <a:r>
              <a:rPr lang="en-US" sz="2400" dirty="0"/>
              <a:t>No different than batch testing of baseline specimens in cohorts</a:t>
            </a:r>
          </a:p>
          <a:p>
            <a:pPr>
              <a:lnSpc>
                <a:spcPct val="90000"/>
              </a:lnSpc>
              <a:spcAft>
                <a:spcPts val="500"/>
              </a:spcAft>
            </a:pPr>
            <a:r>
              <a:rPr lang="en-US" sz="2600" dirty="0"/>
              <a:t>At least 3 different meanings to the dichotomy of the terms: prospective vs retrospective</a:t>
            </a:r>
          </a:p>
          <a:p>
            <a:pPr lvl="1">
              <a:lnSpc>
                <a:spcPct val="90000"/>
              </a:lnSpc>
              <a:spcBef>
                <a:spcPts val="0"/>
              </a:spcBef>
            </a:pPr>
            <a:r>
              <a:rPr lang="en-US" sz="2200" dirty="0"/>
              <a:t>See optional reading by Vandenbroucke, </a:t>
            </a:r>
            <a:r>
              <a:rPr lang="en-US" sz="2200" i="1" dirty="0"/>
              <a:t>BMJ</a:t>
            </a:r>
            <a:r>
              <a:rPr lang="en-US" sz="2200" dirty="0"/>
              <a:t> 1991</a:t>
            </a:r>
          </a:p>
          <a:p>
            <a:pPr lvl="1">
              <a:spcBef>
                <a:spcPts val="600"/>
              </a:spcBef>
            </a:pPr>
            <a:r>
              <a:rPr lang="en-US" sz="2200" dirty="0"/>
              <a:t>given this confusion, “words prospective and retrospective have lost all meaning.   From spotting them in the abstract, the reader gains no insight into the type of research that was performed.”</a:t>
            </a:r>
          </a:p>
          <a:p>
            <a:pPr>
              <a:lnSpc>
                <a:spcPct val="90000"/>
              </a:lnSpc>
              <a:spcAft>
                <a:spcPts val="500"/>
              </a:spcAft>
            </a:pPr>
            <a:r>
              <a:rPr lang="en-US" sz="2600" dirty="0"/>
              <a:t>The key issues for the strength of the study design are: </a:t>
            </a:r>
          </a:p>
          <a:p>
            <a:pPr lvl="1">
              <a:lnSpc>
                <a:spcPct val="90000"/>
              </a:lnSpc>
              <a:spcBef>
                <a:spcPts val="0"/>
              </a:spcBef>
            </a:pPr>
            <a:r>
              <a:rPr lang="en-US" sz="2200" dirty="0"/>
              <a:t>Timing of measurements:  best to obtain measurement (or specimen) of exposure prior to outcome</a:t>
            </a:r>
          </a:p>
          <a:p>
            <a:pPr lvl="1">
              <a:lnSpc>
                <a:spcPct val="90000"/>
              </a:lnSpc>
              <a:spcBef>
                <a:spcPts val="600"/>
              </a:spcBef>
            </a:pPr>
            <a:r>
              <a:rPr lang="en-US" sz="2200" dirty="0"/>
              <a:t>And more broadly, the accuracy of measurements, the absence of selection bias and the absence of confounding</a:t>
            </a:r>
          </a:p>
          <a:p>
            <a:pPr>
              <a:lnSpc>
                <a:spcPct val="90000"/>
              </a:lnSpc>
            </a:pPr>
            <a:r>
              <a:rPr lang="en-US" sz="2600" dirty="0"/>
              <a:t>We don’t recommend labeling studies as prospective or retrospective, although journals will sometimes insist</a:t>
            </a:r>
          </a:p>
        </p:txBody>
      </p:sp>
    </p:spTree>
    <p:extLst>
      <p:ext uri="{BB962C8B-B14F-4D97-AF65-F5344CB8AC3E}">
        <p14:creationId xmlns:p14="http://schemas.microsoft.com/office/powerpoint/2010/main" val="8968340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228600" y="0"/>
            <a:ext cx="8610600" cy="1143000"/>
          </a:xfrm>
        </p:spPr>
        <p:txBody>
          <a:bodyPr/>
          <a:lstStyle/>
          <a:p>
            <a:r>
              <a:rPr lang="en-US" sz="3000" b="1" dirty="0"/>
              <a:t>Four Keys to Study Design Using Individuals as Unit of Observation</a:t>
            </a:r>
          </a:p>
        </p:txBody>
      </p:sp>
      <p:sp>
        <p:nvSpPr>
          <p:cNvPr id="39938" name="Rectangle 3"/>
          <p:cNvSpPr>
            <a:spLocks noGrp="1" noChangeArrowheads="1"/>
          </p:cNvSpPr>
          <p:nvPr>
            <p:ph type="body" idx="1"/>
          </p:nvPr>
        </p:nvSpPr>
        <p:spPr>
          <a:xfrm>
            <a:off x="114300" y="1066800"/>
            <a:ext cx="8915400" cy="4114800"/>
          </a:xfrm>
        </p:spPr>
        <p:txBody>
          <a:bodyPr/>
          <a:lstStyle/>
          <a:p>
            <a:pPr marL="0" indent="0">
              <a:spcAft>
                <a:spcPts val="500"/>
              </a:spcAft>
              <a:buNone/>
            </a:pPr>
            <a:r>
              <a:rPr lang="en-US" sz="2800" u="sng" dirty="0"/>
              <a:t>After clear delineation of the research question</a:t>
            </a:r>
            <a:r>
              <a:rPr lang="en-US" sz="2800" dirty="0"/>
              <a:t>:</a:t>
            </a:r>
          </a:p>
          <a:p>
            <a:pPr>
              <a:spcBef>
                <a:spcPts val="0"/>
              </a:spcBef>
            </a:pPr>
            <a:r>
              <a:rPr lang="en-US" sz="2600" dirty="0"/>
              <a:t>Identify the underlying population that is the “study base”</a:t>
            </a:r>
          </a:p>
          <a:p>
            <a:r>
              <a:rPr lang="en-US" sz="2600" dirty="0"/>
              <a:t>Determine how the study base will be (i.e., when planning a study) / was (i.e., when interpreting finished work) sampled</a:t>
            </a:r>
          </a:p>
          <a:p>
            <a:pPr>
              <a:spcAft>
                <a:spcPts val="500"/>
              </a:spcAft>
            </a:pPr>
            <a:r>
              <a:rPr lang="en-US" sz="2600" dirty="0">
                <a:solidFill>
                  <a:srgbClr val="FF0000"/>
                </a:solidFill>
              </a:rPr>
              <a:t>Consider the timing of measurements of exposure and outcome, relative to each other</a:t>
            </a:r>
          </a:p>
          <a:p>
            <a:pPr lvl="1">
              <a:spcBef>
                <a:spcPts val="0"/>
              </a:spcBef>
              <a:spcAft>
                <a:spcPts val="500"/>
              </a:spcAft>
            </a:pPr>
            <a:r>
              <a:rPr lang="en-US" sz="2200" dirty="0">
                <a:solidFill>
                  <a:srgbClr val="FF0000"/>
                </a:solidFill>
              </a:rPr>
              <a:t>More relevant than arguments about prospective vs retrospective</a:t>
            </a:r>
          </a:p>
          <a:p>
            <a:pPr lvl="1">
              <a:spcBef>
                <a:spcPts val="0"/>
              </a:spcBef>
              <a:spcAft>
                <a:spcPts val="500"/>
              </a:spcAft>
            </a:pPr>
            <a:r>
              <a:rPr lang="en-US" sz="2400" dirty="0">
                <a:solidFill>
                  <a:srgbClr val="FF0000"/>
                </a:solidFill>
              </a:rPr>
              <a:t>Strive for measuring exposure at a time prior to outcome and with a method that is independent of outcome</a:t>
            </a:r>
          </a:p>
          <a:p>
            <a:pPr lvl="1">
              <a:spcBef>
                <a:spcPts val="0"/>
              </a:spcBef>
            </a:pPr>
            <a:r>
              <a:rPr lang="en-US" sz="2400" dirty="0">
                <a:solidFill>
                  <a:srgbClr val="FF0000"/>
                </a:solidFill>
              </a:rPr>
              <a:t>Plans for measurement are part of study design</a:t>
            </a:r>
          </a:p>
          <a:p>
            <a:r>
              <a:rPr lang="en-US" sz="2800" dirty="0"/>
              <a:t>Observational study design should try to emulate a target randomized trial</a:t>
            </a:r>
          </a:p>
          <a:p>
            <a:pPr>
              <a:buFontTx/>
              <a:buNone/>
            </a:pPr>
            <a:endParaRPr lang="en-US" sz="2800" dirty="0"/>
          </a:p>
        </p:txBody>
      </p:sp>
    </p:spTree>
    <p:extLst>
      <p:ext uri="{BB962C8B-B14F-4D97-AF65-F5344CB8AC3E}">
        <p14:creationId xmlns:p14="http://schemas.microsoft.com/office/powerpoint/2010/main" val="19038289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0" y="76200"/>
            <a:ext cx="9144000" cy="609600"/>
          </a:xfrm>
        </p:spPr>
        <p:txBody>
          <a:bodyPr/>
          <a:lstStyle/>
          <a:p>
            <a:r>
              <a:rPr lang="en-US" sz="3200" b="1" dirty="0"/>
              <a:t>Features of Valid Case-Control Design</a:t>
            </a:r>
          </a:p>
        </p:txBody>
      </p:sp>
      <p:sp>
        <p:nvSpPr>
          <p:cNvPr id="156674" name="Rectangle 3"/>
          <p:cNvSpPr>
            <a:spLocks noGrp="1" noChangeArrowheads="1"/>
          </p:cNvSpPr>
          <p:nvPr>
            <p:ph type="body" idx="1"/>
          </p:nvPr>
        </p:nvSpPr>
        <p:spPr>
          <a:xfrm>
            <a:off x="152400" y="762000"/>
            <a:ext cx="8686800" cy="4114800"/>
          </a:xfrm>
        </p:spPr>
        <p:txBody>
          <a:bodyPr/>
          <a:lstStyle/>
          <a:p>
            <a:pPr>
              <a:lnSpc>
                <a:spcPct val="90000"/>
              </a:lnSpc>
            </a:pPr>
            <a:r>
              <a:rPr lang="en-US" sz="2800" dirty="0"/>
              <a:t>Use a </a:t>
            </a:r>
            <a:r>
              <a:rPr lang="en-US" sz="2800" i="1" dirty="0"/>
              <a:t>primary study base</a:t>
            </a:r>
            <a:endParaRPr lang="en-US" sz="2800" dirty="0"/>
          </a:p>
          <a:p>
            <a:pPr>
              <a:lnSpc>
                <a:spcPct val="90000"/>
              </a:lnSpc>
            </a:pPr>
            <a:r>
              <a:rPr lang="en-US" sz="2800" dirty="0"/>
              <a:t>Cases: all, or random sample, of </a:t>
            </a:r>
            <a:r>
              <a:rPr lang="en-US" sz="2800" i="1" dirty="0"/>
              <a:t>incident </a:t>
            </a:r>
            <a:r>
              <a:rPr lang="en-US" sz="2800" dirty="0"/>
              <a:t>diagnoses in the study base</a:t>
            </a:r>
          </a:p>
          <a:p>
            <a:pPr>
              <a:lnSpc>
                <a:spcPct val="90000"/>
              </a:lnSpc>
            </a:pPr>
            <a:r>
              <a:rPr lang="en-US" sz="2800" dirty="0"/>
              <a:t>Controls: a </a:t>
            </a:r>
            <a:r>
              <a:rPr lang="en-US" sz="2800" i="1" dirty="0"/>
              <a:t>sample of the study base</a:t>
            </a:r>
            <a:r>
              <a:rPr lang="en-US" sz="2800" dirty="0"/>
              <a:t>; use to estimate exposure prevalence</a:t>
            </a:r>
          </a:p>
          <a:p>
            <a:pPr lvl="1">
              <a:lnSpc>
                <a:spcPct val="90000"/>
              </a:lnSpc>
            </a:pPr>
            <a:r>
              <a:rPr lang="en-US" dirty="0"/>
              <a:t>Underlying fixed cohort study base: Incidence density or case-cohort sampling </a:t>
            </a:r>
          </a:p>
          <a:p>
            <a:pPr lvl="1">
              <a:lnSpc>
                <a:spcPct val="90000"/>
              </a:lnSpc>
            </a:pPr>
            <a:r>
              <a:rPr lang="en-US" dirty="0"/>
              <a:t>Underlying dynamic cohort study base: Incidence density is best.  Single point sampling of controls possible but must meet difficult assumptions.</a:t>
            </a:r>
          </a:p>
          <a:p>
            <a:pPr>
              <a:lnSpc>
                <a:spcPct val="90000"/>
              </a:lnSpc>
            </a:pPr>
            <a:r>
              <a:rPr lang="en-US" sz="2800" dirty="0"/>
              <a:t>Measurements preferably based on records or stored biological samples rather than participant/family recall  </a:t>
            </a:r>
          </a:p>
          <a:p>
            <a:pPr>
              <a:lnSpc>
                <a:spcPct val="90000"/>
              </a:lnSpc>
            </a:pPr>
            <a:endParaRPr lang="en-US" dirty="0"/>
          </a:p>
        </p:txBody>
      </p:sp>
    </p:spTree>
    <p:extLst>
      <p:ext uri="{BB962C8B-B14F-4D97-AF65-F5344CB8AC3E}">
        <p14:creationId xmlns:p14="http://schemas.microsoft.com/office/powerpoint/2010/main" val="20301811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6652"/>
            <a:ext cx="7772400" cy="1143000"/>
          </a:xfrm>
        </p:spPr>
        <p:txBody>
          <a:bodyPr/>
          <a:lstStyle/>
          <a:p>
            <a:r>
              <a:rPr lang="en-US" dirty="0"/>
              <a:t>“Pyramid of Study Designs” is Oversimplified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0400" y="1981200"/>
            <a:ext cx="5456404" cy="4114800"/>
          </a:xfrm>
        </p:spPr>
      </p:pic>
      <p:sp>
        <p:nvSpPr>
          <p:cNvPr id="5" name="TextBox 4"/>
          <p:cNvSpPr txBox="1"/>
          <p:nvPr/>
        </p:nvSpPr>
        <p:spPr>
          <a:xfrm>
            <a:off x="304800" y="1905000"/>
            <a:ext cx="3429000" cy="4524315"/>
          </a:xfrm>
          <a:prstGeom prst="rect">
            <a:avLst/>
          </a:prstGeom>
          <a:noFill/>
        </p:spPr>
        <p:txBody>
          <a:bodyPr wrap="square" rtlCol="0">
            <a:spAutoFit/>
          </a:bodyPr>
          <a:lstStyle/>
          <a:p>
            <a:r>
              <a:rPr lang="en-US" dirty="0"/>
              <a:t>Strength of design rests on accurate measurements of exposure made prior to and without knowledge of the outcome (and vice versa), and avoidance of other biases </a:t>
            </a:r>
            <a:r>
              <a:rPr lang="en-US" dirty="0">
                <a:sym typeface="Symbol" panose="05050102010706020507" pitchFamily="18" charset="2"/>
              </a:rPr>
              <a:t> </a:t>
            </a:r>
            <a:r>
              <a:rPr lang="en-US" u="sng" dirty="0"/>
              <a:t>not </a:t>
            </a:r>
            <a:r>
              <a:rPr lang="en-US" dirty="0"/>
              <a:t>whether it is cohort or case-control sampling, or whether it is “prospective” or “retrospective” </a:t>
            </a:r>
          </a:p>
        </p:txBody>
      </p:sp>
    </p:spTree>
    <p:extLst>
      <p:ext uri="{BB962C8B-B14F-4D97-AF65-F5344CB8AC3E}">
        <p14:creationId xmlns:p14="http://schemas.microsoft.com/office/powerpoint/2010/main" val="391186035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43960" y="-69700"/>
            <a:ext cx="8690499" cy="851226"/>
          </a:xfrm>
        </p:spPr>
        <p:txBody>
          <a:bodyPr/>
          <a:lstStyle/>
          <a:p>
            <a:r>
              <a:rPr lang="en-US" sz="3200" b="1" dirty="0"/>
              <a:t>Research Study Designs Based on Humans</a:t>
            </a:r>
          </a:p>
        </p:txBody>
      </p:sp>
      <p:sp>
        <p:nvSpPr>
          <p:cNvPr id="21506" name="Text Box 3"/>
          <p:cNvSpPr txBox="1">
            <a:spLocks noChangeArrowheads="1"/>
          </p:cNvSpPr>
          <p:nvPr/>
        </p:nvSpPr>
        <p:spPr bwMode="auto">
          <a:xfrm>
            <a:off x="2925727" y="914400"/>
            <a:ext cx="2975494" cy="523220"/>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Unit of observation</a:t>
            </a:r>
          </a:p>
        </p:txBody>
      </p:sp>
      <p:sp>
        <p:nvSpPr>
          <p:cNvPr id="21507" name="Line 4"/>
          <p:cNvSpPr>
            <a:spLocks noChangeShapeType="1"/>
          </p:cNvSpPr>
          <p:nvPr/>
        </p:nvSpPr>
        <p:spPr bwMode="auto">
          <a:xfrm flipH="1">
            <a:off x="3505200" y="1493837"/>
            <a:ext cx="457200" cy="404659"/>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08" name="Line 5"/>
          <p:cNvSpPr>
            <a:spLocks noChangeShapeType="1"/>
          </p:cNvSpPr>
          <p:nvPr/>
        </p:nvSpPr>
        <p:spPr bwMode="auto">
          <a:xfrm>
            <a:off x="4800600" y="1493836"/>
            <a:ext cx="914400" cy="385763"/>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09" name="Text Box 6"/>
          <p:cNvSpPr txBox="1">
            <a:spLocks noChangeArrowheads="1"/>
          </p:cNvSpPr>
          <p:nvPr/>
        </p:nvSpPr>
        <p:spPr bwMode="auto">
          <a:xfrm>
            <a:off x="7940" y="1831643"/>
            <a:ext cx="5173211" cy="46166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effectLst/>
                <a:uLnTx/>
                <a:uFillTx/>
                <a:latin typeface="Times New Roman" pitchFamily="18" charset="0"/>
                <a:ea typeface="+mn-ea"/>
                <a:cs typeface="+mn-cs"/>
              </a:rPr>
              <a:t>Group of humans (e.g., geographic area)</a:t>
            </a:r>
          </a:p>
        </p:txBody>
      </p:sp>
      <p:sp>
        <p:nvSpPr>
          <p:cNvPr id="21510" name="Text Box 7"/>
          <p:cNvSpPr txBox="1">
            <a:spLocks noChangeArrowheads="1"/>
          </p:cNvSpPr>
          <p:nvPr/>
        </p:nvSpPr>
        <p:spPr bwMode="auto">
          <a:xfrm>
            <a:off x="5753427" y="1831643"/>
            <a:ext cx="2361545" cy="46166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effectLst/>
                <a:uLnTx/>
                <a:uFillTx/>
                <a:latin typeface="Times New Roman" pitchFamily="18" charset="0"/>
                <a:ea typeface="+mn-ea"/>
                <a:cs typeface="+mn-cs"/>
              </a:rPr>
              <a:t>Individual human</a:t>
            </a:r>
          </a:p>
        </p:txBody>
      </p:sp>
      <p:sp>
        <p:nvSpPr>
          <p:cNvPr id="21512" name="Line 9"/>
          <p:cNvSpPr>
            <a:spLocks noChangeShapeType="1"/>
          </p:cNvSpPr>
          <p:nvPr/>
        </p:nvSpPr>
        <p:spPr bwMode="auto">
          <a:xfrm flipH="1">
            <a:off x="2488754" y="4223064"/>
            <a:ext cx="2608358" cy="478416"/>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13" name="Text Box 10"/>
          <p:cNvSpPr txBox="1">
            <a:spLocks noChangeArrowheads="1"/>
          </p:cNvSpPr>
          <p:nvPr/>
        </p:nvSpPr>
        <p:spPr bwMode="auto">
          <a:xfrm>
            <a:off x="228600" y="3048000"/>
            <a:ext cx="1326004" cy="400110"/>
          </a:xfrm>
          <a:prstGeom prst="rect">
            <a:avLst/>
          </a:prstGeom>
          <a:noFill/>
          <a:ln w="9525">
            <a:noFill/>
            <a:miter lim="800000"/>
            <a:headEnd/>
            <a:tailEnd/>
          </a:ln>
        </p:spPr>
        <p:txBody>
          <a:bodyPr wrap="none">
            <a:spAutoFit/>
          </a:bodyPr>
          <a:lstStyle/>
          <a:p>
            <a:pPr marL="228600" marR="0" lvl="0" indent="-2286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Ecologic</a:t>
            </a:r>
          </a:p>
        </p:txBody>
      </p:sp>
      <p:sp>
        <p:nvSpPr>
          <p:cNvPr id="21514" name="Text Box 11"/>
          <p:cNvSpPr txBox="1">
            <a:spLocks noChangeArrowheads="1"/>
          </p:cNvSpPr>
          <p:nvPr/>
        </p:nvSpPr>
        <p:spPr bwMode="auto">
          <a:xfrm>
            <a:off x="3497180" y="4596881"/>
            <a:ext cx="5866348" cy="1077218"/>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mn-ea"/>
                <a:cs typeface="+mn-cs"/>
              </a:rPr>
              <a:t>Between-person</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Cohort (exposure-selective or non-selective)</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738188" algn="l"/>
                <a:tab pos="977900" algn="l"/>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Cross-sectional (exposure-selective; outcome-</a:t>
            </a:r>
          </a:p>
        </p:txBody>
      </p:sp>
      <p:sp>
        <p:nvSpPr>
          <p:cNvPr id="21516" name="Text Box 14"/>
          <p:cNvSpPr txBox="1">
            <a:spLocks noChangeArrowheads="1"/>
          </p:cNvSpPr>
          <p:nvPr/>
        </p:nvSpPr>
        <p:spPr bwMode="auto">
          <a:xfrm>
            <a:off x="4589209" y="3698717"/>
            <a:ext cx="1981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Observational</a:t>
            </a:r>
          </a:p>
        </p:txBody>
      </p:sp>
      <p:sp>
        <p:nvSpPr>
          <p:cNvPr id="21517" name="Text Box 15"/>
          <p:cNvSpPr txBox="1">
            <a:spLocks noChangeArrowheads="1"/>
          </p:cNvSpPr>
          <p:nvPr/>
        </p:nvSpPr>
        <p:spPr bwMode="auto">
          <a:xfrm>
            <a:off x="6604669" y="2626176"/>
            <a:ext cx="24384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Experimental</a:t>
            </a:r>
          </a:p>
        </p:txBody>
      </p:sp>
      <p:sp>
        <p:nvSpPr>
          <p:cNvPr id="21519" name="Line 17"/>
          <p:cNvSpPr>
            <a:spLocks noChangeShapeType="1"/>
          </p:cNvSpPr>
          <p:nvPr/>
        </p:nvSpPr>
        <p:spPr bwMode="auto">
          <a:xfrm flipH="1">
            <a:off x="5772851" y="2290295"/>
            <a:ext cx="908341" cy="1392445"/>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20" name="Line 18"/>
          <p:cNvSpPr>
            <a:spLocks noChangeShapeType="1"/>
          </p:cNvSpPr>
          <p:nvPr/>
        </p:nvSpPr>
        <p:spPr bwMode="auto">
          <a:xfrm>
            <a:off x="7129441" y="2270965"/>
            <a:ext cx="334855" cy="352767"/>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21" name="Text Box 21"/>
          <p:cNvSpPr txBox="1">
            <a:spLocks noChangeArrowheads="1"/>
          </p:cNvSpPr>
          <p:nvPr/>
        </p:nvSpPr>
        <p:spPr bwMode="auto">
          <a:xfrm>
            <a:off x="56381" y="4692021"/>
            <a:ext cx="3047950" cy="138499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mn-ea"/>
                <a:cs typeface="+mn-cs"/>
              </a:rPr>
              <a:t>Within-person</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Case-crossover</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 only</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Self-controlled case series</a:t>
            </a:r>
          </a:p>
        </p:txBody>
      </p:sp>
      <p:sp>
        <p:nvSpPr>
          <p:cNvPr id="21522" name="Line 22"/>
          <p:cNvSpPr>
            <a:spLocks noChangeShapeType="1"/>
          </p:cNvSpPr>
          <p:nvPr/>
        </p:nvSpPr>
        <p:spPr bwMode="auto">
          <a:xfrm>
            <a:off x="5753427" y="4235388"/>
            <a:ext cx="190173" cy="361493"/>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 name="Text Box 14"/>
          <p:cNvSpPr txBox="1">
            <a:spLocks noChangeArrowheads="1"/>
          </p:cNvSpPr>
          <p:nvPr/>
        </p:nvSpPr>
        <p:spPr bwMode="auto">
          <a:xfrm>
            <a:off x="56356" y="2656187"/>
            <a:ext cx="1981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Observational</a:t>
            </a:r>
          </a:p>
        </p:txBody>
      </p:sp>
      <p:sp>
        <p:nvSpPr>
          <p:cNvPr id="21" name="Text Box 15"/>
          <p:cNvSpPr txBox="1">
            <a:spLocks noChangeArrowheads="1"/>
          </p:cNvSpPr>
          <p:nvPr/>
        </p:nvSpPr>
        <p:spPr bwMode="auto">
          <a:xfrm>
            <a:off x="2362200" y="2623732"/>
            <a:ext cx="24384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Experimental</a:t>
            </a:r>
          </a:p>
        </p:txBody>
      </p:sp>
      <p:sp>
        <p:nvSpPr>
          <p:cNvPr id="22" name="Line 17"/>
          <p:cNvSpPr>
            <a:spLocks noChangeShapeType="1"/>
          </p:cNvSpPr>
          <p:nvPr/>
        </p:nvSpPr>
        <p:spPr bwMode="auto">
          <a:xfrm flipH="1">
            <a:off x="1580356" y="2360160"/>
            <a:ext cx="457200" cy="323344"/>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3" name="Line 18"/>
          <p:cNvSpPr>
            <a:spLocks noChangeShapeType="1"/>
          </p:cNvSpPr>
          <p:nvPr/>
        </p:nvSpPr>
        <p:spPr bwMode="auto">
          <a:xfrm>
            <a:off x="2314233" y="2324963"/>
            <a:ext cx="505168" cy="367999"/>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4" name="Text Box 13"/>
          <p:cNvSpPr txBox="1">
            <a:spLocks noChangeArrowheads="1"/>
          </p:cNvSpPr>
          <p:nvPr/>
        </p:nvSpPr>
        <p:spPr bwMode="auto">
          <a:xfrm>
            <a:off x="2708731" y="3023387"/>
            <a:ext cx="2392945" cy="707886"/>
          </a:xfrm>
          <a:prstGeom prst="rect">
            <a:avLst/>
          </a:prstGeom>
          <a:noFill/>
          <a:ln w="9525">
            <a:noFill/>
            <a:miter lim="800000"/>
            <a:headEnd/>
            <a:tailEnd/>
          </a:ln>
        </p:spPr>
        <p:txBody>
          <a:bodyPr wrap="square">
            <a:spAutoFit/>
          </a:bodyPr>
          <a:lstStyle/>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Randomized</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Non-randomized</a:t>
            </a:r>
          </a:p>
        </p:txBody>
      </p:sp>
      <p:sp>
        <p:nvSpPr>
          <p:cNvPr id="26" name="Text Box 13">
            <a:extLst>
              <a:ext uri="{FF2B5EF4-FFF2-40B4-BE49-F238E27FC236}">
                <a16:creationId xmlns:a16="http://schemas.microsoft.com/office/drawing/2014/main" id="{13F6107C-93AE-47A2-9155-2B9742029AF2}"/>
              </a:ext>
            </a:extLst>
          </p:cNvPr>
          <p:cNvSpPr txBox="1">
            <a:spLocks noChangeArrowheads="1"/>
          </p:cNvSpPr>
          <p:nvPr/>
        </p:nvSpPr>
        <p:spPr bwMode="auto">
          <a:xfrm>
            <a:off x="6982154" y="3019017"/>
            <a:ext cx="2392945" cy="707886"/>
          </a:xfrm>
          <a:prstGeom prst="rect">
            <a:avLst/>
          </a:prstGeom>
          <a:noFill/>
          <a:ln w="9525">
            <a:noFill/>
            <a:miter lim="800000"/>
            <a:headEnd/>
            <a:tailEnd/>
          </a:ln>
        </p:spPr>
        <p:txBody>
          <a:bodyPr wrap="square">
            <a:spAutoFit/>
          </a:bodyPr>
          <a:lstStyle/>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Randomized</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Non-randomized</a:t>
            </a:r>
          </a:p>
        </p:txBody>
      </p:sp>
      <p:sp>
        <p:nvSpPr>
          <p:cNvPr id="27" name="Text Box 11">
            <a:extLst>
              <a:ext uri="{FF2B5EF4-FFF2-40B4-BE49-F238E27FC236}">
                <a16:creationId xmlns:a16="http://schemas.microsoft.com/office/drawing/2014/main" id="{D0A27704-BD4F-4A1C-A3AE-EA561FF26A8D}"/>
              </a:ext>
            </a:extLst>
          </p:cNvPr>
          <p:cNvSpPr txBox="1">
            <a:spLocks noChangeArrowheads="1"/>
          </p:cNvSpPr>
          <p:nvPr/>
        </p:nvSpPr>
        <p:spPr bwMode="auto">
          <a:xfrm>
            <a:off x="3497179" y="5600463"/>
            <a:ext cx="5866348" cy="707886"/>
          </a:xfrm>
          <a:prstGeom prst="rect">
            <a:avLst/>
          </a:prstGeom>
          <a:noFill/>
          <a:ln w="9525">
            <a:noFill/>
            <a:miter lim="800000"/>
            <a:headEnd/>
            <a:tailEnd/>
          </a:ln>
        </p:spPr>
        <p:txBody>
          <a:bodyPr wrap="square">
            <a:spAutoFit/>
          </a:bodyPr>
          <a:lstStyle/>
          <a:p>
            <a:pPr marL="0" marR="0" lvl="0" indent="189230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selective; or non-selective)</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Case-Control (outcome-selective)</a:t>
            </a:r>
          </a:p>
        </p:txBody>
      </p:sp>
      <p:sp>
        <p:nvSpPr>
          <p:cNvPr id="25" name="Text Box 14">
            <a:extLst>
              <a:ext uri="{FF2B5EF4-FFF2-40B4-BE49-F238E27FC236}">
                <a16:creationId xmlns:a16="http://schemas.microsoft.com/office/drawing/2014/main" id="{524C282D-3009-4FCE-97BA-231A2A462548}"/>
              </a:ext>
            </a:extLst>
          </p:cNvPr>
          <p:cNvSpPr txBox="1">
            <a:spLocks noChangeArrowheads="1"/>
          </p:cNvSpPr>
          <p:nvPr/>
        </p:nvSpPr>
        <p:spPr bwMode="auto">
          <a:xfrm rot="19289955">
            <a:off x="5430339" y="3119135"/>
            <a:ext cx="1981200" cy="40011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00B0F0"/>
                </a:solidFill>
                <a:effectLst/>
                <a:uLnTx/>
                <a:uFillTx/>
                <a:latin typeface="Times New Roman" pitchFamily="18" charset="0"/>
                <a:ea typeface="+mn-ea"/>
                <a:cs typeface="+mn-cs"/>
              </a:rPr>
              <a:t>(relationship)</a:t>
            </a:r>
          </a:p>
        </p:txBody>
      </p:sp>
    </p:spTree>
    <p:extLst>
      <p:ext uri="{BB962C8B-B14F-4D97-AF65-F5344CB8AC3E}">
        <p14:creationId xmlns:p14="http://schemas.microsoft.com/office/powerpoint/2010/main" val="2065452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381000"/>
            <a:ext cx="7772400" cy="457200"/>
          </a:xfrm>
        </p:spPr>
        <p:txBody>
          <a:bodyPr/>
          <a:lstStyle/>
          <a:p>
            <a:r>
              <a:rPr lang="en-US" sz="4000" b="1" dirty="0"/>
              <a:t>Study Design</a:t>
            </a:r>
            <a:br>
              <a:rPr lang="en-US" sz="4000" dirty="0"/>
            </a:br>
            <a:endParaRPr lang="en-US" sz="4000" dirty="0"/>
          </a:p>
        </p:txBody>
      </p:sp>
      <p:sp>
        <p:nvSpPr>
          <p:cNvPr id="19458" name="Rectangle 3"/>
          <p:cNvSpPr>
            <a:spLocks noGrp="1" noChangeArrowheads="1"/>
          </p:cNvSpPr>
          <p:nvPr>
            <p:ph type="body" idx="1"/>
          </p:nvPr>
        </p:nvSpPr>
        <p:spPr>
          <a:xfrm>
            <a:off x="152400" y="838200"/>
            <a:ext cx="8991600" cy="4419600"/>
          </a:xfrm>
        </p:spPr>
        <p:txBody>
          <a:bodyPr/>
          <a:lstStyle/>
          <a:p>
            <a:pPr>
              <a:lnSpc>
                <a:spcPct val="70000"/>
              </a:lnSpc>
              <a:spcAft>
                <a:spcPts val="400"/>
              </a:spcAft>
            </a:pPr>
            <a:r>
              <a:rPr lang="en-US" sz="2800" dirty="0"/>
              <a:t>Unit of observation: Individual human vs group of humans </a:t>
            </a:r>
          </a:p>
          <a:p>
            <a:pPr>
              <a:lnSpc>
                <a:spcPct val="70000"/>
              </a:lnSpc>
              <a:spcAft>
                <a:spcPts val="400"/>
              </a:spcAft>
            </a:pPr>
            <a:r>
              <a:rPr lang="en-US" sz="2800" dirty="0"/>
              <a:t>Group-level (ecologic) research study design</a:t>
            </a:r>
          </a:p>
          <a:p>
            <a:pPr>
              <a:lnSpc>
                <a:spcPct val="70000"/>
              </a:lnSpc>
            </a:pPr>
            <a:r>
              <a:rPr lang="en-US" sz="2800" dirty="0"/>
              <a:t>Individual-level research study design</a:t>
            </a:r>
          </a:p>
          <a:p>
            <a:pPr lvl="1">
              <a:lnSpc>
                <a:spcPct val="70000"/>
              </a:lnSpc>
              <a:spcAft>
                <a:spcPts val="400"/>
              </a:spcAft>
            </a:pPr>
            <a:r>
              <a:rPr lang="en-US" sz="2400" dirty="0"/>
              <a:t>Unifying concept: sampling an underlying cohort (study base)</a:t>
            </a:r>
          </a:p>
          <a:p>
            <a:pPr>
              <a:lnSpc>
                <a:spcPct val="70000"/>
              </a:lnSpc>
              <a:spcAft>
                <a:spcPts val="400"/>
              </a:spcAft>
            </a:pPr>
            <a:r>
              <a:rPr lang="en-US" sz="2800" dirty="0"/>
              <a:t>Fixed and dynamic underlying cohorts (study bases)</a:t>
            </a:r>
          </a:p>
          <a:p>
            <a:pPr>
              <a:lnSpc>
                <a:spcPct val="70000"/>
              </a:lnSpc>
            </a:pPr>
            <a:r>
              <a:rPr lang="en-US" sz="2800" dirty="0"/>
              <a:t>Between-subjects study designs </a:t>
            </a:r>
          </a:p>
          <a:p>
            <a:pPr lvl="1">
              <a:lnSpc>
                <a:spcPct val="70000"/>
              </a:lnSpc>
            </a:pPr>
            <a:r>
              <a:rPr lang="en-US" sz="2400" dirty="0"/>
              <a:t>Cohort study</a:t>
            </a:r>
          </a:p>
          <a:p>
            <a:pPr lvl="1">
              <a:lnSpc>
                <a:spcPct val="70000"/>
              </a:lnSpc>
            </a:pPr>
            <a:r>
              <a:rPr lang="en-US" sz="2400" dirty="0"/>
              <a:t>Cross-sectional study</a:t>
            </a:r>
          </a:p>
          <a:p>
            <a:pPr lvl="1">
              <a:lnSpc>
                <a:spcPct val="70000"/>
              </a:lnSpc>
            </a:pPr>
            <a:r>
              <a:rPr lang="en-US" sz="2400" dirty="0"/>
              <a:t>Case-control study</a:t>
            </a:r>
          </a:p>
          <a:p>
            <a:pPr lvl="2">
              <a:lnSpc>
                <a:spcPct val="70000"/>
              </a:lnSpc>
            </a:pPr>
            <a:r>
              <a:rPr lang="en-US" sz="2000" dirty="0"/>
              <a:t>Sampling controls</a:t>
            </a:r>
          </a:p>
          <a:p>
            <a:pPr lvl="2">
              <a:lnSpc>
                <a:spcPct val="70000"/>
              </a:lnSpc>
              <a:spcAft>
                <a:spcPts val="400"/>
              </a:spcAft>
            </a:pPr>
            <a:r>
              <a:rPr lang="en-US" sz="2000" dirty="0"/>
              <a:t>Primary &amp; secondary study bases</a:t>
            </a:r>
          </a:p>
          <a:p>
            <a:pPr>
              <a:lnSpc>
                <a:spcPct val="70000"/>
              </a:lnSpc>
              <a:spcAft>
                <a:spcPts val="400"/>
              </a:spcAft>
            </a:pPr>
            <a:r>
              <a:rPr lang="en-US" sz="2800" dirty="0"/>
              <a:t>Retrospective versus prospective – what matters?</a:t>
            </a:r>
          </a:p>
          <a:p>
            <a:pPr>
              <a:lnSpc>
                <a:spcPct val="70000"/>
              </a:lnSpc>
            </a:pPr>
            <a:r>
              <a:rPr lang="en-US" sz="2800" dirty="0"/>
              <a:t>Observational design emulating randomized experiments </a:t>
            </a:r>
            <a:endParaRPr lang="en-US" sz="2800" dirty="0">
              <a:solidFill>
                <a:srgbClr val="FF0066"/>
              </a:solidFill>
            </a:endParaRPr>
          </a:p>
          <a:p>
            <a:pPr>
              <a:lnSpc>
                <a:spcPct val="70000"/>
              </a:lnSpc>
            </a:pPr>
            <a:endParaRPr lang="en-US" sz="2800" dirty="0"/>
          </a:p>
        </p:txBody>
      </p:sp>
      <p:cxnSp>
        <p:nvCxnSpPr>
          <p:cNvPr id="3" name="Straight Arrow Connector 2">
            <a:extLst>
              <a:ext uri="{FF2B5EF4-FFF2-40B4-BE49-F238E27FC236}">
                <a16:creationId xmlns:a16="http://schemas.microsoft.com/office/drawing/2014/main" id="{F5AEE5A6-BB68-4D8D-B98D-A7D8EA8BC73B}"/>
              </a:ext>
            </a:extLst>
          </p:cNvPr>
          <p:cNvCxnSpPr>
            <a:cxnSpLocks/>
          </p:cNvCxnSpPr>
          <p:nvPr/>
        </p:nvCxnSpPr>
        <p:spPr bwMode="auto">
          <a:xfrm>
            <a:off x="0" y="6400800"/>
            <a:ext cx="457200" cy="0"/>
          </a:xfrm>
          <a:prstGeom prst="straightConnector1">
            <a:avLst/>
          </a:prstGeom>
          <a:solidFill>
            <a:schemeClr val="accent1"/>
          </a:solidFill>
          <a:ln w="603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504515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5800" y="152400"/>
            <a:ext cx="7772400" cy="1143000"/>
          </a:xfrm>
        </p:spPr>
        <p:txBody>
          <a:bodyPr/>
          <a:lstStyle/>
          <a:p>
            <a:r>
              <a:rPr lang="en-US" b="1" dirty="0"/>
              <a:t>Ecologic fallacy</a:t>
            </a:r>
          </a:p>
        </p:txBody>
      </p:sp>
      <p:sp>
        <p:nvSpPr>
          <p:cNvPr id="27650" name="Rectangle 3"/>
          <p:cNvSpPr>
            <a:spLocks noGrp="1" noChangeArrowheads="1"/>
          </p:cNvSpPr>
          <p:nvPr>
            <p:ph type="body" sz="half" idx="1"/>
          </p:nvPr>
        </p:nvSpPr>
        <p:spPr>
          <a:xfrm>
            <a:off x="139995" y="1313822"/>
            <a:ext cx="8610600" cy="1676400"/>
          </a:xfrm>
        </p:spPr>
        <p:txBody>
          <a:bodyPr/>
          <a:lstStyle/>
          <a:p>
            <a:r>
              <a:rPr lang="en-US" sz="2800" dirty="0"/>
              <a:t>Question:  Is personal income related to traffic injuries?</a:t>
            </a:r>
          </a:p>
          <a:p>
            <a:r>
              <a:rPr lang="en-US" sz="2800" dirty="0"/>
              <a:t>Results using community as the unit of observation</a:t>
            </a:r>
          </a:p>
          <a:p>
            <a:endParaRPr lang="en-US" sz="2800" dirty="0"/>
          </a:p>
        </p:txBody>
      </p:sp>
      <p:graphicFrame>
        <p:nvGraphicFramePr>
          <p:cNvPr id="270365" name="Group 29"/>
          <p:cNvGraphicFramePr>
            <a:graphicFrameLocks noGrp="1"/>
          </p:cNvGraphicFramePr>
          <p:nvPr>
            <p:ph sz="half" idx="2"/>
            <p:extLst>
              <p:ext uri="{D42A27DB-BD31-4B8C-83A1-F6EECF244321}">
                <p14:modId xmlns:p14="http://schemas.microsoft.com/office/powerpoint/2010/main" val="2213279318"/>
              </p:ext>
            </p:extLst>
          </p:nvPr>
        </p:nvGraphicFramePr>
        <p:xfrm>
          <a:off x="1003447" y="2743200"/>
          <a:ext cx="7137106" cy="2602017"/>
        </p:xfrm>
        <a:graphic>
          <a:graphicData uri="http://schemas.openxmlformats.org/drawingml/2006/table">
            <a:tbl>
              <a:tblPr/>
              <a:tblGrid>
                <a:gridCol w="3080546">
                  <a:extLst>
                    <a:ext uri="{9D8B030D-6E8A-4147-A177-3AD203B41FA5}">
                      <a16:colId xmlns:a16="http://schemas.microsoft.com/office/drawing/2014/main" val="20000"/>
                    </a:ext>
                  </a:extLst>
                </a:gridCol>
                <a:gridCol w="184676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944765">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Mean income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Injuries (% of residents)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2383">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Community A</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$23,940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57%</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2383">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Community B</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$22,430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43%</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2383">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Community C</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$21,410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29%</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7673" name="Text Box 30"/>
          <p:cNvSpPr txBox="1">
            <a:spLocks noChangeArrowheads="1"/>
          </p:cNvSpPr>
          <p:nvPr/>
        </p:nvSpPr>
        <p:spPr bwMode="auto">
          <a:xfrm>
            <a:off x="-76200" y="5562602"/>
            <a:ext cx="8902995" cy="830997"/>
          </a:xfrm>
          <a:prstGeom prst="rect">
            <a:avLst/>
          </a:prstGeom>
          <a:noFill/>
          <a:ln w="9525">
            <a:noFill/>
            <a:miter lim="800000"/>
            <a:headEnd/>
            <a:tailEnd/>
          </a:ln>
        </p:spPr>
        <p:txBody>
          <a:bodyPr wrap="square">
            <a:spAutoFit/>
          </a:bodyPr>
          <a:lstStyle/>
          <a:p>
            <a:pPr algn="ctr" eaLnBrk="0" hangingPunct="0">
              <a:spcBef>
                <a:spcPct val="50000"/>
              </a:spcBef>
            </a:pPr>
            <a:r>
              <a:rPr lang="en-US" i="1" dirty="0"/>
              <a:t>Nominal conclusion: Communities</a:t>
            </a:r>
            <a:r>
              <a:rPr lang="en-US" dirty="0"/>
              <a:t> with higher income have more traffic injuries.  What about </a:t>
            </a:r>
            <a:r>
              <a:rPr lang="en-US" i="1" dirty="0"/>
              <a:t>individuals </a:t>
            </a:r>
            <a:r>
              <a:rPr lang="en-US" dirty="0"/>
              <a:t>with higher income?</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304800" y="0"/>
            <a:ext cx="8534400" cy="1143000"/>
          </a:xfrm>
        </p:spPr>
        <p:txBody>
          <a:bodyPr/>
          <a:lstStyle/>
          <a:p>
            <a:r>
              <a:rPr lang="en-US" sz="3400" b="1" dirty="0"/>
              <a:t>Relationship between </a:t>
            </a:r>
            <a:br>
              <a:rPr lang="en-US" sz="3400" b="1" dirty="0"/>
            </a:br>
            <a:r>
              <a:rPr lang="en-US" sz="3400" b="1" dirty="0"/>
              <a:t>Observational and Experimental Studies</a:t>
            </a:r>
          </a:p>
        </p:txBody>
      </p:sp>
      <p:sp>
        <p:nvSpPr>
          <p:cNvPr id="156674" name="Rectangle 3"/>
          <p:cNvSpPr>
            <a:spLocks noGrp="1" noChangeArrowheads="1"/>
          </p:cNvSpPr>
          <p:nvPr>
            <p:ph type="body" idx="1"/>
          </p:nvPr>
        </p:nvSpPr>
        <p:spPr>
          <a:xfrm>
            <a:off x="76200" y="1143000"/>
            <a:ext cx="9067800" cy="4114800"/>
          </a:xfrm>
        </p:spPr>
        <p:txBody>
          <a:bodyPr/>
          <a:lstStyle/>
          <a:p>
            <a:pPr>
              <a:lnSpc>
                <a:spcPct val="90000"/>
              </a:lnSpc>
            </a:pPr>
            <a:r>
              <a:rPr lang="en-US" sz="2600" dirty="0"/>
              <a:t>We already said: experimental studies can be viewed as cohort studies where the investigator assigns the exposure  </a:t>
            </a:r>
          </a:p>
          <a:p>
            <a:pPr>
              <a:lnSpc>
                <a:spcPct val="90000"/>
              </a:lnSpc>
            </a:pPr>
            <a:endParaRPr lang="en-US" sz="500" dirty="0"/>
          </a:p>
          <a:p>
            <a:pPr>
              <a:lnSpc>
                <a:spcPct val="90000"/>
              </a:lnSpc>
            </a:pPr>
            <a:r>
              <a:rPr lang="en-US" sz="2600" dirty="0"/>
              <a:t>New: Observational studies should be viewed (and designed) as attempting to </a:t>
            </a:r>
            <a:r>
              <a:rPr lang="en-US" sz="2600" u="sng" dirty="0"/>
              <a:t>emulate</a:t>
            </a:r>
            <a:r>
              <a:rPr lang="en-US" sz="2600" dirty="0"/>
              <a:t> a randomized controlled trial (RCT)</a:t>
            </a:r>
          </a:p>
          <a:p>
            <a:pPr>
              <a:lnSpc>
                <a:spcPct val="90000"/>
              </a:lnSpc>
            </a:pPr>
            <a:endParaRPr lang="en-US" sz="500" dirty="0"/>
          </a:p>
          <a:p>
            <a:pPr>
              <a:lnSpc>
                <a:spcPct val="90000"/>
              </a:lnSpc>
            </a:pPr>
            <a:r>
              <a:rPr lang="en-US" sz="2600" dirty="0"/>
              <a:t>Thus, when designing an observational study, ask yourself:	  What is the RCT that I am trying to </a:t>
            </a:r>
            <a:r>
              <a:rPr lang="en-US" sz="2600" b="1" dirty="0"/>
              <a:t>emulate</a:t>
            </a:r>
            <a:r>
              <a:rPr lang="en-US" sz="2600" dirty="0"/>
              <a:t>?	</a:t>
            </a:r>
          </a:p>
          <a:p>
            <a:pPr lvl="1">
              <a:lnSpc>
                <a:spcPct val="90000"/>
              </a:lnSpc>
              <a:spcBef>
                <a:spcPts val="600"/>
              </a:spcBef>
            </a:pPr>
            <a:r>
              <a:rPr lang="en-US" sz="2400" dirty="0"/>
              <a:t>What is the “target trial”?</a:t>
            </a:r>
          </a:p>
          <a:p>
            <a:pPr lvl="1">
              <a:lnSpc>
                <a:spcPct val="90000"/>
              </a:lnSpc>
              <a:spcBef>
                <a:spcPts val="600"/>
              </a:spcBef>
            </a:pPr>
            <a:endParaRPr lang="en-US" sz="500" dirty="0"/>
          </a:p>
          <a:p>
            <a:pPr>
              <a:lnSpc>
                <a:spcPct val="90000"/>
              </a:lnSpc>
            </a:pPr>
            <a:r>
              <a:rPr lang="en-US" sz="2600" dirty="0"/>
              <a:t>The “target trial” can be an RCT that could in reality be performed if there were time and resources</a:t>
            </a:r>
          </a:p>
          <a:p>
            <a:pPr lvl="1">
              <a:lnSpc>
                <a:spcPct val="90000"/>
              </a:lnSpc>
              <a:spcBef>
                <a:spcPts val="600"/>
              </a:spcBef>
            </a:pPr>
            <a:r>
              <a:rPr lang="en-US" sz="2400" dirty="0"/>
              <a:t>e.g., randomizing to treatment A vs B and following for 20 years</a:t>
            </a:r>
          </a:p>
          <a:p>
            <a:pPr lvl="1">
              <a:lnSpc>
                <a:spcPct val="90000"/>
              </a:lnSpc>
              <a:spcBef>
                <a:spcPts val="600"/>
              </a:spcBef>
            </a:pPr>
            <a:endParaRPr lang="en-US" sz="300" dirty="0"/>
          </a:p>
          <a:p>
            <a:pPr>
              <a:lnSpc>
                <a:spcPct val="90000"/>
              </a:lnSpc>
            </a:pPr>
            <a:r>
              <a:rPr lang="en-US" sz="2600" dirty="0"/>
              <a:t>Or, an RCT which is hypothetical (a “thought experiment”)</a:t>
            </a:r>
          </a:p>
          <a:p>
            <a:pPr lvl="1">
              <a:lnSpc>
                <a:spcPct val="90000"/>
              </a:lnSpc>
              <a:spcBef>
                <a:spcPts val="600"/>
              </a:spcBef>
            </a:pPr>
            <a:r>
              <a:rPr lang="en-US" sz="2400" dirty="0"/>
              <a:t>e.g., randomizing to smoking vs not; getting COVID-19 or not</a:t>
            </a:r>
            <a:endParaRPr lang="en-US" dirty="0"/>
          </a:p>
        </p:txBody>
      </p:sp>
    </p:spTree>
    <p:extLst>
      <p:ext uri="{BB962C8B-B14F-4D97-AF65-F5344CB8AC3E}">
        <p14:creationId xmlns:p14="http://schemas.microsoft.com/office/powerpoint/2010/main" val="23976216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342900" y="-228600"/>
            <a:ext cx="8534400" cy="1143000"/>
          </a:xfrm>
        </p:spPr>
        <p:txBody>
          <a:bodyPr/>
          <a:lstStyle/>
          <a:p>
            <a:r>
              <a:rPr lang="en-US" sz="2800" b="1" dirty="0"/>
              <a:t>Emulating Randomized Experimental Studies</a:t>
            </a:r>
          </a:p>
        </p:txBody>
      </p:sp>
      <p:sp>
        <p:nvSpPr>
          <p:cNvPr id="156674" name="Rectangle 3"/>
          <p:cNvSpPr>
            <a:spLocks noGrp="1" noChangeArrowheads="1"/>
          </p:cNvSpPr>
          <p:nvPr>
            <p:ph type="body" idx="1"/>
          </p:nvPr>
        </p:nvSpPr>
        <p:spPr>
          <a:xfrm>
            <a:off x="76200" y="762000"/>
            <a:ext cx="9067800" cy="4114800"/>
          </a:xfrm>
        </p:spPr>
        <p:txBody>
          <a:bodyPr/>
          <a:lstStyle/>
          <a:p>
            <a:pPr>
              <a:spcBef>
                <a:spcPts val="0"/>
              </a:spcBef>
            </a:pPr>
            <a:r>
              <a:rPr lang="en-US" sz="2600" dirty="0"/>
              <a:t>Emulating a target trial in observational work has advantages</a:t>
            </a:r>
          </a:p>
          <a:p>
            <a:pPr lvl="1">
              <a:spcBef>
                <a:spcPts val="0"/>
              </a:spcBef>
            </a:pPr>
            <a:r>
              <a:rPr lang="en-US" sz="2400" dirty="0"/>
              <a:t>Promotes clarity in the research question</a:t>
            </a:r>
          </a:p>
          <a:p>
            <a:pPr lvl="1">
              <a:spcBef>
                <a:spcPts val="0"/>
              </a:spcBef>
            </a:pPr>
            <a:r>
              <a:rPr lang="en-US" sz="2400" dirty="0"/>
              <a:t>Avoids common biases in observational research</a:t>
            </a:r>
          </a:p>
          <a:p>
            <a:pPr lvl="1">
              <a:spcBef>
                <a:spcPts val="0"/>
              </a:spcBef>
            </a:pPr>
            <a:r>
              <a:rPr lang="en-US" sz="2400" dirty="0"/>
              <a:t>Better chance of influencing public health/clinical practice</a:t>
            </a:r>
          </a:p>
          <a:p>
            <a:pPr marL="457200" lvl="1" indent="0">
              <a:spcBef>
                <a:spcPts val="0"/>
              </a:spcBef>
              <a:buNone/>
            </a:pPr>
            <a:endParaRPr lang="en-US" sz="2400" dirty="0"/>
          </a:p>
          <a:p>
            <a:pPr>
              <a:spcBef>
                <a:spcPts val="0"/>
              </a:spcBef>
            </a:pPr>
            <a:r>
              <a:rPr lang="en-US" sz="2600" dirty="0"/>
              <a:t>As an example, consider the choice of exposure categories for assessing a particular treatment.  </a:t>
            </a:r>
          </a:p>
          <a:p>
            <a:pPr lvl="1">
              <a:spcBef>
                <a:spcPts val="500"/>
              </a:spcBef>
            </a:pPr>
            <a:r>
              <a:rPr lang="en-US" sz="2200" dirty="0"/>
              <a:t>In an RCT, participants are usually treatment naïve upon entry.  </a:t>
            </a:r>
          </a:p>
          <a:p>
            <a:pPr lvl="1">
              <a:spcBef>
                <a:spcPts val="500"/>
              </a:spcBef>
            </a:pPr>
            <a:r>
              <a:rPr lang="en-US" sz="2200" dirty="0"/>
              <a:t>In an observational study, participants are often identified as exposed to a treatment if they are currently using it.  </a:t>
            </a:r>
          </a:p>
          <a:p>
            <a:pPr marL="977900" lvl="2" indent="-174625">
              <a:spcBef>
                <a:spcPts val="500"/>
              </a:spcBef>
            </a:pPr>
            <a:r>
              <a:rPr lang="en-US" sz="2200" dirty="0"/>
              <a:t>But, this may include participants with a wide range of duration of treatment exposure prior to baseline, including those who have fully tolerated the treatment (and are past period of highest incidence of side effects) </a:t>
            </a:r>
          </a:p>
          <a:p>
            <a:pPr lvl="3">
              <a:spcBef>
                <a:spcPts val="500"/>
              </a:spcBef>
            </a:pPr>
            <a:r>
              <a:rPr lang="en-US" dirty="0"/>
              <a:t>Could result in overly favorable estimate of the treatment’s effect</a:t>
            </a:r>
          </a:p>
          <a:p>
            <a:pPr>
              <a:spcBef>
                <a:spcPts val="0"/>
              </a:spcBef>
            </a:pPr>
            <a:endParaRPr lang="en-US" sz="2600" dirty="0"/>
          </a:p>
          <a:p>
            <a:pPr marL="0" indent="0">
              <a:lnSpc>
                <a:spcPct val="90000"/>
              </a:lnSpc>
              <a:buNone/>
            </a:pPr>
            <a:endParaRPr lang="en-US" sz="2600" dirty="0"/>
          </a:p>
        </p:txBody>
      </p:sp>
    </p:spTree>
    <p:extLst>
      <p:ext uri="{BB962C8B-B14F-4D97-AF65-F5344CB8AC3E}">
        <p14:creationId xmlns:p14="http://schemas.microsoft.com/office/powerpoint/2010/main" val="29808912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152400" y="-152400"/>
            <a:ext cx="8839200" cy="914400"/>
          </a:xfrm>
        </p:spPr>
        <p:txBody>
          <a:bodyPr/>
          <a:lstStyle/>
          <a:p>
            <a:r>
              <a:rPr lang="en-US" sz="3200" b="1" dirty="0"/>
              <a:t>Emulating Randomized Experimental Studies</a:t>
            </a:r>
          </a:p>
        </p:txBody>
      </p:sp>
      <p:sp>
        <p:nvSpPr>
          <p:cNvPr id="156674" name="Rectangle 3"/>
          <p:cNvSpPr>
            <a:spLocks noGrp="1" noChangeArrowheads="1"/>
          </p:cNvSpPr>
          <p:nvPr>
            <p:ph type="body" idx="1"/>
          </p:nvPr>
        </p:nvSpPr>
        <p:spPr>
          <a:xfrm>
            <a:off x="76200" y="685800"/>
            <a:ext cx="9067800" cy="4114800"/>
          </a:xfrm>
        </p:spPr>
        <p:txBody>
          <a:bodyPr/>
          <a:lstStyle/>
          <a:p>
            <a:pPr>
              <a:lnSpc>
                <a:spcPct val="90000"/>
              </a:lnSpc>
              <a:spcBef>
                <a:spcPts val="600"/>
              </a:spcBef>
            </a:pPr>
            <a:r>
              <a:rPr lang="en-US" sz="2500" dirty="0"/>
              <a:t>Limitations in what is available to us (e.g., using data collected during routine health care visits in electronic medical records) may limit the nature of the trial we can emulate</a:t>
            </a:r>
          </a:p>
          <a:p>
            <a:pPr lvl="1">
              <a:lnSpc>
                <a:spcPct val="90000"/>
              </a:lnSpc>
              <a:spcBef>
                <a:spcPts val="600"/>
              </a:spcBef>
            </a:pPr>
            <a:r>
              <a:rPr lang="en-US" sz="2400" dirty="0"/>
              <a:t>Need to make compromises in the target trial, but it is still a trial</a:t>
            </a:r>
          </a:p>
          <a:p>
            <a:pPr lvl="1">
              <a:lnSpc>
                <a:spcPct val="90000"/>
              </a:lnSpc>
              <a:spcBef>
                <a:spcPts val="300"/>
              </a:spcBef>
            </a:pPr>
            <a:r>
              <a:rPr lang="en-US" sz="2400" dirty="0"/>
              <a:t>e.g., not be able to compare treatment to placebo</a:t>
            </a:r>
          </a:p>
          <a:p>
            <a:pPr lvl="1">
              <a:lnSpc>
                <a:spcPct val="90000"/>
              </a:lnSpc>
              <a:spcBef>
                <a:spcPts val="600"/>
              </a:spcBef>
            </a:pPr>
            <a:endParaRPr lang="en-US" sz="500" dirty="0"/>
          </a:p>
          <a:p>
            <a:pPr>
              <a:lnSpc>
                <a:spcPct val="90000"/>
              </a:lnSpc>
              <a:spcBef>
                <a:spcPts val="600"/>
              </a:spcBef>
            </a:pPr>
            <a:r>
              <a:rPr lang="en-US" sz="2500" dirty="0"/>
              <a:t>We can, in theory, come close to emulating an RCT with the only exception being the need to do some sort of maneuver to deal with confounding other than through randomization</a:t>
            </a:r>
          </a:p>
          <a:p>
            <a:pPr lvl="1">
              <a:lnSpc>
                <a:spcPct val="90000"/>
              </a:lnSpc>
              <a:spcBef>
                <a:spcPts val="600"/>
              </a:spcBef>
            </a:pPr>
            <a:r>
              <a:rPr lang="en-US" sz="2400" dirty="0"/>
              <a:t>We will discuss these maneuvers later in the course</a:t>
            </a:r>
          </a:p>
          <a:p>
            <a:pPr>
              <a:lnSpc>
                <a:spcPct val="90000"/>
              </a:lnSpc>
              <a:spcBef>
                <a:spcPts val="900"/>
              </a:spcBef>
            </a:pPr>
            <a:r>
              <a:rPr lang="en-US" sz="2500" dirty="0"/>
              <a:t>Warning: This is not to say that observational studies can always equal findings of an RCT or obviate need to do RCTs</a:t>
            </a:r>
          </a:p>
          <a:p>
            <a:pPr lvl="1">
              <a:lnSpc>
                <a:spcPct val="90000"/>
              </a:lnSpc>
              <a:spcBef>
                <a:spcPts val="600"/>
              </a:spcBef>
            </a:pPr>
            <a:r>
              <a:rPr lang="en-US" sz="2400" dirty="0"/>
              <a:t>If feasible, an RCT would </a:t>
            </a:r>
            <a:r>
              <a:rPr lang="en-US" sz="2400" u="sng" dirty="0"/>
              <a:t>always</a:t>
            </a:r>
            <a:r>
              <a:rPr lang="en-US" sz="2400" dirty="0"/>
              <a:t> be preferable</a:t>
            </a:r>
          </a:p>
          <a:p>
            <a:pPr>
              <a:lnSpc>
                <a:spcPct val="90000"/>
              </a:lnSpc>
              <a:spcBef>
                <a:spcPts val="900"/>
              </a:spcBef>
            </a:pPr>
            <a:r>
              <a:rPr lang="en-US" sz="2500" b="1" dirty="0"/>
              <a:t>But when RCTs cannot be done or are impractical, observational studies which attempt to emulate RCTs can often aptly fill the void</a:t>
            </a:r>
          </a:p>
          <a:p>
            <a:pPr>
              <a:lnSpc>
                <a:spcPct val="90000"/>
              </a:lnSpc>
            </a:pPr>
            <a:endParaRPr lang="en-US" dirty="0"/>
          </a:p>
          <a:p>
            <a:pPr marL="457200" lvl="1" indent="0">
              <a:lnSpc>
                <a:spcPct val="90000"/>
              </a:lnSpc>
              <a:buNone/>
            </a:pPr>
            <a:endParaRPr lang="en-US" sz="2400" dirty="0"/>
          </a:p>
          <a:p>
            <a:pPr lvl="1">
              <a:lnSpc>
                <a:spcPct val="90000"/>
              </a:lnSpc>
            </a:pPr>
            <a:endParaRPr lang="en-US" sz="800" dirty="0"/>
          </a:p>
          <a:p>
            <a:pPr marL="0" indent="0">
              <a:lnSpc>
                <a:spcPct val="90000"/>
              </a:lnSpc>
              <a:buNone/>
            </a:pPr>
            <a:endParaRPr lang="en-US" dirty="0"/>
          </a:p>
        </p:txBody>
      </p:sp>
    </p:spTree>
    <p:extLst>
      <p:ext uri="{BB962C8B-B14F-4D97-AF65-F5344CB8AC3E}">
        <p14:creationId xmlns:p14="http://schemas.microsoft.com/office/powerpoint/2010/main" val="201533674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152400" y="20472"/>
            <a:ext cx="8915400" cy="1143000"/>
          </a:xfrm>
        </p:spPr>
        <p:txBody>
          <a:bodyPr/>
          <a:lstStyle/>
          <a:p>
            <a:r>
              <a:rPr lang="en-US" sz="3000" b="1" dirty="0"/>
              <a:t>Summary: Four Key Aspects of Study Design Using Individuals as Unit of Observation</a:t>
            </a:r>
          </a:p>
        </p:txBody>
      </p:sp>
      <p:sp>
        <p:nvSpPr>
          <p:cNvPr id="164866" name="Rectangle 3"/>
          <p:cNvSpPr>
            <a:spLocks noGrp="1" noChangeArrowheads="1"/>
          </p:cNvSpPr>
          <p:nvPr>
            <p:ph type="body" idx="1"/>
          </p:nvPr>
        </p:nvSpPr>
        <p:spPr>
          <a:xfrm>
            <a:off x="76200" y="1066800"/>
            <a:ext cx="9067800" cy="4114800"/>
          </a:xfrm>
        </p:spPr>
        <p:txBody>
          <a:bodyPr/>
          <a:lstStyle/>
          <a:p>
            <a:pPr marL="228600" indent="-228600">
              <a:spcBef>
                <a:spcPct val="20000"/>
              </a:spcBef>
            </a:pPr>
            <a:r>
              <a:rPr lang="en-US" sz="2300" b="1" dirty="0"/>
              <a:t>All designs based on sampling an underlying cohort (aka Study Base)</a:t>
            </a:r>
          </a:p>
          <a:p>
            <a:pPr marL="457200" lvl="1" indent="-228600">
              <a:spcBef>
                <a:spcPct val="20000"/>
              </a:spcBef>
            </a:pPr>
            <a:r>
              <a:rPr lang="en-US" sz="2400" dirty="0"/>
              <a:t>For case-control, focus on primary or secondary study base</a:t>
            </a:r>
          </a:p>
          <a:p>
            <a:pPr marL="228600" lvl="1" indent="-228600">
              <a:spcBef>
                <a:spcPct val="20000"/>
              </a:spcBef>
            </a:pPr>
            <a:endParaRPr lang="en-US" sz="1000" dirty="0"/>
          </a:p>
          <a:p>
            <a:pPr marL="228600" indent="-228600">
              <a:spcBef>
                <a:spcPts val="0"/>
              </a:spcBef>
            </a:pPr>
            <a:r>
              <a:rPr lang="en-US" sz="2300" b="1" dirty="0"/>
              <a:t>Study designs are distinguished by different approaches to sampling the experience of the study base </a:t>
            </a:r>
          </a:p>
          <a:p>
            <a:pPr marL="457200" lvl="1" indent="-228600">
              <a:spcBef>
                <a:spcPct val="20000"/>
              </a:spcBef>
            </a:pPr>
            <a:r>
              <a:rPr lang="en-US" sz="2400" dirty="0"/>
              <a:t>All/part of cohort (i.e., cohort study), a slice in time (i.e., a cross-sectional study), or by outcome status (i.e., a case-control study)</a:t>
            </a:r>
          </a:p>
          <a:p>
            <a:pPr marL="457200" lvl="1" indent="-228600">
              <a:spcBef>
                <a:spcPct val="20000"/>
              </a:spcBef>
            </a:pPr>
            <a:r>
              <a:rPr lang="en-US" sz="2400" dirty="0"/>
              <a:t>If case-control study, pay attention to sampling of controls</a:t>
            </a:r>
          </a:p>
          <a:p>
            <a:pPr marL="228600" lvl="1" indent="-228600">
              <a:spcBef>
                <a:spcPct val="20000"/>
              </a:spcBef>
            </a:pPr>
            <a:endParaRPr lang="en-US" sz="1000" dirty="0"/>
          </a:p>
          <a:p>
            <a:pPr marL="228600" indent="-228600">
              <a:spcBef>
                <a:spcPts val="0"/>
              </a:spcBef>
            </a:pPr>
            <a:r>
              <a:rPr lang="en-US" sz="2300" b="1" dirty="0"/>
              <a:t>Timing of measurements of exposure and outcome, relative to each other, is another key aspect of design.</a:t>
            </a:r>
          </a:p>
          <a:p>
            <a:pPr marL="457200" lvl="1" indent="-228600">
              <a:spcBef>
                <a:spcPct val="20000"/>
              </a:spcBef>
            </a:pPr>
            <a:r>
              <a:rPr lang="en-US" sz="2400" dirty="0"/>
              <a:t>Exposure measured (or specimen obtained) before outcome is key</a:t>
            </a:r>
          </a:p>
          <a:p>
            <a:pPr marL="228600" lvl="1" indent="-228600">
              <a:spcBef>
                <a:spcPct val="20000"/>
              </a:spcBef>
            </a:pPr>
            <a:endParaRPr lang="en-US" sz="800" dirty="0"/>
          </a:p>
          <a:p>
            <a:pPr marL="228600" indent="-228600">
              <a:spcBef>
                <a:spcPts val="0"/>
              </a:spcBef>
            </a:pPr>
            <a:r>
              <a:rPr lang="en-US" sz="2300" b="1" dirty="0"/>
              <a:t>Observational studies:  try to emulate target randomized trial</a:t>
            </a:r>
          </a:p>
          <a:p>
            <a:pPr marL="463550" lvl="1">
              <a:spcBef>
                <a:spcPct val="20000"/>
              </a:spcBef>
            </a:pPr>
            <a:r>
              <a:rPr lang="en-US" sz="2400" dirty="0"/>
              <a:t>RCTs best, but if not feasible strive for observational studies to emulate them</a:t>
            </a:r>
          </a:p>
          <a:p>
            <a:pPr>
              <a:spcBef>
                <a:spcPct val="20000"/>
              </a:spcBef>
            </a:pPr>
            <a:endParaRPr lang="en-US" dirty="0"/>
          </a:p>
          <a:p>
            <a:pPr lvl="1">
              <a:spcBef>
                <a:spcPct val="20000"/>
              </a:spcBef>
            </a:pPr>
            <a:endParaRPr lang="en-US" sz="2400" dirty="0"/>
          </a:p>
          <a:p>
            <a:pPr>
              <a:buFontTx/>
              <a:buNone/>
            </a:pPr>
            <a:endParaRPr lang="en-US" sz="2400" dirty="0"/>
          </a:p>
        </p:txBody>
      </p:sp>
    </p:spTree>
    <p:extLst>
      <p:ext uri="{BB962C8B-B14F-4D97-AF65-F5344CB8AC3E}">
        <p14:creationId xmlns:p14="http://schemas.microsoft.com/office/powerpoint/2010/main" val="304777959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a:xfrm>
            <a:off x="685800" y="38100"/>
            <a:ext cx="7772400" cy="1143000"/>
          </a:xfrm>
        </p:spPr>
        <p:txBody>
          <a:bodyPr/>
          <a:lstStyle/>
          <a:p>
            <a:r>
              <a:rPr lang="en-US" dirty="0"/>
              <a:t>Additional Slides</a:t>
            </a:r>
          </a:p>
        </p:txBody>
      </p:sp>
    </p:spTree>
    <p:extLst>
      <p:ext uri="{BB962C8B-B14F-4D97-AF65-F5344CB8AC3E}">
        <p14:creationId xmlns:p14="http://schemas.microsoft.com/office/powerpoint/2010/main" val="207102042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85800" y="76200"/>
            <a:ext cx="7772400" cy="1143000"/>
          </a:xfrm>
        </p:spPr>
        <p:txBody>
          <a:bodyPr/>
          <a:lstStyle/>
          <a:p>
            <a:r>
              <a:rPr lang="en-US" sz="3600" dirty="0">
                <a:latin typeface="Arial" panose="020B0604020202020204" pitchFamily="34" charset="0"/>
                <a:cs typeface="Arial" panose="020B0604020202020204" pitchFamily="34" charset="0"/>
              </a:rPr>
              <a:t>Some vocabulary to describe whom we are studying in research</a:t>
            </a:r>
          </a:p>
        </p:txBody>
      </p:sp>
      <p:graphicFrame>
        <p:nvGraphicFramePr>
          <p:cNvPr id="72749" name="Group 45"/>
          <p:cNvGraphicFramePr>
            <a:graphicFrameLocks noGrp="1"/>
          </p:cNvGraphicFramePr>
          <p:nvPr>
            <p:ph sz="half" idx="2"/>
          </p:nvPr>
        </p:nvGraphicFramePr>
        <p:xfrm>
          <a:off x="152400" y="1219202"/>
          <a:ext cx="8839200" cy="5425751"/>
        </p:xfrm>
        <a:graphic>
          <a:graphicData uri="http://schemas.openxmlformats.org/drawingml/2006/table">
            <a:tbl>
              <a:tblPr/>
              <a:tblGrid>
                <a:gridCol w="2838276">
                  <a:extLst>
                    <a:ext uri="{9D8B030D-6E8A-4147-A177-3AD203B41FA5}">
                      <a16:colId xmlns:a16="http://schemas.microsoft.com/office/drawing/2014/main" val="20000"/>
                    </a:ext>
                  </a:extLst>
                </a:gridCol>
                <a:gridCol w="2038524">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tblGrid>
              <a:tr h="518257">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Humans volitionally consent and aware of participation in the specific project?</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Context</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Preferred Term</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9378">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Yes</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Any</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“Participants”</a:t>
                      </a:r>
                    </a:p>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(“Subjects” used, but falling out of favor)</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95364">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Clinical venues such as outpatient and inpatient medical facilities</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“Patients”</a:t>
                      </a:r>
                    </a:p>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(e.g., electronic medical record-based research)</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1857">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Community or any non-clinical venue</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“Persons”,” individuals”, “people”</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(e.g., observation of smoking in public places)</a:t>
                      </a:r>
                      <a:endPar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9408995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52400" y="-152400"/>
            <a:ext cx="8839200" cy="1143000"/>
          </a:xfrm>
        </p:spPr>
        <p:txBody>
          <a:bodyPr/>
          <a:lstStyle/>
          <a:p>
            <a:r>
              <a:rPr lang="en-US" sz="3600" b="1" dirty="0"/>
              <a:t>Defining the composition of a cohort </a:t>
            </a:r>
          </a:p>
        </p:txBody>
      </p:sp>
      <p:sp>
        <p:nvSpPr>
          <p:cNvPr id="48130" name="Rectangle 3"/>
          <p:cNvSpPr>
            <a:spLocks noGrp="1" noChangeArrowheads="1"/>
          </p:cNvSpPr>
          <p:nvPr>
            <p:ph type="body" idx="1"/>
          </p:nvPr>
        </p:nvSpPr>
        <p:spPr>
          <a:xfrm>
            <a:off x="86139" y="762000"/>
            <a:ext cx="8905461" cy="5105400"/>
          </a:xfrm>
        </p:spPr>
        <p:txBody>
          <a:bodyPr/>
          <a:lstStyle/>
          <a:p>
            <a:pPr>
              <a:lnSpc>
                <a:spcPct val="90000"/>
              </a:lnSpc>
              <a:spcBef>
                <a:spcPts val="500"/>
              </a:spcBef>
              <a:spcAft>
                <a:spcPts val="500"/>
              </a:spcAft>
            </a:pPr>
            <a:r>
              <a:rPr lang="en-US" sz="2800" dirty="0"/>
              <a:t>A cohort is defined by characteristics of its participants at their baseline, i.e., at the beginning of their follow-up.   </a:t>
            </a:r>
          </a:p>
          <a:p>
            <a:pPr>
              <a:lnSpc>
                <a:spcPct val="90000"/>
              </a:lnSpc>
              <a:spcBef>
                <a:spcPts val="500"/>
              </a:spcBef>
              <a:spcAft>
                <a:spcPts val="500"/>
              </a:spcAft>
            </a:pPr>
            <a:r>
              <a:rPr lang="en-US" sz="2800" dirty="0"/>
              <a:t>Be careful in defining the baseline (“time zero”) of cohort </a:t>
            </a:r>
          </a:p>
          <a:p>
            <a:pPr>
              <a:lnSpc>
                <a:spcPct val="90000"/>
              </a:lnSpc>
              <a:spcBef>
                <a:spcPts val="500"/>
              </a:spcBef>
              <a:spcAft>
                <a:spcPts val="500"/>
              </a:spcAft>
            </a:pPr>
            <a:r>
              <a:rPr lang="en-US" sz="2400" dirty="0"/>
              <a:t>Example:  “We enrolled a cohort of patients with diabetes who started on anti-diabetes therapy and who subsequently at one year later had a good response to therapy with lowered blood sugar.  We then followed them for the occurrence of eye disease."  </a:t>
            </a:r>
          </a:p>
          <a:p>
            <a:pPr marL="457200" lvl="1" indent="0">
              <a:lnSpc>
                <a:spcPct val="90000"/>
              </a:lnSpc>
              <a:buNone/>
            </a:pPr>
            <a:r>
              <a:rPr lang="en-US" sz="2400" dirty="0"/>
              <a:t>When is baseline (time zero) for this cohort?  i.e. At what point do you start following them for eye disease? </a:t>
            </a:r>
          </a:p>
          <a:p>
            <a:pPr lvl="1" indent="-342900">
              <a:lnSpc>
                <a:spcPct val="90000"/>
              </a:lnSpc>
            </a:pPr>
            <a:r>
              <a:rPr lang="en-US" sz="2400" dirty="0"/>
              <a:t>When they started on anti-diabetes therapy OR </a:t>
            </a:r>
          </a:p>
          <a:p>
            <a:pPr lvl="1" indent="-342900">
              <a:lnSpc>
                <a:spcPct val="90000"/>
              </a:lnSpc>
            </a:pPr>
            <a:r>
              <a:rPr lang="en-US" sz="2400" dirty="0"/>
              <a:t>At one year when they exhibited the good response to therapy?</a:t>
            </a:r>
          </a:p>
          <a:p>
            <a:pPr marL="400050" lvl="1" indent="0">
              <a:lnSpc>
                <a:spcPct val="90000"/>
              </a:lnSpc>
              <a:buNone/>
            </a:pPr>
            <a:r>
              <a:rPr lang="en-US" sz="2400" dirty="0"/>
              <a:t>The results apply to patients with a good response to one year of therapy, not to those who started on therapy.  The study did not include all those who started on therapy.  </a:t>
            </a:r>
          </a:p>
          <a:p>
            <a:pPr marL="0" indent="0">
              <a:lnSpc>
                <a:spcPct val="90000"/>
              </a:lnSpc>
              <a:buNone/>
            </a:pPr>
            <a:r>
              <a:rPr lang="en-US" sz="2400" dirty="0"/>
              <a:t> </a:t>
            </a:r>
          </a:p>
          <a:p>
            <a:pPr marL="0" indent="0">
              <a:lnSpc>
                <a:spcPct val="90000"/>
              </a:lnSpc>
              <a:buNone/>
            </a:pPr>
            <a:endParaRPr lang="en-US" sz="2400" dirty="0"/>
          </a:p>
          <a:p>
            <a:pPr>
              <a:lnSpc>
                <a:spcPct val="90000"/>
              </a:lnSpc>
              <a:buFontTx/>
              <a:buNone/>
            </a:pPr>
            <a:endParaRPr lang="en-US" sz="2400" dirty="0"/>
          </a:p>
        </p:txBody>
      </p:sp>
      <p:sp>
        <p:nvSpPr>
          <p:cNvPr id="2" name="Oval 1"/>
          <p:cNvSpPr/>
          <p:nvPr/>
        </p:nvSpPr>
        <p:spPr bwMode="auto">
          <a:xfrm>
            <a:off x="533400" y="4876800"/>
            <a:ext cx="8077200" cy="609600"/>
          </a:xfrm>
          <a:prstGeom prst="ellipse">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279C2E6F-E584-4A49-968B-96E2C8C2982E}"/>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48521"/>
            <a:ext cx="9067800" cy="1143000"/>
          </a:xfrm>
        </p:spPr>
        <p:txBody>
          <a:bodyPr/>
          <a:lstStyle/>
          <a:p>
            <a:r>
              <a:rPr lang="en-US" sz="3200" b="1" dirty="0"/>
              <a:t>Loss of Susceptibles: </a:t>
            </a:r>
            <a:br>
              <a:rPr lang="en-US" sz="3200" b="1" dirty="0"/>
            </a:br>
            <a:r>
              <a:rPr lang="en-US" sz="3200" b="1" dirty="0"/>
              <a:t>Fixed vs Dynamic Cohort Studies</a:t>
            </a:r>
          </a:p>
        </p:txBody>
      </p:sp>
      <p:graphicFrame>
        <p:nvGraphicFramePr>
          <p:cNvPr id="3" name="Table 2"/>
          <p:cNvGraphicFramePr>
            <a:graphicFrameLocks noGrp="1"/>
          </p:cNvGraphicFramePr>
          <p:nvPr>
            <p:extLst>
              <p:ext uri="{D42A27DB-BD31-4B8C-83A1-F6EECF244321}">
                <p14:modId xmlns:p14="http://schemas.microsoft.com/office/powerpoint/2010/main" val="4252950060"/>
              </p:ext>
            </p:extLst>
          </p:nvPr>
        </p:nvGraphicFramePr>
        <p:xfrm>
          <a:off x="266699" y="1199111"/>
          <a:ext cx="8686801" cy="3372889"/>
        </p:xfrm>
        <a:graphic>
          <a:graphicData uri="http://schemas.openxmlformats.org/drawingml/2006/table">
            <a:tbl>
              <a:tblPr firstRow="1" bandRow="1">
                <a:tableStyleId>{F5AB1C69-6EDB-4FF4-983F-18BD219EF322}</a:tableStyleId>
              </a:tblPr>
              <a:tblGrid>
                <a:gridCol w="2019301">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238500">
                  <a:extLst>
                    <a:ext uri="{9D8B030D-6E8A-4147-A177-3AD203B41FA5}">
                      <a16:colId xmlns:a16="http://schemas.microsoft.com/office/drawing/2014/main" val="20002"/>
                    </a:ext>
                  </a:extLst>
                </a:gridCol>
              </a:tblGrid>
              <a:tr h="304800">
                <a:tc>
                  <a:txBody>
                    <a:bodyPr/>
                    <a:lstStyle/>
                    <a:p>
                      <a:pPr algn="ctr"/>
                      <a:r>
                        <a:rPr lang="en-US" sz="2400" dirty="0">
                          <a:solidFill>
                            <a:schemeClr val="tx1"/>
                          </a:solidFill>
                        </a:rPr>
                        <a:t>Objective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Fixed Cohort </a:t>
                      </a:r>
                    </a:p>
                    <a:p>
                      <a:pPr algn="ctr"/>
                      <a:r>
                        <a:rPr lang="en-US" sz="2800" dirty="0">
                          <a:solidFill>
                            <a:schemeClr val="tx1"/>
                          </a:solidFill>
                        </a:rPr>
                        <a:t>Study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Dynamic Cohort Study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428009">
                <a:tc>
                  <a:txBody>
                    <a:bodyPr/>
                    <a:lstStyle/>
                    <a:p>
                      <a:pPr algn="ctr"/>
                      <a:r>
                        <a:rPr lang="en-US" sz="2400" b="1" dirty="0">
                          <a:solidFill>
                            <a:schemeClr val="tx1"/>
                          </a:solidFill>
                        </a:rPr>
                        <a:t>Disease incidence (descriptive)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As susceptible members begin to become</a:t>
                      </a:r>
                      <a:r>
                        <a:rPr lang="en-US" sz="2400" baseline="0" dirty="0">
                          <a:solidFill>
                            <a:schemeClr val="tx1"/>
                          </a:solidFill>
                        </a:rPr>
                        <a:t> depleted over time and are not replenished, incidence rates may decline, sometimes drastically.  </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Susceptibles typically replenished as new members enter.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pic>
        <p:nvPicPr>
          <p:cNvPr id="5" name="Picture 4">
            <a:extLst>
              <a:ext uri="{FF2B5EF4-FFF2-40B4-BE49-F238E27FC236}">
                <a16:creationId xmlns:a16="http://schemas.microsoft.com/office/drawing/2014/main" id="{BD6218A2-F5CF-41BF-B9EF-4558625C2ECC}"/>
              </a:ext>
            </a:extLst>
          </p:cNvPr>
          <p:cNvPicPr>
            <a:picLocks noChangeAspect="1"/>
          </p:cNvPicPr>
          <p:nvPr/>
        </p:nvPicPr>
        <p:blipFill>
          <a:blip r:embed="rId3"/>
          <a:stretch>
            <a:fillRect/>
          </a:stretch>
        </p:blipFill>
        <p:spPr>
          <a:xfrm>
            <a:off x="6135237" y="4512718"/>
            <a:ext cx="2637473" cy="2028825"/>
          </a:xfrm>
          <a:prstGeom prst="rect">
            <a:avLst/>
          </a:prstGeom>
          <a:ln>
            <a:solidFill>
              <a:srgbClr val="FF0000"/>
            </a:solidFill>
          </a:ln>
        </p:spPr>
      </p:pic>
      <p:pic>
        <p:nvPicPr>
          <p:cNvPr id="7" name="Picture 6">
            <a:extLst>
              <a:ext uri="{FF2B5EF4-FFF2-40B4-BE49-F238E27FC236}">
                <a16:creationId xmlns:a16="http://schemas.microsoft.com/office/drawing/2014/main" id="{81EBA859-7842-4F0B-A68B-7FD6DE028649}"/>
              </a:ext>
            </a:extLst>
          </p:cNvPr>
          <p:cNvPicPr>
            <a:picLocks noChangeAspect="1"/>
          </p:cNvPicPr>
          <p:nvPr/>
        </p:nvPicPr>
        <p:blipFill>
          <a:blip r:embed="rId4"/>
          <a:stretch>
            <a:fillRect/>
          </a:stretch>
        </p:blipFill>
        <p:spPr>
          <a:xfrm>
            <a:off x="2133600" y="4512718"/>
            <a:ext cx="3661948" cy="2057400"/>
          </a:xfrm>
          <a:prstGeom prst="rect">
            <a:avLst/>
          </a:prstGeom>
          <a:ln>
            <a:solidFill>
              <a:srgbClr val="FF0000"/>
            </a:solidFill>
          </a:ln>
        </p:spPr>
      </p:pic>
    </p:spTree>
    <p:extLst>
      <p:ext uri="{BB962C8B-B14F-4D97-AF65-F5344CB8AC3E}">
        <p14:creationId xmlns:p14="http://schemas.microsoft.com/office/powerpoint/2010/main" val="412673062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p:txBody>
          <a:bodyPr/>
          <a:lstStyle/>
          <a:p>
            <a:r>
              <a:rPr lang="en-US" b="1" dirty="0"/>
              <a:t>Within-Subject Designs</a:t>
            </a:r>
          </a:p>
        </p:txBody>
      </p:sp>
      <p:sp>
        <p:nvSpPr>
          <p:cNvPr id="158722" name="Rectangle 3"/>
          <p:cNvSpPr>
            <a:spLocks noGrp="1" noChangeArrowheads="1"/>
          </p:cNvSpPr>
          <p:nvPr>
            <p:ph type="body" idx="1"/>
          </p:nvPr>
        </p:nvSpPr>
        <p:spPr/>
        <p:txBody>
          <a:bodyPr/>
          <a:lstStyle/>
          <a:p>
            <a:r>
              <a:rPr lang="en-US" dirty="0"/>
              <a:t>Case-crossover</a:t>
            </a:r>
          </a:p>
          <a:p>
            <a:r>
              <a:rPr lang="en-US" dirty="0"/>
              <a:t>Case-only</a:t>
            </a:r>
          </a:p>
          <a:p>
            <a:r>
              <a:rPr lang="en-US" dirty="0"/>
              <a:t>Self-controlled case series</a:t>
            </a:r>
          </a:p>
          <a:p>
            <a:endParaRPr lang="en-US" dirty="0"/>
          </a:p>
          <a:p>
            <a:endParaRPr lang="en-US" dirty="0"/>
          </a:p>
        </p:txBody>
      </p:sp>
    </p:spTree>
    <p:extLst>
      <p:ext uri="{BB962C8B-B14F-4D97-AF65-F5344CB8AC3E}">
        <p14:creationId xmlns:p14="http://schemas.microsoft.com/office/powerpoint/2010/main" val="35652062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a:xfrm>
            <a:off x="762000" y="152400"/>
            <a:ext cx="7772400" cy="1143000"/>
          </a:xfrm>
        </p:spPr>
        <p:txBody>
          <a:bodyPr/>
          <a:lstStyle/>
          <a:p>
            <a:r>
              <a:rPr lang="en-US" b="1" dirty="0"/>
              <a:t>Case-Crossover Design</a:t>
            </a:r>
          </a:p>
        </p:txBody>
      </p:sp>
      <p:sp>
        <p:nvSpPr>
          <p:cNvPr id="158722" name="Rectangle 3"/>
          <p:cNvSpPr>
            <a:spLocks noGrp="1" noChangeArrowheads="1"/>
          </p:cNvSpPr>
          <p:nvPr>
            <p:ph type="body" idx="1"/>
          </p:nvPr>
        </p:nvSpPr>
        <p:spPr>
          <a:xfrm>
            <a:off x="381000" y="1371600"/>
            <a:ext cx="8458200" cy="4114800"/>
          </a:xfrm>
        </p:spPr>
        <p:txBody>
          <a:bodyPr/>
          <a:lstStyle/>
          <a:p>
            <a:r>
              <a:rPr lang="en-US" dirty="0"/>
              <a:t>Compare exposure just before event and exposure at an earlier time, in the same person</a:t>
            </a:r>
          </a:p>
          <a:p>
            <a:r>
              <a:rPr lang="en-US" dirty="0"/>
              <a:t>Suited to brief (acute) exposure with a relatively rapid effect on the outcome</a:t>
            </a:r>
          </a:p>
          <a:p>
            <a:endParaRPr lang="en-US" dirty="0"/>
          </a:p>
        </p:txBody>
      </p:sp>
    </p:spTree>
    <p:extLst>
      <p:ext uri="{BB962C8B-B14F-4D97-AF65-F5344CB8AC3E}">
        <p14:creationId xmlns:p14="http://schemas.microsoft.com/office/powerpoint/2010/main" val="3112279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sz="half" idx="1"/>
          </p:nvPr>
        </p:nvSpPr>
        <p:spPr>
          <a:xfrm>
            <a:off x="381000" y="952500"/>
            <a:ext cx="7924800" cy="1295400"/>
          </a:xfrm>
        </p:spPr>
        <p:txBody>
          <a:bodyPr/>
          <a:lstStyle/>
          <a:p>
            <a:r>
              <a:rPr lang="en-US" sz="2800" dirty="0"/>
              <a:t>Results using individual as the unit of analysis (as a case-control study):</a:t>
            </a:r>
          </a:p>
        </p:txBody>
      </p:sp>
      <p:graphicFrame>
        <p:nvGraphicFramePr>
          <p:cNvPr id="272407" name="Group 23"/>
          <p:cNvGraphicFramePr>
            <a:graphicFrameLocks noGrp="1"/>
          </p:cNvGraphicFramePr>
          <p:nvPr>
            <p:ph sz="half" idx="2"/>
            <p:extLst>
              <p:ext uri="{D42A27DB-BD31-4B8C-83A1-F6EECF244321}">
                <p14:modId xmlns:p14="http://schemas.microsoft.com/office/powerpoint/2010/main" val="1460754085"/>
              </p:ext>
            </p:extLst>
          </p:nvPr>
        </p:nvGraphicFramePr>
        <p:xfrm>
          <a:off x="1066800" y="2247900"/>
          <a:ext cx="6096000" cy="1600200"/>
        </p:xfrm>
        <a:graphic>
          <a:graphicData uri="http://schemas.openxmlformats.org/drawingml/2006/table">
            <a:tbl>
              <a:tblPr/>
              <a:tblGrid>
                <a:gridCol w="37338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533400">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Mean income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400">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Cases (traffic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$13,230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Controls (no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$32,310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9713" name="Text Box 24"/>
          <p:cNvSpPr txBox="1">
            <a:spLocks noChangeArrowheads="1"/>
          </p:cNvSpPr>
          <p:nvPr/>
        </p:nvSpPr>
        <p:spPr bwMode="auto">
          <a:xfrm>
            <a:off x="556437" y="4543648"/>
            <a:ext cx="7772400" cy="457200"/>
          </a:xfrm>
          <a:prstGeom prst="rect">
            <a:avLst/>
          </a:prstGeom>
          <a:noFill/>
          <a:ln w="9525">
            <a:noFill/>
            <a:miter lim="800000"/>
            <a:headEnd/>
            <a:tailEnd/>
          </a:ln>
        </p:spPr>
        <p:txBody>
          <a:bodyPr>
            <a:spAutoFit/>
          </a:bodyPr>
          <a:lstStyle/>
          <a:p>
            <a:pPr algn="ctr" eaLnBrk="0" hangingPunct="0">
              <a:spcBef>
                <a:spcPct val="50000"/>
              </a:spcBef>
            </a:pPr>
            <a:r>
              <a:rPr lang="en-US" i="1" dirty="0"/>
              <a:t>Individuals </a:t>
            </a:r>
            <a:r>
              <a:rPr lang="en-US" dirty="0"/>
              <a:t>with higher income have fewer traffic injuries.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600200" y="1975644"/>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91400" y="2737644"/>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143000" y="1975644"/>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81200" y="1670844"/>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438400" y="1670844"/>
            <a:ext cx="433451" cy="4429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0" y="1885407"/>
            <a:ext cx="381000" cy="3950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76800" y="2017089"/>
            <a:ext cx="357251" cy="4157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38800" y="2128044"/>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96821" y="2312508"/>
            <a:ext cx="433169"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17881" y="2350889"/>
            <a:ext cx="425919" cy="3867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43200" y="1747044"/>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975644"/>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243450" y="209997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24600" y="2242344"/>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124200" y="1670844"/>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648200" y="1899444"/>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562600" y="2051844"/>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6" name="Oval 25"/>
          <p:cNvSpPr/>
          <p:nvPr/>
        </p:nvSpPr>
        <p:spPr>
          <a:xfrm>
            <a:off x="6705600" y="2128044"/>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35" name="Straight Connector 34"/>
          <p:cNvCxnSpPr/>
          <p:nvPr/>
        </p:nvCxnSpPr>
        <p:spPr>
          <a:xfrm flipV="1">
            <a:off x="3352800" y="1823244"/>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204" name="TextBox 35"/>
          <p:cNvSpPr txBox="1">
            <a:spLocks noChangeArrowheads="1"/>
          </p:cNvSpPr>
          <p:nvPr/>
        </p:nvSpPr>
        <p:spPr bwMode="auto">
          <a:xfrm>
            <a:off x="3657265" y="1638578"/>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cxnSp>
        <p:nvCxnSpPr>
          <p:cNvPr id="31" name="Straight Arrow Connector 30"/>
          <p:cNvCxnSpPr>
            <a:stCxn id="22" idx="0"/>
          </p:cNvCxnSpPr>
          <p:nvPr/>
        </p:nvCxnSpPr>
        <p:spPr>
          <a:xfrm>
            <a:off x="3162300" y="1670844"/>
            <a:ext cx="41529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724400" y="1884521"/>
            <a:ext cx="2590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638800" y="2051844"/>
            <a:ext cx="1676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81800" y="2201552"/>
            <a:ext cx="533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166644"/>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216" name="TextBox 75"/>
          <p:cNvSpPr txBox="1">
            <a:spLocks noChangeArrowheads="1"/>
          </p:cNvSpPr>
          <p:nvPr/>
        </p:nvSpPr>
        <p:spPr bwMode="auto">
          <a:xfrm>
            <a:off x="4132931" y="6324600"/>
            <a:ext cx="649537"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Time</a:t>
            </a:r>
          </a:p>
        </p:txBody>
      </p:sp>
      <p:sp>
        <p:nvSpPr>
          <p:cNvPr id="37" name="Oval 36"/>
          <p:cNvSpPr/>
          <p:nvPr/>
        </p:nvSpPr>
        <p:spPr>
          <a:xfrm>
            <a:off x="3033389" y="162755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8" name="Oval 37"/>
          <p:cNvSpPr/>
          <p:nvPr/>
        </p:nvSpPr>
        <p:spPr>
          <a:xfrm>
            <a:off x="4572001" y="177995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9" name="Oval 38"/>
          <p:cNvSpPr/>
          <p:nvPr/>
        </p:nvSpPr>
        <p:spPr>
          <a:xfrm>
            <a:off x="6605651" y="211375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0" name="Oval 39"/>
          <p:cNvSpPr/>
          <p:nvPr/>
        </p:nvSpPr>
        <p:spPr>
          <a:xfrm>
            <a:off x="5486401" y="196441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41" name="Rectangle 40"/>
          <p:cNvSpPr/>
          <p:nvPr/>
        </p:nvSpPr>
        <p:spPr>
          <a:xfrm>
            <a:off x="7367651" y="11430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solidFill>
                  <a:srgbClr val="FFFFFF"/>
                </a:solidFill>
              </a:rPr>
              <a:t>cases</a:t>
            </a:r>
          </a:p>
        </p:txBody>
      </p:sp>
      <p:sp>
        <p:nvSpPr>
          <p:cNvPr id="43" name="Text Box 3"/>
          <p:cNvSpPr txBox="1">
            <a:spLocks noChangeArrowheads="1"/>
          </p:cNvSpPr>
          <p:nvPr/>
        </p:nvSpPr>
        <p:spPr bwMode="auto">
          <a:xfrm>
            <a:off x="1504272" y="329625"/>
            <a:ext cx="6649128" cy="584775"/>
          </a:xfrm>
          <a:prstGeom prst="rect">
            <a:avLst/>
          </a:prstGeom>
          <a:noFill/>
          <a:ln w="9525">
            <a:noFill/>
            <a:miter lim="800000"/>
            <a:headEnd/>
            <a:tailEnd/>
          </a:ln>
        </p:spPr>
        <p:txBody>
          <a:bodyPr wrap="none">
            <a:spAutoFit/>
          </a:bodyPr>
          <a:lstStyle/>
          <a:p>
            <a:pPr eaLnBrk="0" hangingPunct="0"/>
            <a:r>
              <a:rPr lang="en-US" sz="3200" b="1" dirty="0"/>
              <a:t>Case-crossover design: Just the cases</a:t>
            </a:r>
          </a:p>
        </p:txBody>
      </p:sp>
      <p:sp>
        <p:nvSpPr>
          <p:cNvPr id="36" name="Oval 35">
            <a:extLst>
              <a:ext uri="{FF2B5EF4-FFF2-40B4-BE49-F238E27FC236}">
                <a16:creationId xmlns:a16="http://schemas.microsoft.com/office/drawing/2014/main" id="{4EE4AA23-B81F-42B7-B453-8E9A9153DD4A}"/>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40446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a:xfrm>
            <a:off x="838200" y="75406"/>
            <a:ext cx="7772400" cy="1067594"/>
          </a:xfrm>
        </p:spPr>
        <p:txBody>
          <a:bodyPr/>
          <a:lstStyle/>
          <a:p>
            <a:r>
              <a:rPr lang="en-US" dirty="0"/>
              <a:t>Case-Crossover Example</a:t>
            </a:r>
          </a:p>
        </p:txBody>
      </p:sp>
      <p:sp>
        <p:nvSpPr>
          <p:cNvPr id="162818" name="Rectangle 3"/>
          <p:cNvSpPr>
            <a:spLocks noGrp="1" noChangeArrowheads="1"/>
          </p:cNvSpPr>
          <p:nvPr>
            <p:ph type="body" idx="1"/>
          </p:nvPr>
        </p:nvSpPr>
        <p:spPr>
          <a:xfrm>
            <a:off x="228600" y="1181100"/>
            <a:ext cx="8686800" cy="4953000"/>
          </a:xfrm>
        </p:spPr>
        <p:txBody>
          <a:bodyPr/>
          <a:lstStyle/>
          <a:p>
            <a:pPr>
              <a:lnSpc>
                <a:spcPct val="80000"/>
              </a:lnSpc>
            </a:pPr>
            <a:r>
              <a:rPr lang="en-US" sz="2400" b="1" dirty="0"/>
              <a:t>Objective:</a:t>
            </a:r>
            <a:r>
              <a:rPr lang="en-US" sz="2400" dirty="0"/>
              <a:t>  Relationship between air pollution and incidence of cardiac arrhythmia in patients with implantable cardioverter defibrillators (ICDs). </a:t>
            </a:r>
          </a:p>
          <a:p>
            <a:pPr>
              <a:lnSpc>
                <a:spcPct val="80000"/>
              </a:lnSpc>
            </a:pPr>
            <a:r>
              <a:rPr lang="en-US" sz="2400" b="1" dirty="0"/>
              <a:t>Methods: </a:t>
            </a:r>
            <a:r>
              <a:rPr lang="en-US" sz="2400" dirty="0"/>
              <a:t>34 patients with ICDs residing in the Vancouver, Canada, area were included representing all patients attending the 2 ICD clinics in the study region who had recorded at least 1 ICD discharge during the study period. </a:t>
            </a:r>
          </a:p>
          <a:p>
            <a:pPr>
              <a:lnSpc>
                <a:spcPct val="80000"/>
              </a:lnSpc>
            </a:pPr>
            <a:r>
              <a:rPr lang="en-US" sz="2400" dirty="0"/>
              <a:t>Air pollutant concentrations on days for which ICD discharges were observed (“case days”) were compared to concentrations on control days in case-crossover analyses</a:t>
            </a:r>
            <a:r>
              <a:rPr lang="en-US" sz="2000" dirty="0"/>
              <a:t>. </a:t>
            </a:r>
          </a:p>
          <a:p>
            <a:pPr>
              <a:lnSpc>
                <a:spcPct val="80000"/>
              </a:lnSpc>
            </a:pPr>
            <a:r>
              <a:rPr lang="en-US" sz="2400" dirty="0"/>
              <a:t>Control days were selected symmetrically, 7 days before and after each case day</a:t>
            </a:r>
            <a:r>
              <a:rPr lang="en-US" sz="2000" dirty="0"/>
              <a:t>.</a:t>
            </a:r>
          </a:p>
          <a:p>
            <a:pPr>
              <a:lnSpc>
                <a:spcPct val="80000"/>
              </a:lnSpc>
            </a:pPr>
            <a:endParaRPr lang="en-US" sz="2000" dirty="0"/>
          </a:p>
        </p:txBody>
      </p:sp>
      <p:sp>
        <p:nvSpPr>
          <p:cNvPr id="162819" name="Text Box 4"/>
          <p:cNvSpPr txBox="1">
            <a:spLocks noChangeArrowheads="1"/>
          </p:cNvSpPr>
          <p:nvPr/>
        </p:nvSpPr>
        <p:spPr bwMode="auto">
          <a:xfrm>
            <a:off x="2743200" y="5638006"/>
            <a:ext cx="6172200" cy="915988"/>
          </a:xfrm>
          <a:prstGeom prst="rect">
            <a:avLst/>
          </a:prstGeom>
          <a:noFill/>
          <a:ln w="9525">
            <a:noFill/>
            <a:miter lim="800000"/>
            <a:headEnd/>
            <a:tailEnd/>
          </a:ln>
        </p:spPr>
        <p:txBody>
          <a:bodyPr>
            <a:spAutoFit/>
          </a:bodyPr>
          <a:lstStyle/>
          <a:p>
            <a:pPr algn="r" eaLnBrk="0" hangingPunct="0"/>
            <a:r>
              <a:rPr lang="en-US" sz="1800" dirty="0"/>
              <a:t>Rich et al. A Case-Crossover Analysis of Particulate Air Pollution and Cardiac Arrhythmia in Patients with Implantable Cardioverter Defibrillators </a:t>
            </a:r>
            <a:r>
              <a:rPr lang="en-US" sz="1800" i="1" dirty="0"/>
              <a:t>Inhal Toxicol</a:t>
            </a:r>
            <a:r>
              <a:rPr lang="en-US" sz="1800" dirty="0"/>
              <a:t> 2004</a:t>
            </a:r>
          </a:p>
        </p:txBody>
      </p:sp>
    </p:spTree>
    <p:extLst>
      <p:ext uri="{BB962C8B-B14F-4D97-AF65-F5344CB8AC3E}">
        <p14:creationId xmlns:p14="http://schemas.microsoft.com/office/powerpoint/2010/main" val="3006738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3"/>
          <a:srcRect l="3799" t="35962" r="3799" b="3316"/>
          <a:stretch>
            <a:fillRect/>
          </a:stretch>
        </p:blipFill>
        <p:spPr bwMode="auto">
          <a:xfrm>
            <a:off x="0" y="1095153"/>
            <a:ext cx="9055100" cy="4585948"/>
          </a:xfrm>
          <a:prstGeom prst="rect">
            <a:avLst/>
          </a:prstGeom>
          <a:noFill/>
          <a:ln w="9525">
            <a:noFill/>
            <a:miter lim="800000"/>
            <a:headEnd/>
            <a:tailEnd/>
          </a:ln>
        </p:spPr>
      </p:pic>
      <p:sp>
        <p:nvSpPr>
          <p:cNvPr id="31746"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Ecologic Fallacy</a:t>
            </a:r>
          </a:p>
        </p:txBody>
      </p:sp>
      <p:sp>
        <p:nvSpPr>
          <p:cNvPr id="2" name="Rectangle 1">
            <a:extLst>
              <a:ext uri="{FF2B5EF4-FFF2-40B4-BE49-F238E27FC236}">
                <a16:creationId xmlns:a16="http://schemas.microsoft.com/office/drawing/2014/main" id="{E519FAE6-56EF-4FEC-A3C6-09B0AD8457C0}"/>
              </a:ext>
            </a:extLst>
          </p:cNvPr>
          <p:cNvSpPr/>
          <p:nvPr/>
        </p:nvSpPr>
        <p:spPr bwMode="auto">
          <a:xfrm>
            <a:off x="3886200" y="6190749"/>
            <a:ext cx="838200" cy="366916"/>
          </a:xfrm>
          <a:prstGeom prst="rect">
            <a:avLst/>
          </a:prstGeom>
          <a:noFill/>
          <a:ln w="539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 name="TextBox 2">
            <a:extLst>
              <a:ext uri="{FF2B5EF4-FFF2-40B4-BE49-F238E27FC236}">
                <a16:creationId xmlns:a16="http://schemas.microsoft.com/office/drawing/2014/main" id="{5FCA52A1-7F69-49D6-A4A3-CBAA00F8739F}"/>
              </a:ext>
            </a:extLst>
          </p:cNvPr>
          <p:cNvSpPr txBox="1"/>
          <p:nvPr/>
        </p:nvSpPr>
        <p:spPr>
          <a:xfrm>
            <a:off x="4724400" y="6096000"/>
            <a:ext cx="4572000" cy="461665"/>
          </a:xfrm>
          <a:prstGeom prst="rect">
            <a:avLst/>
          </a:prstGeom>
          <a:noFill/>
        </p:spPr>
        <p:txBody>
          <a:bodyPr wrap="square" rtlCol="0">
            <a:spAutoFit/>
          </a:bodyPr>
          <a:lstStyle/>
          <a:p>
            <a:r>
              <a:rPr lang="en-US" dirty="0"/>
              <a:t>= experienced traffic injury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76200"/>
            <a:ext cx="7772400" cy="1143000"/>
          </a:xfrm>
        </p:spPr>
        <p:txBody>
          <a:bodyPr/>
          <a:lstStyle/>
          <a:p>
            <a:r>
              <a:rPr lang="en-US" sz="4000" b="1" dirty="0"/>
              <a:t>Utility of ecologic studies</a:t>
            </a:r>
          </a:p>
        </p:txBody>
      </p:sp>
      <p:sp>
        <p:nvSpPr>
          <p:cNvPr id="19458" name="Rectangle 3"/>
          <p:cNvSpPr>
            <a:spLocks noGrp="1" noChangeArrowheads="1"/>
          </p:cNvSpPr>
          <p:nvPr>
            <p:ph type="body" idx="1"/>
          </p:nvPr>
        </p:nvSpPr>
        <p:spPr>
          <a:xfrm>
            <a:off x="152400" y="1295400"/>
            <a:ext cx="8839200" cy="4876800"/>
          </a:xfrm>
        </p:spPr>
        <p:txBody>
          <a:bodyPr/>
          <a:lstStyle/>
          <a:p>
            <a:pPr marL="0" indent="0">
              <a:lnSpc>
                <a:spcPct val="90000"/>
              </a:lnSpc>
              <a:buNone/>
            </a:pPr>
            <a:r>
              <a:rPr lang="en-US" sz="2800" dirty="0"/>
              <a:t>Given limitations of ecologic studies, why use this design?</a:t>
            </a:r>
          </a:p>
          <a:p>
            <a:pPr>
              <a:lnSpc>
                <a:spcPct val="90000"/>
              </a:lnSpc>
            </a:pPr>
            <a:r>
              <a:rPr lang="en-US" sz="2800" dirty="0"/>
              <a:t>Easy to do, exposure and outcome data often readily accessible from publicly-available data</a:t>
            </a:r>
          </a:p>
          <a:p>
            <a:pPr>
              <a:lnSpc>
                <a:spcPct val="90000"/>
              </a:lnSpc>
            </a:pPr>
            <a:r>
              <a:rPr lang="en-US" sz="2800" dirty="0"/>
              <a:t>Provides preliminary picture of relationships in new fields</a:t>
            </a:r>
          </a:p>
          <a:p>
            <a:pPr>
              <a:lnSpc>
                <a:spcPct val="90000"/>
              </a:lnSpc>
            </a:pPr>
            <a:r>
              <a:rPr lang="en-US" sz="2800" dirty="0"/>
              <a:t>Can provide greater variability in exposure or outcome measurements that allows a relationship to be observed.  </a:t>
            </a:r>
          </a:p>
          <a:p>
            <a:pPr lvl="1">
              <a:lnSpc>
                <a:spcPct val="90000"/>
              </a:lnSpc>
            </a:pPr>
            <a:r>
              <a:rPr lang="en-US" sz="2400" dirty="0"/>
              <a:t>Such variability may be absent in individual-level studies which are typically in more homogeneous populations.</a:t>
            </a:r>
          </a:p>
        </p:txBody>
      </p:sp>
    </p:spTree>
    <p:extLst>
      <p:ext uri="{BB962C8B-B14F-4D97-AF65-F5344CB8AC3E}">
        <p14:creationId xmlns:p14="http://schemas.microsoft.com/office/powerpoint/2010/main" val="3010036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43960" y="-69700"/>
            <a:ext cx="8690499" cy="851226"/>
          </a:xfrm>
        </p:spPr>
        <p:txBody>
          <a:bodyPr/>
          <a:lstStyle/>
          <a:p>
            <a:r>
              <a:rPr lang="en-US" sz="3200" b="1" dirty="0"/>
              <a:t>Research Study Designs Based on Humans</a:t>
            </a:r>
          </a:p>
        </p:txBody>
      </p:sp>
      <p:sp>
        <p:nvSpPr>
          <p:cNvPr id="21506" name="Text Box 3"/>
          <p:cNvSpPr txBox="1">
            <a:spLocks noChangeArrowheads="1"/>
          </p:cNvSpPr>
          <p:nvPr/>
        </p:nvSpPr>
        <p:spPr bwMode="auto">
          <a:xfrm>
            <a:off x="2925727" y="914400"/>
            <a:ext cx="2975494" cy="523220"/>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Unit of observation</a:t>
            </a:r>
          </a:p>
        </p:txBody>
      </p:sp>
      <p:sp>
        <p:nvSpPr>
          <p:cNvPr id="21507" name="Line 4"/>
          <p:cNvSpPr>
            <a:spLocks noChangeShapeType="1"/>
          </p:cNvSpPr>
          <p:nvPr/>
        </p:nvSpPr>
        <p:spPr bwMode="auto">
          <a:xfrm flipH="1">
            <a:off x="3505200" y="1493837"/>
            <a:ext cx="457200" cy="404659"/>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08" name="Line 5"/>
          <p:cNvSpPr>
            <a:spLocks noChangeShapeType="1"/>
          </p:cNvSpPr>
          <p:nvPr/>
        </p:nvSpPr>
        <p:spPr bwMode="auto">
          <a:xfrm>
            <a:off x="4800600" y="1493836"/>
            <a:ext cx="914400" cy="385763"/>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09" name="Text Box 6"/>
          <p:cNvSpPr txBox="1">
            <a:spLocks noChangeArrowheads="1"/>
          </p:cNvSpPr>
          <p:nvPr/>
        </p:nvSpPr>
        <p:spPr bwMode="auto">
          <a:xfrm>
            <a:off x="7940" y="1831643"/>
            <a:ext cx="5173211" cy="46166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effectLst/>
                <a:uLnTx/>
                <a:uFillTx/>
                <a:latin typeface="Times New Roman" pitchFamily="18" charset="0"/>
                <a:ea typeface="+mn-ea"/>
                <a:cs typeface="+mn-cs"/>
              </a:rPr>
              <a:t>Group of humans (e.g., geographic area)</a:t>
            </a:r>
          </a:p>
        </p:txBody>
      </p:sp>
      <p:sp>
        <p:nvSpPr>
          <p:cNvPr id="21510" name="Text Box 7"/>
          <p:cNvSpPr txBox="1">
            <a:spLocks noChangeArrowheads="1"/>
          </p:cNvSpPr>
          <p:nvPr/>
        </p:nvSpPr>
        <p:spPr bwMode="auto">
          <a:xfrm>
            <a:off x="5753427" y="1831643"/>
            <a:ext cx="2361545" cy="46166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Individual human</a:t>
            </a:r>
          </a:p>
        </p:txBody>
      </p:sp>
      <p:sp>
        <p:nvSpPr>
          <p:cNvPr id="21512" name="Line 9"/>
          <p:cNvSpPr>
            <a:spLocks noChangeShapeType="1"/>
          </p:cNvSpPr>
          <p:nvPr/>
        </p:nvSpPr>
        <p:spPr bwMode="auto">
          <a:xfrm flipH="1">
            <a:off x="2488754" y="4223064"/>
            <a:ext cx="2608358" cy="478416"/>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13" name="Text Box 10"/>
          <p:cNvSpPr txBox="1">
            <a:spLocks noChangeArrowheads="1"/>
          </p:cNvSpPr>
          <p:nvPr/>
        </p:nvSpPr>
        <p:spPr bwMode="auto">
          <a:xfrm>
            <a:off x="228600" y="3048000"/>
            <a:ext cx="1326004" cy="400110"/>
          </a:xfrm>
          <a:prstGeom prst="rect">
            <a:avLst/>
          </a:prstGeom>
          <a:noFill/>
          <a:ln w="9525">
            <a:noFill/>
            <a:miter lim="800000"/>
            <a:headEnd/>
            <a:tailEnd/>
          </a:ln>
        </p:spPr>
        <p:txBody>
          <a:bodyPr wrap="none">
            <a:spAutoFit/>
          </a:bodyPr>
          <a:lstStyle/>
          <a:p>
            <a:pPr marL="228600" marR="0" lvl="0" indent="-2286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Ecologic</a:t>
            </a:r>
          </a:p>
        </p:txBody>
      </p:sp>
      <p:sp>
        <p:nvSpPr>
          <p:cNvPr id="21514" name="Text Box 11"/>
          <p:cNvSpPr txBox="1">
            <a:spLocks noChangeArrowheads="1"/>
          </p:cNvSpPr>
          <p:nvPr/>
        </p:nvSpPr>
        <p:spPr bwMode="auto">
          <a:xfrm>
            <a:off x="3497180" y="4596881"/>
            <a:ext cx="5866348" cy="1077218"/>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mn-ea"/>
                <a:cs typeface="+mn-cs"/>
              </a:rPr>
              <a:t>Between-person</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Cohort (exposure-selective or non-selective)</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738188" algn="l"/>
                <a:tab pos="977900" algn="l"/>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Cross-sectional (exposure-selective; outcome-</a:t>
            </a:r>
          </a:p>
        </p:txBody>
      </p:sp>
      <p:sp>
        <p:nvSpPr>
          <p:cNvPr id="21516" name="Text Box 14"/>
          <p:cNvSpPr txBox="1">
            <a:spLocks noChangeArrowheads="1"/>
          </p:cNvSpPr>
          <p:nvPr/>
        </p:nvSpPr>
        <p:spPr bwMode="auto">
          <a:xfrm>
            <a:off x="4589209" y="3698717"/>
            <a:ext cx="1981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Observational</a:t>
            </a:r>
          </a:p>
        </p:txBody>
      </p:sp>
      <p:sp>
        <p:nvSpPr>
          <p:cNvPr id="21517" name="Text Box 15"/>
          <p:cNvSpPr txBox="1">
            <a:spLocks noChangeArrowheads="1"/>
          </p:cNvSpPr>
          <p:nvPr/>
        </p:nvSpPr>
        <p:spPr bwMode="auto">
          <a:xfrm>
            <a:off x="6604669" y="2626176"/>
            <a:ext cx="24384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Experimental</a:t>
            </a:r>
          </a:p>
        </p:txBody>
      </p:sp>
      <p:sp>
        <p:nvSpPr>
          <p:cNvPr id="21519" name="Line 17"/>
          <p:cNvSpPr>
            <a:spLocks noChangeShapeType="1"/>
          </p:cNvSpPr>
          <p:nvPr/>
        </p:nvSpPr>
        <p:spPr bwMode="auto">
          <a:xfrm flipH="1">
            <a:off x="5772851" y="2290295"/>
            <a:ext cx="908341" cy="1392445"/>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20" name="Line 18"/>
          <p:cNvSpPr>
            <a:spLocks noChangeShapeType="1"/>
          </p:cNvSpPr>
          <p:nvPr/>
        </p:nvSpPr>
        <p:spPr bwMode="auto">
          <a:xfrm>
            <a:off x="7129441" y="2270965"/>
            <a:ext cx="334855" cy="352767"/>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21" name="Text Box 21"/>
          <p:cNvSpPr txBox="1">
            <a:spLocks noChangeArrowheads="1"/>
          </p:cNvSpPr>
          <p:nvPr/>
        </p:nvSpPr>
        <p:spPr bwMode="auto">
          <a:xfrm>
            <a:off x="56381" y="4692021"/>
            <a:ext cx="3047950" cy="138499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mn-ea"/>
                <a:cs typeface="+mn-cs"/>
              </a:rPr>
              <a:t>Within-person</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Case-crossover</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 only</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Self-controlled case series</a:t>
            </a:r>
          </a:p>
        </p:txBody>
      </p:sp>
      <p:sp>
        <p:nvSpPr>
          <p:cNvPr id="21522" name="Line 22"/>
          <p:cNvSpPr>
            <a:spLocks noChangeShapeType="1"/>
          </p:cNvSpPr>
          <p:nvPr/>
        </p:nvSpPr>
        <p:spPr bwMode="auto">
          <a:xfrm>
            <a:off x="5753427" y="4235388"/>
            <a:ext cx="190173" cy="361493"/>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 name="Text Box 14"/>
          <p:cNvSpPr txBox="1">
            <a:spLocks noChangeArrowheads="1"/>
          </p:cNvSpPr>
          <p:nvPr/>
        </p:nvSpPr>
        <p:spPr bwMode="auto">
          <a:xfrm>
            <a:off x="56356" y="2656187"/>
            <a:ext cx="1981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Observational</a:t>
            </a:r>
          </a:p>
        </p:txBody>
      </p:sp>
      <p:sp>
        <p:nvSpPr>
          <p:cNvPr id="21" name="Text Box 15"/>
          <p:cNvSpPr txBox="1">
            <a:spLocks noChangeArrowheads="1"/>
          </p:cNvSpPr>
          <p:nvPr/>
        </p:nvSpPr>
        <p:spPr bwMode="auto">
          <a:xfrm>
            <a:off x="2362200" y="2623732"/>
            <a:ext cx="24384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Experimental</a:t>
            </a:r>
          </a:p>
        </p:txBody>
      </p:sp>
      <p:sp>
        <p:nvSpPr>
          <p:cNvPr id="22" name="Line 17"/>
          <p:cNvSpPr>
            <a:spLocks noChangeShapeType="1"/>
          </p:cNvSpPr>
          <p:nvPr/>
        </p:nvSpPr>
        <p:spPr bwMode="auto">
          <a:xfrm flipH="1">
            <a:off x="1580356" y="2360160"/>
            <a:ext cx="457200" cy="323344"/>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3" name="Line 18"/>
          <p:cNvSpPr>
            <a:spLocks noChangeShapeType="1"/>
          </p:cNvSpPr>
          <p:nvPr/>
        </p:nvSpPr>
        <p:spPr bwMode="auto">
          <a:xfrm>
            <a:off x="2314233" y="2324963"/>
            <a:ext cx="505168" cy="367999"/>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4" name="Text Box 13"/>
          <p:cNvSpPr txBox="1">
            <a:spLocks noChangeArrowheads="1"/>
          </p:cNvSpPr>
          <p:nvPr/>
        </p:nvSpPr>
        <p:spPr bwMode="auto">
          <a:xfrm>
            <a:off x="2708731" y="3023387"/>
            <a:ext cx="2392945" cy="707886"/>
          </a:xfrm>
          <a:prstGeom prst="rect">
            <a:avLst/>
          </a:prstGeom>
          <a:noFill/>
          <a:ln w="9525">
            <a:noFill/>
            <a:miter lim="800000"/>
            <a:headEnd/>
            <a:tailEnd/>
          </a:ln>
        </p:spPr>
        <p:txBody>
          <a:bodyPr wrap="square">
            <a:spAutoFit/>
          </a:bodyPr>
          <a:lstStyle/>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Randomized</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Non-randomized</a:t>
            </a:r>
          </a:p>
        </p:txBody>
      </p:sp>
      <p:sp>
        <p:nvSpPr>
          <p:cNvPr id="26" name="Text Box 13">
            <a:extLst>
              <a:ext uri="{FF2B5EF4-FFF2-40B4-BE49-F238E27FC236}">
                <a16:creationId xmlns:a16="http://schemas.microsoft.com/office/drawing/2014/main" id="{13F6107C-93AE-47A2-9155-2B9742029AF2}"/>
              </a:ext>
            </a:extLst>
          </p:cNvPr>
          <p:cNvSpPr txBox="1">
            <a:spLocks noChangeArrowheads="1"/>
          </p:cNvSpPr>
          <p:nvPr/>
        </p:nvSpPr>
        <p:spPr bwMode="auto">
          <a:xfrm>
            <a:off x="6982154" y="3019017"/>
            <a:ext cx="2392945" cy="707886"/>
          </a:xfrm>
          <a:prstGeom prst="rect">
            <a:avLst/>
          </a:prstGeom>
          <a:noFill/>
          <a:ln w="9525">
            <a:noFill/>
            <a:miter lim="800000"/>
            <a:headEnd/>
            <a:tailEnd/>
          </a:ln>
        </p:spPr>
        <p:txBody>
          <a:bodyPr wrap="square">
            <a:spAutoFit/>
          </a:bodyPr>
          <a:lstStyle/>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Randomized</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Non-randomized</a:t>
            </a:r>
          </a:p>
        </p:txBody>
      </p:sp>
      <p:sp>
        <p:nvSpPr>
          <p:cNvPr id="27" name="Text Box 11">
            <a:extLst>
              <a:ext uri="{FF2B5EF4-FFF2-40B4-BE49-F238E27FC236}">
                <a16:creationId xmlns:a16="http://schemas.microsoft.com/office/drawing/2014/main" id="{D0A27704-BD4F-4A1C-A3AE-EA561FF26A8D}"/>
              </a:ext>
            </a:extLst>
          </p:cNvPr>
          <p:cNvSpPr txBox="1">
            <a:spLocks noChangeArrowheads="1"/>
          </p:cNvSpPr>
          <p:nvPr/>
        </p:nvSpPr>
        <p:spPr bwMode="auto">
          <a:xfrm>
            <a:off x="3497179" y="5600463"/>
            <a:ext cx="5866348" cy="707886"/>
          </a:xfrm>
          <a:prstGeom prst="rect">
            <a:avLst/>
          </a:prstGeom>
          <a:noFill/>
          <a:ln w="9525">
            <a:noFill/>
            <a:miter lim="800000"/>
            <a:headEnd/>
            <a:tailEnd/>
          </a:ln>
        </p:spPr>
        <p:txBody>
          <a:bodyPr wrap="square">
            <a:spAutoFit/>
          </a:bodyPr>
          <a:lstStyle/>
          <a:p>
            <a:pPr marL="0" marR="0" lvl="0" indent="189230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selective; or non-selective)</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Case-Control (outcome-selective)</a:t>
            </a:r>
          </a:p>
        </p:txBody>
      </p:sp>
      <p:sp>
        <p:nvSpPr>
          <p:cNvPr id="25" name="Down Arrow 1">
            <a:extLst>
              <a:ext uri="{FF2B5EF4-FFF2-40B4-BE49-F238E27FC236}">
                <a16:creationId xmlns:a16="http://schemas.microsoft.com/office/drawing/2014/main" id="{B066C005-415F-4F03-B786-D59B57E71137}"/>
              </a:ext>
            </a:extLst>
          </p:cNvPr>
          <p:cNvSpPr/>
          <p:nvPr/>
        </p:nvSpPr>
        <p:spPr bwMode="auto">
          <a:xfrm rot="2303389">
            <a:off x="7738837" y="907237"/>
            <a:ext cx="484632" cy="1006475"/>
          </a:xfrm>
          <a:prstGeom prst="downArrow">
            <a:avLst>
              <a:gd name="adj1" fmla="val 50000"/>
              <a:gd name="adj2" fmla="val 57120"/>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28" name="Oval 27">
            <a:extLst>
              <a:ext uri="{FF2B5EF4-FFF2-40B4-BE49-F238E27FC236}">
                <a16:creationId xmlns:a16="http://schemas.microsoft.com/office/drawing/2014/main" id="{10EAD790-670A-48E2-B8C0-6A02424D8DB7}"/>
              </a:ext>
            </a:extLst>
          </p:cNvPr>
          <p:cNvSpPr/>
          <p:nvPr/>
        </p:nvSpPr>
        <p:spPr bwMode="auto">
          <a:xfrm>
            <a:off x="6507162" y="2445652"/>
            <a:ext cx="2560638" cy="1745348"/>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29" name="Oval 28">
            <a:extLst>
              <a:ext uri="{FF2B5EF4-FFF2-40B4-BE49-F238E27FC236}">
                <a16:creationId xmlns:a16="http://schemas.microsoft.com/office/drawing/2014/main" id="{8C7F057B-6CF2-4FB0-9BA6-875659AD7202}"/>
              </a:ext>
            </a:extLst>
          </p:cNvPr>
          <p:cNvSpPr/>
          <p:nvPr/>
        </p:nvSpPr>
        <p:spPr bwMode="auto">
          <a:xfrm>
            <a:off x="2925727" y="4554405"/>
            <a:ext cx="6117342" cy="2074995"/>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0" name="Oval 29">
            <a:extLst>
              <a:ext uri="{FF2B5EF4-FFF2-40B4-BE49-F238E27FC236}">
                <a16:creationId xmlns:a16="http://schemas.microsoft.com/office/drawing/2014/main" id="{F182A9CE-D975-4573-842F-CB2F60FF99D6}"/>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139775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381000"/>
            <a:ext cx="7772400" cy="457200"/>
          </a:xfrm>
        </p:spPr>
        <p:txBody>
          <a:bodyPr/>
          <a:lstStyle/>
          <a:p>
            <a:r>
              <a:rPr lang="en-US" sz="4000" b="1" dirty="0"/>
              <a:t>Study Design</a:t>
            </a:r>
            <a:br>
              <a:rPr lang="en-US" sz="4000" dirty="0"/>
            </a:br>
            <a:endParaRPr lang="en-US" sz="4000" dirty="0"/>
          </a:p>
        </p:txBody>
      </p:sp>
      <p:sp>
        <p:nvSpPr>
          <p:cNvPr id="19458" name="Rectangle 3"/>
          <p:cNvSpPr>
            <a:spLocks noGrp="1" noChangeArrowheads="1"/>
          </p:cNvSpPr>
          <p:nvPr>
            <p:ph type="body" idx="1"/>
          </p:nvPr>
        </p:nvSpPr>
        <p:spPr>
          <a:xfrm>
            <a:off x="152400" y="838200"/>
            <a:ext cx="8991600" cy="4419600"/>
          </a:xfrm>
        </p:spPr>
        <p:txBody>
          <a:bodyPr/>
          <a:lstStyle/>
          <a:p>
            <a:pPr>
              <a:lnSpc>
                <a:spcPct val="70000"/>
              </a:lnSpc>
              <a:spcAft>
                <a:spcPts val="400"/>
              </a:spcAft>
            </a:pPr>
            <a:r>
              <a:rPr lang="en-US" sz="2800" dirty="0"/>
              <a:t>Unit of observation: Individual human vs group of humans </a:t>
            </a:r>
          </a:p>
          <a:p>
            <a:pPr>
              <a:lnSpc>
                <a:spcPct val="70000"/>
              </a:lnSpc>
              <a:spcAft>
                <a:spcPts val="400"/>
              </a:spcAft>
            </a:pPr>
            <a:r>
              <a:rPr lang="en-US" sz="2800" dirty="0"/>
              <a:t>Group-level (ecologic) research study design</a:t>
            </a:r>
          </a:p>
          <a:p>
            <a:pPr>
              <a:lnSpc>
                <a:spcPct val="70000"/>
              </a:lnSpc>
            </a:pPr>
            <a:r>
              <a:rPr lang="en-US" sz="2800" dirty="0"/>
              <a:t>Individual-level research study design</a:t>
            </a:r>
          </a:p>
          <a:p>
            <a:pPr lvl="1">
              <a:lnSpc>
                <a:spcPct val="70000"/>
              </a:lnSpc>
              <a:spcAft>
                <a:spcPts val="400"/>
              </a:spcAft>
            </a:pPr>
            <a:r>
              <a:rPr lang="en-US" sz="2400" dirty="0"/>
              <a:t>Unifying concept: sampling an underlying cohort (study base)</a:t>
            </a:r>
          </a:p>
          <a:p>
            <a:pPr>
              <a:lnSpc>
                <a:spcPct val="70000"/>
              </a:lnSpc>
              <a:spcAft>
                <a:spcPts val="400"/>
              </a:spcAft>
            </a:pPr>
            <a:r>
              <a:rPr lang="en-US" sz="2800" dirty="0"/>
              <a:t>Fixed and dynamic underlying cohorts (study bases)</a:t>
            </a:r>
          </a:p>
          <a:p>
            <a:pPr>
              <a:lnSpc>
                <a:spcPct val="70000"/>
              </a:lnSpc>
            </a:pPr>
            <a:r>
              <a:rPr lang="en-US" sz="2800" dirty="0"/>
              <a:t>Between-subjects study designs </a:t>
            </a:r>
          </a:p>
          <a:p>
            <a:pPr lvl="1">
              <a:lnSpc>
                <a:spcPct val="70000"/>
              </a:lnSpc>
            </a:pPr>
            <a:r>
              <a:rPr lang="en-US" sz="2400" dirty="0"/>
              <a:t>Cohort study</a:t>
            </a:r>
          </a:p>
          <a:p>
            <a:pPr lvl="1">
              <a:lnSpc>
                <a:spcPct val="70000"/>
              </a:lnSpc>
            </a:pPr>
            <a:r>
              <a:rPr lang="en-US" sz="2400" dirty="0"/>
              <a:t>Cross-sectional study</a:t>
            </a:r>
          </a:p>
          <a:p>
            <a:pPr lvl="1">
              <a:lnSpc>
                <a:spcPct val="70000"/>
              </a:lnSpc>
            </a:pPr>
            <a:r>
              <a:rPr lang="en-US" sz="2400" dirty="0"/>
              <a:t>Case-control study</a:t>
            </a:r>
          </a:p>
          <a:p>
            <a:pPr lvl="2">
              <a:lnSpc>
                <a:spcPct val="70000"/>
              </a:lnSpc>
            </a:pPr>
            <a:r>
              <a:rPr lang="en-US" sz="2000" dirty="0"/>
              <a:t>Sampling controls</a:t>
            </a:r>
          </a:p>
          <a:p>
            <a:pPr lvl="2">
              <a:lnSpc>
                <a:spcPct val="70000"/>
              </a:lnSpc>
              <a:spcAft>
                <a:spcPts val="400"/>
              </a:spcAft>
            </a:pPr>
            <a:r>
              <a:rPr lang="en-US" sz="2000" dirty="0"/>
              <a:t>Primary &amp; secondary study bases</a:t>
            </a:r>
          </a:p>
          <a:p>
            <a:pPr>
              <a:lnSpc>
                <a:spcPct val="70000"/>
              </a:lnSpc>
              <a:spcAft>
                <a:spcPts val="400"/>
              </a:spcAft>
            </a:pPr>
            <a:r>
              <a:rPr lang="en-US" sz="2800" dirty="0"/>
              <a:t>Retrospective versus prospective – what matters?</a:t>
            </a:r>
          </a:p>
          <a:p>
            <a:pPr>
              <a:lnSpc>
                <a:spcPct val="70000"/>
              </a:lnSpc>
            </a:pPr>
            <a:r>
              <a:rPr lang="en-US" sz="2800" dirty="0"/>
              <a:t>Observational design emulating randomized experiments </a:t>
            </a:r>
            <a:endParaRPr lang="en-US" sz="2800" dirty="0">
              <a:solidFill>
                <a:srgbClr val="FF0066"/>
              </a:solidFill>
            </a:endParaRPr>
          </a:p>
          <a:p>
            <a:pPr>
              <a:lnSpc>
                <a:spcPct val="70000"/>
              </a:lnSpc>
            </a:pPr>
            <a:endParaRPr lang="en-US" sz="2800" dirty="0"/>
          </a:p>
        </p:txBody>
      </p:sp>
      <p:cxnSp>
        <p:nvCxnSpPr>
          <p:cNvPr id="3" name="Straight Arrow Connector 2">
            <a:extLst>
              <a:ext uri="{FF2B5EF4-FFF2-40B4-BE49-F238E27FC236}">
                <a16:creationId xmlns:a16="http://schemas.microsoft.com/office/drawing/2014/main" id="{F5AEE5A6-BB68-4D8D-B98D-A7D8EA8BC73B}"/>
              </a:ext>
            </a:extLst>
          </p:cNvPr>
          <p:cNvCxnSpPr>
            <a:cxnSpLocks/>
          </p:cNvCxnSpPr>
          <p:nvPr/>
        </p:nvCxnSpPr>
        <p:spPr bwMode="auto">
          <a:xfrm>
            <a:off x="0" y="2057400"/>
            <a:ext cx="457200" cy="0"/>
          </a:xfrm>
          <a:prstGeom prst="straightConnector1">
            <a:avLst/>
          </a:prstGeom>
          <a:solidFill>
            <a:schemeClr val="accent1"/>
          </a:solidFill>
          <a:ln w="603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701365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7"/>
          <p:cNvSpPr>
            <a:spLocks noGrp="1" noChangeArrowheads="1"/>
          </p:cNvSpPr>
          <p:nvPr>
            <p:ph type="body" idx="1"/>
          </p:nvPr>
        </p:nvSpPr>
        <p:spPr>
          <a:xfrm>
            <a:off x="171138" y="640830"/>
            <a:ext cx="8972862" cy="3200400"/>
          </a:xfrm>
        </p:spPr>
        <p:txBody>
          <a:bodyPr/>
          <a:lstStyle/>
          <a:p>
            <a:pPr>
              <a:buFontTx/>
              <a:buNone/>
            </a:pPr>
            <a:r>
              <a:rPr lang="en-US" dirty="0"/>
              <a:t>   </a:t>
            </a:r>
          </a:p>
          <a:p>
            <a:r>
              <a:rPr lang="en-US" sz="2400" dirty="0"/>
              <a:t>With the individual as unit of observation, all study design can be thought of as </a:t>
            </a:r>
            <a:r>
              <a:rPr lang="en-US" sz="2400" u="sng" dirty="0"/>
              <a:t>sampling</a:t>
            </a:r>
            <a:r>
              <a:rPr lang="en-US" sz="2400" dirty="0"/>
              <a:t> the experience of an </a:t>
            </a:r>
            <a:r>
              <a:rPr lang="en-US" sz="2400" u="sng" dirty="0"/>
              <a:t>underlying cohort</a:t>
            </a:r>
          </a:p>
          <a:p>
            <a:pPr lvl="1"/>
            <a:r>
              <a:rPr lang="en-US" sz="2000" dirty="0"/>
              <a:t>Also called “study base”, “source population”, or “accessible population”</a:t>
            </a:r>
          </a:p>
          <a:p>
            <a:pPr lvl="1"/>
            <a:endParaRPr lang="en-US" sz="2000" dirty="0"/>
          </a:p>
          <a:p>
            <a:r>
              <a:rPr lang="en-US" sz="2400" dirty="0"/>
              <a:t>Thus, cohort, cross-sectional, and case-control studies are intimately related.</a:t>
            </a:r>
          </a:p>
          <a:p>
            <a:pPr lvl="1"/>
            <a:r>
              <a:rPr lang="en-US" sz="2000" dirty="0"/>
              <a:t>Different than most older approaches in which they are described as distinct</a:t>
            </a:r>
          </a:p>
          <a:p>
            <a:pPr lvl="1"/>
            <a:endParaRPr lang="en-US" sz="2000" dirty="0"/>
          </a:p>
          <a:p>
            <a:r>
              <a:rPr lang="en-US" sz="2400" dirty="0"/>
              <a:t>Therefore, cohorts are the basis of all study designs in which the individual is the unit of observation.</a:t>
            </a:r>
          </a:p>
          <a:p>
            <a:pPr marL="0" indent="0">
              <a:buNone/>
            </a:pPr>
            <a:endParaRPr lang="en-US" sz="3600" u="sng" dirty="0"/>
          </a:p>
        </p:txBody>
      </p:sp>
      <p:sp>
        <p:nvSpPr>
          <p:cNvPr id="4" name="Rectangle 2">
            <a:extLst>
              <a:ext uri="{FF2B5EF4-FFF2-40B4-BE49-F238E27FC236}">
                <a16:creationId xmlns:a16="http://schemas.microsoft.com/office/drawing/2014/main" id="{21057597-96F2-4F9F-A108-4477F50F2577}"/>
              </a:ext>
            </a:extLst>
          </p:cNvPr>
          <p:cNvSpPr txBox="1">
            <a:spLocks noChangeArrowheads="1"/>
          </p:cNvSpPr>
          <p:nvPr/>
        </p:nvSpPr>
        <p:spPr bwMode="auto">
          <a:xfrm>
            <a:off x="76200" y="381000"/>
            <a:ext cx="8839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000" b="1" kern="0" dirty="0"/>
              <a:t>Unifying Concept of Individual-level Study Design</a:t>
            </a:r>
            <a:endParaRPr lang="en-US" sz="3000" kern="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b="1" dirty="0"/>
              <a:t>What is a cohort?</a:t>
            </a:r>
          </a:p>
        </p:txBody>
      </p:sp>
      <p:sp>
        <p:nvSpPr>
          <p:cNvPr id="3" name="Content Placeholder 2"/>
          <p:cNvSpPr>
            <a:spLocks noGrp="1"/>
          </p:cNvSpPr>
          <p:nvPr>
            <p:ph idx="1"/>
          </p:nvPr>
        </p:nvSpPr>
        <p:spPr>
          <a:xfrm>
            <a:off x="38100" y="838200"/>
            <a:ext cx="9067800" cy="4114800"/>
          </a:xfrm>
        </p:spPr>
        <p:txBody>
          <a:bodyPr/>
          <a:lstStyle/>
          <a:p>
            <a:r>
              <a:rPr lang="en-US" sz="2800" dirty="0"/>
              <a:t>From the Latin </a:t>
            </a:r>
            <a:r>
              <a:rPr lang="en-US" sz="2800" i="1" dirty="0"/>
              <a:t>cohors, </a:t>
            </a:r>
            <a:r>
              <a:rPr lang="en-US" sz="2800" dirty="0"/>
              <a:t>the basic unit of a legion in the Roman army (a group of soldiers that went to battle). </a:t>
            </a:r>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a:p>
            <a:r>
              <a:rPr lang="en-US" sz="2800" dirty="0"/>
              <a:t>Most generally in </a:t>
            </a:r>
            <a:r>
              <a:rPr lang="en-US" sz="2800" u="sng" dirty="0"/>
              <a:t>scientific</a:t>
            </a:r>
            <a:r>
              <a:rPr lang="en-US" sz="2800" dirty="0"/>
              <a:t> parlance, a “cohort” is a:</a:t>
            </a:r>
          </a:p>
          <a:p>
            <a:pPr marL="623888" lvl="1" indent="-276225"/>
            <a:r>
              <a:rPr lang="en-US" sz="2400" dirty="0"/>
              <a:t>Group of people, with some specified characteristics at time 0, who have at least some longitudinal experience (i.e., some lifespan)</a:t>
            </a:r>
          </a:p>
          <a:p>
            <a:pPr lvl="1"/>
            <a:endParaRPr lang="en-US" sz="800" dirty="0"/>
          </a:p>
          <a:p>
            <a:r>
              <a:rPr lang="en-US" sz="2800" dirty="0"/>
              <a:t>If there is no longitudinal experience, then a collection of people is just called a “group” (or sometimes “population”)</a:t>
            </a:r>
          </a:p>
          <a:p>
            <a:pPr marL="0" indent="0">
              <a:buNone/>
            </a:pPr>
            <a:r>
              <a:rPr lang="en-US" dirty="0"/>
              <a:t> </a:t>
            </a:r>
          </a:p>
        </p:txBody>
      </p:sp>
      <p:pic>
        <p:nvPicPr>
          <p:cNvPr id="4" name="Picture 3">
            <a:extLst>
              <a:ext uri="{FF2B5EF4-FFF2-40B4-BE49-F238E27FC236}">
                <a16:creationId xmlns:a16="http://schemas.microsoft.com/office/drawing/2014/main" id="{270CDEB5-2BDE-4442-8D47-7A5A01172C54}"/>
              </a:ext>
            </a:extLst>
          </p:cNvPr>
          <p:cNvPicPr>
            <a:picLocks noChangeAspect="1"/>
          </p:cNvPicPr>
          <p:nvPr/>
        </p:nvPicPr>
        <p:blipFill>
          <a:blip r:embed="rId3"/>
          <a:stretch>
            <a:fillRect/>
          </a:stretch>
        </p:blipFill>
        <p:spPr>
          <a:xfrm>
            <a:off x="2524813" y="1835055"/>
            <a:ext cx="3941973" cy="2121090"/>
          </a:xfrm>
          <a:prstGeom prst="rect">
            <a:avLst/>
          </a:prstGeom>
        </p:spPr>
      </p:pic>
    </p:spTree>
    <p:extLst>
      <p:ext uri="{BB962C8B-B14F-4D97-AF65-F5344CB8AC3E}">
        <p14:creationId xmlns:p14="http://schemas.microsoft.com/office/powerpoint/2010/main" val="67744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381000"/>
            <a:ext cx="7772400" cy="457200"/>
          </a:xfrm>
        </p:spPr>
        <p:txBody>
          <a:bodyPr/>
          <a:lstStyle/>
          <a:p>
            <a:r>
              <a:rPr lang="en-US" sz="4000" b="1" dirty="0"/>
              <a:t>Study Design</a:t>
            </a:r>
            <a:br>
              <a:rPr lang="en-US" sz="4000" dirty="0"/>
            </a:br>
            <a:endParaRPr lang="en-US" sz="4000" dirty="0"/>
          </a:p>
        </p:txBody>
      </p:sp>
      <p:sp>
        <p:nvSpPr>
          <p:cNvPr id="19458" name="Rectangle 3"/>
          <p:cNvSpPr>
            <a:spLocks noGrp="1" noChangeArrowheads="1"/>
          </p:cNvSpPr>
          <p:nvPr>
            <p:ph type="body" idx="1"/>
          </p:nvPr>
        </p:nvSpPr>
        <p:spPr>
          <a:xfrm>
            <a:off x="152400" y="838200"/>
            <a:ext cx="8991600" cy="4419600"/>
          </a:xfrm>
        </p:spPr>
        <p:txBody>
          <a:bodyPr/>
          <a:lstStyle/>
          <a:p>
            <a:pPr>
              <a:lnSpc>
                <a:spcPct val="70000"/>
              </a:lnSpc>
              <a:spcAft>
                <a:spcPts val="400"/>
              </a:spcAft>
            </a:pPr>
            <a:r>
              <a:rPr lang="en-US" sz="2800" dirty="0"/>
              <a:t>Unit of observation: Individual human vs group of humans </a:t>
            </a:r>
          </a:p>
          <a:p>
            <a:pPr>
              <a:lnSpc>
                <a:spcPct val="70000"/>
              </a:lnSpc>
              <a:spcAft>
                <a:spcPts val="400"/>
              </a:spcAft>
            </a:pPr>
            <a:r>
              <a:rPr lang="en-US" sz="2800" dirty="0"/>
              <a:t>Group-level (ecologic) research study design</a:t>
            </a:r>
          </a:p>
          <a:p>
            <a:pPr>
              <a:lnSpc>
                <a:spcPct val="70000"/>
              </a:lnSpc>
            </a:pPr>
            <a:r>
              <a:rPr lang="en-US" sz="2800" dirty="0"/>
              <a:t>Individual-level research study design</a:t>
            </a:r>
          </a:p>
          <a:p>
            <a:pPr lvl="1">
              <a:lnSpc>
                <a:spcPct val="70000"/>
              </a:lnSpc>
              <a:spcAft>
                <a:spcPts val="400"/>
              </a:spcAft>
            </a:pPr>
            <a:r>
              <a:rPr lang="en-US" sz="2400" dirty="0"/>
              <a:t>Unifying concept: sampling an underlying cohort (study base)</a:t>
            </a:r>
          </a:p>
          <a:p>
            <a:pPr>
              <a:lnSpc>
                <a:spcPct val="70000"/>
              </a:lnSpc>
              <a:spcAft>
                <a:spcPts val="400"/>
              </a:spcAft>
            </a:pPr>
            <a:r>
              <a:rPr lang="en-US" sz="2800" dirty="0"/>
              <a:t>Fixed and dynamic underlying cohorts (study bases)</a:t>
            </a:r>
          </a:p>
          <a:p>
            <a:pPr>
              <a:lnSpc>
                <a:spcPct val="70000"/>
              </a:lnSpc>
            </a:pPr>
            <a:r>
              <a:rPr lang="en-US" sz="2800" dirty="0"/>
              <a:t>Between-subjects study designs </a:t>
            </a:r>
          </a:p>
          <a:p>
            <a:pPr lvl="1">
              <a:lnSpc>
                <a:spcPct val="70000"/>
              </a:lnSpc>
            </a:pPr>
            <a:r>
              <a:rPr lang="en-US" sz="2400" dirty="0"/>
              <a:t>Cohort study</a:t>
            </a:r>
          </a:p>
          <a:p>
            <a:pPr lvl="1">
              <a:lnSpc>
                <a:spcPct val="70000"/>
              </a:lnSpc>
            </a:pPr>
            <a:r>
              <a:rPr lang="en-US" sz="2400" dirty="0"/>
              <a:t>Cross-sectional study</a:t>
            </a:r>
          </a:p>
          <a:p>
            <a:pPr lvl="1">
              <a:lnSpc>
                <a:spcPct val="70000"/>
              </a:lnSpc>
            </a:pPr>
            <a:r>
              <a:rPr lang="en-US" sz="2400" dirty="0"/>
              <a:t>Case-control study</a:t>
            </a:r>
          </a:p>
          <a:p>
            <a:pPr lvl="2">
              <a:lnSpc>
                <a:spcPct val="70000"/>
              </a:lnSpc>
            </a:pPr>
            <a:r>
              <a:rPr lang="en-US" sz="2000" dirty="0"/>
              <a:t>Sampling controls</a:t>
            </a:r>
          </a:p>
          <a:p>
            <a:pPr lvl="2">
              <a:lnSpc>
                <a:spcPct val="70000"/>
              </a:lnSpc>
              <a:spcAft>
                <a:spcPts val="400"/>
              </a:spcAft>
            </a:pPr>
            <a:r>
              <a:rPr lang="en-US" sz="2000" dirty="0"/>
              <a:t>Primary &amp; secondary study bases</a:t>
            </a:r>
          </a:p>
          <a:p>
            <a:pPr>
              <a:lnSpc>
                <a:spcPct val="70000"/>
              </a:lnSpc>
              <a:spcAft>
                <a:spcPts val="400"/>
              </a:spcAft>
            </a:pPr>
            <a:r>
              <a:rPr lang="en-US" sz="2800" dirty="0"/>
              <a:t>Retrospective versus prospective – what matters?</a:t>
            </a:r>
          </a:p>
          <a:p>
            <a:pPr>
              <a:lnSpc>
                <a:spcPct val="70000"/>
              </a:lnSpc>
            </a:pPr>
            <a:r>
              <a:rPr lang="en-US" sz="2800" dirty="0"/>
              <a:t>Observational design emulating randomized experiments </a:t>
            </a:r>
            <a:endParaRPr lang="en-US" sz="2800" dirty="0">
              <a:solidFill>
                <a:srgbClr val="FF0066"/>
              </a:solidFill>
            </a:endParaRPr>
          </a:p>
          <a:p>
            <a:pPr>
              <a:lnSpc>
                <a:spcPct val="70000"/>
              </a:lnSpc>
            </a:pPr>
            <a:endParaRPr lang="en-US" sz="2800" dirty="0"/>
          </a:p>
        </p:txBody>
      </p:sp>
    </p:spTree>
    <p:extLst>
      <p:ext uri="{BB962C8B-B14F-4D97-AF65-F5344CB8AC3E}">
        <p14:creationId xmlns:p14="http://schemas.microsoft.com/office/powerpoint/2010/main" val="2109508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143000"/>
          </a:xfrm>
        </p:spPr>
        <p:txBody>
          <a:bodyPr/>
          <a:lstStyle/>
          <a:p>
            <a:r>
              <a:rPr lang="en-US" sz="3200" b="1" dirty="0"/>
              <a:t>Real-world vs Research-Study Populations</a:t>
            </a:r>
          </a:p>
        </p:txBody>
      </p:sp>
      <p:sp>
        <p:nvSpPr>
          <p:cNvPr id="3" name="Content Placeholder 2"/>
          <p:cNvSpPr>
            <a:spLocks noGrp="1"/>
          </p:cNvSpPr>
          <p:nvPr>
            <p:ph idx="1"/>
          </p:nvPr>
        </p:nvSpPr>
        <p:spPr>
          <a:xfrm>
            <a:off x="152400" y="1371600"/>
            <a:ext cx="8915400" cy="4114800"/>
          </a:xfrm>
        </p:spPr>
        <p:txBody>
          <a:bodyPr/>
          <a:lstStyle/>
          <a:p>
            <a:r>
              <a:rPr lang="en-US" dirty="0"/>
              <a:t>Real-world populations</a:t>
            </a:r>
          </a:p>
          <a:p>
            <a:pPr lvl="1"/>
            <a:r>
              <a:rPr lang="en-US" dirty="0"/>
              <a:t>Populations, which we conceive of as fixed or dynamic cohorts, that we are sampling with our research studies </a:t>
            </a:r>
          </a:p>
          <a:p>
            <a:pPr lvl="1"/>
            <a:endParaRPr lang="en-US" dirty="0"/>
          </a:p>
          <a:p>
            <a:r>
              <a:rPr lang="en-US" dirty="0"/>
              <a:t>Research-study populations </a:t>
            </a:r>
          </a:p>
          <a:p>
            <a:pPr lvl="1"/>
            <a:r>
              <a:rPr lang="en-US" dirty="0"/>
              <a:t>The results of our sampling real-world populations</a:t>
            </a:r>
          </a:p>
          <a:p>
            <a:pPr lvl="1"/>
            <a:r>
              <a:rPr lang="en-US" dirty="0"/>
              <a:t>Sampling scheme can be cohort (fixed or dynamic) study, cross-sectional study or case-control study</a:t>
            </a:r>
          </a:p>
        </p:txBody>
      </p:sp>
      <p:sp>
        <p:nvSpPr>
          <p:cNvPr id="4" name="TextBox 45">
            <a:extLst>
              <a:ext uri="{FF2B5EF4-FFF2-40B4-BE49-F238E27FC236}">
                <a16:creationId xmlns:a16="http://schemas.microsoft.com/office/drawing/2014/main" id="{53D02857-2A9D-44C8-8FC0-8AA07E032E7E}"/>
              </a:ext>
            </a:extLst>
          </p:cNvPr>
          <p:cNvSpPr txBox="1">
            <a:spLocks noChangeArrowheads="1"/>
          </p:cNvSpPr>
          <p:nvPr/>
        </p:nvSpPr>
        <p:spPr bwMode="auto">
          <a:xfrm>
            <a:off x="-762000" y="-15242"/>
            <a:ext cx="6817843" cy="400110"/>
          </a:xfrm>
          <a:prstGeom prst="rect">
            <a:avLst/>
          </a:prstGeom>
          <a:noFill/>
          <a:ln w="9525">
            <a:noFill/>
            <a:miter lim="800000"/>
            <a:headEnd/>
            <a:tailEnd/>
          </a:ln>
        </p:spPr>
        <p:txBody>
          <a:bodyPr wrap="square">
            <a:spAutoFit/>
          </a:bodyPr>
          <a:lstStyle/>
          <a:p>
            <a:pPr algn="ctr"/>
            <a:r>
              <a:rPr lang="en-US" sz="2000" b="1" dirty="0">
                <a:solidFill>
                  <a:srgbClr val="FF0000"/>
                </a:solidFill>
              </a:rPr>
              <a:t>To fully understand cohorts, must distinguish…</a:t>
            </a:r>
          </a:p>
        </p:txBody>
      </p:sp>
    </p:spTree>
    <p:extLst>
      <p:ext uri="{BB962C8B-B14F-4D97-AF65-F5344CB8AC3E}">
        <p14:creationId xmlns:p14="http://schemas.microsoft.com/office/powerpoint/2010/main" val="2972921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F0493D-AEB9-4BD7-BD09-48C364F2F03F}"/>
              </a:ext>
            </a:extLst>
          </p:cNvPr>
          <p:cNvGrpSpPr/>
          <p:nvPr/>
        </p:nvGrpSpPr>
        <p:grpSpPr>
          <a:xfrm>
            <a:off x="7667668" y="4767085"/>
            <a:ext cx="1071343" cy="948267"/>
            <a:chOff x="8115300" y="4648200"/>
            <a:chExt cx="1524000" cy="1295400"/>
          </a:xfrm>
        </p:grpSpPr>
        <p:sp>
          <p:nvSpPr>
            <p:cNvPr id="98306" name="Rectangle 3"/>
            <p:cNvSpPr>
              <a:spLocks noChangeArrowheads="1"/>
            </p:cNvSpPr>
            <p:nvPr/>
          </p:nvSpPr>
          <p:spPr bwMode="auto">
            <a:xfrm>
              <a:off x="8115300" y="4648200"/>
              <a:ext cx="1524000" cy="1295400"/>
            </a:xfrm>
            <a:prstGeom prst="rect">
              <a:avLst/>
            </a:prstGeom>
            <a:noFill/>
            <a:ln w="31750">
              <a:solidFill>
                <a:srgbClr val="FFC000"/>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7" name="Line 6"/>
            <p:cNvSpPr>
              <a:spLocks noChangeShapeType="1"/>
            </p:cNvSpPr>
            <p:nvPr/>
          </p:nvSpPr>
          <p:spPr bwMode="auto">
            <a:xfrm>
              <a:off x="8877300" y="4648200"/>
              <a:ext cx="0" cy="129540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8" name="Line 7"/>
            <p:cNvSpPr>
              <a:spLocks noChangeShapeType="1"/>
            </p:cNvSpPr>
            <p:nvPr/>
          </p:nvSpPr>
          <p:spPr bwMode="auto">
            <a:xfrm>
              <a:off x="8115300" y="5257800"/>
              <a:ext cx="1524000" cy="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09" name="Text Box 8"/>
          <p:cNvSpPr txBox="1">
            <a:spLocks noChangeArrowheads="1"/>
          </p:cNvSpPr>
          <p:nvPr/>
        </p:nvSpPr>
        <p:spPr bwMode="auto">
          <a:xfrm>
            <a:off x="1676401" y="1667933"/>
            <a:ext cx="184731" cy="420564"/>
          </a:xfrm>
          <a:prstGeom prst="rect">
            <a:avLst/>
          </a:prstGeom>
          <a:noFill/>
          <a:ln w="9525">
            <a:noFill/>
            <a:miter lim="800000"/>
            <a:headEnd/>
            <a:tailEnd/>
          </a:ln>
        </p:spPr>
        <p:txBody>
          <a:bodyPr wrap="none">
            <a:spAutoFit/>
          </a:bodyP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4" name="Text Box 17"/>
          <p:cNvSpPr txBox="1">
            <a:spLocks noChangeArrowheads="1"/>
          </p:cNvSpPr>
          <p:nvPr/>
        </p:nvSpPr>
        <p:spPr bwMode="auto">
          <a:xfrm>
            <a:off x="1582593" y="4365318"/>
            <a:ext cx="5199207" cy="1898212"/>
          </a:xfrm>
          <a:prstGeom prst="rect">
            <a:avLst/>
          </a:prstGeom>
          <a:noFill/>
          <a:ln w="9525">
            <a:no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SOURCE POPULATION</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(aka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ACCESSIBLE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POPULATION,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STUDY BASE,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“UNDERLYING COHORT”)</a:t>
            </a: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5" name="Text Box 18"/>
          <p:cNvSpPr txBox="1">
            <a:spLocks noChangeArrowheads="1"/>
          </p:cNvSpPr>
          <p:nvPr/>
        </p:nvSpPr>
        <p:spPr bwMode="auto">
          <a:xfrm>
            <a:off x="7676934" y="5822380"/>
            <a:ext cx="2031999" cy="694293"/>
          </a:xfrm>
          <a:prstGeom prst="rect">
            <a:avLst/>
          </a:prstGeom>
          <a:noFill/>
          <a:ln w="9525">
            <a:noFill/>
            <a:miter lim="800000"/>
            <a:headEnd/>
            <a:tailEnd/>
          </a:ln>
        </p:spPr>
        <p:txBody>
          <a:bodyPr wrap="square">
            <a:spAutoFit/>
          </a:bodyPr>
          <a:lstStyle/>
          <a:p>
            <a:pPr marL="0" marR="0" lvl="0" indent="0" algn="l"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STUDY SAMPLE</a:t>
            </a: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98323" name="Group 40"/>
          <p:cNvGrpSpPr>
            <a:grpSpLocks/>
          </p:cNvGrpSpPr>
          <p:nvPr/>
        </p:nvGrpSpPr>
        <p:grpSpPr bwMode="auto">
          <a:xfrm>
            <a:off x="304800" y="1170179"/>
            <a:ext cx="2536461" cy="2423095"/>
            <a:chOff x="1296" y="768"/>
            <a:chExt cx="864" cy="816"/>
          </a:xfrm>
        </p:grpSpPr>
        <p:sp>
          <p:nvSpPr>
            <p:cNvPr id="98344" name="Rectangle 23"/>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5" name="Line 35"/>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6" name="Line 38"/>
            <p:cNvSpPr>
              <a:spLocks noChangeShapeType="1"/>
            </p:cNvSpPr>
            <p:nvPr/>
          </p:nvSpPr>
          <p:spPr bwMode="auto">
            <a:xfrm>
              <a:off x="1296" y="1161"/>
              <a:ext cx="864" cy="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6" name="Group 51"/>
          <p:cNvGrpSpPr>
            <a:grpSpLocks/>
          </p:cNvGrpSpPr>
          <p:nvPr/>
        </p:nvGrpSpPr>
        <p:grpSpPr bwMode="auto">
          <a:xfrm>
            <a:off x="3361515" y="2724914"/>
            <a:ext cx="1743885" cy="1640404"/>
            <a:chOff x="1296" y="768"/>
            <a:chExt cx="864" cy="816"/>
          </a:xfrm>
        </p:grpSpPr>
        <p:sp>
          <p:nvSpPr>
            <p:cNvPr id="98335" name="Rectangle 52"/>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6" name="Line 53"/>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7" name="Line 54"/>
            <p:cNvSpPr>
              <a:spLocks noChangeShapeType="1"/>
            </p:cNvSpPr>
            <p:nvPr/>
          </p:nvSpPr>
          <p:spPr bwMode="auto">
            <a:xfrm>
              <a:off x="1296" y="1173"/>
              <a:ext cx="864" cy="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7" name="Group 55"/>
          <p:cNvGrpSpPr>
            <a:grpSpLocks/>
          </p:cNvGrpSpPr>
          <p:nvPr/>
        </p:nvGrpSpPr>
        <p:grpSpPr bwMode="auto">
          <a:xfrm>
            <a:off x="5728369" y="3626600"/>
            <a:ext cx="1358231" cy="1311240"/>
            <a:chOff x="1296" y="768"/>
            <a:chExt cx="864" cy="816"/>
          </a:xfrm>
        </p:grpSpPr>
        <p:sp>
          <p:nvSpPr>
            <p:cNvPr id="98332" name="Rectangle 56"/>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3" name="Line 57"/>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4" name="Line 58"/>
            <p:cNvSpPr>
              <a:spLocks noChangeShapeType="1"/>
            </p:cNvSpPr>
            <p:nvPr/>
          </p:nvSpPr>
          <p:spPr bwMode="auto">
            <a:xfrm>
              <a:off x="1296" y="1167"/>
              <a:ext cx="864" cy="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28" name="Text Box 59"/>
          <p:cNvSpPr txBox="1">
            <a:spLocks noChangeArrowheads="1"/>
          </p:cNvSpPr>
          <p:nvPr/>
        </p:nvSpPr>
        <p:spPr bwMode="auto">
          <a:xfrm>
            <a:off x="5486400" y="4961345"/>
            <a:ext cx="1828800" cy="694293"/>
          </a:xfrm>
          <a:prstGeom prst="rect">
            <a:avLst/>
          </a:prstGeom>
          <a:noFill/>
          <a:ln w="9525">
            <a:no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INTENDED SAMPLE</a:t>
            </a: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4" name="Text Box 17">
            <a:extLst>
              <a:ext uri="{FF2B5EF4-FFF2-40B4-BE49-F238E27FC236}">
                <a16:creationId xmlns:a16="http://schemas.microsoft.com/office/drawing/2014/main" id="{96A72AAB-0971-4AE6-8273-FC9E61B52D13}"/>
              </a:ext>
            </a:extLst>
          </p:cNvPr>
          <p:cNvSpPr txBox="1">
            <a:spLocks noChangeArrowheads="1"/>
          </p:cNvSpPr>
          <p:nvPr/>
        </p:nvSpPr>
        <p:spPr bwMode="auto">
          <a:xfrm>
            <a:off x="89134" y="3601353"/>
            <a:ext cx="3035066" cy="393313"/>
          </a:xfrm>
          <a:prstGeom prst="rect">
            <a:avLst/>
          </a:prstGeom>
          <a:noFill/>
          <a:ln w="9525">
            <a:no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TARGET POPULATION</a:t>
            </a: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9" name="Text Box 33">
            <a:extLst>
              <a:ext uri="{FF2B5EF4-FFF2-40B4-BE49-F238E27FC236}">
                <a16:creationId xmlns:a16="http://schemas.microsoft.com/office/drawing/2014/main" id="{8D234155-4AA9-4D35-BEAB-65DBB521D323}"/>
              </a:ext>
            </a:extLst>
          </p:cNvPr>
          <p:cNvSpPr txBox="1">
            <a:spLocks noChangeArrowheads="1"/>
          </p:cNvSpPr>
          <p:nvPr/>
        </p:nvSpPr>
        <p:spPr bwMode="auto">
          <a:xfrm>
            <a:off x="1708608" y="102325"/>
            <a:ext cx="5715000" cy="58477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effectLst/>
                <a:uLnTx/>
                <a:uFillTx/>
                <a:latin typeface="Times New Roman" pitchFamily="18" charset="0"/>
                <a:ea typeface="+mn-ea"/>
                <a:cs typeface="+mn-cs"/>
              </a:rPr>
              <a:t>Hierarchy of Populations</a:t>
            </a:r>
          </a:p>
        </p:txBody>
      </p:sp>
      <p:sp>
        <p:nvSpPr>
          <p:cNvPr id="30" name="Text Box 33">
            <a:extLst>
              <a:ext uri="{FF2B5EF4-FFF2-40B4-BE49-F238E27FC236}">
                <a16:creationId xmlns:a16="http://schemas.microsoft.com/office/drawing/2014/main" id="{6BE18033-D3CF-471B-B43C-F7C1ACFF611B}"/>
              </a:ext>
            </a:extLst>
          </p:cNvPr>
          <p:cNvSpPr txBox="1">
            <a:spLocks noChangeArrowheads="1"/>
          </p:cNvSpPr>
          <p:nvPr/>
        </p:nvSpPr>
        <p:spPr bwMode="auto">
          <a:xfrm rot="2157322">
            <a:off x="3697458" y="980586"/>
            <a:ext cx="2561324" cy="83099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Times New Roman" pitchFamily="18" charset="0"/>
                <a:ea typeface="+mn-ea"/>
                <a:cs typeface="+mn-cs"/>
              </a:rPr>
              <a:t>Real-world populations</a:t>
            </a:r>
          </a:p>
        </p:txBody>
      </p:sp>
      <p:sp>
        <p:nvSpPr>
          <p:cNvPr id="34" name="Text Box 33">
            <a:extLst>
              <a:ext uri="{FF2B5EF4-FFF2-40B4-BE49-F238E27FC236}">
                <a16:creationId xmlns:a16="http://schemas.microsoft.com/office/drawing/2014/main" id="{7EDBB068-B0E5-4DDE-80D1-6946A0DED0FE}"/>
              </a:ext>
            </a:extLst>
          </p:cNvPr>
          <p:cNvSpPr txBox="1">
            <a:spLocks noChangeArrowheads="1"/>
          </p:cNvSpPr>
          <p:nvPr/>
        </p:nvSpPr>
        <p:spPr bwMode="auto">
          <a:xfrm rot="2258925">
            <a:off x="6868084" y="2639986"/>
            <a:ext cx="2456577" cy="83099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Research-study populations</a:t>
            </a:r>
          </a:p>
        </p:txBody>
      </p:sp>
      <p:sp>
        <p:nvSpPr>
          <p:cNvPr id="2" name="Left Brace 1">
            <a:extLst>
              <a:ext uri="{FF2B5EF4-FFF2-40B4-BE49-F238E27FC236}">
                <a16:creationId xmlns:a16="http://schemas.microsoft.com/office/drawing/2014/main" id="{5D51FB11-C35A-41EF-B402-FF410DC7D682}"/>
              </a:ext>
            </a:extLst>
          </p:cNvPr>
          <p:cNvSpPr/>
          <p:nvPr/>
        </p:nvSpPr>
        <p:spPr bwMode="auto">
          <a:xfrm rot="7717903">
            <a:off x="3959867" y="264413"/>
            <a:ext cx="491373" cy="2974874"/>
          </a:xfrm>
          <a:prstGeom prst="leftBrace">
            <a:avLst/>
          </a:prstGeom>
          <a:noFill/>
          <a:ln w="95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8" name="Left Brace 27">
            <a:extLst>
              <a:ext uri="{FF2B5EF4-FFF2-40B4-BE49-F238E27FC236}">
                <a16:creationId xmlns:a16="http://schemas.microsoft.com/office/drawing/2014/main" id="{4B3202B6-F70F-4FD8-A24B-13BF634329BF}"/>
              </a:ext>
            </a:extLst>
          </p:cNvPr>
          <p:cNvSpPr/>
          <p:nvPr/>
        </p:nvSpPr>
        <p:spPr bwMode="auto">
          <a:xfrm rot="7717903">
            <a:off x="7545124" y="2203459"/>
            <a:ext cx="491373" cy="2974874"/>
          </a:xfrm>
          <a:prstGeom prst="leftBrac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65465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381000"/>
            <a:ext cx="7772400" cy="457200"/>
          </a:xfrm>
        </p:spPr>
        <p:txBody>
          <a:bodyPr/>
          <a:lstStyle/>
          <a:p>
            <a:r>
              <a:rPr lang="en-US" sz="4000" b="1" dirty="0"/>
              <a:t>Study Design</a:t>
            </a:r>
            <a:br>
              <a:rPr lang="en-US" sz="4000" dirty="0"/>
            </a:br>
            <a:endParaRPr lang="en-US" sz="4000" dirty="0"/>
          </a:p>
        </p:txBody>
      </p:sp>
      <p:sp>
        <p:nvSpPr>
          <p:cNvPr id="19458" name="Rectangle 3"/>
          <p:cNvSpPr>
            <a:spLocks noGrp="1" noChangeArrowheads="1"/>
          </p:cNvSpPr>
          <p:nvPr>
            <p:ph type="body" idx="1"/>
          </p:nvPr>
        </p:nvSpPr>
        <p:spPr>
          <a:xfrm>
            <a:off x="152400" y="838200"/>
            <a:ext cx="8991600" cy="4419600"/>
          </a:xfrm>
        </p:spPr>
        <p:txBody>
          <a:bodyPr/>
          <a:lstStyle/>
          <a:p>
            <a:pPr>
              <a:lnSpc>
                <a:spcPct val="70000"/>
              </a:lnSpc>
              <a:spcAft>
                <a:spcPts val="400"/>
              </a:spcAft>
            </a:pPr>
            <a:r>
              <a:rPr lang="en-US" sz="2800" dirty="0"/>
              <a:t>Unit of observation: Individual human vs group of humans </a:t>
            </a:r>
          </a:p>
          <a:p>
            <a:pPr>
              <a:lnSpc>
                <a:spcPct val="70000"/>
              </a:lnSpc>
              <a:spcAft>
                <a:spcPts val="400"/>
              </a:spcAft>
            </a:pPr>
            <a:r>
              <a:rPr lang="en-US" sz="2800" dirty="0"/>
              <a:t>Group-level (ecologic) research study design</a:t>
            </a:r>
          </a:p>
          <a:p>
            <a:pPr>
              <a:lnSpc>
                <a:spcPct val="70000"/>
              </a:lnSpc>
            </a:pPr>
            <a:r>
              <a:rPr lang="en-US" sz="2800" dirty="0"/>
              <a:t>Individual-level research study design</a:t>
            </a:r>
          </a:p>
          <a:p>
            <a:pPr lvl="1">
              <a:lnSpc>
                <a:spcPct val="70000"/>
              </a:lnSpc>
              <a:spcAft>
                <a:spcPts val="400"/>
              </a:spcAft>
            </a:pPr>
            <a:r>
              <a:rPr lang="en-US" sz="2400" dirty="0"/>
              <a:t>Unifying concept: sampling an underlying cohort (study base)</a:t>
            </a:r>
          </a:p>
          <a:p>
            <a:pPr>
              <a:lnSpc>
                <a:spcPct val="70000"/>
              </a:lnSpc>
              <a:spcAft>
                <a:spcPts val="400"/>
              </a:spcAft>
            </a:pPr>
            <a:r>
              <a:rPr lang="en-US" sz="2800" dirty="0"/>
              <a:t>Fixed and dynamic underlying cohorts (study bases)</a:t>
            </a:r>
          </a:p>
          <a:p>
            <a:pPr>
              <a:lnSpc>
                <a:spcPct val="70000"/>
              </a:lnSpc>
            </a:pPr>
            <a:r>
              <a:rPr lang="en-US" sz="2800" dirty="0"/>
              <a:t>Between-subjects study designs </a:t>
            </a:r>
          </a:p>
          <a:p>
            <a:pPr lvl="1">
              <a:lnSpc>
                <a:spcPct val="70000"/>
              </a:lnSpc>
            </a:pPr>
            <a:r>
              <a:rPr lang="en-US" sz="2400" dirty="0"/>
              <a:t>Cohort study</a:t>
            </a:r>
          </a:p>
          <a:p>
            <a:pPr lvl="1">
              <a:lnSpc>
                <a:spcPct val="70000"/>
              </a:lnSpc>
            </a:pPr>
            <a:r>
              <a:rPr lang="en-US" sz="2400" dirty="0"/>
              <a:t>Cross-sectional study</a:t>
            </a:r>
          </a:p>
          <a:p>
            <a:pPr lvl="1">
              <a:lnSpc>
                <a:spcPct val="70000"/>
              </a:lnSpc>
            </a:pPr>
            <a:r>
              <a:rPr lang="en-US" sz="2400" dirty="0"/>
              <a:t>Case-control study</a:t>
            </a:r>
          </a:p>
          <a:p>
            <a:pPr lvl="2">
              <a:lnSpc>
                <a:spcPct val="70000"/>
              </a:lnSpc>
            </a:pPr>
            <a:r>
              <a:rPr lang="en-US" sz="2000" dirty="0"/>
              <a:t>Sampling controls</a:t>
            </a:r>
          </a:p>
          <a:p>
            <a:pPr lvl="2">
              <a:lnSpc>
                <a:spcPct val="70000"/>
              </a:lnSpc>
              <a:spcAft>
                <a:spcPts val="400"/>
              </a:spcAft>
            </a:pPr>
            <a:r>
              <a:rPr lang="en-US" sz="2000" dirty="0"/>
              <a:t>Primary &amp; secondary study bases</a:t>
            </a:r>
          </a:p>
          <a:p>
            <a:pPr>
              <a:lnSpc>
                <a:spcPct val="70000"/>
              </a:lnSpc>
              <a:spcAft>
                <a:spcPts val="400"/>
              </a:spcAft>
            </a:pPr>
            <a:r>
              <a:rPr lang="en-US" sz="2800" dirty="0"/>
              <a:t>Retrospective versus prospective – what matters?</a:t>
            </a:r>
          </a:p>
          <a:p>
            <a:pPr>
              <a:lnSpc>
                <a:spcPct val="70000"/>
              </a:lnSpc>
            </a:pPr>
            <a:r>
              <a:rPr lang="en-US" sz="2800" dirty="0"/>
              <a:t>Observational design emulating randomized experiments </a:t>
            </a:r>
            <a:endParaRPr lang="en-US" sz="2800" dirty="0">
              <a:solidFill>
                <a:srgbClr val="FF0066"/>
              </a:solidFill>
            </a:endParaRPr>
          </a:p>
          <a:p>
            <a:pPr>
              <a:lnSpc>
                <a:spcPct val="70000"/>
              </a:lnSpc>
            </a:pPr>
            <a:endParaRPr lang="en-US" sz="2800" dirty="0"/>
          </a:p>
        </p:txBody>
      </p:sp>
      <p:cxnSp>
        <p:nvCxnSpPr>
          <p:cNvPr id="3" name="Straight Arrow Connector 2">
            <a:extLst>
              <a:ext uri="{FF2B5EF4-FFF2-40B4-BE49-F238E27FC236}">
                <a16:creationId xmlns:a16="http://schemas.microsoft.com/office/drawing/2014/main" id="{F5AEE5A6-BB68-4D8D-B98D-A7D8EA8BC73B}"/>
              </a:ext>
            </a:extLst>
          </p:cNvPr>
          <p:cNvCxnSpPr>
            <a:cxnSpLocks/>
          </p:cNvCxnSpPr>
          <p:nvPr/>
        </p:nvCxnSpPr>
        <p:spPr bwMode="auto">
          <a:xfrm>
            <a:off x="0" y="2971800"/>
            <a:ext cx="457200" cy="0"/>
          </a:xfrm>
          <a:prstGeom prst="straightConnector1">
            <a:avLst/>
          </a:prstGeom>
          <a:solidFill>
            <a:schemeClr val="accent1"/>
          </a:solidFill>
          <a:ln w="603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233030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1143000"/>
          </a:xfrm>
        </p:spPr>
        <p:txBody>
          <a:bodyPr/>
          <a:lstStyle/>
          <a:p>
            <a:r>
              <a:rPr lang="en-US" sz="3600" b="1" dirty="0"/>
              <a:t>Real-World Cohorts: Fixed vs. Dynamic </a:t>
            </a:r>
          </a:p>
        </p:txBody>
      </p:sp>
      <p:sp>
        <p:nvSpPr>
          <p:cNvPr id="3" name="Content Placeholder 2"/>
          <p:cNvSpPr>
            <a:spLocks noGrp="1"/>
          </p:cNvSpPr>
          <p:nvPr>
            <p:ph idx="1"/>
          </p:nvPr>
        </p:nvSpPr>
        <p:spPr>
          <a:xfrm>
            <a:off x="-76200" y="1219200"/>
            <a:ext cx="9067800" cy="4114800"/>
          </a:xfrm>
        </p:spPr>
        <p:txBody>
          <a:bodyPr/>
          <a:lstStyle/>
          <a:p>
            <a:pPr marL="522288" lvl="1" indent="-298450"/>
            <a:r>
              <a:rPr lang="en-US" sz="2600" dirty="0"/>
              <a:t>“Fixed” (aka “closed”) cohort: A population of individuals with some shared characteristic(s) at entry that is assembled once and then never leave the population</a:t>
            </a:r>
          </a:p>
          <a:p>
            <a:pPr lvl="2"/>
            <a:r>
              <a:rPr lang="en-US" sz="2600" dirty="0"/>
              <a:t>e.g., high school graduates in 2020;                       “hibakusha” survivors of atomic bombings of Japan</a:t>
            </a:r>
          </a:p>
          <a:p>
            <a:pPr lvl="2"/>
            <a:endParaRPr lang="en-US" sz="800" dirty="0"/>
          </a:p>
          <a:p>
            <a:pPr marL="522288" lvl="1" indent="-298450"/>
            <a:r>
              <a:rPr lang="en-US" sz="2600" dirty="0"/>
              <a:t>“Dynamic” (aka “open”) cohort:  A population with some shared characteristics(s) at entry in which individuals are expected to continually be added and (may) continually leave.</a:t>
            </a:r>
          </a:p>
          <a:p>
            <a:pPr lvl="2"/>
            <a:r>
              <a:rPr lang="en-US" sz="2600" dirty="0"/>
              <a:t>e.g.,  Residents of California in 2019;                              Members of Kaiser Permanente Insurance Plan 2015-20</a:t>
            </a:r>
          </a:p>
          <a:p>
            <a:pPr marL="0" indent="0">
              <a:buNone/>
            </a:pPr>
            <a:r>
              <a:rPr lang="en-US" sz="2800" dirty="0"/>
              <a:t> </a:t>
            </a:r>
          </a:p>
        </p:txBody>
      </p:sp>
    </p:spTree>
    <p:extLst>
      <p:ext uri="{BB962C8B-B14F-4D97-AF65-F5344CB8AC3E}">
        <p14:creationId xmlns:p14="http://schemas.microsoft.com/office/powerpoint/2010/main" val="3416147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4" name="TextBox 37"/>
          <p:cNvSpPr txBox="1">
            <a:spLocks noChangeArrowheads="1"/>
          </p:cNvSpPr>
          <p:nvPr/>
        </p:nvSpPr>
        <p:spPr bwMode="auto">
          <a:xfrm>
            <a:off x="685800" y="5562600"/>
            <a:ext cx="1462260" cy="369332"/>
          </a:xfrm>
          <a:prstGeom prst="rect">
            <a:avLst/>
          </a:prstGeom>
          <a:noFill/>
          <a:ln w="9525">
            <a:noFill/>
            <a:miter lim="800000"/>
            <a:headEnd/>
            <a:tailEnd/>
          </a:ln>
        </p:spPr>
        <p:txBody>
          <a:bodyPr wrap="none">
            <a:spAutoFit/>
          </a:bodyPr>
          <a:lstStyle/>
          <a:p>
            <a:r>
              <a:rPr lang="en-US" sz="1800" dirty="0">
                <a:latin typeface="Calibri" pitchFamily="34" charset="0"/>
              </a:rPr>
              <a:t>Initial  Cohort</a:t>
            </a:r>
          </a:p>
        </p:txBody>
      </p:sp>
      <p:sp>
        <p:nvSpPr>
          <p:cNvPr id="42005" name="TextBox 38"/>
          <p:cNvSpPr txBox="1">
            <a:spLocks noChangeArrowheads="1"/>
          </p:cNvSpPr>
          <p:nvPr/>
        </p:nvSpPr>
        <p:spPr bwMode="auto">
          <a:xfrm>
            <a:off x="6896100" y="5562602"/>
            <a:ext cx="1848070" cy="646331"/>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Follow-Up</a:t>
            </a: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1730602" cy="369332"/>
          </a:xfrm>
          <a:prstGeom prst="rect">
            <a:avLst/>
          </a:prstGeom>
          <a:noFill/>
          <a:ln w="9525">
            <a:noFill/>
            <a:miter lim="800000"/>
            <a:headEnd/>
            <a:tailEnd/>
          </a:ln>
        </p:spPr>
        <p:txBody>
          <a:bodyPr wrap="none">
            <a:spAutoFit/>
          </a:bodyPr>
          <a:lstStyle/>
          <a:p>
            <a:r>
              <a:rPr lang="en-US" sz="1800" dirty="0">
                <a:latin typeface="Calibri" pitchFamily="34" charset="0"/>
              </a:rPr>
              <a:t>Time since entry</a:t>
            </a:r>
          </a:p>
        </p:txBody>
      </p:sp>
      <p:sp>
        <p:nvSpPr>
          <p:cNvPr id="42009" name="TextBox 45"/>
          <p:cNvSpPr txBox="1">
            <a:spLocks noChangeArrowheads="1"/>
          </p:cNvSpPr>
          <p:nvPr/>
        </p:nvSpPr>
        <p:spPr bwMode="auto">
          <a:xfrm>
            <a:off x="242221" y="76200"/>
            <a:ext cx="8754641" cy="707886"/>
          </a:xfrm>
          <a:prstGeom prst="rect">
            <a:avLst/>
          </a:prstGeom>
          <a:noFill/>
          <a:ln w="9525">
            <a:noFill/>
            <a:miter lim="800000"/>
            <a:headEnd/>
            <a:tailEnd/>
          </a:ln>
        </p:spPr>
        <p:txBody>
          <a:bodyPr wrap="none">
            <a:spAutoFit/>
          </a:bodyPr>
          <a:lstStyle/>
          <a:p>
            <a:pPr algn="ctr"/>
            <a:r>
              <a:rPr lang="en-US" sz="4000" b="1" dirty="0"/>
              <a:t>Fixed (or “Closed”) Real-world Cohort</a:t>
            </a:r>
          </a:p>
        </p:txBody>
      </p:sp>
      <p:sp>
        <p:nvSpPr>
          <p:cNvPr id="42010" name="Text Box 1030"/>
          <p:cNvSpPr txBox="1">
            <a:spLocks noChangeArrowheads="1"/>
          </p:cNvSpPr>
          <p:nvPr/>
        </p:nvSpPr>
        <p:spPr bwMode="auto">
          <a:xfrm>
            <a:off x="828785" y="759769"/>
            <a:ext cx="6991350" cy="461665"/>
          </a:xfrm>
          <a:prstGeom prst="rect">
            <a:avLst/>
          </a:prstGeom>
          <a:noFill/>
          <a:ln w="9525">
            <a:noFill/>
            <a:miter lim="800000"/>
            <a:headEnd/>
            <a:tailEnd/>
          </a:ln>
        </p:spPr>
        <p:txBody>
          <a:bodyPr wrap="square" anchor="ctr">
            <a:spAutoFit/>
          </a:bodyPr>
          <a:lstStyle/>
          <a:p>
            <a:pPr eaLnBrk="0" hangingPunct="0"/>
            <a:r>
              <a:rPr lang="en-US" dirty="0"/>
              <a:t>   M = mortality</a:t>
            </a:r>
          </a:p>
        </p:txBody>
      </p:sp>
      <p:cxnSp>
        <p:nvCxnSpPr>
          <p:cNvPr id="31" name="Straight Connector 30"/>
          <p:cNvCxnSpPr/>
          <p:nvPr/>
        </p:nvCxnSpPr>
        <p:spPr>
          <a:xfrm flipV="1">
            <a:off x="3276600" y="1654858"/>
            <a:ext cx="462119" cy="46262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738719" y="1346514"/>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cxnSp>
        <p:nvCxnSpPr>
          <p:cNvPr id="33" name="Straight Connector 34"/>
          <p:cNvCxnSpPr/>
          <p:nvPr/>
        </p:nvCxnSpPr>
        <p:spPr>
          <a:xfrm flipV="1">
            <a:off x="5941163" y="1969532"/>
            <a:ext cx="328573" cy="4347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pic>
        <p:nvPicPr>
          <p:cNvPr id="47" name="Picture 46"/>
          <p:cNvPicPr/>
          <p:nvPr/>
        </p:nvPicPr>
        <p:blipFill rotWithShape="1">
          <a:blip r:embed="rId3">
            <a:extLst>
              <a:ext uri="{28A0092B-C50C-407E-A947-70E740481C1C}">
                <a14:useLocalDpi xmlns:a14="http://schemas.microsoft.com/office/drawing/2010/main" val="0"/>
              </a:ext>
            </a:extLst>
          </a:blip>
          <a:srcRect r="89791" b="20344"/>
          <a:stretch/>
        </p:blipFill>
        <p:spPr>
          <a:xfrm>
            <a:off x="1093788" y="1613341"/>
            <a:ext cx="403225" cy="2577661"/>
          </a:xfrm>
          <a:prstGeom prst="rect">
            <a:avLst/>
          </a:prstGeom>
        </p:spPr>
      </p:pic>
      <p:pic>
        <p:nvPicPr>
          <p:cNvPr id="48" name="Picture 47"/>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232738"/>
            <a:ext cx="403226" cy="1253662"/>
          </a:xfrm>
          <a:prstGeom prst="rect">
            <a:avLst/>
          </a:prstGeom>
        </p:spPr>
      </p:pic>
      <p:pic>
        <p:nvPicPr>
          <p:cNvPr id="49" name="Picture 48"/>
          <p:cNvPicPr/>
          <p:nvPr/>
        </p:nvPicPr>
        <p:blipFill rotWithShape="1">
          <a:blip r:embed="rId3">
            <a:extLst>
              <a:ext uri="{28A0092B-C50C-407E-A947-70E740481C1C}">
                <a14:useLocalDpi xmlns:a14="http://schemas.microsoft.com/office/drawing/2010/main" val="0"/>
              </a:ext>
            </a:extLst>
          </a:blip>
          <a:srcRect r="89791" b="20344"/>
          <a:stretch/>
        </p:blipFill>
        <p:spPr>
          <a:xfrm>
            <a:off x="7342188" y="2438402"/>
            <a:ext cx="403225" cy="2653861"/>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t="1" r="89791" b="89696"/>
          <a:stretch/>
        </p:blipFill>
        <p:spPr>
          <a:xfrm>
            <a:off x="7315200" y="5153000"/>
            <a:ext cx="403226" cy="333400"/>
          </a:xfrm>
          <a:prstGeom prst="rect">
            <a:avLst/>
          </a:prstGeom>
        </p:spPr>
      </p:pic>
      <p:cxnSp>
        <p:nvCxnSpPr>
          <p:cNvPr id="3" name="Straight Connector 2"/>
          <p:cNvCxnSpPr>
            <a:endCxn id="50" idx="1"/>
          </p:cNvCxnSpPr>
          <p:nvPr/>
        </p:nvCxnSpPr>
        <p:spPr bwMode="auto">
          <a:xfrm>
            <a:off x="1524000" y="5319700"/>
            <a:ext cx="57912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550988" y="1818537"/>
            <a:ext cx="658812"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1524000" y="3048000"/>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1536275" y="4953000"/>
            <a:ext cx="57912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1497014" y="4648200"/>
            <a:ext cx="57912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7" name="Straight Connector 36"/>
          <p:cNvCxnSpPr/>
          <p:nvPr/>
        </p:nvCxnSpPr>
        <p:spPr>
          <a:xfrm flipV="1">
            <a:off x="2209800" y="1491178"/>
            <a:ext cx="304800" cy="3273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a:off x="1524000" y="3352800"/>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9" name="Straight Connector 38"/>
          <p:cNvCxnSpPr/>
          <p:nvPr/>
        </p:nvCxnSpPr>
        <p:spPr bwMode="auto">
          <a:xfrm>
            <a:off x="1509287" y="3657600"/>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1553425" y="3962400"/>
            <a:ext cx="57912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1538712" y="4343400"/>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1509287" y="2743200"/>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1536275" y="2404265"/>
            <a:ext cx="4404888"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a:off x="1524000" y="2117486"/>
            <a:ext cx="17526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46" name="TextBox 35"/>
          <p:cNvSpPr txBox="1">
            <a:spLocks noChangeArrowheads="1"/>
          </p:cNvSpPr>
          <p:nvPr/>
        </p:nvSpPr>
        <p:spPr bwMode="auto">
          <a:xfrm>
            <a:off x="2514600" y="1230868"/>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sp>
        <p:nvSpPr>
          <p:cNvPr id="35" name="Text Box 1030">
            <a:extLst>
              <a:ext uri="{FF2B5EF4-FFF2-40B4-BE49-F238E27FC236}">
                <a16:creationId xmlns:a16="http://schemas.microsoft.com/office/drawing/2014/main" id="{A36CFA10-5AA6-4752-9399-6EEBE287CEE5}"/>
              </a:ext>
            </a:extLst>
          </p:cNvPr>
          <p:cNvSpPr txBox="1">
            <a:spLocks noChangeArrowheads="1"/>
          </p:cNvSpPr>
          <p:nvPr/>
        </p:nvSpPr>
        <p:spPr bwMode="auto">
          <a:xfrm>
            <a:off x="526569" y="6253201"/>
            <a:ext cx="8185944" cy="461665"/>
          </a:xfrm>
          <a:prstGeom prst="rect">
            <a:avLst/>
          </a:prstGeom>
          <a:noFill/>
          <a:ln w="9525">
            <a:noFill/>
            <a:miter lim="800000"/>
            <a:headEnd/>
            <a:tailEnd/>
          </a:ln>
        </p:spPr>
        <p:txBody>
          <a:bodyPr wrap="square" anchor="ctr">
            <a:spAutoFit/>
          </a:bodyPr>
          <a:lstStyle/>
          <a:p>
            <a:pPr eaLnBrk="0" hangingPunct="0"/>
            <a:r>
              <a:rPr lang="en-US" dirty="0"/>
              <a:t>   </a:t>
            </a:r>
            <a:r>
              <a:rPr lang="en-US" dirty="0">
                <a:solidFill>
                  <a:srgbClr val="FF0000"/>
                </a:solidFill>
              </a:rPr>
              <a:t>Example: persons graduating high school in the U.S. in 2020</a:t>
            </a:r>
          </a:p>
        </p:txBody>
      </p:sp>
    </p:spTree>
    <p:extLst>
      <p:ext uri="{BB962C8B-B14F-4D97-AF65-F5344CB8AC3E}">
        <p14:creationId xmlns:p14="http://schemas.microsoft.com/office/powerpoint/2010/main" val="2039044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7391401" y="2603941"/>
            <a:ext cx="403225"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385138"/>
            <a:ext cx="403226"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093788" y="1765741"/>
            <a:ext cx="403225" cy="2577661"/>
          </a:xfrm>
          <a:prstGeom prst="rect">
            <a:avLst/>
          </a:prstGeom>
        </p:spPr>
      </p:pic>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7" name="TextBox 43"/>
          <p:cNvSpPr txBox="1">
            <a:spLocks noChangeArrowheads="1"/>
          </p:cNvSpPr>
          <p:nvPr/>
        </p:nvSpPr>
        <p:spPr bwMode="auto">
          <a:xfrm>
            <a:off x="3810001" y="5715000"/>
            <a:ext cx="2270750" cy="369332"/>
          </a:xfrm>
          <a:prstGeom prst="rect">
            <a:avLst/>
          </a:prstGeom>
          <a:noFill/>
          <a:ln w="9525">
            <a:noFill/>
            <a:miter lim="800000"/>
            <a:headEnd/>
            <a:tailEnd/>
          </a:ln>
        </p:spPr>
        <p:txBody>
          <a:bodyPr wrap="none">
            <a:spAutoFit/>
          </a:bodyPr>
          <a:lstStyle/>
          <a:p>
            <a:r>
              <a:rPr lang="en-US" sz="1800" dirty="0">
                <a:latin typeface="Calibri" pitchFamily="34" charset="0"/>
              </a:rPr>
              <a:t>Time since enrollment</a:t>
            </a:r>
          </a:p>
        </p:txBody>
      </p:sp>
      <p:sp>
        <p:nvSpPr>
          <p:cNvPr id="42009" name="TextBox 45"/>
          <p:cNvSpPr txBox="1">
            <a:spLocks noChangeArrowheads="1"/>
          </p:cNvSpPr>
          <p:nvPr/>
        </p:nvSpPr>
        <p:spPr bwMode="auto">
          <a:xfrm>
            <a:off x="208411" y="115671"/>
            <a:ext cx="8935588" cy="615553"/>
          </a:xfrm>
          <a:prstGeom prst="rect">
            <a:avLst/>
          </a:prstGeom>
          <a:noFill/>
          <a:ln w="9525">
            <a:noFill/>
            <a:miter lim="800000"/>
            <a:headEnd/>
            <a:tailEnd/>
          </a:ln>
        </p:spPr>
        <p:txBody>
          <a:bodyPr wrap="none">
            <a:spAutoFit/>
          </a:bodyPr>
          <a:lstStyle/>
          <a:p>
            <a:r>
              <a:rPr lang="en-US" sz="3400" b="1" dirty="0"/>
              <a:t>3 Ways to Sample An Underlying Fixed Cohort</a:t>
            </a:r>
          </a:p>
        </p:txBody>
      </p:sp>
      <p:sp>
        <p:nvSpPr>
          <p:cNvPr id="42010" name="Text Box 1030"/>
          <p:cNvSpPr txBox="1">
            <a:spLocks noChangeArrowheads="1"/>
          </p:cNvSpPr>
          <p:nvPr/>
        </p:nvSpPr>
        <p:spPr bwMode="auto">
          <a:xfrm>
            <a:off x="304800" y="759770"/>
            <a:ext cx="8439150" cy="461665"/>
          </a:xfrm>
          <a:prstGeom prst="rect">
            <a:avLst/>
          </a:prstGeom>
          <a:noFill/>
          <a:ln w="9525">
            <a:noFill/>
            <a:miter lim="800000"/>
            <a:headEnd/>
            <a:tailEnd/>
          </a:ln>
        </p:spPr>
        <p:txBody>
          <a:bodyPr wrap="square" anchor="ctr">
            <a:spAutoFit/>
          </a:bodyPr>
          <a:lstStyle/>
          <a:p>
            <a:pPr algn="ctr" eaLnBrk="0" hangingPunct="0"/>
            <a:r>
              <a:rPr lang="en-US" dirty="0"/>
              <a:t>       = event               = loss to follow-up    CE = competing event</a:t>
            </a:r>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cxnSp>
        <p:nvCxnSpPr>
          <p:cNvPr id="42013" name="Straight Arrow Connector 30"/>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grpSp>
        <p:nvGrpSpPr>
          <p:cNvPr id="69" name="Group 68"/>
          <p:cNvGrpSpPr/>
          <p:nvPr/>
        </p:nvGrpSpPr>
        <p:grpSpPr>
          <a:xfrm>
            <a:off x="914401" y="2590800"/>
            <a:ext cx="8176419" cy="2552700"/>
            <a:chOff x="914400" y="2538129"/>
            <a:chExt cx="8176419" cy="2552700"/>
          </a:xfrm>
        </p:grpSpPr>
        <p:sp>
          <p:nvSpPr>
            <p:cNvPr id="7" name="Right Arrow 6"/>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9"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a:solidFill>
                    <a:schemeClr val="bg1"/>
                  </a:solidFill>
                  <a:latin typeface="Calibri" pitchFamily="34" charset="0"/>
                </a:rPr>
                <a:t>Cohort study</a:t>
              </a:r>
            </a:p>
          </p:txBody>
        </p:sp>
      </p:gr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7391400" y="5305400"/>
            <a:ext cx="403226" cy="333400"/>
          </a:xfrm>
          <a:prstGeom prst="rect">
            <a:avLst/>
          </a:prstGeom>
        </p:spPr>
      </p:pic>
      <p:grpSp>
        <p:nvGrpSpPr>
          <p:cNvPr id="15" name="Group 14"/>
          <p:cNvGrpSpPr/>
          <p:nvPr/>
        </p:nvGrpSpPr>
        <p:grpSpPr>
          <a:xfrm>
            <a:off x="338931" y="838202"/>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grpSp>
        <p:nvGrpSpPr>
          <p:cNvPr id="25" name="Group 24">
            <a:extLst>
              <a:ext uri="{FF2B5EF4-FFF2-40B4-BE49-F238E27FC236}">
                <a16:creationId xmlns:a16="http://schemas.microsoft.com/office/drawing/2014/main" id="{D12FDC4C-7B51-49AF-937B-D061E328D060}"/>
              </a:ext>
            </a:extLst>
          </p:cNvPr>
          <p:cNvGrpSpPr/>
          <p:nvPr/>
        </p:nvGrpSpPr>
        <p:grpSpPr>
          <a:xfrm>
            <a:off x="1905000" y="1306512"/>
            <a:ext cx="5562600" cy="1265898"/>
            <a:chOff x="1905000" y="1306512"/>
            <a:chExt cx="5562600" cy="1265898"/>
          </a:xfrm>
        </p:grpSpPr>
        <p:sp>
          <p:nvSpPr>
            <p:cNvPr id="80" name="Oval 79"/>
            <p:cNvSpPr/>
            <p:nvPr/>
          </p:nvSpPr>
          <p:spPr>
            <a:xfrm>
              <a:off x="6614661" y="1752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a:cxnSpLocks/>
            </p:cNvCxnSpPr>
            <p:nvPr/>
          </p:nvCxnSpPr>
          <p:spPr>
            <a:xfrm flipV="1">
              <a:off x="1905000" y="1383268"/>
              <a:ext cx="443989" cy="5217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2266950" y="1461513"/>
              <a:ext cx="446380" cy="5054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6079" y="1648448"/>
              <a:ext cx="400844" cy="499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572000" y="1752600"/>
              <a:ext cx="428625" cy="530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1783559"/>
              <a:ext cx="400050" cy="5786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3965" y="1966914"/>
              <a:ext cx="408009" cy="547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55774" y="2025871"/>
              <a:ext cx="411826" cy="5465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V="1">
              <a:off x="2665792" y="1509714"/>
              <a:ext cx="388048" cy="4714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72050" y="1783558"/>
              <a:ext cx="381000" cy="50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56555" y="1969533"/>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124200" y="1600200"/>
              <a:ext cx="40005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4"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894071" y="1905000"/>
              <a:ext cx="354330" cy="52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77" name="Oval 76"/>
            <p:cNvSpPr/>
            <p:nvPr/>
          </p:nvSpPr>
          <p:spPr>
            <a:xfrm>
              <a:off x="2957061" y="1376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8" name="Oval 77"/>
            <p:cNvSpPr/>
            <p:nvPr/>
          </p:nvSpPr>
          <p:spPr>
            <a:xfrm>
              <a:off x="4495800" y="157097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9" name="Oval 78"/>
            <p:cNvSpPr/>
            <p:nvPr/>
          </p:nvSpPr>
          <p:spPr>
            <a:xfrm>
              <a:off x="5257800" y="16649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sp>
        <p:nvSpPr>
          <p:cNvPr id="40" name="Oval 39">
            <a:extLst>
              <a:ext uri="{FF2B5EF4-FFF2-40B4-BE49-F238E27FC236}">
                <a16:creationId xmlns:a16="http://schemas.microsoft.com/office/drawing/2014/main" id="{CE4BE644-5F44-4BA1-BAE3-45FB4DA140F5}"/>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87586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6526096" y="1752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7391401" y="2603941"/>
            <a:ext cx="403225"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385138"/>
            <a:ext cx="403226"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093788" y="1765741"/>
            <a:ext cx="403225" cy="2577661"/>
          </a:xfrm>
          <a:prstGeom prst="rect">
            <a:avLst/>
          </a:prstGeom>
        </p:spPr>
      </p:pic>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4478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66950" y="1447802"/>
            <a:ext cx="514350" cy="5191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3800" y="1676400"/>
            <a:ext cx="400844" cy="499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76776" y="1752600"/>
            <a:ext cx="428625" cy="530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1783559"/>
            <a:ext cx="400050" cy="5786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3965" y="1966914"/>
            <a:ext cx="408009" cy="547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31974" y="2057402"/>
            <a:ext cx="411826" cy="5465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2" idx="4"/>
          </p:cNvCxnSpPr>
          <p:nvPr/>
        </p:nvCxnSpPr>
        <p:spPr>
          <a:xfrm flipV="1">
            <a:off x="2667000" y="1524000"/>
            <a:ext cx="4191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72050" y="1783558"/>
            <a:ext cx="381000" cy="50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24599" y="1966915"/>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7" name="TextBox 43"/>
          <p:cNvSpPr txBox="1">
            <a:spLocks noChangeArrowheads="1"/>
          </p:cNvSpPr>
          <p:nvPr/>
        </p:nvSpPr>
        <p:spPr bwMode="auto">
          <a:xfrm>
            <a:off x="3810001" y="5715000"/>
            <a:ext cx="2270750" cy="369332"/>
          </a:xfrm>
          <a:prstGeom prst="rect">
            <a:avLst/>
          </a:prstGeom>
          <a:noFill/>
          <a:ln w="9525">
            <a:noFill/>
            <a:miter lim="800000"/>
            <a:headEnd/>
            <a:tailEnd/>
          </a:ln>
        </p:spPr>
        <p:txBody>
          <a:bodyPr wrap="none">
            <a:spAutoFit/>
          </a:bodyPr>
          <a:lstStyle/>
          <a:p>
            <a:r>
              <a:rPr lang="en-US" sz="1800" dirty="0">
                <a:latin typeface="Calibri" pitchFamily="34" charset="0"/>
              </a:rPr>
              <a:t>Time since enrollment</a:t>
            </a:r>
          </a:p>
        </p:txBody>
      </p:sp>
      <p:sp>
        <p:nvSpPr>
          <p:cNvPr id="42009" name="TextBox 45"/>
          <p:cNvSpPr txBox="1">
            <a:spLocks noChangeArrowheads="1"/>
          </p:cNvSpPr>
          <p:nvPr/>
        </p:nvSpPr>
        <p:spPr bwMode="auto">
          <a:xfrm>
            <a:off x="208411" y="115671"/>
            <a:ext cx="8935588" cy="615553"/>
          </a:xfrm>
          <a:prstGeom prst="rect">
            <a:avLst/>
          </a:prstGeom>
          <a:noFill/>
          <a:ln w="9525">
            <a:noFill/>
            <a:miter lim="800000"/>
            <a:headEnd/>
            <a:tailEnd/>
          </a:ln>
        </p:spPr>
        <p:txBody>
          <a:bodyPr wrap="none">
            <a:spAutoFit/>
          </a:bodyPr>
          <a:lstStyle/>
          <a:p>
            <a:r>
              <a:rPr lang="en-US" sz="3400" b="1" dirty="0"/>
              <a:t>3 Ways to Sample An Underlying Fixed Cohort</a:t>
            </a:r>
          </a:p>
        </p:txBody>
      </p:sp>
      <p:sp>
        <p:nvSpPr>
          <p:cNvPr id="42010" name="Text Box 1030"/>
          <p:cNvSpPr txBox="1">
            <a:spLocks noChangeArrowheads="1"/>
          </p:cNvSpPr>
          <p:nvPr/>
        </p:nvSpPr>
        <p:spPr bwMode="auto">
          <a:xfrm>
            <a:off x="304800" y="759770"/>
            <a:ext cx="8439150" cy="461665"/>
          </a:xfrm>
          <a:prstGeom prst="rect">
            <a:avLst/>
          </a:prstGeom>
          <a:noFill/>
          <a:ln w="9525">
            <a:noFill/>
            <a:miter lim="800000"/>
            <a:headEnd/>
            <a:tailEnd/>
          </a:ln>
        </p:spPr>
        <p:txBody>
          <a:bodyPr wrap="square" anchor="ctr">
            <a:spAutoFit/>
          </a:bodyPr>
          <a:lstStyle/>
          <a:p>
            <a:pPr algn="ctr" eaLnBrk="0" hangingPunct="0"/>
            <a:r>
              <a:rPr lang="en-US" dirty="0"/>
              <a:t>       = event               = loss to follow-up    CE = competing event</a:t>
            </a:r>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cxnSp>
        <p:nvCxnSpPr>
          <p:cNvPr id="42013" name="Straight Arrow Connector 30"/>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124200" y="1600200"/>
            <a:ext cx="40005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4"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894071" y="1905000"/>
            <a:ext cx="354330" cy="52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grpSp>
        <p:nvGrpSpPr>
          <p:cNvPr id="69" name="Group 68"/>
          <p:cNvGrpSpPr/>
          <p:nvPr/>
        </p:nvGrpSpPr>
        <p:grpSpPr>
          <a:xfrm>
            <a:off x="914401" y="2590800"/>
            <a:ext cx="8176419" cy="2552700"/>
            <a:chOff x="914400" y="2538129"/>
            <a:chExt cx="8176419" cy="2552700"/>
          </a:xfrm>
        </p:grpSpPr>
        <p:sp>
          <p:nvSpPr>
            <p:cNvPr id="7" name="Right Arrow 6"/>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9"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a:solidFill>
                    <a:schemeClr val="bg1"/>
                  </a:solidFill>
                  <a:latin typeface="Calibri" pitchFamily="34" charset="0"/>
                </a:rPr>
                <a:t>Cohort study</a:t>
              </a:r>
            </a:p>
          </p:txBody>
        </p:sp>
      </p:grpSp>
      <p:grpSp>
        <p:nvGrpSpPr>
          <p:cNvPr id="74" name="Group 73"/>
          <p:cNvGrpSpPr/>
          <p:nvPr/>
        </p:nvGrpSpPr>
        <p:grpSpPr>
          <a:xfrm>
            <a:off x="1175905" y="6019802"/>
            <a:ext cx="4261123" cy="646331"/>
            <a:chOff x="1175904" y="6019800"/>
            <a:chExt cx="4261123" cy="646331"/>
          </a:xfrm>
        </p:grpSpPr>
        <p:sp>
          <p:nvSpPr>
            <p:cNvPr id="42008" name="TextBox 44"/>
            <p:cNvSpPr txBox="1">
              <a:spLocks noChangeArrowheads="1"/>
            </p:cNvSpPr>
            <p:nvPr/>
          </p:nvSpPr>
          <p:spPr bwMode="auto">
            <a:xfrm>
              <a:off x="1443561" y="6019800"/>
              <a:ext cx="3993466" cy="646331"/>
            </a:xfrm>
            <a:prstGeom prst="rect">
              <a:avLst/>
            </a:prstGeom>
            <a:noFill/>
            <a:ln w="9525">
              <a:noFill/>
              <a:miter lim="800000"/>
              <a:headEnd/>
              <a:tailEnd/>
            </a:ln>
          </p:spPr>
          <p:txBody>
            <a:bodyPr wrap="none">
              <a:spAutoFit/>
            </a:bodyPr>
            <a:lstStyle/>
            <a:p>
              <a:r>
                <a:rPr lang="en-US" sz="3600" dirty="0">
                  <a:latin typeface="Calibri" pitchFamily="34" charset="0"/>
                </a:rPr>
                <a:t>= Case-control study</a:t>
              </a:r>
            </a:p>
          </p:txBody>
        </p:sp>
        <p:sp>
          <p:nvSpPr>
            <p:cNvPr id="44" name="Text Box 44"/>
            <p:cNvSpPr txBox="1">
              <a:spLocks noChangeArrowheads="1"/>
            </p:cNvSpPr>
            <p:nvPr/>
          </p:nvSpPr>
          <p:spPr bwMode="auto">
            <a:xfrm>
              <a:off x="1175904" y="62484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grpSp>
        <p:nvGrpSpPr>
          <p:cNvPr id="72" name="Group 71"/>
          <p:cNvGrpSpPr/>
          <p:nvPr/>
        </p:nvGrpSpPr>
        <p:grpSpPr>
          <a:xfrm>
            <a:off x="2476500" y="2133683"/>
            <a:ext cx="4049595" cy="3408785"/>
            <a:chOff x="2476500" y="2133681"/>
            <a:chExt cx="4049595" cy="3408785"/>
          </a:xfrm>
        </p:grpSpPr>
        <p:sp>
          <p:nvSpPr>
            <p:cNvPr id="40" name="Text Box 44"/>
            <p:cNvSpPr txBox="1">
              <a:spLocks noChangeArrowheads="1"/>
            </p:cNvSpPr>
            <p:nvPr/>
          </p:nvSpPr>
          <p:spPr bwMode="auto">
            <a:xfrm>
              <a:off x="2524125" y="21336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1" name="Text Box 44"/>
            <p:cNvSpPr txBox="1">
              <a:spLocks noChangeArrowheads="1"/>
            </p:cNvSpPr>
            <p:nvPr/>
          </p:nvSpPr>
          <p:spPr bwMode="auto">
            <a:xfrm>
              <a:off x="4057650" y="26822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2" name="Text Box 44"/>
            <p:cNvSpPr txBox="1">
              <a:spLocks noChangeArrowheads="1"/>
            </p:cNvSpPr>
            <p:nvPr/>
          </p:nvSpPr>
          <p:spPr bwMode="auto">
            <a:xfrm>
              <a:off x="4057650" y="528534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5" name="Text Box 44"/>
            <p:cNvSpPr txBox="1">
              <a:spLocks noChangeArrowheads="1"/>
            </p:cNvSpPr>
            <p:nvPr/>
          </p:nvSpPr>
          <p:spPr bwMode="auto">
            <a:xfrm>
              <a:off x="2476500" y="49209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6" name="Text Box 44"/>
            <p:cNvSpPr txBox="1">
              <a:spLocks noChangeArrowheads="1"/>
            </p:cNvSpPr>
            <p:nvPr/>
          </p:nvSpPr>
          <p:spPr bwMode="auto">
            <a:xfrm>
              <a:off x="2503945" y="27813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7" name="Text Box 44"/>
            <p:cNvSpPr txBox="1">
              <a:spLocks noChangeArrowheads="1"/>
            </p:cNvSpPr>
            <p:nvPr/>
          </p:nvSpPr>
          <p:spPr bwMode="auto">
            <a:xfrm>
              <a:off x="4043800" y="46863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8" name="Text Box 44"/>
            <p:cNvSpPr txBox="1">
              <a:spLocks noChangeArrowheads="1"/>
            </p:cNvSpPr>
            <p:nvPr/>
          </p:nvSpPr>
          <p:spPr bwMode="auto">
            <a:xfrm>
              <a:off x="4895850" y="27584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9" name="Text Box 44"/>
            <p:cNvSpPr txBox="1">
              <a:spLocks noChangeArrowheads="1"/>
            </p:cNvSpPr>
            <p:nvPr/>
          </p:nvSpPr>
          <p:spPr bwMode="auto">
            <a:xfrm>
              <a:off x="6259395" y="46923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58" name="Text Box 44"/>
            <p:cNvSpPr txBox="1">
              <a:spLocks noChangeArrowheads="1"/>
            </p:cNvSpPr>
            <p:nvPr/>
          </p:nvSpPr>
          <p:spPr bwMode="auto">
            <a:xfrm>
              <a:off x="4989787" y="4675085"/>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59" name="Text Box 44"/>
            <p:cNvSpPr txBox="1">
              <a:spLocks noChangeArrowheads="1"/>
            </p:cNvSpPr>
            <p:nvPr/>
          </p:nvSpPr>
          <p:spPr bwMode="auto">
            <a:xfrm>
              <a:off x="6248400" y="283992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60" name="Text Box 44"/>
            <p:cNvSpPr txBox="1">
              <a:spLocks noChangeArrowheads="1"/>
            </p:cNvSpPr>
            <p:nvPr/>
          </p:nvSpPr>
          <p:spPr bwMode="auto">
            <a:xfrm>
              <a:off x="4972050" y="53578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63" name="Text Box 44"/>
            <p:cNvSpPr txBox="1">
              <a:spLocks noChangeArrowheads="1"/>
            </p:cNvSpPr>
            <p:nvPr/>
          </p:nvSpPr>
          <p:spPr bwMode="auto">
            <a:xfrm>
              <a:off x="6237738" y="35242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7391400" y="5305400"/>
            <a:ext cx="403226" cy="333400"/>
          </a:xfrm>
          <a:prstGeom prst="rect">
            <a:avLst/>
          </a:prstGeom>
        </p:spPr>
      </p:pic>
      <p:sp>
        <p:nvSpPr>
          <p:cNvPr id="54" name="Oval 21"/>
          <p:cNvSpPr>
            <a:spLocks noChangeArrowheads="1"/>
          </p:cNvSpPr>
          <p:nvPr/>
        </p:nvSpPr>
        <p:spPr bwMode="auto">
          <a:xfrm flipV="1">
            <a:off x="3009900" y="143451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62" name="Oval 21"/>
          <p:cNvSpPr>
            <a:spLocks noChangeArrowheads="1"/>
          </p:cNvSpPr>
          <p:nvPr/>
        </p:nvSpPr>
        <p:spPr bwMode="auto">
          <a:xfrm flipV="1">
            <a:off x="4524375" y="16133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65" name="Oval 21"/>
          <p:cNvSpPr>
            <a:spLocks noChangeArrowheads="1"/>
          </p:cNvSpPr>
          <p:nvPr/>
        </p:nvSpPr>
        <p:spPr bwMode="auto">
          <a:xfrm flipV="1">
            <a:off x="5276850" y="16895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grpSp>
        <p:nvGrpSpPr>
          <p:cNvPr id="15" name="Group 14"/>
          <p:cNvGrpSpPr/>
          <p:nvPr/>
        </p:nvGrpSpPr>
        <p:grpSpPr>
          <a:xfrm>
            <a:off x="338931" y="838202"/>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sp>
        <p:nvSpPr>
          <p:cNvPr id="77" name="Oval 76"/>
          <p:cNvSpPr/>
          <p:nvPr/>
        </p:nvSpPr>
        <p:spPr>
          <a:xfrm>
            <a:off x="2964431" y="1376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8" name="Oval 77"/>
          <p:cNvSpPr/>
          <p:nvPr/>
        </p:nvSpPr>
        <p:spPr>
          <a:xfrm>
            <a:off x="4464100" y="157097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9" name="Oval 78"/>
          <p:cNvSpPr/>
          <p:nvPr/>
        </p:nvSpPr>
        <p:spPr>
          <a:xfrm>
            <a:off x="5231380" y="16649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70" name="Group 69"/>
          <p:cNvGrpSpPr/>
          <p:nvPr/>
        </p:nvGrpSpPr>
        <p:grpSpPr>
          <a:xfrm>
            <a:off x="6248408" y="1371600"/>
            <a:ext cx="646331" cy="4987280"/>
            <a:chOff x="6001442" y="1221433"/>
            <a:chExt cx="646332" cy="4987280"/>
          </a:xfrm>
        </p:grpSpPr>
        <p:cxnSp>
          <p:nvCxnSpPr>
            <p:cNvPr id="17" name="Straight Arrow Connector 16"/>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2004" name="TextBox 37"/>
            <p:cNvSpPr txBox="1">
              <a:spLocks noChangeArrowheads="1"/>
            </p:cNvSpPr>
            <p:nvPr/>
          </p:nvSpPr>
          <p:spPr bwMode="auto">
            <a:xfrm rot="16200000">
              <a:off x="4256477" y="3429690"/>
              <a:ext cx="4136261" cy="646332"/>
            </a:xfrm>
            <a:prstGeom prst="rect">
              <a:avLst/>
            </a:prstGeom>
            <a:noFill/>
            <a:ln w="9525">
              <a:noFill/>
              <a:miter lim="800000"/>
              <a:headEnd/>
              <a:tailEnd/>
            </a:ln>
          </p:spPr>
          <p:txBody>
            <a:bodyPr wrap="none">
              <a:spAutoFit/>
            </a:bodyPr>
            <a:lstStyle/>
            <a:p>
              <a:r>
                <a:rPr lang="en-US" sz="3600" dirty="0">
                  <a:solidFill>
                    <a:schemeClr val="bg1"/>
                  </a:solidFill>
                  <a:latin typeface="Calibri" pitchFamily="34" charset="0"/>
                </a:rPr>
                <a:t>Cross-sectional study</a:t>
              </a:r>
            </a:p>
          </p:txBody>
        </p:sp>
      </p:grpSp>
      <p:sp>
        <p:nvSpPr>
          <p:cNvPr id="67" name="Oval 66"/>
          <p:cNvSpPr/>
          <p:nvPr/>
        </p:nvSpPr>
        <p:spPr>
          <a:xfrm>
            <a:off x="838200" y="62398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4" name="Oval 63">
            <a:extLst>
              <a:ext uri="{FF2B5EF4-FFF2-40B4-BE49-F238E27FC236}">
                <a16:creationId xmlns:a16="http://schemas.microsoft.com/office/drawing/2014/main" id="{CCE9380A-CBF6-40C9-B559-29E38370F62F}"/>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9181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F0493D-AEB9-4BD7-BD09-48C364F2F03F}"/>
              </a:ext>
            </a:extLst>
          </p:cNvPr>
          <p:cNvGrpSpPr/>
          <p:nvPr/>
        </p:nvGrpSpPr>
        <p:grpSpPr>
          <a:xfrm>
            <a:off x="7667668" y="4767085"/>
            <a:ext cx="1071343" cy="948267"/>
            <a:chOff x="8115300" y="4648200"/>
            <a:chExt cx="1524000" cy="1295400"/>
          </a:xfrm>
        </p:grpSpPr>
        <p:sp>
          <p:nvSpPr>
            <p:cNvPr id="98306" name="Rectangle 3"/>
            <p:cNvSpPr>
              <a:spLocks noChangeArrowheads="1"/>
            </p:cNvSpPr>
            <p:nvPr/>
          </p:nvSpPr>
          <p:spPr bwMode="auto">
            <a:xfrm>
              <a:off x="8115300" y="4648200"/>
              <a:ext cx="1524000" cy="1295400"/>
            </a:xfrm>
            <a:prstGeom prst="rect">
              <a:avLst/>
            </a:prstGeom>
            <a:noFill/>
            <a:ln w="31750">
              <a:solidFill>
                <a:srgbClr val="FFC000"/>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7" name="Line 6"/>
            <p:cNvSpPr>
              <a:spLocks noChangeShapeType="1"/>
            </p:cNvSpPr>
            <p:nvPr/>
          </p:nvSpPr>
          <p:spPr bwMode="auto">
            <a:xfrm>
              <a:off x="8877300" y="4648200"/>
              <a:ext cx="0" cy="129540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8" name="Line 7"/>
            <p:cNvSpPr>
              <a:spLocks noChangeShapeType="1"/>
            </p:cNvSpPr>
            <p:nvPr/>
          </p:nvSpPr>
          <p:spPr bwMode="auto">
            <a:xfrm>
              <a:off x="8115300" y="5257800"/>
              <a:ext cx="1524000" cy="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09" name="Text Box 8"/>
          <p:cNvSpPr txBox="1">
            <a:spLocks noChangeArrowheads="1"/>
          </p:cNvSpPr>
          <p:nvPr/>
        </p:nvSpPr>
        <p:spPr bwMode="auto">
          <a:xfrm>
            <a:off x="1676401" y="1667933"/>
            <a:ext cx="184731" cy="420564"/>
          </a:xfrm>
          <a:prstGeom prst="rect">
            <a:avLst/>
          </a:prstGeom>
          <a:noFill/>
          <a:ln w="9525">
            <a:noFill/>
            <a:miter lim="800000"/>
            <a:headEnd/>
            <a:tailEnd/>
          </a:ln>
        </p:spPr>
        <p:txBody>
          <a:bodyPr wrap="none">
            <a:spAutoFit/>
          </a:bodyP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4" name="Text Box 17"/>
          <p:cNvSpPr txBox="1">
            <a:spLocks noChangeArrowheads="1"/>
          </p:cNvSpPr>
          <p:nvPr/>
        </p:nvSpPr>
        <p:spPr bwMode="auto">
          <a:xfrm>
            <a:off x="1582593" y="4365318"/>
            <a:ext cx="5199207" cy="1898212"/>
          </a:xfrm>
          <a:prstGeom prst="rect">
            <a:avLst/>
          </a:prstGeom>
          <a:noFill/>
          <a:ln w="9525">
            <a:no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SOURCE POPULATION</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(aka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ACCESSIBLE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POPULATION,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STUDY BASE,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“UNDERLYING COHORT”)</a:t>
            </a: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5" name="Text Box 18"/>
          <p:cNvSpPr txBox="1">
            <a:spLocks noChangeArrowheads="1"/>
          </p:cNvSpPr>
          <p:nvPr/>
        </p:nvSpPr>
        <p:spPr bwMode="auto">
          <a:xfrm>
            <a:off x="7676934" y="5822380"/>
            <a:ext cx="2031999" cy="694293"/>
          </a:xfrm>
          <a:prstGeom prst="rect">
            <a:avLst/>
          </a:prstGeom>
          <a:noFill/>
          <a:ln w="9525">
            <a:noFill/>
            <a:miter lim="800000"/>
            <a:headEnd/>
            <a:tailEnd/>
          </a:ln>
        </p:spPr>
        <p:txBody>
          <a:bodyPr wrap="square">
            <a:spAutoFit/>
          </a:bodyPr>
          <a:lstStyle/>
          <a:p>
            <a:pPr marL="0" marR="0" lvl="0" indent="0" algn="l"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STUDY SAMPLE</a:t>
            </a: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98323" name="Group 40"/>
          <p:cNvGrpSpPr>
            <a:grpSpLocks/>
          </p:cNvGrpSpPr>
          <p:nvPr/>
        </p:nvGrpSpPr>
        <p:grpSpPr bwMode="auto">
          <a:xfrm>
            <a:off x="304800" y="1170179"/>
            <a:ext cx="2536461" cy="2423095"/>
            <a:chOff x="1296" y="768"/>
            <a:chExt cx="864" cy="816"/>
          </a:xfrm>
        </p:grpSpPr>
        <p:sp>
          <p:nvSpPr>
            <p:cNvPr id="98344" name="Rectangle 23"/>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5" name="Line 35"/>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6" name="Line 38"/>
            <p:cNvSpPr>
              <a:spLocks noChangeShapeType="1"/>
            </p:cNvSpPr>
            <p:nvPr/>
          </p:nvSpPr>
          <p:spPr bwMode="auto">
            <a:xfrm>
              <a:off x="1296" y="1161"/>
              <a:ext cx="864" cy="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6" name="Group 51"/>
          <p:cNvGrpSpPr>
            <a:grpSpLocks/>
          </p:cNvGrpSpPr>
          <p:nvPr/>
        </p:nvGrpSpPr>
        <p:grpSpPr bwMode="auto">
          <a:xfrm>
            <a:off x="3361515" y="2724914"/>
            <a:ext cx="1743885" cy="1640404"/>
            <a:chOff x="1296" y="768"/>
            <a:chExt cx="864" cy="816"/>
          </a:xfrm>
        </p:grpSpPr>
        <p:sp>
          <p:nvSpPr>
            <p:cNvPr id="98335" name="Rectangle 52"/>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6" name="Line 53"/>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7" name="Line 54"/>
            <p:cNvSpPr>
              <a:spLocks noChangeShapeType="1"/>
            </p:cNvSpPr>
            <p:nvPr/>
          </p:nvSpPr>
          <p:spPr bwMode="auto">
            <a:xfrm>
              <a:off x="1296" y="1173"/>
              <a:ext cx="864" cy="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7" name="Group 55"/>
          <p:cNvGrpSpPr>
            <a:grpSpLocks/>
          </p:cNvGrpSpPr>
          <p:nvPr/>
        </p:nvGrpSpPr>
        <p:grpSpPr bwMode="auto">
          <a:xfrm>
            <a:off x="5728369" y="3626600"/>
            <a:ext cx="1358231" cy="1311240"/>
            <a:chOff x="1296" y="768"/>
            <a:chExt cx="864" cy="816"/>
          </a:xfrm>
        </p:grpSpPr>
        <p:sp>
          <p:nvSpPr>
            <p:cNvPr id="98332" name="Rectangle 56"/>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3" name="Line 57"/>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4" name="Line 58"/>
            <p:cNvSpPr>
              <a:spLocks noChangeShapeType="1"/>
            </p:cNvSpPr>
            <p:nvPr/>
          </p:nvSpPr>
          <p:spPr bwMode="auto">
            <a:xfrm>
              <a:off x="1296" y="1167"/>
              <a:ext cx="864" cy="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28" name="Text Box 59"/>
          <p:cNvSpPr txBox="1">
            <a:spLocks noChangeArrowheads="1"/>
          </p:cNvSpPr>
          <p:nvPr/>
        </p:nvSpPr>
        <p:spPr bwMode="auto">
          <a:xfrm>
            <a:off x="5486400" y="4961345"/>
            <a:ext cx="1828800" cy="694293"/>
          </a:xfrm>
          <a:prstGeom prst="rect">
            <a:avLst/>
          </a:prstGeom>
          <a:noFill/>
          <a:ln w="9525">
            <a:no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INTENDED SAMPLE</a:t>
            </a: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4" name="Text Box 17">
            <a:extLst>
              <a:ext uri="{FF2B5EF4-FFF2-40B4-BE49-F238E27FC236}">
                <a16:creationId xmlns:a16="http://schemas.microsoft.com/office/drawing/2014/main" id="{96A72AAB-0971-4AE6-8273-FC9E61B52D13}"/>
              </a:ext>
            </a:extLst>
          </p:cNvPr>
          <p:cNvSpPr txBox="1">
            <a:spLocks noChangeArrowheads="1"/>
          </p:cNvSpPr>
          <p:nvPr/>
        </p:nvSpPr>
        <p:spPr bwMode="auto">
          <a:xfrm>
            <a:off x="89134" y="3601353"/>
            <a:ext cx="3035066" cy="393313"/>
          </a:xfrm>
          <a:prstGeom prst="rect">
            <a:avLst/>
          </a:prstGeom>
          <a:noFill/>
          <a:ln w="9525">
            <a:no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TARGET POPULATION</a:t>
            </a: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9" name="Text Box 33">
            <a:extLst>
              <a:ext uri="{FF2B5EF4-FFF2-40B4-BE49-F238E27FC236}">
                <a16:creationId xmlns:a16="http://schemas.microsoft.com/office/drawing/2014/main" id="{8D234155-4AA9-4D35-BEAB-65DBB521D323}"/>
              </a:ext>
            </a:extLst>
          </p:cNvPr>
          <p:cNvSpPr txBox="1">
            <a:spLocks noChangeArrowheads="1"/>
          </p:cNvSpPr>
          <p:nvPr/>
        </p:nvSpPr>
        <p:spPr bwMode="auto">
          <a:xfrm>
            <a:off x="1708608" y="102325"/>
            <a:ext cx="5715000" cy="58477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effectLst/>
                <a:uLnTx/>
                <a:uFillTx/>
                <a:latin typeface="Times New Roman" pitchFamily="18" charset="0"/>
                <a:ea typeface="+mn-ea"/>
                <a:cs typeface="+mn-cs"/>
              </a:rPr>
              <a:t>Hierarchy of Populations</a:t>
            </a:r>
          </a:p>
        </p:txBody>
      </p:sp>
      <p:sp>
        <p:nvSpPr>
          <p:cNvPr id="30" name="Text Box 33">
            <a:extLst>
              <a:ext uri="{FF2B5EF4-FFF2-40B4-BE49-F238E27FC236}">
                <a16:creationId xmlns:a16="http://schemas.microsoft.com/office/drawing/2014/main" id="{6BE18033-D3CF-471B-B43C-F7C1ACFF611B}"/>
              </a:ext>
            </a:extLst>
          </p:cNvPr>
          <p:cNvSpPr txBox="1">
            <a:spLocks noChangeArrowheads="1"/>
          </p:cNvSpPr>
          <p:nvPr/>
        </p:nvSpPr>
        <p:spPr bwMode="auto">
          <a:xfrm rot="2157322">
            <a:off x="3697458" y="980586"/>
            <a:ext cx="2561324" cy="83099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Times New Roman" pitchFamily="18" charset="0"/>
                <a:ea typeface="+mn-ea"/>
                <a:cs typeface="+mn-cs"/>
              </a:rPr>
              <a:t>Real-world populations</a:t>
            </a:r>
          </a:p>
        </p:txBody>
      </p:sp>
      <p:sp>
        <p:nvSpPr>
          <p:cNvPr id="34" name="Text Box 33">
            <a:extLst>
              <a:ext uri="{FF2B5EF4-FFF2-40B4-BE49-F238E27FC236}">
                <a16:creationId xmlns:a16="http://schemas.microsoft.com/office/drawing/2014/main" id="{7EDBB068-B0E5-4DDE-80D1-6946A0DED0FE}"/>
              </a:ext>
            </a:extLst>
          </p:cNvPr>
          <p:cNvSpPr txBox="1">
            <a:spLocks noChangeArrowheads="1"/>
          </p:cNvSpPr>
          <p:nvPr/>
        </p:nvSpPr>
        <p:spPr bwMode="auto">
          <a:xfrm rot="2258925">
            <a:off x="6868084" y="2639986"/>
            <a:ext cx="2456577" cy="83099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Research-study populations</a:t>
            </a:r>
          </a:p>
        </p:txBody>
      </p:sp>
      <p:sp>
        <p:nvSpPr>
          <p:cNvPr id="2" name="Left Brace 1">
            <a:extLst>
              <a:ext uri="{FF2B5EF4-FFF2-40B4-BE49-F238E27FC236}">
                <a16:creationId xmlns:a16="http://schemas.microsoft.com/office/drawing/2014/main" id="{5D51FB11-C35A-41EF-B402-FF410DC7D682}"/>
              </a:ext>
            </a:extLst>
          </p:cNvPr>
          <p:cNvSpPr/>
          <p:nvPr/>
        </p:nvSpPr>
        <p:spPr bwMode="auto">
          <a:xfrm rot="7717903">
            <a:off x="3959867" y="264413"/>
            <a:ext cx="491373" cy="2974874"/>
          </a:xfrm>
          <a:prstGeom prst="leftBrace">
            <a:avLst/>
          </a:prstGeom>
          <a:noFill/>
          <a:ln w="95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28" name="Left Brace 27">
            <a:extLst>
              <a:ext uri="{FF2B5EF4-FFF2-40B4-BE49-F238E27FC236}">
                <a16:creationId xmlns:a16="http://schemas.microsoft.com/office/drawing/2014/main" id="{4B3202B6-F70F-4FD8-A24B-13BF634329BF}"/>
              </a:ext>
            </a:extLst>
          </p:cNvPr>
          <p:cNvSpPr/>
          <p:nvPr/>
        </p:nvSpPr>
        <p:spPr bwMode="auto">
          <a:xfrm rot="7717903">
            <a:off x="7545124" y="2203459"/>
            <a:ext cx="491373" cy="2974874"/>
          </a:xfrm>
          <a:prstGeom prst="leftBrac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4" name="Oval 3">
            <a:extLst>
              <a:ext uri="{FF2B5EF4-FFF2-40B4-BE49-F238E27FC236}">
                <a16:creationId xmlns:a16="http://schemas.microsoft.com/office/drawing/2014/main" id="{E29229F7-A15D-4389-A29E-1B5DAB740FEA}"/>
              </a:ext>
            </a:extLst>
          </p:cNvPr>
          <p:cNvSpPr/>
          <p:nvPr/>
        </p:nvSpPr>
        <p:spPr bwMode="auto">
          <a:xfrm>
            <a:off x="5457868" y="3223085"/>
            <a:ext cx="1913432" cy="2176566"/>
          </a:xfrm>
          <a:prstGeom prst="ellipse">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81A9CD24-C71D-4B78-ADAF-A07E3E8D3F8C}"/>
              </a:ext>
            </a:extLst>
          </p:cNvPr>
          <p:cNvSpPr/>
          <p:nvPr/>
        </p:nvSpPr>
        <p:spPr bwMode="auto">
          <a:xfrm>
            <a:off x="2932208" y="2191233"/>
            <a:ext cx="2560505" cy="2636814"/>
          </a:xfrm>
          <a:prstGeom prst="ellipse">
            <a:avLst/>
          </a:prstGeom>
          <a:noFill/>
          <a:ln w="2857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1815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91229"/>
            <a:ext cx="457202" cy="4233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262215"/>
            <a:ext cx="354059" cy="4047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sp>
        <p:nvSpPr>
          <p:cNvPr id="105492" name="TextBox 45"/>
          <p:cNvSpPr txBox="1">
            <a:spLocks noChangeArrowheads="1"/>
          </p:cNvSpPr>
          <p:nvPr/>
        </p:nvSpPr>
        <p:spPr bwMode="auto">
          <a:xfrm>
            <a:off x="494819" y="0"/>
            <a:ext cx="8306761" cy="646331"/>
          </a:xfrm>
          <a:prstGeom prst="rect">
            <a:avLst/>
          </a:prstGeom>
          <a:noFill/>
          <a:ln w="9525">
            <a:noFill/>
            <a:miter lim="800000"/>
            <a:headEnd/>
            <a:tailEnd/>
          </a:ln>
        </p:spPr>
        <p:txBody>
          <a:bodyPr wrap="none">
            <a:spAutoFit/>
          </a:bodyPr>
          <a:lstStyle/>
          <a:p>
            <a:r>
              <a:rPr lang="en-US" sz="3600" b="1" dirty="0"/>
              <a:t>Dynamic (or “Open”) Real-world Cohort</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455809" y="6172200"/>
            <a:ext cx="1811393" cy="369332"/>
          </a:xfrm>
          <a:prstGeom prst="rect">
            <a:avLst/>
          </a:prstGeom>
          <a:noFill/>
          <a:ln w="9525">
            <a:noFill/>
            <a:miter lim="800000"/>
            <a:headEnd/>
            <a:tailEnd/>
          </a:ln>
        </p:spPr>
        <p:txBody>
          <a:bodyPr wrap="none">
            <a:spAutoFit/>
          </a:bodyPr>
          <a:lstStyle/>
          <a:p>
            <a:r>
              <a:rPr lang="en-US" sz="1800" dirty="0">
                <a:latin typeface="Calibri" pitchFamily="34" charset="0"/>
              </a:rPr>
              <a:t>Time (calendar)   </a:t>
            </a:r>
          </a:p>
        </p:txBody>
      </p:sp>
      <p:sp>
        <p:nvSpPr>
          <p:cNvPr id="33" name="TextBox 43"/>
          <p:cNvSpPr txBox="1">
            <a:spLocks noChangeArrowheads="1"/>
          </p:cNvSpPr>
          <p:nvPr/>
        </p:nvSpPr>
        <p:spPr bwMode="auto">
          <a:xfrm>
            <a:off x="7142956" y="6096002"/>
            <a:ext cx="1467644" cy="646331"/>
          </a:xfrm>
          <a:prstGeom prst="rect">
            <a:avLst/>
          </a:prstGeom>
          <a:noFill/>
          <a:ln w="9525">
            <a:noFill/>
            <a:miter lim="800000"/>
            <a:headEnd/>
            <a:tailEnd/>
          </a:ln>
        </p:spPr>
        <p:txBody>
          <a:bodyPr wrap="square">
            <a:spAutoFit/>
          </a:bodyPr>
          <a:lstStyle/>
          <a:p>
            <a:r>
              <a:rPr lang="en-US" sz="1800" dirty="0">
                <a:latin typeface="Calibri" pitchFamily="34" charset="0"/>
              </a:rPr>
              <a:t>Observation ends</a:t>
            </a: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a:latin typeface="Calibri" pitchFamily="34" charset="0"/>
              </a:rPr>
              <a:t>Observation begins</a:t>
            </a:r>
          </a:p>
        </p:txBody>
      </p:sp>
      <p:cxnSp>
        <p:nvCxnSpPr>
          <p:cNvPr id="36" name="Straight Arrow Connector 35"/>
          <p:cNvCxnSpPr/>
          <p:nvPr/>
        </p:nvCxnSpPr>
        <p:spPr>
          <a:xfrm flipV="1">
            <a:off x="4191000" y="63246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3" name="Group 2"/>
          <p:cNvGrpSpPr/>
          <p:nvPr/>
        </p:nvGrpSpPr>
        <p:grpSpPr>
          <a:xfrm>
            <a:off x="7467600" y="1571800"/>
            <a:ext cx="2221420" cy="1569660"/>
            <a:chOff x="7353301" y="1990563"/>
            <a:chExt cx="2221420" cy="1569660"/>
          </a:xfrm>
        </p:grpSpPr>
        <p:sp>
          <p:nvSpPr>
            <p:cNvPr id="51" name="Text Box 1030"/>
            <p:cNvSpPr txBox="1">
              <a:spLocks noChangeArrowheads="1"/>
            </p:cNvSpPr>
            <p:nvPr/>
          </p:nvSpPr>
          <p:spPr bwMode="auto">
            <a:xfrm rot="10800000" flipV="1">
              <a:off x="7762475" y="1990563"/>
              <a:ext cx="1812246" cy="1569660"/>
            </a:xfrm>
            <a:prstGeom prst="rect">
              <a:avLst/>
            </a:prstGeom>
            <a:noFill/>
            <a:ln w="9525">
              <a:noFill/>
              <a:miter lim="800000"/>
              <a:headEnd/>
              <a:tailEnd/>
            </a:ln>
          </p:spPr>
          <p:txBody>
            <a:bodyPr wrap="square" anchor="ctr">
              <a:spAutoFit/>
            </a:bodyPr>
            <a:lstStyle/>
            <a:p>
              <a:pPr eaLnBrk="0" hangingPunct="0"/>
              <a:r>
                <a:rPr lang="en-US" dirty="0"/>
                <a:t>  = leave</a:t>
              </a:r>
            </a:p>
            <a:p>
              <a:pPr eaLnBrk="0" hangingPunct="0"/>
              <a:endParaRPr lang="en-US" dirty="0"/>
            </a:p>
            <a:p>
              <a:pPr eaLnBrk="0" hangingPunct="0"/>
              <a:r>
                <a:rPr lang="en-US" dirty="0"/>
                <a:t>M = mortality</a:t>
              </a:r>
            </a:p>
          </p:txBody>
        </p:sp>
        <p:cxnSp>
          <p:nvCxnSpPr>
            <p:cNvPr id="54" name="Straight Arrow Connector 30"/>
            <p:cNvCxnSpPr>
              <a:cxnSpLocks noChangeShapeType="1"/>
            </p:cNvCxnSpPr>
            <p:nvPr/>
          </p:nvCxnSpPr>
          <p:spPr bwMode="auto">
            <a:xfrm>
              <a:off x="7353301" y="2246589"/>
              <a:ext cx="533400" cy="0"/>
            </a:xfrm>
            <a:prstGeom prst="straightConnector1">
              <a:avLst/>
            </a:prstGeom>
            <a:noFill/>
            <a:ln w="19050" algn="ctr">
              <a:solidFill>
                <a:schemeClr val="tx1"/>
              </a:solidFill>
              <a:round/>
              <a:headEnd/>
              <a:tailEnd type="arrow" w="med" len="med"/>
            </a:ln>
          </p:spPr>
        </p:cxnSp>
      </p:grpSp>
      <p:sp>
        <p:nvSpPr>
          <p:cNvPr id="41" name="Text Box 1030">
            <a:extLst>
              <a:ext uri="{FF2B5EF4-FFF2-40B4-BE49-F238E27FC236}">
                <a16:creationId xmlns:a16="http://schemas.microsoft.com/office/drawing/2014/main" id="{21CF6BA2-0526-418D-9F41-CD93B092D249}"/>
              </a:ext>
            </a:extLst>
          </p:cNvPr>
          <p:cNvSpPr txBox="1">
            <a:spLocks noChangeArrowheads="1"/>
          </p:cNvSpPr>
          <p:nvPr/>
        </p:nvSpPr>
        <p:spPr bwMode="auto">
          <a:xfrm>
            <a:off x="92429" y="631010"/>
            <a:ext cx="2058350" cy="1569660"/>
          </a:xfrm>
          <a:prstGeom prst="rect">
            <a:avLst/>
          </a:prstGeom>
          <a:noFill/>
          <a:ln w="9525">
            <a:noFill/>
            <a:miter lim="800000"/>
            <a:headEnd/>
            <a:tailEnd/>
          </a:ln>
        </p:spPr>
        <p:txBody>
          <a:bodyPr wrap="square" anchor="ctr">
            <a:spAutoFit/>
          </a:bodyPr>
          <a:lstStyle/>
          <a:p>
            <a:pPr eaLnBrk="0" hangingPunct="0"/>
            <a:r>
              <a:rPr lang="en-US" dirty="0">
                <a:solidFill>
                  <a:srgbClr val="FF0000"/>
                </a:solidFill>
              </a:rPr>
              <a:t>e.g., </a:t>
            </a:r>
          </a:p>
          <a:p>
            <a:pPr eaLnBrk="0" hangingPunct="0"/>
            <a:r>
              <a:rPr lang="en-US" dirty="0">
                <a:solidFill>
                  <a:srgbClr val="FF0000"/>
                </a:solidFill>
              </a:rPr>
              <a:t>residents of San Francisco county </a:t>
            </a:r>
          </a:p>
        </p:txBody>
      </p:sp>
    </p:spTree>
    <p:extLst>
      <p:ext uri="{BB962C8B-B14F-4D97-AF65-F5344CB8AC3E}">
        <p14:creationId xmlns:p14="http://schemas.microsoft.com/office/powerpoint/2010/main" val="2307095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5492" name="TextBox 45"/>
          <p:cNvSpPr txBox="1">
            <a:spLocks noChangeArrowheads="1"/>
          </p:cNvSpPr>
          <p:nvPr/>
        </p:nvSpPr>
        <p:spPr bwMode="auto">
          <a:xfrm>
            <a:off x="1976765" y="76202"/>
            <a:ext cx="5186035" cy="584775"/>
          </a:xfrm>
          <a:prstGeom prst="rect">
            <a:avLst/>
          </a:prstGeom>
          <a:noFill/>
          <a:ln w="9525">
            <a:noFill/>
            <a:miter lim="800000"/>
            <a:headEnd/>
            <a:tailEnd/>
          </a:ln>
        </p:spPr>
        <p:txBody>
          <a:bodyPr wrap="none">
            <a:spAutoFit/>
          </a:bodyPr>
          <a:lstStyle/>
          <a:p>
            <a:r>
              <a:rPr lang="en-US" sz="3200" b="1" dirty="0"/>
              <a:t>Sampling a Dynamic Cohort</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308390"/>
            <a:ext cx="1811393" cy="369332"/>
          </a:xfrm>
          <a:prstGeom prst="rect">
            <a:avLst/>
          </a:prstGeom>
          <a:noFill/>
          <a:ln w="9525">
            <a:noFill/>
            <a:miter lim="800000"/>
            <a:headEnd/>
            <a:tailEnd/>
          </a:ln>
        </p:spPr>
        <p:txBody>
          <a:bodyPr wrap="none">
            <a:spAutoFit/>
          </a:bodyPr>
          <a:lstStyle/>
          <a:p>
            <a:r>
              <a:rPr lang="en-US" sz="1800" dirty="0">
                <a:latin typeface="Calibri" pitchFamily="34" charset="0"/>
              </a:rPr>
              <a:t>Time (calendar)   </a:t>
            </a:r>
          </a:p>
        </p:txBody>
      </p:sp>
      <p:sp>
        <p:nvSpPr>
          <p:cNvPr id="33" name="TextBox 43"/>
          <p:cNvSpPr txBox="1">
            <a:spLocks noChangeArrowheads="1"/>
          </p:cNvSpPr>
          <p:nvPr/>
        </p:nvSpPr>
        <p:spPr bwMode="auto">
          <a:xfrm>
            <a:off x="7142955" y="6096002"/>
            <a:ext cx="1399993" cy="646331"/>
          </a:xfrm>
          <a:prstGeom prst="rect">
            <a:avLst/>
          </a:prstGeom>
          <a:noFill/>
          <a:ln w="9525">
            <a:noFill/>
            <a:miter lim="800000"/>
            <a:headEnd/>
            <a:tailEnd/>
          </a:ln>
        </p:spPr>
        <p:txBody>
          <a:bodyPr wrap="square">
            <a:spAutoFit/>
          </a:bodyPr>
          <a:lstStyle/>
          <a:p>
            <a:r>
              <a:rPr lang="en-US" sz="1800" dirty="0">
                <a:latin typeface="Calibri" pitchFamily="34" charset="0"/>
              </a:rPr>
              <a:t>Observation ends</a:t>
            </a: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a:latin typeface="Calibri" pitchFamily="34" charset="0"/>
              </a:rPr>
              <a:t>Observation begins</a:t>
            </a: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Flowchart: Manual Input 3"/>
          <p:cNvSpPr/>
          <p:nvPr/>
        </p:nvSpPr>
        <p:spPr>
          <a:xfrm>
            <a:off x="1550988" y="2148894"/>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7" name="Straight Connector 56"/>
          <p:cNvCxnSpPr>
            <a:cxnSpLocks/>
          </p:cNvCxnSpPr>
          <p:nvPr/>
        </p:nvCxnSpPr>
        <p:spPr>
          <a:xfrm>
            <a:off x="6532960" y="1246774"/>
            <a:ext cx="284644" cy="394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B143C107-AFDE-41BB-B64A-FC49539EB769}"/>
              </a:ext>
            </a:extLst>
          </p:cNvPr>
          <p:cNvGrpSpPr/>
          <p:nvPr/>
        </p:nvGrpSpPr>
        <p:grpSpPr>
          <a:xfrm>
            <a:off x="4217988" y="1019254"/>
            <a:ext cx="2875006" cy="913373"/>
            <a:chOff x="4217988" y="1019254"/>
            <a:chExt cx="2875006" cy="913373"/>
          </a:xfrm>
        </p:grpSpPr>
        <p:sp>
          <p:nvSpPr>
            <p:cNvPr id="58" name="TextBox 35"/>
            <p:cNvSpPr txBox="1">
              <a:spLocks noChangeArrowheads="1"/>
            </p:cNvSpPr>
            <p:nvPr/>
          </p:nvSpPr>
          <p:spPr bwMode="auto">
            <a:xfrm>
              <a:off x="6711158" y="1563295"/>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grpSp>
          <p:nvGrpSpPr>
            <p:cNvPr id="54" name="Group 53">
              <a:extLst>
                <a:ext uri="{FF2B5EF4-FFF2-40B4-BE49-F238E27FC236}">
                  <a16:creationId xmlns:a16="http://schemas.microsoft.com/office/drawing/2014/main" id="{D2DCE890-EC1D-4C11-B636-E64A21B88316}"/>
                </a:ext>
              </a:extLst>
            </p:cNvPr>
            <p:cNvGrpSpPr/>
            <p:nvPr/>
          </p:nvGrpSpPr>
          <p:grpSpPr>
            <a:xfrm>
              <a:off x="4217988" y="1019254"/>
              <a:ext cx="1179290" cy="498563"/>
              <a:chOff x="4191000" y="1003960"/>
              <a:chExt cx="1179290" cy="498563"/>
            </a:xfrm>
          </p:grpSpPr>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82" name="Group 81">
            <a:extLst>
              <a:ext uri="{FF2B5EF4-FFF2-40B4-BE49-F238E27FC236}">
                <a16:creationId xmlns:a16="http://schemas.microsoft.com/office/drawing/2014/main" id="{996D37D5-125C-48EF-9167-8D323F138957}"/>
              </a:ext>
            </a:extLst>
          </p:cNvPr>
          <p:cNvGrpSpPr/>
          <p:nvPr/>
        </p:nvGrpSpPr>
        <p:grpSpPr>
          <a:xfrm>
            <a:off x="2836793" y="887355"/>
            <a:ext cx="1076017" cy="1600170"/>
            <a:chOff x="2836793" y="887355"/>
            <a:chExt cx="1076017" cy="1600170"/>
          </a:xfrm>
        </p:grpSpPr>
        <p:cxnSp>
          <p:nvCxnSpPr>
            <p:cNvPr id="88" name="Straight Connector 87">
              <a:extLst>
                <a:ext uri="{FF2B5EF4-FFF2-40B4-BE49-F238E27FC236}">
                  <a16:creationId xmlns:a16="http://schemas.microsoft.com/office/drawing/2014/main" id="{9F4A6B8F-96A0-44FC-8CC3-3B2B2CA0090E}"/>
                </a:ext>
              </a:extLst>
            </p:cNvPr>
            <p:cNvCxnSpPr>
              <a:cxnSpLocks/>
            </p:cNvCxnSpPr>
            <p:nvPr/>
          </p:nvCxnSpPr>
          <p:spPr>
            <a:xfrm>
              <a:off x="2836793" y="887355"/>
              <a:ext cx="284644" cy="394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35">
              <a:extLst>
                <a:ext uri="{FF2B5EF4-FFF2-40B4-BE49-F238E27FC236}">
                  <a16:creationId xmlns:a16="http://schemas.microsoft.com/office/drawing/2014/main" id="{BD8A8133-38F7-4816-B199-3D73B87D24DC}"/>
                </a:ext>
              </a:extLst>
            </p:cNvPr>
            <p:cNvSpPr txBox="1">
              <a:spLocks noChangeArrowheads="1"/>
            </p:cNvSpPr>
            <p:nvPr/>
          </p:nvSpPr>
          <p:spPr bwMode="auto">
            <a:xfrm>
              <a:off x="3024182" y="12192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5" name="Straight Connector 34"/>
            <p:cNvCxnSpPr>
              <a:cxnSpLocks/>
            </p:cNvCxnSpPr>
            <p:nvPr/>
          </p:nvCxnSpPr>
          <p:spPr>
            <a:xfrm flipV="1">
              <a:off x="3295961" y="2106523"/>
              <a:ext cx="317273" cy="3810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92502" y="1802099"/>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grpSp>
      <p:grpSp>
        <p:nvGrpSpPr>
          <p:cNvPr id="78" name="Group 77">
            <a:extLst>
              <a:ext uri="{FF2B5EF4-FFF2-40B4-BE49-F238E27FC236}">
                <a16:creationId xmlns:a16="http://schemas.microsoft.com/office/drawing/2014/main" id="{15917EF5-2906-45F1-A937-FCCECD6CB04B}"/>
              </a:ext>
            </a:extLst>
          </p:cNvPr>
          <p:cNvGrpSpPr/>
          <p:nvPr/>
        </p:nvGrpSpPr>
        <p:grpSpPr>
          <a:xfrm>
            <a:off x="1924361" y="1896509"/>
            <a:ext cx="5113027" cy="1060243"/>
            <a:chOff x="1924361" y="1896509"/>
            <a:chExt cx="5113027" cy="1060243"/>
          </a:xfrm>
        </p:grpSpPr>
        <p:cxnSp>
          <p:nvCxnSpPr>
            <p:cNvPr id="10" name="Straight Arrow Connector 9"/>
            <p:cNvCxnSpPr/>
            <p:nvPr/>
          </p:nvCxnSpPr>
          <p:spPr>
            <a:xfrm flipV="1">
              <a:off x="3836988" y="2071408"/>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4741071" y="2174967"/>
              <a:ext cx="315118" cy="5073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5752298" y="2317955"/>
              <a:ext cx="308614" cy="52845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6741716" y="2453697"/>
              <a:ext cx="295672" cy="5030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V="1">
              <a:off x="1924361" y="1896509"/>
              <a:ext cx="401567" cy="4207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2270300" y="1932324"/>
              <a:ext cx="461339" cy="4580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6FD18356-2569-4981-91DC-EF33B68B5586}"/>
              </a:ext>
            </a:extLst>
          </p:cNvPr>
          <p:cNvGrpSpPr/>
          <p:nvPr/>
        </p:nvGrpSpPr>
        <p:grpSpPr>
          <a:xfrm>
            <a:off x="2693988" y="1124636"/>
            <a:ext cx="4000500" cy="1786258"/>
            <a:chOff x="2693988" y="1124636"/>
            <a:chExt cx="4000500" cy="1786258"/>
          </a:xfrm>
        </p:grpSpPr>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39" name="Oval 38"/>
            <p:cNvSpPr/>
            <p:nvPr/>
          </p:nvSpPr>
          <p:spPr>
            <a:xfrm>
              <a:off x="5860240" y="144973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9" name="Straight Connector 18"/>
            <p:cNvCxnSpPr>
              <a:cxnSpLocks/>
            </p:cNvCxnSpPr>
            <p:nvPr/>
          </p:nvCxnSpPr>
          <p:spPr>
            <a:xfrm flipV="1">
              <a:off x="4217988" y="2190220"/>
              <a:ext cx="283584" cy="4158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V="1">
              <a:off x="5235750" y="2308940"/>
              <a:ext cx="267803" cy="458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flipV="1">
              <a:off x="6234341" y="2415593"/>
              <a:ext cx="312780" cy="495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46588" y="1986956"/>
              <a:ext cx="243339" cy="2381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425098" y="21150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51149" y="225038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6" name="Straight Connector 15"/>
            <p:cNvCxnSpPr>
              <a:cxnSpLocks/>
            </p:cNvCxnSpPr>
            <p:nvPr/>
          </p:nvCxnSpPr>
          <p:spPr>
            <a:xfrm flipV="1">
              <a:off x="2693988" y="2034593"/>
              <a:ext cx="350270" cy="3905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993663" y="182280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51" name="Group 50"/>
          <p:cNvGrpSpPr/>
          <p:nvPr/>
        </p:nvGrpSpPr>
        <p:grpSpPr>
          <a:xfrm>
            <a:off x="914401" y="2628900"/>
            <a:ext cx="8122429" cy="2552700"/>
            <a:chOff x="914400" y="2538129"/>
            <a:chExt cx="8176419" cy="2552700"/>
          </a:xfrm>
        </p:grpSpPr>
        <p:sp>
          <p:nvSpPr>
            <p:cNvPr id="52" name="Right Arrow 51"/>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3" name="TextBox 36"/>
            <p:cNvSpPr txBox="1">
              <a:spLocks noChangeArrowheads="1"/>
            </p:cNvSpPr>
            <p:nvPr/>
          </p:nvSpPr>
          <p:spPr bwMode="auto">
            <a:xfrm>
              <a:off x="1626674" y="3392269"/>
              <a:ext cx="6277260" cy="646331"/>
            </a:xfrm>
            <a:prstGeom prst="rect">
              <a:avLst/>
            </a:prstGeom>
            <a:noFill/>
            <a:ln w="9525">
              <a:noFill/>
              <a:miter lim="800000"/>
              <a:headEnd/>
              <a:tailEnd/>
            </a:ln>
          </p:spPr>
          <p:txBody>
            <a:bodyPr wrap="none">
              <a:spAutoFit/>
            </a:bodyPr>
            <a:lstStyle/>
            <a:p>
              <a:r>
                <a:rPr lang="en-US" sz="3600" b="1" dirty="0">
                  <a:solidFill>
                    <a:schemeClr val="bg1"/>
                  </a:solidFill>
                  <a:latin typeface="Calibri" pitchFamily="34" charset="0"/>
                </a:rPr>
                <a:t>Cohort study (dynamic or fixed)</a:t>
              </a:r>
            </a:p>
          </p:txBody>
        </p:sp>
      </p:grpSp>
      <p:grpSp>
        <p:nvGrpSpPr>
          <p:cNvPr id="80" name="Group 79">
            <a:extLst>
              <a:ext uri="{FF2B5EF4-FFF2-40B4-BE49-F238E27FC236}">
                <a16:creationId xmlns:a16="http://schemas.microsoft.com/office/drawing/2014/main" id="{6E72EEDE-9628-490A-9B6C-046ACDAB2301}"/>
              </a:ext>
            </a:extLst>
          </p:cNvPr>
          <p:cNvGrpSpPr/>
          <p:nvPr/>
        </p:nvGrpSpPr>
        <p:grpSpPr>
          <a:xfrm>
            <a:off x="7912880" y="166160"/>
            <a:ext cx="1219200" cy="583287"/>
            <a:chOff x="7912880" y="166160"/>
            <a:chExt cx="1219200" cy="583287"/>
          </a:xfrm>
        </p:grpSpPr>
        <p:sp>
          <p:nvSpPr>
            <p:cNvPr id="91" name="Text Box 1030"/>
            <p:cNvSpPr txBox="1">
              <a:spLocks noChangeArrowheads="1"/>
            </p:cNvSpPr>
            <p:nvPr/>
          </p:nvSpPr>
          <p:spPr bwMode="auto">
            <a:xfrm rot="10800000" flipV="1">
              <a:off x="7912880" y="318560"/>
              <a:ext cx="1219200" cy="430887"/>
            </a:xfrm>
            <a:prstGeom prst="rect">
              <a:avLst/>
            </a:prstGeom>
            <a:noFill/>
            <a:ln w="9525">
              <a:noFill/>
              <a:miter lim="800000"/>
              <a:headEnd/>
              <a:tailEnd/>
            </a:ln>
          </p:spPr>
          <p:txBody>
            <a:bodyPr wrap="square" anchor="ctr">
              <a:spAutoFit/>
            </a:bodyPr>
            <a:lstStyle/>
            <a:p>
              <a:pPr eaLnBrk="0" hangingPunct="0"/>
              <a:r>
                <a:rPr lang="en-US" sz="2100" dirty="0"/>
                <a:t>= event</a:t>
              </a:r>
            </a:p>
          </p:txBody>
        </p:sp>
        <p:grpSp>
          <p:nvGrpSpPr>
            <p:cNvPr id="92" name="Group 91"/>
            <p:cNvGrpSpPr/>
            <p:nvPr/>
          </p:nvGrpSpPr>
          <p:grpSpPr>
            <a:xfrm>
              <a:off x="7976218" y="166160"/>
              <a:ext cx="535761" cy="237139"/>
              <a:chOff x="188444" y="5189945"/>
              <a:chExt cx="535761" cy="237139"/>
            </a:xfrm>
          </p:grpSpPr>
          <p:cxnSp>
            <p:nvCxnSpPr>
              <p:cNvPr id="94" name="Straight Connector 15"/>
              <p:cNvCxnSpPr/>
              <p:nvPr/>
            </p:nvCxnSpPr>
            <p:spPr>
              <a:xfrm flipV="1">
                <a:off x="188444" y="531612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80866" y="51899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grpSp>
      <p:cxnSp>
        <p:nvCxnSpPr>
          <p:cNvPr id="93" name="Straight Arrow Connector 30"/>
          <p:cNvCxnSpPr>
            <a:cxnSpLocks noChangeShapeType="1"/>
          </p:cNvCxnSpPr>
          <p:nvPr/>
        </p:nvCxnSpPr>
        <p:spPr bwMode="auto">
          <a:xfrm>
            <a:off x="7912880" y="914400"/>
            <a:ext cx="533400" cy="0"/>
          </a:xfrm>
          <a:prstGeom prst="straightConnector1">
            <a:avLst/>
          </a:prstGeom>
          <a:noFill/>
          <a:ln w="19050" algn="ctr">
            <a:solidFill>
              <a:schemeClr val="tx1"/>
            </a:solidFill>
            <a:round/>
            <a:headEnd/>
            <a:tailEnd type="arrow" w="med" len="med"/>
          </a:ln>
        </p:spPr>
      </p:cxnSp>
      <p:sp>
        <p:nvSpPr>
          <p:cNvPr id="96" name="Text Box 1030"/>
          <p:cNvSpPr txBox="1">
            <a:spLocks noChangeArrowheads="1"/>
          </p:cNvSpPr>
          <p:nvPr/>
        </p:nvSpPr>
        <p:spPr bwMode="auto">
          <a:xfrm rot="10800000" flipV="1">
            <a:off x="7894521" y="920979"/>
            <a:ext cx="1143000" cy="415498"/>
          </a:xfrm>
          <a:prstGeom prst="rect">
            <a:avLst/>
          </a:prstGeom>
          <a:noFill/>
          <a:ln w="9525">
            <a:noFill/>
            <a:miter lim="800000"/>
            <a:headEnd/>
            <a:tailEnd/>
          </a:ln>
        </p:spPr>
        <p:txBody>
          <a:bodyPr wrap="square" anchor="ctr">
            <a:spAutoFit/>
          </a:bodyPr>
          <a:lstStyle/>
          <a:p>
            <a:pPr eaLnBrk="0" hangingPunct="0"/>
            <a:r>
              <a:rPr lang="en-US" sz="2100" dirty="0"/>
              <a:t>= leave</a:t>
            </a:r>
          </a:p>
        </p:txBody>
      </p:sp>
      <p:sp>
        <p:nvSpPr>
          <p:cNvPr id="101" name="Text Box 1030"/>
          <p:cNvSpPr txBox="1">
            <a:spLocks noChangeArrowheads="1"/>
          </p:cNvSpPr>
          <p:nvPr/>
        </p:nvSpPr>
        <p:spPr bwMode="auto">
          <a:xfrm rot="10800000" flipV="1">
            <a:off x="7748514" y="1322515"/>
            <a:ext cx="2209800" cy="1046440"/>
          </a:xfrm>
          <a:prstGeom prst="rect">
            <a:avLst/>
          </a:prstGeom>
          <a:noFill/>
          <a:ln w="9525">
            <a:noFill/>
            <a:miter lim="800000"/>
            <a:headEnd/>
            <a:tailEnd/>
          </a:ln>
        </p:spPr>
        <p:txBody>
          <a:bodyPr wrap="square" anchor="ctr">
            <a:spAutoFit/>
          </a:bodyPr>
          <a:lstStyle/>
          <a:p>
            <a:pPr eaLnBrk="0" hangingPunct="0"/>
            <a:r>
              <a:rPr lang="en-US" sz="2000" dirty="0"/>
              <a:t>CE =      </a:t>
            </a:r>
            <a:r>
              <a:rPr lang="en-US" sz="2100" dirty="0"/>
              <a:t>competing </a:t>
            </a:r>
          </a:p>
          <a:p>
            <a:pPr eaLnBrk="0" hangingPunct="0"/>
            <a:r>
              <a:rPr lang="en-US" sz="2100" dirty="0"/>
              <a:t>       event</a:t>
            </a:r>
          </a:p>
        </p:txBody>
      </p:sp>
      <p:sp>
        <p:nvSpPr>
          <p:cNvPr id="90" name="Text Box 1030">
            <a:extLst>
              <a:ext uri="{FF2B5EF4-FFF2-40B4-BE49-F238E27FC236}">
                <a16:creationId xmlns:a16="http://schemas.microsoft.com/office/drawing/2014/main" id="{EF12AEBF-4171-4C0B-A65E-A0F549B581CF}"/>
              </a:ext>
            </a:extLst>
          </p:cNvPr>
          <p:cNvSpPr txBox="1">
            <a:spLocks noChangeArrowheads="1"/>
          </p:cNvSpPr>
          <p:nvPr/>
        </p:nvSpPr>
        <p:spPr bwMode="auto">
          <a:xfrm rot="10800000" flipV="1">
            <a:off x="8024050" y="2278558"/>
            <a:ext cx="1546558" cy="769441"/>
          </a:xfrm>
          <a:prstGeom prst="rect">
            <a:avLst/>
          </a:prstGeom>
          <a:noFill/>
          <a:ln w="9525">
            <a:noFill/>
            <a:miter lim="800000"/>
            <a:headEnd/>
            <a:tailEnd/>
          </a:ln>
        </p:spPr>
        <p:txBody>
          <a:bodyPr wrap="square" anchor="ctr">
            <a:spAutoFit/>
          </a:bodyPr>
          <a:lstStyle/>
          <a:p>
            <a:pPr eaLnBrk="0" hangingPunct="0"/>
            <a:r>
              <a:rPr lang="en-US" dirty="0"/>
              <a:t>  </a:t>
            </a:r>
            <a:r>
              <a:rPr lang="en-US" sz="2000" dirty="0"/>
              <a:t>M = mortality</a:t>
            </a:r>
          </a:p>
        </p:txBody>
      </p:sp>
      <p:cxnSp>
        <p:nvCxnSpPr>
          <p:cNvPr id="14" name="Straight Arrow Connector 13"/>
          <p:cNvCxnSpPr>
            <a:cxnSpLocks/>
          </p:cNvCxnSpPr>
          <p:nvPr/>
        </p:nvCxnSpPr>
        <p:spPr>
          <a:xfrm flipV="1">
            <a:off x="7037388" y="2514602"/>
            <a:ext cx="304800" cy="4876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6540AEE1-2CE9-46DB-87D7-6EAA7643267E}"/>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62112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36095" y="204013"/>
            <a:ext cx="8686800" cy="461664"/>
          </a:xfrm>
        </p:spPr>
        <p:txBody>
          <a:bodyPr/>
          <a:lstStyle/>
          <a:p>
            <a:pPr marL="457206" indent="-201792">
              <a:spcAft>
                <a:spcPts val="900"/>
              </a:spcAft>
            </a:pPr>
            <a:r>
              <a:rPr lang="en-US" sz="3000" kern="1200" dirty="0">
                <a:latin typeface="Arial" panose="020B0604020202020204" pitchFamily="34" charset="0"/>
                <a:cs typeface="Arial" panose="020B0604020202020204" pitchFamily="34" charset="0"/>
              </a:rPr>
              <a:t>Basic Framework of Human-based Research</a:t>
            </a:r>
          </a:p>
        </p:txBody>
      </p:sp>
      <p:sp>
        <p:nvSpPr>
          <p:cNvPr id="2" name="TextBox 1">
            <a:extLst>
              <a:ext uri="{FF2B5EF4-FFF2-40B4-BE49-F238E27FC236}">
                <a16:creationId xmlns:a16="http://schemas.microsoft.com/office/drawing/2014/main" id="{2BE90CD3-A002-426F-9C84-A11218996C8A}"/>
              </a:ext>
            </a:extLst>
          </p:cNvPr>
          <p:cNvSpPr txBox="1"/>
          <p:nvPr/>
        </p:nvSpPr>
        <p:spPr>
          <a:xfrm>
            <a:off x="381000" y="1183578"/>
            <a:ext cx="20193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Exposure</a:t>
            </a:r>
          </a:p>
        </p:txBody>
      </p:sp>
      <p:sp>
        <p:nvSpPr>
          <p:cNvPr id="5" name="TextBox 4">
            <a:extLst>
              <a:ext uri="{FF2B5EF4-FFF2-40B4-BE49-F238E27FC236}">
                <a16:creationId xmlns:a16="http://schemas.microsoft.com/office/drawing/2014/main" id="{74194F9B-64B0-4BE3-8943-66CC9009A12C}"/>
              </a:ext>
            </a:extLst>
          </p:cNvPr>
          <p:cNvSpPr txBox="1"/>
          <p:nvPr/>
        </p:nvSpPr>
        <p:spPr>
          <a:xfrm>
            <a:off x="3416484" y="1236133"/>
            <a:ext cx="2019300" cy="193899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Disease,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Condition, Event or Health Outcome</a:t>
            </a:r>
          </a:p>
        </p:txBody>
      </p:sp>
      <p:sp>
        <p:nvSpPr>
          <p:cNvPr id="6" name="TextBox 5">
            <a:extLst>
              <a:ext uri="{FF2B5EF4-FFF2-40B4-BE49-F238E27FC236}">
                <a16:creationId xmlns:a16="http://schemas.microsoft.com/office/drawing/2014/main" id="{14C65334-22E3-4D8D-8161-1D3E9ADAA69D}"/>
              </a:ext>
            </a:extLst>
          </p:cNvPr>
          <p:cNvSpPr txBox="1"/>
          <p:nvPr/>
        </p:nvSpPr>
        <p:spPr>
          <a:xfrm>
            <a:off x="6753634" y="1586479"/>
            <a:ext cx="2019300"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Outcome of disease or condition</a:t>
            </a:r>
          </a:p>
        </p:txBody>
      </p:sp>
      <p:sp>
        <p:nvSpPr>
          <p:cNvPr id="7" name="TextBox 6">
            <a:extLst>
              <a:ext uri="{FF2B5EF4-FFF2-40B4-BE49-F238E27FC236}">
                <a16:creationId xmlns:a16="http://schemas.microsoft.com/office/drawing/2014/main" id="{240B9652-153B-40CD-99D0-EDCB2DAE5C56}"/>
              </a:ext>
            </a:extLst>
          </p:cNvPr>
          <p:cNvSpPr txBox="1"/>
          <p:nvPr/>
        </p:nvSpPr>
        <p:spPr>
          <a:xfrm>
            <a:off x="381000" y="1955813"/>
            <a:ext cx="20193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Exposure</a:t>
            </a:r>
          </a:p>
        </p:txBody>
      </p:sp>
      <p:sp>
        <p:nvSpPr>
          <p:cNvPr id="8" name="TextBox 7">
            <a:extLst>
              <a:ext uri="{FF2B5EF4-FFF2-40B4-BE49-F238E27FC236}">
                <a16:creationId xmlns:a16="http://schemas.microsoft.com/office/drawing/2014/main" id="{D35B095F-729B-42A3-9B57-731422C02BC9}"/>
              </a:ext>
            </a:extLst>
          </p:cNvPr>
          <p:cNvSpPr txBox="1"/>
          <p:nvPr/>
        </p:nvSpPr>
        <p:spPr>
          <a:xfrm>
            <a:off x="381000" y="2713460"/>
            <a:ext cx="2019300"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a:ea typeface="+mn-ea"/>
                <a:cs typeface="+mn-cs"/>
              </a:rPr>
              <a:t>Exposure</a:t>
            </a:r>
          </a:p>
        </p:txBody>
      </p:sp>
      <p:cxnSp>
        <p:nvCxnSpPr>
          <p:cNvPr id="10" name="Straight Arrow Connector 9">
            <a:extLst>
              <a:ext uri="{FF2B5EF4-FFF2-40B4-BE49-F238E27FC236}">
                <a16:creationId xmlns:a16="http://schemas.microsoft.com/office/drawing/2014/main" id="{DD4C352B-2005-4914-A83F-811D723D66D4}"/>
              </a:ext>
            </a:extLst>
          </p:cNvPr>
          <p:cNvCxnSpPr/>
          <p:nvPr/>
        </p:nvCxnSpPr>
        <p:spPr bwMode="auto">
          <a:xfrm>
            <a:off x="1918636" y="1477290"/>
            <a:ext cx="1428750" cy="363620"/>
          </a:xfrm>
          <a:prstGeom prst="straightConnector1">
            <a:avLst/>
          </a:prstGeom>
          <a:ln w="31750">
            <a:solidFill>
              <a:schemeClr val="tx1"/>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7F745613-3FE5-4C66-8586-138E437BECA1}"/>
              </a:ext>
            </a:extLst>
          </p:cNvPr>
          <p:cNvCxnSpPr>
            <a:cxnSpLocks/>
          </p:cNvCxnSpPr>
          <p:nvPr/>
        </p:nvCxnSpPr>
        <p:spPr bwMode="auto">
          <a:xfrm>
            <a:off x="1918636" y="2201849"/>
            <a:ext cx="1428750" cy="0"/>
          </a:xfrm>
          <a:prstGeom prst="straightConnector1">
            <a:avLst/>
          </a:prstGeom>
          <a:ln w="31750">
            <a:solidFill>
              <a:schemeClr val="tx1"/>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F31504E1-7E3D-4CA7-AAB9-827424CACE6C}"/>
              </a:ext>
            </a:extLst>
          </p:cNvPr>
          <p:cNvCxnSpPr>
            <a:cxnSpLocks/>
          </p:cNvCxnSpPr>
          <p:nvPr/>
        </p:nvCxnSpPr>
        <p:spPr bwMode="auto">
          <a:xfrm flipV="1">
            <a:off x="1918636" y="2614740"/>
            <a:ext cx="1428750" cy="329552"/>
          </a:xfrm>
          <a:prstGeom prst="straightConnector1">
            <a:avLst/>
          </a:prstGeom>
          <a:ln w="31750">
            <a:solidFill>
              <a:schemeClr val="tx1"/>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7378D022-E1BA-4412-A2AB-CBDE9B612645}"/>
              </a:ext>
            </a:extLst>
          </p:cNvPr>
          <p:cNvCxnSpPr>
            <a:cxnSpLocks/>
          </p:cNvCxnSpPr>
          <p:nvPr/>
        </p:nvCxnSpPr>
        <p:spPr bwMode="auto">
          <a:xfrm>
            <a:off x="5380334" y="2186644"/>
            <a:ext cx="1428750" cy="0"/>
          </a:xfrm>
          <a:prstGeom prst="straightConnector1">
            <a:avLst/>
          </a:prstGeom>
          <a:ln w="31750">
            <a:solidFill>
              <a:schemeClr val="tx1"/>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EA8130EA-5D0B-45EA-BCE8-A903BF5E8215}"/>
              </a:ext>
            </a:extLst>
          </p:cNvPr>
          <p:cNvSpPr txBox="1"/>
          <p:nvPr/>
        </p:nvSpPr>
        <p:spPr>
          <a:xfrm>
            <a:off x="695734" y="3741003"/>
            <a:ext cx="8077200" cy="830997"/>
          </a:xfrm>
          <a:prstGeom prst="rect">
            <a:avLst/>
          </a:prstGeom>
          <a:no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rPr>
              <a:t>e.g.,</a:t>
            </a:r>
          </a:p>
          <a:p>
            <a:r>
              <a:rPr lang="en-US" dirty="0">
                <a:solidFill>
                  <a:srgbClr val="FF0000"/>
                </a:solidFill>
                <a:latin typeface="Arial" panose="020B0604020202020204" pitchFamily="34" charset="0"/>
                <a:cs typeface="Arial" panose="020B0604020202020204" pitchFamily="34" charset="0"/>
              </a:rPr>
              <a:t>Smoking 		 Lung Cancer                        Death </a:t>
            </a:r>
          </a:p>
        </p:txBody>
      </p:sp>
      <p:sp>
        <p:nvSpPr>
          <p:cNvPr id="26" name="TextBox 25">
            <a:extLst>
              <a:ext uri="{FF2B5EF4-FFF2-40B4-BE49-F238E27FC236}">
                <a16:creationId xmlns:a16="http://schemas.microsoft.com/office/drawing/2014/main" id="{DAF2947E-3DCE-4BA1-9C4E-1C98FEBD3031}"/>
              </a:ext>
            </a:extLst>
          </p:cNvPr>
          <p:cNvSpPr txBox="1"/>
          <p:nvPr/>
        </p:nvSpPr>
        <p:spPr>
          <a:xfrm>
            <a:off x="695734" y="5295361"/>
            <a:ext cx="8077200" cy="830997"/>
          </a:xfrm>
          <a:prstGeom prst="rect">
            <a:avLst/>
          </a:prstGeom>
          <a:noFill/>
        </p:spPr>
        <p:txBody>
          <a:bodyPr wrap="square" rtlCol="0">
            <a:spAutoFit/>
          </a:bodyPr>
          <a:lstStyle/>
          <a:p>
            <a:r>
              <a:rPr lang="en-US" dirty="0">
                <a:solidFill>
                  <a:srgbClr val="0070C0"/>
                </a:solidFill>
                <a:latin typeface="Arial" panose="020B0604020202020204" pitchFamily="34" charset="0"/>
                <a:cs typeface="Arial" panose="020B0604020202020204" pitchFamily="34" charset="0"/>
              </a:rPr>
              <a:t>We seek to understand these systems and, ultimately, intervene upon them to improve human health. </a:t>
            </a:r>
          </a:p>
        </p:txBody>
      </p:sp>
    </p:spTree>
    <p:extLst>
      <p:ext uri="{BB962C8B-B14F-4D97-AF65-F5344CB8AC3E}">
        <p14:creationId xmlns:p14="http://schemas.microsoft.com/office/powerpoint/2010/main" val="1619220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4" name="Straight Arrow Connector 13"/>
          <p:cNvCxnSpPr>
            <a:cxnSpLocks/>
          </p:cNvCxnSpPr>
          <p:nvPr/>
        </p:nvCxnSpPr>
        <p:spPr>
          <a:xfrm flipV="1">
            <a:off x="7057628" y="2514601"/>
            <a:ext cx="284560" cy="48254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492" name="TextBox 45"/>
          <p:cNvSpPr txBox="1">
            <a:spLocks noChangeArrowheads="1"/>
          </p:cNvSpPr>
          <p:nvPr/>
        </p:nvSpPr>
        <p:spPr bwMode="auto">
          <a:xfrm>
            <a:off x="1976765" y="76202"/>
            <a:ext cx="5186035" cy="584775"/>
          </a:xfrm>
          <a:prstGeom prst="rect">
            <a:avLst/>
          </a:prstGeom>
          <a:noFill/>
          <a:ln w="9525">
            <a:noFill/>
            <a:miter lim="800000"/>
            <a:headEnd/>
            <a:tailEnd/>
          </a:ln>
        </p:spPr>
        <p:txBody>
          <a:bodyPr wrap="none">
            <a:spAutoFit/>
          </a:bodyPr>
          <a:lstStyle/>
          <a:p>
            <a:r>
              <a:rPr lang="en-US" sz="3200" b="1" dirty="0"/>
              <a:t>Sampling a Dynamic Cohort</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308390"/>
            <a:ext cx="1811393" cy="369332"/>
          </a:xfrm>
          <a:prstGeom prst="rect">
            <a:avLst/>
          </a:prstGeom>
          <a:noFill/>
          <a:ln w="9525">
            <a:noFill/>
            <a:miter lim="800000"/>
            <a:headEnd/>
            <a:tailEnd/>
          </a:ln>
        </p:spPr>
        <p:txBody>
          <a:bodyPr wrap="none">
            <a:spAutoFit/>
          </a:bodyPr>
          <a:lstStyle/>
          <a:p>
            <a:r>
              <a:rPr lang="en-US" sz="1800" dirty="0">
                <a:latin typeface="Calibri" pitchFamily="34" charset="0"/>
              </a:rPr>
              <a:t>Time (calendar)   </a:t>
            </a:r>
          </a:p>
        </p:txBody>
      </p:sp>
      <p:sp>
        <p:nvSpPr>
          <p:cNvPr id="33" name="TextBox 43"/>
          <p:cNvSpPr txBox="1">
            <a:spLocks noChangeArrowheads="1"/>
          </p:cNvSpPr>
          <p:nvPr/>
        </p:nvSpPr>
        <p:spPr bwMode="auto">
          <a:xfrm>
            <a:off x="7142955" y="6096002"/>
            <a:ext cx="1399993" cy="646331"/>
          </a:xfrm>
          <a:prstGeom prst="rect">
            <a:avLst/>
          </a:prstGeom>
          <a:noFill/>
          <a:ln w="9525">
            <a:noFill/>
            <a:miter lim="800000"/>
            <a:headEnd/>
            <a:tailEnd/>
          </a:ln>
        </p:spPr>
        <p:txBody>
          <a:bodyPr wrap="square">
            <a:spAutoFit/>
          </a:bodyPr>
          <a:lstStyle/>
          <a:p>
            <a:r>
              <a:rPr lang="en-US" sz="1800" dirty="0">
                <a:latin typeface="Calibri" pitchFamily="34" charset="0"/>
              </a:rPr>
              <a:t>Observation ends</a:t>
            </a: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a:latin typeface="Calibri" pitchFamily="34" charset="0"/>
              </a:rPr>
              <a:t>Observation begins</a:t>
            </a: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Flowchart: Manual Input 3"/>
          <p:cNvSpPr/>
          <p:nvPr/>
        </p:nvSpPr>
        <p:spPr>
          <a:xfrm>
            <a:off x="1550988" y="2148894"/>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73" name="Group 72">
            <a:extLst>
              <a:ext uri="{FF2B5EF4-FFF2-40B4-BE49-F238E27FC236}">
                <a16:creationId xmlns:a16="http://schemas.microsoft.com/office/drawing/2014/main" id="{B17BC334-A0AF-47D6-9104-322E91636B28}"/>
              </a:ext>
            </a:extLst>
          </p:cNvPr>
          <p:cNvGrpSpPr/>
          <p:nvPr/>
        </p:nvGrpSpPr>
        <p:grpSpPr>
          <a:xfrm>
            <a:off x="2836793" y="887355"/>
            <a:ext cx="4256201" cy="1045272"/>
            <a:chOff x="2809805" y="872061"/>
            <a:chExt cx="4256201" cy="1045272"/>
          </a:xfrm>
        </p:grpSpPr>
        <p:cxnSp>
          <p:nvCxnSpPr>
            <p:cNvPr id="57" name="Straight Connector 56"/>
            <p:cNvCxnSpPr>
              <a:cxnSpLocks/>
            </p:cNvCxnSpPr>
            <p:nvPr/>
          </p:nvCxnSpPr>
          <p:spPr>
            <a:xfrm>
              <a:off x="6505972" y="1231480"/>
              <a:ext cx="284644" cy="394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grpSp>
          <p:nvGrpSpPr>
            <p:cNvPr id="61" name="Group 60">
              <a:extLst>
                <a:ext uri="{FF2B5EF4-FFF2-40B4-BE49-F238E27FC236}">
                  <a16:creationId xmlns:a16="http://schemas.microsoft.com/office/drawing/2014/main" id="{4769BD4C-0DFE-42C3-B630-80576AC570D1}"/>
                </a:ext>
              </a:extLst>
            </p:cNvPr>
            <p:cNvGrpSpPr/>
            <p:nvPr/>
          </p:nvGrpSpPr>
          <p:grpSpPr>
            <a:xfrm>
              <a:off x="4191000" y="1003960"/>
              <a:ext cx="1885591" cy="667622"/>
              <a:chOff x="4191000" y="1003960"/>
              <a:chExt cx="1885591" cy="667622"/>
            </a:xfrm>
          </p:grpSpPr>
          <p:grpSp>
            <p:nvGrpSpPr>
              <p:cNvPr id="54" name="Group 53">
                <a:extLst>
                  <a:ext uri="{FF2B5EF4-FFF2-40B4-BE49-F238E27FC236}">
                    <a16:creationId xmlns:a16="http://schemas.microsoft.com/office/drawing/2014/main" id="{D2DCE890-EC1D-4C11-B636-E64A21B88316}"/>
                  </a:ext>
                </a:extLst>
              </p:cNvPr>
              <p:cNvGrpSpPr/>
              <p:nvPr/>
            </p:nvGrpSpPr>
            <p:grpSpPr>
              <a:xfrm>
                <a:off x="4191000" y="1003960"/>
                <a:ext cx="1179290" cy="498563"/>
                <a:chOff x="4191000" y="1003960"/>
                <a:chExt cx="1179290" cy="498563"/>
              </a:xfrm>
            </p:grpSpPr>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cxnSp>
          <p:nvCxnSpPr>
            <p:cNvPr id="88" name="Straight Connector 87">
              <a:extLst>
                <a:ext uri="{FF2B5EF4-FFF2-40B4-BE49-F238E27FC236}">
                  <a16:creationId xmlns:a16="http://schemas.microsoft.com/office/drawing/2014/main" id="{9F4A6B8F-96A0-44FC-8CC3-3B2B2CA0090E}"/>
                </a:ext>
              </a:extLst>
            </p:cNvPr>
            <p:cNvCxnSpPr>
              <a:cxnSpLocks/>
            </p:cNvCxnSpPr>
            <p:nvPr/>
          </p:nvCxnSpPr>
          <p:spPr>
            <a:xfrm>
              <a:off x="2809805" y="872061"/>
              <a:ext cx="284644" cy="3945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TextBox 35">
              <a:extLst>
                <a:ext uri="{FF2B5EF4-FFF2-40B4-BE49-F238E27FC236}">
                  <a16:creationId xmlns:a16="http://schemas.microsoft.com/office/drawing/2014/main" id="{BD8A8133-38F7-4816-B199-3D73B87D24DC}"/>
                </a:ext>
              </a:extLst>
            </p:cNvPr>
            <p:cNvSpPr txBox="1">
              <a:spLocks noChangeArrowheads="1"/>
            </p:cNvSpPr>
            <p:nvPr/>
          </p:nvSpPr>
          <p:spPr bwMode="auto">
            <a:xfrm>
              <a:off x="2997194" y="1203906"/>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grpSp>
      <p:grpSp>
        <p:nvGrpSpPr>
          <p:cNvPr id="50" name="Group 49">
            <a:extLst>
              <a:ext uri="{FF2B5EF4-FFF2-40B4-BE49-F238E27FC236}">
                <a16:creationId xmlns:a16="http://schemas.microsoft.com/office/drawing/2014/main" id="{CF2187BD-87E0-4EF2-A1B5-31F515888506}"/>
              </a:ext>
            </a:extLst>
          </p:cNvPr>
          <p:cNvGrpSpPr/>
          <p:nvPr/>
        </p:nvGrpSpPr>
        <p:grpSpPr>
          <a:xfrm>
            <a:off x="1924361" y="1802099"/>
            <a:ext cx="5113027" cy="1154653"/>
            <a:chOff x="1897373" y="1786805"/>
            <a:chExt cx="5113027" cy="1154653"/>
          </a:xfrm>
        </p:grpSpPr>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4714083" y="2159673"/>
              <a:ext cx="315118" cy="5073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5725310" y="2302661"/>
              <a:ext cx="308614" cy="52845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6714728" y="2438403"/>
              <a:ext cx="295672" cy="5030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flipV="1">
              <a:off x="4191000" y="2174926"/>
              <a:ext cx="283584" cy="4158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V="1">
              <a:off x="5208762" y="2293646"/>
              <a:ext cx="267803" cy="4581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p:cNvCxnSpPr>
            <p:nvPr/>
          </p:nvCxnSpPr>
          <p:spPr>
            <a:xfrm flipV="1">
              <a:off x="3268973" y="2091229"/>
              <a:ext cx="317273" cy="3810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21" name="Straight Connector 20"/>
            <p:cNvCxnSpPr>
              <a:cxnSpLocks/>
            </p:cNvCxnSpPr>
            <p:nvPr/>
          </p:nvCxnSpPr>
          <p:spPr>
            <a:xfrm flipV="1">
              <a:off x="6207353" y="2400299"/>
              <a:ext cx="312780" cy="495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19600" y="1971662"/>
              <a:ext cx="243339" cy="23813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98110" y="209979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49" name="Group 48">
              <a:extLst>
                <a:ext uri="{FF2B5EF4-FFF2-40B4-BE49-F238E27FC236}">
                  <a16:creationId xmlns:a16="http://schemas.microsoft.com/office/drawing/2014/main" id="{CE163EF3-93AF-4560-BACC-911FCB558A29}"/>
                </a:ext>
              </a:extLst>
            </p:cNvPr>
            <p:cNvGrpSpPr/>
            <p:nvPr/>
          </p:nvGrpSpPr>
          <p:grpSpPr>
            <a:xfrm>
              <a:off x="1897373" y="1807510"/>
              <a:ext cx="1312641" cy="602315"/>
              <a:chOff x="1897373" y="1807510"/>
              <a:chExt cx="1312641" cy="602315"/>
            </a:xfrm>
          </p:grpSpPr>
          <p:cxnSp>
            <p:nvCxnSpPr>
              <p:cNvPr id="8" name="Straight Arrow Connector 7"/>
              <p:cNvCxnSpPr>
                <a:cxnSpLocks/>
              </p:cNvCxnSpPr>
              <p:nvPr/>
            </p:nvCxnSpPr>
            <p:spPr>
              <a:xfrm flipV="1">
                <a:off x="1897373" y="1881215"/>
                <a:ext cx="401567" cy="4207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2243312" y="1917030"/>
                <a:ext cx="461339" cy="4580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V="1">
                <a:off x="2667000" y="2019299"/>
                <a:ext cx="350270" cy="3905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966675" y="180751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gr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51" name="Group 50"/>
          <p:cNvGrpSpPr/>
          <p:nvPr/>
        </p:nvGrpSpPr>
        <p:grpSpPr>
          <a:xfrm>
            <a:off x="914401" y="2628900"/>
            <a:ext cx="8122429" cy="2552700"/>
            <a:chOff x="914400" y="2538129"/>
            <a:chExt cx="8176419" cy="2552700"/>
          </a:xfrm>
        </p:grpSpPr>
        <p:sp>
          <p:nvSpPr>
            <p:cNvPr id="52" name="Right Arrow 51"/>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3" name="TextBox 36"/>
            <p:cNvSpPr txBox="1">
              <a:spLocks noChangeArrowheads="1"/>
            </p:cNvSpPr>
            <p:nvPr/>
          </p:nvSpPr>
          <p:spPr bwMode="auto">
            <a:xfrm>
              <a:off x="1626674" y="3392269"/>
              <a:ext cx="6277260" cy="646331"/>
            </a:xfrm>
            <a:prstGeom prst="rect">
              <a:avLst/>
            </a:prstGeom>
            <a:noFill/>
            <a:ln w="9525">
              <a:noFill/>
              <a:miter lim="800000"/>
              <a:headEnd/>
              <a:tailEnd/>
            </a:ln>
          </p:spPr>
          <p:txBody>
            <a:bodyPr wrap="none">
              <a:spAutoFit/>
            </a:bodyPr>
            <a:lstStyle/>
            <a:p>
              <a:r>
                <a:rPr lang="en-US" sz="3600" b="1" dirty="0">
                  <a:solidFill>
                    <a:schemeClr val="bg1"/>
                  </a:solidFill>
                  <a:latin typeface="Calibri" pitchFamily="34" charset="0"/>
                </a:rPr>
                <a:t>Cohort study (dynamic or fixed)</a:t>
              </a:r>
            </a:p>
          </p:txBody>
        </p:sp>
      </p:grpSp>
      <p:grpSp>
        <p:nvGrpSpPr>
          <p:cNvPr id="76" name="Group 75">
            <a:extLst>
              <a:ext uri="{FF2B5EF4-FFF2-40B4-BE49-F238E27FC236}">
                <a16:creationId xmlns:a16="http://schemas.microsoft.com/office/drawing/2014/main" id="{A17B3574-293A-4D2C-ACB1-B5B867253D0B}"/>
              </a:ext>
            </a:extLst>
          </p:cNvPr>
          <p:cNvGrpSpPr/>
          <p:nvPr/>
        </p:nvGrpSpPr>
        <p:grpSpPr>
          <a:xfrm>
            <a:off x="7748514" y="166160"/>
            <a:ext cx="2209800" cy="2836058"/>
            <a:chOff x="7748514" y="166160"/>
            <a:chExt cx="2209800" cy="2836058"/>
          </a:xfrm>
        </p:grpSpPr>
        <p:grpSp>
          <p:nvGrpSpPr>
            <p:cNvPr id="3" name="Group 2"/>
            <p:cNvGrpSpPr/>
            <p:nvPr/>
          </p:nvGrpSpPr>
          <p:grpSpPr>
            <a:xfrm>
              <a:off x="7748514" y="166160"/>
              <a:ext cx="2209800" cy="2202795"/>
              <a:chOff x="7779484" y="609600"/>
              <a:chExt cx="2209800" cy="2202795"/>
            </a:xfrm>
          </p:grpSpPr>
          <p:grpSp>
            <p:nvGrpSpPr>
              <p:cNvPr id="2" name="Group 1"/>
              <p:cNvGrpSpPr/>
              <p:nvPr/>
            </p:nvGrpSpPr>
            <p:grpSpPr>
              <a:xfrm>
                <a:off x="7925491" y="609600"/>
                <a:ext cx="1237559" cy="1170317"/>
                <a:chOff x="7925491" y="609600"/>
                <a:chExt cx="1237559" cy="1170317"/>
              </a:xfrm>
            </p:grpSpPr>
            <p:sp>
              <p:nvSpPr>
                <p:cNvPr id="91" name="Text Box 1030"/>
                <p:cNvSpPr txBox="1">
                  <a:spLocks noChangeArrowheads="1"/>
                </p:cNvSpPr>
                <p:nvPr/>
              </p:nvSpPr>
              <p:spPr bwMode="auto">
                <a:xfrm rot="10800000" flipV="1">
                  <a:off x="7943850" y="762000"/>
                  <a:ext cx="1219200" cy="430887"/>
                </a:xfrm>
                <a:prstGeom prst="rect">
                  <a:avLst/>
                </a:prstGeom>
                <a:noFill/>
                <a:ln w="9525">
                  <a:noFill/>
                  <a:miter lim="800000"/>
                  <a:headEnd/>
                  <a:tailEnd/>
                </a:ln>
              </p:spPr>
              <p:txBody>
                <a:bodyPr wrap="square" anchor="ctr">
                  <a:spAutoFit/>
                </a:bodyPr>
                <a:lstStyle/>
                <a:p>
                  <a:pPr eaLnBrk="0" hangingPunct="0"/>
                  <a:r>
                    <a:rPr lang="en-US" sz="2100" dirty="0"/>
                    <a:t>= event</a:t>
                  </a:r>
                </a:p>
              </p:txBody>
            </p:sp>
            <p:grpSp>
              <p:nvGrpSpPr>
                <p:cNvPr id="92" name="Group 91"/>
                <p:cNvGrpSpPr/>
                <p:nvPr/>
              </p:nvGrpSpPr>
              <p:grpSpPr>
                <a:xfrm>
                  <a:off x="8007188" y="609600"/>
                  <a:ext cx="535761" cy="237139"/>
                  <a:chOff x="188444" y="5189945"/>
                  <a:chExt cx="535761" cy="237139"/>
                </a:xfrm>
              </p:grpSpPr>
              <p:cxnSp>
                <p:nvCxnSpPr>
                  <p:cNvPr id="94" name="Straight Connector 15"/>
                  <p:cNvCxnSpPr/>
                  <p:nvPr/>
                </p:nvCxnSpPr>
                <p:spPr>
                  <a:xfrm flipV="1">
                    <a:off x="188444" y="531612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80866" y="51899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cxnSp>
              <p:nvCxnSpPr>
                <p:cNvPr id="93" name="Straight Arrow Connector 30"/>
                <p:cNvCxnSpPr>
                  <a:cxnSpLocks noChangeShapeType="1"/>
                </p:cNvCxnSpPr>
                <p:nvPr/>
              </p:nvCxnSpPr>
              <p:spPr bwMode="auto">
                <a:xfrm>
                  <a:off x="7943850" y="1357840"/>
                  <a:ext cx="533400" cy="0"/>
                </a:xfrm>
                <a:prstGeom prst="straightConnector1">
                  <a:avLst/>
                </a:prstGeom>
                <a:noFill/>
                <a:ln w="19050" algn="ctr">
                  <a:solidFill>
                    <a:schemeClr val="tx1"/>
                  </a:solidFill>
                  <a:round/>
                  <a:headEnd/>
                  <a:tailEnd type="arrow" w="med" len="med"/>
                </a:ln>
              </p:spPr>
            </p:cxnSp>
            <p:sp>
              <p:nvSpPr>
                <p:cNvPr id="96" name="Text Box 1030"/>
                <p:cNvSpPr txBox="1">
                  <a:spLocks noChangeArrowheads="1"/>
                </p:cNvSpPr>
                <p:nvPr/>
              </p:nvSpPr>
              <p:spPr bwMode="auto">
                <a:xfrm rot="10800000" flipV="1">
                  <a:off x="7925491" y="1364419"/>
                  <a:ext cx="1143000" cy="415498"/>
                </a:xfrm>
                <a:prstGeom prst="rect">
                  <a:avLst/>
                </a:prstGeom>
                <a:noFill/>
                <a:ln w="9525">
                  <a:noFill/>
                  <a:miter lim="800000"/>
                  <a:headEnd/>
                  <a:tailEnd/>
                </a:ln>
              </p:spPr>
              <p:txBody>
                <a:bodyPr wrap="square" anchor="ctr">
                  <a:spAutoFit/>
                </a:bodyPr>
                <a:lstStyle/>
                <a:p>
                  <a:pPr eaLnBrk="0" hangingPunct="0"/>
                  <a:r>
                    <a:rPr lang="en-US" sz="2100" dirty="0"/>
                    <a:t>= leave</a:t>
                  </a:r>
                </a:p>
              </p:txBody>
            </p:sp>
          </p:grpSp>
          <p:sp>
            <p:nvSpPr>
              <p:cNvPr id="101" name="Text Box 1030"/>
              <p:cNvSpPr txBox="1">
                <a:spLocks noChangeArrowheads="1"/>
              </p:cNvSpPr>
              <p:nvPr/>
            </p:nvSpPr>
            <p:spPr bwMode="auto">
              <a:xfrm rot="10800000" flipV="1">
                <a:off x="7779484" y="1765955"/>
                <a:ext cx="2209800" cy="1046440"/>
              </a:xfrm>
              <a:prstGeom prst="rect">
                <a:avLst/>
              </a:prstGeom>
              <a:noFill/>
              <a:ln w="9525">
                <a:noFill/>
                <a:miter lim="800000"/>
                <a:headEnd/>
                <a:tailEnd/>
              </a:ln>
            </p:spPr>
            <p:txBody>
              <a:bodyPr wrap="square" anchor="ctr">
                <a:spAutoFit/>
              </a:bodyPr>
              <a:lstStyle/>
              <a:p>
                <a:pPr eaLnBrk="0" hangingPunct="0"/>
                <a:r>
                  <a:rPr lang="en-US" sz="2000" dirty="0"/>
                  <a:t>CE =      </a:t>
                </a:r>
                <a:r>
                  <a:rPr lang="en-US" sz="2100" dirty="0"/>
                  <a:t>competing </a:t>
                </a:r>
              </a:p>
              <a:p>
                <a:pPr eaLnBrk="0" hangingPunct="0"/>
                <a:r>
                  <a:rPr lang="en-US" sz="2100" dirty="0"/>
                  <a:t>       event</a:t>
                </a:r>
              </a:p>
            </p:txBody>
          </p:sp>
        </p:grpSp>
        <p:sp>
          <p:nvSpPr>
            <p:cNvPr id="90" name="Text Box 1030">
              <a:extLst>
                <a:ext uri="{FF2B5EF4-FFF2-40B4-BE49-F238E27FC236}">
                  <a16:creationId xmlns:a16="http://schemas.microsoft.com/office/drawing/2014/main" id="{EF12AEBF-4171-4C0B-A65E-A0F549B581CF}"/>
                </a:ext>
              </a:extLst>
            </p:cNvPr>
            <p:cNvSpPr txBox="1">
              <a:spLocks noChangeArrowheads="1"/>
            </p:cNvSpPr>
            <p:nvPr/>
          </p:nvSpPr>
          <p:spPr bwMode="auto">
            <a:xfrm rot="10800000" flipV="1">
              <a:off x="8024050" y="2232777"/>
              <a:ext cx="1546558" cy="769441"/>
            </a:xfrm>
            <a:prstGeom prst="rect">
              <a:avLst/>
            </a:prstGeom>
            <a:noFill/>
            <a:ln w="9525">
              <a:noFill/>
              <a:miter lim="800000"/>
              <a:headEnd/>
              <a:tailEnd/>
            </a:ln>
          </p:spPr>
          <p:txBody>
            <a:bodyPr wrap="square" anchor="ctr">
              <a:spAutoFit/>
            </a:bodyPr>
            <a:lstStyle/>
            <a:p>
              <a:pPr eaLnBrk="0" hangingPunct="0"/>
              <a:r>
                <a:rPr lang="en-US" dirty="0"/>
                <a:t>  </a:t>
              </a:r>
              <a:r>
                <a:rPr lang="en-US" sz="2000" dirty="0"/>
                <a:t>M = mortality</a:t>
              </a:r>
            </a:p>
          </p:txBody>
        </p:sp>
      </p:grpSp>
      <p:grpSp>
        <p:nvGrpSpPr>
          <p:cNvPr id="74" name="Group 73">
            <a:extLst>
              <a:ext uri="{FF2B5EF4-FFF2-40B4-BE49-F238E27FC236}">
                <a16:creationId xmlns:a16="http://schemas.microsoft.com/office/drawing/2014/main" id="{541E90A9-D0C2-4165-B6F9-18D9A3273288}"/>
              </a:ext>
            </a:extLst>
          </p:cNvPr>
          <p:cNvGrpSpPr/>
          <p:nvPr/>
        </p:nvGrpSpPr>
        <p:grpSpPr>
          <a:xfrm>
            <a:off x="6453101" y="660977"/>
            <a:ext cx="646331" cy="5599113"/>
            <a:chOff x="6019801" y="1221433"/>
            <a:chExt cx="646332" cy="4987280"/>
          </a:xfrm>
        </p:grpSpPr>
        <p:cxnSp>
          <p:nvCxnSpPr>
            <p:cNvPr id="75" name="Straight Arrow Connector 74">
              <a:extLst>
                <a:ext uri="{FF2B5EF4-FFF2-40B4-BE49-F238E27FC236}">
                  <a16:creationId xmlns:a16="http://schemas.microsoft.com/office/drawing/2014/main" id="{4FE634A8-FF3B-4FC9-9B08-1FB7952DBEA4}"/>
                </a:ext>
              </a:extLst>
            </p:cNvPr>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77" name="TextBox 37">
              <a:extLst>
                <a:ext uri="{FF2B5EF4-FFF2-40B4-BE49-F238E27FC236}">
                  <a16:creationId xmlns:a16="http://schemas.microsoft.com/office/drawing/2014/main" id="{02C1C3EF-EB21-43AD-B159-C66F554E945D}"/>
                </a:ext>
              </a:extLst>
            </p:cNvPr>
            <p:cNvSpPr txBox="1">
              <a:spLocks noChangeArrowheads="1"/>
            </p:cNvSpPr>
            <p:nvPr/>
          </p:nvSpPr>
          <p:spPr bwMode="auto">
            <a:xfrm rot="16200000">
              <a:off x="4500827" y="3429683"/>
              <a:ext cx="3684279" cy="646332"/>
            </a:xfrm>
            <a:prstGeom prst="rect">
              <a:avLst/>
            </a:prstGeom>
            <a:noFill/>
            <a:ln w="9525">
              <a:noFill/>
              <a:miter lim="800000"/>
              <a:headEnd/>
              <a:tailEnd/>
            </a:ln>
          </p:spPr>
          <p:txBody>
            <a:bodyPr wrap="none">
              <a:spAutoFit/>
            </a:bodyPr>
            <a:lstStyle/>
            <a:p>
              <a:r>
                <a:rPr lang="en-US" sz="3600" dirty="0">
                  <a:solidFill>
                    <a:schemeClr val="bg1"/>
                  </a:solidFill>
                  <a:latin typeface="Calibri" pitchFamily="34" charset="0"/>
                </a:rPr>
                <a:t>Cross-sectional study</a:t>
              </a:r>
            </a:p>
          </p:txBody>
        </p:sp>
      </p:grpSp>
      <p:grpSp>
        <p:nvGrpSpPr>
          <p:cNvPr id="78" name="Group 77">
            <a:extLst>
              <a:ext uri="{FF2B5EF4-FFF2-40B4-BE49-F238E27FC236}">
                <a16:creationId xmlns:a16="http://schemas.microsoft.com/office/drawing/2014/main" id="{8DB05FA7-B63C-4198-AB54-6651D0D40351}"/>
              </a:ext>
            </a:extLst>
          </p:cNvPr>
          <p:cNvGrpSpPr/>
          <p:nvPr/>
        </p:nvGrpSpPr>
        <p:grpSpPr>
          <a:xfrm>
            <a:off x="2557877" y="838200"/>
            <a:ext cx="3957223" cy="4953000"/>
            <a:chOff x="2469901" y="403881"/>
            <a:chExt cx="3957223" cy="4953000"/>
          </a:xfrm>
        </p:grpSpPr>
        <p:sp>
          <p:nvSpPr>
            <p:cNvPr id="79" name="Text Box 44">
              <a:extLst>
                <a:ext uri="{FF2B5EF4-FFF2-40B4-BE49-F238E27FC236}">
                  <a16:creationId xmlns:a16="http://schemas.microsoft.com/office/drawing/2014/main" id="{D07A1994-8195-4601-BB13-ACB2B66722C3}"/>
                </a:ext>
              </a:extLst>
            </p:cNvPr>
            <p:cNvSpPr txBox="1">
              <a:spLocks noChangeArrowheads="1"/>
            </p:cNvSpPr>
            <p:nvPr/>
          </p:nvSpPr>
          <p:spPr bwMode="auto">
            <a:xfrm>
              <a:off x="2469901" y="204614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0" name="Text Box 44">
              <a:extLst>
                <a:ext uri="{FF2B5EF4-FFF2-40B4-BE49-F238E27FC236}">
                  <a16:creationId xmlns:a16="http://schemas.microsoft.com/office/drawing/2014/main" id="{C62F2C38-5F68-4112-B6CD-88963EC97F8E}"/>
                </a:ext>
              </a:extLst>
            </p:cNvPr>
            <p:cNvSpPr txBox="1">
              <a:spLocks noChangeArrowheads="1"/>
            </p:cNvSpPr>
            <p:nvPr/>
          </p:nvSpPr>
          <p:spPr bwMode="auto">
            <a:xfrm>
              <a:off x="4076700" y="26670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1" name="Text Box 44">
              <a:extLst>
                <a:ext uri="{FF2B5EF4-FFF2-40B4-BE49-F238E27FC236}">
                  <a16:creationId xmlns:a16="http://schemas.microsoft.com/office/drawing/2014/main" id="{8CA5C168-E8D9-4852-85DB-89C8B62013F6}"/>
                </a:ext>
              </a:extLst>
            </p:cNvPr>
            <p:cNvSpPr txBox="1">
              <a:spLocks noChangeArrowheads="1"/>
            </p:cNvSpPr>
            <p:nvPr/>
          </p:nvSpPr>
          <p:spPr bwMode="auto">
            <a:xfrm>
              <a:off x="4038600" y="395202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2" name="Text Box 44">
              <a:extLst>
                <a:ext uri="{FF2B5EF4-FFF2-40B4-BE49-F238E27FC236}">
                  <a16:creationId xmlns:a16="http://schemas.microsoft.com/office/drawing/2014/main" id="{C64C7DAD-ACF6-45A6-A1F4-EF608BEFD21B}"/>
                </a:ext>
              </a:extLst>
            </p:cNvPr>
            <p:cNvSpPr txBox="1">
              <a:spLocks noChangeArrowheads="1"/>
            </p:cNvSpPr>
            <p:nvPr/>
          </p:nvSpPr>
          <p:spPr bwMode="auto">
            <a:xfrm>
              <a:off x="2514600" y="49079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3" name="Text Box 44">
              <a:extLst>
                <a:ext uri="{FF2B5EF4-FFF2-40B4-BE49-F238E27FC236}">
                  <a16:creationId xmlns:a16="http://schemas.microsoft.com/office/drawing/2014/main" id="{C810F622-0A49-4546-86C8-27C3A790E1A2}"/>
                </a:ext>
              </a:extLst>
            </p:cNvPr>
            <p:cNvSpPr txBox="1">
              <a:spLocks noChangeArrowheads="1"/>
            </p:cNvSpPr>
            <p:nvPr/>
          </p:nvSpPr>
          <p:spPr bwMode="auto">
            <a:xfrm>
              <a:off x="2476500" y="24765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4" name="Text Box 44">
              <a:extLst>
                <a:ext uri="{FF2B5EF4-FFF2-40B4-BE49-F238E27FC236}">
                  <a16:creationId xmlns:a16="http://schemas.microsoft.com/office/drawing/2014/main" id="{80DDB62A-8433-4EFA-AACF-64CE2D88D05E}"/>
                </a:ext>
              </a:extLst>
            </p:cNvPr>
            <p:cNvSpPr txBox="1">
              <a:spLocks noChangeArrowheads="1"/>
            </p:cNvSpPr>
            <p:nvPr/>
          </p:nvSpPr>
          <p:spPr bwMode="auto">
            <a:xfrm>
              <a:off x="6008024" y="42602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5" name="Text Box 44">
              <a:extLst>
                <a:ext uri="{FF2B5EF4-FFF2-40B4-BE49-F238E27FC236}">
                  <a16:creationId xmlns:a16="http://schemas.microsoft.com/office/drawing/2014/main" id="{E08CD84B-7CF0-4D7C-9D71-5A5C2E37996A}"/>
                </a:ext>
              </a:extLst>
            </p:cNvPr>
            <p:cNvSpPr txBox="1">
              <a:spLocks noChangeArrowheads="1"/>
            </p:cNvSpPr>
            <p:nvPr/>
          </p:nvSpPr>
          <p:spPr bwMode="auto">
            <a:xfrm>
              <a:off x="4953000" y="23933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6" name="Text Box 44">
              <a:extLst>
                <a:ext uri="{FF2B5EF4-FFF2-40B4-BE49-F238E27FC236}">
                  <a16:creationId xmlns:a16="http://schemas.microsoft.com/office/drawing/2014/main" id="{2B76BAF4-E975-4598-8277-6003FA026E6B}"/>
                </a:ext>
              </a:extLst>
            </p:cNvPr>
            <p:cNvSpPr txBox="1">
              <a:spLocks noChangeArrowheads="1"/>
            </p:cNvSpPr>
            <p:nvPr/>
          </p:nvSpPr>
          <p:spPr bwMode="auto">
            <a:xfrm>
              <a:off x="6008024" y="2688897"/>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87" name="Text Box 44">
              <a:extLst>
                <a:ext uri="{FF2B5EF4-FFF2-40B4-BE49-F238E27FC236}">
                  <a16:creationId xmlns:a16="http://schemas.microsoft.com/office/drawing/2014/main" id="{C64C3D6A-D6B2-4FDE-B9FB-FD42095A3B9A}"/>
                </a:ext>
              </a:extLst>
            </p:cNvPr>
            <p:cNvSpPr txBox="1">
              <a:spLocks noChangeArrowheads="1"/>
            </p:cNvSpPr>
            <p:nvPr/>
          </p:nvSpPr>
          <p:spPr bwMode="auto">
            <a:xfrm>
              <a:off x="4103024" y="4038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97" name="Text Box 44">
              <a:extLst>
                <a:ext uri="{FF2B5EF4-FFF2-40B4-BE49-F238E27FC236}">
                  <a16:creationId xmlns:a16="http://schemas.microsoft.com/office/drawing/2014/main" id="{51746B3C-0140-4AB4-A63B-66C4191BAFA6}"/>
                </a:ext>
              </a:extLst>
            </p:cNvPr>
            <p:cNvSpPr txBox="1">
              <a:spLocks noChangeArrowheads="1"/>
            </p:cNvSpPr>
            <p:nvPr/>
          </p:nvSpPr>
          <p:spPr bwMode="auto">
            <a:xfrm>
              <a:off x="6160424" y="4038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98" name="Text Box 44">
              <a:extLst>
                <a:ext uri="{FF2B5EF4-FFF2-40B4-BE49-F238E27FC236}">
                  <a16:creationId xmlns:a16="http://schemas.microsoft.com/office/drawing/2014/main" id="{F799E2FD-0646-4009-8F49-5CAD9FD201B9}"/>
                </a:ext>
              </a:extLst>
            </p:cNvPr>
            <p:cNvSpPr txBox="1">
              <a:spLocks noChangeArrowheads="1"/>
            </p:cNvSpPr>
            <p:nvPr/>
          </p:nvSpPr>
          <p:spPr bwMode="auto">
            <a:xfrm>
              <a:off x="4954331" y="42983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99" name="Text Box 44">
              <a:extLst>
                <a:ext uri="{FF2B5EF4-FFF2-40B4-BE49-F238E27FC236}">
                  <a16:creationId xmlns:a16="http://schemas.microsoft.com/office/drawing/2014/main" id="{7BD0EDE9-0A7A-452B-B4F2-AF68EB992C0F}"/>
                </a:ext>
              </a:extLst>
            </p:cNvPr>
            <p:cNvSpPr txBox="1">
              <a:spLocks noChangeArrowheads="1"/>
            </p:cNvSpPr>
            <p:nvPr/>
          </p:nvSpPr>
          <p:spPr bwMode="auto">
            <a:xfrm>
              <a:off x="4941224" y="5172215"/>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100" name="Text Box 44">
              <a:extLst>
                <a:ext uri="{FF2B5EF4-FFF2-40B4-BE49-F238E27FC236}">
                  <a16:creationId xmlns:a16="http://schemas.microsoft.com/office/drawing/2014/main" id="{7369C15D-5810-4B14-899A-9F0BFD9C6E6C}"/>
                </a:ext>
              </a:extLst>
            </p:cNvPr>
            <p:cNvSpPr txBox="1">
              <a:spLocks noChangeArrowheads="1"/>
            </p:cNvSpPr>
            <p:nvPr/>
          </p:nvSpPr>
          <p:spPr bwMode="auto">
            <a:xfrm>
              <a:off x="4938799" y="4038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102" name="Text Box 44">
              <a:extLst>
                <a:ext uri="{FF2B5EF4-FFF2-40B4-BE49-F238E27FC236}">
                  <a16:creationId xmlns:a16="http://schemas.microsoft.com/office/drawing/2014/main" id="{805703ED-B7F8-4CD1-8232-6AA74E0FD880}"/>
                </a:ext>
              </a:extLst>
            </p:cNvPr>
            <p:cNvSpPr txBox="1">
              <a:spLocks noChangeArrowheads="1"/>
            </p:cNvSpPr>
            <p:nvPr/>
          </p:nvSpPr>
          <p:spPr bwMode="auto">
            <a:xfrm>
              <a:off x="5322224" y="4250997"/>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103" name="Text Box 44">
              <a:extLst>
                <a:ext uri="{FF2B5EF4-FFF2-40B4-BE49-F238E27FC236}">
                  <a16:creationId xmlns:a16="http://schemas.microsoft.com/office/drawing/2014/main" id="{EF8DCF86-BE22-4798-8DE5-E71A7DC01E79}"/>
                </a:ext>
              </a:extLst>
            </p:cNvPr>
            <p:cNvSpPr txBox="1">
              <a:spLocks noChangeArrowheads="1"/>
            </p:cNvSpPr>
            <p:nvPr/>
          </p:nvSpPr>
          <p:spPr bwMode="auto">
            <a:xfrm>
              <a:off x="5322224" y="4939848"/>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grpSp>
        <p:nvGrpSpPr>
          <p:cNvPr id="104" name="Group 103">
            <a:extLst>
              <a:ext uri="{FF2B5EF4-FFF2-40B4-BE49-F238E27FC236}">
                <a16:creationId xmlns:a16="http://schemas.microsoft.com/office/drawing/2014/main" id="{F412C76B-1108-417B-AC1D-3234DA6A1313}"/>
              </a:ext>
            </a:extLst>
          </p:cNvPr>
          <p:cNvGrpSpPr/>
          <p:nvPr/>
        </p:nvGrpSpPr>
        <p:grpSpPr>
          <a:xfrm>
            <a:off x="124346" y="133226"/>
            <a:ext cx="1721098" cy="1508105"/>
            <a:chOff x="1175904" y="6137337"/>
            <a:chExt cx="2322015" cy="1709667"/>
          </a:xfrm>
        </p:grpSpPr>
        <p:sp>
          <p:nvSpPr>
            <p:cNvPr id="105" name="TextBox 44">
              <a:extLst>
                <a:ext uri="{FF2B5EF4-FFF2-40B4-BE49-F238E27FC236}">
                  <a16:creationId xmlns:a16="http://schemas.microsoft.com/office/drawing/2014/main" id="{05F7522F-3C09-4278-BDC7-5868A001E6A5}"/>
                </a:ext>
              </a:extLst>
            </p:cNvPr>
            <p:cNvSpPr txBox="1">
              <a:spLocks noChangeArrowheads="1"/>
            </p:cNvSpPr>
            <p:nvPr/>
          </p:nvSpPr>
          <p:spPr bwMode="auto">
            <a:xfrm>
              <a:off x="1558162" y="6137337"/>
              <a:ext cx="1939757" cy="1709667"/>
            </a:xfrm>
            <a:prstGeom prst="rect">
              <a:avLst/>
            </a:prstGeom>
            <a:noFill/>
            <a:ln w="9525">
              <a:noFill/>
              <a:miter lim="800000"/>
              <a:headEnd/>
              <a:tailEnd/>
            </a:ln>
          </p:spPr>
          <p:txBody>
            <a:bodyPr wrap="square">
              <a:spAutoFit/>
            </a:bodyPr>
            <a:lstStyle/>
            <a:p>
              <a:r>
                <a:rPr lang="en-US" sz="3600" dirty="0">
                  <a:latin typeface="Calibri" pitchFamily="34" charset="0"/>
                </a:rPr>
                <a:t>= </a:t>
              </a:r>
              <a:r>
                <a:rPr lang="en-US" sz="2800" dirty="0">
                  <a:latin typeface="Calibri" pitchFamily="34" charset="0"/>
                </a:rPr>
                <a:t>Case-control </a:t>
              </a:r>
            </a:p>
            <a:p>
              <a:r>
                <a:rPr lang="en-US" sz="2800" dirty="0">
                  <a:latin typeface="Calibri" pitchFamily="34" charset="0"/>
                </a:rPr>
                <a:t>  study</a:t>
              </a:r>
            </a:p>
          </p:txBody>
        </p:sp>
        <p:sp>
          <p:nvSpPr>
            <p:cNvPr id="106" name="Text Box 44">
              <a:extLst>
                <a:ext uri="{FF2B5EF4-FFF2-40B4-BE49-F238E27FC236}">
                  <a16:creationId xmlns:a16="http://schemas.microsoft.com/office/drawing/2014/main" id="{85CE6FC6-3766-437A-9A9A-F9A37A216617}"/>
                </a:ext>
              </a:extLst>
            </p:cNvPr>
            <p:cNvSpPr txBox="1">
              <a:spLocks noChangeArrowheads="1"/>
            </p:cNvSpPr>
            <p:nvPr/>
          </p:nvSpPr>
          <p:spPr bwMode="auto">
            <a:xfrm>
              <a:off x="1175904" y="6248400"/>
              <a:ext cx="429424" cy="209347"/>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grpSp>
      <p:sp>
        <p:nvSpPr>
          <p:cNvPr id="107" name="Oval 106">
            <a:extLst>
              <a:ext uri="{FF2B5EF4-FFF2-40B4-BE49-F238E27FC236}">
                <a16:creationId xmlns:a16="http://schemas.microsoft.com/office/drawing/2014/main" id="{6917560F-2C46-4858-B3D0-688852860464}"/>
              </a:ext>
            </a:extLst>
          </p:cNvPr>
          <p:cNvSpPr/>
          <p:nvPr/>
        </p:nvSpPr>
        <p:spPr>
          <a:xfrm>
            <a:off x="152400" y="4910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8" name="Oval 107">
            <a:extLst>
              <a:ext uri="{FF2B5EF4-FFF2-40B4-BE49-F238E27FC236}">
                <a16:creationId xmlns:a16="http://schemas.microsoft.com/office/drawing/2014/main" id="{1DFD5159-8031-4021-9D06-48D2832F5F9D}"/>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163117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z="3200" b="1" dirty="0"/>
              <a:t>Which study designs can be used</a:t>
            </a:r>
            <a:br>
              <a:rPr lang="en-US" sz="3200" b="1" dirty="0"/>
            </a:br>
            <a:r>
              <a:rPr lang="en-US" sz="3200" b="1" dirty="0"/>
              <a:t> to sample real-world cohorts?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4126169"/>
              </p:ext>
            </p:extLst>
          </p:nvPr>
        </p:nvGraphicFramePr>
        <p:xfrm>
          <a:off x="228600" y="1356360"/>
          <a:ext cx="8763000" cy="4800600"/>
        </p:xfrm>
        <a:graphic>
          <a:graphicData uri="http://schemas.openxmlformats.org/drawingml/2006/table">
            <a:tbl>
              <a:tblPr firstRow="1" bandRow="1">
                <a:tableStyleId>{F5AB1C69-6EDB-4FF4-983F-18BD219EF322}</a:tableStyleId>
              </a:tblPr>
              <a:tblGrid>
                <a:gridCol w="1975970">
                  <a:extLst>
                    <a:ext uri="{9D8B030D-6E8A-4147-A177-3AD203B41FA5}">
                      <a16:colId xmlns:a16="http://schemas.microsoft.com/office/drawing/2014/main" val="3024005640"/>
                    </a:ext>
                  </a:extLst>
                </a:gridCol>
                <a:gridCol w="1374589">
                  <a:extLst>
                    <a:ext uri="{9D8B030D-6E8A-4147-A177-3AD203B41FA5}">
                      <a16:colId xmlns:a16="http://schemas.microsoft.com/office/drawing/2014/main" val="388736379"/>
                    </a:ext>
                  </a:extLst>
                </a:gridCol>
                <a:gridCol w="1907241">
                  <a:extLst>
                    <a:ext uri="{9D8B030D-6E8A-4147-A177-3AD203B41FA5}">
                      <a16:colId xmlns:a16="http://schemas.microsoft.com/office/drawing/2014/main" val="2656140982"/>
                    </a:ext>
                  </a:extLst>
                </a:gridCol>
                <a:gridCol w="1752600">
                  <a:extLst>
                    <a:ext uri="{9D8B030D-6E8A-4147-A177-3AD203B41FA5}">
                      <a16:colId xmlns:a16="http://schemas.microsoft.com/office/drawing/2014/main" val="3162637015"/>
                    </a:ext>
                  </a:extLst>
                </a:gridCol>
                <a:gridCol w="1752600">
                  <a:extLst>
                    <a:ext uri="{9D8B030D-6E8A-4147-A177-3AD203B41FA5}">
                      <a16:colId xmlns:a16="http://schemas.microsoft.com/office/drawing/2014/main" val="3338377592"/>
                    </a:ext>
                  </a:extLst>
                </a:gridCol>
              </a:tblGrid>
              <a:tr h="685800">
                <a:tc>
                  <a:txBody>
                    <a:bodyPr/>
                    <a:lstStyle/>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2800" dirty="0">
                          <a:solidFill>
                            <a:schemeClr val="tx1"/>
                          </a:solidFill>
                        </a:rPr>
                        <a:t>Can</a:t>
                      </a:r>
                      <a:r>
                        <a:rPr lang="en-US" sz="2800" baseline="0" dirty="0">
                          <a:solidFill>
                            <a:schemeClr val="tx1"/>
                          </a:solidFill>
                        </a:rPr>
                        <a:t> </a:t>
                      </a:r>
                      <a:r>
                        <a:rPr lang="en-US" sz="2800" dirty="0">
                          <a:solidFill>
                            <a:schemeClr val="tx1"/>
                          </a:solidFill>
                        </a:rPr>
                        <a:t>Study Design Be Used?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85800">
                <a:tc rowSpan="2">
                  <a:txBody>
                    <a:bodyPr/>
                    <a:lstStyle/>
                    <a:p>
                      <a:r>
                        <a:rPr lang="en-US" sz="2800" b="1" dirty="0">
                          <a:solidFill>
                            <a:schemeClr val="tx1"/>
                          </a:solidFill>
                        </a:rPr>
                        <a:t>Real-world cohort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2800" b="1" dirty="0">
                          <a:solidFill>
                            <a:schemeClr val="tx1"/>
                          </a:solidFill>
                        </a:rPr>
                        <a:t>Cohort study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tc rowSpan="2">
                  <a:txBody>
                    <a:bodyPr/>
                    <a:lstStyle/>
                    <a:p>
                      <a:pPr algn="ctr"/>
                      <a:r>
                        <a:rPr lang="en-US" sz="2800" b="1" dirty="0">
                          <a:solidFill>
                            <a:schemeClr val="tx1"/>
                          </a:solidFill>
                        </a:rPr>
                        <a:t>Cross-sectional study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800" b="1" dirty="0">
                          <a:solidFill>
                            <a:schemeClr val="tx1"/>
                          </a:solidFill>
                        </a:rPr>
                        <a:t>Case-control study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8516686"/>
                  </a:ext>
                </a:extLst>
              </a:tr>
              <a:tr h="381000">
                <a:tc vMerge="1">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t>Fixed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t>Dynamic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lang="en-US"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3334855"/>
                  </a:ext>
                </a:extLst>
              </a:tr>
              <a:tr h="1168400">
                <a:tc>
                  <a:txBody>
                    <a:bodyPr/>
                    <a:lstStyle/>
                    <a:p>
                      <a:r>
                        <a:rPr lang="en-US" sz="2800" b="1" dirty="0"/>
                        <a:t>Real</a:t>
                      </a:r>
                      <a:r>
                        <a:rPr lang="en-US" sz="2800" b="1" baseline="0" dirty="0"/>
                        <a:t>-world fixed cohort</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solidFill>
                            <a:srgbClr val="FF0000"/>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Yes – for analytic goals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5548148"/>
                  </a:ext>
                </a:extLst>
              </a:tr>
              <a:tr h="1168400">
                <a:tc>
                  <a:txBody>
                    <a:bodyPr/>
                    <a:lstStyle/>
                    <a:p>
                      <a:r>
                        <a:rPr lang="en-US" sz="2800" b="1" dirty="0"/>
                        <a:t>Real-world</a:t>
                      </a:r>
                    </a:p>
                    <a:p>
                      <a:r>
                        <a:rPr lang="en-US" sz="2800" b="1" dirty="0"/>
                        <a:t>dynamic</a:t>
                      </a:r>
                      <a:r>
                        <a:rPr lang="en-US" sz="2800" b="1" baseline="0" dirty="0"/>
                        <a:t> cohort</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Yes – for analytic goals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707610"/>
                  </a:ext>
                </a:extLst>
              </a:tr>
            </a:tbl>
          </a:graphicData>
        </a:graphic>
      </p:graphicFrame>
    </p:spTree>
    <p:extLst>
      <p:ext uri="{BB962C8B-B14F-4D97-AF65-F5344CB8AC3E}">
        <p14:creationId xmlns:p14="http://schemas.microsoft.com/office/powerpoint/2010/main" val="2585211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228600" y="152400"/>
            <a:ext cx="8610600" cy="1143000"/>
          </a:xfrm>
        </p:spPr>
        <p:txBody>
          <a:bodyPr/>
          <a:lstStyle/>
          <a:p>
            <a:r>
              <a:rPr lang="en-US" sz="4000" b="1" dirty="0"/>
              <a:t>Four Keys to Study Design Using Individuals as Unit of Observation</a:t>
            </a:r>
          </a:p>
        </p:txBody>
      </p:sp>
      <p:sp>
        <p:nvSpPr>
          <p:cNvPr id="39938" name="Rectangle 3"/>
          <p:cNvSpPr>
            <a:spLocks noGrp="1" noChangeArrowheads="1"/>
          </p:cNvSpPr>
          <p:nvPr>
            <p:ph type="body" idx="1"/>
          </p:nvPr>
        </p:nvSpPr>
        <p:spPr>
          <a:xfrm>
            <a:off x="228600" y="1524000"/>
            <a:ext cx="8915400" cy="4114800"/>
          </a:xfrm>
        </p:spPr>
        <p:txBody>
          <a:bodyPr/>
          <a:lstStyle/>
          <a:p>
            <a:pPr marL="0" indent="0">
              <a:buNone/>
            </a:pPr>
            <a:r>
              <a:rPr lang="en-US" sz="2800" u="sng" dirty="0"/>
              <a:t>After clear delineation of the research question</a:t>
            </a:r>
            <a:r>
              <a:rPr lang="en-US" sz="2800" dirty="0"/>
              <a:t>:</a:t>
            </a:r>
          </a:p>
          <a:p>
            <a:r>
              <a:rPr lang="en-US" sz="2800" dirty="0"/>
              <a:t>Identify the underlying population that is the “study base”</a:t>
            </a:r>
          </a:p>
          <a:p>
            <a:r>
              <a:rPr lang="en-US" sz="2800" dirty="0"/>
              <a:t>Determine how the experience of the study base population will be (i.e., when planning a study) / was    (i.e., when interpreting a completed study) sampled</a:t>
            </a:r>
          </a:p>
          <a:p>
            <a:r>
              <a:rPr lang="en-US" sz="2800" dirty="0"/>
              <a:t>Consider the timing of measurements of exposure and outcome, relative to each other</a:t>
            </a:r>
          </a:p>
          <a:p>
            <a:r>
              <a:rPr lang="en-US" sz="2800" dirty="0"/>
              <a:t>Observational study design should try to emulate a target randomized trial</a:t>
            </a:r>
          </a:p>
          <a:p>
            <a:pPr>
              <a:buFontTx/>
              <a:buNone/>
            </a:pPr>
            <a:endParaRPr 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381000"/>
            <a:ext cx="7772400" cy="457200"/>
          </a:xfrm>
        </p:spPr>
        <p:txBody>
          <a:bodyPr/>
          <a:lstStyle/>
          <a:p>
            <a:r>
              <a:rPr lang="en-US" sz="4000" b="1" dirty="0"/>
              <a:t>Study Design</a:t>
            </a:r>
            <a:br>
              <a:rPr lang="en-US" sz="4000" dirty="0"/>
            </a:br>
            <a:endParaRPr lang="en-US" sz="4000" dirty="0"/>
          </a:p>
        </p:txBody>
      </p:sp>
      <p:sp>
        <p:nvSpPr>
          <p:cNvPr id="19458" name="Rectangle 3"/>
          <p:cNvSpPr>
            <a:spLocks noGrp="1" noChangeArrowheads="1"/>
          </p:cNvSpPr>
          <p:nvPr>
            <p:ph type="body" idx="1"/>
          </p:nvPr>
        </p:nvSpPr>
        <p:spPr>
          <a:xfrm>
            <a:off x="152400" y="838200"/>
            <a:ext cx="8991600" cy="4419600"/>
          </a:xfrm>
        </p:spPr>
        <p:txBody>
          <a:bodyPr/>
          <a:lstStyle/>
          <a:p>
            <a:pPr>
              <a:lnSpc>
                <a:spcPct val="70000"/>
              </a:lnSpc>
              <a:spcAft>
                <a:spcPts val="400"/>
              </a:spcAft>
            </a:pPr>
            <a:r>
              <a:rPr lang="en-US" sz="2800" dirty="0"/>
              <a:t>Unit of observation: Individual human vs group of humans </a:t>
            </a:r>
          </a:p>
          <a:p>
            <a:pPr>
              <a:lnSpc>
                <a:spcPct val="70000"/>
              </a:lnSpc>
              <a:spcAft>
                <a:spcPts val="400"/>
              </a:spcAft>
            </a:pPr>
            <a:r>
              <a:rPr lang="en-US" sz="2800" dirty="0"/>
              <a:t>Group-level (ecologic) research study design</a:t>
            </a:r>
          </a:p>
          <a:p>
            <a:pPr>
              <a:lnSpc>
                <a:spcPct val="70000"/>
              </a:lnSpc>
            </a:pPr>
            <a:r>
              <a:rPr lang="en-US" sz="2800" dirty="0"/>
              <a:t>Individual-level research study design</a:t>
            </a:r>
          </a:p>
          <a:p>
            <a:pPr lvl="1">
              <a:lnSpc>
                <a:spcPct val="70000"/>
              </a:lnSpc>
              <a:spcAft>
                <a:spcPts val="400"/>
              </a:spcAft>
            </a:pPr>
            <a:r>
              <a:rPr lang="en-US" sz="2400" dirty="0"/>
              <a:t>Unifying concept: sampling an underlying cohort (study base)</a:t>
            </a:r>
          </a:p>
          <a:p>
            <a:pPr>
              <a:lnSpc>
                <a:spcPct val="70000"/>
              </a:lnSpc>
              <a:spcAft>
                <a:spcPts val="400"/>
              </a:spcAft>
            </a:pPr>
            <a:r>
              <a:rPr lang="en-US" sz="2800" dirty="0"/>
              <a:t>Fixed and dynamic underlying cohorts (study bases)</a:t>
            </a:r>
          </a:p>
          <a:p>
            <a:pPr>
              <a:lnSpc>
                <a:spcPct val="70000"/>
              </a:lnSpc>
            </a:pPr>
            <a:r>
              <a:rPr lang="en-US" sz="2800" dirty="0"/>
              <a:t>Between-persons study designs </a:t>
            </a:r>
          </a:p>
          <a:p>
            <a:pPr lvl="1">
              <a:lnSpc>
                <a:spcPct val="70000"/>
              </a:lnSpc>
            </a:pPr>
            <a:r>
              <a:rPr lang="en-US" sz="2400" dirty="0"/>
              <a:t>Cohort study</a:t>
            </a:r>
          </a:p>
          <a:p>
            <a:pPr lvl="1">
              <a:lnSpc>
                <a:spcPct val="70000"/>
              </a:lnSpc>
            </a:pPr>
            <a:r>
              <a:rPr lang="en-US" sz="2400" dirty="0"/>
              <a:t>Cross-sectional study</a:t>
            </a:r>
          </a:p>
          <a:p>
            <a:pPr lvl="1">
              <a:lnSpc>
                <a:spcPct val="70000"/>
              </a:lnSpc>
            </a:pPr>
            <a:r>
              <a:rPr lang="en-US" sz="2400" dirty="0"/>
              <a:t>Case-control study</a:t>
            </a:r>
          </a:p>
          <a:p>
            <a:pPr lvl="2">
              <a:lnSpc>
                <a:spcPct val="70000"/>
              </a:lnSpc>
            </a:pPr>
            <a:r>
              <a:rPr lang="en-US" sz="2000" dirty="0"/>
              <a:t>Sampling controls</a:t>
            </a:r>
          </a:p>
          <a:p>
            <a:pPr lvl="2">
              <a:lnSpc>
                <a:spcPct val="70000"/>
              </a:lnSpc>
              <a:spcAft>
                <a:spcPts val="400"/>
              </a:spcAft>
            </a:pPr>
            <a:r>
              <a:rPr lang="en-US" sz="2000" dirty="0"/>
              <a:t>Primary &amp; secondary study bases</a:t>
            </a:r>
          </a:p>
          <a:p>
            <a:pPr>
              <a:lnSpc>
                <a:spcPct val="70000"/>
              </a:lnSpc>
              <a:spcAft>
                <a:spcPts val="400"/>
              </a:spcAft>
            </a:pPr>
            <a:r>
              <a:rPr lang="en-US" sz="2800" dirty="0"/>
              <a:t>Retrospective versus prospective – what matters?</a:t>
            </a:r>
          </a:p>
          <a:p>
            <a:pPr>
              <a:lnSpc>
                <a:spcPct val="70000"/>
              </a:lnSpc>
            </a:pPr>
            <a:r>
              <a:rPr lang="en-US" sz="2800" dirty="0"/>
              <a:t>Observational design emulating randomized experiments </a:t>
            </a:r>
            <a:endParaRPr lang="en-US" sz="2800" dirty="0">
              <a:solidFill>
                <a:srgbClr val="FF0066"/>
              </a:solidFill>
            </a:endParaRPr>
          </a:p>
          <a:p>
            <a:pPr>
              <a:lnSpc>
                <a:spcPct val="70000"/>
              </a:lnSpc>
            </a:pPr>
            <a:endParaRPr lang="en-US" sz="2800" dirty="0"/>
          </a:p>
        </p:txBody>
      </p:sp>
      <p:cxnSp>
        <p:nvCxnSpPr>
          <p:cNvPr id="3" name="Straight Arrow Connector 2">
            <a:extLst>
              <a:ext uri="{FF2B5EF4-FFF2-40B4-BE49-F238E27FC236}">
                <a16:creationId xmlns:a16="http://schemas.microsoft.com/office/drawing/2014/main" id="{F5AEE5A6-BB68-4D8D-B98D-A7D8EA8BC73B}"/>
              </a:ext>
            </a:extLst>
          </p:cNvPr>
          <p:cNvCxnSpPr>
            <a:cxnSpLocks/>
          </p:cNvCxnSpPr>
          <p:nvPr/>
        </p:nvCxnSpPr>
        <p:spPr bwMode="auto">
          <a:xfrm>
            <a:off x="0" y="3441032"/>
            <a:ext cx="457200" cy="0"/>
          </a:xfrm>
          <a:prstGeom prst="straightConnector1">
            <a:avLst/>
          </a:prstGeom>
          <a:solidFill>
            <a:schemeClr val="accent1"/>
          </a:solidFill>
          <a:ln w="6032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4003415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09600" y="1828800"/>
            <a:ext cx="7772400" cy="1600200"/>
          </a:xfrm>
        </p:spPr>
        <p:txBody>
          <a:bodyPr/>
          <a:lstStyle/>
          <a:p>
            <a:r>
              <a:rPr lang="en-US" dirty="0"/>
              <a:t>Cohort Study Design</a:t>
            </a:r>
          </a:p>
        </p:txBody>
      </p:sp>
    </p:spTree>
    <p:extLst>
      <p:ext uri="{BB962C8B-B14F-4D97-AF65-F5344CB8AC3E}">
        <p14:creationId xmlns:p14="http://schemas.microsoft.com/office/powerpoint/2010/main" val="42179221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759911" y="-154299"/>
            <a:ext cx="7772400" cy="1143000"/>
          </a:xfrm>
        </p:spPr>
        <p:txBody>
          <a:bodyPr/>
          <a:lstStyle/>
          <a:p>
            <a:r>
              <a:rPr lang="en-US" sz="3200" b="1" dirty="0"/>
              <a:t>Cohort study: Prefacing Comments</a:t>
            </a:r>
          </a:p>
        </p:txBody>
      </p:sp>
      <p:sp>
        <p:nvSpPr>
          <p:cNvPr id="46082" name="Rectangle 3"/>
          <p:cNvSpPr>
            <a:spLocks noGrp="1" noChangeArrowheads="1"/>
          </p:cNvSpPr>
          <p:nvPr>
            <p:ph type="body" idx="1"/>
          </p:nvPr>
        </p:nvSpPr>
        <p:spPr>
          <a:xfrm>
            <a:off x="76200" y="838200"/>
            <a:ext cx="9144000" cy="5334000"/>
          </a:xfrm>
        </p:spPr>
        <p:txBody>
          <a:bodyPr/>
          <a:lstStyle/>
          <a:p>
            <a:r>
              <a:rPr lang="en-US" sz="2800" dirty="0"/>
              <a:t>Cohort studies necessarily incorporate TIME</a:t>
            </a:r>
          </a:p>
          <a:p>
            <a:r>
              <a:rPr lang="en-US" sz="2800" dirty="0"/>
              <a:t>Thus, cohort studies are uniquely able to measure: </a:t>
            </a:r>
          </a:p>
          <a:p>
            <a:pPr marL="631825" lvl="1" indent="-233363"/>
            <a:r>
              <a:rPr lang="en-US" sz="2400" u="sng" dirty="0"/>
              <a:t>Incidence</a:t>
            </a:r>
            <a:r>
              <a:rPr lang="en-US" sz="2400" dirty="0"/>
              <a:t> of new event over time (e.g., death or a specific disease)</a:t>
            </a:r>
          </a:p>
          <a:p>
            <a:pPr marL="631825" lvl="1" indent="-233363"/>
            <a:r>
              <a:rPr lang="en-US" sz="2400" u="sng" dirty="0"/>
              <a:t>Change</a:t>
            </a:r>
            <a:r>
              <a:rPr lang="en-US" sz="2400" dirty="0"/>
              <a:t> over time in any entity (e.g., blood pressure)</a:t>
            </a:r>
          </a:p>
          <a:p>
            <a:pPr marL="231775" indent="-233363"/>
            <a:r>
              <a:rPr lang="en-US" sz="2800" dirty="0"/>
              <a:t>Although not unique, cohort studies can also measure:</a:t>
            </a:r>
          </a:p>
          <a:p>
            <a:pPr marL="631825" lvl="1" indent="-233363"/>
            <a:r>
              <a:rPr lang="en-US" sz="2400" u="sng" dirty="0"/>
              <a:t>Prevalence</a:t>
            </a:r>
            <a:r>
              <a:rPr lang="en-US" sz="2400" dirty="0"/>
              <a:t> of various factors</a:t>
            </a:r>
          </a:p>
          <a:p>
            <a:pPr marL="631825" lvl="1" indent="-233363"/>
            <a:r>
              <a:rPr lang="en-US" sz="2400" u="sng" dirty="0"/>
              <a:t>Relationships</a:t>
            </a:r>
            <a:r>
              <a:rPr lang="en-US" sz="2400" dirty="0"/>
              <a:t> between exposures and outcome events</a:t>
            </a:r>
          </a:p>
          <a:p>
            <a:r>
              <a:rPr lang="en-US" sz="2800" dirty="0"/>
              <a:t>For now, we are assuming that we can accurately identify when an event occurs  </a:t>
            </a:r>
          </a:p>
          <a:p>
            <a:r>
              <a:rPr lang="en-US" sz="2800" dirty="0"/>
              <a:t>Our schematics assume one-time event per person but also possible to study repeated occurrence of events</a:t>
            </a:r>
          </a:p>
          <a:p>
            <a:endParaRPr lang="en-US" sz="2800" dirty="0"/>
          </a:p>
        </p:txBody>
      </p:sp>
      <p:grpSp>
        <p:nvGrpSpPr>
          <p:cNvPr id="2" name="Group 1">
            <a:extLst>
              <a:ext uri="{FF2B5EF4-FFF2-40B4-BE49-F238E27FC236}">
                <a16:creationId xmlns:a16="http://schemas.microsoft.com/office/drawing/2014/main" id="{4CF584B4-AA03-42A8-9F53-34AC3AC43207}"/>
              </a:ext>
            </a:extLst>
          </p:cNvPr>
          <p:cNvGrpSpPr/>
          <p:nvPr/>
        </p:nvGrpSpPr>
        <p:grpSpPr>
          <a:xfrm>
            <a:off x="4419600" y="3657600"/>
            <a:ext cx="3523211" cy="449930"/>
            <a:chOff x="7373389" y="2617180"/>
            <a:chExt cx="3523211" cy="449930"/>
          </a:xfrm>
        </p:grpSpPr>
        <p:sp>
          <p:nvSpPr>
            <p:cNvPr id="5" name="Right Brace 4"/>
            <p:cNvSpPr/>
            <p:nvPr/>
          </p:nvSpPr>
          <p:spPr bwMode="auto">
            <a:xfrm>
              <a:off x="7373389" y="2617180"/>
              <a:ext cx="453022" cy="434875"/>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TextBox 6"/>
            <p:cNvSpPr txBox="1"/>
            <p:nvPr/>
          </p:nvSpPr>
          <p:spPr>
            <a:xfrm>
              <a:off x="7772400" y="2667000"/>
              <a:ext cx="3124200" cy="400110"/>
            </a:xfrm>
            <a:prstGeom prst="rect">
              <a:avLst/>
            </a:prstGeom>
            <a:noFill/>
          </p:spPr>
          <p:txBody>
            <a:bodyPr wrap="square" rtlCol="0">
              <a:spAutoFit/>
            </a:bodyPr>
            <a:lstStyle/>
            <a:p>
              <a:r>
                <a:rPr lang="en-US" sz="2000" dirty="0">
                  <a:solidFill>
                    <a:srgbClr val="FF0000"/>
                  </a:solidFill>
                  <a:latin typeface="Arial" panose="020B0604020202020204" pitchFamily="34" charset="0"/>
                  <a:cs typeface="Arial" panose="020B0604020202020204" pitchFamily="34" charset="0"/>
                </a:rPr>
                <a:t>Descriptive</a:t>
              </a:r>
            </a:p>
          </p:txBody>
        </p:sp>
      </p:grpSp>
      <p:sp>
        <p:nvSpPr>
          <p:cNvPr id="8" name="TextBox 7"/>
          <p:cNvSpPr txBox="1"/>
          <p:nvPr/>
        </p:nvSpPr>
        <p:spPr>
          <a:xfrm>
            <a:off x="7757034" y="4219349"/>
            <a:ext cx="3124200" cy="400110"/>
          </a:xfrm>
          <a:prstGeom prst="rect">
            <a:avLst/>
          </a:prstGeom>
          <a:noFill/>
        </p:spPr>
        <p:txBody>
          <a:bodyPr wrap="square" rtlCol="0">
            <a:spAutoFit/>
          </a:bodyPr>
          <a:lstStyle/>
          <a:p>
            <a:r>
              <a:rPr lang="en-US" sz="2000" dirty="0">
                <a:solidFill>
                  <a:srgbClr val="FF0000"/>
                </a:solidFill>
                <a:latin typeface="Arial" panose="020B0604020202020204" pitchFamily="34" charset="0"/>
                <a:cs typeface="Arial" panose="020B0604020202020204" pitchFamily="34" charset="0"/>
              </a:rPr>
              <a:t>Analytic</a:t>
            </a:r>
          </a:p>
        </p:txBody>
      </p:sp>
      <p:sp>
        <p:nvSpPr>
          <p:cNvPr id="9" name="Right Brace 8"/>
          <p:cNvSpPr/>
          <p:nvPr/>
        </p:nvSpPr>
        <p:spPr bwMode="auto">
          <a:xfrm>
            <a:off x="7283540" y="4170895"/>
            <a:ext cx="453022" cy="434875"/>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grpSp>
        <p:nvGrpSpPr>
          <p:cNvPr id="10" name="Group 9">
            <a:extLst>
              <a:ext uri="{FF2B5EF4-FFF2-40B4-BE49-F238E27FC236}">
                <a16:creationId xmlns:a16="http://schemas.microsoft.com/office/drawing/2014/main" id="{3BD04103-9B73-4734-8E1B-B93175EA9ACE}"/>
              </a:ext>
            </a:extLst>
          </p:cNvPr>
          <p:cNvGrpSpPr/>
          <p:nvPr/>
        </p:nvGrpSpPr>
        <p:grpSpPr>
          <a:xfrm>
            <a:off x="7458594" y="2486615"/>
            <a:ext cx="3318866" cy="737941"/>
            <a:chOff x="7373389" y="2617180"/>
            <a:chExt cx="3318866" cy="737941"/>
          </a:xfrm>
        </p:grpSpPr>
        <p:sp>
          <p:nvSpPr>
            <p:cNvPr id="11" name="Right Brace 10">
              <a:extLst>
                <a:ext uri="{FF2B5EF4-FFF2-40B4-BE49-F238E27FC236}">
                  <a16:creationId xmlns:a16="http://schemas.microsoft.com/office/drawing/2014/main" id="{ABA85175-95F3-4BE4-8D96-2AC7F7218E3B}"/>
                </a:ext>
              </a:extLst>
            </p:cNvPr>
            <p:cNvSpPr/>
            <p:nvPr/>
          </p:nvSpPr>
          <p:spPr bwMode="auto">
            <a:xfrm rot="1976440">
              <a:off x="7373389" y="2617180"/>
              <a:ext cx="453022" cy="434875"/>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2" name="TextBox 11">
              <a:extLst>
                <a:ext uri="{FF2B5EF4-FFF2-40B4-BE49-F238E27FC236}">
                  <a16:creationId xmlns:a16="http://schemas.microsoft.com/office/drawing/2014/main" id="{75C00465-481F-471E-89FA-9022ED6F3C3F}"/>
                </a:ext>
              </a:extLst>
            </p:cNvPr>
            <p:cNvSpPr txBox="1"/>
            <p:nvPr/>
          </p:nvSpPr>
          <p:spPr>
            <a:xfrm>
              <a:off x="7568055" y="2955011"/>
              <a:ext cx="3124200" cy="400110"/>
            </a:xfrm>
            <a:prstGeom prst="rect">
              <a:avLst/>
            </a:prstGeom>
            <a:noFill/>
          </p:spPr>
          <p:txBody>
            <a:bodyPr wrap="square" rtlCol="0">
              <a:spAutoFit/>
            </a:bodyPr>
            <a:lstStyle/>
            <a:p>
              <a:r>
                <a:rPr lang="en-US" sz="2000" dirty="0">
                  <a:solidFill>
                    <a:srgbClr val="FF0000"/>
                  </a:solidFill>
                  <a:latin typeface="Arial" panose="020B0604020202020204" pitchFamily="34" charset="0"/>
                  <a:cs typeface="Arial" panose="020B0604020202020204" pitchFamily="34" charset="0"/>
                </a:rPr>
                <a:t>Descriptive</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F0493D-AEB9-4BD7-BD09-48C364F2F03F}"/>
              </a:ext>
            </a:extLst>
          </p:cNvPr>
          <p:cNvGrpSpPr/>
          <p:nvPr/>
        </p:nvGrpSpPr>
        <p:grpSpPr>
          <a:xfrm>
            <a:off x="7667668" y="4767085"/>
            <a:ext cx="1071343" cy="948267"/>
            <a:chOff x="8115300" y="4648200"/>
            <a:chExt cx="1524000" cy="1295400"/>
          </a:xfrm>
        </p:grpSpPr>
        <p:sp>
          <p:nvSpPr>
            <p:cNvPr id="98306" name="Rectangle 3"/>
            <p:cNvSpPr>
              <a:spLocks noChangeArrowheads="1"/>
            </p:cNvSpPr>
            <p:nvPr/>
          </p:nvSpPr>
          <p:spPr bwMode="auto">
            <a:xfrm>
              <a:off x="8115300" y="4648200"/>
              <a:ext cx="1524000" cy="1295400"/>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07" name="Line 6"/>
            <p:cNvSpPr>
              <a:spLocks noChangeShapeType="1"/>
            </p:cNvSpPr>
            <p:nvPr/>
          </p:nvSpPr>
          <p:spPr bwMode="auto">
            <a:xfrm>
              <a:off x="8877300" y="4648200"/>
              <a:ext cx="0" cy="129540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08" name="Line 7"/>
            <p:cNvSpPr>
              <a:spLocks noChangeShapeType="1"/>
            </p:cNvSpPr>
            <p:nvPr/>
          </p:nvSpPr>
          <p:spPr bwMode="auto">
            <a:xfrm>
              <a:off x="8115300" y="5257800"/>
              <a:ext cx="1524000"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sp>
        <p:nvSpPr>
          <p:cNvPr id="98309" name="Text Box 8"/>
          <p:cNvSpPr txBox="1">
            <a:spLocks noChangeArrowheads="1"/>
          </p:cNvSpPr>
          <p:nvPr/>
        </p:nvSpPr>
        <p:spPr bwMode="auto">
          <a:xfrm>
            <a:off x="1676401" y="1667933"/>
            <a:ext cx="184731" cy="420564"/>
          </a:xfrm>
          <a:prstGeom prst="rect">
            <a:avLst/>
          </a:prstGeom>
          <a:noFill/>
          <a:ln w="9525">
            <a:noFill/>
            <a:miter lim="800000"/>
            <a:headEnd/>
            <a:tailEnd/>
          </a:ln>
        </p:spPr>
        <p:txBody>
          <a:bodyPr wrap="none">
            <a:spAutoFit/>
          </a:bodyPr>
          <a:lstStyle/>
          <a:p>
            <a:pPr defTabSz="812810" eaLnBrk="0" hangingPunct="0"/>
            <a:endParaRPr lang="en-US" sz="2133" dirty="0">
              <a:solidFill>
                <a:srgbClr val="000000"/>
              </a:solidFill>
            </a:endParaRPr>
          </a:p>
        </p:txBody>
      </p:sp>
      <p:sp>
        <p:nvSpPr>
          <p:cNvPr id="98314" name="Text Box 17"/>
          <p:cNvSpPr txBox="1">
            <a:spLocks noChangeArrowheads="1"/>
          </p:cNvSpPr>
          <p:nvPr/>
        </p:nvSpPr>
        <p:spPr bwMode="auto">
          <a:xfrm>
            <a:off x="1430624" y="4365318"/>
            <a:ext cx="5199207" cy="1898212"/>
          </a:xfrm>
          <a:prstGeom prst="rect">
            <a:avLst/>
          </a:prstGeom>
          <a:noFill/>
          <a:ln w="9525">
            <a:noFill/>
            <a:miter lim="800000"/>
            <a:headEnd/>
            <a:tailEnd/>
          </a:ln>
        </p:spPr>
        <p:txBody>
          <a:bodyPr wrap="square">
            <a:spAutoFit/>
          </a:bodyPr>
          <a:lstStyle/>
          <a:p>
            <a:pPr algn="ctr" defTabSz="812810" eaLnBrk="0" hangingPunct="0"/>
            <a:r>
              <a:rPr lang="en-US" sz="1956" dirty="0"/>
              <a:t>SOURCE POPULATION</a:t>
            </a:r>
          </a:p>
          <a:p>
            <a:pPr algn="ctr" defTabSz="812810" eaLnBrk="0" hangingPunct="0"/>
            <a:r>
              <a:rPr lang="en-US" sz="1956" dirty="0"/>
              <a:t>(aka </a:t>
            </a:r>
          </a:p>
          <a:p>
            <a:pPr algn="ctr" defTabSz="812810" eaLnBrk="0" hangingPunct="0"/>
            <a:r>
              <a:rPr lang="en-US" sz="1956" dirty="0"/>
              <a:t>ACCESSIBLE </a:t>
            </a:r>
          </a:p>
          <a:p>
            <a:pPr algn="ctr" defTabSz="812810" eaLnBrk="0" hangingPunct="0"/>
            <a:r>
              <a:rPr lang="en-US" sz="1956" dirty="0"/>
              <a:t>POPULATION, </a:t>
            </a:r>
          </a:p>
          <a:p>
            <a:pPr algn="ctr" defTabSz="812810" eaLnBrk="0" hangingPunct="0"/>
            <a:r>
              <a:rPr lang="en-US" sz="1956" dirty="0"/>
              <a:t>STUDY BASE, </a:t>
            </a:r>
          </a:p>
          <a:p>
            <a:pPr algn="ctr" defTabSz="812810" eaLnBrk="0" hangingPunct="0"/>
            <a:r>
              <a:rPr lang="en-US" sz="1956" dirty="0"/>
              <a:t>“UNDERLYING COHORT”)</a:t>
            </a:r>
            <a:endParaRPr lang="en-US" sz="2133" dirty="0"/>
          </a:p>
        </p:txBody>
      </p:sp>
      <p:sp>
        <p:nvSpPr>
          <p:cNvPr id="98315" name="Text Box 18"/>
          <p:cNvSpPr txBox="1">
            <a:spLocks noChangeArrowheads="1"/>
          </p:cNvSpPr>
          <p:nvPr/>
        </p:nvSpPr>
        <p:spPr bwMode="auto">
          <a:xfrm>
            <a:off x="7676934" y="5822380"/>
            <a:ext cx="2031999" cy="694293"/>
          </a:xfrm>
          <a:prstGeom prst="rect">
            <a:avLst/>
          </a:prstGeom>
          <a:noFill/>
          <a:ln w="9525">
            <a:noFill/>
            <a:miter lim="800000"/>
            <a:headEnd/>
            <a:tailEnd/>
          </a:ln>
        </p:spPr>
        <p:txBody>
          <a:bodyPr wrap="square">
            <a:spAutoFit/>
          </a:bodyPr>
          <a:lstStyle/>
          <a:p>
            <a:pPr defTabSz="812810" eaLnBrk="0" hangingPunct="0"/>
            <a:r>
              <a:rPr lang="en-US" sz="1956" dirty="0">
                <a:solidFill>
                  <a:srgbClr val="000000"/>
                </a:solidFill>
              </a:rPr>
              <a:t>STUDY SAMPLE</a:t>
            </a:r>
            <a:endParaRPr lang="en-US" sz="2133" dirty="0">
              <a:solidFill>
                <a:srgbClr val="000000"/>
              </a:solidFill>
            </a:endParaRPr>
          </a:p>
        </p:txBody>
      </p:sp>
      <p:sp>
        <p:nvSpPr>
          <p:cNvPr id="98322" name="Text Box 33"/>
          <p:cNvSpPr txBox="1">
            <a:spLocks noChangeArrowheads="1"/>
          </p:cNvSpPr>
          <p:nvPr/>
        </p:nvSpPr>
        <p:spPr bwMode="auto">
          <a:xfrm>
            <a:off x="3258747" y="25584"/>
            <a:ext cx="5867056" cy="800219"/>
          </a:xfrm>
          <a:prstGeom prst="rect">
            <a:avLst/>
          </a:prstGeom>
          <a:noFill/>
          <a:ln w="9525">
            <a:noFill/>
            <a:miter lim="800000"/>
            <a:headEnd/>
            <a:tailEnd/>
          </a:ln>
        </p:spPr>
        <p:txBody>
          <a:bodyPr wrap="square">
            <a:spAutoFit/>
          </a:bodyPr>
          <a:lstStyle/>
          <a:p>
            <a:pPr algn="ctr"/>
            <a:r>
              <a:rPr lang="en-US" sz="2300" b="1" dirty="0"/>
              <a:t>Research question:  What is cancer incidence after exposure to a nuclear reactor accident?</a:t>
            </a:r>
          </a:p>
        </p:txBody>
      </p:sp>
      <p:grpSp>
        <p:nvGrpSpPr>
          <p:cNvPr id="98323" name="Group 40"/>
          <p:cNvGrpSpPr>
            <a:grpSpLocks/>
          </p:cNvGrpSpPr>
          <p:nvPr/>
        </p:nvGrpSpPr>
        <p:grpSpPr bwMode="auto">
          <a:xfrm>
            <a:off x="304800" y="1170179"/>
            <a:ext cx="2536461" cy="2423095"/>
            <a:chOff x="1296" y="768"/>
            <a:chExt cx="864" cy="816"/>
          </a:xfrm>
        </p:grpSpPr>
        <p:sp>
          <p:nvSpPr>
            <p:cNvPr id="98344" name="Rectangle 23"/>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45" name="Line 35"/>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46" name="Line 38"/>
            <p:cNvSpPr>
              <a:spLocks noChangeShapeType="1"/>
            </p:cNvSpPr>
            <p:nvPr/>
          </p:nvSpPr>
          <p:spPr bwMode="auto">
            <a:xfrm>
              <a:off x="1296" y="1161"/>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grpSp>
        <p:nvGrpSpPr>
          <p:cNvPr id="98326" name="Group 51"/>
          <p:cNvGrpSpPr>
            <a:grpSpLocks/>
          </p:cNvGrpSpPr>
          <p:nvPr/>
        </p:nvGrpSpPr>
        <p:grpSpPr bwMode="auto">
          <a:xfrm>
            <a:off x="3361515" y="2724914"/>
            <a:ext cx="1743885" cy="1640404"/>
            <a:chOff x="1296" y="768"/>
            <a:chExt cx="864" cy="816"/>
          </a:xfrm>
        </p:grpSpPr>
        <p:sp>
          <p:nvSpPr>
            <p:cNvPr id="98335" name="Rectangle 52"/>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36" name="Line 53"/>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37" name="Line 54"/>
            <p:cNvSpPr>
              <a:spLocks noChangeShapeType="1"/>
            </p:cNvSpPr>
            <p:nvPr/>
          </p:nvSpPr>
          <p:spPr bwMode="auto">
            <a:xfrm>
              <a:off x="1296" y="1173"/>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grpSp>
        <p:nvGrpSpPr>
          <p:cNvPr id="98327" name="Group 55"/>
          <p:cNvGrpSpPr>
            <a:grpSpLocks/>
          </p:cNvGrpSpPr>
          <p:nvPr/>
        </p:nvGrpSpPr>
        <p:grpSpPr bwMode="auto">
          <a:xfrm>
            <a:off x="5728369" y="3626600"/>
            <a:ext cx="1358231" cy="1311240"/>
            <a:chOff x="1296" y="768"/>
            <a:chExt cx="864" cy="816"/>
          </a:xfrm>
        </p:grpSpPr>
        <p:sp>
          <p:nvSpPr>
            <p:cNvPr id="98332" name="Rectangle 56"/>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33" name="Line 57"/>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34" name="Line 58"/>
            <p:cNvSpPr>
              <a:spLocks noChangeShapeType="1"/>
            </p:cNvSpPr>
            <p:nvPr/>
          </p:nvSpPr>
          <p:spPr bwMode="auto">
            <a:xfrm>
              <a:off x="1296" y="1167"/>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sp>
        <p:nvSpPr>
          <p:cNvPr id="98328" name="Text Box 59"/>
          <p:cNvSpPr txBox="1">
            <a:spLocks noChangeArrowheads="1"/>
          </p:cNvSpPr>
          <p:nvPr/>
        </p:nvSpPr>
        <p:spPr bwMode="auto">
          <a:xfrm>
            <a:off x="5486400" y="4961345"/>
            <a:ext cx="1828800" cy="694293"/>
          </a:xfrm>
          <a:prstGeom prst="rect">
            <a:avLst/>
          </a:prstGeom>
          <a:noFill/>
          <a:ln w="9525">
            <a:noFill/>
            <a:miter lim="800000"/>
            <a:headEnd/>
            <a:tailEnd/>
          </a:ln>
        </p:spPr>
        <p:txBody>
          <a:bodyPr wrap="square">
            <a:spAutoFit/>
          </a:bodyPr>
          <a:lstStyle/>
          <a:p>
            <a:pPr algn="ctr" defTabSz="812810" eaLnBrk="0" hangingPunct="0"/>
            <a:r>
              <a:rPr lang="en-US" sz="1956" dirty="0">
                <a:solidFill>
                  <a:srgbClr val="000000"/>
                </a:solidFill>
              </a:rPr>
              <a:t>INTENDED SAMPLE</a:t>
            </a:r>
            <a:endParaRPr lang="en-US" sz="2133" dirty="0">
              <a:solidFill>
                <a:srgbClr val="000000"/>
              </a:solidFill>
            </a:endParaRPr>
          </a:p>
        </p:txBody>
      </p:sp>
      <p:sp>
        <p:nvSpPr>
          <p:cNvPr id="44" name="Text Box 17">
            <a:extLst>
              <a:ext uri="{FF2B5EF4-FFF2-40B4-BE49-F238E27FC236}">
                <a16:creationId xmlns:a16="http://schemas.microsoft.com/office/drawing/2014/main" id="{96A72AAB-0971-4AE6-8273-FC9E61B52D13}"/>
              </a:ext>
            </a:extLst>
          </p:cNvPr>
          <p:cNvSpPr txBox="1">
            <a:spLocks noChangeArrowheads="1"/>
          </p:cNvSpPr>
          <p:nvPr/>
        </p:nvSpPr>
        <p:spPr bwMode="auto">
          <a:xfrm>
            <a:off x="0" y="3601353"/>
            <a:ext cx="3035066" cy="393313"/>
          </a:xfrm>
          <a:prstGeom prst="rect">
            <a:avLst/>
          </a:prstGeom>
          <a:noFill/>
          <a:ln w="9525">
            <a:noFill/>
            <a:miter lim="800000"/>
            <a:headEnd/>
            <a:tailEnd/>
          </a:ln>
        </p:spPr>
        <p:txBody>
          <a:bodyPr wrap="square">
            <a:spAutoFit/>
          </a:bodyPr>
          <a:lstStyle/>
          <a:p>
            <a:pPr algn="ctr" defTabSz="812810" eaLnBrk="0" hangingPunct="0"/>
            <a:r>
              <a:rPr lang="en-US" sz="1956" dirty="0"/>
              <a:t>TARGET POPULATION</a:t>
            </a:r>
            <a:endParaRPr lang="en-US" sz="2133" dirty="0"/>
          </a:p>
        </p:txBody>
      </p:sp>
      <p:sp>
        <p:nvSpPr>
          <p:cNvPr id="48" name="Text Box 17">
            <a:extLst>
              <a:ext uri="{FF2B5EF4-FFF2-40B4-BE49-F238E27FC236}">
                <a16:creationId xmlns:a16="http://schemas.microsoft.com/office/drawing/2014/main" id="{0E436255-1092-408E-8E12-650B34CB4928}"/>
              </a:ext>
            </a:extLst>
          </p:cNvPr>
          <p:cNvSpPr txBox="1">
            <a:spLocks noChangeArrowheads="1"/>
          </p:cNvSpPr>
          <p:nvPr/>
        </p:nvSpPr>
        <p:spPr bwMode="auto">
          <a:xfrm>
            <a:off x="0" y="395116"/>
            <a:ext cx="3346332" cy="694293"/>
          </a:xfrm>
          <a:prstGeom prst="rect">
            <a:avLst/>
          </a:prstGeom>
          <a:noFill/>
          <a:ln w="9525">
            <a:noFill/>
            <a:miter lim="800000"/>
            <a:headEnd/>
            <a:tailEnd/>
          </a:ln>
        </p:spPr>
        <p:txBody>
          <a:bodyPr wrap="square">
            <a:spAutoFit/>
          </a:bodyPr>
          <a:lstStyle/>
          <a:p>
            <a:pPr algn="ctr" defTabSz="812810" eaLnBrk="0" hangingPunct="0"/>
            <a:r>
              <a:rPr lang="en-US" sz="1956" dirty="0">
                <a:solidFill>
                  <a:srgbClr val="FF0000"/>
                </a:solidFill>
              </a:rPr>
              <a:t>All persons exposed to RMBK-type nuclear reactor accidents</a:t>
            </a:r>
            <a:endParaRPr lang="en-US" sz="2133" dirty="0">
              <a:solidFill>
                <a:srgbClr val="FF0000"/>
              </a:solidFill>
            </a:endParaRPr>
          </a:p>
        </p:txBody>
      </p:sp>
      <p:sp>
        <p:nvSpPr>
          <p:cNvPr id="49" name="Text Box 17">
            <a:extLst>
              <a:ext uri="{FF2B5EF4-FFF2-40B4-BE49-F238E27FC236}">
                <a16:creationId xmlns:a16="http://schemas.microsoft.com/office/drawing/2014/main" id="{31A27665-70EC-4742-820B-81DE5E2EA3DA}"/>
              </a:ext>
            </a:extLst>
          </p:cNvPr>
          <p:cNvSpPr txBox="1">
            <a:spLocks noChangeArrowheads="1"/>
          </p:cNvSpPr>
          <p:nvPr/>
        </p:nvSpPr>
        <p:spPr bwMode="auto">
          <a:xfrm>
            <a:off x="2944630" y="1468487"/>
            <a:ext cx="2693308" cy="1296252"/>
          </a:xfrm>
          <a:prstGeom prst="rect">
            <a:avLst/>
          </a:prstGeom>
          <a:noFill/>
          <a:ln w="9525">
            <a:noFill/>
            <a:miter lim="800000"/>
            <a:headEnd/>
            <a:tailEnd/>
          </a:ln>
        </p:spPr>
        <p:txBody>
          <a:bodyPr wrap="square">
            <a:spAutoFit/>
          </a:bodyPr>
          <a:lstStyle/>
          <a:p>
            <a:pPr algn="ctr" defTabSz="812810" eaLnBrk="0" hangingPunct="0"/>
            <a:r>
              <a:rPr lang="en-US" sz="1956" dirty="0">
                <a:solidFill>
                  <a:srgbClr val="FF0000"/>
                </a:solidFill>
              </a:rPr>
              <a:t>Real-world fixed cohort: Persons exposed to Chernobyl nuclear reactor accident</a:t>
            </a:r>
            <a:endParaRPr lang="en-US" sz="2133" dirty="0">
              <a:solidFill>
                <a:srgbClr val="FF0000"/>
              </a:solidFill>
            </a:endParaRPr>
          </a:p>
        </p:txBody>
      </p:sp>
      <p:sp>
        <p:nvSpPr>
          <p:cNvPr id="31" name="Text Box 17">
            <a:extLst>
              <a:ext uri="{FF2B5EF4-FFF2-40B4-BE49-F238E27FC236}">
                <a16:creationId xmlns:a16="http://schemas.microsoft.com/office/drawing/2014/main" id="{265CECCE-7CEF-4F1A-9470-7E33EDBCA63B}"/>
              </a:ext>
            </a:extLst>
          </p:cNvPr>
          <p:cNvSpPr txBox="1">
            <a:spLocks noChangeArrowheads="1"/>
          </p:cNvSpPr>
          <p:nvPr/>
        </p:nvSpPr>
        <p:spPr bwMode="auto">
          <a:xfrm>
            <a:off x="5350934" y="1652035"/>
            <a:ext cx="2099732" cy="1898212"/>
          </a:xfrm>
          <a:prstGeom prst="rect">
            <a:avLst/>
          </a:prstGeom>
          <a:noFill/>
          <a:ln w="9525">
            <a:noFill/>
            <a:miter lim="800000"/>
            <a:headEnd/>
            <a:tailEnd/>
          </a:ln>
        </p:spPr>
        <p:txBody>
          <a:bodyPr wrap="square">
            <a:spAutoFit/>
          </a:bodyPr>
          <a:lstStyle/>
          <a:p>
            <a:pPr algn="ctr" defTabSz="812810" eaLnBrk="0" hangingPunct="0"/>
            <a:r>
              <a:rPr lang="en-US" sz="1956" dirty="0">
                <a:solidFill>
                  <a:srgbClr val="FF0000"/>
                </a:solidFill>
              </a:rPr>
              <a:t>Fixed cohort </a:t>
            </a:r>
            <a:r>
              <a:rPr lang="en-US" sz="1956" u="sng" dirty="0">
                <a:solidFill>
                  <a:srgbClr val="FF0000"/>
                </a:solidFill>
              </a:rPr>
              <a:t>study</a:t>
            </a:r>
            <a:r>
              <a:rPr lang="en-US" sz="1956" dirty="0">
                <a:solidFill>
                  <a:srgbClr val="FF0000"/>
                </a:solidFill>
              </a:rPr>
              <a:t>: Persons exposed to Chernobyl nuclear reactor accident, still alive</a:t>
            </a:r>
            <a:endParaRPr lang="en-US" sz="2133" dirty="0">
              <a:solidFill>
                <a:srgbClr val="FF0000"/>
              </a:solidFill>
            </a:endParaRPr>
          </a:p>
        </p:txBody>
      </p:sp>
      <p:sp>
        <p:nvSpPr>
          <p:cNvPr id="32" name="Text Box 17">
            <a:extLst>
              <a:ext uri="{FF2B5EF4-FFF2-40B4-BE49-F238E27FC236}">
                <a16:creationId xmlns:a16="http://schemas.microsoft.com/office/drawing/2014/main" id="{430DB651-6B90-49AD-AAE6-CF0A1D929C5B}"/>
              </a:ext>
            </a:extLst>
          </p:cNvPr>
          <p:cNvSpPr txBox="1">
            <a:spLocks noChangeArrowheads="1"/>
          </p:cNvSpPr>
          <p:nvPr/>
        </p:nvSpPr>
        <p:spPr bwMode="auto">
          <a:xfrm>
            <a:off x="7260823" y="1680958"/>
            <a:ext cx="1967748" cy="3102131"/>
          </a:xfrm>
          <a:prstGeom prst="rect">
            <a:avLst/>
          </a:prstGeom>
          <a:noFill/>
          <a:ln w="9525">
            <a:noFill/>
            <a:miter lim="800000"/>
            <a:headEnd/>
            <a:tailEnd/>
          </a:ln>
        </p:spPr>
        <p:txBody>
          <a:bodyPr wrap="square">
            <a:spAutoFit/>
          </a:bodyPr>
          <a:lstStyle/>
          <a:p>
            <a:pPr algn="ctr" defTabSz="812810" eaLnBrk="0" hangingPunct="0"/>
            <a:r>
              <a:rPr lang="en-US" sz="1956" dirty="0">
                <a:solidFill>
                  <a:srgbClr val="FF0000"/>
                </a:solidFill>
              </a:rPr>
              <a:t>Fixed cohort </a:t>
            </a:r>
            <a:r>
              <a:rPr lang="en-US" sz="1956" u="sng" dirty="0">
                <a:solidFill>
                  <a:srgbClr val="FF0000"/>
                </a:solidFill>
              </a:rPr>
              <a:t>study</a:t>
            </a:r>
            <a:r>
              <a:rPr lang="en-US" sz="1956" dirty="0">
                <a:solidFill>
                  <a:srgbClr val="FF0000"/>
                </a:solidFill>
              </a:rPr>
              <a:t> : Persons exposed to Chernobyl nuclear reactor accident, still alive, could be contracted and agree to participate</a:t>
            </a:r>
            <a:endParaRPr lang="en-US" sz="2133" dirty="0">
              <a:solidFill>
                <a:srgbClr val="FF0000"/>
              </a:solidFill>
            </a:endParaRPr>
          </a:p>
        </p:txBody>
      </p:sp>
      <p:sp>
        <p:nvSpPr>
          <p:cNvPr id="33" name="Text Box 33">
            <a:extLst>
              <a:ext uri="{FF2B5EF4-FFF2-40B4-BE49-F238E27FC236}">
                <a16:creationId xmlns:a16="http://schemas.microsoft.com/office/drawing/2014/main" id="{359C460E-A0E9-431B-8811-B4F1105D2567}"/>
              </a:ext>
            </a:extLst>
          </p:cNvPr>
          <p:cNvSpPr txBox="1">
            <a:spLocks noChangeArrowheads="1"/>
          </p:cNvSpPr>
          <p:nvPr/>
        </p:nvSpPr>
        <p:spPr bwMode="auto">
          <a:xfrm>
            <a:off x="62851" y="4600441"/>
            <a:ext cx="2561324" cy="1200329"/>
          </a:xfrm>
          <a:prstGeom prst="rect">
            <a:avLst/>
          </a:prstGeom>
          <a:noFill/>
          <a:ln w="9525">
            <a:noFill/>
            <a:miter lim="800000"/>
            <a:headEnd/>
            <a:tailEnd/>
          </a:ln>
        </p:spPr>
        <p:txBody>
          <a:bodyPr wrap="square">
            <a:spAutoFit/>
          </a:bodyPr>
          <a:lstStyle/>
          <a:p>
            <a:pPr algn="ctr"/>
            <a:r>
              <a:rPr lang="en-US" dirty="0">
                <a:solidFill>
                  <a:srgbClr val="00B0F0"/>
                </a:solidFill>
              </a:rPr>
              <a:t>Fixed cohort study sampling a real-world fixed cohort</a:t>
            </a:r>
          </a:p>
        </p:txBody>
      </p:sp>
      <p:sp>
        <p:nvSpPr>
          <p:cNvPr id="34" name="Text Box 33">
            <a:extLst>
              <a:ext uri="{FF2B5EF4-FFF2-40B4-BE49-F238E27FC236}">
                <a16:creationId xmlns:a16="http://schemas.microsoft.com/office/drawing/2014/main" id="{8F7BDA59-CA64-4786-874E-0E22ACCDDEC9}"/>
              </a:ext>
            </a:extLst>
          </p:cNvPr>
          <p:cNvSpPr txBox="1">
            <a:spLocks noChangeArrowheads="1"/>
          </p:cNvSpPr>
          <p:nvPr/>
        </p:nvSpPr>
        <p:spPr bwMode="auto">
          <a:xfrm>
            <a:off x="5752636" y="873610"/>
            <a:ext cx="3670321" cy="461665"/>
          </a:xfrm>
          <a:prstGeom prst="rect">
            <a:avLst/>
          </a:prstGeom>
          <a:noFill/>
          <a:ln w="9525">
            <a:noFill/>
            <a:miter lim="800000"/>
            <a:headEnd/>
            <a:tailEnd/>
          </a:ln>
        </p:spPr>
        <p:txBody>
          <a:bodyPr wrap="square">
            <a:spAutoFit/>
          </a:bodyPr>
          <a:lstStyle/>
          <a:p>
            <a:pPr algn="ctr"/>
            <a:r>
              <a:rPr lang="en-US" dirty="0">
                <a:solidFill>
                  <a:srgbClr val="00B0F0"/>
                </a:solidFill>
              </a:rPr>
              <a:t>Descriptive Objective</a:t>
            </a:r>
          </a:p>
        </p:txBody>
      </p:sp>
    </p:spTree>
    <p:extLst>
      <p:ext uri="{BB962C8B-B14F-4D97-AF65-F5344CB8AC3E}">
        <p14:creationId xmlns:p14="http://schemas.microsoft.com/office/powerpoint/2010/main" val="941681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6826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630267"/>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68267"/>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4" name="TextBox 37"/>
          <p:cNvSpPr txBox="1">
            <a:spLocks noChangeArrowheads="1"/>
          </p:cNvSpPr>
          <p:nvPr/>
        </p:nvSpPr>
        <p:spPr bwMode="auto">
          <a:xfrm>
            <a:off x="685800" y="5830667"/>
            <a:ext cx="1462260" cy="369332"/>
          </a:xfrm>
          <a:prstGeom prst="rect">
            <a:avLst/>
          </a:prstGeom>
          <a:noFill/>
          <a:ln w="9525">
            <a:noFill/>
            <a:miter lim="800000"/>
            <a:headEnd/>
            <a:tailEnd/>
          </a:ln>
        </p:spPr>
        <p:txBody>
          <a:bodyPr wrap="none">
            <a:spAutoFit/>
          </a:bodyPr>
          <a:lstStyle/>
          <a:p>
            <a:r>
              <a:rPr lang="en-US" sz="1800" dirty="0">
                <a:latin typeface="Calibri" pitchFamily="34" charset="0"/>
              </a:rPr>
              <a:t>Initial  Cohort</a:t>
            </a:r>
          </a:p>
        </p:txBody>
      </p:sp>
      <p:sp>
        <p:nvSpPr>
          <p:cNvPr id="42005" name="TextBox 38"/>
          <p:cNvSpPr txBox="1">
            <a:spLocks noChangeArrowheads="1"/>
          </p:cNvSpPr>
          <p:nvPr/>
        </p:nvSpPr>
        <p:spPr bwMode="auto">
          <a:xfrm>
            <a:off x="6896100" y="5830669"/>
            <a:ext cx="1848070" cy="646331"/>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Follow-Up</a:t>
            </a:r>
          </a:p>
        </p:txBody>
      </p:sp>
      <p:cxnSp>
        <p:nvCxnSpPr>
          <p:cNvPr id="43" name="Straight Arrow Connector 42"/>
          <p:cNvCxnSpPr/>
          <p:nvPr/>
        </p:nvCxnSpPr>
        <p:spPr>
          <a:xfrm>
            <a:off x="2209800" y="5983067"/>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983067"/>
            <a:ext cx="1730602" cy="369332"/>
          </a:xfrm>
          <a:prstGeom prst="rect">
            <a:avLst/>
          </a:prstGeom>
          <a:noFill/>
          <a:ln w="9525">
            <a:noFill/>
            <a:miter lim="800000"/>
            <a:headEnd/>
            <a:tailEnd/>
          </a:ln>
        </p:spPr>
        <p:txBody>
          <a:bodyPr wrap="none">
            <a:spAutoFit/>
          </a:bodyPr>
          <a:lstStyle/>
          <a:p>
            <a:r>
              <a:rPr lang="en-US" sz="1800" dirty="0">
                <a:latin typeface="Calibri" pitchFamily="34" charset="0"/>
              </a:rPr>
              <a:t>Time since entry</a:t>
            </a:r>
          </a:p>
        </p:txBody>
      </p:sp>
      <p:sp>
        <p:nvSpPr>
          <p:cNvPr id="42009" name="TextBox 45"/>
          <p:cNvSpPr txBox="1">
            <a:spLocks noChangeArrowheads="1"/>
          </p:cNvSpPr>
          <p:nvPr/>
        </p:nvSpPr>
        <p:spPr bwMode="auto">
          <a:xfrm>
            <a:off x="226315" y="102513"/>
            <a:ext cx="8765285" cy="430887"/>
          </a:xfrm>
          <a:prstGeom prst="rect">
            <a:avLst/>
          </a:prstGeom>
          <a:noFill/>
          <a:ln w="9525">
            <a:noFill/>
            <a:miter lim="800000"/>
            <a:headEnd/>
            <a:tailEnd/>
          </a:ln>
        </p:spPr>
        <p:txBody>
          <a:bodyPr wrap="none">
            <a:spAutoFit/>
          </a:bodyPr>
          <a:lstStyle/>
          <a:p>
            <a:pPr algn="ctr"/>
            <a:r>
              <a:rPr lang="en-US" sz="2200" b="1" dirty="0"/>
              <a:t>Cohort Study Design to Sample Fixed (or “Closed”) Real-world Cohort</a:t>
            </a:r>
          </a:p>
        </p:txBody>
      </p:sp>
      <p:sp>
        <p:nvSpPr>
          <p:cNvPr id="42010" name="Text Box 1030"/>
          <p:cNvSpPr txBox="1">
            <a:spLocks noChangeArrowheads="1"/>
          </p:cNvSpPr>
          <p:nvPr/>
        </p:nvSpPr>
        <p:spPr bwMode="auto">
          <a:xfrm>
            <a:off x="296864" y="6345014"/>
            <a:ext cx="6991350" cy="461665"/>
          </a:xfrm>
          <a:prstGeom prst="rect">
            <a:avLst/>
          </a:prstGeom>
          <a:noFill/>
          <a:ln w="9525">
            <a:noFill/>
            <a:miter lim="800000"/>
            <a:headEnd/>
            <a:tailEnd/>
          </a:ln>
        </p:spPr>
        <p:txBody>
          <a:bodyPr wrap="square" anchor="ctr">
            <a:spAutoFit/>
          </a:bodyPr>
          <a:lstStyle/>
          <a:p>
            <a:pPr eaLnBrk="0" hangingPunct="0"/>
            <a:r>
              <a:rPr lang="en-US" dirty="0"/>
              <a:t>   Ca = cancer     M = death (not from cancer)</a:t>
            </a:r>
          </a:p>
        </p:txBody>
      </p:sp>
      <p:cxnSp>
        <p:nvCxnSpPr>
          <p:cNvPr id="31" name="Straight Connector 30"/>
          <p:cNvCxnSpPr/>
          <p:nvPr/>
        </p:nvCxnSpPr>
        <p:spPr>
          <a:xfrm flipV="1">
            <a:off x="3276600" y="1922925"/>
            <a:ext cx="462119" cy="46262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738719" y="1727535"/>
            <a:ext cx="418704" cy="369332"/>
          </a:xfrm>
          <a:prstGeom prst="rect">
            <a:avLst/>
          </a:prstGeom>
          <a:noFill/>
          <a:ln w="9525">
            <a:noFill/>
            <a:miter lim="800000"/>
            <a:headEnd/>
            <a:tailEnd/>
          </a:ln>
        </p:spPr>
        <p:txBody>
          <a:bodyPr wrap="none">
            <a:spAutoFit/>
          </a:bodyPr>
          <a:lstStyle/>
          <a:p>
            <a:r>
              <a:rPr lang="en-US" sz="1800" dirty="0">
                <a:latin typeface="Calibri" pitchFamily="34" charset="0"/>
              </a:rPr>
              <a:t>Ca</a:t>
            </a:r>
          </a:p>
        </p:txBody>
      </p:sp>
      <p:cxnSp>
        <p:nvCxnSpPr>
          <p:cNvPr id="33" name="Straight Connector 34"/>
          <p:cNvCxnSpPr/>
          <p:nvPr/>
        </p:nvCxnSpPr>
        <p:spPr>
          <a:xfrm flipV="1">
            <a:off x="5941163" y="2237599"/>
            <a:ext cx="328573" cy="4347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295804" y="2016222"/>
            <a:ext cx="418704" cy="369332"/>
          </a:xfrm>
          <a:prstGeom prst="rect">
            <a:avLst/>
          </a:prstGeom>
          <a:noFill/>
          <a:ln w="9525">
            <a:noFill/>
            <a:miter lim="800000"/>
            <a:headEnd/>
            <a:tailEnd/>
          </a:ln>
        </p:spPr>
        <p:txBody>
          <a:bodyPr wrap="none">
            <a:spAutoFit/>
          </a:bodyPr>
          <a:lstStyle/>
          <a:p>
            <a:r>
              <a:rPr lang="en-US" sz="1800" dirty="0">
                <a:latin typeface="Calibri" pitchFamily="34" charset="0"/>
              </a:rPr>
              <a:t>Ca</a:t>
            </a:r>
          </a:p>
        </p:txBody>
      </p:sp>
      <p:pic>
        <p:nvPicPr>
          <p:cNvPr id="47" name="Picture 46"/>
          <p:cNvPicPr/>
          <p:nvPr/>
        </p:nvPicPr>
        <p:blipFill rotWithShape="1">
          <a:blip r:embed="rId3">
            <a:extLst>
              <a:ext uri="{28A0092B-C50C-407E-A947-70E740481C1C}">
                <a14:useLocalDpi xmlns:a14="http://schemas.microsoft.com/office/drawing/2010/main" val="0"/>
              </a:ext>
            </a:extLst>
          </a:blip>
          <a:srcRect r="89791" b="20344"/>
          <a:stretch/>
        </p:blipFill>
        <p:spPr>
          <a:xfrm>
            <a:off x="1093788" y="1881408"/>
            <a:ext cx="403225" cy="2577661"/>
          </a:xfrm>
          <a:prstGeom prst="rect">
            <a:avLst/>
          </a:prstGeom>
        </p:spPr>
      </p:pic>
      <p:pic>
        <p:nvPicPr>
          <p:cNvPr id="48" name="Picture 47"/>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500805"/>
            <a:ext cx="403226" cy="1253662"/>
          </a:xfrm>
          <a:prstGeom prst="rect">
            <a:avLst/>
          </a:prstGeom>
        </p:spPr>
      </p:pic>
      <p:pic>
        <p:nvPicPr>
          <p:cNvPr id="49" name="Picture 48"/>
          <p:cNvPicPr/>
          <p:nvPr/>
        </p:nvPicPr>
        <p:blipFill rotWithShape="1">
          <a:blip r:embed="rId3">
            <a:extLst>
              <a:ext uri="{28A0092B-C50C-407E-A947-70E740481C1C}">
                <a14:useLocalDpi xmlns:a14="http://schemas.microsoft.com/office/drawing/2010/main" val="0"/>
              </a:ext>
            </a:extLst>
          </a:blip>
          <a:srcRect r="89791" b="61950"/>
          <a:stretch/>
        </p:blipFill>
        <p:spPr>
          <a:xfrm>
            <a:off x="7317639" y="4085582"/>
            <a:ext cx="403225" cy="1267670"/>
          </a:xfrm>
          <a:prstGeom prst="rect">
            <a:avLst/>
          </a:prstGeom>
        </p:spPr>
      </p:pic>
      <p:cxnSp>
        <p:nvCxnSpPr>
          <p:cNvPr id="3" name="Straight Connector 2"/>
          <p:cNvCxnSpPr>
            <a:cxnSpLocks/>
          </p:cNvCxnSpPr>
          <p:nvPr/>
        </p:nvCxnSpPr>
        <p:spPr bwMode="auto">
          <a:xfrm flipV="1">
            <a:off x="1524000" y="5585240"/>
            <a:ext cx="4617308" cy="2527"/>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1550988" y="2086604"/>
            <a:ext cx="658812"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1524000" y="3316067"/>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1536275" y="5221067"/>
            <a:ext cx="57912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1497014" y="4916267"/>
            <a:ext cx="57912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7" name="Straight Connector 36"/>
          <p:cNvCxnSpPr/>
          <p:nvPr/>
        </p:nvCxnSpPr>
        <p:spPr>
          <a:xfrm flipV="1">
            <a:off x="2209800" y="1759245"/>
            <a:ext cx="304800" cy="3273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a:off x="1524000" y="3620867"/>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39" name="Straight Connector 38"/>
          <p:cNvCxnSpPr>
            <a:cxnSpLocks/>
          </p:cNvCxnSpPr>
          <p:nvPr/>
        </p:nvCxnSpPr>
        <p:spPr bwMode="auto">
          <a:xfrm>
            <a:off x="1509287" y="3925667"/>
            <a:ext cx="2757913"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0" name="Straight Connector 39"/>
          <p:cNvCxnSpPr>
            <a:cxnSpLocks/>
            <a:endCxn id="5" idx="1"/>
          </p:cNvCxnSpPr>
          <p:nvPr/>
        </p:nvCxnSpPr>
        <p:spPr bwMode="auto">
          <a:xfrm>
            <a:off x="1553425" y="4230467"/>
            <a:ext cx="576177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1" name="Straight Connector 40"/>
          <p:cNvCxnSpPr>
            <a:cxnSpLocks/>
          </p:cNvCxnSpPr>
          <p:nvPr/>
        </p:nvCxnSpPr>
        <p:spPr bwMode="auto">
          <a:xfrm>
            <a:off x="1538712" y="4611467"/>
            <a:ext cx="5776488"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1509287" y="3011267"/>
            <a:ext cx="5820625"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1536275" y="2672332"/>
            <a:ext cx="4404888"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a:off x="1524000" y="2385553"/>
            <a:ext cx="1752600" cy="0"/>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46" name="TextBox 35"/>
          <p:cNvSpPr txBox="1">
            <a:spLocks noChangeArrowheads="1"/>
          </p:cNvSpPr>
          <p:nvPr/>
        </p:nvSpPr>
        <p:spPr bwMode="auto">
          <a:xfrm>
            <a:off x="2514600" y="1459468"/>
            <a:ext cx="418704" cy="369332"/>
          </a:xfrm>
          <a:prstGeom prst="rect">
            <a:avLst/>
          </a:prstGeom>
          <a:noFill/>
          <a:ln w="9525">
            <a:noFill/>
            <a:miter lim="800000"/>
            <a:headEnd/>
            <a:tailEnd/>
          </a:ln>
        </p:spPr>
        <p:txBody>
          <a:bodyPr wrap="none">
            <a:spAutoFit/>
          </a:bodyPr>
          <a:lstStyle/>
          <a:p>
            <a:r>
              <a:rPr lang="en-US" sz="1800" dirty="0">
                <a:latin typeface="Calibri" pitchFamily="34" charset="0"/>
              </a:rPr>
              <a:t>Ca</a:t>
            </a:r>
          </a:p>
        </p:txBody>
      </p:sp>
      <p:sp>
        <p:nvSpPr>
          <p:cNvPr id="2" name="TextBox 1"/>
          <p:cNvSpPr txBox="1"/>
          <p:nvPr/>
        </p:nvSpPr>
        <p:spPr>
          <a:xfrm>
            <a:off x="218294" y="609599"/>
            <a:ext cx="8239754" cy="830997"/>
          </a:xfrm>
          <a:prstGeom prst="rect">
            <a:avLst/>
          </a:prstGeom>
          <a:noFill/>
        </p:spPr>
        <p:txBody>
          <a:bodyPr wrap="square" rtlCol="0">
            <a:spAutoFit/>
          </a:bodyPr>
          <a:lstStyle/>
          <a:p>
            <a:r>
              <a:rPr lang="en-US" dirty="0"/>
              <a:t>Research question:  What is cancer incidence after exposure to nuclear plant accident?</a:t>
            </a:r>
          </a:p>
        </p:txBody>
      </p:sp>
      <p:cxnSp>
        <p:nvCxnSpPr>
          <p:cNvPr id="52" name="Straight Connector 34">
            <a:extLst>
              <a:ext uri="{FF2B5EF4-FFF2-40B4-BE49-F238E27FC236}">
                <a16:creationId xmlns:a16="http://schemas.microsoft.com/office/drawing/2014/main" id="{6CCA1839-598F-465D-9563-B467B1F36CE5}"/>
              </a:ext>
            </a:extLst>
          </p:cNvPr>
          <p:cNvCxnSpPr>
            <a:cxnSpLocks/>
          </p:cNvCxnSpPr>
          <p:nvPr/>
        </p:nvCxnSpPr>
        <p:spPr>
          <a:xfrm flipV="1">
            <a:off x="4241820" y="2096867"/>
            <a:ext cx="744759" cy="18247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34">
            <a:extLst>
              <a:ext uri="{FF2B5EF4-FFF2-40B4-BE49-F238E27FC236}">
                <a16:creationId xmlns:a16="http://schemas.microsoft.com/office/drawing/2014/main" id="{40A87D8A-85E4-4043-A5F3-55324A25B974}"/>
              </a:ext>
            </a:extLst>
          </p:cNvPr>
          <p:cNvCxnSpPr>
            <a:cxnSpLocks/>
          </p:cNvCxnSpPr>
          <p:nvPr/>
        </p:nvCxnSpPr>
        <p:spPr>
          <a:xfrm flipV="1">
            <a:off x="6141308" y="2361087"/>
            <a:ext cx="970462" cy="32241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35">
            <a:extLst>
              <a:ext uri="{FF2B5EF4-FFF2-40B4-BE49-F238E27FC236}">
                <a16:creationId xmlns:a16="http://schemas.microsoft.com/office/drawing/2014/main" id="{D8545614-0A8A-4081-8D2A-809FB793314D}"/>
              </a:ext>
            </a:extLst>
          </p:cNvPr>
          <p:cNvSpPr txBox="1">
            <a:spLocks noChangeArrowheads="1"/>
          </p:cNvSpPr>
          <p:nvPr/>
        </p:nvSpPr>
        <p:spPr bwMode="auto">
          <a:xfrm>
            <a:off x="5001292" y="1889735"/>
            <a:ext cx="525171" cy="369332"/>
          </a:xfrm>
          <a:prstGeom prst="rect">
            <a:avLst/>
          </a:prstGeom>
          <a:noFill/>
          <a:ln w="9525">
            <a:noFill/>
            <a:miter lim="800000"/>
            <a:headEnd/>
            <a:tailEnd/>
          </a:ln>
        </p:spPr>
        <p:txBody>
          <a:bodyPr wrap="square">
            <a:spAutoFit/>
          </a:bodyPr>
          <a:lstStyle/>
          <a:p>
            <a:r>
              <a:rPr lang="en-US" sz="1800" dirty="0">
                <a:latin typeface="Calibri" pitchFamily="34" charset="0"/>
              </a:rPr>
              <a:t>M</a:t>
            </a:r>
          </a:p>
        </p:txBody>
      </p:sp>
      <p:sp>
        <p:nvSpPr>
          <p:cNvPr id="57" name="TextBox 35">
            <a:extLst>
              <a:ext uri="{FF2B5EF4-FFF2-40B4-BE49-F238E27FC236}">
                <a16:creationId xmlns:a16="http://schemas.microsoft.com/office/drawing/2014/main" id="{54F20BFD-39BF-44C8-82B1-30208A4BDA50}"/>
              </a:ext>
            </a:extLst>
          </p:cNvPr>
          <p:cNvSpPr txBox="1">
            <a:spLocks noChangeArrowheads="1"/>
          </p:cNvSpPr>
          <p:nvPr/>
        </p:nvSpPr>
        <p:spPr bwMode="auto">
          <a:xfrm>
            <a:off x="7084547" y="2051466"/>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pic>
        <p:nvPicPr>
          <p:cNvPr id="58" name="Picture 57">
            <a:extLst>
              <a:ext uri="{FF2B5EF4-FFF2-40B4-BE49-F238E27FC236}">
                <a16:creationId xmlns:a16="http://schemas.microsoft.com/office/drawing/2014/main" id="{89414EF4-ACD3-4C77-992C-488D7027E915}"/>
              </a:ext>
            </a:extLst>
          </p:cNvPr>
          <p:cNvPicPr/>
          <p:nvPr/>
        </p:nvPicPr>
        <p:blipFill rotWithShape="1">
          <a:blip r:embed="rId3">
            <a:extLst>
              <a:ext uri="{28A0092B-C50C-407E-A947-70E740481C1C}">
                <a14:useLocalDpi xmlns:a14="http://schemas.microsoft.com/office/drawing/2010/main" val="0"/>
              </a:ext>
            </a:extLst>
          </a:blip>
          <a:srcRect r="88701" b="71452"/>
          <a:stretch/>
        </p:blipFill>
        <p:spPr>
          <a:xfrm>
            <a:off x="7315200" y="2765066"/>
            <a:ext cx="446274" cy="951131"/>
          </a:xfrm>
          <a:prstGeom prst="rect">
            <a:avLst/>
          </a:prstGeom>
        </p:spPr>
      </p:pic>
      <p:sp>
        <p:nvSpPr>
          <p:cNvPr id="50" name="TextBox 49">
            <a:extLst>
              <a:ext uri="{FF2B5EF4-FFF2-40B4-BE49-F238E27FC236}">
                <a16:creationId xmlns:a16="http://schemas.microsoft.com/office/drawing/2014/main" id="{EE91F1E5-35B6-4664-98B5-5F4D91D3CB12}"/>
              </a:ext>
            </a:extLst>
          </p:cNvPr>
          <p:cNvSpPr txBox="1"/>
          <p:nvPr/>
        </p:nvSpPr>
        <p:spPr>
          <a:xfrm>
            <a:off x="5760250" y="1199295"/>
            <a:ext cx="2703039" cy="461665"/>
          </a:xfrm>
          <a:prstGeom prst="rect">
            <a:avLst/>
          </a:prstGeom>
          <a:noFill/>
        </p:spPr>
        <p:txBody>
          <a:bodyPr wrap="square" rtlCol="0">
            <a:spAutoFit/>
          </a:bodyPr>
          <a:lstStyle/>
          <a:p>
            <a:r>
              <a:rPr lang="en-US" dirty="0">
                <a:solidFill>
                  <a:srgbClr val="FF0000"/>
                </a:solidFill>
              </a:rPr>
              <a:t>How to sample this?</a:t>
            </a:r>
          </a:p>
        </p:txBody>
      </p:sp>
      <p:sp>
        <p:nvSpPr>
          <p:cNvPr id="51" name="Oval 50">
            <a:extLst>
              <a:ext uri="{FF2B5EF4-FFF2-40B4-BE49-F238E27FC236}">
                <a16:creationId xmlns:a16="http://schemas.microsoft.com/office/drawing/2014/main" id="{A313FC06-45AA-4E0F-A32D-0463CB714370}"/>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88353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619250" y="1896068"/>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410450" y="2658068"/>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162050" y="1896068"/>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2076450" y="1577816"/>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511443" y="1651787"/>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47034" y="1781768"/>
            <a:ext cx="440005" cy="4265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6065057" y="2111530"/>
            <a:ext cx="347628" cy="39105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25793" y="2075796"/>
            <a:ext cx="313057" cy="3745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258049" y="2315168"/>
            <a:ext cx="354015" cy="3596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902262" y="1727987"/>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451807" y="190142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448611" y="2277068"/>
            <a:ext cx="276039" cy="2857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143250" y="174366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667250" y="197226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724650" y="220086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3" name="Straight Arrow Connector 42"/>
          <p:cNvCxnSpPr/>
          <p:nvPr/>
        </p:nvCxnSpPr>
        <p:spPr>
          <a:xfrm>
            <a:off x="2305050" y="6010868"/>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905250" y="6010868"/>
            <a:ext cx="2270750" cy="369332"/>
          </a:xfrm>
          <a:prstGeom prst="rect">
            <a:avLst/>
          </a:prstGeom>
          <a:noFill/>
          <a:ln w="9525">
            <a:noFill/>
            <a:miter lim="800000"/>
            <a:headEnd/>
            <a:tailEnd/>
          </a:ln>
        </p:spPr>
        <p:txBody>
          <a:bodyPr wrap="none">
            <a:spAutoFit/>
          </a:bodyPr>
          <a:lstStyle/>
          <a:p>
            <a:r>
              <a:rPr lang="en-US" sz="1800" dirty="0">
                <a:latin typeface="Calibri" pitchFamily="34" charset="0"/>
              </a:rPr>
              <a:t>Time since enrollment</a:t>
            </a:r>
          </a:p>
        </p:txBody>
      </p:sp>
      <p:sp>
        <p:nvSpPr>
          <p:cNvPr id="42010" name="Text Box 1030"/>
          <p:cNvSpPr txBox="1">
            <a:spLocks noChangeArrowheads="1"/>
          </p:cNvSpPr>
          <p:nvPr/>
        </p:nvSpPr>
        <p:spPr bwMode="auto">
          <a:xfrm>
            <a:off x="400050" y="1055638"/>
            <a:ext cx="8439150" cy="461665"/>
          </a:xfrm>
          <a:prstGeom prst="rect">
            <a:avLst/>
          </a:prstGeom>
          <a:noFill/>
          <a:ln w="9525">
            <a:noFill/>
            <a:miter lim="800000"/>
            <a:headEnd/>
            <a:tailEnd/>
          </a:ln>
        </p:spPr>
        <p:txBody>
          <a:bodyPr wrap="square" anchor="ctr">
            <a:spAutoFit/>
          </a:bodyPr>
          <a:lstStyle/>
          <a:p>
            <a:pPr algn="ctr" eaLnBrk="0" hangingPunct="0"/>
            <a:r>
              <a:rPr lang="en-US" dirty="0"/>
              <a:t>       = event               = loss to follow-up   CE = competing event</a:t>
            </a:r>
          </a:p>
        </p:txBody>
      </p:sp>
      <p:cxnSp>
        <p:nvCxnSpPr>
          <p:cNvPr id="2" name="Straight Connector 15"/>
          <p:cNvCxnSpPr/>
          <p:nvPr/>
        </p:nvCxnSpPr>
        <p:spPr>
          <a:xfrm flipV="1">
            <a:off x="434181" y="1286468"/>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1"/>
          <p:cNvSpPr>
            <a:spLocks noChangeArrowheads="1"/>
          </p:cNvSpPr>
          <p:nvPr/>
        </p:nvSpPr>
        <p:spPr bwMode="auto">
          <a:xfrm flipV="1">
            <a:off x="891381" y="1210268"/>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cxnSp>
        <p:nvCxnSpPr>
          <p:cNvPr id="42013" name="Straight Arrow Connector 30"/>
          <p:cNvCxnSpPr>
            <a:cxnSpLocks noChangeShapeType="1"/>
          </p:cNvCxnSpPr>
          <p:nvPr/>
        </p:nvCxnSpPr>
        <p:spPr bwMode="auto">
          <a:xfrm>
            <a:off x="2609850" y="1286468"/>
            <a:ext cx="533400" cy="0"/>
          </a:xfrm>
          <a:prstGeom prst="straightConnector1">
            <a:avLst/>
          </a:prstGeom>
          <a:noFill/>
          <a:ln w="19050" algn="ctr">
            <a:solidFill>
              <a:schemeClr val="tx1"/>
            </a:solidFill>
            <a:round/>
            <a:headEnd/>
            <a:tailEnd type="arrow" w="med" len="med"/>
          </a:ln>
        </p:spPr>
      </p:cxnSp>
      <p:grpSp>
        <p:nvGrpSpPr>
          <p:cNvPr id="7" name="Group 6">
            <a:extLst>
              <a:ext uri="{FF2B5EF4-FFF2-40B4-BE49-F238E27FC236}">
                <a16:creationId xmlns:a16="http://schemas.microsoft.com/office/drawing/2014/main" id="{155AEE40-085A-4EE8-983C-00BBA805F122}"/>
              </a:ext>
            </a:extLst>
          </p:cNvPr>
          <p:cNvGrpSpPr/>
          <p:nvPr/>
        </p:nvGrpSpPr>
        <p:grpSpPr>
          <a:xfrm rot="21386340">
            <a:off x="6830501" y="2000877"/>
            <a:ext cx="750063" cy="586633"/>
            <a:chOff x="3444587" y="1542090"/>
            <a:chExt cx="750063" cy="586633"/>
          </a:xfrm>
        </p:grpSpPr>
        <p:cxnSp>
          <p:nvCxnSpPr>
            <p:cNvPr id="31" name="Straight Connector 30"/>
            <p:cNvCxnSpPr/>
            <p:nvPr/>
          </p:nvCxnSpPr>
          <p:spPr>
            <a:xfrm flipV="1">
              <a:off x="3444587" y="1761196"/>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774342" y="154209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grpSp>
      <p:sp>
        <p:nvSpPr>
          <p:cNvPr id="51" name="Oval 21"/>
          <p:cNvSpPr>
            <a:spLocks noChangeArrowheads="1"/>
          </p:cNvSpPr>
          <p:nvPr/>
        </p:nvSpPr>
        <p:spPr bwMode="auto">
          <a:xfrm flipV="1">
            <a:off x="3200006" y="166970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3" name="Oval 21"/>
          <p:cNvSpPr>
            <a:spLocks noChangeArrowheads="1"/>
          </p:cNvSpPr>
          <p:nvPr/>
        </p:nvSpPr>
        <p:spPr bwMode="auto">
          <a:xfrm flipV="1">
            <a:off x="4667250" y="190581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5" name="Oval 21"/>
          <p:cNvSpPr>
            <a:spLocks noChangeArrowheads="1"/>
          </p:cNvSpPr>
          <p:nvPr/>
        </p:nvSpPr>
        <p:spPr bwMode="auto">
          <a:xfrm flipV="1">
            <a:off x="6724650" y="2124668"/>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7" name="Oval 56"/>
          <p:cNvSpPr/>
          <p:nvPr/>
        </p:nvSpPr>
        <p:spPr>
          <a:xfrm>
            <a:off x="857251" y="113407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8" name="Oval 57"/>
          <p:cNvSpPr/>
          <p:nvPr/>
        </p:nvSpPr>
        <p:spPr>
          <a:xfrm>
            <a:off x="3135880" y="163147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0" name="Oval 59"/>
          <p:cNvSpPr/>
          <p:nvPr/>
        </p:nvSpPr>
        <p:spPr>
          <a:xfrm>
            <a:off x="4649148" y="181842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2" name="Oval 61"/>
          <p:cNvSpPr/>
          <p:nvPr/>
        </p:nvSpPr>
        <p:spPr>
          <a:xfrm>
            <a:off x="6650225" y="206054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6" name="TextBox 45"/>
          <p:cNvSpPr txBox="1">
            <a:spLocks noChangeArrowheads="1"/>
          </p:cNvSpPr>
          <p:nvPr/>
        </p:nvSpPr>
        <p:spPr bwMode="auto">
          <a:xfrm>
            <a:off x="76201" y="0"/>
            <a:ext cx="8991599" cy="1077218"/>
          </a:xfrm>
          <a:prstGeom prst="rect">
            <a:avLst/>
          </a:prstGeom>
          <a:noFill/>
          <a:ln w="9525">
            <a:noFill/>
            <a:miter lim="800000"/>
            <a:headEnd/>
            <a:tailEnd/>
          </a:ln>
        </p:spPr>
        <p:txBody>
          <a:bodyPr wrap="square">
            <a:spAutoFit/>
          </a:bodyPr>
          <a:lstStyle/>
          <a:p>
            <a:pPr algn="ctr"/>
            <a:r>
              <a:rPr lang="en-US" sz="3200" b="1" dirty="0"/>
              <a:t>Classic Approach: Fixed Cohort Study to Sample a Fixed Real-World Cohort</a:t>
            </a:r>
          </a:p>
        </p:txBody>
      </p:sp>
      <p:sp>
        <p:nvSpPr>
          <p:cNvPr id="52" name="TextBox 37"/>
          <p:cNvSpPr txBox="1">
            <a:spLocks noChangeArrowheads="1"/>
          </p:cNvSpPr>
          <p:nvPr/>
        </p:nvSpPr>
        <p:spPr bwMode="auto">
          <a:xfrm>
            <a:off x="567531" y="5858470"/>
            <a:ext cx="1794669" cy="923330"/>
          </a:xfrm>
          <a:prstGeom prst="rect">
            <a:avLst/>
          </a:prstGeom>
          <a:noFill/>
          <a:ln w="9525">
            <a:noFill/>
            <a:miter lim="800000"/>
            <a:headEnd/>
            <a:tailEnd/>
          </a:ln>
        </p:spPr>
        <p:txBody>
          <a:bodyPr wrap="square">
            <a:spAutoFit/>
          </a:bodyPr>
          <a:lstStyle/>
          <a:p>
            <a:pPr algn="ctr"/>
            <a:r>
              <a:rPr lang="en-US" sz="1800" dirty="0">
                <a:latin typeface="Calibri" pitchFamily="34" charset="0"/>
              </a:rPr>
              <a:t>Initial Study Cohort</a:t>
            </a:r>
          </a:p>
          <a:p>
            <a:r>
              <a:rPr lang="en-US" sz="1800" dirty="0">
                <a:latin typeface="Calibri" pitchFamily="34" charset="0"/>
              </a:rPr>
              <a:t>(e.g., N = 10000)</a:t>
            </a:r>
          </a:p>
        </p:txBody>
      </p:sp>
      <p:sp>
        <p:nvSpPr>
          <p:cNvPr id="56" name="TextBox 38"/>
          <p:cNvSpPr txBox="1">
            <a:spLocks noChangeArrowheads="1"/>
          </p:cNvSpPr>
          <p:nvPr/>
        </p:nvSpPr>
        <p:spPr bwMode="auto">
          <a:xfrm>
            <a:off x="7143530" y="5848943"/>
            <a:ext cx="1848070" cy="923330"/>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Follow-Up</a:t>
            </a:r>
          </a:p>
          <a:p>
            <a:r>
              <a:rPr lang="en-US" sz="1800" dirty="0">
                <a:latin typeface="Calibri" pitchFamily="34" charset="0"/>
              </a:rPr>
              <a:t>(e.g., N =9545)</a:t>
            </a:r>
          </a:p>
        </p:txBody>
      </p:sp>
      <p:grpSp>
        <p:nvGrpSpPr>
          <p:cNvPr id="42" name="Group 41"/>
          <p:cNvGrpSpPr/>
          <p:nvPr/>
        </p:nvGrpSpPr>
        <p:grpSpPr>
          <a:xfrm>
            <a:off x="1162051" y="2857500"/>
            <a:ext cx="6858000" cy="2552700"/>
            <a:chOff x="914400" y="2538129"/>
            <a:chExt cx="8176419" cy="2552700"/>
          </a:xfrm>
        </p:grpSpPr>
        <p:sp>
          <p:nvSpPr>
            <p:cNvPr id="44" name="Right Arrow 43"/>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45" name="TextBox 36"/>
            <p:cNvSpPr txBox="1">
              <a:spLocks noChangeArrowheads="1"/>
            </p:cNvSpPr>
            <p:nvPr/>
          </p:nvSpPr>
          <p:spPr bwMode="auto">
            <a:xfrm>
              <a:off x="1626674" y="3392269"/>
              <a:ext cx="2656112" cy="646331"/>
            </a:xfrm>
            <a:prstGeom prst="rect">
              <a:avLst/>
            </a:prstGeom>
            <a:noFill/>
            <a:ln w="9525">
              <a:noFill/>
              <a:miter lim="800000"/>
              <a:headEnd/>
              <a:tailEnd/>
            </a:ln>
          </p:spPr>
          <p:txBody>
            <a:bodyPr wrap="none">
              <a:spAutoFit/>
            </a:bodyPr>
            <a:lstStyle/>
            <a:p>
              <a:r>
                <a:rPr lang="en-US" sz="3600" b="1" dirty="0">
                  <a:solidFill>
                    <a:schemeClr val="bg1"/>
                  </a:solidFill>
                  <a:latin typeface="Calibri" pitchFamily="34" charset="0"/>
                </a:rPr>
                <a:t>Cohort study</a:t>
              </a:r>
            </a:p>
          </p:txBody>
        </p:sp>
      </p:grpSp>
      <p:cxnSp>
        <p:nvCxnSpPr>
          <p:cNvPr id="47" name="Straight Arrow Connector 46">
            <a:extLst>
              <a:ext uri="{FF2B5EF4-FFF2-40B4-BE49-F238E27FC236}">
                <a16:creationId xmlns:a16="http://schemas.microsoft.com/office/drawing/2014/main" id="{27E5AC07-705A-48EB-9D9F-21F26EDBED65}"/>
              </a:ext>
            </a:extLst>
          </p:cNvPr>
          <p:cNvCxnSpPr/>
          <p:nvPr/>
        </p:nvCxnSpPr>
        <p:spPr>
          <a:xfrm flipV="1">
            <a:off x="3443345" y="1721151"/>
            <a:ext cx="440005" cy="4265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483D357E-B73B-408F-A009-D69A2D005213}"/>
              </a:ext>
            </a:extLst>
          </p:cNvPr>
          <p:cNvGrpSpPr/>
          <p:nvPr/>
        </p:nvGrpSpPr>
        <p:grpSpPr>
          <a:xfrm>
            <a:off x="4895378" y="1718353"/>
            <a:ext cx="677635" cy="638061"/>
            <a:chOff x="3528802" y="1526722"/>
            <a:chExt cx="677635" cy="638061"/>
          </a:xfrm>
        </p:grpSpPr>
        <p:cxnSp>
          <p:nvCxnSpPr>
            <p:cNvPr id="49" name="Straight Connector 48">
              <a:extLst>
                <a:ext uri="{FF2B5EF4-FFF2-40B4-BE49-F238E27FC236}">
                  <a16:creationId xmlns:a16="http://schemas.microsoft.com/office/drawing/2014/main" id="{110C3D8A-ABC6-4B77-9E26-D56B55E062A6}"/>
                </a:ext>
              </a:extLst>
            </p:cNvPr>
            <p:cNvCxnSpPr>
              <a:cxnSpLocks/>
            </p:cNvCxnSpPr>
            <p:nvPr/>
          </p:nvCxnSpPr>
          <p:spPr>
            <a:xfrm flipV="1">
              <a:off x="3528802" y="1847019"/>
              <a:ext cx="332972" cy="3177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35">
              <a:extLst>
                <a:ext uri="{FF2B5EF4-FFF2-40B4-BE49-F238E27FC236}">
                  <a16:creationId xmlns:a16="http://schemas.microsoft.com/office/drawing/2014/main" id="{5DBCE855-C46F-49F7-95D0-7CBDF7541219}"/>
                </a:ext>
              </a:extLst>
            </p:cNvPr>
            <p:cNvSpPr txBox="1">
              <a:spLocks noChangeArrowheads="1"/>
            </p:cNvSpPr>
            <p:nvPr/>
          </p:nvSpPr>
          <p:spPr bwMode="auto">
            <a:xfrm>
              <a:off x="3749237" y="1526722"/>
              <a:ext cx="457200" cy="369332"/>
            </a:xfrm>
            <a:prstGeom prst="rect">
              <a:avLst/>
            </a:prstGeom>
            <a:noFill/>
            <a:ln w="9525">
              <a:noFill/>
              <a:miter lim="800000"/>
              <a:headEnd/>
              <a:tailEnd/>
            </a:ln>
          </p:spPr>
          <p:txBody>
            <a:bodyPr wrap="square">
              <a:spAutoFit/>
            </a:bodyPr>
            <a:lstStyle/>
            <a:p>
              <a:r>
                <a:rPr lang="en-US" sz="1800" dirty="0">
                  <a:latin typeface="Calibri" pitchFamily="34" charset="0"/>
                </a:rPr>
                <a:t>CE</a:t>
              </a:r>
            </a:p>
          </p:txBody>
        </p:sp>
      </p:grpSp>
      <p:cxnSp>
        <p:nvCxnSpPr>
          <p:cNvPr id="59" name="Straight Arrow Connector 58">
            <a:extLst>
              <a:ext uri="{FF2B5EF4-FFF2-40B4-BE49-F238E27FC236}">
                <a16:creationId xmlns:a16="http://schemas.microsoft.com/office/drawing/2014/main" id="{CBC262E1-5EED-4B47-8D7A-E6043DAD6D0D}"/>
              </a:ext>
            </a:extLst>
          </p:cNvPr>
          <p:cNvCxnSpPr/>
          <p:nvPr/>
        </p:nvCxnSpPr>
        <p:spPr>
          <a:xfrm flipV="1">
            <a:off x="5362058" y="2026698"/>
            <a:ext cx="313057" cy="3745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37">
            <a:extLst>
              <a:ext uri="{FF2B5EF4-FFF2-40B4-BE49-F238E27FC236}">
                <a16:creationId xmlns:a16="http://schemas.microsoft.com/office/drawing/2014/main" id="{0F425529-8029-40E8-9308-86AEFE0A208A}"/>
              </a:ext>
            </a:extLst>
          </p:cNvPr>
          <p:cNvSpPr txBox="1">
            <a:spLocks noChangeArrowheads="1"/>
          </p:cNvSpPr>
          <p:nvPr/>
        </p:nvSpPr>
        <p:spPr bwMode="auto">
          <a:xfrm>
            <a:off x="7486747" y="1476059"/>
            <a:ext cx="1794669" cy="830997"/>
          </a:xfrm>
          <a:prstGeom prst="rect">
            <a:avLst/>
          </a:prstGeom>
          <a:noFill/>
          <a:ln w="9525">
            <a:noFill/>
            <a:miter lim="800000"/>
            <a:headEnd/>
            <a:tailEnd/>
          </a:ln>
        </p:spPr>
        <p:txBody>
          <a:bodyPr wrap="square">
            <a:spAutoFit/>
          </a:bodyPr>
          <a:lstStyle/>
          <a:p>
            <a:pPr algn="ctr"/>
            <a:r>
              <a:rPr lang="en-US" dirty="0">
                <a:solidFill>
                  <a:srgbClr val="00B0F0"/>
                </a:solidFill>
                <a:latin typeface="Calibri" pitchFamily="34" charset="0"/>
              </a:rPr>
              <a:t>4 possible outcomes</a:t>
            </a:r>
          </a:p>
        </p:txBody>
      </p:sp>
    </p:spTree>
    <p:extLst>
      <p:ext uri="{BB962C8B-B14F-4D97-AF65-F5344CB8AC3E}">
        <p14:creationId xmlns:p14="http://schemas.microsoft.com/office/powerpoint/2010/main" val="1783184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F0493D-AEB9-4BD7-BD09-48C364F2F03F}"/>
              </a:ext>
            </a:extLst>
          </p:cNvPr>
          <p:cNvGrpSpPr/>
          <p:nvPr/>
        </p:nvGrpSpPr>
        <p:grpSpPr>
          <a:xfrm>
            <a:off x="7667668" y="4767085"/>
            <a:ext cx="1071343" cy="948267"/>
            <a:chOff x="8115300" y="4648200"/>
            <a:chExt cx="1524000" cy="1295400"/>
          </a:xfrm>
        </p:grpSpPr>
        <p:sp>
          <p:nvSpPr>
            <p:cNvPr id="98306" name="Rectangle 3"/>
            <p:cNvSpPr>
              <a:spLocks noChangeArrowheads="1"/>
            </p:cNvSpPr>
            <p:nvPr/>
          </p:nvSpPr>
          <p:spPr bwMode="auto">
            <a:xfrm>
              <a:off x="8115300" y="4648200"/>
              <a:ext cx="1524000" cy="1295400"/>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07" name="Line 6"/>
            <p:cNvSpPr>
              <a:spLocks noChangeShapeType="1"/>
            </p:cNvSpPr>
            <p:nvPr/>
          </p:nvSpPr>
          <p:spPr bwMode="auto">
            <a:xfrm>
              <a:off x="8877300" y="4648200"/>
              <a:ext cx="0" cy="129540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08" name="Line 7"/>
            <p:cNvSpPr>
              <a:spLocks noChangeShapeType="1"/>
            </p:cNvSpPr>
            <p:nvPr/>
          </p:nvSpPr>
          <p:spPr bwMode="auto">
            <a:xfrm>
              <a:off x="8115300" y="5257800"/>
              <a:ext cx="1524000"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sp>
        <p:nvSpPr>
          <p:cNvPr id="98309" name="Text Box 8"/>
          <p:cNvSpPr txBox="1">
            <a:spLocks noChangeArrowheads="1"/>
          </p:cNvSpPr>
          <p:nvPr/>
        </p:nvSpPr>
        <p:spPr bwMode="auto">
          <a:xfrm>
            <a:off x="1676401" y="1667933"/>
            <a:ext cx="184731" cy="420564"/>
          </a:xfrm>
          <a:prstGeom prst="rect">
            <a:avLst/>
          </a:prstGeom>
          <a:noFill/>
          <a:ln w="9525">
            <a:noFill/>
            <a:miter lim="800000"/>
            <a:headEnd/>
            <a:tailEnd/>
          </a:ln>
        </p:spPr>
        <p:txBody>
          <a:bodyPr wrap="none">
            <a:spAutoFit/>
          </a:bodyPr>
          <a:lstStyle/>
          <a:p>
            <a:pPr defTabSz="812810" eaLnBrk="0" hangingPunct="0"/>
            <a:endParaRPr lang="en-US" sz="2133" dirty="0">
              <a:solidFill>
                <a:srgbClr val="000000"/>
              </a:solidFill>
            </a:endParaRPr>
          </a:p>
        </p:txBody>
      </p:sp>
      <p:sp>
        <p:nvSpPr>
          <p:cNvPr id="98314" name="Text Box 17"/>
          <p:cNvSpPr txBox="1">
            <a:spLocks noChangeArrowheads="1"/>
          </p:cNvSpPr>
          <p:nvPr/>
        </p:nvSpPr>
        <p:spPr bwMode="auto">
          <a:xfrm>
            <a:off x="1506393" y="4365318"/>
            <a:ext cx="5199207" cy="1898212"/>
          </a:xfrm>
          <a:prstGeom prst="rect">
            <a:avLst/>
          </a:prstGeom>
          <a:noFill/>
          <a:ln w="9525">
            <a:noFill/>
            <a:miter lim="800000"/>
            <a:headEnd/>
            <a:tailEnd/>
          </a:ln>
        </p:spPr>
        <p:txBody>
          <a:bodyPr wrap="square">
            <a:spAutoFit/>
          </a:bodyPr>
          <a:lstStyle/>
          <a:p>
            <a:pPr algn="ctr" defTabSz="812810" eaLnBrk="0" hangingPunct="0"/>
            <a:r>
              <a:rPr lang="en-US" sz="1956" dirty="0"/>
              <a:t>SOURCE POPULATION</a:t>
            </a:r>
          </a:p>
          <a:p>
            <a:pPr algn="ctr" defTabSz="812810" eaLnBrk="0" hangingPunct="0"/>
            <a:r>
              <a:rPr lang="en-US" sz="1956" dirty="0"/>
              <a:t>(aka </a:t>
            </a:r>
          </a:p>
          <a:p>
            <a:pPr algn="ctr" defTabSz="812810" eaLnBrk="0" hangingPunct="0"/>
            <a:r>
              <a:rPr lang="en-US" sz="1956" dirty="0"/>
              <a:t>ACCESSIBLE </a:t>
            </a:r>
          </a:p>
          <a:p>
            <a:pPr algn="ctr" defTabSz="812810" eaLnBrk="0" hangingPunct="0"/>
            <a:r>
              <a:rPr lang="en-US" sz="1956" dirty="0"/>
              <a:t>POPULATION, </a:t>
            </a:r>
          </a:p>
          <a:p>
            <a:pPr algn="ctr" defTabSz="812810" eaLnBrk="0" hangingPunct="0"/>
            <a:r>
              <a:rPr lang="en-US" sz="1956" dirty="0"/>
              <a:t>STUDY BASE, </a:t>
            </a:r>
          </a:p>
          <a:p>
            <a:pPr algn="ctr" defTabSz="812810" eaLnBrk="0" hangingPunct="0"/>
            <a:r>
              <a:rPr lang="en-US" sz="1956" dirty="0"/>
              <a:t>“UNDERLYING COHORT”)</a:t>
            </a:r>
            <a:endParaRPr lang="en-US" sz="2133" dirty="0"/>
          </a:p>
        </p:txBody>
      </p:sp>
      <p:sp>
        <p:nvSpPr>
          <p:cNvPr id="98315" name="Text Box 18"/>
          <p:cNvSpPr txBox="1">
            <a:spLocks noChangeArrowheads="1"/>
          </p:cNvSpPr>
          <p:nvPr/>
        </p:nvSpPr>
        <p:spPr bwMode="auto">
          <a:xfrm>
            <a:off x="7676934" y="5822380"/>
            <a:ext cx="2031999" cy="694293"/>
          </a:xfrm>
          <a:prstGeom prst="rect">
            <a:avLst/>
          </a:prstGeom>
          <a:noFill/>
          <a:ln w="9525">
            <a:noFill/>
            <a:miter lim="800000"/>
            <a:headEnd/>
            <a:tailEnd/>
          </a:ln>
        </p:spPr>
        <p:txBody>
          <a:bodyPr wrap="square">
            <a:spAutoFit/>
          </a:bodyPr>
          <a:lstStyle/>
          <a:p>
            <a:pPr defTabSz="812810" eaLnBrk="0" hangingPunct="0"/>
            <a:r>
              <a:rPr lang="en-US" sz="1956" dirty="0">
                <a:solidFill>
                  <a:srgbClr val="000000"/>
                </a:solidFill>
              </a:rPr>
              <a:t>STUDY SAMPLE</a:t>
            </a:r>
            <a:endParaRPr lang="en-US" sz="2133" dirty="0">
              <a:solidFill>
                <a:srgbClr val="000000"/>
              </a:solidFill>
            </a:endParaRPr>
          </a:p>
        </p:txBody>
      </p:sp>
      <p:sp>
        <p:nvSpPr>
          <p:cNvPr id="98322" name="Text Box 33"/>
          <p:cNvSpPr txBox="1">
            <a:spLocks noChangeArrowheads="1"/>
          </p:cNvSpPr>
          <p:nvPr/>
        </p:nvSpPr>
        <p:spPr bwMode="auto">
          <a:xfrm>
            <a:off x="2841261" y="-16359"/>
            <a:ext cx="6263372" cy="830997"/>
          </a:xfrm>
          <a:prstGeom prst="rect">
            <a:avLst/>
          </a:prstGeom>
          <a:noFill/>
          <a:ln w="9525">
            <a:noFill/>
            <a:miter lim="800000"/>
            <a:headEnd/>
            <a:tailEnd/>
          </a:ln>
        </p:spPr>
        <p:txBody>
          <a:bodyPr wrap="square">
            <a:spAutoFit/>
          </a:bodyPr>
          <a:lstStyle/>
          <a:p>
            <a:pPr algn="ctr"/>
            <a:r>
              <a:rPr lang="en-US" b="1" dirty="0"/>
              <a:t>Research question:  What are the causes of heart attacks in U.S. adults in urban settings? </a:t>
            </a:r>
          </a:p>
        </p:txBody>
      </p:sp>
      <p:grpSp>
        <p:nvGrpSpPr>
          <p:cNvPr id="98323" name="Group 40"/>
          <p:cNvGrpSpPr>
            <a:grpSpLocks/>
          </p:cNvGrpSpPr>
          <p:nvPr/>
        </p:nvGrpSpPr>
        <p:grpSpPr bwMode="auto">
          <a:xfrm>
            <a:off x="304800" y="1170179"/>
            <a:ext cx="2536461" cy="2423095"/>
            <a:chOff x="1296" y="768"/>
            <a:chExt cx="864" cy="816"/>
          </a:xfrm>
        </p:grpSpPr>
        <p:sp>
          <p:nvSpPr>
            <p:cNvPr id="98344" name="Rectangle 23"/>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45" name="Line 35"/>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46" name="Line 38"/>
            <p:cNvSpPr>
              <a:spLocks noChangeShapeType="1"/>
            </p:cNvSpPr>
            <p:nvPr/>
          </p:nvSpPr>
          <p:spPr bwMode="auto">
            <a:xfrm>
              <a:off x="1296" y="1161"/>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grpSp>
        <p:nvGrpSpPr>
          <p:cNvPr id="98326" name="Group 51"/>
          <p:cNvGrpSpPr>
            <a:grpSpLocks/>
          </p:cNvGrpSpPr>
          <p:nvPr/>
        </p:nvGrpSpPr>
        <p:grpSpPr bwMode="auto">
          <a:xfrm>
            <a:off x="3361515" y="2724914"/>
            <a:ext cx="1743885" cy="1640404"/>
            <a:chOff x="1296" y="768"/>
            <a:chExt cx="864" cy="816"/>
          </a:xfrm>
        </p:grpSpPr>
        <p:sp>
          <p:nvSpPr>
            <p:cNvPr id="98335" name="Rectangle 52"/>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36" name="Line 53"/>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37" name="Line 54"/>
            <p:cNvSpPr>
              <a:spLocks noChangeShapeType="1"/>
            </p:cNvSpPr>
            <p:nvPr/>
          </p:nvSpPr>
          <p:spPr bwMode="auto">
            <a:xfrm>
              <a:off x="1296" y="1173"/>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grpSp>
        <p:nvGrpSpPr>
          <p:cNvPr id="98327" name="Group 55"/>
          <p:cNvGrpSpPr>
            <a:grpSpLocks/>
          </p:cNvGrpSpPr>
          <p:nvPr/>
        </p:nvGrpSpPr>
        <p:grpSpPr bwMode="auto">
          <a:xfrm>
            <a:off x="5728369" y="3626600"/>
            <a:ext cx="1358231" cy="1311240"/>
            <a:chOff x="1296" y="768"/>
            <a:chExt cx="864" cy="816"/>
          </a:xfrm>
        </p:grpSpPr>
        <p:sp>
          <p:nvSpPr>
            <p:cNvPr id="98332" name="Rectangle 56"/>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33" name="Line 57"/>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34" name="Line 58"/>
            <p:cNvSpPr>
              <a:spLocks noChangeShapeType="1"/>
            </p:cNvSpPr>
            <p:nvPr/>
          </p:nvSpPr>
          <p:spPr bwMode="auto">
            <a:xfrm>
              <a:off x="1296" y="1167"/>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sp>
        <p:nvSpPr>
          <p:cNvPr id="98328" name="Text Box 59"/>
          <p:cNvSpPr txBox="1">
            <a:spLocks noChangeArrowheads="1"/>
          </p:cNvSpPr>
          <p:nvPr/>
        </p:nvSpPr>
        <p:spPr bwMode="auto">
          <a:xfrm>
            <a:off x="5486400" y="4961345"/>
            <a:ext cx="1828800" cy="694293"/>
          </a:xfrm>
          <a:prstGeom prst="rect">
            <a:avLst/>
          </a:prstGeom>
          <a:noFill/>
          <a:ln w="9525">
            <a:noFill/>
            <a:miter lim="800000"/>
            <a:headEnd/>
            <a:tailEnd/>
          </a:ln>
        </p:spPr>
        <p:txBody>
          <a:bodyPr wrap="square">
            <a:spAutoFit/>
          </a:bodyPr>
          <a:lstStyle/>
          <a:p>
            <a:pPr algn="ctr" defTabSz="812810" eaLnBrk="0" hangingPunct="0"/>
            <a:r>
              <a:rPr lang="en-US" sz="1956" dirty="0">
                <a:solidFill>
                  <a:srgbClr val="000000"/>
                </a:solidFill>
              </a:rPr>
              <a:t>INTENDED SAMPLE</a:t>
            </a:r>
            <a:endParaRPr lang="en-US" sz="2133" dirty="0">
              <a:solidFill>
                <a:srgbClr val="000000"/>
              </a:solidFill>
            </a:endParaRPr>
          </a:p>
        </p:txBody>
      </p:sp>
      <p:sp>
        <p:nvSpPr>
          <p:cNvPr id="44" name="Text Box 17">
            <a:extLst>
              <a:ext uri="{FF2B5EF4-FFF2-40B4-BE49-F238E27FC236}">
                <a16:creationId xmlns:a16="http://schemas.microsoft.com/office/drawing/2014/main" id="{96A72AAB-0971-4AE6-8273-FC9E61B52D13}"/>
              </a:ext>
            </a:extLst>
          </p:cNvPr>
          <p:cNvSpPr txBox="1">
            <a:spLocks noChangeArrowheads="1"/>
          </p:cNvSpPr>
          <p:nvPr/>
        </p:nvSpPr>
        <p:spPr bwMode="auto">
          <a:xfrm>
            <a:off x="0" y="3601353"/>
            <a:ext cx="3035066" cy="393313"/>
          </a:xfrm>
          <a:prstGeom prst="rect">
            <a:avLst/>
          </a:prstGeom>
          <a:noFill/>
          <a:ln w="9525">
            <a:noFill/>
            <a:miter lim="800000"/>
            <a:headEnd/>
            <a:tailEnd/>
          </a:ln>
        </p:spPr>
        <p:txBody>
          <a:bodyPr wrap="square">
            <a:spAutoFit/>
          </a:bodyPr>
          <a:lstStyle/>
          <a:p>
            <a:pPr algn="ctr" defTabSz="812810" eaLnBrk="0" hangingPunct="0"/>
            <a:r>
              <a:rPr lang="en-US" sz="1956" dirty="0"/>
              <a:t>TARGET POPULATION</a:t>
            </a:r>
            <a:endParaRPr lang="en-US" sz="2133" dirty="0"/>
          </a:p>
        </p:txBody>
      </p:sp>
      <p:sp>
        <p:nvSpPr>
          <p:cNvPr id="48" name="Text Box 17">
            <a:extLst>
              <a:ext uri="{FF2B5EF4-FFF2-40B4-BE49-F238E27FC236}">
                <a16:creationId xmlns:a16="http://schemas.microsoft.com/office/drawing/2014/main" id="{0E436255-1092-408E-8E12-650B34CB4928}"/>
              </a:ext>
            </a:extLst>
          </p:cNvPr>
          <p:cNvSpPr txBox="1">
            <a:spLocks noChangeArrowheads="1"/>
          </p:cNvSpPr>
          <p:nvPr/>
        </p:nvSpPr>
        <p:spPr bwMode="auto">
          <a:xfrm>
            <a:off x="-155633" y="758915"/>
            <a:ext cx="3346332" cy="393313"/>
          </a:xfrm>
          <a:prstGeom prst="rect">
            <a:avLst/>
          </a:prstGeom>
          <a:noFill/>
          <a:ln w="9525">
            <a:noFill/>
            <a:miter lim="800000"/>
            <a:headEnd/>
            <a:tailEnd/>
          </a:ln>
        </p:spPr>
        <p:txBody>
          <a:bodyPr wrap="square">
            <a:spAutoFit/>
          </a:bodyPr>
          <a:lstStyle/>
          <a:p>
            <a:pPr algn="ctr" defTabSz="812810" eaLnBrk="0" hangingPunct="0"/>
            <a:r>
              <a:rPr lang="en-US" sz="1956" dirty="0">
                <a:solidFill>
                  <a:srgbClr val="FF0000"/>
                </a:solidFill>
              </a:rPr>
              <a:t>All adults in urban U.S.</a:t>
            </a:r>
            <a:endParaRPr lang="en-US" sz="2133" dirty="0">
              <a:solidFill>
                <a:srgbClr val="FF0000"/>
              </a:solidFill>
            </a:endParaRPr>
          </a:p>
        </p:txBody>
      </p:sp>
      <p:sp>
        <p:nvSpPr>
          <p:cNvPr id="49" name="Text Box 17">
            <a:extLst>
              <a:ext uri="{FF2B5EF4-FFF2-40B4-BE49-F238E27FC236}">
                <a16:creationId xmlns:a16="http://schemas.microsoft.com/office/drawing/2014/main" id="{31A27665-70EC-4742-820B-81DE5E2EA3DA}"/>
              </a:ext>
            </a:extLst>
          </p:cNvPr>
          <p:cNvSpPr txBox="1">
            <a:spLocks noChangeArrowheads="1"/>
          </p:cNvSpPr>
          <p:nvPr/>
        </p:nvSpPr>
        <p:spPr bwMode="auto">
          <a:xfrm>
            <a:off x="2882420" y="1141706"/>
            <a:ext cx="2693308" cy="1597232"/>
          </a:xfrm>
          <a:prstGeom prst="rect">
            <a:avLst/>
          </a:prstGeom>
          <a:noFill/>
          <a:ln w="9525">
            <a:noFill/>
            <a:miter lim="800000"/>
            <a:headEnd/>
            <a:tailEnd/>
          </a:ln>
        </p:spPr>
        <p:txBody>
          <a:bodyPr wrap="square">
            <a:spAutoFit/>
          </a:bodyPr>
          <a:lstStyle/>
          <a:p>
            <a:pPr algn="ctr" defTabSz="812810" eaLnBrk="0" hangingPunct="0"/>
            <a:r>
              <a:rPr lang="en-US" sz="1956" dirty="0">
                <a:solidFill>
                  <a:srgbClr val="FF0000"/>
                </a:solidFill>
              </a:rPr>
              <a:t>Real-world dynamic cohort: </a:t>
            </a:r>
          </a:p>
          <a:p>
            <a:pPr algn="ctr" defTabSz="812810" eaLnBrk="0" hangingPunct="0"/>
            <a:r>
              <a:rPr lang="en-US" sz="1956" dirty="0">
                <a:solidFill>
                  <a:srgbClr val="FF0000"/>
                </a:solidFill>
              </a:rPr>
              <a:t>Adult residents in 1948 of city called Framingham in the U.S.</a:t>
            </a:r>
            <a:endParaRPr lang="en-US" sz="2133" dirty="0">
              <a:solidFill>
                <a:srgbClr val="FF0000"/>
              </a:solidFill>
            </a:endParaRPr>
          </a:p>
        </p:txBody>
      </p:sp>
      <p:sp>
        <p:nvSpPr>
          <p:cNvPr id="31" name="Text Box 17">
            <a:extLst>
              <a:ext uri="{FF2B5EF4-FFF2-40B4-BE49-F238E27FC236}">
                <a16:creationId xmlns:a16="http://schemas.microsoft.com/office/drawing/2014/main" id="{265CECCE-7CEF-4F1A-9470-7E33EDBCA63B}"/>
              </a:ext>
            </a:extLst>
          </p:cNvPr>
          <p:cNvSpPr txBox="1">
            <a:spLocks noChangeArrowheads="1"/>
          </p:cNvSpPr>
          <p:nvPr/>
        </p:nvSpPr>
        <p:spPr bwMode="auto">
          <a:xfrm>
            <a:off x="5486400" y="1089635"/>
            <a:ext cx="1828797" cy="2554545"/>
          </a:xfrm>
          <a:prstGeom prst="rect">
            <a:avLst/>
          </a:prstGeom>
          <a:noFill/>
          <a:ln w="9525">
            <a:noFill/>
            <a:miter lim="800000"/>
            <a:headEnd/>
            <a:tailEnd/>
          </a:ln>
        </p:spPr>
        <p:txBody>
          <a:bodyPr wrap="square">
            <a:spAutoFit/>
          </a:bodyPr>
          <a:lstStyle/>
          <a:p>
            <a:pPr algn="ctr" defTabSz="812810" eaLnBrk="0" hangingPunct="0"/>
            <a:r>
              <a:rPr lang="en-US" sz="2000" dirty="0">
                <a:solidFill>
                  <a:srgbClr val="FF0000"/>
                </a:solidFill>
              </a:rPr>
              <a:t>Fixed cohort </a:t>
            </a:r>
            <a:r>
              <a:rPr lang="en-US" sz="2000" u="sng" dirty="0">
                <a:solidFill>
                  <a:srgbClr val="FF0000"/>
                </a:solidFill>
              </a:rPr>
              <a:t>study</a:t>
            </a:r>
            <a:r>
              <a:rPr lang="en-US" sz="2000" dirty="0">
                <a:solidFill>
                  <a:srgbClr val="FF0000"/>
                </a:solidFill>
              </a:rPr>
              <a:t>: “Framingham Study”;  Random sample of  adults in Framingham in 1948 </a:t>
            </a:r>
          </a:p>
        </p:txBody>
      </p:sp>
      <p:sp>
        <p:nvSpPr>
          <p:cNvPr id="33" name="Text Box 33">
            <a:extLst>
              <a:ext uri="{FF2B5EF4-FFF2-40B4-BE49-F238E27FC236}">
                <a16:creationId xmlns:a16="http://schemas.microsoft.com/office/drawing/2014/main" id="{359C460E-A0E9-431B-8811-B4F1105D2567}"/>
              </a:ext>
            </a:extLst>
          </p:cNvPr>
          <p:cNvSpPr txBox="1">
            <a:spLocks noChangeArrowheads="1"/>
          </p:cNvSpPr>
          <p:nvPr/>
        </p:nvSpPr>
        <p:spPr bwMode="auto">
          <a:xfrm>
            <a:off x="62851" y="4600441"/>
            <a:ext cx="2451748" cy="1569660"/>
          </a:xfrm>
          <a:prstGeom prst="rect">
            <a:avLst/>
          </a:prstGeom>
          <a:noFill/>
          <a:ln w="9525">
            <a:noFill/>
            <a:miter lim="800000"/>
            <a:headEnd/>
            <a:tailEnd/>
          </a:ln>
        </p:spPr>
        <p:txBody>
          <a:bodyPr wrap="square">
            <a:spAutoFit/>
          </a:bodyPr>
          <a:lstStyle/>
          <a:p>
            <a:pPr algn="ctr"/>
            <a:r>
              <a:rPr lang="en-US" dirty="0">
                <a:solidFill>
                  <a:srgbClr val="00B0F0"/>
                </a:solidFill>
              </a:rPr>
              <a:t>Fixed cohort study sample of a real-world dynamic cohort</a:t>
            </a:r>
          </a:p>
        </p:txBody>
      </p:sp>
      <p:sp>
        <p:nvSpPr>
          <p:cNvPr id="29" name="Text Box 17">
            <a:extLst>
              <a:ext uri="{FF2B5EF4-FFF2-40B4-BE49-F238E27FC236}">
                <a16:creationId xmlns:a16="http://schemas.microsoft.com/office/drawing/2014/main" id="{2F5C0C68-02BE-407B-BB56-08B1925EC5B1}"/>
              </a:ext>
            </a:extLst>
          </p:cNvPr>
          <p:cNvSpPr txBox="1">
            <a:spLocks noChangeArrowheads="1"/>
          </p:cNvSpPr>
          <p:nvPr/>
        </p:nvSpPr>
        <p:spPr bwMode="auto">
          <a:xfrm>
            <a:off x="7315197" y="1878215"/>
            <a:ext cx="1828797" cy="2862322"/>
          </a:xfrm>
          <a:prstGeom prst="rect">
            <a:avLst/>
          </a:prstGeom>
          <a:noFill/>
          <a:ln w="9525">
            <a:noFill/>
            <a:miter lim="800000"/>
            <a:headEnd/>
            <a:tailEnd/>
          </a:ln>
        </p:spPr>
        <p:txBody>
          <a:bodyPr wrap="square">
            <a:spAutoFit/>
          </a:bodyPr>
          <a:lstStyle/>
          <a:p>
            <a:pPr algn="ctr" defTabSz="812810" eaLnBrk="0" hangingPunct="0"/>
            <a:r>
              <a:rPr lang="en-US" sz="2000" dirty="0">
                <a:solidFill>
                  <a:srgbClr val="FF0000"/>
                </a:solidFill>
              </a:rPr>
              <a:t>Fixed cohort </a:t>
            </a:r>
            <a:r>
              <a:rPr lang="en-US" sz="2000" u="sng" dirty="0">
                <a:solidFill>
                  <a:srgbClr val="FF0000"/>
                </a:solidFill>
              </a:rPr>
              <a:t>study</a:t>
            </a:r>
            <a:r>
              <a:rPr lang="en-US" sz="2000" dirty="0">
                <a:solidFill>
                  <a:srgbClr val="FF0000"/>
                </a:solidFill>
              </a:rPr>
              <a:t>: “Framingham Study”; Adults in Framingham in 1948 </a:t>
            </a:r>
          </a:p>
          <a:p>
            <a:pPr algn="ctr" defTabSz="812810" eaLnBrk="0" hangingPunct="0"/>
            <a:r>
              <a:rPr lang="en-US" sz="2000" dirty="0">
                <a:solidFill>
                  <a:srgbClr val="FF0000"/>
                </a:solidFill>
              </a:rPr>
              <a:t>who agreed to participate.  N=5209</a:t>
            </a:r>
          </a:p>
        </p:txBody>
      </p:sp>
      <p:sp>
        <p:nvSpPr>
          <p:cNvPr id="30" name="Text Box 33">
            <a:extLst>
              <a:ext uri="{FF2B5EF4-FFF2-40B4-BE49-F238E27FC236}">
                <a16:creationId xmlns:a16="http://schemas.microsoft.com/office/drawing/2014/main" id="{2FDB2885-F92E-4D4C-944A-42EF362C86E6}"/>
              </a:ext>
            </a:extLst>
          </p:cNvPr>
          <p:cNvSpPr txBox="1">
            <a:spLocks noChangeArrowheads="1"/>
          </p:cNvSpPr>
          <p:nvPr/>
        </p:nvSpPr>
        <p:spPr bwMode="auto">
          <a:xfrm>
            <a:off x="5489601" y="723179"/>
            <a:ext cx="3670321" cy="830997"/>
          </a:xfrm>
          <a:prstGeom prst="rect">
            <a:avLst/>
          </a:prstGeom>
          <a:noFill/>
          <a:ln w="9525">
            <a:noFill/>
            <a:miter lim="800000"/>
            <a:headEnd/>
            <a:tailEnd/>
          </a:ln>
        </p:spPr>
        <p:txBody>
          <a:bodyPr wrap="square">
            <a:spAutoFit/>
          </a:bodyPr>
          <a:lstStyle/>
          <a:p>
            <a:pPr algn="r"/>
            <a:r>
              <a:rPr lang="en-US" dirty="0">
                <a:solidFill>
                  <a:srgbClr val="00B0F0"/>
                </a:solidFill>
              </a:rPr>
              <a:t>Causation Objective (Analytic)</a:t>
            </a:r>
          </a:p>
        </p:txBody>
      </p:sp>
    </p:spTree>
    <p:extLst>
      <p:ext uri="{BB962C8B-B14F-4D97-AF65-F5344CB8AC3E}">
        <p14:creationId xmlns:p14="http://schemas.microsoft.com/office/powerpoint/2010/main" val="2343745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76200"/>
            <a:ext cx="8940800" cy="533400"/>
          </a:xfrm>
        </p:spPr>
        <p:txBody>
          <a:bodyPr/>
          <a:lstStyle/>
          <a:p>
            <a:r>
              <a:rPr lang="en-US" sz="2400" b="1" dirty="0"/>
              <a:t>What Kinds of Questions Does Epidemiology Answer? “Big 6”</a:t>
            </a:r>
          </a:p>
        </p:txBody>
      </p:sp>
      <p:sp>
        <p:nvSpPr>
          <p:cNvPr id="18435" name="Rectangle 3"/>
          <p:cNvSpPr>
            <a:spLocks noGrp="1" noChangeArrowheads="1"/>
          </p:cNvSpPr>
          <p:nvPr>
            <p:ph type="body" idx="1"/>
          </p:nvPr>
        </p:nvSpPr>
        <p:spPr>
          <a:xfrm>
            <a:off x="33868" y="381000"/>
            <a:ext cx="9110133" cy="6400800"/>
          </a:xfrm>
        </p:spPr>
        <p:txBody>
          <a:bodyPr>
            <a:normAutofit fontScale="92500" lnSpcReduction="20000"/>
          </a:bodyPr>
          <a:lstStyle/>
          <a:p>
            <a:pPr lvl="1"/>
            <a:endParaRPr lang="en-US" sz="1000" dirty="0"/>
          </a:p>
          <a:p>
            <a:r>
              <a:rPr lang="en-US" sz="2400" b="1" dirty="0"/>
              <a:t>Description</a:t>
            </a:r>
            <a:r>
              <a:rPr lang="en-US" sz="2600" dirty="0"/>
              <a:t> </a:t>
            </a:r>
          </a:p>
          <a:p>
            <a:pPr lvl="1"/>
            <a:r>
              <a:rPr lang="en-US" sz="2000" dirty="0"/>
              <a:t>How frequent/common are risk factors/exposures/conditions/diseases? How often does Y occur?</a:t>
            </a:r>
          </a:p>
          <a:p>
            <a:pPr lvl="1"/>
            <a:endParaRPr lang="en-US" sz="500" dirty="0"/>
          </a:p>
          <a:p>
            <a:r>
              <a:rPr lang="en-US" sz="2400" b="1" dirty="0"/>
              <a:t>Causation</a:t>
            </a:r>
          </a:p>
          <a:p>
            <a:pPr lvl="1"/>
            <a:r>
              <a:rPr lang="en-US" sz="2000" dirty="0"/>
              <a:t>The science of establishing causal relationships among biological, behavioral, environmental (etc.) factors among humans</a:t>
            </a:r>
          </a:p>
          <a:p>
            <a:pPr lvl="1"/>
            <a:r>
              <a:rPr lang="en-US" sz="2000" dirty="0"/>
              <a:t>Does X cause Y?</a:t>
            </a:r>
          </a:p>
          <a:p>
            <a:pPr lvl="1"/>
            <a:endParaRPr lang="en-US" sz="400" dirty="0"/>
          </a:p>
          <a:p>
            <a:r>
              <a:rPr lang="en-US" sz="2400" b="1" dirty="0"/>
              <a:t>Attribution</a:t>
            </a:r>
          </a:p>
          <a:p>
            <a:pPr lvl="1"/>
            <a:r>
              <a:rPr lang="en-US" sz="2000" dirty="0"/>
              <a:t>What fraction of disease Y can be eliminated if a causal exposure X is eliminated?</a:t>
            </a:r>
          </a:p>
          <a:p>
            <a:pPr lvl="1"/>
            <a:endParaRPr lang="en-US" sz="500" dirty="0"/>
          </a:p>
          <a:p>
            <a:r>
              <a:rPr lang="en-US" sz="2400" b="1" dirty="0"/>
              <a:t>Mediation</a:t>
            </a:r>
          </a:p>
          <a:p>
            <a:pPr lvl="1"/>
            <a:r>
              <a:rPr lang="en-US" sz="2000" dirty="0"/>
              <a:t>Understanding the mechanisms of causation</a:t>
            </a:r>
          </a:p>
          <a:p>
            <a:pPr lvl="1"/>
            <a:r>
              <a:rPr lang="en-US" sz="2000" dirty="0"/>
              <a:t>How does X cause Y?</a:t>
            </a:r>
          </a:p>
          <a:p>
            <a:pPr lvl="1"/>
            <a:endParaRPr lang="en-US" sz="500" dirty="0"/>
          </a:p>
          <a:p>
            <a:r>
              <a:rPr lang="en-US" sz="2400" b="1" dirty="0"/>
              <a:t>Interaction</a:t>
            </a:r>
          </a:p>
          <a:p>
            <a:pPr lvl="1"/>
            <a:r>
              <a:rPr lang="en-US" sz="2000" dirty="0"/>
              <a:t>When and for whom does X cause Y?</a:t>
            </a:r>
          </a:p>
          <a:p>
            <a:pPr lvl="1"/>
            <a:endParaRPr lang="en-US" sz="700" dirty="0"/>
          </a:p>
          <a:p>
            <a:pPr lvl="1"/>
            <a:endParaRPr lang="en-US" sz="500" dirty="0"/>
          </a:p>
          <a:p>
            <a:pPr>
              <a:spcBef>
                <a:spcPts val="0"/>
              </a:spcBef>
            </a:pPr>
            <a:r>
              <a:rPr lang="en-US" sz="2400" b="1" dirty="0"/>
              <a:t>Prediction</a:t>
            </a:r>
            <a:r>
              <a:rPr lang="en-US" sz="2200" b="1" dirty="0"/>
              <a:t> </a:t>
            </a:r>
          </a:p>
          <a:p>
            <a:pPr lvl="1"/>
            <a:r>
              <a:rPr lang="en-US" sz="2000" dirty="0"/>
              <a:t>Do A, B, and C predict occurrence of Y? (e.g., diagnosis or prognosis)</a:t>
            </a:r>
          </a:p>
          <a:p>
            <a:pPr lvl="1"/>
            <a:endParaRPr lang="en-US" sz="2200" dirty="0"/>
          </a:p>
          <a:p>
            <a:pPr lvl="3"/>
            <a:endParaRPr lang="en-US" sz="1000" dirty="0"/>
          </a:p>
          <a:p>
            <a:pPr lvl="1"/>
            <a:endParaRPr lang="en-US" dirty="0"/>
          </a:p>
        </p:txBody>
      </p:sp>
      <p:sp>
        <p:nvSpPr>
          <p:cNvPr id="4" name="TextBox 3">
            <a:extLst>
              <a:ext uri="{FF2B5EF4-FFF2-40B4-BE49-F238E27FC236}">
                <a16:creationId xmlns:a16="http://schemas.microsoft.com/office/drawing/2014/main" id="{99F96A39-2A25-44C6-8127-8554DF966698}"/>
              </a:ext>
            </a:extLst>
          </p:cNvPr>
          <p:cNvSpPr txBox="1"/>
          <p:nvPr/>
        </p:nvSpPr>
        <p:spPr>
          <a:xfrm>
            <a:off x="5257800" y="3886200"/>
            <a:ext cx="3819675" cy="2308324"/>
          </a:xfrm>
          <a:prstGeom prst="rect">
            <a:avLst/>
          </a:prstGeom>
          <a:noFill/>
        </p:spPr>
        <p:txBody>
          <a:bodyPr wrap="square" rtlCol="0">
            <a:spAutoFit/>
          </a:bodyPr>
          <a:lstStyle/>
          <a:p>
            <a:pPr defTabSz="457200" eaLnBrk="1" fontAlgn="auto" hangingPunct="1">
              <a:spcBef>
                <a:spcPts val="0"/>
              </a:spcBef>
              <a:spcAft>
                <a:spcPts val="0"/>
              </a:spcAft>
            </a:pPr>
            <a:r>
              <a:rPr lang="en-US" sz="2400" b="1" dirty="0">
                <a:solidFill>
                  <a:srgbClr val="FF0000"/>
                </a:solidFill>
                <a:latin typeface="Calibri"/>
              </a:rPr>
              <a:t>Each of these purposes requires different methods to address, different metrics to express answers</a:t>
            </a:r>
            <a:r>
              <a:rPr lang="en-US" b="1" dirty="0">
                <a:solidFill>
                  <a:srgbClr val="FF0000"/>
                </a:solidFill>
                <a:latin typeface="Calibri"/>
              </a:rPr>
              <a:t>, and different threats to validity.</a:t>
            </a:r>
            <a:endParaRPr lang="en-US" sz="2400" b="1" dirty="0">
              <a:solidFill>
                <a:srgbClr val="FF0000"/>
              </a:solidFill>
              <a:latin typeface="Calibri"/>
            </a:endParaRPr>
          </a:p>
          <a:p>
            <a:pPr defTabSz="457200" eaLnBrk="1" fontAlgn="auto" hangingPunct="1">
              <a:spcBef>
                <a:spcPts val="0"/>
              </a:spcBef>
              <a:spcAft>
                <a:spcPts val="0"/>
              </a:spcAft>
            </a:pPr>
            <a:r>
              <a:rPr lang="en-US" sz="2400" b="1" dirty="0">
                <a:solidFill>
                  <a:srgbClr val="FF0000"/>
                </a:solidFill>
                <a:latin typeface="Calibri"/>
              </a:rPr>
              <a:t>Recognition … right path.</a:t>
            </a:r>
          </a:p>
        </p:txBody>
      </p:sp>
      <p:sp>
        <p:nvSpPr>
          <p:cNvPr id="5" name="Oval 4">
            <a:extLst>
              <a:ext uri="{FF2B5EF4-FFF2-40B4-BE49-F238E27FC236}">
                <a16:creationId xmlns:a16="http://schemas.microsoft.com/office/drawing/2014/main" id="{C9BF3A4A-3D7E-4879-BE12-8EF11C76C27E}"/>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31468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91229"/>
            <a:ext cx="457202" cy="4233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262215"/>
            <a:ext cx="354059" cy="4047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sp>
        <p:nvSpPr>
          <p:cNvPr id="105492" name="TextBox 45"/>
          <p:cNvSpPr txBox="1">
            <a:spLocks noChangeArrowheads="1"/>
          </p:cNvSpPr>
          <p:nvPr/>
        </p:nvSpPr>
        <p:spPr bwMode="auto">
          <a:xfrm>
            <a:off x="494819" y="0"/>
            <a:ext cx="8306761" cy="646331"/>
          </a:xfrm>
          <a:prstGeom prst="rect">
            <a:avLst/>
          </a:prstGeom>
          <a:noFill/>
          <a:ln w="9525">
            <a:noFill/>
            <a:miter lim="800000"/>
            <a:headEnd/>
            <a:tailEnd/>
          </a:ln>
        </p:spPr>
        <p:txBody>
          <a:bodyPr wrap="none">
            <a:spAutoFit/>
          </a:bodyPr>
          <a:lstStyle/>
          <a:p>
            <a:r>
              <a:rPr lang="en-US" sz="3600" b="1" dirty="0"/>
              <a:t>Dynamic (or “Open”) Real-world Cohort</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381836" cy="369332"/>
          </a:xfrm>
          <a:prstGeom prst="rect">
            <a:avLst/>
          </a:prstGeom>
          <a:noFill/>
          <a:ln w="9525">
            <a:noFill/>
            <a:miter lim="800000"/>
            <a:headEnd/>
            <a:tailEnd/>
          </a:ln>
        </p:spPr>
        <p:txBody>
          <a:bodyPr wrap="none">
            <a:spAutoFit/>
          </a:bodyPr>
          <a:lstStyle/>
          <a:p>
            <a:r>
              <a:rPr lang="en-US" sz="1800" dirty="0">
                <a:latin typeface="Calibri" pitchFamily="34" charset="0"/>
              </a:rPr>
              <a:t>M</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634196" y="6146392"/>
            <a:ext cx="1662635" cy="369332"/>
          </a:xfrm>
          <a:prstGeom prst="rect">
            <a:avLst/>
          </a:prstGeom>
          <a:noFill/>
          <a:ln w="9525">
            <a:noFill/>
            <a:miter lim="800000"/>
            <a:headEnd/>
            <a:tailEnd/>
          </a:ln>
        </p:spPr>
        <p:txBody>
          <a:bodyPr wrap="none">
            <a:spAutoFit/>
          </a:bodyPr>
          <a:lstStyle/>
          <a:p>
            <a:r>
              <a:rPr lang="en-US" sz="1800" dirty="0">
                <a:latin typeface="Calibri" pitchFamily="34" charset="0"/>
              </a:rPr>
              <a:t>Calendar time   </a:t>
            </a:r>
          </a:p>
        </p:txBody>
      </p:sp>
      <p:sp>
        <p:nvSpPr>
          <p:cNvPr id="33" name="TextBox 43"/>
          <p:cNvSpPr txBox="1">
            <a:spLocks noChangeArrowheads="1"/>
          </p:cNvSpPr>
          <p:nvPr/>
        </p:nvSpPr>
        <p:spPr bwMode="auto">
          <a:xfrm>
            <a:off x="7142956" y="6096002"/>
            <a:ext cx="1467644" cy="646331"/>
          </a:xfrm>
          <a:prstGeom prst="rect">
            <a:avLst/>
          </a:prstGeom>
          <a:noFill/>
          <a:ln w="9525">
            <a:noFill/>
            <a:miter lim="800000"/>
            <a:headEnd/>
            <a:tailEnd/>
          </a:ln>
        </p:spPr>
        <p:txBody>
          <a:bodyPr wrap="square">
            <a:spAutoFit/>
          </a:bodyPr>
          <a:lstStyle/>
          <a:p>
            <a:r>
              <a:rPr lang="en-US" sz="1800" dirty="0">
                <a:latin typeface="Calibri" pitchFamily="34" charset="0"/>
              </a:rPr>
              <a:t>Observation ends</a:t>
            </a: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a:latin typeface="Calibri" pitchFamily="34" charset="0"/>
              </a:rPr>
              <a:t>Observation begins</a:t>
            </a:r>
          </a:p>
        </p:txBody>
      </p:sp>
      <p:cxnSp>
        <p:nvCxnSpPr>
          <p:cNvPr id="36" name="Straight Arrow Connector 35"/>
          <p:cNvCxnSpPr/>
          <p:nvPr/>
        </p:nvCxnSpPr>
        <p:spPr>
          <a:xfrm flipV="1">
            <a:off x="4191000" y="63246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3" name="Group 2"/>
          <p:cNvGrpSpPr/>
          <p:nvPr/>
        </p:nvGrpSpPr>
        <p:grpSpPr>
          <a:xfrm>
            <a:off x="7467600" y="1549202"/>
            <a:ext cx="2232503" cy="1200329"/>
            <a:chOff x="7353301" y="1967965"/>
            <a:chExt cx="2232503" cy="1200329"/>
          </a:xfrm>
        </p:grpSpPr>
        <p:sp>
          <p:nvSpPr>
            <p:cNvPr id="51" name="Text Box 1030"/>
            <p:cNvSpPr txBox="1">
              <a:spLocks noChangeArrowheads="1"/>
            </p:cNvSpPr>
            <p:nvPr/>
          </p:nvSpPr>
          <p:spPr bwMode="auto">
            <a:xfrm rot="10800000" flipV="1">
              <a:off x="7773558" y="1967965"/>
              <a:ext cx="1812246" cy="1200329"/>
            </a:xfrm>
            <a:prstGeom prst="rect">
              <a:avLst/>
            </a:prstGeom>
            <a:noFill/>
            <a:ln w="9525">
              <a:noFill/>
              <a:miter lim="800000"/>
              <a:headEnd/>
              <a:tailEnd/>
            </a:ln>
          </p:spPr>
          <p:txBody>
            <a:bodyPr wrap="square" anchor="ctr">
              <a:spAutoFit/>
            </a:bodyPr>
            <a:lstStyle/>
            <a:p>
              <a:pPr eaLnBrk="0" hangingPunct="0"/>
              <a:r>
                <a:rPr lang="en-US" dirty="0"/>
                <a:t>  = leave</a:t>
              </a:r>
            </a:p>
            <a:p>
              <a:pPr eaLnBrk="0" hangingPunct="0"/>
              <a:r>
                <a:rPr lang="en-US" dirty="0"/>
                <a:t>M = mortality</a:t>
              </a:r>
            </a:p>
          </p:txBody>
        </p:sp>
        <p:cxnSp>
          <p:nvCxnSpPr>
            <p:cNvPr id="54" name="Straight Arrow Connector 30"/>
            <p:cNvCxnSpPr>
              <a:cxnSpLocks noChangeShapeType="1"/>
            </p:cNvCxnSpPr>
            <p:nvPr/>
          </p:nvCxnSpPr>
          <p:spPr bwMode="auto">
            <a:xfrm>
              <a:off x="7353301" y="2246589"/>
              <a:ext cx="533400" cy="0"/>
            </a:xfrm>
            <a:prstGeom prst="straightConnector1">
              <a:avLst/>
            </a:prstGeom>
            <a:noFill/>
            <a:ln w="19050" algn="ctr">
              <a:solidFill>
                <a:schemeClr val="tx1"/>
              </a:solidFill>
              <a:round/>
              <a:headEnd/>
              <a:tailEnd type="arrow" w="med" len="med"/>
            </a:ln>
          </p:spPr>
        </p:cxnSp>
      </p:grpSp>
    </p:spTree>
    <p:extLst>
      <p:ext uri="{BB962C8B-B14F-4D97-AF65-F5344CB8AC3E}">
        <p14:creationId xmlns:p14="http://schemas.microsoft.com/office/powerpoint/2010/main" val="4169380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1976765" y="76202"/>
            <a:ext cx="5186035" cy="584775"/>
          </a:xfrm>
          <a:prstGeom prst="rect">
            <a:avLst/>
          </a:prstGeom>
          <a:noFill/>
          <a:ln w="9525">
            <a:noFill/>
            <a:miter lim="800000"/>
            <a:headEnd/>
            <a:tailEnd/>
          </a:ln>
        </p:spPr>
        <p:txBody>
          <a:bodyPr wrap="none">
            <a:spAutoFit/>
          </a:bodyPr>
          <a:lstStyle/>
          <a:p>
            <a:r>
              <a:rPr lang="en-US" sz="3200" b="1" dirty="0"/>
              <a:t>Sampling a Dynamic Cohort</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536970" y="6234501"/>
            <a:ext cx="1662635" cy="369332"/>
          </a:xfrm>
          <a:prstGeom prst="rect">
            <a:avLst/>
          </a:prstGeom>
          <a:noFill/>
          <a:ln w="9525">
            <a:noFill/>
            <a:miter lim="800000"/>
            <a:headEnd/>
            <a:tailEnd/>
          </a:ln>
        </p:spPr>
        <p:txBody>
          <a:bodyPr wrap="none">
            <a:spAutoFit/>
          </a:bodyPr>
          <a:lstStyle/>
          <a:p>
            <a:r>
              <a:rPr lang="en-US" sz="1800" dirty="0">
                <a:latin typeface="Calibri" pitchFamily="34" charset="0"/>
              </a:rPr>
              <a:t>Calendar time   </a:t>
            </a:r>
          </a:p>
        </p:txBody>
      </p:sp>
      <p:sp>
        <p:nvSpPr>
          <p:cNvPr id="33" name="TextBox 43"/>
          <p:cNvSpPr txBox="1">
            <a:spLocks noChangeArrowheads="1"/>
          </p:cNvSpPr>
          <p:nvPr/>
        </p:nvSpPr>
        <p:spPr bwMode="auto">
          <a:xfrm>
            <a:off x="7142955" y="6096002"/>
            <a:ext cx="1399993" cy="646331"/>
          </a:xfrm>
          <a:prstGeom prst="rect">
            <a:avLst/>
          </a:prstGeom>
          <a:noFill/>
          <a:ln w="9525">
            <a:noFill/>
            <a:miter lim="800000"/>
            <a:headEnd/>
            <a:tailEnd/>
          </a:ln>
        </p:spPr>
        <p:txBody>
          <a:bodyPr wrap="square">
            <a:spAutoFit/>
          </a:bodyPr>
          <a:lstStyle/>
          <a:p>
            <a:r>
              <a:rPr lang="en-US" sz="1800" dirty="0">
                <a:latin typeface="Calibri" pitchFamily="34" charset="0"/>
              </a:rPr>
              <a:t>Observation ends</a:t>
            </a: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a:latin typeface="Calibri" pitchFamily="34" charset="0"/>
              </a:rPr>
              <a:t>Observation begins</a:t>
            </a: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51" name="Group 50"/>
          <p:cNvGrpSpPr/>
          <p:nvPr/>
        </p:nvGrpSpPr>
        <p:grpSpPr>
          <a:xfrm>
            <a:off x="914401" y="2628900"/>
            <a:ext cx="8176419" cy="2552700"/>
            <a:chOff x="914400" y="2538129"/>
            <a:chExt cx="8176419" cy="2552700"/>
          </a:xfrm>
        </p:grpSpPr>
        <p:sp>
          <p:nvSpPr>
            <p:cNvPr id="52" name="Right Arrow 51"/>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3" name="TextBox 36"/>
            <p:cNvSpPr txBox="1">
              <a:spLocks noChangeArrowheads="1"/>
            </p:cNvSpPr>
            <p:nvPr/>
          </p:nvSpPr>
          <p:spPr bwMode="auto">
            <a:xfrm>
              <a:off x="1626674" y="3392269"/>
              <a:ext cx="3990003" cy="646331"/>
            </a:xfrm>
            <a:prstGeom prst="rect">
              <a:avLst/>
            </a:prstGeom>
            <a:noFill/>
            <a:ln w="9525">
              <a:noFill/>
              <a:miter lim="800000"/>
              <a:headEnd/>
              <a:tailEnd/>
            </a:ln>
          </p:spPr>
          <p:txBody>
            <a:bodyPr wrap="none">
              <a:spAutoFit/>
            </a:bodyPr>
            <a:lstStyle/>
            <a:p>
              <a:r>
                <a:rPr lang="en-US" sz="3600" b="1" dirty="0">
                  <a:solidFill>
                    <a:schemeClr val="bg1"/>
                  </a:solidFill>
                  <a:latin typeface="Calibri" pitchFamily="34" charset="0"/>
                </a:rPr>
                <a:t>Cohort study (fixed)</a:t>
              </a:r>
            </a:p>
          </p:txBody>
        </p:sp>
      </p:grpSp>
      <p:grpSp>
        <p:nvGrpSpPr>
          <p:cNvPr id="3" name="Group 2"/>
          <p:cNvGrpSpPr/>
          <p:nvPr/>
        </p:nvGrpSpPr>
        <p:grpSpPr>
          <a:xfrm>
            <a:off x="7772400" y="609600"/>
            <a:ext cx="2209800" cy="2514600"/>
            <a:chOff x="7772400" y="609600"/>
            <a:chExt cx="2209800" cy="2514600"/>
          </a:xfrm>
        </p:grpSpPr>
        <p:grpSp>
          <p:nvGrpSpPr>
            <p:cNvPr id="2" name="Group 1"/>
            <p:cNvGrpSpPr/>
            <p:nvPr/>
          </p:nvGrpSpPr>
          <p:grpSpPr>
            <a:xfrm>
              <a:off x="7924800" y="609600"/>
              <a:ext cx="1238250" cy="1299865"/>
              <a:chOff x="7924800" y="609600"/>
              <a:chExt cx="1238250" cy="1299865"/>
            </a:xfrm>
          </p:grpSpPr>
          <p:sp>
            <p:nvSpPr>
              <p:cNvPr id="91" name="Text Box 1030"/>
              <p:cNvSpPr txBox="1">
                <a:spLocks noChangeArrowheads="1"/>
              </p:cNvSpPr>
              <p:nvPr/>
            </p:nvSpPr>
            <p:spPr bwMode="auto">
              <a:xfrm rot="10800000" flipV="1">
                <a:off x="7943850" y="762000"/>
                <a:ext cx="1219200" cy="430887"/>
              </a:xfrm>
              <a:prstGeom prst="rect">
                <a:avLst/>
              </a:prstGeom>
              <a:noFill/>
              <a:ln w="9525">
                <a:noFill/>
                <a:miter lim="800000"/>
                <a:headEnd/>
                <a:tailEnd/>
              </a:ln>
            </p:spPr>
            <p:txBody>
              <a:bodyPr wrap="square" anchor="ctr">
                <a:spAutoFit/>
              </a:bodyPr>
              <a:lstStyle/>
              <a:p>
                <a:pPr eaLnBrk="0" hangingPunct="0"/>
                <a:r>
                  <a:rPr lang="en-US" sz="2200" dirty="0"/>
                  <a:t>= event</a:t>
                </a:r>
              </a:p>
            </p:txBody>
          </p:sp>
          <p:grpSp>
            <p:nvGrpSpPr>
              <p:cNvPr id="92" name="Group 91"/>
              <p:cNvGrpSpPr/>
              <p:nvPr/>
            </p:nvGrpSpPr>
            <p:grpSpPr>
              <a:xfrm>
                <a:off x="8007188" y="609600"/>
                <a:ext cx="535761" cy="237139"/>
                <a:chOff x="188444" y="5189945"/>
                <a:chExt cx="535761" cy="237139"/>
              </a:xfrm>
            </p:grpSpPr>
            <p:cxnSp>
              <p:nvCxnSpPr>
                <p:cNvPr id="94" name="Straight Connector 15"/>
                <p:cNvCxnSpPr/>
                <p:nvPr/>
              </p:nvCxnSpPr>
              <p:spPr>
                <a:xfrm flipV="1">
                  <a:off x="188444" y="531612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80866" y="51899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cxnSp>
            <p:nvCxnSpPr>
              <p:cNvPr id="93" name="Straight Arrow Connector 30"/>
              <p:cNvCxnSpPr>
                <a:cxnSpLocks noChangeShapeType="1"/>
              </p:cNvCxnSpPr>
              <p:nvPr/>
            </p:nvCxnSpPr>
            <p:spPr bwMode="auto">
              <a:xfrm>
                <a:off x="7943850" y="1447800"/>
                <a:ext cx="533400" cy="0"/>
              </a:xfrm>
              <a:prstGeom prst="straightConnector1">
                <a:avLst/>
              </a:prstGeom>
              <a:noFill/>
              <a:ln w="19050" algn="ctr">
                <a:solidFill>
                  <a:schemeClr val="tx1"/>
                </a:solidFill>
                <a:round/>
                <a:headEnd/>
                <a:tailEnd type="arrow" w="med" len="med"/>
              </a:ln>
            </p:spPr>
          </p:cxnSp>
          <p:sp>
            <p:nvSpPr>
              <p:cNvPr id="96" name="Text Box 1030"/>
              <p:cNvSpPr txBox="1">
                <a:spLocks noChangeArrowheads="1"/>
              </p:cNvSpPr>
              <p:nvPr/>
            </p:nvSpPr>
            <p:spPr bwMode="auto">
              <a:xfrm rot="10800000" flipV="1">
                <a:off x="7924800" y="1447800"/>
                <a:ext cx="1143000" cy="461665"/>
              </a:xfrm>
              <a:prstGeom prst="rect">
                <a:avLst/>
              </a:prstGeom>
              <a:noFill/>
              <a:ln w="9525">
                <a:noFill/>
                <a:miter lim="800000"/>
                <a:headEnd/>
                <a:tailEnd/>
              </a:ln>
            </p:spPr>
            <p:txBody>
              <a:bodyPr wrap="square" anchor="ctr">
                <a:spAutoFit/>
              </a:bodyPr>
              <a:lstStyle/>
              <a:p>
                <a:pPr eaLnBrk="0" hangingPunct="0"/>
                <a:r>
                  <a:rPr lang="en-US" dirty="0"/>
                  <a:t>= leave</a:t>
                </a:r>
              </a:p>
            </p:txBody>
          </p:sp>
        </p:grpSp>
        <p:sp>
          <p:nvSpPr>
            <p:cNvPr id="101" name="Text Box 1030"/>
            <p:cNvSpPr txBox="1">
              <a:spLocks noChangeArrowheads="1"/>
            </p:cNvSpPr>
            <p:nvPr/>
          </p:nvSpPr>
          <p:spPr bwMode="auto">
            <a:xfrm rot="10800000" flipV="1">
              <a:off x="7772400" y="1923871"/>
              <a:ext cx="2209800" cy="1200329"/>
            </a:xfrm>
            <a:prstGeom prst="rect">
              <a:avLst/>
            </a:prstGeom>
            <a:noFill/>
            <a:ln w="9525">
              <a:noFill/>
              <a:miter lim="800000"/>
              <a:headEnd/>
              <a:tailEnd/>
            </a:ln>
          </p:spPr>
          <p:txBody>
            <a:bodyPr wrap="square" anchor="ctr">
              <a:spAutoFit/>
            </a:bodyPr>
            <a:lstStyle/>
            <a:p>
              <a:pPr eaLnBrk="0" hangingPunct="0"/>
              <a:r>
                <a:rPr lang="en-US" dirty="0"/>
                <a:t>CE =      competing </a:t>
              </a:r>
            </a:p>
            <a:p>
              <a:pPr eaLnBrk="0" hangingPunct="0"/>
              <a:r>
                <a:rPr lang="en-US" dirty="0"/>
                <a:t>       event</a:t>
              </a:r>
            </a:p>
          </p:txBody>
        </p:sp>
      </p:grpSp>
    </p:spTree>
    <p:extLst>
      <p:ext uri="{BB962C8B-B14F-4D97-AF65-F5344CB8AC3E}">
        <p14:creationId xmlns:p14="http://schemas.microsoft.com/office/powerpoint/2010/main" val="1731824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5492" name="TextBox 45"/>
          <p:cNvSpPr txBox="1">
            <a:spLocks noChangeArrowheads="1"/>
          </p:cNvSpPr>
          <p:nvPr/>
        </p:nvSpPr>
        <p:spPr bwMode="auto">
          <a:xfrm>
            <a:off x="-648182" y="13580"/>
            <a:ext cx="10325582" cy="1138773"/>
          </a:xfrm>
          <a:prstGeom prst="rect">
            <a:avLst/>
          </a:prstGeom>
          <a:noFill/>
          <a:ln w="9525">
            <a:noFill/>
            <a:miter lim="800000"/>
            <a:headEnd/>
            <a:tailEnd/>
          </a:ln>
        </p:spPr>
        <p:txBody>
          <a:bodyPr wrap="square">
            <a:spAutoFit/>
          </a:bodyPr>
          <a:lstStyle/>
          <a:p>
            <a:pPr algn="ctr"/>
            <a:r>
              <a:rPr lang="en-US" sz="3400" b="1" dirty="0"/>
              <a:t>Framingham Study: </a:t>
            </a:r>
          </a:p>
          <a:p>
            <a:pPr algn="ctr"/>
            <a:r>
              <a:rPr lang="en-US" sz="3400" b="1" dirty="0"/>
              <a:t>Underlying Dynamic Real-world Cohort</a:t>
            </a:r>
          </a:p>
        </p:txBody>
      </p:sp>
      <p:sp>
        <p:nvSpPr>
          <p:cNvPr id="105508" name="AutoShape 3"/>
          <p:cNvSpPr>
            <a:spLocks noChangeArrowheads="1"/>
          </p:cNvSpPr>
          <p:nvPr/>
        </p:nvSpPr>
        <p:spPr bwMode="auto">
          <a:xfrm rot="10800000">
            <a:off x="1295400" y="1177094"/>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105517" name="TextBox 84"/>
          <p:cNvSpPr txBox="1">
            <a:spLocks noChangeArrowheads="1"/>
          </p:cNvSpPr>
          <p:nvPr/>
        </p:nvSpPr>
        <p:spPr bwMode="auto">
          <a:xfrm>
            <a:off x="1053927" y="1170576"/>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sp>
        <p:nvSpPr>
          <p:cNvPr id="59" name="Rectangle 58"/>
          <p:cNvSpPr/>
          <p:nvPr/>
        </p:nvSpPr>
        <p:spPr>
          <a:xfrm>
            <a:off x="7496259" y="1185866"/>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455809" y="6172200"/>
            <a:ext cx="1662635" cy="369332"/>
          </a:xfrm>
          <a:prstGeom prst="rect">
            <a:avLst/>
          </a:prstGeom>
          <a:noFill/>
          <a:ln w="9525">
            <a:noFill/>
            <a:miter lim="800000"/>
            <a:headEnd/>
            <a:tailEnd/>
          </a:ln>
        </p:spPr>
        <p:txBody>
          <a:bodyPr wrap="none">
            <a:spAutoFit/>
          </a:bodyPr>
          <a:lstStyle/>
          <a:p>
            <a:r>
              <a:rPr lang="en-US" sz="1800" dirty="0">
                <a:solidFill>
                  <a:srgbClr val="FF0000"/>
                </a:solidFill>
                <a:latin typeface="Calibri" pitchFamily="34" charset="0"/>
              </a:rPr>
              <a:t>Calendar time   </a:t>
            </a:r>
          </a:p>
        </p:txBody>
      </p:sp>
      <p:sp>
        <p:nvSpPr>
          <p:cNvPr id="33" name="TextBox 43"/>
          <p:cNvSpPr txBox="1">
            <a:spLocks noChangeArrowheads="1"/>
          </p:cNvSpPr>
          <p:nvPr/>
        </p:nvSpPr>
        <p:spPr bwMode="auto">
          <a:xfrm>
            <a:off x="7219156" y="6096002"/>
            <a:ext cx="1315244" cy="369332"/>
          </a:xfrm>
          <a:prstGeom prst="rect">
            <a:avLst/>
          </a:prstGeom>
          <a:noFill/>
          <a:ln w="9525">
            <a:noFill/>
            <a:miter lim="800000"/>
            <a:headEnd/>
            <a:tailEnd/>
          </a:ln>
        </p:spPr>
        <p:txBody>
          <a:bodyPr wrap="square">
            <a:spAutoFit/>
          </a:bodyPr>
          <a:lstStyle/>
          <a:p>
            <a:r>
              <a:rPr lang="en-US" sz="1800" dirty="0">
                <a:latin typeface="Calibri" pitchFamily="34" charset="0"/>
              </a:rPr>
              <a:t>Now</a:t>
            </a:r>
          </a:p>
        </p:txBody>
      </p:sp>
      <p:sp>
        <p:nvSpPr>
          <p:cNvPr id="34" name="TextBox 43"/>
          <p:cNvSpPr txBox="1">
            <a:spLocks noChangeArrowheads="1"/>
          </p:cNvSpPr>
          <p:nvPr/>
        </p:nvSpPr>
        <p:spPr bwMode="auto">
          <a:xfrm>
            <a:off x="762000" y="6059271"/>
            <a:ext cx="1536940" cy="369332"/>
          </a:xfrm>
          <a:prstGeom prst="rect">
            <a:avLst/>
          </a:prstGeom>
          <a:noFill/>
          <a:ln w="9525">
            <a:noFill/>
            <a:miter lim="800000"/>
            <a:headEnd/>
            <a:tailEnd/>
          </a:ln>
        </p:spPr>
        <p:txBody>
          <a:bodyPr wrap="square">
            <a:spAutoFit/>
          </a:bodyPr>
          <a:lstStyle/>
          <a:p>
            <a:r>
              <a:rPr lang="en-US" sz="1800" dirty="0">
                <a:latin typeface="Calibri" pitchFamily="34" charset="0"/>
              </a:rPr>
              <a:t>Oct. 1948</a:t>
            </a:r>
          </a:p>
        </p:txBody>
      </p:sp>
      <p:cxnSp>
        <p:nvCxnSpPr>
          <p:cNvPr id="36" name="Straight Arrow Connector 35"/>
          <p:cNvCxnSpPr/>
          <p:nvPr/>
        </p:nvCxnSpPr>
        <p:spPr>
          <a:xfrm flipV="1">
            <a:off x="4191000" y="63246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511142" y="1072039"/>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496259" y="1488188"/>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32882" y="1136763"/>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185111" y="1264569"/>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350029" y="1372450"/>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26330" y="1479664"/>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15317" y="1559822"/>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777317" y="1626972"/>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sp>
        <p:nvSpPr>
          <p:cNvPr id="2" name="TextBox 1"/>
          <p:cNvSpPr txBox="1"/>
          <p:nvPr/>
        </p:nvSpPr>
        <p:spPr>
          <a:xfrm>
            <a:off x="1713936" y="3042432"/>
            <a:ext cx="5379244" cy="2831544"/>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dirty="0"/>
              <a:t>Real-world dynamic cohort: Persons who were already living in Framingham at beginning of 1948 or who become residents during 1948</a:t>
            </a:r>
          </a:p>
          <a:p>
            <a:pPr marL="342900" indent="-342900">
              <a:spcAft>
                <a:spcPts val="1200"/>
              </a:spcAft>
              <a:buFont typeface="Arial" panose="020B0604020202020204" pitchFamily="34" charset="0"/>
              <a:buChar char="•"/>
            </a:pPr>
            <a:r>
              <a:rPr lang="en-US" dirty="0"/>
              <a:t>Sampling: Fixed cohort study. Random sample of residents and enrolled those who agreed to participate.</a:t>
            </a:r>
          </a:p>
        </p:txBody>
      </p:sp>
    </p:spTree>
    <p:extLst>
      <p:ext uri="{BB962C8B-B14F-4D97-AF65-F5344CB8AC3E}">
        <p14:creationId xmlns:p14="http://schemas.microsoft.com/office/powerpoint/2010/main" val="2263228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6" name="Straight Connector 15"/>
          <p:cNvCxnSpPr/>
          <p:nvPr/>
        </p:nvCxnSpPr>
        <p:spPr>
          <a:xfrm flipV="1">
            <a:off x="2697730" y="1524000"/>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flipV="1">
            <a:off x="4317369" y="1675844"/>
            <a:ext cx="318762" cy="3972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V="1">
            <a:off x="5211684" y="1828800"/>
            <a:ext cx="274716" cy="3702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a:endCxn id="62" idx="3"/>
          </p:cNvCxnSpPr>
          <p:nvPr/>
        </p:nvCxnSpPr>
        <p:spPr>
          <a:xfrm flipV="1">
            <a:off x="6247268" y="1967089"/>
            <a:ext cx="343343" cy="3951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004" name="TextBox 37"/>
          <p:cNvSpPr txBox="1">
            <a:spLocks noChangeArrowheads="1"/>
          </p:cNvSpPr>
          <p:nvPr/>
        </p:nvSpPr>
        <p:spPr bwMode="auto">
          <a:xfrm>
            <a:off x="124832" y="5562600"/>
            <a:ext cx="2161168" cy="923330"/>
          </a:xfrm>
          <a:prstGeom prst="rect">
            <a:avLst/>
          </a:prstGeom>
          <a:noFill/>
          <a:ln w="9525">
            <a:noFill/>
            <a:miter lim="800000"/>
            <a:headEnd/>
            <a:tailEnd/>
          </a:ln>
        </p:spPr>
        <p:txBody>
          <a:bodyPr wrap="none">
            <a:spAutoFit/>
          </a:bodyPr>
          <a:lstStyle/>
          <a:p>
            <a:pPr algn="ctr"/>
            <a:r>
              <a:rPr lang="en-US" sz="1800" dirty="0">
                <a:latin typeface="Calibri" pitchFamily="34" charset="0"/>
              </a:rPr>
              <a:t>Initial  Cohort Study:</a:t>
            </a:r>
          </a:p>
          <a:p>
            <a:pPr algn="ctr"/>
            <a:r>
              <a:rPr lang="en-US" sz="1800" dirty="0">
                <a:latin typeface="Calibri" pitchFamily="34" charset="0"/>
              </a:rPr>
              <a:t>5209 Framingham </a:t>
            </a:r>
          </a:p>
          <a:p>
            <a:pPr algn="ctr"/>
            <a:r>
              <a:rPr lang="en-US" sz="1800" dirty="0">
                <a:latin typeface="Calibri" pitchFamily="34" charset="0"/>
              </a:rPr>
              <a:t>residents in 1948</a:t>
            </a:r>
          </a:p>
        </p:txBody>
      </p:sp>
      <p:sp>
        <p:nvSpPr>
          <p:cNvPr id="42005" name="TextBox 38"/>
          <p:cNvSpPr txBox="1">
            <a:spLocks noChangeArrowheads="1"/>
          </p:cNvSpPr>
          <p:nvPr/>
        </p:nvSpPr>
        <p:spPr bwMode="auto">
          <a:xfrm>
            <a:off x="7206920" y="5654933"/>
            <a:ext cx="619785" cy="369332"/>
          </a:xfrm>
          <a:prstGeom prst="rect">
            <a:avLst/>
          </a:prstGeom>
          <a:noFill/>
          <a:ln w="9525">
            <a:noFill/>
            <a:miter lim="800000"/>
            <a:headEnd/>
            <a:tailEnd/>
          </a:ln>
        </p:spPr>
        <p:txBody>
          <a:bodyPr wrap="none">
            <a:spAutoFit/>
          </a:bodyPr>
          <a:lstStyle/>
          <a:p>
            <a:r>
              <a:rPr lang="en-US" sz="1800" dirty="0">
                <a:latin typeface="Calibri" pitchFamily="34" charset="0"/>
              </a:rPr>
              <a:t>Now</a:t>
            </a: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2270750" cy="369332"/>
          </a:xfrm>
          <a:prstGeom prst="rect">
            <a:avLst/>
          </a:prstGeom>
          <a:noFill/>
          <a:ln w="9525">
            <a:noFill/>
            <a:miter lim="800000"/>
            <a:headEnd/>
            <a:tailEnd/>
          </a:ln>
        </p:spPr>
        <p:txBody>
          <a:bodyPr wrap="none">
            <a:spAutoFit/>
          </a:bodyPr>
          <a:lstStyle/>
          <a:p>
            <a:r>
              <a:rPr lang="en-US" sz="1800" dirty="0">
                <a:solidFill>
                  <a:srgbClr val="FF0000"/>
                </a:solidFill>
                <a:latin typeface="Calibri" pitchFamily="34" charset="0"/>
              </a:rPr>
              <a:t>Time since enrollment</a:t>
            </a:r>
          </a:p>
        </p:txBody>
      </p:sp>
      <p:sp>
        <p:nvSpPr>
          <p:cNvPr id="42009" name="TextBox 45"/>
          <p:cNvSpPr txBox="1">
            <a:spLocks noChangeArrowheads="1"/>
          </p:cNvSpPr>
          <p:nvPr/>
        </p:nvSpPr>
        <p:spPr bwMode="auto">
          <a:xfrm>
            <a:off x="771375" y="76200"/>
            <a:ext cx="7696339" cy="707886"/>
          </a:xfrm>
          <a:prstGeom prst="rect">
            <a:avLst/>
          </a:prstGeom>
          <a:noFill/>
          <a:ln w="9525">
            <a:noFill/>
            <a:miter lim="800000"/>
            <a:headEnd/>
            <a:tailEnd/>
          </a:ln>
        </p:spPr>
        <p:txBody>
          <a:bodyPr wrap="none">
            <a:spAutoFit/>
          </a:bodyPr>
          <a:lstStyle/>
          <a:p>
            <a:pPr algn="ctr"/>
            <a:r>
              <a:rPr lang="en-US" sz="4000" b="1" dirty="0"/>
              <a:t>Framingham: Fixed Cohort Study</a:t>
            </a:r>
          </a:p>
        </p:txBody>
      </p:sp>
      <p:sp>
        <p:nvSpPr>
          <p:cNvPr id="42010" name="Text Box 1030"/>
          <p:cNvSpPr txBox="1">
            <a:spLocks noChangeArrowheads="1"/>
          </p:cNvSpPr>
          <p:nvPr/>
        </p:nvSpPr>
        <p:spPr bwMode="auto">
          <a:xfrm>
            <a:off x="1167588" y="805936"/>
            <a:ext cx="6991350" cy="369332"/>
          </a:xfrm>
          <a:prstGeom prst="rect">
            <a:avLst/>
          </a:prstGeom>
          <a:noFill/>
          <a:ln w="9525">
            <a:noFill/>
            <a:miter lim="800000"/>
            <a:headEnd/>
            <a:tailEnd/>
          </a:ln>
        </p:spPr>
        <p:txBody>
          <a:bodyPr wrap="square" anchor="ctr">
            <a:spAutoFit/>
          </a:bodyPr>
          <a:lstStyle/>
          <a:p>
            <a:pPr eaLnBrk="0" hangingPunct="0"/>
            <a:r>
              <a:rPr lang="en-US" sz="1800" dirty="0"/>
              <a:t>= event        CE = competing event                     = loss to follow-up</a:t>
            </a:r>
          </a:p>
        </p:txBody>
      </p: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a:cxnSpLocks/>
          </p:cNvCxnSpPr>
          <p:nvPr/>
        </p:nvCxnSpPr>
        <p:spPr>
          <a:xfrm flipV="1">
            <a:off x="5790314" y="1920968"/>
            <a:ext cx="307461" cy="3803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061544" y="158881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pic>
        <p:nvPicPr>
          <p:cNvPr id="47" name="Picture 46"/>
          <p:cNvPicPr/>
          <p:nvPr/>
        </p:nvPicPr>
        <p:blipFill rotWithShape="1">
          <a:blip r:embed="rId3">
            <a:extLst>
              <a:ext uri="{28A0092B-C50C-407E-A947-70E740481C1C}">
                <a14:useLocalDpi xmlns:a14="http://schemas.microsoft.com/office/drawing/2010/main" val="0"/>
              </a:ext>
            </a:extLst>
          </a:blip>
          <a:srcRect r="89791" b="20344"/>
          <a:stretch/>
        </p:blipFill>
        <p:spPr>
          <a:xfrm>
            <a:off x="1093788" y="1613341"/>
            <a:ext cx="403225" cy="2577661"/>
          </a:xfrm>
          <a:prstGeom prst="rect">
            <a:avLst/>
          </a:prstGeom>
        </p:spPr>
      </p:pic>
      <p:pic>
        <p:nvPicPr>
          <p:cNvPr id="48" name="Picture 47"/>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232738"/>
            <a:ext cx="403226" cy="1253662"/>
          </a:xfrm>
          <a:prstGeom prst="rect">
            <a:avLst/>
          </a:prstGeom>
        </p:spPr>
      </p:pic>
      <p:pic>
        <p:nvPicPr>
          <p:cNvPr id="49" name="Picture 48"/>
          <p:cNvPicPr/>
          <p:nvPr/>
        </p:nvPicPr>
        <p:blipFill rotWithShape="1">
          <a:blip r:embed="rId3">
            <a:extLst>
              <a:ext uri="{28A0092B-C50C-407E-A947-70E740481C1C}">
                <a14:useLocalDpi xmlns:a14="http://schemas.microsoft.com/office/drawing/2010/main" val="0"/>
              </a:ext>
            </a:extLst>
          </a:blip>
          <a:srcRect r="89791" b="20344"/>
          <a:stretch/>
        </p:blipFill>
        <p:spPr>
          <a:xfrm>
            <a:off x="7342188" y="2438402"/>
            <a:ext cx="403225" cy="2653861"/>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t="1" r="89791" b="89696"/>
          <a:stretch/>
        </p:blipFill>
        <p:spPr>
          <a:xfrm>
            <a:off x="7315200" y="5153000"/>
            <a:ext cx="403226" cy="333400"/>
          </a:xfrm>
          <a:prstGeom prst="rect">
            <a:avLst/>
          </a:prstGeom>
        </p:spPr>
      </p:pic>
      <p:sp>
        <p:nvSpPr>
          <p:cNvPr id="51" name="Oval 21"/>
          <p:cNvSpPr>
            <a:spLocks noChangeArrowheads="1"/>
          </p:cNvSpPr>
          <p:nvPr/>
        </p:nvSpPr>
        <p:spPr bwMode="auto">
          <a:xfrm flipV="1">
            <a:off x="3048000" y="142172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3" name="Oval 21"/>
          <p:cNvSpPr>
            <a:spLocks noChangeArrowheads="1"/>
          </p:cNvSpPr>
          <p:nvPr/>
        </p:nvSpPr>
        <p:spPr bwMode="auto">
          <a:xfrm flipV="1">
            <a:off x="4572000" y="1609943"/>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4" name="Oval 21"/>
          <p:cNvSpPr>
            <a:spLocks noChangeArrowheads="1"/>
          </p:cNvSpPr>
          <p:nvPr/>
        </p:nvSpPr>
        <p:spPr bwMode="auto">
          <a:xfrm flipV="1">
            <a:off x="5448300" y="1697267"/>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55" name="Oval 21"/>
          <p:cNvSpPr>
            <a:spLocks noChangeArrowheads="1"/>
          </p:cNvSpPr>
          <p:nvPr/>
        </p:nvSpPr>
        <p:spPr bwMode="auto">
          <a:xfrm flipV="1">
            <a:off x="6629400" y="1828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grpSp>
        <p:nvGrpSpPr>
          <p:cNvPr id="8" name="Group 7">
            <a:extLst>
              <a:ext uri="{FF2B5EF4-FFF2-40B4-BE49-F238E27FC236}">
                <a16:creationId xmlns:a16="http://schemas.microsoft.com/office/drawing/2014/main" id="{2026160B-FEAB-4273-970C-496479BF1EEB}"/>
              </a:ext>
            </a:extLst>
          </p:cNvPr>
          <p:cNvGrpSpPr/>
          <p:nvPr/>
        </p:nvGrpSpPr>
        <p:grpSpPr>
          <a:xfrm>
            <a:off x="564398" y="884714"/>
            <a:ext cx="609600" cy="237139"/>
            <a:chOff x="404037" y="860286"/>
            <a:chExt cx="609600" cy="237139"/>
          </a:xfrm>
        </p:grpSpPr>
        <p:cxnSp>
          <p:nvCxnSpPr>
            <p:cNvPr id="2" name="Straight Connector 15"/>
            <p:cNvCxnSpPr/>
            <p:nvPr/>
          </p:nvCxnSpPr>
          <p:spPr>
            <a:xfrm flipV="1">
              <a:off x="404037"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770298" y="86028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sp>
        <p:nvSpPr>
          <p:cNvPr id="58" name="Oval 57"/>
          <p:cNvSpPr/>
          <p:nvPr/>
        </p:nvSpPr>
        <p:spPr>
          <a:xfrm>
            <a:off x="3024585" y="13793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0" name="Oval 59"/>
          <p:cNvSpPr/>
          <p:nvPr/>
        </p:nvSpPr>
        <p:spPr>
          <a:xfrm>
            <a:off x="4499484" y="154641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1" name="Oval 60"/>
          <p:cNvSpPr/>
          <p:nvPr/>
        </p:nvSpPr>
        <p:spPr>
          <a:xfrm>
            <a:off x="5402831" y="16437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2" name="Oval 61"/>
          <p:cNvSpPr/>
          <p:nvPr/>
        </p:nvSpPr>
        <p:spPr>
          <a:xfrm>
            <a:off x="6554975" y="176467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2064769" y="1379361"/>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861469" y="1603927"/>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953000" y="1003284"/>
            <a:ext cx="647700" cy="32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28800" y="2362200"/>
            <a:ext cx="4560187" cy="3162404"/>
          </a:xfrm>
          <a:prstGeom prst="rect">
            <a:avLst/>
          </a:prstGeom>
          <a:noFill/>
        </p:spPr>
        <p:txBody>
          <a:bodyPr wrap="square" rtlCol="0">
            <a:spAutoFit/>
          </a:bodyPr>
          <a:lstStyle/>
          <a:p>
            <a:pPr marL="342900" indent="-342900">
              <a:spcAft>
                <a:spcPts val="300"/>
              </a:spcAft>
              <a:buFont typeface="Arial" panose="020B0604020202020204" pitchFamily="34" charset="0"/>
              <a:buChar char="•"/>
            </a:pPr>
            <a:r>
              <a:rPr lang="en-US" dirty="0"/>
              <a:t>Participants entered at different calendar times, but were all set to the same “starting time” </a:t>
            </a:r>
          </a:p>
          <a:p>
            <a:pPr marL="342900" indent="-342900">
              <a:spcAft>
                <a:spcPts val="300"/>
              </a:spcAft>
              <a:buFont typeface="Arial" panose="020B0604020202020204" pitchFamily="34" charset="0"/>
              <a:buChar char="•"/>
            </a:pPr>
            <a:r>
              <a:rPr lang="en-US" dirty="0"/>
              <a:t>“Shifted to the left”</a:t>
            </a:r>
          </a:p>
          <a:p>
            <a:pPr marL="342900" indent="-342900">
              <a:spcAft>
                <a:spcPts val="300"/>
              </a:spcAft>
              <a:buFont typeface="Arial" panose="020B0604020202020204" pitchFamily="34" charset="0"/>
              <a:buChar char="•"/>
            </a:pPr>
            <a:r>
              <a:rPr lang="en-US" dirty="0"/>
              <a:t>X-axis is time since enrollment, not calendar time</a:t>
            </a:r>
          </a:p>
          <a:p>
            <a:pPr marL="342900" indent="-342900">
              <a:spcAft>
                <a:spcPts val="300"/>
              </a:spcAft>
              <a:buFont typeface="Arial" panose="020B0604020202020204" pitchFamily="34" charset="0"/>
              <a:buChar char="•"/>
            </a:pPr>
            <a:r>
              <a:rPr lang="en-US" dirty="0"/>
              <a:t>Even if residents move, they are still under follow-up in FHS</a:t>
            </a:r>
          </a:p>
        </p:txBody>
      </p:sp>
      <p:sp>
        <p:nvSpPr>
          <p:cNvPr id="7" name="Oval 6"/>
          <p:cNvSpPr/>
          <p:nvPr/>
        </p:nvSpPr>
        <p:spPr bwMode="auto">
          <a:xfrm>
            <a:off x="3581401" y="5334000"/>
            <a:ext cx="2743199" cy="1151930"/>
          </a:xfrm>
          <a:prstGeom prst="ellipse">
            <a:avLst/>
          </a:prstGeom>
          <a:no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44" name="Oval 43">
            <a:extLst>
              <a:ext uri="{FF2B5EF4-FFF2-40B4-BE49-F238E27FC236}">
                <a16:creationId xmlns:a16="http://schemas.microsoft.com/office/drawing/2014/main" id="{1F8EAC7A-2369-4CC4-BFCC-20DD7DF897E2}"/>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153596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685800" y="-152400"/>
            <a:ext cx="7772400" cy="1143000"/>
          </a:xfrm>
        </p:spPr>
        <p:txBody>
          <a:bodyPr/>
          <a:lstStyle/>
          <a:p>
            <a:r>
              <a:rPr lang="en-US" sz="3600" b="1" dirty="0">
                <a:solidFill>
                  <a:schemeClr val="tx1"/>
                </a:solidFill>
              </a:rPr>
              <a:t>Framingham Cohort Study</a:t>
            </a:r>
          </a:p>
        </p:txBody>
      </p:sp>
      <p:sp>
        <p:nvSpPr>
          <p:cNvPr id="52226" name="Rectangle 3"/>
          <p:cNvSpPr>
            <a:spLocks noGrp="1" noChangeArrowheads="1"/>
          </p:cNvSpPr>
          <p:nvPr>
            <p:ph type="body" idx="1"/>
          </p:nvPr>
        </p:nvSpPr>
        <p:spPr>
          <a:xfrm>
            <a:off x="113571" y="5726925"/>
            <a:ext cx="8986838" cy="1181101"/>
          </a:xfrm>
        </p:spPr>
        <p:txBody>
          <a:bodyPr/>
          <a:lstStyle/>
          <a:p>
            <a:pPr>
              <a:lnSpc>
                <a:spcPct val="90000"/>
              </a:lnSpc>
              <a:buFontTx/>
              <a:buNone/>
            </a:pPr>
            <a:r>
              <a:rPr lang="en-US" sz="2400" dirty="0"/>
              <a:t>Dawber TR, Meadors GF, Moore FE, Jr.: Epidemiological approaches to heart disease: the Framingham Study. </a:t>
            </a:r>
            <a:r>
              <a:rPr lang="en-US" sz="2400" i="1" dirty="0"/>
              <a:t>Am J Public Health </a:t>
            </a:r>
            <a:r>
              <a:rPr lang="en-US" sz="2400" dirty="0"/>
              <a:t>1951 </a:t>
            </a:r>
          </a:p>
        </p:txBody>
      </p:sp>
      <p:sp>
        <p:nvSpPr>
          <p:cNvPr id="3" name="TextBox 2"/>
          <p:cNvSpPr txBox="1"/>
          <p:nvPr/>
        </p:nvSpPr>
        <p:spPr>
          <a:xfrm>
            <a:off x="1905000" y="2057400"/>
            <a:ext cx="3276600" cy="461665"/>
          </a:xfrm>
          <a:prstGeom prst="rect">
            <a:avLst/>
          </a:prstGeom>
          <a:noFill/>
        </p:spPr>
        <p:txBody>
          <a:bodyPr wrap="square" rtlCol="0">
            <a:spAutoFit/>
          </a:bodyPr>
          <a:lstStyle/>
          <a:p>
            <a:r>
              <a:rPr lang="en-US" dirty="0"/>
              <a:t>2018 = 70</a:t>
            </a:r>
            <a:r>
              <a:rPr lang="en-US" baseline="30000" dirty="0"/>
              <a:t>th</a:t>
            </a:r>
            <a:r>
              <a:rPr lang="en-US" dirty="0"/>
              <a:t> anniversary</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575" t="8523" r="5630" b="6060"/>
          <a:stretch/>
        </p:blipFill>
        <p:spPr>
          <a:xfrm>
            <a:off x="298580" y="970384"/>
            <a:ext cx="8616820" cy="4609322"/>
          </a:xfrm>
          <a:prstGeom prst="rect">
            <a:avLst/>
          </a:prstGeom>
        </p:spPr>
      </p:pic>
      <p:sp>
        <p:nvSpPr>
          <p:cNvPr id="5" name="TextBox 4"/>
          <p:cNvSpPr txBox="1"/>
          <p:nvPr/>
        </p:nvSpPr>
        <p:spPr>
          <a:xfrm>
            <a:off x="2400300" y="1137819"/>
            <a:ext cx="4343400" cy="707886"/>
          </a:xfrm>
          <a:prstGeom prst="rect">
            <a:avLst/>
          </a:prstGeom>
          <a:noFill/>
        </p:spPr>
        <p:txBody>
          <a:bodyPr wrap="square" rtlCol="0">
            <a:spAutoFit/>
          </a:bodyPr>
          <a:lstStyle/>
          <a:p>
            <a:pPr algn="ctr"/>
            <a:r>
              <a:rPr lang="en-US" sz="2000" b="1" dirty="0"/>
              <a:t>Articles Published Per Decade Based on Framingham Data</a:t>
            </a:r>
          </a:p>
        </p:txBody>
      </p:sp>
      <p:sp>
        <p:nvSpPr>
          <p:cNvPr id="6" name="TextBox 5"/>
          <p:cNvSpPr txBox="1"/>
          <p:nvPr/>
        </p:nvSpPr>
        <p:spPr>
          <a:xfrm>
            <a:off x="1752600" y="2286000"/>
            <a:ext cx="2743200" cy="400110"/>
          </a:xfrm>
          <a:prstGeom prst="rect">
            <a:avLst/>
          </a:prstGeom>
          <a:noFill/>
        </p:spPr>
        <p:txBody>
          <a:bodyPr wrap="square" rtlCol="0">
            <a:spAutoFit/>
          </a:bodyPr>
          <a:lstStyle/>
          <a:p>
            <a:r>
              <a:rPr lang="en-US" sz="2000" i="1" dirty="0"/>
              <a:t>2018 = 70</a:t>
            </a:r>
            <a:r>
              <a:rPr lang="en-US" sz="2000" i="1" baseline="30000" dirty="0"/>
              <a:t>th</a:t>
            </a:r>
            <a:r>
              <a:rPr lang="en-US" sz="2000" i="1" dirty="0"/>
              <a:t> anniversary</a:t>
            </a:r>
          </a:p>
        </p:txBody>
      </p:sp>
    </p:spTree>
    <p:extLst>
      <p:ext uri="{BB962C8B-B14F-4D97-AF65-F5344CB8AC3E}">
        <p14:creationId xmlns:p14="http://schemas.microsoft.com/office/powerpoint/2010/main" val="3091373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F0493D-AEB9-4BD7-BD09-48C364F2F03F}"/>
              </a:ext>
            </a:extLst>
          </p:cNvPr>
          <p:cNvGrpSpPr/>
          <p:nvPr/>
        </p:nvGrpSpPr>
        <p:grpSpPr>
          <a:xfrm>
            <a:off x="7667668" y="4767085"/>
            <a:ext cx="1071343" cy="948267"/>
            <a:chOff x="8115300" y="4648200"/>
            <a:chExt cx="1524000" cy="1295400"/>
          </a:xfrm>
        </p:grpSpPr>
        <p:sp>
          <p:nvSpPr>
            <p:cNvPr id="98306" name="Rectangle 3"/>
            <p:cNvSpPr>
              <a:spLocks noChangeArrowheads="1"/>
            </p:cNvSpPr>
            <p:nvPr/>
          </p:nvSpPr>
          <p:spPr bwMode="auto">
            <a:xfrm>
              <a:off x="8115300" y="4648200"/>
              <a:ext cx="1524000" cy="1295400"/>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07" name="Line 6"/>
            <p:cNvSpPr>
              <a:spLocks noChangeShapeType="1"/>
            </p:cNvSpPr>
            <p:nvPr/>
          </p:nvSpPr>
          <p:spPr bwMode="auto">
            <a:xfrm>
              <a:off x="8877300" y="4648200"/>
              <a:ext cx="0" cy="129540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08" name="Line 7"/>
            <p:cNvSpPr>
              <a:spLocks noChangeShapeType="1"/>
            </p:cNvSpPr>
            <p:nvPr/>
          </p:nvSpPr>
          <p:spPr bwMode="auto">
            <a:xfrm>
              <a:off x="8115300" y="5257800"/>
              <a:ext cx="1524000"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sp>
        <p:nvSpPr>
          <p:cNvPr id="98309" name="Text Box 8"/>
          <p:cNvSpPr txBox="1">
            <a:spLocks noChangeArrowheads="1"/>
          </p:cNvSpPr>
          <p:nvPr/>
        </p:nvSpPr>
        <p:spPr bwMode="auto">
          <a:xfrm>
            <a:off x="1676401" y="1667933"/>
            <a:ext cx="184731" cy="420564"/>
          </a:xfrm>
          <a:prstGeom prst="rect">
            <a:avLst/>
          </a:prstGeom>
          <a:noFill/>
          <a:ln w="9525">
            <a:noFill/>
            <a:miter lim="800000"/>
            <a:headEnd/>
            <a:tailEnd/>
          </a:ln>
        </p:spPr>
        <p:txBody>
          <a:bodyPr wrap="none">
            <a:spAutoFit/>
          </a:bodyPr>
          <a:lstStyle/>
          <a:p>
            <a:pPr defTabSz="812810" eaLnBrk="0" hangingPunct="0"/>
            <a:endParaRPr lang="en-US" sz="2133" dirty="0">
              <a:solidFill>
                <a:srgbClr val="000000"/>
              </a:solidFill>
            </a:endParaRPr>
          </a:p>
        </p:txBody>
      </p:sp>
      <p:sp>
        <p:nvSpPr>
          <p:cNvPr id="98314" name="Text Box 17"/>
          <p:cNvSpPr txBox="1">
            <a:spLocks noChangeArrowheads="1"/>
          </p:cNvSpPr>
          <p:nvPr/>
        </p:nvSpPr>
        <p:spPr bwMode="auto">
          <a:xfrm>
            <a:off x="1506393" y="4365318"/>
            <a:ext cx="5199207" cy="1898212"/>
          </a:xfrm>
          <a:prstGeom prst="rect">
            <a:avLst/>
          </a:prstGeom>
          <a:noFill/>
          <a:ln w="9525">
            <a:noFill/>
            <a:miter lim="800000"/>
            <a:headEnd/>
            <a:tailEnd/>
          </a:ln>
        </p:spPr>
        <p:txBody>
          <a:bodyPr wrap="square">
            <a:spAutoFit/>
          </a:bodyPr>
          <a:lstStyle/>
          <a:p>
            <a:pPr algn="ctr" defTabSz="812810" eaLnBrk="0" hangingPunct="0"/>
            <a:r>
              <a:rPr lang="en-US" sz="1956" dirty="0"/>
              <a:t>SOURCE POPULATION</a:t>
            </a:r>
          </a:p>
          <a:p>
            <a:pPr algn="ctr" defTabSz="812810" eaLnBrk="0" hangingPunct="0"/>
            <a:r>
              <a:rPr lang="en-US" sz="1956" dirty="0"/>
              <a:t>(aka </a:t>
            </a:r>
          </a:p>
          <a:p>
            <a:pPr algn="ctr" defTabSz="812810" eaLnBrk="0" hangingPunct="0"/>
            <a:r>
              <a:rPr lang="en-US" sz="1956" dirty="0"/>
              <a:t>ACCESSIBLE </a:t>
            </a:r>
          </a:p>
          <a:p>
            <a:pPr algn="ctr" defTabSz="812810" eaLnBrk="0" hangingPunct="0"/>
            <a:r>
              <a:rPr lang="en-US" sz="1956" dirty="0"/>
              <a:t>POPULATION, </a:t>
            </a:r>
          </a:p>
          <a:p>
            <a:pPr algn="ctr" defTabSz="812810" eaLnBrk="0" hangingPunct="0"/>
            <a:r>
              <a:rPr lang="en-US" sz="1956" dirty="0"/>
              <a:t>STUDY BASE, </a:t>
            </a:r>
          </a:p>
          <a:p>
            <a:pPr algn="ctr" defTabSz="812810" eaLnBrk="0" hangingPunct="0"/>
            <a:r>
              <a:rPr lang="en-US" sz="1956" dirty="0"/>
              <a:t>“UNDERLYING COHORT”)</a:t>
            </a:r>
            <a:endParaRPr lang="en-US" sz="2133" dirty="0"/>
          </a:p>
        </p:txBody>
      </p:sp>
      <p:sp>
        <p:nvSpPr>
          <p:cNvPr id="98315" name="Text Box 18"/>
          <p:cNvSpPr txBox="1">
            <a:spLocks noChangeArrowheads="1"/>
          </p:cNvSpPr>
          <p:nvPr/>
        </p:nvSpPr>
        <p:spPr bwMode="auto">
          <a:xfrm>
            <a:off x="7676934" y="5822380"/>
            <a:ext cx="2031999" cy="694293"/>
          </a:xfrm>
          <a:prstGeom prst="rect">
            <a:avLst/>
          </a:prstGeom>
          <a:noFill/>
          <a:ln w="9525">
            <a:noFill/>
            <a:miter lim="800000"/>
            <a:headEnd/>
            <a:tailEnd/>
          </a:ln>
        </p:spPr>
        <p:txBody>
          <a:bodyPr wrap="square">
            <a:spAutoFit/>
          </a:bodyPr>
          <a:lstStyle/>
          <a:p>
            <a:pPr defTabSz="812810" eaLnBrk="0" hangingPunct="0"/>
            <a:r>
              <a:rPr lang="en-US" sz="1956" dirty="0">
                <a:solidFill>
                  <a:srgbClr val="000000"/>
                </a:solidFill>
              </a:rPr>
              <a:t>STUDY SAMPLE</a:t>
            </a:r>
            <a:endParaRPr lang="en-US" sz="2133" dirty="0">
              <a:solidFill>
                <a:srgbClr val="000000"/>
              </a:solidFill>
            </a:endParaRPr>
          </a:p>
        </p:txBody>
      </p:sp>
      <p:sp>
        <p:nvSpPr>
          <p:cNvPr id="98322" name="Text Box 33"/>
          <p:cNvSpPr txBox="1">
            <a:spLocks noChangeArrowheads="1"/>
          </p:cNvSpPr>
          <p:nvPr/>
        </p:nvSpPr>
        <p:spPr bwMode="auto">
          <a:xfrm>
            <a:off x="2956828" y="120907"/>
            <a:ext cx="6263372" cy="830997"/>
          </a:xfrm>
          <a:prstGeom prst="rect">
            <a:avLst/>
          </a:prstGeom>
          <a:noFill/>
          <a:ln w="9525">
            <a:noFill/>
            <a:miter lim="800000"/>
            <a:headEnd/>
            <a:tailEnd/>
          </a:ln>
        </p:spPr>
        <p:txBody>
          <a:bodyPr wrap="square">
            <a:spAutoFit/>
          </a:bodyPr>
          <a:lstStyle/>
          <a:p>
            <a:pPr algn="ctr"/>
            <a:r>
              <a:rPr lang="en-US" b="1" dirty="0"/>
              <a:t>Research question:  What is the incidence of cancer in U.S. adults? </a:t>
            </a:r>
          </a:p>
        </p:txBody>
      </p:sp>
      <p:grpSp>
        <p:nvGrpSpPr>
          <p:cNvPr id="98323" name="Group 40"/>
          <p:cNvGrpSpPr>
            <a:grpSpLocks/>
          </p:cNvGrpSpPr>
          <p:nvPr/>
        </p:nvGrpSpPr>
        <p:grpSpPr bwMode="auto">
          <a:xfrm>
            <a:off x="304800" y="1170179"/>
            <a:ext cx="2536461" cy="2423095"/>
            <a:chOff x="1296" y="768"/>
            <a:chExt cx="864" cy="816"/>
          </a:xfrm>
        </p:grpSpPr>
        <p:sp>
          <p:nvSpPr>
            <p:cNvPr id="98344" name="Rectangle 23"/>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45" name="Line 35"/>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46" name="Line 38"/>
            <p:cNvSpPr>
              <a:spLocks noChangeShapeType="1"/>
            </p:cNvSpPr>
            <p:nvPr/>
          </p:nvSpPr>
          <p:spPr bwMode="auto">
            <a:xfrm>
              <a:off x="1296" y="1161"/>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grpSp>
        <p:nvGrpSpPr>
          <p:cNvPr id="98326" name="Group 51"/>
          <p:cNvGrpSpPr>
            <a:grpSpLocks/>
          </p:cNvGrpSpPr>
          <p:nvPr/>
        </p:nvGrpSpPr>
        <p:grpSpPr bwMode="auto">
          <a:xfrm>
            <a:off x="3361515" y="2724914"/>
            <a:ext cx="1743885" cy="1640404"/>
            <a:chOff x="1296" y="768"/>
            <a:chExt cx="864" cy="816"/>
          </a:xfrm>
        </p:grpSpPr>
        <p:sp>
          <p:nvSpPr>
            <p:cNvPr id="98335" name="Rectangle 52"/>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36" name="Line 53"/>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37" name="Line 54"/>
            <p:cNvSpPr>
              <a:spLocks noChangeShapeType="1"/>
            </p:cNvSpPr>
            <p:nvPr/>
          </p:nvSpPr>
          <p:spPr bwMode="auto">
            <a:xfrm>
              <a:off x="1296" y="1173"/>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grpSp>
        <p:nvGrpSpPr>
          <p:cNvPr id="98327" name="Group 55"/>
          <p:cNvGrpSpPr>
            <a:grpSpLocks/>
          </p:cNvGrpSpPr>
          <p:nvPr/>
        </p:nvGrpSpPr>
        <p:grpSpPr bwMode="auto">
          <a:xfrm>
            <a:off x="5728369" y="3626600"/>
            <a:ext cx="1358231" cy="1311240"/>
            <a:chOff x="1296" y="768"/>
            <a:chExt cx="864" cy="816"/>
          </a:xfrm>
        </p:grpSpPr>
        <p:sp>
          <p:nvSpPr>
            <p:cNvPr id="98332" name="Rectangle 56"/>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33" name="Line 57"/>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34" name="Line 58"/>
            <p:cNvSpPr>
              <a:spLocks noChangeShapeType="1"/>
            </p:cNvSpPr>
            <p:nvPr/>
          </p:nvSpPr>
          <p:spPr bwMode="auto">
            <a:xfrm>
              <a:off x="1296" y="1167"/>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sp>
        <p:nvSpPr>
          <p:cNvPr id="98328" name="Text Box 59"/>
          <p:cNvSpPr txBox="1">
            <a:spLocks noChangeArrowheads="1"/>
          </p:cNvSpPr>
          <p:nvPr/>
        </p:nvSpPr>
        <p:spPr bwMode="auto">
          <a:xfrm>
            <a:off x="5486400" y="4961345"/>
            <a:ext cx="1828800" cy="694293"/>
          </a:xfrm>
          <a:prstGeom prst="rect">
            <a:avLst/>
          </a:prstGeom>
          <a:noFill/>
          <a:ln w="9525">
            <a:noFill/>
            <a:miter lim="800000"/>
            <a:headEnd/>
            <a:tailEnd/>
          </a:ln>
        </p:spPr>
        <p:txBody>
          <a:bodyPr wrap="square">
            <a:spAutoFit/>
          </a:bodyPr>
          <a:lstStyle/>
          <a:p>
            <a:pPr algn="ctr" defTabSz="812810" eaLnBrk="0" hangingPunct="0"/>
            <a:r>
              <a:rPr lang="en-US" sz="1956" dirty="0">
                <a:solidFill>
                  <a:srgbClr val="000000"/>
                </a:solidFill>
              </a:rPr>
              <a:t>INTENDED SAMPLE</a:t>
            </a:r>
            <a:endParaRPr lang="en-US" sz="2133" dirty="0">
              <a:solidFill>
                <a:srgbClr val="000000"/>
              </a:solidFill>
            </a:endParaRPr>
          </a:p>
        </p:txBody>
      </p:sp>
      <p:sp>
        <p:nvSpPr>
          <p:cNvPr id="44" name="Text Box 17">
            <a:extLst>
              <a:ext uri="{FF2B5EF4-FFF2-40B4-BE49-F238E27FC236}">
                <a16:creationId xmlns:a16="http://schemas.microsoft.com/office/drawing/2014/main" id="{96A72AAB-0971-4AE6-8273-FC9E61B52D13}"/>
              </a:ext>
            </a:extLst>
          </p:cNvPr>
          <p:cNvSpPr txBox="1">
            <a:spLocks noChangeArrowheads="1"/>
          </p:cNvSpPr>
          <p:nvPr/>
        </p:nvSpPr>
        <p:spPr bwMode="auto">
          <a:xfrm>
            <a:off x="0" y="3601353"/>
            <a:ext cx="3035066" cy="393313"/>
          </a:xfrm>
          <a:prstGeom prst="rect">
            <a:avLst/>
          </a:prstGeom>
          <a:noFill/>
          <a:ln w="9525">
            <a:noFill/>
            <a:miter lim="800000"/>
            <a:headEnd/>
            <a:tailEnd/>
          </a:ln>
        </p:spPr>
        <p:txBody>
          <a:bodyPr wrap="square">
            <a:spAutoFit/>
          </a:bodyPr>
          <a:lstStyle/>
          <a:p>
            <a:pPr algn="ctr" defTabSz="812810" eaLnBrk="0" hangingPunct="0"/>
            <a:r>
              <a:rPr lang="en-US" sz="1956" dirty="0"/>
              <a:t>TARGET POPULATION</a:t>
            </a:r>
            <a:endParaRPr lang="en-US" sz="2133" dirty="0"/>
          </a:p>
        </p:txBody>
      </p:sp>
      <p:sp>
        <p:nvSpPr>
          <p:cNvPr id="48" name="Text Box 17">
            <a:extLst>
              <a:ext uri="{FF2B5EF4-FFF2-40B4-BE49-F238E27FC236}">
                <a16:creationId xmlns:a16="http://schemas.microsoft.com/office/drawing/2014/main" id="{0E436255-1092-408E-8E12-650B34CB4928}"/>
              </a:ext>
            </a:extLst>
          </p:cNvPr>
          <p:cNvSpPr txBox="1">
            <a:spLocks noChangeArrowheads="1"/>
          </p:cNvSpPr>
          <p:nvPr/>
        </p:nvSpPr>
        <p:spPr bwMode="auto">
          <a:xfrm>
            <a:off x="-155633" y="758915"/>
            <a:ext cx="3346332" cy="393313"/>
          </a:xfrm>
          <a:prstGeom prst="rect">
            <a:avLst/>
          </a:prstGeom>
          <a:noFill/>
          <a:ln w="9525">
            <a:noFill/>
            <a:miter lim="800000"/>
            <a:headEnd/>
            <a:tailEnd/>
          </a:ln>
        </p:spPr>
        <p:txBody>
          <a:bodyPr wrap="square">
            <a:spAutoFit/>
          </a:bodyPr>
          <a:lstStyle/>
          <a:p>
            <a:pPr algn="ctr" defTabSz="812810" eaLnBrk="0" hangingPunct="0"/>
            <a:r>
              <a:rPr lang="en-US" sz="1956" dirty="0">
                <a:solidFill>
                  <a:srgbClr val="FF0000"/>
                </a:solidFill>
              </a:rPr>
              <a:t>All U.S residents</a:t>
            </a:r>
            <a:endParaRPr lang="en-US" sz="2133" dirty="0">
              <a:solidFill>
                <a:srgbClr val="FF0000"/>
              </a:solidFill>
            </a:endParaRPr>
          </a:p>
        </p:txBody>
      </p:sp>
      <p:sp>
        <p:nvSpPr>
          <p:cNvPr id="49" name="Text Box 17">
            <a:extLst>
              <a:ext uri="{FF2B5EF4-FFF2-40B4-BE49-F238E27FC236}">
                <a16:creationId xmlns:a16="http://schemas.microsoft.com/office/drawing/2014/main" id="{31A27665-70EC-4742-820B-81DE5E2EA3DA}"/>
              </a:ext>
            </a:extLst>
          </p:cNvPr>
          <p:cNvSpPr txBox="1">
            <a:spLocks noChangeArrowheads="1"/>
          </p:cNvSpPr>
          <p:nvPr/>
        </p:nvSpPr>
        <p:spPr bwMode="auto">
          <a:xfrm>
            <a:off x="2905821" y="923603"/>
            <a:ext cx="2693308" cy="1898212"/>
          </a:xfrm>
          <a:prstGeom prst="rect">
            <a:avLst/>
          </a:prstGeom>
          <a:noFill/>
          <a:ln w="9525">
            <a:noFill/>
            <a:miter lim="800000"/>
            <a:headEnd/>
            <a:tailEnd/>
          </a:ln>
        </p:spPr>
        <p:txBody>
          <a:bodyPr wrap="square">
            <a:spAutoFit/>
          </a:bodyPr>
          <a:lstStyle/>
          <a:p>
            <a:pPr algn="ctr" defTabSz="812810" eaLnBrk="0" hangingPunct="0"/>
            <a:r>
              <a:rPr lang="en-US" sz="1956" dirty="0">
                <a:solidFill>
                  <a:srgbClr val="FF0000"/>
                </a:solidFill>
              </a:rPr>
              <a:t>Real-world dynamic cohort: </a:t>
            </a:r>
          </a:p>
          <a:p>
            <a:pPr algn="ctr" defTabSz="812810" eaLnBrk="0" hangingPunct="0"/>
            <a:r>
              <a:rPr lang="en-US" sz="1956" dirty="0">
                <a:solidFill>
                  <a:srgbClr val="FF0000"/>
                </a:solidFill>
              </a:rPr>
              <a:t>All residents in</a:t>
            </a:r>
          </a:p>
          <a:p>
            <a:pPr algn="ctr" defTabSz="812810" eaLnBrk="0" hangingPunct="0"/>
            <a:r>
              <a:rPr lang="en-US" sz="1956" dirty="0">
                <a:solidFill>
                  <a:srgbClr val="FF0000"/>
                </a:solidFill>
              </a:rPr>
              <a:t> selected geographic areas in the U.S. </a:t>
            </a:r>
          </a:p>
          <a:p>
            <a:pPr algn="ctr" defTabSz="812810" eaLnBrk="0" hangingPunct="0"/>
            <a:r>
              <a:rPr lang="en-US" sz="1956" dirty="0">
                <a:solidFill>
                  <a:srgbClr val="FF0000"/>
                </a:solidFill>
              </a:rPr>
              <a:t> (~50% of U.S.)</a:t>
            </a:r>
            <a:endParaRPr lang="en-US" sz="2133" dirty="0">
              <a:solidFill>
                <a:srgbClr val="FF0000"/>
              </a:solidFill>
            </a:endParaRPr>
          </a:p>
        </p:txBody>
      </p:sp>
      <p:sp>
        <p:nvSpPr>
          <p:cNvPr id="31" name="Text Box 17">
            <a:extLst>
              <a:ext uri="{FF2B5EF4-FFF2-40B4-BE49-F238E27FC236}">
                <a16:creationId xmlns:a16="http://schemas.microsoft.com/office/drawing/2014/main" id="{265CECCE-7CEF-4F1A-9470-7E33EDBCA63B}"/>
              </a:ext>
            </a:extLst>
          </p:cNvPr>
          <p:cNvSpPr txBox="1">
            <a:spLocks noChangeArrowheads="1"/>
          </p:cNvSpPr>
          <p:nvPr/>
        </p:nvSpPr>
        <p:spPr bwMode="auto">
          <a:xfrm>
            <a:off x="5458695" y="1409111"/>
            <a:ext cx="1897577" cy="2246769"/>
          </a:xfrm>
          <a:prstGeom prst="rect">
            <a:avLst/>
          </a:prstGeom>
          <a:noFill/>
          <a:ln w="9525">
            <a:noFill/>
            <a:miter lim="800000"/>
            <a:headEnd/>
            <a:tailEnd/>
          </a:ln>
        </p:spPr>
        <p:txBody>
          <a:bodyPr wrap="square">
            <a:spAutoFit/>
          </a:bodyPr>
          <a:lstStyle/>
          <a:p>
            <a:pPr algn="ctr" defTabSz="812810" eaLnBrk="0" hangingPunct="0"/>
            <a:r>
              <a:rPr lang="en-US" sz="2000" dirty="0">
                <a:solidFill>
                  <a:srgbClr val="FF0000"/>
                </a:solidFill>
              </a:rPr>
              <a:t>Dynamic cohort </a:t>
            </a:r>
            <a:r>
              <a:rPr lang="en-US" sz="2000" u="sng" dirty="0">
                <a:solidFill>
                  <a:srgbClr val="FF0000"/>
                </a:solidFill>
              </a:rPr>
              <a:t>study</a:t>
            </a:r>
            <a:r>
              <a:rPr lang="en-US" sz="2000" dirty="0">
                <a:solidFill>
                  <a:srgbClr val="FF0000"/>
                </a:solidFill>
              </a:rPr>
              <a:t>: </a:t>
            </a:r>
          </a:p>
          <a:p>
            <a:pPr algn="ctr" defTabSz="812810" eaLnBrk="0" hangingPunct="0"/>
            <a:r>
              <a:rPr lang="en-US" sz="2000" dirty="0">
                <a:solidFill>
                  <a:srgbClr val="FF0000"/>
                </a:solidFill>
              </a:rPr>
              <a:t>All residents in selected geographic areas in the U.S. “SEER”</a:t>
            </a:r>
          </a:p>
        </p:txBody>
      </p:sp>
      <p:sp>
        <p:nvSpPr>
          <p:cNvPr id="33" name="Text Box 33">
            <a:extLst>
              <a:ext uri="{FF2B5EF4-FFF2-40B4-BE49-F238E27FC236}">
                <a16:creationId xmlns:a16="http://schemas.microsoft.com/office/drawing/2014/main" id="{359C460E-A0E9-431B-8811-B4F1105D2567}"/>
              </a:ext>
            </a:extLst>
          </p:cNvPr>
          <p:cNvSpPr txBox="1">
            <a:spLocks noChangeArrowheads="1"/>
          </p:cNvSpPr>
          <p:nvPr/>
        </p:nvSpPr>
        <p:spPr bwMode="auto">
          <a:xfrm>
            <a:off x="62851" y="4600441"/>
            <a:ext cx="2451748" cy="1569660"/>
          </a:xfrm>
          <a:prstGeom prst="rect">
            <a:avLst/>
          </a:prstGeom>
          <a:noFill/>
          <a:ln w="9525">
            <a:noFill/>
            <a:miter lim="800000"/>
            <a:headEnd/>
            <a:tailEnd/>
          </a:ln>
        </p:spPr>
        <p:txBody>
          <a:bodyPr wrap="square">
            <a:spAutoFit/>
          </a:bodyPr>
          <a:lstStyle/>
          <a:p>
            <a:pPr algn="ctr"/>
            <a:r>
              <a:rPr lang="en-US" dirty="0">
                <a:solidFill>
                  <a:srgbClr val="00B0F0"/>
                </a:solidFill>
              </a:rPr>
              <a:t>Dynamic cohort study sample of a real-world dynamic cohort</a:t>
            </a:r>
          </a:p>
        </p:txBody>
      </p:sp>
      <p:sp>
        <p:nvSpPr>
          <p:cNvPr id="30" name="Text Box 33">
            <a:extLst>
              <a:ext uri="{FF2B5EF4-FFF2-40B4-BE49-F238E27FC236}">
                <a16:creationId xmlns:a16="http://schemas.microsoft.com/office/drawing/2014/main" id="{04D663C3-58FE-4DE6-B715-D78455A2E48E}"/>
              </a:ext>
            </a:extLst>
          </p:cNvPr>
          <p:cNvSpPr txBox="1">
            <a:spLocks noChangeArrowheads="1"/>
          </p:cNvSpPr>
          <p:nvPr/>
        </p:nvSpPr>
        <p:spPr bwMode="auto">
          <a:xfrm>
            <a:off x="6971209" y="873610"/>
            <a:ext cx="2451748" cy="830997"/>
          </a:xfrm>
          <a:prstGeom prst="rect">
            <a:avLst/>
          </a:prstGeom>
          <a:noFill/>
          <a:ln w="9525">
            <a:noFill/>
            <a:miter lim="800000"/>
            <a:headEnd/>
            <a:tailEnd/>
          </a:ln>
        </p:spPr>
        <p:txBody>
          <a:bodyPr wrap="square">
            <a:spAutoFit/>
          </a:bodyPr>
          <a:lstStyle/>
          <a:p>
            <a:pPr algn="ctr"/>
            <a:r>
              <a:rPr lang="en-US" dirty="0">
                <a:solidFill>
                  <a:srgbClr val="00B0F0"/>
                </a:solidFill>
              </a:rPr>
              <a:t>Descriptive Objective</a:t>
            </a:r>
          </a:p>
        </p:txBody>
      </p:sp>
      <p:sp>
        <p:nvSpPr>
          <p:cNvPr id="32" name="Text Box 17">
            <a:extLst>
              <a:ext uri="{FF2B5EF4-FFF2-40B4-BE49-F238E27FC236}">
                <a16:creationId xmlns:a16="http://schemas.microsoft.com/office/drawing/2014/main" id="{97A023EF-680C-4D26-B65A-C31D27B36E70}"/>
              </a:ext>
            </a:extLst>
          </p:cNvPr>
          <p:cNvSpPr txBox="1">
            <a:spLocks noChangeArrowheads="1"/>
          </p:cNvSpPr>
          <p:nvPr/>
        </p:nvSpPr>
        <p:spPr bwMode="auto">
          <a:xfrm>
            <a:off x="7284971" y="2575147"/>
            <a:ext cx="1897577" cy="2246769"/>
          </a:xfrm>
          <a:prstGeom prst="rect">
            <a:avLst/>
          </a:prstGeom>
          <a:noFill/>
          <a:ln w="9525">
            <a:noFill/>
            <a:miter lim="800000"/>
            <a:headEnd/>
            <a:tailEnd/>
          </a:ln>
        </p:spPr>
        <p:txBody>
          <a:bodyPr wrap="square">
            <a:spAutoFit/>
          </a:bodyPr>
          <a:lstStyle/>
          <a:p>
            <a:pPr algn="ctr" defTabSz="812810" eaLnBrk="0" hangingPunct="0"/>
            <a:r>
              <a:rPr lang="en-US" sz="2000" dirty="0">
                <a:solidFill>
                  <a:srgbClr val="FF0000"/>
                </a:solidFill>
              </a:rPr>
              <a:t>Dynamic cohort </a:t>
            </a:r>
            <a:r>
              <a:rPr lang="en-US" sz="2000" u="sng" dirty="0">
                <a:solidFill>
                  <a:srgbClr val="FF0000"/>
                </a:solidFill>
              </a:rPr>
              <a:t>study</a:t>
            </a:r>
            <a:r>
              <a:rPr lang="en-US" sz="2000" dirty="0">
                <a:solidFill>
                  <a:srgbClr val="FF0000"/>
                </a:solidFill>
              </a:rPr>
              <a:t>: </a:t>
            </a:r>
          </a:p>
          <a:p>
            <a:pPr algn="ctr" defTabSz="812810" eaLnBrk="0" hangingPunct="0"/>
            <a:r>
              <a:rPr lang="en-US" sz="2000" dirty="0">
                <a:solidFill>
                  <a:srgbClr val="FF0000"/>
                </a:solidFill>
              </a:rPr>
              <a:t>All residents in selected geographic areas in the U.S. “SEER”</a:t>
            </a:r>
          </a:p>
        </p:txBody>
      </p:sp>
      <p:sp>
        <p:nvSpPr>
          <p:cNvPr id="34" name="Text Box 18">
            <a:extLst>
              <a:ext uri="{FF2B5EF4-FFF2-40B4-BE49-F238E27FC236}">
                <a16:creationId xmlns:a16="http://schemas.microsoft.com/office/drawing/2014/main" id="{A609D18B-C931-4403-A09B-7DBB51BCDC1B}"/>
              </a:ext>
            </a:extLst>
          </p:cNvPr>
          <p:cNvSpPr txBox="1">
            <a:spLocks noChangeArrowheads="1"/>
          </p:cNvSpPr>
          <p:nvPr/>
        </p:nvSpPr>
        <p:spPr bwMode="auto">
          <a:xfrm>
            <a:off x="62851" y="6361089"/>
            <a:ext cx="6176610" cy="393313"/>
          </a:xfrm>
          <a:prstGeom prst="rect">
            <a:avLst/>
          </a:prstGeom>
          <a:noFill/>
          <a:ln w="9525">
            <a:noFill/>
            <a:miter lim="800000"/>
            <a:headEnd/>
            <a:tailEnd/>
          </a:ln>
        </p:spPr>
        <p:txBody>
          <a:bodyPr wrap="square">
            <a:spAutoFit/>
          </a:bodyPr>
          <a:lstStyle/>
          <a:p>
            <a:pPr defTabSz="812810" eaLnBrk="0" hangingPunct="0"/>
            <a:r>
              <a:rPr lang="en-US" sz="1956" dirty="0">
                <a:solidFill>
                  <a:srgbClr val="000000"/>
                </a:solidFill>
              </a:rPr>
              <a:t>SEER = Surveillance, Epidemiology and End Results</a:t>
            </a:r>
            <a:endParaRPr lang="en-US" sz="2133" dirty="0">
              <a:solidFill>
                <a:srgbClr val="000000"/>
              </a:solidFill>
            </a:endParaRPr>
          </a:p>
        </p:txBody>
      </p:sp>
    </p:spTree>
    <p:extLst>
      <p:ext uri="{BB962C8B-B14F-4D97-AF65-F5344CB8AC3E}">
        <p14:creationId xmlns:p14="http://schemas.microsoft.com/office/powerpoint/2010/main" val="17671158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99506" y="180462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09280" y="1862919"/>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1" y="2056114"/>
            <a:ext cx="304799" cy="3822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41654" y="2133600"/>
            <a:ext cx="287547" cy="4036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57491" y="2293644"/>
            <a:ext cx="292380" cy="38751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1474" y="2438403"/>
            <a:ext cx="288926" cy="41395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20335" y="2537226"/>
            <a:ext cx="252809" cy="3583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08537" y="2019299"/>
            <a:ext cx="308733" cy="2826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244504" y="2175074"/>
            <a:ext cx="230081" cy="3395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85202" y="2293646"/>
            <a:ext cx="254067" cy="3090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333451" y="2053419"/>
            <a:ext cx="252010" cy="32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523456" y="180506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284465" y="-19752"/>
            <a:ext cx="7659385" cy="781752"/>
          </a:xfrm>
          <a:prstGeom prst="rect">
            <a:avLst/>
          </a:prstGeom>
          <a:noFill/>
          <a:ln w="9525">
            <a:noFill/>
            <a:miter lim="800000"/>
            <a:headEnd/>
            <a:tailEnd/>
          </a:ln>
        </p:spPr>
        <p:txBody>
          <a:bodyPr wrap="square">
            <a:spAutoFit/>
          </a:bodyPr>
          <a:lstStyle/>
          <a:p>
            <a:pPr>
              <a:lnSpc>
                <a:spcPct val="80000"/>
              </a:lnSpc>
            </a:pPr>
            <a:r>
              <a:rPr lang="en-US" sz="2800" b="1" dirty="0"/>
              <a:t>Dynamic Study Cohort to Sample a Real-World Dynamic Cohort</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21" name="Straight Connector 20"/>
          <p:cNvCxnSpPr/>
          <p:nvPr/>
        </p:nvCxnSpPr>
        <p:spPr>
          <a:xfrm flipV="1">
            <a:off x="6232176" y="2400299"/>
            <a:ext cx="287957" cy="398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379609" y="6308390"/>
            <a:ext cx="1811393" cy="369332"/>
          </a:xfrm>
          <a:prstGeom prst="rect">
            <a:avLst/>
          </a:prstGeom>
          <a:noFill/>
          <a:ln w="9525">
            <a:noFill/>
            <a:miter lim="800000"/>
            <a:headEnd/>
            <a:tailEnd/>
          </a:ln>
        </p:spPr>
        <p:txBody>
          <a:bodyPr wrap="none">
            <a:spAutoFit/>
          </a:bodyPr>
          <a:lstStyle/>
          <a:p>
            <a:r>
              <a:rPr lang="en-US" sz="1800" dirty="0">
                <a:latin typeface="Calibri" pitchFamily="34" charset="0"/>
              </a:rPr>
              <a:t>Time (calendar)   </a:t>
            </a:r>
          </a:p>
        </p:txBody>
      </p:sp>
      <p:sp>
        <p:nvSpPr>
          <p:cNvPr id="33" name="TextBox 43"/>
          <p:cNvSpPr txBox="1">
            <a:spLocks noChangeArrowheads="1"/>
          </p:cNvSpPr>
          <p:nvPr/>
        </p:nvSpPr>
        <p:spPr bwMode="auto">
          <a:xfrm>
            <a:off x="7142955" y="6096002"/>
            <a:ext cx="1399993" cy="646331"/>
          </a:xfrm>
          <a:prstGeom prst="rect">
            <a:avLst/>
          </a:prstGeom>
          <a:noFill/>
          <a:ln w="9525">
            <a:noFill/>
            <a:miter lim="800000"/>
            <a:headEnd/>
            <a:tailEnd/>
          </a:ln>
        </p:spPr>
        <p:txBody>
          <a:bodyPr wrap="square">
            <a:spAutoFit/>
          </a:bodyPr>
          <a:lstStyle/>
          <a:p>
            <a:r>
              <a:rPr lang="en-US" sz="1800" dirty="0">
                <a:latin typeface="Calibri" pitchFamily="34" charset="0"/>
              </a:rPr>
              <a:t>Observation ends</a:t>
            </a: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a:latin typeface="Calibri" pitchFamily="34" charset="0"/>
              </a:rPr>
              <a:t>Observation begins</a:t>
            </a: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51" name="Group 50"/>
          <p:cNvGrpSpPr/>
          <p:nvPr/>
        </p:nvGrpSpPr>
        <p:grpSpPr>
          <a:xfrm>
            <a:off x="1295400" y="413265"/>
            <a:ext cx="7004210" cy="6047472"/>
            <a:chOff x="1196578" y="495704"/>
            <a:chExt cx="7004210" cy="6115116"/>
          </a:xfrm>
        </p:grpSpPr>
        <p:sp>
          <p:nvSpPr>
            <p:cNvPr id="52" name="Right Arrow 51"/>
            <p:cNvSpPr/>
            <p:nvPr/>
          </p:nvSpPr>
          <p:spPr bwMode="auto">
            <a:xfrm>
              <a:off x="1196578" y="495704"/>
              <a:ext cx="7004210" cy="6115116"/>
            </a:xfrm>
            <a:prstGeom prst="rightArrow">
              <a:avLst>
                <a:gd name="adj1" fmla="val 83841"/>
                <a:gd name="adj2" fmla="val 26046"/>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53" name="TextBox 36"/>
            <p:cNvSpPr txBox="1">
              <a:spLocks noChangeArrowheads="1"/>
            </p:cNvSpPr>
            <p:nvPr/>
          </p:nvSpPr>
          <p:spPr bwMode="auto">
            <a:xfrm>
              <a:off x="1480227" y="1628798"/>
              <a:ext cx="5687883" cy="4201459"/>
            </a:xfrm>
            <a:prstGeom prst="rect">
              <a:avLst/>
            </a:prstGeom>
            <a:noFill/>
            <a:ln w="9525">
              <a:noFill/>
              <a:miter lim="800000"/>
              <a:headEnd/>
              <a:tailEnd/>
            </a:ln>
          </p:spPr>
          <p:txBody>
            <a:bodyPr wrap="square">
              <a:spAutoFit/>
            </a:bodyPr>
            <a:lstStyle/>
            <a:p>
              <a:r>
                <a:rPr lang="en-US" sz="3600" b="1" dirty="0">
                  <a:solidFill>
                    <a:schemeClr val="bg1"/>
                  </a:solidFill>
                  <a:latin typeface="Calibri" pitchFamily="34" charset="0"/>
                </a:rPr>
                <a:t>Cohort study</a:t>
              </a:r>
            </a:p>
            <a:p>
              <a:r>
                <a:rPr lang="en-US" sz="3600" b="1" dirty="0">
                  <a:solidFill>
                    <a:schemeClr val="bg1"/>
                  </a:solidFill>
                  <a:latin typeface="Calibri" pitchFamily="34" charset="0"/>
                </a:rPr>
                <a:t>(in this case, a census rather than a sample)</a:t>
              </a:r>
            </a:p>
            <a:p>
              <a:endParaRPr lang="en-US" sz="3600" b="1" dirty="0">
                <a:solidFill>
                  <a:schemeClr val="bg1"/>
                </a:solidFill>
                <a:latin typeface="Calibri" pitchFamily="34" charset="0"/>
              </a:endParaRPr>
            </a:p>
            <a:p>
              <a:r>
                <a:rPr lang="en-US" sz="2800" kern="1200" dirty="0">
                  <a:solidFill>
                    <a:schemeClr val="bg1"/>
                  </a:solidFill>
                  <a:latin typeface="Arial" panose="020B0604020202020204" pitchFamily="34" charset="0"/>
                  <a:cs typeface="Arial" panose="020B0604020202020204" pitchFamily="34" charset="0"/>
                </a:rPr>
                <a:t>Surveillance, Epidemiology, and End Results (SEER) Program of the U.S. National Cancer Institute </a:t>
              </a:r>
            </a:p>
            <a:p>
              <a:endParaRPr lang="en-US" sz="3600" b="1" dirty="0">
                <a:solidFill>
                  <a:schemeClr val="bg1"/>
                </a:solidFill>
                <a:latin typeface="Calibri" pitchFamily="34" charset="0"/>
              </a:endParaRPr>
            </a:p>
          </p:txBody>
        </p:sp>
      </p:grpSp>
      <p:grpSp>
        <p:nvGrpSpPr>
          <p:cNvPr id="3" name="Group 2"/>
          <p:cNvGrpSpPr/>
          <p:nvPr/>
        </p:nvGrpSpPr>
        <p:grpSpPr>
          <a:xfrm>
            <a:off x="7772400" y="609600"/>
            <a:ext cx="2209800" cy="2514600"/>
            <a:chOff x="7772400" y="609600"/>
            <a:chExt cx="2209800" cy="2514600"/>
          </a:xfrm>
        </p:grpSpPr>
        <p:grpSp>
          <p:nvGrpSpPr>
            <p:cNvPr id="2" name="Group 1"/>
            <p:cNvGrpSpPr/>
            <p:nvPr/>
          </p:nvGrpSpPr>
          <p:grpSpPr>
            <a:xfrm>
              <a:off x="7924800" y="609600"/>
              <a:ext cx="1238250" cy="1299865"/>
              <a:chOff x="7924800" y="609600"/>
              <a:chExt cx="1238250" cy="1299865"/>
            </a:xfrm>
          </p:grpSpPr>
          <p:sp>
            <p:nvSpPr>
              <p:cNvPr id="91" name="Text Box 1030"/>
              <p:cNvSpPr txBox="1">
                <a:spLocks noChangeArrowheads="1"/>
              </p:cNvSpPr>
              <p:nvPr/>
            </p:nvSpPr>
            <p:spPr bwMode="auto">
              <a:xfrm rot="10800000" flipV="1">
                <a:off x="7943850" y="762000"/>
                <a:ext cx="1219200" cy="430887"/>
              </a:xfrm>
              <a:prstGeom prst="rect">
                <a:avLst/>
              </a:prstGeom>
              <a:noFill/>
              <a:ln w="9525">
                <a:noFill/>
                <a:miter lim="800000"/>
                <a:headEnd/>
                <a:tailEnd/>
              </a:ln>
            </p:spPr>
            <p:txBody>
              <a:bodyPr wrap="square" anchor="ctr">
                <a:spAutoFit/>
              </a:bodyPr>
              <a:lstStyle/>
              <a:p>
                <a:pPr eaLnBrk="0" hangingPunct="0"/>
                <a:r>
                  <a:rPr lang="en-US" sz="2200" dirty="0"/>
                  <a:t>= event</a:t>
                </a:r>
              </a:p>
            </p:txBody>
          </p:sp>
          <p:grpSp>
            <p:nvGrpSpPr>
              <p:cNvPr id="92" name="Group 91"/>
              <p:cNvGrpSpPr/>
              <p:nvPr/>
            </p:nvGrpSpPr>
            <p:grpSpPr>
              <a:xfrm>
                <a:off x="8007188" y="609600"/>
                <a:ext cx="535761" cy="237139"/>
                <a:chOff x="188444" y="5189945"/>
                <a:chExt cx="535761" cy="237139"/>
              </a:xfrm>
            </p:grpSpPr>
            <p:cxnSp>
              <p:nvCxnSpPr>
                <p:cNvPr id="94" name="Straight Connector 15"/>
                <p:cNvCxnSpPr/>
                <p:nvPr/>
              </p:nvCxnSpPr>
              <p:spPr>
                <a:xfrm flipV="1">
                  <a:off x="188444" y="5316124"/>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480866" y="518994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cxnSp>
            <p:nvCxnSpPr>
              <p:cNvPr id="93" name="Straight Arrow Connector 30"/>
              <p:cNvCxnSpPr>
                <a:cxnSpLocks noChangeShapeType="1"/>
              </p:cNvCxnSpPr>
              <p:nvPr/>
            </p:nvCxnSpPr>
            <p:spPr bwMode="auto">
              <a:xfrm>
                <a:off x="7943850" y="1447800"/>
                <a:ext cx="533400" cy="0"/>
              </a:xfrm>
              <a:prstGeom prst="straightConnector1">
                <a:avLst/>
              </a:prstGeom>
              <a:noFill/>
              <a:ln w="19050" algn="ctr">
                <a:solidFill>
                  <a:schemeClr val="tx1"/>
                </a:solidFill>
                <a:round/>
                <a:headEnd/>
                <a:tailEnd type="arrow" w="med" len="med"/>
              </a:ln>
            </p:spPr>
          </p:cxnSp>
          <p:sp>
            <p:nvSpPr>
              <p:cNvPr id="96" name="Text Box 1030"/>
              <p:cNvSpPr txBox="1">
                <a:spLocks noChangeArrowheads="1"/>
              </p:cNvSpPr>
              <p:nvPr/>
            </p:nvSpPr>
            <p:spPr bwMode="auto">
              <a:xfrm rot="10800000" flipV="1">
                <a:off x="7924800" y="1447800"/>
                <a:ext cx="1143000" cy="461665"/>
              </a:xfrm>
              <a:prstGeom prst="rect">
                <a:avLst/>
              </a:prstGeom>
              <a:noFill/>
              <a:ln w="9525">
                <a:noFill/>
                <a:miter lim="800000"/>
                <a:headEnd/>
                <a:tailEnd/>
              </a:ln>
            </p:spPr>
            <p:txBody>
              <a:bodyPr wrap="square" anchor="ctr">
                <a:spAutoFit/>
              </a:bodyPr>
              <a:lstStyle/>
              <a:p>
                <a:pPr eaLnBrk="0" hangingPunct="0"/>
                <a:r>
                  <a:rPr lang="en-US" dirty="0"/>
                  <a:t>= leave</a:t>
                </a:r>
              </a:p>
            </p:txBody>
          </p:sp>
        </p:grpSp>
        <p:sp>
          <p:nvSpPr>
            <p:cNvPr id="101" name="Text Box 1030"/>
            <p:cNvSpPr txBox="1">
              <a:spLocks noChangeArrowheads="1"/>
            </p:cNvSpPr>
            <p:nvPr/>
          </p:nvSpPr>
          <p:spPr bwMode="auto">
            <a:xfrm rot="10800000" flipV="1">
              <a:off x="7772400" y="1923871"/>
              <a:ext cx="2209800" cy="1200329"/>
            </a:xfrm>
            <a:prstGeom prst="rect">
              <a:avLst/>
            </a:prstGeom>
            <a:noFill/>
            <a:ln w="9525">
              <a:noFill/>
              <a:miter lim="800000"/>
              <a:headEnd/>
              <a:tailEnd/>
            </a:ln>
          </p:spPr>
          <p:txBody>
            <a:bodyPr wrap="square" anchor="ctr">
              <a:spAutoFit/>
            </a:bodyPr>
            <a:lstStyle/>
            <a:p>
              <a:pPr eaLnBrk="0" hangingPunct="0"/>
              <a:r>
                <a:rPr lang="en-US" dirty="0"/>
                <a:t>CE =      competing </a:t>
              </a:r>
            </a:p>
            <a:p>
              <a:pPr eaLnBrk="0" hangingPunct="0"/>
              <a:r>
                <a:rPr lang="en-US" dirty="0"/>
                <a:t>       event</a:t>
              </a:r>
            </a:p>
          </p:txBody>
        </p:sp>
      </p:grpSp>
      <p:sp>
        <p:nvSpPr>
          <p:cNvPr id="73" name="Oval 72">
            <a:extLst>
              <a:ext uri="{FF2B5EF4-FFF2-40B4-BE49-F238E27FC236}">
                <a16:creationId xmlns:a16="http://schemas.microsoft.com/office/drawing/2014/main" id="{7A0BC035-6F63-4BC8-A3AE-A7B9027F8365}"/>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92798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54162" y="247173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45363" y="3233738"/>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96963" y="2471738"/>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35163" y="22431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92363" y="23193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16364" y="2445563"/>
            <a:ext cx="434181" cy="4833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4302" idx="2"/>
          </p:cNvCxnSpPr>
          <p:nvPr/>
        </p:nvCxnSpPr>
        <p:spPr>
          <a:xfrm flipV="1">
            <a:off x="4830764" y="2593034"/>
            <a:ext cx="434180" cy="4121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14433" y="2700338"/>
            <a:ext cx="335531" cy="419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852738"/>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40564" y="2958241"/>
            <a:ext cx="427037" cy="4278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163" y="2395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1" y="2590802"/>
            <a:ext cx="289719" cy="3674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5563" y="27003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78563" y="28527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78163" y="23193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602163" y="25479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516563" y="26241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59563" y="27765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306763" y="2395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292" name="TextBox 35"/>
          <p:cNvSpPr txBox="1">
            <a:spLocks noChangeArrowheads="1"/>
          </p:cNvSpPr>
          <p:nvPr/>
        </p:nvSpPr>
        <p:spPr bwMode="auto">
          <a:xfrm>
            <a:off x="3495676" y="209073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43" name="Straight Arrow Connector 42"/>
          <p:cNvCxnSpPr/>
          <p:nvPr/>
        </p:nvCxnSpPr>
        <p:spPr>
          <a:xfrm>
            <a:off x="2133600" y="65532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295" name="TextBox 43"/>
          <p:cNvSpPr txBox="1">
            <a:spLocks noChangeArrowheads="1"/>
          </p:cNvSpPr>
          <p:nvPr/>
        </p:nvSpPr>
        <p:spPr bwMode="auto">
          <a:xfrm>
            <a:off x="3638097" y="6466583"/>
            <a:ext cx="1632948" cy="369332"/>
          </a:xfrm>
          <a:prstGeom prst="rect">
            <a:avLst/>
          </a:prstGeom>
          <a:noFill/>
          <a:ln w="9525">
            <a:noFill/>
            <a:miter lim="800000"/>
            <a:headEnd/>
            <a:tailEnd/>
          </a:ln>
        </p:spPr>
        <p:txBody>
          <a:bodyPr wrap="none">
            <a:spAutoFit/>
          </a:bodyPr>
          <a:lstStyle/>
          <a:p>
            <a:r>
              <a:rPr lang="en-US" sz="1800" dirty="0">
                <a:latin typeface="Calibri" pitchFamily="34" charset="0"/>
              </a:rPr>
              <a:t>Follow-up Time</a:t>
            </a:r>
          </a:p>
        </p:txBody>
      </p:sp>
      <p:cxnSp>
        <p:nvCxnSpPr>
          <p:cNvPr id="2" name="Straight Connector 34"/>
          <p:cNvCxnSpPr/>
          <p:nvPr/>
        </p:nvCxnSpPr>
        <p:spPr>
          <a:xfrm flipV="1">
            <a:off x="5973763" y="2776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297" name="TextBox 35"/>
          <p:cNvSpPr txBox="1">
            <a:spLocks noChangeArrowheads="1"/>
          </p:cNvSpPr>
          <p:nvPr/>
        </p:nvSpPr>
        <p:spPr bwMode="auto">
          <a:xfrm>
            <a:off x="6202363" y="247173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4298" name="Text Box 3"/>
          <p:cNvSpPr txBox="1">
            <a:spLocks noChangeArrowheads="1"/>
          </p:cNvSpPr>
          <p:nvPr/>
        </p:nvSpPr>
        <p:spPr bwMode="auto">
          <a:xfrm>
            <a:off x="154782" y="34916"/>
            <a:ext cx="9047162" cy="1815882"/>
          </a:xfrm>
          <a:prstGeom prst="rect">
            <a:avLst/>
          </a:prstGeom>
          <a:noFill/>
          <a:ln w="9525">
            <a:noFill/>
            <a:miter lim="800000"/>
            <a:headEnd/>
            <a:tailEnd/>
          </a:ln>
        </p:spPr>
        <p:txBody>
          <a:bodyPr anchor="ctr">
            <a:spAutoFit/>
          </a:bodyPr>
          <a:lstStyle/>
          <a:p>
            <a:pPr algn="ctr" eaLnBrk="0" hangingPunct="0"/>
            <a:r>
              <a:rPr lang="en-US" sz="3200" b="1" dirty="0"/>
              <a:t>Threat to Validity in a Fixed Cohort Study:</a:t>
            </a:r>
          </a:p>
          <a:p>
            <a:pPr algn="ctr" eaLnBrk="0" hangingPunct="0"/>
            <a:r>
              <a:rPr lang="en-US" sz="3200" b="1" dirty="0"/>
              <a:t> Losses to Follow-up</a:t>
            </a:r>
            <a:endParaRPr lang="en-US" sz="2800" dirty="0"/>
          </a:p>
          <a:p>
            <a:pPr eaLnBrk="0" hangingPunct="0"/>
            <a:r>
              <a:rPr lang="en-US" dirty="0"/>
              <a:t>What happens to those lost?  Are those who remain representative?</a:t>
            </a:r>
          </a:p>
          <a:p>
            <a:pPr eaLnBrk="0" hangingPunct="0"/>
            <a:r>
              <a:rPr lang="en-US" dirty="0"/>
              <a:t>Are those with particular exposures more or less likely to leave?</a:t>
            </a:r>
          </a:p>
        </p:txBody>
      </p:sp>
      <p:sp>
        <p:nvSpPr>
          <p:cNvPr id="54299" name="Text Box 6"/>
          <p:cNvSpPr txBox="1">
            <a:spLocks noChangeArrowheads="1"/>
          </p:cNvSpPr>
          <p:nvPr/>
        </p:nvSpPr>
        <p:spPr bwMode="auto">
          <a:xfrm>
            <a:off x="2361283" y="1826568"/>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0" name="Text Box 6"/>
          <p:cNvSpPr txBox="1">
            <a:spLocks noChangeArrowheads="1"/>
          </p:cNvSpPr>
          <p:nvPr/>
        </p:nvSpPr>
        <p:spPr bwMode="auto">
          <a:xfrm>
            <a:off x="2666083" y="19027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1" name="Text Box 6"/>
          <p:cNvSpPr txBox="1">
            <a:spLocks noChangeArrowheads="1"/>
          </p:cNvSpPr>
          <p:nvPr/>
        </p:nvSpPr>
        <p:spPr bwMode="auto">
          <a:xfrm>
            <a:off x="4190083" y="20551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2" name="Text Box 6"/>
          <p:cNvSpPr txBox="1">
            <a:spLocks noChangeArrowheads="1"/>
          </p:cNvSpPr>
          <p:nvPr/>
        </p:nvSpPr>
        <p:spPr bwMode="auto">
          <a:xfrm>
            <a:off x="5104483" y="21313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3" name="Text Box 6"/>
          <p:cNvSpPr txBox="1">
            <a:spLocks noChangeArrowheads="1"/>
          </p:cNvSpPr>
          <p:nvPr/>
        </p:nvSpPr>
        <p:spPr bwMode="auto">
          <a:xfrm>
            <a:off x="5942683" y="22837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4" name="Text Box 6"/>
          <p:cNvSpPr txBox="1">
            <a:spLocks noChangeArrowheads="1"/>
          </p:cNvSpPr>
          <p:nvPr/>
        </p:nvSpPr>
        <p:spPr bwMode="auto">
          <a:xfrm>
            <a:off x="7085683" y="24361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5" name="Text Box 6"/>
          <p:cNvSpPr txBox="1">
            <a:spLocks noChangeArrowheads="1"/>
          </p:cNvSpPr>
          <p:nvPr/>
        </p:nvSpPr>
        <p:spPr bwMode="auto">
          <a:xfrm>
            <a:off x="7390483" y="25885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36" name="Oval 35"/>
          <p:cNvSpPr/>
          <p:nvPr/>
        </p:nvSpPr>
        <p:spPr>
          <a:xfrm>
            <a:off x="4518594" y="24005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7" name="Oval 36"/>
          <p:cNvSpPr/>
          <p:nvPr/>
        </p:nvSpPr>
        <p:spPr>
          <a:xfrm>
            <a:off x="5471093" y="24455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2986089" y="220842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6614093" y="262965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Text Box 1030">
            <a:extLst>
              <a:ext uri="{FF2B5EF4-FFF2-40B4-BE49-F238E27FC236}">
                <a16:creationId xmlns:a16="http://schemas.microsoft.com/office/drawing/2014/main" id="{F55A4C6E-51A4-4E72-B556-1ED4C1E7B8C6}"/>
              </a:ext>
            </a:extLst>
          </p:cNvPr>
          <p:cNvSpPr txBox="1">
            <a:spLocks noChangeArrowheads="1"/>
          </p:cNvSpPr>
          <p:nvPr/>
        </p:nvSpPr>
        <p:spPr bwMode="auto">
          <a:xfrm>
            <a:off x="6798154" y="1763954"/>
            <a:ext cx="2397024" cy="369332"/>
          </a:xfrm>
          <a:prstGeom prst="rect">
            <a:avLst/>
          </a:prstGeom>
          <a:noFill/>
          <a:ln w="9525">
            <a:noFill/>
            <a:miter lim="800000"/>
            <a:headEnd/>
            <a:tailEnd/>
          </a:ln>
        </p:spPr>
        <p:txBody>
          <a:bodyPr wrap="square" anchor="ctr">
            <a:spAutoFit/>
          </a:bodyPr>
          <a:lstStyle/>
          <a:p>
            <a:pPr eaLnBrk="0" hangingPunct="0"/>
            <a:r>
              <a:rPr lang="en-US" sz="1800" dirty="0"/>
              <a:t> CE = competing event</a:t>
            </a:r>
          </a:p>
        </p:txBody>
      </p:sp>
      <p:sp>
        <p:nvSpPr>
          <p:cNvPr id="42" name="Text Box 1030">
            <a:extLst>
              <a:ext uri="{FF2B5EF4-FFF2-40B4-BE49-F238E27FC236}">
                <a16:creationId xmlns:a16="http://schemas.microsoft.com/office/drawing/2014/main" id="{29ED019B-1188-4469-906D-4116EE14DF83}"/>
              </a:ext>
            </a:extLst>
          </p:cNvPr>
          <p:cNvSpPr txBox="1">
            <a:spLocks noChangeArrowheads="1"/>
          </p:cNvSpPr>
          <p:nvPr/>
        </p:nvSpPr>
        <p:spPr bwMode="auto">
          <a:xfrm>
            <a:off x="7206565" y="2081489"/>
            <a:ext cx="2038917" cy="369332"/>
          </a:xfrm>
          <a:prstGeom prst="rect">
            <a:avLst/>
          </a:prstGeom>
          <a:noFill/>
          <a:ln w="9525">
            <a:noFill/>
            <a:miter lim="800000"/>
            <a:headEnd/>
            <a:tailEnd/>
          </a:ln>
        </p:spPr>
        <p:txBody>
          <a:bodyPr wrap="square" anchor="ctr">
            <a:spAutoFit/>
          </a:bodyPr>
          <a:lstStyle/>
          <a:p>
            <a:pPr eaLnBrk="0" hangingPunct="0"/>
            <a:r>
              <a:rPr lang="en-US" sz="1800" dirty="0"/>
              <a:t>= loss to follow-up</a:t>
            </a:r>
          </a:p>
        </p:txBody>
      </p:sp>
      <p:grpSp>
        <p:nvGrpSpPr>
          <p:cNvPr id="3" name="Group 2">
            <a:extLst>
              <a:ext uri="{FF2B5EF4-FFF2-40B4-BE49-F238E27FC236}">
                <a16:creationId xmlns:a16="http://schemas.microsoft.com/office/drawing/2014/main" id="{72C4A8B8-5AF2-4DBF-A159-03E0734D76D6}"/>
              </a:ext>
            </a:extLst>
          </p:cNvPr>
          <p:cNvGrpSpPr/>
          <p:nvPr/>
        </p:nvGrpSpPr>
        <p:grpSpPr>
          <a:xfrm>
            <a:off x="362507" y="1806418"/>
            <a:ext cx="1608486" cy="369332"/>
            <a:chOff x="7314396" y="1835837"/>
            <a:chExt cx="1608486" cy="369332"/>
          </a:xfrm>
        </p:grpSpPr>
        <p:sp>
          <p:nvSpPr>
            <p:cNvPr id="40" name="Text Box 1030">
              <a:extLst>
                <a:ext uri="{FF2B5EF4-FFF2-40B4-BE49-F238E27FC236}">
                  <a16:creationId xmlns:a16="http://schemas.microsoft.com/office/drawing/2014/main" id="{9E7B06BF-0E3C-40BC-B981-AC16E5EC919C}"/>
                </a:ext>
              </a:extLst>
            </p:cNvPr>
            <p:cNvSpPr txBox="1">
              <a:spLocks noChangeArrowheads="1"/>
            </p:cNvSpPr>
            <p:nvPr/>
          </p:nvSpPr>
          <p:spPr bwMode="auto">
            <a:xfrm>
              <a:off x="8024359" y="1835837"/>
              <a:ext cx="898523" cy="369332"/>
            </a:xfrm>
            <a:prstGeom prst="rect">
              <a:avLst/>
            </a:prstGeom>
            <a:noFill/>
            <a:ln w="9525">
              <a:noFill/>
              <a:miter lim="800000"/>
              <a:headEnd/>
              <a:tailEnd/>
            </a:ln>
          </p:spPr>
          <p:txBody>
            <a:bodyPr wrap="square" anchor="ctr">
              <a:spAutoFit/>
            </a:bodyPr>
            <a:lstStyle/>
            <a:p>
              <a:pPr eaLnBrk="0" hangingPunct="0"/>
              <a:r>
                <a:rPr lang="en-US" sz="1800" dirty="0"/>
                <a:t>= event</a:t>
              </a:r>
            </a:p>
          </p:txBody>
        </p:sp>
        <p:grpSp>
          <p:nvGrpSpPr>
            <p:cNvPr id="44" name="Group 43">
              <a:extLst>
                <a:ext uri="{FF2B5EF4-FFF2-40B4-BE49-F238E27FC236}">
                  <a16:creationId xmlns:a16="http://schemas.microsoft.com/office/drawing/2014/main" id="{A100DF8C-97B8-4220-B269-29AD7454C078}"/>
                </a:ext>
              </a:extLst>
            </p:cNvPr>
            <p:cNvGrpSpPr/>
            <p:nvPr/>
          </p:nvGrpSpPr>
          <p:grpSpPr>
            <a:xfrm>
              <a:off x="7314396" y="1925926"/>
              <a:ext cx="674706" cy="237139"/>
              <a:chOff x="338931" y="860286"/>
              <a:chExt cx="674706" cy="237139"/>
            </a:xfrm>
          </p:grpSpPr>
          <p:cxnSp>
            <p:nvCxnSpPr>
              <p:cNvPr id="45" name="Straight Connector 15">
                <a:extLst>
                  <a:ext uri="{FF2B5EF4-FFF2-40B4-BE49-F238E27FC236}">
                    <a16:creationId xmlns:a16="http://schemas.microsoft.com/office/drawing/2014/main" id="{B7E00449-19EE-4EDF-A219-A1074FA92887}"/>
                  </a:ext>
                </a:extLst>
              </p:cNvPr>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D20A7B53-8EB4-4544-9D68-6C201C0CB7DE}"/>
                  </a:ext>
                </a:extLst>
              </p:cNvPr>
              <p:cNvSpPr/>
              <p:nvPr/>
            </p:nvSpPr>
            <p:spPr>
              <a:xfrm>
                <a:off x="770298" y="86028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grpSp>
      <p:cxnSp>
        <p:nvCxnSpPr>
          <p:cNvPr id="47" name="Straight Arrow Connector 46">
            <a:extLst>
              <a:ext uri="{FF2B5EF4-FFF2-40B4-BE49-F238E27FC236}">
                <a16:creationId xmlns:a16="http://schemas.microsoft.com/office/drawing/2014/main" id="{E69A32EC-EED0-4BFE-99A3-5AA361DEA55C}"/>
              </a:ext>
            </a:extLst>
          </p:cNvPr>
          <p:cNvCxnSpPr>
            <a:cxnSpLocks/>
          </p:cNvCxnSpPr>
          <p:nvPr/>
        </p:nvCxnSpPr>
        <p:spPr>
          <a:xfrm flipV="1">
            <a:off x="6547097" y="2262710"/>
            <a:ext cx="620670"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CF3AA806-B88D-408F-8CFF-03E407731ED7}"/>
              </a:ext>
            </a:extLst>
          </p:cNvPr>
          <p:cNvSpPr txBox="1"/>
          <p:nvPr/>
        </p:nvSpPr>
        <p:spPr>
          <a:xfrm>
            <a:off x="1866611" y="3963807"/>
            <a:ext cx="4925312" cy="1938992"/>
          </a:xfrm>
          <a:prstGeom prst="rect">
            <a:avLst/>
          </a:prstGeom>
          <a:noFill/>
        </p:spPr>
        <p:txBody>
          <a:bodyPr wrap="square" rtlCol="0">
            <a:spAutoFit/>
          </a:bodyPr>
          <a:lstStyle/>
          <a:p>
            <a:pPr marL="342900" indent="-342900">
              <a:spcAft>
                <a:spcPts val="300"/>
              </a:spcAft>
              <a:buFont typeface="Arial" panose="020B0604020202020204" pitchFamily="34" charset="0"/>
              <a:buChar char="•"/>
            </a:pPr>
            <a:r>
              <a:rPr lang="en-US" dirty="0"/>
              <a:t>Descriptive (e.g., incidence of lung cancer) and analytic (e.g., does exposure to forest fires cause lung cancer) objectives:  Losses may result in incorrect answers</a:t>
            </a:r>
          </a:p>
        </p:txBody>
      </p:sp>
      <p:sp>
        <p:nvSpPr>
          <p:cNvPr id="49" name="Oval 48">
            <a:extLst>
              <a:ext uri="{FF2B5EF4-FFF2-40B4-BE49-F238E27FC236}">
                <a16:creationId xmlns:a16="http://schemas.microsoft.com/office/drawing/2014/main" id="{8D2A69BA-C553-4649-8C17-9AB3BB393145}"/>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91229"/>
            <a:ext cx="457202" cy="4233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262215"/>
            <a:ext cx="354059" cy="4047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2" name="TextBox 45"/>
          <p:cNvSpPr txBox="1">
            <a:spLocks noChangeArrowheads="1"/>
          </p:cNvSpPr>
          <p:nvPr/>
        </p:nvSpPr>
        <p:spPr bwMode="auto">
          <a:xfrm>
            <a:off x="470105" y="133502"/>
            <a:ext cx="8093306" cy="492443"/>
          </a:xfrm>
          <a:prstGeom prst="rect">
            <a:avLst/>
          </a:prstGeom>
          <a:noFill/>
          <a:ln w="9525">
            <a:noFill/>
            <a:miter lim="800000"/>
            <a:headEnd/>
            <a:tailEnd/>
          </a:ln>
        </p:spPr>
        <p:txBody>
          <a:bodyPr wrap="none">
            <a:spAutoFit/>
          </a:bodyPr>
          <a:lstStyle/>
          <a:p>
            <a:r>
              <a:rPr lang="en-US" sz="2600" b="1" dirty="0"/>
              <a:t>Losses as Threat to Validity in a Dynamic Study Cohort</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455809" y="6172200"/>
            <a:ext cx="1811393" cy="369332"/>
          </a:xfrm>
          <a:prstGeom prst="rect">
            <a:avLst/>
          </a:prstGeom>
          <a:noFill/>
          <a:ln w="9525">
            <a:noFill/>
            <a:miter lim="800000"/>
            <a:headEnd/>
            <a:tailEnd/>
          </a:ln>
        </p:spPr>
        <p:txBody>
          <a:bodyPr wrap="none">
            <a:spAutoFit/>
          </a:bodyPr>
          <a:lstStyle/>
          <a:p>
            <a:r>
              <a:rPr lang="en-US" sz="1800" dirty="0">
                <a:latin typeface="Calibri" pitchFamily="34" charset="0"/>
              </a:rPr>
              <a:t>Time (calendar)   </a:t>
            </a:r>
          </a:p>
        </p:txBody>
      </p:sp>
      <p:sp>
        <p:nvSpPr>
          <p:cNvPr id="33" name="TextBox 43"/>
          <p:cNvSpPr txBox="1">
            <a:spLocks noChangeArrowheads="1"/>
          </p:cNvSpPr>
          <p:nvPr/>
        </p:nvSpPr>
        <p:spPr bwMode="auto">
          <a:xfrm>
            <a:off x="7142956" y="6096002"/>
            <a:ext cx="1467644" cy="646331"/>
          </a:xfrm>
          <a:prstGeom prst="rect">
            <a:avLst/>
          </a:prstGeom>
          <a:noFill/>
          <a:ln w="9525">
            <a:noFill/>
            <a:miter lim="800000"/>
            <a:headEnd/>
            <a:tailEnd/>
          </a:ln>
        </p:spPr>
        <p:txBody>
          <a:bodyPr wrap="square">
            <a:spAutoFit/>
          </a:bodyPr>
          <a:lstStyle/>
          <a:p>
            <a:r>
              <a:rPr lang="en-US" sz="1800" dirty="0">
                <a:latin typeface="Calibri" pitchFamily="34" charset="0"/>
              </a:rPr>
              <a:t>Observation ends</a:t>
            </a: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a:latin typeface="Calibri" pitchFamily="34" charset="0"/>
              </a:rPr>
              <a:t>Observation begins</a:t>
            </a:r>
          </a:p>
        </p:txBody>
      </p:sp>
      <p:cxnSp>
        <p:nvCxnSpPr>
          <p:cNvPr id="36" name="Straight Arrow Connector 35"/>
          <p:cNvCxnSpPr/>
          <p:nvPr/>
        </p:nvCxnSpPr>
        <p:spPr>
          <a:xfrm flipV="1">
            <a:off x="4191000" y="63246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911974"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3" name="Group 2"/>
          <p:cNvGrpSpPr/>
          <p:nvPr/>
        </p:nvGrpSpPr>
        <p:grpSpPr>
          <a:xfrm>
            <a:off x="7257888" y="1580035"/>
            <a:ext cx="2282322" cy="830997"/>
            <a:chOff x="7353301" y="1984931"/>
            <a:chExt cx="2282322" cy="830997"/>
          </a:xfrm>
        </p:grpSpPr>
        <p:sp>
          <p:nvSpPr>
            <p:cNvPr id="51" name="Text Box 1030"/>
            <p:cNvSpPr txBox="1">
              <a:spLocks noChangeArrowheads="1"/>
            </p:cNvSpPr>
            <p:nvPr/>
          </p:nvSpPr>
          <p:spPr bwMode="auto">
            <a:xfrm rot="10800000" flipV="1">
              <a:off x="7823377" y="1984931"/>
              <a:ext cx="1812246" cy="830997"/>
            </a:xfrm>
            <a:prstGeom prst="rect">
              <a:avLst/>
            </a:prstGeom>
            <a:noFill/>
            <a:ln w="9525">
              <a:noFill/>
              <a:miter lim="800000"/>
              <a:headEnd/>
              <a:tailEnd/>
            </a:ln>
          </p:spPr>
          <p:txBody>
            <a:bodyPr wrap="square" anchor="ctr">
              <a:spAutoFit/>
            </a:bodyPr>
            <a:lstStyle/>
            <a:p>
              <a:pPr eaLnBrk="0" hangingPunct="0"/>
              <a:r>
                <a:rPr lang="en-US" dirty="0"/>
                <a:t>  = leave</a:t>
              </a:r>
            </a:p>
            <a:p>
              <a:pPr eaLnBrk="0" hangingPunct="0"/>
              <a:r>
                <a:rPr lang="en-US" dirty="0"/>
                <a:t>  = event</a:t>
              </a:r>
            </a:p>
          </p:txBody>
        </p:sp>
        <p:cxnSp>
          <p:nvCxnSpPr>
            <p:cNvPr id="54" name="Straight Arrow Connector 30"/>
            <p:cNvCxnSpPr>
              <a:cxnSpLocks noChangeShapeType="1"/>
            </p:cNvCxnSpPr>
            <p:nvPr/>
          </p:nvCxnSpPr>
          <p:spPr bwMode="auto">
            <a:xfrm>
              <a:off x="7353301" y="2246589"/>
              <a:ext cx="533400" cy="0"/>
            </a:xfrm>
            <a:prstGeom prst="straightConnector1">
              <a:avLst/>
            </a:prstGeom>
            <a:noFill/>
            <a:ln w="19050" algn="ctr">
              <a:solidFill>
                <a:schemeClr val="tx1"/>
              </a:solidFill>
              <a:round/>
              <a:headEnd/>
              <a:tailEnd type="arrow" w="med" len="med"/>
            </a:ln>
          </p:spPr>
        </p:cxnSp>
      </p:grpSp>
      <p:cxnSp>
        <p:nvCxnSpPr>
          <p:cNvPr id="41" name="Straight Connector 40"/>
          <p:cNvCxnSpPr/>
          <p:nvPr/>
        </p:nvCxnSpPr>
        <p:spPr>
          <a:xfrm flipV="1">
            <a:off x="4267202" y="216613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35"/>
          <p:cNvSpPr txBox="1">
            <a:spLocks noChangeArrowheads="1"/>
          </p:cNvSpPr>
          <p:nvPr/>
        </p:nvSpPr>
        <p:spPr bwMode="auto">
          <a:xfrm>
            <a:off x="4456115" y="186133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43" name="TextBox 42">
            <a:extLst>
              <a:ext uri="{FF2B5EF4-FFF2-40B4-BE49-F238E27FC236}">
                <a16:creationId xmlns:a16="http://schemas.microsoft.com/office/drawing/2014/main" id="{8866D660-803D-4E43-8F73-1CF3C18ADF6D}"/>
              </a:ext>
            </a:extLst>
          </p:cNvPr>
          <p:cNvSpPr txBox="1"/>
          <p:nvPr/>
        </p:nvSpPr>
        <p:spPr>
          <a:xfrm>
            <a:off x="1773165" y="3159694"/>
            <a:ext cx="4925312" cy="2754600"/>
          </a:xfrm>
          <a:prstGeom prst="rect">
            <a:avLst/>
          </a:prstGeom>
          <a:noFill/>
        </p:spPr>
        <p:txBody>
          <a:bodyPr wrap="square" rtlCol="0">
            <a:spAutoFit/>
          </a:bodyPr>
          <a:lstStyle/>
          <a:p>
            <a:pPr marL="342900" indent="-342900">
              <a:spcAft>
                <a:spcPts val="300"/>
              </a:spcAft>
              <a:buFont typeface="Arial" panose="020B0604020202020204" pitchFamily="34" charset="0"/>
              <a:buChar char="•"/>
            </a:pPr>
            <a:r>
              <a:rPr lang="en-US" dirty="0"/>
              <a:t>Descriptive (e.g., incidence of lung cancer): often unaffected by losses</a:t>
            </a:r>
          </a:p>
          <a:p>
            <a:pPr>
              <a:spcAft>
                <a:spcPts val="300"/>
              </a:spcAft>
            </a:pPr>
            <a:r>
              <a:rPr lang="en-US" dirty="0"/>
              <a:t> </a:t>
            </a:r>
          </a:p>
          <a:p>
            <a:pPr marL="342900" indent="-342900">
              <a:spcAft>
                <a:spcPts val="300"/>
              </a:spcAft>
              <a:buFont typeface="Arial" panose="020B0604020202020204" pitchFamily="34" charset="0"/>
              <a:buChar char="•"/>
            </a:pPr>
            <a:r>
              <a:rPr lang="en-US" dirty="0"/>
              <a:t>Analytic (e.g., does exposure to forest fires cause lung cancer) objectives:  Losses may result in incorrect answers</a:t>
            </a:r>
          </a:p>
        </p:txBody>
      </p:sp>
      <p:cxnSp>
        <p:nvCxnSpPr>
          <p:cNvPr id="45" name="Straight Connector 15">
            <a:extLst>
              <a:ext uri="{FF2B5EF4-FFF2-40B4-BE49-F238E27FC236}">
                <a16:creationId xmlns:a16="http://schemas.microsoft.com/office/drawing/2014/main" id="{75F039EE-B12A-4D85-825C-44E83E257332}"/>
              </a:ext>
            </a:extLst>
          </p:cNvPr>
          <p:cNvCxnSpPr>
            <a:cxnSpLocks/>
          </p:cNvCxnSpPr>
          <p:nvPr/>
        </p:nvCxnSpPr>
        <p:spPr>
          <a:xfrm>
            <a:off x="7239001" y="2221604"/>
            <a:ext cx="36274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E073108C-BC13-4605-89BE-13FB5D220081}"/>
              </a:ext>
            </a:extLst>
          </p:cNvPr>
          <p:cNvSpPr/>
          <p:nvPr/>
        </p:nvSpPr>
        <p:spPr>
          <a:xfrm>
            <a:off x="7579376" y="210303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7" name="Oval 46">
            <a:extLst>
              <a:ext uri="{FF2B5EF4-FFF2-40B4-BE49-F238E27FC236}">
                <a16:creationId xmlns:a16="http://schemas.microsoft.com/office/drawing/2014/main" id="{0706C164-5651-4231-B1FB-2E21BF0F876D}"/>
              </a:ext>
            </a:extLst>
          </p:cNvPr>
          <p:cNvSpPr/>
          <p:nvPr/>
        </p:nvSpPr>
        <p:spPr>
          <a:xfrm>
            <a:off x="6737473" y="152479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8" name="Oval 47">
            <a:extLst>
              <a:ext uri="{FF2B5EF4-FFF2-40B4-BE49-F238E27FC236}">
                <a16:creationId xmlns:a16="http://schemas.microsoft.com/office/drawing/2014/main" id="{B960618B-3A67-463B-BDE1-8CF94BBB492C}"/>
              </a:ext>
            </a:extLst>
          </p:cNvPr>
          <p:cNvSpPr/>
          <p:nvPr/>
        </p:nvSpPr>
        <p:spPr>
          <a:xfrm>
            <a:off x="3528448" y="190041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a:extLst>
              <a:ext uri="{FF2B5EF4-FFF2-40B4-BE49-F238E27FC236}">
                <a16:creationId xmlns:a16="http://schemas.microsoft.com/office/drawing/2014/main" id="{81BABF75-D7AA-4E58-88BC-363809B76CCC}"/>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197919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3731" y="152400"/>
            <a:ext cx="9067800" cy="1143000"/>
          </a:xfrm>
        </p:spPr>
        <p:txBody>
          <a:bodyPr/>
          <a:lstStyle/>
          <a:p>
            <a:r>
              <a:rPr lang="en-US" sz="3600" b="1" dirty="0"/>
              <a:t>Impact of losses to follow-up: </a:t>
            </a:r>
            <a:br>
              <a:rPr lang="en-US" sz="3600" b="1" dirty="0"/>
            </a:br>
            <a:r>
              <a:rPr lang="en-US" sz="3600" b="1" dirty="0"/>
              <a:t>Fixed vs dynamic cohort studies</a:t>
            </a:r>
          </a:p>
        </p:txBody>
      </p:sp>
      <p:graphicFrame>
        <p:nvGraphicFramePr>
          <p:cNvPr id="3" name="Table 2"/>
          <p:cNvGraphicFramePr>
            <a:graphicFrameLocks noGrp="1"/>
          </p:cNvGraphicFramePr>
          <p:nvPr>
            <p:extLst>
              <p:ext uri="{D42A27DB-BD31-4B8C-83A1-F6EECF244321}">
                <p14:modId xmlns:p14="http://schemas.microsoft.com/office/powerpoint/2010/main" val="4118669110"/>
              </p:ext>
            </p:extLst>
          </p:nvPr>
        </p:nvGraphicFramePr>
        <p:xfrm>
          <a:off x="304230" y="1600200"/>
          <a:ext cx="8686801" cy="4053840"/>
        </p:xfrm>
        <a:graphic>
          <a:graphicData uri="http://schemas.openxmlformats.org/drawingml/2006/table">
            <a:tbl>
              <a:tblPr firstRow="1" bandRow="1">
                <a:tableStyleId>{F5AB1C69-6EDB-4FF4-983F-18BD219EF322}</a:tableStyleId>
              </a:tblPr>
              <a:tblGrid>
                <a:gridCol w="2400301">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238500">
                  <a:extLst>
                    <a:ext uri="{9D8B030D-6E8A-4147-A177-3AD203B41FA5}">
                      <a16:colId xmlns:a16="http://schemas.microsoft.com/office/drawing/2014/main" val="20002"/>
                    </a:ext>
                  </a:extLst>
                </a:gridCol>
              </a:tblGrid>
              <a:tr h="304800">
                <a:tc>
                  <a:txBody>
                    <a:bodyPr/>
                    <a:lstStyle/>
                    <a:p>
                      <a:pPr algn="ctr"/>
                      <a:r>
                        <a:rPr lang="en-US" sz="2800" dirty="0">
                          <a:solidFill>
                            <a:schemeClr val="tx1"/>
                          </a:solidFill>
                        </a:rPr>
                        <a:t>Objective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Fixed Cohort</a:t>
                      </a:r>
                      <a:r>
                        <a:rPr lang="en-US" sz="2800" baseline="0" dirty="0">
                          <a:solidFill>
                            <a:schemeClr val="tx1"/>
                          </a:solidFill>
                        </a:rPr>
                        <a:t> Study</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rPr>
                        <a:t>Dynamic Cohort</a:t>
                      </a:r>
                      <a:r>
                        <a:rPr lang="en-US" sz="2800" baseline="0" dirty="0">
                          <a:solidFill>
                            <a:schemeClr val="tx1"/>
                          </a:solidFill>
                        </a:rPr>
                        <a:t> Study</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12520">
                <a:tc>
                  <a:txBody>
                    <a:bodyPr/>
                    <a:lstStyle/>
                    <a:p>
                      <a:pPr algn="ctr"/>
                      <a:r>
                        <a:rPr lang="en-US" sz="2400" b="1" dirty="0">
                          <a:solidFill>
                            <a:schemeClr val="tx1"/>
                          </a:solidFill>
                        </a:rPr>
                        <a:t>Disease incidence (descriptive)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Bias if event incidence among those lost differs from those who remain*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solidFill>
                            <a:schemeClr val="tx1"/>
                          </a:solidFill>
                        </a:rPr>
                        <a:t>Departures are expected and typically will not cause bias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33400">
                <a:tc>
                  <a:txBody>
                    <a:bodyPr/>
                    <a:lstStyle/>
                    <a:p>
                      <a:pPr algn="ctr"/>
                      <a:r>
                        <a:rPr lang="en-US" sz="2400" b="1" dirty="0">
                          <a:solidFill>
                            <a:schemeClr val="tx1"/>
                          </a:solidFill>
                        </a:rPr>
                        <a:t>Exposure-disease</a:t>
                      </a:r>
                      <a:r>
                        <a:rPr lang="en-US" sz="2400" b="1" baseline="0" dirty="0">
                          <a:solidFill>
                            <a:schemeClr val="tx1"/>
                          </a:solidFill>
                        </a:rPr>
                        <a:t> association (analytic)</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sz="2400" dirty="0"/>
                        <a:t>Estimate biased if association between exposure</a:t>
                      </a:r>
                      <a:r>
                        <a:rPr lang="en-US" sz="2400" baseline="0" dirty="0"/>
                        <a:t> and outcome is different among those lost vs those remaining* </a:t>
                      </a: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5" name="Title 3">
            <a:extLst>
              <a:ext uri="{FF2B5EF4-FFF2-40B4-BE49-F238E27FC236}">
                <a16:creationId xmlns:a16="http://schemas.microsoft.com/office/drawing/2014/main" id="{CFB6E830-29AE-42CB-AE54-E10EDBAA8008}"/>
              </a:ext>
            </a:extLst>
          </p:cNvPr>
          <p:cNvSpPr txBox="1">
            <a:spLocks/>
          </p:cNvSpPr>
          <p:nvPr/>
        </p:nvSpPr>
        <p:spPr bwMode="auto">
          <a:xfrm>
            <a:off x="304230" y="5562600"/>
            <a:ext cx="685857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marL="231775" indent="-231775" algn="l"/>
            <a:r>
              <a:rPr lang="en-US" sz="3600" kern="0" dirty="0"/>
              <a:t>*</a:t>
            </a:r>
            <a:r>
              <a:rPr lang="en-US" sz="2400" kern="0" dirty="0"/>
              <a:t>losses also decrease statistical precision compared to if losses had not occurred</a:t>
            </a:r>
          </a:p>
        </p:txBody>
      </p:sp>
    </p:spTree>
    <p:extLst>
      <p:ext uri="{BB962C8B-B14F-4D97-AF65-F5344CB8AC3E}">
        <p14:creationId xmlns:p14="http://schemas.microsoft.com/office/powerpoint/2010/main" val="1741899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a:t>Descriptive and Analytic Goals</a:t>
            </a:r>
          </a:p>
        </p:txBody>
      </p:sp>
      <p:sp>
        <p:nvSpPr>
          <p:cNvPr id="18435" name="Rectangle 3"/>
          <p:cNvSpPr>
            <a:spLocks noGrp="1" noChangeArrowheads="1"/>
          </p:cNvSpPr>
          <p:nvPr>
            <p:ph type="body" idx="1"/>
          </p:nvPr>
        </p:nvSpPr>
        <p:spPr>
          <a:xfrm>
            <a:off x="304801" y="1143000"/>
            <a:ext cx="8610600" cy="4648200"/>
          </a:xfrm>
        </p:spPr>
        <p:txBody>
          <a:bodyPr>
            <a:normAutofit fontScale="70000" lnSpcReduction="20000"/>
          </a:bodyPr>
          <a:lstStyle/>
          <a:p>
            <a:pPr lvl="1"/>
            <a:endParaRPr lang="en-US" sz="1000" dirty="0"/>
          </a:p>
          <a:p>
            <a:r>
              <a:rPr lang="en-US" sz="2400" b="1" dirty="0"/>
              <a:t>Description</a:t>
            </a:r>
            <a:r>
              <a:rPr lang="en-US" sz="2600" dirty="0"/>
              <a:t> </a:t>
            </a:r>
          </a:p>
          <a:p>
            <a:pPr lvl="1"/>
            <a:r>
              <a:rPr lang="en-US" sz="2000" dirty="0"/>
              <a:t>How frequent/common are risk factors/exposures/conditions/diseases? How often does Y occur?</a:t>
            </a:r>
          </a:p>
          <a:p>
            <a:pPr lvl="1"/>
            <a:endParaRPr lang="en-US" sz="500" dirty="0"/>
          </a:p>
          <a:p>
            <a:r>
              <a:rPr lang="en-US" sz="2400" b="1" dirty="0"/>
              <a:t>Causation</a:t>
            </a:r>
          </a:p>
          <a:p>
            <a:pPr lvl="1"/>
            <a:r>
              <a:rPr lang="en-US" sz="2000" dirty="0"/>
              <a:t>The science of establishing causal relationships among biological, behavioral, environmental (etc.) factors among humans</a:t>
            </a:r>
          </a:p>
          <a:p>
            <a:pPr lvl="1"/>
            <a:r>
              <a:rPr lang="en-US" sz="2000" dirty="0"/>
              <a:t>Does X cause Y?</a:t>
            </a:r>
          </a:p>
          <a:p>
            <a:pPr lvl="1"/>
            <a:endParaRPr lang="en-US" sz="400" dirty="0"/>
          </a:p>
          <a:p>
            <a:r>
              <a:rPr lang="en-US" sz="2400" b="1" dirty="0"/>
              <a:t>Attribution</a:t>
            </a:r>
          </a:p>
          <a:p>
            <a:pPr lvl="1"/>
            <a:r>
              <a:rPr lang="en-US" sz="2000" dirty="0"/>
              <a:t>What fraction of disease Y can be eliminated if a causal exposure X is eliminated?</a:t>
            </a:r>
          </a:p>
          <a:p>
            <a:pPr lvl="1"/>
            <a:endParaRPr lang="en-US" sz="500" dirty="0"/>
          </a:p>
          <a:p>
            <a:r>
              <a:rPr lang="en-US" sz="2400" b="1" dirty="0"/>
              <a:t>Mediation</a:t>
            </a:r>
          </a:p>
          <a:p>
            <a:pPr lvl="1"/>
            <a:r>
              <a:rPr lang="en-US" sz="2000" dirty="0"/>
              <a:t>Understanding the mechanisms of causation</a:t>
            </a:r>
          </a:p>
          <a:p>
            <a:pPr lvl="1"/>
            <a:r>
              <a:rPr lang="en-US" sz="2000" dirty="0"/>
              <a:t>How does X cause Y?</a:t>
            </a:r>
          </a:p>
          <a:p>
            <a:pPr lvl="1"/>
            <a:endParaRPr lang="en-US" sz="500" dirty="0"/>
          </a:p>
          <a:p>
            <a:r>
              <a:rPr lang="en-US" sz="2400" b="1" dirty="0"/>
              <a:t>Interaction</a:t>
            </a:r>
          </a:p>
          <a:p>
            <a:pPr lvl="1"/>
            <a:r>
              <a:rPr lang="en-US" sz="2000" dirty="0"/>
              <a:t>When and for whom does X cause Y?</a:t>
            </a:r>
          </a:p>
          <a:p>
            <a:pPr lvl="1"/>
            <a:endParaRPr lang="en-US" sz="700" dirty="0"/>
          </a:p>
          <a:p>
            <a:pPr lvl="1"/>
            <a:endParaRPr lang="en-US" sz="500" dirty="0"/>
          </a:p>
          <a:p>
            <a:pPr>
              <a:spcBef>
                <a:spcPts val="0"/>
              </a:spcBef>
            </a:pPr>
            <a:r>
              <a:rPr lang="en-US" sz="2400" b="1" dirty="0"/>
              <a:t>Prediction</a:t>
            </a:r>
            <a:r>
              <a:rPr lang="en-US" sz="2200" b="1" dirty="0"/>
              <a:t> </a:t>
            </a:r>
          </a:p>
          <a:p>
            <a:pPr lvl="1"/>
            <a:r>
              <a:rPr lang="en-US" sz="2000" dirty="0"/>
              <a:t>Do A, B, and C predict occurrence of Y? (e.g., diagnosis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a:t>Goal of research may be “descriptive” or “analytic”</a:t>
            </a:r>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a:t>Everything in this course relates to designing studies that will accomplish a descriptive or analytic goal. </a:t>
            </a:r>
          </a:p>
          <a:p>
            <a:pPr marL="0" indent="0">
              <a:buFontTx/>
              <a:buNone/>
            </a:pPr>
            <a:endParaRPr lang="en-US" kern="0" dirty="0"/>
          </a:p>
        </p:txBody>
      </p:sp>
      <p:grpSp>
        <p:nvGrpSpPr>
          <p:cNvPr id="6" name="Group 5"/>
          <p:cNvGrpSpPr/>
          <p:nvPr/>
        </p:nvGrpSpPr>
        <p:grpSpPr>
          <a:xfrm>
            <a:off x="4114800" y="1295400"/>
            <a:ext cx="3810000" cy="4572000"/>
            <a:chOff x="4114800" y="1295400"/>
            <a:chExt cx="3810000" cy="4572000"/>
          </a:xfrm>
        </p:grpSpPr>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rPr>
                <a:t>Descriptive</a:t>
              </a: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rPr>
                <a:t>Analytic</a:t>
              </a:r>
            </a:p>
          </p:txBody>
        </p:sp>
      </p:grpSp>
    </p:spTree>
    <p:extLst>
      <p:ext uri="{BB962C8B-B14F-4D97-AF65-F5344CB8AC3E}">
        <p14:creationId xmlns:p14="http://schemas.microsoft.com/office/powerpoint/2010/main" val="3325158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14300" y="304800"/>
            <a:ext cx="8915400" cy="533400"/>
          </a:xfrm>
        </p:spPr>
        <p:txBody>
          <a:bodyPr>
            <a:normAutofit fontScale="90000"/>
          </a:bodyPr>
          <a:lstStyle/>
          <a:p>
            <a:br>
              <a:rPr lang="en-US" sz="3600" dirty="0"/>
            </a:br>
            <a:r>
              <a:rPr lang="en-US" b="1" dirty="0"/>
              <a:t>Sources of bias in a cohort study</a:t>
            </a:r>
            <a:br>
              <a:rPr lang="en-US" b="1" dirty="0"/>
            </a:br>
            <a:r>
              <a:rPr lang="en-US" sz="3600" dirty="0"/>
              <a:t> </a:t>
            </a:r>
            <a:br>
              <a:rPr lang="en-US" sz="3600" dirty="0"/>
            </a:br>
            <a:endParaRPr lang="en-US" sz="3600" dirty="0"/>
          </a:p>
        </p:txBody>
      </p:sp>
      <p:sp>
        <p:nvSpPr>
          <p:cNvPr id="56322" name="Rectangle 3"/>
          <p:cNvSpPr>
            <a:spLocks noGrp="1" noChangeArrowheads="1"/>
          </p:cNvSpPr>
          <p:nvPr>
            <p:ph type="body" idx="1"/>
          </p:nvPr>
        </p:nvSpPr>
        <p:spPr>
          <a:xfrm>
            <a:off x="228600" y="1143000"/>
            <a:ext cx="8382000" cy="4648200"/>
          </a:xfrm>
        </p:spPr>
        <p:txBody>
          <a:bodyPr/>
          <a:lstStyle/>
          <a:p>
            <a:pPr>
              <a:lnSpc>
                <a:spcPct val="90000"/>
              </a:lnSpc>
            </a:pPr>
            <a:r>
              <a:rPr lang="en-US" dirty="0"/>
              <a:t>Losses to follow-up are not the only potential source of bias in a cohort but a major one</a:t>
            </a:r>
          </a:p>
          <a:p>
            <a:pPr>
              <a:lnSpc>
                <a:spcPct val="90000"/>
              </a:lnSpc>
            </a:pPr>
            <a:endParaRPr lang="en-US" sz="900" dirty="0"/>
          </a:p>
          <a:p>
            <a:pPr>
              <a:lnSpc>
                <a:spcPct val="90000"/>
              </a:lnSpc>
            </a:pPr>
            <a:r>
              <a:rPr lang="en-US" dirty="0"/>
              <a:t>We will have a comprehensive evaluation of bias later in the course</a:t>
            </a:r>
          </a:p>
          <a:p>
            <a:pPr lvl="1">
              <a:lnSpc>
                <a:spcPct val="90000"/>
              </a:lnSpc>
            </a:pPr>
            <a:r>
              <a:rPr lang="en-US" dirty="0"/>
              <a:t>Thus, discussion of losses is a bit premature</a:t>
            </a:r>
          </a:p>
          <a:p>
            <a:pPr lvl="1">
              <a:lnSpc>
                <a:spcPct val="90000"/>
              </a:lnSpc>
            </a:pPr>
            <a:r>
              <a:rPr lang="en-US" dirty="0"/>
              <a:t>But one cannot learn about cohorts and study design in general without thinking about effect of losses</a:t>
            </a:r>
          </a:p>
          <a:p>
            <a:pPr lvl="1">
              <a:lnSpc>
                <a:spcPct val="90000"/>
              </a:lnSpc>
            </a:pPr>
            <a:r>
              <a:rPr lang="en-US" dirty="0"/>
              <a:t>Key aspect of human-based research:  humans have free will and </a:t>
            </a:r>
            <a:r>
              <a:rPr lang="en-US" u="sng" dirty="0"/>
              <a:t>will</a:t>
            </a:r>
            <a:r>
              <a:rPr lang="en-US" dirty="0"/>
              <a:t> leave underlying real-world populations and your research studies</a:t>
            </a:r>
          </a:p>
        </p:txBody>
      </p:sp>
    </p:spTree>
    <p:extLst>
      <p:ext uri="{BB962C8B-B14F-4D97-AF65-F5344CB8AC3E}">
        <p14:creationId xmlns:p14="http://schemas.microsoft.com/office/powerpoint/2010/main" val="18539949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762000" y="-228600"/>
            <a:ext cx="7772400" cy="1143000"/>
          </a:xfrm>
        </p:spPr>
        <p:txBody>
          <a:bodyPr/>
          <a:lstStyle/>
          <a:p>
            <a:r>
              <a:rPr lang="en-US" sz="3600" b="1" dirty="0"/>
              <a:t>Competing Events</a:t>
            </a:r>
          </a:p>
        </p:txBody>
      </p:sp>
      <p:sp>
        <p:nvSpPr>
          <p:cNvPr id="60418" name="Rectangle 3"/>
          <p:cNvSpPr>
            <a:spLocks noGrp="1" noChangeArrowheads="1"/>
          </p:cNvSpPr>
          <p:nvPr>
            <p:ph type="body" idx="1"/>
          </p:nvPr>
        </p:nvSpPr>
        <p:spPr>
          <a:xfrm>
            <a:off x="152400" y="609600"/>
            <a:ext cx="8763000" cy="4495800"/>
          </a:xfrm>
        </p:spPr>
        <p:txBody>
          <a:bodyPr/>
          <a:lstStyle/>
          <a:p>
            <a:r>
              <a:rPr lang="en-US" sz="2600" dirty="0"/>
              <a:t>Important concept but missed in most introductory coverages</a:t>
            </a:r>
          </a:p>
          <a:p>
            <a:r>
              <a:rPr lang="en-US" sz="2600" dirty="0"/>
              <a:t>Different than losses to follow-up</a:t>
            </a:r>
          </a:p>
          <a:p>
            <a:pPr lvl="1">
              <a:spcBef>
                <a:spcPts val="600"/>
              </a:spcBef>
            </a:pPr>
            <a:r>
              <a:rPr lang="en-US" sz="2400" dirty="0"/>
              <a:t>Lost to follow-up: participant may still develop outcome of interest but it won’t be observed by the investigators.  </a:t>
            </a:r>
          </a:p>
          <a:p>
            <a:pPr lvl="1">
              <a:spcBef>
                <a:spcPts val="600"/>
              </a:spcBef>
            </a:pPr>
            <a:r>
              <a:rPr lang="en-US" sz="2400" dirty="0"/>
              <a:t>Competing event: participant no longer able to have the outcome of interest (or has a markedly decreased risk).  </a:t>
            </a:r>
          </a:p>
          <a:p>
            <a:r>
              <a:rPr lang="en-US" sz="2600" dirty="0"/>
              <a:t>Examples: </a:t>
            </a:r>
          </a:p>
          <a:p>
            <a:pPr lvl="1">
              <a:lnSpc>
                <a:spcPct val="70000"/>
              </a:lnSpc>
            </a:pPr>
            <a:r>
              <a:rPr lang="en-US" sz="2400" dirty="0"/>
              <a:t>If outcome is not mortality, death is always a competing event.  </a:t>
            </a:r>
          </a:p>
          <a:p>
            <a:pPr lvl="1">
              <a:lnSpc>
                <a:spcPct val="70000"/>
              </a:lnSpc>
            </a:pPr>
            <a:r>
              <a:rPr lang="en-US" sz="2400" dirty="0"/>
              <a:t>If outcome is native hip fracture, bilateral hip replacement is competing event.</a:t>
            </a:r>
          </a:p>
          <a:p>
            <a:r>
              <a:rPr lang="en-US" sz="2600" dirty="0"/>
              <a:t>Any outcome other than all-cause mortality is subject to competing events</a:t>
            </a:r>
          </a:p>
          <a:p>
            <a:pPr>
              <a:spcBef>
                <a:spcPts val="900"/>
              </a:spcBef>
            </a:pPr>
            <a:r>
              <a:rPr lang="en-US" sz="2600" dirty="0"/>
              <a:t>Implications for estimating incidence (next 2 lectures). And, for introducing bias in analytic studies (later in course).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152400"/>
            <a:ext cx="7772400" cy="1143000"/>
          </a:xfrm>
        </p:spPr>
        <p:txBody>
          <a:bodyPr/>
          <a:lstStyle/>
          <a:p>
            <a:r>
              <a:rPr lang="en-US" sz="3600" b="1" dirty="0"/>
              <a:t>Cohort Study Design</a:t>
            </a:r>
          </a:p>
        </p:txBody>
      </p:sp>
      <p:sp>
        <p:nvSpPr>
          <p:cNvPr id="50178" name="Rectangle 3"/>
          <p:cNvSpPr>
            <a:spLocks noGrp="1" noChangeArrowheads="1"/>
          </p:cNvSpPr>
          <p:nvPr>
            <p:ph type="body" idx="1"/>
          </p:nvPr>
        </p:nvSpPr>
        <p:spPr>
          <a:xfrm>
            <a:off x="76200" y="685800"/>
            <a:ext cx="9067800" cy="4114800"/>
          </a:xfrm>
        </p:spPr>
        <p:txBody>
          <a:bodyPr/>
          <a:lstStyle/>
          <a:p>
            <a:pPr>
              <a:spcAft>
                <a:spcPts val="600"/>
              </a:spcAft>
            </a:pPr>
            <a:r>
              <a:rPr lang="en-US" sz="2800" dirty="0"/>
              <a:t>Follows individuals’ progression/journey through life and accompanying occurrence of exposures and outcomes</a:t>
            </a:r>
            <a:endParaRPr lang="en-US" sz="2400" dirty="0"/>
          </a:p>
          <a:p>
            <a:pPr>
              <a:spcAft>
                <a:spcPts val="600"/>
              </a:spcAft>
            </a:pPr>
            <a:r>
              <a:rPr lang="en-US" sz="2800" dirty="0"/>
              <a:t>“Gold standard” among observational designs because exposure is measured and proven to occur prior to outcome</a:t>
            </a:r>
          </a:p>
          <a:p>
            <a:pPr lvl="1">
              <a:spcBef>
                <a:spcPts val="0"/>
              </a:spcBef>
              <a:spcAft>
                <a:spcPts val="600"/>
              </a:spcAft>
            </a:pPr>
            <a:r>
              <a:rPr lang="en-US" sz="2400" dirty="0"/>
              <a:t>This </a:t>
            </a:r>
            <a:r>
              <a:rPr lang="en-US" sz="2400" u="sng" dirty="0"/>
              <a:t>temporality</a:t>
            </a:r>
            <a:r>
              <a:rPr lang="en-US" sz="2400" dirty="0"/>
              <a:t> between exposure and outcome is a sine qua non for causation and decreases chances of measurement bias</a:t>
            </a:r>
          </a:p>
          <a:p>
            <a:pPr lvl="2">
              <a:spcBef>
                <a:spcPts val="0"/>
              </a:spcBef>
              <a:spcAft>
                <a:spcPts val="400"/>
              </a:spcAft>
            </a:pPr>
            <a:r>
              <a:rPr lang="en-US" sz="2200" dirty="0"/>
              <a:t> But a cohort study is </a:t>
            </a:r>
            <a:r>
              <a:rPr lang="en-US" sz="2200" u="sng" dirty="0"/>
              <a:t>not</a:t>
            </a:r>
            <a:r>
              <a:rPr lang="en-US" sz="2200" dirty="0"/>
              <a:t> the only away to achieve this temporality</a:t>
            </a:r>
          </a:p>
          <a:p>
            <a:pPr lvl="1">
              <a:spcAft>
                <a:spcPts val="600"/>
              </a:spcAft>
            </a:pPr>
            <a:r>
              <a:rPr lang="en-US" sz="2400" dirty="0"/>
              <a:t>Caution:  “Gold standard” only goes so far</a:t>
            </a:r>
          </a:p>
          <a:p>
            <a:pPr lvl="2">
              <a:spcBef>
                <a:spcPts val="0"/>
              </a:spcBef>
              <a:spcAft>
                <a:spcPts val="600"/>
              </a:spcAft>
            </a:pPr>
            <a:r>
              <a:rPr lang="en-US" sz="2200" dirty="0"/>
              <a:t>Cohort study does not offer any other special unique advantages (e.g., no better at avoiding confounding</a:t>
            </a:r>
            <a:r>
              <a:rPr lang="en-US" sz="2000" dirty="0"/>
              <a:t>)</a:t>
            </a:r>
          </a:p>
          <a:p>
            <a:pPr>
              <a:spcBef>
                <a:spcPts val="0"/>
              </a:spcBef>
            </a:pPr>
            <a:r>
              <a:rPr lang="en-US" sz="2800" dirty="0"/>
              <a:t>Experimental study designs (randomized or non-randomized) are cohorts (typically fixed) where exposure is  assigned rather than observed</a:t>
            </a:r>
          </a:p>
        </p:txBody>
      </p:sp>
      <p:sp>
        <p:nvSpPr>
          <p:cNvPr id="4" name="TextBox 45">
            <a:extLst>
              <a:ext uri="{FF2B5EF4-FFF2-40B4-BE49-F238E27FC236}">
                <a16:creationId xmlns:a16="http://schemas.microsoft.com/office/drawing/2014/main" id="{049E7566-1411-472F-85BE-FEA998E6B6FE}"/>
              </a:ext>
            </a:extLst>
          </p:cNvPr>
          <p:cNvSpPr txBox="1">
            <a:spLocks noChangeArrowheads="1"/>
          </p:cNvSpPr>
          <p:nvPr/>
        </p:nvSpPr>
        <p:spPr bwMode="auto">
          <a:xfrm>
            <a:off x="76200" y="66645"/>
            <a:ext cx="4686300" cy="400110"/>
          </a:xfrm>
          <a:prstGeom prst="rect">
            <a:avLst/>
          </a:prstGeom>
          <a:noFill/>
          <a:ln w="9525">
            <a:noFill/>
            <a:miter lim="800000"/>
            <a:headEnd/>
            <a:tailEnd/>
          </a:ln>
        </p:spPr>
        <p:txBody>
          <a:bodyPr wrap="square">
            <a:spAutoFit/>
          </a:bodyPr>
          <a:lstStyle/>
          <a:p>
            <a:r>
              <a:rPr lang="en-US" sz="2000" b="1" dirty="0">
                <a:solidFill>
                  <a:srgbClr val="FF0000"/>
                </a:solidFill>
              </a:rPr>
              <a:t>A few last words…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09600" y="1828800"/>
            <a:ext cx="7772400" cy="1600200"/>
          </a:xfrm>
        </p:spPr>
        <p:txBody>
          <a:bodyPr/>
          <a:lstStyle/>
          <a:p>
            <a:r>
              <a:rPr lang="en-US" dirty="0"/>
              <a:t>Cross-Sectional Study Design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381000" y="-169679"/>
            <a:ext cx="8151311" cy="1143000"/>
          </a:xfrm>
        </p:spPr>
        <p:txBody>
          <a:bodyPr/>
          <a:lstStyle/>
          <a:p>
            <a:r>
              <a:rPr lang="en-US" sz="3200" b="1" dirty="0"/>
              <a:t>Cross-sectional Study: Prefacing Comments</a:t>
            </a:r>
          </a:p>
        </p:txBody>
      </p:sp>
      <p:sp>
        <p:nvSpPr>
          <p:cNvPr id="46082" name="Rectangle 3"/>
          <p:cNvSpPr>
            <a:spLocks noGrp="1" noChangeArrowheads="1"/>
          </p:cNvSpPr>
          <p:nvPr>
            <p:ph type="body" idx="1"/>
          </p:nvPr>
        </p:nvSpPr>
        <p:spPr>
          <a:xfrm>
            <a:off x="197190" y="1031640"/>
            <a:ext cx="9144000" cy="5334000"/>
          </a:xfrm>
        </p:spPr>
        <p:txBody>
          <a:bodyPr/>
          <a:lstStyle/>
          <a:p>
            <a:pPr>
              <a:spcAft>
                <a:spcPts val="600"/>
              </a:spcAft>
            </a:pPr>
            <a:r>
              <a:rPr lang="en-US" sz="2800" dirty="0"/>
              <a:t>Cross-sectional studies encounter participants at one moment in time</a:t>
            </a:r>
          </a:p>
          <a:p>
            <a:pPr lvl="1">
              <a:spcBef>
                <a:spcPts val="0"/>
              </a:spcBef>
            </a:pPr>
            <a:r>
              <a:rPr lang="en-US" sz="2400" dirty="0"/>
              <a:t>Estimating </a:t>
            </a:r>
            <a:r>
              <a:rPr lang="en-US" sz="2400" u="sng" dirty="0"/>
              <a:t>prevalence</a:t>
            </a:r>
            <a:r>
              <a:rPr lang="en-US" sz="2400" dirty="0"/>
              <a:t> (current status) is their ‘claim to fame’</a:t>
            </a:r>
          </a:p>
          <a:p>
            <a:pPr lvl="1"/>
            <a:r>
              <a:rPr lang="en-US" sz="2400" dirty="0"/>
              <a:t>No longitudinal assessment</a:t>
            </a:r>
          </a:p>
          <a:p>
            <a:pPr>
              <a:spcAft>
                <a:spcPts val="600"/>
              </a:spcAft>
            </a:pPr>
            <a:r>
              <a:rPr lang="en-US" sz="2800" dirty="0"/>
              <a:t>This is not to say that historical exposures cannot be measured, and temporal relationships proposed </a:t>
            </a:r>
          </a:p>
          <a:p>
            <a:pPr lvl="1">
              <a:spcBef>
                <a:spcPts val="0"/>
              </a:spcBef>
            </a:pPr>
            <a:r>
              <a:rPr lang="en-US" sz="2400" dirty="0"/>
              <a:t>e.g., relationship between childhood abuse and disease in adulthood necessarily incorporate TIME</a:t>
            </a:r>
          </a:p>
          <a:p>
            <a:pPr marL="231775" indent="-233363"/>
            <a:r>
              <a:rPr lang="en-US" sz="2800" dirty="0"/>
              <a:t>Although not unique, cross-sectional studies can measure:</a:t>
            </a:r>
          </a:p>
          <a:p>
            <a:pPr marL="631825" lvl="1" indent="-233363"/>
            <a:r>
              <a:rPr lang="en-US" sz="2400" u="sng" dirty="0"/>
              <a:t>Relationships</a:t>
            </a:r>
            <a:r>
              <a:rPr lang="en-US" sz="2400" dirty="0"/>
              <a:t> between exposures and outcome events</a:t>
            </a:r>
          </a:p>
          <a:p>
            <a:pPr marL="1031875" lvl="2" indent="-233363"/>
            <a:r>
              <a:rPr lang="en-US" sz="2200" dirty="0"/>
              <a:t>But often without proof of temporality, which limits validity</a:t>
            </a:r>
          </a:p>
          <a:p>
            <a:endParaRPr lang="en-US" sz="2800" dirty="0"/>
          </a:p>
        </p:txBody>
      </p:sp>
      <p:sp>
        <p:nvSpPr>
          <p:cNvPr id="8" name="TextBox 7"/>
          <p:cNvSpPr txBox="1"/>
          <p:nvPr/>
        </p:nvSpPr>
        <p:spPr>
          <a:xfrm>
            <a:off x="7941796" y="5426250"/>
            <a:ext cx="31242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Analytic</a:t>
            </a:r>
          </a:p>
        </p:txBody>
      </p:sp>
      <p:sp>
        <p:nvSpPr>
          <p:cNvPr id="9" name="Right Brace 8"/>
          <p:cNvSpPr/>
          <p:nvPr/>
        </p:nvSpPr>
        <p:spPr bwMode="auto">
          <a:xfrm>
            <a:off x="7467600" y="5426250"/>
            <a:ext cx="453022" cy="434875"/>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0" name="Group 9">
            <a:extLst>
              <a:ext uri="{FF2B5EF4-FFF2-40B4-BE49-F238E27FC236}">
                <a16:creationId xmlns:a16="http://schemas.microsoft.com/office/drawing/2014/main" id="{3BD04103-9B73-4734-8E1B-B93175EA9ACE}"/>
              </a:ext>
            </a:extLst>
          </p:cNvPr>
          <p:cNvGrpSpPr/>
          <p:nvPr/>
        </p:nvGrpSpPr>
        <p:grpSpPr>
          <a:xfrm>
            <a:off x="4953000" y="2461662"/>
            <a:ext cx="3579311" cy="442388"/>
            <a:chOff x="7373389" y="2617180"/>
            <a:chExt cx="3579311" cy="442388"/>
          </a:xfrm>
        </p:grpSpPr>
        <p:sp>
          <p:nvSpPr>
            <p:cNvPr id="11" name="Right Brace 10">
              <a:extLst>
                <a:ext uri="{FF2B5EF4-FFF2-40B4-BE49-F238E27FC236}">
                  <a16:creationId xmlns:a16="http://schemas.microsoft.com/office/drawing/2014/main" id="{ABA85175-95F3-4BE4-8D96-2AC7F7218E3B}"/>
                </a:ext>
              </a:extLst>
            </p:cNvPr>
            <p:cNvSpPr/>
            <p:nvPr/>
          </p:nvSpPr>
          <p:spPr bwMode="auto">
            <a:xfrm rot="1976440">
              <a:off x="7373389" y="2617180"/>
              <a:ext cx="453022" cy="434875"/>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2" name="TextBox 11">
              <a:extLst>
                <a:ext uri="{FF2B5EF4-FFF2-40B4-BE49-F238E27FC236}">
                  <a16:creationId xmlns:a16="http://schemas.microsoft.com/office/drawing/2014/main" id="{75C00465-481F-471E-89FA-9022ED6F3C3F}"/>
                </a:ext>
              </a:extLst>
            </p:cNvPr>
            <p:cNvSpPr txBox="1"/>
            <p:nvPr/>
          </p:nvSpPr>
          <p:spPr>
            <a:xfrm>
              <a:off x="7828500" y="2659458"/>
              <a:ext cx="3124200"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Descriptive</a:t>
              </a:r>
            </a:p>
          </p:txBody>
        </p:sp>
      </p:grpSp>
    </p:spTree>
    <p:extLst>
      <p:ext uri="{BB962C8B-B14F-4D97-AF65-F5344CB8AC3E}">
        <p14:creationId xmlns:p14="http://schemas.microsoft.com/office/powerpoint/2010/main" val="10285345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F0493D-AEB9-4BD7-BD09-48C364F2F03F}"/>
              </a:ext>
            </a:extLst>
          </p:cNvPr>
          <p:cNvGrpSpPr/>
          <p:nvPr/>
        </p:nvGrpSpPr>
        <p:grpSpPr>
          <a:xfrm>
            <a:off x="7667668" y="4767085"/>
            <a:ext cx="1071343" cy="948267"/>
            <a:chOff x="8115300" y="4648200"/>
            <a:chExt cx="1524000" cy="1295400"/>
          </a:xfrm>
        </p:grpSpPr>
        <p:sp>
          <p:nvSpPr>
            <p:cNvPr id="98306" name="Rectangle 3"/>
            <p:cNvSpPr>
              <a:spLocks noChangeArrowheads="1"/>
            </p:cNvSpPr>
            <p:nvPr/>
          </p:nvSpPr>
          <p:spPr bwMode="auto">
            <a:xfrm>
              <a:off x="8115300" y="4648200"/>
              <a:ext cx="1524000" cy="1295400"/>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07" name="Line 6"/>
            <p:cNvSpPr>
              <a:spLocks noChangeShapeType="1"/>
            </p:cNvSpPr>
            <p:nvPr/>
          </p:nvSpPr>
          <p:spPr bwMode="auto">
            <a:xfrm>
              <a:off x="8877300" y="4648200"/>
              <a:ext cx="0" cy="129540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08" name="Line 7"/>
            <p:cNvSpPr>
              <a:spLocks noChangeShapeType="1"/>
            </p:cNvSpPr>
            <p:nvPr/>
          </p:nvSpPr>
          <p:spPr bwMode="auto">
            <a:xfrm>
              <a:off x="8115300" y="5257800"/>
              <a:ext cx="1524000"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sp>
        <p:nvSpPr>
          <p:cNvPr id="98309" name="Text Box 8"/>
          <p:cNvSpPr txBox="1">
            <a:spLocks noChangeArrowheads="1"/>
          </p:cNvSpPr>
          <p:nvPr/>
        </p:nvSpPr>
        <p:spPr bwMode="auto">
          <a:xfrm>
            <a:off x="1676401" y="1667933"/>
            <a:ext cx="184731" cy="420564"/>
          </a:xfrm>
          <a:prstGeom prst="rect">
            <a:avLst/>
          </a:prstGeom>
          <a:noFill/>
          <a:ln w="9525">
            <a:noFill/>
            <a:miter lim="800000"/>
            <a:headEnd/>
            <a:tailEnd/>
          </a:ln>
        </p:spPr>
        <p:txBody>
          <a:bodyPr wrap="none">
            <a:spAutoFit/>
          </a:bodyPr>
          <a:lstStyle/>
          <a:p>
            <a:pPr defTabSz="812810" eaLnBrk="0" hangingPunct="0"/>
            <a:endParaRPr lang="en-US" sz="2133" dirty="0">
              <a:solidFill>
                <a:srgbClr val="000000"/>
              </a:solidFill>
            </a:endParaRPr>
          </a:p>
        </p:txBody>
      </p:sp>
      <p:sp>
        <p:nvSpPr>
          <p:cNvPr id="98314" name="Text Box 17"/>
          <p:cNvSpPr txBox="1">
            <a:spLocks noChangeArrowheads="1"/>
          </p:cNvSpPr>
          <p:nvPr/>
        </p:nvSpPr>
        <p:spPr bwMode="auto">
          <a:xfrm>
            <a:off x="1506393" y="4365318"/>
            <a:ext cx="5199207" cy="1898212"/>
          </a:xfrm>
          <a:prstGeom prst="rect">
            <a:avLst/>
          </a:prstGeom>
          <a:noFill/>
          <a:ln w="9525">
            <a:noFill/>
            <a:miter lim="800000"/>
            <a:headEnd/>
            <a:tailEnd/>
          </a:ln>
        </p:spPr>
        <p:txBody>
          <a:bodyPr wrap="square">
            <a:spAutoFit/>
          </a:bodyPr>
          <a:lstStyle/>
          <a:p>
            <a:pPr algn="ctr" defTabSz="812810" eaLnBrk="0" hangingPunct="0"/>
            <a:r>
              <a:rPr lang="en-US" sz="1956" dirty="0"/>
              <a:t>SOURCE POPULATION</a:t>
            </a:r>
          </a:p>
          <a:p>
            <a:pPr algn="ctr" defTabSz="812810" eaLnBrk="0" hangingPunct="0"/>
            <a:r>
              <a:rPr lang="en-US" sz="1956" dirty="0"/>
              <a:t>(aka </a:t>
            </a:r>
          </a:p>
          <a:p>
            <a:pPr algn="ctr" defTabSz="812810" eaLnBrk="0" hangingPunct="0"/>
            <a:r>
              <a:rPr lang="en-US" sz="1956" dirty="0"/>
              <a:t>ACCESSIBLE </a:t>
            </a:r>
          </a:p>
          <a:p>
            <a:pPr algn="ctr" defTabSz="812810" eaLnBrk="0" hangingPunct="0"/>
            <a:r>
              <a:rPr lang="en-US" sz="1956" dirty="0"/>
              <a:t>POPULATION, </a:t>
            </a:r>
          </a:p>
          <a:p>
            <a:pPr algn="ctr" defTabSz="812810" eaLnBrk="0" hangingPunct="0"/>
            <a:r>
              <a:rPr lang="en-US" sz="1956" dirty="0"/>
              <a:t>STUDY BASE, </a:t>
            </a:r>
          </a:p>
          <a:p>
            <a:pPr algn="ctr" defTabSz="812810" eaLnBrk="0" hangingPunct="0"/>
            <a:r>
              <a:rPr lang="en-US" sz="1956" dirty="0"/>
              <a:t>“UNDERLYING COHORT”)</a:t>
            </a:r>
            <a:endParaRPr lang="en-US" sz="2133" dirty="0"/>
          </a:p>
        </p:txBody>
      </p:sp>
      <p:sp>
        <p:nvSpPr>
          <p:cNvPr id="98315" name="Text Box 18"/>
          <p:cNvSpPr txBox="1">
            <a:spLocks noChangeArrowheads="1"/>
          </p:cNvSpPr>
          <p:nvPr/>
        </p:nvSpPr>
        <p:spPr bwMode="auto">
          <a:xfrm>
            <a:off x="7676934" y="5822380"/>
            <a:ext cx="2031999" cy="694293"/>
          </a:xfrm>
          <a:prstGeom prst="rect">
            <a:avLst/>
          </a:prstGeom>
          <a:noFill/>
          <a:ln w="9525">
            <a:noFill/>
            <a:miter lim="800000"/>
            <a:headEnd/>
            <a:tailEnd/>
          </a:ln>
        </p:spPr>
        <p:txBody>
          <a:bodyPr wrap="square">
            <a:spAutoFit/>
          </a:bodyPr>
          <a:lstStyle/>
          <a:p>
            <a:pPr defTabSz="812810" eaLnBrk="0" hangingPunct="0"/>
            <a:r>
              <a:rPr lang="en-US" sz="1956" dirty="0">
                <a:solidFill>
                  <a:srgbClr val="000000"/>
                </a:solidFill>
              </a:rPr>
              <a:t>STUDY SAMPLE</a:t>
            </a:r>
            <a:endParaRPr lang="en-US" sz="2133" dirty="0">
              <a:solidFill>
                <a:srgbClr val="000000"/>
              </a:solidFill>
            </a:endParaRPr>
          </a:p>
        </p:txBody>
      </p:sp>
      <p:sp>
        <p:nvSpPr>
          <p:cNvPr id="98322" name="Text Box 33"/>
          <p:cNvSpPr txBox="1">
            <a:spLocks noChangeArrowheads="1"/>
          </p:cNvSpPr>
          <p:nvPr/>
        </p:nvSpPr>
        <p:spPr bwMode="auto">
          <a:xfrm>
            <a:off x="2743203" y="25183"/>
            <a:ext cx="6400797" cy="830997"/>
          </a:xfrm>
          <a:prstGeom prst="rect">
            <a:avLst/>
          </a:prstGeom>
          <a:noFill/>
          <a:ln w="9525">
            <a:noFill/>
            <a:miter lim="800000"/>
            <a:headEnd/>
            <a:tailEnd/>
          </a:ln>
        </p:spPr>
        <p:txBody>
          <a:bodyPr wrap="square">
            <a:spAutoFit/>
          </a:bodyPr>
          <a:lstStyle/>
          <a:p>
            <a:pPr algn="ctr"/>
            <a:r>
              <a:rPr lang="en-US" b="1" dirty="0"/>
              <a:t>Research question:  What is the prevalence of diabetes in U.S. adults self-reporting as Latino?  </a:t>
            </a:r>
          </a:p>
        </p:txBody>
      </p:sp>
      <p:grpSp>
        <p:nvGrpSpPr>
          <p:cNvPr id="98323" name="Group 40"/>
          <p:cNvGrpSpPr>
            <a:grpSpLocks/>
          </p:cNvGrpSpPr>
          <p:nvPr/>
        </p:nvGrpSpPr>
        <p:grpSpPr bwMode="auto">
          <a:xfrm>
            <a:off x="304800" y="1170179"/>
            <a:ext cx="2536461" cy="2423095"/>
            <a:chOff x="1296" y="768"/>
            <a:chExt cx="864" cy="816"/>
          </a:xfrm>
        </p:grpSpPr>
        <p:sp>
          <p:nvSpPr>
            <p:cNvPr id="98344" name="Rectangle 23"/>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45" name="Line 35"/>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46" name="Line 38"/>
            <p:cNvSpPr>
              <a:spLocks noChangeShapeType="1"/>
            </p:cNvSpPr>
            <p:nvPr/>
          </p:nvSpPr>
          <p:spPr bwMode="auto">
            <a:xfrm>
              <a:off x="1296" y="1161"/>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grpSp>
        <p:nvGrpSpPr>
          <p:cNvPr id="98326" name="Group 51"/>
          <p:cNvGrpSpPr>
            <a:grpSpLocks/>
          </p:cNvGrpSpPr>
          <p:nvPr/>
        </p:nvGrpSpPr>
        <p:grpSpPr bwMode="auto">
          <a:xfrm>
            <a:off x="3361515" y="2724914"/>
            <a:ext cx="1743885" cy="1640404"/>
            <a:chOff x="1296" y="768"/>
            <a:chExt cx="864" cy="816"/>
          </a:xfrm>
        </p:grpSpPr>
        <p:sp>
          <p:nvSpPr>
            <p:cNvPr id="98335" name="Rectangle 52"/>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36" name="Line 53"/>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37" name="Line 54"/>
            <p:cNvSpPr>
              <a:spLocks noChangeShapeType="1"/>
            </p:cNvSpPr>
            <p:nvPr/>
          </p:nvSpPr>
          <p:spPr bwMode="auto">
            <a:xfrm>
              <a:off x="1296" y="1173"/>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grpSp>
        <p:nvGrpSpPr>
          <p:cNvPr id="98327" name="Group 55"/>
          <p:cNvGrpSpPr>
            <a:grpSpLocks/>
          </p:cNvGrpSpPr>
          <p:nvPr/>
        </p:nvGrpSpPr>
        <p:grpSpPr bwMode="auto">
          <a:xfrm>
            <a:off x="5728369" y="3626600"/>
            <a:ext cx="1358231" cy="1311240"/>
            <a:chOff x="1296" y="768"/>
            <a:chExt cx="864" cy="816"/>
          </a:xfrm>
        </p:grpSpPr>
        <p:sp>
          <p:nvSpPr>
            <p:cNvPr id="98332" name="Rectangle 56"/>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33" name="Line 57"/>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34" name="Line 58"/>
            <p:cNvSpPr>
              <a:spLocks noChangeShapeType="1"/>
            </p:cNvSpPr>
            <p:nvPr/>
          </p:nvSpPr>
          <p:spPr bwMode="auto">
            <a:xfrm>
              <a:off x="1296" y="1167"/>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sp>
        <p:nvSpPr>
          <p:cNvPr id="98328" name="Text Box 59"/>
          <p:cNvSpPr txBox="1">
            <a:spLocks noChangeArrowheads="1"/>
          </p:cNvSpPr>
          <p:nvPr/>
        </p:nvSpPr>
        <p:spPr bwMode="auto">
          <a:xfrm>
            <a:off x="5486400" y="4961345"/>
            <a:ext cx="1828800" cy="694293"/>
          </a:xfrm>
          <a:prstGeom prst="rect">
            <a:avLst/>
          </a:prstGeom>
          <a:noFill/>
          <a:ln w="9525">
            <a:noFill/>
            <a:miter lim="800000"/>
            <a:headEnd/>
            <a:tailEnd/>
          </a:ln>
        </p:spPr>
        <p:txBody>
          <a:bodyPr wrap="square">
            <a:spAutoFit/>
          </a:bodyPr>
          <a:lstStyle/>
          <a:p>
            <a:pPr algn="ctr" defTabSz="812810" eaLnBrk="0" hangingPunct="0"/>
            <a:r>
              <a:rPr lang="en-US" sz="1956" dirty="0">
                <a:solidFill>
                  <a:srgbClr val="000000"/>
                </a:solidFill>
              </a:rPr>
              <a:t>INTENDED SAMPLE</a:t>
            </a:r>
            <a:endParaRPr lang="en-US" sz="2133" dirty="0">
              <a:solidFill>
                <a:srgbClr val="000000"/>
              </a:solidFill>
            </a:endParaRPr>
          </a:p>
        </p:txBody>
      </p:sp>
      <p:sp>
        <p:nvSpPr>
          <p:cNvPr id="44" name="Text Box 17">
            <a:extLst>
              <a:ext uri="{FF2B5EF4-FFF2-40B4-BE49-F238E27FC236}">
                <a16:creationId xmlns:a16="http://schemas.microsoft.com/office/drawing/2014/main" id="{96A72AAB-0971-4AE6-8273-FC9E61B52D13}"/>
              </a:ext>
            </a:extLst>
          </p:cNvPr>
          <p:cNvSpPr txBox="1">
            <a:spLocks noChangeArrowheads="1"/>
          </p:cNvSpPr>
          <p:nvPr/>
        </p:nvSpPr>
        <p:spPr bwMode="auto">
          <a:xfrm>
            <a:off x="0" y="3601353"/>
            <a:ext cx="3035066" cy="393313"/>
          </a:xfrm>
          <a:prstGeom prst="rect">
            <a:avLst/>
          </a:prstGeom>
          <a:noFill/>
          <a:ln w="9525">
            <a:noFill/>
            <a:miter lim="800000"/>
            <a:headEnd/>
            <a:tailEnd/>
          </a:ln>
        </p:spPr>
        <p:txBody>
          <a:bodyPr wrap="square">
            <a:spAutoFit/>
          </a:bodyPr>
          <a:lstStyle/>
          <a:p>
            <a:pPr algn="ctr" defTabSz="812810" eaLnBrk="0" hangingPunct="0"/>
            <a:r>
              <a:rPr lang="en-US" sz="1956" dirty="0"/>
              <a:t>TARGET POPULATION</a:t>
            </a:r>
            <a:endParaRPr lang="en-US" sz="2133" dirty="0"/>
          </a:p>
        </p:txBody>
      </p:sp>
      <p:sp>
        <p:nvSpPr>
          <p:cNvPr id="48" name="Text Box 17">
            <a:extLst>
              <a:ext uri="{FF2B5EF4-FFF2-40B4-BE49-F238E27FC236}">
                <a16:creationId xmlns:a16="http://schemas.microsoft.com/office/drawing/2014/main" id="{0E436255-1092-408E-8E12-650B34CB4928}"/>
              </a:ext>
            </a:extLst>
          </p:cNvPr>
          <p:cNvSpPr txBox="1">
            <a:spLocks noChangeArrowheads="1"/>
          </p:cNvSpPr>
          <p:nvPr/>
        </p:nvSpPr>
        <p:spPr bwMode="auto">
          <a:xfrm>
            <a:off x="-100136" y="694332"/>
            <a:ext cx="3346332" cy="393313"/>
          </a:xfrm>
          <a:prstGeom prst="rect">
            <a:avLst/>
          </a:prstGeom>
          <a:noFill/>
          <a:ln w="9525">
            <a:noFill/>
            <a:miter lim="800000"/>
            <a:headEnd/>
            <a:tailEnd/>
          </a:ln>
        </p:spPr>
        <p:txBody>
          <a:bodyPr wrap="square">
            <a:spAutoFit/>
          </a:bodyPr>
          <a:lstStyle/>
          <a:p>
            <a:pPr algn="ctr" defTabSz="812810" eaLnBrk="0" hangingPunct="0"/>
            <a:r>
              <a:rPr lang="en-US" sz="1956" dirty="0">
                <a:solidFill>
                  <a:srgbClr val="FF0000"/>
                </a:solidFill>
              </a:rPr>
              <a:t>All U.S Latino adults</a:t>
            </a:r>
            <a:endParaRPr lang="en-US" sz="2133" dirty="0">
              <a:solidFill>
                <a:srgbClr val="FF0000"/>
              </a:solidFill>
            </a:endParaRPr>
          </a:p>
        </p:txBody>
      </p:sp>
      <p:sp>
        <p:nvSpPr>
          <p:cNvPr id="49" name="Text Box 17">
            <a:extLst>
              <a:ext uri="{FF2B5EF4-FFF2-40B4-BE49-F238E27FC236}">
                <a16:creationId xmlns:a16="http://schemas.microsoft.com/office/drawing/2014/main" id="{31A27665-70EC-4742-820B-81DE5E2EA3DA}"/>
              </a:ext>
            </a:extLst>
          </p:cNvPr>
          <p:cNvSpPr txBox="1">
            <a:spLocks noChangeArrowheads="1"/>
          </p:cNvSpPr>
          <p:nvPr/>
        </p:nvSpPr>
        <p:spPr bwMode="auto">
          <a:xfrm>
            <a:off x="3000088" y="1444704"/>
            <a:ext cx="2466737" cy="1296252"/>
          </a:xfrm>
          <a:prstGeom prst="rect">
            <a:avLst/>
          </a:prstGeom>
          <a:noFill/>
          <a:ln w="9525">
            <a:noFill/>
            <a:miter lim="800000"/>
            <a:headEnd/>
            <a:tailEnd/>
          </a:ln>
        </p:spPr>
        <p:txBody>
          <a:bodyPr wrap="square">
            <a:spAutoFit/>
          </a:bodyPr>
          <a:lstStyle/>
          <a:p>
            <a:pPr algn="ctr" defTabSz="812810" eaLnBrk="0" hangingPunct="0"/>
            <a:r>
              <a:rPr lang="en-US" sz="1956" dirty="0">
                <a:solidFill>
                  <a:srgbClr val="FF0000"/>
                </a:solidFill>
              </a:rPr>
              <a:t>Real-world dynamic cohort: </a:t>
            </a:r>
          </a:p>
          <a:p>
            <a:pPr algn="ctr" defTabSz="812810" eaLnBrk="0" hangingPunct="0"/>
            <a:r>
              <a:rPr lang="en-US" sz="1956" dirty="0">
                <a:solidFill>
                  <a:srgbClr val="FF0000"/>
                </a:solidFill>
              </a:rPr>
              <a:t>All U.S</a:t>
            </a:r>
          </a:p>
          <a:p>
            <a:pPr algn="ctr" defTabSz="812810" eaLnBrk="0" hangingPunct="0"/>
            <a:r>
              <a:rPr lang="en-US" sz="1956" dirty="0">
                <a:solidFill>
                  <a:srgbClr val="FF0000"/>
                </a:solidFill>
              </a:rPr>
              <a:t>Latino adults</a:t>
            </a:r>
            <a:endParaRPr lang="en-US" sz="2133" dirty="0">
              <a:solidFill>
                <a:srgbClr val="FF0000"/>
              </a:solidFill>
            </a:endParaRPr>
          </a:p>
        </p:txBody>
      </p:sp>
      <p:sp>
        <p:nvSpPr>
          <p:cNvPr id="31" name="Text Box 17">
            <a:extLst>
              <a:ext uri="{FF2B5EF4-FFF2-40B4-BE49-F238E27FC236}">
                <a16:creationId xmlns:a16="http://schemas.microsoft.com/office/drawing/2014/main" id="{265CECCE-7CEF-4F1A-9470-7E33EDBCA63B}"/>
              </a:ext>
            </a:extLst>
          </p:cNvPr>
          <p:cNvSpPr txBox="1">
            <a:spLocks noChangeArrowheads="1"/>
          </p:cNvSpPr>
          <p:nvPr/>
        </p:nvSpPr>
        <p:spPr bwMode="auto">
          <a:xfrm>
            <a:off x="5452011" y="1764128"/>
            <a:ext cx="1897577" cy="1938992"/>
          </a:xfrm>
          <a:prstGeom prst="rect">
            <a:avLst/>
          </a:prstGeom>
          <a:noFill/>
          <a:ln w="9525">
            <a:noFill/>
            <a:miter lim="800000"/>
            <a:headEnd/>
            <a:tailEnd/>
          </a:ln>
        </p:spPr>
        <p:txBody>
          <a:bodyPr wrap="square">
            <a:spAutoFit/>
          </a:bodyPr>
          <a:lstStyle/>
          <a:p>
            <a:pPr algn="ctr" defTabSz="812810" eaLnBrk="0" hangingPunct="0"/>
            <a:r>
              <a:rPr lang="en-US" sz="2000" dirty="0">
                <a:solidFill>
                  <a:srgbClr val="FF0000"/>
                </a:solidFill>
              </a:rPr>
              <a:t>Cross-sectional </a:t>
            </a:r>
            <a:r>
              <a:rPr lang="en-US" sz="2000" u="sng" dirty="0">
                <a:solidFill>
                  <a:srgbClr val="FF0000"/>
                </a:solidFill>
              </a:rPr>
              <a:t>study</a:t>
            </a:r>
            <a:r>
              <a:rPr lang="en-US" sz="2000" dirty="0">
                <a:solidFill>
                  <a:srgbClr val="FF0000"/>
                </a:solidFill>
              </a:rPr>
              <a:t>: </a:t>
            </a:r>
          </a:p>
          <a:p>
            <a:pPr algn="ctr" defTabSz="812810" eaLnBrk="0" hangingPunct="0"/>
            <a:r>
              <a:rPr lang="en-US" sz="2000" dirty="0">
                <a:solidFill>
                  <a:srgbClr val="FF0000"/>
                </a:solidFill>
              </a:rPr>
              <a:t>Random sample of all U.S. Latino adults; “NHANES”</a:t>
            </a:r>
          </a:p>
        </p:txBody>
      </p:sp>
      <p:sp>
        <p:nvSpPr>
          <p:cNvPr id="33" name="Text Box 33">
            <a:extLst>
              <a:ext uri="{FF2B5EF4-FFF2-40B4-BE49-F238E27FC236}">
                <a16:creationId xmlns:a16="http://schemas.microsoft.com/office/drawing/2014/main" id="{359C460E-A0E9-431B-8811-B4F1105D2567}"/>
              </a:ext>
            </a:extLst>
          </p:cNvPr>
          <p:cNvSpPr txBox="1">
            <a:spLocks noChangeArrowheads="1"/>
          </p:cNvSpPr>
          <p:nvPr/>
        </p:nvSpPr>
        <p:spPr bwMode="auto">
          <a:xfrm>
            <a:off x="137192" y="4373940"/>
            <a:ext cx="2451748" cy="1569660"/>
          </a:xfrm>
          <a:prstGeom prst="rect">
            <a:avLst/>
          </a:prstGeom>
          <a:noFill/>
          <a:ln w="9525">
            <a:noFill/>
            <a:miter lim="800000"/>
            <a:headEnd/>
            <a:tailEnd/>
          </a:ln>
        </p:spPr>
        <p:txBody>
          <a:bodyPr wrap="square">
            <a:spAutoFit/>
          </a:bodyPr>
          <a:lstStyle/>
          <a:p>
            <a:pPr algn="ctr"/>
            <a:r>
              <a:rPr lang="en-US" dirty="0">
                <a:solidFill>
                  <a:srgbClr val="00B0F0"/>
                </a:solidFill>
              </a:rPr>
              <a:t>Cross-sectional study sample of a real-world dynamic cohort</a:t>
            </a:r>
          </a:p>
        </p:txBody>
      </p:sp>
      <p:sp>
        <p:nvSpPr>
          <p:cNvPr id="30" name="Text Box 33">
            <a:extLst>
              <a:ext uri="{FF2B5EF4-FFF2-40B4-BE49-F238E27FC236}">
                <a16:creationId xmlns:a16="http://schemas.microsoft.com/office/drawing/2014/main" id="{04D663C3-58FE-4DE6-B715-D78455A2E48E}"/>
              </a:ext>
            </a:extLst>
          </p:cNvPr>
          <p:cNvSpPr txBox="1">
            <a:spLocks noChangeArrowheads="1"/>
          </p:cNvSpPr>
          <p:nvPr/>
        </p:nvSpPr>
        <p:spPr bwMode="auto">
          <a:xfrm>
            <a:off x="6971209" y="873610"/>
            <a:ext cx="2451748" cy="830997"/>
          </a:xfrm>
          <a:prstGeom prst="rect">
            <a:avLst/>
          </a:prstGeom>
          <a:noFill/>
          <a:ln w="9525">
            <a:noFill/>
            <a:miter lim="800000"/>
            <a:headEnd/>
            <a:tailEnd/>
          </a:ln>
        </p:spPr>
        <p:txBody>
          <a:bodyPr wrap="square">
            <a:spAutoFit/>
          </a:bodyPr>
          <a:lstStyle/>
          <a:p>
            <a:pPr algn="ctr"/>
            <a:r>
              <a:rPr lang="en-US" dirty="0">
                <a:solidFill>
                  <a:srgbClr val="00B0F0"/>
                </a:solidFill>
              </a:rPr>
              <a:t>Descriptive Objective</a:t>
            </a:r>
          </a:p>
        </p:txBody>
      </p:sp>
      <p:sp>
        <p:nvSpPr>
          <p:cNvPr id="34" name="Text Box 17">
            <a:extLst>
              <a:ext uri="{FF2B5EF4-FFF2-40B4-BE49-F238E27FC236}">
                <a16:creationId xmlns:a16="http://schemas.microsoft.com/office/drawing/2014/main" id="{EA19F260-B0EC-49F6-8CBB-279F4F7EFD72}"/>
              </a:ext>
            </a:extLst>
          </p:cNvPr>
          <p:cNvSpPr txBox="1">
            <a:spLocks noChangeArrowheads="1"/>
          </p:cNvSpPr>
          <p:nvPr/>
        </p:nvSpPr>
        <p:spPr bwMode="auto">
          <a:xfrm>
            <a:off x="7246423" y="1905000"/>
            <a:ext cx="1897577" cy="2862322"/>
          </a:xfrm>
          <a:prstGeom prst="rect">
            <a:avLst/>
          </a:prstGeom>
          <a:noFill/>
          <a:ln w="9525">
            <a:noFill/>
            <a:miter lim="800000"/>
            <a:headEnd/>
            <a:tailEnd/>
          </a:ln>
        </p:spPr>
        <p:txBody>
          <a:bodyPr wrap="square">
            <a:spAutoFit/>
          </a:bodyPr>
          <a:lstStyle/>
          <a:p>
            <a:pPr algn="ctr" defTabSz="812810" eaLnBrk="0" hangingPunct="0"/>
            <a:r>
              <a:rPr lang="en-US" sz="2000" dirty="0">
                <a:solidFill>
                  <a:srgbClr val="FF0000"/>
                </a:solidFill>
              </a:rPr>
              <a:t>Cross-sectional </a:t>
            </a:r>
            <a:r>
              <a:rPr lang="en-US" sz="2000" u="sng" dirty="0">
                <a:solidFill>
                  <a:srgbClr val="FF0000"/>
                </a:solidFill>
              </a:rPr>
              <a:t>study</a:t>
            </a:r>
            <a:r>
              <a:rPr lang="en-US" sz="2000" dirty="0">
                <a:solidFill>
                  <a:srgbClr val="FF0000"/>
                </a:solidFill>
              </a:rPr>
              <a:t>: </a:t>
            </a:r>
          </a:p>
          <a:p>
            <a:pPr algn="ctr" defTabSz="812810" eaLnBrk="0" hangingPunct="0"/>
            <a:r>
              <a:rPr lang="en-US" sz="2000" dirty="0">
                <a:solidFill>
                  <a:srgbClr val="FF0000"/>
                </a:solidFill>
              </a:rPr>
              <a:t>Random sample of all U.S. Latino adults; “NHANES”, who agreed to participate</a:t>
            </a:r>
          </a:p>
          <a:p>
            <a:pPr algn="ctr" defTabSz="812810" eaLnBrk="0" hangingPunct="0"/>
            <a:r>
              <a:rPr lang="en-US" sz="2000" dirty="0">
                <a:solidFill>
                  <a:srgbClr val="FF0000"/>
                </a:solidFill>
              </a:rPr>
              <a:t>N=3165</a:t>
            </a:r>
          </a:p>
        </p:txBody>
      </p:sp>
      <p:sp>
        <p:nvSpPr>
          <p:cNvPr id="32" name="Text Box 59">
            <a:extLst>
              <a:ext uri="{FF2B5EF4-FFF2-40B4-BE49-F238E27FC236}">
                <a16:creationId xmlns:a16="http://schemas.microsoft.com/office/drawing/2014/main" id="{27DAAB18-2295-4A1A-86F7-9BF40DF272CC}"/>
              </a:ext>
            </a:extLst>
          </p:cNvPr>
          <p:cNvSpPr txBox="1">
            <a:spLocks noChangeArrowheads="1"/>
          </p:cNvSpPr>
          <p:nvPr/>
        </p:nvSpPr>
        <p:spPr bwMode="auto">
          <a:xfrm>
            <a:off x="-66286" y="6413690"/>
            <a:ext cx="6909312" cy="393313"/>
          </a:xfrm>
          <a:prstGeom prst="rect">
            <a:avLst/>
          </a:prstGeom>
          <a:noFill/>
          <a:ln w="9525">
            <a:noFill/>
            <a:miter lim="800000"/>
            <a:headEnd/>
            <a:tailEnd/>
          </a:ln>
        </p:spPr>
        <p:txBody>
          <a:bodyPr wrap="square">
            <a:spAutoFit/>
          </a:bodyPr>
          <a:lstStyle/>
          <a:p>
            <a:pPr algn="ctr" defTabSz="812810" eaLnBrk="0" hangingPunct="0"/>
            <a:r>
              <a:rPr lang="en-US" sz="1956" dirty="0">
                <a:solidFill>
                  <a:srgbClr val="000000"/>
                </a:solidFill>
              </a:rPr>
              <a:t>NHANES = National Health and Nutrition Examination Survey</a:t>
            </a:r>
            <a:endParaRPr lang="en-US" sz="2133" dirty="0">
              <a:solidFill>
                <a:srgbClr val="000000"/>
              </a:solidFill>
            </a:endParaRPr>
          </a:p>
        </p:txBody>
      </p:sp>
    </p:spTree>
    <p:extLst>
      <p:ext uri="{BB962C8B-B14F-4D97-AF65-F5344CB8AC3E}">
        <p14:creationId xmlns:p14="http://schemas.microsoft.com/office/powerpoint/2010/main" val="11909018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91229"/>
            <a:ext cx="457202" cy="42337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262215"/>
            <a:ext cx="354059" cy="4047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381836"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M</a:t>
            </a:r>
          </a:p>
        </p:txBody>
      </p:sp>
      <p:sp>
        <p:nvSpPr>
          <p:cNvPr id="105492" name="TextBox 45"/>
          <p:cNvSpPr txBox="1">
            <a:spLocks noChangeArrowheads="1"/>
          </p:cNvSpPr>
          <p:nvPr/>
        </p:nvSpPr>
        <p:spPr bwMode="auto">
          <a:xfrm>
            <a:off x="494819" y="0"/>
            <a:ext cx="8306761" cy="646331"/>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itchFamily="18" charset="0"/>
                <a:ea typeface="+mn-ea"/>
                <a:cs typeface="+mn-cs"/>
              </a:rPr>
              <a:t>Dynamic (or “Open”) Real-world Cohort</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endParaRPr>
          </a:p>
        </p:txBody>
      </p: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New Members</a:t>
            </a:r>
          </a:p>
        </p:txBody>
      </p: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381836"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M</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imes New Roman"/>
              <a:ea typeface="+mn-ea"/>
              <a:cs typeface="+mn-cs"/>
            </a:endParaRPr>
          </a:p>
        </p:txBody>
      </p:sp>
      <p:sp>
        <p:nvSpPr>
          <p:cNvPr id="32" name="TextBox 43"/>
          <p:cNvSpPr txBox="1">
            <a:spLocks noChangeArrowheads="1"/>
          </p:cNvSpPr>
          <p:nvPr/>
        </p:nvSpPr>
        <p:spPr bwMode="auto">
          <a:xfrm>
            <a:off x="2455809" y="6172200"/>
            <a:ext cx="1811393" cy="36933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Time (calendar)   </a:t>
            </a:r>
          </a:p>
        </p:txBody>
      </p:sp>
      <p:sp>
        <p:nvSpPr>
          <p:cNvPr id="33" name="TextBox 43"/>
          <p:cNvSpPr txBox="1">
            <a:spLocks noChangeArrowheads="1"/>
          </p:cNvSpPr>
          <p:nvPr/>
        </p:nvSpPr>
        <p:spPr bwMode="auto">
          <a:xfrm>
            <a:off x="7142956" y="6096002"/>
            <a:ext cx="1467644"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Observation ends</a:t>
            </a: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itchFamily="34" charset="0"/>
                <a:ea typeface="+mn-ea"/>
                <a:cs typeface="+mn-cs"/>
              </a:rPr>
              <a:t>Observation begins</a:t>
            </a:r>
          </a:p>
        </p:txBody>
      </p:sp>
      <p:cxnSp>
        <p:nvCxnSpPr>
          <p:cNvPr id="36" name="Straight Arrow Connector 35"/>
          <p:cNvCxnSpPr/>
          <p:nvPr/>
        </p:nvCxnSpPr>
        <p:spPr>
          <a:xfrm flipV="1">
            <a:off x="4191000" y="63246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3" name="Group 2"/>
          <p:cNvGrpSpPr/>
          <p:nvPr/>
        </p:nvGrpSpPr>
        <p:grpSpPr>
          <a:xfrm>
            <a:off x="7467600" y="1571800"/>
            <a:ext cx="2221420" cy="1569660"/>
            <a:chOff x="7353301" y="1990563"/>
            <a:chExt cx="2221420" cy="1569660"/>
          </a:xfrm>
        </p:grpSpPr>
        <p:sp>
          <p:nvSpPr>
            <p:cNvPr id="51" name="Text Box 1030"/>
            <p:cNvSpPr txBox="1">
              <a:spLocks noChangeArrowheads="1"/>
            </p:cNvSpPr>
            <p:nvPr/>
          </p:nvSpPr>
          <p:spPr bwMode="auto">
            <a:xfrm rot="10800000" flipV="1">
              <a:off x="7762475" y="1990563"/>
              <a:ext cx="1812246" cy="1569660"/>
            </a:xfrm>
            <a:prstGeom prst="rect">
              <a:avLst/>
            </a:prstGeom>
            <a:noFill/>
            <a:ln w="9525">
              <a:noFill/>
              <a:miter lim="800000"/>
              <a:headEnd/>
              <a:tailEnd/>
            </a:ln>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  = leave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M = mortality</a:t>
              </a:r>
            </a:p>
          </p:txBody>
        </p:sp>
        <p:cxnSp>
          <p:nvCxnSpPr>
            <p:cNvPr id="54" name="Straight Arrow Connector 30"/>
            <p:cNvCxnSpPr>
              <a:cxnSpLocks noChangeShapeType="1"/>
            </p:cNvCxnSpPr>
            <p:nvPr/>
          </p:nvCxnSpPr>
          <p:spPr bwMode="auto">
            <a:xfrm>
              <a:off x="7353301" y="2246589"/>
              <a:ext cx="533400" cy="0"/>
            </a:xfrm>
            <a:prstGeom prst="straightConnector1">
              <a:avLst/>
            </a:prstGeom>
            <a:noFill/>
            <a:ln w="19050" algn="ctr">
              <a:solidFill>
                <a:schemeClr val="tx1"/>
              </a:solidFill>
              <a:round/>
              <a:headEnd/>
              <a:tailEnd type="arrow" w="med" len="med"/>
            </a:ln>
          </p:spPr>
        </p:cxnSp>
      </p:grpSp>
      <p:sp>
        <p:nvSpPr>
          <p:cNvPr id="41" name="Text Box 1030">
            <a:extLst>
              <a:ext uri="{FF2B5EF4-FFF2-40B4-BE49-F238E27FC236}">
                <a16:creationId xmlns:a16="http://schemas.microsoft.com/office/drawing/2014/main" id="{21CF6BA2-0526-418D-9F41-CD93B092D249}"/>
              </a:ext>
            </a:extLst>
          </p:cNvPr>
          <p:cNvSpPr txBox="1">
            <a:spLocks noChangeArrowheads="1"/>
          </p:cNvSpPr>
          <p:nvPr/>
        </p:nvSpPr>
        <p:spPr bwMode="auto">
          <a:xfrm>
            <a:off x="92429" y="815675"/>
            <a:ext cx="2058350" cy="1200329"/>
          </a:xfrm>
          <a:prstGeom prst="rect">
            <a:avLst/>
          </a:prstGeom>
          <a:noFill/>
          <a:ln w="9525">
            <a:noFill/>
            <a:miter lim="800000"/>
            <a:headEnd/>
            <a:tailEnd/>
          </a:ln>
        </p:spPr>
        <p:txBody>
          <a:bodyPr wrap="square"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U.S. Latino adults</a:t>
            </a:r>
          </a:p>
        </p:txBody>
      </p:sp>
    </p:spTree>
    <p:extLst>
      <p:ext uri="{BB962C8B-B14F-4D97-AF65-F5344CB8AC3E}">
        <p14:creationId xmlns:p14="http://schemas.microsoft.com/office/powerpoint/2010/main" val="1420989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1" y="2552700"/>
            <a:ext cx="342900"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34200" y="25908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1"/>
          </p:cNvCxnSpPr>
          <p:nvPr/>
        </p:nvCxnSpPr>
        <p:spPr>
          <a:xfrm>
            <a:off x="6443932" y="1339880"/>
            <a:ext cx="185468" cy="216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29400" y="1371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a:solidFill>
                  <a:srgbClr val="FF0000"/>
                </a:solidFill>
                <a:latin typeface="Calibri" pitchFamily="34" charset="0"/>
              </a:rPr>
              <a:t>Calendar Time   </a:t>
            </a: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90106" y="1922838"/>
            <a:ext cx="6094" cy="916916"/>
          </a:xfrm>
          <a:prstGeom prst="straightConnector1">
            <a:avLst/>
          </a:prstGeom>
          <a:noFill/>
          <a:ln w="25400" algn="ctr">
            <a:solidFill>
              <a:schemeClr val="tx1"/>
            </a:solidFill>
            <a:prstDash val="dash"/>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466012" y="2163464"/>
            <a:ext cx="1588" cy="685800"/>
          </a:xfrm>
          <a:prstGeom prst="straightConnector1">
            <a:avLst/>
          </a:prstGeom>
          <a:noFill/>
          <a:ln w="25400" algn="ctr">
            <a:solidFill>
              <a:schemeClr val="tx1"/>
            </a:solidFill>
            <a:prstDash val="dash"/>
            <a:round/>
            <a:headEnd/>
            <a:tailEnd type="arrow" w="med" len="med"/>
          </a:ln>
        </p:spPr>
      </p:cxnSp>
      <p:cxnSp>
        <p:nvCxnSpPr>
          <p:cNvPr id="42" name="Straight Arrow Connector 31"/>
          <p:cNvCxnSpPr>
            <a:cxnSpLocks noChangeShapeType="1"/>
          </p:cNvCxnSpPr>
          <p:nvPr/>
        </p:nvCxnSpPr>
        <p:spPr bwMode="auto">
          <a:xfrm>
            <a:off x="6792914" y="2282827"/>
            <a:ext cx="522287" cy="3175"/>
          </a:xfrm>
          <a:prstGeom prst="straightConnector1">
            <a:avLst/>
          </a:prstGeom>
          <a:noFill/>
          <a:ln w="25400" algn="ctr">
            <a:solidFill>
              <a:schemeClr val="tx1"/>
            </a:solidFill>
            <a:prstDash val="sysDash"/>
            <a:round/>
            <a:headEnd/>
            <a:tailEnd type="arrow" w="med" len="med"/>
          </a:ln>
        </p:spPr>
      </p:cxnSp>
      <p:sp>
        <p:nvSpPr>
          <p:cNvPr id="43" name="TextBox 43"/>
          <p:cNvSpPr txBox="1">
            <a:spLocks noChangeArrowheads="1"/>
          </p:cNvSpPr>
          <p:nvPr/>
        </p:nvSpPr>
        <p:spPr bwMode="auto">
          <a:xfrm>
            <a:off x="6754826" y="6336268"/>
            <a:ext cx="1855774" cy="369332"/>
          </a:xfrm>
          <a:prstGeom prst="rect">
            <a:avLst/>
          </a:prstGeom>
          <a:noFill/>
          <a:ln w="9525">
            <a:noFill/>
            <a:miter lim="800000"/>
            <a:headEnd/>
            <a:tailEnd/>
          </a:ln>
        </p:spPr>
        <p:txBody>
          <a:bodyPr wrap="square">
            <a:spAutoFit/>
          </a:bodyPr>
          <a:lstStyle/>
          <a:p>
            <a:pPr algn="ctr"/>
            <a:r>
              <a:rPr lang="en-US" sz="1800" dirty="0">
                <a:latin typeface="Calibri" pitchFamily="34" charset="0"/>
              </a:rPr>
              <a:t>Time of the Study</a:t>
            </a:r>
          </a:p>
        </p:txBody>
      </p:sp>
      <p:sp>
        <p:nvSpPr>
          <p:cNvPr id="44" name="Up Arrow 43"/>
          <p:cNvSpPr/>
          <p:nvPr/>
        </p:nvSpPr>
        <p:spPr>
          <a:xfrm>
            <a:off x="7504537" y="6141252"/>
            <a:ext cx="78523" cy="273308"/>
          </a:xfrm>
          <a:prstGeom prst="upArrow">
            <a:avLst/>
          </a:prstGeom>
          <a:solidFill>
            <a:srgbClr val="90594E"/>
          </a:solidFill>
          <a:ln>
            <a:solidFill>
              <a:srgbClr val="6D5A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5" name="Straight Connector 53"/>
          <p:cNvCxnSpPr>
            <a:cxnSpLocks noChangeShapeType="1"/>
          </p:cNvCxnSpPr>
          <p:nvPr/>
        </p:nvCxnSpPr>
        <p:spPr bwMode="auto">
          <a:xfrm>
            <a:off x="6214677" y="1719546"/>
            <a:ext cx="1331447" cy="0"/>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H="1" flipV="1">
            <a:off x="7543801" y="1469369"/>
            <a:ext cx="2323" cy="250179"/>
          </a:xfrm>
          <a:prstGeom prst="straightConnector1">
            <a:avLst/>
          </a:prstGeom>
          <a:noFill/>
          <a:ln w="25400" algn="ctr">
            <a:solidFill>
              <a:schemeClr val="tx1"/>
            </a:solidFill>
            <a:prstDash val="sysDash"/>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 Box 3"/>
          <p:cNvSpPr txBox="1">
            <a:spLocks noChangeArrowheads="1"/>
          </p:cNvSpPr>
          <p:nvPr/>
        </p:nvSpPr>
        <p:spPr bwMode="auto">
          <a:xfrm>
            <a:off x="232446" y="76202"/>
            <a:ext cx="7376122" cy="492443"/>
          </a:xfrm>
          <a:prstGeom prst="rect">
            <a:avLst/>
          </a:prstGeom>
          <a:noFill/>
          <a:ln w="9525">
            <a:noFill/>
            <a:miter lim="800000"/>
            <a:headEnd/>
            <a:tailEnd/>
          </a:ln>
        </p:spPr>
        <p:txBody>
          <a:bodyPr wrap="none">
            <a:spAutoFit/>
          </a:bodyPr>
          <a:lstStyle/>
          <a:p>
            <a:pPr eaLnBrk="0" hangingPunct="0"/>
            <a:r>
              <a:rPr lang="en-US" sz="2600" b="1" dirty="0"/>
              <a:t>Cross-Sectional Study: NHANES to study diabetes</a:t>
            </a:r>
          </a:p>
        </p:txBody>
      </p:sp>
      <p:grpSp>
        <p:nvGrpSpPr>
          <p:cNvPr id="52" name="Group 51"/>
          <p:cNvGrpSpPr/>
          <p:nvPr/>
        </p:nvGrpSpPr>
        <p:grpSpPr>
          <a:xfrm>
            <a:off x="7162800" y="568645"/>
            <a:ext cx="646331" cy="5527355"/>
            <a:chOff x="6019800" y="1221433"/>
            <a:chExt cx="646332" cy="4987280"/>
          </a:xfrm>
        </p:grpSpPr>
        <p:cxnSp>
          <p:nvCxnSpPr>
            <p:cNvPr id="53" name="Straight Arrow Connector 52"/>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4" name="TextBox 37"/>
            <p:cNvSpPr txBox="1">
              <a:spLocks noChangeArrowheads="1"/>
            </p:cNvSpPr>
            <p:nvPr/>
          </p:nvSpPr>
          <p:spPr bwMode="auto">
            <a:xfrm rot="16200000">
              <a:off x="4559193" y="3429684"/>
              <a:ext cx="3567546" cy="646332"/>
            </a:xfrm>
            <a:prstGeom prst="rect">
              <a:avLst/>
            </a:prstGeom>
            <a:noFill/>
            <a:ln w="9525">
              <a:noFill/>
              <a:miter lim="800000"/>
              <a:headEnd/>
              <a:tailEnd/>
            </a:ln>
          </p:spPr>
          <p:txBody>
            <a:bodyPr wrap="none">
              <a:spAutoFit/>
            </a:bodyPr>
            <a:lstStyle/>
            <a:p>
              <a:r>
                <a:rPr lang="en-US" sz="3600" dirty="0">
                  <a:solidFill>
                    <a:schemeClr val="bg1"/>
                  </a:solidFill>
                  <a:latin typeface="Calibri" pitchFamily="34" charset="0"/>
                </a:rPr>
                <a:t>Cross-sectional Study</a:t>
              </a:r>
            </a:p>
          </p:txBody>
        </p:sp>
      </p:grpSp>
      <p:sp>
        <p:nvSpPr>
          <p:cNvPr id="60" name="TextBox 59"/>
          <p:cNvSpPr txBox="1"/>
          <p:nvPr/>
        </p:nvSpPr>
        <p:spPr>
          <a:xfrm>
            <a:off x="1714501" y="3104909"/>
            <a:ext cx="5029199" cy="2677656"/>
          </a:xfrm>
          <a:prstGeom prst="rect">
            <a:avLst/>
          </a:prstGeom>
          <a:noFill/>
        </p:spPr>
        <p:txBody>
          <a:bodyPr wrap="square" rtlCol="0">
            <a:spAutoFit/>
          </a:bodyPr>
          <a:lstStyle/>
          <a:p>
            <a:r>
              <a:rPr lang="en-US" dirty="0"/>
              <a:t>Underlying real-world dynamic cohort:  U.S. population</a:t>
            </a:r>
          </a:p>
          <a:p>
            <a:endParaRPr lang="en-US" dirty="0"/>
          </a:p>
          <a:p>
            <a:r>
              <a:rPr lang="en-US" dirty="0"/>
              <a:t>National Health and Nutrition Examination Survey (NHANES) is a cross-sectional sample, a probability sample</a:t>
            </a:r>
          </a:p>
        </p:txBody>
      </p:sp>
      <p:grpSp>
        <p:nvGrpSpPr>
          <p:cNvPr id="61" name="Group 60">
            <a:extLst>
              <a:ext uri="{FF2B5EF4-FFF2-40B4-BE49-F238E27FC236}">
                <a16:creationId xmlns:a16="http://schemas.microsoft.com/office/drawing/2014/main" id="{A676095C-E2C2-40BD-B822-403541758E2D}"/>
              </a:ext>
            </a:extLst>
          </p:cNvPr>
          <p:cNvGrpSpPr/>
          <p:nvPr/>
        </p:nvGrpSpPr>
        <p:grpSpPr>
          <a:xfrm>
            <a:off x="197308" y="1391199"/>
            <a:ext cx="3352798" cy="369332"/>
            <a:chOff x="3733800" y="914402"/>
            <a:chExt cx="3352798" cy="369332"/>
          </a:xfrm>
        </p:grpSpPr>
        <p:cxnSp>
          <p:nvCxnSpPr>
            <p:cNvPr id="62" name="Straight Arrow Connector 38">
              <a:extLst>
                <a:ext uri="{FF2B5EF4-FFF2-40B4-BE49-F238E27FC236}">
                  <a16:creationId xmlns:a16="http://schemas.microsoft.com/office/drawing/2014/main" id="{8ADFD93A-5E83-4865-BEE8-1C2FF9AA299A}"/>
                </a:ext>
              </a:extLst>
            </p:cNvPr>
            <p:cNvCxnSpPr>
              <a:cxnSpLocks noChangeShapeType="1"/>
            </p:cNvCxnSpPr>
            <p:nvPr/>
          </p:nvCxnSpPr>
          <p:spPr bwMode="auto">
            <a:xfrm>
              <a:off x="3733800" y="1143000"/>
              <a:ext cx="533400" cy="0"/>
            </a:xfrm>
            <a:prstGeom prst="straightConnector1">
              <a:avLst/>
            </a:prstGeom>
            <a:noFill/>
            <a:ln w="25400" algn="ctr">
              <a:solidFill>
                <a:schemeClr val="tx1"/>
              </a:solidFill>
              <a:prstDash val="sysDash"/>
              <a:round/>
              <a:headEnd/>
              <a:tailEnd type="arrow" w="med" len="med"/>
            </a:ln>
          </p:spPr>
        </p:cxnSp>
        <p:sp>
          <p:nvSpPr>
            <p:cNvPr id="63" name="TextBox 39">
              <a:extLst>
                <a:ext uri="{FF2B5EF4-FFF2-40B4-BE49-F238E27FC236}">
                  <a16:creationId xmlns:a16="http://schemas.microsoft.com/office/drawing/2014/main" id="{5B6AA74B-FFAE-40AE-9432-A13E575F5AA3}"/>
                </a:ext>
              </a:extLst>
            </p:cNvPr>
            <p:cNvSpPr txBox="1">
              <a:spLocks noChangeArrowheads="1"/>
            </p:cNvSpPr>
            <p:nvPr/>
          </p:nvSpPr>
          <p:spPr bwMode="auto">
            <a:xfrm>
              <a:off x="4267199" y="914402"/>
              <a:ext cx="2819399" cy="369332"/>
            </a:xfrm>
            <a:prstGeom prst="rect">
              <a:avLst/>
            </a:prstGeom>
            <a:noFill/>
            <a:ln w="9525">
              <a:noFill/>
              <a:miter lim="800000"/>
              <a:headEnd/>
              <a:tailEnd/>
            </a:ln>
          </p:spPr>
          <p:txBody>
            <a:bodyPr wrap="square">
              <a:spAutoFit/>
            </a:bodyPr>
            <a:lstStyle/>
            <a:p>
              <a:r>
                <a:rPr lang="en-US" sz="1800" dirty="0">
                  <a:latin typeface="Calibri" pitchFamily="34" charset="0"/>
                </a:rPr>
                <a:t>Survival time after event</a:t>
              </a:r>
            </a:p>
          </p:txBody>
        </p:sp>
      </p:grpSp>
    </p:spTree>
    <p:extLst>
      <p:ext uri="{BB962C8B-B14F-4D97-AF65-F5344CB8AC3E}">
        <p14:creationId xmlns:p14="http://schemas.microsoft.com/office/powerpoint/2010/main" val="31577049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Text&#10;&#10;Description automatically generated">
            <a:extLst>
              <a:ext uri="{FF2B5EF4-FFF2-40B4-BE49-F238E27FC236}">
                <a16:creationId xmlns:a16="http://schemas.microsoft.com/office/drawing/2014/main" id="{8C70BC89-DAEE-4670-B6AB-CC831F273FE5}"/>
              </a:ext>
            </a:extLst>
          </p:cNvPr>
          <p:cNvPicPr>
            <a:picLocks noChangeAspect="1"/>
          </p:cNvPicPr>
          <p:nvPr/>
        </p:nvPicPr>
        <p:blipFill>
          <a:blip r:embed="rId3"/>
          <a:stretch>
            <a:fillRect/>
          </a:stretch>
        </p:blipFill>
        <p:spPr>
          <a:xfrm>
            <a:off x="482600" y="740219"/>
            <a:ext cx="8178799" cy="5377560"/>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85800" y="228600"/>
            <a:ext cx="7772400" cy="1143000"/>
          </a:xfrm>
        </p:spPr>
        <p:txBody>
          <a:bodyPr/>
          <a:lstStyle/>
          <a:p>
            <a:r>
              <a:rPr lang="en-US" sz="3600" b="1" dirty="0"/>
              <a:t>Cross-Sectional Study Design</a:t>
            </a:r>
            <a:br>
              <a:rPr lang="en-US" sz="3600" b="1" dirty="0"/>
            </a:br>
            <a:r>
              <a:rPr lang="en-US" sz="3600" b="1" dirty="0"/>
              <a:t>Measures Prevalence</a:t>
            </a:r>
          </a:p>
        </p:txBody>
      </p:sp>
      <p:sp>
        <p:nvSpPr>
          <p:cNvPr id="65538" name="Rectangle 3"/>
          <p:cNvSpPr>
            <a:spLocks noGrp="1" noChangeArrowheads="1"/>
          </p:cNvSpPr>
          <p:nvPr>
            <p:ph type="body" idx="1"/>
          </p:nvPr>
        </p:nvSpPr>
        <p:spPr>
          <a:xfrm>
            <a:off x="152400" y="1600200"/>
            <a:ext cx="8991600" cy="4648200"/>
          </a:xfrm>
        </p:spPr>
        <p:txBody>
          <a:bodyPr/>
          <a:lstStyle/>
          <a:p>
            <a:pPr>
              <a:lnSpc>
                <a:spcPct val="90000"/>
              </a:lnSpc>
            </a:pPr>
            <a:r>
              <a:rPr lang="en-US" sz="3000" dirty="0"/>
              <a:t>Prevalence of exposures or health conditions (e.g., disease) ascertained at a single encounter.  Two types:</a:t>
            </a:r>
          </a:p>
          <a:p>
            <a:pPr lvl="1">
              <a:lnSpc>
                <a:spcPct val="90000"/>
              </a:lnSpc>
            </a:pPr>
            <a:r>
              <a:rPr lang="en-US" dirty="0"/>
              <a:t>Point prevalence: At a single moment in time; e.g., Do you currently have a backache? </a:t>
            </a:r>
          </a:p>
          <a:p>
            <a:pPr lvl="1">
              <a:lnSpc>
                <a:spcPct val="90000"/>
              </a:lnSpc>
            </a:pPr>
            <a:r>
              <a:rPr lang="en-US" dirty="0"/>
              <a:t>Period prevalence: In some prior period of time; e.g., Have you had a backache in the past 6 months? </a:t>
            </a:r>
          </a:p>
          <a:p>
            <a:pPr>
              <a:lnSpc>
                <a:spcPct val="90000"/>
              </a:lnSpc>
            </a:pPr>
            <a:r>
              <a:rPr lang="en-US" sz="3000" dirty="0"/>
              <a:t>Don’t confuse with length of time to conduct the study.  e.g., Both examples above could occur in a study conducted over 12 months.</a:t>
            </a:r>
          </a:p>
        </p:txBody>
      </p:sp>
    </p:spTree>
    <p:extLst>
      <p:ext uri="{BB962C8B-B14F-4D97-AF65-F5344CB8AC3E}">
        <p14:creationId xmlns:p14="http://schemas.microsoft.com/office/powerpoint/2010/main" val="2131446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8600" y="231572"/>
            <a:ext cx="8690499" cy="851226"/>
          </a:xfrm>
        </p:spPr>
        <p:txBody>
          <a:bodyPr/>
          <a:lstStyle/>
          <a:p>
            <a:r>
              <a:rPr lang="en-US" sz="3200" b="1" dirty="0"/>
              <a:t>Research Study Designs Based on Humans</a:t>
            </a:r>
          </a:p>
        </p:txBody>
      </p:sp>
      <p:sp>
        <p:nvSpPr>
          <p:cNvPr id="21506" name="Text Box 3"/>
          <p:cNvSpPr txBox="1">
            <a:spLocks noChangeArrowheads="1"/>
          </p:cNvSpPr>
          <p:nvPr/>
        </p:nvSpPr>
        <p:spPr bwMode="auto">
          <a:xfrm>
            <a:off x="2925727" y="914400"/>
            <a:ext cx="2975494" cy="523220"/>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Unit of observation</a:t>
            </a:r>
          </a:p>
        </p:txBody>
      </p:sp>
      <p:sp>
        <p:nvSpPr>
          <p:cNvPr id="21507" name="Line 4"/>
          <p:cNvSpPr>
            <a:spLocks noChangeShapeType="1"/>
          </p:cNvSpPr>
          <p:nvPr/>
        </p:nvSpPr>
        <p:spPr bwMode="auto">
          <a:xfrm flipH="1">
            <a:off x="3505200" y="1493837"/>
            <a:ext cx="457200" cy="404659"/>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08" name="Line 5"/>
          <p:cNvSpPr>
            <a:spLocks noChangeShapeType="1"/>
          </p:cNvSpPr>
          <p:nvPr/>
        </p:nvSpPr>
        <p:spPr bwMode="auto">
          <a:xfrm>
            <a:off x="4800600" y="1493836"/>
            <a:ext cx="914400" cy="385763"/>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09" name="Text Box 6"/>
          <p:cNvSpPr txBox="1">
            <a:spLocks noChangeArrowheads="1"/>
          </p:cNvSpPr>
          <p:nvPr/>
        </p:nvSpPr>
        <p:spPr bwMode="auto">
          <a:xfrm>
            <a:off x="7940" y="1831643"/>
            <a:ext cx="5173211" cy="46166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Group of humans (e.g., geographic area)</a:t>
            </a:r>
          </a:p>
        </p:txBody>
      </p:sp>
      <p:sp>
        <p:nvSpPr>
          <p:cNvPr id="21510" name="Text Box 7"/>
          <p:cNvSpPr txBox="1">
            <a:spLocks noChangeArrowheads="1"/>
          </p:cNvSpPr>
          <p:nvPr/>
        </p:nvSpPr>
        <p:spPr bwMode="auto">
          <a:xfrm>
            <a:off x="5753427" y="1831643"/>
            <a:ext cx="2361545" cy="46166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Individual human</a:t>
            </a:r>
          </a:p>
        </p:txBody>
      </p:sp>
      <p:sp>
        <p:nvSpPr>
          <p:cNvPr id="21512" name="Line 9"/>
          <p:cNvSpPr>
            <a:spLocks noChangeShapeType="1"/>
          </p:cNvSpPr>
          <p:nvPr/>
        </p:nvSpPr>
        <p:spPr bwMode="auto">
          <a:xfrm flipH="1">
            <a:off x="2488754" y="4223064"/>
            <a:ext cx="2608358" cy="478416"/>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13" name="Text Box 10"/>
          <p:cNvSpPr txBox="1">
            <a:spLocks noChangeArrowheads="1"/>
          </p:cNvSpPr>
          <p:nvPr/>
        </p:nvSpPr>
        <p:spPr bwMode="auto">
          <a:xfrm>
            <a:off x="228600" y="3048000"/>
            <a:ext cx="1326004" cy="400110"/>
          </a:xfrm>
          <a:prstGeom prst="rect">
            <a:avLst/>
          </a:prstGeom>
          <a:noFill/>
          <a:ln w="9525">
            <a:noFill/>
            <a:miter lim="800000"/>
            <a:headEnd/>
            <a:tailEnd/>
          </a:ln>
        </p:spPr>
        <p:txBody>
          <a:bodyPr wrap="none">
            <a:spAutoFit/>
          </a:bodyPr>
          <a:lstStyle/>
          <a:p>
            <a:pPr marL="228600" marR="0" lvl="0" indent="-2286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Ecologic</a:t>
            </a:r>
          </a:p>
        </p:txBody>
      </p:sp>
      <p:sp>
        <p:nvSpPr>
          <p:cNvPr id="21514" name="Text Box 11"/>
          <p:cNvSpPr txBox="1">
            <a:spLocks noChangeArrowheads="1"/>
          </p:cNvSpPr>
          <p:nvPr/>
        </p:nvSpPr>
        <p:spPr bwMode="auto">
          <a:xfrm>
            <a:off x="3497180" y="4596881"/>
            <a:ext cx="5866348" cy="1077218"/>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mn-ea"/>
                <a:cs typeface="+mn-cs"/>
              </a:rPr>
              <a:t>Between-person</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Cohort (exposure-selective or non-selective)</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738188" algn="l"/>
                <a:tab pos="977900" algn="l"/>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Cross-sectional (exposure-selective; outcome-</a:t>
            </a:r>
          </a:p>
        </p:txBody>
      </p:sp>
      <p:sp>
        <p:nvSpPr>
          <p:cNvPr id="21516" name="Text Box 14"/>
          <p:cNvSpPr txBox="1">
            <a:spLocks noChangeArrowheads="1"/>
          </p:cNvSpPr>
          <p:nvPr/>
        </p:nvSpPr>
        <p:spPr bwMode="auto">
          <a:xfrm>
            <a:off x="4589209" y="3698717"/>
            <a:ext cx="1981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Observational</a:t>
            </a:r>
          </a:p>
        </p:txBody>
      </p:sp>
      <p:sp>
        <p:nvSpPr>
          <p:cNvPr id="21517" name="Text Box 15"/>
          <p:cNvSpPr txBox="1">
            <a:spLocks noChangeArrowheads="1"/>
          </p:cNvSpPr>
          <p:nvPr/>
        </p:nvSpPr>
        <p:spPr bwMode="auto">
          <a:xfrm>
            <a:off x="6604669" y="2626176"/>
            <a:ext cx="24384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Experimental</a:t>
            </a:r>
          </a:p>
        </p:txBody>
      </p:sp>
      <p:sp>
        <p:nvSpPr>
          <p:cNvPr id="21519" name="Line 17"/>
          <p:cNvSpPr>
            <a:spLocks noChangeShapeType="1"/>
          </p:cNvSpPr>
          <p:nvPr/>
        </p:nvSpPr>
        <p:spPr bwMode="auto">
          <a:xfrm flipH="1">
            <a:off x="5772851" y="2290295"/>
            <a:ext cx="908341" cy="1392445"/>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20" name="Line 18"/>
          <p:cNvSpPr>
            <a:spLocks noChangeShapeType="1"/>
          </p:cNvSpPr>
          <p:nvPr/>
        </p:nvSpPr>
        <p:spPr bwMode="auto">
          <a:xfrm>
            <a:off x="7129441" y="2270965"/>
            <a:ext cx="334855" cy="352767"/>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21" name="Text Box 21"/>
          <p:cNvSpPr txBox="1">
            <a:spLocks noChangeArrowheads="1"/>
          </p:cNvSpPr>
          <p:nvPr/>
        </p:nvSpPr>
        <p:spPr bwMode="auto">
          <a:xfrm>
            <a:off x="56381" y="4692021"/>
            <a:ext cx="3047950" cy="138499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mn-ea"/>
                <a:cs typeface="+mn-cs"/>
              </a:rPr>
              <a:t>Within-person</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Case-crossover</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 only</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Self-controlled case series</a:t>
            </a:r>
          </a:p>
        </p:txBody>
      </p:sp>
      <p:sp>
        <p:nvSpPr>
          <p:cNvPr id="21522" name="Line 22"/>
          <p:cNvSpPr>
            <a:spLocks noChangeShapeType="1"/>
          </p:cNvSpPr>
          <p:nvPr/>
        </p:nvSpPr>
        <p:spPr bwMode="auto">
          <a:xfrm>
            <a:off x="5753427" y="4235388"/>
            <a:ext cx="190173" cy="361493"/>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 name="Text Box 14"/>
          <p:cNvSpPr txBox="1">
            <a:spLocks noChangeArrowheads="1"/>
          </p:cNvSpPr>
          <p:nvPr/>
        </p:nvSpPr>
        <p:spPr bwMode="auto">
          <a:xfrm>
            <a:off x="56356" y="2656187"/>
            <a:ext cx="1981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Observational</a:t>
            </a:r>
          </a:p>
        </p:txBody>
      </p:sp>
      <p:sp>
        <p:nvSpPr>
          <p:cNvPr id="21" name="Text Box 15"/>
          <p:cNvSpPr txBox="1">
            <a:spLocks noChangeArrowheads="1"/>
          </p:cNvSpPr>
          <p:nvPr/>
        </p:nvSpPr>
        <p:spPr bwMode="auto">
          <a:xfrm>
            <a:off x="2362200" y="2623732"/>
            <a:ext cx="24384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Experimental</a:t>
            </a:r>
          </a:p>
        </p:txBody>
      </p:sp>
      <p:sp>
        <p:nvSpPr>
          <p:cNvPr id="22" name="Line 17"/>
          <p:cNvSpPr>
            <a:spLocks noChangeShapeType="1"/>
          </p:cNvSpPr>
          <p:nvPr/>
        </p:nvSpPr>
        <p:spPr bwMode="auto">
          <a:xfrm flipH="1">
            <a:off x="1580356" y="2360160"/>
            <a:ext cx="457200" cy="323344"/>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3" name="Line 18"/>
          <p:cNvSpPr>
            <a:spLocks noChangeShapeType="1"/>
          </p:cNvSpPr>
          <p:nvPr/>
        </p:nvSpPr>
        <p:spPr bwMode="auto">
          <a:xfrm>
            <a:off x="2314233" y="2324963"/>
            <a:ext cx="505168" cy="367999"/>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4" name="Text Box 13"/>
          <p:cNvSpPr txBox="1">
            <a:spLocks noChangeArrowheads="1"/>
          </p:cNvSpPr>
          <p:nvPr/>
        </p:nvSpPr>
        <p:spPr bwMode="auto">
          <a:xfrm>
            <a:off x="2708731" y="3023387"/>
            <a:ext cx="2392945" cy="707886"/>
          </a:xfrm>
          <a:prstGeom prst="rect">
            <a:avLst/>
          </a:prstGeom>
          <a:noFill/>
          <a:ln w="9525">
            <a:noFill/>
            <a:miter lim="800000"/>
            <a:headEnd/>
            <a:tailEnd/>
          </a:ln>
        </p:spPr>
        <p:txBody>
          <a:bodyPr wrap="square">
            <a:spAutoFit/>
          </a:bodyPr>
          <a:lstStyle/>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Randomized</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Non-randomized</a:t>
            </a:r>
          </a:p>
        </p:txBody>
      </p:sp>
      <p:sp>
        <p:nvSpPr>
          <p:cNvPr id="26" name="Text Box 13">
            <a:extLst>
              <a:ext uri="{FF2B5EF4-FFF2-40B4-BE49-F238E27FC236}">
                <a16:creationId xmlns:a16="http://schemas.microsoft.com/office/drawing/2014/main" id="{13F6107C-93AE-47A2-9155-2B9742029AF2}"/>
              </a:ext>
            </a:extLst>
          </p:cNvPr>
          <p:cNvSpPr txBox="1">
            <a:spLocks noChangeArrowheads="1"/>
          </p:cNvSpPr>
          <p:nvPr/>
        </p:nvSpPr>
        <p:spPr bwMode="auto">
          <a:xfrm>
            <a:off x="6982154" y="3019017"/>
            <a:ext cx="2392945" cy="707886"/>
          </a:xfrm>
          <a:prstGeom prst="rect">
            <a:avLst/>
          </a:prstGeom>
          <a:noFill/>
          <a:ln w="9525">
            <a:noFill/>
            <a:miter lim="800000"/>
            <a:headEnd/>
            <a:tailEnd/>
          </a:ln>
        </p:spPr>
        <p:txBody>
          <a:bodyPr wrap="square">
            <a:spAutoFit/>
          </a:bodyPr>
          <a:lstStyle/>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Randomized</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Non-randomized</a:t>
            </a:r>
          </a:p>
        </p:txBody>
      </p:sp>
      <p:sp>
        <p:nvSpPr>
          <p:cNvPr id="27" name="Text Box 11">
            <a:extLst>
              <a:ext uri="{FF2B5EF4-FFF2-40B4-BE49-F238E27FC236}">
                <a16:creationId xmlns:a16="http://schemas.microsoft.com/office/drawing/2014/main" id="{D0A27704-BD4F-4A1C-A3AE-EA561FF26A8D}"/>
              </a:ext>
            </a:extLst>
          </p:cNvPr>
          <p:cNvSpPr txBox="1">
            <a:spLocks noChangeArrowheads="1"/>
          </p:cNvSpPr>
          <p:nvPr/>
        </p:nvSpPr>
        <p:spPr bwMode="auto">
          <a:xfrm>
            <a:off x="3497179" y="5600463"/>
            <a:ext cx="5866348" cy="707886"/>
          </a:xfrm>
          <a:prstGeom prst="rect">
            <a:avLst/>
          </a:prstGeom>
          <a:noFill/>
          <a:ln w="9525">
            <a:noFill/>
            <a:miter lim="800000"/>
            <a:headEnd/>
            <a:tailEnd/>
          </a:ln>
        </p:spPr>
        <p:txBody>
          <a:bodyPr wrap="square">
            <a:spAutoFit/>
          </a:bodyPr>
          <a:lstStyle/>
          <a:p>
            <a:pPr marL="0" marR="0" lvl="0" indent="189230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selective; or non-selective)</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Case-Control (outcome-selective)</a:t>
            </a:r>
          </a:p>
        </p:txBody>
      </p:sp>
      <p:sp>
        <p:nvSpPr>
          <p:cNvPr id="25" name="TextBox 45">
            <a:extLst>
              <a:ext uri="{FF2B5EF4-FFF2-40B4-BE49-F238E27FC236}">
                <a16:creationId xmlns:a16="http://schemas.microsoft.com/office/drawing/2014/main" id="{152D2AFC-BFFC-417D-BABD-995912C44EB9}"/>
              </a:ext>
            </a:extLst>
          </p:cNvPr>
          <p:cNvSpPr txBox="1">
            <a:spLocks noChangeArrowheads="1"/>
          </p:cNvSpPr>
          <p:nvPr/>
        </p:nvSpPr>
        <p:spPr bwMode="auto">
          <a:xfrm>
            <a:off x="-340843" y="0"/>
            <a:ext cx="4686300" cy="400110"/>
          </a:xfrm>
          <a:prstGeom prst="rect">
            <a:avLst/>
          </a:prstGeom>
          <a:noFill/>
          <a:ln w="9525">
            <a:noFill/>
            <a:miter lim="800000"/>
            <a:headEnd/>
            <a:tailEnd/>
          </a:ln>
        </p:spPr>
        <p:txBody>
          <a:bodyPr wrap="square">
            <a:spAutoFit/>
          </a:bodyPr>
          <a:lstStyle/>
          <a:p>
            <a:pPr algn="ctr"/>
            <a:r>
              <a:rPr lang="en-US" sz="2000" b="1" dirty="0">
                <a:solidFill>
                  <a:srgbClr val="FF0000"/>
                </a:solidFill>
              </a:rPr>
              <a:t>To address the objectives, we use…</a:t>
            </a:r>
          </a:p>
        </p:txBody>
      </p:sp>
    </p:spTree>
    <p:extLst>
      <p:ext uri="{BB962C8B-B14F-4D97-AF65-F5344CB8AC3E}">
        <p14:creationId xmlns:p14="http://schemas.microsoft.com/office/powerpoint/2010/main" val="2434139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3877" y="1828800"/>
            <a:ext cx="5767607"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63506" name="Straight Arrow Connector 31"/>
          <p:cNvCxnSpPr>
            <a:cxnSpLocks noChangeShapeType="1"/>
          </p:cNvCxnSpPr>
          <p:nvPr/>
        </p:nvCxnSpPr>
        <p:spPr bwMode="auto">
          <a:xfrm>
            <a:off x="4648200" y="1752600"/>
            <a:ext cx="1600200" cy="0"/>
          </a:xfrm>
          <a:prstGeom prst="straightConnector1">
            <a:avLst/>
          </a:prstGeom>
          <a:noFill/>
          <a:ln w="25400" algn="ctr">
            <a:solidFill>
              <a:schemeClr val="tx1"/>
            </a:solidFill>
            <a:prstDash val="sysDash"/>
            <a:round/>
            <a:headEnd/>
            <a:tailEnd type="arrow" w="med" len="med"/>
          </a:ln>
        </p:spPr>
      </p:cxnSp>
      <p:cxnSp>
        <p:nvCxnSpPr>
          <p:cNvPr id="62" name="Straight Arrow Connector 6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508" name="TextBox 75"/>
          <p:cNvSpPr txBox="1">
            <a:spLocks noChangeArrowheads="1"/>
          </p:cNvSpPr>
          <p:nvPr/>
        </p:nvSpPr>
        <p:spPr bwMode="auto">
          <a:xfrm>
            <a:off x="3733800" y="6488113"/>
            <a:ext cx="2246192" cy="369332"/>
          </a:xfrm>
          <a:prstGeom prst="rect">
            <a:avLst/>
          </a:prstGeom>
          <a:noFill/>
          <a:ln w="9525">
            <a:noFill/>
            <a:miter lim="800000"/>
            <a:headEnd/>
            <a:tailEnd/>
          </a:ln>
        </p:spPr>
        <p:txBody>
          <a:bodyPr wrap="none">
            <a:spAutoFit/>
          </a:bodyPr>
          <a:lstStyle/>
          <a:p>
            <a:r>
              <a:rPr lang="en-US" sz="1800" dirty="0">
                <a:latin typeface="Calibri" pitchFamily="34" charset="0"/>
              </a:rPr>
              <a:t>Time from enrollment</a:t>
            </a:r>
          </a:p>
        </p:txBody>
      </p:sp>
      <p:sp>
        <p:nvSpPr>
          <p:cNvPr id="63509" name="TextBox 42"/>
          <p:cNvSpPr txBox="1">
            <a:spLocks noChangeArrowheads="1"/>
          </p:cNvSpPr>
          <p:nvPr/>
        </p:nvSpPr>
        <p:spPr bwMode="auto">
          <a:xfrm>
            <a:off x="609600" y="5791202"/>
            <a:ext cx="1524000" cy="646331"/>
          </a:xfrm>
          <a:prstGeom prst="rect">
            <a:avLst/>
          </a:prstGeom>
          <a:noFill/>
          <a:ln w="9525">
            <a:noFill/>
            <a:miter lim="800000"/>
            <a:headEnd/>
            <a:tailEnd/>
          </a:ln>
        </p:spPr>
        <p:txBody>
          <a:bodyPr>
            <a:spAutoFit/>
          </a:bodyPr>
          <a:lstStyle/>
          <a:p>
            <a:pPr algn="ctr"/>
            <a:r>
              <a:rPr lang="en-US" sz="1800" dirty="0">
                <a:latin typeface="Calibri" pitchFamily="34" charset="0"/>
              </a:rPr>
              <a:t>Underlying Cohort</a:t>
            </a:r>
          </a:p>
        </p:txBody>
      </p:sp>
      <p:grpSp>
        <p:nvGrpSpPr>
          <p:cNvPr id="2" name="Group 1">
            <a:extLst>
              <a:ext uri="{FF2B5EF4-FFF2-40B4-BE49-F238E27FC236}">
                <a16:creationId xmlns:a16="http://schemas.microsoft.com/office/drawing/2014/main" id="{7C58FF85-5705-43B3-8AED-C007672C6BE3}"/>
              </a:ext>
            </a:extLst>
          </p:cNvPr>
          <p:cNvGrpSpPr/>
          <p:nvPr/>
        </p:nvGrpSpPr>
        <p:grpSpPr>
          <a:xfrm>
            <a:off x="1667860" y="641012"/>
            <a:ext cx="3352798" cy="369332"/>
            <a:chOff x="3733800" y="914402"/>
            <a:chExt cx="3352798" cy="369332"/>
          </a:xfrm>
        </p:grpSpPr>
        <p:cxnSp>
          <p:nvCxnSpPr>
            <p:cNvPr id="63512" name="Straight Arrow Connector 38"/>
            <p:cNvCxnSpPr>
              <a:cxnSpLocks noChangeShapeType="1"/>
            </p:cNvCxnSpPr>
            <p:nvPr/>
          </p:nvCxnSpPr>
          <p:spPr bwMode="auto">
            <a:xfrm>
              <a:off x="3733800" y="1143000"/>
              <a:ext cx="533400" cy="0"/>
            </a:xfrm>
            <a:prstGeom prst="straightConnector1">
              <a:avLst/>
            </a:prstGeom>
            <a:noFill/>
            <a:ln w="25400" algn="ctr">
              <a:solidFill>
                <a:schemeClr val="tx1"/>
              </a:solidFill>
              <a:prstDash val="sysDash"/>
              <a:round/>
              <a:headEnd/>
              <a:tailEnd type="arrow" w="med" len="med"/>
            </a:ln>
          </p:spPr>
        </p:cxnSp>
        <p:sp>
          <p:nvSpPr>
            <p:cNvPr id="63513" name="TextBox 39"/>
            <p:cNvSpPr txBox="1">
              <a:spLocks noChangeArrowheads="1"/>
            </p:cNvSpPr>
            <p:nvPr/>
          </p:nvSpPr>
          <p:spPr bwMode="auto">
            <a:xfrm>
              <a:off x="4267199" y="914402"/>
              <a:ext cx="2819399" cy="369332"/>
            </a:xfrm>
            <a:prstGeom prst="rect">
              <a:avLst/>
            </a:prstGeom>
            <a:noFill/>
            <a:ln w="9525">
              <a:noFill/>
              <a:miter lim="800000"/>
              <a:headEnd/>
              <a:tailEnd/>
            </a:ln>
          </p:spPr>
          <p:txBody>
            <a:bodyPr wrap="square">
              <a:spAutoFit/>
            </a:bodyPr>
            <a:lstStyle/>
            <a:p>
              <a:r>
                <a:rPr lang="en-US" sz="1800" dirty="0">
                  <a:latin typeface="Calibri" pitchFamily="34" charset="0"/>
                </a:rPr>
                <a:t>Survival time after event</a:t>
              </a:r>
            </a:p>
          </p:txBody>
        </p:sp>
      </p:grpSp>
      <p:cxnSp>
        <p:nvCxnSpPr>
          <p:cNvPr id="63514" name="Straight Connector 53"/>
          <p:cNvCxnSpPr>
            <a:cxnSpLocks noChangeShapeType="1"/>
          </p:cNvCxnSpPr>
          <p:nvPr/>
        </p:nvCxnSpPr>
        <p:spPr bwMode="auto">
          <a:xfrm flipV="1">
            <a:off x="3048000" y="1600200"/>
            <a:ext cx="4495800" cy="0"/>
          </a:xfrm>
          <a:prstGeom prst="line">
            <a:avLst/>
          </a:prstGeom>
          <a:noFill/>
          <a:ln w="25400" algn="ctr">
            <a:solidFill>
              <a:schemeClr val="tx1"/>
            </a:solidFill>
            <a:prstDash val="sysDash"/>
            <a:round/>
            <a:headEnd/>
            <a:tailEnd/>
          </a:ln>
        </p:spPr>
      </p:cxnSp>
      <p:cxnSp>
        <p:nvCxnSpPr>
          <p:cNvPr id="63515" name="Straight Arrow Connector 56"/>
          <p:cNvCxnSpPr>
            <a:cxnSpLocks noChangeShapeType="1"/>
            <a:endCxn id="5" idx="0"/>
          </p:cNvCxnSpPr>
          <p:nvPr/>
        </p:nvCxnSpPr>
        <p:spPr bwMode="auto">
          <a:xfrm>
            <a:off x="7543800" y="1600200"/>
            <a:ext cx="0" cy="977900"/>
          </a:xfrm>
          <a:prstGeom prst="straightConnector1">
            <a:avLst/>
          </a:prstGeom>
          <a:noFill/>
          <a:ln w="25400" algn="ctr">
            <a:solidFill>
              <a:schemeClr val="tx1"/>
            </a:solidFill>
            <a:round/>
            <a:headEnd/>
            <a:tailEnd type="arrow" w="med" len="med"/>
          </a:ln>
        </p:spPr>
      </p:cxnSp>
      <p:cxnSp>
        <p:nvCxnSpPr>
          <p:cNvPr id="63516" name="Straight Connector 58"/>
          <p:cNvCxnSpPr>
            <a:cxnSpLocks noChangeShapeType="1"/>
          </p:cNvCxnSpPr>
          <p:nvPr/>
        </p:nvCxnSpPr>
        <p:spPr bwMode="auto">
          <a:xfrm flipV="1">
            <a:off x="5497514" y="1905000"/>
            <a:ext cx="1817687" cy="11113"/>
          </a:xfrm>
          <a:prstGeom prst="line">
            <a:avLst/>
          </a:prstGeom>
          <a:noFill/>
          <a:ln w="25400" algn="ctr">
            <a:solidFill>
              <a:schemeClr val="tx1"/>
            </a:solidFill>
            <a:prstDash val="sysDash"/>
            <a:round/>
            <a:headEnd/>
            <a:tailEnd/>
          </a:ln>
        </p:spPr>
      </p:cxnSp>
      <p:sp>
        <p:nvSpPr>
          <p:cNvPr id="63517" name="Text Box 3"/>
          <p:cNvSpPr txBox="1">
            <a:spLocks noChangeArrowheads="1"/>
          </p:cNvSpPr>
          <p:nvPr/>
        </p:nvSpPr>
        <p:spPr bwMode="auto">
          <a:xfrm>
            <a:off x="152401" y="189665"/>
            <a:ext cx="8584273" cy="523220"/>
          </a:xfrm>
          <a:prstGeom prst="rect">
            <a:avLst/>
          </a:prstGeom>
          <a:noFill/>
          <a:ln w="9525">
            <a:noFill/>
            <a:miter lim="800000"/>
            <a:headEnd/>
            <a:tailEnd/>
          </a:ln>
        </p:spPr>
        <p:txBody>
          <a:bodyPr wrap="none">
            <a:spAutoFit/>
          </a:bodyPr>
          <a:lstStyle/>
          <a:p>
            <a:pPr eaLnBrk="0" hangingPunct="0"/>
            <a:r>
              <a:rPr lang="en-US" sz="2800" b="1" dirty="0"/>
              <a:t>Cross-Sectional Study: From Underlying Fixed Cohort</a:t>
            </a:r>
          </a:p>
        </p:txBody>
      </p:sp>
      <p:cxnSp>
        <p:nvCxnSpPr>
          <p:cNvPr id="63519" name="Straight Arrow Connector 56"/>
          <p:cNvCxnSpPr>
            <a:cxnSpLocks noChangeShapeType="1"/>
          </p:cNvCxnSpPr>
          <p:nvPr/>
        </p:nvCxnSpPr>
        <p:spPr bwMode="auto">
          <a:xfrm>
            <a:off x="7315201" y="1905000"/>
            <a:ext cx="1588" cy="685800"/>
          </a:xfrm>
          <a:prstGeom prst="straightConnector1">
            <a:avLst/>
          </a:prstGeom>
          <a:noFill/>
          <a:ln w="25400" algn="ctr">
            <a:solidFill>
              <a:schemeClr val="tx1"/>
            </a:solidFill>
            <a:round/>
            <a:headEnd/>
            <a:tailEnd type="arrow" w="med" len="med"/>
          </a:ln>
        </p:spPr>
      </p:cxnSp>
      <p:cxnSp>
        <p:nvCxnSpPr>
          <p:cNvPr id="63520" name="Straight Arrow Connector 31"/>
          <p:cNvCxnSpPr>
            <a:cxnSpLocks noChangeShapeType="1"/>
          </p:cNvCxnSpPr>
          <p:nvPr/>
        </p:nvCxnSpPr>
        <p:spPr bwMode="auto">
          <a:xfrm>
            <a:off x="6716714" y="1981201"/>
            <a:ext cx="522287" cy="3175"/>
          </a:xfrm>
          <a:prstGeom prst="straightConnector1">
            <a:avLst/>
          </a:prstGeom>
          <a:noFill/>
          <a:ln w="25400" algn="ctr">
            <a:solidFill>
              <a:schemeClr val="tx1"/>
            </a:solidFill>
            <a:prstDash val="sysDash"/>
            <a:round/>
            <a:headEnd/>
            <a:tailEnd type="arrow" w="med" len="med"/>
          </a:ln>
        </p:spPr>
      </p:cxnSp>
      <p:cxnSp>
        <p:nvCxnSpPr>
          <p:cNvPr id="35" name="Straight Connector 34"/>
          <p:cNvCxnSpPr/>
          <p:nvPr/>
        </p:nvCxnSpPr>
        <p:spPr>
          <a:xfrm flipV="1">
            <a:off x="3200400" y="1828800"/>
            <a:ext cx="2286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522" name="TextBox 35"/>
          <p:cNvSpPr txBox="1">
            <a:spLocks noChangeArrowheads="1"/>
          </p:cNvSpPr>
          <p:nvPr/>
        </p:nvSpPr>
        <p:spPr bwMode="auto">
          <a:xfrm>
            <a:off x="32766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36" name="Oval 35"/>
          <p:cNvSpPr/>
          <p:nvPr/>
        </p:nvSpPr>
        <p:spPr>
          <a:xfrm>
            <a:off x="3002531" y="14773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7" name="Oval 36"/>
          <p:cNvSpPr/>
          <p:nvPr/>
        </p:nvSpPr>
        <p:spPr>
          <a:xfrm>
            <a:off x="5402831" y="18483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450331" y="166169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6481738" y="18964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40" name="Group 39"/>
          <p:cNvGrpSpPr/>
          <p:nvPr/>
        </p:nvGrpSpPr>
        <p:grpSpPr>
          <a:xfrm>
            <a:off x="7162800" y="741318"/>
            <a:ext cx="646331" cy="5599113"/>
            <a:chOff x="6019801" y="1221433"/>
            <a:chExt cx="646332" cy="4987280"/>
          </a:xfrm>
        </p:grpSpPr>
        <p:cxnSp>
          <p:nvCxnSpPr>
            <p:cNvPr id="41" name="Straight Arrow Connector 40"/>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2" name="TextBox 37"/>
            <p:cNvSpPr txBox="1">
              <a:spLocks noChangeArrowheads="1"/>
            </p:cNvSpPr>
            <p:nvPr/>
          </p:nvSpPr>
          <p:spPr bwMode="auto">
            <a:xfrm rot="16200000">
              <a:off x="4484950" y="3429683"/>
              <a:ext cx="3716033" cy="646332"/>
            </a:xfrm>
            <a:prstGeom prst="rect">
              <a:avLst/>
            </a:prstGeom>
            <a:noFill/>
            <a:ln w="9525">
              <a:noFill/>
              <a:miter lim="800000"/>
              <a:headEnd/>
              <a:tailEnd/>
            </a:ln>
          </p:spPr>
          <p:txBody>
            <a:bodyPr wrap="none">
              <a:spAutoFit/>
            </a:bodyPr>
            <a:lstStyle/>
            <a:p>
              <a:r>
                <a:rPr lang="en-US" sz="3600" dirty="0">
                  <a:solidFill>
                    <a:schemeClr val="bg1"/>
                  </a:solidFill>
                  <a:latin typeface="Calibri" pitchFamily="34" charset="0"/>
                </a:rPr>
                <a:t>Cross-sectional Study</a:t>
              </a:r>
            </a:p>
          </p:txBody>
        </p:sp>
      </p:grpSp>
      <p:grpSp>
        <p:nvGrpSpPr>
          <p:cNvPr id="43" name="Group 42"/>
          <p:cNvGrpSpPr/>
          <p:nvPr/>
        </p:nvGrpSpPr>
        <p:grpSpPr>
          <a:xfrm>
            <a:off x="4163026" y="912543"/>
            <a:ext cx="646331" cy="5599113"/>
            <a:chOff x="6019801" y="1221433"/>
            <a:chExt cx="646332" cy="4987280"/>
          </a:xfrm>
        </p:grpSpPr>
        <p:cxnSp>
          <p:nvCxnSpPr>
            <p:cNvPr id="44" name="Straight Arrow Connector 43"/>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6" name="TextBox 37"/>
            <p:cNvSpPr txBox="1">
              <a:spLocks noChangeArrowheads="1"/>
            </p:cNvSpPr>
            <p:nvPr/>
          </p:nvSpPr>
          <p:spPr bwMode="auto">
            <a:xfrm rot="16200000">
              <a:off x="4484950" y="3429683"/>
              <a:ext cx="3716033" cy="646332"/>
            </a:xfrm>
            <a:prstGeom prst="rect">
              <a:avLst/>
            </a:prstGeom>
            <a:noFill/>
            <a:ln w="9525">
              <a:noFill/>
              <a:miter lim="800000"/>
              <a:headEnd/>
              <a:tailEnd/>
            </a:ln>
          </p:spPr>
          <p:txBody>
            <a:bodyPr wrap="none">
              <a:spAutoFit/>
            </a:bodyPr>
            <a:lstStyle/>
            <a:p>
              <a:r>
                <a:rPr lang="en-US" sz="3600" dirty="0">
                  <a:solidFill>
                    <a:schemeClr val="bg1"/>
                  </a:solidFill>
                  <a:latin typeface="Calibri" pitchFamily="34" charset="0"/>
                </a:rPr>
                <a:t>Cross-sectional Study</a:t>
              </a:r>
            </a:p>
          </p:txBody>
        </p:sp>
      </p:grpSp>
      <p:grpSp>
        <p:nvGrpSpPr>
          <p:cNvPr id="49" name="Group 48"/>
          <p:cNvGrpSpPr/>
          <p:nvPr/>
        </p:nvGrpSpPr>
        <p:grpSpPr>
          <a:xfrm>
            <a:off x="990600" y="877887"/>
            <a:ext cx="646331" cy="5599113"/>
            <a:chOff x="6019801" y="1221433"/>
            <a:chExt cx="646332" cy="4987280"/>
          </a:xfrm>
        </p:grpSpPr>
        <p:cxnSp>
          <p:nvCxnSpPr>
            <p:cNvPr id="50" name="Straight Arrow Connector 49"/>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1" name="TextBox 37"/>
            <p:cNvSpPr txBox="1">
              <a:spLocks noChangeArrowheads="1"/>
            </p:cNvSpPr>
            <p:nvPr/>
          </p:nvSpPr>
          <p:spPr bwMode="auto">
            <a:xfrm rot="16200000">
              <a:off x="4484950" y="3429683"/>
              <a:ext cx="3716033" cy="646332"/>
            </a:xfrm>
            <a:prstGeom prst="rect">
              <a:avLst/>
            </a:prstGeom>
            <a:noFill/>
            <a:ln w="9525">
              <a:noFill/>
              <a:miter lim="800000"/>
              <a:headEnd/>
              <a:tailEnd/>
            </a:ln>
          </p:spPr>
          <p:txBody>
            <a:bodyPr wrap="none">
              <a:spAutoFit/>
            </a:bodyPr>
            <a:lstStyle/>
            <a:p>
              <a:r>
                <a:rPr lang="en-US" sz="3600" dirty="0">
                  <a:solidFill>
                    <a:schemeClr val="bg1"/>
                  </a:solidFill>
                  <a:latin typeface="Calibri" pitchFamily="34" charset="0"/>
                </a:rPr>
                <a:t>Cross-sectional Study</a:t>
              </a:r>
            </a:p>
          </p:txBody>
        </p:sp>
      </p:grpSp>
      <p:sp>
        <p:nvSpPr>
          <p:cNvPr id="48" name="TextBox 47">
            <a:extLst>
              <a:ext uri="{FF2B5EF4-FFF2-40B4-BE49-F238E27FC236}">
                <a16:creationId xmlns:a16="http://schemas.microsoft.com/office/drawing/2014/main" id="{883FC267-ED81-4D03-A502-C53FB4FD10F3}"/>
              </a:ext>
            </a:extLst>
          </p:cNvPr>
          <p:cNvSpPr txBox="1"/>
          <p:nvPr/>
        </p:nvSpPr>
        <p:spPr>
          <a:xfrm>
            <a:off x="2138147" y="2190056"/>
            <a:ext cx="1855048" cy="3416320"/>
          </a:xfrm>
          <a:prstGeom prst="rect">
            <a:avLst/>
          </a:prstGeom>
          <a:noFill/>
        </p:spPr>
        <p:txBody>
          <a:bodyPr wrap="square" rtlCol="0">
            <a:spAutoFit/>
          </a:bodyPr>
          <a:lstStyle/>
          <a:p>
            <a:r>
              <a:rPr lang="en-US" dirty="0"/>
              <a:t>e.g., prevalence of cancer among persons exposure to nuclear power plant accident</a:t>
            </a:r>
          </a:p>
        </p:txBody>
      </p:sp>
      <p:sp>
        <p:nvSpPr>
          <p:cNvPr id="52" name="Oval 51">
            <a:extLst>
              <a:ext uri="{FF2B5EF4-FFF2-40B4-BE49-F238E27FC236}">
                <a16:creationId xmlns:a16="http://schemas.microsoft.com/office/drawing/2014/main" id="{B672B37A-C8B7-454D-917F-BCDDCE2827D1}"/>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8419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3877" y="1828800"/>
            <a:ext cx="5767607"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63506" name="Straight Arrow Connector 31"/>
          <p:cNvCxnSpPr>
            <a:cxnSpLocks noChangeShapeType="1"/>
          </p:cNvCxnSpPr>
          <p:nvPr/>
        </p:nvCxnSpPr>
        <p:spPr bwMode="auto">
          <a:xfrm>
            <a:off x="4648200" y="1752600"/>
            <a:ext cx="1600200" cy="0"/>
          </a:xfrm>
          <a:prstGeom prst="straightConnector1">
            <a:avLst/>
          </a:prstGeom>
          <a:noFill/>
          <a:ln w="25400" algn="ctr">
            <a:solidFill>
              <a:schemeClr val="tx1"/>
            </a:solidFill>
            <a:prstDash val="sysDash"/>
            <a:round/>
            <a:headEnd/>
            <a:tailEnd type="arrow" w="med" len="med"/>
          </a:ln>
        </p:spPr>
      </p:cxnSp>
      <p:cxnSp>
        <p:nvCxnSpPr>
          <p:cNvPr id="62" name="Straight Arrow Connector 6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508" name="TextBox 75"/>
          <p:cNvSpPr txBox="1">
            <a:spLocks noChangeArrowheads="1"/>
          </p:cNvSpPr>
          <p:nvPr/>
        </p:nvSpPr>
        <p:spPr bwMode="auto">
          <a:xfrm>
            <a:off x="3733800" y="6488113"/>
            <a:ext cx="2246192" cy="369332"/>
          </a:xfrm>
          <a:prstGeom prst="rect">
            <a:avLst/>
          </a:prstGeom>
          <a:noFill/>
          <a:ln w="9525">
            <a:noFill/>
            <a:miter lim="800000"/>
            <a:headEnd/>
            <a:tailEnd/>
          </a:ln>
        </p:spPr>
        <p:txBody>
          <a:bodyPr wrap="none">
            <a:spAutoFit/>
          </a:bodyPr>
          <a:lstStyle/>
          <a:p>
            <a:r>
              <a:rPr lang="en-US" sz="1800" dirty="0">
                <a:latin typeface="Calibri" pitchFamily="34" charset="0"/>
              </a:rPr>
              <a:t>Time from enrollment</a:t>
            </a:r>
          </a:p>
        </p:txBody>
      </p:sp>
      <p:cxnSp>
        <p:nvCxnSpPr>
          <p:cNvPr id="63514" name="Straight Connector 53"/>
          <p:cNvCxnSpPr>
            <a:cxnSpLocks noChangeShapeType="1"/>
          </p:cNvCxnSpPr>
          <p:nvPr/>
        </p:nvCxnSpPr>
        <p:spPr bwMode="auto">
          <a:xfrm flipV="1">
            <a:off x="3048000" y="1600200"/>
            <a:ext cx="4495800" cy="0"/>
          </a:xfrm>
          <a:prstGeom prst="line">
            <a:avLst/>
          </a:prstGeom>
          <a:noFill/>
          <a:ln w="25400" algn="ctr">
            <a:solidFill>
              <a:schemeClr val="tx1"/>
            </a:solidFill>
            <a:prstDash val="sysDash"/>
            <a:round/>
            <a:headEnd/>
            <a:tailEnd/>
          </a:ln>
        </p:spPr>
      </p:cxnSp>
      <p:cxnSp>
        <p:nvCxnSpPr>
          <p:cNvPr id="63515" name="Straight Arrow Connector 56"/>
          <p:cNvCxnSpPr>
            <a:cxnSpLocks noChangeShapeType="1"/>
            <a:endCxn id="5" idx="0"/>
          </p:cNvCxnSpPr>
          <p:nvPr/>
        </p:nvCxnSpPr>
        <p:spPr bwMode="auto">
          <a:xfrm>
            <a:off x="7543800" y="1600200"/>
            <a:ext cx="0" cy="977900"/>
          </a:xfrm>
          <a:prstGeom prst="straightConnector1">
            <a:avLst/>
          </a:prstGeom>
          <a:noFill/>
          <a:ln w="25400" algn="ctr">
            <a:solidFill>
              <a:schemeClr val="tx1"/>
            </a:solidFill>
            <a:round/>
            <a:headEnd/>
            <a:tailEnd type="arrow" w="med" len="med"/>
          </a:ln>
        </p:spPr>
      </p:cxnSp>
      <p:cxnSp>
        <p:nvCxnSpPr>
          <p:cNvPr id="63516" name="Straight Connector 58"/>
          <p:cNvCxnSpPr>
            <a:cxnSpLocks noChangeShapeType="1"/>
          </p:cNvCxnSpPr>
          <p:nvPr/>
        </p:nvCxnSpPr>
        <p:spPr bwMode="auto">
          <a:xfrm flipV="1">
            <a:off x="5497514" y="1905000"/>
            <a:ext cx="1817687" cy="11113"/>
          </a:xfrm>
          <a:prstGeom prst="line">
            <a:avLst/>
          </a:prstGeom>
          <a:noFill/>
          <a:ln w="25400" algn="ctr">
            <a:solidFill>
              <a:schemeClr val="tx1"/>
            </a:solidFill>
            <a:prstDash val="sysDash"/>
            <a:round/>
            <a:headEnd/>
            <a:tailEnd/>
          </a:ln>
        </p:spPr>
      </p:cxnSp>
      <p:sp>
        <p:nvSpPr>
          <p:cNvPr id="63517" name="Text Box 3"/>
          <p:cNvSpPr txBox="1">
            <a:spLocks noChangeArrowheads="1"/>
          </p:cNvSpPr>
          <p:nvPr/>
        </p:nvSpPr>
        <p:spPr bwMode="auto">
          <a:xfrm>
            <a:off x="180890" y="96034"/>
            <a:ext cx="8610599" cy="892552"/>
          </a:xfrm>
          <a:prstGeom prst="rect">
            <a:avLst/>
          </a:prstGeom>
          <a:noFill/>
          <a:ln w="9525">
            <a:noFill/>
            <a:miter lim="800000"/>
            <a:headEnd/>
            <a:tailEnd/>
          </a:ln>
        </p:spPr>
        <p:txBody>
          <a:bodyPr wrap="square">
            <a:spAutoFit/>
          </a:bodyPr>
          <a:lstStyle/>
          <a:p>
            <a:pPr eaLnBrk="0" hangingPunct="0"/>
            <a:r>
              <a:rPr lang="en-US" sz="2600" b="1" dirty="0"/>
              <a:t>Common to Perform Cross-Sectional Study at Beginning of an Underlying Fixed Cohort in Order to Describe Cohort</a:t>
            </a:r>
          </a:p>
        </p:txBody>
      </p:sp>
      <p:cxnSp>
        <p:nvCxnSpPr>
          <p:cNvPr id="63519" name="Straight Arrow Connector 56"/>
          <p:cNvCxnSpPr>
            <a:cxnSpLocks noChangeShapeType="1"/>
          </p:cNvCxnSpPr>
          <p:nvPr/>
        </p:nvCxnSpPr>
        <p:spPr bwMode="auto">
          <a:xfrm>
            <a:off x="7315201" y="1905000"/>
            <a:ext cx="1588" cy="685800"/>
          </a:xfrm>
          <a:prstGeom prst="straightConnector1">
            <a:avLst/>
          </a:prstGeom>
          <a:noFill/>
          <a:ln w="25400" algn="ctr">
            <a:solidFill>
              <a:schemeClr val="tx1"/>
            </a:solidFill>
            <a:round/>
            <a:headEnd/>
            <a:tailEnd type="arrow" w="med" len="med"/>
          </a:ln>
        </p:spPr>
      </p:cxnSp>
      <p:cxnSp>
        <p:nvCxnSpPr>
          <p:cNvPr id="63520" name="Straight Arrow Connector 31"/>
          <p:cNvCxnSpPr>
            <a:cxnSpLocks noChangeShapeType="1"/>
          </p:cNvCxnSpPr>
          <p:nvPr/>
        </p:nvCxnSpPr>
        <p:spPr bwMode="auto">
          <a:xfrm>
            <a:off x="6716714" y="1981201"/>
            <a:ext cx="522287" cy="3175"/>
          </a:xfrm>
          <a:prstGeom prst="straightConnector1">
            <a:avLst/>
          </a:prstGeom>
          <a:noFill/>
          <a:ln w="25400" algn="ctr">
            <a:solidFill>
              <a:schemeClr val="tx1"/>
            </a:solidFill>
            <a:prstDash val="sysDash"/>
            <a:round/>
            <a:headEnd/>
            <a:tailEnd type="arrow" w="med" len="med"/>
          </a:ln>
        </p:spPr>
      </p:cxnSp>
      <p:cxnSp>
        <p:nvCxnSpPr>
          <p:cNvPr id="35" name="Straight Connector 34"/>
          <p:cNvCxnSpPr/>
          <p:nvPr/>
        </p:nvCxnSpPr>
        <p:spPr>
          <a:xfrm flipV="1">
            <a:off x="3200400" y="1828800"/>
            <a:ext cx="2286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522" name="TextBox 35"/>
          <p:cNvSpPr txBox="1">
            <a:spLocks noChangeArrowheads="1"/>
          </p:cNvSpPr>
          <p:nvPr/>
        </p:nvSpPr>
        <p:spPr bwMode="auto">
          <a:xfrm>
            <a:off x="3276601" y="16002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36" name="Oval 35"/>
          <p:cNvSpPr/>
          <p:nvPr/>
        </p:nvSpPr>
        <p:spPr>
          <a:xfrm>
            <a:off x="3002531" y="14773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7" name="Oval 36"/>
          <p:cNvSpPr/>
          <p:nvPr/>
        </p:nvSpPr>
        <p:spPr>
          <a:xfrm>
            <a:off x="5402831" y="18483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450331" y="166169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6481738" y="18964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43" name="Group 42"/>
          <p:cNvGrpSpPr/>
          <p:nvPr/>
        </p:nvGrpSpPr>
        <p:grpSpPr>
          <a:xfrm>
            <a:off x="928944" y="988586"/>
            <a:ext cx="646331" cy="5599113"/>
            <a:chOff x="6019801" y="1221433"/>
            <a:chExt cx="646332" cy="4987280"/>
          </a:xfrm>
        </p:grpSpPr>
        <p:cxnSp>
          <p:nvCxnSpPr>
            <p:cNvPr id="44" name="Straight Arrow Connector 43"/>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6" name="TextBox 37"/>
            <p:cNvSpPr txBox="1">
              <a:spLocks noChangeArrowheads="1"/>
            </p:cNvSpPr>
            <p:nvPr/>
          </p:nvSpPr>
          <p:spPr bwMode="auto">
            <a:xfrm rot="16200000">
              <a:off x="4484950" y="3429683"/>
              <a:ext cx="3716033" cy="646332"/>
            </a:xfrm>
            <a:prstGeom prst="rect">
              <a:avLst/>
            </a:prstGeom>
            <a:noFill/>
            <a:ln w="9525">
              <a:noFill/>
              <a:miter lim="800000"/>
              <a:headEnd/>
              <a:tailEnd/>
            </a:ln>
          </p:spPr>
          <p:txBody>
            <a:bodyPr wrap="none">
              <a:spAutoFit/>
            </a:bodyPr>
            <a:lstStyle/>
            <a:p>
              <a:r>
                <a:rPr lang="en-US" sz="3600" dirty="0">
                  <a:solidFill>
                    <a:schemeClr val="bg1"/>
                  </a:solidFill>
                  <a:latin typeface="Calibri" pitchFamily="34" charset="0"/>
                </a:rPr>
                <a:t>Cross-sectional Study</a:t>
              </a:r>
            </a:p>
          </p:txBody>
        </p:sp>
      </p:grpSp>
      <p:grpSp>
        <p:nvGrpSpPr>
          <p:cNvPr id="50" name="Group 49">
            <a:extLst>
              <a:ext uri="{FF2B5EF4-FFF2-40B4-BE49-F238E27FC236}">
                <a16:creationId xmlns:a16="http://schemas.microsoft.com/office/drawing/2014/main" id="{AE5C4BDE-83E1-4FA8-AB72-A3F0B918B103}"/>
              </a:ext>
            </a:extLst>
          </p:cNvPr>
          <p:cNvGrpSpPr/>
          <p:nvPr/>
        </p:nvGrpSpPr>
        <p:grpSpPr>
          <a:xfrm>
            <a:off x="5942461" y="926069"/>
            <a:ext cx="3352798" cy="369332"/>
            <a:chOff x="3733800" y="914402"/>
            <a:chExt cx="3352798" cy="369332"/>
          </a:xfrm>
        </p:grpSpPr>
        <p:cxnSp>
          <p:nvCxnSpPr>
            <p:cNvPr id="51" name="Straight Arrow Connector 38">
              <a:extLst>
                <a:ext uri="{FF2B5EF4-FFF2-40B4-BE49-F238E27FC236}">
                  <a16:creationId xmlns:a16="http://schemas.microsoft.com/office/drawing/2014/main" id="{D6F6B8D5-48AD-4413-BC4F-CC308C72B1BA}"/>
                </a:ext>
              </a:extLst>
            </p:cNvPr>
            <p:cNvCxnSpPr>
              <a:cxnSpLocks noChangeShapeType="1"/>
            </p:cNvCxnSpPr>
            <p:nvPr/>
          </p:nvCxnSpPr>
          <p:spPr bwMode="auto">
            <a:xfrm>
              <a:off x="3733800" y="1143000"/>
              <a:ext cx="533400" cy="0"/>
            </a:xfrm>
            <a:prstGeom prst="straightConnector1">
              <a:avLst/>
            </a:prstGeom>
            <a:noFill/>
            <a:ln w="25400" algn="ctr">
              <a:solidFill>
                <a:schemeClr val="tx1"/>
              </a:solidFill>
              <a:prstDash val="sysDash"/>
              <a:round/>
              <a:headEnd/>
              <a:tailEnd type="arrow" w="med" len="med"/>
            </a:ln>
          </p:spPr>
        </p:cxnSp>
        <p:sp>
          <p:nvSpPr>
            <p:cNvPr id="52" name="TextBox 39">
              <a:extLst>
                <a:ext uri="{FF2B5EF4-FFF2-40B4-BE49-F238E27FC236}">
                  <a16:creationId xmlns:a16="http://schemas.microsoft.com/office/drawing/2014/main" id="{2B36DEE4-5130-4A44-AB5C-2EC8118C7125}"/>
                </a:ext>
              </a:extLst>
            </p:cNvPr>
            <p:cNvSpPr txBox="1">
              <a:spLocks noChangeArrowheads="1"/>
            </p:cNvSpPr>
            <p:nvPr/>
          </p:nvSpPr>
          <p:spPr bwMode="auto">
            <a:xfrm>
              <a:off x="4267199" y="914402"/>
              <a:ext cx="2819399" cy="369332"/>
            </a:xfrm>
            <a:prstGeom prst="rect">
              <a:avLst/>
            </a:prstGeom>
            <a:noFill/>
            <a:ln w="9525">
              <a:noFill/>
              <a:miter lim="800000"/>
              <a:headEnd/>
              <a:tailEnd/>
            </a:ln>
          </p:spPr>
          <p:txBody>
            <a:bodyPr wrap="square">
              <a:spAutoFit/>
            </a:bodyPr>
            <a:lstStyle/>
            <a:p>
              <a:r>
                <a:rPr lang="en-US" sz="1800" dirty="0">
                  <a:latin typeface="Calibri" pitchFamily="34" charset="0"/>
                </a:rPr>
                <a:t>Survival time after event</a:t>
              </a:r>
            </a:p>
          </p:txBody>
        </p:sp>
      </p:grpSp>
    </p:spTree>
    <p:extLst>
      <p:ext uri="{BB962C8B-B14F-4D97-AF65-F5344CB8AC3E}">
        <p14:creationId xmlns:p14="http://schemas.microsoft.com/office/powerpoint/2010/main" val="40404602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4645876" cy="3962400"/>
          </a:xfrm>
          <a:prstGeom prst="flowChartManualInput">
            <a:avLst/>
          </a:prstGeom>
          <a:pattFill prst="pct5">
            <a:fgClr>
              <a:schemeClr val="accent1"/>
            </a:fgClr>
            <a:bgClr>
              <a:schemeClr val="bg1"/>
            </a:bgClr>
          </a:pattFill>
          <a:ln>
            <a:solidFill>
              <a:schemeClr val="tx1"/>
            </a:solidFill>
            <a:prstDash val="sysDash"/>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6208930" y="2927092"/>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914399"/>
            <a:ext cx="4818964" cy="685800"/>
          </a:xfrm>
          <a:prstGeom prst="rtTriangle">
            <a:avLst/>
          </a:prstGeom>
          <a:pattFill prst="pct5">
            <a:fgClr>
              <a:schemeClr val="bg2">
                <a:lumMod val="60000"/>
                <a:lumOff val="40000"/>
              </a:schemeClr>
            </a:fgClr>
            <a:bgClr>
              <a:schemeClr val="bg2">
                <a:lumMod val="20000"/>
                <a:lumOff val="80000"/>
              </a:schemeClr>
            </a:bgClr>
          </a:pattFill>
          <a:ln w="9525">
            <a:solidFill>
              <a:schemeClr val="tx1"/>
            </a:solidFill>
            <a:prstDash val="sysDash"/>
            <a:miter lim="800000"/>
            <a:headEnd/>
            <a:tailEnd/>
          </a:ln>
        </p:spPr>
        <p:txBody>
          <a:bodyPr wrap="none" anchor="ctr"/>
          <a:lstStyle/>
          <a:p>
            <a:endParaRPr lang="en-US" sz="1800" dirty="0">
              <a:latin typeface="Calibri" pitchFamily="34" charset="0"/>
            </a:endParaRPr>
          </a:p>
        </p:txBody>
      </p:sp>
      <p:sp>
        <p:nvSpPr>
          <p:cNvPr id="105517" name="TextBox 84"/>
          <p:cNvSpPr txBox="1">
            <a:spLocks noChangeArrowheads="1"/>
          </p:cNvSpPr>
          <p:nvPr/>
        </p:nvSpPr>
        <p:spPr bwMode="auto">
          <a:xfrm>
            <a:off x="1676400" y="953869"/>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55" name="Straight Arrow Connector 54"/>
          <p:cNvCxnSpPr/>
          <p:nvPr/>
        </p:nvCxnSpPr>
        <p:spPr>
          <a:xfrm>
            <a:off x="4191000" y="1322117"/>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44780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174522" y="930275"/>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426309" y="6168136"/>
            <a:ext cx="1697901" cy="369332"/>
          </a:xfrm>
          <a:prstGeom prst="rect">
            <a:avLst/>
          </a:prstGeom>
          <a:noFill/>
          <a:ln w="9525">
            <a:noFill/>
            <a:miter lim="800000"/>
            <a:headEnd/>
            <a:tailEnd/>
          </a:ln>
        </p:spPr>
        <p:txBody>
          <a:bodyPr wrap="none">
            <a:spAutoFit/>
          </a:bodyPr>
          <a:lstStyle/>
          <a:p>
            <a:r>
              <a:rPr lang="en-US" sz="1800" dirty="0">
                <a:latin typeface="Calibri" pitchFamily="34" charset="0"/>
              </a:rPr>
              <a:t>Calendar Time   </a:t>
            </a:r>
          </a:p>
        </p:txBody>
      </p:sp>
      <p:cxnSp>
        <p:nvCxnSpPr>
          <p:cNvPr id="36" name="Straight Arrow Connector 35"/>
          <p:cNvCxnSpPr/>
          <p:nvPr/>
        </p:nvCxnSpPr>
        <p:spPr>
          <a:xfrm flipV="1">
            <a:off x="3972033" y="6351312"/>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3"/>
          <p:cNvSpPr txBox="1">
            <a:spLocks noChangeArrowheads="1"/>
          </p:cNvSpPr>
          <p:nvPr/>
        </p:nvSpPr>
        <p:spPr bwMode="auto">
          <a:xfrm>
            <a:off x="5535822" y="6376593"/>
            <a:ext cx="1855774" cy="369332"/>
          </a:xfrm>
          <a:prstGeom prst="rect">
            <a:avLst/>
          </a:prstGeom>
          <a:noFill/>
          <a:ln w="9525">
            <a:noFill/>
            <a:miter lim="800000"/>
            <a:headEnd/>
            <a:tailEnd/>
          </a:ln>
        </p:spPr>
        <p:txBody>
          <a:bodyPr wrap="square">
            <a:spAutoFit/>
          </a:bodyPr>
          <a:lstStyle/>
          <a:p>
            <a:pPr algn="ctr"/>
            <a:r>
              <a:rPr lang="en-US" sz="1800" dirty="0">
                <a:latin typeface="Calibri" pitchFamily="34" charset="0"/>
              </a:rPr>
              <a:t>Baseline Visit</a:t>
            </a:r>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 Box 3"/>
          <p:cNvSpPr txBox="1">
            <a:spLocks noChangeArrowheads="1"/>
          </p:cNvSpPr>
          <p:nvPr/>
        </p:nvSpPr>
        <p:spPr bwMode="auto">
          <a:xfrm>
            <a:off x="116223" y="21848"/>
            <a:ext cx="8530554" cy="892552"/>
          </a:xfrm>
          <a:prstGeom prst="rect">
            <a:avLst/>
          </a:prstGeom>
          <a:noFill/>
          <a:ln w="9525">
            <a:noFill/>
            <a:miter lim="800000"/>
            <a:headEnd/>
            <a:tailEnd/>
          </a:ln>
        </p:spPr>
        <p:txBody>
          <a:bodyPr wrap="square">
            <a:spAutoFit/>
          </a:bodyPr>
          <a:lstStyle/>
          <a:p>
            <a:pPr eaLnBrk="0" hangingPunct="0"/>
            <a:r>
              <a:rPr lang="en-US" sz="2600" b="1" dirty="0"/>
              <a:t>Cross-Sectional Study: At baseline in fixed cohort – Conceptualize as arising from underlying dynamic cohort</a:t>
            </a:r>
          </a:p>
        </p:txBody>
      </p:sp>
      <p:sp>
        <p:nvSpPr>
          <p:cNvPr id="60" name="Up Arrow 59"/>
          <p:cNvSpPr/>
          <p:nvPr/>
        </p:nvSpPr>
        <p:spPr>
          <a:xfrm flipH="1">
            <a:off x="6298746" y="6127492"/>
            <a:ext cx="254454" cy="216163"/>
          </a:xfrm>
          <a:prstGeom prst="upArrow">
            <a:avLst/>
          </a:prstGeom>
          <a:solidFill>
            <a:srgbClr val="6D5A29"/>
          </a:solidFill>
          <a:ln>
            <a:solidFill>
              <a:srgbClr val="90594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1" name="Flowchart: Manual Input 60"/>
          <p:cNvSpPr/>
          <p:nvPr/>
        </p:nvSpPr>
        <p:spPr>
          <a:xfrm>
            <a:off x="6628112" y="2956016"/>
            <a:ext cx="2287287" cy="3139984"/>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63" name="Straight Arrow Connector 62"/>
          <p:cNvCxnSpPr/>
          <p:nvPr/>
        </p:nvCxnSpPr>
        <p:spPr>
          <a:xfrm flipV="1">
            <a:off x="6780514" y="25146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7237714" y="2646947"/>
            <a:ext cx="457200" cy="4346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7926221" y="2891083"/>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8307221" y="271887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Connector 58"/>
          <p:cNvCxnSpPr>
            <a:cxnSpLocks noChangeShapeType="1"/>
          </p:cNvCxnSpPr>
          <p:nvPr/>
        </p:nvCxnSpPr>
        <p:spPr bwMode="auto">
          <a:xfrm flipV="1">
            <a:off x="4505309" y="2120235"/>
            <a:ext cx="1817687" cy="11113"/>
          </a:xfrm>
          <a:prstGeom prst="line">
            <a:avLst/>
          </a:prstGeom>
          <a:noFill/>
          <a:ln w="25400" algn="ctr">
            <a:solidFill>
              <a:schemeClr val="tx1"/>
            </a:solidFill>
            <a:prstDash val="sysDash"/>
            <a:round/>
            <a:headEnd/>
            <a:tailEnd type="arrow"/>
          </a:ln>
        </p:spPr>
      </p:cxnSp>
      <p:cxnSp>
        <p:nvCxnSpPr>
          <p:cNvPr id="39" name="Straight Connector 58"/>
          <p:cNvCxnSpPr>
            <a:cxnSpLocks noChangeShapeType="1"/>
          </p:cNvCxnSpPr>
          <p:nvPr/>
        </p:nvCxnSpPr>
        <p:spPr bwMode="auto">
          <a:xfrm flipV="1">
            <a:off x="3146083" y="1892742"/>
            <a:ext cx="1817687" cy="11113"/>
          </a:xfrm>
          <a:prstGeom prst="line">
            <a:avLst/>
          </a:prstGeom>
          <a:noFill/>
          <a:ln w="25400" algn="ctr">
            <a:solidFill>
              <a:schemeClr val="tx1"/>
            </a:solidFill>
            <a:prstDash val="sysDash"/>
            <a:round/>
            <a:headEnd/>
            <a:tailEnd type="arrow"/>
          </a:ln>
        </p:spPr>
      </p:cxnSp>
      <p:cxnSp>
        <p:nvCxnSpPr>
          <p:cNvPr id="40" name="Straight Connector 58"/>
          <p:cNvCxnSpPr>
            <a:cxnSpLocks noChangeShapeType="1"/>
          </p:cNvCxnSpPr>
          <p:nvPr/>
        </p:nvCxnSpPr>
        <p:spPr bwMode="auto">
          <a:xfrm>
            <a:off x="5656125" y="2227615"/>
            <a:ext cx="642621" cy="0"/>
          </a:xfrm>
          <a:prstGeom prst="line">
            <a:avLst/>
          </a:prstGeom>
          <a:noFill/>
          <a:ln w="25400" algn="ctr">
            <a:solidFill>
              <a:schemeClr val="tx1"/>
            </a:solidFill>
            <a:prstDash val="sysDash"/>
            <a:round/>
            <a:headEnd/>
            <a:tailEnd type="arrow"/>
          </a:ln>
        </p:spPr>
      </p:cxnSp>
      <p:sp>
        <p:nvSpPr>
          <p:cNvPr id="41" name="TextBox 43">
            <a:extLst>
              <a:ext uri="{FF2B5EF4-FFF2-40B4-BE49-F238E27FC236}">
                <a16:creationId xmlns:a16="http://schemas.microsoft.com/office/drawing/2014/main" id="{719CF9F3-CBEC-44F4-8CB3-99CED69F1417}"/>
              </a:ext>
            </a:extLst>
          </p:cNvPr>
          <p:cNvSpPr txBox="1">
            <a:spLocks noChangeArrowheads="1"/>
          </p:cNvSpPr>
          <p:nvPr/>
        </p:nvSpPr>
        <p:spPr bwMode="auto">
          <a:xfrm>
            <a:off x="6649608" y="6127492"/>
            <a:ext cx="2013693" cy="369332"/>
          </a:xfrm>
          <a:prstGeom prst="rect">
            <a:avLst/>
          </a:prstGeom>
          <a:noFill/>
          <a:ln w="9525">
            <a:noFill/>
            <a:miter lim="800000"/>
            <a:headEnd/>
            <a:tailEnd/>
          </a:ln>
        </p:spPr>
        <p:txBody>
          <a:bodyPr wrap="none">
            <a:spAutoFit/>
          </a:bodyPr>
          <a:lstStyle/>
          <a:p>
            <a:r>
              <a:rPr lang="en-US" sz="1800" dirty="0">
                <a:latin typeface="Calibri" pitchFamily="34" charset="0"/>
              </a:rPr>
              <a:t>Time since baseline</a:t>
            </a:r>
          </a:p>
        </p:txBody>
      </p:sp>
      <p:cxnSp>
        <p:nvCxnSpPr>
          <p:cNvPr id="42" name="Straight Arrow Connector 41">
            <a:extLst>
              <a:ext uri="{FF2B5EF4-FFF2-40B4-BE49-F238E27FC236}">
                <a16:creationId xmlns:a16="http://schemas.microsoft.com/office/drawing/2014/main" id="{817660A7-516A-4CE4-BF8E-0393430333B5}"/>
              </a:ext>
            </a:extLst>
          </p:cNvPr>
          <p:cNvCxnSpPr>
            <a:cxnSpLocks/>
          </p:cNvCxnSpPr>
          <p:nvPr/>
        </p:nvCxnSpPr>
        <p:spPr>
          <a:xfrm>
            <a:off x="8695801" y="6324600"/>
            <a:ext cx="21959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D122B398-3D66-4D22-A120-8E70BA317661}"/>
              </a:ext>
            </a:extLst>
          </p:cNvPr>
          <p:cNvGrpSpPr/>
          <p:nvPr/>
        </p:nvGrpSpPr>
        <p:grpSpPr>
          <a:xfrm>
            <a:off x="6048631" y="606554"/>
            <a:ext cx="834483" cy="5599113"/>
            <a:chOff x="6110449" y="1221433"/>
            <a:chExt cx="646332" cy="4987280"/>
          </a:xfrm>
        </p:grpSpPr>
        <p:cxnSp>
          <p:nvCxnSpPr>
            <p:cNvPr id="45" name="Straight Arrow Connector 44">
              <a:extLst>
                <a:ext uri="{FF2B5EF4-FFF2-40B4-BE49-F238E27FC236}">
                  <a16:creationId xmlns:a16="http://schemas.microsoft.com/office/drawing/2014/main" id="{8D87D0BF-7752-40E0-8D96-A6917655A8FF}"/>
                </a:ext>
              </a:extLst>
            </p:cNvPr>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6" name="TextBox 37">
              <a:extLst>
                <a:ext uri="{FF2B5EF4-FFF2-40B4-BE49-F238E27FC236}">
                  <a16:creationId xmlns:a16="http://schemas.microsoft.com/office/drawing/2014/main" id="{CCDD21BE-D655-45F6-99D5-965EFE88D6FB}"/>
                </a:ext>
              </a:extLst>
            </p:cNvPr>
            <p:cNvSpPr txBox="1">
              <a:spLocks noChangeArrowheads="1"/>
            </p:cNvSpPr>
            <p:nvPr/>
          </p:nvSpPr>
          <p:spPr bwMode="auto">
            <a:xfrm rot="16200000">
              <a:off x="4575598" y="3439287"/>
              <a:ext cx="3716033" cy="646332"/>
            </a:xfrm>
            <a:prstGeom prst="rect">
              <a:avLst/>
            </a:prstGeom>
            <a:noFill/>
            <a:ln w="9525">
              <a:noFill/>
              <a:miter lim="800000"/>
              <a:headEnd/>
              <a:tailEnd/>
            </a:ln>
          </p:spPr>
          <p:txBody>
            <a:bodyPr wrap="none">
              <a:spAutoFit/>
            </a:bodyPr>
            <a:lstStyle/>
            <a:p>
              <a:r>
                <a:rPr lang="en-US" sz="3600" dirty="0">
                  <a:solidFill>
                    <a:schemeClr val="bg1"/>
                  </a:solidFill>
                  <a:latin typeface="Calibri" pitchFamily="34" charset="0"/>
                </a:rPr>
                <a:t>Cross-sectional Study</a:t>
              </a:r>
            </a:p>
          </p:txBody>
        </p:sp>
      </p:grpSp>
    </p:spTree>
    <p:extLst>
      <p:ext uri="{BB962C8B-B14F-4D97-AF65-F5344CB8AC3E}">
        <p14:creationId xmlns:p14="http://schemas.microsoft.com/office/powerpoint/2010/main" val="26970059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F0493D-AEB9-4BD7-BD09-48C364F2F03F}"/>
              </a:ext>
            </a:extLst>
          </p:cNvPr>
          <p:cNvGrpSpPr/>
          <p:nvPr/>
        </p:nvGrpSpPr>
        <p:grpSpPr>
          <a:xfrm>
            <a:off x="7667668" y="4767085"/>
            <a:ext cx="1071343" cy="948267"/>
            <a:chOff x="8115300" y="4648200"/>
            <a:chExt cx="1524000" cy="1295400"/>
          </a:xfrm>
        </p:grpSpPr>
        <p:sp>
          <p:nvSpPr>
            <p:cNvPr id="98306" name="Rectangle 3"/>
            <p:cNvSpPr>
              <a:spLocks noChangeArrowheads="1"/>
            </p:cNvSpPr>
            <p:nvPr/>
          </p:nvSpPr>
          <p:spPr bwMode="auto">
            <a:xfrm>
              <a:off x="8115300" y="4648200"/>
              <a:ext cx="1524000" cy="1295400"/>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07" name="Line 6"/>
            <p:cNvSpPr>
              <a:spLocks noChangeShapeType="1"/>
            </p:cNvSpPr>
            <p:nvPr/>
          </p:nvSpPr>
          <p:spPr bwMode="auto">
            <a:xfrm>
              <a:off x="8877300" y="4648200"/>
              <a:ext cx="0" cy="129540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08" name="Line 7"/>
            <p:cNvSpPr>
              <a:spLocks noChangeShapeType="1"/>
            </p:cNvSpPr>
            <p:nvPr/>
          </p:nvSpPr>
          <p:spPr bwMode="auto">
            <a:xfrm>
              <a:off x="8115300" y="5257800"/>
              <a:ext cx="1524000"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sp>
        <p:nvSpPr>
          <p:cNvPr id="98309" name="Text Box 8"/>
          <p:cNvSpPr txBox="1">
            <a:spLocks noChangeArrowheads="1"/>
          </p:cNvSpPr>
          <p:nvPr/>
        </p:nvSpPr>
        <p:spPr bwMode="auto">
          <a:xfrm>
            <a:off x="1676401" y="1667933"/>
            <a:ext cx="184731" cy="420564"/>
          </a:xfrm>
          <a:prstGeom prst="rect">
            <a:avLst/>
          </a:prstGeom>
          <a:noFill/>
          <a:ln w="9525">
            <a:noFill/>
            <a:miter lim="800000"/>
            <a:headEnd/>
            <a:tailEnd/>
          </a:ln>
        </p:spPr>
        <p:txBody>
          <a:bodyPr wrap="none">
            <a:spAutoFit/>
          </a:bodyPr>
          <a:lstStyle/>
          <a:p>
            <a:pPr defTabSz="812810" eaLnBrk="0" hangingPunct="0"/>
            <a:endParaRPr lang="en-US" sz="2133" dirty="0">
              <a:solidFill>
                <a:srgbClr val="000000"/>
              </a:solidFill>
            </a:endParaRPr>
          </a:p>
        </p:txBody>
      </p:sp>
      <p:sp>
        <p:nvSpPr>
          <p:cNvPr id="98314" name="Text Box 17"/>
          <p:cNvSpPr txBox="1">
            <a:spLocks noChangeArrowheads="1"/>
          </p:cNvSpPr>
          <p:nvPr/>
        </p:nvSpPr>
        <p:spPr bwMode="auto">
          <a:xfrm>
            <a:off x="1506393" y="4365318"/>
            <a:ext cx="5199207" cy="1898212"/>
          </a:xfrm>
          <a:prstGeom prst="rect">
            <a:avLst/>
          </a:prstGeom>
          <a:noFill/>
          <a:ln w="9525">
            <a:noFill/>
            <a:miter lim="800000"/>
            <a:headEnd/>
            <a:tailEnd/>
          </a:ln>
        </p:spPr>
        <p:txBody>
          <a:bodyPr wrap="square">
            <a:spAutoFit/>
          </a:bodyPr>
          <a:lstStyle/>
          <a:p>
            <a:pPr algn="ctr" defTabSz="812810" eaLnBrk="0" hangingPunct="0"/>
            <a:r>
              <a:rPr lang="en-US" sz="1956" dirty="0"/>
              <a:t>SOURCE POPULATION</a:t>
            </a:r>
          </a:p>
          <a:p>
            <a:pPr algn="ctr" defTabSz="812810" eaLnBrk="0" hangingPunct="0"/>
            <a:r>
              <a:rPr lang="en-US" sz="1956" dirty="0"/>
              <a:t>(aka </a:t>
            </a:r>
          </a:p>
          <a:p>
            <a:pPr algn="ctr" defTabSz="812810" eaLnBrk="0" hangingPunct="0"/>
            <a:r>
              <a:rPr lang="en-US" sz="1956" dirty="0"/>
              <a:t>ACCESSIBLE </a:t>
            </a:r>
          </a:p>
          <a:p>
            <a:pPr algn="ctr" defTabSz="812810" eaLnBrk="0" hangingPunct="0"/>
            <a:r>
              <a:rPr lang="en-US" sz="1956" dirty="0"/>
              <a:t>POPULATION, </a:t>
            </a:r>
          </a:p>
          <a:p>
            <a:pPr algn="ctr" defTabSz="812810" eaLnBrk="0" hangingPunct="0"/>
            <a:r>
              <a:rPr lang="en-US" sz="1956" dirty="0"/>
              <a:t>STUDY BASE, </a:t>
            </a:r>
          </a:p>
          <a:p>
            <a:pPr algn="ctr" defTabSz="812810" eaLnBrk="0" hangingPunct="0"/>
            <a:r>
              <a:rPr lang="en-US" sz="1956" dirty="0"/>
              <a:t>“UNDERLYING COHORT”)</a:t>
            </a:r>
            <a:endParaRPr lang="en-US" sz="2133" dirty="0"/>
          </a:p>
        </p:txBody>
      </p:sp>
      <p:sp>
        <p:nvSpPr>
          <p:cNvPr id="98315" name="Text Box 18"/>
          <p:cNvSpPr txBox="1">
            <a:spLocks noChangeArrowheads="1"/>
          </p:cNvSpPr>
          <p:nvPr/>
        </p:nvSpPr>
        <p:spPr bwMode="auto">
          <a:xfrm>
            <a:off x="7667668" y="5715352"/>
            <a:ext cx="2031999" cy="694293"/>
          </a:xfrm>
          <a:prstGeom prst="rect">
            <a:avLst/>
          </a:prstGeom>
          <a:noFill/>
          <a:ln w="9525">
            <a:noFill/>
            <a:miter lim="800000"/>
            <a:headEnd/>
            <a:tailEnd/>
          </a:ln>
        </p:spPr>
        <p:txBody>
          <a:bodyPr wrap="square">
            <a:spAutoFit/>
          </a:bodyPr>
          <a:lstStyle/>
          <a:p>
            <a:pPr defTabSz="812810" eaLnBrk="0" hangingPunct="0"/>
            <a:r>
              <a:rPr lang="en-US" sz="1956" dirty="0">
                <a:solidFill>
                  <a:srgbClr val="000000"/>
                </a:solidFill>
              </a:rPr>
              <a:t>STUDY SAMPLE</a:t>
            </a:r>
            <a:endParaRPr lang="en-US" sz="2133" dirty="0">
              <a:solidFill>
                <a:srgbClr val="000000"/>
              </a:solidFill>
            </a:endParaRPr>
          </a:p>
        </p:txBody>
      </p:sp>
      <p:sp>
        <p:nvSpPr>
          <p:cNvPr id="98322" name="Text Box 33"/>
          <p:cNvSpPr txBox="1">
            <a:spLocks noChangeArrowheads="1"/>
          </p:cNvSpPr>
          <p:nvPr/>
        </p:nvSpPr>
        <p:spPr bwMode="auto">
          <a:xfrm>
            <a:off x="2819400" y="25183"/>
            <a:ext cx="6302740" cy="830997"/>
          </a:xfrm>
          <a:prstGeom prst="rect">
            <a:avLst/>
          </a:prstGeom>
          <a:noFill/>
          <a:ln w="9525">
            <a:noFill/>
            <a:miter lim="800000"/>
            <a:headEnd/>
            <a:tailEnd/>
          </a:ln>
        </p:spPr>
        <p:txBody>
          <a:bodyPr wrap="square">
            <a:spAutoFit/>
          </a:bodyPr>
          <a:lstStyle/>
          <a:p>
            <a:pPr algn="ctr"/>
            <a:r>
              <a:rPr lang="en-US" b="1" dirty="0"/>
              <a:t>Research question:  Among U.S. Latino adults, is acculturation a cause of diabetes?</a:t>
            </a:r>
          </a:p>
        </p:txBody>
      </p:sp>
      <p:grpSp>
        <p:nvGrpSpPr>
          <p:cNvPr id="98323" name="Group 40"/>
          <p:cNvGrpSpPr>
            <a:grpSpLocks/>
          </p:cNvGrpSpPr>
          <p:nvPr/>
        </p:nvGrpSpPr>
        <p:grpSpPr bwMode="auto">
          <a:xfrm>
            <a:off x="304800" y="1170179"/>
            <a:ext cx="2536461" cy="2423095"/>
            <a:chOff x="1296" y="768"/>
            <a:chExt cx="864" cy="816"/>
          </a:xfrm>
        </p:grpSpPr>
        <p:sp>
          <p:nvSpPr>
            <p:cNvPr id="98344" name="Rectangle 23"/>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45" name="Line 35"/>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46" name="Line 38"/>
            <p:cNvSpPr>
              <a:spLocks noChangeShapeType="1"/>
            </p:cNvSpPr>
            <p:nvPr/>
          </p:nvSpPr>
          <p:spPr bwMode="auto">
            <a:xfrm>
              <a:off x="1296" y="1161"/>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grpSp>
        <p:nvGrpSpPr>
          <p:cNvPr id="98326" name="Group 51"/>
          <p:cNvGrpSpPr>
            <a:grpSpLocks/>
          </p:cNvGrpSpPr>
          <p:nvPr/>
        </p:nvGrpSpPr>
        <p:grpSpPr bwMode="auto">
          <a:xfrm>
            <a:off x="3361515" y="2724914"/>
            <a:ext cx="1743885" cy="1640404"/>
            <a:chOff x="1296" y="768"/>
            <a:chExt cx="864" cy="816"/>
          </a:xfrm>
        </p:grpSpPr>
        <p:sp>
          <p:nvSpPr>
            <p:cNvPr id="98335" name="Rectangle 52"/>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36" name="Line 53"/>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37" name="Line 54"/>
            <p:cNvSpPr>
              <a:spLocks noChangeShapeType="1"/>
            </p:cNvSpPr>
            <p:nvPr/>
          </p:nvSpPr>
          <p:spPr bwMode="auto">
            <a:xfrm>
              <a:off x="1296" y="1173"/>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grpSp>
        <p:nvGrpSpPr>
          <p:cNvPr id="98327" name="Group 55"/>
          <p:cNvGrpSpPr>
            <a:grpSpLocks/>
          </p:cNvGrpSpPr>
          <p:nvPr/>
        </p:nvGrpSpPr>
        <p:grpSpPr bwMode="auto">
          <a:xfrm>
            <a:off x="5728369" y="3626600"/>
            <a:ext cx="1358231" cy="1311240"/>
            <a:chOff x="1296" y="768"/>
            <a:chExt cx="864" cy="816"/>
          </a:xfrm>
        </p:grpSpPr>
        <p:sp>
          <p:nvSpPr>
            <p:cNvPr id="98332" name="Rectangle 56"/>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algn="ctr" defTabSz="812810" eaLnBrk="0" hangingPunct="0"/>
              <a:endParaRPr lang="en-US" sz="2844" dirty="0">
                <a:solidFill>
                  <a:srgbClr val="000000"/>
                </a:solidFill>
              </a:endParaRPr>
            </a:p>
          </p:txBody>
        </p:sp>
        <p:sp>
          <p:nvSpPr>
            <p:cNvPr id="98333" name="Line 57"/>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sp>
          <p:nvSpPr>
            <p:cNvPr id="98334" name="Line 58"/>
            <p:cNvSpPr>
              <a:spLocks noChangeShapeType="1"/>
            </p:cNvSpPr>
            <p:nvPr/>
          </p:nvSpPr>
          <p:spPr bwMode="auto">
            <a:xfrm>
              <a:off x="1296" y="1167"/>
              <a:ext cx="864" cy="0"/>
            </a:xfrm>
            <a:prstGeom prst="line">
              <a:avLst/>
            </a:prstGeom>
            <a:noFill/>
            <a:ln w="31750">
              <a:solidFill>
                <a:srgbClr val="FFC000"/>
              </a:solidFill>
              <a:round/>
              <a:headEnd/>
              <a:tailEnd/>
            </a:ln>
          </p:spPr>
          <p:txBody>
            <a:bodyPr wrap="none" anchor="ctr"/>
            <a:lstStyle/>
            <a:p>
              <a:pPr algn="ctr" defTabSz="812810" eaLnBrk="0" hangingPunct="0"/>
              <a:endParaRPr lang="en-US" sz="2844" dirty="0">
                <a:solidFill>
                  <a:srgbClr val="000000"/>
                </a:solidFill>
              </a:endParaRPr>
            </a:p>
          </p:txBody>
        </p:sp>
      </p:grpSp>
      <p:sp>
        <p:nvSpPr>
          <p:cNvPr id="98328" name="Text Box 59"/>
          <p:cNvSpPr txBox="1">
            <a:spLocks noChangeArrowheads="1"/>
          </p:cNvSpPr>
          <p:nvPr/>
        </p:nvSpPr>
        <p:spPr bwMode="auto">
          <a:xfrm>
            <a:off x="5486400" y="4961345"/>
            <a:ext cx="1828800" cy="694293"/>
          </a:xfrm>
          <a:prstGeom prst="rect">
            <a:avLst/>
          </a:prstGeom>
          <a:noFill/>
          <a:ln w="9525">
            <a:noFill/>
            <a:miter lim="800000"/>
            <a:headEnd/>
            <a:tailEnd/>
          </a:ln>
        </p:spPr>
        <p:txBody>
          <a:bodyPr wrap="square">
            <a:spAutoFit/>
          </a:bodyPr>
          <a:lstStyle/>
          <a:p>
            <a:pPr algn="ctr" defTabSz="812810" eaLnBrk="0" hangingPunct="0"/>
            <a:r>
              <a:rPr lang="en-US" sz="1956" dirty="0">
                <a:solidFill>
                  <a:srgbClr val="000000"/>
                </a:solidFill>
              </a:rPr>
              <a:t>INTENDED SAMPLE</a:t>
            </a:r>
            <a:endParaRPr lang="en-US" sz="2133" dirty="0">
              <a:solidFill>
                <a:srgbClr val="000000"/>
              </a:solidFill>
            </a:endParaRPr>
          </a:p>
        </p:txBody>
      </p:sp>
      <p:sp>
        <p:nvSpPr>
          <p:cNvPr id="44" name="Text Box 17">
            <a:extLst>
              <a:ext uri="{FF2B5EF4-FFF2-40B4-BE49-F238E27FC236}">
                <a16:creationId xmlns:a16="http://schemas.microsoft.com/office/drawing/2014/main" id="{96A72AAB-0971-4AE6-8273-FC9E61B52D13}"/>
              </a:ext>
            </a:extLst>
          </p:cNvPr>
          <p:cNvSpPr txBox="1">
            <a:spLocks noChangeArrowheads="1"/>
          </p:cNvSpPr>
          <p:nvPr/>
        </p:nvSpPr>
        <p:spPr bwMode="auto">
          <a:xfrm>
            <a:off x="0" y="3601353"/>
            <a:ext cx="3035066" cy="393313"/>
          </a:xfrm>
          <a:prstGeom prst="rect">
            <a:avLst/>
          </a:prstGeom>
          <a:noFill/>
          <a:ln w="9525">
            <a:noFill/>
            <a:miter lim="800000"/>
            <a:headEnd/>
            <a:tailEnd/>
          </a:ln>
        </p:spPr>
        <p:txBody>
          <a:bodyPr wrap="square">
            <a:spAutoFit/>
          </a:bodyPr>
          <a:lstStyle/>
          <a:p>
            <a:pPr algn="ctr" defTabSz="812810" eaLnBrk="0" hangingPunct="0"/>
            <a:r>
              <a:rPr lang="en-US" sz="1956" dirty="0"/>
              <a:t>TARGET POPULATION</a:t>
            </a:r>
            <a:endParaRPr lang="en-US" sz="2133" dirty="0"/>
          </a:p>
        </p:txBody>
      </p:sp>
      <p:sp>
        <p:nvSpPr>
          <p:cNvPr id="48" name="Text Box 17">
            <a:extLst>
              <a:ext uri="{FF2B5EF4-FFF2-40B4-BE49-F238E27FC236}">
                <a16:creationId xmlns:a16="http://schemas.microsoft.com/office/drawing/2014/main" id="{0E436255-1092-408E-8E12-650B34CB4928}"/>
              </a:ext>
            </a:extLst>
          </p:cNvPr>
          <p:cNvSpPr txBox="1">
            <a:spLocks noChangeArrowheads="1"/>
          </p:cNvSpPr>
          <p:nvPr/>
        </p:nvSpPr>
        <p:spPr bwMode="auto">
          <a:xfrm>
            <a:off x="-152400" y="694332"/>
            <a:ext cx="3346332" cy="393313"/>
          </a:xfrm>
          <a:prstGeom prst="rect">
            <a:avLst/>
          </a:prstGeom>
          <a:noFill/>
          <a:ln w="9525">
            <a:noFill/>
            <a:miter lim="800000"/>
            <a:headEnd/>
            <a:tailEnd/>
          </a:ln>
        </p:spPr>
        <p:txBody>
          <a:bodyPr wrap="square">
            <a:spAutoFit/>
          </a:bodyPr>
          <a:lstStyle/>
          <a:p>
            <a:pPr algn="ctr" defTabSz="812810" eaLnBrk="0" hangingPunct="0"/>
            <a:r>
              <a:rPr lang="en-US" sz="1956" dirty="0">
                <a:solidFill>
                  <a:srgbClr val="FF0000"/>
                </a:solidFill>
              </a:rPr>
              <a:t>All U.S  Latino adults</a:t>
            </a:r>
            <a:endParaRPr lang="en-US" sz="2133" dirty="0">
              <a:solidFill>
                <a:srgbClr val="FF0000"/>
              </a:solidFill>
            </a:endParaRPr>
          </a:p>
        </p:txBody>
      </p:sp>
      <p:sp>
        <p:nvSpPr>
          <p:cNvPr id="49" name="Text Box 17">
            <a:extLst>
              <a:ext uri="{FF2B5EF4-FFF2-40B4-BE49-F238E27FC236}">
                <a16:creationId xmlns:a16="http://schemas.microsoft.com/office/drawing/2014/main" id="{31A27665-70EC-4742-820B-81DE5E2EA3DA}"/>
              </a:ext>
            </a:extLst>
          </p:cNvPr>
          <p:cNvSpPr txBox="1">
            <a:spLocks noChangeArrowheads="1"/>
          </p:cNvSpPr>
          <p:nvPr/>
        </p:nvSpPr>
        <p:spPr bwMode="auto">
          <a:xfrm>
            <a:off x="3000088" y="1362359"/>
            <a:ext cx="2466737" cy="1296252"/>
          </a:xfrm>
          <a:prstGeom prst="rect">
            <a:avLst/>
          </a:prstGeom>
          <a:noFill/>
          <a:ln w="9525">
            <a:noFill/>
            <a:miter lim="800000"/>
            <a:headEnd/>
            <a:tailEnd/>
          </a:ln>
        </p:spPr>
        <p:txBody>
          <a:bodyPr wrap="square">
            <a:spAutoFit/>
          </a:bodyPr>
          <a:lstStyle/>
          <a:p>
            <a:pPr algn="ctr" defTabSz="812810" eaLnBrk="0" hangingPunct="0"/>
            <a:r>
              <a:rPr lang="en-US" sz="1956" dirty="0">
                <a:solidFill>
                  <a:srgbClr val="FF0000"/>
                </a:solidFill>
              </a:rPr>
              <a:t>Real-world dynamic cohort: </a:t>
            </a:r>
          </a:p>
          <a:p>
            <a:pPr algn="ctr" defTabSz="812810" eaLnBrk="0" hangingPunct="0"/>
            <a:r>
              <a:rPr lang="en-US" sz="1956" dirty="0">
                <a:solidFill>
                  <a:srgbClr val="FF0000"/>
                </a:solidFill>
              </a:rPr>
              <a:t>All U.S</a:t>
            </a:r>
          </a:p>
          <a:p>
            <a:pPr algn="ctr" defTabSz="812810" eaLnBrk="0" hangingPunct="0"/>
            <a:r>
              <a:rPr lang="en-US" sz="1956" dirty="0">
                <a:solidFill>
                  <a:srgbClr val="FF0000"/>
                </a:solidFill>
              </a:rPr>
              <a:t>Latino adults</a:t>
            </a:r>
            <a:endParaRPr lang="en-US" sz="2133" dirty="0">
              <a:solidFill>
                <a:srgbClr val="FF0000"/>
              </a:solidFill>
            </a:endParaRPr>
          </a:p>
        </p:txBody>
      </p:sp>
      <p:sp>
        <p:nvSpPr>
          <p:cNvPr id="31" name="Text Box 17">
            <a:extLst>
              <a:ext uri="{FF2B5EF4-FFF2-40B4-BE49-F238E27FC236}">
                <a16:creationId xmlns:a16="http://schemas.microsoft.com/office/drawing/2014/main" id="{265CECCE-7CEF-4F1A-9470-7E33EDBCA63B}"/>
              </a:ext>
            </a:extLst>
          </p:cNvPr>
          <p:cNvSpPr txBox="1">
            <a:spLocks noChangeArrowheads="1"/>
          </p:cNvSpPr>
          <p:nvPr/>
        </p:nvSpPr>
        <p:spPr bwMode="auto">
          <a:xfrm>
            <a:off x="5452011" y="1764128"/>
            <a:ext cx="1897577" cy="1938992"/>
          </a:xfrm>
          <a:prstGeom prst="rect">
            <a:avLst/>
          </a:prstGeom>
          <a:noFill/>
          <a:ln w="9525">
            <a:noFill/>
            <a:miter lim="800000"/>
            <a:headEnd/>
            <a:tailEnd/>
          </a:ln>
        </p:spPr>
        <p:txBody>
          <a:bodyPr wrap="square">
            <a:spAutoFit/>
          </a:bodyPr>
          <a:lstStyle/>
          <a:p>
            <a:pPr algn="ctr" defTabSz="812810" eaLnBrk="0" hangingPunct="0"/>
            <a:r>
              <a:rPr lang="en-US" sz="2000" dirty="0">
                <a:solidFill>
                  <a:srgbClr val="FF0000"/>
                </a:solidFill>
              </a:rPr>
              <a:t>Cross-sectional </a:t>
            </a:r>
            <a:r>
              <a:rPr lang="en-US" sz="2000" u="sng" dirty="0">
                <a:solidFill>
                  <a:srgbClr val="FF0000"/>
                </a:solidFill>
              </a:rPr>
              <a:t>study</a:t>
            </a:r>
            <a:r>
              <a:rPr lang="en-US" sz="2000" dirty="0">
                <a:solidFill>
                  <a:srgbClr val="FF0000"/>
                </a:solidFill>
              </a:rPr>
              <a:t>: </a:t>
            </a:r>
          </a:p>
          <a:p>
            <a:pPr algn="ctr" defTabSz="812810" eaLnBrk="0" hangingPunct="0"/>
            <a:r>
              <a:rPr lang="en-US" sz="2000" dirty="0">
                <a:solidFill>
                  <a:srgbClr val="FF0000"/>
                </a:solidFill>
              </a:rPr>
              <a:t>Random sample of all U.S. Latino adults; “NHANES”</a:t>
            </a:r>
          </a:p>
        </p:txBody>
      </p:sp>
      <p:sp>
        <p:nvSpPr>
          <p:cNvPr id="33" name="Text Box 33">
            <a:extLst>
              <a:ext uri="{FF2B5EF4-FFF2-40B4-BE49-F238E27FC236}">
                <a16:creationId xmlns:a16="http://schemas.microsoft.com/office/drawing/2014/main" id="{359C460E-A0E9-431B-8811-B4F1105D2567}"/>
              </a:ext>
            </a:extLst>
          </p:cNvPr>
          <p:cNvSpPr txBox="1">
            <a:spLocks noChangeArrowheads="1"/>
          </p:cNvSpPr>
          <p:nvPr/>
        </p:nvSpPr>
        <p:spPr bwMode="auto">
          <a:xfrm>
            <a:off x="137192" y="4373940"/>
            <a:ext cx="2451748" cy="1569660"/>
          </a:xfrm>
          <a:prstGeom prst="rect">
            <a:avLst/>
          </a:prstGeom>
          <a:noFill/>
          <a:ln w="9525">
            <a:noFill/>
            <a:miter lim="800000"/>
            <a:headEnd/>
            <a:tailEnd/>
          </a:ln>
        </p:spPr>
        <p:txBody>
          <a:bodyPr wrap="square">
            <a:spAutoFit/>
          </a:bodyPr>
          <a:lstStyle/>
          <a:p>
            <a:pPr algn="ctr"/>
            <a:r>
              <a:rPr lang="en-US" dirty="0">
                <a:solidFill>
                  <a:srgbClr val="00B0F0"/>
                </a:solidFill>
              </a:rPr>
              <a:t>Cross-sectional study sample of a real-world dynamic cohort</a:t>
            </a:r>
          </a:p>
        </p:txBody>
      </p:sp>
      <p:sp>
        <p:nvSpPr>
          <p:cNvPr id="30" name="Text Box 33">
            <a:extLst>
              <a:ext uri="{FF2B5EF4-FFF2-40B4-BE49-F238E27FC236}">
                <a16:creationId xmlns:a16="http://schemas.microsoft.com/office/drawing/2014/main" id="{04D663C3-58FE-4DE6-B715-D78455A2E48E}"/>
              </a:ext>
            </a:extLst>
          </p:cNvPr>
          <p:cNvSpPr txBox="1">
            <a:spLocks noChangeArrowheads="1"/>
          </p:cNvSpPr>
          <p:nvPr/>
        </p:nvSpPr>
        <p:spPr bwMode="auto">
          <a:xfrm>
            <a:off x="4836119" y="942564"/>
            <a:ext cx="3918814" cy="461665"/>
          </a:xfrm>
          <a:prstGeom prst="rect">
            <a:avLst/>
          </a:prstGeom>
          <a:noFill/>
          <a:ln w="9525">
            <a:noFill/>
            <a:miter lim="800000"/>
            <a:headEnd/>
            <a:tailEnd/>
          </a:ln>
        </p:spPr>
        <p:txBody>
          <a:bodyPr wrap="square">
            <a:spAutoFit/>
          </a:bodyPr>
          <a:lstStyle/>
          <a:p>
            <a:pPr algn="r"/>
            <a:r>
              <a:rPr lang="en-US" dirty="0">
                <a:solidFill>
                  <a:srgbClr val="00B0F0"/>
                </a:solidFill>
              </a:rPr>
              <a:t>Analytic  Objective</a:t>
            </a:r>
          </a:p>
        </p:txBody>
      </p:sp>
      <p:sp>
        <p:nvSpPr>
          <p:cNvPr id="34" name="Text Box 17">
            <a:extLst>
              <a:ext uri="{FF2B5EF4-FFF2-40B4-BE49-F238E27FC236}">
                <a16:creationId xmlns:a16="http://schemas.microsoft.com/office/drawing/2014/main" id="{EA19F260-B0EC-49F6-8CBB-279F4F7EFD72}"/>
              </a:ext>
            </a:extLst>
          </p:cNvPr>
          <p:cNvSpPr txBox="1">
            <a:spLocks noChangeArrowheads="1"/>
          </p:cNvSpPr>
          <p:nvPr/>
        </p:nvSpPr>
        <p:spPr bwMode="auto">
          <a:xfrm>
            <a:off x="7246423" y="1905000"/>
            <a:ext cx="1897577" cy="2862322"/>
          </a:xfrm>
          <a:prstGeom prst="rect">
            <a:avLst/>
          </a:prstGeom>
          <a:noFill/>
          <a:ln w="9525">
            <a:noFill/>
            <a:miter lim="800000"/>
            <a:headEnd/>
            <a:tailEnd/>
          </a:ln>
        </p:spPr>
        <p:txBody>
          <a:bodyPr wrap="square">
            <a:spAutoFit/>
          </a:bodyPr>
          <a:lstStyle/>
          <a:p>
            <a:pPr algn="ctr" defTabSz="812810" eaLnBrk="0" hangingPunct="0"/>
            <a:r>
              <a:rPr lang="en-US" sz="2000" dirty="0">
                <a:solidFill>
                  <a:srgbClr val="FF0000"/>
                </a:solidFill>
              </a:rPr>
              <a:t>Cross-sectional </a:t>
            </a:r>
            <a:r>
              <a:rPr lang="en-US" sz="2000" u="sng" dirty="0">
                <a:solidFill>
                  <a:srgbClr val="FF0000"/>
                </a:solidFill>
              </a:rPr>
              <a:t>study</a:t>
            </a:r>
            <a:r>
              <a:rPr lang="en-US" sz="2000" dirty="0">
                <a:solidFill>
                  <a:srgbClr val="FF0000"/>
                </a:solidFill>
              </a:rPr>
              <a:t>: </a:t>
            </a:r>
          </a:p>
          <a:p>
            <a:pPr algn="ctr" defTabSz="812810" eaLnBrk="0" hangingPunct="0"/>
            <a:r>
              <a:rPr lang="en-US" sz="2000" dirty="0">
                <a:solidFill>
                  <a:srgbClr val="FF0000"/>
                </a:solidFill>
              </a:rPr>
              <a:t>Random sample of all U.S. Latino adults; “NHANES”, who agreed to participate</a:t>
            </a:r>
          </a:p>
          <a:p>
            <a:pPr algn="ctr" defTabSz="812810" eaLnBrk="0" hangingPunct="0"/>
            <a:r>
              <a:rPr lang="en-US" sz="2000" dirty="0">
                <a:solidFill>
                  <a:srgbClr val="FF0000"/>
                </a:solidFill>
              </a:rPr>
              <a:t>N=3165</a:t>
            </a:r>
          </a:p>
        </p:txBody>
      </p:sp>
    </p:spTree>
    <p:extLst>
      <p:ext uri="{BB962C8B-B14F-4D97-AF65-F5344CB8AC3E}">
        <p14:creationId xmlns:p14="http://schemas.microsoft.com/office/powerpoint/2010/main" val="2775834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76200"/>
            <a:ext cx="8940800" cy="533400"/>
          </a:xfrm>
        </p:spPr>
        <p:txBody>
          <a:bodyPr/>
          <a:lstStyle/>
          <a:p>
            <a:r>
              <a:rPr lang="en-US" sz="2400" b="1" dirty="0"/>
              <a:t>What Kinds of Questions Does Epidemiology Answer? “Big 6”</a:t>
            </a:r>
          </a:p>
        </p:txBody>
      </p:sp>
      <p:sp>
        <p:nvSpPr>
          <p:cNvPr id="18435" name="Rectangle 3"/>
          <p:cNvSpPr>
            <a:spLocks noGrp="1" noChangeArrowheads="1"/>
          </p:cNvSpPr>
          <p:nvPr>
            <p:ph type="body" idx="1"/>
          </p:nvPr>
        </p:nvSpPr>
        <p:spPr>
          <a:xfrm>
            <a:off x="33868" y="381000"/>
            <a:ext cx="9110133" cy="6400800"/>
          </a:xfrm>
        </p:spPr>
        <p:txBody>
          <a:bodyPr>
            <a:normAutofit fontScale="92500" lnSpcReduction="20000"/>
          </a:bodyPr>
          <a:lstStyle/>
          <a:p>
            <a:pPr lvl="1"/>
            <a:endParaRPr lang="en-US" sz="1000" dirty="0"/>
          </a:p>
          <a:p>
            <a:r>
              <a:rPr lang="en-US" sz="2400" b="1" dirty="0"/>
              <a:t>Description</a:t>
            </a:r>
            <a:r>
              <a:rPr lang="en-US" sz="2600" dirty="0"/>
              <a:t> </a:t>
            </a:r>
          </a:p>
          <a:p>
            <a:pPr lvl="1"/>
            <a:r>
              <a:rPr lang="en-US" sz="2000" dirty="0"/>
              <a:t>How frequent/common are risk factors/exposures/conditions/diseases? How often does Y occur?</a:t>
            </a:r>
          </a:p>
          <a:p>
            <a:pPr lvl="1"/>
            <a:endParaRPr lang="en-US" sz="500" dirty="0"/>
          </a:p>
          <a:p>
            <a:r>
              <a:rPr lang="en-US" sz="2400" b="1" dirty="0"/>
              <a:t>Causation</a:t>
            </a:r>
          </a:p>
          <a:p>
            <a:pPr lvl="1"/>
            <a:r>
              <a:rPr lang="en-US" sz="2000" dirty="0"/>
              <a:t>The science of establishing causal relationships among biological, behavioral, environmental (etc.) factors among humans</a:t>
            </a:r>
          </a:p>
          <a:p>
            <a:pPr lvl="1"/>
            <a:r>
              <a:rPr lang="en-US" sz="2000" dirty="0"/>
              <a:t>Does X cause Y?</a:t>
            </a:r>
          </a:p>
          <a:p>
            <a:pPr lvl="1"/>
            <a:endParaRPr lang="en-US" sz="400" dirty="0"/>
          </a:p>
          <a:p>
            <a:r>
              <a:rPr lang="en-US" sz="2400" b="1" dirty="0"/>
              <a:t>Attribution</a:t>
            </a:r>
          </a:p>
          <a:p>
            <a:pPr lvl="1"/>
            <a:r>
              <a:rPr lang="en-US" sz="2000" dirty="0"/>
              <a:t>What fraction of disease Y can be eliminated if a causal exposure X is eliminated?</a:t>
            </a:r>
          </a:p>
          <a:p>
            <a:pPr lvl="1"/>
            <a:endParaRPr lang="en-US" sz="500" dirty="0"/>
          </a:p>
          <a:p>
            <a:r>
              <a:rPr lang="en-US" sz="2400" b="1" dirty="0"/>
              <a:t>Mediation</a:t>
            </a:r>
          </a:p>
          <a:p>
            <a:pPr lvl="1"/>
            <a:r>
              <a:rPr lang="en-US" sz="2000" dirty="0"/>
              <a:t>Understanding the mechanisms of causation</a:t>
            </a:r>
          </a:p>
          <a:p>
            <a:pPr lvl="1"/>
            <a:r>
              <a:rPr lang="en-US" sz="2000" dirty="0"/>
              <a:t>How does X cause Y?</a:t>
            </a:r>
          </a:p>
          <a:p>
            <a:pPr lvl="1"/>
            <a:endParaRPr lang="en-US" sz="500" dirty="0"/>
          </a:p>
          <a:p>
            <a:r>
              <a:rPr lang="en-US" sz="2400" b="1" dirty="0"/>
              <a:t>Interaction</a:t>
            </a:r>
          </a:p>
          <a:p>
            <a:pPr lvl="1"/>
            <a:r>
              <a:rPr lang="en-US" sz="2000" dirty="0"/>
              <a:t>When and for whom does X cause Y?</a:t>
            </a:r>
          </a:p>
          <a:p>
            <a:pPr lvl="1"/>
            <a:endParaRPr lang="en-US" sz="700" dirty="0"/>
          </a:p>
          <a:p>
            <a:pPr lvl="1"/>
            <a:endParaRPr lang="en-US" sz="500" dirty="0"/>
          </a:p>
          <a:p>
            <a:pPr>
              <a:spcBef>
                <a:spcPts val="0"/>
              </a:spcBef>
            </a:pPr>
            <a:r>
              <a:rPr lang="en-US" sz="2400" b="1" dirty="0"/>
              <a:t>Prediction</a:t>
            </a:r>
            <a:r>
              <a:rPr lang="en-US" sz="2200" b="1" dirty="0"/>
              <a:t> </a:t>
            </a:r>
          </a:p>
          <a:p>
            <a:pPr lvl="1"/>
            <a:r>
              <a:rPr lang="en-US" sz="2000" dirty="0"/>
              <a:t>Do A, B, and C predict occurrence of Y? (e.g., diagnosis or prognosis)</a:t>
            </a:r>
          </a:p>
          <a:p>
            <a:pPr lvl="1"/>
            <a:endParaRPr lang="en-US" sz="2200" dirty="0"/>
          </a:p>
          <a:p>
            <a:pPr lvl="3"/>
            <a:endParaRPr lang="en-US" sz="1000" dirty="0"/>
          </a:p>
          <a:p>
            <a:pPr lvl="1"/>
            <a:endParaRPr lang="en-US" dirty="0"/>
          </a:p>
        </p:txBody>
      </p:sp>
      <p:sp>
        <p:nvSpPr>
          <p:cNvPr id="2" name="Oval 1">
            <a:extLst>
              <a:ext uri="{FF2B5EF4-FFF2-40B4-BE49-F238E27FC236}">
                <a16:creationId xmlns:a16="http://schemas.microsoft.com/office/drawing/2014/main" id="{57E50F55-0EA0-418E-BE88-097FE622651A}"/>
              </a:ext>
            </a:extLst>
          </p:cNvPr>
          <p:cNvSpPr/>
          <p:nvPr/>
        </p:nvSpPr>
        <p:spPr bwMode="auto">
          <a:xfrm>
            <a:off x="169333" y="1600200"/>
            <a:ext cx="1735667" cy="609600"/>
          </a:xfrm>
          <a:prstGeom prst="ellipse">
            <a:avLst/>
          </a:prstGeom>
          <a:noFill/>
          <a:ln w="349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808697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1" y="2552700"/>
            <a:ext cx="342900"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34200" y="25908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1"/>
          </p:cNvCxnSpPr>
          <p:nvPr/>
        </p:nvCxnSpPr>
        <p:spPr>
          <a:xfrm>
            <a:off x="6443932" y="1339880"/>
            <a:ext cx="185468" cy="216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29400" y="1371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a:solidFill>
                  <a:srgbClr val="FF0000"/>
                </a:solidFill>
                <a:latin typeface="Calibri" pitchFamily="34" charset="0"/>
              </a:rPr>
              <a:t>Calendar Time   </a:t>
            </a: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692555" y="2019301"/>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90106" y="1922838"/>
            <a:ext cx="6094" cy="916916"/>
          </a:xfrm>
          <a:prstGeom prst="straightConnector1">
            <a:avLst/>
          </a:prstGeom>
          <a:noFill/>
          <a:ln w="25400" algn="ctr">
            <a:solidFill>
              <a:schemeClr val="tx1"/>
            </a:solidFill>
            <a:prstDash val="dash"/>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466012" y="2163464"/>
            <a:ext cx="1588" cy="685800"/>
          </a:xfrm>
          <a:prstGeom prst="straightConnector1">
            <a:avLst/>
          </a:prstGeom>
          <a:noFill/>
          <a:ln w="25400" algn="ctr">
            <a:solidFill>
              <a:schemeClr val="tx1"/>
            </a:solidFill>
            <a:prstDash val="dash"/>
            <a:round/>
            <a:headEnd/>
            <a:tailEnd type="arrow" w="med" len="med"/>
          </a:ln>
        </p:spPr>
      </p:cxnSp>
      <p:cxnSp>
        <p:nvCxnSpPr>
          <p:cNvPr id="42" name="Straight Arrow Connector 31"/>
          <p:cNvCxnSpPr>
            <a:cxnSpLocks noChangeShapeType="1"/>
          </p:cNvCxnSpPr>
          <p:nvPr/>
        </p:nvCxnSpPr>
        <p:spPr bwMode="auto">
          <a:xfrm>
            <a:off x="6792914" y="2282827"/>
            <a:ext cx="369886" cy="0"/>
          </a:xfrm>
          <a:prstGeom prst="straightConnector1">
            <a:avLst/>
          </a:prstGeom>
          <a:noFill/>
          <a:ln w="25400" algn="ctr">
            <a:solidFill>
              <a:schemeClr val="tx1"/>
            </a:solidFill>
            <a:prstDash val="sysDash"/>
            <a:round/>
            <a:headEnd/>
            <a:tailEnd type="arrow" w="med" len="med"/>
          </a:ln>
        </p:spPr>
      </p:cxnSp>
      <p:sp>
        <p:nvSpPr>
          <p:cNvPr id="43" name="TextBox 43"/>
          <p:cNvSpPr txBox="1">
            <a:spLocks noChangeArrowheads="1"/>
          </p:cNvSpPr>
          <p:nvPr/>
        </p:nvSpPr>
        <p:spPr bwMode="auto">
          <a:xfrm>
            <a:off x="6754826" y="6336268"/>
            <a:ext cx="1855774" cy="369332"/>
          </a:xfrm>
          <a:prstGeom prst="rect">
            <a:avLst/>
          </a:prstGeom>
          <a:noFill/>
          <a:ln w="9525">
            <a:noFill/>
            <a:miter lim="800000"/>
            <a:headEnd/>
            <a:tailEnd/>
          </a:ln>
        </p:spPr>
        <p:txBody>
          <a:bodyPr wrap="square">
            <a:spAutoFit/>
          </a:bodyPr>
          <a:lstStyle/>
          <a:p>
            <a:pPr algn="ctr"/>
            <a:r>
              <a:rPr lang="en-US" sz="1800" dirty="0">
                <a:latin typeface="Calibri" pitchFamily="34" charset="0"/>
              </a:rPr>
              <a:t>Time of the Study</a:t>
            </a:r>
          </a:p>
        </p:txBody>
      </p:sp>
      <p:sp>
        <p:nvSpPr>
          <p:cNvPr id="44" name="Up Arrow 43"/>
          <p:cNvSpPr/>
          <p:nvPr/>
        </p:nvSpPr>
        <p:spPr>
          <a:xfrm>
            <a:off x="7504537" y="6141252"/>
            <a:ext cx="78523" cy="273308"/>
          </a:xfrm>
          <a:prstGeom prst="upArrow">
            <a:avLst/>
          </a:prstGeom>
          <a:solidFill>
            <a:srgbClr val="90594E"/>
          </a:solidFill>
          <a:ln>
            <a:solidFill>
              <a:srgbClr val="6D5A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5" name="Straight Connector 53"/>
          <p:cNvCxnSpPr>
            <a:cxnSpLocks noChangeShapeType="1"/>
          </p:cNvCxnSpPr>
          <p:nvPr/>
        </p:nvCxnSpPr>
        <p:spPr bwMode="auto">
          <a:xfrm>
            <a:off x="6096000" y="1719546"/>
            <a:ext cx="1331447" cy="0"/>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H="1" flipV="1">
            <a:off x="7543801" y="1469369"/>
            <a:ext cx="2323" cy="250179"/>
          </a:xfrm>
          <a:prstGeom prst="straightConnector1">
            <a:avLst/>
          </a:prstGeom>
          <a:noFill/>
          <a:ln w="25400" algn="ctr">
            <a:solidFill>
              <a:schemeClr val="tx1"/>
            </a:solidFill>
            <a:prstDash val="sysDash"/>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Text Box 3"/>
          <p:cNvSpPr txBox="1">
            <a:spLocks noChangeArrowheads="1"/>
          </p:cNvSpPr>
          <p:nvPr/>
        </p:nvSpPr>
        <p:spPr bwMode="auto">
          <a:xfrm>
            <a:off x="232446" y="76202"/>
            <a:ext cx="5032532" cy="492443"/>
          </a:xfrm>
          <a:prstGeom prst="rect">
            <a:avLst/>
          </a:prstGeom>
          <a:noFill/>
          <a:ln w="9525">
            <a:noFill/>
            <a:miter lim="800000"/>
            <a:headEnd/>
            <a:tailEnd/>
          </a:ln>
        </p:spPr>
        <p:txBody>
          <a:bodyPr wrap="none">
            <a:spAutoFit/>
          </a:bodyPr>
          <a:lstStyle/>
          <a:p>
            <a:pPr eaLnBrk="0" hangingPunct="0"/>
            <a:r>
              <a:rPr lang="en-US" sz="2600" b="1" dirty="0"/>
              <a:t>Cross-Sectional Study: NHANES</a:t>
            </a:r>
          </a:p>
        </p:txBody>
      </p:sp>
      <p:grpSp>
        <p:nvGrpSpPr>
          <p:cNvPr id="52" name="Group 51"/>
          <p:cNvGrpSpPr/>
          <p:nvPr/>
        </p:nvGrpSpPr>
        <p:grpSpPr>
          <a:xfrm>
            <a:off x="7162800" y="568645"/>
            <a:ext cx="646331" cy="5527355"/>
            <a:chOff x="6019800" y="1221433"/>
            <a:chExt cx="646332" cy="4987280"/>
          </a:xfrm>
        </p:grpSpPr>
        <p:cxnSp>
          <p:nvCxnSpPr>
            <p:cNvPr id="53" name="Straight Arrow Connector 52"/>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4" name="TextBox 37"/>
            <p:cNvSpPr txBox="1">
              <a:spLocks noChangeArrowheads="1"/>
            </p:cNvSpPr>
            <p:nvPr/>
          </p:nvSpPr>
          <p:spPr bwMode="auto">
            <a:xfrm rot="16200000">
              <a:off x="4559193" y="3429684"/>
              <a:ext cx="3567546" cy="646332"/>
            </a:xfrm>
            <a:prstGeom prst="rect">
              <a:avLst/>
            </a:prstGeom>
            <a:noFill/>
            <a:ln w="9525">
              <a:noFill/>
              <a:miter lim="800000"/>
              <a:headEnd/>
              <a:tailEnd/>
            </a:ln>
          </p:spPr>
          <p:txBody>
            <a:bodyPr wrap="none">
              <a:spAutoFit/>
            </a:bodyPr>
            <a:lstStyle/>
            <a:p>
              <a:r>
                <a:rPr lang="en-US" sz="3600" dirty="0">
                  <a:solidFill>
                    <a:schemeClr val="bg1"/>
                  </a:solidFill>
                  <a:latin typeface="Calibri" pitchFamily="34" charset="0"/>
                </a:rPr>
                <a:t>Cross-sectional Study</a:t>
              </a:r>
            </a:p>
          </p:txBody>
        </p:sp>
      </p:grpSp>
      <p:sp>
        <p:nvSpPr>
          <p:cNvPr id="60" name="TextBox 59"/>
          <p:cNvSpPr txBox="1"/>
          <p:nvPr/>
        </p:nvSpPr>
        <p:spPr>
          <a:xfrm>
            <a:off x="1523999" y="2863156"/>
            <a:ext cx="5288529" cy="1862048"/>
          </a:xfrm>
          <a:prstGeom prst="rect">
            <a:avLst/>
          </a:prstGeom>
          <a:noFill/>
        </p:spPr>
        <p:txBody>
          <a:bodyPr wrap="square" rtlCol="0">
            <a:spAutoFit/>
          </a:bodyPr>
          <a:lstStyle/>
          <a:p>
            <a:pPr marL="233363" indent="-233363">
              <a:spcAft>
                <a:spcPts val="600"/>
              </a:spcAft>
              <a:buFont typeface="Arial" panose="020B0604020202020204" pitchFamily="34" charset="0"/>
              <a:buChar char="•"/>
            </a:pPr>
            <a:r>
              <a:rPr lang="en-US" sz="2200" dirty="0"/>
              <a:t>Not all instances of diabetes live long enough to be represented</a:t>
            </a:r>
          </a:p>
          <a:p>
            <a:pPr marL="233363" indent="-233363">
              <a:spcAft>
                <a:spcPts val="600"/>
              </a:spcAft>
              <a:buFont typeface="Arial" panose="020B0604020202020204" pitchFamily="34" charset="0"/>
              <a:buChar char="•"/>
            </a:pPr>
            <a:r>
              <a:rPr lang="en-US" sz="2200" dirty="0"/>
              <a:t>Any relationship between exposure and diabetes might because of exposure’s affect on survival among persons with diabetes</a:t>
            </a:r>
          </a:p>
        </p:txBody>
      </p:sp>
      <p:grpSp>
        <p:nvGrpSpPr>
          <p:cNvPr id="61" name="Group 60">
            <a:extLst>
              <a:ext uri="{FF2B5EF4-FFF2-40B4-BE49-F238E27FC236}">
                <a16:creationId xmlns:a16="http://schemas.microsoft.com/office/drawing/2014/main" id="{A676095C-E2C2-40BD-B822-403541758E2D}"/>
              </a:ext>
            </a:extLst>
          </p:cNvPr>
          <p:cNvGrpSpPr/>
          <p:nvPr/>
        </p:nvGrpSpPr>
        <p:grpSpPr>
          <a:xfrm>
            <a:off x="197308" y="1391199"/>
            <a:ext cx="3352798" cy="369332"/>
            <a:chOff x="3733800" y="914402"/>
            <a:chExt cx="3352798" cy="369332"/>
          </a:xfrm>
        </p:grpSpPr>
        <p:cxnSp>
          <p:nvCxnSpPr>
            <p:cNvPr id="62" name="Straight Arrow Connector 38">
              <a:extLst>
                <a:ext uri="{FF2B5EF4-FFF2-40B4-BE49-F238E27FC236}">
                  <a16:creationId xmlns:a16="http://schemas.microsoft.com/office/drawing/2014/main" id="{8ADFD93A-5E83-4865-BEE8-1C2FF9AA299A}"/>
                </a:ext>
              </a:extLst>
            </p:cNvPr>
            <p:cNvCxnSpPr>
              <a:cxnSpLocks noChangeShapeType="1"/>
            </p:cNvCxnSpPr>
            <p:nvPr/>
          </p:nvCxnSpPr>
          <p:spPr bwMode="auto">
            <a:xfrm>
              <a:off x="3733800" y="1143000"/>
              <a:ext cx="533400" cy="0"/>
            </a:xfrm>
            <a:prstGeom prst="straightConnector1">
              <a:avLst/>
            </a:prstGeom>
            <a:noFill/>
            <a:ln w="25400" algn="ctr">
              <a:solidFill>
                <a:schemeClr val="tx1"/>
              </a:solidFill>
              <a:prstDash val="sysDash"/>
              <a:round/>
              <a:headEnd/>
              <a:tailEnd type="arrow" w="med" len="med"/>
            </a:ln>
          </p:spPr>
        </p:cxnSp>
        <p:sp>
          <p:nvSpPr>
            <p:cNvPr id="63" name="TextBox 39">
              <a:extLst>
                <a:ext uri="{FF2B5EF4-FFF2-40B4-BE49-F238E27FC236}">
                  <a16:creationId xmlns:a16="http://schemas.microsoft.com/office/drawing/2014/main" id="{5B6AA74B-FFAE-40AE-9432-A13E575F5AA3}"/>
                </a:ext>
              </a:extLst>
            </p:cNvPr>
            <p:cNvSpPr txBox="1">
              <a:spLocks noChangeArrowheads="1"/>
            </p:cNvSpPr>
            <p:nvPr/>
          </p:nvSpPr>
          <p:spPr bwMode="auto">
            <a:xfrm>
              <a:off x="4267199" y="914402"/>
              <a:ext cx="2819399" cy="369332"/>
            </a:xfrm>
            <a:prstGeom prst="rect">
              <a:avLst/>
            </a:prstGeom>
            <a:noFill/>
            <a:ln w="9525">
              <a:noFill/>
              <a:miter lim="800000"/>
              <a:headEnd/>
              <a:tailEnd/>
            </a:ln>
          </p:spPr>
          <p:txBody>
            <a:bodyPr wrap="square">
              <a:spAutoFit/>
            </a:bodyPr>
            <a:lstStyle/>
            <a:p>
              <a:r>
                <a:rPr lang="en-US" sz="1800" dirty="0">
                  <a:latin typeface="Calibri" pitchFamily="34" charset="0"/>
                </a:rPr>
                <a:t>Survival time after event</a:t>
              </a:r>
            </a:p>
          </p:txBody>
        </p:sp>
      </p:grpSp>
      <p:sp>
        <p:nvSpPr>
          <p:cNvPr id="64" name="Oval 63">
            <a:extLst>
              <a:ext uri="{FF2B5EF4-FFF2-40B4-BE49-F238E27FC236}">
                <a16:creationId xmlns:a16="http://schemas.microsoft.com/office/drawing/2014/main" id="{80680C72-8039-439E-864C-952B6DFD5BF6}"/>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54241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Text&#10;&#10;Description automatically generated">
            <a:extLst>
              <a:ext uri="{FF2B5EF4-FFF2-40B4-BE49-F238E27FC236}">
                <a16:creationId xmlns:a16="http://schemas.microsoft.com/office/drawing/2014/main" id="{8C70BC89-DAEE-4670-B6AB-CC831F273FE5}"/>
              </a:ext>
            </a:extLst>
          </p:cNvPr>
          <p:cNvPicPr>
            <a:picLocks noChangeAspect="1"/>
          </p:cNvPicPr>
          <p:nvPr/>
        </p:nvPicPr>
        <p:blipFill>
          <a:blip r:embed="rId3"/>
          <a:stretch>
            <a:fillRect/>
          </a:stretch>
        </p:blipFill>
        <p:spPr>
          <a:xfrm>
            <a:off x="482600" y="740219"/>
            <a:ext cx="8178799" cy="5377560"/>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BB2F77C-33AC-4F7A-94D2-1D1362EE7588}"/>
                  </a:ext>
                </a:extLst>
              </p14:cNvPr>
              <p14:cNvContentPartPr/>
              <p14:nvPr/>
            </p14:nvContentPartPr>
            <p14:xfrm>
              <a:off x="7995098" y="4944073"/>
              <a:ext cx="607680" cy="29880"/>
            </p14:xfrm>
          </p:contentPart>
        </mc:Choice>
        <mc:Fallback xmlns="">
          <p:pic>
            <p:nvPicPr>
              <p:cNvPr id="2" name="Ink 1">
                <a:extLst>
                  <a:ext uri="{FF2B5EF4-FFF2-40B4-BE49-F238E27FC236}">
                    <a16:creationId xmlns:a16="http://schemas.microsoft.com/office/drawing/2014/main" id="{ABB2F77C-33AC-4F7A-94D2-1D1362EE7588}"/>
                  </a:ext>
                </a:extLst>
              </p:cNvPr>
              <p:cNvPicPr/>
              <p:nvPr/>
            </p:nvPicPr>
            <p:blipFill>
              <a:blip r:embed="rId5"/>
              <a:stretch>
                <a:fillRect/>
              </a:stretch>
            </p:blipFill>
            <p:spPr>
              <a:xfrm>
                <a:off x="7941458" y="4836073"/>
                <a:ext cx="7153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15D114E6-1472-479E-8D7D-4863481A0A8C}"/>
                  </a:ext>
                </a:extLst>
              </p14:cNvPr>
              <p14:cNvContentPartPr/>
              <p14:nvPr/>
            </p14:nvContentPartPr>
            <p14:xfrm>
              <a:off x="4709738" y="5134513"/>
              <a:ext cx="3880080" cy="65160"/>
            </p14:xfrm>
          </p:contentPart>
        </mc:Choice>
        <mc:Fallback xmlns="">
          <p:pic>
            <p:nvPicPr>
              <p:cNvPr id="3" name="Ink 2">
                <a:extLst>
                  <a:ext uri="{FF2B5EF4-FFF2-40B4-BE49-F238E27FC236}">
                    <a16:creationId xmlns:a16="http://schemas.microsoft.com/office/drawing/2014/main" id="{15D114E6-1472-479E-8D7D-4863481A0A8C}"/>
                  </a:ext>
                </a:extLst>
              </p:cNvPr>
              <p:cNvPicPr/>
              <p:nvPr/>
            </p:nvPicPr>
            <p:blipFill>
              <a:blip r:embed="rId7"/>
              <a:stretch>
                <a:fillRect/>
              </a:stretch>
            </p:blipFill>
            <p:spPr>
              <a:xfrm>
                <a:off x="4656098" y="5026513"/>
                <a:ext cx="398772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351F0C6-9E5C-4113-AA91-837F4ADC285D}"/>
                  </a:ext>
                </a:extLst>
              </p14:cNvPr>
              <p14:cNvContentPartPr/>
              <p14:nvPr/>
            </p14:nvContentPartPr>
            <p14:xfrm>
              <a:off x="4656818" y="5251513"/>
              <a:ext cx="1487520" cy="33840"/>
            </p14:xfrm>
          </p:contentPart>
        </mc:Choice>
        <mc:Fallback xmlns="">
          <p:pic>
            <p:nvPicPr>
              <p:cNvPr id="5" name="Ink 4">
                <a:extLst>
                  <a:ext uri="{FF2B5EF4-FFF2-40B4-BE49-F238E27FC236}">
                    <a16:creationId xmlns:a16="http://schemas.microsoft.com/office/drawing/2014/main" id="{D351F0C6-9E5C-4113-AA91-837F4ADC285D}"/>
                  </a:ext>
                </a:extLst>
              </p:cNvPr>
              <p:cNvPicPr/>
              <p:nvPr/>
            </p:nvPicPr>
            <p:blipFill>
              <a:blip r:embed="rId9"/>
              <a:stretch>
                <a:fillRect/>
              </a:stretch>
            </p:blipFill>
            <p:spPr>
              <a:xfrm>
                <a:off x="4603178" y="5143513"/>
                <a:ext cx="1595160" cy="249480"/>
              </a:xfrm>
              <a:prstGeom prst="rect">
                <a:avLst/>
              </a:prstGeom>
            </p:spPr>
          </p:pic>
        </mc:Fallback>
      </mc:AlternateContent>
    </p:spTree>
    <p:extLst>
      <p:ext uri="{BB962C8B-B14F-4D97-AF65-F5344CB8AC3E}">
        <p14:creationId xmlns:p14="http://schemas.microsoft.com/office/powerpoint/2010/main" val="10884052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43218" y="-76200"/>
            <a:ext cx="9144000" cy="1143000"/>
          </a:xfrm>
        </p:spPr>
        <p:txBody>
          <a:bodyPr/>
          <a:lstStyle/>
          <a:p>
            <a:r>
              <a:rPr lang="en-US" sz="2800" b="1" dirty="0"/>
              <a:t>Cross-Sectional Design:</a:t>
            </a:r>
            <a:br>
              <a:rPr lang="en-US" sz="2800" b="1" dirty="0"/>
            </a:br>
            <a:r>
              <a:rPr lang="en-US" sz="2800" b="1" dirty="0"/>
              <a:t>Weaknesses for Analytic Objectives (Does X cause Y?)</a:t>
            </a:r>
          </a:p>
        </p:txBody>
      </p:sp>
      <p:sp>
        <p:nvSpPr>
          <p:cNvPr id="67586" name="Rectangle 3"/>
          <p:cNvSpPr>
            <a:spLocks noGrp="1" noChangeArrowheads="1"/>
          </p:cNvSpPr>
          <p:nvPr>
            <p:ph type="body" idx="1"/>
          </p:nvPr>
        </p:nvSpPr>
        <p:spPr>
          <a:xfrm>
            <a:off x="152400" y="1066800"/>
            <a:ext cx="8839200" cy="4419600"/>
          </a:xfrm>
        </p:spPr>
        <p:txBody>
          <a:bodyPr/>
          <a:lstStyle/>
          <a:p>
            <a:pPr>
              <a:lnSpc>
                <a:spcPct val="90000"/>
              </a:lnSpc>
              <a:spcAft>
                <a:spcPts val="600"/>
              </a:spcAft>
            </a:pPr>
            <a:r>
              <a:rPr lang="en-US" sz="2800" dirty="0"/>
              <a:t>Cannot distinguish causes of disease onset (i.e., incidence) from causes of prolonged survival with disease</a:t>
            </a:r>
          </a:p>
          <a:p>
            <a:pPr lvl="1">
              <a:lnSpc>
                <a:spcPct val="90000"/>
              </a:lnSpc>
              <a:spcBef>
                <a:spcPts val="0"/>
              </a:spcBef>
            </a:pPr>
            <a:r>
              <a:rPr lang="en-US" sz="2400" dirty="0"/>
              <a:t>a form of selection bias</a:t>
            </a:r>
          </a:p>
          <a:p>
            <a:pPr>
              <a:lnSpc>
                <a:spcPct val="90000"/>
              </a:lnSpc>
              <a:spcAft>
                <a:spcPts val="600"/>
              </a:spcAft>
            </a:pPr>
            <a:r>
              <a:rPr lang="en-US" sz="2800" dirty="0"/>
              <a:t>Often cannot determine whether exposure preceded the disease outcome or vice versa (“reverse causality”)</a:t>
            </a:r>
          </a:p>
          <a:p>
            <a:pPr lvl="1">
              <a:lnSpc>
                <a:spcPct val="90000"/>
              </a:lnSpc>
              <a:spcBef>
                <a:spcPts val="0"/>
              </a:spcBef>
            </a:pPr>
            <a:r>
              <a:rPr lang="en-US" sz="2400" dirty="0"/>
              <a:t>Perhaps having diabetes causes more acculturation?</a:t>
            </a:r>
          </a:p>
          <a:p>
            <a:pPr lvl="1">
              <a:lnSpc>
                <a:spcPct val="90000"/>
              </a:lnSpc>
              <a:spcBef>
                <a:spcPts val="0"/>
              </a:spcBef>
            </a:pPr>
            <a:r>
              <a:rPr lang="en-US" sz="2400" dirty="0"/>
              <a:t>Examples where temporality </a:t>
            </a:r>
            <a:r>
              <a:rPr lang="en-US" sz="2400" i="1" dirty="0"/>
              <a:t>is</a:t>
            </a:r>
            <a:r>
              <a:rPr lang="en-US" sz="2400" dirty="0"/>
              <a:t> clear:  Genetic exposure;  Childhood exposure and adult disease.</a:t>
            </a:r>
          </a:p>
          <a:p>
            <a:pPr>
              <a:lnSpc>
                <a:spcPct val="90000"/>
              </a:lnSpc>
              <a:spcAft>
                <a:spcPts val="600"/>
              </a:spcAft>
            </a:pPr>
            <a:r>
              <a:rPr lang="en-US" sz="2800" dirty="0"/>
              <a:t>Presence of outcome influences accuracy of measurement of exposure</a:t>
            </a:r>
          </a:p>
          <a:p>
            <a:pPr lvl="1">
              <a:lnSpc>
                <a:spcPct val="90000"/>
              </a:lnSpc>
              <a:spcBef>
                <a:spcPts val="0"/>
              </a:spcBef>
            </a:pPr>
            <a:r>
              <a:rPr lang="en-US" sz="2400" dirty="0"/>
              <a:t>a form of measurement bias</a:t>
            </a:r>
          </a:p>
          <a:p>
            <a:pPr>
              <a:lnSpc>
                <a:spcPct val="90000"/>
              </a:lnSpc>
            </a:pPr>
            <a:r>
              <a:rPr lang="en-US" sz="2800" dirty="0"/>
              <a:t>Despite weaknesses, cross-sectional studies (because so easy) are prominent producers of analytic findings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685800" y="1828800"/>
            <a:ext cx="7772400" cy="1143000"/>
          </a:xfrm>
        </p:spPr>
        <p:txBody>
          <a:bodyPr/>
          <a:lstStyle/>
          <a:p>
            <a:r>
              <a:rPr lang="en-US" dirty="0"/>
              <a:t>Case-Control Study Design</a:t>
            </a:r>
          </a:p>
        </p:txBody>
      </p:sp>
    </p:spTree>
    <p:extLst>
      <p:ext uri="{BB962C8B-B14F-4D97-AF65-F5344CB8AC3E}">
        <p14:creationId xmlns:p14="http://schemas.microsoft.com/office/powerpoint/2010/main" val="18069887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762000" y="-152400"/>
            <a:ext cx="7772400" cy="838200"/>
          </a:xfrm>
        </p:spPr>
        <p:txBody>
          <a:bodyPr/>
          <a:lstStyle/>
          <a:p>
            <a:r>
              <a:rPr lang="en-US" sz="3200" b="1" dirty="0"/>
              <a:t>Case-Control Study:  Prefacing Comments</a:t>
            </a:r>
          </a:p>
        </p:txBody>
      </p:sp>
      <p:sp>
        <p:nvSpPr>
          <p:cNvPr id="74754" name="Rectangle 3"/>
          <p:cNvSpPr>
            <a:spLocks noGrp="1" noChangeArrowheads="1"/>
          </p:cNvSpPr>
          <p:nvPr>
            <p:ph type="body" idx="1"/>
          </p:nvPr>
        </p:nvSpPr>
        <p:spPr>
          <a:xfrm>
            <a:off x="152400" y="685800"/>
            <a:ext cx="8839200" cy="4648200"/>
          </a:xfrm>
        </p:spPr>
        <p:txBody>
          <a:bodyPr/>
          <a:lstStyle/>
          <a:p>
            <a:pPr>
              <a:lnSpc>
                <a:spcPct val="80000"/>
              </a:lnSpc>
              <a:spcAft>
                <a:spcPts val="600"/>
              </a:spcAft>
            </a:pPr>
            <a:r>
              <a:rPr lang="en-US" sz="2600" dirty="0"/>
              <a:t>Most misunderstood design with myriad of misconceptions, but methodologic advances have now led to coherent theory  </a:t>
            </a:r>
          </a:p>
          <a:p>
            <a:pPr>
              <a:lnSpc>
                <a:spcPct val="80000"/>
              </a:lnSpc>
              <a:spcAft>
                <a:spcPts val="600"/>
              </a:spcAft>
            </a:pPr>
            <a:r>
              <a:rPr lang="en-US" sz="2600" dirty="0"/>
              <a:t>Key advantage: Case-control studies are a VERY efficient way to sample an underlying cohort (aka “study base”)</a:t>
            </a:r>
          </a:p>
          <a:p>
            <a:pPr lvl="1">
              <a:lnSpc>
                <a:spcPct val="80000"/>
              </a:lnSpc>
              <a:spcBef>
                <a:spcPts val="0"/>
              </a:spcBef>
            </a:pPr>
            <a:r>
              <a:rPr lang="en-US" sz="2200" dirty="0"/>
              <a:t>Cohort may be real-world or research; dynamic or fixed</a:t>
            </a:r>
          </a:p>
          <a:p>
            <a:pPr>
              <a:lnSpc>
                <a:spcPct val="80000"/>
              </a:lnSpc>
              <a:spcAft>
                <a:spcPts val="600"/>
              </a:spcAft>
            </a:pPr>
            <a:r>
              <a:rPr lang="en-US" sz="2600" dirty="0"/>
              <a:t>Identifying and sampling the cases is typically easy; the challenge typically is identifying the “controls”</a:t>
            </a:r>
          </a:p>
          <a:p>
            <a:pPr>
              <a:lnSpc>
                <a:spcPct val="80000"/>
              </a:lnSpc>
              <a:spcAft>
                <a:spcPts val="300"/>
              </a:spcAft>
            </a:pPr>
            <a:r>
              <a:rPr lang="en-US" sz="2600" dirty="0"/>
              <a:t>Key concept: objective of sampling controls is to sample the entire underlying cohort which gave rise to the cases</a:t>
            </a:r>
          </a:p>
          <a:p>
            <a:pPr lvl="1">
              <a:lnSpc>
                <a:spcPct val="80000"/>
              </a:lnSpc>
              <a:spcBef>
                <a:spcPts val="200"/>
              </a:spcBef>
              <a:spcAft>
                <a:spcPts val="600"/>
              </a:spcAft>
            </a:pPr>
            <a:r>
              <a:rPr lang="en-US" sz="2200" dirty="0"/>
              <a:t>Objective is </a:t>
            </a:r>
            <a:r>
              <a:rPr lang="en-US" sz="2200" u="sng" dirty="0"/>
              <a:t>not</a:t>
            </a:r>
            <a:r>
              <a:rPr lang="en-US" sz="2200" dirty="0"/>
              <a:t> to just sample those without outcome</a:t>
            </a:r>
          </a:p>
          <a:p>
            <a:pPr lvl="1">
              <a:lnSpc>
                <a:spcPct val="80000"/>
              </a:lnSpc>
              <a:spcBef>
                <a:spcPts val="200"/>
              </a:spcBef>
              <a:spcAft>
                <a:spcPts val="600"/>
              </a:spcAft>
            </a:pPr>
            <a:r>
              <a:rPr lang="en-US" sz="2200" dirty="0"/>
              <a:t>This is the biggest misconception</a:t>
            </a:r>
          </a:p>
          <a:p>
            <a:pPr>
              <a:lnSpc>
                <a:spcPct val="80000"/>
              </a:lnSpc>
            </a:pPr>
            <a:r>
              <a:rPr lang="en-US" sz="2600" dirty="0"/>
              <a:t>In case-control design, underlying cohort that gave rise to the cases most often called “study base”</a:t>
            </a:r>
          </a:p>
          <a:p>
            <a:pPr>
              <a:lnSpc>
                <a:spcPct val="80000"/>
              </a:lnSpc>
            </a:pPr>
            <a:endParaRPr lang="en-US" sz="1000" dirty="0"/>
          </a:p>
          <a:p>
            <a:pPr>
              <a:lnSpc>
                <a:spcPct val="80000"/>
              </a:lnSpc>
              <a:spcBef>
                <a:spcPts val="0"/>
              </a:spcBef>
            </a:pPr>
            <a:r>
              <a:rPr lang="en-US" sz="2600" dirty="0"/>
              <a:t>Case-control &amp; cohort studies are not disparate, unrelated entities; instead, different ways of sampling underlying cohort</a:t>
            </a:r>
          </a:p>
          <a:p>
            <a:pPr>
              <a:lnSpc>
                <a:spcPct val="80000"/>
              </a:lnSpc>
            </a:pPr>
            <a:endParaRPr lang="en-US" sz="400" dirty="0"/>
          </a:p>
          <a:p>
            <a:pPr>
              <a:lnSpc>
                <a:spcPct val="80000"/>
              </a:lnSpc>
              <a:buFontTx/>
              <a:buNone/>
            </a:pPr>
            <a:endParaRPr lang="en-US" sz="2800" dirty="0"/>
          </a:p>
        </p:txBody>
      </p:sp>
    </p:spTree>
    <p:extLst>
      <p:ext uri="{BB962C8B-B14F-4D97-AF65-F5344CB8AC3E}">
        <p14:creationId xmlns:p14="http://schemas.microsoft.com/office/powerpoint/2010/main" val="50533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2F0493D-AEB9-4BD7-BD09-48C364F2F03F}"/>
              </a:ext>
            </a:extLst>
          </p:cNvPr>
          <p:cNvGrpSpPr/>
          <p:nvPr/>
        </p:nvGrpSpPr>
        <p:grpSpPr>
          <a:xfrm>
            <a:off x="7667668" y="4767085"/>
            <a:ext cx="1071343" cy="948267"/>
            <a:chOff x="8115300" y="4648200"/>
            <a:chExt cx="1524000" cy="1295400"/>
          </a:xfrm>
        </p:grpSpPr>
        <p:sp>
          <p:nvSpPr>
            <p:cNvPr id="98306" name="Rectangle 3"/>
            <p:cNvSpPr>
              <a:spLocks noChangeArrowheads="1"/>
            </p:cNvSpPr>
            <p:nvPr/>
          </p:nvSpPr>
          <p:spPr bwMode="auto">
            <a:xfrm>
              <a:off x="8115300" y="4648200"/>
              <a:ext cx="1524000" cy="1295400"/>
            </a:xfrm>
            <a:prstGeom prst="rect">
              <a:avLst/>
            </a:prstGeom>
            <a:noFill/>
            <a:ln w="31750">
              <a:solidFill>
                <a:srgbClr val="FFC000"/>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7" name="Line 6"/>
            <p:cNvSpPr>
              <a:spLocks noChangeShapeType="1"/>
            </p:cNvSpPr>
            <p:nvPr/>
          </p:nvSpPr>
          <p:spPr bwMode="auto">
            <a:xfrm>
              <a:off x="8877300" y="4648200"/>
              <a:ext cx="0" cy="129540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08" name="Line 7"/>
            <p:cNvSpPr>
              <a:spLocks noChangeShapeType="1"/>
            </p:cNvSpPr>
            <p:nvPr/>
          </p:nvSpPr>
          <p:spPr bwMode="auto">
            <a:xfrm>
              <a:off x="8115300" y="5257800"/>
              <a:ext cx="1524000" cy="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09" name="Text Box 8"/>
          <p:cNvSpPr txBox="1">
            <a:spLocks noChangeArrowheads="1"/>
          </p:cNvSpPr>
          <p:nvPr/>
        </p:nvSpPr>
        <p:spPr bwMode="auto">
          <a:xfrm>
            <a:off x="1676401" y="1667933"/>
            <a:ext cx="184731" cy="420564"/>
          </a:xfrm>
          <a:prstGeom prst="rect">
            <a:avLst/>
          </a:prstGeom>
          <a:noFill/>
          <a:ln w="9525">
            <a:noFill/>
            <a:miter lim="800000"/>
            <a:headEnd/>
            <a:tailEnd/>
          </a:ln>
        </p:spPr>
        <p:txBody>
          <a:bodyPr wrap="none">
            <a:spAutoFit/>
          </a:bodyPr>
          <a:lstStyle/>
          <a:p>
            <a:pPr marL="0" marR="0" lvl="0" indent="0" algn="l" defTabSz="812810" rtl="0" eaLnBrk="0" fontAlgn="base" latinLnBrk="0" hangingPunct="0">
              <a:lnSpc>
                <a:spcPct val="100000"/>
              </a:lnSpc>
              <a:spcBef>
                <a:spcPct val="0"/>
              </a:spcBef>
              <a:spcAft>
                <a:spcPct val="0"/>
              </a:spcAft>
              <a:buClrTx/>
              <a:buSzTx/>
              <a:buFontTx/>
              <a:buNone/>
              <a:tabLst/>
              <a:defRPr/>
            </a:pP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4" name="Text Box 17"/>
          <p:cNvSpPr txBox="1">
            <a:spLocks noChangeArrowheads="1"/>
          </p:cNvSpPr>
          <p:nvPr/>
        </p:nvSpPr>
        <p:spPr bwMode="auto">
          <a:xfrm>
            <a:off x="1582593" y="4365318"/>
            <a:ext cx="5199207" cy="1898212"/>
          </a:xfrm>
          <a:prstGeom prst="rect">
            <a:avLst/>
          </a:prstGeom>
          <a:noFill/>
          <a:ln w="9525">
            <a:no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SOURCE POPULATION</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(aka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ACCESSIBLE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POPULATION,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STUDY BASE,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“UNDERLYING COHORT”)</a:t>
            </a: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15" name="Text Box 18"/>
          <p:cNvSpPr txBox="1">
            <a:spLocks noChangeArrowheads="1"/>
          </p:cNvSpPr>
          <p:nvPr/>
        </p:nvSpPr>
        <p:spPr bwMode="auto">
          <a:xfrm>
            <a:off x="7676934" y="5822380"/>
            <a:ext cx="2031999" cy="694293"/>
          </a:xfrm>
          <a:prstGeom prst="rect">
            <a:avLst/>
          </a:prstGeom>
          <a:noFill/>
          <a:ln w="9525">
            <a:noFill/>
            <a:miter lim="800000"/>
            <a:headEnd/>
            <a:tailEnd/>
          </a:ln>
        </p:spPr>
        <p:txBody>
          <a:bodyPr wrap="square">
            <a:spAutoFit/>
          </a:bodyPr>
          <a:lstStyle/>
          <a:p>
            <a:pPr marL="0" marR="0" lvl="0" indent="0" algn="l"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STUDY SAMPLE</a:t>
            </a: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22" name="Text Box 33"/>
          <p:cNvSpPr txBox="1">
            <a:spLocks noChangeArrowheads="1"/>
          </p:cNvSpPr>
          <p:nvPr/>
        </p:nvSpPr>
        <p:spPr bwMode="auto">
          <a:xfrm>
            <a:off x="3124200" y="860499"/>
            <a:ext cx="6080308" cy="83099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solidFill>
                  <a:srgbClr val="000000"/>
                </a:solidFill>
              </a:rPr>
              <a:t>R</a:t>
            </a: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esearch studies consist of samples of humans</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dirty="0">
                <a:solidFill>
                  <a:srgbClr val="000000"/>
                </a:solidFill>
              </a:rPr>
              <a:t>(occasionally these samples approach census)</a:t>
            </a: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98323" name="Group 40"/>
          <p:cNvGrpSpPr>
            <a:grpSpLocks/>
          </p:cNvGrpSpPr>
          <p:nvPr/>
        </p:nvGrpSpPr>
        <p:grpSpPr bwMode="auto">
          <a:xfrm>
            <a:off x="304800" y="1170179"/>
            <a:ext cx="2536461" cy="2423095"/>
            <a:chOff x="1296" y="768"/>
            <a:chExt cx="864" cy="816"/>
          </a:xfrm>
        </p:grpSpPr>
        <p:sp>
          <p:nvSpPr>
            <p:cNvPr id="98344" name="Rectangle 23"/>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5" name="Line 35"/>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46" name="Line 38"/>
            <p:cNvSpPr>
              <a:spLocks noChangeShapeType="1"/>
            </p:cNvSpPr>
            <p:nvPr/>
          </p:nvSpPr>
          <p:spPr bwMode="auto">
            <a:xfrm>
              <a:off x="1296" y="1161"/>
              <a:ext cx="864" cy="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6" name="Group 51"/>
          <p:cNvGrpSpPr>
            <a:grpSpLocks/>
          </p:cNvGrpSpPr>
          <p:nvPr/>
        </p:nvGrpSpPr>
        <p:grpSpPr bwMode="auto">
          <a:xfrm>
            <a:off x="3361515" y="2724914"/>
            <a:ext cx="1743885" cy="1640404"/>
            <a:chOff x="1296" y="768"/>
            <a:chExt cx="864" cy="816"/>
          </a:xfrm>
        </p:grpSpPr>
        <p:sp>
          <p:nvSpPr>
            <p:cNvPr id="98335" name="Rectangle 52"/>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6" name="Line 53"/>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7" name="Line 54"/>
            <p:cNvSpPr>
              <a:spLocks noChangeShapeType="1"/>
            </p:cNvSpPr>
            <p:nvPr/>
          </p:nvSpPr>
          <p:spPr bwMode="auto">
            <a:xfrm>
              <a:off x="1296" y="1173"/>
              <a:ext cx="864" cy="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grpSp>
        <p:nvGrpSpPr>
          <p:cNvPr id="98327" name="Group 55"/>
          <p:cNvGrpSpPr>
            <a:grpSpLocks/>
          </p:cNvGrpSpPr>
          <p:nvPr/>
        </p:nvGrpSpPr>
        <p:grpSpPr bwMode="auto">
          <a:xfrm>
            <a:off x="5728369" y="3626600"/>
            <a:ext cx="1358231" cy="1311240"/>
            <a:chOff x="1296" y="768"/>
            <a:chExt cx="864" cy="816"/>
          </a:xfrm>
        </p:grpSpPr>
        <p:sp>
          <p:nvSpPr>
            <p:cNvPr id="98332" name="Rectangle 56"/>
            <p:cNvSpPr>
              <a:spLocks noChangeArrowheads="1"/>
            </p:cNvSpPr>
            <p:nvPr/>
          </p:nvSpPr>
          <p:spPr bwMode="auto">
            <a:xfrm>
              <a:off x="1296" y="768"/>
              <a:ext cx="864" cy="816"/>
            </a:xfrm>
            <a:prstGeom prst="rect">
              <a:avLst/>
            </a:prstGeom>
            <a:noFill/>
            <a:ln w="31750">
              <a:solidFill>
                <a:srgbClr val="FFC000"/>
              </a:solidFill>
              <a:miter lim="800000"/>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3" name="Line 57"/>
            <p:cNvSpPr>
              <a:spLocks noChangeShapeType="1"/>
            </p:cNvSpPr>
            <p:nvPr/>
          </p:nvSpPr>
          <p:spPr bwMode="auto">
            <a:xfrm>
              <a:off x="1728" y="768"/>
              <a:ext cx="0" cy="816"/>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98334" name="Line 58"/>
            <p:cNvSpPr>
              <a:spLocks noChangeShapeType="1"/>
            </p:cNvSpPr>
            <p:nvPr/>
          </p:nvSpPr>
          <p:spPr bwMode="auto">
            <a:xfrm>
              <a:off x="1296" y="1167"/>
              <a:ext cx="864" cy="0"/>
            </a:xfrm>
            <a:prstGeom prst="line">
              <a:avLst/>
            </a:prstGeom>
            <a:noFill/>
            <a:ln w="31750">
              <a:solidFill>
                <a:srgbClr val="FFC000"/>
              </a:solidFill>
              <a:round/>
              <a:headEnd/>
              <a:tailEnd/>
            </a:ln>
          </p:spPr>
          <p:txBody>
            <a:bodyPr wrap="none" anchor="ct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0" lang="en-US" sz="2844"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sp>
        <p:nvSpPr>
          <p:cNvPr id="98328" name="Text Box 59"/>
          <p:cNvSpPr txBox="1">
            <a:spLocks noChangeArrowheads="1"/>
          </p:cNvSpPr>
          <p:nvPr/>
        </p:nvSpPr>
        <p:spPr bwMode="auto">
          <a:xfrm>
            <a:off x="5486400" y="4961345"/>
            <a:ext cx="1828800" cy="694293"/>
          </a:xfrm>
          <a:prstGeom prst="rect">
            <a:avLst/>
          </a:prstGeom>
          <a:noFill/>
          <a:ln w="9525">
            <a:no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INTENDED SAMPLE</a:t>
            </a: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44" name="Text Box 17">
            <a:extLst>
              <a:ext uri="{FF2B5EF4-FFF2-40B4-BE49-F238E27FC236}">
                <a16:creationId xmlns:a16="http://schemas.microsoft.com/office/drawing/2014/main" id="{96A72AAB-0971-4AE6-8273-FC9E61B52D13}"/>
              </a:ext>
            </a:extLst>
          </p:cNvPr>
          <p:cNvSpPr txBox="1">
            <a:spLocks noChangeArrowheads="1"/>
          </p:cNvSpPr>
          <p:nvPr/>
        </p:nvSpPr>
        <p:spPr bwMode="auto">
          <a:xfrm>
            <a:off x="89134" y="3601353"/>
            <a:ext cx="3035066" cy="393313"/>
          </a:xfrm>
          <a:prstGeom prst="rect">
            <a:avLst/>
          </a:prstGeom>
          <a:noFill/>
          <a:ln w="9525">
            <a:no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1956" b="0" i="0" u="none" strike="noStrike" kern="1200" cap="none" spc="0" normalizeH="0" baseline="0" noProof="0" dirty="0">
                <a:ln>
                  <a:noFill/>
                </a:ln>
                <a:solidFill>
                  <a:srgbClr val="000000"/>
                </a:solidFill>
                <a:effectLst/>
                <a:uLnTx/>
                <a:uFillTx/>
                <a:latin typeface="Times New Roman" pitchFamily="18" charset="0"/>
                <a:ea typeface="+mn-ea"/>
                <a:cs typeface="+mn-cs"/>
              </a:rPr>
              <a:t>TARGET POPULATION</a:t>
            </a:r>
            <a:endParaRPr kumimoji="0" lang="en-US" sz="2133"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9" name="Text Box 33">
            <a:extLst>
              <a:ext uri="{FF2B5EF4-FFF2-40B4-BE49-F238E27FC236}">
                <a16:creationId xmlns:a16="http://schemas.microsoft.com/office/drawing/2014/main" id="{8D234155-4AA9-4D35-BEAB-65DBB521D323}"/>
              </a:ext>
            </a:extLst>
          </p:cNvPr>
          <p:cNvSpPr txBox="1">
            <a:spLocks noChangeArrowheads="1"/>
          </p:cNvSpPr>
          <p:nvPr/>
        </p:nvSpPr>
        <p:spPr bwMode="auto">
          <a:xfrm>
            <a:off x="1708608" y="102325"/>
            <a:ext cx="5715000" cy="58477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effectLst/>
                <a:uLnTx/>
                <a:uFillTx/>
                <a:latin typeface="Times New Roman" pitchFamily="18" charset="0"/>
                <a:ea typeface="+mn-ea"/>
                <a:cs typeface="+mn-cs"/>
              </a:rPr>
              <a:t>Hierarchy of Populations</a:t>
            </a:r>
          </a:p>
        </p:txBody>
      </p:sp>
      <p:sp>
        <p:nvSpPr>
          <p:cNvPr id="30" name="Text Box 33">
            <a:extLst>
              <a:ext uri="{FF2B5EF4-FFF2-40B4-BE49-F238E27FC236}">
                <a16:creationId xmlns:a16="http://schemas.microsoft.com/office/drawing/2014/main" id="{6BE18033-D3CF-471B-B43C-F7C1ACFF611B}"/>
              </a:ext>
            </a:extLst>
          </p:cNvPr>
          <p:cNvSpPr txBox="1">
            <a:spLocks noChangeArrowheads="1"/>
          </p:cNvSpPr>
          <p:nvPr/>
        </p:nvSpPr>
        <p:spPr bwMode="auto">
          <a:xfrm>
            <a:off x="5133513" y="2337043"/>
            <a:ext cx="2561324" cy="1200329"/>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Times New Roman" pitchFamily="18" charset="0"/>
                <a:ea typeface="+mn-ea"/>
                <a:cs typeface="+mn-cs"/>
              </a:rPr>
              <a:t>Conception of Study Design yields</a:t>
            </a:r>
          </a:p>
        </p:txBody>
      </p:sp>
      <p:sp>
        <p:nvSpPr>
          <p:cNvPr id="34" name="Text Box 33">
            <a:extLst>
              <a:ext uri="{FF2B5EF4-FFF2-40B4-BE49-F238E27FC236}">
                <a16:creationId xmlns:a16="http://schemas.microsoft.com/office/drawing/2014/main" id="{7EDBB068-B0E5-4DDE-80D1-6946A0DED0FE}"/>
              </a:ext>
            </a:extLst>
          </p:cNvPr>
          <p:cNvSpPr txBox="1">
            <a:spLocks noChangeArrowheads="1"/>
          </p:cNvSpPr>
          <p:nvPr/>
        </p:nvSpPr>
        <p:spPr bwMode="auto">
          <a:xfrm>
            <a:off x="7385095" y="3913319"/>
            <a:ext cx="1636488" cy="83099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F0"/>
                </a:solidFill>
                <a:effectLst/>
                <a:uLnTx/>
                <a:uFillTx/>
                <a:latin typeface="Times New Roman" pitchFamily="18" charset="0"/>
                <a:ea typeface="+mn-ea"/>
                <a:cs typeface="+mn-cs"/>
              </a:rPr>
              <a:t>Reality yields</a:t>
            </a:r>
          </a:p>
        </p:txBody>
      </p:sp>
    </p:spTree>
    <p:extLst>
      <p:ext uri="{BB962C8B-B14F-4D97-AF65-F5344CB8AC3E}">
        <p14:creationId xmlns:p14="http://schemas.microsoft.com/office/powerpoint/2010/main" val="32716504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685800" y="5316"/>
            <a:ext cx="7772400" cy="838200"/>
          </a:xfrm>
        </p:spPr>
        <p:txBody>
          <a:bodyPr/>
          <a:lstStyle/>
          <a:p>
            <a:r>
              <a:rPr lang="en-US" sz="3200" b="1" dirty="0"/>
              <a:t>Case-Control Study:  General Process</a:t>
            </a:r>
          </a:p>
        </p:txBody>
      </p:sp>
      <p:sp>
        <p:nvSpPr>
          <p:cNvPr id="74754" name="Rectangle 3"/>
          <p:cNvSpPr>
            <a:spLocks noGrp="1" noChangeArrowheads="1"/>
          </p:cNvSpPr>
          <p:nvPr>
            <p:ph type="body" idx="1"/>
          </p:nvPr>
        </p:nvSpPr>
        <p:spPr>
          <a:xfrm>
            <a:off x="114300" y="685800"/>
            <a:ext cx="8915400" cy="4648200"/>
          </a:xfrm>
        </p:spPr>
        <p:txBody>
          <a:bodyPr/>
          <a:lstStyle/>
          <a:p>
            <a:pPr>
              <a:lnSpc>
                <a:spcPct val="80000"/>
              </a:lnSpc>
            </a:pPr>
            <a:endParaRPr lang="en-US" sz="400" dirty="0"/>
          </a:p>
          <a:p>
            <a:pPr>
              <a:lnSpc>
                <a:spcPct val="80000"/>
              </a:lnSpc>
              <a:spcAft>
                <a:spcPts val="300"/>
              </a:spcAft>
            </a:pPr>
            <a:r>
              <a:rPr lang="en-US" sz="2600" dirty="0"/>
              <a:t>Find all cases that arose from the study base</a:t>
            </a:r>
          </a:p>
          <a:p>
            <a:pPr>
              <a:lnSpc>
                <a:spcPct val="80000"/>
              </a:lnSpc>
              <a:spcAft>
                <a:spcPts val="300"/>
              </a:spcAft>
            </a:pPr>
            <a:r>
              <a:rPr lang="en-US" sz="2600" dirty="0"/>
              <a:t>Identify a strategic sample of the study base – this is the “control” group </a:t>
            </a:r>
          </a:p>
          <a:p>
            <a:pPr>
              <a:lnSpc>
                <a:spcPct val="80000"/>
              </a:lnSpc>
              <a:spcAft>
                <a:spcPts val="300"/>
              </a:spcAft>
            </a:pPr>
            <a:r>
              <a:rPr lang="en-US" sz="2600" dirty="0"/>
              <a:t>Measure exposure in cases and controls</a:t>
            </a:r>
          </a:p>
          <a:p>
            <a:pPr>
              <a:lnSpc>
                <a:spcPct val="80000"/>
              </a:lnSpc>
              <a:spcAft>
                <a:spcPts val="300"/>
              </a:spcAft>
            </a:pPr>
            <a:r>
              <a:rPr lang="en-US" sz="2600" dirty="0"/>
              <a:t>Form mathematical relationship between exposure prevalence in cases &amp; exposure prevalence in strategic sample of controls</a:t>
            </a:r>
          </a:p>
          <a:p>
            <a:pPr lvl="1">
              <a:lnSpc>
                <a:spcPct val="80000"/>
              </a:lnSpc>
              <a:spcAft>
                <a:spcPts val="300"/>
              </a:spcAft>
            </a:pPr>
            <a:r>
              <a:rPr lang="en-US" sz="2200" dirty="0"/>
              <a:t>Leads to familiar measures of association relating exposure to outcome</a:t>
            </a:r>
          </a:p>
          <a:p>
            <a:pPr lvl="1">
              <a:lnSpc>
                <a:spcPct val="80000"/>
              </a:lnSpc>
              <a:spcAft>
                <a:spcPts val="300"/>
              </a:spcAft>
            </a:pPr>
            <a:r>
              <a:rPr lang="en-US" sz="2200" dirty="0"/>
              <a:t>Accept for now; prove later in the course</a:t>
            </a:r>
          </a:p>
          <a:p>
            <a:pPr>
              <a:lnSpc>
                <a:spcPct val="80000"/>
              </a:lnSpc>
              <a:spcAft>
                <a:spcPts val="300"/>
              </a:spcAft>
            </a:pPr>
            <a:r>
              <a:rPr lang="en-US" sz="2600" dirty="0"/>
              <a:t>Results from case-control studies, on average, will be the same as in cohort study</a:t>
            </a:r>
          </a:p>
          <a:p>
            <a:pPr>
              <a:lnSpc>
                <a:spcPct val="80000"/>
              </a:lnSpc>
              <a:spcAft>
                <a:spcPts val="300"/>
              </a:spcAft>
            </a:pPr>
            <a:r>
              <a:rPr lang="en-US" sz="2600" dirty="0"/>
              <a:t>Not a free lunch</a:t>
            </a:r>
          </a:p>
          <a:p>
            <a:pPr lvl="1">
              <a:lnSpc>
                <a:spcPct val="80000"/>
              </a:lnSpc>
              <a:spcAft>
                <a:spcPts val="300"/>
              </a:spcAft>
            </a:pPr>
            <a:r>
              <a:rPr lang="en-US" sz="2200" dirty="0"/>
              <a:t>Because it is a sample, 95% confidence intervals will be wider</a:t>
            </a:r>
          </a:p>
          <a:p>
            <a:pPr lvl="1">
              <a:lnSpc>
                <a:spcPct val="80000"/>
              </a:lnSpc>
              <a:spcAft>
                <a:spcPts val="300"/>
              </a:spcAft>
            </a:pPr>
            <a:r>
              <a:rPr lang="en-US" sz="2200" dirty="0"/>
              <a:t>Typically only for analytic objectives; less value for description</a:t>
            </a:r>
          </a:p>
          <a:p>
            <a:pPr lvl="1">
              <a:lnSpc>
                <a:spcPct val="80000"/>
              </a:lnSpc>
              <a:spcAft>
                <a:spcPts val="300"/>
              </a:spcAft>
            </a:pPr>
            <a:endParaRPr lang="en-US" sz="2200" dirty="0"/>
          </a:p>
          <a:p>
            <a:pPr>
              <a:lnSpc>
                <a:spcPct val="80000"/>
              </a:lnSpc>
              <a:buFontTx/>
              <a:buNone/>
            </a:pPr>
            <a:endParaRPr lang="en-US" sz="2800" dirty="0"/>
          </a:p>
        </p:txBody>
      </p:sp>
    </p:spTree>
    <p:extLst>
      <p:ext uri="{BB962C8B-B14F-4D97-AF65-F5344CB8AC3E}">
        <p14:creationId xmlns:p14="http://schemas.microsoft.com/office/powerpoint/2010/main" val="31467621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85800" y="76200"/>
            <a:ext cx="7772400" cy="685800"/>
          </a:xfrm>
        </p:spPr>
        <p:txBody>
          <a:bodyPr/>
          <a:lstStyle/>
          <a:p>
            <a:r>
              <a:rPr lang="en-US" sz="3200" b="1" dirty="0"/>
              <a:t>Primary &amp; Secondary Study Bases</a:t>
            </a:r>
          </a:p>
        </p:txBody>
      </p:sp>
      <p:sp>
        <p:nvSpPr>
          <p:cNvPr id="78850" name="Rectangle 3"/>
          <p:cNvSpPr>
            <a:spLocks noGrp="1" noChangeArrowheads="1"/>
          </p:cNvSpPr>
          <p:nvPr>
            <p:ph type="body" idx="1"/>
          </p:nvPr>
        </p:nvSpPr>
        <p:spPr>
          <a:xfrm>
            <a:off x="114300" y="914400"/>
            <a:ext cx="8915400" cy="4114800"/>
          </a:xfrm>
        </p:spPr>
        <p:txBody>
          <a:bodyPr/>
          <a:lstStyle/>
          <a:p>
            <a:r>
              <a:rPr lang="en-US" sz="2600" dirty="0"/>
              <a:t>Case-control studies should be thought of as sampled/evolving from one of </a:t>
            </a:r>
            <a:r>
              <a:rPr lang="en-US" sz="2600" u="sng" dirty="0"/>
              <a:t>two</a:t>
            </a:r>
            <a:r>
              <a:rPr lang="en-US" sz="2600" dirty="0"/>
              <a:t> types of study bases (i.e., underlying cohorts):</a:t>
            </a:r>
          </a:p>
          <a:p>
            <a:pPr lvl="1">
              <a:spcBef>
                <a:spcPct val="30000"/>
              </a:spcBef>
            </a:pPr>
            <a:r>
              <a:rPr lang="en-US" sz="2400" b="1" dirty="0"/>
              <a:t>  </a:t>
            </a:r>
            <a:r>
              <a:rPr lang="en-US" b="1" dirty="0"/>
              <a:t>Primary study base &amp; Secondary study base</a:t>
            </a:r>
            <a:endParaRPr lang="en-US" sz="900" b="1" dirty="0"/>
          </a:p>
          <a:p>
            <a:pPr>
              <a:spcBef>
                <a:spcPts val="1800"/>
              </a:spcBef>
            </a:pPr>
            <a:r>
              <a:rPr lang="en-US" sz="2600" dirty="0"/>
              <a:t>A primary study base is one where the underlying cohort is readily defined, prior to any notion of sampling it as a case-control study, either because it is:</a:t>
            </a:r>
          </a:p>
          <a:p>
            <a:pPr lvl="1">
              <a:spcBef>
                <a:spcPts val="600"/>
              </a:spcBef>
            </a:pPr>
            <a:r>
              <a:rPr lang="en-US" sz="2400" dirty="0"/>
              <a:t>previously assembled for research (e.g., Framingham)</a:t>
            </a:r>
          </a:p>
          <a:p>
            <a:pPr lvl="1">
              <a:spcBef>
                <a:spcPts val="600"/>
              </a:spcBef>
            </a:pPr>
            <a:r>
              <a:rPr lang="en-US" sz="2400" dirty="0"/>
              <a:t>administratively defined (e.g., Kaiser members in 2018)</a:t>
            </a:r>
          </a:p>
          <a:p>
            <a:pPr lvl="1">
              <a:spcBef>
                <a:spcPts val="600"/>
              </a:spcBef>
            </a:pPr>
            <a:r>
              <a:rPr lang="en-US" sz="2400" dirty="0"/>
              <a:t>or geographically defined (e.g., SF residents in 2019) </a:t>
            </a:r>
          </a:p>
          <a:p>
            <a:pPr>
              <a:spcBef>
                <a:spcPts val="1800"/>
              </a:spcBef>
            </a:pPr>
            <a:r>
              <a:rPr lang="en-US" sz="2600" dirty="0"/>
              <a:t>A secondary study base is more elusive.  It starts with the cases and then works backwards to define the study base. </a:t>
            </a:r>
          </a:p>
          <a:p>
            <a:endParaRPr lang="en-US" sz="2800" dirty="0"/>
          </a:p>
          <a:p>
            <a:endParaRPr lang="en-US" dirty="0"/>
          </a:p>
        </p:txBody>
      </p:sp>
    </p:spTree>
    <p:extLst>
      <p:ext uri="{BB962C8B-B14F-4D97-AF65-F5344CB8AC3E}">
        <p14:creationId xmlns:p14="http://schemas.microsoft.com/office/powerpoint/2010/main" val="3265998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381000" y="304800"/>
            <a:ext cx="7772400" cy="1143000"/>
          </a:xfrm>
        </p:spPr>
        <p:txBody>
          <a:bodyPr/>
          <a:lstStyle/>
          <a:p>
            <a:r>
              <a:rPr lang="en-US" sz="4000" b="1" dirty="0"/>
              <a:t>Case-control Studies Sampled from a Primary Study Base</a:t>
            </a:r>
          </a:p>
        </p:txBody>
      </p:sp>
      <p:sp>
        <p:nvSpPr>
          <p:cNvPr id="78850" name="Rectangle 3"/>
          <p:cNvSpPr>
            <a:spLocks noGrp="1" noChangeArrowheads="1"/>
          </p:cNvSpPr>
          <p:nvPr>
            <p:ph type="body" idx="1"/>
          </p:nvPr>
        </p:nvSpPr>
        <p:spPr>
          <a:xfrm>
            <a:off x="228600" y="1905000"/>
            <a:ext cx="8839200" cy="3352800"/>
          </a:xfrm>
        </p:spPr>
        <p:txBody>
          <a:bodyPr/>
          <a:lstStyle/>
          <a:p>
            <a:r>
              <a:rPr lang="en-US" dirty="0"/>
              <a:t>In the setting of a fixed cohort</a:t>
            </a:r>
          </a:p>
          <a:p>
            <a:r>
              <a:rPr lang="en-US" dirty="0"/>
              <a:t>In the setting of a dynamic cohort</a:t>
            </a:r>
            <a:endParaRPr lang="en-US" sz="2400" dirty="0"/>
          </a:p>
          <a:p>
            <a:endParaRPr lang="en-US" dirty="0"/>
          </a:p>
        </p:txBody>
      </p:sp>
    </p:spTree>
    <p:extLst>
      <p:ext uri="{BB962C8B-B14F-4D97-AF65-F5344CB8AC3E}">
        <p14:creationId xmlns:p14="http://schemas.microsoft.com/office/powerpoint/2010/main" val="41059829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54162" y="247173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5" name="Rectangle 4"/>
          <p:cNvSpPr/>
          <p:nvPr/>
        </p:nvSpPr>
        <p:spPr>
          <a:xfrm>
            <a:off x="7345363" y="3309938"/>
            <a:ext cx="457200" cy="3124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 name="Rectangle 5"/>
          <p:cNvSpPr/>
          <p:nvPr/>
        </p:nvSpPr>
        <p:spPr>
          <a:xfrm>
            <a:off x="1096963" y="2471738"/>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35163" y="22431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92363" y="23193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16363" y="2471738"/>
            <a:ext cx="41952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30763" y="2624138"/>
            <a:ext cx="345416"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92763" y="27003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77000" y="29289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858000" y="2928938"/>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163" y="2395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21163" y="26241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5563" y="27003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78163" y="23193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4" name="Oval 23"/>
          <p:cNvSpPr/>
          <p:nvPr/>
        </p:nvSpPr>
        <p:spPr>
          <a:xfrm>
            <a:off x="4602163" y="25479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25" name="Oval 24"/>
          <p:cNvSpPr/>
          <p:nvPr/>
        </p:nvSpPr>
        <p:spPr>
          <a:xfrm>
            <a:off x="5516563" y="26241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cxnSp>
        <p:nvCxnSpPr>
          <p:cNvPr id="35" name="Straight Connector 34"/>
          <p:cNvCxnSpPr/>
          <p:nvPr/>
        </p:nvCxnSpPr>
        <p:spPr>
          <a:xfrm flipV="1">
            <a:off x="3124201" y="2342476"/>
            <a:ext cx="472326" cy="4769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916" name="TextBox 35"/>
          <p:cNvSpPr txBox="1">
            <a:spLocks noChangeArrowheads="1"/>
          </p:cNvSpPr>
          <p:nvPr/>
        </p:nvSpPr>
        <p:spPr bwMode="auto">
          <a:xfrm>
            <a:off x="3544888" y="2224088"/>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cxnSp>
        <p:nvCxnSpPr>
          <p:cNvPr id="43" name="Straight Arrow Connector 42"/>
          <p:cNvCxnSpPr/>
          <p:nvPr/>
        </p:nvCxnSpPr>
        <p:spPr>
          <a:xfrm>
            <a:off x="2133600" y="65532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919" name="TextBox 43"/>
          <p:cNvSpPr txBox="1">
            <a:spLocks noChangeArrowheads="1"/>
          </p:cNvSpPr>
          <p:nvPr/>
        </p:nvSpPr>
        <p:spPr bwMode="auto">
          <a:xfrm>
            <a:off x="3480430" y="6498013"/>
            <a:ext cx="1845633"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Observation Time</a:t>
            </a:r>
          </a:p>
        </p:txBody>
      </p:sp>
      <p:cxnSp>
        <p:nvCxnSpPr>
          <p:cNvPr id="2" name="Straight Connector 34"/>
          <p:cNvCxnSpPr/>
          <p:nvPr/>
        </p:nvCxnSpPr>
        <p:spPr>
          <a:xfrm flipV="1">
            <a:off x="5973763" y="2776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921" name="TextBox 35"/>
          <p:cNvSpPr txBox="1">
            <a:spLocks noChangeArrowheads="1"/>
          </p:cNvSpPr>
          <p:nvPr/>
        </p:nvSpPr>
        <p:spPr bwMode="auto">
          <a:xfrm>
            <a:off x="6324600" y="2592059"/>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80922" name="TextBox 45"/>
          <p:cNvSpPr txBox="1">
            <a:spLocks noChangeArrowheads="1"/>
          </p:cNvSpPr>
          <p:nvPr/>
        </p:nvSpPr>
        <p:spPr bwMode="auto">
          <a:xfrm>
            <a:off x="-114300" y="293325"/>
            <a:ext cx="9144000" cy="523220"/>
          </a:xfrm>
          <a:prstGeom prst="rect">
            <a:avLst/>
          </a:prstGeom>
          <a:noFill/>
          <a:ln w="9525">
            <a:noFill/>
            <a:miter lim="800000"/>
            <a:headEnd/>
            <a:tailEnd/>
          </a:ln>
        </p:spPr>
        <p:txBody>
          <a:bodyPr wrap="square">
            <a:spAutoFit/>
          </a:bodyPr>
          <a:lstStyle/>
          <a:p>
            <a:pPr algn="ctr"/>
            <a:r>
              <a:rPr lang="en-US" sz="2800" b="1" dirty="0">
                <a:solidFill>
                  <a:srgbClr val="000000"/>
                </a:solidFill>
              </a:rPr>
              <a:t>Case-control sampling of an underlying fixed cohort</a:t>
            </a:r>
          </a:p>
        </p:txBody>
      </p:sp>
      <p:sp>
        <p:nvSpPr>
          <p:cNvPr id="80923" name="Rectangle 1031"/>
          <p:cNvSpPr>
            <a:spLocks noChangeArrowheads="1"/>
          </p:cNvSpPr>
          <p:nvPr/>
        </p:nvSpPr>
        <p:spPr bwMode="auto">
          <a:xfrm>
            <a:off x="624633" y="838200"/>
            <a:ext cx="7604967" cy="1200329"/>
          </a:xfrm>
          <a:prstGeom prst="rect">
            <a:avLst/>
          </a:prstGeom>
          <a:noFill/>
          <a:ln w="9525">
            <a:noFill/>
            <a:miter lim="800000"/>
            <a:headEnd/>
            <a:tailEnd/>
          </a:ln>
        </p:spPr>
        <p:txBody>
          <a:bodyPr wrap="none" anchor="ctr">
            <a:spAutoFit/>
          </a:bodyPr>
          <a:lstStyle/>
          <a:p>
            <a:pPr eaLnBrk="0" hangingPunct="0"/>
            <a:r>
              <a:rPr lang="en-US" dirty="0">
                <a:solidFill>
                  <a:srgbClr val="000000"/>
                </a:solidFill>
              </a:rPr>
              <a:t>First, gather all of the cases that arise.</a:t>
            </a:r>
          </a:p>
          <a:p>
            <a:pPr eaLnBrk="0" hangingPunct="0"/>
            <a:r>
              <a:rPr lang="en-US" dirty="0">
                <a:solidFill>
                  <a:srgbClr val="000000"/>
                </a:solidFill>
              </a:rPr>
              <a:t>Given that all the cases are sampled, how would you sample</a:t>
            </a:r>
          </a:p>
          <a:p>
            <a:pPr eaLnBrk="0" hangingPunct="0"/>
            <a:r>
              <a:rPr lang="en-US" dirty="0">
                <a:solidFill>
                  <a:srgbClr val="000000"/>
                </a:solidFill>
              </a:rPr>
              <a:t>“controls” from this cohort for a case-control study?</a:t>
            </a:r>
          </a:p>
        </p:txBody>
      </p:sp>
      <p:sp>
        <p:nvSpPr>
          <p:cNvPr id="29" name="Rectangle 28"/>
          <p:cNvSpPr/>
          <p:nvPr/>
        </p:nvSpPr>
        <p:spPr>
          <a:xfrm>
            <a:off x="7252630" y="164477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solidFill>
                  <a:srgbClr val="FFFFFF"/>
                </a:solidFill>
              </a:rPr>
              <a:t>cases</a:t>
            </a:r>
          </a:p>
        </p:txBody>
      </p:sp>
      <p:cxnSp>
        <p:nvCxnSpPr>
          <p:cNvPr id="30" name="Straight Arrow Connector 29"/>
          <p:cNvCxnSpPr/>
          <p:nvPr/>
        </p:nvCxnSpPr>
        <p:spPr>
          <a:xfrm>
            <a:off x="3099730" y="225437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661829" y="248297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576229" y="263537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978059" y="217085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8" name="Oval 37"/>
          <p:cNvSpPr/>
          <p:nvPr/>
        </p:nvSpPr>
        <p:spPr>
          <a:xfrm>
            <a:off x="4518594" y="241525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9" name="Oval 38"/>
          <p:cNvSpPr/>
          <p:nvPr/>
        </p:nvSpPr>
        <p:spPr>
          <a:xfrm>
            <a:off x="5454560" y="248297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33" name="TextBox 45">
            <a:extLst>
              <a:ext uri="{FF2B5EF4-FFF2-40B4-BE49-F238E27FC236}">
                <a16:creationId xmlns:a16="http://schemas.microsoft.com/office/drawing/2014/main" id="{65184377-BD64-43E7-AAF3-4390709B86F9}"/>
              </a:ext>
            </a:extLst>
          </p:cNvPr>
          <p:cNvSpPr txBox="1">
            <a:spLocks noChangeArrowheads="1"/>
          </p:cNvSpPr>
          <p:nvPr/>
        </p:nvSpPr>
        <p:spPr bwMode="auto">
          <a:xfrm>
            <a:off x="-114300" y="-47134"/>
            <a:ext cx="2563433" cy="400110"/>
          </a:xfrm>
          <a:prstGeom prst="rect">
            <a:avLst/>
          </a:prstGeom>
          <a:noFill/>
          <a:ln w="9525">
            <a:noFill/>
            <a:miter lim="800000"/>
            <a:headEnd/>
            <a:tailEnd/>
          </a:ln>
        </p:spPr>
        <p:txBody>
          <a:bodyPr wrap="square">
            <a:spAutoFit/>
          </a:bodyPr>
          <a:lstStyle/>
          <a:p>
            <a:pPr algn="ctr"/>
            <a:r>
              <a:rPr lang="en-US" sz="2000" b="1" dirty="0">
                <a:solidFill>
                  <a:srgbClr val="FF0000"/>
                </a:solidFill>
              </a:rPr>
              <a:t>Primary Study Base</a:t>
            </a:r>
          </a:p>
        </p:txBody>
      </p:sp>
    </p:spTree>
    <p:extLst>
      <p:ext uri="{BB962C8B-B14F-4D97-AF65-F5344CB8AC3E}">
        <p14:creationId xmlns:p14="http://schemas.microsoft.com/office/powerpoint/2010/main" val="22768374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08" name="Group 20"/>
          <p:cNvGraphicFramePr>
            <a:graphicFrameLocks noGrp="1"/>
          </p:cNvGraphicFramePr>
          <p:nvPr/>
        </p:nvGraphicFramePr>
        <p:xfrm>
          <a:off x="304800" y="1524002"/>
          <a:ext cx="8610600" cy="4529201"/>
        </p:xfrm>
        <a:graphic>
          <a:graphicData uri="http://schemas.openxmlformats.org/drawingml/2006/table">
            <a:tbl>
              <a:tblPr/>
              <a:tblGrid>
                <a:gridCol w="24384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479994">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a:ln>
                            <a:noFill/>
                          </a:ln>
                          <a:solidFill>
                            <a:schemeClr val="tx1"/>
                          </a:solidFill>
                          <a:effectLst/>
                          <a:latin typeface="Times New Roman" pitchFamily="18" charset="0"/>
                        </a:rPr>
                        <a:t>Method of  Control Sampling (Preferred Terminology)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a:ln>
                            <a:noFill/>
                          </a:ln>
                          <a:solidFill>
                            <a:schemeClr val="tx1"/>
                          </a:solidFill>
                          <a:effectLst/>
                          <a:latin typeface="Times New Roman" pitchFamily="18" charset="0"/>
                        </a:rPr>
                        <a:t>Also known 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a:ln>
                            <a:noFill/>
                          </a:ln>
                          <a:solidFill>
                            <a:schemeClr val="tx1"/>
                          </a:solidFill>
                          <a:effectLst/>
                          <a:latin typeface="Times New Roman" pitchFamily="18" charset="0"/>
                        </a:rPr>
                        <a:t>Mechanics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3399">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Incidence density sampling</a:t>
                      </a:r>
                      <a:r>
                        <a:rPr kumimoji="0" lang="en-US" sz="2000" b="1" i="0" u="none" strike="noStrike" cap="none" normalizeH="0" baseline="0" dirty="0">
                          <a:ln>
                            <a:noFill/>
                          </a:ln>
                          <a:solidFill>
                            <a:srgbClr val="FF0000"/>
                          </a:solidFill>
                          <a:effectLst/>
                          <a:latin typeface="Times New Roman" pitchFamily="18" charset="0"/>
                        </a:rPr>
                        <a:t>*</a:t>
                      </a:r>
                      <a:r>
                        <a:rPr kumimoji="0" lang="en-US" sz="2000" b="0" i="0" u="none" strike="noStrike" cap="none" normalizeH="0" baseline="0" dirty="0">
                          <a:ln>
                            <a:noFill/>
                          </a:ln>
                          <a:solidFill>
                            <a:schemeClr val="tx1"/>
                          </a:solidFill>
                          <a:effectLst/>
                          <a:latin typeface="Times New Roman" pitchFamily="18"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Risk-set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Concurrent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Random sample at time each case develops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0641">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Case-cohort  sampling</a:t>
                      </a:r>
                      <a:r>
                        <a:rPr kumimoji="0" lang="en-US" sz="2000" b="1" i="0" u="none" strike="noStrike" cap="none" normalizeH="0" baseline="0" dirty="0">
                          <a:ln>
                            <a:noFill/>
                          </a:ln>
                          <a:solidFill>
                            <a:srgbClr val="FF0000"/>
                          </a:solidFill>
                          <a:effectLst/>
                          <a:latin typeface="Times New Roman" pitchFamily="18" charset="0"/>
                        </a:rPr>
                        <a:t>*</a:t>
                      </a:r>
                      <a:endParaRPr kumimoji="0" lang="en-US" sz="2000" b="1" i="0" u="none" strike="noStrike" cap="none" normalizeH="0" baseline="0" dirty="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Inclusive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Random sample of the cohort at baseline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2601">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Prevalent control sampling</a:t>
                      </a: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Cumulative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Epidemic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Exclusive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Random sample of persons without outcome at end of follow-up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2962" name="Rectangle 2"/>
          <p:cNvSpPr>
            <a:spLocks noGrp="1" noChangeArrowheads="1"/>
          </p:cNvSpPr>
          <p:nvPr>
            <p:ph type="title"/>
          </p:nvPr>
        </p:nvSpPr>
        <p:spPr>
          <a:xfrm>
            <a:off x="304800" y="152400"/>
            <a:ext cx="8763000" cy="1143000"/>
          </a:xfrm>
        </p:spPr>
        <p:txBody>
          <a:bodyPr/>
          <a:lstStyle/>
          <a:p>
            <a:r>
              <a:rPr lang="en-US" sz="3200" b="1" dirty="0"/>
              <a:t>Sampling Controls within a Primary Study Base: Fixed Cohort</a:t>
            </a:r>
          </a:p>
        </p:txBody>
      </p:sp>
      <p:sp>
        <p:nvSpPr>
          <p:cNvPr id="2" name="TextBox 1"/>
          <p:cNvSpPr txBox="1"/>
          <p:nvPr/>
        </p:nvSpPr>
        <p:spPr>
          <a:xfrm>
            <a:off x="457200" y="6096002"/>
            <a:ext cx="8458200" cy="461665"/>
          </a:xfrm>
          <a:prstGeom prst="rect">
            <a:avLst/>
          </a:prstGeom>
          <a:noFill/>
        </p:spPr>
        <p:txBody>
          <a:bodyPr wrap="square" rtlCol="0">
            <a:spAutoFit/>
          </a:bodyPr>
          <a:lstStyle/>
          <a:p>
            <a:r>
              <a:rPr lang="en-US" dirty="0">
                <a:solidFill>
                  <a:srgbClr val="FF0000"/>
                </a:solidFill>
              </a:rPr>
              <a:t>* Preferred approach to enhance validity for analytic objectives </a:t>
            </a:r>
          </a:p>
        </p:txBody>
      </p:sp>
    </p:spTree>
    <p:extLst>
      <p:ext uri="{BB962C8B-B14F-4D97-AF65-F5344CB8AC3E}">
        <p14:creationId xmlns:p14="http://schemas.microsoft.com/office/powerpoint/2010/main" val="17938514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1" y="2119285"/>
            <a:ext cx="5791200" cy="32766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19400"/>
            <a:ext cx="4572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a:cxnSpLocks/>
          </p:cNvCxnSpPr>
          <p:nvPr/>
        </p:nvCxnSpPr>
        <p:spPr>
          <a:xfrm flipV="1">
            <a:off x="1843539" y="1802368"/>
            <a:ext cx="428217" cy="4247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2282785" y="1839218"/>
            <a:ext cx="428217" cy="4210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V="1">
            <a:off x="3810000" y="2013115"/>
            <a:ext cx="446583" cy="4252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4732330" y="2157386"/>
            <a:ext cx="426470" cy="4164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5634547" y="2286000"/>
            <a:ext cx="385253" cy="3709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6659814" y="2361518"/>
            <a:ext cx="423070" cy="431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V="1">
            <a:off x="7143750" y="2438400"/>
            <a:ext cx="400050" cy="4113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43840" y="206391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83248" y="216607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59512" y="2336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12" name="TextBox 35"/>
          <p:cNvSpPr txBox="1">
            <a:spLocks noChangeArrowheads="1"/>
          </p:cNvSpPr>
          <p:nvPr/>
        </p:nvSpPr>
        <p:spPr bwMode="auto">
          <a:xfrm>
            <a:off x="3597164" y="180236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1295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1" y="2286000"/>
            <a:ext cx="46038"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9495" y="2444915"/>
            <a:ext cx="57088" cy="2944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flipH="1">
            <a:off x="5151437" y="2560323"/>
            <a:ext cx="46037"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689308"/>
            <a:ext cx="46038" cy="2686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9" name="Shape 58"/>
          <p:cNvCxnSpPr>
            <a:stCxn id="51" idx="2"/>
          </p:cNvCxnSpPr>
          <p:nvPr/>
        </p:nvCxnSpPr>
        <p:spPr>
          <a:xfrm rot="16200000" flipH="1">
            <a:off x="5127625" y="2971800"/>
            <a:ext cx="304800" cy="5181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a:stCxn id="52" idx="2"/>
          </p:cNvCxnSpPr>
          <p:nvPr/>
        </p:nvCxnSpPr>
        <p:spPr>
          <a:xfrm>
            <a:off x="4228039" y="5389347"/>
            <a:ext cx="0" cy="325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5178426" y="5446713"/>
            <a:ext cx="0" cy="268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168400" y="5889625"/>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031" name="TextBox 56"/>
          <p:cNvSpPr txBox="1">
            <a:spLocks noChangeArrowheads="1"/>
          </p:cNvSpPr>
          <p:nvPr/>
        </p:nvSpPr>
        <p:spPr bwMode="auto">
          <a:xfrm>
            <a:off x="3683001" y="5900739"/>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85032" name="Rectangle 3"/>
          <p:cNvSpPr>
            <a:spLocks noChangeArrowheads="1"/>
          </p:cNvSpPr>
          <p:nvPr/>
        </p:nvSpPr>
        <p:spPr bwMode="auto">
          <a:xfrm>
            <a:off x="263526" y="157510"/>
            <a:ext cx="8839200" cy="1077218"/>
          </a:xfrm>
          <a:prstGeom prst="rect">
            <a:avLst/>
          </a:prstGeom>
          <a:noFill/>
          <a:ln w="9525">
            <a:noFill/>
            <a:miter lim="800000"/>
            <a:headEnd/>
            <a:tailEnd/>
          </a:ln>
        </p:spPr>
        <p:txBody>
          <a:bodyPr wrap="square">
            <a:spAutoFit/>
          </a:bodyPr>
          <a:lstStyle/>
          <a:p>
            <a:pPr algn="ctr" eaLnBrk="0" hangingPunct="0"/>
            <a:r>
              <a:rPr lang="en-US" sz="3200" b="1" dirty="0"/>
              <a:t>Incidence density sampling </a:t>
            </a:r>
          </a:p>
          <a:p>
            <a:pPr algn="ctr" eaLnBrk="0" hangingPunct="0"/>
            <a:r>
              <a:rPr lang="en-US" sz="3200" b="1" dirty="0"/>
              <a:t>within a fixed cohort primary study base</a:t>
            </a:r>
          </a:p>
        </p:txBody>
      </p:sp>
      <p:sp>
        <p:nvSpPr>
          <p:cNvPr id="210986" name="Rectangle 4"/>
          <p:cNvSpPr>
            <a:spLocks noChangeArrowheads="1"/>
          </p:cNvSpPr>
          <p:nvPr/>
        </p:nvSpPr>
        <p:spPr bwMode="auto">
          <a:xfrm>
            <a:off x="263526" y="5765800"/>
            <a:ext cx="8312150" cy="1015663"/>
          </a:xfrm>
          <a:prstGeom prst="rect">
            <a:avLst/>
          </a:prstGeom>
          <a:solidFill>
            <a:schemeClr val="bg1"/>
          </a:solidFill>
          <a:ln w="9525">
            <a:noFill/>
            <a:miter lim="800000"/>
            <a:headEnd/>
            <a:tailEnd/>
          </a:ln>
        </p:spPr>
        <p:txBody>
          <a:bodyPr>
            <a:spAutoFit/>
          </a:bodyPr>
          <a:lstStyle/>
          <a:p>
            <a:pPr eaLnBrk="0" hangingPunct="0"/>
            <a:r>
              <a:rPr lang="en-US" sz="2000" b="1" dirty="0"/>
              <a:t>“Controls” are randomly sampled each time a case is diagnosed from those still in follow-up (including the case) – the “risk set”.  A control at one time may become a case later in time.</a:t>
            </a:r>
          </a:p>
        </p:txBody>
      </p:sp>
      <p:cxnSp>
        <p:nvCxnSpPr>
          <p:cNvPr id="47" name="Straight Connector 46"/>
          <p:cNvCxnSpPr>
            <a:cxnSpLocks/>
            <a:stCxn id="54" idx="2"/>
          </p:cNvCxnSpPr>
          <p:nvPr/>
        </p:nvCxnSpPr>
        <p:spPr>
          <a:xfrm flipH="1">
            <a:off x="6270625" y="5375358"/>
            <a:ext cx="794" cy="339642"/>
          </a:xfrm>
          <a:prstGeom prst="line">
            <a:avLst/>
          </a:prstGeom>
        </p:spPr>
        <p:style>
          <a:lnRef idx="1">
            <a:schemeClr val="accent1"/>
          </a:lnRef>
          <a:fillRef idx="0">
            <a:schemeClr val="accent1"/>
          </a:fillRef>
          <a:effectRef idx="0">
            <a:schemeClr val="accent1"/>
          </a:effectRef>
          <a:fontRef idx="minor">
            <a:schemeClr val="tx1"/>
          </a:fontRef>
        </p:style>
      </p:cxnSp>
      <p:sp>
        <p:nvSpPr>
          <p:cNvPr id="8503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6" name="Text Box 45"/>
          <p:cNvSpPr txBox="1">
            <a:spLocks noChangeArrowheads="1"/>
          </p:cNvSpPr>
          <p:nvPr/>
        </p:nvSpPr>
        <p:spPr bwMode="auto">
          <a:xfrm>
            <a:off x="2574925" y="39624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7" name="Text Box 46"/>
          <p:cNvSpPr txBox="1">
            <a:spLocks noChangeArrowheads="1"/>
          </p:cNvSpPr>
          <p:nvPr/>
        </p:nvSpPr>
        <p:spPr bwMode="auto">
          <a:xfrm>
            <a:off x="2574925" y="4876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48" name="Text Box 44"/>
          <p:cNvSpPr txBox="1">
            <a:spLocks noChangeArrowheads="1"/>
          </p:cNvSpPr>
          <p:nvPr/>
        </p:nvSpPr>
        <p:spPr bwMode="auto">
          <a:xfrm>
            <a:off x="4110518" y="331169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49" name="Text Box 45"/>
          <p:cNvSpPr txBox="1">
            <a:spLocks noChangeArrowheads="1"/>
          </p:cNvSpPr>
          <p:nvPr/>
        </p:nvSpPr>
        <p:spPr bwMode="auto">
          <a:xfrm>
            <a:off x="4105801" y="40227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0" name="Text Box 46"/>
          <p:cNvSpPr txBox="1">
            <a:spLocks noChangeArrowheads="1"/>
          </p:cNvSpPr>
          <p:nvPr/>
        </p:nvSpPr>
        <p:spPr bwMode="auto">
          <a:xfrm>
            <a:off x="4090987" y="50736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5" name="Text Box 44"/>
          <p:cNvSpPr txBox="1">
            <a:spLocks noChangeArrowheads="1"/>
          </p:cNvSpPr>
          <p:nvPr/>
        </p:nvSpPr>
        <p:spPr bwMode="auto">
          <a:xfrm>
            <a:off x="5075237" y="3028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5"/>
          <p:cNvSpPr txBox="1">
            <a:spLocks noChangeArrowheads="1"/>
          </p:cNvSpPr>
          <p:nvPr/>
        </p:nvSpPr>
        <p:spPr bwMode="auto">
          <a:xfrm>
            <a:off x="5075237" y="38100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6"/>
          <p:cNvSpPr txBox="1">
            <a:spLocks noChangeArrowheads="1"/>
          </p:cNvSpPr>
          <p:nvPr/>
        </p:nvSpPr>
        <p:spPr bwMode="auto">
          <a:xfrm>
            <a:off x="5075237" y="4933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6" name="Text Box 44"/>
          <p:cNvSpPr txBox="1">
            <a:spLocks noChangeArrowheads="1"/>
          </p:cNvSpPr>
          <p:nvPr/>
        </p:nvSpPr>
        <p:spPr bwMode="auto">
          <a:xfrm>
            <a:off x="6160293" y="36258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7" name="Text Box 45"/>
          <p:cNvSpPr txBox="1">
            <a:spLocks noChangeArrowheads="1"/>
          </p:cNvSpPr>
          <p:nvPr/>
        </p:nvSpPr>
        <p:spPr bwMode="auto">
          <a:xfrm>
            <a:off x="6160293" y="4051659"/>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8" name="Text Box 46"/>
          <p:cNvSpPr txBox="1">
            <a:spLocks noChangeArrowheads="1"/>
          </p:cNvSpPr>
          <p:nvPr/>
        </p:nvSpPr>
        <p:spPr bwMode="auto">
          <a:xfrm>
            <a:off x="6160293" y="46482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9" name="Rectangle 68"/>
          <p:cNvSpPr/>
          <p:nvPr/>
        </p:nvSpPr>
        <p:spPr>
          <a:xfrm>
            <a:off x="7889875" y="474482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controls</a:t>
            </a:r>
          </a:p>
        </p:txBody>
      </p:sp>
      <p:sp>
        <p:nvSpPr>
          <p:cNvPr id="70" name="Oval 69"/>
          <p:cNvSpPr/>
          <p:nvPr/>
        </p:nvSpPr>
        <p:spPr>
          <a:xfrm>
            <a:off x="4526531" y="192024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1" name="Oval 70"/>
          <p:cNvSpPr/>
          <p:nvPr/>
        </p:nvSpPr>
        <p:spPr>
          <a:xfrm>
            <a:off x="2962402" y="172645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2" name="Oval 71"/>
          <p:cNvSpPr/>
          <p:nvPr/>
        </p:nvSpPr>
        <p:spPr>
          <a:xfrm>
            <a:off x="5410200" y="207264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3" name="Oval 72"/>
          <p:cNvSpPr/>
          <p:nvPr/>
        </p:nvSpPr>
        <p:spPr>
          <a:xfrm>
            <a:off x="6533987" y="220998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4" name="TextBox 45">
            <a:extLst>
              <a:ext uri="{FF2B5EF4-FFF2-40B4-BE49-F238E27FC236}">
                <a16:creationId xmlns:a16="http://schemas.microsoft.com/office/drawing/2014/main" id="{AF80AC8E-CDB3-4B31-90A5-3739E3447F50}"/>
              </a:ext>
            </a:extLst>
          </p:cNvPr>
          <p:cNvSpPr txBox="1">
            <a:spLocks noChangeArrowheads="1"/>
          </p:cNvSpPr>
          <p:nvPr/>
        </p:nvSpPr>
        <p:spPr bwMode="auto">
          <a:xfrm>
            <a:off x="-76200" y="-57196"/>
            <a:ext cx="2563433" cy="707886"/>
          </a:xfrm>
          <a:prstGeom prst="rect">
            <a:avLst/>
          </a:prstGeom>
          <a:noFill/>
          <a:ln w="9525">
            <a:noFill/>
            <a:miter lim="800000"/>
            <a:headEnd/>
            <a:tailEnd/>
          </a:ln>
        </p:spPr>
        <p:txBody>
          <a:bodyPr wrap="square">
            <a:spAutoFit/>
          </a:bodyPr>
          <a:lstStyle/>
          <a:p>
            <a:pPr algn="ctr"/>
            <a:r>
              <a:rPr lang="en-US" sz="2000" b="1" dirty="0">
                <a:solidFill>
                  <a:srgbClr val="FF0000"/>
                </a:solidFill>
              </a:rPr>
              <a:t>Primary Study Base</a:t>
            </a:r>
          </a:p>
          <a:p>
            <a:r>
              <a:rPr lang="en-US" sz="2000" b="1" dirty="0">
                <a:solidFill>
                  <a:srgbClr val="FF0000"/>
                </a:solidFill>
              </a:rPr>
              <a:t>  Fixed Cohort #1</a:t>
            </a:r>
          </a:p>
        </p:txBody>
      </p:sp>
      <p:grpSp>
        <p:nvGrpSpPr>
          <p:cNvPr id="3" name="Group 2">
            <a:extLst>
              <a:ext uri="{FF2B5EF4-FFF2-40B4-BE49-F238E27FC236}">
                <a16:creationId xmlns:a16="http://schemas.microsoft.com/office/drawing/2014/main" id="{F9E532BE-BB74-4D79-B9AB-0C08E965F33B}"/>
              </a:ext>
            </a:extLst>
          </p:cNvPr>
          <p:cNvGrpSpPr/>
          <p:nvPr/>
        </p:nvGrpSpPr>
        <p:grpSpPr>
          <a:xfrm>
            <a:off x="1676400" y="2895600"/>
            <a:ext cx="685800" cy="259390"/>
            <a:chOff x="1676400" y="2895600"/>
            <a:chExt cx="685800" cy="259390"/>
          </a:xfrm>
        </p:grpSpPr>
        <p:sp>
          <p:nvSpPr>
            <p:cNvPr id="2" name="Star: 5 Points 1">
              <a:extLst>
                <a:ext uri="{FF2B5EF4-FFF2-40B4-BE49-F238E27FC236}">
                  <a16:creationId xmlns:a16="http://schemas.microsoft.com/office/drawing/2014/main" id="{2ACF2ABC-180D-4B3D-9BE1-83E538A21C71}"/>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5" name="Star: 5 Points 64">
              <a:extLst>
                <a:ext uri="{FF2B5EF4-FFF2-40B4-BE49-F238E27FC236}">
                  <a16:creationId xmlns:a16="http://schemas.microsoft.com/office/drawing/2014/main" id="{EE630DA4-0B13-4A44-A5CF-B16025CB7F49}"/>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75" name="Group 74">
            <a:extLst>
              <a:ext uri="{FF2B5EF4-FFF2-40B4-BE49-F238E27FC236}">
                <a16:creationId xmlns:a16="http://schemas.microsoft.com/office/drawing/2014/main" id="{CCE04E83-29F8-4EBC-8ADF-005238E79DA7}"/>
              </a:ext>
            </a:extLst>
          </p:cNvPr>
          <p:cNvGrpSpPr/>
          <p:nvPr/>
        </p:nvGrpSpPr>
        <p:grpSpPr>
          <a:xfrm>
            <a:off x="1693839" y="3884344"/>
            <a:ext cx="685800" cy="259390"/>
            <a:chOff x="1676400" y="2895600"/>
            <a:chExt cx="685800" cy="259390"/>
          </a:xfrm>
        </p:grpSpPr>
        <p:sp>
          <p:nvSpPr>
            <p:cNvPr id="76" name="Star: 5 Points 75">
              <a:extLst>
                <a:ext uri="{FF2B5EF4-FFF2-40B4-BE49-F238E27FC236}">
                  <a16:creationId xmlns:a16="http://schemas.microsoft.com/office/drawing/2014/main" id="{8CCED1D2-E2BB-4945-92B3-1F00F70263B2}"/>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7" name="Star: 5 Points 76">
              <a:extLst>
                <a:ext uri="{FF2B5EF4-FFF2-40B4-BE49-F238E27FC236}">
                  <a16:creationId xmlns:a16="http://schemas.microsoft.com/office/drawing/2014/main" id="{F6FFF080-7A64-4B1A-BA76-02A51BB62CA9}"/>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78" name="Group 77">
            <a:extLst>
              <a:ext uri="{FF2B5EF4-FFF2-40B4-BE49-F238E27FC236}">
                <a16:creationId xmlns:a16="http://schemas.microsoft.com/office/drawing/2014/main" id="{4CCE42E7-8372-4AB3-A0C1-05F6FE95009D}"/>
              </a:ext>
            </a:extLst>
          </p:cNvPr>
          <p:cNvGrpSpPr/>
          <p:nvPr/>
        </p:nvGrpSpPr>
        <p:grpSpPr>
          <a:xfrm>
            <a:off x="1752600" y="4804255"/>
            <a:ext cx="685800" cy="259390"/>
            <a:chOff x="1676400" y="2895600"/>
            <a:chExt cx="685800" cy="259390"/>
          </a:xfrm>
        </p:grpSpPr>
        <p:sp>
          <p:nvSpPr>
            <p:cNvPr id="79" name="Star: 5 Points 78">
              <a:extLst>
                <a:ext uri="{FF2B5EF4-FFF2-40B4-BE49-F238E27FC236}">
                  <a16:creationId xmlns:a16="http://schemas.microsoft.com/office/drawing/2014/main" id="{3AF91C5C-FD91-4575-BA19-D18BC868B9BB}"/>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0" name="Star: 5 Points 79">
              <a:extLst>
                <a:ext uri="{FF2B5EF4-FFF2-40B4-BE49-F238E27FC236}">
                  <a16:creationId xmlns:a16="http://schemas.microsoft.com/office/drawing/2014/main" id="{BA96F540-C8E8-4F0D-83F7-3C43C3CE6739}"/>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81" name="Group 80">
            <a:extLst>
              <a:ext uri="{FF2B5EF4-FFF2-40B4-BE49-F238E27FC236}">
                <a16:creationId xmlns:a16="http://schemas.microsoft.com/office/drawing/2014/main" id="{8B01A7D5-B4F7-4D45-AD68-49B1AE79D322}"/>
              </a:ext>
            </a:extLst>
          </p:cNvPr>
          <p:cNvGrpSpPr/>
          <p:nvPr/>
        </p:nvGrpSpPr>
        <p:grpSpPr>
          <a:xfrm>
            <a:off x="3267323" y="3284844"/>
            <a:ext cx="685800" cy="259390"/>
            <a:chOff x="1676400" y="2895600"/>
            <a:chExt cx="685800" cy="259390"/>
          </a:xfrm>
        </p:grpSpPr>
        <p:sp>
          <p:nvSpPr>
            <p:cNvPr id="82" name="Star: 5 Points 81">
              <a:extLst>
                <a:ext uri="{FF2B5EF4-FFF2-40B4-BE49-F238E27FC236}">
                  <a16:creationId xmlns:a16="http://schemas.microsoft.com/office/drawing/2014/main" id="{AB8F051F-128A-4D44-8554-CE73F5F94B18}"/>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3" name="Star: 5 Points 82">
              <a:extLst>
                <a:ext uri="{FF2B5EF4-FFF2-40B4-BE49-F238E27FC236}">
                  <a16:creationId xmlns:a16="http://schemas.microsoft.com/office/drawing/2014/main" id="{6C013BDF-CA86-4CBC-9B95-17043A2DC013}"/>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84" name="Group 83">
            <a:extLst>
              <a:ext uri="{FF2B5EF4-FFF2-40B4-BE49-F238E27FC236}">
                <a16:creationId xmlns:a16="http://schemas.microsoft.com/office/drawing/2014/main" id="{92E93AAE-8B07-461E-B8EF-5E706A39F96E}"/>
              </a:ext>
            </a:extLst>
          </p:cNvPr>
          <p:cNvGrpSpPr/>
          <p:nvPr/>
        </p:nvGrpSpPr>
        <p:grpSpPr>
          <a:xfrm>
            <a:off x="3274730" y="3962400"/>
            <a:ext cx="685800" cy="259390"/>
            <a:chOff x="1676400" y="2895600"/>
            <a:chExt cx="685800" cy="259390"/>
          </a:xfrm>
        </p:grpSpPr>
        <p:sp>
          <p:nvSpPr>
            <p:cNvPr id="85" name="Star: 5 Points 84">
              <a:extLst>
                <a:ext uri="{FF2B5EF4-FFF2-40B4-BE49-F238E27FC236}">
                  <a16:creationId xmlns:a16="http://schemas.microsoft.com/office/drawing/2014/main" id="{BB738F8B-8C51-41BF-9E2B-A8A0EF01F559}"/>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6" name="Star: 5 Points 85">
              <a:extLst>
                <a:ext uri="{FF2B5EF4-FFF2-40B4-BE49-F238E27FC236}">
                  <a16:creationId xmlns:a16="http://schemas.microsoft.com/office/drawing/2014/main" id="{5B2A183C-B349-4674-8DFE-E3ADCAF0126E}"/>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87" name="Group 86">
            <a:extLst>
              <a:ext uri="{FF2B5EF4-FFF2-40B4-BE49-F238E27FC236}">
                <a16:creationId xmlns:a16="http://schemas.microsoft.com/office/drawing/2014/main" id="{40B1F09F-4D1D-4D38-8B1D-517BEB464D32}"/>
              </a:ext>
            </a:extLst>
          </p:cNvPr>
          <p:cNvGrpSpPr/>
          <p:nvPr/>
        </p:nvGrpSpPr>
        <p:grpSpPr>
          <a:xfrm>
            <a:off x="3264993" y="4988405"/>
            <a:ext cx="685800" cy="259390"/>
            <a:chOff x="1676400" y="2895600"/>
            <a:chExt cx="685800" cy="259390"/>
          </a:xfrm>
        </p:grpSpPr>
        <p:sp>
          <p:nvSpPr>
            <p:cNvPr id="88" name="Star: 5 Points 87">
              <a:extLst>
                <a:ext uri="{FF2B5EF4-FFF2-40B4-BE49-F238E27FC236}">
                  <a16:creationId xmlns:a16="http://schemas.microsoft.com/office/drawing/2014/main" id="{FD668018-69E5-4565-BD69-63178B5AACC7}"/>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9" name="Star: 5 Points 88">
              <a:extLst>
                <a:ext uri="{FF2B5EF4-FFF2-40B4-BE49-F238E27FC236}">
                  <a16:creationId xmlns:a16="http://schemas.microsoft.com/office/drawing/2014/main" id="{B0F4D02D-F5A4-4891-8A38-8914133B30D0}"/>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90" name="Group 89">
            <a:extLst>
              <a:ext uri="{FF2B5EF4-FFF2-40B4-BE49-F238E27FC236}">
                <a16:creationId xmlns:a16="http://schemas.microsoft.com/office/drawing/2014/main" id="{1551F9B6-4902-4979-939D-92AAB20B9414}"/>
              </a:ext>
            </a:extLst>
          </p:cNvPr>
          <p:cNvGrpSpPr/>
          <p:nvPr/>
        </p:nvGrpSpPr>
        <p:grpSpPr>
          <a:xfrm>
            <a:off x="4302125" y="2978091"/>
            <a:ext cx="685800" cy="259390"/>
            <a:chOff x="1676400" y="2895600"/>
            <a:chExt cx="685800" cy="259390"/>
          </a:xfrm>
        </p:grpSpPr>
        <p:sp>
          <p:nvSpPr>
            <p:cNvPr id="91" name="Star: 5 Points 90">
              <a:extLst>
                <a:ext uri="{FF2B5EF4-FFF2-40B4-BE49-F238E27FC236}">
                  <a16:creationId xmlns:a16="http://schemas.microsoft.com/office/drawing/2014/main" id="{91087AB6-0F61-4BE5-B157-64C6179CEE30}"/>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2" name="Star: 5 Points 91">
              <a:extLst>
                <a:ext uri="{FF2B5EF4-FFF2-40B4-BE49-F238E27FC236}">
                  <a16:creationId xmlns:a16="http://schemas.microsoft.com/office/drawing/2014/main" id="{A27CAE9B-B345-40A6-81AF-3AC2F2D22AD7}"/>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93" name="Group 92">
            <a:extLst>
              <a:ext uri="{FF2B5EF4-FFF2-40B4-BE49-F238E27FC236}">
                <a16:creationId xmlns:a16="http://schemas.microsoft.com/office/drawing/2014/main" id="{5CE326C3-8B28-4C0E-91FE-0ABEEA7610F9}"/>
              </a:ext>
            </a:extLst>
          </p:cNvPr>
          <p:cNvGrpSpPr/>
          <p:nvPr/>
        </p:nvGrpSpPr>
        <p:grpSpPr>
          <a:xfrm>
            <a:off x="4317484" y="3752997"/>
            <a:ext cx="685800" cy="259390"/>
            <a:chOff x="1676400" y="2895600"/>
            <a:chExt cx="685800" cy="259390"/>
          </a:xfrm>
        </p:grpSpPr>
        <p:sp>
          <p:nvSpPr>
            <p:cNvPr id="94" name="Star: 5 Points 93">
              <a:extLst>
                <a:ext uri="{FF2B5EF4-FFF2-40B4-BE49-F238E27FC236}">
                  <a16:creationId xmlns:a16="http://schemas.microsoft.com/office/drawing/2014/main" id="{F8D066A6-DF52-42E3-8C80-F6A236D124E7}"/>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5" name="Star: 5 Points 94">
              <a:extLst>
                <a:ext uri="{FF2B5EF4-FFF2-40B4-BE49-F238E27FC236}">
                  <a16:creationId xmlns:a16="http://schemas.microsoft.com/office/drawing/2014/main" id="{761810CB-7FF9-43C1-9620-6FEEFB69D0DA}"/>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96" name="Group 95">
            <a:extLst>
              <a:ext uri="{FF2B5EF4-FFF2-40B4-BE49-F238E27FC236}">
                <a16:creationId xmlns:a16="http://schemas.microsoft.com/office/drawing/2014/main" id="{38E70123-E40D-498B-B228-4B1B43D8556E}"/>
              </a:ext>
            </a:extLst>
          </p:cNvPr>
          <p:cNvGrpSpPr/>
          <p:nvPr/>
        </p:nvGrpSpPr>
        <p:grpSpPr>
          <a:xfrm>
            <a:off x="4308774" y="4868093"/>
            <a:ext cx="685800" cy="259390"/>
            <a:chOff x="1676400" y="2895600"/>
            <a:chExt cx="685800" cy="259390"/>
          </a:xfrm>
        </p:grpSpPr>
        <p:sp>
          <p:nvSpPr>
            <p:cNvPr id="97" name="Star: 5 Points 96">
              <a:extLst>
                <a:ext uri="{FF2B5EF4-FFF2-40B4-BE49-F238E27FC236}">
                  <a16:creationId xmlns:a16="http://schemas.microsoft.com/office/drawing/2014/main" id="{C4A74A47-F7D0-49F8-B9A1-E9AEF8612735}"/>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8" name="Star: 5 Points 97">
              <a:extLst>
                <a:ext uri="{FF2B5EF4-FFF2-40B4-BE49-F238E27FC236}">
                  <a16:creationId xmlns:a16="http://schemas.microsoft.com/office/drawing/2014/main" id="{667C40C9-117B-4CD3-B8BD-8E1447EDF958}"/>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99" name="Group 98">
            <a:extLst>
              <a:ext uri="{FF2B5EF4-FFF2-40B4-BE49-F238E27FC236}">
                <a16:creationId xmlns:a16="http://schemas.microsoft.com/office/drawing/2014/main" id="{21B80FEB-5F99-45BB-8A44-4980BD6EB9D8}"/>
              </a:ext>
            </a:extLst>
          </p:cNvPr>
          <p:cNvGrpSpPr/>
          <p:nvPr/>
        </p:nvGrpSpPr>
        <p:grpSpPr>
          <a:xfrm>
            <a:off x="5379969" y="3588230"/>
            <a:ext cx="685800" cy="259390"/>
            <a:chOff x="1676400" y="2895600"/>
            <a:chExt cx="685800" cy="259390"/>
          </a:xfrm>
        </p:grpSpPr>
        <p:sp>
          <p:nvSpPr>
            <p:cNvPr id="100" name="Star: 5 Points 99">
              <a:extLst>
                <a:ext uri="{FF2B5EF4-FFF2-40B4-BE49-F238E27FC236}">
                  <a16:creationId xmlns:a16="http://schemas.microsoft.com/office/drawing/2014/main" id="{29902FA7-0889-4012-96F2-16E8BC61B69B}"/>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1" name="Star: 5 Points 100">
              <a:extLst>
                <a:ext uri="{FF2B5EF4-FFF2-40B4-BE49-F238E27FC236}">
                  <a16:creationId xmlns:a16="http://schemas.microsoft.com/office/drawing/2014/main" id="{95359C92-834F-4A55-AE36-998D07D2AF23}"/>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102" name="Group 101">
            <a:extLst>
              <a:ext uri="{FF2B5EF4-FFF2-40B4-BE49-F238E27FC236}">
                <a16:creationId xmlns:a16="http://schemas.microsoft.com/office/drawing/2014/main" id="{B0F3B8F1-CFD3-45D2-96D2-4EA77518A6CC}"/>
              </a:ext>
            </a:extLst>
          </p:cNvPr>
          <p:cNvGrpSpPr/>
          <p:nvPr/>
        </p:nvGrpSpPr>
        <p:grpSpPr>
          <a:xfrm>
            <a:off x="5406528" y="3970023"/>
            <a:ext cx="685800" cy="259390"/>
            <a:chOff x="1676400" y="2895600"/>
            <a:chExt cx="685800" cy="259390"/>
          </a:xfrm>
        </p:grpSpPr>
        <p:sp>
          <p:nvSpPr>
            <p:cNvPr id="103" name="Star: 5 Points 102">
              <a:extLst>
                <a:ext uri="{FF2B5EF4-FFF2-40B4-BE49-F238E27FC236}">
                  <a16:creationId xmlns:a16="http://schemas.microsoft.com/office/drawing/2014/main" id="{F1996DBE-5AF6-401D-8782-1426172E0FE3}"/>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4" name="Star: 5 Points 103">
              <a:extLst>
                <a:ext uri="{FF2B5EF4-FFF2-40B4-BE49-F238E27FC236}">
                  <a16:creationId xmlns:a16="http://schemas.microsoft.com/office/drawing/2014/main" id="{58D90FB6-F2EF-42BB-9BDB-E587A4139FF5}"/>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105" name="Group 104">
            <a:extLst>
              <a:ext uri="{FF2B5EF4-FFF2-40B4-BE49-F238E27FC236}">
                <a16:creationId xmlns:a16="http://schemas.microsoft.com/office/drawing/2014/main" id="{B4378792-0CC0-42FC-A47E-9EF1DB46A4E0}"/>
              </a:ext>
            </a:extLst>
          </p:cNvPr>
          <p:cNvGrpSpPr/>
          <p:nvPr/>
        </p:nvGrpSpPr>
        <p:grpSpPr>
          <a:xfrm>
            <a:off x="5415756" y="4608703"/>
            <a:ext cx="685800" cy="259390"/>
            <a:chOff x="1676400" y="2895600"/>
            <a:chExt cx="685800" cy="259390"/>
          </a:xfrm>
        </p:grpSpPr>
        <p:sp>
          <p:nvSpPr>
            <p:cNvPr id="106" name="Star: 5 Points 105">
              <a:extLst>
                <a:ext uri="{FF2B5EF4-FFF2-40B4-BE49-F238E27FC236}">
                  <a16:creationId xmlns:a16="http://schemas.microsoft.com/office/drawing/2014/main" id="{B2ADAB00-7624-4145-ABB7-DBB41E187ED8}"/>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7" name="Star: 5 Points 106">
              <a:extLst>
                <a:ext uri="{FF2B5EF4-FFF2-40B4-BE49-F238E27FC236}">
                  <a16:creationId xmlns:a16="http://schemas.microsoft.com/office/drawing/2014/main" id="{16E70E23-570A-4242-AAC2-FE021D0B0371}"/>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108" name="Group 107">
            <a:extLst>
              <a:ext uri="{FF2B5EF4-FFF2-40B4-BE49-F238E27FC236}">
                <a16:creationId xmlns:a16="http://schemas.microsoft.com/office/drawing/2014/main" id="{AD537B17-CEB8-4ACD-B392-68A33405DB94}"/>
              </a:ext>
            </a:extLst>
          </p:cNvPr>
          <p:cNvGrpSpPr/>
          <p:nvPr/>
        </p:nvGrpSpPr>
        <p:grpSpPr>
          <a:xfrm>
            <a:off x="1676400" y="1342608"/>
            <a:ext cx="685800" cy="259390"/>
            <a:chOff x="1676400" y="2895600"/>
            <a:chExt cx="685800" cy="259390"/>
          </a:xfrm>
        </p:grpSpPr>
        <p:sp>
          <p:nvSpPr>
            <p:cNvPr id="109" name="Star: 5 Points 108">
              <a:extLst>
                <a:ext uri="{FF2B5EF4-FFF2-40B4-BE49-F238E27FC236}">
                  <a16:creationId xmlns:a16="http://schemas.microsoft.com/office/drawing/2014/main" id="{9B37D7B7-5861-4257-9F8C-04D3DDF34279}"/>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0" name="Star: 5 Points 109">
              <a:extLst>
                <a:ext uri="{FF2B5EF4-FFF2-40B4-BE49-F238E27FC236}">
                  <a16:creationId xmlns:a16="http://schemas.microsoft.com/office/drawing/2014/main" id="{BFF4F46D-3918-48B5-8C0F-881EE3EB0F90}"/>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111" name="Group 110">
            <a:extLst>
              <a:ext uri="{FF2B5EF4-FFF2-40B4-BE49-F238E27FC236}">
                <a16:creationId xmlns:a16="http://schemas.microsoft.com/office/drawing/2014/main" id="{104D74D4-F078-4075-A68D-51850787B8AE}"/>
              </a:ext>
            </a:extLst>
          </p:cNvPr>
          <p:cNvGrpSpPr/>
          <p:nvPr/>
        </p:nvGrpSpPr>
        <p:grpSpPr>
          <a:xfrm>
            <a:off x="3308651" y="1314379"/>
            <a:ext cx="685800" cy="259390"/>
            <a:chOff x="1676400" y="2895600"/>
            <a:chExt cx="685800" cy="259390"/>
          </a:xfrm>
        </p:grpSpPr>
        <p:sp>
          <p:nvSpPr>
            <p:cNvPr id="112" name="Star: 5 Points 111">
              <a:extLst>
                <a:ext uri="{FF2B5EF4-FFF2-40B4-BE49-F238E27FC236}">
                  <a16:creationId xmlns:a16="http://schemas.microsoft.com/office/drawing/2014/main" id="{2524BC14-E9C1-47E6-9147-2FC08E4D174A}"/>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3" name="Star: 5 Points 112">
              <a:extLst>
                <a:ext uri="{FF2B5EF4-FFF2-40B4-BE49-F238E27FC236}">
                  <a16:creationId xmlns:a16="http://schemas.microsoft.com/office/drawing/2014/main" id="{49AE57AA-C007-4785-816C-C9490F9D4AEA}"/>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114" name="Group 113">
            <a:extLst>
              <a:ext uri="{FF2B5EF4-FFF2-40B4-BE49-F238E27FC236}">
                <a16:creationId xmlns:a16="http://schemas.microsoft.com/office/drawing/2014/main" id="{ACA216A1-432B-401E-B26A-39A78F6C7142}"/>
              </a:ext>
            </a:extLst>
          </p:cNvPr>
          <p:cNvGrpSpPr/>
          <p:nvPr/>
        </p:nvGrpSpPr>
        <p:grpSpPr>
          <a:xfrm>
            <a:off x="4403102" y="1322158"/>
            <a:ext cx="685800" cy="259390"/>
            <a:chOff x="1676400" y="2895600"/>
            <a:chExt cx="685800" cy="259390"/>
          </a:xfrm>
        </p:grpSpPr>
        <p:sp>
          <p:nvSpPr>
            <p:cNvPr id="115" name="Star: 5 Points 114">
              <a:extLst>
                <a:ext uri="{FF2B5EF4-FFF2-40B4-BE49-F238E27FC236}">
                  <a16:creationId xmlns:a16="http://schemas.microsoft.com/office/drawing/2014/main" id="{7866DE74-FE65-4ACA-8D82-CEB52A7E0A05}"/>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6" name="Star: 5 Points 115">
              <a:extLst>
                <a:ext uri="{FF2B5EF4-FFF2-40B4-BE49-F238E27FC236}">
                  <a16:creationId xmlns:a16="http://schemas.microsoft.com/office/drawing/2014/main" id="{32D9777E-29C3-4E83-963B-B0F53C90C639}"/>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grpSp>
        <p:nvGrpSpPr>
          <p:cNvPr id="117" name="Group 116">
            <a:extLst>
              <a:ext uri="{FF2B5EF4-FFF2-40B4-BE49-F238E27FC236}">
                <a16:creationId xmlns:a16="http://schemas.microsoft.com/office/drawing/2014/main" id="{28F73D2B-F18C-4216-9412-17D83106A2BC}"/>
              </a:ext>
            </a:extLst>
          </p:cNvPr>
          <p:cNvGrpSpPr/>
          <p:nvPr/>
        </p:nvGrpSpPr>
        <p:grpSpPr>
          <a:xfrm>
            <a:off x="5465587" y="1357131"/>
            <a:ext cx="685800" cy="259390"/>
            <a:chOff x="1676400" y="2895600"/>
            <a:chExt cx="685800" cy="259390"/>
          </a:xfrm>
        </p:grpSpPr>
        <p:sp>
          <p:nvSpPr>
            <p:cNvPr id="118" name="Star: 5 Points 117">
              <a:extLst>
                <a:ext uri="{FF2B5EF4-FFF2-40B4-BE49-F238E27FC236}">
                  <a16:creationId xmlns:a16="http://schemas.microsoft.com/office/drawing/2014/main" id="{71B258E6-B71B-4D1A-9C8B-AFCE1DAE6E35}"/>
                </a:ext>
              </a:extLst>
            </p:cNvPr>
            <p:cNvSpPr/>
            <p:nvPr/>
          </p:nvSpPr>
          <p:spPr bwMode="auto">
            <a:xfrm>
              <a:off x="2104918"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9" name="Star: 5 Points 118">
              <a:extLst>
                <a:ext uri="{FF2B5EF4-FFF2-40B4-BE49-F238E27FC236}">
                  <a16:creationId xmlns:a16="http://schemas.microsoft.com/office/drawing/2014/main" id="{037451C0-DC25-49A3-9131-AD2E73B7EF0B}"/>
                </a:ext>
              </a:extLst>
            </p:cNvPr>
            <p:cNvSpPr/>
            <p:nvPr/>
          </p:nvSpPr>
          <p:spPr bwMode="auto">
            <a:xfrm>
              <a:off x="1676400" y="2895600"/>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cxnSp>
        <p:nvCxnSpPr>
          <p:cNvPr id="15" name="Straight Connector 14">
            <a:extLst>
              <a:ext uri="{FF2B5EF4-FFF2-40B4-BE49-F238E27FC236}">
                <a16:creationId xmlns:a16="http://schemas.microsoft.com/office/drawing/2014/main" id="{3E41D61A-E0CF-4FCE-9699-56820F4E86C4}"/>
              </a:ext>
            </a:extLst>
          </p:cNvPr>
          <p:cNvCxnSpPr/>
          <p:nvPr/>
        </p:nvCxnSpPr>
        <p:spPr bwMode="auto">
          <a:xfrm>
            <a:off x="2421945" y="1554469"/>
            <a:ext cx="510021" cy="19490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5B25122B-C12F-4720-A75D-E3EC9A394273}"/>
              </a:ext>
            </a:extLst>
          </p:cNvPr>
          <p:cNvCxnSpPr>
            <a:cxnSpLocks/>
          </p:cNvCxnSpPr>
          <p:nvPr/>
        </p:nvCxnSpPr>
        <p:spPr bwMode="auto">
          <a:xfrm>
            <a:off x="3988829" y="1623733"/>
            <a:ext cx="537702" cy="26424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24FD0BA2-F194-4AA4-BF66-2C8AD9A5C85A}"/>
              </a:ext>
            </a:extLst>
          </p:cNvPr>
          <p:cNvCxnSpPr>
            <a:cxnSpLocks/>
          </p:cNvCxnSpPr>
          <p:nvPr/>
        </p:nvCxnSpPr>
        <p:spPr bwMode="auto">
          <a:xfrm>
            <a:off x="5035590" y="1659757"/>
            <a:ext cx="387881" cy="33094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04C5A6AB-4CFB-4DEF-B55E-3B6D1668E603}"/>
              </a:ext>
            </a:extLst>
          </p:cNvPr>
          <p:cNvCxnSpPr>
            <a:cxnSpLocks/>
          </p:cNvCxnSpPr>
          <p:nvPr/>
        </p:nvCxnSpPr>
        <p:spPr bwMode="auto">
          <a:xfrm>
            <a:off x="6088589" y="1695169"/>
            <a:ext cx="445398" cy="46809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5" name="Star: 5 Points 124">
            <a:extLst>
              <a:ext uri="{FF2B5EF4-FFF2-40B4-BE49-F238E27FC236}">
                <a16:creationId xmlns:a16="http://schemas.microsoft.com/office/drawing/2014/main" id="{6AE5FBDA-604F-48CB-970F-4EECE2E4250B}"/>
              </a:ext>
            </a:extLst>
          </p:cNvPr>
          <p:cNvSpPr/>
          <p:nvPr/>
        </p:nvSpPr>
        <p:spPr bwMode="auto">
          <a:xfrm>
            <a:off x="126434" y="1126204"/>
            <a:ext cx="257282" cy="259390"/>
          </a:xfrm>
          <a:prstGeom prst="star5">
            <a:avLst/>
          </a:prstGeom>
          <a:solidFill>
            <a:srgbClr val="00206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 name="TextBox 26">
            <a:extLst>
              <a:ext uri="{FF2B5EF4-FFF2-40B4-BE49-F238E27FC236}">
                <a16:creationId xmlns:a16="http://schemas.microsoft.com/office/drawing/2014/main" id="{E5E55412-787B-43CF-B2BB-BFDF33081725}"/>
              </a:ext>
            </a:extLst>
          </p:cNvPr>
          <p:cNvSpPr txBox="1"/>
          <p:nvPr/>
        </p:nvSpPr>
        <p:spPr>
          <a:xfrm>
            <a:off x="48597" y="1020605"/>
            <a:ext cx="1451338" cy="738664"/>
          </a:xfrm>
          <a:prstGeom prst="rect">
            <a:avLst/>
          </a:prstGeom>
          <a:noFill/>
        </p:spPr>
        <p:txBody>
          <a:bodyPr wrap="square" rtlCol="0">
            <a:spAutoFit/>
          </a:bodyPr>
          <a:lstStyle/>
          <a:p>
            <a:r>
              <a:rPr lang="en-US" dirty="0"/>
              <a:t>    =</a:t>
            </a:r>
          </a:p>
          <a:p>
            <a:r>
              <a:rPr lang="en-US" sz="1800" dirty="0"/>
              <a:t>measurement</a:t>
            </a:r>
          </a:p>
        </p:txBody>
      </p:sp>
    </p:spTree>
    <p:extLst>
      <p:ext uri="{BB962C8B-B14F-4D97-AF65-F5344CB8AC3E}">
        <p14:creationId xmlns:p14="http://schemas.microsoft.com/office/powerpoint/2010/main" val="29732162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160421" y="80211"/>
            <a:ext cx="8839200" cy="1143000"/>
          </a:xfrm>
        </p:spPr>
        <p:txBody>
          <a:bodyPr/>
          <a:lstStyle/>
          <a:p>
            <a:r>
              <a:rPr lang="en-US" sz="3200" b="1" dirty="0"/>
              <a:t>Example of case-control study with incidence density sampling of an underlying fixed cohort</a:t>
            </a:r>
          </a:p>
        </p:txBody>
      </p:sp>
      <p:sp>
        <p:nvSpPr>
          <p:cNvPr id="87042" name="Rectangle 3"/>
          <p:cNvSpPr>
            <a:spLocks noGrp="1" noChangeArrowheads="1"/>
          </p:cNvSpPr>
          <p:nvPr>
            <p:ph type="body" idx="1"/>
          </p:nvPr>
        </p:nvSpPr>
        <p:spPr>
          <a:xfrm>
            <a:off x="685800" y="1828800"/>
            <a:ext cx="7772400" cy="4114800"/>
          </a:xfrm>
        </p:spPr>
        <p:txBody>
          <a:bodyPr/>
          <a:lstStyle/>
          <a:p>
            <a:pPr>
              <a:lnSpc>
                <a:spcPct val="80000"/>
              </a:lnSpc>
              <a:buFontTx/>
              <a:buNone/>
            </a:pPr>
            <a:r>
              <a:rPr lang="en-US" sz="2000" b="1" dirty="0"/>
              <a:t>Abstract</a:t>
            </a:r>
          </a:p>
          <a:p>
            <a:pPr>
              <a:lnSpc>
                <a:spcPct val="80000"/>
              </a:lnSpc>
              <a:buFontTx/>
              <a:buNone/>
            </a:pPr>
            <a:r>
              <a:rPr lang="en-US" sz="2000" dirty="0"/>
              <a:t>We investigated associations between metabolic syndrome, its components, and breast cancer risk in a nested case–control study on postmenopausal women of the ORDET cohort (N = </a:t>
            </a:r>
            <a:r>
              <a:rPr lang="en-US" sz="2000" b="1" dirty="0"/>
              <a:t>10,000</a:t>
            </a:r>
            <a:r>
              <a:rPr lang="en-US" sz="2000" dirty="0"/>
              <a:t>).</a:t>
            </a:r>
            <a:endParaRPr lang="en-US" sz="2000" b="1" dirty="0"/>
          </a:p>
          <a:p>
            <a:pPr>
              <a:lnSpc>
                <a:spcPct val="80000"/>
              </a:lnSpc>
              <a:buFontTx/>
              <a:buNone/>
            </a:pPr>
            <a:r>
              <a:rPr lang="en-US" sz="2000" dirty="0"/>
              <a:t>After a median follow-up of 13.5 years, </a:t>
            </a:r>
            <a:r>
              <a:rPr lang="en-US" sz="2000" b="1" dirty="0"/>
              <a:t>163</a:t>
            </a:r>
            <a:r>
              <a:rPr lang="en-US" sz="2000" dirty="0"/>
              <a:t> women developed breast cancer…</a:t>
            </a:r>
            <a:r>
              <a:rPr lang="en-US" sz="2000" b="1" dirty="0"/>
              <a:t>Four matched controls per case were selected by incidence density sampling</a:t>
            </a:r>
            <a:r>
              <a:rPr lang="en-US" sz="2000" dirty="0"/>
              <a:t>, and rate ratios were estimated by conditional logistic regression. Metabolic syndrome (i.e. presence of three or more metabolic syndrome components) was significantly associated with breast cancer risk </a:t>
            </a:r>
            <a:r>
              <a:rPr lang="en-US" sz="2000" b="1" dirty="0"/>
              <a:t>(rate ratio</a:t>
            </a:r>
            <a:r>
              <a:rPr lang="en-US" sz="2000" dirty="0"/>
              <a:t> 1.58 [95% confidence interval 1.07–2.33])…</a:t>
            </a:r>
          </a:p>
          <a:p>
            <a:pPr algn="r">
              <a:lnSpc>
                <a:spcPct val="80000"/>
              </a:lnSpc>
              <a:buFontTx/>
              <a:buNone/>
            </a:pPr>
            <a:r>
              <a:rPr lang="en-US" sz="2000" dirty="0"/>
              <a:t> </a:t>
            </a:r>
            <a:r>
              <a:rPr lang="en-US" sz="2000" b="1" dirty="0"/>
              <a:t>Metabolic syndrome and postmenopausal breast cancer in the ORDET cohort: A nested case–control study </a:t>
            </a:r>
            <a:br>
              <a:rPr lang="en-US" sz="2000" dirty="0">
                <a:hlinkClick r:id="rId3"/>
              </a:rPr>
            </a:br>
            <a:r>
              <a:rPr lang="en-US" sz="2000" dirty="0"/>
              <a:t>Agnoli et al. </a:t>
            </a:r>
            <a:r>
              <a:rPr lang="en-US" sz="2000" i="1" dirty="0"/>
              <a:t>Nutr Metab Cardiovasc Dis</a:t>
            </a:r>
            <a:r>
              <a:rPr lang="en-US" sz="2000" dirty="0"/>
              <a:t> 2009 </a:t>
            </a:r>
          </a:p>
        </p:txBody>
      </p:sp>
      <p:sp>
        <p:nvSpPr>
          <p:cNvPr id="174084" name="Text Box 4"/>
          <p:cNvSpPr txBox="1">
            <a:spLocks noChangeArrowheads="1"/>
          </p:cNvSpPr>
          <p:nvPr/>
        </p:nvSpPr>
        <p:spPr bwMode="auto">
          <a:xfrm>
            <a:off x="-8021" y="6026043"/>
            <a:ext cx="9144000" cy="461665"/>
          </a:xfrm>
          <a:prstGeom prst="rect">
            <a:avLst/>
          </a:prstGeom>
          <a:noFill/>
          <a:ln w="9525">
            <a:noFill/>
            <a:miter lim="800000"/>
            <a:headEnd/>
            <a:tailEnd/>
          </a:ln>
        </p:spPr>
        <p:txBody>
          <a:bodyPr wrap="square">
            <a:spAutoFit/>
          </a:bodyPr>
          <a:lstStyle/>
          <a:p>
            <a:pPr algn="ctr" eaLnBrk="0" hangingPunct="0">
              <a:spcBef>
                <a:spcPct val="50000"/>
              </a:spcBef>
            </a:pPr>
            <a:r>
              <a:rPr lang="en-US" dirty="0">
                <a:solidFill>
                  <a:srgbClr val="FF0000"/>
                </a:solidFill>
              </a:rPr>
              <a:t>Efficient design!  815 (163 cases + 652 ctrls) represent 10,000 women</a:t>
            </a:r>
          </a:p>
        </p:txBody>
      </p:sp>
      <p:sp>
        <p:nvSpPr>
          <p:cNvPr id="5" name="Rectangle 3">
            <a:extLst>
              <a:ext uri="{FF2B5EF4-FFF2-40B4-BE49-F238E27FC236}">
                <a16:creationId xmlns:a16="http://schemas.microsoft.com/office/drawing/2014/main" id="{83BAE1AA-8013-4637-9552-9C53D9902F20}"/>
              </a:ext>
            </a:extLst>
          </p:cNvPr>
          <p:cNvSpPr txBox="1">
            <a:spLocks noChangeArrowheads="1"/>
          </p:cNvSpPr>
          <p:nvPr/>
        </p:nvSpPr>
        <p:spPr bwMode="auto">
          <a:xfrm>
            <a:off x="310487" y="1305654"/>
            <a:ext cx="8839200" cy="4567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nSpc>
                <a:spcPct val="80000"/>
              </a:lnSpc>
              <a:buNone/>
            </a:pPr>
            <a:r>
              <a:rPr lang="en-US" sz="2400" kern="0" dirty="0">
                <a:solidFill>
                  <a:srgbClr val="FF0000"/>
                </a:solidFill>
              </a:rPr>
              <a:t>Research Question:  Does metabolic syndrome cause breast cancer?  </a:t>
            </a:r>
            <a:endParaRPr lang="en-US" sz="2800" kern="0" dirty="0">
              <a:solidFill>
                <a:srgbClr val="FF0000"/>
              </a:solidFill>
            </a:endParaRPr>
          </a:p>
        </p:txBody>
      </p:sp>
      <p:sp>
        <p:nvSpPr>
          <p:cNvPr id="6" name="Oval 5">
            <a:extLst>
              <a:ext uri="{FF2B5EF4-FFF2-40B4-BE49-F238E27FC236}">
                <a16:creationId xmlns:a16="http://schemas.microsoft.com/office/drawing/2014/main" id="{0E315692-0131-4D89-91EF-EFFDAFCC24CE}"/>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3715064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2766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19400"/>
            <a:ext cx="4572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a:cxnSpLocks/>
          </p:cNvCxnSpPr>
          <p:nvPr/>
        </p:nvCxnSpPr>
        <p:spPr>
          <a:xfrm flipV="1">
            <a:off x="1843539" y="1802368"/>
            <a:ext cx="428217" cy="4247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2282785" y="1839218"/>
            <a:ext cx="428217" cy="4210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V="1">
            <a:off x="3810000" y="2013115"/>
            <a:ext cx="446583" cy="4252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flipV="1">
            <a:off x="4732330" y="2157386"/>
            <a:ext cx="426470" cy="4164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5634547" y="2286000"/>
            <a:ext cx="385253" cy="3709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6659814" y="2361518"/>
            <a:ext cx="423070" cy="431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V="1">
            <a:off x="7143750" y="2438400"/>
            <a:ext cx="400050" cy="4113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43840" y="2063915"/>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83248" y="216607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59512" y="2336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12" name="TextBox 35"/>
          <p:cNvSpPr txBox="1">
            <a:spLocks noChangeArrowheads="1"/>
          </p:cNvSpPr>
          <p:nvPr/>
        </p:nvSpPr>
        <p:spPr bwMode="auto">
          <a:xfrm>
            <a:off x="3597164" y="180236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1295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1" y="2286000"/>
            <a:ext cx="46038"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9495" y="2444915"/>
            <a:ext cx="57088" cy="2944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flipH="1">
            <a:off x="5151437" y="2560323"/>
            <a:ext cx="46037"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689308"/>
            <a:ext cx="46038" cy="2686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9" name="Shape 58"/>
          <p:cNvCxnSpPr>
            <a:stCxn id="51" idx="2"/>
          </p:cNvCxnSpPr>
          <p:nvPr/>
        </p:nvCxnSpPr>
        <p:spPr>
          <a:xfrm rot="16200000" flipH="1">
            <a:off x="5127625" y="2971800"/>
            <a:ext cx="304800" cy="5181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a:stCxn id="52" idx="2"/>
          </p:cNvCxnSpPr>
          <p:nvPr/>
        </p:nvCxnSpPr>
        <p:spPr>
          <a:xfrm>
            <a:off x="4228039" y="5389347"/>
            <a:ext cx="0" cy="325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p:nvCxnSpPr>
        <p:spPr>
          <a:xfrm>
            <a:off x="5178426" y="5446713"/>
            <a:ext cx="0" cy="26828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168400" y="5889625"/>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031" name="TextBox 56"/>
          <p:cNvSpPr txBox="1">
            <a:spLocks noChangeArrowheads="1"/>
          </p:cNvSpPr>
          <p:nvPr/>
        </p:nvSpPr>
        <p:spPr bwMode="auto">
          <a:xfrm>
            <a:off x="3683001" y="5900739"/>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cxnSp>
        <p:nvCxnSpPr>
          <p:cNvPr id="47" name="Straight Connector 46"/>
          <p:cNvCxnSpPr>
            <a:cxnSpLocks/>
            <a:stCxn id="54" idx="2"/>
          </p:cNvCxnSpPr>
          <p:nvPr/>
        </p:nvCxnSpPr>
        <p:spPr>
          <a:xfrm flipH="1">
            <a:off x="6270625" y="5375358"/>
            <a:ext cx="794" cy="339642"/>
          </a:xfrm>
          <a:prstGeom prst="line">
            <a:avLst/>
          </a:prstGeom>
        </p:spPr>
        <p:style>
          <a:lnRef idx="1">
            <a:schemeClr val="accent1"/>
          </a:lnRef>
          <a:fillRef idx="0">
            <a:schemeClr val="accent1"/>
          </a:fillRef>
          <a:effectRef idx="0">
            <a:schemeClr val="accent1"/>
          </a:effectRef>
          <a:fontRef idx="minor">
            <a:schemeClr val="tx1"/>
          </a:fontRef>
        </p:style>
      </p:cxnSp>
      <p:sp>
        <p:nvSpPr>
          <p:cNvPr id="8503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6" name="Text Box 45"/>
          <p:cNvSpPr txBox="1">
            <a:spLocks noChangeArrowheads="1"/>
          </p:cNvSpPr>
          <p:nvPr/>
        </p:nvSpPr>
        <p:spPr bwMode="auto">
          <a:xfrm>
            <a:off x="2574925" y="39624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5037" name="Text Box 46"/>
          <p:cNvSpPr txBox="1">
            <a:spLocks noChangeArrowheads="1"/>
          </p:cNvSpPr>
          <p:nvPr/>
        </p:nvSpPr>
        <p:spPr bwMode="auto">
          <a:xfrm>
            <a:off x="2574925" y="4876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48" name="Text Box 44"/>
          <p:cNvSpPr txBox="1">
            <a:spLocks noChangeArrowheads="1"/>
          </p:cNvSpPr>
          <p:nvPr/>
        </p:nvSpPr>
        <p:spPr bwMode="auto">
          <a:xfrm>
            <a:off x="4110518" y="331169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49" name="Text Box 45"/>
          <p:cNvSpPr txBox="1">
            <a:spLocks noChangeArrowheads="1"/>
          </p:cNvSpPr>
          <p:nvPr/>
        </p:nvSpPr>
        <p:spPr bwMode="auto">
          <a:xfrm>
            <a:off x="4105801" y="40227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0" name="Text Box 46"/>
          <p:cNvSpPr txBox="1">
            <a:spLocks noChangeArrowheads="1"/>
          </p:cNvSpPr>
          <p:nvPr/>
        </p:nvSpPr>
        <p:spPr bwMode="auto">
          <a:xfrm>
            <a:off x="4090987" y="50736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5" name="Text Box 44"/>
          <p:cNvSpPr txBox="1">
            <a:spLocks noChangeArrowheads="1"/>
          </p:cNvSpPr>
          <p:nvPr/>
        </p:nvSpPr>
        <p:spPr bwMode="auto">
          <a:xfrm>
            <a:off x="5075237" y="3028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5"/>
          <p:cNvSpPr txBox="1">
            <a:spLocks noChangeArrowheads="1"/>
          </p:cNvSpPr>
          <p:nvPr/>
        </p:nvSpPr>
        <p:spPr bwMode="auto">
          <a:xfrm>
            <a:off x="5075237" y="38100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6"/>
          <p:cNvSpPr txBox="1">
            <a:spLocks noChangeArrowheads="1"/>
          </p:cNvSpPr>
          <p:nvPr/>
        </p:nvSpPr>
        <p:spPr bwMode="auto">
          <a:xfrm>
            <a:off x="5075237" y="4933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6" name="Text Box 44"/>
          <p:cNvSpPr txBox="1">
            <a:spLocks noChangeArrowheads="1"/>
          </p:cNvSpPr>
          <p:nvPr/>
        </p:nvSpPr>
        <p:spPr bwMode="auto">
          <a:xfrm>
            <a:off x="6160293" y="36258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7" name="Text Box 45"/>
          <p:cNvSpPr txBox="1">
            <a:spLocks noChangeArrowheads="1"/>
          </p:cNvSpPr>
          <p:nvPr/>
        </p:nvSpPr>
        <p:spPr bwMode="auto">
          <a:xfrm>
            <a:off x="6160293" y="4051659"/>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8" name="Text Box 46"/>
          <p:cNvSpPr txBox="1">
            <a:spLocks noChangeArrowheads="1"/>
          </p:cNvSpPr>
          <p:nvPr/>
        </p:nvSpPr>
        <p:spPr bwMode="auto">
          <a:xfrm>
            <a:off x="6160293" y="4876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9" name="Rectangle 68"/>
          <p:cNvSpPr/>
          <p:nvPr/>
        </p:nvSpPr>
        <p:spPr>
          <a:xfrm>
            <a:off x="7889875" y="474482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controls</a:t>
            </a:r>
          </a:p>
        </p:txBody>
      </p:sp>
      <p:sp>
        <p:nvSpPr>
          <p:cNvPr id="70" name="Oval 69"/>
          <p:cNvSpPr/>
          <p:nvPr/>
        </p:nvSpPr>
        <p:spPr>
          <a:xfrm>
            <a:off x="4526531" y="192024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1" name="Oval 70"/>
          <p:cNvSpPr/>
          <p:nvPr/>
        </p:nvSpPr>
        <p:spPr>
          <a:xfrm>
            <a:off x="2962402" y="172645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2" name="Oval 71"/>
          <p:cNvSpPr/>
          <p:nvPr/>
        </p:nvSpPr>
        <p:spPr>
          <a:xfrm>
            <a:off x="5410200" y="207264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3" name="Oval 72"/>
          <p:cNvSpPr/>
          <p:nvPr/>
        </p:nvSpPr>
        <p:spPr>
          <a:xfrm>
            <a:off x="6533987" y="220998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0" name="Rectangle 2">
            <a:extLst>
              <a:ext uri="{FF2B5EF4-FFF2-40B4-BE49-F238E27FC236}">
                <a16:creationId xmlns:a16="http://schemas.microsoft.com/office/drawing/2014/main" id="{21224666-C552-4496-82E4-F9739D20E615}"/>
              </a:ext>
            </a:extLst>
          </p:cNvPr>
          <p:cNvSpPr txBox="1">
            <a:spLocks noChangeArrowheads="1"/>
          </p:cNvSpPr>
          <p:nvPr/>
        </p:nvSpPr>
        <p:spPr>
          <a:xfrm>
            <a:off x="0" y="177315"/>
            <a:ext cx="9144000" cy="1295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800" b="1" kern="0" dirty="0"/>
              <a:t>An individual can be a control and then a case in incidence density sampling; or repeatedly a control</a:t>
            </a:r>
          </a:p>
        </p:txBody>
      </p:sp>
      <p:sp>
        <p:nvSpPr>
          <p:cNvPr id="2" name="Oval 1">
            <a:extLst>
              <a:ext uri="{FF2B5EF4-FFF2-40B4-BE49-F238E27FC236}">
                <a16:creationId xmlns:a16="http://schemas.microsoft.com/office/drawing/2014/main" id="{A00E2C6D-75B0-4215-83C1-E59101B7E95D}"/>
              </a:ext>
            </a:extLst>
          </p:cNvPr>
          <p:cNvSpPr/>
          <p:nvPr/>
        </p:nvSpPr>
        <p:spPr bwMode="auto">
          <a:xfrm>
            <a:off x="2282785" y="2801794"/>
            <a:ext cx="830880" cy="579220"/>
          </a:xfrm>
          <a:prstGeom prst="ellipse">
            <a:avLst/>
          </a:prstGeom>
          <a:noFill/>
          <a:ln w="476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62" name="Oval 61">
            <a:extLst>
              <a:ext uri="{FF2B5EF4-FFF2-40B4-BE49-F238E27FC236}">
                <a16:creationId xmlns:a16="http://schemas.microsoft.com/office/drawing/2014/main" id="{0FEFB5BA-4B48-4F8F-8333-C82B10B767AC}"/>
              </a:ext>
            </a:extLst>
          </p:cNvPr>
          <p:cNvSpPr/>
          <p:nvPr/>
        </p:nvSpPr>
        <p:spPr bwMode="auto">
          <a:xfrm>
            <a:off x="4221264" y="1743455"/>
            <a:ext cx="830880" cy="579220"/>
          </a:xfrm>
          <a:prstGeom prst="ellipse">
            <a:avLst/>
          </a:prstGeom>
          <a:noFill/>
          <a:ln w="47625"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64" name="Oval 63">
            <a:extLst>
              <a:ext uri="{FF2B5EF4-FFF2-40B4-BE49-F238E27FC236}">
                <a16:creationId xmlns:a16="http://schemas.microsoft.com/office/drawing/2014/main" id="{7F11DE27-EA6C-4DEF-8BD5-F68B38A715F3}"/>
              </a:ext>
            </a:extLst>
          </p:cNvPr>
          <p:cNvSpPr/>
          <p:nvPr/>
        </p:nvSpPr>
        <p:spPr bwMode="auto">
          <a:xfrm>
            <a:off x="2298453" y="4648200"/>
            <a:ext cx="830880" cy="579220"/>
          </a:xfrm>
          <a:prstGeom prst="ellipse">
            <a:avLst/>
          </a:prstGeom>
          <a:noFill/>
          <a:ln w="47625" cap="flat" cmpd="sng" algn="ctr">
            <a:solidFill>
              <a:srgbClr val="90594E"/>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65" name="Oval 64">
            <a:extLst>
              <a:ext uri="{FF2B5EF4-FFF2-40B4-BE49-F238E27FC236}">
                <a16:creationId xmlns:a16="http://schemas.microsoft.com/office/drawing/2014/main" id="{6D0CA696-1737-484C-97C1-431401134F98}"/>
              </a:ext>
            </a:extLst>
          </p:cNvPr>
          <p:cNvSpPr/>
          <p:nvPr/>
        </p:nvSpPr>
        <p:spPr bwMode="auto">
          <a:xfrm>
            <a:off x="5855185" y="4693770"/>
            <a:ext cx="830880" cy="579220"/>
          </a:xfrm>
          <a:prstGeom prst="ellipse">
            <a:avLst/>
          </a:prstGeom>
          <a:noFill/>
          <a:ln w="47625" cap="flat" cmpd="sng" algn="ctr">
            <a:solidFill>
              <a:srgbClr val="90594E"/>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74" name="Oval 73">
            <a:extLst>
              <a:ext uri="{FF2B5EF4-FFF2-40B4-BE49-F238E27FC236}">
                <a16:creationId xmlns:a16="http://schemas.microsoft.com/office/drawing/2014/main" id="{17EBF471-E594-4B38-8F2A-D7F5DDE93953}"/>
              </a:ext>
            </a:extLst>
          </p:cNvPr>
          <p:cNvSpPr/>
          <p:nvPr/>
        </p:nvSpPr>
        <p:spPr>
          <a:xfrm>
            <a:off x="8915400" y="76201"/>
            <a:ext cx="152400" cy="15239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28256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2" grpId="0" animBg="1"/>
      <p:bldP spid="64" grpId="0" animBg="1"/>
      <p:bldP spid="6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2004949"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796149"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547749"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a:cxnSpLocks/>
          </p:cNvCxnSpPr>
          <p:nvPr/>
        </p:nvCxnSpPr>
        <p:spPr>
          <a:xfrm flipV="1">
            <a:off x="2385949" y="1752602"/>
            <a:ext cx="452631" cy="4571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843149" y="1828800"/>
            <a:ext cx="433451" cy="4429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90949" y="2043363"/>
            <a:ext cx="381000" cy="3950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281549" y="2175045"/>
            <a:ext cx="357251" cy="4157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V="1">
            <a:off x="6157461" y="2286000"/>
            <a:ext cx="343288" cy="4162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201570" y="2470464"/>
            <a:ext cx="433169"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522630" y="2508845"/>
            <a:ext cx="425919" cy="3867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147949"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671949"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648199" y="2257926"/>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729349" y="24003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528949"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5052949"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967349"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7110349"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757549"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204" name="TextBox 35"/>
          <p:cNvSpPr txBox="1">
            <a:spLocks noChangeArrowheads="1"/>
          </p:cNvSpPr>
          <p:nvPr/>
        </p:nvSpPr>
        <p:spPr bwMode="auto">
          <a:xfrm>
            <a:off x="4062014" y="1796534"/>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1" name="Straight Arrow Connector 30"/>
          <p:cNvCxnSpPr>
            <a:stCxn id="22" idx="0"/>
          </p:cNvCxnSpPr>
          <p:nvPr/>
        </p:nvCxnSpPr>
        <p:spPr>
          <a:xfrm>
            <a:off x="3567049" y="1828800"/>
            <a:ext cx="41529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129149" y="2042477"/>
            <a:ext cx="2590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043549" y="2209800"/>
            <a:ext cx="1676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186549" y="2359508"/>
            <a:ext cx="533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a:spLocks noChangeArrowheads="1"/>
          </p:cNvSpPr>
          <p:nvPr/>
        </p:nvSpPr>
        <p:spPr bwMode="auto">
          <a:xfrm>
            <a:off x="1623949" y="3429000"/>
            <a:ext cx="228600" cy="1219200"/>
          </a:xfrm>
          <a:prstGeom prst="rect">
            <a:avLst/>
          </a:prstGeom>
          <a:solidFill>
            <a:srgbClr val="FF0000"/>
          </a:solidFill>
          <a:ln w="25400" algn="ctr">
            <a:solidFill>
              <a:srgbClr val="FF0000"/>
            </a:solidFill>
            <a:miter lim="800000"/>
            <a:headEnd/>
            <a:tailEnd/>
          </a:ln>
        </p:spPr>
        <p:txBody>
          <a:bodyPr anchor="ctr"/>
          <a:lstStyle/>
          <a:p>
            <a:pPr algn="ctr" fontAlgn="auto">
              <a:spcBef>
                <a:spcPts val="0"/>
              </a:spcBef>
              <a:spcAft>
                <a:spcPts val="0"/>
              </a:spcAft>
              <a:defRPr/>
            </a:pPr>
            <a:endParaRPr lang="en-US" sz="1800" dirty="0">
              <a:solidFill>
                <a:schemeClr val="lt1"/>
              </a:solidFill>
              <a:latin typeface="+mn-lt"/>
            </a:endParaRPr>
          </a:p>
        </p:txBody>
      </p:sp>
      <p:cxnSp>
        <p:nvCxnSpPr>
          <p:cNvPr id="62" name="Straight Arrow Connector 61"/>
          <p:cNvCxnSpPr/>
          <p:nvPr/>
        </p:nvCxnSpPr>
        <p:spPr>
          <a:xfrm>
            <a:off x="1928749" y="63246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216" name="TextBox 75"/>
          <p:cNvSpPr txBox="1">
            <a:spLocks noChangeArrowheads="1"/>
          </p:cNvSpPr>
          <p:nvPr/>
        </p:nvSpPr>
        <p:spPr bwMode="auto">
          <a:xfrm>
            <a:off x="4465261" y="6400799"/>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93217" name="Text Box 5"/>
          <p:cNvSpPr txBox="1">
            <a:spLocks noChangeArrowheads="1"/>
          </p:cNvSpPr>
          <p:nvPr/>
        </p:nvSpPr>
        <p:spPr bwMode="auto">
          <a:xfrm>
            <a:off x="954684" y="171404"/>
            <a:ext cx="7670690" cy="1077218"/>
          </a:xfrm>
          <a:prstGeom prst="rect">
            <a:avLst/>
          </a:prstGeom>
          <a:noFill/>
          <a:ln w="9525">
            <a:noFill/>
            <a:miter lim="800000"/>
            <a:headEnd/>
            <a:tailEnd/>
          </a:ln>
        </p:spPr>
        <p:txBody>
          <a:bodyPr wrap="none">
            <a:spAutoFit/>
          </a:bodyPr>
          <a:lstStyle/>
          <a:p>
            <a:pPr algn="ctr" eaLnBrk="0" hangingPunct="0"/>
            <a:r>
              <a:rPr lang="en-US" sz="3200" b="1" dirty="0"/>
              <a:t>Case-cohort study design: </a:t>
            </a:r>
          </a:p>
          <a:p>
            <a:pPr algn="ctr" eaLnBrk="0" hangingPunct="0"/>
            <a:r>
              <a:rPr lang="en-US" sz="3200" b="1" dirty="0"/>
              <a:t>Sample baseline of underlying fixed cohort</a:t>
            </a:r>
          </a:p>
        </p:txBody>
      </p:sp>
      <p:sp>
        <p:nvSpPr>
          <p:cNvPr id="36" name="Rectangle 35"/>
          <p:cNvSpPr>
            <a:spLocks noChangeArrowheads="1"/>
          </p:cNvSpPr>
          <p:nvPr/>
        </p:nvSpPr>
        <p:spPr bwMode="auto">
          <a:xfrm>
            <a:off x="1547749" y="3429000"/>
            <a:ext cx="4572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a:solidFill>
                  <a:schemeClr val="lt1"/>
                </a:solidFill>
                <a:latin typeface="+mn-lt"/>
              </a:rPr>
              <a:t>controls</a:t>
            </a:r>
          </a:p>
        </p:txBody>
      </p:sp>
      <p:sp>
        <p:nvSpPr>
          <p:cNvPr id="37" name="Oval 36"/>
          <p:cNvSpPr/>
          <p:nvPr/>
        </p:nvSpPr>
        <p:spPr>
          <a:xfrm>
            <a:off x="3438138" y="178550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8" name="Oval 37"/>
          <p:cNvSpPr/>
          <p:nvPr/>
        </p:nvSpPr>
        <p:spPr>
          <a:xfrm>
            <a:off x="4976750" y="193790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9" name="Oval 38"/>
          <p:cNvSpPr/>
          <p:nvPr/>
        </p:nvSpPr>
        <p:spPr>
          <a:xfrm>
            <a:off x="7010400" y="227170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0" name="Oval 39"/>
          <p:cNvSpPr/>
          <p:nvPr/>
        </p:nvSpPr>
        <p:spPr>
          <a:xfrm>
            <a:off x="5891150" y="212236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Rectangle 40"/>
          <p:cNvSpPr/>
          <p:nvPr/>
        </p:nvSpPr>
        <p:spPr>
          <a:xfrm>
            <a:off x="7772400" y="1300956"/>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sp>
        <p:nvSpPr>
          <p:cNvPr id="2" name="TextBox 1"/>
          <p:cNvSpPr txBox="1"/>
          <p:nvPr/>
        </p:nvSpPr>
        <p:spPr>
          <a:xfrm>
            <a:off x="11240" y="3007668"/>
            <a:ext cx="2579560" cy="769441"/>
          </a:xfrm>
          <a:prstGeom prst="rect">
            <a:avLst/>
          </a:prstGeom>
          <a:noFill/>
        </p:spPr>
        <p:txBody>
          <a:bodyPr wrap="square" rtlCol="0">
            <a:spAutoFit/>
          </a:bodyPr>
          <a:lstStyle/>
          <a:p>
            <a:r>
              <a:rPr lang="en-US" sz="2200" dirty="0"/>
              <a:t>“Random</a:t>
            </a:r>
          </a:p>
          <a:p>
            <a:r>
              <a:rPr lang="en-US" sz="2200" dirty="0"/>
              <a:t> sub-cohort”</a:t>
            </a:r>
          </a:p>
        </p:txBody>
      </p:sp>
      <p:cxnSp>
        <p:nvCxnSpPr>
          <p:cNvPr id="45" name="Straight Arrow Connector 44"/>
          <p:cNvCxnSpPr/>
          <p:nvPr/>
        </p:nvCxnSpPr>
        <p:spPr>
          <a:xfrm>
            <a:off x="650768" y="3771373"/>
            <a:ext cx="838200" cy="2761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5">
            <a:extLst>
              <a:ext uri="{FF2B5EF4-FFF2-40B4-BE49-F238E27FC236}">
                <a16:creationId xmlns:a16="http://schemas.microsoft.com/office/drawing/2014/main" id="{FE445472-9039-4D05-9E0E-A09492DF7BFA}"/>
              </a:ext>
            </a:extLst>
          </p:cNvPr>
          <p:cNvSpPr txBox="1">
            <a:spLocks noChangeArrowheads="1"/>
          </p:cNvSpPr>
          <p:nvPr/>
        </p:nvSpPr>
        <p:spPr bwMode="auto">
          <a:xfrm>
            <a:off x="-76200" y="-57196"/>
            <a:ext cx="2563433" cy="707886"/>
          </a:xfrm>
          <a:prstGeom prst="rect">
            <a:avLst/>
          </a:prstGeom>
          <a:noFill/>
          <a:ln w="9525">
            <a:noFill/>
            <a:miter lim="800000"/>
            <a:headEnd/>
            <a:tailEnd/>
          </a:ln>
        </p:spPr>
        <p:txBody>
          <a:bodyPr wrap="square">
            <a:spAutoFit/>
          </a:bodyPr>
          <a:lstStyle/>
          <a:p>
            <a:pPr algn="ctr"/>
            <a:r>
              <a:rPr lang="en-US" sz="2000" b="1" dirty="0">
                <a:solidFill>
                  <a:srgbClr val="FF0000"/>
                </a:solidFill>
              </a:rPr>
              <a:t>Primary Study Base</a:t>
            </a:r>
          </a:p>
          <a:p>
            <a:r>
              <a:rPr lang="en-US" sz="2000" b="1" dirty="0">
                <a:solidFill>
                  <a:srgbClr val="FF0000"/>
                </a:solidFill>
              </a:rPr>
              <a:t>  Fixed Cohort #2</a:t>
            </a:r>
          </a:p>
        </p:txBody>
      </p:sp>
    </p:spTree>
    <p:extLst>
      <p:ext uri="{BB962C8B-B14F-4D97-AF65-F5344CB8AC3E}">
        <p14:creationId xmlns:p14="http://schemas.microsoft.com/office/powerpoint/2010/main" val="28232260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0" y="-12186"/>
            <a:ext cx="9144000" cy="1143000"/>
          </a:xfrm>
        </p:spPr>
        <p:txBody>
          <a:bodyPr/>
          <a:lstStyle/>
          <a:p>
            <a:r>
              <a:rPr lang="en-US" sz="2900" b="1" dirty="0"/>
              <a:t>Example: Case-cohort sampling </a:t>
            </a:r>
            <a:br>
              <a:rPr lang="en-US" sz="2900" b="1" dirty="0"/>
            </a:br>
            <a:r>
              <a:rPr lang="en-US" sz="2900" b="1" dirty="0"/>
              <a:t>of an underlying fixed cohort</a:t>
            </a:r>
          </a:p>
        </p:txBody>
      </p:sp>
      <p:sp>
        <p:nvSpPr>
          <p:cNvPr id="95234" name="Rectangle 3"/>
          <p:cNvSpPr>
            <a:spLocks noGrp="1" noChangeArrowheads="1"/>
          </p:cNvSpPr>
          <p:nvPr>
            <p:ph type="body" idx="1"/>
          </p:nvPr>
        </p:nvSpPr>
        <p:spPr>
          <a:xfrm>
            <a:off x="76199" y="1981200"/>
            <a:ext cx="8681049" cy="4114800"/>
          </a:xfrm>
        </p:spPr>
        <p:txBody>
          <a:bodyPr/>
          <a:lstStyle/>
          <a:p>
            <a:pPr>
              <a:lnSpc>
                <a:spcPct val="90000"/>
              </a:lnSpc>
              <a:buFontTx/>
              <a:buNone/>
            </a:pPr>
            <a:r>
              <a:rPr lang="en-US" sz="2400" b="1" dirty="0"/>
              <a:t>Abstract</a:t>
            </a:r>
          </a:p>
          <a:p>
            <a:pPr>
              <a:lnSpc>
                <a:spcPct val="90000"/>
              </a:lnSpc>
              <a:spcBef>
                <a:spcPts val="0"/>
              </a:spcBef>
              <a:buFontTx/>
              <a:buNone/>
            </a:pPr>
            <a:r>
              <a:rPr lang="en-US" sz="2400" dirty="0"/>
              <a:t>We conducted a case-cohort investigation of colorectal cancer among nondiabetic subjects enrolled in the Women’s Health Initiative Observational Study, a prospective cohort of </a:t>
            </a:r>
            <a:r>
              <a:rPr lang="en-US" sz="2400" b="1" dirty="0"/>
              <a:t>93,676</a:t>
            </a:r>
            <a:r>
              <a:rPr lang="en-US" sz="2400" dirty="0"/>
              <a:t> postmenopausal women. </a:t>
            </a:r>
          </a:p>
          <a:p>
            <a:pPr>
              <a:lnSpc>
                <a:spcPct val="90000"/>
              </a:lnSpc>
              <a:buFontTx/>
              <a:buNone/>
            </a:pPr>
            <a:r>
              <a:rPr lang="en-US" sz="2400" dirty="0"/>
              <a:t>Fasting baseline serum specimens from all incident colorectal </a:t>
            </a:r>
            <a:r>
              <a:rPr lang="en-US" sz="2400" b="1" dirty="0"/>
              <a:t>cancer cases (n = 438)</a:t>
            </a:r>
            <a:r>
              <a:rPr lang="en-US" sz="2400" dirty="0"/>
              <a:t> and </a:t>
            </a:r>
            <a:r>
              <a:rPr lang="en-US" sz="2400" b="1" dirty="0"/>
              <a:t>a random subcohort (n = 816)</a:t>
            </a:r>
            <a:r>
              <a:rPr lang="en-US" sz="2400" dirty="0"/>
              <a:t> of Women’s Health Initiative Observational Study subjects were tested for insulin, glucose, total IGF-I, free IGF-I, IGF binding protein-3, and estradiol. </a:t>
            </a:r>
          </a:p>
        </p:txBody>
      </p:sp>
      <p:sp>
        <p:nvSpPr>
          <p:cNvPr id="95235" name="Text Box 4"/>
          <p:cNvSpPr txBox="1">
            <a:spLocks noChangeArrowheads="1"/>
          </p:cNvSpPr>
          <p:nvPr/>
        </p:nvSpPr>
        <p:spPr bwMode="auto">
          <a:xfrm>
            <a:off x="2378219" y="5181600"/>
            <a:ext cx="6400800" cy="757238"/>
          </a:xfrm>
          <a:prstGeom prst="rect">
            <a:avLst/>
          </a:prstGeom>
          <a:noFill/>
          <a:ln w="9525">
            <a:noFill/>
            <a:miter lim="800000"/>
            <a:headEnd/>
            <a:tailEnd/>
          </a:ln>
        </p:spPr>
        <p:txBody>
          <a:bodyPr>
            <a:spAutoFit/>
          </a:bodyPr>
          <a:lstStyle/>
          <a:p>
            <a:pPr algn="r" eaLnBrk="0" hangingPunct="0">
              <a:lnSpc>
                <a:spcPct val="80000"/>
              </a:lnSpc>
              <a:spcBef>
                <a:spcPct val="40000"/>
              </a:spcBef>
            </a:pPr>
            <a:r>
              <a:rPr lang="en-US" sz="1800" dirty="0"/>
              <a:t>Gunter et al. Insulin, Insulin-like Growth Factor-I, Endogenous Estradiol, and Risk of Colorectal Cancer in Postmenopausal Women. </a:t>
            </a:r>
            <a:r>
              <a:rPr lang="en-US" sz="1800" i="1" dirty="0"/>
              <a:t>Cancer Res</a:t>
            </a:r>
            <a:r>
              <a:rPr lang="en-US" sz="1800" dirty="0"/>
              <a:t>  2008</a:t>
            </a:r>
          </a:p>
        </p:txBody>
      </p:sp>
      <p:sp>
        <p:nvSpPr>
          <p:cNvPr id="2" name="TextBox 1"/>
          <p:cNvSpPr txBox="1"/>
          <p:nvPr/>
        </p:nvSpPr>
        <p:spPr>
          <a:xfrm>
            <a:off x="304800" y="5938838"/>
            <a:ext cx="9144000" cy="830997"/>
          </a:xfrm>
          <a:prstGeom prst="rect">
            <a:avLst/>
          </a:prstGeom>
          <a:noFill/>
        </p:spPr>
        <p:txBody>
          <a:bodyPr wrap="square" rtlCol="0">
            <a:spAutoFit/>
          </a:bodyPr>
          <a:lstStyle/>
          <a:p>
            <a:r>
              <a:rPr lang="en-US" dirty="0">
                <a:solidFill>
                  <a:srgbClr val="FF0000"/>
                </a:solidFill>
              </a:rPr>
              <a:t>Efficient:  ~1,250  cases and controls vs 93,676 participants in underlying fixed cohort</a:t>
            </a:r>
          </a:p>
        </p:txBody>
      </p:sp>
      <p:sp>
        <p:nvSpPr>
          <p:cNvPr id="6" name="Rectangle 3">
            <a:extLst>
              <a:ext uri="{FF2B5EF4-FFF2-40B4-BE49-F238E27FC236}">
                <a16:creationId xmlns:a16="http://schemas.microsoft.com/office/drawing/2014/main" id="{B1AE4DB9-17B7-40D2-B395-6DE7A49C7425}"/>
              </a:ext>
            </a:extLst>
          </p:cNvPr>
          <p:cNvSpPr txBox="1">
            <a:spLocks noChangeArrowheads="1"/>
          </p:cNvSpPr>
          <p:nvPr/>
        </p:nvSpPr>
        <p:spPr bwMode="auto">
          <a:xfrm>
            <a:off x="152400" y="1130814"/>
            <a:ext cx="8839200" cy="4567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nSpc>
                <a:spcPct val="80000"/>
              </a:lnSpc>
              <a:buNone/>
            </a:pPr>
            <a:r>
              <a:rPr lang="en-US" sz="2400" kern="0" dirty="0">
                <a:solidFill>
                  <a:srgbClr val="FF0000"/>
                </a:solidFill>
              </a:rPr>
              <a:t>Research Question:  Are aspects of glucose metabolism causes of colorectal cancer in women?</a:t>
            </a:r>
            <a:endParaRPr lang="en-US" sz="2800" kern="0" dirty="0">
              <a:solidFill>
                <a:srgbClr val="FF0000"/>
              </a:solidFill>
            </a:endParaRPr>
          </a:p>
        </p:txBody>
      </p:sp>
    </p:spTree>
    <p:extLst>
      <p:ext uri="{BB962C8B-B14F-4D97-AF65-F5344CB8AC3E}">
        <p14:creationId xmlns:p14="http://schemas.microsoft.com/office/powerpoint/2010/main" val="2721504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228600" y="231572"/>
            <a:ext cx="8690499" cy="851226"/>
          </a:xfrm>
        </p:spPr>
        <p:txBody>
          <a:bodyPr/>
          <a:lstStyle/>
          <a:p>
            <a:r>
              <a:rPr lang="en-US" sz="3200" b="1" dirty="0"/>
              <a:t>Research Study Designs Based on Humans</a:t>
            </a:r>
          </a:p>
        </p:txBody>
      </p:sp>
      <p:sp>
        <p:nvSpPr>
          <p:cNvPr id="21506" name="Text Box 3"/>
          <p:cNvSpPr txBox="1">
            <a:spLocks noChangeArrowheads="1"/>
          </p:cNvSpPr>
          <p:nvPr/>
        </p:nvSpPr>
        <p:spPr bwMode="auto">
          <a:xfrm>
            <a:off x="2925727" y="914400"/>
            <a:ext cx="2975494" cy="523220"/>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mn-cs"/>
              </a:rPr>
              <a:t>Unit of observation</a:t>
            </a:r>
          </a:p>
        </p:txBody>
      </p:sp>
      <p:sp>
        <p:nvSpPr>
          <p:cNvPr id="21507" name="Line 4"/>
          <p:cNvSpPr>
            <a:spLocks noChangeShapeType="1"/>
          </p:cNvSpPr>
          <p:nvPr/>
        </p:nvSpPr>
        <p:spPr bwMode="auto">
          <a:xfrm flipH="1">
            <a:off x="3505200" y="1493837"/>
            <a:ext cx="457200" cy="404659"/>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08" name="Line 5"/>
          <p:cNvSpPr>
            <a:spLocks noChangeShapeType="1"/>
          </p:cNvSpPr>
          <p:nvPr/>
        </p:nvSpPr>
        <p:spPr bwMode="auto">
          <a:xfrm>
            <a:off x="4800600" y="1493836"/>
            <a:ext cx="914400" cy="385763"/>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09" name="Text Box 6"/>
          <p:cNvSpPr txBox="1">
            <a:spLocks noChangeArrowheads="1"/>
          </p:cNvSpPr>
          <p:nvPr/>
        </p:nvSpPr>
        <p:spPr bwMode="auto">
          <a:xfrm>
            <a:off x="7940" y="1831643"/>
            <a:ext cx="5173211" cy="46166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mn-cs"/>
              </a:rPr>
              <a:t>Group of humans (e.g., geographic area)</a:t>
            </a:r>
          </a:p>
        </p:txBody>
      </p:sp>
      <p:sp>
        <p:nvSpPr>
          <p:cNvPr id="21510" name="Text Box 7"/>
          <p:cNvSpPr txBox="1">
            <a:spLocks noChangeArrowheads="1"/>
          </p:cNvSpPr>
          <p:nvPr/>
        </p:nvSpPr>
        <p:spPr bwMode="auto">
          <a:xfrm>
            <a:off x="5753427" y="1831643"/>
            <a:ext cx="2361545" cy="46166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effectLst/>
                <a:uLnTx/>
                <a:uFillTx/>
                <a:latin typeface="Times New Roman" pitchFamily="18" charset="0"/>
                <a:ea typeface="+mn-ea"/>
                <a:cs typeface="+mn-cs"/>
              </a:rPr>
              <a:t>Individual human</a:t>
            </a:r>
          </a:p>
        </p:txBody>
      </p:sp>
      <p:sp>
        <p:nvSpPr>
          <p:cNvPr id="21512" name="Line 9"/>
          <p:cNvSpPr>
            <a:spLocks noChangeShapeType="1"/>
          </p:cNvSpPr>
          <p:nvPr/>
        </p:nvSpPr>
        <p:spPr bwMode="auto">
          <a:xfrm flipH="1">
            <a:off x="2488754" y="4223064"/>
            <a:ext cx="2608358" cy="478416"/>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13" name="Text Box 10"/>
          <p:cNvSpPr txBox="1">
            <a:spLocks noChangeArrowheads="1"/>
          </p:cNvSpPr>
          <p:nvPr/>
        </p:nvSpPr>
        <p:spPr bwMode="auto">
          <a:xfrm>
            <a:off x="228600" y="3048000"/>
            <a:ext cx="1326004" cy="400110"/>
          </a:xfrm>
          <a:prstGeom prst="rect">
            <a:avLst/>
          </a:prstGeom>
          <a:noFill/>
          <a:ln w="9525">
            <a:noFill/>
            <a:miter lim="800000"/>
            <a:headEnd/>
            <a:tailEnd/>
          </a:ln>
        </p:spPr>
        <p:txBody>
          <a:bodyPr wrap="none">
            <a:spAutoFit/>
          </a:bodyPr>
          <a:lstStyle/>
          <a:p>
            <a:pPr marL="228600" marR="0" lvl="0" indent="-2286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Ecologic</a:t>
            </a:r>
          </a:p>
        </p:txBody>
      </p:sp>
      <p:sp>
        <p:nvSpPr>
          <p:cNvPr id="21514" name="Text Box 11"/>
          <p:cNvSpPr txBox="1">
            <a:spLocks noChangeArrowheads="1"/>
          </p:cNvSpPr>
          <p:nvPr/>
        </p:nvSpPr>
        <p:spPr bwMode="auto">
          <a:xfrm>
            <a:off x="3497180" y="4596881"/>
            <a:ext cx="5866348" cy="1077218"/>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mn-ea"/>
                <a:cs typeface="+mn-cs"/>
              </a:rPr>
              <a:t>Between-person</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Cohort (exposure-selective or non-selective)</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738188" algn="l"/>
                <a:tab pos="977900" algn="l"/>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Cross-sectional (exposure-selective; outcome-</a:t>
            </a:r>
          </a:p>
        </p:txBody>
      </p:sp>
      <p:sp>
        <p:nvSpPr>
          <p:cNvPr id="21516" name="Text Box 14"/>
          <p:cNvSpPr txBox="1">
            <a:spLocks noChangeArrowheads="1"/>
          </p:cNvSpPr>
          <p:nvPr/>
        </p:nvSpPr>
        <p:spPr bwMode="auto">
          <a:xfrm>
            <a:off x="4589209" y="3698717"/>
            <a:ext cx="1981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Observational</a:t>
            </a:r>
          </a:p>
        </p:txBody>
      </p:sp>
      <p:sp>
        <p:nvSpPr>
          <p:cNvPr id="21517" name="Text Box 15"/>
          <p:cNvSpPr txBox="1">
            <a:spLocks noChangeArrowheads="1"/>
          </p:cNvSpPr>
          <p:nvPr/>
        </p:nvSpPr>
        <p:spPr bwMode="auto">
          <a:xfrm>
            <a:off x="6604669" y="2626176"/>
            <a:ext cx="24384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Experimental</a:t>
            </a:r>
          </a:p>
        </p:txBody>
      </p:sp>
      <p:sp>
        <p:nvSpPr>
          <p:cNvPr id="21519" name="Line 17"/>
          <p:cNvSpPr>
            <a:spLocks noChangeShapeType="1"/>
          </p:cNvSpPr>
          <p:nvPr/>
        </p:nvSpPr>
        <p:spPr bwMode="auto">
          <a:xfrm flipH="1">
            <a:off x="5772851" y="2290295"/>
            <a:ext cx="908341" cy="1392445"/>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20" name="Line 18"/>
          <p:cNvSpPr>
            <a:spLocks noChangeShapeType="1"/>
          </p:cNvSpPr>
          <p:nvPr/>
        </p:nvSpPr>
        <p:spPr bwMode="auto">
          <a:xfrm>
            <a:off x="7129441" y="2270965"/>
            <a:ext cx="334855" cy="352767"/>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21" name="Text Box 21"/>
          <p:cNvSpPr txBox="1">
            <a:spLocks noChangeArrowheads="1"/>
          </p:cNvSpPr>
          <p:nvPr/>
        </p:nvSpPr>
        <p:spPr bwMode="auto">
          <a:xfrm>
            <a:off x="56381" y="4692021"/>
            <a:ext cx="3047950" cy="1384995"/>
          </a:xfrm>
          <a:prstGeom prst="rect">
            <a:avLst/>
          </a:prstGeom>
          <a:noFill/>
          <a:ln w="9525">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sng" strike="noStrike" kern="1200" cap="none" spc="0" normalizeH="0" baseline="0" noProof="0" dirty="0">
                <a:ln>
                  <a:noFill/>
                </a:ln>
                <a:solidFill>
                  <a:srgbClr val="000000"/>
                </a:solidFill>
                <a:effectLst/>
                <a:uLnTx/>
                <a:uFillTx/>
                <a:latin typeface="Times New Roman" pitchFamily="18" charset="0"/>
                <a:ea typeface="+mn-ea"/>
                <a:cs typeface="+mn-cs"/>
              </a:rPr>
              <a:t>Within-person</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Case-crossover</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 only</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Self-controlled case series</a:t>
            </a:r>
          </a:p>
        </p:txBody>
      </p:sp>
      <p:sp>
        <p:nvSpPr>
          <p:cNvPr id="21522" name="Line 22"/>
          <p:cNvSpPr>
            <a:spLocks noChangeShapeType="1"/>
          </p:cNvSpPr>
          <p:nvPr/>
        </p:nvSpPr>
        <p:spPr bwMode="auto">
          <a:xfrm>
            <a:off x="5753427" y="4235388"/>
            <a:ext cx="190173" cy="361493"/>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 name="Text Box 14"/>
          <p:cNvSpPr txBox="1">
            <a:spLocks noChangeArrowheads="1"/>
          </p:cNvSpPr>
          <p:nvPr/>
        </p:nvSpPr>
        <p:spPr bwMode="auto">
          <a:xfrm>
            <a:off x="56356" y="2656187"/>
            <a:ext cx="19812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Observational</a:t>
            </a:r>
          </a:p>
        </p:txBody>
      </p:sp>
      <p:sp>
        <p:nvSpPr>
          <p:cNvPr id="21" name="Text Box 15"/>
          <p:cNvSpPr txBox="1">
            <a:spLocks noChangeArrowheads="1"/>
          </p:cNvSpPr>
          <p:nvPr/>
        </p:nvSpPr>
        <p:spPr bwMode="auto">
          <a:xfrm>
            <a:off x="2362200" y="2623732"/>
            <a:ext cx="2438400" cy="457200"/>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Experimental</a:t>
            </a:r>
          </a:p>
        </p:txBody>
      </p:sp>
      <p:sp>
        <p:nvSpPr>
          <p:cNvPr id="22" name="Line 17"/>
          <p:cNvSpPr>
            <a:spLocks noChangeShapeType="1"/>
          </p:cNvSpPr>
          <p:nvPr/>
        </p:nvSpPr>
        <p:spPr bwMode="auto">
          <a:xfrm flipH="1">
            <a:off x="1580356" y="2360160"/>
            <a:ext cx="457200" cy="323344"/>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3" name="Line 18"/>
          <p:cNvSpPr>
            <a:spLocks noChangeShapeType="1"/>
          </p:cNvSpPr>
          <p:nvPr/>
        </p:nvSpPr>
        <p:spPr bwMode="auto">
          <a:xfrm>
            <a:off x="2314233" y="2324963"/>
            <a:ext cx="505168" cy="367999"/>
          </a:xfrm>
          <a:prstGeom prst="line">
            <a:avLst/>
          </a:prstGeom>
          <a:noFill/>
          <a:ln w="9525">
            <a:solidFill>
              <a:schemeClr val="tx1"/>
            </a:solidFill>
            <a:round/>
            <a:headEnd/>
            <a:tailEnd type="triangle" w="med" len="me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4" name="Text Box 13"/>
          <p:cNvSpPr txBox="1">
            <a:spLocks noChangeArrowheads="1"/>
          </p:cNvSpPr>
          <p:nvPr/>
        </p:nvSpPr>
        <p:spPr bwMode="auto">
          <a:xfrm>
            <a:off x="2708731" y="3023387"/>
            <a:ext cx="2392945" cy="707886"/>
          </a:xfrm>
          <a:prstGeom prst="rect">
            <a:avLst/>
          </a:prstGeom>
          <a:noFill/>
          <a:ln w="9525">
            <a:noFill/>
            <a:miter lim="800000"/>
            <a:headEnd/>
            <a:tailEnd/>
          </a:ln>
        </p:spPr>
        <p:txBody>
          <a:bodyPr wrap="square">
            <a:spAutoFit/>
          </a:bodyPr>
          <a:lstStyle/>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Randomized</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Non-randomized</a:t>
            </a:r>
          </a:p>
        </p:txBody>
      </p:sp>
      <p:sp>
        <p:nvSpPr>
          <p:cNvPr id="26" name="Text Box 13">
            <a:extLst>
              <a:ext uri="{FF2B5EF4-FFF2-40B4-BE49-F238E27FC236}">
                <a16:creationId xmlns:a16="http://schemas.microsoft.com/office/drawing/2014/main" id="{13F6107C-93AE-47A2-9155-2B9742029AF2}"/>
              </a:ext>
            </a:extLst>
          </p:cNvPr>
          <p:cNvSpPr txBox="1">
            <a:spLocks noChangeArrowheads="1"/>
          </p:cNvSpPr>
          <p:nvPr/>
        </p:nvSpPr>
        <p:spPr bwMode="auto">
          <a:xfrm>
            <a:off x="6982154" y="3019017"/>
            <a:ext cx="2392945" cy="707886"/>
          </a:xfrm>
          <a:prstGeom prst="rect">
            <a:avLst/>
          </a:prstGeom>
          <a:noFill/>
          <a:ln w="9525">
            <a:noFill/>
            <a:miter lim="800000"/>
            <a:headEnd/>
            <a:tailEnd/>
          </a:ln>
        </p:spPr>
        <p:txBody>
          <a:bodyPr wrap="square">
            <a:spAutoFit/>
          </a:bodyPr>
          <a:lstStyle/>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Randomized</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Non-randomized</a:t>
            </a:r>
          </a:p>
        </p:txBody>
      </p:sp>
      <p:sp>
        <p:nvSpPr>
          <p:cNvPr id="27" name="Text Box 11">
            <a:extLst>
              <a:ext uri="{FF2B5EF4-FFF2-40B4-BE49-F238E27FC236}">
                <a16:creationId xmlns:a16="http://schemas.microsoft.com/office/drawing/2014/main" id="{D0A27704-BD4F-4A1C-A3AE-EA561FF26A8D}"/>
              </a:ext>
            </a:extLst>
          </p:cNvPr>
          <p:cNvSpPr txBox="1">
            <a:spLocks noChangeArrowheads="1"/>
          </p:cNvSpPr>
          <p:nvPr/>
        </p:nvSpPr>
        <p:spPr bwMode="auto">
          <a:xfrm>
            <a:off x="3497179" y="5600463"/>
            <a:ext cx="5866348" cy="707886"/>
          </a:xfrm>
          <a:prstGeom prst="rect">
            <a:avLst/>
          </a:prstGeom>
          <a:noFill/>
          <a:ln w="9525">
            <a:noFill/>
            <a:miter lim="800000"/>
            <a:headEnd/>
            <a:tailEnd/>
          </a:ln>
        </p:spPr>
        <p:txBody>
          <a:bodyPr wrap="square">
            <a:spAutoFit/>
          </a:bodyPr>
          <a:lstStyle/>
          <a:p>
            <a:pPr marL="0" marR="0" lvl="0" indent="189230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selective; or non-selective)</a:t>
            </a:r>
          </a:p>
          <a:p>
            <a:pPr marL="176213" marR="0" lvl="0" indent="-176213"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Times New Roman" pitchFamily="18" charset="0"/>
                <a:ea typeface="+mn-ea"/>
                <a:cs typeface="+mn-cs"/>
              </a:rPr>
              <a:t>Case-Control (outcome-selective)</a:t>
            </a:r>
          </a:p>
        </p:txBody>
      </p:sp>
    </p:spTree>
    <p:extLst>
      <p:ext uri="{BB962C8B-B14F-4D97-AF65-F5344CB8AC3E}">
        <p14:creationId xmlns:p14="http://schemas.microsoft.com/office/powerpoint/2010/main" val="16192696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304800"/>
            <a:ext cx="7772400" cy="1143000"/>
          </a:xfrm>
        </p:spPr>
        <p:txBody>
          <a:bodyPr/>
          <a:lstStyle/>
          <a:p>
            <a:r>
              <a:rPr lang="en-US" sz="3600" b="1" dirty="0"/>
              <a:t>A given individual can be a control and a case in case-cohort design</a:t>
            </a:r>
          </a:p>
        </p:txBody>
      </p:sp>
      <p:sp>
        <p:nvSpPr>
          <p:cNvPr id="97282" name="Rectangle 3"/>
          <p:cNvSpPr>
            <a:spLocks noGrp="1" noChangeArrowheads="1"/>
          </p:cNvSpPr>
          <p:nvPr>
            <p:ph type="body" idx="1"/>
          </p:nvPr>
        </p:nvSpPr>
        <p:spPr>
          <a:xfrm>
            <a:off x="152400" y="1676400"/>
            <a:ext cx="8839200" cy="4114800"/>
          </a:xfrm>
        </p:spPr>
        <p:txBody>
          <a:bodyPr/>
          <a:lstStyle/>
          <a:p>
            <a:pPr>
              <a:lnSpc>
                <a:spcPct val="80000"/>
              </a:lnSpc>
            </a:pPr>
            <a:r>
              <a:rPr lang="en-US" sz="2800" dirty="0"/>
              <a:t>In any random subcohort, some persons may go on to become cases.  In previous example, the random subcohort included 7 future cancer cases.  </a:t>
            </a:r>
            <a:r>
              <a:rPr lang="en-US" sz="2800" i="1" dirty="0"/>
              <a:t>Why do we include them in the control group?</a:t>
            </a:r>
          </a:p>
          <a:p>
            <a:pPr>
              <a:lnSpc>
                <a:spcPct val="80000"/>
              </a:lnSpc>
            </a:pPr>
            <a:endParaRPr lang="en-US" sz="1200" dirty="0"/>
          </a:p>
          <a:p>
            <a:pPr>
              <a:lnSpc>
                <a:spcPct val="80000"/>
              </a:lnSpc>
            </a:pPr>
            <a:r>
              <a:rPr lang="en-US" sz="2800" dirty="0"/>
              <a:t>Goal is to compare exposure of interest between the cases and the </a:t>
            </a:r>
            <a:r>
              <a:rPr lang="en-US" sz="2800" i="1" dirty="0"/>
              <a:t>cohort.  </a:t>
            </a:r>
            <a:r>
              <a:rPr lang="en-US" sz="2800" dirty="0"/>
              <a:t>Not comparing cases and “non-cases.”</a:t>
            </a:r>
            <a:r>
              <a:rPr lang="en-US" sz="2800" i="1" dirty="0"/>
              <a:t> </a:t>
            </a:r>
          </a:p>
          <a:p>
            <a:pPr>
              <a:lnSpc>
                <a:spcPct val="80000"/>
              </a:lnSpc>
            </a:pPr>
            <a:endParaRPr lang="en-US" sz="1200" i="1" dirty="0"/>
          </a:p>
          <a:p>
            <a:pPr>
              <a:lnSpc>
                <a:spcPct val="80000"/>
              </a:lnSpc>
            </a:pPr>
            <a:r>
              <a:rPr lang="en-US" sz="2800" dirty="0"/>
              <a:t>By comparing exposure between cases and underlying cohort, we can mathematically derive an accurate estimate of the association between exposure &amp; outcome (via risk and rate </a:t>
            </a:r>
            <a:r>
              <a:rPr lang="en-US" sz="800" dirty="0"/>
              <a:t>/</a:t>
            </a:r>
            <a:r>
              <a:rPr lang="en-US" sz="2800" dirty="0"/>
              <a:t>ratios)</a:t>
            </a:r>
          </a:p>
          <a:p>
            <a:pPr>
              <a:lnSpc>
                <a:spcPct val="80000"/>
              </a:lnSpc>
            </a:pPr>
            <a:endParaRPr lang="en-US" sz="400" dirty="0"/>
          </a:p>
          <a:p>
            <a:pPr>
              <a:lnSpc>
                <a:spcPct val="80000"/>
              </a:lnSpc>
            </a:pPr>
            <a:r>
              <a:rPr lang="en-US" sz="2800" dirty="0"/>
              <a:t>More on this in Measure of Disease Association lectures</a:t>
            </a:r>
          </a:p>
        </p:txBody>
      </p:sp>
    </p:spTree>
    <p:extLst>
      <p:ext uri="{BB962C8B-B14F-4D97-AF65-F5344CB8AC3E}">
        <p14:creationId xmlns:p14="http://schemas.microsoft.com/office/powerpoint/2010/main" val="27341145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152400" y="152400"/>
            <a:ext cx="8610600" cy="1143000"/>
          </a:xfrm>
        </p:spPr>
        <p:txBody>
          <a:bodyPr/>
          <a:lstStyle/>
          <a:p>
            <a:r>
              <a:rPr lang="en-US" sz="3600" b="1" dirty="0"/>
              <a:t>Incidence density vs case-cohort sampling (from an underlying fixed cohort)</a:t>
            </a:r>
          </a:p>
        </p:txBody>
      </p:sp>
      <p:graphicFrame>
        <p:nvGraphicFramePr>
          <p:cNvPr id="2" name="Table 1"/>
          <p:cNvGraphicFramePr>
            <a:graphicFrameLocks noGrp="1"/>
          </p:cNvGraphicFramePr>
          <p:nvPr>
            <p:extLst>
              <p:ext uri="{D42A27DB-BD31-4B8C-83A1-F6EECF244321}">
                <p14:modId xmlns:p14="http://schemas.microsoft.com/office/powerpoint/2010/main" val="1211487077"/>
              </p:ext>
            </p:extLst>
          </p:nvPr>
        </p:nvGraphicFramePr>
        <p:xfrm>
          <a:off x="457200" y="1600200"/>
          <a:ext cx="8381999" cy="4739640"/>
        </p:xfrm>
        <a:graphic>
          <a:graphicData uri="http://schemas.openxmlformats.org/drawingml/2006/table">
            <a:tbl>
              <a:tblPr firstRow="1" bandRow="1">
                <a:tableStyleId>{F5AB1C69-6EDB-4FF4-983F-18BD219EF322}</a:tableStyleId>
              </a:tblPr>
              <a:tblGrid>
                <a:gridCol w="2209799">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tblGrid>
              <a:tr h="602007">
                <a:tc>
                  <a:txBody>
                    <a:bodyPr/>
                    <a:lstStyle/>
                    <a:p>
                      <a:pPr algn="ctr"/>
                      <a:r>
                        <a:rPr lang="en-US" sz="2400" dirty="0">
                          <a:solidFill>
                            <a:schemeClr val="tx1"/>
                          </a:solidFill>
                        </a:rPr>
                        <a:t>Design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chemeClr val="tx1"/>
                          </a:solidFill>
                        </a:rPr>
                        <a:t>Unique</a:t>
                      </a:r>
                      <a:r>
                        <a:rPr lang="en-US" sz="2400" baseline="0" dirty="0">
                          <a:solidFill>
                            <a:schemeClr val="tx1"/>
                          </a:solidFill>
                        </a:rPr>
                        <a:t> Advantages</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369793">
                <a:tc>
                  <a:txBody>
                    <a:bodyPr/>
                    <a:lstStyle/>
                    <a:p>
                      <a:pPr algn="ctr"/>
                      <a:r>
                        <a:rPr lang="en-US" sz="2200" dirty="0">
                          <a:solidFill>
                            <a:schemeClr val="tx1"/>
                          </a:solidFill>
                        </a:rPr>
                        <a:t>Incidence density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solidFill>
                            <a:schemeClr val="tx1"/>
                          </a:solidFill>
                        </a:rPr>
                        <a:t> If exposures</a:t>
                      </a:r>
                      <a:r>
                        <a:rPr lang="en-US" sz="2200" baseline="0" dirty="0">
                          <a:solidFill>
                            <a:schemeClr val="tx1"/>
                          </a:solidFill>
                        </a:rPr>
                        <a:t> change over time (“time-varying” exposures) and </a:t>
                      </a:r>
                      <a:r>
                        <a:rPr lang="en-US" sz="2200" dirty="0">
                          <a:solidFill>
                            <a:schemeClr val="tx1"/>
                          </a:solidFill>
                        </a:rPr>
                        <a:t>resources allow for only </a:t>
                      </a:r>
                      <a:r>
                        <a:rPr lang="en-US" sz="2200" u="sng" dirty="0">
                          <a:solidFill>
                            <a:schemeClr val="tx1"/>
                          </a:solidFill>
                        </a:rPr>
                        <a:t>one</a:t>
                      </a:r>
                      <a:r>
                        <a:rPr lang="en-US" sz="2200" dirty="0">
                          <a:solidFill>
                            <a:schemeClr val="tx1"/>
                          </a:solidFill>
                        </a:rPr>
                        <a:t> reasonably near but</a:t>
                      </a:r>
                      <a:r>
                        <a:rPr lang="en-US" sz="2200" baseline="0" dirty="0">
                          <a:solidFill>
                            <a:schemeClr val="tx1"/>
                          </a:solidFill>
                        </a:rPr>
                        <a:t> preceding </a:t>
                      </a:r>
                      <a:r>
                        <a:rPr lang="en-US" sz="2200" dirty="0">
                          <a:solidFill>
                            <a:schemeClr val="tx1"/>
                          </a:solidFill>
                        </a:rPr>
                        <a:t>exposure timepoint to be measured, this design (choosing, say, one year prior to event) could</a:t>
                      </a:r>
                      <a:r>
                        <a:rPr lang="en-US" sz="2200" baseline="0" dirty="0">
                          <a:solidFill>
                            <a:schemeClr val="tx1"/>
                          </a:solidFill>
                        </a:rPr>
                        <a:t> accommodate these constraints while a </a:t>
                      </a:r>
                      <a:r>
                        <a:rPr lang="en-US" sz="2200" dirty="0">
                          <a:solidFill>
                            <a:schemeClr val="tx1"/>
                          </a:solidFill>
                        </a:rPr>
                        <a:t>case-cohort design</a:t>
                      </a:r>
                      <a:r>
                        <a:rPr lang="en-US" sz="2200" baseline="0" dirty="0">
                          <a:solidFill>
                            <a:schemeClr val="tx1"/>
                          </a:solidFill>
                        </a:rPr>
                        <a:t> could not.</a:t>
                      </a:r>
                      <a:endParaRPr lang="en-US"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40541">
                <a:tc>
                  <a:txBody>
                    <a:bodyPr/>
                    <a:lstStyle/>
                    <a:p>
                      <a:pPr algn="ctr"/>
                      <a:r>
                        <a:rPr lang="en-US" sz="2200" dirty="0">
                          <a:solidFill>
                            <a:schemeClr val="tx1"/>
                          </a:solidFill>
                        </a:rPr>
                        <a:t>Case-cohort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a:solidFill>
                            <a:schemeClr val="tx1"/>
                          </a:solidFill>
                        </a:rPr>
                        <a:t>One control group can be used for many outcomes, thereby increasing efficiency and also building up a well-phenotyped control group in terms of measurements (“covariates”).  Especially</a:t>
                      </a:r>
                      <a:r>
                        <a:rPr lang="en-US" sz="2200" baseline="0" dirty="0">
                          <a:solidFill>
                            <a:schemeClr val="tx1"/>
                          </a:solidFill>
                        </a:rPr>
                        <a:t> useful for time-invariant exposures (e.g., genotype).</a:t>
                      </a:r>
                      <a:endParaRPr lang="en-US"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1254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381000"/>
            <a:ext cx="7772400" cy="1143000"/>
          </a:xfrm>
        </p:spPr>
        <p:txBody>
          <a:bodyPr/>
          <a:lstStyle/>
          <a:p>
            <a:r>
              <a:rPr lang="en-US" sz="4000" b="1" dirty="0"/>
              <a:t>For completeness, </a:t>
            </a:r>
            <a:br>
              <a:rPr lang="en-US" sz="4000" b="1" dirty="0"/>
            </a:br>
            <a:r>
              <a:rPr lang="en-US" sz="4000" b="1" dirty="0"/>
              <a:t>there is a 3</a:t>
            </a:r>
            <a:r>
              <a:rPr lang="en-US" sz="4000" b="1" baseline="30000" dirty="0"/>
              <a:t>rd</a:t>
            </a:r>
            <a:r>
              <a:rPr lang="en-US" sz="4000" b="1" dirty="0"/>
              <a:t> approach</a:t>
            </a:r>
          </a:p>
        </p:txBody>
      </p:sp>
      <p:sp>
        <p:nvSpPr>
          <p:cNvPr id="97282" name="Rectangle 3"/>
          <p:cNvSpPr>
            <a:spLocks noGrp="1" noChangeArrowheads="1"/>
          </p:cNvSpPr>
          <p:nvPr>
            <p:ph type="body" idx="1"/>
          </p:nvPr>
        </p:nvSpPr>
        <p:spPr>
          <a:xfrm>
            <a:off x="304800" y="1981200"/>
            <a:ext cx="8153400" cy="4114800"/>
          </a:xfrm>
        </p:spPr>
        <p:txBody>
          <a:bodyPr/>
          <a:lstStyle/>
          <a:p>
            <a:pPr>
              <a:lnSpc>
                <a:spcPct val="80000"/>
              </a:lnSpc>
            </a:pPr>
            <a:r>
              <a:rPr lang="en-US" sz="2800" dirty="0"/>
              <a:t>We include this design because you may encounter it in the literature.  </a:t>
            </a:r>
          </a:p>
          <a:p>
            <a:pPr>
              <a:lnSpc>
                <a:spcPct val="80000"/>
              </a:lnSpc>
            </a:pPr>
            <a:endParaRPr lang="en-US" sz="1200" dirty="0"/>
          </a:p>
          <a:p>
            <a:pPr>
              <a:lnSpc>
                <a:spcPct val="80000"/>
              </a:lnSpc>
            </a:pPr>
            <a:r>
              <a:rPr lang="en-US" sz="2800" dirty="0"/>
              <a:t>This design is sub-optimal in its ability to derive correct answers.  Instead, incidence density and case-cohort approaches should be used.</a:t>
            </a:r>
          </a:p>
        </p:txBody>
      </p:sp>
    </p:spTree>
    <p:extLst>
      <p:ext uri="{BB962C8B-B14F-4D97-AF65-F5344CB8AC3E}">
        <p14:creationId xmlns:p14="http://schemas.microsoft.com/office/powerpoint/2010/main" val="10898371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6000" y="1548023"/>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65665"/>
            <a:ext cx="403741" cy="3679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887911"/>
            <a:ext cx="367061" cy="39808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83870" y="1981200"/>
            <a:ext cx="335930" cy="4008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43407"/>
            <a:ext cx="419100" cy="4108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73289"/>
            <a:ext cx="457200" cy="4175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6310" y="1941322"/>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0371" name="TextBox 35"/>
          <p:cNvSpPr txBox="1">
            <a:spLocks noChangeArrowheads="1"/>
          </p:cNvSpPr>
          <p:nvPr/>
        </p:nvSpPr>
        <p:spPr bwMode="auto">
          <a:xfrm>
            <a:off x="3505201" y="153828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9906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31" name="Straight Arrow Connector 30"/>
          <p:cNvCxnSpPr/>
          <p:nvPr/>
        </p:nvCxnSpPr>
        <p:spPr>
          <a:xfrm>
            <a:off x="3086100" y="15240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861997"/>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021575"/>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572183" y="6137822"/>
            <a:ext cx="1845633" cy="369332"/>
          </a:xfrm>
          <a:prstGeom prst="rect">
            <a:avLst/>
          </a:prstGeom>
          <a:noFill/>
          <a:ln w="9525">
            <a:noFill/>
            <a:miter lim="800000"/>
            <a:headEnd/>
            <a:tailEnd/>
          </a:ln>
        </p:spPr>
        <p:txBody>
          <a:bodyPr wrap="none">
            <a:spAutoFit/>
          </a:bodyPr>
          <a:lstStyle/>
          <a:p>
            <a:r>
              <a:rPr lang="en-US" sz="1800" dirty="0">
                <a:latin typeface="Calibri" pitchFamily="34" charset="0"/>
              </a:rPr>
              <a:t>Observation Time</a:t>
            </a:r>
          </a:p>
        </p:txBody>
      </p:sp>
      <p:sp>
        <p:nvSpPr>
          <p:cNvPr id="100384"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45" name="Up Arrow 44"/>
          <p:cNvSpPr/>
          <p:nvPr/>
        </p:nvSpPr>
        <p:spPr>
          <a:xfrm>
            <a:off x="7467600" y="5867400"/>
            <a:ext cx="152400" cy="381000"/>
          </a:xfrm>
          <a:prstGeom prst="upArrow">
            <a:avLst/>
          </a:prstGeom>
          <a:solidFill>
            <a:srgbClr val="90594E"/>
          </a:solidFill>
          <a:ln>
            <a:solidFill>
              <a:srgbClr val="6D5A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3200400" y="1666593"/>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462663"/>
            <a:ext cx="9144000" cy="523220"/>
          </a:xfrm>
          <a:prstGeom prst="rect">
            <a:avLst/>
          </a:prstGeom>
          <a:noFill/>
          <a:ln w="9525">
            <a:noFill/>
            <a:miter lim="800000"/>
            <a:headEnd/>
            <a:tailEnd/>
          </a:ln>
        </p:spPr>
        <p:txBody>
          <a:bodyPr anchor="ctr">
            <a:spAutoFit/>
          </a:bodyPr>
          <a:lstStyle/>
          <a:p>
            <a:pPr algn="ctr" eaLnBrk="0" hangingPunct="0"/>
            <a:r>
              <a:rPr lang="en-US" sz="2800" b="1" dirty="0"/>
              <a:t>“Prevalent control” sampling in a fixed cohort</a:t>
            </a:r>
          </a:p>
        </p:txBody>
      </p:sp>
      <p:sp>
        <p:nvSpPr>
          <p:cNvPr id="39" name="Rectangle 38"/>
          <p:cNvSpPr>
            <a:spLocks noChangeArrowheads="1"/>
          </p:cNvSpPr>
          <p:nvPr/>
        </p:nvSpPr>
        <p:spPr bwMode="auto">
          <a:xfrm>
            <a:off x="7346732"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a:solidFill>
                  <a:schemeClr val="lt1"/>
                </a:solidFill>
                <a:latin typeface="+mn-lt"/>
              </a:rPr>
              <a:t>controls</a:t>
            </a:r>
          </a:p>
        </p:txBody>
      </p:sp>
      <p:sp>
        <p:nvSpPr>
          <p:cNvPr id="2" name="TextBox 1"/>
          <p:cNvSpPr txBox="1"/>
          <p:nvPr/>
        </p:nvSpPr>
        <p:spPr>
          <a:xfrm>
            <a:off x="1730850" y="2981133"/>
            <a:ext cx="4914900" cy="2539157"/>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dirty="0"/>
              <a:t>aka “cumulative”, “epidemic”, or “exclusive” sampling</a:t>
            </a:r>
          </a:p>
          <a:p>
            <a:pPr marL="342900" indent="-342900">
              <a:spcAft>
                <a:spcPts val="600"/>
              </a:spcAft>
              <a:buFont typeface="Arial" panose="020B0604020202020204" pitchFamily="34" charset="0"/>
              <a:buChar char="•"/>
            </a:pPr>
            <a:r>
              <a:rPr lang="en-US" dirty="0"/>
              <a:t>You may encounter this design in the literature.  </a:t>
            </a:r>
          </a:p>
          <a:p>
            <a:pPr marL="342900" indent="-342900">
              <a:spcAft>
                <a:spcPts val="600"/>
              </a:spcAft>
              <a:buFont typeface="Arial" panose="020B0604020202020204" pitchFamily="34" charset="0"/>
              <a:buChar char="•"/>
            </a:pPr>
            <a:r>
              <a:rPr lang="en-US" dirty="0"/>
              <a:t>But it is not recommended.</a:t>
            </a:r>
          </a:p>
          <a:p>
            <a:pPr marL="342900" indent="-342900">
              <a:buFont typeface="Arial" panose="020B0604020202020204" pitchFamily="34" charset="0"/>
              <a:buChar char="•"/>
            </a:pPr>
            <a:endParaRPr lang="en-US" dirty="0"/>
          </a:p>
        </p:txBody>
      </p:sp>
      <p:sp>
        <p:nvSpPr>
          <p:cNvPr id="40" name="Oval 39"/>
          <p:cNvSpPr/>
          <p:nvPr/>
        </p:nvSpPr>
        <p:spPr>
          <a:xfrm>
            <a:off x="2957061" y="142945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4495000" y="16934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6524081" y="19726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4" name="Oval 43"/>
          <p:cNvSpPr/>
          <p:nvPr/>
        </p:nvSpPr>
        <p:spPr>
          <a:xfrm>
            <a:off x="5409400" y="18031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6" name="TextBox 45">
            <a:extLst>
              <a:ext uri="{FF2B5EF4-FFF2-40B4-BE49-F238E27FC236}">
                <a16:creationId xmlns:a16="http://schemas.microsoft.com/office/drawing/2014/main" id="{45EFC32C-0457-41BC-A8F8-67193E39826F}"/>
              </a:ext>
            </a:extLst>
          </p:cNvPr>
          <p:cNvSpPr txBox="1">
            <a:spLocks noChangeArrowheads="1"/>
          </p:cNvSpPr>
          <p:nvPr/>
        </p:nvSpPr>
        <p:spPr bwMode="auto">
          <a:xfrm>
            <a:off x="-185284" y="-38368"/>
            <a:ext cx="2563433" cy="646331"/>
          </a:xfrm>
          <a:prstGeom prst="rect">
            <a:avLst/>
          </a:prstGeom>
          <a:noFill/>
          <a:ln w="9525">
            <a:noFill/>
            <a:miter lim="800000"/>
            <a:headEnd/>
            <a:tailEnd/>
          </a:ln>
        </p:spPr>
        <p:txBody>
          <a:bodyPr wrap="square">
            <a:spAutoFit/>
          </a:bodyPr>
          <a:lstStyle/>
          <a:p>
            <a:pPr algn="ctr"/>
            <a:r>
              <a:rPr lang="en-US" sz="1800" b="1" dirty="0">
                <a:solidFill>
                  <a:srgbClr val="FF0000"/>
                </a:solidFill>
              </a:rPr>
              <a:t>Primary Study Base</a:t>
            </a:r>
          </a:p>
          <a:p>
            <a:r>
              <a:rPr lang="en-US" sz="1800" b="1" dirty="0">
                <a:solidFill>
                  <a:srgbClr val="FF0000"/>
                </a:solidFill>
              </a:rPr>
              <a:t>   Fixed Cohort #3</a:t>
            </a:r>
          </a:p>
        </p:txBody>
      </p:sp>
    </p:spTree>
    <p:extLst>
      <p:ext uri="{BB962C8B-B14F-4D97-AF65-F5344CB8AC3E}">
        <p14:creationId xmlns:p14="http://schemas.microsoft.com/office/powerpoint/2010/main" val="39193208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34876" y="157274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90700"/>
            <a:ext cx="391631" cy="3429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21505"/>
            <a:ext cx="380200" cy="3644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38000" y="1981200"/>
            <a:ext cx="381800" cy="4191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13139" y="2171700"/>
            <a:ext cx="435722" cy="3833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336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46813" y="195374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0371" name="TextBox 35"/>
          <p:cNvSpPr txBox="1">
            <a:spLocks noChangeArrowheads="1"/>
          </p:cNvSpPr>
          <p:nvPr/>
        </p:nvSpPr>
        <p:spPr bwMode="auto">
          <a:xfrm>
            <a:off x="3542092" y="153828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9906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31" name="Straight Arrow Connector 30"/>
          <p:cNvCxnSpPr/>
          <p:nvPr/>
        </p:nvCxnSpPr>
        <p:spPr>
          <a:xfrm>
            <a:off x="3086100" y="15240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861997"/>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1983475"/>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178018" y="6133287"/>
            <a:ext cx="1898533" cy="369332"/>
          </a:xfrm>
          <a:prstGeom prst="rect">
            <a:avLst/>
          </a:prstGeom>
          <a:noFill/>
          <a:ln w="9525">
            <a:noFill/>
            <a:miter lim="800000"/>
            <a:headEnd/>
            <a:tailEnd/>
          </a:ln>
        </p:spPr>
        <p:txBody>
          <a:bodyPr wrap="none">
            <a:spAutoFit/>
          </a:bodyPr>
          <a:lstStyle/>
          <a:p>
            <a:r>
              <a:rPr lang="en-US" sz="1800" dirty="0">
                <a:latin typeface="Calibri" pitchFamily="34" charset="0"/>
              </a:rPr>
              <a:t> Observation Time</a:t>
            </a:r>
          </a:p>
        </p:txBody>
      </p:sp>
      <p:sp>
        <p:nvSpPr>
          <p:cNvPr id="100384"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algn="ctr"/>
            <a:r>
              <a:rPr lang="en-US" sz="1800" dirty="0">
                <a:latin typeface="Calibri" pitchFamily="34" charset="0"/>
              </a:rPr>
              <a:t>Time of the Study</a:t>
            </a:r>
          </a:p>
        </p:txBody>
      </p:sp>
      <p:sp>
        <p:nvSpPr>
          <p:cNvPr id="45" name="Up Arrow 44"/>
          <p:cNvSpPr/>
          <p:nvPr/>
        </p:nvSpPr>
        <p:spPr>
          <a:xfrm>
            <a:off x="7467600" y="5867400"/>
            <a:ext cx="152400" cy="381000"/>
          </a:xfrm>
          <a:prstGeom prst="upArrow">
            <a:avLst/>
          </a:prstGeom>
          <a:solidFill>
            <a:srgbClr val="90594E"/>
          </a:solidFill>
          <a:ln>
            <a:solidFill>
              <a:srgbClr val="6D5A2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8" name="Straight Arrow Connector 37"/>
          <p:cNvCxnSpPr/>
          <p:nvPr/>
        </p:nvCxnSpPr>
        <p:spPr>
          <a:xfrm flipV="1">
            <a:off x="3200400" y="1666593"/>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271790"/>
            <a:ext cx="9144000" cy="523220"/>
          </a:xfrm>
          <a:prstGeom prst="rect">
            <a:avLst/>
          </a:prstGeom>
          <a:noFill/>
          <a:ln w="9525">
            <a:noFill/>
            <a:miter lim="800000"/>
            <a:headEnd/>
            <a:tailEnd/>
          </a:ln>
        </p:spPr>
        <p:txBody>
          <a:bodyPr anchor="ctr">
            <a:spAutoFit/>
          </a:bodyPr>
          <a:lstStyle/>
          <a:p>
            <a:pPr algn="ctr" eaLnBrk="0" hangingPunct="0"/>
            <a:r>
              <a:rPr lang="en-US" sz="2800" b="1" dirty="0"/>
              <a:t>“Prevalent control” sampling in a fixed cohort</a:t>
            </a:r>
          </a:p>
        </p:txBody>
      </p:sp>
      <p:sp>
        <p:nvSpPr>
          <p:cNvPr id="39" name="Rectangle 38"/>
          <p:cNvSpPr>
            <a:spLocks noChangeArrowheads="1"/>
          </p:cNvSpPr>
          <p:nvPr/>
        </p:nvSpPr>
        <p:spPr bwMode="auto">
          <a:xfrm>
            <a:off x="7346732"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a:solidFill>
                  <a:schemeClr val="lt1"/>
                </a:solidFill>
                <a:latin typeface="+mn-lt"/>
              </a:rPr>
              <a:t>controls</a:t>
            </a:r>
          </a:p>
        </p:txBody>
      </p:sp>
      <p:sp>
        <p:nvSpPr>
          <p:cNvPr id="40" name="Oval 39"/>
          <p:cNvSpPr/>
          <p:nvPr/>
        </p:nvSpPr>
        <p:spPr>
          <a:xfrm>
            <a:off x="2957061" y="142945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1" name="Oval 40"/>
          <p:cNvSpPr/>
          <p:nvPr/>
        </p:nvSpPr>
        <p:spPr>
          <a:xfrm>
            <a:off x="4495000" y="16934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6524522" y="194188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4" name="Oval 43"/>
          <p:cNvSpPr/>
          <p:nvPr/>
        </p:nvSpPr>
        <p:spPr>
          <a:xfrm>
            <a:off x="5409400" y="18031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 name="TextBox 2"/>
          <p:cNvSpPr txBox="1"/>
          <p:nvPr/>
        </p:nvSpPr>
        <p:spPr>
          <a:xfrm>
            <a:off x="1492468" y="2408324"/>
            <a:ext cx="5791200" cy="3785652"/>
          </a:xfrm>
          <a:prstGeom prst="rect">
            <a:avLst/>
          </a:prstGeom>
          <a:noFill/>
        </p:spPr>
        <p:txBody>
          <a:bodyPr wrap="square" rtlCol="0">
            <a:spAutoFit/>
          </a:bodyPr>
          <a:lstStyle/>
          <a:p>
            <a:pPr marL="233363" indent="-233363">
              <a:spcAft>
                <a:spcPts val="1200"/>
              </a:spcAft>
              <a:buFont typeface="Arial" panose="020B0604020202020204" pitchFamily="34" charset="0"/>
              <a:buChar char="•"/>
            </a:pPr>
            <a:r>
              <a:rPr lang="en-US" sz="2200" dirty="0"/>
              <a:t>We sample all of the cases</a:t>
            </a:r>
          </a:p>
          <a:p>
            <a:pPr marL="233363" indent="-233363">
              <a:spcAft>
                <a:spcPts val="1200"/>
              </a:spcAft>
              <a:buFont typeface="Arial" panose="020B0604020202020204" pitchFamily="34" charset="0"/>
              <a:buChar char="•"/>
            </a:pPr>
            <a:r>
              <a:rPr lang="en-US" sz="2200" dirty="0"/>
              <a:t>But, relative to cohort that gave to cases, controls have been depleted of cases, CE and losses to follow-up</a:t>
            </a:r>
          </a:p>
          <a:p>
            <a:pPr marL="233363" indent="-233363">
              <a:spcAft>
                <a:spcPts val="1200"/>
              </a:spcAft>
              <a:buFont typeface="Arial" panose="020B0604020202020204" pitchFamily="34" charset="0"/>
              <a:buChar char="•"/>
            </a:pPr>
            <a:r>
              <a:rPr lang="en-US" sz="2200" dirty="0"/>
              <a:t>Thus, control group is </a:t>
            </a:r>
            <a:r>
              <a:rPr lang="en-US" sz="2200" u="sng" dirty="0"/>
              <a:t>not</a:t>
            </a:r>
            <a:r>
              <a:rPr lang="en-US" sz="2200" dirty="0"/>
              <a:t> a representative sample of the cohort that give rise to the case</a:t>
            </a:r>
          </a:p>
          <a:p>
            <a:pPr marL="233363" indent="-233363">
              <a:spcAft>
                <a:spcPts val="1200"/>
              </a:spcAft>
              <a:buFont typeface="Arial" panose="020B0604020202020204" pitchFamily="34" charset="0"/>
              <a:buChar char="•"/>
            </a:pPr>
            <a:r>
              <a:rPr lang="en-US" sz="2200" dirty="0"/>
              <a:t>Comparing the “left over” controls to all cases creates bias when relating exposure to outcome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948253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0" y="-76200"/>
            <a:ext cx="9144000" cy="1143000"/>
          </a:xfrm>
        </p:spPr>
        <p:txBody>
          <a:bodyPr/>
          <a:lstStyle/>
          <a:p>
            <a:r>
              <a:rPr lang="en-US" sz="3200" b="1" dirty="0"/>
              <a:t>Prevalent controls are not what you want</a:t>
            </a:r>
          </a:p>
        </p:txBody>
      </p:sp>
      <p:sp>
        <p:nvSpPr>
          <p:cNvPr id="97282" name="Rectangle 3"/>
          <p:cNvSpPr>
            <a:spLocks noGrp="1" noChangeArrowheads="1"/>
          </p:cNvSpPr>
          <p:nvPr>
            <p:ph type="body" idx="1"/>
          </p:nvPr>
        </p:nvSpPr>
        <p:spPr>
          <a:xfrm>
            <a:off x="152400" y="990600"/>
            <a:ext cx="8839200" cy="4114800"/>
          </a:xfrm>
        </p:spPr>
        <p:txBody>
          <a:bodyPr/>
          <a:lstStyle/>
          <a:p>
            <a:pPr>
              <a:spcAft>
                <a:spcPts val="600"/>
              </a:spcAft>
            </a:pPr>
            <a:r>
              <a:rPr lang="en-US" sz="2400" dirty="0"/>
              <a:t>Many believe that waiting until the “end of a study” is the best way to find those who definitely do not have the outcome in question  </a:t>
            </a:r>
          </a:p>
          <a:p>
            <a:r>
              <a:rPr lang="en-US" sz="2400" dirty="0"/>
              <a:t>Yet, this is a false sense of security in that these individuals, for all we know, develop the disease the next day after end of the study</a:t>
            </a:r>
          </a:p>
          <a:p>
            <a:pPr lvl="1">
              <a:spcAft>
                <a:spcPts val="600"/>
              </a:spcAft>
            </a:pPr>
            <a:r>
              <a:rPr lang="en-US" sz="2200" dirty="0"/>
              <a:t>Death is classic example of how this logic fails; it is inevitable </a:t>
            </a:r>
          </a:p>
          <a:p>
            <a:r>
              <a:rPr lang="en-US" sz="2400" dirty="0"/>
              <a:t>Finally, the “never diseased” group is not what we seek to identify in case-control studies</a:t>
            </a:r>
          </a:p>
          <a:p>
            <a:pPr lvl="1"/>
            <a:r>
              <a:rPr lang="en-US" sz="2200" dirty="0"/>
              <a:t>Instead, we seek a sample of the entire underlying cohort.  </a:t>
            </a:r>
          </a:p>
          <a:p>
            <a:pPr marL="0" indent="0">
              <a:buNone/>
            </a:pPr>
            <a:endParaRPr lang="en-US" sz="2000" dirty="0"/>
          </a:p>
        </p:txBody>
      </p:sp>
    </p:spTree>
    <p:extLst>
      <p:ext uri="{BB962C8B-B14F-4D97-AF65-F5344CB8AC3E}">
        <p14:creationId xmlns:p14="http://schemas.microsoft.com/office/powerpoint/2010/main" val="33029863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685800" y="0"/>
            <a:ext cx="7772400" cy="762000"/>
          </a:xfrm>
        </p:spPr>
        <p:txBody>
          <a:bodyPr/>
          <a:lstStyle/>
          <a:p>
            <a:r>
              <a:rPr lang="en-US" sz="4000" b="1" dirty="0"/>
              <a:t>“Case-Control”: A misnomer</a:t>
            </a:r>
          </a:p>
        </p:txBody>
      </p:sp>
      <p:sp>
        <p:nvSpPr>
          <p:cNvPr id="102402" name="Rectangle 3"/>
          <p:cNvSpPr>
            <a:spLocks noGrp="1" noChangeArrowheads="1"/>
          </p:cNvSpPr>
          <p:nvPr>
            <p:ph type="body" idx="1"/>
          </p:nvPr>
        </p:nvSpPr>
        <p:spPr>
          <a:xfrm>
            <a:off x="114300" y="838200"/>
            <a:ext cx="8915400" cy="4114800"/>
          </a:xfrm>
        </p:spPr>
        <p:txBody>
          <a:bodyPr/>
          <a:lstStyle/>
          <a:p>
            <a:pPr>
              <a:spcBef>
                <a:spcPts val="0"/>
              </a:spcBef>
              <a:spcAft>
                <a:spcPts val="0"/>
              </a:spcAft>
            </a:pPr>
            <a:r>
              <a:rPr lang="en-US" sz="2400" dirty="0"/>
              <a:t>Term “case-control” inspires some to find controls who are "never” cases. To find these "never" cases, instinct is to find those battle tested persons who up to this very moment did not get the disease.</a:t>
            </a:r>
            <a:r>
              <a:rPr lang="en-US" sz="2800" dirty="0"/>
              <a:t> </a:t>
            </a:r>
          </a:p>
          <a:p>
            <a:r>
              <a:rPr lang="en-US" sz="2400" dirty="0"/>
              <a:t>Instead, proper case-control design samples a) cases and b) everyone who gave rise to the cases</a:t>
            </a:r>
          </a:p>
          <a:p>
            <a:r>
              <a:rPr lang="en-US" sz="2400" dirty="0"/>
              <a:t>Best thought of as a "case vs reference" design or “case-referent design.” Some of the “controls” in the reference group may be cases at the moment or in the future.  </a:t>
            </a:r>
          </a:p>
          <a:p>
            <a:pPr marL="0" indent="0">
              <a:buNone/>
            </a:pPr>
            <a:endParaRPr lang="en-US" sz="800" dirty="0"/>
          </a:p>
          <a:p>
            <a:pPr>
              <a:lnSpc>
                <a:spcPct val="80000"/>
              </a:lnSpc>
              <a:spcAft>
                <a:spcPts val="600"/>
              </a:spcAft>
            </a:pPr>
            <a:r>
              <a:rPr lang="en-US" sz="2400" dirty="0"/>
              <a:t>That said, you rarely hear the design described as “case-referent.” </a:t>
            </a:r>
          </a:p>
          <a:p>
            <a:r>
              <a:rPr lang="en-US" sz="2400" dirty="0"/>
              <a:t>Bottom-line: “Case-control” term is widely accepted, but beware that “control” can mean different things depending on design.  </a:t>
            </a:r>
          </a:p>
          <a:p>
            <a:pPr lvl="1">
              <a:lnSpc>
                <a:spcPct val="80000"/>
              </a:lnSpc>
            </a:pPr>
            <a:r>
              <a:rPr lang="en-US" sz="2400" dirty="0"/>
              <a:t>In the principled designs, reference group composition is agnostic about whether persons are/later become cases. </a:t>
            </a:r>
          </a:p>
        </p:txBody>
      </p:sp>
    </p:spTree>
    <p:extLst>
      <p:ext uri="{BB962C8B-B14F-4D97-AF65-F5344CB8AC3E}">
        <p14:creationId xmlns:p14="http://schemas.microsoft.com/office/powerpoint/2010/main" val="6838371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08" name="Group 20"/>
          <p:cNvGraphicFramePr>
            <a:graphicFrameLocks noGrp="1"/>
          </p:cNvGraphicFramePr>
          <p:nvPr/>
        </p:nvGraphicFramePr>
        <p:xfrm>
          <a:off x="304800" y="1524002"/>
          <a:ext cx="8610600" cy="4529201"/>
        </p:xfrm>
        <a:graphic>
          <a:graphicData uri="http://schemas.openxmlformats.org/drawingml/2006/table">
            <a:tbl>
              <a:tblPr/>
              <a:tblGrid>
                <a:gridCol w="24384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479994">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a:ln>
                            <a:noFill/>
                          </a:ln>
                          <a:solidFill>
                            <a:schemeClr val="tx1"/>
                          </a:solidFill>
                          <a:effectLst/>
                          <a:latin typeface="Times New Roman" pitchFamily="18" charset="0"/>
                        </a:rPr>
                        <a:t>Method of Control Sampling (Preferred Terminology)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a:ln>
                            <a:noFill/>
                          </a:ln>
                          <a:solidFill>
                            <a:schemeClr val="tx1"/>
                          </a:solidFill>
                          <a:effectLst/>
                          <a:latin typeface="Times New Roman" pitchFamily="18" charset="0"/>
                        </a:rPr>
                        <a:t>Also known 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a:ln>
                            <a:noFill/>
                          </a:ln>
                          <a:solidFill>
                            <a:schemeClr val="tx1"/>
                          </a:solidFill>
                          <a:effectLst/>
                          <a:latin typeface="Times New Roman" pitchFamily="18" charset="0"/>
                        </a:rPr>
                        <a:t>Mechanics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3399">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Incidence density sampling</a:t>
                      </a:r>
                      <a:r>
                        <a:rPr kumimoji="0" lang="en-US" sz="2000" b="1" i="0" u="none" strike="noStrike" cap="none" normalizeH="0" baseline="0" dirty="0">
                          <a:ln>
                            <a:noFill/>
                          </a:ln>
                          <a:solidFill>
                            <a:srgbClr val="FF0000"/>
                          </a:solidFill>
                          <a:effectLst/>
                          <a:latin typeface="Times New Roman" pitchFamily="18" charset="0"/>
                        </a:rPr>
                        <a:t>*</a:t>
                      </a:r>
                      <a:r>
                        <a:rPr kumimoji="0" lang="en-US" sz="2000" b="0" i="0" u="none" strike="noStrike" cap="none" normalizeH="0" baseline="0" dirty="0">
                          <a:ln>
                            <a:noFill/>
                          </a:ln>
                          <a:solidFill>
                            <a:schemeClr val="tx1"/>
                          </a:solidFill>
                          <a:effectLst/>
                          <a:latin typeface="Times New Roman" pitchFamily="18"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Risk-set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Concurrent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Random sample at time each case is diagnosed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0641">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Case-cohort  sampling</a:t>
                      </a:r>
                      <a:r>
                        <a:rPr kumimoji="0" lang="en-US" sz="2000" b="1" i="0" u="none" strike="noStrike" cap="none" normalizeH="0" baseline="0" dirty="0">
                          <a:ln>
                            <a:noFill/>
                          </a:ln>
                          <a:solidFill>
                            <a:srgbClr val="FF0000"/>
                          </a:solidFill>
                          <a:effectLst/>
                          <a:latin typeface="Times New Roman" pitchFamily="18" charset="0"/>
                        </a:rPr>
                        <a:t>*</a:t>
                      </a:r>
                      <a:endParaRPr kumimoji="0" lang="en-US" sz="2000" b="1" i="0" u="none" strike="noStrike" cap="none" normalizeH="0" baseline="0" dirty="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Inclusive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Random sample of the cohort at baseline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52601">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Prevalent control sampling</a:t>
                      </a: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Cumulative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Epidemic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Exclusive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Random sample of persons without outcome at end of follow-up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2962" name="Rectangle 2"/>
          <p:cNvSpPr>
            <a:spLocks noGrp="1" noChangeArrowheads="1"/>
          </p:cNvSpPr>
          <p:nvPr>
            <p:ph type="title"/>
          </p:nvPr>
        </p:nvSpPr>
        <p:spPr>
          <a:xfrm>
            <a:off x="228600" y="152400"/>
            <a:ext cx="8686800" cy="1143000"/>
          </a:xfrm>
        </p:spPr>
        <p:txBody>
          <a:bodyPr/>
          <a:lstStyle/>
          <a:p>
            <a:r>
              <a:rPr lang="en-US" sz="3200" b="1" dirty="0"/>
              <a:t>Sampling Controls from a Primary Study Base: Fixed Cohort</a:t>
            </a:r>
          </a:p>
        </p:txBody>
      </p:sp>
      <p:sp>
        <p:nvSpPr>
          <p:cNvPr id="2" name="TextBox 1"/>
          <p:cNvSpPr txBox="1"/>
          <p:nvPr/>
        </p:nvSpPr>
        <p:spPr>
          <a:xfrm>
            <a:off x="457200" y="6096002"/>
            <a:ext cx="8458200" cy="461665"/>
          </a:xfrm>
          <a:prstGeom prst="rect">
            <a:avLst/>
          </a:prstGeom>
          <a:noFill/>
        </p:spPr>
        <p:txBody>
          <a:bodyPr wrap="square" rtlCol="0">
            <a:spAutoFit/>
          </a:bodyPr>
          <a:lstStyle/>
          <a:p>
            <a:r>
              <a:rPr lang="en-US" dirty="0">
                <a:solidFill>
                  <a:srgbClr val="FF0000"/>
                </a:solidFill>
              </a:rPr>
              <a:t>* Preferred approach to enhance validity for analytic objectives</a:t>
            </a:r>
          </a:p>
        </p:txBody>
      </p:sp>
    </p:spTree>
    <p:extLst>
      <p:ext uri="{BB962C8B-B14F-4D97-AF65-F5344CB8AC3E}">
        <p14:creationId xmlns:p14="http://schemas.microsoft.com/office/powerpoint/2010/main" val="13370046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381000" y="304800"/>
            <a:ext cx="7772400" cy="1143000"/>
          </a:xfrm>
        </p:spPr>
        <p:txBody>
          <a:bodyPr/>
          <a:lstStyle/>
          <a:p>
            <a:r>
              <a:rPr lang="en-US" sz="4000" b="1" dirty="0"/>
              <a:t>Case-control Studies Sampled from a Primary Study Base</a:t>
            </a:r>
          </a:p>
        </p:txBody>
      </p:sp>
      <p:sp>
        <p:nvSpPr>
          <p:cNvPr id="78850" name="Rectangle 3"/>
          <p:cNvSpPr>
            <a:spLocks noGrp="1" noChangeArrowheads="1"/>
          </p:cNvSpPr>
          <p:nvPr>
            <p:ph type="body" idx="1"/>
          </p:nvPr>
        </p:nvSpPr>
        <p:spPr>
          <a:xfrm>
            <a:off x="228600" y="1905000"/>
            <a:ext cx="8839200" cy="3352800"/>
          </a:xfrm>
        </p:spPr>
        <p:txBody>
          <a:bodyPr/>
          <a:lstStyle/>
          <a:p>
            <a:r>
              <a:rPr lang="en-US" dirty="0"/>
              <a:t>In the setting of a fixed cohort</a:t>
            </a:r>
          </a:p>
          <a:p>
            <a:r>
              <a:rPr lang="en-US" dirty="0">
                <a:solidFill>
                  <a:srgbClr val="FF0000"/>
                </a:solidFill>
              </a:rPr>
              <a:t>In the setting of a dynamic cohort</a:t>
            </a:r>
            <a:endParaRPr lang="en-US" sz="2400" dirty="0">
              <a:solidFill>
                <a:srgbClr val="FF0000"/>
              </a:solidFill>
            </a:endParaRPr>
          </a:p>
          <a:p>
            <a:endParaRPr lang="en-US" dirty="0"/>
          </a:p>
        </p:txBody>
      </p:sp>
    </p:spTree>
    <p:extLst>
      <p:ext uri="{BB962C8B-B14F-4D97-AF65-F5344CB8AC3E}">
        <p14:creationId xmlns:p14="http://schemas.microsoft.com/office/powerpoint/2010/main" val="12683558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6000" y="1879724"/>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55695" y="2286000"/>
            <a:ext cx="364105" cy="3975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23069"/>
            <a:ext cx="382078" cy="3963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71468"/>
            <a:ext cx="455044" cy="4241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81600" y="22479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581400" y="184046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304800" y="76200"/>
            <a:ext cx="8763000" cy="523220"/>
          </a:xfrm>
          <a:prstGeom prst="rect">
            <a:avLst/>
          </a:prstGeom>
          <a:noFill/>
          <a:ln w="9525">
            <a:noFill/>
            <a:miter lim="800000"/>
            <a:headEnd/>
            <a:tailEnd/>
          </a:ln>
        </p:spPr>
        <p:txBody>
          <a:bodyPr wrap="square">
            <a:spAutoFit/>
          </a:bodyPr>
          <a:lstStyle/>
          <a:p>
            <a:pPr algn="ctr"/>
            <a:r>
              <a:rPr lang="en-US" sz="2800" b="1" dirty="0"/>
              <a:t>Case-control Sampling of Dynamic Cohort</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dirty="0">
              <a:latin typeface="Calibri" pitchFamily="34" charset="0"/>
            </a:endParaRPr>
          </a:p>
        </p:txBody>
      </p:sp>
      <p:cxnSp>
        <p:nvCxnSpPr>
          <p:cNvPr id="105515" name="Straight Connector 80"/>
          <p:cNvCxnSpPr>
            <a:cxnSpLocks noChangeShapeType="1"/>
          </p:cNvCxnSpPr>
          <p:nvPr/>
        </p:nvCxnSpPr>
        <p:spPr bwMode="auto">
          <a:xfrm>
            <a:off x="5733692" y="1224235"/>
            <a:ext cx="209909" cy="37596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458310" y="803303"/>
            <a:ext cx="1219200" cy="646331"/>
          </a:xfrm>
          <a:prstGeom prst="rect">
            <a:avLst/>
          </a:prstGeom>
          <a:noFill/>
          <a:ln w="9525">
            <a:noFill/>
            <a:miter lim="800000"/>
            <a:headEnd/>
            <a:tailEnd/>
          </a:ln>
        </p:spPr>
        <p:txBody>
          <a:bodyPr wrap="square">
            <a:spAutoFit/>
          </a:bodyPr>
          <a:lstStyle/>
          <a:p>
            <a:r>
              <a:rPr lang="en-US" sz="1800" dirty="0">
                <a:latin typeface="Calibri" pitchFamily="34" charset="0"/>
              </a:rPr>
              <a:t>New Members</a:t>
            </a:r>
          </a:p>
        </p:txBody>
      </p:sp>
      <p:cxnSp>
        <p:nvCxnSpPr>
          <p:cNvPr id="21" name="Straight Connector 20"/>
          <p:cNvCxnSpPr>
            <a:cxnSpLocks/>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14300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09800" y="862957"/>
            <a:ext cx="457200" cy="527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2584181" y="126097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32" name="Rectangle 31"/>
          <p:cNvSpPr/>
          <p:nvPr/>
        </p:nvSpPr>
        <p:spPr>
          <a:xfrm>
            <a:off x="7239000" y="1529033"/>
            <a:ext cx="533400" cy="7569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33" name="Straight Arrow Connector 32"/>
          <p:cNvCxnSpPr/>
          <p:nvPr/>
        </p:nvCxnSpPr>
        <p:spPr>
          <a:xfrm>
            <a:off x="3050157" y="18669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562600" y="21717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82"/>
          <p:cNvCxnSpPr>
            <a:cxnSpLocks noChangeShapeType="1"/>
          </p:cNvCxnSpPr>
          <p:nvPr/>
        </p:nvCxnSpPr>
        <p:spPr bwMode="auto">
          <a:xfrm>
            <a:off x="6038492" y="1649955"/>
            <a:ext cx="1200509" cy="9525"/>
          </a:xfrm>
          <a:prstGeom prst="straightConnector1">
            <a:avLst/>
          </a:prstGeom>
          <a:noFill/>
          <a:ln w="19050" algn="ctr">
            <a:solidFill>
              <a:schemeClr val="tx1"/>
            </a:solidFill>
            <a:round/>
            <a:headEnd/>
            <a:tailEnd type="arrow" w="med" len="med"/>
          </a:ln>
        </p:spPr>
      </p:cxnSp>
      <p:cxnSp>
        <p:nvCxnSpPr>
          <p:cNvPr id="41" name="Straight Arrow Connector 40"/>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Oval 25"/>
          <p:cNvSpPr/>
          <p:nvPr/>
        </p:nvSpPr>
        <p:spPr>
          <a:xfrm>
            <a:off x="5894716" y="1542511"/>
            <a:ext cx="94892" cy="1153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2" name="Oval 41"/>
          <p:cNvSpPr/>
          <p:nvPr/>
        </p:nvSpPr>
        <p:spPr>
          <a:xfrm>
            <a:off x="2962274" y="17593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Oval 42"/>
          <p:cNvSpPr/>
          <p:nvPr/>
        </p:nvSpPr>
        <p:spPr>
          <a:xfrm>
            <a:off x="4499033" y="195536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5" name="Oval 44"/>
          <p:cNvSpPr/>
          <p:nvPr/>
        </p:nvSpPr>
        <p:spPr>
          <a:xfrm>
            <a:off x="5412356" y="210842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6" name="Oval 45"/>
          <p:cNvSpPr/>
          <p:nvPr/>
        </p:nvSpPr>
        <p:spPr>
          <a:xfrm>
            <a:off x="6532603" y="222062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7" name="Oval 46"/>
          <p:cNvSpPr/>
          <p:nvPr/>
        </p:nvSpPr>
        <p:spPr>
          <a:xfrm>
            <a:off x="5839433" y="1527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8" name="TextBox 47">
            <a:extLst>
              <a:ext uri="{FF2B5EF4-FFF2-40B4-BE49-F238E27FC236}">
                <a16:creationId xmlns:a16="http://schemas.microsoft.com/office/drawing/2014/main" id="{14F622E0-E604-4E87-8D59-7B3066D7B28B}"/>
              </a:ext>
            </a:extLst>
          </p:cNvPr>
          <p:cNvSpPr txBox="1"/>
          <p:nvPr/>
        </p:nvSpPr>
        <p:spPr>
          <a:xfrm>
            <a:off x="1674244" y="3388499"/>
            <a:ext cx="5791200" cy="1785104"/>
          </a:xfrm>
          <a:prstGeom prst="rect">
            <a:avLst/>
          </a:prstGeom>
          <a:noFill/>
        </p:spPr>
        <p:txBody>
          <a:bodyPr wrap="square" rtlCol="0">
            <a:spAutoFit/>
          </a:bodyPr>
          <a:lstStyle/>
          <a:p>
            <a:pPr marL="233363" indent="-233363">
              <a:spcAft>
                <a:spcPts val="1200"/>
              </a:spcAft>
              <a:buFont typeface="Arial" panose="020B0604020202020204" pitchFamily="34" charset="0"/>
              <a:buChar char="•"/>
            </a:pPr>
            <a:r>
              <a:rPr lang="en-US" sz="2200" dirty="0"/>
              <a:t>First step: sample all of the cases that arose during a calendar time period</a:t>
            </a:r>
          </a:p>
          <a:p>
            <a:pPr marL="233363" indent="-233363">
              <a:spcAft>
                <a:spcPts val="1200"/>
              </a:spcAft>
              <a:buFont typeface="Arial" panose="020B0604020202020204" pitchFamily="34" charset="0"/>
              <a:buChar char="•"/>
            </a:pPr>
            <a:r>
              <a:rPr lang="en-US" sz="2200" dirty="0"/>
              <a:t>How should “controls” be sampled?</a:t>
            </a:r>
          </a:p>
          <a:p>
            <a:pPr marL="342900" indent="-342900">
              <a:buFont typeface="Arial" panose="020B0604020202020204" pitchFamily="34" charset="0"/>
              <a:buChar char="•"/>
            </a:pPr>
            <a:endParaRPr lang="en-US" dirty="0"/>
          </a:p>
        </p:txBody>
      </p:sp>
      <p:cxnSp>
        <p:nvCxnSpPr>
          <p:cNvPr id="49" name="Straight Arrow Connector 48">
            <a:extLst>
              <a:ext uri="{FF2B5EF4-FFF2-40B4-BE49-F238E27FC236}">
                <a16:creationId xmlns:a16="http://schemas.microsoft.com/office/drawing/2014/main" id="{6EB72D8F-2CF0-4A44-8BE0-8030AD48B13F}"/>
              </a:ext>
            </a:extLst>
          </p:cNvPr>
          <p:cNvCxnSpPr/>
          <p:nvPr/>
        </p:nvCxnSpPr>
        <p:spPr>
          <a:xfrm>
            <a:off x="1676400" y="6294446"/>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75">
            <a:extLst>
              <a:ext uri="{FF2B5EF4-FFF2-40B4-BE49-F238E27FC236}">
                <a16:creationId xmlns:a16="http://schemas.microsoft.com/office/drawing/2014/main" id="{52536086-DDA5-48BA-9FF9-682A554B7F42}"/>
              </a:ext>
            </a:extLst>
          </p:cNvPr>
          <p:cNvSpPr txBox="1">
            <a:spLocks noChangeArrowheads="1"/>
          </p:cNvSpPr>
          <p:nvPr/>
        </p:nvSpPr>
        <p:spPr bwMode="auto">
          <a:xfrm>
            <a:off x="3724583" y="6336268"/>
            <a:ext cx="1539204" cy="369332"/>
          </a:xfrm>
          <a:prstGeom prst="rect">
            <a:avLst/>
          </a:prstGeom>
          <a:noFill/>
          <a:ln w="9525">
            <a:noFill/>
            <a:miter lim="800000"/>
            <a:headEnd/>
            <a:tailEnd/>
          </a:ln>
        </p:spPr>
        <p:txBody>
          <a:bodyPr wrap="none">
            <a:spAutoFit/>
          </a:bodyPr>
          <a:lstStyle/>
          <a:p>
            <a:r>
              <a:rPr lang="en-US" sz="1800" dirty="0">
                <a:latin typeface="Calibri" pitchFamily="34" charset="0"/>
              </a:rPr>
              <a:t>Calendar Time</a:t>
            </a:r>
          </a:p>
        </p:txBody>
      </p:sp>
    </p:spTree>
    <p:extLst>
      <p:ext uri="{BB962C8B-B14F-4D97-AF65-F5344CB8AC3E}">
        <p14:creationId xmlns:p14="http://schemas.microsoft.com/office/powerpoint/2010/main" val="2462551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85800" y="114300"/>
            <a:ext cx="7772400" cy="1143000"/>
          </a:xfrm>
        </p:spPr>
        <p:txBody>
          <a:bodyPr/>
          <a:lstStyle/>
          <a:p>
            <a:r>
              <a:rPr lang="en-US" sz="3200" b="1" dirty="0"/>
              <a:t>Ecologic study: </a:t>
            </a:r>
            <a:br>
              <a:rPr lang="en-US" sz="3200" b="1" dirty="0"/>
            </a:br>
            <a:r>
              <a:rPr lang="en-US" sz="3200" b="1" dirty="0"/>
              <a:t>Water fluoride &amp; dental caries</a:t>
            </a:r>
          </a:p>
        </p:txBody>
      </p:sp>
      <p:sp>
        <p:nvSpPr>
          <p:cNvPr id="23554" name="Rectangle 3"/>
          <p:cNvSpPr>
            <a:spLocks noGrp="1" noChangeArrowheads="1"/>
          </p:cNvSpPr>
          <p:nvPr>
            <p:ph type="body" idx="1"/>
          </p:nvPr>
        </p:nvSpPr>
        <p:spPr>
          <a:xfrm>
            <a:off x="266700" y="1371600"/>
            <a:ext cx="8610600" cy="4114800"/>
          </a:xfrm>
        </p:spPr>
        <p:txBody>
          <a:bodyPr/>
          <a:lstStyle/>
          <a:p>
            <a:r>
              <a:rPr lang="en-US" sz="2800" dirty="0"/>
              <a:t>Research question: Is amount of fluoride in water a cause of dental caries? </a:t>
            </a:r>
          </a:p>
          <a:p>
            <a:r>
              <a:rPr lang="en-US" sz="2800" dirty="0"/>
              <a:t>191 municipalities in Denmark in 2004 </a:t>
            </a:r>
          </a:p>
          <a:p>
            <a:r>
              <a:rPr lang="en-US" sz="2800" dirty="0"/>
              <a:t>Unit of observation (measurement) was the municipality</a:t>
            </a:r>
          </a:p>
          <a:p>
            <a:r>
              <a:rPr lang="en-US" sz="2800" dirty="0"/>
              <a:t>Exposure:  Concentration of fluoride in the water supply (parts per million). From national Denmark Statistics. </a:t>
            </a:r>
          </a:p>
          <a:p>
            <a:r>
              <a:rPr lang="en-US" sz="2800" dirty="0"/>
              <a:t>Outcome:  Mean DMF-S (index of cavities, extractions &amp; restorations) of 15 yr olds by municipality. From Danish National Board of Health. </a:t>
            </a:r>
          </a:p>
        </p:txBody>
      </p:sp>
      <p:sp>
        <p:nvSpPr>
          <p:cNvPr id="23555" name="Text Box 4"/>
          <p:cNvSpPr txBox="1">
            <a:spLocks noChangeArrowheads="1"/>
          </p:cNvSpPr>
          <p:nvPr/>
        </p:nvSpPr>
        <p:spPr bwMode="auto">
          <a:xfrm>
            <a:off x="2514600" y="6172200"/>
            <a:ext cx="6324600" cy="457200"/>
          </a:xfrm>
          <a:prstGeom prst="rect">
            <a:avLst/>
          </a:prstGeom>
          <a:noFill/>
          <a:ln w="9525">
            <a:noFill/>
            <a:miter lim="800000"/>
            <a:headEnd/>
            <a:tailEnd/>
          </a:ln>
        </p:spPr>
        <p:txBody>
          <a:bodyPr>
            <a:spAutoFit/>
          </a:bodyPr>
          <a:lstStyle/>
          <a:p>
            <a:pPr algn="r" eaLnBrk="0" hangingPunct="0"/>
            <a:r>
              <a:rPr lang="en-US" sz="1200" dirty="0"/>
              <a:t>Ekstrand et al. Factors associated with inter-municipality differences in dental caries experience among Danish adolescents. </a:t>
            </a:r>
            <a:r>
              <a:rPr lang="en-US" sz="1200" i="1" dirty="0"/>
              <a:t>Community Dent Oral Epidemiol</a:t>
            </a:r>
            <a:r>
              <a:rPr lang="en-US" sz="1200" dirty="0"/>
              <a:t>  2010</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08" name="Group 20"/>
          <p:cNvGraphicFramePr>
            <a:graphicFrameLocks noGrp="1"/>
          </p:cNvGraphicFramePr>
          <p:nvPr>
            <p:extLst>
              <p:ext uri="{D42A27DB-BD31-4B8C-83A1-F6EECF244321}">
                <p14:modId xmlns:p14="http://schemas.microsoft.com/office/powerpoint/2010/main" val="3160243853"/>
              </p:ext>
            </p:extLst>
          </p:nvPr>
        </p:nvGraphicFramePr>
        <p:xfrm>
          <a:off x="228600" y="1447800"/>
          <a:ext cx="8839200" cy="5059680"/>
        </p:xfrm>
        <a:graphic>
          <a:graphicData uri="http://schemas.openxmlformats.org/drawingml/2006/table">
            <a:tbl>
              <a:tblPr/>
              <a:tblGrid>
                <a:gridCol w="33528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2667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Method of Sampling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Mechanics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204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Incidence density</a:t>
                      </a:r>
                      <a:r>
                        <a:rPr kumimoji="0" lang="en-US" sz="2800" b="0" i="0" u="none" strike="noStrike" cap="none" normalizeH="0" baseline="0" dirty="0">
                          <a:ln>
                            <a:noFill/>
                          </a:ln>
                          <a:solidFill>
                            <a:schemeClr val="tx1"/>
                          </a:solidFill>
                          <a:effectLst/>
                          <a:latin typeface="Times New Roman" pitchFamily="18"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Random sample at time each case is diagnosed;  i.e., match on calendar time.  No assumptions.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8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Midpoint of risk period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Random sample at midpoint in follow-up.  </a:t>
                      </a:r>
                      <a:r>
                        <a:rPr kumimoji="0" lang="en-US" sz="2800" b="0" i="0" u="sng" strike="noStrike" cap="none" normalizeH="0" baseline="0" dirty="0">
                          <a:ln>
                            <a:noFill/>
                          </a:ln>
                          <a:solidFill>
                            <a:schemeClr val="tx1"/>
                          </a:solidFill>
                          <a:effectLst/>
                          <a:latin typeface="Times New Roman" pitchFamily="18" charset="0"/>
                        </a:rPr>
                        <a:t>Assumes</a:t>
                      </a:r>
                      <a:r>
                        <a:rPr kumimoji="0" lang="en-US" sz="2800" b="0" i="0" u="none" strike="noStrike" cap="none" normalizeH="0" baseline="0" dirty="0">
                          <a:ln>
                            <a:noFill/>
                          </a:ln>
                          <a:solidFill>
                            <a:schemeClr val="tx1"/>
                          </a:solidFill>
                          <a:effectLst/>
                          <a:latin typeface="Times New Roman" pitchFamily="18" charset="0"/>
                        </a:rPr>
                        <a:t> linear change in exposure and covariate prevalence.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87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Any single time point (e.g., end of risk period)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Random sample at one timepoint, usually end of follow-up.  </a:t>
                      </a:r>
                      <a:r>
                        <a:rPr kumimoji="0" lang="en-US" sz="2800" b="0" i="0" u="sng" strike="noStrike" cap="none" normalizeH="0" baseline="0" dirty="0">
                          <a:ln>
                            <a:noFill/>
                          </a:ln>
                          <a:solidFill>
                            <a:schemeClr val="tx1"/>
                          </a:solidFill>
                          <a:effectLst/>
                          <a:latin typeface="Times New Roman" pitchFamily="18" charset="0"/>
                        </a:rPr>
                        <a:t>Assumes</a:t>
                      </a:r>
                      <a:r>
                        <a:rPr kumimoji="0" lang="en-US" sz="2800" b="0" i="0" u="none" strike="noStrike" cap="none" normalizeH="0" baseline="0" dirty="0">
                          <a:ln>
                            <a:noFill/>
                          </a:ln>
                          <a:solidFill>
                            <a:schemeClr val="tx1"/>
                          </a:solidFill>
                          <a:effectLst/>
                          <a:latin typeface="Times New Roman" pitchFamily="18" charset="0"/>
                        </a:rPr>
                        <a:t> steady state exposure and covariate prevalence.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2962" name="Rectangle 2"/>
          <p:cNvSpPr>
            <a:spLocks noGrp="1" noChangeArrowheads="1"/>
          </p:cNvSpPr>
          <p:nvPr>
            <p:ph type="title"/>
          </p:nvPr>
        </p:nvSpPr>
        <p:spPr>
          <a:xfrm>
            <a:off x="152400" y="76200"/>
            <a:ext cx="8839200" cy="1143000"/>
          </a:xfrm>
        </p:spPr>
        <p:txBody>
          <a:bodyPr/>
          <a:lstStyle/>
          <a:p>
            <a:r>
              <a:rPr lang="en-US" sz="3200" b="1" dirty="0"/>
              <a:t>Sampling Controls from a Primary Study Base: </a:t>
            </a:r>
            <a:br>
              <a:rPr lang="en-US" sz="3200" b="1" dirty="0"/>
            </a:br>
            <a:r>
              <a:rPr lang="en-US" sz="3200" b="1" dirty="0"/>
              <a:t>Dynamic Cohort </a:t>
            </a:r>
          </a:p>
        </p:txBody>
      </p:sp>
    </p:spTree>
    <p:extLst>
      <p:ext uri="{BB962C8B-B14F-4D97-AF65-F5344CB8AC3E}">
        <p14:creationId xmlns:p14="http://schemas.microsoft.com/office/powerpoint/2010/main" val="33083992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027"/>
          <p:cNvSpPr>
            <a:spLocks noGrp="1" noChangeArrowheads="1"/>
          </p:cNvSpPr>
          <p:nvPr>
            <p:ph type="body" idx="1"/>
          </p:nvPr>
        </p:nvSpPr>
        <p:spPr>
          <a:xfrm>
            <a:off x="228600" y="1219200"/>
            <a:ext cx="8610600" cy="4953000"/>
          </a:xfrm>
        </p:spPr>
        <p:txBody>
          <a:bodyPr/>
          <a:lstStyle/>
          <a:p>
            <a:r>
              <a:rPr lang="en-US" dirty="0"/>
              <a:t>Kaiser Research Division in 1990 (pre-EMR era)</a:t>
            </a:r>
          </a:p>
          <a:p>
            <a:pPr lvl="1"/>
            <a:r>
              <a:rPr lang="en-US" dirty="0"/>
              <a:t>Research question: Does screening sigmoidoscopy prevent colon cancer deaths?</a:t>
            </a:r>
          </a:p>
          <a:p>
            <a:r>
              <a:rPr lang="en-US" dirty="0"/>
              <a:t>Design choices (other than an RCT)</a:t>
            </a:r>
          </a:p>
          <a:p>
            <a:pPr lvl="1"/>
            <a:r>
              <a:rPr lang="en-US" dirty="0"/>
              <a:t>Start a new cohort study at Kaiser and wait for colon cancer deaths -- will take 20 years</a:t>
            </a:r>
          </a:p>
          <a:p>
            <a:pPr lvl="1"/>
            <a:r>
              <a:rPr lang="en-US" dirty="0"/>
              <a:t>Look back at pre-existing Kaiser cohort over past 20 year period -- 100,000’s of manual records to review</a:t>
            </a:r>
          </a:p>
          <a:p>
            <a:pPr lvl="1"/>
            <a:r>
              <a:rPr lang="en-US" dirty="0"/>
              <a:t>Case-control: </a:t>
            </a:r>
            <a:r>
              <a:rPr lang="en-US" u="sng" dirty="0"/>
              <a:t>Sample</a:t>
            </a:r>
            <a:r>
              <a:rPr lang="en-US" dirty="0"/>
              <a:t> experience of pre-existing Kaiser cohort over past 20 years</a:t>
            </a:r>
          </a:p>
          <a:p>
            <a:pPr lvl="1"/>
            <a:endParaRPr lang="en-US" dirty="0"/>
          </a:p>
        </p:txBody>
      </p:sp>
      <p:sp>
        <p:nvSpPr>
          <p:cNvPr id="4" name="Rectangle 4"/>
          <p:cNvSpPr>
            <a:spLocks noChangeArrowheads="1"/>
          </p:cNvSpPr>
          <p:nvPr/>
        </p:nvSpPr>
        <p:spPr bwMode="auto">
          <a:xfrm>
            <a:off x="152400" y="76200"/>
            <a:ext cx="8686800" cy="1143000"/>
          </a:xfrm>
          <a:prstGeom prst="rect">
            <a:avLst/>
          </a:prstGeom>
          <a:noFill/>
          <a:ln w="9525">
            <a:noFill/>
            <a:miter lim="800000"/>
            <a:headEnd/>
            <a:tailEnd/>
          </a:ln>
        </p:spPr>
        <p:txBody>
          <a:bodyPr anchor="ctr"/>
          <a:lstStyle/>
          <a:p>
            <a:pPr algn="ctr" eaLnBrk="0" hangingPunct="0"/>
            <a:r>
              <a:rPr lang="en-US" sz="2800" b="1" dirty="0">
                <a:solidFill>
                  <a:schemeClr val="tx2"/>
                </a:solidFill>
              </a:rPr>
              <a:t>Example of case-control study with incidence density sampling in a primary study base: dynamic cohort</a:t>
            </a:r>
          </a:p>
        </p:txBody>
      </p:sp>
    </p:spTree>
    <p:extLst>
      <p:ext uri="{BB962C8B-B14F-4D97-AF65-F5344CB8AC3E}">
        <p14:creationId xmlns:p14="http://schemas.microsoft.com/office/powerpoint/2010/main" val="3471038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05294" y="183602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581400" y="184046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1295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0" y="2286000"/>
            <a:ext cx="76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2" name="Rectangle 51"/>
          <p:cNvSpPr/>
          <p:nvPr/>
        </p:nvSpPr>
        <p:spPr>
          <a:xfrm>
            <a:off x="4191000" y="2514600"/>
            <a:ext cx="762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3" name="Rectangle 52"/>
          <p:cNvSpPr/>
          <p:nvPr/>
        </p:nvSpPr>
        <p:spPr>
          <a:xfrm>
            <a:off x="5105400" y="2667000"/>
            <a:ext cx="76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Rectangle 53"/>
          <p:cNvSpPr/>
          <p:nvPr/>
        </p:nvSpPr>
        <p:spPr>
          <a:xfrm>
            <a:off x="6248400" y="2819400"/>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04" name="Shape 58"/>
          <p:cNvCxnSpPr>
            <a:cxnSpLocks noChangeShapeType="1"/>
            <a:stCxn id="51" idx="2"/>
          </p:cNvCxnSpPr>
          <p:nvPr/>
        </p:nvCxnSpPr>
        <p:spPr bwMode="auto">
          <a:xfrm rot="16200000" flipH="1">
            <a:off x="5162550" y="3638550"/>
            <a:ext cx="228600" cy="5143500"/>
          </a:xfrm>
          <a:prstGeom prst="bentConnector2">
            <a:avLst/>
          </a:prstGeom>
          <a:noFill/>
          <a:ln w="25400" algn="ctr">
            <a:solidFill>
              <a:srgbClr val="4A7EBB"/>
            </a:solidFill>
            <a:miter lim="800000"/>
            <a:headEnd/>
            <a:tailEnd type="arrow" w="med" len="med"/>
          </a:ln>
        </p:spPr>
      </p:cxnSp>
      <p:cxnSp>
        <p:nvCxnSpPr>
          <p:cNvPr id="105505" name="Straight Connector 60"/>
          <p:cNvCxnSpPr>
            <a:cxnSpLocks noChangeShapeType="1"/>
            <a:stCxn id="52" idx="2"/>
          </p:cNvCxnSpPr>
          <p:nvPr/>
        </p:nvCxnSpPr>
        <p:spPr bwMode="auto">
          <a:xfrm>
            <a:off x="4229100" y="6096000"/>
            <a:ext cx="38100" cy="228600"/>
          </a:xfrm>
          <a:prstGeom prst="line">
            <a:avLst/>
          </a:prstGeom>
          <a:noFill/>
          <a:ln w="25400" algn="ctr">
            <a:solidFill>
              <a:srgbClr val="4A7EBB"/>
            </a:solidFill>
            <a:round/>
            <a:headEnd/>
            <a:tailEnd/>
          </a:ln>
        </p:spPr>
      </p:cxnSp>
      <p:cxnSp>
        <p:nvCxnSpPr>
          <p:cNvPr id="105506" name="Straight Connector 62"/>
          <p:cNvCxnSpPr>
            <a:cxnSpLocks noChangeShapeType="1"/>
          </p:cNvCxnSpPr>
          <p:nvPr/>
        </p:nvCxnSpPr>
        <p:spPr bwMode="auto">
          <a:xfrm>
            <a:off x="5143500" y="6096000"/>
            <a:ext cx="38100" cy="228600"/>
          </a:xfrm>
          <a:prstGeom prst="line">
            <a:avLst/>
          </a:prstGeom>
          <a:noFill/>
          <a:ln w="25400" algn="ctr">
            <a:solidFill>
              <a:srgbClr val="4A7EBB"/>
            </a:solidFill>
            <a:round/>
            <a:headEnd/>
            <a:tailEnd/>
          </a:ln>
        </p:spPr>
      </p:cxnSp>
      <p:cxnSp>
        <p:nvCxnSpPr>
          <p:cNvPr id="105507" name="Straight Connector 63"/>
          <p:cNvCxnSpPr>
            <a:cxnSpLocks noChangeShapeType="1"/>
          </p:cNvCxnSpPr>
          <p:nvPr/>
        </p:nvCxnSpPr>
        <p:spPr bwMode="auto">
          <a:xfrm>
            <a:off x="6286500" y="6096000"/>
            <a:ext cx="38100" cy="228600"/>
          </a:xfrm>
          <a:prstGeom prst="line">
            <a:avLst/>
          </a:prstGeom>
          <a:noFill/>
          <a:ln w="25400" algn="ctr">
            <a:solidFill>
              <a:srgbClr val="4A7EBB"/>
            </a:solidFill>
            <a:round/>
            <a:headEnd/>
            <a:tailEnd/>
          </a:ln>
        </p:spPr>
      </p:cxnSp>
      <p:sp>
        <p:nvSpPr>
          <p:cNvPr id="105508"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6248400" y="457200"/>
            <a:ext cx="76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7" name="Rectangle 66"/>
          <p:cNvSpPr/>
          <p:nvPr/>
        </p:nvSpPr>
        <p:spPr>
          <a:xfrm>
            <a:off x="5105400" y="457200"/>
            <a:ext cx="76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8" name="Rectangle 67"/>
          <p:cNvSpPr/>
          <p:nvPr/>
        </p:nvSpPr>
        <p:spPr>
          <a:xfrm>
            <a:off x="4267200" y="457200"/>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9" name="Rectangle 68"/>
          <p:cNvSpPr/>
          <p:nvPr/>
        </p:nvSpPr>
        <p:spPr>
          <a:xfrm>
            <a:off x="2667000" y="457200"/>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7" name="Rectangle 76"/>
          <p:cNvSpPr/>
          <p:nvPr/>
        </p:nvSpPr>
        <p:spPr>
          <a:xfrm>
            <a:off x="5715000" y="457200"/>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05515"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cxnSp>
        <p:nvCxnSpPr>
          <p:cNvPr id="105516" name="Straight Arrow Connector 82"/>
          <p:cNvCxnSpPr>
            <a:cxnSpLocks noChangeShapeType="1"/>
            <a:stCxn id="26" idx="6"/>
          </p:cNvCxnSpPr>
          <p:nvPr/>
        </p:nvCxnSpPr>
        <p:spPr bwMode="auto">
          <a:xfrm>
            <a:off x="6096000" y="1485900"/>
            <a:ext cx="1097621" cy="3176"/>
          </a:xfrm>
          <a:prstGeom prst="straightConnector1">
            <a:avLst/>
          </a:prstGeom>
          <a:noFill/>
          <a:ln w="19050" algn="ctr">
            <a:solidFill>
              <a:schemeClr val="tx1"/>
            </a:solidFill>
            <a:round/>
            <a:headEnd/>
            <a:tailEnd type="arrow" w="med" len="med"/>
          </a:ln>
        </p:spPr>
      </p:cxnSp>
      <p:sp>
        <p:nvSpPr>
          <p:cNvPr id="105517" name="TextBox 84"/>
          <p:cNvSpPr txBox="1">
            <a:spLocks noChangeArrowheads="1"/>
          </p:cNvSpPr>
          <p:nvPr/>
        </p:nvSpPr>
        <p:spPr bwMode="auto">
          <a:xfrm>
            <a:off x="954680" y="228601"/>
            <a:ext cx="1084784" cy="646331"/>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Members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42" name="Straight Arrow Connector 41"/>
          <p:cNvCxnSpPr/>
          <p:nvPr/>
        </p:nvCxnSpPr>
        <p:spPr>
          <a:xfrm>
            <a:off x="6705600" y="2362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6" name="Text Box 45"/>
          <p:cNvSpPr txBox="1">
            <a:spLocks noChangeArrowheads="1"/>
          </p:cNvSpPr>
          <p:nvPr/>
        </p:nvSpPr>
        <p:spPr bwMode="auto">
          <a:xfrm>
            <a:off x="2574925" y="3657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7" name="Text Box 46"/>
          <p:cNvSpPr txBox="1">
            <a:spLocks noChangeArrowheads="1"/>
          </p:cNvSpPr>
          <p:nvPr/>
        </p:nvSpPr>
        <p:spPr bwMode="auto">
          <a:xfrm>
            <a:off x="2574925" y="5226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8" name="Text Box 44"/>
          <p:cNvSpPr txBox="1">
            <a:spLocks noChangeArrowheads="1"/>
          </p:cNvSpPr>
          <p:nvPr/>
        </p:nvSpPr>
        <p:spPr bwMode="auto">
          <a:xfrm>
            <a:off x="4106863" y="3127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59" name="Text Box 45"/>
          <p:cNvSpPr txBox="1">
            <a:spLocks noChangeArrowheads="1"/>
          </p:cNvSpPr>
          <p:nvPr/>
        </p:nvSpPr>
        <p:spPr bwMode="auto">
          <a:xfrm>
            <a:off x="4106863" y="41179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0" name="Text Box 46"/>
          <p:cNvSpPr txBox="1">
            <a:spLocks noChangeArrowheads="1"/>
          </p:cNvSpPr>
          <p:nvPr/>
        </p:nvSpPr>
        <p:spPr bwMode="auto">
          <a:xfrm>
            <a:off x="4106863" y="5032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1" name="Text Box 44"/>
          <p:cNvSpPr txBox="1">
            <a:spLocks noChangeArrowheads="1"/>
          </p:cNvSpPr>
          <p:nvPr/>
        </p:nvSpPr>
        <p:spPr bwMode="auto">
          <a:xfrm>
            <a:off x="5029201" y="575823"/>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2" name="Text Box 45"/>
          <p:cNvSpPr txBox="1">
            <a:spLocks noChangeArrowheads="1"/>
          </p:cNvSpPr>
          <p:nvPr/>
        </p:nvSpPr>
        <p:spPr bwMode="auto">
          <a:xfrm>
            <a:off x="5029201" y="34734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63" name="Text Box 46"/>
          <p:cNvSpPr txBox="1">
            <a:spLocks noChangeArrowheads="1"/>
          </p:cNvSpPr>
          <p:nvPr/>
        </p:nvSpPr>
        <p:spPr bwMode="auto">
          <a:xfrm>
            <a:off x="5040313" y="5607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4" name="Text Box 44"/>
          <p:cNvSpPr txBox="1">
            <a:spLocks noChangeArrowheads="1"/>
          </p:cNvSpPr>
          <p:nvPr/>
        </p:nvSpPr>
        <p:spPr bwMode="auto">
          <a:xfrm>
            <a:off x="6183313" y="609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5" name="Text Box 45"/>
          <p:cNvSpPr txBox="1">
            <a:spLocks noChangeArrowheads="1"/>
          </p:cNvSpPr>
          <p:nvPr/>
        </p:nvSpPr>
        <p:spPr bwMode="auto">
          <a:xfrm>
            <a:off x="6183313" y="40805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6" name="Text Box 46"/>
          <p:cNvSpPr txBox="1">
            <a:spLocks noChangeArrowheads="1"/>
          </p:cNvSpPr>
          <p:nvPr/>
        </p:nvSpPr>
        <p:spPr bwMode="auto">
          <a:xfrm>
            <a:off x="6183313" y="4994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cxnSp>
        <p:nvCxnSpPr>
          <p:cNvPr id="73" name="Straight Arrow Connector 72"/>
          <p:cNvCxnSpPr/>
          <p:nvPr/>
        </p:nvCxnSpPr>
        <p:spPr>
          <a:xfrm>
            <a:off x="6379713" y="793420"/>
            <a:ext cx="1627816" cy="4582064"/>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7315200" y="495300"/>
            <a:ext cx="457200" cy="6032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4" name="Rectangle 63"/>
          <p:cNvSpPr/>
          <p:nvPr/>
        </p:nvSpPr>
        <p:spPr>
          <a:xfrm>
            <a:off x="5715000" y="2743200"/>
            <a:ext cx="76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5" name="Text Box 44"/>
          <p:cNvSpPr txBox="1">
            <a:spLocks noChangeArrowheads="1"/>
          </p:cNvSpPr>
          <p:nvPr/>
        </p:nvSpPr>
        <p:spPr bwMode="auto">
          <a:xfrm>
            <a:off x="5592763" y="3036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0" name="Text Box 45"/>
          <p:cNvSpPr txBox="1">
            <a:spLocks noChangeArrowheads="1"/>
          </p:cNvSpPr>
          <p:nvPr/>
        </p:nvSpPr>
        <p:spPr bwMode="auto">
          <a:xfrm>
            <a:off x="5592763" y="40270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2" name="Text Box 46"/>
          <p:cNvSpPr txBox="1">
            <a:spLocks noChangeArrowheads="1"/>
          </p:cNvSpPr>
          <p:nvPr/>
        </p:nvSpPr>
        <p:spPr bwMode="auto">
          <a:xfrm>
            <a:off x="5592763"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79" name="Oval 78"/>
          <p:cNvSpPr/>
          <p:nvPr/>
        </p:nvSpPr>
        <p:spPr>
          <a:xfrm>
            <a:off x="2973123" y="175099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0" name="Oval 79"/>
          <p:cNvSpPr/>
          <p:nvPr/>
        </p:nvSpPr>
        <p:spPr>
          <a:xfrm>
            <a:off x="5977447" y="140564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1" name="Oval 80"/>
          <p:cNvSpPr/>
          <p:nvPr/>
        </p:nvSpPr>
        <p:spPr>
          <a:xfrm>
            <a:off x="4510000" y="197427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2" name="Oval 81"/>
          <p:cNvSpPr/>
          <p:nvPr/>
        </p:nvSpPr>
        <p:spPr>
          <a:xfrm>
            <a:off x="5393668" y="211345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3" name="Oval 82"/>
          <p:cNvSpPr/>
          <p:nvPr/>
        </p:nvSpPr>
        <p:spPr>
          <a:xfrm>
            <a:off x="6573447" y="22774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4" name="Rectangle 83"/>
          <p:cNvSpPr/>
          <p:nvPr/>
        </p:nvSpPr>
        <p:spPr>
          <a:xfrm>
            <a:off x="7915456" y="535240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controls</a:t>
            </a:r>
          </a:p>
        </p:txBody>
      </p:sp>
      <p:sp>
        <p:nvSpPr>
          <p:cNvPr id="85" name="TextBox 45"/>
          <p:cNvSpPr txBox="1">
            <a:spLocks noChangeArrowheads="1"/>
          </p:cNvSpPr>
          <p:nvPr/>
        </p:nvSpPr>
        <p:spPr bwMode="auto">
          <a:xfrm>
            <a:off x="381001" y="1066802"/>
            <a:ext cx="5186363" cy="708025"/>
          </a:xfrm>
          <a:prstGeom prst="rect">
            <a:avLst/>
          </a:prstGeom>
          <a:noFill/>
          <a:ln w="9525">
            <a:noFill/>
            <a:miter lim="800000"/>
            <a:headEnd/>
            <a:tailEnd/>
          </a:ln>
        </p:spPr>
        <p:txBody>
          <a:bodyPr>
            <a:spAutoFit/>
          </a:bodyPr>
          <a:lstStyle/>
          <a:p>
            <a:r>
              <a:rPr lang="en-US" sz="2000" b="1" dirty="0"/>
              <a:t>Incidence density sampling in Kaiser (Dynamic Cohort of 2.4 million in 1990)</a:t>
            </a:r>
          </a:p>
        </p:txBody>
      </p:sp>
      <p:sp>
        <p:nvSpPr>
          <p:cNvPr id="3" name="TextBox 2"/>
          <p:cNvSpPr txBox="1"/>
          <p:nvPr/>
        </p:nvSpPr>
        <p:spPr>
          <a:xfrm>
            <a:off x="7847160" y="1520158"/>
            <a:ext cx="1081205" cy="461665"/>
          </a:xfrm>
          <a:prstGeom prst="rect">
            <a:avLst/>
          </a:prstGeom>
          <a:noFill/>
        </p:spPr>
        <p:txBody>
          <a:bodyPr wrap="square" rtlCol="0">
            <a:spAutoFit/>
          </a:bodyPr>
          <a:lstStyle/>
          <a:p>
            <a:r>
              <a:rPr lang="en-US" dirty="0"/>
              <a:t>N=261</a:t>
            </a:r>
          </a:p>
        </p:txBody>
      </p:sp>
      <p:sp>
        <p:nvSpPr>
          <p:cNvPr id="78" name="TextBox 77"/>
          <p:cNvSpPr txBox="1"/>
          <p:nvPr/>
        </p:nvSpPr>
        <p:spPr>
          <a:xfrm>
            <a:off x="8004174" y="4856460"/>
            <a:ext cx="1081205" cy="461665"/>
          </a:xfrm>
          <a:prstGeom prst="rect">
            <a:avLst/>
          </a:prstGeom>
          <a:noFill/>
        </p:spPr>
        <p:txBody>
          <a:bodyPr wrap="square" rtlCol="0">
            <a:spAutoFit/>
          </a:bodyPr>
          <a:lstStyle/>
          <a:p>
            <a:r>
              <a:rPr lang="en-US" dirty="0"/>
              <a:t>N=868</a:t>
            </a:r>
          </a:p>
        </p:txBody>
      </p:sp>
      <p:sp>
        <p:nvSpPr>
          <p:cNvPr id="86" name="Text Box 45"/>
          <p:cNvSpPr txBox="1">
            <a:spLocks noChangeArrowheads="1"/>
          </p:cNvSpPr>
          <p:nvPr/>
        </p:nvSpPr>
        <p:spPr bwMode="auto">
          <a:xfrm>
            <a:off x="2573003" y="448352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7" name="Text Box 45"/>
          <p:cNvSpPr txBox="1">
            <a:spLocks noChangeArrowheads="1"/>
          </p:cNvSpPr>
          <p:nvPr/>
        </p:nvSpPr>
        <p:spPr bwMode="auto">
          <a:xfrm>
            <a:off x="4098925" y="3553416"/>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8" name="Text Box 45"/>
          <p:cNvSpPr txBox="1">
            <a:spLocks noChangeArrowheads="1"/>
          </p:cNvSpPr>
          <p:nvPr/>
        </p:nvSpPr>
        <p:spPr bwMode="auto">
          <a:xfrm>
            <a:off x="5040312"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89" name="Text Box 45"/>
          <p:cNvSpPr txBox="1">
            <a:spLocks noChangeArrowheads="1"/>
          </p:cNvSpPr>
          <p:nvPr/>
        </p:nvSpPr>
        <p:spPr bwMode="auto">
          <a:xfrm>
            <a:off x="5610489" y="551874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sp>
        <p:nvSpPr>
          <p:cNvPr id="90" name="Text Box 45"/>
          <p:cNvSpPr txBox="1">
            <a:spLocks noChangeArrowheads="1"/>
          </p:cNvSpPr>
          <p:nvPr/>
        </p:nvSpPr>
        <p:spPr bwMode="auto">
          <a:xfrm>
            <a:off x="6171167" y="354719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p>
        </p:txBody>
      </p:sp>
      <p:cxnSp>
        <p:nvCxnSpPr>
          <p:cNvPr id="91" name="Straight Arrow Connector 90"/>
          <p:cNvCxnSpPr>
            <a:stCxn id="105508" idx="5"/>
          </p:cNvCxnSpPr>
          <p:nvPr/>
        </p:nvCxnSpPr>
        <p:spPr>
          <a:xfrm>
            <a:off x="4648200" y="800100"/>
            <a:ext cx="233841" cy="4508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3CF2801A-EE3F-46D2-B9E9-C7EF762B6D97}"/>
              </a:ext>
            </a:extLst>
          </p:cNvPr>
          <p:cNvSpPr txBox="1"/>
          <p:nvPr/>
        </p:nvSpPr>
        <p:spPr>
          <a:xfrm>
            <a:off x="110556" y="2704833"/>
            <a:ext cx="2233847" cy="2751522"/>
          </a:xfrm>
          <a:prstGeom prst="rect">
            <a:avLst/>
          </a:prstGeom>
          <a:solidFill>
            <a:schemeClr val="bg1"/>
          </a:solidFill>
          <a:ln>
            <a:solidFill>
              <a:srgbClr val="6D5A29"/>
            </a:solidFill>
          </a:ln>
        </p:spPr>
        <p:txBody>
          <a:bodyPr wrap="square">
            <a:spAutoFit/>
          </a:bodyPr>
          <a:lstStyle/>
          <a:p>
            <a:pPr>
              <a:lnSpc>
                <a:spcPct val="90000"/>
              </a:lnSpc>
            </a:pPr>
            <a:r>
              <a:rPr lang="en-US" dirty="0"/>
              <a:t>Exposure = screening sigmoidoscopy as per blinded manual review of prior 10 years of medical records</a:t>
            </a:r>
          </a:p>
        </p:txBody>
      </p:sp>
    </p:spTree>
    <p:extLst>
      <p:ext uri="{BB962C8B-B14F-4D97-AF65-F5344CB8AC3E}">
        <p14:creationId xmlns:p14="http://schemas.microsoft.com/office/powerpoint/2010/main" val="41504852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050"/>
          <p:cNvSpPr>
            <a:spLocks noGrp="1" noChangeArrowheads="1"/>
          </p:cNvSpPr>
          <p:nvPr>
            <p:ph type="title"/>
          </p:nvPr>
        </p:nvSpPr>
        <p:spPr>
          <a:xfrm>
            <a:off x="304800" y="-76200"/>
            <a:ext cx="8534400" cy="1143000"/>
          </a:xfrm>
        </p:spPr>
        <p:txBody>
          <a:bodyPr/>
          <a:lstStyle/>
          <a:p>
            <a:r>
              <a:rPr lang="en-US" sz="3200" b="1" dirty="0"/>
              <a:t>Incidence Density Sampling in Dynamic Cohort</a:t>
            </a:r>
          </a:p>
        </p:txBody>
      </p:sp>
      <p:sp>
        <p:nvSpPr>
          <p:cNvPr id="152579" name="Rectangle 2052"/>
          <p:cNvSpPr>
            <a:spLocks noGrp="1" noChangeArrowheads="1"/>
          </p:cNvSpPr>
          <p:nvPr>
            <p:ph type="body" sz="half" idx="2"/>
          </p:nvPr>
        </p:nvSpPr>
        <p:spPr>
          <a:xfrm>
            <a:off x="152400" y="990600"/>
            <a:ext cx="8839200" cy="4648200"/>
          </a:xfrm>
        </p:spPr>
        <p:txBody>
          <a:bodyPr/>
          <a:lstStyle/>
          <a:p>
            <a:pPr>
              <a:lnSpc>
                <a:spcPct val="90000"/>
              </a:lnSpc>
            </a:pPr>
            <a:endParaRPr lang="en-US" sz="1200" dirty="0"/>
          </a:p>
          <a:p>
            <a:pPr>
              <a:lnSpc>
                <a:spcPct val="90000"/>
              </a:lnSpc>
            </a:pPr>
            <a:r>
              <a:rPr lang="en-US" dirty="0"/>
              <a:t>8.8% of cases vs. 24.2% of controls had prior screening sigmoidoscopy</a:t>
            </a:r>
          </a:p>
          <a:p>
            <a:pPr>
              <a:lnSpc>
                <a:spcPct val="90000"/>
              </a:lnSpc>
            </a:pPr>
            <a:r>
              <a:rPr lang="en-US" dirty="0"/>
              <a:t>We will later show how this translates to screening resulting in 59% reduction in rate of colon cancer death</a:t>
            </a:r>
          </a:p>
          <a:p>
            <a:pPr>
              <a:lnSpc>
                <a:spcPct val="90000"/>
              </a:lnSpc>
            </a:pPr>
            <a:r>
              <a:rPr lang="en-US" dirty="0"/>
              <a:t>Significant clinical impact.  Basis for the current clinical recommendation of screening for colon cancer</a:t>
            </a:r>
          </a:p>
          <a:p>
            <a:pPr marL="0" indent="0">
              <a:lnSpc>
                <a:spcPct val="90000"/>
              </a:lnSpc>
              <a:buNone/>
            </a:pPr>
            <a:endParaRPr lang="en-US" dirty="0"/>
          </a:p>
          <a:p>
            <a:pPr>
              <a:lnSpc>
                <a:spcPct val="90000"/>
              </a:lnSpc>
            </a:pPr>
            <a:endParaRPr lang="en-US" dirty="0"/>
          </a:p>
        </p:txBody>
      </p:sp>
      <p:sp>
        <p:nvSpPr>
          <p:cNvPr id="152580" name="Text Box 2053"/>
          <p:cNvSpPr txBox="1">
            <a:spLocks noChangeArrowheads="1"/>
          </p:cNvSpPr>
          <p:nvPr/>
        </p:nvSpPr>
        <p:spPr bwMode="auto">
          <a:xfrm>
            <a:off x="914400" y="5867400"/>
            <a:ext cx="7772400" cy="701675"/>
          </a:xfrm>
          <a:prstGeom prst="rect">
            <a:avLst/>
          </a:prstGeom>
          <a:noFill/>
          <a:ln w="9525">
            <a:noFill/>
            <a:miter lim="800000"/>
            <a:headEnd/>
            <a:tailEnd/>
          </a:ln>
        </p:spPr>
        <p:txBody>
          <a:bodyPr>
            <a:spAutoFit/>
          </a:bodyPr>
          <a:lstStyle/>
          <a:p>
            <a:pPr algn="r" eaLnBrk="0" hangingPunct="0">
              <a:spcBef>
                <a:spcPct val="50000"/>
              </a:spcBef>
            </a:pPr>
            <a:r>
              <a:rPr lang="en-US" sz="2000" b="1" dirty="0"/>
              <a:t>A case-control study of screening sigmoidoscopy and mortality from colorectal cancer</a:t>
            </a:r>
            <a:r>
              <a:rPr lang="en-US" sz="2000" dirty="0"/>
              <a:t>.  Selby et al., </a:t>
            </a:r>
            <a:r>
              <a:rPr lang="en-US" sz="2000" i="1" dirty="0"/>
              <a:t>NEJM</a:t>
            </a:r>
            <a:r>
              <a:rPr lang="en-US" sz="2000" dirty="0"/>
              <a:t> 326:653-7, 1992</a:t>
            </a:r>
          </a:p>
        </p:txBody>
      </p:sp>
    </p:spTree>
    <p:extLst>
      <p:ext uri="{BB962C8B-B14F-4D97-AF65-F5344CB8AC3E}">
        <p14:creationId xmlns:p14="http://schemas.microsoft.com/office/powerpoint/2010/main" val="146244702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8" name="Straight Arrow Connector 7"/>
          <p:cNvCxnSpPr/>
          <p:nvPr/>
        </p:nvCxnSpPr>
        <p:spPr>
          <a:xfrm flipV="1">
            <a:off x="1904622" y="1766208"/>
            <a:ext cx="432820" cy="4307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95344" y="1820212"/>
            <a:ext cx="388651" cy="4233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12950"/>
            <a:ext cx="417136" cy="425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69257" y="218757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36189" y="2438400"/>
            <a:ext cx="426611"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76500"/>
            <a:ext cx="457200" cy="419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41535" y="2286000"/>
            <a:ext cx="344865" cy="349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451" name="TextBox 35"/>
          <p:cNvSpPr txBox="1">
            <a:spLocks noChangeArrowheads="1"/>
          </p:cNvSpPr>
          <p:nvPr/>
        </p:nvSpPr>
        <p:spPr bwMode="auto">
          <a:xfrm>
            <a:off x="3618292" y="1828800"/>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46452" name="TextBox 45"/>
          <p:cNvSpPr txBox="1">
            <a:spLocks noChangeArrowheads="1"/>
          </p:cNvSpPr>
          <p:nvPr/>
        </p:nvSpPr>
        <p:spPr bwMode="auto">
          <a:xfrm>
            <a:off x="152400" y="889000"/>
            <a:ext cx="3733800" cy="1015663"/>
          </a:xfrm>
          <a:prstGeom prst="rect">
            <a:avLst/>
          </a:prstGeom>
          <a:noFill/>
          <a:ln w="9525">
            <a:noFill/>
            <a:miter lim="800000"/>
            <a:headEnd/>
            <a:tailEnd/>
          </a:ln>
        </p:spPr>
        <p:txBody>
          <a:bodyPr>
            <a:spAutoFit/>
          </a:bodyPr>
          <a:lstStyle/>
          <a:p>
            <a:r>
              <a:rPr lang="en-US" sz="2000" b="1" dirty="0">
                <a:solidFill>
                  <a:srgbClr val="000000"/>
                </a:solidFill>
              </a:rPr>
              <a:t>Sampling controls at midpoint in dynamic cohort (e.g., SF county)</a:t>
            </a:r>
          </a:p>
        </p:txBody>
      </p:sp>
      <p:cxnSp>
        <p:nvCxnSpPr>
          <p:cNvPr id="31" name="Straight Arrow Connector 30"/>
          <p:cNvCxnSpPr/>
          <p:nvPr/>
        </p:nvCxnSpPr>
        <p:spPr>
          <a:xfrm flipV="1">
            <a:off x="3048000" y="1828800"/>
            <a:ext cx="4191000" cy="338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59224" y="2053106"/>
            <a:ext cx="2590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73624" y="2187575"/>
            <a:ext cx="1676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4572000" y="2590800"/>
            <a:ext cx="762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146461" name="Shape 58"/>
          <p:cNvCxnSpPr>
            <a:cxnSpLocks noChangeShapeType="1"/>
          </p:cNvCxnSpPr>
          <p:nvPr/>
        </p:nvCxnSpPr>
        <p:spPr bwMode="auto">
          <a:xfrm flipV="1">
            <a:off x="4636757" y="6189081"/>
            <a:ext cx="3200400" cy="22225"/>
          </a:xfrm>
          <a:prstGeom prst="straightConnector1">
            <a:avLst/>
          </a:prstGeom>
          <a:noFill/>
          <a:ln w="25400" algn="ctr">
            <a:solidFill>
              <a:srgbClr val="4A7EBB"/>
            </a:solidFill>
            <a:miter lim="800000"/>
            <a:headEnd/>
            <a:tailEnd type="arrow" w="med" len="med"/>
          </a:ln>
        </p:spPr>
      </p:cxnSp>
      <p:cxnSp>
        <p:nvCxnSpPr>
          <p:cNvPr id="146462" name="Straight Connector 63"/>
          <p:cNvCxnSpPr>
            <a:cxnSpLocks noChangeShapeType="1"/>
          </p:cNvCxnSpPr>
          <p:nvPr/>
        </p:nvCxnSpPr>
        <p:spPr bwMode="auto">
          <a:xfrm>
            <a:off x="4608187" y="6096000"/>
            <a:ext cx="22047" cy="112024"/>
          </a:xfrm>
          <a:prstGeom prst="line">
            <a:avLst/>
          </a:prstGeom>
          <a:noFill/>
          <a:ln w="25400" algn="ctr">
            <a:solidFill>
              <a:srgbClr val="4A7EBB"/>
            </a:solidFill>
            <a:round/>
            <a:headEnd/>
            <a:tailEnd/>
          </a:ln>
        </p:spPr>
      </p:cxnSp>
      <p:sp>
        <p:nvSpPr>
          <p:cNvPr id="146463"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solidFill>
                <a:srgbClr val="000000"/>
              </a:solidFill>
              <a:latin typeface="Calibri" pitchFamily="34" charset="0"/>
            </a:endParaRPr>
          </a:p>
        </p:txBody>
      </p:sp>
      <p:sp>
        <p:nvSpPr>
          <p:cNvPr id="66" name="Rectangle 65"/>
          <p:cNvSpPr/>
          <p:nvPr/>
        </p:nvSpPr>
        <p:spPr>
          <a:xfrm>
            <a:off x="4495801" y="457200"/>
            <a:ext cx="4603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146465"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cxnSp>
        <p:nvCxnSpPr>
          <p:cNvPr id="146466" name="Straight Arrow Connector 82"/>
          <p:cNvCxnSpPr>
            <a:cxnSpLocks noChangeShapeType="1"/>
            <a:stCxn id="26" idx="6"/>
          </p:cNvCxnSpPr>
          <p:nvPr/>
        </p:nvCxnSpPr>
        <p:spPr bwMode="auto">
          <a:xfrm>
            <a:off x="6096000" y="1485900"/>
            <a:ext cx="1133656" cy="17463"/>
          </a:xfrm>
          <a:prstGeom prst="straightConnector1">
            <a:avLst/>
          </a:prstGeom>
          <a:noFill/>
          <a:ln w="19050" algn="ctr">
            <a:solidFill>
              <a:schemeClr val="tx1"/>
            </a:solidFill>
            <a:round/>
            <a:headEnd/>
            <a:tailEnd type="arrow" w="med" len="med"/>
          </a:ln>
        </p:spPr>
      </p:cxnSp>
      <p:sp>
        <p:nvSpPr>
          <p:cNvPr id="146467" name="TextBox 84"/>
          <p:cNvSpPr txBox="1">
            <a:spLocks noChangeArrowheads="1"/>
          </p:cNvSpPr>
          <p:nvPr/>
        </p:nvSpPr>
        <p:spPr bwMode="auto">
          <a:xfrm>
            <a:off x="1124309" y="526470"/>
            <a:ext cx="1809392" cy="369332"/>
          </a:xfrm>
          <a:prstGeom prst="rect">
            <a:avLst/>
          </a:prstGeom>
          <a:noFill/>
          <a:ln w="9525">
            <a:noFill/>
            <a:miter lim="800000"/>
            <a:headEnd/>
            <a:tailEnd/>
          </a:ln>
        </p:spPr>
        <p:txBody>
          <a:bodyPr wrap="square">
            <a:spAutoFit/>
          </a:bodyPr>
          <a:lstStyle/>
          <a:p>
            <a:r>
              <a:rPr lang="en-US" sz="1800" dirty="0">
                <a:solidFill>
                  <a:srgbClr val="000000"/>
                </a:solidFill>
                <a:latin typeface="Calibri" pitchFamily="34" charset="0"/>
              </a:rPr>
              <a:t>New Residents</a:t>
            </a:r>
          </a:p>
        </p:txBody>
      </p:sp>
      <p:cxnSp>
        <p:nvCxnSpPr>
          <p:cNvPr id="21" name="Straight Connector 20"/>
          <p:cNvCxnSpPr>
            <a:endCxn id="2" idx="3"/>
          </p:cNvCxnSpPr>
          <p:nvPr/>
        </p:nvCxnSpPr>
        <p:spPr>
          <a:xfrm flipV="1">
            <a:off x="6228368" y="2351041"/>
            <a:ext cx="412191" cy="4302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solidFill>
                <a:srgbClr val="FFFFFF"/>
              </a:solidFill>
            </a:endParaRPr>
          </a:p>
        </p:txBody>
      </p:sp>
      <p:cxnSp>
        <p:nvCxnSpPr>
          <p:cNvPr id="42" name="Straight Arrow Connector 41"/>
          <p:cNvCxnSpPr/>
          <p:nvPr/>
        </p:nvCxnSpPr>
        <p:spPr>
          <a:xfrm>
            <a:off x="6705600" y="2286000"/>
            <a:ext cx="533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838700" y="817563"/>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151" y="685800"/>
            <a:ext cx="3937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474" name="TextBox 35"/>
          <p:cNvSpPr txBox="1">
            <a:spLocks noChangeArrowheads="1"/>
          </p:cNvSpPr>
          <p:nvPr/>
        </p:nvSpPr>
        <p:spPr bwMode="auto">
          <a:xfrm>
            <a:off x="3903663" y="1003300"/>
            <a:ext cx="420308" cy="369332"/>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CE</a:t>
            </a:r>
          </a:p>
        </p:txBody>
      </p:sp>
      <p:sp>
        <p:nvSpPr>
          <p:cNvPr id="146475" name="TextBox 2"/>
          <p:cNvSpPr txBox="1">
            <a:spLocks noChangeArrowheads="1"/>
          </p:cNvSpPr>
          <p:nvPr/>
        </p:nvSpPr>
        <p:spPr bwMode="auto">
          <a:xfrm>
            <a:off x="2973473" y="6268349"/>
            <a:ext cx="3810000" cy="369888"/>
          </a:xfrm>
          <a:prstGeom prst="rect">
            <a:avLst/>
          </a:prstGeom>
          <a:noFill/>
          <a:ln w="9525">
            <a:noFill/>
            <a:miter lim="800000"/>
            <a:headEnd/>
            <a:tailEnd/>
          </a:ln>
        </p:spPr>
        <p:txBody>
          <a:bodyPr>
            <a:spAutoFit/>
          </a:bodyPr>
          <a:lstStyle/>
          <a:p>
            <a:pPr eaLnBrk="0" hangingPunct="0"/>
            <a:r>
              <a:rPr lang="en-US" sz="1800" dirty="0">
                <a:solidFill>
                  <a:srgbClr val="000000"/>
                </a:solidFill>
                <a:latin typeface="Calibri" pitchFamily="34" charset="0"/>
              </a:rPr>
              <a:t>Calendar Time </a:t>
            </a:r>
          </a:p>
        </p:txBody>
      </p:sp>
      <p:cxnSp>
        <p:nvCxnSpPr>
          <p:cNvPr id="58" name="Straight Arrow Connector 57"/>
          <p:cNvCxnSpPr/>
          <p:nvPr/>
        </p:nvCxnSpPr>
        <p:spPr>
          <a:xfrm>
            <a:off x="4572000" y="6489391"/>
            <a:ext cx="8413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 Box 44"/>
          <p:cNvSpPr txBox="1">
            <a:spLocks noChangeArrowheads="1"/>
          </p:cNvSpPr>
          <p:nvPr/>
        </p:nvSpPr>
        <p:spPr bwMode="auto">
          <a:xfrm>
            <a:off x="4488611" y="288697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47" name="Text Box 45"/>
          <p:cNvSpPr txBox="1">
            <a:spLocks noChangeArrowheads="1"/>
          </p:cNvSpPr>
          <p:nvPr/>
        </p:nvSpPr>
        <p:spPr bwMode="auto">
          <a:xfrm>
            <a:off x="4498975" y="372517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48" name="Text Box 46"/>
          <p:cNvSpPr txBox="1">
            <a:spLocks noChangeArrowheads="1"/>
          </p:cNvSpPr>
          <p:nvPr/>
        </p:nvSpPr>
        <p:spPr bwMode="auto">
          <a:xfrm>
            <a:off x="4479304" y="460782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49" name="Text Box 44"/>
          <p:cNvSpPr txBox="1">
            <a:spLocks noChangeArrowheads="1"/>
          </p:cNvSpPr>
          <p:nvPr/>
        </p:nvSpPr>
        <p:spPr bwMode="auto">
          <a:xfrm>
            <a:off x="4501521" y="34131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0" name="Text Box 45"/>
          <p:cNvSpPr txBox="1">
            <a:spLocks noChangeArrowheads="1"/>
          </p:cNvSpPr>
          <p:nvPr/>
        </p:nvSpPr>
        <p:spPr bwMode="auto">
          <a:xfrm>
            <a:off x="4480270" y="42513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1" name="Text Box 46"/>
          <p:cNvSpPr txBox="1">
            <a:spLocks noChangeArrowheads="1"/>
          </p:cNvSpPr>
          <p:nvPr/>
        </p:nvSpPr>
        <p:spPr bwMode="auto">
          <a:xfrm>
            <a:off x="4488611" y="513397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2" name="Text Box 44"/>
          <p:cNvSpPr txBox="1">
            <a:spLocks noChangeArrowheads="1"/>
          </p:cNvSpPr>
          <p:nvPr/>
        </p:nvSpPr>
        <p:spPr bwMode="auto">
          <a:xfrm>
            <a:off x="4489988" y="3155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3" name="Text Box 45"/>
          <p:cNvSpPr txBox="1">
            <a:spLocks noChangeArrowheads="1"/>
          </p:cNvSpPr>
          <p:nvPr/>
        </p:nvSpPr>
        <p:spPr bwMode="auto">
          <a:xfrm>
            <a:off x="4489988" y="39941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7" name="Text Box 46"/>
          <p:cNvSpPr txBox="1">
            <a:spLocks noChangeArrowheads="1"/>
          </p:cNvSpPr>
          <p:nvPr/>
        </p:nvSpPr>
        <p:spPr bwMode="auto">
          <a:xfrm>
            <a:off x="4488449" y="4876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62" name="Text Box 46"/>
          <p:cNvSpPr txBox="1">
            <a:spLocks noChangeArrowheads="1"/>
          </p:cNvSpPr>
          <p:nvPr/>
        </p:nvSpPr>
        <p:spPr bwMode="auto">
          <a:xfrm>
            <a:off x="4495800" y="5723267"/>
            <a:ext cx="241031" cy="182138"/>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solidFill>
                <a:srgbClr val="000000"/>
              </a:solidFill>
            </a:endParaRPr>
          </a:p>
        </p:txBody>
      </p:sp>
      <p:sp>
        <p:nvSpPr>
          <p:cNvPr id="63" name="Text Box 46"/>
          <p:cNvSpPr txBox="1">
            <a:spLocks noChangeArrowheads="1"/>
          </p:cNvSpPr>
          <p:nvPr/>
        </p:nvSpPr>
        <p:spPr bwMode="auto">
          <a:xfrm>
            <a:off x="4502987" y="5466092"/>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64" name="Text Box 46"/>
          <p:cNvSpPr txBox="1">
            <a:spLocks noChangeArrowheads="1"/>
          </p:cNvSpPr>
          <p:nvPr/>
        </p:nvSpPr>
        <p:spPr bwMode="auto">
          <a:xfrm>
            <a:off x="4479925" y="26352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sp>
        <p:nvSpPr>
          <p:cNvPr id="59" name="Text Box 46"/>
          <p:cNvSpPr txBox="1">
            <a:spLocks noChangeArrowheads="1"/>
          </p:cNvSpPr>
          <p:nvPr/>
        </p:nvSpPr>
        <p:spPr bwMode="auto">
          <a:xfrm>
            <a:off x="4389407" y="550533"/>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dirty="0">
              <a:solidFill>
                <a:srgbClr val="000000"/>
              </a:solidFill>
            </a:endParaRPr>
          </a:p>
        </p:txBody>
      </p:sp>
      <p:cxnSp>
        <p:nvCxnSpPr>
          <p:cNvPr id="60" name="Straight Arrow Connector 59"/>
          <p:cNvCxnSpPr>
            <a:stCxn id="146463" idx="5"/>
          </p:cNvCxnSpPr>
          <p:nvPr/>
        </p:nvCxnSpPr>
        <p:spPr>
          <a:xfrm>
            <a:off x="4648201" y="800100"/>
            <a:ext cx="3191055" cy="4665992"/>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7343955" y="441325"/>
            <a:ext cx="457200" cy="7191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FFFFFF"/>
              </a:solidFill>
            </a:endParaRPr>
          </a:p>
        </p:txBody>
      </p:sp>
      <p:sp>
        <p:nvSpPr>
          <p:cNvPr id="65" name="Rectangle 64"/>
          <p:cNvSpPr/>
          <p:nvPr/>
        </p:nvSpPr>
        <p:spPr>
          <a:xfrm>
            <a:off x="7305856" y="1250861"/>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sp>
        <p:nvSpPr>
          <p:cNvPr id="67" name="Rectangle 66"/>
          <p:cNvSpPr/>
          <p:nvPr/>
        </p:nvSpPr>
        <p:spPr>
          <a:xfrm>
            <a:off x="7915456" y="5105400"/>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controls</a:t>
            </a:r>
          </a:p>
        </p:txBody>
      </p:sp>
      <p:sp>
        <p:nvSpPr>
          <p:cNvPr id="68" name="Oval 67"/>
          <p:cNvSpPr/>
          <p:nvPr/>
        </p:nvSpPr>
        <p:spPr>
          <a:xfrm>
            <a:off x="2973123" y="175099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9" name="Oval 68"/>
          <p:cNvSpPr/>
          <p:nvPr/>
        </p:nvSpPr>
        <p:spPr>
          <a:xfrm>
            <a:off x="4512212" y="195879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0" name="Oval 69"/>
          <p:cNvSpPr/>
          <p:nvPr/>
        </p:nvSpPr>
        <p:spPr>
          <a:xfrm>
            <a:off x="5377350" y="211827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1" name="Oval 70"/>
          <p:cNvSpPr/>
          <p:nvPr/>
        </p:nvSpPr>
        <p:spPr>
          <a:xfrm>
            <a:off x="5936230" y="138133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2" name="Oval 71"/>
          <p:cNvSpPr/>
          <p:nvPr/>
        </p:nvSpPr>
        <p:spPr>
          <a:xfrm>
            <a:off x="6559847" y="224769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3" name="TextBox 84">
            <a:extLst>
              <a:ext uri="{FF2B5EF4-FFF2-40B4-BE49-F238E27FC236}">
                <a16:creationId xmlns:a16="http://schemas.microsoft.com/office/drawing/2014/main" id="{9392B806-0CB2-4C0A-B930-F279E51DC33C}"/>
              </a:ext>
            </a:extLst>
          </p:cNvPr>
          <p:cNvSpPr txBox="1">
            <a:spLocks noChangeArrowheads="1"/>
          </p:cNvSpPr>
          <p:nvPr/>
        </p:nvSpPr>
        <p:spPr bwMode="auto">
          <a:xfrm>
            <a:off x="79188" y="34200"/>
            <a:ext cx="4147948" cy="369332"/>
          </a:xfrm>
          <a:prstGeom prst="rect">
            <a:avLst/>
          </a:prstGeom>
          <a:noFill/>
          <a:ln w="9525">
            <a:noFill/>
            <a:miter lim="800000"/>
            <a:headEnd/>
            <a:tailEnd/>
          </a:ln>
        </p:spPr>
        <p:txBody>
          <a:bodyPr wrap="square">
            <a:spAutoFit/>
          </a:bodyPr>
          <a:lstStyle/>
          <a:p>
            <a:r>
              <a:rPr lang="en-US" sz="1800" dirty="0">
                <a:solidFill>
                  <a:srgbClr val="FF0000"/>
                </a:solidFill>
                <a:latin typeface="Arial" panose="020B0604020202020204" pitchFamily="34" charset="0"/>
                <a:cs typeface="Arial" panose="020B0604020202020204" pitchFamily="34" charset="0"/>
              </a:rPr>
              <a:t>For completeness, a second strategy</a:t>
            </a:r>
          </a:p>
        </p:txBody>
      </p:sp>
      <p:sp>
        <p:nvSpPr>
          <p:cNvPr id="74" name="TextBox 73">
            <a:extLst>
              <a:ext uri="{FF2B5EF4-FFF2-40B4-BE49-F238E27FC236}">
                <a16:creationId xmlns:a16="http://schemas.microsoft.com/office/drawing/2014/main" id="{544927A2-4BAA-440F-ABEB-89FDFCB14313}"/>
              </a:ext>
            </a:extLst>
          </p:cNvPr>
          <p:cNvSpPr txBox="1"/>
          <p:nvPr/>
        </p:nvSpPr>
        <p:spPr>
          <a:xfrm>
            <a:off x="1559217" y="2590867"/>
            <a:ext cx="2728015" cy="3785652"/>
          </a:xfrm>
          <a:prstGeom prst="rect">
            <a:avLst/>
          </a:prstGeom>
          <a:noFill/>
        </p:spPr>
        <p:txBody>
          <a:bodyPr wrap="square" rtlCol="0">
            <a:spAutoFit/>
          </a:bodyPr>
          <a:lstStyle/>
          <a:p>
            <a:pPr eaLnBrk="0" hangingPunct="0"/>
            <a:r>
              <a:rPr lang="en-US" altLang="en-US" sz="2400" dirty="0">
                <a:solidFill>
                  <a:srgbClr val="000000"/>
                </a:solidFill>
              </a:rPr>
              <a:t>For this approach to yield unbiased answers: Requires prevalence of exposure AND other relevant variables (aka covariates) to be changing linearly or in steady state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0095547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39865" y="1874059"/>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38290"/>
            <a:ext cx="411352" cy="4001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45709" y="2189162"/>
            <a:ext cx="380999" cy="3807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652739" y="2286000"/>
            <a:ext cx="367061"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05600" y="2438400"/>
            <a:ext cx="364208"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67065"/>
            <a:ext cx="419100" cy="4285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742133" y="1915677"/>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81600" y="2286000"/>
            <a:ext cx="304800" cy="3400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499" name="TextBox 35"/>
          <p:cNvSpPr txBox="1">
            <a:spLocks noChangeArrowheads="1"/>
          </p:cNvSpPr>
          <p:nvPr/>
        </p:nvSpPr>
        <p:spPr bwMode="auto">
          <a:xfrm>
            <a:off x="3617914" y="18399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48500" name="TextBox 45"/>
          <p:cNvSpPr txBox="1">
            <a:spLocks noChangeArrowheads="1"/>
          </p:cNvSpPr>
          <p:nvPr/>
        </p:nvSpPr>
        <p:spPr bwMode="auto">
          <a:xfrm>
            <a:off x="228600" y="736600"/>
            <a:ext cx="3581400" cy="1016000"/>
          </a:xfrm>
          <a:prstGeom prst="rect">
            <a:avLst/>
          </a:prstGeom>
          <a:noFill/>
          <a:ln w="9525">
            <a:noFill/>
            <a:miter lim="800000"/>
            <a:headEnd/>
            <a:tailEnd/>
          </a:ln>
        </p:spPr>
        <p:txBody>
          <a:bodyPr>
            <a:spAutoFit/>
          </a:bodyPr>
          <a:lstStyle/>
          <a:p>
            <a:r>
              <a:rPr lang="en-US" sz="2000" b="1" dirty="0"/>
              <a:t>Sampling controls after case accrual in a dynamic cohort (e.g., SF County)</a:t>
            </a:r>
          </a:p>
        </p:txBody>
      </p:sp>
      <p:sp>
        <p:nvSpPr>
          <p:cNvPr id="148511"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dirty="0">
              <a:latin typeface="Calibri" pitchFamily="34" charset="0"/>
            </a:endParaRPr>
          </a:p>
        </p:txBody>
      </p:sp>
      <p:sp>
        <p:nvSpPr>
          <p:cNvPr id="66" name="Rectangle 65"/>
          <p:cNvSpPr/>
          <p:nvPr/>
        </p:nvSpPr>
        <p:spPr>
          <a:xfrm>
            <a:off x="7534275" y="457200"/>
            <a:ext cx="46038"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148513"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sp>
        <p:nvSpPr>
          <p:cNvPr id="148515" name="TextBox 84"/>
          <p:cNvSpPr txBox="1">
            <a:spLocks noChangeArrowheads="1"/>
          </p:cNvSpPr>
          <p:nvPr/>
        </p:nvSpPr>
        <p:spPr bwMode="auto">
          <a:xfrm>
            <a:off x="5912283" y="192376"/>
            <a:ext cx="1087414" cy="646331"/>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Residents</a:t>
            </a:r>
          </a:p>
        </p:txBody>
      </p:sp>
      <p:cxnSp>
        <p:nvCxnSpPr>
          <p:cNvPr id="21" name="Straight Connector 20"/>
          <p:cNvCxnSpPr/>
          <p:nvPr/>
        </p:nvCxnSpPr>
        <p:spPr>
          <a:xfrm flipV="1">
            <a:off x="6210300" y="2370741"/>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cxnSp>
        <p:nvCxnSpPr>
          <p:cNvPr id="55" name="Straight Arrow Connector 54"/>
          <p:cNvCxnSpPr/>
          <p:nvPr/>
        </p:nvCxnSpPr>
        <p:spPr>
          <a:xfrm>
            <a:off x="4838700" y="817563"/>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151" y="685800"/>
            <a:ext cx="3937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522" name="TextBox 35"/>
          <p:cNvSpPr txBox="1">
            <a:spLocks noChangeArrowheads="1"/>
          </p:cNvSpPr>
          <p:nvPr/>
        </p:nvSpPr>
        <p:spPr bwMode="auto">
          <a:xfrm>
            <a:off x="3903663" y="10779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48523" name="TextBox 2"/>
          <p:cNvSpPr txBox="1">
            <a:spLocks noChangeArrowheads="1"/>
          </p:cNvSpPr>
          <p:nvPr/>
        </p:nvSpPr>
        <p:spPr bwMode="auto">
          <a:xfrm>
            <a:off x="1981200" y="6049139"/>
            <a:ext cx="3810000" cy="369888"/>
          </a:xfrm>
          <a:prstGeom prst="rect">
            <a:avLst/>
          </a:prstGeom>
          <a:noFill/>
          <a:ln w="9525">
            <a:noFill/>
            <a:miter lim="800000"/>
            <a:headEnd/>
            <a:tailEnd/>
          </a:ln>
        </p:spPr>
        <p:txBody>
          <a:bodyPr>
            <a:spAutoFit/>
          </a:bodyPr>
          <a:lstStyle/>
          <a:p>
            <a:pPr eaLnBrk="0" hangingPunct="0"/>
            <a:r>
              <a:rPr lang="en-US" sz="1800" dirty="0">
                <a:latin typeface="Calibri" pitchFamily="34" charset="0"/>
              </a:rPr>
              <a:t>Calendar Time </a:t>
            </a:r>
          </a:p>
        </p:txBody>
      </p:sp>
      <p:cxnSp>
        <p:nvCxnSpPr>
          <p:cNvPr id="58" name="Straight Arrow Connector 57"/>
          <p:cNvCxnSpPr/>
          <p:nvPr/>
        </p:nvCxnSpPr>
        <p:spPr>
          <a:xfrm>
            <a:off x="3733801" y="6248400"/>
            <a:ext cx="8413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a:spLocks noChangeArrowheads="1"/>
          </p:cNvSpPr>
          <p:nvPr/>
        </p:nvSpPr>
        <p:spPr bwMode="auto">
          <a:xfrm>
            <a:off x="7277100" y="3886200"/>
            <a:ext cx="4953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a:solidFill>
                  <a:schemeClr val="lt1"/>
                </a:solidFill>
                <a:latin typeface="+mn-lt"/>
              </a:rPr>
              <a:t>controls</a:t>
            </a:r>
          </a:p>
        </p:txBody>
      </p:sp>
      <p:sp>
        <p:nvSpPr>
          <p:cNvPr id="47" name="Rectangle 46"/>
          <p:cNvSpPr/>
          <p:nvPr/>
        </p:nvSpPr>
        <p:spPr>
          <a:xfrm>
            <a:off x="7343955" y="441327"/>
            <a:ext cx="457200" cy="6445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5" name="Text Box 44"/>
          <p:cNvSpPr txBox="1">
            <a:spLocks noChangeArrowheads="1"/>
          </p:cNvSpPr>
          <p:nvPr/>
        </p:nvSpPr>
        <p:spPr bwMode="auto">
          <a:xfrm>
            <a:off x="7343956" y="690882"/>
            <a:ext cx="457199"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8" name="Oval 47"/>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dirty="0"/>
          </a:p>
        </p:txBody>
      </p:sp>
      <p:sp>
        <p:nvSpPr>
          <p:cNvPr id="49" name="Oval 48"/>
          <p:cNvSpPr/>
          <p:nvPr/>
        </p:nvSpPr>
        <p:spPr>
          <a:xfrm>
            <a:off x="5993911" y="13449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0" name="Oval 49"/>
          <p:cNvSpPr/>
          <p:nvPr/>
        </p:nvSpPr>
        <p:spPr>
          <a:xfrm>
            <a:off x="3068075" y="171023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1" name="Oval 50"/>
          <p:cNvSpPr/>
          <p:nvPr/>
        </p:nvSpPr>
        <p:spPr>
          <a:xfrm>
            <a:off x="6483569" y="22774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4" name="Oval 53"/>
          <p:cNvSpPr/>
          <p:nvPr/>
        </p:nvSpPr>
        <p:spPr>
          <a:xfrm>
            <a:off x="4488431" y="19955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7" name="Oval 56"/>
          <p:cNvSpPr/>
          <p:nvPr/>
        </p:nvSpPr>
        <p:spPr>
          <a:xfrm>
            <a:off x="5440930" y="21293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3" name="Rectangle 42"/>
          <p:cNvSpPr/>
          <p:nvPr/>
        </p:nvSpPr>
        <p:spPr>
          <a:xfrm>
            <a:off x="7252939" y="1304955"/>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a:t>cases</a:t>
            </a:r>
          </a:p>
        </p:txBody>
      </p:sp>
      <p:cxnSp>
        <p:nvCxnSpPr>
          <p:cNvPr id="44" name="Straight Arrow Connector 43"/>
          <p:cNvCxnSpPr/>
          <p:nvPr/>
        </p:nvCxnSpPr>
        <p:spPr>
          <a:xfrm>
            <a:off x="3086100" y="1828800"/>
            <a:ext cx="41529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648200" y="2057400"/>
            <a:ext cx="2590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62599" y="2209244"/>
            <a:ext cx="1676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82"/>
          <p:cNvCxnSpPr>
            <a:cxnSpLocks noChangeShapeType="1"/>
          </p:cNvCxnSpPr>
          <p:nvPr/>
        </p:nvCxnSpPr>
        <p:spPr bwMode="auto">
          <a:xfrm>
            <a:off x="6108700" y="1485900"/>
            <a:ext cx="1130299" cy="17463"/>
          </a:xfrm>
          <a:prstGeom prst="straightConnector1">
            <a:avLst/>
          </a:prstGeom>
          <a:noFill/>
          <a:ln w="19050" algn="ctr">
            <a:solidFill>
              <a:schemeClr val="tx1"/>
            </a:solidFill>
            <a:round/>
            <a:headEnd/>
            <a:tailEnd type="arrow" w="med" len="med"/>
          </a:ln>
        </p:spPr>
      </p:cxnSp>
      <p:cxnSp>
        <p:nvCxnSpPr>
          <p:cNvPr id="59" name="Straight Arrow Connector 58"/>
          <p:cNvCxnSpPr/>
          <p:nvPr/>
        </p:nvCxnSpPr>
        <p:spPr>
          <a:xfrm>
            <a:off x="6705600" y="2324100"/>
            <a:ext cx="5334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84">
            <a:extLst>
              <a:ext uri="{FF2B5EF4-FFF2-40B4-BE49-F238E27FC236}">
                <a16:creationId xmlns:a16="http://schemas.microsoft.com/office/drawing/2014/main" id="{6E25F06B-B94E-4D19-B63C-9D4F156D34EC}"/>
              </a:ext>
            </a:extLst>
          </p:cNvPr>
          <p:cNvSpPr txBox="1">
            <a:spLocks noChangeArrowheads="1"/>
          </p:cNvSpPr>
          <p:nvPr/>
        </p:nvSpPr>
        <p:spPr bwMode="auto">
          <a:xfrm>
            <a:off x="79188" y="34200"/>
            <a:ext cx="4147948" cy="369332"/>
          </a:xfrm>
          <a:prstGeom prst="rect">
            <a:avLst/>
          </a:prstGeom>
          <a:noFill/>
          <a:ln w="9525">
            <a:noFill/>
            <a:miter lim="800000"/>
            <a:headEnd/>
            <a:tailEnd/>
          </a:ln>
        </p:spPr>
        <p:txBody>
          <a:bodyPr wrap="square">
            <a:spAutoFit/>
          </a:bodyPr>
          <a:lstStyle/>
          <a:p>
            <a:r>
              <a:rPr lang="en-US" sz="1800" dirty="0">
                <a:solidFill>
                  <a:srgbClr val="FF0000"/>
                </a:solidFill>
                <a:latin typeface="Arial" panose="020B0604020202020204" pitchFamily="34" charset="0"/>
                <a:cs typeface="Arial" panose="020B0604020202020204" pitchFamily="34" charset="0"/>
              </a:rPr>
              <a:t>For completeness, a third strategy</a:t>
            </a:r>
          </a:p>
        </p:txBody>
      </p:sp>
      <p:sp>
        <p:nvSpPr>
          <p:cNvPr id="61" name="TextBox 60">
            <a:extLst>
              <a:ext uri="{FF2B5EF4-FFF2-40B4-BE49-F238E27FC236}">
                <a16:creationId xmlns:a16="http://schemas.microsoft.com/office/drawing/2014/main" id="{E5797885-ED75-4BBD-BA05-FF293363BA77}"/>
              </a:ext>
            </a:extLst>
          </p:cNvPr>
          <p:cNvSpPr txBox="1"/>
          <p:nvPr/>
        </p:nvSpPr>
        <p:spPr>
          <a:xfrm>
            <a:off x="1731389" y="3107671"/>
            <a:ext cx="4004823" cy="2677656"/>
          </a:xfrm>
          <a:prstGeom prst="rect">
            <a:avLst/>
          </a:prstGeom>
          <a:noFill/>
        </p:spPr>
        <p:txBody>
          <a:bodyPr wrap="square" rtlCol="0">
            <a:spAutoFit/>
          </a:bodyPr>
          <a:lstStyle/>
          <a:p>
            <a:pPr eaLnBrk="0" hangingPunct="0"/>
            <a:r>
              <a:rPr lang="en-US" altLang="en-US" sz="2400" dirty="0">
                <a:solidFill>
                  <a:srgbClr val="000000"/>
                </a:solidFill>
              </a:rPr>
              <a:t>For this approach to yield unbiased answers: Requires prevalence of exposure AND other relevant variables (aka covariates) to be in steady state throughout study period</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0296117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08" name="Group 20"/>
          <p:cNvGraphicFramePr>
            <a:graphicFrameLocks noGrp="1"/>
          </p:cNvGraphicFramePr>
          <p:nvPr>
            <p:extLst>
              <p:ext uri="{D42A27DB-BD31-4B8C-83A1-F6EECF244321}">
                <p14:modId xmlns:p14="http://schemas.microsoft.com/office/powerpoint/2010/main" val="2126055665"/>
              </p:ext>
            </p:extLst>
          </p:nvPr>
        </p:nvGraphicFramePr>
        <p:xfrm>
          <a:off x="228600" y="1493520"/>
          <a:ext cx="8763000" cy="5059680"/>
        </p:xfrm>
        <a:graphic>
          <a:graphicData uri="http://schemas.openxmlformats.org/drawingml/2006/table">
            <a:tbl>
              <a:tblPr/>
              <a:tblGrid>
                <a:gridCol w="33528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2667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Method of Sampling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Mechanics/Assumptions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8204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Incidence density</a:t>
                      </a:r>
                      <a:r>
                        <a:rPr kumimoji="0" lang="en-US" sz="2800" b="0" i="0" u="none" strike="noStrike" cap="none" normalizeH="0" baseline="0" dirty="0">
                          <a:ln>
                            <a:noFill/>
                          </a:ln>
                          <a:solidFill>
                            <a:schemeClr val="tx1"/>
                          </a:solidFill>
                          <a:effectLst/>
                          <a:latin typeface="Times New Roman" pitchFamily="18"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Random sample at time each case diagnosed; i.e., match on calendar time.  No assumptions needed.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8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Midpoint of risk period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Random sample at midpoint in follow-up. </a:t>
                      </a:r>
                      <a:r>
                        <a:rPr kumimoji="0" lang="en-US" sz="2800" b="0" i="0" u="sng" strike="noStrike" cap="none" normalizeH="0" baseline="0" dirty="0">
                          <a:ln>
                            <a:noFill/>
                          </a:ln>
                          <a:solidFill>
                            <a:schemeClr val="tx1"/>
                          </a:solidFill>
                          <a:effectLst/>
                          <a:latin typeface="Times New Roman" pitchFamily="18" charset="0"/>
                        </a:rPr>
                        <a:t>Assumes</a:t>
                      </a:r>
                      <a:r>
                        <a:rPr kumimoji="0" lang="en-US" sz="2800" b="0" i="0" u="none" strike="noStrike" cap="none" normalizeH="0" baseline="0" dirty="0">
                          <a:ln>
                            <a:noFill/>
                          </a:ln>
                          <a:solidFill>
                            <a:schemeClr val="tx1"/>
                          </a:solidFill>
                          <a:effectLst/>
                          <a:latin typeface="Times New Roman" pitchFamily="18" charset="0"/>
                        </a:rPr>
                        <a:t> linear change in exposure and covariate prevalence.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87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Any single time point (e.g., end of risk period)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rPr>
                        <a:t>Random sample at one timepoint, usually end of follow-up.  </a:t>
                      </a:r>
                      <a:r>
                        <a:rPr kumimoji="0" lang="en-US" sz="2800" b="0" i="0" u="sng" strike="noStrike" cap="none" normalizeH="0" baseline="0" dirty="0">
                          <a:ln>
                            <a:noFill/>
                          </a:ln>
                          <a:solidFill>
                            <a:schemeClr val="tx1"/>
                          </a:solidFill>
                          <a:effectLst/>
                          <a:latin typeface="Times New Roman" pitchFamily="18" charset="0"/>
                        </a:rPr>
                        <a:t>Assumes</a:t>
                      </a:r>
                      <a:r>
                        <a:rPr kumimoji="0" lang="en-US" sz="2800" b="0" i="0" u="none" strike="noStrike" cap="none" normalizeH="0" baseline="0" dirty="0">
                          <a:ln>
                            <a:noFill/>
                          </a:ln>
                          <a:solidFill>
                            <a:schemeClr val="tx1"/>
                          </a:solidFill>
                          <a:effectLst/>
                          <a:latin typeface="Times New Roman" pitchFamily="18" charset="0"/>
                        </a:rPr>
                        <a:t> steady state exposure and covariate prevalence.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2962" name="Rectangle 2"/>
          <p:cNvSpPr>
            <a:spLocks noGrp="1" noChangeArrowheads="1"/>
          </p:cNvSpPr>
          <p:nvPr>
            <p:ph type="title"/>
          </p:nvPr>
        </p:nvSpPr>
        <p:spPr>
          <a:xfrm>
            <a:off x="228600" y="152400"/>
            <a:ext cx="8534400" cy="1143000"/>
          </a:xfrm>
        </p:spPr>
        <p:txBody>
          <a:bodyPr/>
          <a:lstStyle/>
          <a:p>
            <a:r>
              <a:rPr lang="en-US" sz="3600" b="1" dirty="0"/>
              <a:t>Summary: Sampling Controls from a Dynamic Cohort Primary Study Base</a:t>
            </a:r>
          </a:p>
        </p:txBody>
      </p:sp>
    </p:spTree>
    <p:extLst>
      <p:ext uri="{BB962C8B-B14F-4D97-AF65-F5344CB8AC3E}">
        <p14:creationId xmlns:p14="http://schemas.microsoft.com/office/powerpoint/2010/main" val="3308377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76200" y="0"/>
            <a:ext cx="9296400" cy="1143000"/>
          </a:xfrm>
        </p:spPr>
        <p:txBody>
          <a:bodyPr/>
          <a:lstStyle/>
          <a:p>
            <a:r>
              <a:rPr lang="en-US" sz="3200" b="1" dirty="0"/>
              <a:t>Deciphering primary vs secondary study base</a:t>
            </a:r>
            <a:endParaRPr lang="en-US" sz="3200" b="1" u="sng" dirty="0"/>
          </a:p>
        </p:txBody>
      </p:sp>
      <p:sp>
        <p:nvSpPr>
          <p:cNvPr id="111618" name="Rectangle 3"/>
          <p:cNvSpPr>
            <a:spLocks noGrp="1" noChangeArrowheads="1"/>
          </p:cNvSpPr>
          <p:nvPr>
            <p:ph type="body" idx="1"/>
          </p:nvPr>
        </p:nvSpPr>
        <p:spPr>
          <a:xfrm>
            <a:off x="304800" y="1981200"/>
            <a:ext cx="8686800" cy="4343400"/>
          </a:xfrm>
        </p:spPr>
        <p:txBody>
          <a:bodyPr/>
          <a:lstStyle/>
          <a:p>
            <a:r>
              <a:rPr lang="en-US" sz="2800" b="1" dirty="0"/>
              <a:t>Primary Study Base</a:t>
            </a:r>
            <a:r>
              <a:rPr lang="en-US" sz="2800" dirty="0"/>
              <a:t> = underlying cohort that gives rise to cases that can be tangibly identified and enumerated</a:t>
            </a:r>
          </a:p>
          <a:p>
            <a:r>
              <a:rPr lang="en-US" sz="2800" dirty="0"/>
              <a:t>i.e., existed before and independent of your case-control study</a:t>
            </a:r>
          </a:p>
          <a:p>
            <a:r>
              <a:rPr lang="en-US" sz="2800" dirty="0"/>
              <a:t>Typically, based on a previously existing research study; administrative definition; or geographical area </a:t>
            </a:r>
          </a:p>
          <a:p>
            <a:r>
              <a:rPr lang="en-US" sz="2800" dirty="0"/>
              <a:t>All of our previous examples of “underlying cohort” for case-control studies were primary study bases </a:t>
            </a:r>
          </a:p>
          <a:p>
            <a:endParaRPr lang="en-US" sz="2800" dirty="0"/>
          </a:p>
        </p:txBody>
      </p:sp>
      <p:sp>
        <p:nvSpPr>
          <p:cNvPr id="4" name="Rectangle 2"/>
          <p:cNvSpPr txBox="1">
            <a:spLocks noChangeArrowheads="1"/>
          </p:cNvSpPr>
          <p:nvPr/>
        </p:nvSpPr>
        <p:spPr bwMode="auto">
          <a:xfrm>
            <a:off x="533400" y="990600"/>
            <a:ext cx="7772400" cy="1143000"/>
          </a:xfrm>
          <a:prstGeom prst="rect">
            <a:avLst/>
          </a:prstGeom>
          <a:noFill/>
          <a:ln w="9525">
            <a:noFill/>
            <a:miter lim="800000"/>
            <a:headEnd/>
            <a:tailEnd/>
          </a:ln>
        </p:spPr>
        <p:txBody>
          <a:bodyPr anchor="ctr"/>
          <a:lstStyle/>
          <a:p>
            <a:pPr eaLnBrk="0" hangingPunct="0">
              <a:defRPr/>
            </a:pPr>
            <a:r>
              <a:rPr lang="en-US" sz="3200" u="sng" kern="0" dirty="0">
                <a:solidFill>
                  <a:schemeClr val="tx2"/>
                </a:solidFill>
                <a:latin typeface="+mj-lt"/>
                <a:ea typeface="+mj-ea"/>
                <a:cs typeface="+mj-cs"/>
              </a:rPr>
              <a:t>Definition of a Primary Study Base</a:t>
            </a:r>
          </a:p>
        </p:txBody>
      </p:sp>
    </p:spTree>
    <p:extLst>
      <p:ext uri="{BB962C8B-B14F-4D97-AF65-F5344CB8AC3E}">
        <p14:creationId xmlns:p14="http://schemas.microsoft.com/office/powerpoint/2010/main" val="31567084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ChangeArrowheads="1"/>
          </p:cNvSpPr>
          <p:nvPr/>
        </p:nvSpPr>
        <p:spPr bwMode="auto">
          <a:xfrm>
            <a:off x="685800" y="-123825"/>
            <a:ext cx="7772400" cy="1143000"/>
          </a:xfrm>
          <a:prstGeom prst="rect">
            <a:avLst/>
          </a:prstGeom>
          <a:noFill/>
          <a:ln w="9525">
            <a:noFill/>
            <a:miter lim="800000"/>
            <a:headEnd/>
            <a:tailEnd/>
          </a:ln>
        </p:spPr>
        <p:txBody>
          <a:bodyPr anchor="ctr"/>
          <a:lstStyle/>
          <a:p>
            <a:pPr algn="ctr" eaLnBrk="0" hangingPunct="0"/>
            <a:r>
              <a:rPr lang="en-US" sz="3000" b="1" dirty="0">
                <a:solidFill>
                  <a:schemeClr val="tx2"/>
                </a:solidFill>
              </a:rPr>
              <a:t>Secondary Study Base</a:t>
            </a:r>
          </a:p>
        </p:txBody>
      </p:sp>
      <p:sp>
        <p:nvSpPr>
          <p:cNvPr id="113666" name="Rectangle 3"/>
          <p:cNvSpPr>
            <a:spLocks noChangeArrowheads="1"/>
          </p:cNvSpPr>
          <p:nvPr/>
        </p:nvSpPr>
        <p:spPr bwMode="auto">
          <a:xfrm>
            <a:off x="76200" y="914400"/>
            <a:ext cx="8839200" cy="4114800"/>
          </a:xfrm>
          <a:prstGeom prst="rect">
            <a:avLst/>
          </a:prstGeom>
          <a:noFill/>
          <a:ln w="9525">
            <a:noFill/>
            <a:miter lim="800000"/>
            <a:headEnd/>
            <a:tailEnd/>
          </a:ln>
        </p:spPr>
        <p:txBody>
          <a:bodyPr/>
          <a:lstStyle/>
          <a:p>
            <a:pPr marL="342900" indent="-342900" eaLnBrk="0" hangingPunct="0">
              <a:spcBef>
                <a:spcPct val="40000"/>
              </a:spcBef>
              <a:buFontTx/>
              <a:buChar char="•"/>
            </a:pPr>
            <a:r>
              <a:rPr lang="en-US" sz="2800" b="1" dirty="0"/>
              <a:t>Secondary Study Base</a:t>
            </a:r>
            <a:r>
              <a:rPr lang="en-US" sz="2800" dirty="0"/>
              <a:t> = population that gave rise to cases, defined as those persons who “would have been identified as cases if they had developed disease during the period of study”</a:t>
            </a:r>
          </a:p>
          <a:p>
            <a:pPr marL="342900" indent="-342900" eaLnBrk="0" hangingPunct="0">
              <a:spcBef>
                <a:spcPct val="40000"/>
              </a:spcBef>
              <a:buFontTx/>
              <a:buChar char="•"/>
            </a:pPr>
            <a:r>
              <a:rPr lang="en-US" sz="2800" dirty="0"/>
              <a:t>Start with cases and then attempt to identify the </a:t>
            </a:r>
            <a:r>
              <a:rPr lang="en-US" sz="2800" i="1" dirty="0"/>
              <a:t>hypothetical cohort </a:t>
            </a:r>
            <a:r>
              <a:rPr lang="en-US" sz="2800" dirty="0"/>
              <a:t>(Note: it is virtually always a dynamic cohort) that gave rise to them</a:t>
            </a:r>
          </a:p>
          <a:p>
            <a:pPr marL="342900" indent="-342900" eaLnBrk="0" hangingPunct="0">
              <a:spcBef>
                <a:spcPct val="40000"/>
              </a:spcBef>
              <a:buFontTx/>
              <a:buChar char="•"/>
            </a:pPr>
            <a:r>
              <a:rPr lang="en-US" sz="2800" dirty="0"/>
              <a:t>Difficult concept but crucial to case-control design when secondary study base is all one can use</a:t>
            </a:r>
          </a:p>
        </p:txBody>
      </p:sp>
    </p:spTree>
    <p:extLst>
      <p:ext uri="{BB962C8B-B14F-4D97-AF65-F5344CB8AC3E}">
        <p14:creationId xmlns:p14="http://schemas.microsoft.com/office/powerpoint/2010/main" val="69488974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26581" y="76200"/>
            <a:ext cx="9144000" cy="685800"/>
          </a:xfrm>
        </p:spPr>
        <p:txBody>
          <a:bodyPr/>
          <a:lstStyle/>
          <a:p>
            <a:r>
              <a:rPr lang="en-US" sz="2900" b="1" dirty="0"/>
              <a:t>Case-Control Selection from a Secondary Study Base</a:t>
            </a:r>
          </a:p>
        </p:txBody>
      </p:sp>
      <p:sp>
        <p:nvSpPr>
          <p:cNvPr id="115714" name="Rectangle 3"/>
          <p:cNvSpPr>
            <a:spLocks noGrp="1" noChangeArrowheads="1"/>
          </p:cNvSpPr>
          <p:nvPr>
            <p:ph type="body" idx="1"/>
          </p:nvPr>
        </p:nvSpPr>
        <p:spPr>
          <a:xfrm>
            <a:off x="26581" y="990600"/>
            <a:ext cx="8839200" cy="4114800"/>
          </a:xfrm>
        </p:spPr>
        <p:txBody>
          <a:bodyPr/>
          <a:lstStyle/>
          <a:p>
            <a:pPr>
              <a:lnSpc>
                <a:spcPct val="90000"/>
              </a:lnSpc>
            </a:pPr>
            <a:r>
              <a:rPr lang="en-US" sz="3000" dirty="0"/>
              <a:t>Source of cases is often one or more hospitals, clinics or other medical facilities.  Identifying cases is easy.</a:t>
            </a:r>
          </a:p>
          <a:p>
            <a:pPr>
              <a:lnSpc>
                <a:spcPct val="90000"/>
              </a:lnSpc>
            </a:pPr>
            <a:r>
              <a:rPr lang="en-US" sz="3000" dirty="0"/>
              <a:t>For controls, problem is identifying who would come to the facility if diagnosed with the disease </a:t>
            </a:r>
          </a:p>
        </p:txBody>
      </p:sp>
    </p:spTree>
    <p:extLst>
      <p:ext uri="{BB962C8B-B14F-4D97-AF65-F5344CB8AC3E}">
        <p14:creationId xmlns:p14="http://schemas.microsoft.com/office/powerpoint/2010/main" val="45847124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76545</TotalTime>
  <Words>43631</Words>
  <Application>Microsoft Office PowerPoint</Application>
  <PresentationFormat>On-screen Show (4:3)</PresentationFormat>
  <Paragraphs>2164</Paragraphs>
  <Slides>131</Slides>
  <Notes>131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131</vt:i4>
      </vt:variant>
    </vt:vector>
  </HeadingPairs>
  <TitlesOfParts>
    <vt:vector size="139" baseType="lpstr">
      <vt:lpstr>Arial Unicode MS</vt:lpstr>
      <vt:lpstr>Arial</vt:lpstr>
      <vt:lpstr>Calibri</vt:lpstr>
      <vt:lpstr>Times New Roman</vt:lpstr>
      <vt:lpstr>Default Design</vt:lpstr>
      <vt:lpstr>1_Default Design</vt:lpstr>
      <vt:lpstr>4_Default Design</vt:lpstr>
      <vt:lpstr>2_Default Design</vt:lpstr>
      <vt:lpstr>Epidemiologic Methods (EPI 203)  First 5 Lectures</vt:lpstr>
      <vt:lpstr>Study Design </vt:lpstr>
      <vt:lpstr>Basic Framework of Human-based Research</vt:lpstr>
      <vt:lpstr>What Kinds of Questions Does Epidemiology Answer? “Big 6”</vt:lpstr>
      <vt:lpstr>Descriptive and Analytic Goals</vt:lpstr>
      <vt:lpstr>Research Study Designs Based on Humans</vt:lpstr>
      <vt:lpstr>PowerPoint Presentation</vt:lpstr>
      <vt:lpstr>Research Study Designs Based on Humans</vt:lpstr>
      <vt:lpstr>Ecologic study:  Water fluoride &amp; dental caries</vt:lpstr>
      <vt:lpstr>Ecologic association</vt:lpstr>
      <vt:lpstr>Problems with ecologic studies that lead to incorrect conclusions</vt:lpstr>
      <vt:lpstr>Ecologic fallacy</vt:lpstr>
      <vt:lpstr>PowerPoint Presentation</vt:lpstr>
      <vt:lpstr>PowerPoint Presentation</vt:lpstr>
      <vt:lpstr>Utility of ecologic studies</vt:lpstr>
      <vt:lpstr>Research Study Designs Based on Humans</vt:lpstr>
      <vt:lpstr>Study Design </vt:lpstr>
      <vt:lpstr>PowerPoint Presentation</vt:lpstr>
      <vt:lpstr>What is a cohort?</vt:lpstr>
      <vt:lpstr>Real-world vs Research-Study Populations</vt:lpstr>
      <vt:lpstr>PowerPoint Presentation</vt:lpstr>
      <vt:lpstr>Study Design </vt:lpstr>
      <vt:lpstr>Real-World Cohorts: Fixed vs. Dynamic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study designs can be used  to sample real-world cohorts?</vt:lpstr>
      <vt:lpstr>Four Keys to Study Design Using Individuals as Unit of Observation</vt:lpstr>
      <vt:lpstr>Study Design </vt:lpstr>
      <vt:lpstr>Cohort Study Design</vt:lpstr>
      <vt:lpstr>Cohort study: Prefacing Comments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Framingham Cohort Study</vt:lpstr>
      <vt:lpstr>PowerPoint Presentation</vt:lpstr>
      <vt:lpstr>PowerPoint Presentation</vt:lpstr>
      <vt:lpstr>PowerPoint Presentation</vt:lpstr>
      <vt:lpstr>PowerPoint Presentation</vt:lpstr>
      <vt:lpstr>Impact of losses to follow-up:  Fixed vs dynamic cohort studies</vt:lpstr>
      <vt:lpstr> Sources of bias in a cohort study   </vt:lpstr>
      <vt:lpstr>Competing Events</vt:lpstr>
      <vt:lpstr>Cohort Study Design</vt:lpstr>
      <vt:lpstr>Cross-Sectional Study Design</vt:lpstr>
      <vt:lpstr>Cross-sectional Study: Prefacing Comments</vt:lpstr>
      <vt:lpstr>PowerPoint Presentation</vt:lpstr>
      <vt:lpstr>PowerPoint Presentation</vt:lpstr>
      <vt:lpstr>PowerPoint Presentation</vt:lpstr>
      <vt:lpstr>PowerPoint Presentation</vt:lpstr>
      <vt:lpstr>Cross-Sectional Study Design Measures Prevalence</vt:lpstr>
      <vt:lpstr>PowerPoint Presentation</vt:lpstr>
      <vt:lpstr>PowerPoint Presentation</vt:lpstr>
      <vt:lpstr>PowerPoint Presentation</vt:lpstr>
      <vt:lpstr>PowerPoint Presentation</vt:lpstr>
      <vt:lpstr>What Kinds of Questions Does Epidemiology Answer? “Big 6”</vt:lpstr>
      <vt:lpstr>PowerPoint Presentation</vt:lpstr>
      <vt:lpstr>PowerPoint Presentation</vt:lpstr>
      <vt:lpstr>Cross-Sectional Design: Weaknesses for Analytic Objectives (Does X cause Y?)</vt:lpstr>
      <vt:lpstr>Case-Control Study Design</vt:lpstr>
      <vt:lpstr>Case-Control Study:  Prefacing Comments</vt:lpstr>
      <vt:lpstr>Case-Control Study:  General Process</vt:lpstr>
      <vt:lpstr>Primary &amp; Secondary Study Bases</vt:lpstr>
      <vt:lpstr>Case-control Studies Sampled from a Primary Study Base</vt:lpstr>
      <vt:lpstr>PowerPoint Presentation</vt:lpstr>
      <vt:lpstr>Sampling Controls within a Primary Study Base: Fixed Cohort</vt:lpstr>
      <vt:lpstr>PowerPoint Presentation</vt:lpstr>
      <vt:lpstr>Example of case-control study with incidence density sampling of an underlying fixed cohort</vt:lpstr>
      <vt:lpstr>PowerPoint Presentation</vt:lpstr>
      <vt:lpstr>PowerPoint Presentation</vt:lpstr>
      <vt:lpstr>Example: Case-cohort sampling  of an underlying fixed cohort</vt:lpstr>
      <vt:lpstr>A given individual can be a control and a case in case-cohort design</vt:lpstr>
      <vt:lpstr>Incidence density vs case-cohort sampling (from an underlying fixed cohort)</vt:lpstr>
      <vt:lpstr>For completeness,  there is a 3rd approach</vt:lpstr>
      <vt:lpstr>PowerPoint Presentation</vt:lpstr>
      <vt:lpstr>PowerPoint Presentation</vt:lpstr>
      <vt:lpstr>Prevalent controls are not what you want</vt:lpstr>
      <vt:lpstr>“Case-Control”: A misnomer</vt:lpstr>
      <vt:lpstr>Sampling Controls from a Primary Study Base: Fixed Cohort</vt:lpstr>
      <vt:lpstr>Case-control Studies Sampled from a Primary Study Base</vt:lpstr>
      <vt:lpstr>PowerPoint Presentation</vt:lpstr>
      <vt:lpstr>Sampling Controls from a Primary Study Base:  Dynamic Cohort </vt:lpstr>
      <vt:lpstr>PowerPoint Presentation</vt:lpstr>
      <vt:lpstr>PowerPoint Presentation</vt:lpstr>
      <vt:lpstr>Incidence Density Sampling in Dynamic Cohort</vt:lpstr>
      <vt:lpstr>PowerPoint Presentation</vt:lpstr>
      <vt:lpstr>PowerPoint Presentation</vt:lpstr>
      <vt:lpstr>Summary: Sampling Controls from a Dynamic Cohort Primary Study Base</vt:lpstr>
      <vt:lpstr>Deciphering primary vs secondary study base</vt:lpstr>
      <vt:lpstr>PowerPoint Presentation</vt:lpstr>
      <vt:lpstr>Case-Control Selection from a Secondary Study Base</vt:lpstr>
      <vt:lpstr>Secondary Study Base</vt:lpstr>
      <vt:lpstr>Challenges according to  Primary vs. Secondary Study Base</vt:lpstr>
      <vt:lpstr>Two Concepts to Distinguish</vt:lpstr>
      <vt:lpstr>Secondary Study Base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Study Designs Based on Humans</vt:lpstr>
      <vt:lpstr>“Nested” Case-Control Study  </vt:lpstr>
      <vt:lpstr>Also Ambiguous:  Prospective &amp; Retrospective</vt:lpstr>
      <vt:lpstr>Four Keys to Study Design Using Individuals as Unit of Observation</vt:lpstr>
      <vt:lpstr>Features of Valid Case-Control Design</vt:lpstr>
      <vt:lpstr>“Pyramid of Study Designs” is Oversimplified</vt:lpstr>
      <vt:lpstr>Research Study Designs Based on Humans</vt:lpstr>
      <vt:lpstr>Study Design </vt:lpstr>
      <vt:lpstr>Relationship between  Observational and Experimental Studies</vt:lpstr>
      <vt:lpstr>Emulating Randomized Experimental Studies</vt:lpstr>
      <vt:lpstr>Emulating Randomized Experimental Studies</vt:lpstr>
      <vt:lpstr>Summary: Four Key Aspects of Study Design Using Individuals as Unit of Observation</vt:lpstr>
      <vt:lpstr>Additional Slides</vt:lpstr>
      <vt:lpstr>Some vocabulary to describe whom we are studying in research</vt:lpstr>
      <vt:lpstr>Defining the composition of a cohort </vt:lpstr>
      <vt:lpstr>Loss of Susceptibles:  Fixed vs Dynamic Cohort Studies</vt:lpstr>
      <vt:lpstr>Within-Subject Designs</vt:lpstr>
      <vt:lpstr>Case-Crossover Design</vt:lpstr>
      <vt:lpstr>PowerPoint Presentation</vt:lpstr>
      <vt:lpstr>Case-Crossover Example</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Dennis Osmond</dc:creator>
  <cp:lastModifiedBy>Jeffrey Martin</cp:lastModifiedBy>
  <cp:revision>2030</cp:revision>
  <cp:lastPrinted>2021-09-13T22:58:38Z</cp:lastPrinted>
  <dcterms:created xsi:type="dcterms:W3CDTF">2001-09-02T18:46:41Z</dcterms:created>
  <dcterms:modified xsi:type="dcterms:W3CDTF">2021-09-14T17:50:50Z</dcterms:modified>
</cp:coreProperties>
</file>