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Override1.xml" ContentType="application/vnd.openxmlformats-officedocument.themeOverrid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Override2.xml" ContentType="application/vnd.openxmlformats-officedocument.themeOverride+xml"/>
  <Override PartName="/ppt/theme/themeOverride3.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3" r:id="rId2"/>
  </p:sldMasterIdLst>
  <p:notesMasterIdLst>
    <p:notesMasterId r:id="rId91"/>
  </p:notesMasterIdLst>
  <p:handoutMasterIdLst>
    <p:handoutMasterId r:id="rId92"/>
  </p:handoutMasterIdLst>
  <p:sldIdLst>
    <p:sldId id="785" r:id="rId3"/>
    <p:sldId id="824" r:id="rId4"/>
    <p:sldId id="826" r:id="rId5"/>
    <p:sldId id="700" r:id="rId6"/>
    <p:sldId id="677" r:id="rId7"/>
    <p:sldId id="908" r:id="rId8"/>
    <p:sldId id="799" r:id="rId9"/>
    <p:sldId id="679" r:id="rId10"/>
    <p:sldId id="680" r:id="rId11"/>
    <p:sldId id="773" r:id="rId12"/>
    <p:sldId id="681" r:id="rId13"/>
    <p:sldId id="774" r:id="rId14"/>
    <p:sldId id="686" r:id="rId15"/>
    <p:sldId id="909" r:id="rId16"/>
    <p:sldId id="917" r:id="rId17"/>
    <p:sldId id="912" r:id="rId18"/>
    <p:sldId id="911" r:id="rId19"/>
    <p:sldId id="910" r:id="rId20"/>
    <p:sldId id="687" r:id="rId21"/>
    <p:sldId id="804" r:id="rId22"/>
    <p:sldId id="688" r:id="rId23"/>
    <p:sldId id="807" r:id="rId24"/>
    <p:sldId id="860" r:id="rId25"/>
    <p:sldId id="906" r:id="rId26"/>
    <p:sldId id="907" r:id="rId27"/>
    <p:sldId id="900" r:id="rId28"/>
    <p:sldId id="708" r:id="rId29"/>
    <p:sldId id="765" r:id="rId30"/>
    <p:sldId id="766" r:id="rId31"/>
    <p:sldId id="767" r:id="rId32"/>
    <p:sldId id="768" r:id="rId33"/>
    <p:sldId id="914" r:id="rId34"/>
    <p:sldId id="913" r:id="rId35"/>
    <p:sldId id="901" r:id="rId36"/>
    <p:sldId id="882" r:id="rId37"/>
    <p:sldId id="868" r:id="rId38"/>
    <p:sldId id="869" r:id="rId39"/>
    <p:sldId id="870" r:id="rId40"/>
    <p:sldId id="871" r:id="rId41"/>
    <p:sldId id="872" r:id="rId42"/>
    <p:sldId id="873" r:id="rId43"/>
    <p:sldId id="875" r:id="rId44"/>
    <p:sldId id="876" r:id="rId45"/>
    <p:sldId id="877" r:id="rId46"/>
    <p:sldId id="878" r:id="rId47"/>
    <p:sldId id="879" r:id="rId48"/>
    <p:sldId id="880" r:id="rId49"/>
    <p:sldId id="881" r:id="rId50"/>
    <p:sldId id="883" r:id="rId51"/>
    <p:sldId id="902" r:id="rId52"/>
    <p:sldId id="884" r:id="rId53"/>
    <p:sldId id="885" r:id="rId54"/>
    <p:sldId id="886" r:id="rId55"/>
    <p:sldId id="887" r:id="rId56"/>
    <p:sldId id="888" r:id="rId57"/>
    <p:sldId id="863" r:id="rId58"/>
    <p:sldId id="861" r:id="rId59"/>
    <p:sldId id="862" r:id="rId60"/>
    <p:sldId id="864" r:id="rId61"/>
    <p:sldId id="865" r:id="rId62"/>
    <p:sldId id="866" r:id="rId63"/>
    <p:sldId id="867" r:id="rId64"/>
    <p:sldId id="776" r:id="rId65"/>
    <p:sldId id="903" r:id="rId66"/>
    <p:sldId id="806" r:id="rId67"/>
    <p:sldId id="915" r:id="rId68"/>
    <p:sldId id="817" r:id="rId69"/>
    <p:sldId id="805" r:id="rId70"/>
    <p:sldId id="916" r:id="rId71"/>
    <p:sldId id="846" r:id="rId72"/>
    <p:sldId id="856" r:id="rId73"/>
    <p:sldId id="855" r:id="rId74"/>
    <p:sldId id="858" r:id="rId75"/>
    <p:sldId id="857" r:id="rId76"/>
    <p:sldId id="859" r:id="rId77"/>
    <p:sldId id="842" r:id="rId78"/>
    <p:sldId id="918" r:id="rId79"/>
    <p:sldId id="847" r:id="rId80"/>
    <p:sldId id="848" r:id="rId81"/>
    <p:sldId id="849" r:id="rId82"/>
    <p:sldId id="850" r:id="rId83"/>
    <p:sldId id="851" r:id="rId84"/>
    <p:sldId id="852" r:id="rId85"/>
    <p:sldId id="853" r:id="rId86"/>
    <p:sldId id="854" r:id="rId87"/>
    <p:sldId id="889" r:id="rId88"/>
    <p:sldId id="904" r:id="rId89"/>
    <p:sldId id="905" r:id="rId90"/>
  </p:sldIdLst>
  <p:sldSz cx="9144000" cy="6858000" type="screen4x3"/>
  <p:notesSz cx="6858000" cy="9296400"/>
  <p:defaultTextStyle>
    <a:defPPr>
      <a:defRPr lang="en-US"/>
    </a:defPPr>
    <a:lvl1pPr algn="l" rtl="0" fontAlgn="base">
      <a:spcBef>
        <a:spcPct val="20000"/>
      </a:spcBef>
      <a:spcAft>
        <a:spcPct val="0"/>
      </a:spcAft>
      <a:buChar char="–"/>
      <a:defRPr sz="2800" kern="1200">
        <a:solidFill>
          <a:schemeClr val="tx1"/>
        </a:solidFill>
        <a:latin typeface="Times New Roman" pitchFamily="18" charset="0"/>
        <a:ea typeface="+mn-ea"/>
        <a:cs typeface="+mn-cs"/>
      </a:defRPr>
    </a:lvl1pPr>
    <a:lvl2pPr marL="457200" algn="l" rtl="0" fontAlgn="base">
      <a:spcBef>
        <a:spcPct val="20000"/>
      </a:spcBef>
      <a:spcAft>
        <a:spcPct val="0"/>
      </a:spcAft>
      <a:buChar char="–"/>
      <a:defRPr sz="2800" kern="1200">
        <a:solidFill>
          <a:schemeClr val="tx1"/>
        </a:solidFill>
        <a:latin typeface="Times New Roman" pitchFamily="18" charset="0"/>
        <a:ea typeface="+mn-ea"/>
        <a:cs typeface="+mn-cs"/>
      </a:defRPr>
    </a:lvl2pPr>
    <a:lvl3pPr marL="914400" algn="l" rtl="0" fontAlgn="base">
      <a:spcBef>
        <a:spcPct val="20000"/>
      </a:spcBef>
      <a:spcAft>
        <a:spcPct val="0"/>
      </a:spcAft>
      <a:buChar char="–"/>
      <a:defRPr sz="2800" kern="1200">
        <a:solidFill>
          <a:schemeClr val="tx1"/>
        </a:solidFill>
        <a:latin typeface="Times New Roman" pitchFamily="18" charset="0"/>
        <a:ea typeface="+mn-ea"/>
        <a:cs typeface="+mn-cs"/>
      </a:defRPr>
    </a:lvl3pPr>
    <a:lvl4pPr marL="1371600" algn="l" rtl="0" fontAlgn="base">
      <a:spcBef>
        <a:spcPct val="20000"/>
      </a:spcBef>
      <a:spcAft>
        <a:spcPct val="0"/>
      </a:spcAft>
      <a:buChar char="–"/>
      <a:defRPr sz="2800" kern="1200">
        <a:solidFill>
          <a:schemeClr val="tx1"/>
        </a:solidFill>
        <a:latin typeface="Times New Roman" pitchFamily="18" charset="0"/>
        <a:ea typeface="+mn-ea"/>
        <a:cs typeface="+mn-cs"/>
      </a:defRPr>
    </a:lvl4pPr>
    <a:lvl5pPr marL="1828800" algn="l" rtl="0" fontAlgn="base">
      <a:spcBef>
        <a:spcPct val="20000"/>
      </a:spcBef>
      <a:spcAft>
        <a:spcPct val="0"/>
      </a:spcAft>
      <a:buChar char="–"/>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p:defaultTextStyle>
  <p:extLst>
    <p:ext uri="{EFAFB233-063F-42B5-8137-9DF3F51BA10A}">
      <p15:sldGuideLst xmlns="" xmlns:p15="http://schemas.microsoft.com/office/powerpoint/2012/main">
        <p15:guide id="1" orient="horz" pos="2112" userDrawn="1">
          <p15:clr>
            <a:srgbClr val="A4A3A4"/>
          </p15:clr>
        </p15:guide>
        <p15:guide id="2" pos="960">
          <p15:clr>
            <a:srgbClr val="A4A3A4"/>
          </p15:clr>
        </p15:guide>
      </p15:sldGuideLst>
    </p:ext>
    <p:ext uri="{2D200454-40CA-4A62-9FC3-DE9A4176ACB9}">
      <p15:notesGuideLst xmlns="" xmlns:p15="http://schemas.microsoft.com/office/powerpoint/2012/main">
        <p15:guide id="1" orient="horz" pos="2927">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00"/>
    <a:srgbClr val="FF9900"/>
    <a:srgbClr val="00CC00"/>
    <a:srgbClr val="FF3300"/>
    <a:srgbClr val="000068"/>
    <a:srgbClr val="000066"/>
    <a:srgbClr val="008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5" autoAdjust="0"/>
    <p:restoredTop sz="84843" autoAdjust="0"/>
  </p:normalViewPr>
  <p:slideViewPr>
    <p:cSldViewPr snapToGrid="0">
      <p:cViewPr>
        <p:scale>
          <a:sx n="88" d="100"/>
          <a:sy n="88" d="100"/>
        </p:scale>
        <p:origin x="-1044" y="-372"/>
      </p:cViewPr>
      <p:guideLst>
        <p:guide orient="horz" pos="2112"/>
        <p:guide pos="9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5" d="100"/>
          <a:sy n="55" d="100"/>
        </p:scale>
        <p:origin x="-1722" y="-90"/>
      </p:cViewPr>
      <p:guideLst>
        <p:guide orient="horz" pos="2927"/>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84" Type="http://schemas.openxmlformats.org/officeDocument/2006/relationships/slide" Target="slides/slide82.xml"/><Relationship Id="rId89" Type="http://schemas.openxmlformats.org/officeDocument/2006/relationships/slide" Target="slides/slide87.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slide" Target="slides/slide77.xml"/><Relationship Id="rId87" Type="http://schemas.openxmlformats.org/officeDocument/2006/relationships/slide" Target="slides/slide85.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slide" Target="slides/slide80.xml"/><Relationship Id="rId90" Type="http://schemas.openxmlformats.org/officeDocument/2006/relationships/slide" Target="slides/slide88.xml"/><Relationship Id="rId95" Type="http://schemas.openxmlformats.org/officeDocument/2006/relationships/theme" Target="theme/theme1.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presProps" Target="presProps.xml"/><Relationship Id="rId98" Type="http://schemas.microsoft.com/office/2015/10/relationships/revisionInfo" Target="revisionInfo.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notesMaster" Target="notesMasters/notesMaster1.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1" y="0"/>
            <a:ext cx="2972421" cy="465138"/>
          </a:xfrm>
          <a:prstGeom prst="rect">
            <a:avLst/>
          </a:prstGeom>
          <a:noFill/>
          <a:ln w="9525">
            <a:noFill/>
            <a:miter lim="800000"/>
            <a:headEnd/>
            <a:tailEnd/>
          </a:ln>
          <a:effectLst/>
        </p:spPr>
        <p:txBody>
          <a:bodyPr vert="horz" wrap="square" lIns="92950" tIns="46476" rIns="92950" bIns="46476" numCol="1" anchor="t" anchorCtr="0" compatLnSpc="1">
            <a:prstTxWarp prst="textNoShape">
              <a:avLst/>
            </a:prstTxWarp>
          </a:bodyPr>
          <a:lstStyle>
            <a:lvl1pPr defTabSz="930081">
              <a:spcBef>
                <a:spcPct val="0"/>
              </a:spcBef>
              <a:buFontTx/>
              <a:buNone/>
              <a:defRPr sz="1200"/>
            </a:lvl1pPr>
          </a:lstStyle>
          <a:p>
            <a:pPr>
              <a:defRPr/>
            </a:pPr>
            <a:endParaRPr lang="en-US"/>
          </a:p>
        </p:txBody>
      </p:sp>
      <p:sp>
        <p:nvSpPr>
          <p:cNvPr id="5123" name="Rectangle 3"/>
          <p:cNvSpPr>
            <a:spLocks noGrp="1" noChangeArrowheads="1"/>
          </p:cNvSpPr>
          <p:nvPr>
            <p:ph type="dt" sz="quarter" idx="1"/>
          </p:nvPr>
        </p:nvSpPr>
        <p:spPr bwMode="auto">
          <a:xfrm>
            <a:off x="3885579" y="0"/>
            <a:ext cx="2972421" cy="465138"/>
          </a:xfrm>
          <a:prstGeom prst="rect">
            <a:avLst/>
          </a:prstGeom>
          <a:noFill/>
          <a:ln w="9525">
            <a:noFill/>
            <a:miter lim="800000"/>
            <a:headEnd/>
            <a:tailEnd/>
          </a:ln>
          <a:effectLst/>
        </p:spPr>
        <p:txBody>
          <a:bodyPr vert="horz" wrap="square" lIns="92950" tIns="46476" rIns="92950" bIns="46476" numCol="1" anchor="t" anchorCtr="0" compatLnSpc="1">
            <a:prstTxWarp prst="textNoShape">
              <a:avLst/>
            </a:prstTxWarp>
          </a:bodyPr>
          <a:lstStyle>
            <a:lvl1pPr algn="r" defTabSz="930081">
              <a:spcBef>
                <a:spcPct val="0"/>
              </a:spcBef>
              <a:buFontTx/>
              <a:buNone/>
              <a:defRPr sz="1200"/>
            </a:lvl1pPr>
          </a:lstStyle>
          <a:p>
            <a:pPr>
              <a:defRPr/>
            </a:pPr>
            <a:endParaRPr lang="en-US"/>
          </a:p>
        </p:txBody>
      </p:sp>
      <p:sp>
        <p:nvSpPr>
          <p:cNvPr id="5124" name="Rectangle 4"/>
          <p:cNvSpPr>
            <a:spLocks noGrp="1" noChangeArrowheads="1"/>
          </p:cNvSpPr>
          <p:nvPr>
            <p:ph type="ftr" sz="quarter" idx="2"/>
          </p:nvPr>
        </p:nvSpPr>
        <p:spPr bwMode="auto">
          <a:xfrm>
            <a:off x="1" y="8831264"/>
            <a:ext cx="2972421" cy="465137"/>
          </a:xfrm>
          <a:prstGeom prst="rect">
            <a:avLst/>
          </a:prstGeom>
          <a:noFill/>
          <a:ln w="9525">
            <a:noFill/>
            <a:miter lim="800000"/>
            <a:headEnd/>
            <a:tailEnd/>
          </a:ln>
          <a:effectLst/>
        </p:spPr>
        <p:txBody>
          <a:bodyPr vert="horz" wrap="square" lIns="92950" tIns="46476" rIns="92950" bIns="46476" numCol="1" anchor="b" anchorCtr="0" compatLnSpc="1">
            <a:prstTxWarp prst="textNoShape">
              <a:avLst/>
            </a:prstTxWarp>
          </a:bodyPr>
          <a:lstStyle>
            <a:lvl1pPr defTabSz="930081">
              <a:spcBef>
                <a:spcPct val="0"/>
              </a:spcBef>
              <a:buFontTx/>
              <a:buNone/>
              <a:defRPr sz="1200"/>
            </a:lvl1pPr>
          </a:lstStyle>
          <a:p>
            <a:pPr>
              <a:defRPr/>
            </a:pPr>
            <a:endParaRPr lang="en-US"/>
          </a:p>
        </p:txBody>
      </p:sp>
      <p:sp>
        <p:nvSpPr>
          <p:cNvPr id="5125" name="Rectangle 5"/>
          <p:cNvSpPr>
            <a:spLocks noGrp="1" noChangeArrowheads="1"/>
          </p:cNvSpPr>
          <p:nvPr>
            <p:ph type="sldNum" sz="quarter" idx="3"/>
          </p:nvPr>
        </p:nvSpPr>
        <p:spPr bwMode="auto">
          <a:xfrm>
            <a:off x="3885579" y="8831264"/>
            <a:ext cx="2972421" cy="465137"/>
          </a:xfrm>
          <a:prstGeom prst="rect">
            <a:avLst/>
          </a:prstGeom>
          <a:noFill/>
          <a:ln w="9525">
            <a:noFill/>
            <a:miter lim="800000"/>
            <a:headEnd/>
            <a:tailEnd/>
          </a:ln>
          <a:effectLst/>
        </p:spPr>
        <p:txBody>
          <a:bodyPr vert="horz" wrap="square" lIns="92950" tIns="46476" rIns="92950" bIns="46476" numCol="1" anchor="b" anchorCtr="0" compatLnSpc="1">
            <a:prstTxWarp prst="textNoShape">
              <a:avLst/>
            </a:prstTxWarp>
          </a:bodyPr>
          <a:lstStyle>
            <a:lvl1pPr algn="r" defTabSz="930081">
              <a:spcBef>
                <a:spcPct val="0"/>
              </a:spcBef>
              <a:buFontTx/>
              <a:buNone/>
              <a:defRPr sz="1200"/>
            </a:lvl1pPr>
          </a:lstStyle>
          <a:p>
            <a:pPr>
              <a:defRPr/>
            </a:pPr>
            <a:fld id="{411B3E41-D366-4F39-8F80-300A9B4185A2}" type="slidenum">
              <a:rPr lang="en-US"/>
              <a:pPr>
                <a:defRPr/>
              </a:pPr>
              <a:t>‹#›</a:t>
            </a:fld>
            <a:endParaRPr lang="en-US"/>
          </a:p>
        </p:txBody>
      </p:sp>
    </p:spTree>
    <p:extLst>
      <p:ext uri="{BB962C8B-B14F-4D97-AF65-F5344CB8AC3E}">
        <p14:creationId xmlns:p14="http://schemas.microsoft.com/office/powerpoint/2010/main" val="38837032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1" y="0"/>
            <a:ext cx="2972421" cy="465138"/>
          </a:xfrm>
          <a:prstGeom prst="rect">
            <a:avLst/>
          </a:prstGeom>
          <a:noFill/>
          <a:ln w="9525">
            <a:noFill/>
            <a:miter lim="800000"/>
            <a:headEnd/>
            <a:tailEnd/>
          </a:ln>
          <a:effectLst/>
        </p:spPr>
        <p:txBody>
          <a:bodyPr vert="horz" wrap="square" lIns="92950" tIns="46476" rIns="92950" bIns="46476" numCol="1" anchor="t" anchorCtr="0" compatLnSpc="1">
            <a:prstTxWarp prst="textNoShape">
              <a:avLst/>
            </a:prstTxWarp>
          </a:bodyPr>
          <a:lstStyle>
            <a:lvl1pPr defTabSz="930081">
              <a:spcBef>
                <a:spcPct val="0"/>
              </a:spcBef>
              <a:buFontTx/>
              <a:buNone/>
              <a:defRPr sz="1200"/>
            </a:lvl1pPr>
          </a:lstStyle>
          <a:p>
            <a:pPr>
              <a:defRPr/>
            </a:pPr>
            <a:endParaRPr lang="en-US"/>
          </a:p>
        </p:txBody>
      </p:sp>
      <p:sp>
        <p:nvSpPr>
          <p:cNvPr id="25603" name="Rectangle 3"/>
          <p:cNvSpPr>
            <a:spLocks noGrp="1" noChangeArrowheads="1"/>
          </p:cNvSpPr>
          <p:nvPr>
            <p:ph type="dt" idx="1"/>
          </p:nvPr>
        </p:nvSpPr>
        <p:spPr bwMode="auto">
          <a:xfrm>
            <a:off x="3885579" y="0"/>
            <a:ext cx="2972421" cy="465138"/>
          </a:xfrm>
          <a:prstGeom prst="rect">
            <a:avLst/>
          </a:prstGeom>
          <a:noFill/>
          <a:ln w="9525">
            <a:noFill/>
            <a:miter lim="800000"/>
            <a:headEnd/>
            <a:tailEnd/>
          </a:ln>
          <a:effectLst/>
        </p:spPr>
        <p:txBody>
          <a:bodyPr vert="horz" wrap="square" lIns="92950" tIns="46476" rIns="92950" bIns="46476" numCol="1" anchor="t" anchorCtr="0" compatLnSpc="1">
            <a:prstTxWarp prst="textNoShape">
              <a:avLst/>
            </a:prstTxWarp>
          </a:bodyPr>
          <a:lstStyle>
            <a:lvl1pPr algn="r" defTabSz="930081">
              <a:spcBef>
                <a:spcPct val="0"/>
              </a:spcBef>
              <a:buFontTx/>
              <a:buNone/>
              <a:defRPr sz="1200"/>
            </a:lvl1pPr>
          </a:lstStyle>
          <a:p>
            <a:pPr>
              <a:defRPr/>
            </a:pPr>
            <a:endParaRPr lang="en-US"/>
          </a:p>
        </p:txBody>
      </p:sp>
      <p:sp>
        <p:nvSpPr>
          <p:cNvPr id="60420"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5" name="Rectangle 5"/>
          <p:cNvSpPr>
            <a:spLocks noGrp="1" noChangeArrowheads="1"/>
          </p:cNvSpPr>
          <p:nvPr>
            <p:ph type="body" sz="quarter" idx="3"/>
          </p:nvPr>
        </p:nvSpPr>
        <p:spPr bwMode="auto">
          <a:xfrm>
            <a:off x="914711" y="4416426"/>
            <a:ext cx="5028579" cy="4183063"/>
          </a:xfrm>
          <a:prstGeom prst="rect">
            <a:avLst/>
          </a:prstGeom>
          <a:noFill/>
          <a:ln w="9525">
            <a:noFill/>
            <a:miter lim="800000"/>
            <a:headEnd/>
            <a:tailEnd/>
          </a:ln>
          <a:effectLst/>
        </p:spPr>
        <p:txBody>
          <a:bodyPr vert="horz" wrap="square" lIns="92950" tIns="46476" rIns="92950" bIns="4647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606" name="Rectangle 6"/>
          <p:cNvSpPr>
            <a:spLocks noGrp="1" noChangeArrowheads="1"/>
          </p:cNvSpPr>
          <p:nvPr>
            <p:ph type="ftr" sz="quarter" idx="4"/>
          </p:nvPr>
        </p:nvSpPr>
        <p:spPr bwMode="auto">
          <a:xfrm>
            <a:off x="1" y="8831264"/>
            <a:ext cx="2972421" cy="465137"/>
          </a:xfrm>
          <a:prstGeom prst="rect">
            <a:avLst/>
          </a:prstGeom>
          <a:noFill/>
          <a:ln w="9525">
            <a:noFill/>
            <a:miter lim="800000"/>
            <a:headEnd/>
            <a:tailEnd/>
          </a:ln>
          <a:effectLst/>
        </p:spPr>
        <p:txBody>
          <a:bodyPr vert="horz" wrap="square" lIns="92950" tIns="46476" rIns="92950" bIns="46476" numCol="1" anchor="b" anchorCtr="0" compatLnSpc="1">
            <a:prstTxWarp prst="textNoShape">
              <a:avLst/>
            </a:prstTxWarp>
          </a:bodyPr>
          <a:lstStyle>
            <a:lvl1pPr defTabSz="930081">
              <a:spcBef>
                <a:spcPct val="0"/>
              </a:spcBef>
              <a:buFontTx/>
              <a:buNone/>
              <a:defRPr sz="1200"/>
            </a:lvl1pPr>
          </a:lstStyle>
          <a:p>
            <a:pPr>
              <a:defRPr/>
            </a:pPr>
            <a:endParaRPr lang="en-US"/>
          </a:p>
        </p:txBody>
      </p:sp>
      <p:sp>
        <p:nvSpPr>
          <p:cNvPr id="25607" name="Rectangle 7"/>
          <p:cNvSpPr>
            <a:spLocks noGrp="1" noChangeArrowheads="1"/>
          </p:cNvSpPr>
          <p:nvPr>
            <p:ph type="sldNum" sz="quarter" idx="5"/>
          </p:nvPr>
        </p:nvSpPr>
        <p:spPr bwMode="auto">
          <a:xfrm>
            <a:off x="3885579" y="8831264"/>
            <a:ext cx="2972421" cy="465137"/>
          </a:xfrm>
          <a:prstGeom prst="rect">
            <a:avLst/>
          </a:prstGeom>
          <a:noFill/>
          <a:ln w="9525">
            <a:noFill/>
            <a:miter lim="800000"/>
            <a:headEnd/>
            <a:tailEnd/>
          </a:ln>
          <a:effectLst/>
        </p:spPr>
        <p:txBody>
          <a:bodyPr vert="horz" wrap="square" lIns="92950" tIns="46476" rIns="92950" bIns="46476" numCol="1" anchor="b" anchorCtr="0" compatLnSpc="1">
            <a:prstTxWarp prst="textNoShape">
              <a:avLst/>
            </a:prstTxWarp>
          </a:bodyPr>
          <a:lstStyle>
            <a:lvl1pPr algn="r" defTabSz="930081">
              <a:spcBef>
                <a:spcPct val="0"/>
              </a:spcBef>
              <a:buFontTx/>
              <a:buNone/>
              <a:defRPr sz="1200"/>
            </a:lvl1pPr>
          </a:lstStyle>
          <a:p>
            <a:pPr>
              <a:defRPr/>
            </a:pPr>
            <a:fld id="{0804B553-72BD-4DD0-89C7-4B996FCF1228}" type="slidenum">
              <a:rPr lang="en-US"/>
              <a:pPr>
                <a:defRPr/>
              </a:pPr>
              <a:t>‹#›</a:t>
            </a:fld>
            <a:endParaRPr lang="en-US"/>
          </a:p>
        </p:txBody>
      </p:sp>
    </p:spTree>
    <p:extLst>
      <p:ext uri="{BB962C8B-B14F-4D97-AF65-F5344CB8AC3E}">
        <p14:creationId xmlns:p14="http://schemas.microsoft.com/office/powerpoint/2010/main" val="35785225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53D27D4-BC53-4761-9695-E64EA3648719}" type="slidenum">
              <a:rPr lang="en-US" smtClean="0">
                <a:latin typeface="Arial" charset="0"/>
              </a:rPr>
              <a:pPr fontAlgn="base">
                <a:spcBef>
                  <a:spcPct val="0"/>
                </a:spcBef>
                <a:spcAft>
                  <a:spcPct val="0"/>
                </a:spcAft>
              </a:pPr>
              <a:t>1</a:t>
            </a:fld>
            <a:endParaRPr lang="en-US">
              <a:latin typeface="Arial" charset="0"/>
            </a:endParaRPr>
          </a:p>
        </p:txBody>
      </p:sp>
      <p:sp>
        <p:nvSpPr>
          <p:cNvPr id="1638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6387"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extLst>
      <p:ext uri="{BB962C8B-B14F-4D97-AF65-F5344CB8AC3E}">
        <p14:creationId xmlns:p14="http://schemas.microsoft.com/office/powerpoint/2010/main" val="34596213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7FE47A1E-D3F6-43DC-95F6-2C4F4A057E0D}" type="slidenum">
              <a:rPr lang="en-US" altLang="en-US" smtClean="0"/>
              <a:pPr eaLnBrk="1" hangingPunct="1">
                <a:spcBef>
                  <a:spcPct val="0"/>
                </a:spcBef>
              </a:pPr>
              <a:t>11</a:t>
            </a:fld>
            <a:endParaRPr lang="en-US" altLang="en-US"/>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0437327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04C32CED-E6C5-44DD-86F6-5F3ED53FB734}" type="slidenum">
              <a:rPr lang="en-US" altLang="en-US" smtClean="0"/>
              <a:pPr eaLnBrk="1" hangingPunct="1">
                <a:spcBef>
                  <a:spcPct val="0"/>
                </a:spcBef>
              </a:pPr>
              <a:t>12</a:t>
            </a:fld>
            <a:endParaRPr lang="en-US" altLang="en-US"/>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698474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DF8142CB-CAE8-49B8-B18F-B7F16518B468}" type="slidenum">
              <a:rPr lang="en-US" altLang="en-US" smtClean="0"/>
              <a:pPr eaLnBrk="1" hangingPunct="1">
                <a:spcBef>
                  <a:spcPct val="0"/>
                </a:spcBef>
              </a:pPr>
              <a:t>13</a:t>
            </a:fld>
            <a:endParaRPr lang="en-US" altLang="en-US"/>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963486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37072F97-0B80-40D1-A8A5-646FF6B3B8BB}" type="slidenum">
              <a:rPr lang="en-US" altLang="en-US" smtClean="0"/>
              <a:pPr eaLnBrk="1" hangingPunct="1">
                <a:spcBef>
                  <a:spcPct val="0"/>
                </a:spcBef>
              </a:pPr>
              <a:t>19</a:t>
            </a:fld>
            <a:endParaRPr lang="en-US" altLang="en-US"/>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6444586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37072F97-0B80-40D1-A8A5-646FF6B3B8BB}" type="slidenum">
              <a:rPr lang="en-US" altLang="en-US" smtClean="0"/>
              <a:pPr eaLnBrk="1" hangingPunct="1">
                <a:spcBef>
                  <a:spcPct val="0"/>
                </a:spcBef>
              </a:pPr>
              <a:t>20</a:t>
            </a:fld>
            <a:endParaRPr lang="en-US" altLang="en-US"/>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411256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277B75C8-9C4F-43E4-8C7C-97F82E748B60}" type="slidenum">
              <a:rPr lang="en-US" altLang="en-US" smtClean="0"/>
              <a:pPr eaLnBrk="1" hangingPunct="1">
                <a:spcBef>
                  <a:spcPct val="0"/>
                </a:spcBef>
              </a:pPr>
              <a:t>21</a:t>
            </a:fld>
            <a:endParaRPr lang="en-US" altLang="en-US"/>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9579118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82709565-02B6-433C-8081-84B5311D3000}" type="slidenum">
              <a:rPr lang="en-US" altLang="en-US" smtClean="0"/>
              <a:pPr eaLnBrk="1" hangingPunct="1">
                <a:spcBef>
                  <a:spcPct val="0"/>
                </a:spcBef>
              </a:pPr>
              <a:t>26</a:t>
            </a:fld>
            <a:endParaRPr lang="en-US" alt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52601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E50B61A5-E430-4FA1-8D3D-E5DC978EB73A}" type="slidenum">
              <a:rPr lang="en-US" altLang="en-US" smtClean="0"/>
              <a:pPr eaLnBrk="1" hangingPunct="1">
                <a:spcBef>
                  <a:spcPct val="0"/>
                </a:spcBef>
              </a:pPr>
              <a:t>27</a:t>
            </a:fld>
            <a:endParaRPr lang="en-US" altLang="en-US"/>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6114120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ECD258AA-CE7C-43CE-A82D-379628EB43CF}" type="slidenum">
              <a:rPr lang="en-US" altLang="en-US" smtClean="0"/>
              <a:pPr eaLnBrk="1" hangingPunct="1">
                <a:spcBef>
                  <a:spcPct val="0"/>
                </a:spcBef>
              </a:pPr>
              <a:t>28</a:t>
            </a:fld>
            <a:endParaRPr lang="en-US" altLang="en-US"/>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9312724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3E730E7F-C8FD-4987-85E6-7EB9CD4F504C}" type="slidenum">
              <a:rPr lang="en-US" altLang="en-US" smtClean="0"/>
              <a:pPr eaLnBrk="1" hangingPunct="1">
                <a:spcBef>
                  <a:spcPct val="0"/>
                </a:spcBef>
              </a:pPr>
              <a:t>29</a:t>
            </a:fld>
            <a:endParaRPr lang="en-US" altLang="en-US"/>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2913006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82709565-02B6-433C-8081-84B5311D3000}" type="slidenum">
              <a:rPr lang="en-US" altLang="en-US" smtClean="0"/>
              <a:pPr eaLnBrk="1" hangingPunct="1">
                <a:spcBef>
                  <a:spcPct val="0"/>
                </a:spcBef>
              </a:pPr>
              <a:t>2</a:t>
            </a:fld>
            <a:endParaRPr lang="en-US" alt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3947430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57402E83-1F13-4AD5-AD9B-409469967D53}" type="slidenum">
              <a:rPr lang="en-US" altLang="en-US" smtClean="0"/>
              <a:pPr eaLnBrk="1" hangingPunct="1">
                <a:spcBef>
                  <a:spcPct val="0"/>
                </a:spcBef>
              </a:pPr>
              <a:t>30</a:t>
            </a:fld>
            <a:endParaRPr lang="en-US" altLang="en-US"/>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6748965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0E0ED4A6-C361-4B7E-8A62-0331792884A8}" type="slidenum">
              <a:rPr lang="en-US" altLang="en-US" smtClean="0"/>
              <a:pPr eaLnBrk="1" hangingPunct="1">
                <a:spcBef>
                  <a:spcPct val="0"/>
                </a:spcBef>
              </a:pPr>
              <a:t>31</a:t>
            </a:fld>
            <a:endParaRPr lang="en-US" altLang="en-US"/>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209845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ECD258AA-CE7C-43CE-A82D-379628EB43CF}" type="slidenum">
              <a:rPr lang="en-US" altLang="en-US" smtClean="0"/>
              <a:pPr eaLnBrk="1" hangingPunct="1">
                <a:spcBef>
                  <a:spcPct val="0"/>
                </a:spcBef>
              </a:pPr>
              <a:t>32</a:t>
            </a:fld>
            <a:endParaRPr lang="en-US" altLang="en-US"/>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9312724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ECD258AA-CE7C-43CE-A82D-379628EB43CF}" type="slidenum">
              <a:rPr lang="en-US" altLang="en-US" smtClean="0"/>
              <a:pPr eaLnBrk="1" hangingPunct="1">
                <a:spcBef>
                  <a:spcPct val="0"/>
                </a:spcBef>
              </a:pPr>
              <a:t>33</a:t>
            </a:fld>
            <a:endParaRPr lang="en-US" altLang="en-US"/>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9312724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82709565-02B6-433C-8081-84B5311D3000}" type="slidenum">
              <a:rPr lang="en-US" altLang="en-US" smtClean="0"/>
              <a:pPr eaLnBrk="1" hangingPunct="1">
                <a:spcBef>
                  <a:spcPct val="0"/>
                </a:spcBef>
              </a:pPr>
              <a:t>34</a:t>
            </a:fld>
            <a:endParaRPr lang="en-US" alt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9660884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759B9952-824B-40B6-A0A0-DEE2ADBCBB76}" type="slidenum">
              <a:rPr lang="en-US" altLang="en-US" smtClean="0"/>
              <a:pPr eaLnBrk="1" hangingPunct="1">
                <a:spcBef>
                  <a:spcPct val="0"/>
                </a:spcBef>
              </a:pPr>
              <a:t>35</a:t>
            </a:fld>
            <a:endParaRPr lang="en-US" altLang="en-US"/>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42930067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1251F923-7B5F-46A4-B5E7-FD0B48D24395}" type="slidenum">
              <a:rPr lang="en-US" altLang="en-US" smtClean="0"/>
              <a:pPr eaLnBrk="1" hangingPunct="1">
                <a:spcBef>
                  <a:spcPct val="0"/>
                </a:spcBef>
              </a:pPr>
              <a:t>36</a:t>
            </a:fld>
            <a:endParaRPr lang="en-US" altLang="en-US"/>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5887597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360538BE-7719-4AE4-AA3F-60C860A953D9}" type="slidenum">
              <a:rPr lang="en-US" altLang="en-US" smtClean="0"/>
              <a:pPr eaLnBrk="1" hangingPunct="1">
                <a:spcBef>
                  <a:spcPct val="0"/>
                </a:spcBef>
              </a:pPr>
              <a:t>37</a:t>
            </a:fld>
            <a:endParaRPr lang="en-US" altLang="en-US"/>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9735860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996422CA-4106-4F70-A4F3-2C661CEF8984}" type="slidenum">
              <a:rPr lang="en-US" altLang="en-US" smtClean="0"/>
              <a:pPr eaLnBrk="1" hangingPunct="1">
                <a:spcBef>
                  <a:spcPct val="0"/>
                </a:spcBef>
              </a:pPr>
              <a:t>38</a:t>
            </a:fld>
            <a:endParaRPr lang="en-US" altLang="en-US"/>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29500009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BAA7ED66-5C38-4E58-8B10-818D070B7373}" type="slidenum">
              <a:rPr lang="en-US" altLang="en-US" smtClean="0"/>
              <a:pPr eaLnBrk="1" hangingPunct="1">
                <a:spcBef>
                  <a:spcPct val="0"/>
                </a:spcBef>
              </a:pPr>
              <a:t>39</a:t>
            </a:fld>
            <a:endParaRPr lang="en-US" altLang="en-US"/>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878707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5D57D87F-57C8-445B-BF9B-81E5046AEAB7}" type="slidenum">
              <a:rPr lang="en-US" altLang="en-US" smtClean="0"/>
              <a:pPr eaLnBrk="1" hangingPunct="1">
                <a:spcBef>
                  <a:spcPct val="0"/>
                </a:spcBef>
              </a:pPr>
              <a:t>3</a:t>
            </a:fld>
            <a:endParaRPr lang="en-US" alt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42193642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3D8D498A-709E-4BF6-AEA2-54961E4FBA91}" type="slidenum">
              <a:rPr lang="en-US" altLang="en-US" smtClean="0"/>
              <a:pPr eaLnBrk="1" hangingPunct="1">
                <a:spcBef>
                  <a:spcPct val="0"/>
                </a:spcBef>
              </a:pPr>
              <a:t>40</a:t>
            </a:fld>
            <a:endParaRPr lang="en-US" altLang="en-US"/>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763715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996422CA-4106-4F70-A4F3-2C661CEF8984}" type="slidenum">
              <a:rPr lang="en-US" altLang="en-US" smtClean="0"/>
              <a:pPr eaLnBrk="1" hangingPunct="1">
                <a:spcBef>
                  <a:spcPct val="0"/>
                </a:spcBef>
              </a:pPr>
              <a:t>41</a:t>
            </a:fld>
            <a:endParaRPr lang="en-US" altLang="en-US"/>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79781760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2906BF82-BF6F-4F9A-84BC-76D78C3BFD75}" type="slidenum">
              <a:rPr lang="en-US" altLang="en-US" smtClean="0"/>
              <a:pPr eaLnBrk="1" hangingPunct="1">
                <a:spcBef>
                  <a:spcPct val="0"/>
                </a:spcBef>
              </a:pPr>
              <a:t>49</a:t>
            </a:fld>
            <a:endParaRPr lang="en-US" altLang="en-US"/>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63806579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82709565-02B6-433C-8081-84B5311D3000}" type="slidenum">
              <a:rPr lang="en-US" altLang="en-US" smtClean="0"/>
              <a:pPr eaLnBrk="1" hangingPunct="1">
                <a:spcBef>
                  <a:spcPct val="0"/>
                </a:spcBef>
              </a:pPr>
              <a:t>50</a:t>
            </a:fld>
            <a:endParaRPr lang="en-US" alt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4013338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FF003B26-6E21-4644-BE6B-F02F587626A2}" type="slidenum">
              <a:rPr lang="en-US" altLang="en-US" smtClean="0"/>
              <a:pPr eaLnBrk="1" hangingPunct="1">
                <a:spcBef>
                  <a:spcPct val="0"/>
                </a:spcBef>
              </a:pPr>
              <a:t>51</a:t>
            </a:fld>
            <a:endParaRPr lang="en-US" altLang="en-US"/>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78860173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6FE31F9D-CC48-444B-A2BD-36E7132DB5B3}" type="slidenum">
              <a:rPr lang="en-US" altLang="en-US" smtClean="0"/>
              <a:pPr eaLnBrk="1" hangingPunct="1">
                <a:spcBef>
                  <a:spcPct val="0"/>
                </a:spcBef>
              </a:pPr>
              <a:t>52</a:t>
            </a:fld>
            <a:endParaRPr lang="en-US" altLang="en-US"/>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4799793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F27C7359-8629-4AC0-8E2D-7A8A41A7D4E8}" type="slidenum">
              <a:rPr lang="en-US" altLang="en-US" smtClean="0"/>
              <a:pPr eaLnBrk="1" hangingPunct="1">
                <a:spcBef>
                  <a:spcPct val="0"/>
                </a:spcBef>
              </a:pPr>
              <a:t>53</a:t>
            </a:fld>
            <a:endParaRPr lang="en-US" altLang="en-US"/>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91925337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287B50C9-1B01-4EEE-A0BB-1E0DD9E501FC}" type="slidenum">
              <a:rPr lang="en-US" altLang="en-US" smtClean="0"/>
              <a:pPr eaLnBrk="1" hangingPunct="1">
                <a:spcBef>
                  <a:spcPct val="0"/>
                </a:spcBef>
              </a:pPr>
              <a:t>56</a:t>
            </a:fld>
            <a:endParaRPr lang="en-US" altLang="en-US"/>
          </a:p>
        </p:txBody>
      </p:sp>
      <p:sp>
        <p:nvSpPr>
          <p:cNvPr id="100355" name="Rectangle 2"/>
          <p:cNvSpPr>
            <a:spLocks noGrp="1" noRot="1" noChangeAspect="1" noChangeArrowheads="1" noTextEdit="1"/>
          </p:cNvSpPr>
          <p:nvPr>
            <p:ph type="sldImg"/>
          </p:nvPr>
        </p:nvSpPr>
        <p:spPr>
          <a:xfrm>
            <a:off x="1187450" y="400050"/>
            <a:ext cx="4648200" cy="3486150"/>
          </a:xfrm>
          <a:ln/>
        </p:spPr>
      </p:sp>
      <p:sp>
        <p:nvSpPr>
          <p:cNvPr id="1003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48380774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txBox="1">
            <a:spLocks noGrp="1" noChangeArrowheads="1"/>
          </p:cNvSpPr>
          <p:nvPr/>
        </p:nvSpPr>
        <p:spPr bwMode="auto">
          <a:xfrm>
            <a:off x="3876585" y="8799594"/>
            <a:ext cx="2965541" cy="463469"/>
          </a:xfrm>
          <a:prstGeom prst="rect">
            <a:avLst/>
          </a:prstGeom>
          <a:noFill/>
          <a:ln w="9525">
            <a:noFill/>
            <a:miter lim="800000"/>
            <a:headEnd/>
            <a:tailEnd/>
          </a:ln>
        </p:spPr>
        <p:txBody>
          <a:bodyPr lIns="91797" tIns="45900" rIns="91797" bIns="45900" anchor="b"/>
          <a:lstStyle/>
          <a:p>
            <a:pPr algn="r" defTabSz="917172"/>
            <a:fld id="{5CF4C46C-A30F-4499-8000-A88ABFA191BD}" type="slidenum">
              <a:rPr lang="en-US" sz="1200">
                <a:latin typeface="Times New Roman" pitchFamily="18" charset="0"/>
              </a:rPr>
              <a:pPr algn="r" defTabSz="917172"/>
              <a:t>57</a:t>
            </a:fld>
            <a:endParaRPr lang="en-US" sz="1200" dirty="0">
              <a:latin typeface="Times New Roman" pitchFamily="18" charset="0"/>
            </a:endParaRPr>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xfrm>
            <a:off x="912594" y="4400588"/>
            <a:ext cx="5016939" cy="4168062"/>
          </a:xfrm>
          <a:noFill/>
          <a:ln/>
        </p:spPr>
        <p:txBody>
          <a:bodyPr lIns="91797" tIns="45900" rIns="91797" bIns="45900"/>
          <a:lstStyle/>
          <a:p>
            <a:pPr eaLnBrk="1" hangingPunct="1"/>
            <a:endParaRPr lang="en-US"/>
          </a:p>
        </p:txBody>
      </p:sp>
    </p:spTree>
    <p:extLst>
      <p:ext uri="{BB962C8B-B14F-4D97-AF65-F5344CB8AC3E}">
        <p14:creationId xmlns:p14="http://schemas.microsoft.com/office/powerpoint/2010/main" val="301416928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7"/>
          <p:cNvSpPr txBox="1">
            <a:spLocks noGrp="1" noChangeArrowheads="1"/>
          </p:cNvSpPr>
          <p:nvPr/>
        </p:nvSpPr>
        <p:spPr bwMode="auto">
          <a:xfrm>
            <a:off x="3876585" y="8799594"/>
            <a:ext cx="2965541" cy="463469"/>
          </a:xfrm>
          <a:prstGeom prst="rect">
            <a:avLst/>
          </a:prstGeom>
          <a:noFill/>
          <a:ln w="9525">
            <a:noFill/>
            <a:miter lim="800000"/>
            <a:headEnd/>
            <a:tailEnd/>
          </a:ln>
        </p:spPr>
        <p:txBody>
          <a:bodyPr lIns="91797" tIns="45900" rIns="91797" bIns="45900" anchor="b"/>
          <a:lstStyle/>
          <a:p>
            <a:pPr algn="r" defTabSz="917172"/>
            <a:fld id="{B92F2946-FBAC-47E2-8FAC-2CFDF6DEDA1D}" type="slidenum">
              <a:rPr lang="en-US" sz="1200">
                <a:latin typeface="Times New Roman" pitchFamily="18" charset="0"/>
              </a:rPr>
              <a:pPr algn="r" defTabSz="917172"/>
              <a:t>58</a:t>
            </a:fld>
            <a:endParaRPr lang="en-US" sz="1200" dirty="0">
              <a:latin typeface="Times New Roman" pitchFamily="18" charset="0"/>
            </a:endParaRPr>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xfrm>
            <a:off x="912594" y="4400588"/>
            <a:ext cx="5016939" cy="4168062"/>
          </a:xfrm>
          <a:noFill/>
          <a:ln/>
        </p:spPr>
        <p:txBody>
          <a:bodyPr lIns="91797" tIns="45900" rIns="91797" bIns="45900"/>
          <a:lstStyle/>
          <a:p>
            <a:pPr eaLnBrk="1" hangingPunct="1"/>
            <a:endParaRPr lang="en-US"/>
          </a:p>
        </p:txBody>
      </p:sp>
    </p:spTree>
    <p:extLst>
      <p:ext uri="{BB962C8B-B14F-4D97-AF65-F5344CB8AC3E}">
        <p14:creationId xmlns:p14="http://schemas.microsoft.com/office/powerpoint/2010/main" val="3866803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32273A2E-749F-4441-86D3-57B6C77D5F70}" type="slidenum">
              <a:rPr lang="en-US" altLang="en-US" smtClean="0"/>
              <a:pPr eaLnBrk="1" hangingPunct="1">
                <a:spcBef>
                  <a:spcPct val="0"/>
                </a:spcBef>
              </a:pPr>
              <a:t>4</a:t>
            </a:fld>
            <a:endParaRPr lang="en-US" altLang="en-US"/>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29645252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7"/>
          <p:cNvSpPr txBox="1">
            <a:spLocks noGrp="1" noChangeArrowheads="1"/>
          </p:cNvSpPr>
          <p:nvPr/>
        </p:nvSpPr>
        <p:spPr bwMode="auto">
          <a:xfrm>
            <a:off x="3876585" y="8799594"/>
            <a:ext cx="2965541" cy="463469"/>
          </a:xfrm>
          <a:prstGeom prst="rect">
            <a:avLst/>
          </a:prstGeom>
          <a:noFill/>
          <a:ln w="9525">
            <a:noFill/>
            <a:miter lim="800000"/>
            <a:headEnd/>
            <a:tailEnd/>
          </a:ln>
        </p:spPr>
        <p:txBody>
          <a:bodyPr lIns="91797" tIns="45900" rIns="91797" bIns="45900" anchor="b"/>
          <a:lstStyle/>
          <a:p>
            <a:pPr algn="r" defTabSz="917172"/>
            <a:fld id="{EF2C850C-7483-4FE9-8E58-FD592BB97D10}" type="slidenum">
              <a:rPr lang="en-US" sz="1200">
                <a:latin typeface="Times New Roman" pitchFamily="18" charset="0"/>
              </a:rPr>
              <a:pPr algn="r" defTabSz="917172"/>
              <a:t>59</a:t>
            </a:fld>
            <a:endParaRPr lang="en-US" sz="1200" dirty="0">
              <a:latin typeface="Times New Roman" pitchFamily="18" charset="0"/>
            </a:endParaRPr>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xfrm>
            <a:off x="912594" y="4400588"/>
            <a:ext cx="5016939" cy="4168062"/>
          </a:xfrm>
          <a:noFill/>
          <a:ln/>
        </p:spPr>
        <p:txBody>
          <a:bodyPr lIns="91797" tIns="45900" rIns="91797" bIns="45900"/>
          <a:lstStyle/>
          <a:p>
            <a:pPr eaLnBrk="1" hangingPunct="1"/>
            <a:endParaRPr lang="en-US"/>
          </a:p>
        </p:txBody>
      </p:sp>
    </p:spTree>
    <p:extLst>
      <p:ext uri="{BB962C8B-B14F-4D97-AF65-F5344CB8AC3E}">
        <p14:creationId xmlns:p14="http://schemas.microsoft.com/office/powerpoint/2010/main" val="17800168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7"/>
          <p:cNvSpPr txBox="1">
            <a:spLocks noGrp="1" noChangeArrowheads="1"/>
          </p:cNvSpPr>
          <p:nvPr/>
        </p:nvSpPr>
        <p:spPr bwMode="auto">
          <a:xfrm>
            <a:off x="3876585" y="8799594"/>
            <a:ext cx="2965541" cy="463469"/>
          </a:xfrm>
          <a:prstGeom prst="rect">
            <a:avLst/>
          </a:prstGeom>
          <a:noFill/>
          <a:ln w="9525">
            <a:noFill/>
            <a:miter lim="800000"/>
            <a:headEnd/>
            <a:tailEnd/>
          </a:ln>
        </p:spPr>
        <p:txBody>
          <a:bodyPr lIns="91797" tIns="45900" rIns="91797" bIns="45900" anchor="b"/>
          <a:lstStyle/>
          <a:p>
            <a:pPr algn="r" defTabSz="917172"/>
            <a:fld id="{EF2C850C-7483-4FE9-8E58-FD592BB97D10}" type="slidenum">
              <a:rPr lang="en-US" sz="1200">
                <a:latin typeface="Times New Roman" pitchFamily="18" charset="0"/>
              </a:rPr>
              <a:pPr algn="r" defTabSz="917172"/>
              <a:t>60</a:t>
            </a:fld>
            <a:endParaRPr lang="en-US" sz="1200" dirty="0">
              <a:latin typeface="Times New Roman" pitchFamily="18" charset="0"/>
            </a:endParaRPr>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xfrm>
            <a:off x="912594" y="4400588"/>
            <a:ext cx="5016939" cy="4168062"/>
          </a:xfrm>
          <a:noFill/>
          <a:ln/>
        </p:spPr>
        <p:txBody>
          <a:bodyPr lIns="91797" tIns="45900" rIns="91797" bIns="45900"/>
          <a:lstStyle/>
          <a:p>
            <a:pPr eaLnBrk="1" hangingPunct="1"/>
            <a:endParaRPr lang="en-US"/>
          </a:p>
        </p:txBody>
      </p:sp>
    </p:spTree>
    <p:extLst>
      <p:ext uri="{BB962C8B-B14F-4D97-AF65-F5344CB8AC3E}">
        <p14:creationId xmlns:p14="http://schemas.microsoft.com/office/powerpoint/2010/main" val="1533928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7"/>
          <p:cNvSpPr txBox="1">
            <a:spLocks noGrp="1" noChangeArrowheads="1"/>
          </p:cNvSpPr>
          <p:nvPr/>
        </p:nvSpPr>
        <p:spPr bwMode="auto">
          <a:xfrm>
            <a:off x="3876585" y="8799594"/>
            <a:ext cx="2965541" cy="463469"/>
          </a:xfrm>
          <a:prstGeom prst="rect">
            <a:avLst/>
          </a:prstGeom>
          <a:noFill/>
          <a:ln w="9525">
            <a:noFill/>
            <a:miter lim="800000"/>
            <a:headEnd/>
            <a:tailEnd/>
          </a:ln>
        </p:spPr>
        <p:txBody>
          <a:bodyPr lIns="91797" tIns="45900" rIns="91797" bIns="45900" anchor="b"/>
          <a:lstStyle/>
          <a:p>
            <a:pPr algn="r" defTabSz="917172"/>
            <a:fld id="{EF2C850C-7483-4FE9-8E58-FD592BB97D10}" type="slidenum">
              <a:rPr lang="en-US" sz="1200">
                <a:latin typeface="Times New Roman" pitchFamily="18" charset="0"/>
              </a:rPr>
              <a:pPr algn="r" defTabSz="917172"/>
              <a:t>61</a:t>
            </a:fld>
            <a:endParaRPr lang="en-US" sz="1200" dirty="0">
              <a:latin typeface="Times New Roman" pitchFamily="18" charset="0"/>
            </a:endParaRPr>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xfrm>
            <a:off x="912594" y="4400588"/>
            <a:ext cx="5016939" cy="4168062"/>
          </a:xfrm>
          <a:noFill/>
          <a:ln/>
        </p:spPr>
        <p:txBody>
          <a:bodyPr lIns="91797" tIns="45900" rIns="91797" bIns="45900"/>
          <a:lstStyle/>
          <a:p>
            <a:pPr eaLnBrk="1" hangingPunct="1"/>
            <a:endParaRPr lang="en-US"/>
          </a:p>
        </p:txBody>
      </p:sp>
    </p:spTree>
    <p:extLst>
      <p:ext uri="{BB962C8B-B14F-4D97-AF65-F5344CB8AC3E}">
        <p14:creationId xmlns:p14="http://schemas.microsoft.com/office/powerpoint/2010/main" val="350426556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7"/>
          <p:cNvSpPr txBox="1">
            <a:spLocks noGrp="1" noChangeArrowheads="1"/>
          </p:cNvSpPr>
          <p:nvPr/>
        </p:nvSpPr>
        <p:spPr bwMode="auto">
          <a:xfrm>
            <a:off x="3876585" y="8799594"/>
            <a:ext cx="2965541" cy="463469"/>
          </a:xfrm>
          <a:prstGeom prst="rect">
            <a:avLst/>
          </a:prstGeom>
          <a:noFill/>
          <a:ln w="9525">
            <a:noFill/>
            <a:miter lim="800000"/>
            <a:headEnd/>
            <a:tailEnd/>
          </a:ln>
        </p:spPr>
        <p:txBody>
          <a:bodyPr lIns="91797" tIns="45900" rIns="91797" bIns="45900" anchor="b"/>
          <a:lstStyle/>
          <a:p>
            <a:pPr algn="r" defTabSz="917172"/>
            <a:fld id="{EF2C850C-7483-4FE9-8E58-FD592BB97D10}" type="slidenum">
              <a:rPr lang="en-US" sz="1200">
                <a:latin typeface="Times New Roman" pitchFamily="18" charset="0"/>
              </a:rPr>
              <a:pPr algn="r" defTabSz="917172"/>
              <a:t>62</a:t>
            </a:fld>
            <a:endParaRPr lang="en-US" sz="1200" dirty="0">
              <a:latin typeface="Times New Roman" pitchFamily="18" charset="0"/>
            </a:endParaRPr>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xfrm>
            <a:off x="912594" y="4400588"/>
            <a:ext cx="5016939" cy="4168062"/>
          </a:xfrm>
          <a:noFill/>
          <a:ln/>
        </p:spPr>
        <p:txBody>
          <a:bodyPr lIns="91797" tIns="45900" rIns="91797" bIns="45900"/>
          <a:lstStyle/>
          <a:p>
            <a:pPr eaLnBrk="1" hangingPunct="1"/>
            <a:endParaRPr lang="en-US" dirty="0"/>
          </a:p>
        </p:txBody>
      </p:sp>
    </p:spTree>
    <p:extLst>
      <p:ext uri="{BB962C8B-B14F-4D97-AF65-F5344CB8AC3E}">
        <p14:creationId xmlns:p14="http://schemas.microsoft.com/office/powerpoint/2010/main" val="359941675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287B50C9-1B01-4EEE-A0BB-1E0DD9E501FC}" type="slidenum">
              <a:rPr lang="en-US" altLang="en-US" smtClean="0"/>
              <a:pPr eaLnBrk="1" hangingPunct="1">
                <a:spcBef>
                  <a:spcPct val="0"/>
                </a:spcBef>
              </a:pPr>
              <a:t>63</a:t>
            </a:fld>
            <a:endParaRPr lang="en-US" altLang="en-US"/>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89573013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82709565-02B6-433C-8081-84B5311D3000}" type="slidenum">
              <a:rPr lang="en-US" altLang="en-US" smtClean="0"/>
              <a:pPr eaLnBrk="1" hangingPunct="1">
                <a:spcBef>
                  <a:spcPct val="0"/>
                </a:spcBef>
              </a:pPr>
              <a:t>64</a:t>
            </a:fld>
            <a:endParaRPr lang="en-US" alt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35359558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CE5F0499-8F2E-4CE6-8227-88BC8A0E3459}" type="slidenum">
              <a:rPr lang="en-US" altLang="en-US" smtClean="0"/>
              <a:pPr eaLnBrk="1" hangingPunct="1">
                <a:spcBef>
                  <a:spcPct val="0"/>
                </a:spcBef>
              </a:pPr>
              <a:t>78</a:t>
            </a:fld>
            <a:endParaRPr lang="en-US" altLang="en-US"/>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87415307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C0CC91BA-B47E-43C4-AC4E-B51D2B9A27E9}" type="slidenum">
              <a:rPr lang="en-US" altLang="en-US" smtClean="0"/>
              <a:pPr eaLnBrk="1" hangingPunct="1">
                <a:spcBef>
                  <a:spcPct val="0"/>
                </a:spcBef>
              </a:pPr>
              <a:t>79</a:t>
            </a:fld>
            <a:endParaRPr lang="en-US" altLang="en-US"/>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sz="1200" b="0" i="0" kern="1200" dirty="0">
                <a:solidFill>
                  <a:schemeClr val="tx1"/>
                </a:solidFill>
                <a:effectLst/>
                <a:latin typeface="Times New Roman" pitchFamily="18" charset="0"/>
                <a:ea typeface="+mn-ea"/>
                <a:cs typeface="+mn-cs"/>
              </a:rPr>
              <a:t>Gheorghe </a:t>
            </a:r>
            <a:r>
              <a:rPr lang="en-US" sz="1200" b="0" i="0" kern="1200" dirty="0" err="1">
                <a:solidFill>
                  <a:schemeClr val="tx1"/>
                </a:solidFill>
                <a:effectLst/>
                <a:latin typeface="Times New Roman" pitchFamily="18" charset="0"/>
                <a:ea typeface="+mn-ea"/>
                <a:cs typeface="+mn-cs"/>
              </a:rPr>
              <a:t>Muresan</a:t>
            </a:r>
            <a:r>
              <a:rPr lang="en-US" sz="1200" b="0" i="0" kern="1200" dirty="0">
                <a:solidFill>
                  <a:schemeClr val="tx1"/>
                </a:solidFill>
                <a:effectLst/>
                <a:latin typeface="Times New Roman" pitchFamily="18" charset="0"/>
                <a:ea typeface="+mn-ea"/>
                <a:cs typeface="+mn-cs"/>
              </a:rPr>
              <a:t> center, at 7’7”.</a:t>
            </a:r>
          </a:p>
          <a:p>
            <a:pPr eaLnBrk="1" hangingPunct="1"/>
            <a:r>
              <a:rPr lang="en-US" sz="1200" b="0" i="0" kern="1200" dirty="0">
                <a:solidFill>
                  <a:schemeClr val="tx1"/>
                </a:solidFill>
                <a:effectLst/>
                <a:latin typeface="Times New Roman" pitchFamily="18" charset="0"/>
                <a:ea typeface="+mn-ea"/>
                <a:cs typeface="+mn-cs"/>
              </a:rPr>
              <a:t>Tyrone “</a:t>
            </a:r>
            <a:r>
              <a:rPr lang="en-US" sz="1200" b="0" i="0" kern="1200" dirty="0" err="1">
                <a:solidFill>
                  <a:schemeClr val="tx1"/>
                </a:solidFill>
                <a:effectLst/>
                <a:latin typeface="Times New Roman" pitchFamily="18" charset="0"/>
                <a:ea typeface="+mn-ea"/>
                <a:cs typeface="+mn-cs"/>
              </a:rPr>
              <a:t>Muggsy</a:t>
            </a:r>
            <a:r>
              <a:rPr lang="en-US" sz="1200" b="0" i="0" kern="1200" dirty="0">
                <a:solidFill>
                  <a:schemeClr val="tx1"/>
                </a:solidFill>
                <a:effectLst/>
                <a:latin typeface="Times New Roman" pitchFamily="18" charset="0"/>
                <a:ea typeface="+mn-ea"/>
                <a:cs typeface="+mn-cs"/>
              </a:rPr>
              <a:t>” Bogues played in the NBA from 1987 to 2001, despite being just 5’3” tall</a:t>
            </a:r>
            <a:endParaRPr lang="en-US" altLang="en-US" dirty="0"/>
          </a:p>
        </p:txBody>
      </p:sp>
    </p:spTree>
    <p:extLst>
      <p:ext uri="{BB962C8B-B14F-4D97-AF65-F5344CB8AC3E}">
        <p14:creationId xmlns:p14="http://schemas.microsoft.com/office/powerpoint/2010/main" val="106892047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C0CC91BA-B47E-43C4-AC4E-B51D2B9A27E9}" type="slidenum">
              <a:rPr lang="en-US" altLang="en-US" smtClean="0"/>
              <a:pPr eaLnBrk="1" hangingPunct="1">
                <a:spcBef>
                  <a:spcPct val="0"/>
                </a:spcBef>
              </a:pPr>
              <a:t>80</a:t>
            </a:fld>
            <a:endParaRPr lang="en-US" altLang="en-US"/>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80702352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CEFB83D1-F58A-4E9E-B235-EE53B234F4BF}" type="slidenum">
              <a:rPr lang="en-US" altLang="en-US" smtClean="0"/>
              <a:pPr eaLnBrk="1" hangingPunct="1">
                <a:spcBef>
                  <a:spcPct val="0"/>
                </a:spcBef>
              </a:pPr>
              <a:t>81</a:t>
            </a:fld>
            <a:endParaRPr lang="en-US" altLang="en-US"/>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4319642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B052FD70-88AD-429F-8554-4F803C393B87}" type="slidenum">
              <a:rPr lang="en-US" altLang="en-US" smtClean="0"/>
              <a:pPr eaLnBrk="1" hangingPunct="1">
                <a:spcBef>
                  <a:spcPct val="0"/>
                </a:spcBef>
              </a:pPr>
              <a:t>5</a:t>
            </a:fld>
            <a:endParaRPr lang="en-US" altLang="en-US"/>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425018862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CEFB83D1-F58A-4E9E-B235-EE53B234F4BF}" type="slidenum">
              <a:rPr lang="en-US" altLang="en-US" smtClean="0"/>
              <a:pPr eaLnBrk="1" hangingPunct="1">
                <a:spcBef>
                  <a:spcPct val="0"/>
                </a:spcBef>
              </a:pPr>
              <a:t>82</a:t>
            </a:fld>
            <a:endParaRPr lang="en-US" altLang="en-US"/>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1781187597"/>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53C363F5-DE9D-46F6-B71C-5587286A206F}" type="slidenum">
              <a:rPr lang="en-US" altLang="en-US" smtClean="0"/>
              <a:pPr eaLnBrk="1" hangingPunct="1">
                <a:spcBef>
                  <a:spcPct val="0"/>
                </a:spcBef>
              </a:pPr>
              <a:t>86</a:t>
            </a:fld>
            <a:endParaRPr lang="en-US" altLang="en-US"/>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4356810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82709565-02B6-433C-8081-84B5311D3000}" type="slidenum">
              <a:rPr lang="en-US" altLang="en-US" smtClean="0"/>
              <a:pPr eaLnBrk="1" hangingPunct="1">
                <a:spcBef>
                  <a:spcPct val="0"/>
                </a:spcBef>
              </a:pPr>
              <a:t>7</a:t>
            </a:fld>
            <a:endParaRPr lang="en-US" alt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23494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19976403-B2D3-4FED-87EA-EC95828969DD}" type="slidenum">
              <a:rPr lang="en-US" altLang="en-US" smtClean="0"/>
              <a:pPr eaLnBrk="1" hangingPunct="1">
                <a:spcBef>
                  <a:spcPct val="0"/>
                </a:spcBef>
              </a:pPr>
              <a:t>8</a:t>
            </a:fld>
            <a:endParaRPr lang="en-US" altLang="en-US"/>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0720990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1BEFE080-9849-49C8-9603-8A942382CA4A}" type="slidenum">
              <a:rPr lang="en-US" altLang="en-US" smtClean="0"/>
              <a:pPr eaLnBrk="1" hangingPunct="1">
                <a:spcBef>
                  <a:spcPct val="0"/>
                </a:spcBef>
              </a:pPr>
              <a:t>9</a:t>
            </a:fld>
            <a:endParaRPr lang="en-US" altLang="en-US"/>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4587343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eaLnBrk="0" hangingPunct="0">
              <a:spcBef>
                <a:spcPct val="30000"/>
              </a:spcBef>
              <a:defRPr sz="1200">
                <a:solidFill>
                  <a:schemeClr val="tx1"/>
                </a:solidFill>
                <a:latin typeface="Times New Roman" pitchFamily="18" charset="0"/>
              </a:defRPr>
            </a:lvl1pPr>
            <a:lvl2pPr marL="742950" indent="-285750" defTabSz="928688" eaLnBrk="0" hangingPunct="0">
              <a:spcBef>
                <a:spcPct val="30000"/>
              </a:spcBef>
              <a:defRPr sz="1200">
                <a:solidFill>
                  <a:schemeClr val="tx1"/>
                </a:solidFill>
                <a:latin typeface="Times New Roman" pitchFamily="18" charset="0"/>
              </a:defRPr>
            </a:lvl2pPr>
            <a:lvl3pPr marL="1143000" indent="-228600" defTabSz="928688" eaLnBrk="0" hangingPunct="0">
              <a:spcBef>
                <a:spcPct val="30000"/>
              </a:spcBef>
              <a:defRPr sz="1200">
                <a:solidFill>
                  <a:schemeClr val="tx1"/>
                </a:solidFill>
                <a:latin typeface="Times New Roman" pitchFamily="18" charset="0"/>
              </a:defRPr>
            </a:lvl3pPr>
            <a:lvl4pPr marL="1600200" indent="-228600" defTabSz="928688" eaLnBrk="0" hangingPunct="0">
              <a:spcBef>
                <a:spcPct val="30000"/>
              </a:spcBef>
              <a:defRPr sz="1200">
                <a:solidFill>
                  <a:schemeClr val="tx1"/>
                </a:solidFill>
                <a:latin typeface="Times New Roman" pitchFamily="18" charset="0"/>
              </a:defRPr>
            </a:lvl4pPr>
            <a:lvl5pPr marL="2057400" indent="-228600" defTabSz="928688" eaLnBrk="0" hangingPunct="0">
              <a:spcBef>
                <a:spcPct val="30000"/>
              </a:spcBef>
              <a:defRPr sz="1200">
                <a:solidFill>
                  <a:schemeClr val="tx1"/>
                </a:solidFill>
                <a:latin typeface="Times New Roman" pitchFamily="18" charset="0"/>
              </a:defRPr>
            </a:lvl5pPr>
            <a:lvl6pPr marL="2514600" indent="-228600" defTabSz="928688" eaLnBrk="0" fontAlgn="base" hangingPunct="0">
              <a:spcBef>
                <a:spcPct val="30000"/>
              </a:spcBef>
              <a:spcAft>
                <a:spcPct val="0"/>
              </a:spcAft>
              <a:defRPr sz="1200">
                <a:solidFill>
                  <a:schemeClr val="tx1"/>
                </a:solidFill>
                <a:latin typeface="Times New Roman" pitchFamily="18" charset="0"/>
              </a:defRPr>
            </a:lvl6pPr>
            <a:lvl7pPr marL="2971800" indent="-228600" defTabSz="928688" eaLnBrk="0" fontAlgn="base" hangingPunct="0">
              <a:spcBef>
                <a:spcPct val="30000"/>
              </a:spcBef>
              <a:spcAft>
                <a:spcPct val="0"/>
              </a:spcAft>
              <a:defRPr sz="1200">
                <a:solidFill>
                  <a:schemeClr val="tx1"/>
                </a:solidFill>
                <a:latin typeface="Times New Roman" pitchFamily="18" charset="0"/>
              </a:defRPr>
            </a:lvl7pPr>
            <a:lvl8pPr marL="3429000" indent="-228600" defTabSz="928688" eaLnBrk="0" fontAlgn="base" hangingPunct="0">
              <a:spcBef>
                <a:spcPct val="30000"/>
              </a:spcBef>
              <a:spcAft>
                <a:spcPct val="0"/>
              </a:spcAft>
              <a:defRPr sz="1200">
                <a:solidFill>
                  <a:schemeClr val="tx1"/>
                </a:solidFill>
                <a:latin typeface="Times New Roman" pitchFamily="18" charset="0"/>
              </a:defRPr>
            </a:lvl8pPr>
            <a:lvl9pPr marL="3886200" indent="-228600" defTabSz="928688"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BAF75054-3BA3-40DD-9AA0-268FD8B9E8B5}" type="slidenum">
              <a:rPr lang="en-US" altLang="en-US" smtClean="0"/>
              <a:pPr eaLnBrk="1" hangingPunct="1">
                <a:spcBef>
                  <a:spcPct val="0"/>
                </a:spcBef>
              </a:pPr>
              <a:t>10</a:t>
            </a:fld>
            <a:endParaRPr lang="en-US" altLang="en-US"/>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5057927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Ref idx="1002">
        <a:schemeClr val="bg2"/>
      </p:bgRef>
    </p:bg>
    <p:spTree>
      <p:nvGrpSpPr>
        <p:cNvPr id="1" name=""/>
        <p:cNvGrpSpPr/>
        <p:nvPr/>
      </p:nvGrpSpPr>
      <p:grpSpPr>
        <a:xfrm>
          <a:off x="0" y="0"/>
          <a:ext cx="0" cy="0"/>
          <a:chOff x="0" y="0"/>
          <a:chExt cx="0" cy="0"/>
        </a:xfrm>
      </p:grpSpPr>
      <p:sp>
        <p:nvSpPr>
          <p:cNvPr id="4" name="Rectangle 8"/>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9"/>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solidFill>
                  <a:srgbClr val="FFFF00"/>
                </a:solidFill>
              </a:defRPr>
            </a:lvl1pPr>
            <a:extLst/>
          </a:lstStyle>
          <a:p>
            <a:r>
              <a:rPr lang="en-US" dirty="0"/>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a:t>Click to edit Master subtitle style</a:t>
            </a:r>
          </a:p>
        </p:txBody>
      </p:sp>
      <p:sp>
        <p:nvSpPr>
          <p:cNvPr id="6" name="Date Placeholder 3"/>
          <p:cNvSpPr>
            <a:spLocks noGrp="1"/>
          </p:cNvSpPr>
          <p:nvPr>
            <p:ph type="dt" sz="half" idx="10"/>
          </p:nvPr>
        </p:nvSpPr>
        <p:spPr/>
        <p:txBody>
          <a:bodyPr/>
          <a:lstStyle>
            <a:lvl1pPr>
              <a:defRPr/>
            </a:lvl1pPr>
          </a:lstStyle>
          <a:p>
            <a:pPr>
              <a:defRPr/>
            </a:pPr>
            <a:fld id="{74FDE495-4351-4790-8404-5259CEB8AC89}" type="datetime1">
              <a:rPr lang="en-US" smtClean="0"/>
              <a:t>1/31/2018</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2087588B-E79D-40CB-BC28-6010ED0E1F45}" type="slidenum">
              <a:rPr lang="en-US"/>
              <a:pPr>
                <a:defRPr/>
              </a:pPr>
              <a:t>‹#›</a:t>
            </a:fld>
            <a:endParaRPr lang="en-US"/>
          </a:p>
        </p:txBody>
      </p:sp>
    </p:spTree>
    <p:extLst>
      <p:ext uri="{BB962C8B-B14F-4D97-AF65-F5344CB8AC3E}">
        <p14:creationId xmlns:p14="http://schemas.microsoft.com/office/powerpoint/2010/main" val="23548872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8CD0531E-FA67-49C5-B2A1-910C96480C02}" type="datetime1">
              <a:rPr lang="en-US" smtClean="0"/>
              <a:t>1/31/2018</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D63F76B-765B-46A3-8CC3-C627493ABFA6}" type="slidenum">
              <a:rPr lang="en-US"/>
              <a:pPr>
                <a:defRPr/>
              </a:pPr>
              <a:t>‹#›</a:t>
            </a:fld>
            <a:endParaRPr lang="en-US"/>
          </a:p>
        </p:txBody>
      </p:sp>
    </p:spTree>
    <p:extLst>
      <p:ext uri="{BB962C8B-B14F-4D97-AF65-F5344CB8AC3E}">
        <p14:creationId xmlns:p14="http://schemas.microsoft.com/office/powerpoint/2010/main" val="1926406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C5A3198D-DD9A-4829-9230-08D65BAC3ECA}" type="datetime1">
              <a:rPr lang="en-US" smtClean="0"/>
              <a:t>1/31/2018</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5CA1A6-6BE0-489C-9CB3-C2237EFCC883}" type="slidenum">
              <a:rPr lang="en-US"/>
              <a:pPr>
                <a:defRPr/>
              </a:pPr>
              <a:t>‹#›</a:t>
            </a:fld>
            <a:endParaRPr lang="en-US"/>
          </a:p>
        </p:txBody>
      </p:sp>
    </p:spTree>
    <p:extLst>
      <p:ext uri="{BB962C8B-B14F-4D97-AF65-F5344CB8AC3E}">
        <p14:creationId xmlns:p14="http://schemas.microsoft.com/office/powerpoint/2010/main" val="11594842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474663"/>
            <a:ext cx="2105025" cy="5842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9575" y="474663"/>
            <a:ext cx="6162675" cy="584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417C7CD8-69FD-445B-BE74-96021A24B5AC}" type="datetime1">
              <a:rPr lang="en-US" smtClean="0"/>
              <a:t>1/31/2018</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25E7657-C065-4173-9AAE-AA189D31B8CD}" type="slidenum">
              <a:rPr lang="en-US"/>
              <a:pPr>
                <a:defRPr/>
              </a:pPr>
              <a:t>‹#›</a:t>
            </a:fld>
            <a:endParaRPr lang="en-US"/>
          </a:p>
        </p:txBody>
      </p:sp>
    </p:spTree>
    <p:extLst>
      <p:ext uri="{BB962C8B-B14F-4D97-AF65-F5344CB8AC3E}">
        <p14:creationId xmlns:p14="http://schemas.microsoft.com/office/powerpoint/2010/main" val="24060737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09575" y="474663"/>
            <a:ext cx="8420100" cy="1143000"/>
          </a:xfrm>
        </p:spPr>
        <p:txBody>
          <a:bodyPr/>
          <a:lstStyle/>
          <a:p>
            <a:r>
              <a:rPr lang="en-US"/>
              <a:t>Click to edit Master title style</a:t>
            </a:r>
          </a:p>
        </p:txBody>
      </p:sp>
      <p:sp>
        <p:nvSpPr>
          <p:cNvPr id="3" name="Content Placeholder 2"/>
          <p:cNvSpPr>
            <a:spLocks noGrp="1"/>
          </p:cNvSpPr>
          <p:nvPr>
            <p:ph sz="half" idx="1"/>
          </p:nvPr>
        </p:nvSpPr>
        <p:spPr>
          <a:xfrm>
            <a:off x="457200" y="17907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48200" y="17907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fld id="{401707E0-BA38-45A2-B8FB-1D6228391C13}" type="datetime1">
              <a:rPr lang="en-US" smtClean="0"/>
              <a:t>1/31/2018</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F712E90-D36C-45AA-96A2-9F12A135A44D}" type="slidenum">
              <a:rPr lang="en-US"/>
              <a:pPr>
                <a:defRPr/>
              </a:pPr>
              <a:t>‹#›</a:t>
            </a:fld>
            <a:endParaRPr lang="en-US"/>
          </a:p>
        </p:txBody>
      </p:sp>
    </p:spTree>
    <p:extLst>
      <p:ext uri="{BB962C8B-B14F-4D97-AF65-F5344CB8AC3E}">
        <p14:creationId xmlns:p14="http://schemas.microsoft.com/office/powerpoint/2010/main" val="32561906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09575" y="474663"/>
            <a:ext cx="8420100" cy="1143000"/>
          </a:xfrm>
        </p:spPr>
        <p:txBody>
          <a:bodyPr/>
          <a:lstStyle/>
          <a:p>
            <a:r>
              <a:rPr lang="en-US"/>
              <a:t>Click to edit Master title style</a:t>
            </a:r>
          </a:p>
        </p:txBody>
      </p:sp>
      <p:sp>
        <p:nvSpPr>
          <p:cNvPr id="3" name="Text Placeholder 2"/>
          <p:cNvSpPr>
            <a:spLocks noGrp="1"/>
          </p:cNvSpPr>
          <p:nvPr>
            <p:ph type="body" sz="half" idx="1"/>
          </p:nvPr>
        </p:nvSpPr>
        <p:spPr>
          <a:xfrm>
            <a:off x="457200" y="17907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907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fld id="{40100CE2-F136-48D6-93F9-E43C9F546637}" type="datetime1">
              <a:rPr lang="en-US" smtClean="0"/>
              <a:t>1/31/2018</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E7EADD8-6980-44BC-92B7-ACC642A77AD9}" type="slidenum">
              <a:rPr lang="en-US"/>
              <a:pPr>
                <a:defRPr/>
              </a:pPr>
              <a:t>‹#›</a:t>
            </a:fld>
            <a:endParaRPr lang="en-US"/>
          </a:p>
        </p:txBody>
      </p:sp>
    </p:spTree>
    <p:extLst>
      <p:ext uri="{BB962C8B-B14F-4D97-AF65-F5344CB8AC3E}">
        <p14:creationId xmlns:p14="http://schemas.microsoft.com/office/powerpoint/2010/main" val="31247827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8"/>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9"/>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dirty="0"/>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a:t>Click to edit Master subtitle style</a:t>
            </a:r>
          </a:p>
        </p:txBody>
      </p:sp>
      <p:sp>
        <p:nvSpPr>
          <p:cNvPr id="6" name="Date Placeholder 3"/>
          <p:cNvSpPr>
            <a:spLocks noGrp="1"/>
          </p:cNvSpPr>
          <p:nvPr>
            <p:ph type="dt" sz="half" idx="10"/>
          </p:nvPr>
        </p:nvSpPr>
        <p:spPr/>
        <p:txBody>
          <a:bodyPr/>
          <a:lstStyle>
            <a:lvl1pPr>
              <a:defRPr/>
            </a:lvl1pPr>
          </a:lstStyle>
          <a:p>
            <a:pPr>
              <a:defRPr/>
            </a:pPr>
            <a:fld id="{0FBF932F-CA28-49A4-8465-3A622D139E75}" type="datetime1">
              <a:rPr lang="en-US" smtClean="0"/>
              <a:t>1/31/2018</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2087588B-E79D-40CB-BC28-6010ED0E1F45}" type="slidenum">
              <a:rPr lang="en-US"/>
              <a:pPr>
                <a:defRPr/>
              </a:pPr>
              <a:t>‹#›</a:t>
            </a:fld>
            <a:endParaRPr lang="en-US"/>
          </a:p>
        </p:txBody>
      </p:sp>
    </p:spTree>
    <p:extLst>
      <p:ext uri="{BB962C8B-B14F-4D97-AF65-F5344CB8AC3E}">
        <p14:creationId xmlns:p14="http://schemas.microsoft.com/office/powerpoint/2010/main" val="2899998806"/>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2FC31B5-C8B4-4CA3-A3C0-6A44B0466EF2}" type="datetime1">
              <a:rPr lang="en-US" smtClean="0"/>
              <a:t>1/31/2018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8CFD17B-4377-4738-82F6-BFFF12B1205C}" type="slidenum">
              <a:rPr lang="en-US"/>
              <a:pPr>
                <a:defRPr/>
              </a:pPr>
              <a:t>‹#›</a:t>
            </a:fld>
            <a:endParaRPr lang="en-US"/>
          </a:p>
        </p:txBody>
      </p:sp>
    </p:spTree>
    <p:extLst>
      <p:ext uri="{BB962C8B-B14F-4D97-AF65-F5344CB8AC3E}">
        <p14:creationId xmlns:p14="http://schemas.microsoft.com/office/powerpoint/2010/main" val="6206161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8"/>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11"/>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lstStyle>
          <a:p>
            <a:pPr>
              <a:defRPr/>
            </a:pPr>
            <a:fld id="{C2F79CC3-8160-4513-ACFE-BCDBDBB93CC6}" type="datetime1">
              <a:rPr lang="en-US" smtClean="0"/>
              <a:t>1/31/2018</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744CD14C-977F-4C46-BE52-AB84873C8916}" type="slidenum">
              <a:rPr lang="en-US"/>
              <a:pPr>
                <a:defRPr/>
              </a:pPr>
              <a:t>‹#›</a:t>
            </a:fld>
            <a:endParaRPr lang="en-US"/>
          </a:p>
        </p:txBody>
      </p:sp>
    </p:spTree>
    <p:extLst>
      <p:ext uri="{BB962C8B-B14F-4D97-AF65-F5344CB8AC3E}">
        <p14:creationId xmlns:p14="http://schemas.microsoft.com/office/powerpoint/2010/main" val="2480956614"/>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0D7A072E-7AF6-494F-91B3-5C8FC814AAEF}" type="datetime1">
              <a:rPr lang="en-US" smtClean="0"/>
              <a:t>1/31/2018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E5A7952-6AA0-43E4-BEC7-D7D6B91F9D84}" type="slidenum">
              <a:rPr lang="en-US"/>
              <a:pPr>
                <a:defRPr/>
              </a:pPr>
              <a:t>‹#›</a:t>
            </a:fld>
            <a:endParaRPr lang="en-US"/>
          </a:p>
        </p:txBody>
      </p:sp>
    </p:spTree>
    <p:extLst>
      <p:ext uri="{BB962C8B-B14F-4D97-AF65-F5344CB8AC3E}">
        <p14:creationId xmlns:p14="http://schemas.microsoft.com/office/powerpoint/2010/main" val="36627033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F5BCF235-79AD-40D1-9D08-5D11F85BB29D}" type="datetime1">
              <a:rPr lang="en-US" smtClean="0"/>
              <a:t>1/31/2018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B6EFC1B-A6B9-448C-ADF1-5AD369E7940F}" type="slidenum">
              <a:rPr lang="en-US"/>
              <a:pPr>
                <a:defRPr/>
              </a:pPr>
              <a:t>‹#›</a:t>
            </a:fld>
            <a:endParaRPr lang="en-US"/>
          </a:p>
        </p:txBody>
      </p:sp>
    </p:spTree>
    <p:extLst>
      <p:ext uri="{BB962C8B-B14F-4D97-AF65-F5344CB8AC3E}">
        <p14:creationId xmlns:p14="http://schemas.microsoft.com/office/powerpoint/2010/main" val="2070018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fld id="{1DB0E8B5-E9A5-4F11-850E-0FD681ECE3E5}" type="datetime1">
              <a:rPr lang="en-US" smtClean="0"/>
              <a:t>1/31/2018</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8883F56-7938-4AB1-B065-D65FE10D9F07}" type="slidenum">
              <a:rPr lang="en-US"/>
              <a:pPr>
                <a:defRPr/>
              </a:pPr>
              <a:t>‹#›</a:t>
            </a:fld>
            <a:endParaRPr lang="en-US"/>
          </a:p>
        </p:txBody>
      </p:sp>
    </p:spTree>
    <p:extLst>
      <p:ext uri="{BB962C8B-B14F-4D97-AF65-F5344CB8AC3E}">
        <p14:creationId xmlns:p14="http://schemas.microsoft.com/office/powerpoint/2010/main" val="11480177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A39D9E23-8950-4A52-91F6-5EFD6C23C18A}" type="datetime1">
              <a:rPr lang="en-US" smtClean="0"/>
              <a:t>1/31/2018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FB52FFD-4054-4321-909E-85D969AC9199}" type="slidenum">
              <a:rPr lang="en-US"/>
              <a:pPr>
                <a:defRPr/>
              </a:pPr>
              <a:t>‹#›</a:t>
            </a:fld>
            <a:endParaRPr lang="en-US"/>
          </a:p>
        </p:txBody>
      </p:sp>
    </p:spTree>
    <p:extLst>
      <p:ext uri="{BB962C8B-B14F-4D97-AF65-F5344CB8AC3E}">
        <p14:creationId xmlns:p14="http://schemas.microsoft.com/office/powerpoint/2010/main" val="2682474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2D6BF215-4A60-4751-A3C4-40E8AD6C9DFF}" type="datetime1">
              <a:rPr lang="en-US" smtClean="0"/>
              <a:t>1/31/2018</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A00658A8-B807-4036-9EF9-62A46285490E}" type="slidenum">
              <a:rPr lang="en-US"/>
              <a:pPr>
                <a:defRPr/>
              </a:pPr>
              <a:t>‹#›</a:t>
            </a:fld>
            <a:endParaRPr lang="en-US"/>
          </a:p>
        </p:txBody>
      </p:sp>
    </p:spTree>
    <p:extLst>
      <p:ext uri="{BB962C8B-B14F-4D97-AF65-F5344CB8AC3E}">
        <p14:creationId xmlns:p14="http://schemas.microsoft.com/office/powerpoint/2010/main" val="814386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11"/>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8"/>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a:t>Click to edit Master text styles</a:t>
            </a:r>
          </a:p>
        </p:txBody>
      </p:sp>
      <p:sp>
        <p:nvSpPr>
          <p:cNvPr id="7" name="Date Placeholder 4"/>
          <p:cNvSpPr>
            <a:spLocks noGrp="1"/>
          </p:cNvSpPr>
          <p:nvPr>
            <p:ph type="dt" sz="half" idx="10"/>
          </p:nvPr>
        </p:nvSpPr>
        <p:spPr/>
        <p:txBody>
          <a:bodyPr/>
          <a:lstStyle>
            <a:lvl1pPr>
              <a:defRPr/>
            </a:lvl1pPr>
          </a:lstStyle>
          <a:p>
            <a:pPr>
              <a:defRPr/>
            </a:pPr>
            <a:fld id="{5B2B7F7E-8194-4C48-B029-4E8431AF2A3B}" type="datetime1">
              <a:rPr lang="en-US" smtClean="0"/>
              <a:t>1/31/2018</a:t>
            </a:fld>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09DF9285-36A8-46CE-AE98-C69CAC4CF7AA}" type="slidenum">
              <a:rPr lang="en-US"/>
              <a:pPr>
                <a:defRPr/>
              </a:pPr>
              <a:t>‹#›</a:t>
            </a:fld>
            <a:endParaRPr lang="en-US"/>
          </a:p>
        </p:txBody>
      </p:sp>
    </p:spTree>
    <p:extLst>
      <p:ext uri="{BB962C8B-B14F-4D97-AF65-F5344CB8AC3E}">
        <p14:creationId xmlns:p14="http://schemas.microsoft.com/office/powerpoint/2010/main" val="11156926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10"/>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8"/>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fld id="{AA950A4B-983B-4CFD-83B0-C8389C9F0586}" type="datetime1">
              <a:rPr lang="en-US" smtClean="0"/>
              <a:t>1/31/2018</a:t>
            </a:fld>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pPr>
              <a:defRPr/>
            </a:pPr>
            <a:fld id="{BCC4FDC5-323E-4770-86DB-DB7061AC966B}" type="slidenum">
              <a:rPr lang="en-US"/>
              <a:pPr>
                <a:defRPr/>
              </a:pPr>
              <a:t>‹#›</a:t>
            </a:fld>
            <a:endParaRPr lang="en-US"/>
          </a:p>
        </p:txBody>
      </p:sp>
    </p:spTree>
    <p:extLst>
      <p:ext uri="{BB962C8B-B14F-4D97-AF65-F5344CB8AC3E}">
        <p14:creationId xmlns:p14="http://schemas.microsoft.com/office/powerpoint/2010/main" val="155563189"/>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1F6A5AF4-9DE9-4747-B459-DB96473C7DD1}" type="datetime1">
              <a:rPr lang="en-US" smtClean="0"/>
              <a:t>1/31/2018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2C6EC4D-675F-42B2-A6CC-4C7F027F3B30}" type="slidenum">
              <a:rPr lang="en-US"/>
              <a:pPr>
                <a:defRPr/>
              </a:pPr>
              <a:t>‹#›</a:t>
            </a:fld>
            <a:endParaRPr lang="en-US"/>
          </a:p>
        </p:txBody>
      </p:sp>
    </p:spTree>
    <p:extLst>
      <p:ext uri="{BB962C8B-B14F-4D97-AF65-F5344CB8AC3E}">
        <p14:creationId xmlns:p14="http://schemas.microsoft.com/office/powerpoint/2010/main" val="28951781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8"/>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p:txBody>
          <a:bodyPr/>
          <a:lstStyle>
            <a:lvl1pPr>
              <a:defRPr/>
            </a:lvl1pPr>
          </a:lstStyle>
          <a:p>
            <a:pPr>
              <a:defRPr/>
            </a:pPr>
            <a:fld id="{1CF37522-2059-4F78-800C-CC32EBFDA3DB}" type="datetime1">
              <a:rPr lang="en-US" smtClean="0"/>
              <a:t>1/31/2018</a:t>
            </a:fld>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EB611869-683B-44BE-82C8-39F949E3D766}" type="slidenum">
              <a:rPr lang="en-US"/>
              <a:pPr>
                <a:defRPr/>
              </a:pPr>
              <a:t>‹#›</a:t>
            </a:fld>
            <a:endParaRPr lang="en-US"/>
          </a:p>
        </p:txBody>
      </p:sp>
    </p:spTree>
    <p:extLst>
      <p:ext uri="{BB962C8B-B14F-4D97-AF65-F5344CB8AC3E}">
        <p14:creationId xmlns:p14="http://schemas.microsoft.com/office/powerpoint/2010/main" val="119372336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12855E1-C2AE-48E9-A94C-D43E94D465E3}" type="datetime1">
              <a:rPr lang="en-US" smtClean="0"/>
              <a:t>1/31/2018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BA30AC5-1780-4CE3-83D9-AF5647F7002E}" type="slidenum">
              <a:rPr lang="en-US"/>
              <a:pPr>
                <a:defRPr/>
              </a:pPr>
              <a:t>‹#›</a:t>
            </a:fld>
            <a:endParaRPr lang="en-US"/>
          </a:p>
        </p:txBody>
      </p:sp>
    </p:spTree>
    <p:extLst>
      <p:ext uri="{BB962C8B-B14F-4D97-AF65-F5344CB8AC3E}">
        <p14:creationId xmlns:p14="http://schemas.microsoft.com/office/powerpoint/2010/main" val="1473931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774D3926-3B37-452C-932D-2B0B24A0F0E0}" type="datetime1">
              <a:rPr lang="en-US" smtClean="0"/>
              <a:t>1/31/2018</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15B76B1-0873-4B31-A30C-3952D810BB69}" type="slidenum">
              <a:rPr lang="en-US"/>
              <a:pPr>
                <a:defRPr/>
              </a:pPr>
              <a:t>‹#›</a:t>
            </a:fld>
            <a:endParaRPr lang="en-US"/>
          </a:p>
        </p:txBody>
      </p:sp>
    </p:spTree>
    <p:extLst>
      <p:ext uri="{BB962C8B-B14F-4D97-AF65-F5344CB8AC3E}">
        <p14:creationId xmlns:p14="http://schemas.microsoft.com/office/powerpoint/2010/main" val="1870163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7D535A33-D840-435D-8DBB-E5400BB06002}" type="datetime1">
              <a:rPr lang="en-US" smtClean="0"/>
              <a:t>1/31/2018</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61FC92D-3EA2-4B1F-978F-57370BEAE04F}" type="slidenum">
              <a:rPr lang="en-US"/>
              <a:pPr>
                <a:defRPr/>
              </a:pPr>
              <a:t>‹#›</a:t>
            </a:fld>
            <a:endParaRPr lang="en-US"/>
          </a:p>
        </p:txBody>
      </p:sp>
    </p:spTree>
    <p:extLst>
      <p:ext uri="{BB962C8B-B14F-4D97-AF65-F5344CB8AC3E}">
        <p14:creationId xmlns:p14="http://schemas.microsoft.com/office/powerpoint/2010/main" val="1193410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907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907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fld id="{BB22D68D-8527-4F9F-A005-04513042D04C}" type="datetime1">
              <a:rPr lang="en-US" smtClean="0"/>
              <a:t>1/31/2018</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6526B93-B39D-442C-933D-B448CF7E84F7}" type="slidenum">
              <a:rPr lang="en-US"/>
              <a:pPr>
                <a:defRPr/>
              </a:pPr>
              <a:t>‹#›</a:t>
            </a:fld>
            <a:endParaRPr lang="en-US"/>
          </a:p>
        </p:txBody>
      </p:sp>
    </p:spTree>
    <p:extLst>
      <p:ext uri="{BB962C8B-B14F-4D97-AF65-F5344CB8AC3E}">
        <p14:creationId xmlns:p14="http://schemas.microsoft.com/office/powerpoint/2010/main" val="773960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fld id="{4C3A15AA-35B2-4043-8C43-74167A80C2AE}" type="datetime1">
              <a:rPr lang="en-US" smtClean="0"/>
              <a:t>1/31/2018</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4CDA433-FFB4-4AC0-A602-3ABB3DAF83C6}" type="slidenum">
              <a:rPr lang="en-US"/>
              <a:pPr>
                <a:defRPr/>
              </a:pPr>
              <a:t>‹#›</a:t>
            </a:fld>
            <a:endParaRPr lang="en-US"/>
          </a:p>
        </p:txBody>
      </p:sp>
    </p:spTree>
    <p:extLst>
      <p:ext uri="{BB962C8B-B14F-4D97-AF65-F5344CB8AC3E}">
        <p14:creationId xmlns:p14="http://schemas.microsoft.com/office/powerpoint/2010/main" val="1078987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fld id="{76A83E4D-AE86-4716-906C-71F7E4DEDE2C}" type="datetime1">
              <a:rPr lang="en-US" smtClean="0"/>
              <a:t>1/31/2018</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88FB08C-7B8D-4ADA-B345-492B06AC89BF}" type="slidenum">
              <a:rPr lang="en-US"/>
              <a:pPr>
                <a:defRPr/>
              </a:pPr>
              <a:t>‹#›</a:t>
            </a:fld>
            <a:endParaRPr lang="en-US"/>
          </a:p>
        </p:txBody>
      </p:sp>
    </p:spTree>
    <p:extLst>
      <p:ext uri="{BB962C8B-B14F-4D97-AF65-F5344CB8AC3E}">
        <p14:creationId xmlns:p14="http://schemas.microsoft.com/office/powerpoint/2010/main" val="2471563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6181276D-BDAD-4697-B230-D049206694AD}" type="datetime1">
              <a:rPr lang="en-US" smtClean="0"/>
              <a:t>1/31/2018</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3B0E408-53FB-4FE4-871A-C6F8837E4084}" type="slidenum">
              <a:rPr lang="en-US"/>
              <a:pPr>
                <a:defRPr/>
              </a:pPr>
              <a:t>‹#›</a:t>
            </a:fld>
            <a:endParaRPr lang="en-US"/>
          </a:p>
        </p:txBody>
      </p:sp>
    </p:spTree>
    <p:extLst>
      <p:ext uri="{BB962C8B-B14F-4D97-AF65-F5344CB8AC3E}">
        <p14:creationId xmlns:p14="http://schemas.microsoft.com/office/powerpoint/2010/main" val="1574345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2EE3A13B-C440-402F-ACAB-54187A48CAE3}" type="datetime1">
              <a:rPr lang="en-US" smtClean="0"/>
              <a:t>1/31/2018</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18C8FE6-6EAD-4C64-9AE4-9164B09F0787}" type="slidenum">
              <a:rPr lang="en-US"/>
              <a:pPr>
                <a:defRPr/>
              </a:pPr>
              <a:t>‹#›</a:t>
            </a:fld>
            <a:endParaRPr lang="en-US"/>
          </a:p>
        </p:txBody>
      </p:sp>
    </p:spTree>
    <p:extLst>
      <p:ext uri="{BB962C8B-B14F-4D97-AF65-F5344CB8AC3E}">
        <p14:creationId xmlns:p14="http://schemas.microsoft.com/office/powerpoint/2010/main" val="2451837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theme" Target="../theme/theme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17"/>
          <p:cNvSpPr>
            <a:spLocks noChangeArrowheads="1"/>
          </p:cNvSpPr>
          <p:nvPr userDrawn="1"/>
        </p:nvSpPr>
        <p:spPr bwMode="auto">
          <a:xfrm>
            <a:off x="412750" y="460375"/>
            <a:ext cx="8451850" cy="1208088"/>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spcBef>
                <a:spcPct val="0"/>
              </a:spcBef>
              <a:buFontTx/>
              <a:buNone/>
              <a:defRPr/>
            </a:pPr>
            <a:endParaRPr lang="en-US" altLang="en-US" sz="4400">
              <a:solidFill>
                <a:srgbClr val="0000FF"/>
              </a:solidFill>
            </a:endParaRPr>
          </a:p>
        </p:txBody>
      </p:sp>
      <p:sp>
        <p:nvSpPr>
          <p:cNvPr id="1027" name="Rectangle 120"/>
          <p:cNvSpPr>
            <a:spLocks noGrp="1" noChangeArrowheads="1"/>
          </p:cNvSpPr>
          <p:nvPr>
            <p:ph type="title"/>
          </p:nvPr>
        </p:nvSpPr>
        <p:spPr bwMode="auto">
          <a:xfrm>
            <a:off x="409575" y="474663"/>
            <a:ext cx="84201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FontTx/>
              <a:buNone/>
              <a:defRPr sz="1400"/>
            </a:lvl1pPr>
          </a:lstStyle>
          <a:p>
            <a:pPr>
              <a:defRPr/>
            </a:pPr>
            <a:fld id="{3D2147AE-90A8-4A8A-8419-A84D7231CD4F}" type="datetime1">
              <a:rPr lang="en-US" smtClean="0"/>
              <a:t>1/31/2018</a:t>
            </a:fld>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FontTx/>
              <a:buNone/>
              <a:defRPr sz="1400"/>
            </a:lvl1pPr>
          </a:lstStyle>
          <a:p>
            <a:pPr>
              <a:defRPr/>
            </a:pPr>
            <a:fld id="{BD78E551-9503-4A30-84D8-DD959D3E5EB9}" type="slidenum">
              <a:rPr lang="en-US"/>
              <a:pPr>
                <a:defRPr/>
              </a:pPr>
              <a:t>‹#›</a:t>
            </a:fld>
            <a:endParaRPr lang="en-US"/>
          </a:p>
        </p:txBody>
      </p:sp>
      <p:sp>
        <p:nvSpPr>
          <p:cNvPr id="1031" name="Rectangle 111"/>
          <p:cNvSpPr>
            <a:spLocks noChangeArrowheads="1"/>
          </p:cNvSpPr>
          <p:nvPr/>
        </p:nvSpPr>
        <p:spPr bwMode="auto">
          <a:xfrm>
            <a:off x="809625" y="6629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spcBef>
                <a:spcPct val="0"/>
              </a:spcBef>
              <a:buFontTx/>
              <a:buNone/>
              <a:defRPr/>
            </a:pPr>
            <a:endParaRPr lang="en-US" altLang="en-US" sz="1400">
              <a:solidFill>
                <a:schemeClr val="folHlink"/>
              </a:solidFill>
            </a:endParaRPr>
          </a:p>
        </p:txBody>
      </p:sp>
      <p:sp>
        <p:nvSpPr>
          <p:cNvPr id="1032" name="Rectangle 112"/>
          <p:cNvSpPr>
            <a:spLocks noChangeArrowheads="1"/>
          </p:cNvSpPr>
          <p:nvPr/>
        </p:nvSpPr>
        <p:spPr bwMode="auto">
          <a:xfrm>
            <a:off x="3132138" y="6632575"/>
            <a:ext cx="3086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ctr" eaLnBrk="1" hangingPunct="1">
              <a:spcBef>
                <a:spcPct val="0"/>
              </a:spcBef>
              <a:buFontTx/>
              <a:buNone/>
              <a:defRPr/>
            </a:pPr>
            <a:endParaRPr lang="en-US" altLang="en-US" sz="1400">
              <a:solidFill>
                <a:schemeClr val="folHlink"/>
              </a:solidFill>
            </a:endParaRPr>
          </a:p>
        </p:txBody>
      </p:sp>
      <p:sp>
        <p:nvSpPr>
          <p:cNvPr id="1033" name="Rectangle 113"/>
          <p:cNvSpPr>
            <a:spLocks noChangeArrowheads="1"/>
          </p:cNvSpPr>
          <p:nvPr/>
        </p:nvSpPr>
        <p:spPr bwMode="auto">
          <a:xfrm>
            <a:off x="6705600" y="6138863"/>
            <a:ext cx="2193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algn="r" eaLnBrk="1" hangingPunct="1">
              <a:spcBef>
                <a:spcPct val="0"/>
              </a:spcBef>
              <a:buFontTx/>
              <a:buNone/>
              <a:defRPr/>
            </a:pPr>
            <a:fld id="{A2E67B5D-E21C-4422-8E43-24D485947CAF}" type="slidenum">
              <a:rPr lang="en-US" altLang="en-US" sz="1400" smtClean="0"/>
              <a:pPr algn="r" eaLnBrk="1" hangingPunct="1">
                <a:spcBef>
                  <a:spcPct val="0"/>
                </a:spcBef>
                <a:buFontTx/>
                <a:buNone/>
                <a:defRPr/>
              </a:pPr>
              <a:t>‹#›</a:t>
            </a:fld>
            <a:endParaRPr lang="en-US" altLang="en-US" sz="1400"/>
          </a:p>
        </p:txBody>
      </p:sp>
      <p:sp>
        <p:nvSpPr>
          <p:cNvPr id="1034" name="Rectangle 118"/>
          <p:cNvSpPr>
            <a:spLocks noChangeArrowheads="1"/>
          </p:cNvSpPr>
          <p:nvPr userDrawn="1"/>
        </p:nvSpPr>
        <p:spPr bwMode="auto">
          <a:xfrm>
            <a:off x="415925" y="458788"/>
            <a:ext cx="5876925" cy="77787"/>
          </a:xfrm>
          <a:prstGeom prst="rect">
            <a:avLst/>
          </a:prstGeom>
          <a:solidFill>
            <a:srgbClr val="000068"/>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defRPr/>
            </a:pPr>
            <a:endParaRPr lang="en-US" altLang="en-US"/>
          </a:p>
        </p:txBody>
      </p:sp>
      <p:sp>
        <p:nvSpPr>
          <p:cNvPr id="1035" name="Rectangle 119"/>
          <p:cNvSpPr>
            <a:spLocks noChangeArrowheads="1"/>
          </p:cNvSpPr>
          <p:nvPr userDrawn="1"/>
        </p:nvSpPr>
        <p:spPr bwMode="auto">
          <a:xfrm>
            <a:off x="3101975" y="1592263"/>
            <a:ext cx="5762625" cy="77787"/>
          </a:xfrm>
          <a:prstGeom prst="rect">
            <a:avLst/>
          </a:prstGeom>
          <a:solidFill>
            <a:srgbClr val="000068"/>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8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defRPr sz="2800">
                <a:solidFill>
                  <a:schemeClr val="tx1"/>
                </a:solidFill>
                <a:latin typeface="Times New Roman" pitchFamily="18" charset="0"/>
              </a:defRPr>
            </a:lvl3pPr>
            <a:lvl4pPr marL="1600200" indent="-228600" eaLnBrk="0" hangingPunct="0">
              <a:defRPr sz="2800">
                <a:solidFill>
                  <a:schemeClr val="tx1"/>
                </a:solidFill>
                <a:latin typeface="Times New Roman" pitchFamily="18" charset="0"/>
              </a:defRPr>
            </a:lvl4pPr>
            <a:lvl5pPr marL="2057400" indent="-228600" eaLnBrk="0" hangingPunct="0">
              <a:defRPr sz="2800">
                <a:solidFill>
                  <a:schemeClr val="tx1"/>
                </a:solidFill>
                <a:latin typeface="Times New Roman" pitchFamily="18" charset="0"/>
              </a:defRPr>
            </a:lvl5pPr>
            <a:lvl6pPr marL="2514600" indent="-228600" eaLnBrk="0" fontAlgn="base" hangingPunct="0">
              <a:spcBef>
                <a:spcPct val="20000"/>
              </a:spcBef>
              <a:spcAft>
                <a:spcPct val="0"/>
              </a:spcAft>
              <a:buChar char="–"/>
              <a:defRPr sz="2800">
                <a:solidFill>
                  <a:schemeClr val="tx1"/>
                </a:solidFill>
                <a:latin typeface="Times New Roman" pitchFamily="18" charset="0"/>
              </a:defRPr>
            </a:lvl6pPr>
            <a:lvl7pPr marL="2971800" indent="-228600" eaLnBrk="0" fontAlgn="base" hangingPunct="0">
              <a:spcBef>
                <a:spcPct val="20000"/>
              </a:spcBef>
              <a:spcAft>
                <a:spcPct val="0"/>
              </a:spcAft>
              <a:buChar char="–"/>
              <a:defRPr sz="2800">
                <a:solidFill>
                  <a:schemeClr val="tx1"/>
                </a:solidFill>
                <a:latin typeface="Times New Roman" pitchFamily="18" charset="0"/>
              </a:defRPr>
            </a:lvl7pPr>
            <a:lvl8pPr marL="3429000" indent="-228600" eaLnBrk="0" fontAlgn="base" hangingPunct="0">
              <a:spcBef>
                <a:spcPct val="20000"/>
              </a:spcBef>
              <a:spcAft>
                <a:spcPct val="0"/>
              </a:spcAft>
              <a:buChar char="–"/>
              <a:defRPr sz="2800">
                <a:solidFill>
                  <a:schemeClr val="tx1"/>
                </a:solidFill>
                <a:latin typeface="Times New Roman" pitchFamily="18" charset="0"/>
              </a:defRPr>
            </a:lvl8pPr>
            <a:lvl9pPr marL="3886200" indent="-228600" eaLnBrk="0" fontAlgn="base" hangingPunct="0">
              <a:spcBef>
                <a:spcPct val="20000"/>
              </a:spcBef>
              <a:spcAft>
                <a:spcPct val="0"/>
              </a:spcAft>
              <a:buChar char="–"/>
              <a:defRPr sz="2800">
                <a:solidFill>
                  <a:schemeClr val="tx1"/>
                </a:solidFill>
                <a:latin typeface="Times New Roman" pitchFamily="18" charset="0"/>
              </a:defRPr>
            </a:lvl9pPr>
          </a:lstStyle>
          <a:p>
            <a:pPr eaLnBrk="1" hangingPunct="1">
              <a:defRPr/>
            </a:pPr>
            <a:endParaRPr lang="en-US" altLang="en-US"/>
          </a:p>
        </p:txBody>
      </p:sp>
      <p:sp>
        <p:nvSpPr>
          <p:cNvPr id="1036" name="Rectangle 121"/>
          <p:cNvSpPr>
            <a:spLocks noGrp="1" noChangeArrowheads="1"/>
          </p:cNvSpPr>
          <p:nvPr>
            <p:ph type="body" idx="1"/>
          </p:nvPr>
        </p:nvSpPr>
        <p:spPr bwMode="auto">
          <a:xfrm>
            <a:off x="457200" y="17907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2"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Lst>
  <p:hf hdr="0" ftr="0" dt="0"/>
  <p:txStyles>
    <p:titleStyle>
      <a:lvl1pPr algn="ctr" rtl="0" eaLnBrk="0" fontAlgn="base" hangingPunct="0">
        <a:spcBef>
          <a:spcPct val="0"/>
        </a:spcBef>
        <a:spcAft>
          <a:spcPct val="0"/>
        </a:spcAft>
        <a:defRPr sz="4400">
          <a:solidFill>
            <a:srgbClr val="0000FF"/>
          </a:solidFill>
          <a:latin typeface="+mj-lt"/>
          <a:ea typeface="+mj-ea"/>
          <a:cs typeface="+mj-cs"/>
        </a:defRPr>
      </a:lvl1pPr>
      <a:lvl2pPr algn="ctr" rtl="0" eaLnBrk="0" fontAlgn="base" hangingPunct="0">
        <a:spcBef>
          <a:spcPct val="0"/>
        </a:spcBef>
        <a:spcAft>
          <a:spcPct val="0"/>
        </a:spcAft>
        <a:defRPr sz="4400">
          <a:solidFill>
            <a:srgbClr val="0000FF"/>
          </a:solidFill>
          <a:latin typeface="Times New Roman" pitchFamily="18" charset="0"/>
        </a:defRPr>
      </a:lvl2pPr>
      <a:lvl3pPr algn="ctr" rtl="0" eaLnBrk="0" fontAlgn="base" hangingPunct="0">
        <a:spcBef>
          <a:spcPct val="0"/>
        </a:spcBef>
        <a:spcAft>
          <a:spcPct val="0"/>
        </a:spcAft>
        <a:defRPr sz="4400">
          <a:solidFill>
            <a:srgbClr val="0000FF"/>
          </a:solidFill>
          <a:latin typeface="Times New Roman" pitchFamily="18" charset="0"/>
        </a:defRPr>
      </a:lvl3pPr>
      <a:lvl4pPr algn="ctr" rtl="0" eaLnBrk="0" fontAlgn="base" hangingPunct="0">
        <a:spcBef>
          <a:spcPct val="0"/>
        </a:spcBef>
        <a:spcAft>
          <a:spcPct val="0"/>
        </a:spcAft>
        <a:defRPr sz="4400">
          <a:solidFill>
            <a:srgbClr val="0000FF"/>
          </a:solidFill>
          <a:latin typeface="Times New Roman" pitchFamily="18" charset="0"/>
        </a:defRPr>
      </a:lvl4pPr>
      <a:lvl5pPr algn="ctr" rtl="0" eaLnBrk="0" fontAlgn="base" hangingPunct="0">
        <a:spcBef>
          <a:spcPct val="0"/>
        </a:spcBef>
        <a:spcAft>
          <a:spcPct val="0"/>
        </a:spcAft>
        <a:defRPr sz="4400">
          <a:solidFill>
            <a:srgbClr val="0000FF"/>
          </a:solidFill>
          <a:latin typeface="Times New Roman" pitchFamily="18" charset="0"/>
        </a:defRPr>
      </a:lvl5pPr>
      <a:lvl6pPr marL="457200" algn="ctr" rtl="0" fontAlgn="base">
        <a:spcBef>
          <a:spcPct val="0"/>
        </a:spcBef>
        <a:spcAft>
          <a:spcPct val="0"/>
        </a:spcAft>
        <a:defRPr sz="4400">
          <a:solidFill>
            <a:srgbClr val="0000FF"/>
          </a:solidFill>
          <a:latin typeface="Times New Roman" pitchFamily="18" charset="0"/>
        </a:defRPr>
      </a:lvl6pPr>
      <a:lvl7pPr marL="914400" algn="ctr" rtl="0" fontAlgn="base">
        <a:spcBef>
          <a:spcPct val="0"/>
        </a:spcBef>
        <a:spcAft>
          <a:spcPct val="0"/>
        </a:spcAft>
        <a:defRPr sz="4400">
          <a:solidFill>
            <a:srgbClr val="0000FF"/>
          </a:solidFill>
          <a:latin typeface="Times New Roman" pitchFamily="18" charset="0"/>
        </a:defRPr>
      </a:lvl7pPr>
      <a:lvl8pPr marL="1371600" algn="ctr" rtl="0" fontAlgn="base">
        <a:spcBef>
          <a:spcPct val="0"/>
        </a:spcBef>
        <a:spcAft>
          <a:spcPct val="0"/>
        </a:spcAft>
        <a:defRPr sz="4400">
          <a:solidFill>
            <a:srgbClr val="0000FF"/>
          </a:solidFill>
          <a:latin typeface="Times New Roman" pitchFamily="18" charset="0"/>
        </a:defRPr>
      </a:lvl8pPr>
      <a:lvl9pPr marL="1828800" algn="ctr" rtl="0" fontAlgn="base">
        <a:spcBef>
          <a:spcPct val="0"/>
        </a:spcBef>
        <a:spcAft>
          <a:spcPct val="0"/>
        </a:spcAft>
        <a:defRPr sz="4400">
          <a:solidFill>
            <a:srgbClr val="0000FF"/>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lang="en-US"/>
              <a:t>Click to edit Master title style</a:t>
            </a:r>
          </a:p>
        </p:txBody>
      </p:sp>
      <p:sp>
        <p:nvSpPr>
          <p:cNvPr id="1029" name="Text Placeholder 2"/>
          <p:cNvSpPr>
            <a:spLocks noGrp="1"/>
          </p:cNvSpPr>
          <p:nvPr>
            <p:ph type="body" idx="1"/>
          </p:nvPr>
        </p:nvSpPr>
        <p:spPr bwMode="auto">
          <a:xfrm>
            <a:off x="457200" y="1774825"/>
            <a:ext cx="82296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fontAlgn="auto" latinLnBrk="0" hangingPunct="1">
              <a:spcBef>
                <a:spcPts val="0"/>
              </a:spcBef>
              <a:spcAft>
                <a:spcPts val="0"/>
              </a:spcAft>
              <a:defRPr kumimoji="0" sz="1200">
                <a:solidFill>
                  <a:schemeClr val="tx1">
                    <a:tint val="95000"/>
                  </a:schemeClr>
                </a:solidFill>
                <a:latin typeface="+mn-lt"/>
              </a:defRPr>
            </a:lvl1pPr>
            <a:extLst/>
          </a:lstStyle>
          <a:p>
            <a:pPr>
              <a:defRPr/>
            </a:pPr>
            <a:fld id="{1A4A565D-DB83-403E-9366-6407CB64E060}" type="datetime1">
              <a:rPr lang="en-US" smtClean="0"/>
              <a:t>1/31/2018</a:t>
            </a:fld>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fontAlgn="auto" latinLnBrk="0" hangingPunct="1">
              <a:spcBef>
                <a:spcPts val="0"/>
              </a:spcBef>
              <a:spcAft>
                <a:spcPts val="0"/>
              </a:spcAft>
              <a:defRPr kumimoji="0" sz="1200">
                <a:solidFill>
                  <a:schemeClr val="tx1">
                    <a:tint val="95000"/>
                  </a:schemeClr>
                </a:solidFill>
                <a:latin typeface="+mn-lt"/>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bIns="0" rtlCol="0" anchor="b"/>
          <a:lstStyle>
            <a:lvl1pPr algn="r" eaLnBrk="1" fontAlgn="auto" latinLnBrk="0" hangingPunct="1">
              <a:spcBef>
                <a:spcPts val="0"/>
              </a:spcBef>
              <a:spcAft>
                <a:spcPts val="0"/>
              </a:spcAft>
              <a:defRPr kumimoji="0" sz="1200">
                <a:solidFill>
                  <a:schemeClr val="tx1">
                    <a:tint val="95000"/>
                  </a:schemeClr>
                </a:solidFill>
                <a:latin typeface="+mn-lt"/>
              </a:defRPr>
            </a:lvl1pPr>
            <a:extLst/>
          </a:lstStyle>
          <a:p>
            <a:pPr>
              <a:defRPr/>
            </a:pPr>
            <a:fld id="{682AB598-2108-41DB-9060-DAFA658F9CBE}" type="slidenum">
              <a:rPr lang="en-US"/>
              <a:pPr>
                <a:defRPr/>
              </a:pPr>
              <a:t>‹#›</a:t>
            </a:fld>
            <a:endParaRPr lang="en-US"/>
          </a:p>
        </p:txBody>
      </p:sp>
    </p:spTree>
    <p:extLst>
      <p:ext uri="{BB962C8B-B14F-4D97-AF65-F5344CB8AC3E}">
        <p14:creationId xmlns:p14="http://schemas.microsoft.com/office/powerpoint/2010/main" val="3060080008"/>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Lst>
  <p:hf hdr="0" ftr="0" dt="0"/>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0.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0.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6.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6.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6.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6.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6.xml"/></Relationships>
</file>

<file path=ppt/slides/_rels/slide5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40.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6.xml"/></Relationships>
</file>

<file path=ppt/slides/_rels/slide6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2.xml"/><Relationship Id="rId1" Type="http://schemas.openxmlformats.org/officeDocument/2006/relationships/slideLayout" Target="../slideLayouts/slideLayout16.xml"/></Relationships>
</file>

<file path=ppt/slides/_rels/slide6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3.xml"/><Relationship Id="rId1" Type="http://schemas.openxmlformats.org/officeDocument/2006/relationships/slideLayout" Target="../slideLayouts/slideLayout16.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6.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0.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p:cNvSpPr>
            <a:spLocks noGrp="1" noChangeArrowheads="1"/>
          </p:cNvSpPr>
          <p:nvPr>
            <p:ph type="subTitle" idx="1"/>
          </p:nvPr>
        </p:nvSpPr>
        <p:spPr>
          <a:xfrm>
            <a:off x="76200" y="4953000"/>
            <a:ext cx="8839200" cy="1924050"/>
          </a:xfrm>
        </p:spPr>
        <p:txBody>
          <a:bodyPr/>
          <a:lstStyle/>
          <a:p>
            <a:pPr marL="457200" indent="-457200" eaLnBrk="1" hangingPunct="1"/>
            <a:r>
              <a:rPr lang="en-US" sz="3600" dirty="0"/>
              <a:t>Maria </a:t>
            </a:r>
            <a:r>
              <a:rPr lang="en-US" sz="3600" dirty="0" err="1"/>
              <a:t>Glymour</a:t>
            </a:r>
            <a:endParaRPr lang="en-US" sz="3600" baseline="30000" dirty="0"/>
          </a:p>
          <a:p>
            <a:pPr marL="457200" indent="-457200" eaLnBrk="1" hangingPunct="1"/>
            <a:r>
              <a:rPr lang="en-US" sz="2400" dirty="0"/>
              <a:t>Department of Epidemiology &amp; Biostatistics</a:t>
            </a:r>
          </a:p>
          <a:p>
            <a:pPr marL="457200" indent="-457200" eaLnBrk="1" hangingPunct="1"/>
            <a:r>
              <a:rPr lang="en-US" sz="2400" dirty="0"/>
              <a:t>University of California, San Francisco</a:t>
            </a:r>
          </a:p>
          <a:p>
            <a:pPr marL="457200" indent="-457200" eaLnBrk="1" hangingPunct="1"/>
            <a:endParaRPr lang="en-US" sz="2400" dirty="0"/>
          </a:p>
        </p:txBody>
      </p:sp>
      <p:sp>
        <p:nvSpPr>
          <p:cNvPr id="15362" name="Rectangle 5"/>
          <p:cNvSpPr>
            <a:spLocks noGrp="1" noChangeArrowheads="1"/>
          </p:cNvSpPr>
          <p:nvPr>
            <p:ph type="sldNum" sz="quarter" idx="12"/>
          </p:nvPr>
        </p:nvSpPr>
        <p:spPr bwMode="auto">
          <a:noFill/>
          <a:ln>
            <a:miter lim="800000"/>
            <a:headEnd/>
            <a:tailEnd/>
          </a:ln>
        </p:spPr>
        <p:txBody>
          <a:bodyPr wrap="square" lIns="91440" tIns="45720" rIns="91440" numCol="1" anchorCtr="0" compatLnSpc="1">
            <a:prstTxWarp prst="textNoShape">
              <a:avLst/>
            </a:prstTxWarp>
          </a:bodyPr>
          <a:lstStyle/>
          <a:p>
            <a:pPr fontAlgn="base">
              <a:spcBef>
                <a:spcPct val="0"/>
              </a:spcBef>
              <a:spcAft>
                <a:spcPct val="0"/>
              </a:spcAft>
            </a:pPr>
            <a:fld id="{5632FBEC-7A7A-4A28-A29F-E262E80998BD}" type="slidenum">
              <a:rPr lang="en-US" smtClean="0">
                <a:solidFill>
                  <a:schemeClr val="tx1"/>
                </a:solidFill>
                <a:latin typeface="Times New Roman" pitchFamily="18" charset="0"/>
              </a:rPr>
              <a:pPr fontAlgn="base">
                <a:spcBef>
                  <a:spcPct val="0"/>
                </a:spcBef>
                <a:spcAft>
                  <a:spcPct val="0"/>
                </a:spcAft>
              </a:pPr>
              <a:t>1</a:t>
            </a:fld>
            <a:endParaRPr lang="en-US">
              <a:solidFill>
                <a:schemeClr val="tx1"/>
              </a:solidFill>
              <a:latin typeface="Times New Roman" pitchFamily="18" charset="0"/>
            </a:endParaRPr>
          </a:p>
        </p:txBody>
      </p:sp>
      <p:sp>
        <p:nvSpPr>
          <p:cNvPr id="15363" name="Text Box 5"/>
          <p:cNvSpPr txBox="1">
            <a:spLocks noChangeArrowheads="1"/>
          </p:cNvSpPr>
          <p:nvPr/>
        </p:nvSpPr>
        <p:spPr bwMode="auto">
          <a:xfrm>
            <a:off x="841825" y="781731"/>
            <a:ext cx="7881257" cy="3046988"/>
          </a:xfrm>
          <a:prstGeom prst="rect">
            <a:avLst/>
          </a:prstGeom>
          <a:noFill/>
          <a:ln w="9525">
            <a:noFill/>
            <a:miter lim="800000"/>
            <a:headEnd/>
            <a:tailEnd/>
          </a:ln>
        </p:spPr>
        <p:txBody>
          <a:bodyPr wrap="square">
            <a:spAutoFit/>
          </a:bodyPr>
          <a:lstStyle/>
          <a:p>
            <a:pPr algn="ctr" eaLnBrk="1" hangingPunct="1">
              <a:spcBef>
                <a:spcPct val="0"/>
              </a:spcBef>
              <a:buFontTx/>
              <a:buNone/>
            </a:pPr>
            <a:endParaRPr lang="en-US" altLang="en-US" sz="4800" b="1" dirty="0">
              <a:solidFill>
                <a:srgbClr val="FFC000"/>
              </a:solidFill>
              <a:latin typeface="+mj-lt"/>
            </a:endParaRPr>
          </a:p>
          <a:p>
            <a:pPr algn="ctr" eaLnBrk="1" hangingPunct="1">
              <a:spcBef>
                <a:spcPct val="0"/>
              </a:spcBef>
              <a:buFontTx/>
              <a:buNone/>
            </a:pPr>
            <a:r>
              <a:rPr lang="en-US" altLang="en-US" sz="4800" b="1" dirty="0" smtClean="0">
                <a:solidFill>
                  <a:srgbClr val="FFC000"/>
                </a:solidFill>
                <a:latin typeface="+mj-lt"/>
              </a:rPr>
              <a:t>Epi 207: Introduction to Using Directed </a:t>
            </a:r>
            <a:r>
              <a:rPr lang="en-US" altLang="en-US" sz="4800" b="1" dirty="0">
                <a:solidFill>
                  <a:srgbClr val="FFC000"/>
                </a:solidFill>
                <a:latin typeface="+mj-lt"/>
              </a:rPr>
              <a:t>Acyclic Graphs</a:t>
            </a:r>
          </a:p>
        </p:txBody>
      </p:sp>
    </p:spTree>
    <p:extLst>
      <p:ext uri="{BB962C8B-B14F-4D97-AF65-F5344CB8AC3E}">
        <p14:creationId xmlns:p14="http://schemas.microsoft.com/office/powerpoint/2010/main" val="50013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en-US" dirty="0"/>
              <a:t>Colliders vs Non-Colliders</a:t>
            </a:r>
          </a:p>
        </p:txBody>
      </p:sp>
      <p:sp>
        <p:nvSpPr>
          <p:cNvPr id="2" name="Slide Number Placeholder 1"/>
          <p:cNvSpPr>
            <a:spLocks noGrp="1"/>
          </p:cNvSpPr>
          <p:nvPr>
            <p:ph type="sldNum" sz="quarter" idx="12"/>
          </p:nvPr>
        </p:nvSpPr>
        <p:spPr/>
        <p:txBody>
          <a:bodyPr/>
          <a:lstStyle/>
          <a:p>
            <a:pPr>
              <a:defRPr/>
            </a:pPr>
            <a:fld id="{188FB08C-7B8D-4ADA-B345-492B06AC89BF}" type="slidenum">
              <a:rPr lang="en-US" smtClean="0"/>
              <a:pPr>
                <a:defRPr/>
              </a:pPr>
              <a:t>10</a:t>
            </a:fld>
            <a:endParaRPr lang="en-US"/>
          </a:p>
        </p:txBody>
      </p:sp>
      <p:sp>
        <p:nvSpPr>
          <p:cNvPr id="25603" name="Text Box 3"/>
          <p:cNvSpPr txBox="1">
            <a:spLocks noChangeArrowheads="1"/>
          </p:cNvSpPr>
          <p:nvPr/>
        </p:nvSpPr>
        <p:spPr bwMode="auto">
          <a:xfrm>
            <a:off x="2268538" y="3290888"/>
            <a:ext cx="30162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B</a:t>
            </a:r>
          </a:p>
        </p:txBody>
      </p:sp>
      <p:sp>
        <p:nvSpPr>
          <p:cNvPr id="25604" name="Text Box 5"/>
          <p:cNvSpPr txBox="1">
            <a:spLocks noChangeArrowheads="1"/>
          </p:cNvSpPr>
          <p:nvPr/>
        </p:nvSpPr>
        <p:spPr bwMode="auto">
          <a:xfrm>
            <a:off x="1071563" y="3890963"/>
            <a:ext cx="3460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C</a:t>
            </a:r>
          </a:p>
        </p:txBody>
      </p:sp>
      <p:sp>
        <p:nvSpPr>
          <p:cNvPr id="25605" name="Text Box 8"/>
          <p:cNvSpPr txBox="1">
            <a:spLocks noChangeArrowheads="1"/>
          </p:cNvSpPr>
          <p:nvPr/>
        </p:nvSpPr>
        <p:spPr bwMode="auto">
          <a:xfrm>
            <a:off x="1071563" y="2984500"/>
            <a:ext cx="3016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A</a:t>
            </a:r>
          </a:p>
        </p:txBody>
      </p:sp>
      <p:cxnSp>
        <p:nvCxnSpPr>
          <p:cNvPr id="25606" name="AutoShape 9"/>
          <p:cNvCxnSpPr>
            <a:cxnSpLocks noChangeShapeType="1"/>
            <a:stCxn id="25605" idx="3"/>
            <a:endCxn id="25603" idx="1"/>
          </p:cNvCxnSpPr>
          <p:nvPr/>
        </p:nvCxnSpPr>
        <p:spPr bwMode="auto">
          <a:xfrm>
            <a:off x="1373188" y="3246438"/>
            <a:ext cx="895350" cy="304800"/>
          </a:xfrm>
          <a:prstGeom prst="straightConnector1">
            <a:avLst/>
          </a:prstGeom>
          <a:noFill/>
          <a:ln w="9525">
            <a:solidFill>
              <a:schemeClr val="tx1"/>
            </a:solidFill>
            <a:round/>
            <a:headEnd/>
            <a:tailEnd type="stealth" w="lg" len="lg"/>
          </a:ln>
          <a:extLst>
            <a:ext uri="{909E8E84-426E-40DD-AFC4-6F175D3DCCD1}">
              <a14:hiddenFill xmlns:a14="http://schemas.microsoft.com/office/drawing/2010/main">
                <a:noFill/>
              </a14:hiddenFill>
            </a:ext>
          </a:extLst>
        </p:spPr>
      </p:cxnSp>
      <p:cxnSp>
        <p:nvCxnSpPr>
          <p:cNvPr id="25607" name="AutoShape 10"/>
          <p:cNvCxnSpPr>
            <a:cxnSpLocks noChangeShapeType="1"/>
            <a:stCxn id="25604" idx="3"/>
            <a:endCxn id="25603" idx="1"/>
          </p:cNvCxnSpPr>
          <p:nvPr/>
        </p:nvCxnSpPr>
        <p:spPr bwMode="auto">
          <a:xfrm flipV="1">
            <a:off x="1417638" y="3551238"/>
            <a:ext cx="850900" cy="601662"/>
          </a:xfrm>
          <a:prstGeom prst="straightConnector1">
            <a:avLst/>
          </a:prstGeom>
          <a:noFill/>
          <a:ln w="9525">
            <a:solidFill>
              <a:schemeClr val="tx1"/>
            </a:solidFill>
            <a:round/>
            <a:headEnd/>
            <a:tailEnd type="stealth" w="lg" len="lg"/>
          </a:ln>
          <a:extLst>
            <a:ext uri="{909E8E84-426E-40DD-AFC4-6F175D3DCCD1}">
              <a14:hiddenFill xmlns:a14="http://schemas.microsoft.com/office/drawing/2010/main">
                <a:noFill/>
              </a14:hiddenFill>
            </a:ext>
          </a:extLst>
        </p:spPr>
      </p:cxnSp>
      <p:sp>
        <p:nvSpPr>
          <p:cNvPr id="25608" name="Rectangle 20"/>
          <p:cNvSpPr>
            <a:spLocks noChangeArrowheads="1"/>
          </p:cNvSpPr>
          <p:nvPr/>
        </p:nvSpPr>
        <p:spPr bwMode="auto">
          <a:xfrm>
            <a:off x="69850" y="1898650"/>
            <a:ext cx="37274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2400"/>
              <a:t>Colliders: common </a:t>
            </a:r>
            <a:r>
              <a:rPr lang="en-US" altLang="en-US" sz="2400" i="1"/>
              <a:t>effects</a:t>
            </a:r>
          </a:p>
        </p:txBody>
      </p:sp>
      <p:sp>
        <p:nvSpPr>
          <p:cNvPr id="25609" name="Rectangle 20"/>
          <p:cNvSpPr>
            <a:spLocks noChangeArrowheads="1"/>
          </p:cNvSpPr>
          <p:nvPr/>
        </p:nvSpPr>
        <p:spPr bwMode="auto">
          <a:xfrm>
            <a:off x="4913313" y="1851025"/>
            <a:ext cx="4100512"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2400"/>
              <a:t>Non-Colliders: </a:t>
            </a:r>
          </a:p>
          <a:p>
            <a:pPr eaLnBrk="1" hangingPunct="1">
              <a:spcBef>
                <a:spcPct val="0"/>
              </a:spcBef>
              <a:buFontTx/>
              <a:buNone/>
            </a:pPr>
            <a:r>
              <a:rPr lang="en-US" altLang="en-US" sz="2400"/>
              <a:t>common </a:t>
            </a:r>
            <a:r>
              <a:rPr lang="en-US" altLang="en-US" sz="2400" i="1"/>
              <a:t>causes </a:t>
            </a:r>
            <a:r>
              <a:rPr lang="en-US" altLang="en-US" sz="2400"/>
              <a:t>(=confounders)</a:t>
            </a:r>
          </a:p>
          <a:p>
            <a:pPr eaLnBrk="1" hangingPunct="1">
              <a:spcBef>
                <a:spcPct val="0"/>
              </a:spcBef>
              <a:buFontTx/>
              <a:buNone/>
            </a:pPr>
            <a:endParaRPr lang="en-US" altLang="en-US" sz="2400" i="1"/>
          </a:p>
          <a:p>
            <a:pPr eaLnBrk="1" hangingPunct="1">
              <a:spcBef>
                <a:spcPct val="0"/>
              </a:spcBef>
              <a:buFontTx/>
              <a:buNone/>
            </a:pPr>
            <a:endParaRPr lang="en-US" altLang="en-US" sz="2400" i="1"/>
          </a:p>
          <a:p>
            <a:pPr eaLnBrk="1" hangingPunct="1">
              <a:spcBef>
                <a:spcPct val="0"/>
              </a:spcBef>
              <a:buFontTx/>
              <a:buNone/>
            </a:pPr>
            <a:endParaRPr lang="en-US" altLang="en-US" sz="2400" i="1"/>
          </a:p>
          <a:p>
            <a:pPr eaLnBrk="1" hangingPunct="1">
              <a:spcBef>
                <a:spcPct val="0"/>
              </a:spcBef>
              <a:buFontTx/>
              <a:buNone/>
            </a:pPr>
            <a:endParaRPr lang="en-US" altLang="en-US" sz="2400" i="1"/>
          </a:p>
          <a:p>
            <a:pPr eaLnBrk="1" hangingPunct="1">
              <a:spcBef>
                <a:spcPct val="0"/>
              </a:spcBef>
              <a:buFontTx/>
              <a:buNone/>
            </a:pPr>
            <a:endParaRPr lang="en-US" altLang="en-US" sz="2400" i="1"/>
          </a:p>
          <a:p>
            <a:pPr eaLnBrk="1" hangingPunct="1">
              <a:spcBef>
                <a:spcPct val="0"/>
              </a:spcBef>
              <a:buFontTx/>
              <a:buNone/>
            </a:pPr>
            <a:r>
              <a:rPr lang="en-US" altLang="en-US" sz="2400"/>
              <a:t>Or mediators</a:t>
            </a:r>
          </a:p>
        </p:txBody>
      </p:sp>
      <p:sp>
        <p:nvSpPr>
          <p:cNvPr id="25610" name="Text Box 3"/>
          <p:cNvSpPr txBox="1">
            <a:spLocks noChangeArrowheads="1"/>
          </p:cNvSpPr>
          <p:nvPr/>
        </p:nvSpPr>
        <p:spPr bwMode="auto">
          <a:xfrm>
            <a:off x="5768975" y="3221038"/>
            <a:ext cx="300038"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B</a:t>
            </a:r>
          </a:p>
        </p:txBody>
      </p:sp>
      <p:sp>
        <p:nvSpPr>
          <p:cNvPr id="25611" name="Text Box 5"/>
          <p:cNvSpPr txBox="1">
            <a:spLocks noChangeArrowheads="1"/>
          </p:cNvSpPr>
          <p:nvPr/>
        </p:nvSpPr>
        <p:spPr bwMode="auto">
          <a:xfrm>
            <a:off x="6923088" y="3783013"/>
            <a:ext cx="344487"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C</a:t>
            </a:r>
          </a:p>
        </p:txBody>
      </p:sp>
      <p:sp>
        <p:nvSpPr>
          <p:cNvPr id="25612" name="Text Box 8"/>
          <p:cNvSpPr txBox="1">
            <a:spLocks noChangeArrowheads="1"/>
          </p:cNvSpPr>
          <p:nvPr/>
        </p:nvSpPr>
        <p:spPr bwMode="auto">
          <a:xfrm>
            <a:off x="6923088" y="2876550"/>
            <a:ext cx="300037"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A</a:t>
            </a:r>
          </a:p>
        </p:txBody>
      </p:sp>
      <p:cxnSp>
        <p:nvCxnSpPr>
          <p:cNvPr id="25613" name="AutoShape 9"/>
          <p:cNvCxnSpPr>
            <a:cxnSpLocks noChangeShapeType="1"/>
            <a:stCxn id="25612" idx="1"/>
            <a:endCxn id="25610" idx="3"/>
          </p:cNvCxnSpPr>
          <p:nvPr/>
        </p:nvCxnSpPr>
        <p:spPr bwMode="auto">
          <a:xfrm flipH="1">
            <a:off x="6069013" y="3136900"/>
            <a:ext cx="854075" cy="344488"/>
          </a:xfrm>
          <a:prstGeom prst="straightConnector1">
            <a:avLst/>
          </a:prstGeom>
          <a:noFill/>
          <a:ln w="9525">
            <a:solidFill>
              <a:schemeClr val="tx1"/>
            </a:solidFill>
            <a:round/>
            <a:headEnd type="stealth" w="lg" len="lg"/>
            <a:tailEnd type="none" w="lg" len="lg"/>
          </a:ln>
          <a:extLst>
            <a:ext uri="{909E8E84-426E-40DD-AFC4-6F175D3DCCD1}">
              <a14:hiddenFill xmlns:a14="http://schemas.microsoft.com/office/drawing/2010/main">
                <a:noFill/>
              </a14:hiddenFill>
            </a:ext>
          </a:extLst>
        </p:spPr>
      </p:cxnSp>
      <p:cxnSp>
        <p:nvCxnSpPr>
          <p:cNvPr id="25614" name="AutoShape 10"/>
          <p:cNvCxnSpPr>
            <a:cxnSpLocks noChangeShapeType="1"/>
            <a:stCxn id="25611" idx="1"/>
            <a:endCxn id="25610" idx="3"/>
          </p:cNvCxnSpPr>
          <p:nvPr/>
        </p:nvCxnSpPr>
        <p:spPr bwMode="auto">
          <a:xfrm flipH="1" flipV="1">
            <a:off x="6069013" y="3481388"/>
            <a:ext cx="854075" cy="563562"/>
          </a:xfrm>
          <a:prstGeom prst="straightConnector1">
            <a:avLst/>
          </a:prstGeom>
          <a:noFill/>
          <a:ln w="9525">
            <a:solidFill>
              <a:schemeClr val="tx1"/>
            </a:solidFill>
            <a:round/>
            <a:headEnd type="stealth" w="lg" len="lg"/>
            <a:tailEnd type="none" w="lg" len="lg"/>
          </a:ln>
          <a:extLst>
            <a:ext uri="{909E8E84-426E-40DD-AFC4-6F175D3DCCD1}">
              <a14:hiddenFill xmlns:a14="http://schemas.microsoft.com/office/drawing/2010/main">
                <a:noFill/>
              </a14:hiddenFill>
            </a:ext>
          </a:extLst>
        </p:spPr>
      </p:cxnSp>
      <p:sp>
        <p:nvSpPr>
          <p:cNvPr id="25615" name="Text Box 3"/>
          <p:cNvSpPr txBox="1">
            <a:spLocks noChangeArrowheads="1"/>
          </p:cNvSpPr>
          <p:nvPr/>
        </p:nvSpPr>
        <p:spPr bwMode="auto">
          <a:xfrm>
            <a:off x="6654800" y="5233988"/>
            <a:ext cx="3000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B</a:t>
            </a:r>
          </a:p>
        </p:txBody>
      </p:sp>
      <p:sp>
        <p:nvSpPr>
          <p:cNvPr id="25616" name="Text Box 5"/>
          <p:cNvSpPr txBox="1">
            <a:spLocks noChangeArrowheads="1"/>
          </p:cNvSpPr>
          <p:nvPr/>
        </p:nvSpPr>
        <p:spPr bwMode="auto">
          <a:xfrm>
            <a:off x="7691438" y="5233988"/>
            <a:ext cx="34448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C</a:t>
            </a:r>
          </a:p>
        </p:txBody>
      </p:sp>
      <p:sp>
        <p:nvSpPr>
          <p:cNvPr id="25617" name="Text Box 8"/>
          <p:cNvSpPr txBox="1">
            <a:spLocks noChangeArrowheads="1"/>
          </p:cNvSpPr>
          <p:nvPr/>
        </p:nvSpPr>
        <p:spPr bwMode="auto">
          <a:xfrm>
            <a:off x="5457825" y="5233988"/>
            <a:ext cx="3000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A</a:t>
            </a:r>
          </a:p>
        </p:txBody>
      </p:sp>
      <p:cxnSp>
        <p:nvCxnSpPr>
          <p:cNvPr id="25618" name="AutoShape 9"/>
          <p:cNvCxnSpPr>
            <a:cxnSpLocks noChangeShapeType="1"/>
            <a:stCxn id="25617" idx="3"/>
            <a:endCxn id="25615" idx="1"/>
          </p:cNvCxnSpPr>
          <p:nvPr/>
        </p:nvCxnSpPr>
        <p:spPr bwMode="auto">
          <a:xfrm>
            <a:off x="5757863" y="5495925"/>
            <a:ext cx="896937" cy="0"/>
          </a:xfrm>
          <a:prstGeom prst="straightConnector1">
            <a:avLst/>
          </a:prstGeom>
          <a:noFill/>
          <a:ln w="9525">
            <a:solidFill>
              <a:schemeClr val="tx1"/>
            </a:solidFill>
            <a:round/>
            <a:headEnd/>
            <a:tailEnd type="stealth" w="lg" len="lg"/>
          </a:ln>
          <a:extLst>
            <a:ext uri="{909E8E84-426E-40DD-AFC4-6F175D3DCCD1}">
              <a14:hiddenFill xmlns:a14="http://schemas.microsoft.com/office/drawing/2010/main">
                <a:noFill/>
              </a14:hiddenFill>
            </a:ext>
          </a:extLst>
        </p:spPr>
      </p:cxnSp>
      <p:cxnSp>
        <p:nvCxnSpPr>
          <p:cNvPr id="25619" name="AutoShape 10"/>
          <p:cNvCxnSpPr>
            <a:cxnSpLocks noChangeShapeType="1"/>
            <a:stCxn id="25615" idx="3"/>
            <a:endCxn id="25616" idx="1"/>
          </p:cNvCxnSpPr>
          <p:nvPr/>
        </p:nvCxnSpPr>
        <p:spPr bwMode="auto">
          <a:xfrm>
            <a:off x="6954838" y="5495925"/>
            <a:ext cx="736600" cy="0"/>
          </a:xfrm>
          <a:prstGeom prst="straightConnector1">
            <a:avLst/>
          </a:prstGeom>
          <a:noFill/>
          <a:ln w="9525">
            <a:solidFill>
              <a:schemeClr val="tx1"/>
            </a:solidFill>
            <a:round/>
            <a:headEnd/>
            <a:tailEnd type="stealth" w="lg" len="lg"/>
          </a:ln>
          <a:extLst>
            <a:ext uri="{909E8E84-426E-40DD-AFC4-6F175D3DCCD1}">
              <a14:hiddenFill xmlns:a14="http://schemas.microsoft.com/office/drawing/2010/main">
                <a:noFill/>
              </a14:hiddenFill>
            </a:ext>
          </a:extLst>
        </p:spPr>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ltLang="en-US" sz="4800" dirty="0"/>
              <a:t>D-separation</a:t>
            </a:r>
          </a:p>
        </p:txBody>
      </p:sp>
      <p:sp>
        <p:nvSpPr>
          <p:cNvPr id="26627" name="Rectangle 3"/>
          <p:cNvSpPr>
            <a:spLocks noGrp="1" noChangeArrowheads="1"/>
          </p:cNvSpPr>
          <p:nvPr>
            <p:ph idx="1"/>
          </p:nvPr>
        </p:nvSpPr>
        <p:spPr/>
        <p:txBody>
          <a:bodyPr/>
          <a:lstStyle/>
          <a:p>
            <a:pPr marL="609600" indent="-609600" eaLnBrk="1" hangingPunct="1">
              <a:lnSpc>
                <a:spcPct val="80000"/>
              </a:lnSpc>
              <a:spcBef>
                <a:spcPct val="0"/>
              </a:spcBef>
            </a:pPr>
            <a:r>
              <a:rPr lang="en-US" altLang="en-US" sz="2400" dirty="0"/>
              <a:t>The assumptions shown in a causal diagram imply that a variable X will be independent of a variable Y, after conditioning on a set of variables {Z} if every path between X and Y is blocked by {Z}.</a:t>
            </a:r>
          </a:p>
          <a:p>
            <a:pPr marL="609600" indent="-609600" eaLnBrk="1" hangingPunct="1">
              <a:lnSpc>
                <a:spcPct val="80000"/>
              </a:lnSpc>
              <a:spcBef>
                <a:spcPct val="0"/>
              </a:spcBef>
            </a:pPr>
            <a:endParaRPr lang="en-US" altLang="en-US" sz="2400" dirty="0"/>
          </a:p>
          <a:p>
            <a:pPr marL="609600" indent="-609600" eaLnBrk="1" hangingPunct="1">
              <a:lnSpc>
                <a:spcPct val="80000"/>
              </a:lnSpc>
              <a:spcBef>
                <a:spcPct val="0"/>
              </a:spcBef>
            </a:pPr>
            <a:r>
              <a:rPr lang="en-US" altLang="en-US" sz="2400" dirty="0"/>
              <a:t>The set of covariates {Z} blocks a path if and only if either:</a:t>
            </a:r>
          </a:p>
          <a:p>
            <a:pPr marL="1154113" lvl="1" indent="-533400" eaLnBrk="1" hangingPunct="1">
              <a:lnSpc>
                <a:spcPct val="80000"/>
              </a:lnSpc>
              <a:spcBef>
                <a:spcPct val="0"/>
              </a:spcBef>
              <a:buFontTx/>
              <a:buAutoNum type="arabicPeriod"/>
            </a:pPr>
            <a:r>
              <a:rPr lang="en-US" altLang="en-US" sz="2400" dirty="0"/>
              <a:t>The path contains a non-collider that is </a:t>
            </a:r>
            <a:r>
              <a:rPr lang="en-US" altLang="en-US" sz="2400" dirty="0">
                <a:solidFill>
                  <a:srgbClr val="FF3300"/>
                </a:solidFill>
              </a:rPr>
              <a:t>in</a:t>
            </a:r>
            <a:r>
              <a:rPr lang="en-US" altLang="en-US" sz="2400" dirty="0"/>
              <a:t> {Z} , or</a:t>
            </a:r>
          </a:p>
          <a:p>
            <a:pPr marL="1154113" lvl="1" indent="-533400" eaLnBrk="1" hangingPunct="1">
              <a:lnSpc>
                <a:spcPct val="80000"/>
              </a:lnSpc>
              <a:spcBef>
                <a:spcPct val="0"/>
              </a:spcBef>
              <a:buFontTx/>
              <a:buAutoNum type="arabicPeriod"/>
            </a:pPr>
            <a:r>
              <a:rPr lang="en-US" altLang="en-US" sz="2400" dirty="0"/>
              <a:t>The path contains a collider which is </a:t>
            </a:r>
            <a:r>
              <a:rPr lang="en-US" altLang="en-US" sz="2400" dirty="0">
                <a:solidFill>
                  <a:srgbClr val="FF3300"/>
                </a:solidFill>
              </a:rPr>
              <a:t>not in</a:t>
            </a:r>
            <a:r>
              <a:rPr lang="en-US" altLang="en-US" sz="2400" dirty="0"/>
              <a:t> {Z} , and no descendant of the collider is in {Z} .</a:t>
            </a:r>
          </a:p>
          <a:p>
            <a:pPr marL="1154113" lvl="1" indent="-533400" eaLnBrk="1" hangingPunct="1">
              <a:lnSpc>
                <a:spcPct val="80000"/>
              </a:lnSpc>
              <a:spcBef>
                <a:spcPct val="0"/>
              </a:spcBef>
              <a:buFontTx/>
              <a:buAutoNum type="arabicPeriod"/>
            </a:pPr>
            <a:endParaRPr lang="en-US" altLang="en-US" sz="2400" dirty="0"/>
          </a:p>
          <a:p>
            <a:pPr marL="609600" indent="-609600" eaLnBrk="1" hangingPunct="1">
              <a:lnSpc>
                <a:spcPct val="80000"/>
              </a:lnSpc>
              <a:spcBef>
                <a:spcPct val="0"/>
              </a:spcBef>
            </a:pPr>
            <a:r>
              <a:rPr lang="en-US" altLang="en-US" sz="2400" dirty="0"/>
              <a:t>If there is an unblocked path linking X and Y, then X and Y will typically be statistically dependent (unless there is a perfectly offsetting balance between two paths).</a:t>
            </a:r>
          </a:p>
          <a:p>
            <a:pPr marL="609600" indent="-609600" eaLnBrk="1" hangingPunct="1">
              <a:lnSpc>
                <a:spcPct val="80000"/>
              </a:lnSpc>
              <a:spcBef>
                <a:spcPct val="0"/>
              </a:spcBef>
            </a:pPr>
            <a:endParaRPr lang="en-US" altLang="en-US" sz="2400" dirty="0"/>
          </a:p>
        </p:txBody>
      </p:sp>
      <p:sp>
        <p:nvSpPr>
          <p:cNvPr id="2" name="Slide Number Placeholder 1"/>
          <p:cNvSpPr>
            <a:spLocks noGrp="1"/>
          </p:cNvSpPr>
          <p:nvPr>
            <p:ph type="sldNum" sz="quarter" idx="12"/>
          </p:nvPr>
        </p:nvSpPr>
        <p:spPr/>
        <p:txBody>
          <a:bodyPr/>
          <a:lstStyle/>
          <a:p>
            <a:pPr>
              <a:defRPr/>
            </a:pPr>
            <a:fld id="{115B76B1-0873-4B31-A30C-3952D810BB69}" type="slidenum">
              <a:rPr lang="en-US" smtClean="0"/>
              <a:pPr>
                <a:defRPr/>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sz="4800" dirty="0"/>
              <a:t>D-separation: intuition</a:t>
            </a:r>
          </a:p>
        </p:txBody>
      </p:sp>
      <p:sp>
        <p:nvSpPr>
          <p:cNvPr id="27651" name="Rectangle 3"/>
          <p:cNvSpPr>
            <a:spLocks noGrp="1" noChangeArrowheads="1"/>
          </p:cNvSpPr>
          <p:nvPr>
            <p:ph idx="1"/>
          </p:nvPr>
        </p:nvSpPr>
        <p:spPr/>
        <p:txBody>
          <a:bodyPr/>
          <a:lstStyle/>
          <a:p>
            <a:pPr marL="609600" indent="-609600" eaLnBrk="1" hangingPunct="1">
              <a:lnSpc>
                <a:spcPct val="80000"/>
              </a:lnSpc>
              <a:spcBef>
                <a:spcPct val="0"/>
              </a:spcBef>
            </a:pPr>
            <a:r>
              <a:rPr lang="en-US" altLang="en-US" sz="2800" dirty="0"/>
              <a:t>There may be many reasons that two variables are associated (some confounding, some mediated causation </a:t>
            </a:r>
            <a:r>
              <a:rPr lang="en-US" altLang="en-US" sz="2800" dirty="0" err="1"/>
              <a:t>etc</a:t>
            </a:r>
            <a:r>
              <a:rPr lang="en-US" altLang="en-US" sz="2800" dirty="0"/>
              <a:t>).</a:t>
            </a:r>
          </a:p>
          <a:p>
            <a:pPr marL="609600" indent="-609600" eaLnBrk="1" hangingPunct="1">
              <a:lnSpc>
                <a:spcPct val="80000"/>
              </a:lnSpc>
              <a:spcBef>
                <a:spcPct val="0"/>
              </a:spcBef>
            </a:pPr>
            <a:r>
              <a:rPr lang="en-US" altLang="en-US" sz="2800" dirty="0"/>
              <a:t>Adjusting for a confounder of the two variables blocks that source of association between two variables</a:t>
            </a:r>
          </a:p>
          <a:p>
            <a:pPr marL="609600" indent="-609600" eaLnBrk="1" hangingPunct="1">
              <a:lnSpc>
                <a:spcPct val="80000"/>
              </a:lnSpc>
              <a:spcBef>
                <a:spcPct val="0"/>
              </a:spcBef>
            </a:pPr>
            <a:r>
              <a:rPr lang="en-US" altLang="en-US" sz="2800" dirty="0"/>
              <a:t>Adjusting for a mediator between the two variables blocks that source of association between two variables</a:t>
            </a:r>
          </a:p>
          <a:p>
            <a:pPr marL="609600" indent="-609600" eaLnBrk="1" hangingPunct="1">
              <a:lnSpc>
                <a:spcPct val="80000"/>
              </a:lnSpc>
              <a:spcBef>
                <a:spcPct val="0"/>
              </a:spcBef>
            </a:pPr>
            <a:r>
              <a:rPr lang="en-US" altLang="en-US" sz="2800" dirty="0"/>
              <a:t>Adjusting for a common effect of the two variables </a:t>
            </a:r>
            <a:r>
              <a:rPr lang="en-US" altLang="en-US" sz="2800" i="1" dirty="0"/>
              <a:t>creates</a:t>
            </a:r>
            <a:r>
              <a:rPr lang="en-US" altLang="en-US" sz="2800" dirty="0"/>
              <a:t> an association between the two variables</a:t>
            </a:r>
            <a:endParaRPr lang="en-US" altLang="en-US" sz="2400" dirty="0"/>
          </a:p>
          <a:p>
            <a:pPr marL="609600" indent="-609600" eaLnBrk="1" hangingPunct="1">
              <a:lnSpc>
                <a:spcPct val="80000"/>
              </a:lnSpc>
              <a:spcBef>
                <a:spcPct val="0"/>
              </a:spcBef>
            </a:pPr>
            <a:endParaRPr lang="en-US" altLang="en-US" sz="2400" dirty="0"/>
          </a:p>
        </p:txBody>
      </p:sp>
      <p:sp>
        <p:nvSpPr>
          <p:cNvPr id="2" name="Slide Number Placeholder 1"/>
          <p:cNvSpPr>
            <a:spLocks noGrp="1"/>
          </p:cNvSpPr>
          <p:nvPr>
            <p:ph type="sldNum" sz="quarter" idx="12"/>
          </p:nvPr>
        </p:nvSpPr>
        <p:spPr/>
        <p:txBody>
          <a:bodyPr/>
          <a:lstStyle/>
          <a:p>
            <a:pPr>
              <a:defRPr/>
            </a:pPr>
            <a:fld id="{115B76B1-0873-4B31-A30C-3952D810BB69}" type="slidenum">
              <a:rPr lang="en-US" smtClean="0"/>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normAutofit/>
          </a:bodyPr>
          <a:lstStyle/>
          <a:p>
            <a:pPr eaLnBrk="1" hangingPunct="1"/>
            <a:r>
              <a:rPr lang="en-US" altLang="en-US" sz="4800" dirty="0"/>
              <a:t>Example Causal Diagrams</a:t>
            </a:r>
          </a:p>
        </p:txBody>
      </p:sp>
      <p:sp>
        <p:nvSpPr>
          <p:cNvPr id="5" name="Slide Number Placeholder 4"/>
          <p:cNvSpPr>
            <a:spLocks noGrp="1"/>
          </p:cNvSpPr>
          <p:nvPr>
            <p:ph type="sldNum" sz="quarter" idx="12"/>
          </p:nvPr>
        </p:nvSpPr>
        <p:spPr/>
        <p:txBody>
          <a:bodyPr/>
          <a:lstStyle/>
          <a:p>
            <a:pPr>
              <a:defRPr/>
            </a:pPr>
            <a:fld id="{188FB08C-7B8D-4ADA-B345-492B06AC89BF}" type="slidenum">
              <a:rPr lang="en-US" smtClean="0"/>
              <a:pPr>
                <a:defRPr/>
              </a:pPr>
              <a:t>13</a:t>
            </a:fld>
            <a:endParaRPr lang="en-US"/>
          </a:p>
        </p:txBody>
      </p:sp>
      <p:grpSp>
        <p:nvGrpSpPr>
          <p:cNvPr id="2" name="Group 3"/>
          <p:cNvGrpSpPr>
            <a:grpSpLocks/>
          </p:cNvGrpSpPr>
          <p:nvPr/>
        </p:nvGrpSpPr>
        <p:grpSpPr bwMode="auto">
          <a:xfrm>
            <a:off x="4430713" y="4770438"/>
            <a:ext cx="2922587" cy="1117600"/>
            <a:chOff x="1939" y="3437"/>
            <a:chExt cx="1841" cy="704"/>
          </a:xfrm>
        </p:grpSpPr>
        <p:sp>
          <p:nvSpPr>
            <p:cNvPr id="35892" name="Text Box 4"/>
            <p:cNvSpPr txBox="1">
              <a:spLocks noChangeArrowheads="1"/>
            </p:cNvSpPr>
            <p:nvPr/>
          </p:nvSpPr>
          <p:spPr bwMode="auto">
            <a:xfrm>
              <a:off x="2657" y="3437"/>
              <a:ext cx="189"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X</a:t>
              </a:r>
            </a:p>
          </p:txBody>
        </p:sp>
        <p:sp>
          <p:nvSpPr>
            <p:cNvPr id="35893" name="Text Box 5"/>
            <p:cNvSpPr txBox="1">
              <a:spLocks noChangeArrowheads="1"/>
            </p:cNvSpPr>
            <p:nvPr/>
          </p:nvSpPr>
          <p:spPr bwMode="auto">
            <a:xfrm>
              <a:off x="3569" y="3438"/>
              <a:ext cx="21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Y</a:t>
              </a:r>
            </a:p>
          </p:txBody>
        </p:sp>
        <p:sp>
          <p:nvSpPr>
            <p:cNvPr id="35894" name="Text Box 6"/>
            <p:cNvSpPr txBox="1">
              <a:spLocks noChangeArrowheads="1"/>
            </p:cNvSpPr>
            <p:nvPr/>
          </p:nvSpPr>
          <p:spPr bwMode="auto">
            <a:xfrm>
              <a:off x="2331" y="3891"/>
              <a:ext cx="2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U</a:t>
              </a:r>
            </a:p>
          </p:txBody>
        </p:sp>
        <p:cxnSp>
          <p:nvCxnSpPr>
            <p:cNvPr id="35895" name="AutoShape 7"/>
            <p:cNvCxnSpPr>
              <a:cxnSpLocks noChangeShapeType="1"/>
              <a:stCxn id="35892" idx="3"/>
              <a:endCxn id="35893" idx="1"/>
            </p:cNvCxnSpPr>
            <p:nvPr/>
          </p:nvCxnSpPr>
          <p:spPr bwMode="auto">
            <a:xfrm>
              <a:off x="2846" y="3562"/>
              <a:ext cx="723" cy="1"/>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5896" name="AutoShape 8"/>
            <p:cNvCxnSpPr>
              <a:cxnSpLocks noChangeShapeType="1"/>
              <a:stCxn id="35894" idx="0"/>
              <a:endCxn id="35893" idx="2"/>
            </p:cNvCxnSpPr>
            <p:nvPr/>
          </p:nvCxnSpPr>
          <p:spPr bwMode="auto">
            <a:xfrm flipV="1">
              <a:off x="2440" y="3688"/>
              <a:ext cx="1235" cy="20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5897" name="Text Box 9"/>
            <p:cNvSpPr txBox="1">
              <a:spLocks noChangeArrowheads="1"/>
            </p:cNvSpPr>
            <p:nvPr/>
          </p:nvSpPr>
          <p:spPr bwMode="auto">
            <a:xfrm>
              <a:off x="1939" y="3438"/>
              <a:ext cx="189"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A</a:t>
              </a:r>
            </a:p>
          </p:txBody>
        </p:sp>
        <p:cxnSp>
          <p:nvCxnSpPr>
            <p:cNvPr id="35898" name="AutoShape 10"/>
            <p:cNvCxnSpPr>
              <a:cxnSpLocks noChangeShapeType="1"/>
              <a:stCxn id="35897" idx="3"/>
              <a:endCxn id="35892" idx="1"/>
            </p:cNvCxnSpPr>
            <p:nvPr/>
          </p:nvCxnSpPr>
          <p:spPr bwMode="auto">
            <a:xfrm flipV="1">
              <a:off x="2128" y="3562"/>
              <a:ext cx="529" cy="1"/>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5899" name="AutoShape 11"/>
            <p:cNvCxnSpPr>
              <a:cxnSpLocks noChangeShapeType="1"/>
              <a:stCxn id="35894" idx="0"/>
              <a:endCxn id="35892" idx="2"/>
            </p:cNvCxnSpPr>
            <p:nvPr/>
          </p:nvCxnSpPr>
          <p:spPr bwMode="auto">
            <a:xfrm flipV="1">
              <a:off x="2440" y="3687"/>
              <a:ext cx="312" cy="204"/>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3" name="Group 12"/>
          <p:cNvGrpSpPr>
            <a:grpSpLocks/>
          </p:cNvGrpSpPr>
          <p:nvPr/>
        </p:nvGrpSpPr>
        <p:grpSpPr bwMode="auto">
          <a:xfrm>
            <a:off x="412750" y="4622800"/>
            <a:ext cx="2220913" cy="1862138"/>
            <a:chOff x="260" y="2912"/>
            <a:chExt cx="1399" cy="1173"/>
          </a:xfrm>
        </p:grpSpPr>
        <p:sp>
          <p:nvSpPr>
            <p:cNvPr id="35883" name="Text Box 13"/>
            <p:cNvSpPr txBox="1">
              <a:spLocks noChangeArrowheads="1"/>
            </p:cNvSpPr>
            <p:nvPr/>
          </p:nvSpPr>
          <p:spPr bwMode="auto">
            <a:xfrm>
              <a:off x="260" y="3834"/>
              <a:ext cx="189"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X</a:t>
              </a:r>
            </a:p>
          </p:txBody>
        </p:sp>
        <p:sp>
          <p:nvSpPr>
            <p:cNvPr id="35884" name="Text Box 14"/>
            <p:cNvSpPr txBox="1">
              <a:spLocks noChangeArrowheads="1"/>
            </p:cNvSpPr>
            <p:nvPr/>
          </p:nvSpPr>
          <p:spPr bwMode="auto">
            <a:xfrm>
              <a:off x="1172" y="3835"/>
              <a:ext cx="14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Y</a:t>
              </a:r>
            </a:p>
          </p:txBody>
        </p:sp>
        <p:sp>
          <p:nvSpPr>
            <p:cNvPr id="35885" name="Text Box 15"/>
            <p:cNvSpPr txBox="1">
              <a:spLocks noChangeArrowheads="1"/>
            </p:cNvSpPr>
            <p:nvPr/>
          </p:nvSpPr>
          <p:spPr bwMode="auto">
            <a:xfrm>
              <a:off x="750" y="3353"/>
              <a:ext cx="34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B</a:t>
              </a:r>
              <a:endParaRPr lang="en-US" altLang="en-US" sz="2000" b="1" baseline="-25000"/>
            </a:p>
          </p:txBody>
        </p:sp>
        <p:cxnSp>
          <p:nvCxnSpPr>
            <p:cNvPr id="35886" name="AutoShape 16"/>
            <p:cNvCxnSpPr>
              <a:cxnSpLocks noChangeShapeType="1"/>
              <a:stCxn id="35887" idx="2"/>
              <a:endCxn id="35885" idx="0"/>
            </p:cNvCxnSpPr>
            <p:nvPr/>
          </p:nvCxnSpPr>
          <p:spPr bwMode="auto">
            <a:xfrm>
              <a:off x="605" y="3171"/>
              <a:ext cx="317" cy="18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5887" name="Text Box 17"/>
            <p:cNvSpPr txBox="1">
              <a:spLocks noChangeArrowheads="1"/>
            </p:cNvSpPr>
            <p:nvPr/>
          </p:nvSpPr>
          <p:spPr bwMode="auto">
            <a:xfrm>
              <a:off x="433" y="2921"/>
              <a:ext cx="34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E</a:t>
              </a:r>
              <a:endParaRPr lang="en-US" altLang="en-US" sz="2000" b="1" baseline="-25000"/>
            </a:p>
          </p:txBody>
        </p:sp>
        <p:cxnSp>
          <p:nvCxnSpPr>
            <p:cNvPr id="35888" name="AutoShape 18"/>
            <p:cNvCxnSpPr>
              <a:cxnSpLocks noChangeShapeType="1"/>
              <a:stCxn id="35887" idx="2"/>
            </p:cNvCxnSpPr>
            <p:nvPr/>
          </p:nvCxnSpPr>
          <p:spPr bwMode="auto">
            <a:xfrm flipH="1">
              <a:off x="374" y="3171"/>
              <a:ext cx="231" cy="62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5889" name="AutoShape 19"/>
            <p:cNvCxnSpPr>
              <a:cxnSpLocks noChangeShapeType="1"/>
              <a:stCxn id="35890" idx="2"/>
            </p:cNvCxnSpPr>
            <p:nvPr/>
          </p:nvCxnSpPr>
          <p:spPr bwMode="auto">
            <a:xfrm flipH="1">
              <a:off x="1292" y="3162"/>
              <a:ext cx="196" cy="634"/>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5890" name="Text Box 20"/>
            <p:cNvSpPr txBox="1">
              <a:spLocks noChangeArrowheads="1"/>
            </p:cNvSpPr>
            <p:nvPr/>
          </p:nvSpPr>
          <p:spPr bwMode="auto">
            <a:xfrm>
              <a:off x="1316" y="2912"/>
              <a:ext cx="34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A</a:t>
              </a:r>
              <a:endParaRPr lang="en-US" altLang="en-US" sz="2000" b="1" baseline="-25000"/>
            </a:p>
          </p:txBody>
        </p:sp>
        <p:cxnSp>
          <p:nvCxnSpPr>
            <p:cNvPr id="35891" name="AutoShape 21"/>
            <p:cNvCxnSpPr>
              <a:cxnSpLocks noChangeShapeType="1"/>
              <a:stCxn id="35890" idx="2"/>
              <a:endCxn id="35885" idx="0"/>
            </p:cNvCxnSpPr>
            <p:nvPr/>
          </p:nvCxnSpPr>
          <p:spPr bwMode="auto">
            <a:xfrm flipH="1">
              <a:off x="922" y="3162"/>
              <a:ext cx="566" cy="191"/>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4" name="Group 22"/>
          <p:cNvGrpSpPr>
            <a:grpSpLocks/>
          </p:cNvGrpSpPr>
          <p:nvPr/>
        </p:nvGrpSpPr>
        <p:grpSpPr bwMode="auto">
          <a:xfrm>
            <a:off x="406400" y="2017713"/>
            <a:ext cx="2220913" cy="1862137"/>
            <a:chOff x="256" y="1271"/>
            <a:chExt cx="1399" cy="1173"/>
          </a:xfrm>
        </p:grpSpPr>
        <p:sp>
          <p:nvSpPr>
            <p:cNvPr id="35871" name="Text Box 23"/>
            <p:cNvSpPr txBox="1">
              <a:spLocks noChangeArrowheads="1"/>
            </p:cNvSpPr>
            <p:nvPr/>
          </p:nvSpPr>
          <p:spPr bwMode="auto">
            <a:xfrm>
              <a:off x="256" y="2193"/>
              <a:ext cx="189"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X</a:t>
              </a:r>
            </a:p>
          </p:txBody>
        </p:sp>
        <p:sp>
          <p:nvSpPr>
            <p:cNvPr id="35872" name="Text Box 24"/>
            <p:cNvSpPr txBox="1">
              <a:spLocks noChangeArrowheads="1"/>
            </p:cNvSpPr>
            <p:nvPr/>
          </p:nvSpPr>
          <p:spPr bwMode="auto">
            <a:xfrm>
              <a:off x="1168" y="2194"/>
              <a:ext cx="14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Y</a:t>
              </a:r>
            </a:p>
          </p:txBody>
        </p:sp>
        <p:cxnSp>
          <p:nvCxnSpPr>
            <p:cNvPr id="35873" name="AutoShape 25"/>
            <p:cNvCxnSpPr>
              <a:cxnSpLocks noChangeShapeType="1"/>
              <a:stCxn id="35871" idx="3"/>
              <a:endCxn id="35872" idx="1"/>
            </p:cNvCxnSpPr>
            <p:nvPr/>
          </p:nvCxnSpPr>
          <p:spPr bwMode="auto">
            <a:xfrm>
              <a:off x="445" y="2318"/>
              <a:ext cx="723" cy="1"/>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5874" name="AutoShape 26"/>
            <p:cNvCxnSpPr>
              <a:cxnSpLocks noChangeShapeType="1"/>
              <a:stCxn id="35875" idx="2"/>
              <a:endCxn id="35872" idx="0"/>
            </p:cNvCxnSpPr>
            <p:nvPr/>
          </p:nvCxnSpPr>
          <p:spPr bwMode="auto">
            <a:xfrm>
              <a:off x="918" y="1962"/>
              <a:ext cx="322" cy="23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5875" name="Text Box 27"/>
            <p:cNvSpPr txBox="1">
              <a:spLocks noChangeArrowheads="1"/>
            </p:cNvSpPr>
            <p:nvPr/>
          </p:nvSpPr>
          <p:spPr bwMode="auto">
            <a:xfrm>
              <a:off x="746" y="1712"/>
              <a:ext cx="34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A</a:t>
              </a:r>
              <a:r>
                <a:rPr lang="en-US" altLang="en-US" sz="2000" b="1" baseline="-25000"/>
                <a:t>3</a:t>
              </a:r>
            </a:p>
          </p:txBody>
        </p:sp>
        <p:cxnSp>
          <p:nvCxnSpPr>
            <p:cNvPr id="35876" name="AutoShape 28"/>
            <p:cNvCxnSpPr>
              <a:cxnSpLocks noChangeShapeType="1"/>
              <a:stCxn id="35875" idx="2"/>
              <a:endCxn id="35871" idx="0"/>
            </p:cNvCxnSpPr>
            <p:nvPr/>
          </p:nvCxnSpPr>
          <p:spPr bwMode="auto">
            <a:xfrm flipH="1">
              <a:off x="351" y="1962"/>
              <a:ext cx="567" cy="231"/>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5877" name="AutoShape 29"/>
            <p:cNvCxnSpPr>
              <a:cxnSpLocks noChangeShapeType="1"/>
              <a:stCxn id="35878" idx="2"/>
              <a:endCxn id="35875" idx="0"/>
            </p:cNvCxnSpPr>
            <p:nvPr/>
          </p:nvCxnSpPr>
          <p:spPr bwMode="auto">
            <a:xfrm>
              <a:off x="601" y="1530"/>
              <a:ext cx="317" cy="18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5878" name="Text Box 30"/>
            <p:cNvSpPr txBox="1">
              <a:spLocks noChangeArrowheads="1"/>
            </p:cNvSpPr>
            <p:nvPr/>
          </p:nvSpPr>
          <p:spPr bwMode="auto">
            <a:xfrm>
              <a:off x="429" y="1280"/>
              <a:ext cx="34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A</a:t>
              </a:r>
              <a:r>
                <a:rPr lang="en-US" altLang="en-US" sz="2000" b="1" baseline="-25000"/>
                <a:t>1</a:t>
              </a:r>
            </a:p>
          </p:txBody>
        </p:sp>
        <p:cxnSp>
          <p:nvCxnSpPr>
            <p:cNvPr id="35879" name="AutoShape 31"/>
            <p:cNvCxnSpPr>
              <a:cxnSpLocks noChangeShapeType="1"/>
              <a:stCxn id="35878" idx="2"/>
            </p:cNvCxnSpPr>
            <p:nvPr/>
          </p:nvCxnSpPr>
          <p:spPr bwMode="auto">
            <a:xfrm flipH="1">
              <a:off x="370" y="1530"/>
              <a:ext cx="231" cy="62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5880" name="AutoShape 32"/>
            <p:cNvCxnSpPr>
              <a:cxnSpLocks noChangeShapeType="1"/>
              <a:stCxn id="35881" idx="2"/>
            </p:cNvCxnSpPr>
            <p:nvPr/>
          </p:nvCxnSpPr>
          <p:spPr bwMode="auto">
            <a:xfrm flipH="1">
              <a:off x="1288" y="1521"/>
              <a:ext cx="196" cy="634"/>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5881" name="Text Box 33"/>
            <p:cNvSpPr txBox="1">
              <a:spLocks noChangeArrowheads="1"/>
            </p:cNvSpPr>
            <p:nvPr/>
          </p:nvSpPr>
          <p:spPr bwMode="auto">
            <a:xfrm>
              <a:off x="1312" y="1271"/>
              <a:ext cx="34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A</a:t>
              </a:r>
              <a:r>
                <a:rPr lang="en-US" altLang="en-US" sz="2000" b="1" baseline="-25000"/>
                <a:t>2</a:t>
              </a:r>
            </a:p>
          </p:txBody>
        </p:sp>
        <p:cxnSp>
          <p:nvCxnSpPr>
            <p:cNvPr id="35882" name="AutoShape 34"/>
            <p:cNvCxnSpPr>
              <a:cxnSpLocks noChangeShapeType="1"/>
              <a:stCxn id="35881" idx="2"/>
              <a:endCxn id="35875" idx="0"/>
            </p:cNvCxnSpPr>
            <p:nvPr/>
          </p:nvCxnSpPr>
          <p:spPr bwMode="auto">
            <a:xfrm flipH="1">
              <a:off x="918" y="1521"/>
              <a:ext cx="566" cy="191"/>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35846" name="Group 35"/>
          <p:cNvGrpSpPr>
            <a:grpSpLocks/>
          </p:cNvGrpSpPr>
          <p:nvPr/>
        </p:nvGrpSpPr>
        <p:grpSpPr bwMode="auto">
          <a:xfrm>
            <a:off x="3914775" y="2062163"/>
            <a:ext cx="2381250" cy="2000250"/>
            <a:chOff x="2136" y="1527"/>
            <a:chExt cx="1500" cy="1260"/>
          </a:xfrm>
        </p:grpSpPr>
        <p:sp>
          <p:nvSpPr>
            <p:cNvPr id="35862" name="Text Box 36"/>
            <p:cNvSpPr txBox="1">
              <a:spLocks noChangeArrowheads="1"/>
            </p:cNvSpPr>
            <p:nvPr/>
          </p:nvSpPr>
          <p:spPr bwMode="auto">
            <a:xfrm>
              <a:off x="2821" y="1527"/>
              <a:ext cx="189"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A</a:t>
              </a:r>
            </a:p>
          </p:txBody>
        </p:sp>
        <p:sp>
          <p:nvSpPr>
            <p:cNvPr id="35863" name="Text Box 37"/>
            <p:cNvSpPr txBox="1">
              <a:spLocks noChangeArrowheads="1"/>
            </p:cNvSpPr>
            <p:nvPr/>
          </p:nvSpPr>
          <p:spPr bwMode="auto">
            <a:xfrm>
              <a:off x="3433" y="1553"/>
              <a:ext cx="20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Y</a:t>
              </a:r>
            </a:p>
          </p:txBody>
        </p:sp>
        <p:sp>
          <p:nvSpPr>
            <p:cNvPr id="35864" name="Text Box 38"/>
            <p:cNvSpPr txBox="1">
              <a:spLocks noChangeArrowheads="1"/>
            </p:cNvSpPr>
            <p:nvPr/>
          </p:nvSpPr>
          <p:spPr bwMode="auto">
            <a:xfrm>
              <a:off x="2804" y="2040"/>
              <a:ext cx="2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B</a:t>
              </a:r>
            </a:p>
          </p:txBody>
        </p:sp>
        <p:cxnSp>
          <p:nvCxnSpPr>
            <p:cNvPr id="35865" name="AutoShape 39"/>
            <p:cNvCxnSpPr>
              <a:cxnSpLocks noChangeShapeType="1"/>
              <a:stCxn id="35869" idx="3"/>
              <a:endCxn id="35863" idx="2"/>
            </p:cNvCxnSpPr>
            <p:nvPr/>
          </p:nvCxnSpPr>
          <p:spPr bwMode="auto">
            <a:xfrm flipV="1">
              <a:off x="3024" y="1803"/>
              <a:ext cx="511" cy="859"/>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5866" name="Text Box 40"/>
            <p:cNvSpPr txBox="1">
              <a:spLocks noChangeArrowheads="1"/>
            </p:cNvSpPr>
            <p:nvPr/>
          </p:nvSpPr>
          <p:spPr bwMode="auto">
            <a:xfrm>
              <a:off x="2136" y="1529"/>
              <a:ext cx="189"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X</a:t>
              </a:r>
            </a:p>
          </p:txBody>
        </p:sp>
        <p:cxnSp>
          <p:nvCxnSpPr>
            <p:cNvPr id="35867" name="AutoShape 41"/>
            <p:cNvCxnSpPr>
              <a:cxnSpLocks noChangeShapeType="1"/>
              <a:stCxn id="35866" idx="3"/>
              <a:endCxn id="35862" idx="1"/>
            </p:cNvCxnSpPr>
            <p:nvPr/>
          </p:nvCxnSpPr>
          <p:spPr bwMode="auto">
            <a:xfrm flipV="1">
              <a:off x="2325" y="1652"/>
              <a:ext cx="496" cy="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5868" name="AutoShape 42"/>
            <p:cNvCxnSpPr>
              <a:cxnSpLocks noChangeShapeType="1"/>
              <a:stCxn id="35864" idx="0"/>
              <a:endCxn id="35862" idx="2"/>
            </p:cNvCxnSpPr>
            <p:nvPr/>
          </p:nvCxnSpPr>
          <p:spPr bwMode="auto">
            <a:xfrm flipV="1">
              <a:off x="2913" y="1777"/>
              <a:ext cx="3" cy="263"/>
            </a:xfrm>
            <a:prstGeom prst="straightConnector1">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cxnSp>
        <p:sp>
          <p:nvSpPr>
            <p:cNvPr id="35869" name="Text Box 43"/>
            <p:cNvSpPr txBox="1">
              <a:spLocks noChangeArrowheads="1"/>
            </p:cNvSpPr>
            <p:nvPr/>
          </p:nvSpPr>
          <p:spPr bwMode="auto">
            <a:xfrm>
              <a:off x="2807" y="2537"/>
              <a:ext cx="2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E</a:t>
              </a:r>
            </a:p>
          </p:txBody>
        </p:sp>
        <p:cxnSp>
          <p:nvCxnSpPr>
            <p:cNvPr id="35870" name="AutoShape 44"/>
            <p:cNvCxnSpPr>
              <a:cxnSpLocks noChangeShapeType="1"/>
              <a:stCxn id="35869" idx="0"/>
              <a:endCxn id="35864" idx="2"/>
            </p:cNvCxnSpPr>
            <p:nvPr/>
          </p:nvCxnSpPr>
          <p:spPr bwMode="auto">
            <a:xfrm flipH="1" flipV="1">
              <a:off x="2913" y="2290"/>
              <a:ext cx="3" cy="247"/>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78254" y="4037921"/>
            <a:ext cx="8475889" cy="2696123"/>
          </a:xfrm>
          <a:prstGeom prst="rect">
            <a:avLst/>
          </a:prstGeom>
          <a:noFill/>
        </p:spPr>
        <p:txBody>
          <a:bodyPr wrap="square" rtlCol="0">
            <a:spAutoFit/>
          </a:bodyPr>
          <a:lstStyle/>
          <a:p>
            <a:pPr marL="119062" indent="0">
              <a:buNone/>
            </a:pPr>
            <a:r>
              <a:rPr lang="en-US" sz="1800" dirty="0" smtClean="0"/>
              <a:t>If </a:t>
            </a:r>
            <a:r>
              <a:rPr lang="en-US" sz="1800" dirty="0"/>
              <a:t>you wanted to generate data, for </a:t>
            </a:r>
            <a:r>
              <a:rPr lang="en-US" sz="1800" dirty="0" smtClean="0"/>
              <a:t>example</a:t>
            </a:r>
          </a:p>
          <a:p>
            <a:pPr marL="119062" indent="0">
              <a:buNone/>
            </a:pPr>
            <a:r>
              <a:rPr lang="en-US" sz="1800" dirty="0" smtClean="0"/>
              <a:t>(here ignoring the correlated errors)</a:t>
            </a:r>
            <a:r>
              <a:rPr lang="en-US" sz="1800" dirty="0" smtClean="0"/>
              <a:t>:</a:t>
            </a:r>
            <a:endParaRPr lang="en-US" sz="1800" dirty="0"/>
          </a:p>
          <a:p>
            <a:pPr marL="119062" indent="0">
              <a:buNone/>
            </a:pPr>
            <a:r>
              <a:rPr lang="en-US" sz="1800" dirty="0" smtClean="0"/>
              <a:t>gen </a:t>
            </a:r>
            <a:r>
              <a:rPr lang="en-US" sz="1800" dirty="0" err="1"/>
              <a:t>Uw</a:t>
            </a:r>
            <a:r>
              <a:rPr lang="en-US" sz="1800" dirty="0"/>
              <a:t>=</a:t>
            </a:r>
            <a:r>
              <a:rPr lang="en-US" sz="1800" dirty="0" err="1"/>
              <a:t>rnormal</a:t>
            </a:r>
            <a:r>
              <a:rPr lang="en-US" sz="1800" dirty="0"/>
              <a:t>()</a:t>
            </a:r>
          </a:p>
          <a:p>
            <a:pPr marL="119062">
              <a:buNone/>
            </a:pPr>
            <a:r>
              <a:rPr lang="en-US" sz="1800" dirty="0"/>
              <a:t>gen </a:t>
            </a:r>
            <a:r>
              <a:rPr lang="en-US" sz="1800" dirty="0" err="1"/>
              <a:t>Ua</a:t>
            </a:r>
            <a:r>
              <a:rPr lang="en-US" sz="1800" dirty="0"/>
              <a:t>=</a:t>
            </a:r>
            <a:r>
              <a:rPr lang="en-US" sz="1800" dirty="0" err="1"/>
              <a:t>rnormal</a:t>
            </a:r>
            <a:r>
              <a:rPr lang="en-US" sz="1800" dirty="0"/>
              <a:t>()</a:t>
            </a:r>
          </a:p>
          <a:p>
            <a:pPr marL="119062">
              <a:buNone/>
            </a:pPr>
            <a:r>
              <a:rPr lang="en-US" sz="1800" dirty="0" smtClean="0"/>
              <a:t>gen </a:t>
            </a:r>
            <a:r>
              <a:rPr lang="en-US" sz="1800" dirty="0" err="1"/>
              <a:t>Uy</a:t>
            </a:r>
            <a:r>
              <a:rPr lang="en-US" sz="1800" dirty="0"/>
              <a:t>=</a:t>
            </a:r>
            <a:r>
              <a:rPr lang="en-US" sz="1800" dirty="0" err="1"/>
              <a:t>rnormal</a:t>
            </a:r>
            <a:r>
              <a:rPr lang="en-US" sz="1800" dirty="0"/>
              <a:t>()</a:t>
            </a:r>
          </a:p>
          <a:p>
            <a:pPr marL="119062" indent="0">
              <a:buNone/>
            </a:pPr>
            <a:r>
              <a:rPr lang="en-US" sz="1800" dirty="0" smtClean="0"/>
              <a:t>gen </a:t>
            </a:r>
            <a:r>
              <a:rPr lang="en-US" sz="1800" dirty="0"/>
              <a:t>W=3*Uw+2</a:t>
            </a:r>
          </a:p>
          <a:p>
            <a:pPr marL="119062" indent="0">
              <a:buNone/>
            </a:pPr>
            <a:r>
              <a:rPr lang="en-US" sz="1800" dirty="0" smtClean="0"/>
              <a:t>gen </a:t>
            </a:r>
            <a:r>
              <a:rPr lang="en-US" sz="1800" dirty="0"/>
              <a:t>A=.1*</a:t>
            </a:r>
            <a:r>
              <a:rPr lang="en-US" sz="1800" dirty="0" err="1"/>
              <a:t>W+Ua</a:t>
            </a:r>
            <a:r>
              <a:rPr lang="en-US" sz="1800" dirty="0"/>
              <a:t>  </a:t>
            </a:r>
            <a:r>
              <a:rPr lang="en-US" sz="1800" dirty="0" smtClean="0"/>
              <a:t>or  gen </a:t>
            </a:r>
            <a:r>
              <a:rPr lang="en-US" sz="1800" dirty="0"/>
              <a:t>A=.</a:t>
            </a:r>
            <a:r>
              <a:rPr lang="en-US" sz="1800" dirty="0" smtClean="0"/>
              <a:t>7*</a:t>
            </a:r>
            <a:r>
              <a:rPr lang="en-US" sz="1800" dirty="0" err="1" smtClean="0"/>
              <a:t>W+Ua</a:t>
            </a:r>
            <a:r>
              <a:rPr lang="en-US" sz="1800" dirty="0" smtClean="0"/>
              <a:t>*</a:t>
            </a:r>
            <a:r>
              <a:rPr lang="en-US" sz="1800" dirty="0" err="1" smtClean="0"/>
              <a:t>Ua</a:t>
            </a:r>
            <a:endParaRPr lang="en-US" sz="1800" dirty="0" smtClean="0"/>
          </a:p>
          <a:p>
            <a:pPr marL="119062" indent="0">
              <a:buNone/>
            </a:pPr>
            <a:r>
              <a:rPr lang="en-US" sz="1800" dirty="0" smtClean="0"/>
              <a:t>gen </a:t>
            </a:r>
            <a:r>
              <a:rPr lang="en-US" sz="1800" dirty="0" smtClean="0"/>
              <a:t>Y=1*W+4*A+.3*</a:t>
            </a:r>
            <a:r>
              <a:rPr lang="en-US" sz="1800" dirty="0" err="1" smtClean="0"/>
              <a:t>Uy</a:t>
            </a:r>
            <a:r>
              <a:rPr lang="en-US" sz="1800" dirty="0" smtClean="0"/>
              <a:t> or gen </a:t>
            </a:r>
            <a:r>
              <a:rPr lang="en-US" sz="1800" dirty="0" smtClean="0"/>
              <a:t>Y=1*W+4*A-2*W*</a:t>
            </a:r>
            <a:r>
              <a:rPr lang="en-US" sz="1800" dirty="0" err="1" smtClean="0"/>
              <a:t>A+Uy</a:t>
            </a:r>
            <a:endParaRPr lang="en-US" sz="1800" dirty="0" smtClean="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8254" y="1612447"/>
            <a:ext cx="2900363" cy="24145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US" dirty="0" smtClean="0"/>
              <a:t>DAGs are data generating rules.</a:t>
            </a:r>
            <a:endParaRPr lang="en-US" dirty="0"/>
          </a:p>
        </p:txBody>
      </p:sp>
      <p:sp>
        <p:nvSpPr>
          <p:cNvPr id="4" name="Slide Number Placeholder 3"/>
          <p:cNvSpPr>
            <a:spLocks noGrp="1"/>
          </p:cNvSpPr>
          <p:nvPr>
            <p:ph type="sldNum" sz="quarter" idx="12"/>
          </p:nvPr>
        </p:nvSpPr>
        <p:spPr/>
        <p:txBody>
          <a:bodyPr/>
          <a:lstStyle/>
          <a:p>
            <a:pPr>
              <a:defRPr/>
            </a:pPr>
            <a:fld id="{48CFD17B-4377-4738-82F6-BFFF12B1205C}" type="slidenum">
              <a:rPr lang="en-US" smtClean="0"/>
              <a:pPr>
                <a:defRPr/>
              </a:pPr>
              <a:t>14</a:t>
            </a:fld>
            <a:endParaRPr lang="en-US"/>
          </a:p>
        </p:txBody>
      </p:sp>
      <p:sp>
        <p:nvSpPr>
          <p:cNvPr id="6" name="TextBox 5"/>
          <p:cNvSpPr txBox="1"/>
          <p:nvPr/>
        </p:nvSpPr>
        <p:spPr>
          <a:xfrm>
            <a:off x="6136504" y="6118631"/>
            <a:ext cx="2884892" cy="338554"/>
          </a:xfrm>
          <a:prstGeom prst="rect">
            <a:avLst/>
          </a:prstGeom>
          <a:noFill/>
        </p:spPr>
        <p:txBody>
          <a:bodyPr wrap="none" rtlCol="0">
            <a:spAutoFit/>
          </a:bodyPr>
          <a:lstStyle/>
          <a:p>
            <a:pPr>
              <a:buNone/>
            </a:pPr>
            <a:r>
              <a:rPr lang="en-US" sz="1600" dirty="0" smtClean="0"/>
              <a:t>Petersen and Van der Laan, 2014</a:t>
            </a:r>
            <a:endParaRPr lang="en-US" sz="1600" dirty="0"/>
          </a:p>
        </p:txBody>
      </p:sp>
      <p:pic>
        <p:nvPicPr>
          <p:cNvPr id="9"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1153" t="78542"/>
          <a:stretch/>
        </p:blipFill>
        <p:spPr bwMode="auto">
          <a:xfrm>
            <a:off x="1937657" y="2819741"/>
            <a:ext cx="2576875" cy="5181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Content Placeholder 2"/>
          <p:cNvSpPr>
            <a:spLocks noGrp="1"/>
          </p:cNvSpPr>
          <p:nvPr>
            <p:ph idx="1"/>
          </p:nvPr>
        </p:nvSpPr>
        <p:spPr>
          <a:xfrm>
            <a:off x="4699589" y="1525361"/>
            <a:ext cx="4240619" cy="4211409"/>
          </a:xfrm>
        </p:spPr>
        <p:txBody>
          <a:bodyPr/>
          <a:lstStyle/>
          <a:p>
            <a:pPr marL="119062" indent="0">
              <a:buNone/>
            </a:pPr>
            <a:r>
              <a:rPr lang="en-US" sz="1800" dirty="0"/>
              <a:t>Causal graphs and corresponding structural </a:t>
            </a:r>
            <a:r>
              <a:rPr lang="en-US" sz="1800" dirty="0" smtClean="0"/>
              <a:t>equations representing </a:t>
            </a:r>
            <a:r>
              <a:rPr lang="en-US" sz="1800" dirty="0"/>
              <a:t>alternative data generating processes</a:t>
            </a:r>
            <a:r>
              <a:rPr lang="en-US" sz="1800" dirty="0" smtClean="0"/>
              <a:t>.</a:t>
            </a:r>
          </a:p>
          <a:p>
            <a:pPr marL="119062" indent="0">
              <a:buNone/>
            </a:pPr>
            <a:r>
              <a:rPr lang="en-US" sz="1800" dirty="0" smtClean="0"/>
              <a:t> </a:t>
            </a:r>
            <a:r>
              <a:rPr lang="en-US" sz="1800" dirty="0"/>
              <a:t>(A</a:t>
            </a:r>
            <a:r>
              <a:rPr lang="en-US" sz="1800" dirty="0" smtClean="0"/>
              <a:t>), Assumes </a:t>
            </a:r>
            <a:r>
              <a:rPr lang="en-US" sz="1800" dirty="0"/>
              <a:t>that W may have affected A, both A and W </a:t>
            </a:r>
            <a:r>
              <a:rPr lang="en-US" sz="1800" dirty="0" smtClean="0"/>
              <a:t>may have </a:t>
            </a:r>
            <a:r>
              <a:rPr lang="en-US" sz="1800" dirty="0"/>
              <a:t>affected Y, and W, A, </a:t>
            </a:r>
            <a:r>
              <a:rPr lang="en-US" sz="1800" dirty="0" smtClean="0"/>
              <a:t>and </a:t>
            </a:r>
            <a:r>
              <a:rPr lang="en-US" sz="1800" dirty="0"/>
              <a:t>Y may all share </a:t>
            </a:r>
            <a:r>
              <a:rPr lang="en-US" sz="1800" dirty="0" smtClean="0"/>
              <a:t>unmeasured common </a:t>
            </a:r>
            <a:r>
              <a:rPr lang="en-US" sz="1800" dirty="0" smtClean="0"/>
              <a:t>causes.</a:t>
            </a:r>
          </a:p>
          <a:p>
            <a:pPr marL="119062" indent="0">
              <a:buNone/>
            </a:pPr>
            <a:r>
              <a:rPr lang="en-US" sz="1800" dirty="0" smtClean="0"/>
              <a:t>The double headed arrow is a convention some use to represent an unmeasured common cause or correlated errors, e.g., the double headed arrow between A and W implies a correlation between </a:t>
            </a:r>
            <a:r>
              <a:rPr lang="en-US" sz="1800" dirty="0" err="1" smtClean="0"/>
              <a:t>U</a:t>
            </a:r>
            <a:r>
              <a:rPr lang="en-US" sz="1800" baseline="-25000" dirty="0" err="1" smtClean="0"/>
              <a:t>w</a:t>
            </a:r>
            <a:r>
              <a:rPr lang="en-US" sz="1800" dirty="0" smtClean="0"/>
              <a:t> and U</a:t>
            </a:r>
            <a:r>
              <a:rPr lang="en-US" sz="1800" baseline="-25000" dirty="0" smtClean="0"/>
              <a:t>A</a:t>
            </a:r>
            <a:r>
              <a:rPr lang="en-US" sz="1800" dirty="0" smtClean="0"/>
              <a:t>, which is presumably attributable to a common cause of </a:t>
            </a:r>
            <a:r>
              <a:rPr lang="en-US" sz="1800" dirty="0" err="1" smtClean="0"/>
              <a:t>U</a:t>
            </a:r>
            <a:r>
              <a:rPr lang="en-US" sz="1800" baseline="-25000" dirty="0" err="1" smtClean="0"/>
              <a:t>w</a:t>
            </a:r>
            <a:r>
              <a:rPr lang="en-US" sz="1800" baseline="-25000" dirty="0" smtClean="0"/>
              <a:t> </a:t>
            </a:r>
            <a:r>
              <a:rPr lang="en-US" sz="1800" dirty="0" smtClean="0"/>
              <a:t>and U</a:t>
            </a:r>
            <a:r>
              <a:rPr lang="en-US" sz="1800" baseline="-25000" dirty="0" smtClean="0"/>
              <a:t>A</a:t>
            </a:r>
            <a:r>
              <a:rPr lang="en-US" sz="1800" dirty="0" smtClean="0"/>
              <a:t>. </a:t>
            </a:r>
            <a:endParaRPr lang="en-US" dirty="0"/>
          </a:p>
        </p:txBody>
      </p:sp>
    </p:spTree>
    <p:extLst>
      <p:ext uri="{BB962C8B-B14F-4D97-AF65-F5344CB8AC3E}">
        <p14:creationId xmlns:p14="http://schemas.microsoft.com/office/powerpoint/2010/main" val="8575269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695827" y="3591785"/>
            <a:ext cx="4237944" cy="2696123"/>
          </a:xfrm>
          <a:prstGeom prst="rect">
            <a:avLst/>
          </a:prstGeom>
          <a:noFill/>
        </p:spPr>
        <p:txBody>
          <a:bodyPr wrap="square" rtlCol="0">
            <a:spAutoFit/>
          </a:bodyPr>
          <a:lstStyle/>
          <a:p>
            <a:pPr marL="119062" indent="0">
              <a:buNone/>
            </a:pPr>
            <a:r>
              <a:rPr lang="en-US" sz="1800" dirty="0" smtClean="0"/>
              <a:t>If </a:t>
            </a:r>
            <a:r>
              <a:rPr lang="en-US" sz="1800" dirty="0"/>
              <a:t>you wanted to generate data, </a:t>
            </a:r>
            <a:endParaRPr lang="en-US" sz="1800" dirty="0" smtClean="0"/>
          </a:p>
          <a:p>
            <a:pPr marL="119062" indent="0">
              <a:buNone/>
            </a:pPr>
            <a:r>
              <a:rPr lang="en-US" sz="1800" dirty="0" smtClean="0"/>
              <a:t>incorporating </a:t>
            </a:r>
            <a:r>
              <a:rPr lang="en-US" sz="1800" dirty="0" smtClean="0"/>
              <a:t>the correlated errors)</a:t>
            </a:r>
            <a:r>
              <a:rPr lang="en-US" sz="1800" dirty="0" smtClean="0"/>
              <a:t>:</a:t>
            </a:r>
            <a:endParaRPr lang="en-US" sz="1800" dirty="0"/>
          </a:p>
          <a:p>
            <a:pPr marL="119062" indent="0">
              <a:buNone/>
            </a:pPr>
            <a:r>
              <a:rPr lang="en-US" sz="1800" dirty="0" smtClean="0"/>
              <a:t>gen U1=</a:t>
            </a:r>
            <a:r>
              <a:rPr lang="en-US" sz="1800" dirty="0" err="1" smtClean="0"/>
              <a:t>rnormal</a:t>
            </a:r>
            <a:r>
              <a:rPr lang="en-US" sz="1800" dirty="0" smtClean="0"/>
              <a:t>()  /* cause of A and W*/</a:t>
            </a:r>
          </a:p>
          <a:p>
            <a:pPr marL="119062" indent="0">
              <a:buNone/>
            </a:pPr>
            <a:r>
              <a:rPr lang="en-US" sz="1800" dirty="0" smtClean="0"/>
              <a:t>gen U2=</a:t>
            </a:r>
            <a:r>
              <a:rPr lang="en-US" sz="1800" dirty="0" err="1" smtClean="0"/>
              <a:t>rnormal</a:t>
            </a:r>
            <a:r>
              <a:rPr lang="en-US" sz="1800" dirty="0" smtClean="0"/>
              <a:t>() </a:t>
            </a:r>
            <a:r>
              <a:rPr lang="en-US" sz="1800" dirty="0"/>
              <a:t>/* cause of A and </a:t>
            </a:r>
            <a:r>
              <a:rPr lang="en-US" sz="1800" dirty="0" smtClean="0"/>
              <a:t>Y*/</a:t>
            </a:r>
          </a:p>
          <a:p>
            <a:pPr marL="119062" indent="0">
              <a:buNone/>
            </a:pPr>
            <a:r>
              <a:rPr lang="en-US" sz="1800" dirty="0" smtClean="0"/>
              <a:t>gen U3=</a:t>
            </a:r>
            <a:r>
              <a:rPr lang="en-US" sz="1800" dirty="0" err="1" smtClean="0"/>
              <a:t>rnormal</a:t>
            </a:r>
            <a:r>
              <a:rPr lang="en-US" sz="1800" dirty="0"/>
              <a:t>() /* cause of </a:t>
            </a:r>
            <a:r>
              <a:rPr lang="en-US" sz="1800" dirty="0" smtClean="0"/>
              <a:t>W </a:t>
            </a:r>
            <a:r>
              <a:rPr lang="en-US" sz="1800" dirty="0"/>
              <a:t>and </a:t>
            </a:r>
            <a:r>
              <a:rPr lang="en-US" sz="1800" dirty="0" smtClean="0"/>
              <a:t>Y*/</a:t>
            </a:r>
            <a:endParaRPr lang="en-US" sz="1800" dirty="0" smtClean="0"/>
          </a:p>
          <a:p>
            <a:pPr marL="119062" indent="0">
              <a:buNone/>
            </a:pPr>
            <a:r>
              <a:rPr lang="en-US" sz="1800" dirty="0" smtClean="0"/>
              <a:t>gen </a:t>
            </a:r>
            <a:r>
              <a:rPr lang="en-US" sz="1800" dirty="0" err="1"/>
              <a:t>Uw</a:t>
            </a:r>
            <a:r>
              <a:rPr lang="en-US" sz="1800" dirty="0"/>
              <a:t>=</a:t>
            </a:r>
            <a:r>
              <a:rPr lang="en-US" sz="1800" dirty="0" err="1"/>
              <a:t>rnormal</a:t>
            </a:r>
            <a:r>
              <a:rPr lang="en-US" sz="1800" dirty="0" smtClean="0"/>
              <a:t>()+U1+U3</a:t>
            </a:r>
            <a:endParaRPr lang="en-US" sz="1800" dirty="0"/>
          </a:p>
          <a:p>
            <a:pPr marL="119062">
              <a:buNone/>
            </a:pPr>
            <a:r>
              <a:rPr lang="en-US" sz="1800" dirty="0"/>
              <a:t>gen </a:t>
            </a:r>
            <a:r>
              <a:rPr lang="en-US" sz="1800" dirty="0" err="1" smtClean="0"/>
              <a:t>Ua</a:t>
            </a:r>
            <a:r>
              <a:rPr lang="en-US" sz="1800" dirty="0" smtClean="0"/>
              <a:t>=</a:t>
            </a:r>
            <a:r>
              <a:rPr lang="en-US" sz="1800" dirty="0" err="1" smtClean="0"/>
              <a:t>rnormal</a:t>
            </a:r>
            <a:r>
              <a:rPr lang="en-US" sz="1800" dirty="0" smtClean="0"/>
              <a:t>()+U1+U2</a:t>
            </a:r>
            <a:endParaRPr lang="en-US" sz="1800" dirty="0"/>
          </a:p>
          <a:p>
            <a:pPr marL="119062">
              <a:buNone/>
            </a:pPr>
            <a:r>
              <a:rPr lang="en-US" sz="1800" dirty="0" smtClean="0"/>
              <a:t>gen </a:t>
            </a:r>
            <a:r>
              <a:rPr lang="en-US" sz="1800" dirty="0" err="1"/>
              <a:t>Uy</a:t>
            </a:r>
            <a:r>
              <a:rPr lang="en-US" sz="1800" dirty="0"/>
              <a:t>=</a:t>
            </a:r>
            <a:r>
              <a:rPr lang="en-US" sz="1800" dirty="0" err="1"/>
              <a:t>rnormal</a:t>
            </a:r>
            <a:r>
              <a:rPr lang="en-US" sz="1800" dirty="0" smtClean="0"/>
              <a:t>()+U2+U3</a:t>
            </a:r>
            <a:endParaRPr lang="en-US" sz="18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8254" y="1612447"/>
            <a:ext cx="2900363" cy="24145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US" dirty="0" smtClean="0"/>
              <a:t>DAGs are data generating rules.</a:t>
            </a:r>
            <a:endParaRPr lang="en-US" dirty="0"/>
          </a:p>
        </p:txBody>
      </p:sp>
      <p:sp>
        <p:nvSpPr>
          <p:cNvPr id="4" name="Slide Number Placeholder 3"/>
          <p:cNvSpPr>
            <a:spLocks noGrp="1"/>
          </p:cNvSpPr>
          <p:nvPr>
            <p:ph type="sldNum" sz="quarter" idx="12"/>
          </p:nvPr>
        </p:nvSpPr>
        <p:spPr/>
        <p:txBody>
          <a:bodyPr/>
          <a:lstStyle/>
          <a:p>
            <a:pPr>
              <a:defRPr/>
            </a:pPr>
            <a:fld id="{48CFD17B-4377-4738-82F6-BFFF12B1205C}" type="slidenum">
              <a:rPr lang="en-US" smtClean="0"/>
              <a:pPr>
                <a:defRPr/>
              </a:pPr>
              <a:t>15</a:t>
            </a:fld>
            <a:endParaRPr lang="en-US"/>
          </a:p>
        </p:txBody>
      </p:sp>
      <p:sp>
        <p:nvSpPr>
          <p:cNvPr id="6" name="TextBox 5"/>
          <p:cNvSpPr txBox="1"/>
          <p:nvPr/>
        </p:nvSpPr>
        <p:spPr>
          <a:xfrm>
            <a:off x="6136504" y="6118631"/>
            <a:ext cx="2884892" cy="338554"/>
          </a:xfrm>
          <a:prstGeom prst="rect">
            <a:avLst/>
          </a:prstGeom>
          <a:noFill/>
        </p:spPr>
        <p:txBody>
          <a:bodyPr wrap="none" rtlCol="0">
            <a:spAutoFit/>
          </a:bodyPr>
          <a:lstStyle/>
          <a:p>
            <a:pPr>
              <a:buNone/>
            </a:pPr>
            <a:r>
              <a:rPr lang="en-US" sz="1600" dirty="0" smtClean="0"/>
              <a:t>Petersen and Van der Laan, 2014</a:t>
            </a:r>
            <a:endParaRPr lang="en-US" sz="1600" dirty="0"/>
          </a:p>
        </p:txBody>
      </p:sp>
      <p:pic>
        <p:nvPicPr>
          <p:cNvPr id="9"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1153" t="78542"/>
          <a:stretch/>
        </p:blipFill>
        <p:spPr bwMode="auto">
          <a:xfrm>
            <a:off x="1937657" y="2819741"/>
            <a:ext cx="2576875" cy="5181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Content Placeholder 2"/>
          <p:cNvSpPr>
            <a:spLocks noGrp="1"/>
          </p:cNvSpPr>
          <p:nvPr>
            <p:ph idx="1"/>
          </p:nvPr>
        </p:nvSpPr>
        <p:spPr>
          <a:xfrm>
            <a:off x="4699589" y="1525362"/>
            <a:ext cx="4240619" cy="1812496"/>
          </a:xfrm>
        </p:spPr>
        <p:txBody>
          <a:bodyPr/>
          <a:lstStyle/>
          <a:p>
            <a:pPr marL="119062" indent="0">
              <a:buNone/>
            </a:pPr>
            <a:r>
              <a:rPr lang="en-US" sz="1800" dirty="0" smtClean="0"/>
              <a:t>The double headed arrow is a convention some use to represent an unmeasured common cause or correlated errors, e.g., the double headed arrow between A and W implies a correlation between </a:t>
            </a:r>
            <a:r>
              <a:rPr lang="en-US" sz="1800" dirty="0" err="1" smtClean="0"/>
              <a:t>U</a:t>
            </a:r>
            <a:r>
              <a:rPr lang="en-US" sz="1800" baseline="-25000" dirty="0" err="1" smtClean="0"/>
              <a:t>w</a:t>
            </a:r>
            <a:r>
              <a:rPr lang="en-US" sz="1800" dirty="0" smtClean="0"/>
              <a:t> and U</a:t>
            </a:r>
            <a:r>
              <a:rPr lang="en-US" sz="1800" baseline="-25000" dirty="0" smtClean="0"/>
              <a:t>A</a:t>
            </a:r>
            <a:r>
              <a:rPr lang="en-US" sz="1800" dirty="0" smtClean="0"/>
              <a:t>, which is presumably attributable to a common cause of </a:t>
            </a:r>
            <a:r>
              <a:rPr lang="en-US" sz="1800" dirty="0" err="1" smtClean="0"/>
              <a:t>U</a:t>
            </a:r>
            <a:r>
              <a:rPr lang="en-US" sz="1800" baseline="-25000" dirty="0" err="1" smtClean="0"/>
              <a:t>w</a:t>
            </a:r>
            <a:r>
              <a:rPr lang="en-US" sz="1800" baseline="-25000" dirty="0" smtClean="0"/>
              <a:t> </a:t>
            </a:r>
            <a:r>
              <a:rPr lang="en-US" sz="1800" dirty="0" smtClean="0"/>
              <a:t>and U</a:t>
            </a:r>
            <a:r>
              <a:rPr lang="en-US" sz="1800" baseline="-25000" dirty="0" smtClean="0"/>
              <a:t>A</a:t>
            </a:r>
            <a:r>
              <a:rPr lang="en-US" sz="1800" dirty="0" smtClean="0"/>
              <a:t>. </a:t>
            </a:r>
            <a:endParaRPr lang="en-US" dirty="0"/>
          </a:p>
        </p:txBody>
      </p:sp>
      <p:sp>
        <p:nvSpPr>
          <p:cNvPr id="7" name="TextBox 6"/>
          <p:cNvSpPr txBox="1"/>
          <p:nvPr/>
        </p:nvSpPr>
        <p:spPr>
          <a:xfrm>
            <a:off x="347766" y="4061459"/>
            <a:ext cx="3179781" cy="2696123"/>
          </a:xfrm>
          <a:prstGeom prst="rect">
            <a:avLst/>
          </a:prstGeom>
          <a:noFill/>
        </p:spPr>
        <p:txBody>
          <a:bodyPr wrap="none" rtlCol="0">
            <a:spAutoFit/>
          </a:bodyPr>
          <a:lstStyle/>
          <a:p>
            <a:pPr marL="119062" indent="0">
              <a:buNone/>
            </a:pPr>
            <a:r>
              <a:rPr lang="en-US" sz="1800" dirty="0"/>
              <a:t>gen W=3*Uw+2</a:t>
            </a:r>
          </a:p>
          <a:p>
            <a:pPr marL="119062" indent="0">
              <a:buNone/>
            </a:pPr>
            <a:r>
              <a:rPr lang="en-US" sz="1800" dirty="0"/>
              <a:t>gen A=.1*</a:t>
            </a:r>
            <a:r>
              <a:rPr lang="en-US" sz="1800" dirty="0" err="1"/>
              <a:t>W+Ua</a:t>
            </a:r>
            <a:r>
              <a:rPr lang="en-US" sz="1800" dirty="0"/>
              <a:t>  </a:t>
            </a:r>
            <a:endParaRPr lang="en-US" sz="1800" dirty="0" smtClean="0"/>
          </a:p>
          <a:p>
            <a:pPr marL="119062" indent="0">
              <a:buNone/>
            </a:pPr>
            <a:r>
              <a:rPr lang="en-US" sz="1800" dirty="0" smtClean="0"/>
              <a:t>or </a:t>
            </a:r>
          </a:p>
          <a:p>
            <a:pPr marL="119062" indent="0">
              <a:buNone/>
            </a:pPr>
            <a:r>
              <a:rPr lang="en-US" sz="1800" dirty="0" smtClean="0"/>
              <a:t> </a:t>
            </a:r>
            <a:r>
              <a:rPr lang="en-US" sz="1800" dirty="0"/>
              <a:t>gen A=.7*</a:t>
            </a:r>
            <a:r>
              <a:rPr lang="en-US" sz="1800" dirty="0" err="1"/>
              <a:t>W+Ua</a:t>
            </a:r>
            <a:r>
              <a:rPr lang="en-US" sz="1800" dirty="0"/>
              <a:t>*</a:t>
            </a:r>
            <a:r>
              <a:rPr lang="en-US" sz="1800" dirty="0" err="1"/>
              <a:t>Ua</a:t>
            </a:r>
            <a:endParaRPr lang="en-US" sz="1800" dirty="0"/>
          </a:p>
          <a:p>
            <a:pPr marL="119062" indent="0">
              <a:buNone/>
            </a:pPr>
            <a:r>
              <a:rPr lang="en-US" sz="1800" dirty="0"/>
              <a:t>gen Y=1*W+4*A+.</a:t>
            </a:r>
            <a:r>
              <a:rPr lang="en-US" sz="1800" dirty="0" smtClean="0"/>
              <a:t>3*</a:t>
            </a:r>
            <a:r>
              <a:rPr lang="en-US" sz="1800" dirty="0" err="1" smtClean="0"/>
              <a:t>Uy</a:t>
            </a:r>
            <a:endParaRPr lang="en-US" sz="1800" dirty="0" smtClean="0"/>
          </a:p>
          <a:p>
            <a:pPr marL="119062" indent="0">
              <a:buNone/>
            </a:pPr>
            <a:r>
              <a:rPr lang="en-US" sz="1800" dirty="0" smtClean="0"/>
              <a:t> </a:t>
            </a:r>
            <a:r>
              <a:rPr lang="en-US" sz="1800" dirty="0"/>
              <a:t>or </a:t>
            </a:r>
            <a:endParaRPr lang="en-US" sz="1800" dirty="0" smtClean="0"/>
          </a:p>
          <a:p>
            <a:pPr marL="119062" indent="0">
              <a:buNone/>
            </a:pPr>
            <a:r>
              <a:rPr lang="en-US" sz="1800" dirty="0" smtClean="0"/>
              <a:t>gen </a:t>
            </a:r>
            <a:r>
              <a:rPr lang="en-US" sz="1800" dirty="0"/>
              <a:t>Y=1*W+4*A-2*W*</a:t>
            </a:r>
            <a:r>
              <a:rPr lang="en-US" sz="1800" dirty="0" err="1"/>
              <a:t>A+Uy</a:t>
            </a:r>
            <a:endParaRPr lang="en-US" sz="1800" dirty="0"/>
          </a:p>
          <a:p>
            <a:endParaRPr lang="en-US" sz="1800" dirty="0"/>
          </a:p>
        </p:txBody>
      </p:sp>
    </p:spTree>
    <p:extLst>
      <p:ext uri="{BB962C8B-B14F-4D97-AF65-F5344CB8AC3E}">
        <p14:creationId xmlns:p14="http://schemas.microsoft.com/office/powerpoint/2010/main" val="19013961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8254" y="1612447"/>
            <a:ext cx="2900363" cy="24145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US" dirty="0" smtClean="0"/>
              <a:t>DAGs are data generating rules.</a:t>
            </a:r>
            <a:endParaRPr lang="en-US" dirty="0"/>
          </a:p>
        </p:txBody>
      </p:sp>
      <p:sp>
        <p:nvSpPr>
          <p:cNvPr id="3" name="Content Placeholder 2"/>
          <p:cNvSpPr>
            <a:spLocks noGrp="1"/>
          </p:cNvSpPr>
          <p:nvPr>
            <p:ph idx="1"/>
          </p:nvPr>
        </p:nvSpPr>
        <p:spPr>
          <a:xfrm>
            <a:off x="4901608" y="1612448"/>
            <a:ext cx="3853543" cy="2861582"/>
          </a:xfrm>
        </p:spPr>
        <p:txBody>
          <a:bodyPr/>
          <a:lstStyle/>
          <a:p>
            <a:pPr marL="119062" indent="0">
              <a:buNone/>
            </a:pPr>
            <a:r>
              <a:rPr lang="en-US" sz="2000" dirty="0"/>
              <a:t>Causal graphs and corresponding structural </a:t>
            </a:r>
            <a:r>
              <a:rPr lang="en-US" sz="2000" dirty="0" smtClean="0"/>
              <a:t>equations representing </a:t>
            </a:r>
            <a:r>
              <a:rPr lang="en-US" sz="2000" dirty="0"/>
              <a:t>alternative data generating processes</a:t>
            </a:r>
            <a:r>
              <a:rPr lang="en-US" sz="2000" dirty="0" smtClean="0"/>
              <a:t>.</a:t>
            </a:r>
          </a:p>
          <a:p>
            <a:pPr marL="119062" indent="0">
              <a:buNone/>
            </a:pPr>
            <a:r>
              <a:rPr lang="en-US" sz="2000" dirty="0" smtClean="0"/>
              <a:t> </a:t>
            </a:r>
            <a:r>
              <a:rPr lang="en-US" sz="2000" dirty="0"/>
              <a:t>(A</a:t>
            </a:r>
            <a:r>
              <a:rPr lang="en-US" sz="2000" dirty="0" smtClean="0"/>
              <a:t>), Assumes </a:t>
            </a:r>
            <a:r>
              <a:rPr lang="en-US" sz="2000" dirty="0"/>
              <a:t>that W may have affected A, both A and W </a:t>
            </a:r>
            <a:r>
              <a:rPr lang="en-US" sz="2000" dirty="0" smtClean="0"/>
              <a:t>may have </a:t>
            </a:r>
            <a:r>
              <a:rPr lang="en-US" sz="2000" dirty="0"/>
              <a:t>affected Y, and W, A, </a:t>
            </a:r>
            <a:r>
              <a:rPr lang="en-US" sz="2000" dirty="0" smtClean="0"/>
              <a:t>and </a:t>
            </a:r>
            <a:r>
              <a:rPr lang="en-US" sz="2000" dirty="0"/>
              <a:t>Y may all share </a:t>
            </a:r>
            <a:r>
              <a:rPr lang="en-US" sz="2000" dirty="0" smtClean="0"/>
              <a:t>unmeasured common causes</a:t>
            </a:r>
            <a:endParaRPr lang="en-US" sz="3600" dirty="0"/>
          </a:p>
        </p:txBody>
      </p:sp>
      <p:sp>
        <p:nvSpPr>
          <p:cNvPr id="4" name="Slide Number Placeholder 3"/>
          <p:cNvSpPr>
            <a:spLocks noGrp="1"/>
          </p:cNvSpPr>
          <p:nvPr>
            <p:ph type="sldNum" sz="quarter" idx="12"/>
          </p:nvPr>
        </p:nvSpPr>
        <p:spPr/>
        <p:txBody>
          <a:bodyPr/>
          <a:lstStyle/>
          <a:p>
            <a:pPr>
              <a:defRPr/>
            </a:pPr>
            <a:fld id="{48CFD17B-4377-4738-82F6-BFFF12B1205C}" type="slidenum">
              <a:rPr lang="en-US" smtClean="0"/>
              <a:pPr>
                <a:defRPr/>
              </a:pPr>
              <a:t>16</a:t>
            </a:fld>
            <a:endParaRPr lang="en-US"/>
          </a:p>
        </p:txBody>
      </p:sp>
      <p:sp>
        <p:nvSpPr>
          <p:cNvPr id="6" name="TextBox 5"/>
          <p:cNvSpPr txBox="1"/>
          <p:nvPr/>
        </p:nvSpPr>
        <p:spPr>
          <a:xfrm>
            <a:off x="5200332" y="6457185"/>
            <a:ext cx="3554819" cy="400110"/>
          </a:xfrm>
          <a:prstGeom prst="rect">
            <a:avLst/>
          </a:prstGeom>
          <a:noFill/>
        </p:spPr>
        <p:txBody>
          <a:bodyPr wrap="none" rtlCol="0">
            <a:spAutoFit/>
          </a:bodyPr>
          <a:lstStyle/>
          <a:p>
            <a:pPr>
              <a:buNone/>
            </a:pPr>
            <a:r>
              <a:rPr lang="en-US" sz="2000" dirty="0" smtClean="0"/>
              <a:t>Petersen and Van der Laan, 2014</a:t>
            </a:r>
            <a:endParaRPr lang="en-US" sz="2000" dirty="0"/>
          </a:p>
        </p:txBody>
      </p:sp>
      <p:pic>
        <p:nvPicPr>
          <p:cNvPr id="9"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1153" t="78542"/>
          <a:stretch/>
        </p:blipFill>
        <p:spPr bwMode="auto">
          <a:xfrm>
            <a:off x="1937657" y="2819741"/>
            <a:ext cx="2576875" cy="5181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178253" y="4408035"/>
            <a:ext cx="7957457" cy="1717393"/>
          </a:xfrm>
          <a:prstGeom prst="rect">
            <a:avLst/>
          </a:prstGeom>
          <a:noFill/>
        </p:spPr>
        <p:txBody>
          <a:bodyPr wrap="square" rtlCol="0">
            <a:spAutoFit/>
          </a:bodyPr>
          <a:lstStyle/>
          <a:p>
            <a:pPr marL="119062" indent="0">
              <a:buNone/>
            </a:pPr>
            <a:endParaRPr lang="en-US" sz="1600" dirty="0" smtClean="0"/>
          </a:p>
          <a:p>
            <a:pPr marL="119062" indent="0">
              <a:buNone/>
            </a:pPr>
            <a:r>
              <a:rPr lang="en-US" sz="2000" dirty="0" smtClean="0"/>
              <a:t>gen Y=1*W+4*A-2*W*</a:t>
            </a:r>
            <a:r>
              <a:rPr lang="en-US" sz="2000" dirty="0" err="1" smtClean="0"/>
              <a:t>A+Uy</a:t>
            </a:r>
            <a:endParaRPr lang="en-US" sz="2000" dirty="0" smtClean="0"/>
          </a:p>
          <a:p>
            <a:pPr marL="119062" indent="0">
              <a:buNone/>
            </a:pPr>
            <a:r>
              <a:rPr lang="en-US" sz="2000" dirty="0" smtClean="0"/>
              <a:t>This </a:t>
            </a:r>
            <a:r>
              <a:rPr lang="en-US" sz="2000" dirty="0">
                <a:latin typeface="+mn-lt"/>
              </a:rPr>
              <a:t>specifies</a:t>
            </a:r>
            <a:r>
              <a:rPr lang="en-US" sz="2000" dirty="0" smtClean="0"/>
              <a:t> an interaction between W and A in determining Y.  Is that consistent with the DAG?</a:t>
            </a:r>
            <a:endParaRPr lang="en-US" sz="3600" dirty="0"/>
          </a:p>
          <a:p>
            <a:endParaRPr lang="en-US" sz="1600" dirty="0"/>
          </a:p>
        </p:txBody>
      </p:sp>
    </p:spTree>
    <p:extLst>
      <p:ext uri="{BB962C8B-B14F-4D97-AF65-F5344CB8AC3E}">
        <p14:creationId xmlns:p14="http://schemas.microsoft.com/office/powerpoint/2010/main" val="38596270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8254" y="1612447"/>
            <a:ext cx="2900363" cy="24145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US" dirty="0" smtClean="0"/>
              <a:t>DAGs are data generating rules.</a:t>
            </a:r>
            <a:endParaRPr lang="en-US" dirty="0"/>
          </a:p>
        </p:txBody>
      </p:sp>
      <p:sp>
        <p:nvSpPr>
          <p:cNvPr id="3" name="Content Placeholder 2"/>
          <p:cNvSpPr>
            <a:spLocks noGrp="1"/>
          </p:cNvSpPr>
          <p:nvPr>
            <p:ph idx="1"/>
          </p:nvPr>
        </p:nvSpPr>
        <p:spPr>
          <a:xfrm>
            <a:off x="4901608" y="1612447"/>
            <a:ext cx="3853543" cy="4625975"/>
          </a:xfrm>
        </p:spPr>
        <p:txBody>
          <a:bodyPr/>
          <a:lstStyle/>
          <a:p>
            <a:pPr marL="119062" indent="0">
              <a:buNone/>
            </a:pPr>
            <a:r>
              <a:rPr lang="en-US" sz="2000" dirty="0"/>
              <a:t>Causal graphs and corresponding structural </a:t>
            </a:r>
            <a:r>
              <a:rPr lang="en-US" sz="2000" dirty="0" smtClean="0"/>
              <a:t>equations representing </a:t>
            </a:r>
            <a:r>
              <a:rPr lang="en-US" sz="2000" dirty="0"/>
              <a:t>alternative data generating processes</a:t>
            </a:r>
            <a:r>
              <a:rPr lang="en-US" sz="2000" dirty="0" smtClean="0"/>
              <a:t>.</a:t>
            </a:r>
          </a:p>
          <a:p>
            <a:pPr marL="119062" indent="0">
              <a:buNone/>
            </a:pPr>
            <a:r>
              <a:rPr lang="en-US" sz="2000" dirty="0" smtClean="0"/>
              <a:t> </a:t>
            </a:r>
            <a:r>
              <a:rPr lang="en-US" sz="2000" dirty="0"/>
              <a:t>(A</a:t>
            </a:r>
            <a:r>
              <a:rPr lang="en-US" sz="2000" dirty="0" smtClean="0"/>
              <a:t>), Assumes </a:t>
            </a:r>
            <a:r>
              <a:rPr lang="en-US" sz="2000" dirty="0"/>
              <a:t>that W may have affected A, both A and W </a:t>
            </a:r>
            <a:r>
              <a:rPr lang="en-US" sz="2000" dirty="0" smtClean="0"/>
              <a:t>may have </a:t>
            </a:r>
            <a:r>
              <a:rPr lang="en-US" sz="2000" dirty="0"/>
              <a:t>affected Y, and W, A, </a:t>
            </a:r>
            <a:r>
              <a:rPr lang="en-US" sz="2000" dirty="0" smtClean="0"/>
              <a:t>and </a:t>
            </a:r>
            <a:r>
              <a:rPr lang="en-US" sz="2000" dirty="0"/>
              <a:t>Y may all share </a:t>
            </a:r>
            <a:r>
              <a:rPr lang="en-US" sz="2000" dirty="0" smtClean="0"/>
              <a:t>unmeasured common </a:t>
            </a:r>
            <a:r>
              <a:rPr lang="en-US" sz="2000" dirty="0"/>
              <a:t>causes. (B), Assumes that subjects were </a:t>
            </a:r>
            <a:r>
              <a:rPr lang="en-US" sz="2000" dirty="0" smtClean="0"/>
              <a:t>randomly assigned </a:t>
            </a:r>
            <a:r>
              <a:rPr lang="en-US" sz="2000" dirty="0"/>
              <a:t>to an exposure arm R with probability 0.5 and </a:t>
            </a:r>
            <a:r>
              <a:rPr lang="en-US" sz="2000" dirty="0" smtClean="0"/>
              <a:t>that assigned </a:t>
            </a:r>
            <a:r>
              <a:rPr lang="en-US" sz="2000" dirty="0"/>
              <a:t>exposure arm R does not affect the outcome Y </a:t>
            </a:r>
            <a:r>
              <a:rPr lang="en-US" sz="2000" dirty="0" smtClean="0"/>
              <a:t>other than </a:t>
            </a:r>
            <a:r>
              <a:rPr lang="en-US" sz="2000" dirty="0"/>
              <a:t>via uptake of the exposure A.</a:t>
            </a:r>
            <a:endParaRPr lang="en-US" sz="3600" dirty="0"/>
          </a:p>
        </p:txBody>
      </p:sp>
      <p:sp>
        <p:nvSpPr>
          <p:cNvPr id="4" name="Slide Number Placeholder 3"/>
          <p:cNvSpPr>
            <a:spLocks noGrp="1"/>
          </p:cNvSpPr>
          <p:nvPr>
            <p:ph type="sldNum" sz="quarter" idx="12"/>
          </p:nvPr>
        </p:nvSpPr>
        <p:spPr/>
        <p:txBody>
          <a:bodyPr/>
          <a:lstStyle/>
          <a:p>
            <a:pPr>
              <a:defRPr/>
            </a:pPr>
            <a:fld id="{48CFD17B-4377-4738-82F6-BFFF12B1205C}" type="slidenum">
              <a:rPr lang="en-US" smtClean="0"/>
              <a:pPr>
                <a:defRPr/>
              </a:pPr>
              <a:t>17</a:t>
            </a:fld>
            <a:endParaRPr lang="en-US"/>
          </a:p>
        </p:txBody>
      </p:sp>
      <p:sp>
        <p:nvSpPr>
          <p:cNvPr id="6" name="TextBox 5"/>
          <p:cNvSpPr txBox="1"/>
          <p:nvPr/>
        </p:nvSpPr>
        <p:spPr>
          <a:xfrm>
            <a:off x="5200332" y="6457185"/>
            <a:ext cx="3554819" cy="400110"/>
          </a:xfrm>
          <a:prstGeom prst="rect">
            <a:avLst/>
          </a:prstGeom>
          <a:noFill/>
        </p:spPr>
        <p:txBody>
          <a:bodyPr wrap="none" rtlCol="0">
            <a:spAutoFit/>
          </a:bodyPr>
          <a:lstStyle/>
          <a:p>
            <a:pPr>
              <a:buNone/>
            </a:pPr>
            <a:r>
              <a:rPr lang="en-US" sz="2000" dirty="0" smtClean="0"/>
              <a:t>Petersen and Van der Laan, 2014</a:t>
            </a:r>
            <a:endParaRPr lang="en-US" sz="2000" dirty="0"/>
          </a:p>
        </p:txBody>
      </p:sp>
      <p:pic>
        <p:nvPicPr>
          <p:cNvPr id="2051"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t="11445" b="47272"/>
          <a:stretch/>
        </p:blipFill>
        <p:spPr bwMode="auto">
          <a:xfrm>
            <a:off x="102054" y="3508919"/>
            <a:ext cx="3219450" cy="15964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3"/>
          <p:cNvPicPr>
            <a:picLocks noChangeAspect="1" noChangeArrowheads="1"/>
          </p:cNvPicPr>
          <p:nvPr/>
        </p:nvPicPr>
        <p:blipFill rotWithShape="1">
          <a:blip r:embed="rId3">
            <a:extLst>
              <a:ext uri="{28A0092B-C50C-407E-A947-70E740481C1C}">
                <a14:useLocalDpi xmlns:a14="http://schemas.microsoft.com/office/drawing/2010/main" val="0"/>
              </a:ext>
            </a:extLst>
          </a:blip>
          <a:srcRect l="13154" t="52729" r="24388" b="-1"/>
          <a:stretch/>
        </p:blipFill>
        <p:spPr bwMode="auto">
          <a:xfrm>
            <a:off x="2862943" y="4829146"/>
            <a:ext cx="2010816" cy="18280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1153" t="78542"/>
          <a:stretch/>
        </p:blipFill>
        <p:spPr bwMode="auto">
          <a:xfrm>
            <a:off x="1937657" y="2819741"/>
            <a:ext cx="2576875" cy="5181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952649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DAGs are data generating rules.</a:t>
            </a:r>
            <a:endParaRPr lang="en-US" dirty="0"/>
          </a:p>
        </p:txBody>
      </p:sp>
      <p:sp>
        <p:nvSpPr>
          <p:cNvPr id="3" name="Content Placeholder 2"/>
          <p:cNvSpPr>
            <a:spLocks noGrp="1"/>
          </p:cNvSpPr>
          <p:nvPr>
            <p:ph idx="1"/>
          </p:nvPr>
        </p:nvSpPr>
        <p:spPr>
          <a:xfrm>
            <a:off x="4901608" y="1612447"/>
            <a:ext cx="3853543" cy="4625975"/>
          </a:xfrm>
        </p:spPr>
        <p:txBody>
          <a:bodyPr/>
          <a:lstStyle/>
          <a:p>
            <a:r>
              <a:rPr lang="en-US" sz="2800" dirty="0" smtClean="0"/>
              <a:t>C) Figure A </a:t>
            </a:r>
            <a:r>
              <a:rPr lang="en-US" sz="2800" dirty="0"/>
              <a:t>after a </a:t>
            </a:r>
            <a:r>
              <a:rPr lang="en-US" sz="2800" dirty="0" smtClean="0"/>
              <a:t>hypothetical intervention </a:t>
            </a:r>
            <a:r>
              <a:rPr lang="en-US" sz="2800" dirty="0"/>
              <a:t>in which all subjects in the target </a:t>
            </a:r>
            <a:r>
              <a:rPr lang="en-US" sz="2800" dirty="0" smtClean="0"/>
              <a:t>population are </a:t>
            </a:r>
            <a:r>
              <a:rPr lang="en-US" sz="2800" dirty="0"/>
              <a:t>assigned exposure level 0 (however this is defined).</a:t>
            </a:r>
            <a:endParaRPr lang="en-US" sz="4400" dirty="0"/>
          </a:p>
        </p:txBody>
      </p:sp>
      <p:sp>
        <p:nvSpPr>
          <p:cNvPr id="4" name="Slide Number Placeholder 3"/>
          <p:cNvSpPr>
            <a:spLocks noGrp="1"/>
          </p:cNvSpPr>
          <p:nvPr>
            <p:ph type="sldNum" sz="quarter" idx="12"/>
          </p:nvPr>
        </p:nvSpPr>
        <p:spPr/>
        <p:txBody>
          <a:bodyPr/>
          <a:lstStyle/>
          <a:p>
            <a:pPr>
              <a:defRPr/>
            </a:pPr>
            <a:fld id="{48CFD17B-4377-4738-82F6-BFFF12B1205C}" type="slidenum">
              <a:rPr lang="en-US" smtClean="0"/>
              <a:pPr>
                <a:defRPr/>
              </a:pPr>
              <a:t>18</a:t>
            </a:fld>
            <a:endParaRPr lang="en-US"/>
          </a:p>
        </p:txBody>
      </p:sp>
      <p:sp>
        <p:nvSpPr>
          <p:cNvPr id="6" name="TextBox 5"/>
          <p:cNvSpPr txBox="1"/>
          <p:nvPr/>
        </p:nvSpPr>
        <p:spPr>
          <a:xfrm>
            <a:off x="5200332" y="6457185"/>
            <a:ext cx="3554819" cy="400110"/>
          </a:xfrm>
          <a:prstGeom prst="rect">
            <a:avLst/>
          </a:prstGeom>
          <a:noFill/>
        </p:spPr>
        <p:txBody>
          <a:bodyPr wrap="none" rtlCol="0">
            <a:spAutoFit/>
          </a:bodyPr>
          <a:lstStyle/>
          <a:p>
            <a:pPr>
              <a:buNone/>
            </a:pPr>
            <a:r>
              <a:rPr lang="en-US" sz="2000" dirty="0" smtClean="0"/>
              <a:t>Petersen and Van der Laan, 2014</a:t>
            </a:r>
            <a:endParaRPr lang="en-US" sz="2000" dirty="0"/>
          </a:p>
        </p:txBody>
      </p:sp>
      <p:pic>
        <p:nvPicPr>
          <p:cNvPr id="1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235" y="1612447"/>
            <a:ext cx="2900363" cy="24145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4589" y="3324821"/>
            <a:ext cx="3219450" cy="3219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390038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altLang="en-US"/>
              <a:t>Demonstrating Causation</a:t>
            </a:r>
          </a:p>
        </p:txBody>
      </p:sp>
      <p:sp>
        <p:nvSpPr>
          <p:cNvPr id="36867" name="Rectangle 3"/>
          <p:cNvSpPr>
            <a:spLocks noGrp="1" noChangeArrowheads="1"/>
          </p:cNvSpPr>
          <p:nvPr>
            <p:ph idx="1"/>
          </p:nvPr>
        </p:nvSpPr>
        <p:spPr>
          <a:xfrm>
            <a:off x="457200" y="1774825"/>
            <a:ext cx="4332514" cy="4625975"/>
          </a:xfrm>
        </p:spPr>
        <p:txBody>
          <a:bodyPr/>
          <a:lstStyle/>
          <a:p>
            <a:pPr eaLnBrk="1" hangingPunct="1"/>
            <a:r>
              <a:rPr lang="en-US" altLang="en-US" sz="2800" dirty="0"/>
              <a:t>Block all back door paths (condition on CPCs)</a:t>
            </a:r>
          </a:p>
          <a:p>
            <a:pPr eaLnBrk="1" hangingPunct="1"/>
            <a:endParaRPr lang="en-US" altLang="en-US" sz="2800" dirty="0"/>
          </a:p>
          <a:p>
            <a:pPr eaLnBrk="1" hangingPunct="1"/>
            <a:endParaRPr lang="en-US" altLang="en-US" sz="2800" dirty="0"/>
          </a:p>
          <a:p>
            <a:pPr eaLnBrk="1" hangingPunct="1"/>
            <a:r>
              <a:rPr lang="en-US" altLang="en-US" sz="2800" dirty="0"/>
              <a:t>Measure all front door paths (add up pathways)</a:t>
            </a:r>
          </a:p>
          <a:p>
            <a:pPr eaLnBrk="1" hangingPunct="1"/>
            <a:endParaRPr lang="en-US" altLang="en-US" sz="2800" dirty="0"/>
          </a:p>
          <a:p>
            <a:pPr eaLnBrk="1" hangingPunct="1"/>
            <a:endParaRPr lang="en-US" altLang="en-US" sz="2800" dirty="0"/>
          </a:p>
          <a:p>
            <a:pPr eaLnBrk="1" hangingPunct="1"/>
            <a:r>
              <a:rPr lang="en-US" altLang="en-US" sz="2800" dirty="0"/>
              <a:t>Use an instrumental variable</a:t>
            </a:r>
          </a:p>
          <a:p>
            <a:pPr eaLnBrk="1" hangingPunct="1"/>
            <a:endParaRPr lang="en-US" altLang="en-US" sz="2800" dirty="0"/>
          </a:p>
        </p:txBody>
      </p:sp>
      <p:sp>
        <p:nvSpPr>
          <p:cNvPr id="5" name="Slide Number Placeholder 4"/>
          <p:cNvSpPr>
            <a:spLocks noGrp="1"/>
          </p:cNvSpPr>
          <p:nvPr>
            <p:ph type="sldNum" sz="quarter" idx="12"/>
          </p:nvPr>
        </p:nvSpPr>
        <p:spPr/>
        <p:txBody>
          <a:bodyPr/>
          <a:lstStyle/>
          <a:p>
            <a:pPr>
              <a:defRPr/>
            </a:pPr>
            <a:fld id="{6E7EADD8-6980-44BC-92B7-ACC642A77AD9}" type="slidenum">
              <a:rPr lang="en-US" smtClean="0"/>
              <a:pPr>
                <a:defRPr/>
              </a:pPr>
              <a:t>19</a:t>
            </a:fld>
            <a:endParaRPr lang="en-US"/>
          </a:p>
        </p:txBody>
      </p:sp>
      <p:grpSp>
        <p:nvGrpSpPr>
          <p:cNvPr id="2" name="Group 4"/>
          <p:cNvGrpSpPr>
            <a:grpSpLocks/>
          </p:cNvGrpSpPr>
          <p:nvPr/>
        </p:nvGrpSpPr>
        <p:grpSpPr bwMode="auto">
          <a:xfrm>
            <a:off x="5870575" y="1714500"/>
            <a:ext cx="2287588" cy="1203325"/>
            <a:chOff x="3714" y="1152"/>
            <a:chExt cx="1441" cy="758"/>
          </a:xfrm>
        </p:grpSpPr>
        <p:sp>
          <p:nvSpPr>
            <p:cNvPr id="36892" name="Text Box 5"/>
            <p:cNvSpPr txBox="1">
              <a:spLocks noChangeArrowheads="1"/>
            </p:cNvSpPr>
            <p:nvPr/>
          </p:nvSpPr>
          <p:spPr bwMode="auto">
            <a:xfrm>
              <a:off x="4099" y="1152"/>
              <a:ext cx="189"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600" b="1"/>
                <a:t>X</a:t>
              </a:r>
            </a:p>
          </p:txBody>
        </p:sp>
        <p:sp>
          <p:nvSpPr>
            <p:cNvPr id="36893" name="Text Box 6"/>
            <p:cNvSpPr txBox="1">
              <a:spLocks noChangeArrowheads="1"/>
            </p:cNvSpPr>
            <p:nvPr/>
          </p:nvSpPr>
          <p:spPr bwMode="auto">
            <a:xfrm>
              <a:off x="5011" y="1153"/>
              <a:ext cx="14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600" b="1"/>
                <a:t>Y</a:t>
              </a:r>
            </a:p>
          </p:txBody>
        </p:sp>
        <p:sp>
          <p:nvSpPr>
            <p:cNvPr id="36894" name="Text Box 7"/>
            <p:cNvSpPr txBox="1">
              <a:spLocks noChangeArrowheads="1"/>
            </p:cNvSpPr>
            <p:nvPr/>
          </p:nvSpPr>
          <p:spPr bwMode="auto">
            <a:xfrm>
              <a:off x="3714" y="1698"/>
              <a:ext cx="21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600" b="1"/>
                <a:t>U</a:t>
              </a:r>
            </a:p>
          </p:txBody>
        </p:sp>
        <p:cxnSp>
          <p:nvCxnSpPr>
            <p:cNvPr id="36895" name="AutoShape 8"/>
            <p:cNvCxnSpPr>
              <a:cxnSpLocks noChangeShapeType="1"/>
              <a:stCxn id="36892" idx="3"/>
              <a:endCxn id="36893" idx="1"/>
            </p:cNvCxnSpPr>
            <p:nvPr/>
          </p:nvCxnSpPr>
          <p:spPr bwMode="auto">
            <a:xfrm>
              <a:off x="4288" y="1258"/>
              <a:ext cx="723" cy="1"/>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6896" name="AutoShape 9"/>
            <p:cNvCxnSpPr>
              <a:cxnSpLocks noChangeShapeType="1"/>
              <a:stCxn id="36894" idx="0"/>
              <a:endCxn id="36893" idx="2"/>
            </p:cNvCxnSpPr>
            <p:nvPr/>
          </p:nvCxnSpPr>
          <p:spPr bwMode="auto">
            <a:xfrm flipV="1">
              <a:off x="3823" y="1365"/>
              <a:ext cx="1260" cy="33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6897" name="AutoShape 10"/>
            <p:cNvCxnSpPr>
              <a:cxnSpLocks noChangeShapeType="1"/>
              <a:stCxn id="36894" idx="0"/>
              <a:endCxn id="36892" idx="2"/>
            </p:cNvCxnSpPr>
            <p:nvPr/>
          </p:nvCxnSpPr>
          <p:spPr bwMode="auto">
            <a:xfrm flipV="1">
              <a:off x="3823" y="1364"/>
              <a:ext cx="371" cy="334"/>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3" name="Group 11"/>
          <p:cNvGrpSpPr>
            <a:grpSpLocks/>
          </p:cNvGrpSpPr>
          <p:nvPr/>
        </p:nvGrpSpPr>
        <p:grpSpPr bwMode="auto">
          <a:xfrm>
            <a:off x="5164138" y="5334000"/>
            <a:ext cx="3108325" cy="1203325"/>
            <a:chOff x="3253" y="3360"/>
            <a:chExt cx="1958" cy="758"/>
          </a:xfrm>
        </p:grpSpPr>
        <p:sp>
          <p:nvSpPr>
            <p:cNvPr id="36884" name="Text Box 12"/>
            <p:cNvSpPr txBox="1">
              <a:spLocks noChangeArrowheads="1"/>
            </p:cNvSpPr>
            <p:nvPr/>
          </p:nvSpPr>
          <p:spPr bwMode="auto">
            <a:xfrm>
              <a:off x="4155" y="3360"/>
              <a:ext cx="189"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600" b="1"/>
                <a:t>X</a:t>
              </a:r>
            </a:p>
          </p:txBody>
        </p:sp>
        <p:sp>
          <p:nvSpPr>
            <p:cNvPr id="36885" name="Text Box 13"/>
            <p:cNvSpPr txBox="1">
              <a:spLocks noChangeArrowheads="1"/>
            </p:cNvSpPr>
            <p:nvPr/>
          </p:nvSpPr>
          <p:spPr bwMode="auto">
            <a:xfrm>
              <a:off x="5067" y="3361"/>
              <a:ext cx="14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600" b="1"/>
                <a:t>Y</a:t>
              </a:r>
            </a:p>
          </p:txBody>
        </p:sp>
        <p:sp>
          <p:nvSpPr>
            <p:cNvPr id="36886" name="Text Box 14"/>
            <p:cNvSpPr txBox="1">
              <a:spLocks noChangeArrowheads="1"/>
            </p:cNvSpPr>
            <p:nvPr/>
          </p:nvSpPr>
          <p:spPr bwMode="auto">
            <a:xfrm>
              <a:off x="3770" y="3906"/>
              <a:ext cx="21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600" b="1"/>
                <a:t>U</a:t>
              </a:r>
            </a:p>
          </p:txBody>
        </p:sp>
        <p:cxnSp>
          <p:nvCxnSpPr>
            <p:cNvPr id="36887" name="AutoShape 15"/>
            <p:cNvCxnSpPr>
              <a:cxnSpLocks noChangeShapeType="1"/>
              <a:stCxn id="36884" idx="3"/>
              <a:endCxn id="36885" idx="1"/>
            </p:cNvCxnSpPr>
            <p:nvPr/>
          </p:nvCxnSpPr>
          <p:spPr bwMode="auto">
            <a:xfrm>
              <a:off x="4344" y="3466"/>
              <a:ext cx="723" cy="1"/>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6888" name="AutoShape 16"/>
            <p:cNvCxnSpPr>
              <a:cxnSpLocks noChangeShapeType="1"/>
              <a:stCxn id="36886" idx="0"/>
              <a:endCxn id="36885" idx="2"/>
            </p:cNvCxnSpPr>
            <p:nvPr/>
          </p:nvCxnSpPr>
          <p:spPr bwMode="auto">
            <a:xfrm flipV="1">
              <a:off x="3879" y="3573"/>
              <a:ext cx="1260" cy="33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6889" name="Text Box 17"/>
            <p:cNvSpPr txBox="1">
              <a:spLocks noChangeArrowheads="1"/>
            </p:cNvSpPr>
            <p:nvPr/>
          </p:nvSpPr>
          <p:spPr bwMode="auto">
            <a:xfrm>
              <a:off x="3253" y="3370"/>
              <a:ext cx="189"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600" b="1"/>
                <a:t>Z</a:t>
              </a:r>
            </a:p>
          </p:txBody>
        </p:sp>
        <p:cxnSp>
          <p:nvCxnSpPr>
            <p:cNvPr id="36890" name="AutoShape 18"/>
            <p:cNvCxnSpPr>
              <a:cxnSpLocks noChangeShapeType="1"/>
              <a:stCxn id="36889" idx="3"/>
            </p:cNvCxnSpPr>
            <p:nvPr/>
          </p:nvCxnSpPr>
          <p:spPr bwMode="auto">
            <a:xfrm>
              <a:off x="3442" y="3476"/>
              <a:ext cx="723" cy="1"/>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6891" name="AutoShape 19"/>
            <p:cNvCxnSpPr>
              <a:cxnSpLocks noChangeShapeType="1"/>
              <a:stCxn id="36886" idx="0"/>
              <a:endCxn id="36884" idx="2"/>
            </p:cNvCxnSpPr>
            <p:nvPr/>
          </p:nvCxnSpPr>
          <p:spPr bwMode="auto">
            <a:xfrm flipV="1">
              <a:off x="3879" y="3572"/>
              <a:ext cx="371" cy="334"/>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4" name="Group 20"/>
          <p:cNvGrpSpPr>
            <a:grpSpLocks/>
          </p:cNvGrpSpPr>
          <p:nvPr/>
        </p:nvGrpSpPr>
        <p:grpSpPr bwMode="auto">
          <a:xfrm>
            <a:off x="5273675" y="3187700"/>
            <a:ext cx="3062288" cy="1533525"/>
            <a:chOff x="3322" y="2008"/>
            <a:chExt cx="1929" cy="966"/>
          </a:xfrm>
        </p:grpSpPr>
        <p:sp>
          <p:nvSpPr>
            <p:cNvPr id="36873" name="Text Box 21"/>
            <p:cNvSpPr txBox="1">
              <a:spLocks noChangeArrowheads="1"/>
            </p:cNvSpPr>
            <p:nvPr/>
          </p:nvSpPr>
          <p:spPr bwMode="auto">
            <a:xfrm>
              <a:off x="3539" y="2216"/>
              <a:ext cx="189"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600" b="1"/>
                <a:t>X</a:t>
              </a:r>
            </a:p>
          </p:txBody>
        </p:sp>
        <p:sp>
          <p:nvSpPr>
            <p:cNvPr id="36874" name="Text Box 22"/>
            <p:cNvSpPr txBox="1">
              <a:spLocks noChangeArrowheads="1"/>
            </p:cNvSpPr>
            <p:nvPr/>
          </p:nvSpPr>
          <p:spPr bwMode="auto">
            <a:xfrm>
              <a:off x="5107" y="2185"/>
              <a:ext cx="14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600" b="1"/>
                <a:t>Y</a:t>
              </a:r>
            </a:p>
          </p:txBody>
        </p:sp>
        <p:sp>
          <p:nvSpPr>
            <p:cNvPr id="36875" name="Text Box 23"/>
            <p:cNvSpPr txBox="1">
              <a:spLocks noChangeArrowheads="1"/>
            </p:cNvSpPr>
            <p:nvPr/>
          </p:nvSpPr>
          <p:spPr bwMode="auto">
            <a:xfrm>
              <a:off x="3322" y="2762"/>
              <a:ext cx="21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600" b="1"/>
                <a:t>U</a:t>
              </a:r>
            </a:p>
          </p:txBody>
        </p:sp>
        <p:cxnSp>
          <p:nvCxnSpPr>
            <p:cNvPr id="36876" name="AutoShape 24"/>
            <p:cNvCxnSpPr>
              <a:cxnSpLocks noChangeShapeType="1"/>
              <a:stCxn id="36875" idx="3"/>
              <a:endCxn id="36874" idx="2"/>
            </p:cNvCxnSpPr>
            <p:nvPr/>
          </p:nvCxnSpPr>
          <p:spPr bwMode="auto">
            <a:xfrm flipV="1">
              <a:off x="3539" y="2397"/>
              <a:ext cx="1640" cy="471"/>
            </a:xfrm>
            <a:prstGeom prst="curvedConnector2">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6877" name="AutoShape 25"/>
            <p:cNvCxnSpPr>
              <a:cxnSpLocks noChangeShapeType="1"/>
              <a:stCxn id="36875" idx="3"/>
              <a:endCxn id="36873" idx="2"/>
            </p:cNvCxnSpPr>
            <p:nvPr/>
          </p:nvCxnSpPr>
          <p:spPr bwMode="auto">
            <a:xfrm flipV="1">
              <a:off x="3539" y="2428"/>
              <a:ext cx="95" cy="44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6878" name="Text Box 26"/>
            <p:cNvSpPr txBox="1">
              <a:spLocks noChangeArrowheads="1"/>
            </p:cNvSpPr>
            <p:nvPr/>
          </p:nvSpPr>
          <p:spPr bwMode="auto">
            <a:xfrm>
              <a:off x="4283" y="2008"/>
              <a:ext cx="36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600" b="1"/>
                <a:t>M</a:t>
              </a:r>
              <a:r>
                <a:rPr lang="en-US" altLang="en-US" sz="1600" b="1" baseline="-25000"/>
                <a:t>1</a:t>
              </a:r>
            </a:p>
          </p:txBody>
        </p:sp>
        <p:sp>
          <p:nvSpPr>
            <p:cNvPr id="36879" name="Text Box 27"/>
            <p:cNvSpPr txBox="1">
              <a:spLocks noChangeArrowheads="1"/>
            </p:cNvSpPr>
            <p:nvPr/>
          </p:nvSpPr>
          <p:spPr bwMode="auto">
            <a:xfrm>
              <a:off x="4291" y="2328"/>
              <a:ext cx="36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600" b="1"/>
                <a:t>M</a:t>
              </a:r>
              <a:r>
                <a:rPr lang="en-US" altLang="en-US" sz="1600" b="1" baseline="-25000"/>
                <a:t>2</a:t>
              </a:r>
            </a:p>
          </p:txBody>
        </p:sp>
        <p:cxnSp>
          <p:nvCxnSpPr>
            <p:cNvPr id="36880" name="AutoShape 28"/>
            <p:cNvCxnSpPr>
              <a:cxnSpLocks noChangeShapeType="1"/>
              <a:stCxn id="36873" idx="3"/>
              <a:endCxn id="36878" idx="1"/>
            </p:cNvCxnSpPr>
            <p:nvPr/>
          </p:nvCxnSpPr>
          <p:spPr bwMode="auto">
            <a:xfrm flipV="1">
              <a:off x="3728" y="2114"/>
              <a:ext cx="555" cy="208"/>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6881" name="AutoShape 29"/>
            <p:cNvCxnSpPr>
              <a:cxnSpLocks noChangeShapeType="1"/>
              <a:stCxn id="36878" idx="3"/>
              <a:endCxn id="36874" idx="1"/>
            </p:cNvCxnSpPr>
            <p:nvPr/>
          </p:nvCxnSpPr>
          <p:spPr bwMode="auto">
            <a:xfrm>
              <a:off x="4648" y="2114"/>
              <a:ext cx="459" cy="177"/>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6882" name="AutoShape 30"/>
            <p:cNvCxnSpPr>
              <a:cxnSpLocks noChangeShapeType="1"/>
              <a:stCxn id="36873" idx="3"/>
              <a:endCxn id="36879" idx="1"/>
            </p:cNvCxnSpPr>
            <p:nvPr/>
          </p:nvCxnSpPr>
          <p:spPr bwMode="auto">
            <a:xfrm>
              <a:off x="3728" y="2322"/>
              <a:ext cx="563" cy="11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6883" name="AutoShape 31"/>
            <p:cNvCxnSpPr>
              <a:cxnSpLocks noChangeShapeType="1"/>
              <a:stCxn id="36879" idx="3"/>
              <a:endCxn id="36874" idx="1"/>
            </p:cNvCxnSpPr>
            <p:nvPr/>
          </p:nvCxnSpPr>
          <p:spPr bwMode="auto">
            <a:xfrm flipV="1">
              <a:off x="4656" y="2291"/>
              <a:ext cx="451" cy="14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sp>
        <p:nvSpPr>
          <p:cNvPr id="931872" name="Rectangle 32"/>
          <p:cNvSpPr>
            <a:spLocks noChangeArrowheads="1"/>
          </p:cNvSpPr>
          <p:nvPr/>
        </p:nvSpPr>
        <p:spPr bwMode="auto">
          <a:xfrm>
            <a:off x="5765800" y="2489200"/>
            <a:ext cx="546100" cy="444500"/>
          </a:xfrm>
          <a:prstGeom prst="rect">
            <a:avLst/>
          </a:prstGeom>
          <a:noFill/>
          <a:ln w="50800">
            <a:solidFill>
              <a:srgbClr val="FFFF00"/>
            </a:solidFill>
            <a:miter lim="800000"/>
            <a:headEnd/>
            <a:tailEnd type="none" w="lg" len="lg"/>
          </a:ln>
          <a:extLst>
            <a:ext uri="{909E8E84-426E-40DD-AFC4-6F175D3DCCD1}">
              <a14:hiddenFill xmlns:a14="http://schemas.microsoft.com/office/drawing/2010/main">
                <a:solidFill>
                  <a:srgbClr val="FFFFFF"/>
                </a:solidFill>
              </a14:hiddenFill>
            </a:ext>
          </a:extLst>
        </p:spPr>
        <p:txBody>
          <a:bodyPr wrap="none" anchor="ct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FontTx/>
              <a:buChar char="–"/>
            </a:pPr>
            <a:endParaRPr lang="en-US" altLang="en-US" sz="2800"/>
          </a:p>
        </p:txBody>
      </p:sp>
      <p:sp>
        <p:nvSpPr>
          <p:cNvPr id="931873" name="Rectangle 33"/>
          <p:cNvSpPr>
            <a:spLocks noChangeArrowheads="1"/>
          </p:cNvSpPr>
          <p:nvPr/>
        </p:nvSpPr>
        <p:spPr bwMode="auto">
          <a:xfrm>
            <a:off x="5549900" y="3467100"/>
            <a:ext cx="546100" cy="444500"/>
          </a:xfrm>
          <a:prstGeom prst="rect">
            <a:avLst/>
          </a:prstGeom>
          <a:noFill/>
          <a:ln w="50800">
            <a:solidFill>
              <a:srgbClr val="FFFF00"/>
            </a:solidFill>
            <a:miter lim="800000"/>
            <a:headEnd/>
            <a:tailEnd type="none" w="lg" len="lg"/>
          </a:ln>
          <a:extLst>
            <a:ext uri="{909E8E84-426E-40DD-AFC4-6F175D3DCCD1}">
              <a14:hiddenFill xmlns:a14="http://schemas.microsoft.com/office/drawing/2010/main">
                <a:solidFill>
                  <a:srgbClr val="FFFFFF"/>
                </a:solidFill>
              </a14:hiddenFill>
            </a:ext>
          </a:extLst>
        </p:spPr>
        <p:txBody>
          <a:bodyPr wrap="none" anchor="ct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FontTx/>
              <a:buChar char="–"/>
            </a:pPr>
            <a:endParaRPr lang="en-US" altLang="en-US" sz="2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altLang="en-US" dirty="0"/>
              <a:t>Organization</a:t>
            </a:r>
          </a:p>
        </p:txBody>
      </p:sp>
      <p:sp>
        <p:nvSpPr>
          <p:cNvPr id="3075" name="Rectangle 3"/>
          <p:cNvSpPr>
            <a:spLocks noGrp="1" noChangeArrowheads="1"/>
          </p:cNvSpPr>
          <p:nvPr>
            <p:ph type="body" idx="4294967295"/>
          </p:nvPr>
        </p:nvSpPr>
        <p:spPr>
          <a:xfrm>
            <a:off x="324125" y="1584562"/>
            <a:ext cx="8021637" cy="4338987"/>
          </a:xfrm>
        </p:spPr>
        <p:txBody>
          <a:bodyPr/>
          <a:lstStyle/>
          <a:p>
            <a:pPr marL="862012" indent="-742950" eaLnBrk="1" hangingPunct="1">
              <a:buFont typeface="+mj-lt"/>
              <a:buAutoNum type="arabicPeriod"/>
            </a:pPr>
            <a:r>
              <a:rPr lang="en-US" altLang="en-US" sz="2800" dirty="0"/>
              <a:t>Drawing and using DAGs</a:t>
            </a:r>
          </a:p>
          <a:p>
            <a:pPr marL="862012" indent="-742950" eaLnBrk="1" hangingPunct="1">
              <a:buFont typeface="+mj-lt"/>
              <a:buAutoNum type="arabicPeriod"/>
            </a:pPr>
            <a:r>
              <a:rPr lang="en-US" altLang="en-US" sz="2800" dirty="0"/>
              <a:t>DAGs for common problems in epidemiology</a:t>
            </a:r>
          </a:p>
          <a:p>
            <a:pPr marL="982662" lvl="1" indent="-571500" eaLnBrk="1" hangingPunct="1"/>
            <a:r>
              <a:rPr lang="en-US" altLang="en-US" sz="1600" dirty="0"/>
              <a:t>Confounding</a:t>
            </a:r>
          </a:p>
          <a:p>
            <a:pPr marL="982662" lvl="1" indent="-571500" eaLnBrk="1" hangingPunct="1"/>
            <a:r>
              <a:rPr lang="en-US" altLang="en-US" sz="1600" dirty="0"/>
              <a:t>RCTs</a:t>
            </a:r>
          </a:p>
          <a:p>
            <a:pPr marL="982662" lvl="1" indent="-571500" eaLnBrk="1" hangingPunct="1"/>
            <a:r>
              <a:rPr lang="en-US" altLang="en-US" sz="1600" dirty="0"/>
              <a:t>Selection biases</a:t>
            </a:r>
          </a:p>
          <a:p>
            <a:pPr marL="982662" lvl="1" indent="-571500" eaLnBrk="1" hangingPunct="1"/>
            <a:r>
              <a:rPr lang="en-US" altLang="en-US" sz="1600" dirty="0"/>
              <a:t>Measurement error</a:t>
            </a:r>
          </a:p>
          <a:p>
            <a:pPr marL="982662" lvl="1" indent="-571500" eaLnBrk="1" hangingPunct="1"/>
            <a:r>
              <a:rPr lang="en-US" altLang="en-US" sz="1600" dirty="0"/>
              <a:t>Missing Data</a:t>
            </a:r>
          </a:p>
          <a:p>
            <a:pPr marL="982662" lvl="1" indent="-571500" eaLnBrk="1" hangingPunct="1"/>
            <a:r>
              <a:rPr lang="en-US" altLang="en-US" sz="1600" dirty="0"/>
              <a:t>Mediation</a:t>
            </a:r>
          </a:p>
          <a:p>
            <a:pPr marL="862012" indent="-742950" eaLnBrk="1" hangingPunct="1">
              <a:buFont typeface="+mj-lt"/>
              <a:buAutoNum type="arabicPeriod"/>
            </a:pPr>
            <a:r>
              <a:rPr lang="en-US" altLang="en-US" sz="2800" dirty="0">
                <a:solidFill>
                  <a:schemeClr val="bg2">
                    <a:lumMod val="90000"/>
                  </a:schemeClr>
                </a:solidFill>
              </a:rPr>
              <a:t>Contrasting IV-based methods and covariate adjustment/propensity scores</a:t>
            </a:r>
          </a:p>
          <a:p>
            <a:pPr marL="862012" indent="-742950" eaLnBrk="1" hangingPunct="1">
              <a:buFont typeface="+mj-lt"/>
              <a:buAutoNum type="arabicPeriod"/>
            </a:pPr>
            <a:r>
              <a:rPr lang="en-US" altLang="en-US" sz="2800" dirty="0"/>
              <a:t>Limitations and controversies of counterfactuals and DAGs</a:t>
            </a:r>
          </a:p>
          <a:p>
            <a:pPr marL="862012" indent="-742950" eaLnBrk="1" hangingPunct="1">
              <a:buFont typeface="+mj-lt"/>
              <a:buAutoNum type="arabicPeriod"/>
            </a:pPr>
            <a:endParaRPr lang="en-US" altLang="en-US" dirty="0"/>
          </a:p>
        </p:txBody>
      </p:sp>
      <p:sp>
        <p:nvSpPr>
          <p:cNvPr id="2" name="Slide Number Placeholder 1"/>
          <p:cNvSpPr>
            <a:spLocks noGrp="1"/>
          </p:cNvSpPr>
          <p:nvPr>
            <p:ph type="sldNum" sz="quarter" idx="12"/>
          </p:nvPr>
        </p:nvSpPr>
        <p:spPr/>
        <p:txBody>
          <a:bodyPr/>
          <a:lstStyle/>
          <a:p>
            <a:pPr>
              <a:defRPr/>
            </a:pPr>
            <a:fld id="{CFB52FFD-4054-4321-909E-85D969AC9199}" type="slidenum">
              <a:rPr lang="en-US" smtClean="0"/>
              <a:pPr>
                <a:defRPr/>
              </a:pPr>
              <a:t>2</a:t>
            </a:fld>
            <a:endParaRPr lang="en-US"/>
          </a:p>
        </p:txBody>
      </p:sp>
    </p:spTree>
    <p:extLst>
      <p:ext uri="{BB962C8B-B14F-4D97-AF65-F5344CB8AC3E}">
        <p14:creationId xmlns:p14="http://schemas.microsoft.com/office/powerpoint/2010/main" val="27125825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pPr eaLnBrk="1" hangingPunct="1"/>
            <a:r>
              <a:rPr lang="en-US" altLang="en-US" dirty="0"/>
              <a:t>Identifying causal effects: the Back Door Criterion</a:t>
            </a:r>
          </a:p>
        </p:txBody>
      </p:sp>
      <mc:AlternateContent xmlns:mc="http://schemas.openxmlformats.org/markup-compatibility/2006" xmlns:a14="http://schemas.microsoft.com/office/drawing/2010/main">
        <mc:Choice Requires="a14">
          <p:sp>
            <p:nvSpPr>
              <p:cNvPr id="36867" name="Rectangle 3"/>
              <p:cNvSpPr>
                <a:spLocks noGrp="1" noChangeArrowheads="1"/>
              </p:cNvSpPr>
              <p:nvPr>
                <p:ph idx="1"/>
              </p:nvPr>
            </p:nvSpPr>
            <p:spPr>
              <a:xfrm>
                <a:off x="457200" y="1774825"/>
                <a:ext cx="8280400" cy="4625975"/>
              </a:xfrm>
            </p:spPr>
            <p:txBody>
              <a:bodyPr/>
              <a:lstStyle/>
              <a:p>
                <a:pPr eaLnBrk="1" hangingPunct="1"/>
                <a:r>
                  <a:rPr lang="en-US" altLang="en-US" sz="2800" dirty="0"/>
                  <a:t>A set of variables Z satisfies the back-door criterion relative to X and Y in a DAG if:</a:t>
                </a:r>
              </a:p>
              <a:p>
                <a:pPr lvl="1" eaLnBrk="1" hangingPunct="1"/>
                <a:r>
                  <a:rPr lang="en-US" altLang="en-US" sz="2400" dirty="0"/>
                  <a:t>no variable in Z is a descendant of X</a:t>
                </a:r>
              </a:p>
              <a:p>
                <a:pPr lvl="1" eaLnBrk="1" hangingPunct="1"/>
                <a:r>
                  <a:rPr lang="en-US" altLang="en-US" sz="2400" dirty="0"/>
                  <a:t>Z blocks every path between X and Y that contains an arrow into X</a:t>
                </a:r>
              </a:p>
              <a:p>
                <a:pPr marL="457200" lvl="1" indent="0" eaLnBrk="1" hangingPunct="1">
                  <a:buNone/>
                </a:pPr>
                <a:endParaRPr lang="en-US" altLang="en-US" dirty="0"/>
              </a:p>
              <a:p>
                <a:pPr eaLnBrk="1" hangingPunct="1"/>
                <a:r>
                  <a:rPr lang="en-US" altLang="en-US" sz="2800" dirty="0"/>
                  <a:t>If a set of variables Z satisfies the back-door criterion relative to X,Y, then the causal effect of X on Y is identifiable and can be calculated by:</a:t>
                </a:r>
              </a:p>
              <a:p>
                <a:pPr lvl="1" eaLnBrk="1" hangingPunct="1"/>
                <a:r>
                  <a:rPr lang="en-US" altLang="en-US" sz="2400" dirty="0"/>
                  <a:t>P(</a:t>
                </a:r>
                <a:r>
                  <a:rPr lang="en-US" altLang="en-US" sz="2400" dirty="0" err="1"/>
                  <a:t>Y|do</a:t>
                </a:r>
                <a:r>
                  <a:rPr lang="en-US" altLang="en-US" sz="2400" dirty="0"/>
                  <a:t>(X))=</a:t>
                </a:r>
                <a14:m>
                  <m:oMath xmlns:m="http://schemas.openxmlformats.org/officeDocument/2006/math">
                    <m:nary>
                      <m:naryPr>
                        <m:chr m:val="∑"/>
                        <m:supHide m:val="on"/>
                        <m:ctrlPr>
                          <a:rPr lang="en-US" altLang="en-US" sz="2400" i="1" smtClean="0">
                            <a:latin typeface="Cambria Math"/>
                          </a:rPr>
                        </m:ctrlPr>
                      </m:naryPr>
                      <m:sub>
                        <m:r>
                          <m:rPr>
                            <m:brk m:alnAt="7"/>
                          </m:rPr>
                          <a:rPr lang="en-US" altLang="en-US" sz="2400" b="0" i="1" smtClean="0">
                            <a:latin typeface="Cambria Math"/>
                          </a:rPr>
                          <m:t>𝑍</m:t>
                        </m:r>
                      </m:sub>
                      <m:sup/>
                      <m:e>
                        <m:r>
                          <a:rPr lang="en-US" altLang="en-US" sz="2400" b="0" i="1" smtClean="0">
                            <a:latin typeface="Cambria Math"/>
                          </a:rPr>
                          <m:t>𝑃</m:t>
                        </m:r>
                        <m:d>
                          <m:dPr>
                            <m:ctrlPr>
                              <a:rPr lang="en-US" altLang="en-US" sz="2400" b="0" i="1" smtClean="0">
                                <a:latin typeface="Cambria Math"/>
                              </a:rPr>
                            </m:ctrlPr>
                          </m:dPr>
                          <m:e>
                            <m:r>
                              <a:rPr lang="en-US" altLang="en-US" sz="2400" b="0" i="1" smtClean="0">
                                <a:latin typeface="Cambria Math"/>
                              </a:rPr>
                              <m:t>𝑌</m:t>
                            </m:r>
                          </m:e>
                          <m:e>
                            <m:r>
                              <a:rPr lang="en-US" altLang="en-US" sz="2400" b="0" i="1" smtClean="0">
                                <a:latin typeface="Cambria Math"/>
                              </a:rPr>
                              <m:t>𝑥</m:t>
                            </m:r>
                            <m:r>
                              <a:rPr lang="en-US" altLang="en-US" sz="2400" b="0" i="1" smtClean="0">
                                <a:latin typeface="Cambria Math"/>
                              </a:rPr>
                              <m:t>,</m:t>
                            </m:r>
                            <m:r>
                              <a:rPr lang="en-US" altLang="en-US" sz="2400" b="0" i="1" smtClean="0">
                                <a:latin typeface="Cambria Math"/>
                              </a:rPr>
                              <m:t>𝑧</m:t>
                            </m:r>
                          </m:e>
                        </m:d>
                        <m:r>
                          <a:rPr lang="en-US" altLang="en-US" sz="2400" b="0" i="1" smtClean="0">
                            <a:latin typeface="Cambria Math"/>
                          </a:rPr>
                          <m:t>𝑃</m:t>
                        </m:r>
                        <m:r>
                          <a:rPr lang="en-US" altLang="en-US" sz="2400" b="0" i="1" smtClean="0">
                            <a:latin typeface="Cambria Math"/>
                          </a:rPr>
                          <m:t>(</m:t>
                        </m:r>
                        <m:r>
                          <a:rPr lang="en-US" altLang="en-US" sz="2400" b="0" i="1" smtClean="0">
                            <a:latin typeface="Cambria Math"/>
                          </a:rPr>
                          <m:t>𝑧</m:t>
                        </m:r>
                        <m:r>
                          <a:rPr lang="en-US" altLang="en-US" sz="2400" b="0" i="1" smtClean="0">
                            <a:latin typeface="Cambria Math"/>
                          </a:rPr>
                          <m:t>)</m:t>
                        </m:r>
                      </m:e>
                    </m:nary>
                  </m:oMath>
                </a14:m>
                <a:endParaRPr lang="en-US" altLang="en-US" sz="2400" dirty="0"/>
              </a:p>
            </p:txBody>
          </p:sp>
        </mc:Choice>
        <mc:Fallback xmlns="">
          <p:sp>
            <p:nvSpPr>
              <p:cNvPr id="36867" name="Rectangle 3"/>
              <p:cNvSpPr>
                <a:spLocks noGrp="1" noRot="1" noChangeAspect="1" noMove="1" noResize="1" noEditPoints="1" noAdjustHandles="1" noChangeArrowheads="1" noChangeShapeType="1" noTextEdit="1"/>
              </p:cNvSpPr>
              <p:nvPr>
                <p:ph idx="1"/>
              </p:nvPr>
            </p:nvSpPr>
            <p:spPr>
              <a:xfrm>
                <a:off x="457200" y="1774825"/>
                <a:ext cx="8280400" cy="4625975"/>
              </a:xfrm>
              <a:blipFill rotWithShape="1">
                <a:blip r:embed="rId3"/>
                <a:stretch>
                  <a:fillRect t="-132" r="-2135" b="-16206"/>
                </a:stretch>
              </a:blipFill>
            </p:spPr>
            <p:txBody>
              <a:bodyPr/>
              <a:lstStyle/>
              <a:p>
                <a:r>
                  <a:rPr lang="en-US">
                    <a:noFill/>
                  </a:rPr>
                  <a:t> </a:t>
                </a:r>
              </a:p>
            </p:txBody>
          </p:sp>
        </mc:Fallback>
      </mc:AlternateContent>
      <p:sp>
        <p:nvSpPr>
          <p:cNvPr id="5" name="Slide Number Placeholder 4"/>
          <p:cNvSpPr>
            <a:spLocks noGrp="1"/>
          </p:cNvSpPr>
          <p:nvPr>
            <p:ph type="sldNum" sz="quarter" idx="12"/>
          </p:nvPr>
        </p:nvSpPr>
        <p:spPr/>
        <p:txBody>
          <a:bodyPr/>
          <a:lstStyle/>
          <a:p>
            <a:pPr>
              <a:defRPr/>
            </a:pPr>
            <a:fld id="{6E7EADD8-6980-44BC-92B7-ACC642A77AD9}" type="slidenum">
              <a:rPr lang="en-US" smtClean="0"/>
              <a:pPr>
                <a:defRPr/>
              </a:pPr>
              <a:t>20</a:t>
            </a:fld>
            <a:endParaRPr lang="en-US"/>
          </a:p>
        </p:txBody>
      </p:sp>
      <p:grpSp>
        <p:nvGrpSpPr>
          <p:cNvPr id="2" name="Group 4"/>
          <p:cNvGrpSpPr>
            <a:grpSpLocks/>
          </p:cNvGrpSpPr>
          <p:nvPr/>
        </p:nvGrpSpPr>
        <p:grpSpPr bwMode="auto">
          <a:xfrm>
            <a:off x="6693224" y="5299529"/>
            <a:ext cx="2287588" cy="1203325"/>
            <a:chOff x="3714" y="1152"/>
            <a:chExt cx="1441" cy="758"/>
          </a:xfrm>
        </p:grpSpPr>
        <p:sp>
          <p:nvSpPr>
            <p:cNvPr id="36892" name="Text Box 5"/>
            <p:cNvSpPr txBox="1">
              <a:spLocks noChangeArrowheads="1"/>
            </p:cNvSpPr>
            <p:nvPr/>
          </p:nvSpPr>
          <p:spPr bwMode="auto">
            <a:xfrm>
              <a:off x="4099" y="1152"/>
              <a:ext cx="189"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600" b="1"/>
                <a:t>X</a:t>
              </a:r>
            </a:p>
          </p:txBody>
        </p:sp>
        <p:sp>
          <p:nvSpPr>
            <p:cNvPr id="36893" name="Text Box 6"/>
            <p:cNvSpPr txBox="1">
              <a:spLocks noChangeArrowheads="1"/>
            </p:cNvSpPr>
            <p:nvPr/>
          </p:nvSpPr>
          <p:spPr bwMode="auto">
            <a:xfrm>
              <a:off x="5011" y="1153"/>
              <a:ext cx="144"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600" b="1"/>
                <a:t>Y</a:t>
              </a:r>
            </a:p>
          </p:txBody>
        </p:sp>
        <p:sp>
          <p:nvSpPr>
            <p:cNvPr id="36894" name="Text Box 7"/>
            <p:cNvSpPr txBox="1">
              <a:spLocks noChangeArrowheads="1"/>
            </p:cNvSpPr>
            <p:nvPr/>
          </p:nvSpPr>
          <p:spPr bwMode="auto">
            <a:xfrm>
              <a:off x="3714" y="1698"/>
              <a:ext cx="21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600" b="1" dirty="0"/>
                <a:t>Z</a:t>
              </a:r>
            </a:p>
          </p:txBody>
        </p:sp>
        <p:cxnSp>
          <p:nvCxnSpPr>
            <p:cNvPr id="36895" name="AutoShape 8"/>
            <p:cNvCxnSpPr>
              <a:cxnSpLocks noChangeShapeType="1"/>
              <a:stCxn id="36892" idx="3"/>
              <a:endCxn id="36893" idx="1"/>
            </p:cNvCxnSpPr>
            <p:nvPr/>
          </p:nvCxnSpPr>
          <p:spPr bwMode="auto">
            <a:xfrm>
              <a:off x="4288" y="1258"/>
              <a:ext cx="723" cy="1"/>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6896" name="AutoShape 9"/>
            <p:cNvCxnSpPr>
              <a:cxnSpLocks noChangeShapeType="1"/>
              <a:stCxn id="36894" idx="0"/>
              <a:endCxn id="36893" idx="2"/>
            </p:cNvCxnSpPr>
            <p:nvPr/>
          </p:nvCxnSpPr>
          <p:spPr bwMode="auto">
            <a:xfrm flipV="1">
              <a:off x="3823" y="1365"/>
              <a:ext cx="1260" cy="33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6897" name="AutoShape 10"/>
            <p:cNvCxnSpPr>
              <a:cxnSpLocks noChangeShapeType="1"/>
              <a:stCxn id="36894" idx="0"/>
              <a:endCxn id="36892" idx="2"/>
            </p:cNvCxnSpPr>
            <p:nvPr/>
          </p:nvCxnSpPr>
          <p:spPr bwMode="auto">
            <a:xfrm flipV="1">
              <a:off x="3823" y="1364"/>
              <a:ext cx="371" cy="334"/>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sp>
        <p:nvSpPr>
          <p:cNvPr id="931872" name="Rectangle 32"/>
          <p:cNvSpPr>
            <a:spLocks noChangeArrowheads="1"/>
          </p:cNvSpPr>
          <p:nvPr/>
        </p:nvSpPr>
        <p:spPr bwMode="auto">
          <a:xfrm>
            <a:off x="6614643" y="6083754"/>
            <a:ext cx="546100" cy="444500"/>
          </a:xfrm>
          <a:prstGeom prst="rect">
            <a:avLst/>
          </a:prstGeom>
          <a:noFill/>
          <a:ln w="50800">
            <a:solidFill>
              <a:srgbClr val="FFFF00"/>
            </a:solidFill>
            <a:miter lim="800000"/>
            <a:headEnd/>
            <a:tailEnd type="none" w="lg" len="lg"/>
          </a:ln>
          <a:extLst>
            <a:ext uri="{909E8E84-426E-40DD-AFC4-6F175D3DCCD1}">
              <a14:hiddenFill xmlns:a14="http://schemas.microsoft.com/office/drawing/2010/main">
                <a:solidFill>
                  <a:srgbClr val="FFFFFF"/>
                </a:solidFill>
              </a14:hiddenFill>
            </a:ext>
          </a:extLst>
        </p:spPr>
        <p:txBody>
          <a:bodyPr wrap="none" anchor="ct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FontTx/>
              <a:buChar char="–"/>
            </a:pPr>
            <a:endParaRPr lang="en-US" altLang="en-US" sz="2800"/>
          </a:p>
        </p:txBody>
      </p:sp>
    </p:spTree>
    <p:extLst>
      <p:ext uri="{BB962C8B-B14F-4D97-AF65-F5344CB8AC3E}">
        <p14:creationId xmlns:p14="http://schemas.microsoft.com/office/powerpoint/2010/main" val="15284574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en-US"/>
              <a:t>Research Design</a:t>
            </a:r>
          </a:p>
        </p:txBody>
      </p:sp>
      <p:sp>
        <p:nvSpPr>
          <p:cNvPr id="37891" name="Rectangle 3"/>
          <p:cNvSpPr>
            <a:spLocks noGrp="1" noChangeArrowheads="1"/>
          </p:cNvSpPr>
          <p:nvPr>
            <p:ph idx="1"/>
          </p:nvPr>
        </p:nvSpPr>
        <p:spPr/>
        <p:txBody>
          <a:bodyPr/>
          <a:lstStyle/>
          <a:p>
            <a:pPr eaLnBrk="1" hangingPunct="1">
              <a:lnSpc>
                <a:spcPct val="90000"/>
              </a:lnSpc>
            </a:pPr>
            <a:r>
              <a:rPr lang="en-US" altLang="en-US"/>
              <a:t>You are interested in estimating the effect of X on Y.</a:t>
            </a:r>
          </a:p>
          <a:p>
            <a:pPr eaLnBrk="1" hangingPunct="1">
              <a:lnSpc>
                <a:spcPct val="90000"/>
              </a:lnSpc>
            </a:pPr>
            <a:r>
              <a:rPr lang="en-US" altLang="en-US"/>
              <a:t>Imagine all (well, some of the most plausible) the ways the world might work.</a:t>
            </a:r>
          </a:p>
          <a:p>
            <a:pPr eaLnBrk="1" hangingPunct="1">
              <a:lnSpc>
                <a:spcPct val="90000"/>
              </a:lnSpc>
            </a:pPr>
            <a:r>
              <a:rPr lang="en-US" altLang="en-US"/>
              <a:t>If the world worked like this or like that, would your analysis plan successfully identify the effect of X on Y?  </a:t>
            </a:r>
          </a:p>
          <a:p>
            <a:pPr eaLnBrk="1" hangingPunct="1">
              <a:lnSpc>
                <a:spcPct val="90000"/>
              </a:lnSpc>
            </a:pPr>
            <a:r>
              <a:rPr lang="en-US" altLang="en-US"/>
              <a:t>What assumptions do you have to make to interpret your statistical association as a causal effect?</a:t>
            </a:r>
          </a:p>
        </p:txBody>
      </p:sp>
      <p:sp>
        <p:nvSpPr>
          <p:cNvPr id="2" name="Slide Number Placeholder 1"/>
          <p:cNvSpPr>
            <a:spLocks noGrp="1"/>
          </p:cNvSpPr>
          <p:nvPr>
            <p:ph type="sldNum" sz="quarter" idx="12"/>
          </p:nvPr>
        </p:nvSpPr>
        <p:spPr/>
        <p:txBody>
          <a:bodyPr/>
          <a:lstStyle/>
          <a:p>
            <a:pPr>
              <a:defRPr/>
            </a:pPr>
            <a:fld id="{115B76B1-0873-4B31-A30C-3952D810BB69}" type="slidenum">
              <a:rPr lang="en-US" smtClean="0"/>
              <a:pPr>
                <a:defRPr/>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Quizlet: Can you test which DAG is correct if you have data on these variables?</a:t>
            </a:r>
            <a:endParaRPr lang="en-US" dirty="0"/>
          </a:p>
        </p:txBody>
      </p:sp>
      <p:sp>
        <p:nvSpPr>
          <p:cNvPr id="4" name="Slide Number Placeholder 3"/>
          <p:cNvSpPr>
            <a:spLocks noGrp="1"/>
          </p:cNvSpPr>
          <p:nvPr>
            <p:ph type="sldNum" sz="quarter" idx="12"/>
          </p:nvPr>
        </p:nvSpPr>
        <p:spPr/>
        <p:txBody>
          <a:bodyPr/>
          <a:lstStyle/>
          <a:p>
            <a:pPr>
              <a:defRPr/>
            </a:pPr>
            <a:fld id="{48CFD17B-4377-4738-82F6-BFFF12B1205C}" type="slidenum">
              <a:rPr lang="en-US" smtClean="0"/>
              <a:pPr>
                <a:defRPr/>
              </a:pPr>
              <a:t>22</a:t>
            </a:fld>
            <a:endParaRPr lang="en-US"/>
          </a:p>
        </p:txBody>
      </p:sp>
      <p:sp>
        <p:nvSpPr>
          <p:cNvPr id="10" name="Text Box 27"/>
          <p:cNvSpPr txBox="1">
            <a:spLocks noChangeArrowheads="1"/>
          </p:cNvSpPr>
          <p:nvPr/>
        </p:nvSpPr>
        <p:spPr bwMode="auto">
          <a:xfrm>
            <a:off x="1824262" y="3527940"/>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4</a:t>
            </a:r>
          </a:p>
        </p:txBody>
      </p:sp>
      <p:cxnSp>
        <p:nvCxnSpPr>
          <p:cNvPr id="11" name="AutoShape 28"/>
          <p:cNvCxnSpPr>
            <a:cxnSpLocks noChangeShapeType="1"/>
            <a:stCxn id="10" idx="2"/>
            <a:endCxn id="19" idx="0"/>
          </p:cNvCxnSpPr>
          <p:nvPr/>
        </p:nvCxnSpPr>
        <p:spPr bwMode="auto">
          <a:xfrm>
            <a:off x="2096519" y="3924815"/>
            <a:ext cx="21432" cy="489409"/>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12" name="AutoShape 29"/>
          <p:cNvCxnSpPr>
            <a:cxnSpLocks noChangeShapeType="1"/>
            <a:stCxn id="13" idx="2"/>
            <a:endCxn id="10" idx="0"/>
          </p:cNvCxnSpPr>
          <p:nvPr/>
        </p:nvCxnSpPr>
        <p:spPr bwMode="auto">
          <a:xfrm>
            <a:off x="1593282" y="3006447"/>
            <a:ext cx="503237" cy="52149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3" name="Text Box 30"/>
          <p:cNvSpPr txBox="1">
            <a:spLocks noChangeArrowheads="1"/>
          </p:cNvSpPr>
          <p:nvPr/>
        </p:nvSpPr>
        <p:spPr bwMode="auto">
          <a:xfrm>
            <a:off x="1321025" y="2609572"/>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2</a:t>
            </a:r>
          </a:p>
        </p:txBody>
      </p:sp>
      <p:sp>
        <p:nvSpPr>
          <p:cNvPr id="16" name="Text Box 33"/>
          <p:cNvSpPr txBox="1">
            <a:spLocks noChangeArrowheads="1"/>
          </p:cNvSpPr>
          <p:nvPr/>
        </p:nvSpPr>
        <p:spPr bwMode="auto">
          <a:xfrm>
            <a:off x="2417993" y="2609572"/>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3</a:t>
            </a:r>
          </a:p>
        </p:txBody>
      </p:sp>
      <p:cxnSp>
        <p:nvCxnSpPr>
          <p:cNvPr id="17" name="AutoShape 34"/>
          <p:cNvCxnSpPr>
            <a:cxnSpLocks noChangeShapeType="1"/>
            <a:stCxn id="16" idx="2"/>
            <a:endCxn id="10" idx="0"/>
          </p:cNvCxnSpPr>
          <p:nvPr/>
        </p:nvCxnSpPr>
        <p:spPr bwMode="auto">
          <a:xfrm flipH="1">
            <a:off x="2096519" y="3006447"/>
            <a:ext cx="593731" cy="52149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8" name="Text Box 30"/>
          <p:cNvSpPr txBox="1">
            <a:spLocks noChangeArrowheads="1"/>
          </p:cNvSpPr>
          <p:nvPr/>
        </p:nvSpPr>
        <p:spPr bwMode="auto">
          <a:xfrm>
            <a:off x="1824261" y="1670565"/>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1</a:t>
            </a:r>
          </a:p>
        </p:txBody>
      </p:sp>
      <p:sp>
        <p:nvSpPr>
          <p:cNvPr id="19" name="Text Box 27"/>
          <p:cNvSpPr txBox="1">
            <a:spLocks noChangeArrowheads="1"/>
          </p:cNvSpPr>
          <p:nvPr/>
        </p:nvSpPr>
        <p:spPr bwMode="auto">
          <a:xfrm>
            <a:off x="1845694" y="4414224"/>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5</a:t>
            </a:r>
          </a:p>
        </p:txBody>
      </p:sp>
      <p:cxnSp>
        <p:nvCxnSpPr>
          <p:cNvPr id="22" name="AutoShape 29"/>
          <p:cNvCxnSpPr>
            <a:cxnSpLocks noChangeShapeType="1"/>
            <a:stCxn id="18" idx="2"/>
            <a:endCxn id="13" idx="0"/>
          </p:cNvCxnSpPr>
          <p:nvPr/>
        </p:nvCxnSpPr>
        <p:spPr bwMode="auto">
          <a:xfrm flipH="1">
            <a:off x="1593282" y="2067440"/>
            <a:ext cx="503236" cy="54213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4" name="AutoShape 29"/>
          <p:cNvCxnSpPr>
            <a:cxnSpLocks noChangeShapeType="1"/>
            <a:stCxn id="18" idx="2"/>
            <a:endCxn id="16" idx="0"/>
          </p:cNvCxnSpPr>
          <p:nvPr/>
        </p:nvCxnSpPr>
        <p:spPr bwMode="auto">
          <a:xfrm>
            <a:off x="2096518" y="2067440"/>
            <a:ext cx="593732" cy="54213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1" name="Text Box 27"/>
          <p:cNvSpPr txBox="1">
            <a:spLocks noChangeArrowheads="1"/>
          </p:cNvSpPr>
          <p:nvPr/>
        </p:nvSpPr>
        <p:spPr bwMode="auto">
          <a:xfrm>
            <a:off x="4395151" y="3527940"/>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4</a:t>
            </a:r>
          </a:p>
        </p:txBody>
      </p:sp>
      <p:cxnSp>
        <p:nvCxnSpPr>
          <p:cNvPr id="32" name="AutoShape 28"/>
          <p:cNvCxnSpPr>
            <a:cxnSpLocks noChangeShapeType="1"/>
            <a:stCxn id="38" idx="0"/>
            <a:endCxn id="31" idx="2"/>
          </p:cNvCxnSpPr>
          <p:nvPr/>
        </p:nvCxnSpPr>
        <p:spPr bwMode="auto">
          <a:xfrm flipH="1" flipV="1">
            <a:off x="4667408" y="3924815"/>
            <a:ext cx="21432" cy="489409"/>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3" name="AutoShape 29"/>
          <p:cNvCxnSpPr>
            <a:cxnSpLocks noChangeShapeType="1"/>
            <a:stCxn id="34" idx="2"/>
            <a:endCxn id="31" idx="0"/>
          </p:cNvCxnSpPr>
          <p:nvPr/>
        </p:nvCxnSpPr>
        <p:spPr bwMode="auto">
          <a:xfrm>
            <a:off x="4164171" y="3006447"/>
            <a:ext cx="503237" cy="52149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4" name="Text Box 30"/>
          <p:cNvSpPr txBox="1">
            <a:spLocks noChangeArrowheads="1"/>
          </p:cNvSpPr>
          <p:nvPr/>
        </p:nvSpPr>
        <p:spPr bwMode="auto">
          <a:xfrm>
            <a:off x="3891914" y="2609572"/>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2</a:t>
            </a:r>
          </a:p>
        </p:txBody>
      </p:sp>
      <p:sp>
        <p:nvSpPr>
          <p:cNvPr id="35" name="Text Box 33"/>
          <p:cNvSpPr txBox="1">
            <a:spLocks noChangeArrowheads="1"/>
          </p:cNvSpPr>
          <p:nvPr/>
        </p:nvSpPr>
        <p:spPr bwMode="auto">
          <a:xfrm>
            <a:off x="4988882" y="2609572"/>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3</a:t>
            </a:r>
          </a:p>
        </p:txBody>
      </p:sp>
      <p:cxnSp>
        <p:nvCxnSpPr>
          <p:cNvPr id="36" name="AutoShape 34"/>
          <p:cNvCxnSpPr>
            <a:cxnSpLocks noChangeShapeType="1"/>
            <a:stCxn id="35" idx="2"/>
            <a:endCxn id="31" idx="0"/>
          </p:cNvCxnSpPr>
          <p:nvPr/>
        </p:nvCxnSpPr>
        <p:spPr bwMode="auto">
          <a:xfrm flipH="1">
            <a:off x="4667408" y="3006447"/>
            <a:ext cx="593731" cy="52149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7" name="Text Box 30"/>
          <p:cNvSpPr txBox="1">
            <a:spLocks noChangeArrowheads="1"/>
          </p:cNvSpPr>
          <p:nvPr/>
        </p:nvSpPr>
        <p:spPr bwMode="auto">
          <a:xfrm>
            <a:off x="4395150" y="1670565"/>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1</a:t>
            </a:r>
          </a:p>
        </p:txBody>
      </p:sp>
      <p:sp>
        <p:nvSpPr>
          <p:cNvPr id="38" name="Text Box 27"/>
          <p:cNvSpPr txBox="1">
            <a:spLocks noChangeArrowheads="1"/>
          </p:cNvSpPr>
          <p:nvPr/>
        </p:nvSpPr>
        <p:spPr bwMode="auto">
          <a:xfrm>
            <a:off x="4416583" y="4414224"/>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5</a:t>
            </a:r>
          </a:p>
        </p:txBody>
      </p:sp>
      <p:cxnSp>
        <p:nvCxnSpPr>
          <p:cNvPr id="39" name="AutoShape 29"/>
          <p:cNvCxnSpPr>
            <a:cxnSpLocks noChangeShapeType="1"/>
            <a:stCxn id="37" idx="2"/>
            <a:endCxn id="34" idx="0"/>
          </p:cNvCxnSpPr>
          <p:nvPr/>
        </p:nvCxnSpPr>
        <p:spPr bwMode="auto">
          <a:xfrm flipH="1">
            <a:off x="4164171" y="2067440"/>
            <a:ext cx="503236" cy="54213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40" name="AutoShape 29"/>
          <p:cNvCxnSpPr>
            <a:cxnSpLocks noChangeShapeType="1"/>
            <a:stCxn id="37" idx="2"/>
            <a:endCxn id="35" idx="0"/>
          </p:cNvCxnSpPr>
          <p:nvPr/>
        </p:nvCxnSpPr>
        <p:spPr bwMode="auto">
          <a:xfrm>
            <a:off x="4667407" y="2067440"/>
            <a:ext cx="593732" cy="54213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44" name="TextBox 43"/>
          <p:cNvSpPr txBox="1"/>
          <p:nvPr/>
        </p:nvSpPr>
        <p:spPr>
          <a:xfrm>
            <a:off x="435429" y="5159436"/>
            <a:ext cx="7692571" cy="1384995"/>
          </a:xfrm>
          <a:prstGeom prst="rect">
            <a:avLst/>
          </a:prstGeom>
          <a:noFill/>
        </p:spPr>
        <p:txBody>
          <a:bodyPr wrap="square" rtlCol="0">
            <a:spAutoFit/>
          </a:bodyPr>
          <a:lstStyle/>
          <a:p>
            <a:pPr>
              <a:buNone/>
            </a:pPr>
            <a:r>
              <a:rPr lang="en-US" dirty="0"/>
              <a:t>If you know that one of these two causal structures generated the data, and you have perfect measures of all 5 variables, can you tell which one is correct?</a:t>
            </a:r>
          </a:p>
        </p:txBody>
      </p:sp>
    </p:spTree>
    <p:extLst>
      <p:ext uri="{BB962C8B-B14F-4D97-AF65-F5344CB8AC3E}">
        <p14:creationId xmlns:p14="http://schemas.microsoft.com/office/powerpoint/2010/main" val="7707076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Quizlet</a:t>
            </a:r>
          </a:p>
        </p:txBody>
      </p:sp>
      <p:sp>
        <p:nvSpPr>
          <p:cNvPr id="4" name="Slide Number Placeholder 3"/>
          <p:cNvSpPr>
            <a:spLocks noGrp="1"/>
          </p:cNvSpPr>
          <p:nvPr>
            <p:ph type="sldNum" sz="quarter" idx="12"/>
          </p:nvPr>
        </p:nvSpPr>
        <p:spPr/>
        <p:txBody>
          <a:bodyPr/>
          <a:lstStyle/>
          <a:p>
            <a:pPr>
              <a:defRPr/>
            </a:pPr>
            <a:fld id="{48CFD17B-4377-4738-82F6-BFFF12B1205C}" type="slidenum">
              <a:rPr lang="en-US" smtClean="0"/>
              <a:pPr>
                <a:defRPr/>
              </a:pPr>
              <a:t>23</a:t>
            </a:fld>
            <a:endParaRPr lang="en-US"/>
          </a:p>
        </p:txBody>
      </p:sp>
      <p:sp>
        <p:nvSpPr>
          <p:cNvPr id="10" name="Text Box 27"/>
          <p:cNvSpPr txBox="1">
            <a:spLocks noChangeArrowheads="1"/>
          </p:cNvSpPr>
          <p:nvPr/>
        </p:nvSpPr>
        <p:spPr bwMode="auto">
          <a:xfrm>
            <a:off x="1824262" y="3527940"/>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4</a:t>
            </a:r>
          </a:p>
        </p:txBody>
      </p:sp>
      <p:cxnSp>
        <p:nvCxnSpPr>
          <p:cNvPr id="11" name="AutoShape 28"/>
          <p:cNvCxnSpPr>
            <a:cxnSpLocks noChangeShapeType="1"/>
            <a:stCxn id="10" idx="2"/>
            <a:endCxn id="19" idx="0"/>
          </p:cNvCxnSpPr>
          <p:nvPr/>
        </p:nvCxnSpPr>
        <p:spPr bwMode="auto">
          <a:xfrm>
            <a:off x="2096519" y="3924815"/>
            <a:ext cx="21432" cy="489409"/>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12" name="AutoShape 29"/>
          <p:cNvCxnSpPr>
            <a:cxnSpLocks noChangeShapeType="1"/>
            <a:stCxn id="13" idx="2"/>
            <a:endCxn id="10" idx="0"/>
          </p:cNvCxnSpPr>
          <p:nvPr/>
        </p:nvCxnSpPr>
        <p:spPr bwMode="auto">
          <a:xfrm>
            <a:off x="1593282" y="3006447"/>
            <a:ext cx="503237" cy="52149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3" name="Text Box 30"/>
          <p:cNvSpPr txBox="1">
            <a:spLocks noChangeArrowheads="1"/>
          </p:cNvSpPr>
          <p:nvPr/>
        </p:nvSpPr>
        <p:spPr bwMode="auto">
          <a:xfrm>
            <a:off x="1321025" y="2609572"/>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2</a:t>
            </a:r>
          </a:p>
        </p:txBody>
      </p:sp>
      <p:sp>
        <p:nvSpPr>
          <p:cNvPr id="16" name="Text Box 33"/>
          <p:cNvSpPr txBox="1">
            <a:spLocks noChangeArrowheads="1"/>
          </p:cNvSpPr>
          <p:nvPr/>
        </p:nvSpPr>
        <p:spPr bwMode="auto">
          <a:xfrm>
            <a:off x="2417993" y="2609572"/>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3</a:t>
            </a:r>
          </a:p>
        </p:txBody>
      </p:sp>
      <p:cxnSp>
        <p:nvCxnSpPr>
          <p:cNvPr id="17" name="AutoShape 34"/>
          <p:cNvCxnSpPr>
            <a:cxnSpLocks noChangeShapeType="1"/>
            <a:stCxn id="16" idx="2"/>
            <a:endCxn id="10" idx="0"/>
          </p:cNvCxnSpPr>
          <p:nvPr/>
        </p:nvCxnSpPr>
        <p:spPr bwMode="auto">
          <a:xfrm flipH="1">
            <a:off x="2096519" y="3006447"/>
            <a:ext cx="593731" cy="52149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8" name="Text Box 30"/>
          <p:cNvSpPr txBox="1">
            <a:spLocks noChangeArrowheads="1"/>
          </p:cNvSpPr>
          <p:nvPr/>
        </p:nvSpPr>
        <p:spPr bwMode="auto">
          <a:xfrm>
            <a:off x="1824261" y="1670565"/>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1</a:t>
            </a:r>
          </a:p>
        </p:txBody>
      </p:sp>
      <p:sp>
        <p:nvSpPr>
          <p:cNvPr id="19" name="Text Box 27"/>
          <p:cNvSpPr txBox="1">
            <a:spLocks noChangeArrowheads="1"/>
          </p:cNvSpPr>
          <p:nvPr/>
        </p:nvSpPr>
        <p:spPr bwMode="auto">
          <a:xfrm>
            <a:off x="1845694" y="4414224"/>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5</a:t>
            </a:r>
          </a:p>
        </p:txBody>
      </p:sp>
      <p:cxnSp>
        <p:nvCxnSpPr>
          <p:cNvPr id="22" name="AutoShape 29"/>
          <p:cNvCxnSpPr>
            <a:cxnSpLocks noChangeShapeType="1"/>
            <a:stCxn id="18" idx="2"/>
            <a:endCxn id="13" idx="0"/>
          </p:cNvCxnSpPr>
          <p:nvPr/>
        </p:nvCxnSpPr>
        <p:spPr bwMode="auto">
          <a:xfrm flipH="1">
            <a:off x="1593282" y="2067440"/>
            <a:ext cx="503236" cy="54213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4" name="AutoShape 29"/>
          <p:cNvCxnSpPr>
            <a:cxnSpLocks noChangeShapeType="1"/>
            <a:stCxn id="18" idx="2"/>
            <a:endCxn id="16" idx="0"/>
          </p:cNvCxnSpPr>
          <p:nvPr/>
        </p:nvCxnSpPr>
        <p:spPr bwMode="auto">
          <a:xfrm>
            <a:off x="2096518" y="2067440"/>
            <a:ext cx="593732" cy="54213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1" name="Text Box 27"/>
          <p:cNvSpPr txBox="1">
            <a:spLocks noChangeArrowheads="1"/>
          </p:cNvSpPr>
          <p:nvPr/>
        </p:nvSpPr>
        <p:spPr bwMode="auto">
          <a:xfrm>
            <a:off x="4395151" y="3527940"/>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4</a:t>
            </a:r>
          </a:p>
        </p:txBody>
      </p:sp>
      <p:cxnSp>
        <p:nvCxnSpPr>
          <p:cNvPr id="32" name="AutoShape 28"/>
          <p:cNvCxnSpPr>
            <a:cxnSpLocks noChangeShapeType="1"/>
            <a:stCxn id="38" idx="0"/>
            <a:endCxn id="31" idx="2"/>
          </p:cNvCxnSpPr>
          <p:nvPr/>
        </p:nvCxnSpPr>
        <p:spPr bwMode="auto">
          <a:xfrm flipH="1" flipV="1">
            <a:off x="4667408" y="3924815"/>
            <a:ext cx="21432" cy="489409"/>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3" name="AutoShape 29"/>
          <p:cNvCxnSpPr>
            <a:cxnSpLocks noChangeShapeType="1"/>
            <a:stCxn id="34" idx="2"/>
            <a:endCxn id="31" idx="0"/>
          </p:cNvCxnSpPr>
          <p:nvPr/>
        </p:nvCxnSpPr>
        <p:spPr bwMode="auto">
          <a:xfrm>
            <a:off x="4164171" y="3006447"/>
            <a:ext cx="503237" cy="52149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4" name="Text Box 30"/>
          <p:cNvSpPr txBox="1">
            <a:spLocks noChangeArrowheads="1"/>
          </p:cNvSpPr>
          <p:nvPr/>
        </p:nvSpPr>
        <p:spPr bwMode="auto">
          <a:xfrm>
            <a:off x="3891914" y="2609572"/>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2</a:t>
            </a:r>
          </a:p>
        </p:txBody>
      </p:sp>
      <p:sp>
        <p:nvSpPr>
          <p:cNvPr id="35" name="Text Box 33"/>
          <p:cNvSpPr txBox="1">
            <a:spLocks noChangeArrowheads="1"/>
          </p:cNvSpPr>
          <p:nvPr/>
        </p:nvSpPr>
        <p:spPr bwMode="auto">
          <a:xfrm>
            <a:off x="4988882" y="2609572"/>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3</a:t>
            </a:r>
          </a:p>
        </p:txBody>
      </p:sp>
      <p:cxnSp>
        <p:nvCxnSpPr>
          <p:cNvPr id="36" name="AutoShape 34"/>
          <p:cNvCxnSpPr>
            <a:cxnSpLocks noChangeShapeType="1"/>
            <a:stCxn id="35" idx="2"/>
            <a:endCxn id="31" idx="0"/>
          </p:cNvCxnSpPr>
          <p:nvPr/>
        </p:nvCxnSpPr>
        <p:spPr bwMode="auto">
          <a:xfrm flipH="1">
            <a:off x="4667408" y="3006447"/>
            <a:ext cx="593731" cy="52149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7" name="Text Box 30"/>
          <p:cNvSpPr txBox="1">
            <a:spLocks noChangeArrowheads="1"/>
          </p:cNvSpPr>
          <p:nvPr/>
        </p:nvSpPr>
        <p:spPr bwMode="auto">
          <a:xfrm>
            <a:off x="4395150" y="1670565"/>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1</a:t>
            </a:r>
          </a:p>
        </p:txBody>
      </p:sp>
      <p:sp>
        <p:nvSpPr>
          <p:cNvPr id="38" name="Text Box 27"/>
          <p:cNvSpPr txBox="1">
            <a:spLocks noChangeArrowheads="1"/>
          </p:cNvSpPr>
          <p:nvPr/>
        </p:nvSpPr>
        <p:spPr bwMode="auto">
          <a:xfrm>
            <a:off x="4416583" y="4414224"/>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5</a:t>
            </a:r>
          </a:p>
        </p:txBody>
      </p:sp>
      <p:cxnSp>
        <p:nvCxnSpPr>
          <p:cNvPr id="39" name="AutoShape 29"/>
          <p:cNvCxnSpPr>
            <a:cxnSpLocks noChangeShapeType="1"/>
            <a:stCxn id="37" idx="2"/>
            <a:endCxn id="34" idx="0"/>
          </p:cNvCxnSpPr>
          <p:nvPr/>
        </p:nvCxnSpPr>
        <p:spPr bwMode="auto">
          <a:xfrm flipH="1">
            <a:off x="4164171" y="2067440"/>
            <a:ext cx="503236" cy="54213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40" name="AutoShape 29"/>
          <p:cNvCxnSpPr>
            <a:cxnSpLocks noChangeShapeType="1"/>
            <a:stCxn id="37" idx="2"/>
            <a:endCxn id="35" idx="0"/>
          </p:cNvCxnSpPr>
          <p:nvPr/>
        </p:nvCxnSpPr>
        <p:spPr bwMode="auto">
          <a:xfrm>
            <a:off x="4667407" y="2067440"/>
            <a:ext cx="593732" cy="54213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44" name="TextBox 43"/>
          <p:cNvSpPr txBox="1"/>
          <p:nvPr/>
        </p:nvSpPr>
        <p:spPr>
          <a:xfrm>
            <a:off x="435430" y="5159436"/>
            <a:ext cx="2410156" cy="923330"/>
          </a:xfrm>
          <a:prstGeom prst="rect">
            <a:avLst/>
          </a:prstGeom>
          <a:noFill/>
        </p:spPr>
        <p:txBody>
          <a:bodyPr wrap="square" rtlCol="0">
            <a:spAutoFit/>
          </a:bodyPr>
          <a:lstStyle/>
          <a:p>
            <a:pPr>
              <a:buNone/>
            </a:pPr>
            <a:r>
              <a:rPr lang="en-US" sz="1800" dirty="0"/>
              <a:t>X</a:t>
            </a:r>
            <a:r>
              <a:rPr lang="en-US" sz="1800" baseline="-25000" dirty="0"/>
              <a:t>1</a:t>
            </a:r>
            <a:r>
              <a:rPr lang="en-US" sz="1800" dirty="0"/>
              <a:t>, X</a:t>
            </a:r>
            <a:r>
              <a:rPr lang="en-US" sz="1800" baseline="-25000" dirty="0"/>
              <a:t>2</a:t>
            </a:r>
            <a:r>
              <a:rPr lang="en-US" sz="1800" dirty="0"/>
              <a:t>, and X</a:t>
            </a:r>
            <a:r>
              <a:rPr lang="en-US" sz="1800" baseline="-25000" dirty="0"/>
              <a:t>3</a:t>
            </a:r>
            <a:r>
              <a:rPr lang="en-US" sz="1800" dirty="0"/>
              <a:t> predict X</a:t>
            </a:r>
            <a:r>
              <a:rPr lang="en-US" sz="1800" baseline="-25000" dirty="0"/>
              <a:t>5</a:t>
            </a:r>
            <a:r>
              <a:rPr lang="en-US" sz="1800" dirty="0"/>
              <a:t>, but are independent of X</a:t>
            </a:r>
            <a:r>
              <a:rPr lang="en-US" sz="1800" baseline="-25000" dirty="0"/>
              <a:t>5</a:t>
            </a:r>
            <a:r>
              <a:rPr lang="en-US" sz="1800" dirty="0"/>
              <a:t> conditional on X</a:t>
            </a:r>
            <a:r>
              <a:rPr lang="en-US" sz="1800" baseline="-25000" dirty="0"/>
              <a:t>4</a:t>
            </a:r>
            <a:r>
              <a:rPr lang="en-US" sz="1800" dirty="0"/>
              <a:t>. </a:t>
            </a:r>
          </a:p>
        </p:txBody>
      </p:sp>
      <p:sp>
        <p:nvSpPr>
          <p:cNvPr id="48" name="TextBox 47">
            <a:extLst>
              <a:ext uri="{FF2B5EF4-FFF2-40B4-BE49-F238E27FC236}">
                <a16:creationId xmlns="" xmlns:a16="http://schemas.microsoft.com/office/drawing/2014/main" id="{A0A6BCCA-CDD1-4E2B-9124-EE1746B3C943}"/>
              </a:ext>
            </a:extLst>
          </p:cNvPr>
          <p:cNvSpPr txBox="1"/>
          <p:nvPr/>
        </p:nvSpPr>
        <p:spPr>
          <a:xfrm>
            <a:off x="3659366" y="4811099"/>
            <a:ext cx="2314243" cy="1754326"/>
          </a:xfrm>
          <a:prstGeom prst="rect">
            <a:avLst/>
          </a:prstGeom>
          <a:noFill/>
        </p:spPr>
        <p:txBody>
          <a:bodyPr wrap="square" rtlCol="0">
            <a:spAutoFit/>
          </a:bodyPr>
          <a:lstStyle/>
          <a:p>
            <a:pPr>
              <a:buNone/>
            </a:pPr>
            <a:r>
              <a:rPr lang="en-US" sz="1800" dirty="0"/>
              <a:t>X</a:t>
            </a:r>
            <a:r>
              <a:rPr lang="en-US" sz="1800" baseline="-25000" dirty="0"/>
              <a:t>1</a:t>
            </a:r>
            <a:r>
              <a:rPr lang="en-US" sz="1800" dirty="0"/>
              <a:t>, X</a:t>
            </a:r>
            <a:r>
              <a:rPr lang="en-US" sz="1800" baseline="-25000" dirty="0"/>
              <a:t>2</a:t>
            </a:r>
            <a:r>
              <a:rPr lang="en-US" sz="1800" dirty="0"/>
              <a:t>, and X</a:t>
            </a:r>
            <a:r>
              <a:rPr lang="en-US" sz="1800" baseline="-25000" dirty="0"/>
              <a:t>3</a:t>
            </a:r>
            <a:r>
              <a:rPr lang="en-US" sz="1800" dirty="0"/>
              <a:t> are independent of X</a:t>
            </a:r>
            <a:r>
              <a:rPr lang="en-US" sz="1800" baseline="-25000" dirty="0"/>
              <a:t>5</a:t>
            </a:r>
            <a:r>
              <a:rPr lang="en-US" sz="1800" dirty="0"/>
              <a:t>, unless you condition on X</a:t>
            </a:r>
            <a:r>
              <a:rPr lang="en-US" sz="1800" baseline="-25000" dirty="0"/>
              <a:t>4, </a:t>
            </a:r>
            <a:r>
              <a:rPr lang="en-US" sz="1800" dirty="0"/>
              <a:t>when they become associated with X</a:t>
            </a:r>
            <a:r>
              <a:rPr lang="en-US" sz="1800" baseline="-25000" dirty="0"/>
              <a:t>5</a:t>
            </a:r>
            <a:endParaRPr lang="en-US" sz="1800" dirty="0"/>
          </a:p>
        </p:txBody>
      </p:sp>
    </p:spTree>
    <p:extLst>
      <p:ext uri="{BB962C8B-B14F-4D97-AF65-F5344CB8AC3E}">
        <p14:creationId xmlns:p14="http://schemas.microsoft.com/office/powerpoint/2010/main" val="36584224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Quizlet: Can you test which DAG is correct if you have data on these variables?</a:t>
            </a:r>
            <a:endParaRPr lang="en-US" dirty="0"/>
          </a:p>
        </p:txBody>
      </p:sp>
      <p:sp>
        <p:nvSpPr>
          <p:cNvPr id="4" name="Slide Number Placeholder 3"/>
          <p:cNvSpPr>
            <a:spLocks noGrp="1"/>
          </p:cNvSpPr>
          <p:nvPr>
            <p:ph type="sldNum" sz="quarter" idx="12"/>
          </p:nvPr>
        </p:nvSpPr>
        <p:spPr/>
        <p:txBody>
          <a:bodyPr/>
          <a:lstStyle/>
          <a:p>
            <a:pPr>
              <a:defRPr/>
            </a:pPr>
            <a:fld id="{48CFD17B-4377-4738-82F6-BFFF12B1205C}" type="slidenum">
              <a:rPr lang="en-US" smtClean="0"/>
              <a:pPr>
                <a:defRPr/>
              </a:pPr>
              <a:t>24</a:t>
            </a:fld>
            <a:endParaRPr lang="en-US"/>
          </a:p>
        </p:txBody>
      </p:sp>
      <p:sp>
        <p:nvSpPr>
          <p:cNvPr id="10" name="Text Box 27"/>
          <p:cNvSpPr txBox="1">
            <a:spLocks noChangeArrowheads="1"/>
          </p:cNvSpPr>
          <p:nvPr/>
        </p:nvSpPr>
        <p:spPr bwMode="auto">
          <a:xfrm>
            <a:off x="1824262" y="3527940"/>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4</a:t>
            </a:r>
          </a:p>
        </p:txBody>
      </p:sp>
      <p:cxnSp>
        <p:nvCxnSpPr>
          <p:cNvPr id="11" name="AutoShape 28"/>
          <p:cNvCxnSpPr>
            <a:cxnSpLocks noChangeShapeType="1"/>
            <a:stCxn id="10" idx="2"/>
            <a:endCxn id="19" idx="0"/>
          </p:cNvCxnSpPr>
          <p:nvPr/>
        </p:nvCxnSpPr>
        <p:spPr bwMode="auto">
          <a:xfrm>
            <a:off x="2096519" y="3924815"/>
            <a:ext cx="21432" cy="489409"/>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12" name="AutoShape 29"/>
          <p:cNvCxnSpPr>
            <a:cxnSpLocks noChangeShapeType="1"/>
            <a:stCxn id="13" idx="2"/>
            <a:endCxn id="10" idx="0"/>
          </p:cNvCxnSpPr>
          <p:nvPr/>
        </p:nvCxnSpPr>
        <p:spPr bwMode="auto">
          <a:xfrm>
            <a:off x="1593282" y="3006447"/>
            <a:ext cx="503237" cy="52149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3" name="Text Box 30"/>
          <p:cNvSpPr txBox="1">
            <a:spLocks noChangeArrowheads="1"/>
          </p:cNvSpPr>
          <p:nvPr/>
        </p:nvSpPr>
        <p:spPr bwMode="auto">
          <a:xfrm>
            <a:off x="1321025" y="2609572"/>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2</a:t>
            </a:r>
          </a:p>
        </p:txBody>
      </p:sp>
      <p:sp>
        <p:nvSpPr>
          <p:cNvPr id="16" name="Text Box 33"/>
          <p:cNvSpPr txBox="1">
            <a:spLocks noChangeArrowheads="1"/>
          </p:cNvSpPr>
          <p:nvPr/>
        </p:nvSpPr>
        <p:spPr bwMode="auto">
          <a:xfrm>
            <a:off x="2417993" y="2609572"/>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3</a:t>
            </a:r>
          </a:p>
        </p:txBody>
      </p:sp>
      <p:cxnSp>
        <p:nvCxnSpPr>
          <p:cNvPr id="17" name="AutoShape 34"/>
          <p:cNvCxnSpPr>
            <a:cxnSpLocks noChangeShapeType="1"/>
            <a:stCxn id="16" idx="2"/>
            <a:endCxn id="10" idx="0"/>
          </p:cNvCxnSpPr>
          <p:nvPr/>
        </p:nvCxnSpPr>
        <p:spPr bwMode="auto">
          <a:xfrm flipH="1">
            <a:off x="2096519" y="3006447"/>
            <a:ext cx="593731" cy="52149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8" name="Text Box 30"/>
          <p:cNvSpPr txBox="1">
            <a:spLocks noChangeArrowheads="1"/>
          </p:cNvSpPr>
          <p:nvPr/>
        </p:nvSpPr>
        <p:spPr bwMode="auto">
          <a:xfrm>
            <a:off x="1824261" y="1670565"/>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1</a:t>
            </a:r>
          </a:p>
        </p:txBody>
      </p:sp>
      <p:sp>
        <p:nvSpPr>
          <p:cNvPr id="19" name="Text Box 27"/>
          <p:cNvSpPr txBox="1">
            <a:spLocks noChangeArrowheads="1"/>
          </p:cNvSpPr>
          <p:nvPr/>
        </p:nvSpPr>
        <p:spPr bwMode="auto">
          <a:xfrm>
            <a:off x="1845694" y="4414224"/>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5</a:t>
            </a:r>
          </a:p>
        </p:txBody>
      </p:sp>
      <p:cxnSp>
        <p:nvCxnSpPr>
          <p:cNvPr id="22" name="AutoShape 29"/>
          <p:cNvCxnSpPr>
            <a:cxnSpLocks noChangeShapeType="1"/>
            <a:stCxn id="18" idx="2"/>
            <a:endCxn id="13" idx="0"/>
          </p:cNvCxnSpPr>
          <p:nvPr/>
        </p:nvCxnSpPr>
        <p:spPr bwMode="auto">
          <a:xfrm flipH="1">
            <a:off x="1593282" y="2067440"/>
            <a:ext cx="503236" cy="54213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4" name="AutoShape 29"/>
          <p:cNvCxnSpPr>
            <a:cxnSpLocks noChangeShapeType="1"/>
            <a:stCxn id="18" idx="2"/>
            <a:endCxn id="16" idx="0"/>
          </p:cNvCxnSpPr>
          <p:nvPr/>
        </p:nvCxnSpPr>
        <p:spPr bwMode="auto">
          <a:xfrm>
            <a:off x="2096518" y="2067440"/>
            <a:ext cx="593732" cy="54213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1" name="Text Box 27"/>
          <p:cNvSpPr txBox="1">
            <a:spLocks noChangeArrowheads="1"/>
          </p:cNvSpPr>
          <p:nvPr/>
        </p:nvSpPr>
        <p:spPr bwMode="auto">
          <a:xfrm>
            <a:off x="4395151" y="3527940"/>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4</a:t>
            </a:r>
          </a:p>
        </p:txBody>
      </p:sp>
      <p:cxnSp>
        <p:nvCxnSpPr>
          <p:cNvPr id="32" name="AutoShape 28"/>
          <p:cNvCxnSpPr>
            <a:cxnSpLocks noChangeShapeType="1"/>
            <a:stCxn id="38" idx="0"/>
            <a:endCxn id="31" idx="2"/>
          </p:cNvCxnSpPr>
          <p:nvPr/>
        </p:nvCxnSpPr>
        <p:spPr bwMode="auto">
          <a:xfrm flipH="1" flipV="1">
            <a:off x="4667408" y="3924815"/>
            <a:ext cx="21432" cy="489409"/>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3" name="AutoShape 29"/>
          <p:cNvCxnSpPr>
            <a:cxnSpLocks noChangeShapeType="1"/>
            <a:stCxn id="34" idx="2"/>
            <a:endCxn id="31" idx="0"/>
          </p:cNvCxnSpPr>
          <p:nvPr/>
        </p:nvCxnSpPr>
        <p:spPr bwMode="auto">
          <a:xfrm>
            <a:off x="4164171" y="3006447"/>
            <a:ext cx="503237" cy="52149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4" name="Text Box 30"/>
          <p:cNvSpPr txBox="1">
            <a:spLocks noChangeArrowheads="1"/>
          </p:cNvSpPr>
          <p:nvPr/>
        </p:nvSpPr>
        <p:spPr bwMode="auto">
          <a:xfrm>
            <a:off x="3891914" y="2609572"/>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2</a:t>
            </a:r>
          </a:p>
        </p:txBody>
      </p:sp>
      <p:sp>
        <p:nvSpPr>
          <p:cNvPr id="35" name="Text Box 33"/>
          <p:cNvSpPr txBox="1">
            <a:spLocks noChangeArrowheads="1"/>
          </p:cNvSpPr>
          <p:nvPr/>
        </p:nvSpPr>
        <p:spPr bwMode="auto">
          <a:xfrm>
            <a:off x="4988882" y="2609572"/>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3</a:t>
            </a:r>
          </a:p>
        </p:txBody>
      </p:sp>
      <p:cxnSp>
        <p:nvCxnSpPr>
          <p:cNvPr id="36" name="AutoShape 34"/>
          <p:cNvCxnSpPr>
            <a:cxnSpLocks noChangeShapeType="1"/>
            <a:stCxn id="35" idx="2"/>
            <a:endCxn id="31" idx="0"/>
          </p:cNvCxnSpPr>
          <p:nvPr/>
        </p:nvCxnSpPr>
        <p:spPr bwMode="auto">
          <a:xfrm flipH="1">
            <a:off x="4667408" y="3006447"/>
            <a:ext cx="593731" cy="52149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7" name="Text Box 30"/>
          <p:cNvSpPr txBox="1">
            <a:spLocks noChangeArrowheads="1"/>
          </p:cNvSpPr>
          <p:nvPr/>
        </p:nvSpPr>
        <p:spPr bwMode="auto">
          <a:xfrm>
            <a:off x="4395150" y="1670565"/>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1</a:t>
            </a:r>
          </a:p>
        </p:txBody>
      </p:sp>
      <p:sp>
        <p:nvSpPr>
          <p:cNvPr id="38" name="Text Box 27"/>
          <p:cNvSpPr txBox="1">
            <a:spLocks noChangeArrowheads="1"/>
          </p:cNvSpPr>
          <p:nvPr/>
        </p:nvSpPr>
        <p:spPr bwMode="auto">
          <a:xfrm>
            <a:off x="4416583" y="4414224"/>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5</a:t>
            </a:r>
          </a:p>
        </p:txBody>
      </p:sp>
      <p:cxnSp>
        <p:nvCxnSpPr>
          <p:cNvPr id="39" name="AutoShape 29"/>
          <p:cNvCxnSpPr>
            <a:cxnSpLocks noChangeShapeType="1"/>
            <a:stCxn id="37" idx="2"/>
            <a:endCxn id="34" idx="0"/>
          </p:cNvCxnSpPr>
          <p:nvPr/>
        </p:nvCxnSpPr>
        <p:spPr bwMode="auto">
          <a:xfrm flipH="1">
            <a:off x="4164171" y="2067440"/>
            <a:ext cx="503236" cy="54213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40" name="AutoShape 29"/>
          <p:cNvCxnSpPr>
            <a:cxnSpLocks noChangeShapeType="1"/>
            <a:stCxn id="37" idx="2"/>
            <a:endCxn id="35" idx="0"/>
          </p:cNvCxnSpPr>
          <p:nvPr/>
        </p:nvCxnSpPr>
        <p:spPr bwMode="auto">
          <a:xfrm>
            <a:off x="4667407" y="2067440"/>
            <a:ext cx="593732" cy="54213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44" name="TextBox 43"/>
          <p:cNvSpPr txBox="1"/>
          <p:nvPr/>
        </p:nvSpPr>
        <p:spPr>
          <a:xfrm>
            <a:off x="435429" y="5159436"/>
            <a:ext cx="7692571" cy="1384995"/>
          </a:xfrm>
          <a:prstGeom prst="rect">
            <a:avLst/>
          </a:prstGeom>
          <a:noFill/>
        </p:spPr>
        <p:txBody>
          <a:bodyPr wrap="square" rtlCol="0">
            <a:spAutoFit/>
          </a:bodyPr>
          <a:lstStyle/>
          <a:p>
            <a:pPr>
              <a:buNone/>
            </a:pPr>
            <a:r>
              <a:rPr lang="en-US" dirty="0"/>
              <a:t>If you know that one of these three causal structures generated the data, and you have perfect measures of all 5 variables, can you tell which one is correct?</a:t>
            </a:r>
          </a:p>
        </p:txBody>
      </p:sp>
      <p:sp>
        <p:nvSpPr>
          <p:cNvPr id="41" name="Text Box 30">
            <a:extLst>
              <a:ext uri="{FF2B5EF4-FFF2-40B4-BE49-F238E27FC236}">
                <a16:creationId xmlns="" xmlns:a16="http://schemas.microsoft.com/office/drawing/2014/main" id="{FBFFC650-C170-4BFA-AC04-1DEC4A695E09}"/>
              </a:ext>
            </a:extLst>
          </p:cNvPr>
          <p:cNvSpPr txBox="1">
            <a:spLocks noChangeArrowheads="1"/>
          </p:cNvSpPr>
          <p:nvPr/>
        </p:nvSpPr>
        <p:spPr bwMode="auto">
          <a:xfrm>
            <a:off x="7590159" y="1635977"/>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1</a:t>
            </a:r>
          </a:p>
        </p:txBody>
      </p:sp>
      <p:sp>
        <p:nvSpPr>
          <p:cNvPr id="50" name="Text Box 27">
            <a:extLst>
              <a:ext uri="{FF2B5EF4-FFF2-40B4-BE49-F238E27FC236}">
                <a16:creationId xmlns="" xmlns:a16="http://schemas.microsoft.com/office/drawing/2014/main" id="{3E21F005-97F6-4C0F-8D3C-0EC6F2ECF356}"/>
              </a:ext>
            </a:extLst>
          </p:cNvPr>
          <p:cNvSpPr txBox="1">
            <a:spLocks noChangeArrowheads="1"/>
          </p:cNvSpPr>
          <p:nvPr/>
        </p:nvSpPr>
        <p:spPr bwMode="auto">
          <a:xfrm>
            <a:off x="7590160" y="3493352"/>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4</a:t>
            </a:r>
          </a:p>
        </p:txBody>
      </p:sp>
      <p:cxnSp>
        <p:nvCxnSpPr>
          <p:cNvPr id="51" name="AutoShape 29">
            <a:extLst>
              <a:ext uri="{FF2B5EF4-FFF2-40B4-BE49-F238E27FC236}">
                <a16:creationId xmlns="" xmlns:a16="http://schemas.microsoft.com/office/drawing/2014/main" id="{E8B0B807-241D-4896-9F15-8C2C05DC1C73}"/>
              </a:ext>
            </a:extLst>
          </p:cNvPr>
          <p:cNvCxnSpPr>
            <a:cxnSpLocks noChangeShapeType="1"/>
            <a:stCxn id="52" idx="2"/>
            <a:endCxn id="50" idx="0"/>
          </p:cNvCxnSpPr>
          <p:nvPr/>
        </p:nvCxnSpPr>
        <p:spPr bwMode="auto">
          <a:xfrm>
            <a:off x="7359180" y="2971859"/>
            <a:ext cx="503237" cy="52149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2" name="Text Box 30">
            <a:extLst>
              <a:ext uri="{FF2B5EF4-FFF2-40B4-BE49-F238E27FC236}">
                <a16:creationId xmlns="" xmlns:a16="http://schemas.microsoft.com/office/drawing/2014/main" id="{9D6BA7EA-4B31-4AEF-991E-8FB6C2D0126E}"/>
              </a:ext>
            </a:extLst>
          </p:cNvPr>
          <p:cNvSpPr txBox="1">
            <a:spLocks noChangeArrowheads="1"/>
          </p:cNvSpPr>
          <p:nvPr/>
        </p:nvSpPr>
        <p:spPr bwMode="auto">
          <a:xfrm>
            <a:off x="7086923" y="2574984"/>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2</a:t>
            </a:r>
          </a:p>
        </p:txBody>
      </p:sp>
      <p:sp>
        <p:nvSpPr>
          <p:cNvPr id="53" name="Text Box 33">
            <a:extLst>
              <a:ext uri="{FF2B5EF4-FFF2-40B4-BE49-F238E27FC236}">
                <a16:creationId xmlns="" xmlns:a16="http://schemas.microsoft.com/office/drawing/2014/main" id="{26CBF7C5-8E91-485C-9E5E-A986E135AD76}"/>
              </a:ext>
            </a:extLst>
          </p:cNvPr>
          <p:cNvSpPr txBox="1">
            <a:spLocks noChangeArrowheads="1"/>
          </p:cNvSpPr>
          <p:nvPr/>
        </p:nvSpPr>
        <p:spPr bwMode="auto">
          <a:xfrm>
            <a:off x="8183891" y="2574984"/>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3</a:t>
            </a:r>
          </a:p>
        </p:txBody>
      </p:sp>
      <p:cxnSp>
        <p:nvCxnSpPr>
          <p:cNvPr id="54" name="AutoShape 34">
            <a:extLst>
              <a:ext uri="{FF2B5EF4-FFF2-40B4-BE49-F238E27FC236}">
                <a16:creationId xmlns="" xmlns:a16="http://schemas.microsoft.com/office/drawing/2014/main" id="{47F65B11-507E-4AD9-8067-62265BC23E17}"/>
              </a:ext>
            </a:extLst>
          </p:cNvPr>
          <p:cNvCxnSpPr>
            <a:cxnSpLocks noChangeShapeType="1"/>
            <a:stCxn id="53" idx="2"/>
            <a:endCxn id="50" idx="0"/>
          </p:cNvCxnSpPr>
          <p:nvPr/>
        </p:nvCxnSpPr>
        <p:spPr bwMode="auto">
          <a:xfrm flipH="1">
            <a:off x="7862417" y="2971859"/>
            <a:ext cx="593731" cy="52149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5" name="Text Box 30">
            <a:extLst>
              <a:ext uri="{FF2B5EF4-FFF2-40B4-BE49-F238E27FC236}">
                <a16:creationId xmlns="" xmlns:a16="http://schemas.microsoft.com/office/drawing/2014/main" id="{1E6C34AD-9163-41B9-B403-643D913BC69B}"/>
              </a:ext>
            </a:extLst>
          </p:cNvPr>
          <p:cNvSpPr txBox="1">
            <a:spLocks noChangeArrowheads="1"/>
          </p:cNvSpPr>
          <p:nvPr/>
        </p:nvSpPr>
        <p:spPr bwMode="auto">
          <a:xfrm>
            <a:off x="7590159" y="1635977"/>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1</a:t>
            </a:r>
          </a:p>
        </p:txBody>
      </p:sp>
      <p:sp>
        <p:nvSpPr>
          <p:cNvPr id="56" name="Text Box 27">
            <a:extLst>
              <a:ext uri="{FF2B5EF4-FFF2-40B4-BE49-F238E27FC236}">
                <a16:creationId xmlns="" xmlns:a16="http://schemas.microsoft.com/office/drawing/2014/main" id="{79DAE55E-EA38-4692-A1E1-4CCB36A92A26}"/>
              </a:ext>
            </a:extLst>
          </p:cNvPr>
          <p:cNvSpPr txBox="1">
            <a:spLocks noChangeArrowheads="1"/>
          </p:cNvSpPr>
          <p:nvPr/>
        </p:nvSpPr>
        <p:spPr bwMode="auto">
          <a:xfrm>
            <a:off x="7611592" y="4379636"/>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5</a:t>
            </a:r>
          </a:p>
        </p:txBody>
      </p:sp>
      <p:cxnSp>
        <p:nvCxnSpPr>
          <p:cNvPr id="57" name="AutoShape 29">
            <a:extLst>
              <a:ext uri="{FF2B5EF4-FFF2-40B4-BE49-F238E27FC236}">
                <a16:creationId xmlns="" xmlns:a16="http://schemas.microsoft.com/office/drawing/2014/main" id="{8A5F8681-7BD9-4A2A-A734-8F681D2B46C3}"/>
              </a:ext>
            </a:extLst>
          </p:cNvPr>
          <p:cNvCxnSpPr>
            <a:cxnSpLocks noChangeShapeType="1"/>
            <a:stCxn id="55" idx="2"/>
            <a:endCxn id="52" idx="0"/>
          </p:cNvCxnSpPr>
          <p:nvPr/>
        </p:nvCxnSpPr>
        <p:spPr bwMode="auto">
          <a:xfrm flipH="1">
            <a:off x="7359180" y="2032852"/>
            <a:ext cx="503236" cy="54213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58" name="AutoShape 29">
            <a:extLst>
              <a:ext uri="{FF2B5EF4-FFF2-40B4-BE49-F238E27FC236}">
                <a16:creationId xmlns="" xmlns:a16="http://schemas.microsoft.com/office/drawing/2014/main" id="{82A7CB22-3D06-4B7A-8512-7EC6AD22A2AD}"/>
              </a:ext>
            </a:extLst>
          </p:cNvPr>
          <p:cNvCxnSpPr>
            <a:cxnSpLocks noChangeShapeType="1"/>
            <a:stCxn id="55" idx="2"/>
            <a:endCxn id="53" idx="0"/>
          </p:cNvCxnSpPr>
          <p:nvPr/>
        </p:nvCxnSpPr>
        <p:spPr bwMode="auto">
          <a:xfrm>
            <a:off x="7862416" y="2032852"/>
            <a:ext cx="593732" cy="54213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9" name="Text Box 27">
            <a:extLst>
              <a:ext uri="{FF2B5EF4-FFF2-40B4-BE49-F238E27FC236}">
                <a16:creationId xmlns="" xmlns:a16="http://schemas.microsoft.com/office/drawing/2014/main" id="{C2CDB8FD-EA53-4A63-8B10-79A1B27A5AF5}"/>
              </a:ext>
            </a:extLst>
          </p:cNvPr>
          <p:cNvSpPr txBox="1">
            <a:spLocks noChangeArrowheads="1"/>
          </p:cNvSpPr>
          <p:nvPr/>
        </p:nvSpPr>
        <p:spPr bwMode="auto">
          <a:xfrm>
            <a:off x="6454469" y="3625477"/>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U</a:t>
            </a:r>
            <a:endParaRPr lang="en-US" altLang="en-US" sz="2000" b="1" baseline="-25000" dirty="0"/>
          </a:p>
        </p:txBody>
      </p:sp>
      <p:cxnSp>
        <p:nvCxnSpPr>
          <p:cNvPr id="60" name="AutoShape 29">
            <a:extLst>
              <a:ext uri="{FF2B5EF4-FFF2-40B4-BE49-F238E27FC236}">
                <a16:creationId xmlns="" xmlns:a16="http://schemas.microsoft.com/office/drawing/2014/main" id="{2F222610-44C0-4086-932A-F05F25C0BC8C}"/>
              </a:ext>
            </a:extLst>
          </p:cNvPr>
          <p:cNvCxnSpPr>
            <a:cxnSpLocks noChangeShapeType="1"/>
            <a:stCxn id="59" idx="3"/>
            <a:endCxn id="52" idx="2"/>
          </p:cNvCxnSpPr>
          <p:nvPr/>
        </p:nvCxnSpPr>
        <p:spPr bwMode="auto">
          <a:xfrm flipV="1">
            <a:off x="6998982" y="2971859"/>
            <a:ext cx="360198" cy="852056"/>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61" name="AutoShape 29">
            <a:extLst>
              <a:ext uri="{FF2B5EF4-FFF2-40B4-BE49-F238E27FC236}">
                <a16:creationId xmlns="" xmlns:a16="http://schemas.microsoft.com/office/drawing/2014/main" id="{C8C12180-9F91-4C20-B472-A546078A8882}"/>
              </a:ext>
            </a:extLst>
          </p:cNvPr>
          <p:cNvCxnSpPr>
            <a:cxnSpLocks noChangeShapeType="1"/>
            <a:stCxn id="59" idx="3"/>
            <a:endCxn id="56" idx="1"/>
          </p:cNvCxnSpPr>
          <p:nvPr/>
        </p:nvCxnSpPr>
        <p:spPr bwMode="auto">
          <a:xfrm>
            <a:off x="6998982" y="3823915"/>
            <a:ext cx="612610" cy="754159"/>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7982302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Quizlet</a:t>
            </a:r>
          </a:p>
        </p:txBody>
      </p:sp>
      <p:sp>
        <p:nvSpPr>
          <p:cNvPr id="4" name="Slide Number Placeholder 3"/>
          <p:cNvSpPr>
            <a:spLocks noGrp="1"/>
          </p:cNvSpPr>
          <p:nvPr>
            <p:ph type="sldNum" sz="quarter" idx="12"/>
          </p:nvPr>
        </p:nvSpPr>
        <p:spPr/>
        <p:txBody>
          <a:bodyPr/>
          <a:lstStyle/>
          <a:p>
            <a:pPr>
              <a:defRPr/>
            </a:pPr>
            <a:fld id="{48CFD17B-4377-4738-82F6-BFFF12B1205C}" type="slidenum">
              <a:rPr lang="en-US" smtClean="0"/>
              <a:pPr>
                <a:defRPr/>
              </a:pPr>
              <a:t>25</a:t>
            </a:fld>
            <a:endParaRPr lang="en-US"/>
          </a:p>
        </p:txBody>
      </p:sp>
      <p:sp>
        <p:nvSpPr>
          <p:cNvPr id="10" name="Text Box 27"/>
          <p:cNvSpPr txBox="1">
            <a:spLocks noChangeArrowheads="1"/>
          </p:cNvSpPr>
          <p:nvPr/>
        </p:nvSpPr>
        <p:spPr bwMode="auto">
          <a:xfrm>
            <a:off x="1824262" y="3527940"/>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4</a:t>
            </a:r>
          </a:p>
        </p:txBody>
      </p:sp>
      <p:cxnSp>
        <p:nvCxnSpPr>
          <p:cNvPr id="11" name="AutoShape 28"/>
          <p:cNvCxnSpPr>
            <a:cxnSpLocks noChangeShapeType="1"/>
            <a:stCxn id="10" idx="2"/>
            <a:endCxn id="19" idx="0"/>
          </p:cNvCxnSpPr>
          <p:nvPr/>
        </p:nvCxnSpPr>
        <p:spPr bwMode="auto">
          <a:xfrm>
            <a:off x="2096519" y="3924815"/>
            <a:ext cx="21432" cy="489409"/>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12" name="AutoShape 29"/>
          <p:cNvCxnSpPr>
            <a:cxnSpLocks noChangeShapeType="1"/>
            <a:stCxn id="13" idx="2"/>
            <a:endCxn id="10" idx="0"/>
          </p:cNvCxnSpPr>
          <p:nvPr/>
        </p:nvCxnSpPr>
        <p:spPr bwMode="auto">
          <a:xfrm>
            <a:off x="1593282" y="3006447"/>
            <a:ext cx="503237" cy="52149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3" name="Text Box 30"/>
          <p:cNvSpPr txBox="1">
            <a:spLocks noChangeArrowheads="1"/>
          </p:cNvSpPr>
          <p:nvPr/>
        </p:nvSpPr>
        <p:spPr bwMode="auto">
          <a:xfrm>
            <a:off x="1321025" y="2609572"/>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2</a:t>
            </a:r>
          </a:p>
        </p:txBody>
      </p:sp>
      <p:sp>
        <p:nvSpPr>
          <p:cNvPr id="16" name="Text Box 33"/>
          <p:cNvSpPr txBox="1">
            <a:spLocks noChangeArrowheads="1"/>
          </p:cNvSpPr>
          <p:nvPr/>
        </p:nvSpPr>
        <p:spPr bwMode="auto">
          <a:xfrm>
            <a:off x="2417993" y="2609572"/>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3</a:t>
            </a:r>
          </a:p>
        </p:txBody>
      </p:sp>
      <p:cxnSp>
        <p:nvCxnSpPr>
          <p:cNvPr id="17" name="AutoShape 34"/>
          <p:cNvCxnSpPr>
            <a:cxnSpLocks noChangeShapeType="1"/>
            <a:stCxn id="16" idx="2"/>
            <a:endCxn id="10" idx="0"/>
          </p:cNvCxnSpPr>
          <p:nvPr/>
        </p:nvCxnSpPr>
        <p:spPr bwMode="auto">
          <a:xfrm flipH="1">
            <a:off x="2096519" y="3006447"/>
            <a:ext cx="593731" cy="52149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8" name="Text Box 30"/>
          <p:cNvSpPr txBox="1">
            <a:spLocks noChangeArrowheads="1"/>
          </p:cNvSpPr>
          <p:nvPr/>
        </p:nvSpPr>
        <p:spPr bwMode="auto">
          <a:xfrm>
            <a:off x="1824261" y="1670565"/>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1</a:t>
            </a:r>
          </a:p>
        </p:txBody>
      </p:sp>
      <p:sp>
        <p:nvSpPr>
          <p:cNvPr id="19" name="Text Box 27"/>
          <p:cNvSpPr txBox="1">
            <a:spLocks noChangeArrowheads="1"/>
          </p:cNvSpPr>
          <p:nvPr/>
        </p:nvSpPr>
        <p:spPr bwMode="auto">
          <a:xfrm>
            <a:off x="1845694" y="4414224"/>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5</a:t>
            </a:r>
          </a:p>
        </p:txBody>
      </p:sp>
      <p:cxnSp>
        <p:nvCxnSpPr>
          <p:cNvPr id="22" name="AutoShape 29"/>
          <p:cNvCxnSpPr>
            <a:cxnSpLocks noChangeShapeType="1"/>
            <a:stCxn id="18" idx="2"/>
            <a:endCxn id="13" idx="0"/>
          </p:cNvCxnSpPr>
          <p:nvPr/>
        </p:nvCxnSpPr>
        <p:spPr bwMode="auto">
          <a:xfrm flipH="1">
            <a:off x="1593282" y="2067440"/>
            <a:ext cx="503236" cy="54213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4" name="AutoShape 29"/>
          <p:cNvCxnSpPr>
            <a:cxnSpLocks noChangeShapeType="1"/>
            <a:stCxn id="18" idx="2"/>
            <a:endCxn id="16" idx="0"/>
          </p:cNvCxnSpPr>
          <p:nvPr/>
        </p:nvCxnSpPr>
        <p:spPr bwMode="auto">
          <a:xfrm>
            <a:off x="2096518" y="2067440"/>
            <a:ext cx="593732" cy="54213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1" name="Text Box 27"/>
          <p:cNvSpPr txBox="1">
            <a:spLocks noChangeArrowheads="1"/>
          </p:cNvSpPr>
          <p:nvPr/>
        </p:nvSpPr>
        <p:spPr bwMode="auto">
          <a:xfrm>
            <a:off x="4395151" y="3527940"/>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4</a:t>
            </a:r>
          </a:p>
        </p:txBody>
      </p:sp>
      <p:cxnSp>
        <p:nvCxnSpPr>
          <p:cNvPr id="32" name="AutoShape 28"/>
          <p:cNvCxnSpPr>
            <a:cxnSpLocks noChangeShapeType="1"/>
            <a:stCxn id="38" idx="0"/>
            <a:endCxn id="31" idx="2"/>
          </p:cNvCxnSpPr>
          <p:nvPr/>
        </p:nvCxnSpPr>
        <p:spPr bwMode="auto">
          <a:xfrm flipH="1" flipV="1">
            <a:off x="4667408" y="3924815"/>
            <a:ext cx="21432" cy="489409"/>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3" name="AutoShape 29"/>
          <p:cNvCxnSpPr>
            <a:cxnSpLocks noChangeShapeType="1"/>
            <a:stCxn id="34" idx="2"/>
            <a:endCxn id="31" idx="0"/>
          </p:cNvCxnSpPr>
          <p:nvPr/>
        </p:nvCxnSpPr>
        <p:spPr bwMode="auto">
          <a:xfrm>
            <a:off x="4164171" y="3006447"/>
            <a:ext cx="503237" cy="52149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4" name="Text Box 30"/>
          <p:cNvSpPr txBox="1">
            <a:spLocks noChangeArrowheads="1"/>
          </p:cNvSpPr>
          <p:nvPr/>
        </p:nvSpPr>
        <p:spPr bwMode="auto">
          <a:xfrm>
            <a:off x="3891914" y="2609572"/>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2</a:t>
            </a:r>
          </a:p>
        </p:txBody>
      </p:sp>
      <p:sp>
        <p:nvSpPr>
          <p:cNvPr id="35" name="Text Box 33"/>
          <p:cNvSpPr txBox="1">
            <a:spLocks noChangeArrowheads="1"/>
          </p:cNvSpPr>
          <p:nvPr/>
        </p:nvSpPr>
        <p:spPr bwMode="auto">
          <a:xfrm>
            <a:off x="4988882" y="2609572"/>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3</a:t>
            </a:r>
          </a:p>
        </p:txBody>
      </p:sp>
      <p:cxnSp>
        <p:nvCxnSpPr>
          <p:cNvPr id="36" name="AutoShape 34"/>
          <p:cNvCxnSpPr>
            <a:cxnSpLocks noChangeShapeType="1"/>
            <a:stCxn id="35" idx="2"/>
            <a:endCxn id="31" idx="0"/>
          </p:cNvCxnSpPr>
          <p:nvPr/>
        </p:nvCxnSpPr>
        <p:spPr bwMode="auto">
          <a:xfrm flipH="1">
            <a:off x="4667408" y="3006447"/>
            <a:ext cx="593731" cy="52149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7" name="Text Box 30"/>
          <p:cNvSpPr txBox="1">
            <a:spLocks noChangeArrowheads="1"/>
          </p:cNvSpPr>
          <p:nvPr/>
        </p:nvSpPr>
        <p:spPr bwMode="auto">
          <a:xfrm>
            <a:off x="4395150" y="1670565"/>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1</a:t>
            </a:r>
          </a:p>
        </p:txBody>
      </p:sp>
      <p:sp>
        <p:nvSpPr>
          <p:cNvPr id="38" name="Text Box 27"/>
          <p:cNvSpPr txBox="1">
            <a:spLocks noChangeArrowheads="1"/>
          </p:cNvSpPr>
          <p:nvPr/>
        </p:nvSpPr>
        <p:spPr bwMode="auto">
          <a:xfrm>
            <a:off x="4416583" y="4414224"/>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5</a:t>
            </a:r>
          </a:p>
        </p:txBody>
      </p:sp>
      <p:cxnSp>
        <p:nvCxnSpPr>
          <p:cNvPr id="39" name="AutoShape 29"/>
          <p:cNvCxnSpPr>
            <a:cxnSpLocks noChangeShapeType="1"/>
            <a:stCxn id="37" idx="2"/>
            <a:endCxn id="34" idx="0"/>
          </p:cNvCxnSpPr>
          <p:nvPr/>
        </p:nvCxnSpPr>
        <p:spPr bwMode="auto">
          <a:xfrm flipH="1">
            <a:off x="4164171" y="2067440"/>
            <a:ext cx="503236" cy="54213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40" name="AutoShape 29"/>
          <p:cNvCxnSpPr>
            <a:cxnSpLocks noChangeShapeType="1"/>
            <a:stCxn id="37" idx="2"/>
            <a:endCxn id="35" idx="0"/>
          </p:cNvCxnSpPr>
          <p:nvPr/>
        </p:nvCxnSpPr>
        <p:spPr bwMode="auto">
          <a:xfrm>
            <a:off x="4667407" y="2067440"/>
            <a:ext cx="593732" cy="54213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44" name="TextBox 43"/>
          <p:cNvSpPr txBox="1"/>
          <p:nvPr/>
        </p:nvSpPr>
        <p:spPr>
          <a:xfrm>
            <a:off x="435430" y="5159436"/>
            <a:ext cx="2410156" cy="923330"/>
          </a:xfrm>
          <a:prstGeom prst="rect">
            <a:avLst/>
          </a:prstGeom>
          <a:noFill/>
        </p:spPr>
        <p:txBody>
          <a:bodyPr wrap="square" rtlCol="0">
            <a:spAutoFit/>
          </a:bodyPr>
          <a:lstStyle/>
          <a:p>
            <a:pPr>
              <a:buNone/>
            </a:pPr>
            <a:r>
              <a:rPr lang="en-US" sz="1800" dirty="0"/>
              <a:t>X</a:t>
            </a:r>
            <a:r>
              <a:rPr lang="en-US" sz="1800" baseline="-25000" dirty="0"/>
              <a:t>1</a:t>
            </a:r>
            <a:r>
              <a:rPr lang="en-US" sz="1800" dirty="0"/>
              <a:t>, X</a:t>
            </a:r>
            <a:r>
              <a:rPr lang="en-US" sz="1800" baseline="-25000" dirty="0"/>
              <a:t>2</a:t>
            </a:r>
            <a:r>
              <a:rPr lang="en-US" sz="1800" dirty="0"/>
              <a:t>, and X</a:t>
            </a:r>
            <a:r>
              <a:rPr lang="en-US" sz="1800" baseline="-25000" dirty="0"/>
              <a:t>3</a:t>
            </a:r>
            <a:r>
              <a:rPr lang="en-US" sz="1800" dirty="0"/>
              <a:t> predict X</a:t>
            </a:r>
            <a:r>
              <a:rPr lang="en-US" sz="1800" baseline="-25000" dirty="0"/>
              <a:t>5</a:t>
            </a:r>
            <a:r>
              <a:rPr lang="en-US" sz="1800" dirty="0"/>
              <a:t>, but are independent of X</a:t>
            </a:r>
            <a:r>
              <a:rPr lang="en-US" sz="1800" baseline="-25000" dirty="0"/>
              <a:t>5</a:t>
            </a:r>
            <a:r>
              <a:rPr lang="en-US" sz="1800" dirty="0"/>
              <a:t> conditional on X</a:t>
            </a:r>
            <a:r>
              <a:rPr lang="en-US" sz="1800" baseline="-25000" dirty="0"/>
              <a:t>4</a:t>
            </a:r>
            <a:r>
              <a:rPr lang="en-US" sz="1800" dirty="0"/>
              <a:t>. </a:t>
            </a:r>
          </a:p>
        </p:txBody>
      </p:sp>
      <p:sp>
        <p:nvSpPr>
          <p:cNvPr id="25" name="Text Box 27">
            <a:extLst>
              <a:ext uri="{FF2B5EF4-FFF2-40B4-BE49-F238E27FC236}">
                <a16:creationId xmlns="" xmlns:a16="http://schemas.microsoft.com/office/drawing/2014/main" id="{B185D2C1-958D-4FBC-A9F4-77376A0B6E7E}"/>
              </a:ext>
            </a:extLst>
          </p:cNvPr>
          <p:cNvSpPr txBox="1">
            <a:spLocks noChangeArrowheads="1"/>
          </p:cNvSpPr>
          <p:nvPr/>
        </p:nvSpPr>
        <p:spPr bwMode="auto">
          <a:xfrm>
            <a:off x="7590160" y="3493352"/>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4</a:t>
            </a:r>
          </a:p>
        </p:txBody>
      </p:sp>
      <p:cxnSp>
        <p:nvCxnSpPr>
          <p:cNvPr id="27" name="AutoShape 29">
            <a:extLst>
              <a:ext uri="{FF2B5EF4-FFF2-40B4-BE49-F238E27FC236}">
                <a16:creationId xmlns="" xmlns:a16="http://schemas.microsoft.com/office/drawing/2014/main" id="{5FB62969-8202-46B5-A136-BFCC99BEAFD4}"/>
              </a:ext>
            </a:extLst>
          </p:cNvPr>
          <p:cNvCxnSpPr>
            <a:cxnSpLocks noChangeShapeType="1"/>
            <a:stCxn id="28" idx="2"/>
            <a:endCxn id="25" idx="0"/>
          </p:cNvCxnSpPr>
          <p:nvPr/>
        </p:nvCxnSpPr>
        <p:spPr bwMode="auto">
          <a:xfrm>
            <a:off x="7359180" y="2971859"/>
            <a:ext cx="503237" cy="52149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8" name="Text Box 30">
            <a:extLst>
              <a:ext uri="{FF2B5EF4-FFF2-40B4-BE49-F238E27FC236}">
                <a16:creationId xmlns="" xmlns:a16="http://schemas.microsoft.com/office/drawing/2014/main" id="{8A3AB004-DC76-4302-BC2F-5F08F693C39A}"/>
              </a:ext>
            </a:extLst>
          </p:cNvPr>
          <p:cNvSpPr txBox="1">
            <a:spLocks noChangeArrowheads="1"/>
          </p:cNvSpPr>
          <p:nvPr/>
        </p:nvSpPr>
        <p:spPr bwMode="auto">
          <a:xfrm>
            <a:off x="7086923" y="2574984"/>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2</a:t>
            </a:r>
          </a:p>
        </p:txBody>
      </p:sp>
      <p:sp>
        <p:nvSpPr>
          <p:cNvPr id="29" name="Text Box 33">
            <a:extLst>
              <a:ext uri="{FF2B5EF4-FFF2-40B4-BE49-F238E27FC236}">
                <a16:creationId xmlns="" xmlns:a16="http://schemas.microsoft.com/office/drawing/2014/main" id="{30C51A8E-391F-4601-A925-66097DD129C3}"/>
              </a:ext>
            </a:extLst>
          </p:cNvPr>
          <p:cNvSpPr txBox="1">
            <a:spLocks noChangeArrowheads="1"/>
          </p:cNvSpPr>
          <p:nvPr/>
        </p:nvSpPr>
        <p:spPr bwMode="auto">
          <a:xfrm>
            <a:off x="8183891" y="2574984"/>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3</a:t>
            </a:r>
          </a:p>
        </p:txBody>
      </p:sp>
      <p:cxnSp>
        <p:nvCxnSpPr>
          <p:cNvPr id="30" name="AutoShape 34">
            <a:extLst>
              <a:ext uri="{FF2B5EF4-FFF2-40B4-BE49-F238E27FC236}">
                <a16:creationId xmlns="" xmlns:a16="http://schemas.microsoft.com/office/drawing/2014/main" id="{3593160E-7128-4B0B-BAC3-6AC82B09BBEB}"/>
              </a:ext>
            </a:extLst>
          </p:cNvPr>
          <p:cNvCxnSpPr>
            <a:cxnSpLocks noChangeShapeType="1"/>
            <a:stCxn id="29" idx="2"/>
            <a:endCxn id="25" idx="0"/>
          </p:cNvCxnSpPr>
          <p:nvPr/>
        </p:nvCxnSpPr>
        <p:spPr bwMode="auto">
          <a:xfrm flipH="1">
            <a:off x="7862417" y="2971859"/>
            <a:ext cx="593731" cy="52149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41" name="Text Box 30">
            <a:extLst>
              <a:ext uri="{FF2B5EF4-FFF2-40B4-BE49-F238E27FC236}">
                <a16:creationId xmlns="" xmlns:a16="http://schemas.microsoft.com/office/drawing/2014/main" id="{FBFFC650-C170-4BFA-AC04-1DEC4A695E09}"/>
              </a:ext>
            </a:extLst>
          </p:cNvPr>
          <p:cNvSpPr txBox="1">
            <a:spLocks noChangeArrowheads="1"/>
          </p:cNvSpPr>
          <p:nvPr/>
        </p:nvSpPr>
        <p:spPr bwMode="auto">
          <a:xfrm>
            <a:off x="7590159" y="1635977"/>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1</a:t>
            </a:r>
          </a:p>
        </p:txBody>
      </p:sp>
      <p:sp>
        <p:nvSpPr>
          <p:cNvPr id="42" name="Text Box 27">
            <a:extLst>
              <a:ext uri="{FF2B5EF4-FFF2-40B4-BE49-F238E27FC236}">
                <a16:creationId xmlns="" xmlns:a16="http://schemas.microsoft.com/office/drawing/2014/main" id="{67EA2E16-B4F2-4265-A448-0ACFD3F962AB}"/>
              </a:ext>
            </a:extLst>
          </p:cNvPr>
          <p:cNvSpPr txBox="1">
            <a:spLocks noChangeArrowheads="1"/>
          </p:cNvSpPr>
          <p:nvPr/>
        </p:nvSpPr>
        <p:spPr bwMode="auto">
          <a:xfrm>
            <a:off x="7611592" y="4379636"/>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r>
              <a:rPr lang="en-US" altLang="en-US" sz="2000" b="1" baseline="-25000" dirty="0"/>
              <a:t>5</a:t>
            </a:r>
          </a:p>
        </p:txBody>
      </p:sp>
      <p:cxnSp>
        <p:nvCxnSpPr>
          <p:cNvPr id="43" name="AutoShape 29">
            <a:extLst>
              <a:ext uri="{FF2B5EF4-FFF2-40B4-BE49-F238E27FC236}">
                <a16:creationId xmlns="" xmlns:a16="http://schemas.microsoft.com/office/drawing/2014/main" id="{4336CE39-F086-4BDC-97D0-727F2E2CE643}"/>
              </a:ext>
            </a:extLst>
          </p:cNvPr>
          <p:cNvCxnSpPr>
            <a:cxnSpLocks noChangeShapeType="1"/>
            <a:stCxn id="41" idx="2"/>
            <a:endCxn id="28" idx="0"/>
          </p:cNvCxnSpPr>
          <p:nvPr/>
        </p:nvCxnSpPr>
        <p:spPr bwMode="auto">
          <a:xfrm flipH="1">
            <a:off x="7359180" y="2032852"/>
            <a:ext cx="503236" cy="54213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45" name="AutoShape 29">
            <a:extLst>
              <a:ext uri="{FF2B5EF4-FFF2-40B4-BE49-F238E27FC236}">
                <a16:creationId xmlns="" xmlns:a16="http://schemas.microsoft.com/office/drawing/2014/main" id="{71200335-29D7-47B4-9781-E4E7325202A7}"/>
              </a:ext>
            </a:extLst>
          </p:cNvPr>
          <p:cNvCxnSpPr>
            <a:cxnSpLocks noChangeShapeType="1"/>
            <a:stCxn id="41" idx="2"/>
            <a:endCxn id="29" idx="0"/>
          </p:cNvCxnSpPr>
          <p:nvPr/>
        </p:nvCxnSpPr>
        <p:spPr bwMode="auto">
          <a:xfrm>
            <a:off x="7862416" y="2032852"/>
            <a:ext cx="593732" cy="54213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46" name="Text Box 27">
            <a:extLst>
              <a:ext uri="{FF2B5EF4-FFF2-40B4-BE49-F238E27FC236}">
                <a16:creationId xmlns="" xmlns:a16="http://schemas.microsoft.com/office/drawing/2014/main" id="{2160ECFA-C488-4C31-BA19-F3F3705C7182}"/>
              </a:ext>
            </a:extLst>
          </p:cNvPr>
          <p:cNvSpPr txBox="1">
            <a:spLocks noChangeArrowheads="1"/>
          </p:cNvSpPr>
          <p:nvPr/>
        </p:nvSpPr>
        <p:spPr bwMode="auto">
          <a:xfrm>
            <a:off x="6454469" y="3625477"/>
            <a:ext cx="5445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U</a:t>
            </a:r>
            <a:endParaRPr lang="en-US" altLang="en-US" sz="2000" b="1" baseline="-25000" dirty="0"/>
          </a:p>
        </p:txBody>
      </p:sp>
      <p:cxnSp>
        <p:nvCxnSpPr>
          <p:cNvPr id="47" name="AutoShape 29">
            <a:extLst>
              <a:ext uri="{FF2B5EF4-FFF2-40B4-BE49-F238E27FC236}">
                <a16:creationId xmlns="" xmlns:a16="http://schemas.microsoft.com/office/drawing/2014/main" id="{CD12E8C9-3105-4988-A111-C08C57469EC3}"/>
              </a:ext>
            </a:extLst>
          </p:cNvPr>
          <p:cNvCxnSpPr>
            <a:cxnSpLocks noChangeShapeType="1"/>
            <a:stCxn id="46" idx="3"/>
            <a:endCxn id="28" idx="2"/>
          </p:cNvCxnSpPr>
          <p:nvPr/>
        </p:nvCxnSpPr>
        <p:spPr bwMode="auto">
          <a:xfrm flipV="1">
            <a:off x="6998982" y="2971859"/>
            <a:ext cx="360198" cy="852056"/>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49" name="AutoShape 29">
            <a:extLst>
              <a:ext uri="{FF2B5EF4-FFF2-40B4-BE49-F238E27FC236}">
                <a16:creationId xmlns="" xmlns:a16="http://schemas.microsoft.com/office/drawing/2014/main" id="{EA9D6D4D-82A6-4C8E-A269-6AB930507931}"/>
              </a:ext>
            </a:extLst>
          </p:cNvPr>
          <p:cNvCxnSpPr>
            <a:cxnSpLocks noChangeShapeType="1"/>
            <a:stCxn id="46" idx="3"/>
            <a:endCxn id="42" idx="1"/>
          </p:cNvCxnSpPr>
          <p:nvPr/>
        </p:nvCxnSpPr>
        <p:spPr bwMode="auto">
          <a:xfrm>
            <a:off x="6998982" y="3823915"/>
            <a:ext cx="612610" cy="754159"/>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48" name="TextBox 47">
            <a:extLst>
              <a:ext uri="{FF2B5EF4-FFF2-40B4-BE49-F238E27FC236}">
                <a16:creationId xmlns="" xmlns:a16="http://schemas.microsoft.com/office/drawing/2014/main" id="{A0A6BCCA-CDD1-4E2B-9124-EE1746B3C943}"/>
              </a:ext>
            </a:extLst>
          </p:cNvPr>
          <p:cNvSpPr txBox="1"/>
          <p:nvPr/>
        </p:nvSpPr>
        <p:spPr>
          <a:xfrm>
            <a:off x="3659366" y="4811099"/>
            <a:ext cx="2314243" cy="1754326"/>
          </a:xfrm>
          <a:prstGeom prst="rect">
            <a:avLst/>
          </a:prstGeom>
          <a:noFill/>
        </p:spPr>
        <p:txBody>
          <a:bodyPr wrap="square" rtlCol="0">
            <a:spAutoFit/>
          </a:bodyPr>
          <a:lstStyle/>
          <a:p>
            <a:pPr>
              <a:buNone/>
            </a:pPr>
            <a:r>
              <a:rPr lang="en-US" sz="1800" dirty="0"/>
              <a:t>X</a:t>
            </a:r>
            <a:r>
              <a:rPr lang="en-US" sz="1800" baseline="-25000" dirty="0"/>
              <a:t>1</a:t>
            </a:r>
            <a:r>
              <a:rPr lang="en-US" sz="1800" dirty="0"/>
              <a:t>, X</a:t>
            </a:r>
            <a:r>
              <a:rPr lang="en-US" sz="1800" baseline="-25000" dirty="0"/>
              <a:t>2</a:t>
            </a:r>
            <a:r>
              <a:rPr lang="en-US" sz="1800" dirty="0"/>
              <a:t>, and X</a:t>
            </a:r>
            <a:r>
              <a:rPr lang="en-US" sz="1800" baseline="-25000" dirty="0"/>
              <a:t>3</a:t>
            </a:r>
            <a:r>
              <a:rPr lang="en-US" sz="1800" dirty="0"/>
              <a:t> are independent of X</a:t>
            </a:r>
            <a:r>
              <a:rPr lang="en-US" sz="1800" baseline="-25000" dirty="0"/>
              <a:t>5</a:t>
            </a:r>
            <a:r>
              <a:rPr lang="en-US" sz="1800" dirty="0"/>
              <a:t>, unless you condition on X</a:t>
            </a:r>
            <a:r>
              <a:rPr lang="en-US" sz="1800" baseline="-25000" dirty="0"/>
              <a:t>4, </a:t>
            </a:r>
            <a:r>
              <a:rPr lang="en-US" sz="1800" dirty="0"/>
              <a:t>when they become associated with X</a:t>
            </a:r>
            <a:r>
              <a:rPr lang="en-US" sz="1800" baseline="-25000" dirty="0"/>
              <a:t>5</a:t>
            </a:r>
            <a:endParaRPr lang="en-US" sz="1800" dirty="0"/>
          </a:p>
        </p:txBody>
      </p:sp>
      <p:sp>
        <p:nvSpPr>
          <p:cNvPr id="50" name="TextBox 49">
            <a:extLst>
              <a:ext uri="{FF2B5EF4-FFF2-40B4-BE49-F238E27FC236}">
                <a16:creationId xmlns="" xmlns:a16="http://schemas.microsoft.com/office/drawing/2014/main" id="{5266F7D8-95F4-47A3-B085-469B5B75988E}"/>
              </a:ext>
            </a:extLst>
          </p:cNvPr>
          <p:cNvSpPr txBox="1"/>
          <p:nvPr/>
        </p:nvSpPr>
        <p:spPr>
          <a:xfrm>
            <a:off x="6726726" y="4948226"/>
            <a:ext cx="2314243" cy="1754326"/>
          </a:xfrm>
          <a:prstGeom prst="rect">
            <a:avLst/>
          </a:prstGeom>
          <a:noFill/>
        </p:spPr>
        <p:txBody>
          <a:bodyPr wrap="square" rtlCol="0">
            <a:spAutoFit/>
          </a:bodyPr>
          <a:lstStyle/>
          <a:p>
            <a:pPr>
              <a:buNone/>
            </a:pPr>
            <a:r>
              <a:rPr lang="en-US" sz="1800" dirty="0"/>
              <a:t>X</a:t>
            </a:r>
            <a:r>
              <a:rPr lang="en-US" sz="1800" baseline="-25000" dirty="0"/>
              <a:t>1</a:t>
            </a:r>
            <a:r>
              <a:rPr lang="en-US" sz="1800" dirty="0"/>
              <a:t> and X</a:t>
            </a:r>
            <a:r>
              <a:rPr lang="en-US" sz="1800" baseline="-25000" dirty="0"/>
              <a:t>3</a:t>
            </a:r>
            <a:r>
              <a:rPr lang="en-US" sz="1800" dirty="0"/>
              <a:t> are independent of X</a:t>
            </a:r>
            <a:r>
              <a:rPr lang="en-US" sz="1800" baseline="-25000" dirty="0"/>
              <a:t>5</a:t>
            </a:r>
            <a:r>
              <a:rPr lang="en-US" sz="1800" dirty="0"/>
              <a:t>, unless you condition on X</a:t>
            </a:r>
            <a:r>
              <a:rPr lang="en-US" sz="1800" baseline="-25000" dirty="0"/>
              <a:t>2</a:t>
            </a:r>
            <a:r>
              <a:rPr lang="en-US" sz="1800" dirty="0"/>
              <a:t> or X</a:t>
            </a:r>
            <a:r>
              <a:rPr lang="en-US" sz="1800" baseline="-25000" dirty="0"/>
              <a:t>4, </a:t>
            </a:r>
            <a:r>
              <a:rPr lang="en-US" sz="1800" dirty="0"/>
              <a:t>when they become associated with X</a:t>
            </a:r>
            <a:r>
              <a:rPr lang="en-US" sz="1800" baseline="-25000" dirty="0"/>
              <a:t>5</a:t>
            </a:r>
            <a:endParaRPr lang="en-US" sz="1800" dirty="0"/>
          </a:p>
        </p:txBody>
      </p:sp>
    </p:spTree>
    <p:extLst>
      <p:ext uri="{BB962C8B-B14F-4D97-AF65-F5344CB8AC3E}">
        <p14:creationId xmlns:p14="http://schemas.microsoft.com/office/powerpoint/2010/main" val="42902197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altLang="en-US" dirty="0"/>
              <a:t>Organization</a:t>
            </a:r>
          </a:p>
        </p:txBody>
      </p:sp>
      <p:sp>
        <p:nvSpPr>
          <p:cNvPr id="3075" name="Rectangle 3"/>
          <p:cNvSpPr>
            <a:spLocks noGrp="1" noChangeArrowheads="1"/>
          </p:cNvSpPr>
          <p:nvPr>
            <p:ph type="body" idx="4294967295"/>
          </p:nvPr>
        </p:nvSpPr>
        <p:spPr>
          <a:xfrm>
            <a:off x="324125" y="1584562"/>
            <a:ext cx="8021637" cy="4338987"/>
          </a:xfrm>
        </p:spPr>
        <p:txBody>
          <a:bodyPr/>
          <a:lstStyle/>
          <a:p>
            <a:pPr marL="862012" indent="-742950" eaLnBrk="1" hangingPunct="1">
              <a:buFont typeface="+mj-lt"/>
              <a:buAutoNum type="arabicPeriod"/>
            </a:pPr>
            <a:r>
              <a:rPr lang="en-US" altLang="en-US" sz="2800" dirty="0"/>
              <a:t>Drawing and using DAGs</a:t>
            </a:r>
          </a:p>
          <a:p>
            <a:pPr marL="862012" indent="-742950" eaLnBrk="1" hangingPunct="1">
              <a:buFont typeface="+mj-lt"/>
              <a:buAutoNum type="arabicPeriod"/>
            </a:pPr>
            <a:r>
              <a:rPr lang="en-US" altLang="en-US" sz="2800" dirty="0"/>
              <a:t>DAGs for common problems in epidemiology</a:t>
            </a:r>
          </a:p>
          <a:p>
            <a:pPr marL="982662" lvl="1" indent="-571500" eaLnBrk="1" hangingPunct="1"/>
            <a:r>
              <a:rPr lang="en-US" altLang="en-US" sz="1600" dirty="0"/>
              <a:t>Confounding</a:t>
            </a:r>
          </a:p>
          <a:p>
            <a:pPr marL="982662" lvl="1" indent="-571500" eaLnBrk="1" hangingPunct="1"/>
            <a:r>
              <a:rPr lang="en-US" altLang="en-US" sz="1600" dirty="0"/>
              <a:t>RCTs</a:t>
            </a:r>
          </a:p>
          <a:p>
            <a:pPr marL="982662" lvl="1" indent="-571500" eaLnBrk="1" hangingPunct="1"/>
            <a:r>
              <a:rPr lang="en-US" altLang="en-US" sz="1600" dirty="0"/>
              <a:t>Selection biases</a:t>
            </a:r>
          </a:p>
          <a:p>
            <a:pPr marL="982662" lvl="1" indent="-571500" eaLnBrk="1" hangingPunct="1"/>
            <a:r>
              <a:rPr lang="en-US" altLang="en-US" sz="1600" dirty="0"/>
              <a:t>Measurement error</a:t>
            </a:r>
          </a:p>
          <a:p>
            <a:pPr marL="982662" lvl="1" indent="-571500" eaLnBrk="1" hangingPunct="1"/>
            <a:r>
              <a:rPr lang="en-US" altLang="en-US" sz="1600" dirty="0"/>
              <a:t>Missing Data</a:t>
            </a:r>
          </a:p>
          <a:p>
            <a:pPr marL="982662" lvl="1" indent="-571500" eaLnBrk="1" hangingPunct="1"/>
            <a:r>
              <a:rPr lang="en-US" altLang="en-US" sz="1600" dirty="0"/>
              <a:t>Mediation</a:t>
            </a:r>
          </a:p>
          <a:p>
            <a:pPr marL="862012" indent="-742950" eaLnBrk="1" hangingPunct="1">
              <a:buFont typeface="+mj-lt"/>
              <a:buAutoNum type="arabicPeriod"/>
            </a:pPr>
            <a:r>
              <a:rPr lang="en-US" altLang="en-US" sz="2800" dirty="0">
                <a:solidFill>
                  <a:schemeClr val="bg2">
                    <a:lumMod val="90000"/>
                  </a:schemeClr>
                </a:solidFill>
              </a:rPr>
              <a:t>Contrasting IV-based methods and covariate adjustment/propensity scores</a:t>
            </a:r>
          </a:p>
          <a:p>
            <a:pPr marL="862012" indent="-742950" eaLnBrk="1" hangingPunct="1">
              <a:buFont typeface="+mj-lt"/>
              <a:buAutoNum type="arabicPeriod"/>
            </a:pPr>
            <a:r>
              <a:rPr lang="en-US" altLang="en-US" sz="2800" dirty="0"/>
              <a:t>Limitations and controversies of counterfactuals and DAGs</a:t>
            </a:r>
          </a:p>
          <a:p>
            <a:pPr marL="862012" indent="-742950" eaLnBrk="1" hangingPunct="1">
              <a:buFont typeface="+mj-lt"/>
              <a:buAutoNum type="arabicPeriod"/>
            </a:pPr>
            <a:endParaRPr lang="en-US" altLang="en-US" dirty="0"/>
          </a:p>
        </p:txBody>
      </p:sp>
      <p:sp>
        <p:nvSpPr>
          <p:cNvPr id="2" name="Slide Number Placeholder 1"/>
          <p:cNvSpPr>
            <a:spLocks noGrp="1"/>
          </p:cNvSpPr>
          <p:nvPr>
            <p:ph type="sldNum" sz="quarter" idx="12"/>
          </p:nvPr>
        </p:nvSpPr>
        <p:spPr/>
        <p:txBody>
          <a:bodyPr/>
          <a:lstStyle/>
          <a:p>
            <a:pPr>
              <a:defRPr/>
            </a:pPr>
            <a:fld id="{CFB52FFD-4054-4321-909E-85D969AC9199}" type="slidenum">
              <a:rPr lang="en-US" smtClean="0"/>
              <a:pPr>
                <a:defRPr/>
              </a:pPr>
              <a:t>26</a:t>
            </a:fld>
            <a:endParaRPr lang="en-US"/>
          </a:p>
        </p:txBody>
      </p:sp>
    </p:spTree>
    <p:extLst>
      <p:ext uri="{BB962C8B-B14F-4D97-AF65-F5344CB8AC3E}">
        <p14:creationId xmlns:p14="http://schemas.microsoft.com/office/powerpoint/2010/main" val="182351555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altLang="en-US"/>
              <a:t>Confounding</a:t>
            </a:r>
          </a:p>
        </p:txBody>
      </p:sp>
      <p:sp>
        <p:nvSpPr>
          <p:cNvPr id="2" name="Slide Number Placeholder 1"/>
          <p:cNvSpPr>
            <a:spLocks noGrp="1"/>
          </p:cNvSpPr>
          <p:nvPr>
            <p:ph type="sldNum" sz="quarter" idx="12"/>
          </p:nvPr>
        </p:nvSpPr>
        <p:spPr/>
        <p:txBody>
          <a:bodyPr/>
          <a:lstStyle/>
          <a:p>
            <a:pPr>
              <a:defRPr/>
            </a:pPr>
            <a:fld id="{188FB08C-7B8D-4ADA-B345-492B06AC89BF}" type="slidenum">
              <a:rPr lang="en-US" smtClean="0"/>
              <a:pPr>
                <a:defRPr/>
              </a:pPr>
              <a:t>27</a:t>
            </a:fld>
            <a:endParaRPr lang="en-US"/>
          </a:p>
        </p:txBody>
      </p:sp>
      <p:sp>
        <p:nvSpPr>
          <p:cNvPr id="39939" name="Text Box 3"/>
          <p:cNvSpPr txBox="1">
            <a:spLocks noChangeArrowheads="1"/>
          </p:cNvSpPr>
          <p:nvPr/>
        </p:nvSpPr>
        <p:spPr bwMode="auto">
          <a:xfrm>
            <a:off x="3224213" y="2705100"/>
            <a:ext cx="21875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Education</a:t>
            </a:r>
            <a:endParaRPr lang="en-US" altLang="en-US" sz="2800" b="1" baseline="-25000"/>
          </a:p>
        </p:txBody>
      </p:sp>
      <p:sp>
        <p:nvSpPr>
          <p:cNvPr id="39940" name="Text Box 4"/>
          <p:cNvSpPr txBox="1">
            <a:spLocks noChangeArrowheads="1"/>
          </p:cNvSpPr>
          <p:nvPr/>
        </p:nvSpPr>
        <p:spPr bwMode="auto">
          <a:xfrm>
            <a:off x="6215063" y="2708275"/>
            <a:ext cx="18256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Mortality</a:t>
            </a:r>
            <a:endParaRPr lang="en-US" altLang="en-US" sz="2800" b="1" baseline="-25000"/>
          </a:p>
        </p:txBody>
      </p:sp>
      <p:sp>
        <p:nvSpPr>
          <p:cNvPr id="39941" name="Text Box 5"/>
          <p:cNvSpPr txBox="1">
            <a:spLocks noChangeArrowheads="1"/>
          </p:cNvSpPr>
          <p:nvPr/>
        </p:nvSpPr>
        <p:spPr bwMode="auto">
          <a:xfrm>
            <a:off x="3224213" y="3843338"/>
            <a:ext cx="21875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Depression</a:t>
            </a:r>
            <a:endParaRPr lang="en-US" altLang="en-US" sz="2800" b="1" baseline="-25000"/>
          </a:p>
        </p:txBody>
      </p:sp>
      <p:cxnSp>
        <p:nvCxnSpPr>
          <p:cNvPr id="39942" name="AutoShape 8"/>
          <p:cNvCxnSpPr>
            <a:cxnSpLocks noChangeShapeType="1"/>
            <a:stCxn id="39939" idx="2"/>
            <a:endCxn id="39941" idx="0"/>
          </p:cNvCxnSpPr>
          <p:nvPr/>
        </p:nvCxnSpPr>
        <p:spPr bwMode="auto">
          <a:xfrm>
            <a:off x="4318000" y="3224213"/>
            <a:ext cx="0" cy="619125"/>
          </a:xfrm>
          <a:prstGeom prst="straightConnector1">
            <a:avLst/>
          </a:prstGeom>
          <a:noFill/>
          <a:ln w="9525">
            <a:solidFill>
              <a:srgbClr val="000000"/>
            </a:solidFill>
            <a:round/>
            <a:headEnd/>
            <a:tailEnd type="stealth" w="lg" len="lg"/>
          </a:ln>
          <a:extLst>
            <a:ext uri="{909E8E84-426E-40DD-AFC4-6F175D3DCCD1}">
              <a14:hiddenFill xmlns:a14="http://schemas.microsoft.com/office/drawing/2010/main">
                <a:noFill/>
              </a14:hiddenFill>
            </a:ext>
          </a:extLst>
        </p:spPr>
      </p:cxnSp>
      <p:cxnSp>
        <p:nvCxnSpPr>
          <p:cNvPr id="39943" name="AutoShape 9"/>
          <p:cNvCxnSpPr>
            <a:cxnSpLocks noChangeShapeType="1"/>
            <a:stCxn id="39939" idx="3"/>
            <a:endCxn id="39940" idx="1"/>
          </p:cNvCxnSpPr>
          <p:nvPr/>
        </p:nvCxnSpPr>
        <p:spPr bwMode="auto">
          <a:xfrm>
            <a:off x="5411788" y="2965450"/>
            <a:ext cx="803275" cy="317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9944" name="TextBox 1"/>
          <p:cNvSpPr txBox="1">
            <a:spLocks noChangeArrowheads="1"/>
          </p:cNvSpPr>
          <p:nvPr/>
        </p:nvSpPr>
        <p:spPr bwMode="auto">
          <a:xfrm>
            <a:off x="682625" y="4702175"/>
            <a:ext cx="7358063" cy="190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FontTx/>
              <a:buChar char="–"/>
            </a:pPr>
            <a:r>
              <a:rPr lang="en-US" altLang="en-US" sz="2800"/>
              <a:t>Education“confounds” the association between Depression and mortality.</a:t>
            </a:r>
          </a:p>
          <a:p>
            <a:pPr eaLnBrk="1" hangingPunct="1">
              <a:buFontTx/>
              <a:buChar char="–"/>
            </a:pPr>
            <a:r>
              <a:rPr lang="en-US" altLang="en-US" sz="2800"/>
              <a:t>Conditioning on education would be sufficient to identify the effect of depression on mortality</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altLang="en-US"/>
              <a:t>Confounding</a:t>
            </a:r>
          </a:p>
        </p:txBody>
      </p:sp>
      <p:sp>
        <p:nvSpPr>
          <p:cNvPr id="2" name="Slide Number Placeholder 1"/>
          <p:cNvSpPr>
            <a:spLocks noGrp="1"/>
          </p:cNvSpPr>
          <p:nvPr>
            <p:ph type="sldNum" sz="quarter" idx="12"/>
          </p:nvPr>
        </p:nvSpPr>
        <p:spPr/>
        <p:txBody>
          <a:bodyPr/>
          <a:lstStyle/>
          <a:p>
            <a:pPr>
              <a:defRPr/>
            </a:pPr>
            <a:fld id="{188FB08C-7B8D-4ADA-B345-492B06AC89BF}" type="slidenum">
              <a:rPr lang="en-US" smtClean="0"/>
              <a:pPr>
                <a:defRPr/>
              </a:pPr>
              <a:t>28</a:t>
            </a:fld>
            <a:endParaRPr lang="en-US"/>
          </a:p>
        </p:txBody>
      </p:sp>
      <p:sp>
        <p:nvSpPr>
          <p:cNvPr id="40963" name="Text Box 3"/>
          <p:cNvSpPr txBox="1">
            <a:spLocks noChangeArrowheads="1"/>
          </p:cNvSpPr>
          <p:nvPr/>
        </p:nvSpPr>
        <p:spPr bwMode="auto">
          <a:xfrm>
            <a:off x="757238" y="2705100"/>
            <a:ext cx="21875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Education</a:t>
            </a:r>
            <a:endParaRPr lang="en-US" altLang="en-US" sz="2800" b="1" baseline="-25000"/>
          </a:p>
        </p:txBody>
      </p:sp>
      <p:sp>
        <p:nvSpPr>
          <p:cNvPr id="40964" name="Text Box 4"/>
          <p:cNvSpPr txBox="1">
            <a:spLocks noChangeArrowheads="1"/>
          </p:cNvSpPr>
          <p:nvPr/>
        </p:nvSpPr>
        <p:spPr bwMode="auto">
          <a:xfrm>
            <a:off x="3748088" y="2708275"/>
            <a:ext cx="18256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Income</a:t>
            </a:r>
            <a:endParaRPr lang="en-US" altLang="en-US" sz="2800" b="1" baseline="-25000"/>
          </a:p>
        </p:txBody>
      </p:sp>
      <p:sp>
        <p:nvSpPr>
          <p:cNvPr id="40965" name="Text Box 5"/>
          <p:cNvSpPr txBox="1">
            <a:spLocks noChangeArrowheads="1"/>
          </p:cNvSpPr>
          <p:nvPr/>
        </p:nvSpPr>
        <p:spPr bwMode="auto">
          <a:xfrm>
            <a:off x="757238" y="3843338"/>
            <a:ext cx="21875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Depression</a:t>
            </a:r>
            <a:endParaRPr lang="en-US" altLang="en-US" sz="2800" b="1" baseline="-25000"/>
          </a:p>
        </p:txBody>
      </p:sp>
      <p:cxnSp>
        <p:nvCxnSpPr>
          <p:cNvPr id="40966" name="AutoShape 8"/>
          <p:cNvCxnSpPr>
            <a:cxnSpLocks noChangeShapeType="1"/>
            <a:stCxn id="40963" idx="2"/>
            <a:endCxn id="40965" idx="0"/>
          </p:cNvCxnSpPr>
          <p:nvPr/>
        </p:nvCxnSpPr>
        <p:spPr bwMode="auto">
          <a:xfrm>
            <a:off x="1851025" y="3224213"/>
            <a:ext cx="0" cy="619125"/>
          </a:xfrm>
          <a:prstGeom prst="straightConnector1">
            <a:avLst/>
          </a:prstGeom>
          <a:noFill/>
          <a:ln w="9525">
            <a:solidFill>
              <a:srgbClr val="000000"/>
            </a:solidFill>
            <a:round/>
            <a:headEnd/>
            <a:tailEnd type="stealth" w="lg" len="lg"/>
          </a:ln>
          <a:extLst>
            <a:ext uri="{909E8E84-426E-40DD-AFC4-6F175D3DCCD1}">
              <a14:hiddenFill xmlns:a14="http://schemas.microsoft.com/office/drawing/2010/main">
                <a:noFill/>
              </a14:hiddenFill>
            </a:ext>
          </a:extLst>
        </p:spPr>
      </p:cxnSp>
      <p:cxnSp>
        <p:nvCxnSpPr>
          <p:cNvPr id="40967" name="AutoShape 9"/>
          <p:cNvCxnSpPr>
            <a:cxnSpLocks noChangeShapeType="1"/>
            <a:stCxn id="40963" idx="3"/>
            <a:endCxn id="40964" idx="1"/>
          </p:cNvCxnSpPr>
          <p:nvPr/>
        </p:nvCxnSpPr>
        <p:spPr bwMode="auto">
          <a:xfrm>
            <a:off x="2944813" y="2965450"/>
            <a:ext cx="803275" cy="317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40968" name="TextBox 1"/>
          <p:cNvSpPr txBox="1">
            <a:spLocks noChangeArrowheads="1"/>
          </p:cNvSpPr>
          <p:nvPr/>
        </p:nvSpPr>
        <p:spPr bwMode="auto">
          <a:xfrm>
            <a:off x="333375" y="4543425"/>
            <a:ext cx="8477250" cy="190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FontTx/>
              <a:buChar char="–"/>
            </a:pPr>
            <a:r>
              <a:rPr lang="en-US" altLang="en-US" sz="2800"/>
              <a:t>Education“confounds” the association between Depression and mortality.</a:t>
            </a:r>
          </a:p>
          <a:p>
            <a:pPr eaLnBrk="1" hangingPunct="1">
              <a:buFontTx/>
              <a:buChar char="–"/>
            </a:pPr>
            <a:r>
              <a:rPr lang="en-US" altLang="en-US" sz="2800"/>
              <a:t>Conditioning on either </a:t>
            </a:r>
            <a:r>
              <a:rPr lang="en-US" altLang="en-US" sz="2800" i="1"/>
              <a:t>education</a:t>
            </a:r>
            <a:r>
              <a:rPr lang="en-US" altLang="en-US" sz="2800"/>
              <a:t> or </a:t>
            </a:r>
            <a:r>
              <a:rPr lang="en-US" altLang="en-US" sz="2800" i="1"/>
              <a:t>income</a:t>
            </a:r>
            <a:r>
              <a:rPr lang="en-US" altLang="en-US" sz="2800"/>
              <a:t> would be sufficient to identify the effect of depression on mortality</a:t>
            </a:r>
          </a:p>
        </p:txBody>
      </p:sp>
      <p:sp>
        <p:nvSpPr>
          <p:cNvPr id="40969" name="Text Box 4"/>
          <p:cNvSpPr txBox="1">
            <a:spLocks noChangeArrowheads="1"/>
          </p:cNvSpPr>
          <p:nvPr/>
        </p:nvSpPr>
        <p:spPr bwMode="auto">
          <a:xfrm>
            <a:off x="6367463" y="2700338"/>
            <a:ext cx="18256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Mortality</a:t>
            </a:r>
            <a:endParaRPr lang="en-US" altLang="en-US" sz="2800" b="1" baseline="-25000"/>
          </a:p>
        </p:txBody>
      </p:sp>
      <p:cxnSp>
        <p:nvCxnSpPr>
          <p:cNvPr id="40970" name="AutoShape 9"/>
          <p:cNvCxnSpPr>
            <a:cxnSpLocks noChangeShapeType="1"/>
          </p:cNvCxnSpPr>
          <p:nvPr/>
        </p:nvCxnSpPr>
        <p:spPr bwMode="auto">
          <a:xfrm>
            <a:off x="5694363" y="2968625"/>
            <a:ext cx="803275" cy="317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normAutofit fontScale="90000"/>
          </a:bodyPr>
          <a:lstStyle/>
          <a:p>
            <a:pPr eaLnBrk="1" hangingPunct="1"/>
            <a:r>
              <a:rPr lang="en-US" altLang="en-US" sz="4000" dirty="0"/>
              <a:t>Randomized Trial: Randomly Assign Therapy to Reduce Depression </a:t>
            </a:r>
          </a:p>
        </p:txBody>
      </p:sp>
      <p:sp>
        <p:nvSpPr>
          <p:cNvPr id="2" name="Slide Number Placeholder 1"/>
          <p:cNvSpPr>
            <a:spLocks noGrp="1"/>
          </p:cNvSpPr>
          <p:nvPr>
            <p:ph type="sldNum" sz="quarter" idx="12"/>
          </p:nvPr>
        </p:nvSpPr>
        <p:spPr/>
        <p:txBody>
          <a:bodyPr/>
          <a:lstStyle/>
          <a:p>
            <a:pPr>
              <a:defRPr/>
            </a:pPr>
            <a:fld id="{188FB08C-7B8D-4ADA-B345-492B06AC89BF}" type="slidenum">
              <a:rPr lang="en-US" smtClean="0"/>
              <a:pPr>
                <a:defRPr/>
              </a:pPr>
              <a:t>29</a:t>
            </a:fld>
            <a:endParaRPr lang="en-US"/>
          </a:p>
        </p:txBody>
      </p:sp>
      <p:sp>
        <p:nvSpPr>
          <p:cNvPr id="41987" name="Text Box 3"/>
          <p:cNvSpPr txBox="1">
            <a:spLocks noChangeArrowheads="1"/>
          </p:cNvSpPr>
          <p:nvPr/>
        </p:nvSpPr>
        <p:spPr bwMode="auto">
          <a:xfrm>
            <a:off x="4572000" y="2174875"/>
            <a:ext cx="21875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Education</a:t>
            </a:r>
            <a:endParaRPr lang="en-US" altLang="en-US" sz="2800" b="1" baseline="-25000"/>
          </a:p>
        </p:txBody>
      </p:sp>
      <p:sp>
        <p:nvSpPr>
          <p:cNvPr id="41988" name="Text Box 5"/>
          <p:cNvSpPr txBox="1">
            <a:spLocks noChangeArrowheads="1"/>
          </p:cNvSpPr>
          <p:nvPr/>
        </p:nvSpPr>
        <p:spPr bwMode="auto">
          <a:xfrm>
            <a:off x="4572000" y="3313113"/>
            <a:ext cx="21875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Depression</a:t>
            </a:r>
            <a:endParaRPr lang="en-US" altLang="en-US" sz="2800" b="1" baseline="-25000"/>
          </a:p>
        </p:txBody>
      </p:sp>
      <p:cxnSp>
        <p:nvCxnSpPr>
          <p:cNvPr id="41989" name="AutoShape 8"/>
          <p:cNvCxnSpPr>
            <a:cxnSpLocks noChangeShapeType="1"/>
            <a:stCxn id="41987" idx="2"/>
            <a:endCxn id="41988" idx="0"/>
          </p:cNvCxnSpPr>
          <p:nvPr/>
        </p:nvCxnSpPr>
        <p:spPr bwMode="auto">
          <a:xfrm>
            <a:off x="5665788" y="2693988"/>
            <a:ext cx="0" cy="619125"/>
          </a:xfrm>
          <a:prstGeom prst="straightConnector1">
            <a:avLst/>
          </a:prstGeom>
          <a:noFill/>
          <a:ln w="9525">
            <a:solidFill>
              <a:srgbClr val="000000"/>
            </a:solidFill>
            <a:round/>
            <a:headEnd/>
            <a:tailEnd type="stealth" w="lg" len="lg"/>
          </a:ln>
          <a:extLst>
            <a:ext uri="{909E8E84-426E-40DD-AFC4-6F175D3DCCD1}">
              <a14:hiddenFill xmlns:a14="http://schemas.microsoft.com/office/drawing/2010/main">
                <a:noFill/>
              </a14:hiddenFill>
            </a:ext>
          </a:extLst>
        </p:spPr>
      </p:cxnSp>
      <p:cxnSp>
        <p:nvCxnSpPr>
          <p:cNvPr id="41990" name="AutoShape 9"/>
          <p:cNvCxnSpPr>
            <a:cxnSpLocks noChangeShapeType="1"/>
            <a:stCxn id="41987" idx="3"/>
          </p:cNvCxnSpPr>
          <p:nvPr/>
        </p:nvCxnSpPr>
        <p:spPr bwMode="auto">
          <a:xfrm>
            <a:off x="6759575" y="2435225"/>
            <a:ext cx="396875" cy="317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41991" name="TextBox 1"/>
          <p:cNvSpPr txBox="1">
            <a:spLocks noChangeArrowheads="1"/>
          </p:cNvSpPr>
          <p:nvPr/>
        </p:nvSpPr>
        <p:spPr bwMode="auto">
          <a:xfrm>
            <a:off x="333375" y="4543425"/>
            <a:ext cx="8477250" cy="190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FontTx/>
              <a:buChar char="–"/>
            </a:pPr>
            <a:r>
              <a:rPr lang="en-US" altLang="en-US" sz="2800" dirty="0"/>
              <a:t>Random assignment has no arrows into it: there are no “causes” of randomization</a:t>
            </a:r>
          </a:p>
          <a:p>
            <a:pPr eaLnBrk="1" hangingPunct="1">
              <a:buFontTx/>
              <a:buChar char="–"/>
            </a:pPr>
            <a:r>
              <a:rPr lang="en-US" altLang="en-US" sz="2800" dirty="0"/>
              <a:t>Random assignment influences Depression, but so does the confounder education.</a:t>
            </a:r>
          </a:p>
        </p:txBody>
      </p:sp>
      <p:sp>
        <p:nvSpPr>
          <p:cNvPr id="41992" name="Text Box 4"/>
          <p:cNvSpPr txBox="1">
            <a:spLocks noChangeArrowheads="1"/>
          </p:cNvSpPr>
          <p:nvPr/>
        </p:nvSpPr>
        <p:spPr bwMode="auto">
          <a:xfrm>
            <a:off x="7165975" y="2279650"/>
            <a:ext cx="18256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Mortality</a:t>
            </a:r>
            <a:endParaRPr lang="en-US" altLang="en-US" sz="2800" b="1" baseline="-25000"/>
          </a:p>
        </p:txBody>
      </p:sp>
      <p:sp>
        <p:nvSpPr>
          <p:cNvPr id="41993" name="Text Box 5"/>
          <p:cNvSpPr txBox="1">
            <a:spLocks noChangeArrowheads="1"/>
          </p:cNvSpPr>
          <p:nvPr/>
        </p:nvSpPr>
        <p:spPr bwMode="auto">
          <a:xfrm>
            <a:off x="333375" y="3097213"/>
            <a:ext cx="2187575"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Random Assignment</a:t>
            </a:r>
            <a:endParaRPr lang="en-US" altLang="en-US" sz="2800" b="1" baseline="-25000"/>
          </a:p>
        </p:txBody>
      </p:sp>
      <p:cxnSp>
        <p:nvCxnSpPr>
          <p:cNvPr id="41994" name="AutoShape 9"/>
          <p:cNvCxnSpPr>
            <a:cxnSpLocks noChangeShapeType="1"/>
            <a:endCxn id="41988" idx="1"/>
          </p:cNvCxnSpPr>
          <p:nvPr/>
        </p:nvCxnSpPr>
        <p:spPr bwMode="auto">
          <a:xfrm flipV="1">
            <a:off x="2536825" y="3575050"/>
            <a:ext cx="2035175" cy="317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pPr eaLnBrk="1" hangingPunct="1"/>
            <a:r>
              <a:rPr lang="en-US" altLang="en-US" sz="4000"/>
              <a:t>Counterfactuals or Potential Outcomes</a:t>
            </a:r>
          </a:p>
        </p:txBody>
      </p:sp>
      <p:sp>
        <p:nvSpPr>
          <p:cNvPr id="11267" name="Rectangle 3"/>
          <p:cNvSpPr>
            <a:spLocks noGrp="1" noChangeArrowheads="1"/>
          </p:cNvSpPr>
          <p:nvPr>
            <p:ph type="body" idx="1"/>
          </p:nvPr>
        </p:nvSpPr>
        <p:spPr>
          <a:xfrm>
            <a:off x="224631" y="1527206"/>
            <a:ext cx="8694737" cy="4830763"/>
          </a:xfrm>
        </p:spPr>
        <p:txBody>
          <a:bodyPr/>
          <a:lstStyle/>
          <a:p>
            <a:pPr eaLnBrk="1" hangingPunct="1">
              <a:defRPr/>
            </a:pPr>
            <a:r>
              <a:rPr lang="en-US" sz="2000" dirty="0"/>
              <a:t>Represent the outcome value an individual would have had under a particular treatment regime.  </a:t>
            </a:r>
          </a:p>
          <a:p>
            <a:pPr eaLnBrk="1" hangingPunct="1">
              <a:defRPr/>
            </a:pPr>
            <a:r>
              <a:rPr lang="en-US" sz="2000" dirty="0"/>
              <a:t>Only observed if the individual actually has that particular treatment regime.  All other potential outcomes for that person are defined but not observed.  </a:t>
            </a:r>
            <a:endParaRPr lang="en-US" sz="1800" dirty="0"/>
          </a:p>
          <a:p>
            <a:pPr eaLnBrk="1" hangingPunct="1">
              <a:defRPr/>
            </a:pPr>
            <a:r>
              <a:rPr lang="en-US" sz="2000" dirty="0"/>
              <a:t>X can be a cause of Y even if it is neither necessary nor sufficient to produce Y for some individuals</a:t>
            </a:r>
          </a:p>
          <a:p>
            <a:pPr eaLnBrk="1" hangingPunct="1">
              <a:defRPr/>
            </a:pPr>
            <a:r>
              <a:rPr lang="en-US" sz="2000" dirty="0"/>
              <a:t>Conceptualize individuals as:</a:t>
            </a:r>
          </a:p>
          <a:p>
            <a:pPr lvl="1" eaLnBrk="1" hangingPunct="1">
              <a:defRPr/>
            </a:pPr>
            <a:r>
              <a:rPr lang="en-US" sz="2000" b="1" dirty="0"/>
              <a:t>Immune</a:t>
            </a:r>
            <a:r>
              <a:rPr lang="en-US" sz="2000" dirty="0"/>
              <a:t>: 	</a:t>
            </a:r>
            <a:r>
              <a:rPr lang="en-US" sz="2000" dirty="0" err="1"/>
              <a:t>Y</a:t>
            </a:r>
            <a:r>
              <a:rPr lang="en-US" sz="2000" baseline="-25000" dirty="0" err="1"/>
              <a:t>x</a:t>
            </a:r>
            <a:r>
              <a:rPr lang="en-US" sz="2000" baseline="-25000" dirty="0"/>
              <a:t>=0</a:t>
            </a:r>
            <a:r>
              <a:rPr lang="en-US" sz="2000" dirty="0"/>
              <a:t> =</a:t>
            </a:r>
            <a:r>
              <a:rPr lang="en-US" sz="2000" dirty="0" err="1"/>
              <a:t>Y</a:t>
            </a:r>
            <a:r>
              <a:rPr lang="en-US" sz="2000" baseline="-25000" dirty="0" err="1"/>
              <a:t>x</a:t>
            </a:r>
            <a:r>
              <a:rPr lang="en-US" sz="2000" baseline="-25000" dirty="0"/>
              <a:t>=1</a:t>
            </a:r>
            <a:r>
              <a:rPr lang="en-US" sz="2000" dirty="0"/>
              <a:t> =0</a:t>
            </a:r>
          </a:p>
          <a:p>
            <a:pPr lvl="1" eaLnBrk="1" hangingPunct="1">
              <a:defRPr/>
            </a:pPr>
            <a:endParaRPr lang="en-US" sz="1200" dirty="0"/>
          </a:p>
          <a:p>
            <a:pPr lvl="1" eaLnBrk="1" hangingPunct="1">
              <a:defRPr/>
            </a:pPr>
            <a:r>
              <a:rPr lang="en-US" sz="2000" b="1" dirty="0"/>
              <a:t>Causative</a:t>
            </a:r>
            <a:r>
              <a:rPr lang="en-US" sz="2000" dirty="0"/>
              <a:t>: </a:t>
            </a:r>
            <a:r>
              <a:rPr lang="en-US" sz="2000" dirty="0" err="1"/>
              <a:t>Y</a:t>
            </a:r>
            <a:r>
              <a:rPr lang="en-US" sz="2000" baseline="-25000" dirty="0" err="1"/>
              <a:t>x</a:t>
            </a:r>
            <a:r>
              <a:rPr lang="en-US" sz="2000" baseline="-25000" dirty="0"/>
              <a:t>=0</a:t>
            </a:r>
            <a:r>
              <a:rPr lang="en-US" sz="2000" dirty="0"/>
              <a:t>=0 		</a:t>
            </a:r>
            <a:r>
              <a:rPr lang="en-US" sz="2000" dirty="0" err="1"/>
              <a:t>Y</a:t>
            </a:r>
            <a:r>
              <a:rPr lang="en-US" sz="2000" baseline="-25000" dirty="0" err="1"/>
              <a:t>x</a:t>
            </a:r>
            <a:r>
              <a:rPr lang="en-US" sz="2000" baseline="-25000" dirty="0"/>
              <a:t>=1</a:t>
            </a:r>
            <a:r>
              <a:rPr lang="en-US" sz="2000" dirty="0"/>
              <a:t>=1	</a:t>
            </a:r>
          </a:p>
          <a:p>
            <a:pPr lvl="1" eaLnBrk="1" hangingPunct="1">
              <a:defRPr/>
            </a:pPr>
            <a:endParaRPr lang="en-US" sz="1400" dirty="0"/>
          </a:p>
          <a:p>
            <a:pPr lvl="1" eaLnBrk="1" hangingPunct="1">
              <a:defRPr/>
            </a:pPr>
            <a:r>
              <a:rPr lang="en-US" sz="2000" b="1" dirty="0"/>
              <a:t>Protective</a:t>
            </a:r>
            <a:r>
              <a:rPr lang="en-US" sz="2000" dirty="0"/>
              <a:t>: </a:t>
            </a:r>
            <a:r>
              <a:rPr lang="en-US" sz="2000" dirty="0" err="1"/>
              <a:t>Y</a:t>
            </a:r>
            <a:r>
              <a:rPr lang="en-US" sz="2000" baseline="-25000" dirty="0" err="1"/>
              <a:t>x</a:t>
            </a:r>
            <a:r>
              <a:rPr lang="en-US" sz="2000" baseline="-25000" dirty="0"/>
              <a:t>=0</a:t>
            </a:r>
            <a:r>
              <a:rPr lang="en-US" sz="2000" dirty="0"/>
              <a:t>=1		</a:t>
            </a:r>
            <a:r>
              <a:rPr lang="en-US" sz="2000" dirty="0" err="1"/>
              <a:t>Y</a:t>
            </a:r>
            <a:r>
              <a:rPr lang="en-US" sz="2000" baseline="-25000" dirty="0" err="1"/>
              <a:t>x</a:t>
            </a:r>
            <a:r>
              <a:rPr lang="en-US" sz="2000" baseline="-25000" dirty="0"/>
              <a:t>=1</a:t>
            </a:r>
            <a:r>
              <a:rPr lang="en-US" sz="2000" dirty="0"/>
              <a:t>=0</a:t>
            </a:r>
          </a:p>
          <a:p>
            <a:pPr lvl="1" eaLnBrk="1" hangingPunct="1">
              <a:defRPr/>
            </a:pPr>
            <a:endParaRPr lang="en-US" sz="1400" dirty="0"/>
          </a:p>
          <a:p>
            <a:pPr lvl="1" eaLnBrk="1" hangingPunct="1">
              <a:defRPr/>
            </a:pPr>
            <a:r>
              <a:rPr lang="en-US" sz="2000" b="1" dirty="0"/>
              <a:t>Doomed</a:t>
            </a:r>
            <a:r>
              <a:rPr lang="en-US" sz="2000" dirty="0"/>
              <a:t>: 	</a:t>
            </a:r>
            <a:r>
              <a:rPr lang="en-US" sz="2000" dirty="0" err="1"/>
              <a:t>Y</a:t>
            </a:r>
            <a:r>
              <a:rPr lang="en-US" sz="2000" baseline="-25000" dirty="0" err="1"/>
              <a:t>x</a:t>
            </a:r>
            <a:r>
              <a:rPr lang="en-US" sz="2000" baseline="-25000" dirty="0"/>
              <a:t>=0</a:t>
            </a:r>
            <a:r>
              <a:rPr lang="en-US" sz="2000" dirty="0"/>
              <a:t> =</a:t>
            </a:r>
            <a:r>
              <a:rPr lang="en-US" sz="2000" dirty="0" err="1"/>
              <a:t>Y</a:t>
            </a:r>
            <a:r>
              <a:rPr lang="en-US" sz="2000" baseline="-25000" dirty="0" err="1"/>
              <a:t>x</a:t>
            </a:r>
            <a:r>
              <a:rPr lang="en-US" sz="2000" baseline="-25000" dirty="0"/>
              <a:t>=1</a:t>
            </a:r>
            <a:r>
              <a:rPr lang="en-US" sz="2000" dirty="0"/>
              <a:t> =1</a:t>
            </a:r>
          </a:p>
          <a:p>
            <a:pPr lvl="1" eaLnBrk="1" hangingPunct="1">
              <a:defRPr/>
            </a:pPr>
            <a:endParaRPr lang="en-US" sz="2000" dirty="0"/>
          </a:p>
          <a:p>
            <a:pPr marL="0" indent="0" eaLnBrk="1" hangingPunct="1">
              <a:buFontTx/>
              <a:buNone/>
              <a:defRPr/>
            </a:pPr>
            <a:endParaRPr lang="en-US" sz="2800" dirty="0"/>
          </a:p>
        </p:txBody>
      </p:sp>
      <p:sp>
        <p:nvSpPr>
          <p:cNvPr id="2" name="Slide Number Placeholder 1"/>
          <p:cNvSpPr>
            <a:spLocks noGrp="1"/>
          </p:cNvSpPr>
          <p:nvPr>
            <p:ph type="sldNum" sz="quarter" idx="12"/>
          </p:nvPr>
        </p:nvSpPr>
        <p:spPr/>
        <p:txBody>
          <a:bodyPr/>
          <a:lstStyle/>
          <a:p>
            <a:pPr>
              <a:defRPr/>
            </a:pPr>
            <a:fld id="{48CFD17B-4377-4738-82F6-BFFF12B1205C}" type="slidenum">
              <a:rPr lang="en-US" smtClean="0"/>
              <a:pPr>
                <a:defRPr/>
              </a:pPr>
              <a:t>3</a:t>
            </a:fld>
            <a:endParaRPr lang="en-US"/>
          </a:p>
        </p:txBody>
      </p:sp>
    </p:spTree>
    <p:extLst>
      <p:ext uri="{BB962C8B-B14F-4D97-AF65-F5344CB8AC3E}">
        <p14:creationId xmlns:p14="http://schemas.microsoft.com/office/powerpoint/2010/main" val="392088536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normAutofit fontScale="90000"/>
          </a:bodyPr>
          <a:lstStyle/>
          <a:p>
            <a:pPr eaLnBrk="1" hangingPunct="1"/>
            <a:r>
              <a:rPr lang="en-US" altLang="en-US" sz="4000" dirty="0"/>
              <a:t>Randomized Trial: Randomly Assign Therapy to Reduce Depression </a:t>
            </a:r>
          </a:p>
        </p:txBody>
      </p:sp>
      <p:sp>
        <p:nvSpPr>
          <p:cNvPr id="2" name="Slide Number Placeholder 1"/>
          <p:cNvSpPr>
            <a:spLocks noGrp="1"/>
          </p:cNvSpPr>
          <p:nvPr>
            <p:ph type="sldNum" sz="quarter" idx="12"/>
          </p:nvPr>
        </p:nvSpPr>
        <p:spPr/>
        <p:txBody>
          <a:bodyPr/>
          <a:lstStyle/>
          <a:p>
            <a:pPr>
              <a:defRPr/>
            </a:pPr>
            <a:fld id="{188FB08C-7B8D-4ADA-B345-492B06AC89BF}" type="slidenum">
              <a:rPr lang="en-US" smtClean="0"/>
              <a:pPr>
                <a:defRPr/>
              </a:pPr>
              <a:t>30</a:t>
            </a:fld>
            <a:endParaRPr lang="en-US"/>
          </a:p>
        </p:txBody>
      </p:sp>
      <p:sp>
        <p:nvSpPr>
          <p:cNvPr id="43011" name="Text Box 3"/>
          <p:cNvSpPr txBox="1">
            <a:spLocks noChangeArrowheads="1"/>
          </p:cNvSpPr>
          <p:nvPr/>
        </p:nvSpPr>
        <p:spPr bwMode="auto">
          <a:xfrm>
            <a:off x="4572000" y="2174875"/>
            <a:ext cx="21875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Education</a:t>
            </a:r>
            <a:endParaRPr lang="en-US" altLang="en-US" sz="2800" b="1" baseline="-25000"/>
          </a:p>
        </p:txBody>
      </p:sp>
      <p:sp>
        <p:nvSpPr>
          <p:cNvPr id="43012" name="Text Box 5"/>
          <p:cNvSpPr txBox="1">
            <a:spLocks noChangeArrowheads="1"/>
          </p:cNvSpPr>
          <p:nvPr/>
        </p:nvSpPr>
        <p:spPr bwMode="auto">
          <a:xfrm>
            <a:off x="4572000" y="3313113"/>
            <a:ext cx="21875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Depression</a:t>
            </a:r>
            <a:endParaRPr lang="en-US" altLang="en-US" sz="2800" b="1" baseline="-25000"/>
          </a:p>
        </p:txBody>
      </p:sp>
      <p:cxnSp>
        <p:nvCxnSpPr>
          <p:cNvPr id="43013" name="AutoShape 8"/>
          <p:cNvCxnSpPr>
            <a:cxnSpLocks noChangeShapeType="1"/>
            <a:stCxn id="43011" idx="2"/>
            <a:endCxn id="43012" idx="0"/>
          </p:cNvCxnSpPr>
          <p:nvPr/>
        </p:nvCxnSpPr>
        <p:spPr bwMode="auto">
          <a:xfrm>
            <a:off x="5665788" y="2693988"/>
            <a:ext cx="0" cy="619125"/>
          </a:xfrm>
          <a:prstGeom prst="straightConnector1">
            <a:avLst/>
          </a:prstGeom>
          <a:noFill/>
          <a:ln w="9525">
            <a:solidFill>
              <a:srgbClr val="000000"/>
            </a:solidFill>
            <a:round/>
            <a:headEnd/>
            <a:tailEnd type="stealth" w="lg" len="lg"/>
          </a:ln>
          <a:extLst>
            <a:ext uri="{909E8E84-426E-40DD-AFC4-6F175D3DCCD1}">
              <a14:hiddenFill xmlns:a14="http://schemas.microsoft.com/office/drawing/2010/main">
                <a:noFill/>
              </a14:hiddenFill>
            </a:ext>
          </a:extLst>
        </p:spPr>
      </p:cxnSp>
      <p:cxnSp>
        <p:nvCxnSpPr>
          <p:cNvPr id="43014" name="AutoShape 9"/>
          <p:cNvCxnSpPr>
            <a:cxnSpLocks noChangeShapeType="1"/>
            <a:stCxn id="43011" idx="3"/>
          </p:cNvCxnSpPr>
          <p:nvPr/>
        </p:nvCxnSpPr>
        <p:spPr bwMode="auto">
          <a:xfrm>
            <a:off x="6759575" y="2435225"/>
            <a:ext cx="396875" cy="317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43015" name="TextBox 1"/>
          <p:cNvSpPr txBox="1">
            <a:spLocks noChangeArrowheads="1"/>
          </p:cNvSpPr>
          <p:nvPr/>
        </p:nvSpPr>
        <p:spPr bwMode="auto">
          <a:xfrm>
            <a:off x="333375" y="4543425"/>
            <a:ext cx="847725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FontTx/>
              <a:buChar char="–"/>
            </a:pPr>
            <a:r>
              <a:rPr lang="en-US" altLang="en-US" sz="2800"/>
              <a:t>This is why the analysis must be based on comparing mortality across values of random assignment (ITT) </a:t>
            </a:r>
            <a:r>
              <a:rPr lang="en-US" altLang="en-US" sz="2800" i="1"/>
              <a:t>not </a:t>
            </a:r>
            <a:r>
              <a:rPr lang="en-US" altLang="en-US" sz="2800"/>
              <a:t>across values of depression.</a:t>
            </a:r>
          </a:p>
        </p:txBody>
      </p:sp>
      <p:sp>
        <p:nvSpPr>
          <p:cNvPr id="43016" name="Text Box 4"/>
          <p:cNvSpPr txBox="1">
            <a:spLocks noChangeArrowheads="1"/>
          </p:cNvSpPr>
          <p:nvPr/>
        </p:nvSpPr>
        <p:spPr bwMode="auto">
          <a:xfrm>
            <a:off x="7165975" y="2279650"/>
            <a:ext cx="18256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Mortality</a:t>
            </a:r>
            <a:endParaRPr lang="en-US" altLang="en-US" sz="2800" b="1" baseline="-25000"/>
          </a:p>
        </p:txBody>
      </p:sp>
      <p:sp>
        <p:nvSpPr>
          <p:cNvPr id="43017" name="Text Box 5"/>
          <p:cNvSpPr txBox="1">
            <a:spLocks noChangeArrowheads="1"/>
          </p:cNvSpPr>
          <p:nvPr/>
        </p:nvSpPr>
        <p:spPr bwMode="auto">
          <a:xfrm>
            <a:off x="333375" y="3097213"/>
            <a:ext cx="2187575"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Random Assignment</a:t>
            </a:r>
            <a:endParaRPr lang="en-US" altLang="en-US" sz="2800" b="1" baseline="-25000"/>
          </a:p>
        </p:txBody>
      </p:sp>
      <p:cxnSp>
        <p:nvCxnSpPr>
          <p:cNvPr id="43018" name="AutoShape 9"/>
          <p:cNvCxnSpPr>
            <a:cxnSpLocks noChangeShapeType="1"/>
            <a:endCxn id="43012" idx="1"/>
          </p:cNvCxnSpPr>
          <p:nvPr/>
        </p:nvCxnSpPr>
        <p:spPr bwMode="auto">
          <a:xfrm flipV="1">
            <a:off x="2536825" y="3575050"/>
            <a:ext cx="2035175" cy="317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altLang="en-US" sz="4000"/>
              <a:t>Things that go wrong with trials</a:t>
            </a:r>
          </a:p>
        </p:txBody>
      </p:sp>
      <p:sp>
        <p:nvSpPr>
          <p:cNvPr id="2" name="Slide Number Placeholder 1"/>
          <p:cNvSpPr>
            <a:spLocks noGrp="1"/>
          </p:cNvSpPr>
          <p:nvPr>
            <p:ph type="sldNum" sz="quarter" idx="12"/>
          </p:nvPr>
        </p:nvSpPr>
        <p:spPr/>
        <p:txBody>
          <a:bodyPr/>
          <a:lstStyle/>
          <a:p>
            <a:pPr>
              <a:defRPr/>
            </a:pPr>
            <a:fld id="{188FB08C-7B8D-4ADA-B345-492B06AC89BF}" type="slidenum">
              <a:rPr lang="en-US" smtClean="0"/>
              <a:pPr>
                <a:defRPr/>
              </a:pPr>
              <a:t>31</a:t>
            </a:fld>
            <a:endParaRPr lang="en-US"/>
          </a:p>
        </p:txBody>
      </p:sp>
      <p:sp>
        <p:nvSpPr>
          <p:cNvPr id="44035" name="Text Box 3"/>
          <p:cNvSpPr txBox="1">
            <a:spLocks noChangeArrowheads="1"/>
          </p:cNvSpPr>
          <p:nvPr/>
        </p:nvSpPr>
        <p:spPr bwMode="auto">
          <a:xfrm>
            <a:off x="4572000" y="2174875"/>
            <a:ext cx="21875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Education</a:t>
            </a:r>
            <a:endParaRPr lang="en-US" altLang="en-US" sz="2800" b="1" baseline="-25000"/>
          </a:p>
        </p:txBody>
      </p:sp>
      <p:sp>
        <p:nvSpPr>
          <p:cNvPr id="44036" name="Text Box 5"/>
          <p:cNvSpPr txBox="1">
            <a:spLocks noChangeArrowheads="1"/>
          </p:cNvSpPr>
          <p:nvPr/>
        </p:nvSpPr>
        <p:spPr bwMode="auto">
          <a:xfrm>
            <a:off x="4572000" y="3313113"/>
            <a:ext cx="21875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Depression</a:t>
            </a:r>
            <a:endParaRPr lang="en-US" altLang="en-US" sz="2800" b="1" baseline="-25000"/>
          </a:p>
        </p:txBody>
      </p:sp>
      <p:cxnSp>
        <p:nvCxnSpPr>
          <p:cNvPr id="44037" name="AutoShape 8"/>
          <p:cNvCxnSpPr>
            <a:cxnSpLocks noChangeShapeType="1"/>
            <a:stCxn id="44035" idx="2"/>
            <a:endCxn id="44036" idx="0"/>
          </p:cNvCxnSpPr>
          <p:nvPr/>
        </p:nvCxnSpPr>
        <p:spPr bwMode="auto">
          <a:xfrm>
            <a:off x="5665788" y="2693988"/>
            <a:ext cx="0" cy="619125"/>
          </a:xfrm>
          <a:prstGeom prst="straightConnector1">
            <a:avLst/>
          </a:prstGeom>
          <a:noFill/>
          <a:ln w="9525">
            <a:solidFill>
              <a:srgbClr val="000000"/>
            </a:solidFill>
            <a:round/>
            <a:headEnd/>
            <a:tailEnd type="stealth" w="lg" len="lg"/>
          </a:ln>
          <a:extLst>
            <a:ext uri="{909E8E84-426E-40DD-AFC4-6F175D3DCCD1}">
              <a14:hiddenFill xmlns:a14="http://schemas.microsoft.com/office/drawing/2010/main">
                <a:noFill/>
              </a14:hiddenFill>
            </a:ext>
          </a:extLst>
        </p:spPr>
      </p:cxnSp>
      <p:cxnSp>
        <p:nvCxnSpPr>
          <p:cNvPr id="44038" name="AutoShape 9"/>
          <p:cNvCxnSpPr>
            <a:cxnSpLocks noChangeShapeType="1"/>
            <a:stCxn id="44035" idx="3"/>
          </p:cNvCxnSpPr>
          <p:nvPr/>
        </p:nvCxnSpPr>
        <p:spPr bwMode="auto">
          <a:xfrm>
            <a:off x="6759575" y="2435225"/>
            <a:ext cx="396875" cy="317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44039" name="TextBox 1"/>
          <p:cNvSpPr txBox="1">
            <a:spLocks noChangeArrowheads="1"/>
          </p:cNvSpPr>
          <p:nvPr/>
        </p:nvSpPr>
        <p:spPr bwMode="auto">
          <a:xfrm>
            <a:off x="333375" y="4543425"/>
            <a:ext cx="847725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FontTx/>
              <a:buChar char="–"/>
            </a:pPr>
            <a:r>
              <a:rPr lang="en-US" altLang="en-US" sz="2800" dirty="0"/>
              <a:t>If there is another pathway linking random assignment to the outcome, then you cannot interpret the ITT analysis as testing whether </a:t>
            </a:r>
            <a:r>
              <a:rPr lang="en-US" altLang="en-US" sz="2800" i="1" dirty="0"/>
              <a:t>depression </a:t>
            </a:r>
            <a:r>
              <a:rPr lang="en-US" altLang="en-US" sz="2800" dirty="0"/>
              <a:t>affects mortality.</a:t>
            </a:r>
          </a:p>
        </p:txBody>
      </p:sp>
      <p:sp>
        <p:nvSpPr>
          <p:cNvPr id="44040" name="Text Box 4"/>
          <p:cNvSpPr txBox="1">
            <a:spLocks noChangeArrowheads="1"/>
          </p:cNvSpPr>
          <p:nvPr/>
        </p:nvSpPr>
        <p:spPr bwMode="auto">
          <a:xfrm>
            <a:off x="7165975" y="2192338"/>
            <a:ext cx="18256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Mortality</a:t>
            </a:r>
            <a:endParaRPr lang="en-US" altLang="en-US" sz="2800" b="1" baseline="-25000"/>
          </a:p>
        </p:txBody>
      </p:sp>
      <p:sp>
        <p:nvSpPr>
          <p:cNvPr id="44041" name="Text Box 5"/>
          <p:cNvSpPr txBox="1">
            <a:spLocks noChangeArrowheads="1"/>
          </p:cNvSpPr>
          <p:nvPr/>
        </p:nvSpPr>
        <p:spPr bwMode="auto">
          <a:xfrm>
            <a:off x="333375" y="3097213"/>
            <a:ext cx="2187575"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Random Assignment</a:t>
            </a:r>
            <a:endParaRPr lang="en-US" altLang="en-US" sz="2800" b="1" baseline="-25000"/>
          </a:p>
        </p:txBody>
      </p:sp>
      <p:cxnSp>
        <p:nvCxnSpPr>
          <p:cNvPr id="44042" name="AutoShape 9"/>
          <p:cNvCxnSpPr>
            <a:cxnSpLocks noChangeShapeType="1"/>
          </p:cNvCxnSpPr>
          <p:nvPr/>
        </p:nvCxnSpPr>
        <p:spPr bwMode="auto">
          <a:xfrm>
            <a:off x="2274888" y="3578225"/>
            <a:ext cx="42545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44043" name="Text Box 5"/>
          <p:cNvSpPr txBox="1">
            <a:spLocks noChangeArrowheads="1"/>
          </p:cNvSpPr>
          <p:nvPr/>
        </p:nvSpPr>
        <p:spPr bwMode="auto">
          <a:xfrm>
            <a:off x="2700338" y="3309938"/>
            <a:ext cx="18288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Anti-Dep Drug</a:t>
            </a:r>
            <a:endParaRPr lang="en-US" altLang="en-US" sz="2800" b="1" baseline="-25000"/>
          </a:p>
        </p:txBody>
      </p:sp>
      <p:cxnSp>
        <p:nvCxnSpPr>
          <p:cNvPr id="44044" name="AutoShape 9"/>
          <p:cNvCxnSpPr>
            <a:cxnSpLocks noChangeShapeType="1"/>
          </p:cNvCxnSpPr>
          <p:nvPr/>
        </p:nvCxnSpPr>
        <p:spPr bwMode="auto">
          <a:xfrm>
            <a:off x="4373563" y="3578225"/>
            <a:ext cx="423862"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44045" name="AutoShape 9"/>
          <p:cNvCxnSpPr>
            <a:cxnSpLocks noChangeShapeType="1"/>
          </p:cNvCxnSpPr>
          <p:nvPr/>
        </p:nvCxnSpPr>
        <p:spPr bwMode="auto">
          <a:xfrm flipV="1">
            <a:off x="4529138" y="2905125"/>
            <a:ext cx="3549650" cy="1146175"/>
          </a:xfrm>
          <a:prstGeom prst="curvedConnector3">
            <a:avLst>
              <a:gd name="adj1" fmla="val 101514"/>
            </a:avLst>
          </a:prstGeom>
          <a:noFill/>
          <a:ln w="22225">
            <a:solidFill>
              <a:schemeClr val="tx1"/>
            </a:solidFill>
            <a:round/>
            <a:headEnd/>
            <a:tailEnd type="triangle" w="lg" len="lg"/>
          </a:ln>
          <a:extLst>
            <a:ext uri="{909E8E84-426E-40DD-AFC4-6F175D3DCCD1}">
              <a14:hiddenFill xmlns:a14="http://schemas.microsoft.com/office/drawing/2010/main">
                <a:noFill/>
              </a14:hiddenFill>
            </a:ext>
          </a:extLst>
        </p:spPr>
      </p:cxn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altLang="en-US" dirty="0" smtClean="0"/>
              <a:t>Confounding: Signed DAGs</a:t>
            </a:r>
            <a:endParaRPr lang="en-US" altLang="en-US" dirty="0"/>
          </a:p>
        </p:txBody>
      </p:sp>
      <p:sp>
        <p:nvSpPr>
          <p:cNvPr id="2" name="Slide Number Placeholder 1"/>
          <p:cNvSpPr>
            <a:spLocks noGrp="1"/>
          </p:cNvSpPr>
          <p:nvPr>
            <p:ph type="sldNum" sz="quarter" idx="12"/>
          </p:nvPr>
        </p:nvSpPr>
        <p:spPr/>
        <p:txBody>
          <a:bodyPr/>
          <a:lstStyle/>
          <a:p>
            <a:pPr>
              <a:defRPr/>
            </a:pPr>
            <a:fld id="{188FB08C-7B8D-4ADA-B345-492B06AC89BF}" type="slidenum">
              <a:rPr lang="en-US" smtClean="0"/>
              <a:pPr>
                <a:defRPr/>
              </a:pPr>
              <a:t>32</a:t>
            </a:fld>
            <a:endParaRPr lang="en-US"/>
          </a:p>
        </p:txBody>
      </p:sp>
      <p:sp>
        <p:nvSpPr>
          <p:cNvPr id="40963" name="Text Box 3"/>
          <p:cNvSpPr txBox="1">
            <a:spLocks noChangeArrowheads="1"/>
          </p:cNvSpPr>
          <p:nvPr/>
        </p:nvSpPr>
        <p:spPr bwMode="auto">
          <a:xfrm>
            <a:off x="757236" y="1790270"/>
            <a:ext cx="21875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Education</a:t>
            </a:r>
            <a:endParaRPr lang="en-US" altLang="en-US" sz="2800" b="1" baseline="-25000"/>
          </a:p>
        </p:txBody>
      </p:sp>
      <p:sp>
        <p:nvSpPr>
          <p:cNvPr id="40964" name="Text Box 4"/>
          <p:cNvSpPr txBox="1">
            <a:spLocks noChangeArrowheads="1"/>
          </p:cNvSpPr>
          <p:nvPr/>
        </p:nvSpPr>
        <p:spPr bwMode="auto">
          <a:xfrm>
            <a:off x="3748086" y="1793445"/>
            <a:ext cx="18256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Income</a:t>
            </a:r>
            <a:endParaRPr lang="en-US" altLang="en-US" sz="2800" b="1" baseline="-25000"/>
          </a:p>
        </p:txBody>
      </p:sp>
      <p:sp>
        <p:nvSpPr>
          <p:cNvPr id="40965" name="Text Box 5"/>
          <p:cNvSpPr txBox="1">
            <a:spLocks noChangeArrowheads="1"/>
          </p:cNvSpPr>
          <p:nvPr/>
        </p:nvSpPr>
        <p:spPr bwMode="auto">
          <a:xfrm>
            <a:off x="757236" y="2928508"/>
            <a:ext cx="21875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Depression</a:t>
            </a:r>
            <a:endParaRPr lang="en-US" altLang="en-US" sz="2800" b="1" baseline="-25000"/>
          </a:p>
        </p:txBody>
      </p:sp>
      <p:cxnSp>
        <p:nvCxnSpPr>
          <p:cNvPr id="40966" name="AutoShape 8"/>
          <p:cNvCxnSpPr>
            <a:cxnSpLocks noChangeShapeType="1"/>
            <a:stCxn id="40963" idx="2"/>
            <a:endCxn id="40965" idx="0"/>
          </p:cNvCxnSpPr>
          <p:nvPr/>
        </p:nvCxnSpPr>
        <p:spPr bwMode="auto">
          <a:xfrm>
            <a:off x="1851023" y="2309383"/>
            <a:ext cx="0" cy="619125"/>
          </a:xfrm>
          <a:prstGeom prst="straightConnector1">
            <a:avLst/>
          </a:prstGeom>
          <a:noFill/>
          <a:ln w="9525">
            <a:solidFill>
              <a:srgbClr val="000000"/>
            </a:solidFill>
            <a:round/>
            <a:headEnd/>
            <a:tailEnd type="stealth" w="lg" len="lg"/>
          </a:ln>
          <a:extLst>
            <a:ext uri="{909E8E84-426E-40DD-AFC4-6F175D3DCCD1}">
              <a14:hiddenFill xmlns:a14="http://schemas.microsoft.com/office/drawing/2010/main">
                <a:noFill/>
              </a14:hiddenFill>
            </a:ext>
          </a:extLst>
        </p:spPr>
      </p:cxnSp>
      <p:cxnSp>
        <p:nvCxnSpPr>
          <p:cNvPr id="40967" name="AutoShape 9"/>
          <p:cNvCxnSpPr>
            <a:cxnSpLocks noChangeShapeType="1"/>
            <a:stCxn id="40963" idx="3"/>
            <a:endCxn id="40964" idx="1"/>
          </p:cNvCxnSpPr>
          <p:nvPr/>
        </p:nvCxnSpPr>
        <p:spPr bwMode="auto">
          <a:xfrm>
            <a:off x="2944811" y="2050620"/>
            <a:ext cx="803275" cy="317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40968" name="TextBox 1"/>
          <p:cNvSpPr txBox="1">
            <a:spLocks noChangeArrowheads="1"/>
          </p:cNvSpPr>
          <p:nvPr/>
        </p:nvSpPr>
        <p:spPr bwMode="auto">
          <a:xfrm>
            <a:off x="369432" y="3478236"/>
            <a:ext cx="8477250" cy="2825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FontTx/>
              <a:buChar char="–"/>
            </a:pPr>
            <a:r>
              <a:rPr lang="en-US" altLang="en-US" sz="2400" dirty="0" smtClean="0"/>
              <a:t>If you think you can’t fully measure education or income but you are confident about the direction of the signs, you </a:t>
            </a:r>
            <a:r>
              <a:rPr lang="en-US" altLang="en-US" sz="2400" i="1" dirty="0" smtClean="0"/>
              <a:t>may</a:t>
            </a:r>
            <a:r>
              <a:rPr lang="en-US" altLang="en-US" sz="2400" dirty="0" smtClean="0"/>
              <a:t> still be able to anticipate the sign of bias and potentially infer the sign of a causal effect of depression on mortality.</a:t>
            </a:r>
          </a:p>
          <a:p>
            <a:pPr eaLnBrk="1" hangingPunct="1">
              <a:buFontTx/>
              <a:buChar char="–"/>
            </a:pPr>
            <a:r>
              <a:rPr lang="en-US" altLang="en-US" sz="2400" dirty="0" smtClean="0"/>
              <a:t>With these signs, we expect </a:t>
            </a:r>
            <a:r>
              <a:rPr lang="en-US" altLang="en-US" sz="2400" i="1" dirty="0" smtClean="0"/>
              <a:t>bias</a:t>
            </a:r>
            <a:r>
              <a:rPr lang="en-US" altLang="en-US" sz="2400" dirty="0" smtClean="0"/>
              <a:t> to induce a positive association between depression and mortality. </a:t>
            </a:r>
          </a:p>
          <a:p>
            <a:pPr eaLnBrk="1" hangingPunct="1">
              <a:buFontTx/>
              <a:buChar char="–"/>
            </a:pPr>
            <a:r>
              <a:rPr lang="en-US" altLang="en-US" sz="2400" dirty="0" smtClean="0"/>
              <a:t>Caveat “average” vs “distributional” monotonicity.</a:t>
            </a:r>
            <a:endParaRPr lang="en-US" altLang="en-US" sz="2800" dirty="0"/>
          </a:p>
        </p:txBody>
      </p:sp>
      <p:sp>
        <p:nvSpPr>
          <p:cNvPr id="40969" name="Text Box 4"/>
          <p:cNvSpPr txBox="1">
            <a:spLocks noChangeArrowheads="1"/>
          </p:cNvSpPr>
          <p:nvPr/>
        </p:nvSpPr>
        <p:spPr bwMode="auto">
          <a:xfrm>
            <a:off x="6367461" y="1785508"/>
            <a:ext cx="18256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Mortality</a:t>
            </a:r>
            <a:endParaRPr lang="en-US" altLang="en-US" sz="2800" b="1" baseline="-25000"/>
          </a:p>
        </p:txBody>
      </p:sp>
      <p:cxnSp>
        <p:nvCxnSpPr>
          <p:cNvPr id="40970" name="AutoShape 9"/>
          <p:cNvCxnSpPr>
            <a:cxnSpLocks noChangeShapeType="1"/>
          </p:cNvCxnSpPr>
          <p:nvPr/>
        </p:nvCxnSpPr>
        <p:spPr bwMode="auto">
          <a:xfrm>
            <a:off x="5694361" y="2053795"/>
            <a:ext cx="803275" cy="317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 name="TextBox 2"/>
          <p:cNvSpPr txBox="1"/>
          <p:nvPr/>
        </p:nvSpPr>
        <p:spPr>
          <a:xfrm>
            <a:off x="3153126" y="1512684"/>
            <a:ext cx="386644" cy="523220"/>
          </a:xfrm>
          <a:prstGeom prst="rect">
            <a:avLst/>
          </a:prstGeom>
          <a:noFill/>
        </p:spPr>
        <p:txBody>
          <a:bodyPr wrap="none" rtlCol="0">
            <a:spAutoFit/>
          </a:bodyPr>
          <a:lstStyle/>
          <a:p>
            <a:pPr>
              <a:buNone/>
            </a:pPr>
            <a:r>
              <a:rPr lang="en-US" b="1" dirty="0" smtClean="0"/>
              <a:t>+</a:t>
            </a:r>
            <a:endParaRPr lang="en-US" b="1" dirty="0"/>
          </a:p>
        </p:txBody>
      </p:sp>
      <p:sp>
        <p:nvSpPr>
          <p:cNvPr id="13" name="TextBox 12"/>
          <p:cNvSpPr txBox="1"/>
          <p:nvPr/>
        </p:nvSpPr>
        <p:spPr>
          <a:xfrm>
            <a:off x="5952696" y="1500778"/>
            <a:ext cx="304892" cy="523220"/>
          </a:xfrm>
          <a:prstGeom prst="rect">
            <a:avLst/>
          </a:prstGeom>
          <a:noFill/>
        </p:spPr>
        <p:txBody>
          <a:bodyPr wrap="none" rtlCol="0">
            <a:spAutoFit/>
          </a:bodyPr>
          <a:lstStyle/>
          <a:p>
            <a:pPr>
              <a:buNone/>
            </a:pPr>
            <a:r>
              <a:rPr lang="en-US" b="1" dirty="0" smtClean="0"/>
              <a:t>-</a:t>
            </a:r>
            <a:endParaRPr lang="en-US" b="1" dirty="0"/>
          </a:p>
        </p:txBody>
      </p:sp>
      <p:sp>
        <p:nvSpPr>
          <p:cNvPr id="14" name="TextBox 13"/>
          <p:cNvSpPr txBox="1"/>
          <p:nvPr/>
        </p:nvSpPr>
        <p:spPr>
          <a:xfrm>
            <a:off x="1464533" y="2304620"/>
            <a:ext cx="304892" cy="523220"/>
          </a:xfrm>
          <a:prstGeom prst="rect">
            <a:avLst/>
          </a:prstGeom>
          <a:noFill/>
        </p:spPr>
        <p:txBody>
          <a:bodyPr wrap="none" rtlCol="0">
            <a:spAutoFit/>
          </a:bodyPr>
          <a:lstStyle/>
          <a:p>
            <a:pPr>
              <a:buNone/>
            </a:pPr>
            <a:r>
              <a:rPr lang="en-US" b="1" dirty="0" smtClean="0"/>
              <a:t>-</a:t>
            </a:r>
            <a:endParaRPr lang="en-US" b="1" dirty="0"/>
          </a:p>
        </p:txBody>
      </p:sp>
    </p:spTree>
    <p:extLst>
      <p:ext uri="{BB962C8B-B14F-4D97-AF65-F5344CB8AC3E}">
        <p14:creationId xmlns:p14="http://schemas.microsoft.com/office/powerpoint/2010/main" val="264235720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altLang="en-US" dirty="0" smtClean="0"/>
              <a:t>Confounding: Signed DAGs</a:t>
            </a:r>
            <a:endParaRPr lang="en-US" altLang="en-US" dirty="0"/>
          </a:p>
        </p:txBody>
      </p:sp>
      <p:sp>
        <p:nvSpPr>
          <p:cNvPr id="2" name="Slide Number Placeholder 1"/>
          <p:cNvSpPr>
            <a:spLocks noGrp="1"/>
          </p:cNvSpPr>
          <p:nvPr>
            <p:ph type="sldNum" sz="quarter" idx="12"/>
          </p:nvPr>
        </p:nvSpPr>
        <p:spPr/>
        <p:txBody>
          <a:bodyPr/>
          <a:lstStyle/>
          <a:p>
            <a:pPr>
              <a:defRPr/>
            </a:pPr>
            <a:fld id="{188FB08C-7B8D-4ADA-B345-492B06AC89BF}" type="slidenum">
              <a:rPr lang="en-US" smtClean="0"/>
              <a:pPr>
                <a:defRPr/>
              </a:pPr>
              <a:t>33</a:t>
            </a:fld>
            <a:endParaRPr lang="en-US"/>
          </a:p>
        </p:txBody>
      </p:sp>
      <p:sp>
        <p:nvSpPr>
          <p:cNvPr id="40963" name="Text Box 3"/>
          <p:cNvSpPr txBox="1">
            <a:spLocks noChangeArrowheads="1"/>
          </p:cNvSpPr>
          <p:nvPr/>
        </p:nvSpPr>
        <p:spPr bwMode="auto">
          <a:xfrm>
            <a:off x="757237" y="1660105"/>
            <a:ext cx="21875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400" b="1"/>
              <a:t>Education</a:t>
            </a:r>
            <a:endParaRPr lang="en-US" altLang="en-US" sz="2400" b="1" baseline="-25000"/>
          </a:p>
        </p:txBody>
      </p:sp>
      <p:sp>
        <p:nvSpPr>
          <p:cNvPr id="40964" name="Text Box 4"/>
          <p:cNvSpPr txBox="1">
            <a:spLocks noChangeArrowheads="1"/>
          </p:cNvSpPr>
          <p:nvPr/>
        </p:nvSpPr>
        <p:spPr bwMode="auto">
          <a:xfrm>
            <a:off x="3748087" y="1663280"/>
            <a:ext cx="18256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400" b="1"/>
              <a:t>Income</a:t>
            </a:r>
            <a:endParaRPr lang="en-US" altLang="en-US" sz="2400" b="1" baseline="-25000"/>
          </a:p>
        </p:txBody>
      </p:sp>
      <p:sp>
        <p:nvSpPr>
          <p:cNvPr id="40965" name="Text Box 5"/>
          <p:cNvSpPr txBox="1">
            <a:spLocks noChangeArrowheads="1"/>
          </p:cNvSpPr>
          <p:nvPr/>
        </p:nvSpPr>
        <p:spPr bwMode="auto">
          <a:xfrm>
            <a:off x="757236" y="2467216"/>
            <a:ext cx="21875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400" b="1" dirty="0"/>
              <a:t>Depression</a:t>
            </a:r>
            <a:endParaRPr lang="en-US" altLang="en-US" sz="2400" b="1" baseline="-25000" dirty="0"/>
          </a:p>
        </p:txBody>
      </p:sp>
      <p:cxnSp>
        <p:nvCxnSpPr>
          <p:cNvPr id="40966" name="AutoShape 8"/>
          <p:cNvCxnSpPr>
            <a:cxnSpLocks noChangeShapeType="1"/>
            <a:stCxn id="40963" idx="2"/>
            <a:endCxn id="40965" idx="0"/>
          </p:cNvCxnSpPr>
          <p:nvPr/>
        </p:nvCxnSpPr>
        <p:spPr bwMode="auto">
          <a:xfrm flipH="1">
            <a:off x="1851024" y="2121770"/>
            <a:ext cx="1" cy="345446"/>
          </a:xfrm>
          <a:prstGeom prst="straightConnector1">
            <a:avLst/>
          </a:prstGeom>
          <a:noFill/>
          <a:ln w="9525">
            <a:solidFill>
              <a:srgbClr val="000000"/>
            </a:solidFill>
            <a:round/>
            <a:headEnd/>
            <a:tailEnd type="stealth" w="lg" len="lg"/>
          </a:ln>
          <a:extLst>
            <a:ext uri="{909E8E84-426E-40DD-AFC4-6F175D3DCCD1}">
              <a14:hiddenFill xmlns:a14="http://schemas.microsoft.com/office/drawing/2010/main">
                <a:noFill/>
              </a14:hiddenFill>
            </a:ext>
          </a:extLst>
        </p:spPr>
      </p:cxnSp>
      <p:cxnSp>
        <p:nvCxnSpPr>
          <p:cNvPr id="40967" name="AutoShape 9"/>
          <p:cNvCxnSpPr>
            <a:cxnSpLocks noChangeShapeType="1"/>
            <a:stCxn id="40963" idx="3"/>
            <a:endCxn id="40964" idx="1"/>
          </p:cNvCxnSpPr>
          <p:nvPr/>
        </p:nvCxnSpPr>
        <p:spPr bwMode="auto">
          <a:xfrm>
            <a:off x="2944812" y="1890938"/>
            <a:ext cx="803275" cy="317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40968" name="TextBox 1"/>
          <p:cNvSpPr txBox="1">
            <a:spLocks noChangeArrowheads="1"/>
          </p:cNvSpPr>
          <p:nvPr/>
        </p:nvSpPr>
        <p:spPr bwMode="auto">
          <a:xfrm>
            <a:off x="215572" y="2940571"/>
            <a:ext cx="8477250" cy="372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r>
              <a:rPr lang="en-US" sz="2000" dirty="0" smtClean="0"/>
              <a:t>Average monotonic effect: an </a:t>
            </a:r>
            <a:r>
              <a:rPr lang="en-US" sz="2000" dirty="0"/>
              <a:t>increase in the value of the parent </a:t>
            </a:r>
            <a:r>
              <a:rPr lang="en-US" sz="2000" dirty="0" smtClean="0"/>
              <a:t>variable increases </a:t>
            </a:r>
            <a:r>
              <a:rPr lang="en-US" sz="2000" dirty="0"/>
              <a:t>or leaves unchanged the child variable, on </a:t>
            </a:r>
            <a:r>
              <a:rPr lang="en-US" sz="2000" dirty="0" smtClean="0"/>
              <a:t>average. </a:t>
            </a:r>
          </a:p>
          <a:p>
            <a:r>
              <a:rPr lang="en-US" sz="2000" dirty="0" smtClean="0"/>
              <a:t> Under average monotonicity, some examples </a:t>
            </a:r>
            <a:r>
              <a:rPr lang="en-US" sz="2000" dirty="0"/>
              <a:t>in which V1 is a parent of V2 and V2 </a:t>
            </a:r>
            <a:r>
              <a:rPr lang="en-US" sz="2000" dirty="0" smtClean="0"/>
              <a:t>is a </a:t>
            </a:r>
            <a:r>
              <a:rPr lang="en-US" sz="2000" dirty="0"/>
              <a:t>parent of V3 and in which V1 increases V2 on average </a:t>
            </a:r>
            <a:r>
              <a:rPr lang="en-US" sz="2000" dirty="0" smtClean="0"/>
              <a:t>and V2 </a:t>
            </a:r>
            <a:r>
              <a:rPr lang="en-US" sz="2000" dirty="0"/>
              <a:t>increases V3 on average but V1 </a:t>
            </a:r>
            <a:r>
              <a:rPr lang="en-US" sz="2000" i="1" dirty="0"/>
              <a:t>decreases</a:t>
            </a:r>
            <a:r>
              <a:rPr lang="en-US" sz="2000" dirty="0"/>
              <a:t> V3 on </a:t>
            </a:r>
            <a:r>
              <a:rPr lang="en-US" sz="2000" dirty="0" smtClean="0"/>
              <a:t>average</a:t>
            </a:r>
          </a:p>
          <a:p>
            <a:r>
              <a:rPr lang="en-US" sz="2000" dirty="0" smtClean="0"/>
              <a:t>That </a:t>
            </a:r>
            <a:r>
              <a:rPr lang="en-US" sz="2000" dirty="0"/>
              <a:t>is to say, transitivity of monotonic effects or ‘‘</a:t>
            </a:r>
            <a:r>
              <a:rPr lang="en-US" sz="2000" dirty="0" smtClean="0"/>
              <a:t>signed edges</a:t>
            </a:r>
            <a:r>
              <a:rPr lang="en-US" sz="2000" dirty="0"/>
              <a:t>’’ fails when one uses ‘‘monotonicity on average.’’ </a:t>
            </a:r>
            <a:endParaRPr lang="en-US" sz="2000" dirty="0" smtClean="0"/>
          </a:p>
          <a:p>
            <a:r>
              <a:rPr lang="en-US" sz="2000" dirty="0" smtClean="0"/>
              <a:t> Distributional monotonicity: a parent X </a:t>
            </a:r>
            <a:r>
              <a:rPr lang="en-US" sz="2000" dirty="0"/>
              <a:t>has a positive distributional monotonic effect on a </a:t>
            </a:r>
            <a:r>
              <a:rPr lang="en-US" sz="2000" dirty="0" smtClean="0"/>
              <a:t>child Y </a:t>
            </a:r>
            <a:r>
              <a:rPr lang="en-US" sz="2000" dirty="0"/>
              <a:t>if, for each value y, an increase in X renders the event Y &gt; </a:t>
            </a:r>
            <a:r>
              <a:rPr lang="en-US" sz="2000" dirty="0" smtClean="0"/>
              <a:t>y at </a:t>
            </a:r>
            <a:r>
              <a:rPr lang="en-US" sz="2000" dirty="0"/>
              <a:t>least as likely or more likely conditional on the </a:t>
            </a:r>
            <a:r>
              <a:rPr lang="en-US" sz="2000" dirty="0" smtClean="0"/>
              <a:t>other parents </a:t>
            </a:r>
            <a:r>
              <a:rPr lang="en-US" sz="2000" dirty="0"/>
              <a:t>of Y. </a:t>
            </a:r>
            <a:endParaRPr lang="en-US" sz="2000" dirty="0" smtClean="0"/>
          </a:p>
          <a:p>
            <a:r>
              <a:rPr lang="en-US" sz="2000" dirty="0" smtClean="0"/>
              <a:t>Transitivity </a:t>
            </a:r>
            <a:r>
              <a:rPr lang="en-US" sz="2000" dirty="0"/>
              <a:t>of signed edges holds with </a:t>
            </a:r>
            <a:r>
              <a:rPr lang="en-US" sz="2000" dirty="0" smtClean="0"/>
              <a:t>distributional monotonic </a:t>
            </a:r>
            <a:r>
              <a:rPr lang="en-US" sz="2000" dirty="0"/>
              <a:t>effects</a:t>
            </a:r>
            <a:endParaRPr lang="en-US" altLang="en-US" sz="2000" dirty="0"/>
          </a:p>
        </p:txBody>
      </p:sp>
      <p:sp>
        <p:nvSpPr>
          <p:cNvPr id="40969" name="Text Box 4"/>
          <p:cNvSpPr txBox="1">
            <a:spLocks noChangeArrowheads="1"/>
          </p:cNvSpPr>
          <p:nvPr/>
        </p:nvSpPr>
        <p:spPr bwMode="auto">
          <a:xfrm>
            <a:off x="6367462" y="1655343"/>
            <a:ext cx="18256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400" b="1"/>
              <a:t>Mortality</a:t>
            </a:r>
            <a:endParaRPr lang="en-US" altLang="en-US" sz="2400" b="1" baseline="-25000"/>
          </a:p>
        </p:txBody>
      </p:sp>
      <p:cxnSp>
        <p:nvCxnSpPr>
          <p:cNvPr id="40970" name="AutoShape 9"/>
          <p:cNvCxnSpPr>
            <a:cxnSpLocks noChangeShapeType="1"/>
          </p:cNvCxnSpPr>
          <p:nvPr/>
        </p:nvCxnSpPr>
        <p:spPr bwMode="auto">
          <a:xfrm>
            <a:off x="5694362" y="1923630"/>
            <a:ext cx="803275" cy="317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 name="TextBox 2"/>
          <p:cNvSpPr txBox="1"/>
          <p:nvPr/>
        </p:nvSpPr>
        <p:spPr>
          <a:xfrm>
            <a:off x="3153127" y="1567581"/>
            <a:ext cx="359394" cy="461665"/>
          </a:xfrm>
          <a:prstGeom prst="rect">
            <a:avLst/>
          </a:prstGeom>
          <a:noFill/>
        </p:spPr>
        <p:txBody>
          <a:bodyPr wrap="none" rtlCol="0">
            <a:spAutoFit/>
          </a:bodyPr>
          <a:lstStyle/>
          <a:p>
            <a:pPr>
              <a:buNone/>
            </a:pPr>
            <a:r>
              <a:rPr lang="en-US" sz="2400" b="1" dirty="0" smtClean="0"/>
              <a:t>+</a:t>
            </a:r>
            <a:endParaRPr lang="en-US" sz="2400" b="1" dirty="0"/>
          </a:p>
        </p:txBody>
      </p:sp>
      <p:sp>
        <p:nvSpPr>
          <p:cNvPr id="13" name="TextBox 12"/>
          <p:cNvSpPr txBox="1"/>
          <p:nvPr/>
        </p:nvSpPr>
        <p:spPr>
          <a:xfrm>
            <a:off x="5952697" y="1555675"/>
            <a:ext cx="287258" cy="461665"/>
          </a:xfrm>
          <a:prstGeom prst="rect">
            <a:avLst/>
          </a:prstGeom>
          <a:noFill/>
        </p:spPr>
        <p:txBody>
          <a:bodyPr wrap="none" rtlCol="0">
            <a:spAutoFit/>
          </a:bodyPr>
          <a:lstStyle/>
          <a:p>
            <a:pPr>
              <a:buNone/>
            </a:pPr>
            <a:r>
              <a:rPr lang="en-US" sz="2400" b="1" dirty="0" smtClean="0"/>
              <a:t>-</a:t>
            </a:r>
            <a:endParaRPr lang="en-US" sz="2400" b="1" dirty="0"/>
          </a:p>
        </p:txBody>
      </p:sp>
      <p:sp>
        <p:nvSpPr>
          <p:cNvPr id="14" name="TextBox 13"/>
          <p:cNvSpPr txBox="1"/>
          <p:nvPr/>
        </p:nvSpPr>
        <p:spPr>
          <a:xfrm>
            <a:off x="1481268" y="2047604"/>
            <a:ext cx="287258" cy="461665"/>
          </a:xfrm>
          <a:prstGeom prst="rect">
            <a:avLst/>
          </a:prstGeom>
          <a:noFill/>
        </p:spPr>
        <p:txBody>
          <a:bodyPr wrap="none" rtlCol="0">
            <a:spAutoFit/>
          </a:bodyPr>
          <a:lstStyle/>
          <a:p>
            <a:pPr>
              <a:buNone/>
            </a:pPr>
            <a:r>
              <a:rPr lang="en-US" sz="2400" b="1" dirty="0" smtClean="0"/>
              <a:t>-</a:t>
            </a:r>
            <a:endParaRPr lang="en-US" sz="2400" b="1" dirty="0"/>
          </a:p>
        </p:txBody>
      </p:sp>
    </p:spTree>
    <p:extLst>
      <p:ext uri="{BB962C8B-B14F-4D97-AF65-F5344CB8AC3E}">
        <p14:creationId xmlns:p14="http://schemas.microsoft.com/office/powerpoint/2010/main" val="396553571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altLang="en-US" dirty="0"/>
              <a:t>Organization</a:t>
            </a:r>
          </a:p>
        </p:txBody>
      </p:sp>
      <p:sp>
        <p:nvSpPr>
          <p:cNvPr id="3075" name="Rectangle 3"/>
          <p:cNvSpPr>
            <a:spLocks noGrp="1" noChangeArrowheads="1"/>
          </p:cNvSpPr>
          <p:nvPr>
            <p:ph type="body" idx="4294967295"/>
          </p:nvPr>
        </p:nvSpPr>
        <p:spPr>
          <a:xfrm>
            <a:off x="324125" y="1584562"/>
            <a:ext cx="8021637" cy="4338987"/>
          </a:xfrm>
        </p:spPr>
        <p:txBody>
          <a:bodyPr/>
          <a:lstStyle/>
          <a:p>
            <a:pPr marL="862012" indent="-742950" eaLnBrk="1" hangingPunct="1">
              <a:buFont typeface="+mj-lt"/>
              <a:buAutoNum type="arabicPeriod"/>
            </a:pPr>
            <a:r>
              <a:rPr lang="en-US" altLang="en-US" sz="2800" dirty="0"/>
              <a:t>Drawing and using DAGs</a:t>
            </a:r>
          </a:p>
          <a:p>
            <a:pPr marL="862012" indent="-742950" eaLnBrk="1" hangingPunct="1">
              <a:buFont typeface="+mj-lt"/>
              <a:buAutoNum type="arabicPeriod"/>
            </a:pPr>
            <a:r>
              <a:rPr lang="en-US" altLang="en-US" sz="2800" dirty="0"/>
              <a:t>DAGs for common problems in epidemiology</a:t>
            </a:r>
          </a:p>
          <a:p>
            <a:pPr marL="982662" lvl="1" indent="-571500" eaLnBrk="1" hangingPunct="1"/>
            <a:r>
              <a:rPr lang="en-US" altLang="en-US" sz="1600" dirty="0"/>
              <a:t>Confounding</a:t>
            </a:r>
          </a:p>
          <a:p>
            <a:pPr marL="982662" lvl="1" indent="-571500" eaLnBrk="1" hangingPunct="1"/>
            <a:r>
              <a:rPr lang="en-US" altLang="en-US" sz="1600" dirty="0"/>
              <a:t>RCTs</a:t>
            </a:r>
          </a:p>
          <a:p>
            <a:pPr marL="982662" lvl="1" indent="-571500" eaLnBrk="1" hangingPunct="1"/>
            <a:r>
              <a:rPr lang="en-US" altLang="en-US" sz="1600" dirty="0">
                <a:solidFill>
                  <a:srgbClr val="FF0000"/>
                </a:solidFill>
              </a:rPr>
              <a:t>Selection biases</a:t>
            </a:r>
          </a:p>
          <a:p>
            <a:pPr marL="982662" lvl="1" indent="-571500" eaLnBrk="1" hangingPunct="1"/>
            <a:r>
              <a:rPr lang="en-US" altLang="en-US" sz="1600" dirty="0"/>
              <a:t>Measurement error</a:t>
            </a:r>
          </a:p>
          <a:p>
            <a:pPr marL="982662" lvl="1" indent="-571500" eaLnBrk="1" hangingPunct="1"/>
            <a:r>
              <a:rPr lang="en-US" altLang="en-US" sz="1600" dirty="0"/>
              <a:t>Missing Data</a:t>
            </a:r>
          </a:p>
          <a:p>
            <a:pPr marL="982662" lvl="1" indent="-571500" eaLnBrk="1" hangingPunct="1"/>
            <a:r>
              <a:rPr lang="en-US" altLang="en-US" sz="1600" dirty="0"/>
              <a:t>Mediation</a:t>
            </a:r>
          </a:p>
          <a:p>
            <a:pPr marL="862012" indent="-742950" eaLnBrk="1" hangingPunct="1">
              <a:buFont typeface="+mj-lt"/>
              <a:buAutoNum type="arabicPeriod"/>
            </a:pPr>
            <a:r>
              <a:rPr lang="en-US" altLang="en-US" sz="2800" dirty="0">
                <a:solidFill>
                  <a:schemeClr val="bg2">
                    <a:lumMod val="90000"/>
                  </a:schemeClr>
                </a:solidFill>
              </a:rPr>
              <a:t>Contrasting IV-based methods and covariate adjustment/propensity scores</a:t>
            </a:r>
          </a:p>
          <a:p>
            <a:pPr marL="862012" indent="-742950" eaLnBrk="1" hangingPunct="1">
              <a:buFont typeface="+mj-lt"/>
              <a:buAutoNum type="arabicPeriod"/>
            </a:pPr>
            <a:r>
              <a:rPr lang="en-US" altLang="en-US" sz="2800" dirty="0"/>
              <a:t>Limitations and controversies of counterfactuals and DAGs</a:t>
            </a:r>
          </a:p>
          <a:p>
            <a:pPr marL="862012" indent="-742950" eaLnBrk="1" hangingPunct="1">
              <a:buFont typeface="+mj-lt"/>
              <a:buAutoNum type="arabicPeriod"/>
            </a:pPr>
            <a:endParaRPr lang="en-US" altLang="en-US" dirty="0"/>
          </a:p>
        </p:txBody>
      </p:sp>
      <p:sp>
        <p:nvSpPr>
          <p:cNvPr id="2" name="Slide Number Placeholder 1"/>
          <p:cNvSpPr>
            <a:spLocks noGrp="1"/>
          </p:cNvSpPr>
          <p:nvPr>
            <p:ph type="sldNum" sz="quarter" idx="12"/>
          </p:nvPr>
        </p:nvSpPr>
        <p:spPr/>
        <p:txBody>
          <a:bodyPr/>
          <a:lstStyle/>
          <a:p>
            <a:pPr>
              <a:defRPr/>
            </a:pPr>
            <a:fld id="{CFB52FFD-4054-4321-909E-85D969AC9199}" type="slidenum">
              <a:rPr lang="en-US" smtClean="0"/>
              <a:pPr>
                <a:defRPr/>
              </a:pPr>
              <a:t>34</a:t>
            </a:fld>
            <a:endParaRPr lang="en-US"/>
          </a:p>
        </p:txBody>
      </p:sp>
    </p:spTree>
    <p:extLst>
      <p:ext uri="{BB962C8B-B14F-4D97-AF65-F5344CB8AC3E}">
        <p14:creationId xmlns:p14="http://schemas.microsoft.com/office/powerpoint/2010/main" val="189975182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normAutofit fontScale="90000"/>
          </a:bodyPr>
          <a:lstStyle/>
          <a:p>
            <a:pPr eaLnBrk="1" hangingPunct="1"/>
            <a:r>
              <a:rPr lang="en-US" altLang="en-US" sz="4000" dirty="0"/>
              <a:t>Variations on collider bias: Why would you condition on a collider?</a:t>
            </a:r>
          </a:p>
        </p:txBody>
      </p:sp>
      <p:sp>
        <p:nvSpPr>
          <p:cNvPr id="52227" name="Rectangle 3"/>
          <p:cNvSpPr>
            <a:spLocks noGrp="1" noChangeArrowheads="1"/>
          </p:cNvSpPr>
          <p:nvPr>
            <p:ph idx="1"/>
          </p:nvPr>
        </p:nvSpPr>
        <p:spPr/>
        <p:txBody>
          <a:bodyPr/>
          <a:lstStyle/>
          <a:p>
            <a:pPr eaLnBrk="1" hangingPunct="1">
              <a:buFontTx/>
              <a:buNone/>
            </a:pPr>
            <a:r>
              <a:rPr lang="en-US" altLang="en-US" dirty="0"/>
              <a:t>Some “colliders” are not optional:</a:t>
            </a:r>
          </a:p>
          <a:p>
            <a:pPr eaLnBrk="1" hangingPunct="1"/>
            <a:r>
              <a:rPr lang="en-US" altLang="en-US" dirty="0"/>
              <a:t>Loss to Follow Up</a:t>
            </a:r>
          </a:p>
          <a:p>
            <a:pPr eaLnBrk="1" hangingPunct="1"/>
            <a:r>
              <a:rPr lang="en-US" altLang="en-US" dirty="0"/>
              <a:t>Survival</a:t>
            </a:r>
          </a:p>
          <a:p>
            <a:pPr eaLnBrk="1" hangingPunct="1"/>
            <a:r>
              <a:rPr lang="en-US" altLang="en-US" dirty="0"/>
              <a:t>Diagnosis with a disease</a:t>
            </a:r>
          </a:p>
          <a:p>
            <a:pPr eaLnBrk="1" hangingPunct="1"/>
            <a:r>
              <a:rPr lang="en-US" altLang="en-US" dirty="0"/>
              <a:t>Selection into a study</a:t>
            </a:r>
          </a:p>
          <a:p>
            <a:pPr eaLnBrk="1" hangingPunct="1"/>
            <a:r>
              <a:rPr lang="en-US" altLang="en-US" dirty="0"/>
              <a:t>Providing complete data</a:t>
            </a:r>
          </a:p>
          <a:p>
            <a:pPr eaLnBrk="1" hangingPunct="1">
              <a:buFontTx/>
              <a:buNone/>
            </a:pPr>
            <a:endParaRPr lang="en-US" altLang="en-US" dirty="0"/>
          </a:p>
        </p:txBody>
      </p:sp>
      <p:sp>
        <p:nvSpPr>
          <p:cNvPr id="2" name="Slide Number Placeholder 1"/>
          <p:cNvSpPr>
            <a:spLocks noGrp="1"/>
          </p:cNvSpPr>
          <p:nvPr>
            <p:ph type="sldNum" sz="quarter" idx="12"/>
          </p:nvPr>
        </p:nvSpPr>
        <p:spPr/>
        <p:txBody>
          <a:bodyPr/>
          <a:lstStyle/>
          <a:p>
            <a:pPr>
              <a:defRPr/>
            </a:pPr>
            <a:fld id="{115B76B1-0873-4B31-A30C-3952D810BB69}" type="slidenum">
              <a:rPr lang="en-US" smtClean="0"/>
              <a:pPr>
                <a:defRPr/>
              </a:pPr>
              <a:t>35</a:t>
            </a:fld>
            <a:endParaRPr lang="en-US"/>
          </a:p>
        </p:txBody>
      </p:sp>
    </p:spTree>
    <p:extLst>
      <p:ext uri="{BB962C8B-B14F-4D97-AF65-F5344CB8AC3E}">
        <p14:creationId xmlns:p14="http://schemas.microsoft.com/office/powerpoint/2010/main" val="282770709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2"/>
          <p:cNvSpPr txBox="1">
            <a:spLocks noChangeArrowheads="1"/>
          </p:cNvSpPr>
          <p:nvPr/>
        </p:nvSpPr>
        <p:spPr bwMode="auto">
          <a:xfrm flipH="1">
            <a:off x="3524250" y="4211638"/>
            <a:ext cx="2540000" cy="1196975"/>
          </a:xfrm>
          <a:prstGeom prst="rect">
            <a:avLst/>
          </a:prstGeom>
          <a:noFill/>
          <a:ln w="22225">
            <a:solidFill>
              <a:schemeClr val="accent1">
                <a:lumMod val="75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a:t>Participation in outcome assessment</a:t>
            </a:r>
          </a:p>
        </p:txBody>
      </p:sp>
      <p:sp>
        <p:nvSpPr>
          <p:cNvPr id="46083" name="Text Box 3"/>
          <p:cNvSpPr txBox="1">
            <a:spLocks noChangeArrowheads="1"/>
          </p:cNvSpPr>
          <p:nvPr/>
        </p:nvSpPr>
        <p:spPr bwMode="auto">
          <a:xfrm>
            <a:off x="6905625" y="4367213"/>
            <a:ext cx="1955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a:t>STD/HIV Infection</a:t>
            </a:r>
          </a:p>
        </p:txBody>
      </p:sp>
      <p:sp>
        <p:nvSpPr>
          <p:cNvPr id="46084" name="Text Box 4"/>
          <p:cNvSpPr txBox="1">
            <a:spLocks noChangeArrowheads="1"/>
          </p:cNvSpPr>
          <p:nvPr/>
        </p:nvSpPr>
        <p:spPr bwMode="auto">
          <a:xfrm>
            <a:off x="266700" y="3000375"/>
            <a:ext cx="21526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a:t>Randomization to intervention</a:t>
            </a:r>
          </a:p>
        </p:txBody>
      </p:sp>
      <p:sp>
        <p:nvSpPr>
          <p:cNvPr id="46085" name="Text Box 5"/>
          <p:cNvSpPr txBox="1">
            <a:spLocks noChangeArrowheads="1"/>
          </p:cNvSpPr>
          <p:nvPr/>
        </p:nvSpPr>
        <p:spPr bwMode="auto">
          <a:xfrm>
            <a:off x="450850" y="5527675"/>
            <a:ext cx="2957513"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a:t>Attitude about importance of STD prevention efforts</a:t>
            </a:r>
          </a:p>
        </p:txBody>
      </p:sp>
      <p:cxnSp>
        <p:nvCxnSpPr>
          <p:cNvPr id="46086" name="AutoShape 6"/>
          <p:cNvCxnSpPr>
            <a:cxnSpLocks noChangeShapeType="1"/>
            <a:stCxn id="46085" idx="3"/>
            <a:endCxn id="46082" idx="2"/>
          </p:cNvCxnSpPr>
          <p:nvPr/>
        </p:nvCxnSpPr>
        <p:spPr bwMode="auto">
          <a:xfrm flipV="1">
            <a:off x="3408363" y="5408613"/>
            <a:ext cx="1385887" cy="712787"/>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46087" name="AutoShape 7"/>
          <p:cNvCxnSpPr>
            <a:cxnSpLocks noChangeShapeType="1"/>
            <a:stCxn id="46085" idx="3"/>
            <a:endCxn id="46083" idx="2"/>
          </p:cNvCxnSpPr>
          <p:nvPr/>
        </p:nvCxnSpPr>
        <p:spPr bwMode="auto">
          <a:xfrm flipV="1">
            <a:off x="3408363" y="5189538"/>
            <a:ext cx="4475162" cy="931862"/>
          </a:xfrm>
          <a:prstGeom prst="curvedConnector2">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46088" name="AutoShape 8"/>
          <p:cNvCxnSpPr>
            <a:cxnSpLocks noChangeShapeType="1"/>
            <a:stCxn id="46084" idx="3"/>
            <a:endCxn id="46091" idx="3"/>
          </p:cNvCxnSpPr>
          <p:nvPr/>
        </p:nvCxnSpPr>
        <p:spPr bwMode="auto">
          <a:xfrm>
            <a:off x="2419350" y="3411538"/>
            <a:ext cx="520700" cy="1587"/>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sp>
        <p:nvSpPr>
          <p:cNvPr id="46089" name="Text Box 9"/>
          <p:cNvSpPr txBox="1">
            <a:spLocks noChangeArrowheads="1"/>
          </p:cNvSpPr>
          <p:nvPr/>
        </p:nvSpPr>
        <p:spPr bwMode="auto">
          <a:xfrm>
            <a:off x="350838" y="1785938"/>
            <a:ext cx="7407275"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285750" indent="-285750"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FontTx/>
              <a:buChar char="–"/>
            </a:pPr>
            <a:r>
              <a:rPr lang="en-US" altLang="en-US" sz="2800" dirty="0"/>
              <a:t>Randomize participants to an intervention to reduce crystal meth use.</a:t>
            </a:r>
          </a:p>
        </p:txBody>
      </p:sp>
      <p:sp>
        <p:nvSpPr>
          <p:cNvPr id="46090" name="Rectangle 10"/>
          <p:cNvSpPr>
            <a:spLocks noGrp="1" noChangeArrowheads="1"/>
          </p:cNvSpPr>
          <p:nvPr>
            <p:ph type="title"/>
          </p:nvPr>
        </p:nvSpPr>
        <p:spPr>
          <a:noFill/>
        </p:spPr>
        <p:txBody>
          <a:bodyPr/>
          <a:lstStyle/>
          <a:p>
            <a:pPr eaLnBrk="1" hangingPunct="1"/>
            <a:r>
              <a:rPr lang="en-US" altLang="en-US" dirty="0"/>
              <a:t>Loss to Follow-Up</a:t>
            </a:r>
          </a:p>
        </p:txBody>
      </p:sp>
      <p:sp>
        <p:nvSpPr>
          <p:cNvPr id="2" name="Slide Number Placeholder 1"/>
          <p:cNvSpPr>
            <a:spLocks noGrp="1"/>
          </p:cNvSpPr>
          <p:nvPr>
            <p:ph type="sldNum" sz="quarter" idx="12"/>
          </p:nvPr>
        </p:nvSpPr>
        <p:spPr/>
        <p:txBody>
          <a:bodyPr/>
          <a:lstStyle/>
          <a:p>
            <a:pPr>
              <a:defRPr/>
            </a:pPr>
            <a:fld id="{115B76B1-0873-4B31-A30C-3952D810BB69}" type="slidenum">
              <a:rPr lang="en-US" smtClean="0"/>
              <a:pPr>
                <a:defRPr/>
              </a:pPr>
              <a:t>36</a:t>
            </a:fld>
            <a:endParaRPr lang="en-US"/>
          </a:p>
        </p:txBody>
      </p:sp>
      <p:sp>
        <p:nvSpPr>
          <p:cNvPr id="46091" name="Text Box 11"/>
          <p:cNvSpPr txBox="1">
            <a:spLocks noChangeArrowheads="1"/>
          </p:cNvSpPr>
          <p:nvPr/>
        </p:nvSpPr>
        <p:spPr bwMode="auto">
          <a:xfrm flipH="1">
            <a:off x="2938463" y="3001963"/>
            <a:ext cx="2278062"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a:t>Crystal Meth Use</a:t>
            </a:r>
          </a:p>
        </p:txBody>
      </p:sp>
      <p:cxnSp>
        <p:nvCxnSpPr>
          <p:cNvPr id="46092" name="AutoShape 12"/>
          <p:cNvCxnSpPr>
            <a:cxnSpLocks noChangeShapeType="1"/>
            <a:stCxn id="46091" idx="2"/>
            <a:endCxn id="46082" idx="0"/>
          </p:cNvCxnSpPr>
          <p:nvPr/>
        </p:nvCxnSpPr>
        <p:spPr bwMode="auto">
          <a:xfrm>
            <a:off x="4078288" y="3824288"/>
            <a:ext cx="715962" cy="38735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46093" name="AutoShape 13"/>
          <p:cNvCxnSpPr>
            <a:cxnSpLocks noChangeShapeType="1"/>
            <a:stCxn id="46091" idx="1"/>
            <a:endCxn id="46083" idx="0"/>
          </p:cNvCxnSpPr>
          <p:nvPr/>
        </p:nvCxnSpPr>
        <p:spPr bwMode="auto">
          <a:xfrm>
            <a:off x="5218113" y="3413125"/>
            <a:ext cx="2665412" cy="954088"/>
          </a:xfrm>
          <a:prstGeom prst="curvedConnector2">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27388062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2"/>
          <p:cNvSpPr txBox="1">
            <a:spLocks noChangeArrowheads="1"/>
          </p:cNvSpPr>
          <p:nvPr/>
        </p:nvSpPr>
        <p:spPr bwMode="auto">
          <a:xfrm flipH="1">
            <a:off x="3524250" y="4211638"/>
            <a:ext cx="2540000" cy="1196975"/>
          </a:xfrm>
          <a:prstGeom prst="rect">
            <a:avLst/>
          </a:prstGeom>
          <a:noFill/>
          <a:ln w="9525">
            <a:solidFill>
              <a:schemeClr val="accent1">
                <a:lumMod val="75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a:t>Participation in outcome assessment</a:t>
            </a:r>
          </a:p>
        </p:txBody>
      </p:sp>
      <p:sp>
        <p:nvSpPr>
          <p:cNvPr id="47107" name="Text Box 3"/>
          <p:cNvSpPr txBox="1">
            <a:spLocks noChangeArrowheads="1"/>
          </p:cNvSpPr>
          <p:nvPr/>
        </p:nvSpPr>
        <p:spPr bwMode="auto">
          <a:xfrm>
            <a:off x="6905625" y="4367213"/>
            <a:ext cx="195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a:t>Lose Weight</a:t>
            </a:r>
          </a:p>
        </p:txBody>
      </p:sp>
      <p:sp>
        <p:nvSpPr>
          <p:cNvPr id="47108" name="Text Box 4"/>
          <p:cNvSpPr txBox="1">
            <a:spLocks noChangeArrowheads="1"/>
          </p:cNvSpPr>
          <p:nvPr/>
        </p:nvSpPr>
        <p:spPr bwMode="auto">
          <a:xfrm>
            <a:off x="266700" y="3000375"/>
            <a:ext cx="215265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a:t>Randomization to intervention</a:t>
            </a:r>
          </a:p>
        </p:txBody>
      </p:sp>
      <p:cxnSp>
        <p:nvCxnSpPr>
          <p:cNvPr id="47109" name="AutoShape 5"/>
          <p:cNvCxnSpPr>
            <a:cxnSpLocks noChangeShapeType="1"/>
            <a:stCxn id="47108" idx="3"/>
            <a:endCxn id="47112" idx="3"/>
          </p:cNvCxnSpPr>
          <p:nvPr/>
        </p:nvCxnSpPr>
        <p:spPr bwMode="auto">
          <a:xfrm>
            <a:off x="2419350" y="3411538"/>
            <a:ext cx="520700" cy="1587"/>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sp>
        <p:nvSpPr>
          <p:cNvPr id="47110" name="Text Box 6"/>
          <p:cNvSpPr txBox="1">
            <a:spLocks noChangeArrowheads="1"/>
          </p:cNvSpPr>
          <p:nvPr/>
        </p:nvSpPr>
        <p:spPr bwMode="auto">
          <a:xfrm>
            <a:off x="350838" y="1785938"/>
            <a:ext cx="7407275"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285750" indent="-285750"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FontTx/>
              <a:buChar char="–"/>
            </a:pPr>
            <a:r>
              <a:rPr lang="en-US" altLang="en-US" sz="2800"/>
              <a:t>Randomize participants to participate in an Atkins-variety diet. </a:t>
            </a:r>
          </a:p>
        </p:txBody>
      </p:sp>
      <p:sp>
        <p:nvSpPr>
          <p:cNvPr id="47111" name="Rectangle 7"/>
          <p:cNvSpPr>
            <a:spLocks noGrp="1" noChangeArrowheads="1"/>
          </p:cNvSpPr>
          <p:nvPr>
            <p:ph type="title"/>
          </p:nvPr>
        </p:nvSpPr>
        <p:spPr>
          <a:noFill/>
        </p:spPr>
        <p:txBody>
          <a:bodyPr/>
          <a:lstStyle/>
          <a:p>
            <a:pPr eaLnBrk="1" hangingPunct="1"/>
            <a:r>
              <a:rPr lang="en-US" altLang="en-US" dirty="0"/>
              <a:t>Loss to Follow-Up</a:t>
            </a:r>
          </a:p>
        </p:txBody>
      </p:sp>
      <p:sp>
        <p:nvSpPr>
          <p:cNvPr id="2" name="Slide Number Placeholder 1"/>
          <p:cNvSpPr>
            <a:spLocks noGrp="1"/>
          </p:cNvSpPr>
          <p:nvPr>
            <p:ph type="sldNum" sz="quarter" idx="12"/>
          </p:nvPr>
        </p:nvSpPr>
        <p:spPr/>
        <p:txBody>
          <a:bodyPr/>
          <a:lstStyle/>
          <a:p>
            <a:pPr>
              <a:defRPr/>
            </a:pPr>
            <a:fld id="{115B76B1-0873-4B31-A30C-3952D810BB69}" type="slidenum">
              <a:rPr lang="en-US" smtClean="0"/>
              <a:pPr>
                <a:defRPr/>
              </a:pPr>
              <a:t>37</a:t>
            </a:fld>
            <a:endParaRPr lang="en-US"/>
          </a:p>
        </p:txBody>
      </p:sp>
      <p:sp>
        <p:nvSpPr>
          <p:cNvPr id="47112" name="Text Box 8"/>
          <p:cNvSpPr txBox="1">
            <a:spLocks noChangeArrowheads="1"/>
          </p:cNvSpPr>
          <p:nvPr/>
        </p:nvSpPr>
        <p:spPr bwMode="auto">
          <a:xfrm flipH="1">
            <a:off x="2940050" y="3001963"/>
            <a:ext cx="2032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a:t>Low-Carb Diet</a:t>
            </a:r>
          </a:p>
        </p:txBody>
      </p:sp>
      <p:cxnSp>
        <p:nvCxnSpPr>
          <p:cNvPr id="47113" name="AutoShape 9"/>
          <p:cNvCxnSpPr>
            <a:cxnSpLocks noChangeShapeType="1"/>
            <a:stCxn id="47112" idx="2"/>
            <a:endCxn id="47106" idx="0"/>
          </p:cNvCxnSpPr>
          <p:nvPr/>
        </p:nvCxnSpPr>
        <p:spPr bwMode="auto">
          <a:xfrm>
            <a:off x="3956050" y="3824288"/>
            <a:ext cx="838200" cy="38735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47114" name="AutoShape 10"/>
          <p:cNvCxnSpPr>
            <a:cxnSpLocks noChangeShapeType="1"/>
            <a:stCxn id="47107" idx="1"/>
            <a:endCxn id="47106" idx="1"/>
          </p:cNvCxnSpPr>
          <p:nvPr/>
        </p:nvCxnSpPr>
        <p:spPr bwMode="auto">
          <a:xfrm rot="10800000" flipV="1">
            <a:off x="6064250" y="4595813"/>
            <a:ext cx="841375" cy="214312"/>
          </a:xfrm>
          <a:prstGeom prst="curvedConnector3">
            <a:avLst>
              <a:gd name="adj1" fmla="val 50000"/>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94576052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2"/>
          <p:cNvSpPr txBox="1">
            <a:spLocks noChangeArrowheads="1"/>
          </p:cNvSpPr>
          <p:nvPr/>
        </p:nvSpPr>
        <p:spPr bwMode="auto">
          <a:xfrm flipH="1">
            <a:off x="2808288" y="4589463"/>
            <a:ext cx="3033712" cy="5191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800"/>
              <a:t>Survival to age 65</a:t>
            </a:r>
          </a:p>
        </p:txBody>
      </p:sp>
      <p:sp>
        <p:nvSpPr>
          <p:cNvPr id="48131" name="Text Box 3"/>
          <p:cNvSpPr txBox="1">
            <a:spLocks noChangeArrowheads="1"/>
          </p:cNvSpPr>
          <p:nvPr/>
        </p:nvSpPr>
        <p:spPr bwMode="auto">
          <a:xfrm>
            <a:off x="7007225" y="4546600"/>
            <a:ext cx="1955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800"/>
              <a:t>Dementia</a:t>
            </a:r>
          </a:p>
        </p:txBody>
      </p:sp>
      <p:sp>
        <p:nvSpPr>
          <p:cNvPr id="48132" name="Text Box 4"/>
          <p:cNvSpPr txBox="1">
            <a:spLocks noChangeArrowheads="1"/>
          </p:cNvSpPr>
          <p:nvPr/>
        </p:nvSpPr>
        <p:spPr bwMode="auto">
          <a:xfrm>
            <a:off x="1138238" y="3549650"/>
            <a:ext cx="1789112"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800"/>
              <a:t>Education</a:t>
            </a:r>
          </a:p>
        </p:txBody>
      </p:sp>
      <p:sp>
        <p:nvSpPr>
          <p:cNvPr id="48133" name="Text Box 5"/>
          <p:cNvSpPr txBox="1">
            <a:spLocks noChangeArrowheads="1"/>
          </p:cNvSpPr>
          <p:nvPr/>
        </p:nvSpPr>
        <p:spPr bwMode="auto">
          <a:xfrm>
            <a:off x="1349375" y="5745163"/>
            <a:ext cx="2232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800"/>
              <a:t>Some gene</a:t>
            </a:r>
          </a:p>
        </p:txBody>
      </p:sp>
      <p:cxnSp>
        <p:nvCxnSpPr>
          <p:cNvPr id="48134" name="AutoShape 6"/>
          <p:cNvCxnSpPr>
            <a:cxnSpLocks noChangeShapeType="1"/>
            <a:stCxn id="48133" idx="3"/>
            <a:endCxn id="48130" idx="2"/>
          </p:cNvCxnSpPr>
          <p:nvPr/>
        </p:nvCxnSpPr>
        <p:spPr bwMode="auto">
          <a:xfrm flipV="1">
            <a:off x="3581400" y="5108575"/>
            <a:ext cx="744538" cy="896938"/>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48135" name="AutoShape 7"/>
          <p:cNvCxnSpPr>
            <a:cxnSpLocks noChangeShapeType="1"/>
            <a:stCxn id="48133" idx="3"/>
            <a:endCxn id="48131" idx="1"/>
          </p:cNvCxnSpPr>
          <p:nvPr/>
        </p:nvCxnSpPr>
        <p:spPr bwMode="auto">
          <a:xfrm flipV="1">
            <a:off x="3581400" y="4806950"/>
            <a:ext cx="3425825" cy="1198563"/>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48136" name="AutoShape 8"/>
          <p:cNvCxnSpPr>
            <a:cxnSpLocks noChangeShapeType="1"/>
            <a:stCxn id="48132" idx="3"/>
            <a:endCxn id="48130" idx="0"/>
          </p:cNvCxnSpPr>
          <p:nvPr/>
        </p:nvCxnSpPr>
        <p:spPr bwMode="auto">
          <a:xfrm>
            <a:off x="2927350" y="3810000"/>
            <a:ext cx="1398588" cy="779463"/>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sp>
        <p:nvSpPr>
          <p:cNvPr id="48137" name="Rectangle 9"/>
          <p:cNvSpPr>
            <a:spLocks noChangeArrowheads="1"/>
          </p:cNvSpPr>
          <p:nvPr/>
        </p:nvSpPr>
        <p:spPr bwMode="auto">
          <a:xfrm>
            <a:off x="2787650" y="4638675"/>
            <a:ext cx="3076575" cy="436563"/>
          </a:xfrm>
          <a:prstGeom prst="rect">
            <a:avLst/>
          </a:prstGeom>
          <a:noFill/>
          <a:ln w="9525" algn="ctr">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FontTx/>
              <a:buChar char="–"/>
            </a:pPr>
            <a:endParaRPr lang="en-US" altLang="en-US" sz="2800"/>
          </a:p>
        </p:txBody>
      </p:sp>
      <p:sp>
        <p:nvSpPr>
          <p:cNvPr id="48138" name="Text Box 10"/>
          <p:cNvSpPr txBox="1">
            <a:spLocks noChangeArrowheads="1"/>
          </p:cNvSpPr>
          <p:nvPr/>
        </p:nvSpPr>
        <p:spPr bwMode="auto">
          <a:xfrm>
            <a:off x="350838" y="1785938"/>
            <a:ext cx="8677275" cy="154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marL="285750" indent="-285750"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FontTx/>
              <a:buChar char="–"/>
            </a:pPr>
            <a:r>
              <a:rPr lang="en-US" altLang="en-US" sz="2800" dirty="0"/>
              <a:t>Imagine studying education and dementia in EPESE data.</a:t>
            </a:r>
          </a:p>
          <a:p>
            <a:pPr eaLnBrk="1" hangingPunct="1">
              <a:buFontTx/>
              <a:buChar char="–"/>
            </a:pPr>
            <a:r>
              <a:rPr lang="en-US" altLang="en-US" sz="2800" dirty="0"/>
              <a:t>Education, completed ~age 25, affects survival to age 65.</a:t>
            </a:r>
          </a:p>
          <a:p>
            <a:pPr eaLnBrk="1" hangingPunct="1">
              <a:buFontTx/>
              <a:buChar char="–"/>
            </a:pPr>
            <a:r>
              <a:rPr lang="en-US" altLang="en-US" sz="2800" dirty="0"/>
              <a:t>EPESE enrollment ~age 65</a:t>
            </a:r>
          </a:p>
        </p:txBody>
      </p:sp>
      <p:sp>
        <p:nvSpPr>
          <p:cNvPr id="48139" name="Rectangle 11"/>
          <p:cNvSpPr>
            <a:spLocks noGrp="1" noChangeArrowheads="1"/>
          </p:cNvSpPr>
          <p:nvPr>
            <p:ph type="title"/>
          </p:nvPr>
        </p:nvSpPr>
        <p:spPr>
          <a:noFill/>
        </p:spPr>
        <p:txBody>
          <a:bodyPr>
            <a:normAutofit fontScale="90000"/>
          </a:bodyPr>
          <a:lstStyle/>
          <a:p>
            <a:pPr eaLnBrk="1" hangingPunct="1"/>
            <a:r>
              <a:rPr lang="en-US" altLang="en-US" dirty="0"/>
              <a:t>Selection/Survival Bias as a Threat to Internal Validity</a:t>
            </a:r>
          </a:p>
        </p:txBody>
      </p:sp>
      <p:sp>
        <p:nvSpPr>
          <p:cNvPr id="2" name="Slide Number Placeholder 1"/>
          <p:cNvSpPr>
            <a:spLocks noGrp="1"/>
          </p:cNvSpPr>
          <p:nvPr>
            <p:ph type="sldNum" sz="quarter" idx="12"/>
          </p:nvPr>
        </p:nvSpPr>
        <p:spPr/>
        <p:txBody>
          <a:bodyPr/>
          <a:lstStyle/>
          <a:p>
            <a:pPr>
              <a:defRPr/>
            </a:pPr>
            <a:fld id="{115B76B1-0873-4B31-A30C-3952D810BB69}" type="slidenum">
              <a:rPr lang="en-US" smtClean="0"/>
              <a:pPr>
                <a:defRPr/>
              </a:pPr>
              <a:t>38</a:t>
            </a:fld>
            <a:endParaRPr lang="en-US"/>
          </a:p>
        </p:txBody>
      </p:sp>
    </p:spTree>
    <p:extLst>
      <p:ext uri="{BB962C8B-B14F-4D97-AF65-F5344CB8AC3E}">
        <p14:creationId xmlns:p14="http://schemas.microsoft.com/office/powerpoint/2010/main" val="28601176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flipH="1">
            <a:off x="2808288" y="4589463"/>
            <a:ext cx="3033712" cy="5191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800"/>
              <a:t>Survival to age 65</a:t>
            </a:r>
          </a:p>
        </p:txBody>
      </p:sp>
      <p:sp>
        <p:nvSpPr>
          <p:cNvPr id="49155" name="Text Box 3"/>
          <p:cNvSpPr txBox="1">
            <a:spLocks noChangeArrowheads="1"/>
          </p:cNvSpPr>
          <p:nvPr/>
        </p:nvSpPr>
        <p:spPr bwMode="auto">
          <a:xfrm>
            <a:off x="7007225" y="4546600"/>
            <a:ext cx="1955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800"/>
              <a:t>Dementia</a:t>
            </a:r>
          </a:p>
        </p:txBody>
      </p:sp>
      <p:sp>
        <p:nvSpPr>
          <p:cNvPr id="49156" name="Text Box 4"/>
          <p:cNvSpPr txBox="1">
            <a:spLocks noChangeArrowheads="1"/>
          </p:cNvSpPr>
          <p:nvPr/>
        </p:nvSpPr>
        <p:spPr bwMode="auto">
          <a:xfrm>
            <a:off x="1138238" y="3549650"/>
            <a:ext cx="1789112"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800"/>
              <a:t>Education</a:t>
            </a:r>
          </a:p>
        </p:txBody>
      </p:sp>
      <p:sp>
        <p:nvSpPr>
          <p:cNvPr id="49157" name="Text Box 5"/>
          <p:cNvSpPr txBox="1">
            <a:spLocks noChangeArrowheads="1"/>
          </p:cNvSpPr>
          <p:nvPr/>
        </p:nvSpPr>
        <p:spPr bwMode="auto">
          <a:xfrm>
            <a:off x="1349375" y="5745163"/>
            <a:ext cx="2232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800"/>
              <a:t>Some gene</a:t>
            </a:r>
          </a:p>
        </p:txBody>
      </p:sp>
      <p:cxnSp>
        <p:nvCxnSpPr>
          <p:cNvPr id="49158" name="AutoShape 6"/>
          <p:cNvCxnSpPr>
            <a:cxnSpLocks noChangeShapeType="1"/>
            <a:stCxn id="49157" idx="3"/>
            <a:endCxn id="49154" idx="2"/>
          </p:cNvCxnSpPr>
          <p:nvPr/>
        </p:nvCxnSpPr>
        <p:spPr bwMode="auto">
          <a:xfrm flipV="1">
            <a:off x="3581400" y="5108575"/>
            <a:ext cx="744538" cy="896938"/>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49159" name="AutoShape 7"/>
          <p:cNvCxnSpPr>
            <a:cxnSpLocks noChangeShapeType="1"/>
            <a:stCxn id="49157" idx="3"/>
            <a:endCxn id="49155" idx="1"/>
          </p:cNvCxnSpPr>
          <p:nvPr/>
        </p:nvCxnSpPr>
        <p:spPr bwMode="auto">
          <a:xfrm flipV="1">
            <a:off x="3581400" y="4806950"/>
            <a:ext cx="3425825" cy="1198563"/>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49160" name="AutoShape 8"/>
          <p:cNvCxnSpPr>
            <a:cxnSpLocks noChangeShapeType="1"/>
            <a:stCxn id="49156" idx="3"/>
            <a:endCxn id="49154" idx="0"/>
          </p:cNvCxnSpPr>
          <p:nvPr/>
        </p:nvCxnSpPr>
        <p:spPr bwMode="auto">
          <a:xfrm>
            <a:off x="2927350" y="3810000"/>
            <a:ext cx="1398588" cy="779463"/>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sp>
        <p:nvSpPr>
          <p:cNvPr id="49161" name="Rectangle 9"/>
          <p:cNvSpPr>
            <a:spLocks noChangeArrowheads="1"/>
          </p:cNvSpPr>
          <p:nvPr/>
        </p:nvSpPr>
        <p:spPr bwMode="auto">
          <a:xfrm>
            <a:off x="2787650" y="4638675"/>
            <a:ext cx="3076575" cy="436563"/>
          </a:xfrm>
          <a:prstGeom prst="rect">
            <a:avLst/>
          </a:prstGeom>
          <a:noFill/>
          <a:ln w="9525" algn="ctr">
            <a:solidFill>
              <a:srgbClr val="FFFF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FontTx/>
              <a:buChar char="–"/>
            </a:pPr>
            <a:endParaRPr lang="en-US" altLang="en-US" sz="2800"/>
          </a:p>
        </p:txBody>
      </p:sp>
      <p:sp>
        <p:nvSpPr>
          <p:cNvPr id="49162" name="Text Box 10"/>
          <p:cNvSpPr txBox="1">
            <a:spLocks noChangeArrowheads="1"/>
          </p:cNvSpPr>
          <p:nvPr/>
        </p:nvSpPr>
        <p:spPr bwMode="auto">
          <a:xfrm>
            <a:off x="-187325" y="1743075"/>
            <a:ext cx="9331325" cy="1458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457200" eaLnBrk="0" hangingPunct="0">
              <a:buChar char="»"/>
              <a:defRPr sz="2000">
                <a:solidFill>
                  <a:schemeClr val="tx1"/>
                </a:solidFill>
                <a:latin typeface="Times New Roman" pitchFamily="18" charset="0"/>
              </a:defRPr>
            </a:lvl5pPr>
            <a:lvl6pPr marL="914400" eaLnBrk="0" fontAlgn="base" hangingPunct="0">
              <a:spcBef>
                <a:spcPct val="20000"/>
              </a:spcBef>
              <a:spcAft>
                <a:spcPct val="0"/>
              </a:spcAft>
              <a:buChar char="»"/>
              <a:defRPr sz="2000">
                <a:solidFill>
                  <a:schemeClr val="tx1"/>
                </a:solidFill>
                <a:latin typeface="Times New Roman" pitchFamily="18" charset="0"/>
              </a:defRPr>
            </a:lvl6pPr>
            <a:lvl7pPr marL="1371600" eaLnBrk="0" fontAlgn="base" hangingPunct="0">
              <a:spcBef>
                <a:spcPct val="20000"/>
              </a:spcBef>
              <a:spcAft>
                <a:spcPct val="0"/>
              </a:spcAft>
              <a:buChar char="»"/>
              <a:defRPr sz="2000">
                <a:solidFill>
                  <a:schemeClr val="tx1"/>
                </a:solidFill>
                <a:latin typeface="Times New Roman" pitchFamily="18" charset="0"/>
              </a:defRPr>
            </a:lvl7pPr>
            <a:lvl8pPr marL="1828800" eaLnBrk="0" fontAlgn="base" hangingPunct="0">
              <a:spcBef>
                <a:spcPct val="20000"/>
              </a:spcBef>
              <a:spcAft>
                <a:spcPct val="0"/>
              </a:spcAft>
              <a:buChar char="»"/>
              <a:defRPr sz="2000">
                <a:solidFill>
                  <a:schemeClr val="tx1"/>
                </a:solidFill>
                <a:latin typeface="Times New Roman" pitchFamily="18" charset="0"/>
              </a:defRPr>
            </a:lvl8pPr>
            <a:lvl9pPr marL="2286000" eaLnBrk="0" fontAlgn="base" hangingPunct="0">
              <a:spcBef>
                <a:spcPct val="20000"/>
              </a:spcBef>
              <a:spcAft>
                <a:spcPct val="0"/>
              </a:spcAft>
              <a:buChar char="»"/>
              <a:defRPr sz="2000">
                <a:solidFill>
                  <a:schemeClr val="tx1"/>
                </a:solidFill>
                <a:latin typeface="Times New Roman" pitchFamily="18" charset="0"/>
              </a:defRPr>
            </a:lvl9pPr>
          </a:lstStyle>
          <a:p>
            <a:pPr lvl="4" eaLnBrk="1" hangingPunct="1">
              <a:buFontTx/>
              <a:buNone/>
            </a:pPr>
            <a:r>
              <a:rPr lang="en-US" altLang="en-US" sz="2800"/>
              <a:t>Here, we </a:t>
            </a:r>
            <a:r>
              <a:rPr lang="en-US" altLang="en-US" sz="2800" i="1"/>
              <a:t>assume</a:t>
            </a:r>
            <a:r>
              <a:rPr lang="en-US" altLang="en-US" sz="2800"/>
              <a:t> education has no effect on dementia.  </a:t>
            </a:r>
          </a:p>
          <a:p>
            <a:pPr lvl="4" eaLnBrk="1" hangingPunct="1">
              <a:buFontTx/>
              <a:buNone/>
            </a:pPr>
            <a:r>
              <a:rPr lang="en-US" altLang="en-US" sz="2800"/>
              <a:t>Would it be statistically associated with dementia among EPESE enrollees?</a:t>
            </a:r>
          </a:p>
        </p:txBody>
      </p:sp>
      <p:sp>
        <p:nvSpPr>
          <p:cNvPr id="49163" name="Rectangle 11"/>
          <p:cNvSpPr>
            <a:spLocks noGrp="1" noChangeArrowheads="1"/>
          </p:cNvSpPr>
          <p:nvPr>
            <p:ph type="title"/>
          </p:nvPr>
        </p:nvSpPr>
        <p:spPr>
          <a:noFill/>
        </p:spPr>
        <p:txBody>
          <a:bodyPr/>
          <a:lstStyle/>
          <a:p>
            <a:pPr eaLnBrk="1" hangingPunct="1"/>
            <a:r>
              <a:rPr lang="en-US" altLang="en-US" dirty="0"/>
              <a:t>Selection Bias</a:t>
            </a:r>
          </a:p>
        </p:txBody>
      </p:sp>
      <p:sp>
        <p:nvSpPr>
          <p:cNvPr id="2" name="Slide Number Placeholder 1"/>
          <p:cNvSpPr>
            <a:spLocks noGrp="1"/>
          </p:cNvSpPr>
          <p:nvPr>
            <p:ph type="sldNum" sz="quarter" idx="12"/>
          </p:nvPr>
        </p:nvSpPr>
        <p:spPr/>
        <p:txBody>
          <a:bodyPr/>
          <a:lstStyle/>
          <a:p>
            <a:pPr>
              <a:defRPr/>
            </a:pPr>
            <a:fld id="{115B76B1-0873-4B31-A30C-3952D810BB69}" type="slidenum">
              <a:rPr lang="en-US" smtClean="0"/>
              <a:pPr>
                <a:defRPr/>
              </a:pPr>
              <a:t>39</a:t>
            </a:fld>
            <a:endParaRPr lang="en-US"/>
          </a:p>
        </p:txBody>
      </p:sp>
    </p:spTree>
    <p:extLst>
      <p:ext uri="{BB962C8B-B14F-4D97-AF65-F5344CB8AC3E}">
        <p14:creationId xmlns:p14="http://schemas.microsoft.com/office/powerpoint/2010/main" val="33624501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en-US" sz="4000"/>
              <a:t>Inferring Causation From Association</a:t>
            </a:r>
          </a:p>
        </p:txBody>
      </p:sp>
      <p:sp>
        <p:nvSpPr>
          <p:cNvPr id="20483" name="Rectangle 3"/>
          <p:cNvSpPr>
            <a:spLocks noGrp="1" noChangeArrowheads="1"/>
          </p:cNvSpPr>
          <p:nvPr>
            <p:ph idx="1"/>
          </p:nvPr>
        </p:nvSpPr>
        <p:spPr/>
        <p:txBody>
          <a:bodyPr/>
          <a:lstStyle/>
          <a:p>
            <a:pPr marL="609600" indent="-609600" eaLnBrk="1" hangingPunct="1">
              <a:lnSpc>
                <a:spcPct val="90000"/>
              </a:lnSpc>
              <a:buFontTx/>
              <a:buNone/>
            </a:pPr>
            <a:r>
              <a:rPr lang="en-US" altLang="en-US" dirty="0"/>
              <a:t>Statistical </a:t>
            </a:r>
            <a:r>
              <a:rPr lang="en-US" altLang="en-US" i="1" dirty="0"/>
              <a:t>association</a:t>
            </a:r>
            <a:r>
              <a:rPr lang="en-US" altLang="en-US" dirty="0"/>
              <a:t> between two variables X and Y may be due to:</a:t>
            </a:r>
          </a:p>
          <a:p>
            <a:pPr marL="609600" indent="-609600" eaLnBrk="1" hangingPunct="1">
              <a:lnSpc>
                <a:spcPct val="90000"/>
              </a:lnSpc>
              <a:buFontTx/>
              <a:buAutoNum type="arabicPeriod"/>
            </a:pPr>
            <a:r>
              <a:rPr lang="es-ES" altLang="en-US" dirty="0" err="1"/>
              <a:t>Random</a:t>
            </a:r>
            <a:r>
              <a:rPr lang="es-ES" altLang="en-US" dirty="0"/>
              <a:t> </a:t>
            </a:r>
            <a:r>
              <a:rPr lang="es-ES" altLang="en-US" dirty="0" err="1"/>
              <a:t>fluctuation</a:t>
            </a:r>
            <a:endParaRPr lang="es-ES" altLang="en-US" dirty="0"/>
          </a:p>
          <a:p>
            <a:pPr marL="609600" indent="-609600" eaLnBrk="1" hangingPunct="1">
              <a:lnSpc>
                <a:spcPct val="90000"/>
              </a:lnSpc>
              <a:buFontTx/>
              <a:buAutoNum type="arabicPeriod"/>
            </a:pPr>
            <a:r>
              <a:rPr lang="es-ES" altLang="en-US" dirty="0"/>
              <a:t>X </a:t>
            </a:r>
            <a:r>
              <a:rPr lang="es-ES" altLang="en-US" dirty="0" err="1"/>
              <a:t>caused</a:t>
            </a:r>
            <a:r>
              <a:rPr lang="es-ES" altLang="en-US" dirty="0"/>
              <a:t> Y</a:t>
            </a:r>
          </a:p>
          <a:p>
            <a:pPr marL="609600" indent="-609600" eaLnBrk="1" hangingPunct="1">
              <a:lnSpc>
                <a:spcPct val="90000"/>
              </a:lnSpc>
              <a:buFontTx/>
              <a:buAutoNum type="arabicPeriod"/>
            </a:pPr>
            <a:r>
              <a:rPr lang="es-ES" altLang="en-US" dirty="0"/>
              <a:t>Y </a:t>
            </a:r>
            <a:r>
              <a:rPr lang="es-ES" altLang="en-US" dirty="0" err="1"/>
              <a:t>caused</a:t>
            </a:r>
            <a:r>
              <a:rPr lang="es-ES" altLang="en-US" dirty="0"/>
              <a:t> X</a:t>
            </a:r>
            <a:endParaRPr lang="en-US" altLang="en-US" dirty="0"/>
          </a:p>
          <a:p>
            <a:pPr marL="609600" indent="-609600" eaLnBrk="1" hangingPunct="1">
              <a:lnSpc>
                <a:spcPct val="90000"/>
              </a:lnSpc>
              <a:buFontTx/>
              <a:buAutoNum type="arabicPeriod"/>
            </a:pPr>
            <a:r>
              <a:rPr lang="en-US" altLang="en-US" dirty="0"/>
              <a:t>X and Y share a common cause</a:t>
            </a:r>
          </a:p>
          <a:p>
            <a:pPr marL="609600" indent="-609600" eaLnBrk="1" hangingPunct="1">
              <a:lnSpc>
                <a:spcPct val="90000"/>
              </a:lnSpc>
              <a:buFontTx/>
              <a:buAutoNum type="arabicPeriod"/>
            </a:pPr>
            <a:r>
              <a:rPr lang="en-US" altLang="en-US" dirty="0"/>
              <a:t>The statistical association was induced by conditioning on a common effect of X and Y (as in selection bias). </a:t>
            </a:r>
          </a:p>
        </p:txBody>
      </p:sp>
      <p:sp>
        <p:nvSpPr>
          <p:cNvPr id="2" name="Slide Number Placeholder 1"/>
          <p:cNvSpPr>
            <a:spLocks noGrp="1"/>
          </p:cNvSpPr>
          <p:nvPr>
            <p:ph type="sldNum" sz="quarter" idx="12"/>
          </p:nvPr>
        </p:nvSpPr>
        <p:spPr/>
        <p:txBody>
          <a:bodyPr/>
          <a:lstStyle/>
          <a:p>
            <a:pPr>
              <a:defRPr/>
            </a:pPr>
            <a:fld id="{115B76B1-0873-4B31-A30C-3952D810BB69}" type="slidenum">
              <a:rPr lang="en-US" smtClean="0"/>
              <a:pPr>
                <a:defRPr/>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2"/>
          <p:cNvSpPr txBox="1">
            <a:spLocks noChangeArrowheads="1"/>
          </p:cNvSpPr>
          <p:nvPr/>
        </p:nvSpPr>
        <p:spPr bwMode="auto">
          <a:xfrm flipH="1">
            <a:off x="2808288" y="4589463"/>
            <a:ext cx="3033712" cy="51911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800" dirty="0"/>
              <a:t>Survival to age 65</a:t>
            </a:r>
          </a:p>
        </p:txBody>
      </p:sp>
      <p:sp>
        <p:nvSpPr>
          <p:cNvPr id="50179" name="Text Box 3"/>
          <p:cNvSpPr txBox="1">
            <a:spLocks noChangeArrowheads="1"/>
          </p:cNvSpPr>
          <p:nvPr/>
        </p:nvSpPr>
        <p:spPr bwMode="auto">
          <a:xfrm>
            <a:off x="7007225" y="4546600"/>
            <a:ext cx="1955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800"/>
              <a:t>Dementia</a:t>
            </a:r>
          </a:p>
        </p:txBody>
      </p:sp>
      <p:sp>
        <p:nvSpPr>
          <p:cNvPr id="50180" name="Text Box 4"/>
          <p:cNvSpPr txBox="1">
            <a:spLocks noChangeArrowheads="1"/>
          </p:cNvSpPr>
          <p:nvPr/>
        </p:nvSpPr>
        <p:spPr bwMode="auto">
          <a:xfrm>
            <a:off x="1138238" y="3549650"/>
            <a:ext cx="1789112"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800"/>
              <a:t>Education</a:t>
            </a:r>
          </a:p>
        </p:txBody>
      </p:sp>
      <p:sp>
        <p:nvSpPr>
          <p:cNvPr id="50181" name="Text Box 5"/>
          <p:cNvSpPr txBox="1">
            <a:spLocks noChangeArrowheads="1"/>
          </p:cNvSpPr>
          <p:nvPr/>
        </p:nvSpPr>
        <p:spPr bwMode="auto">
          <a:xfrm>
            <a:off x="1349375" y="5745163"/>
            <a:ext cx="2232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800"/>
              <a:t>Some gene</a:t>
            </a:r>
          </a:p>
        </p:txBody>
      </p:sp>
      <p:cxnSp>
        <p:nvCxnSpPr>
          <p:cNvPr id="50182" name="AutoShape 6"/>
          <p:cNvCxnSpPr>
            <a:cxnSpLocks noChangeShapeType="1"/>
            <a:stCxn id="50181" idx="3"/>
            <a:endCxn id="50178" idx="2"/>
          </p:cNvCxnSpPr>
          <p:nvPr/>
        </p:nvCxnSpPr>
        <p:spPr bwMode="auto">
          <a:xfrm flipV="1">
            <a:off x="3581400" y="5108575"/>
            <a:ext cx="744538" cy="896938"/>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50183" name="AutoShape 7"/>
          <p:cNvCxnSpPr>
            <a:cxnSpLocks noChangeShapeType="1"/>
            <a:stCxn id="50181" idx="3"/>
            <a:endCxn id="50179" idx="1"/>
          </p:cNvCxnSpPr>
          <p:nvPr/>
        </p:nvCxnSpPr>
        <p:spPr bwMode="auto">
          <a:xfrm flipV="1">
            <a:off x="3581400" y="4806950"/>
            <a:ext cx="3425825" cy="1198563"/>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50184" name="AutoShape 8"/>
          <p:cNvCxnSpPr>
            <a:cxnSpLocks noChangeShapeType="1"/>
            <a:stCxn id="50180" idx="3"/>
            <a:endCxn id="50178" idx="0"/>
          </p:cNvCxnSpPr>
          <p:nvPr/>
        </p:nvCxnSpPr>
        <p:spPr bwMode="auto">
          <a:xfrm>
            <a:off x="2927350" y="3810000"/>
            <a:ext cx="1398588" cy="779463"/>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sp>
        <p:nvSpPr>
          <p:cNvPr id="50185" name="Rectangle 9"/>
          <p:cNvSpPr>
            <a:spLocks noChangeArrowheads="1"/>
          </p:cNvSpPr>
          <p:nvPr/>
        </p:nvSpPr>
        <p:spPr bwMode="auto">
          <a:xfrm>
            <a:off x="2787650" y="4638675"/>
            <a:ext cx="3076575" cy="436563"/>
          </a:xfrm>
          <a:prstGeom prst="rect">
            <a:avLst/>
          </a:prstGeom>
          <a:noFill/>
          <a:ln w="19050" algn="ctr">
            <a:solidFill>
              <a:schemeClr val="accent1">
                <a:lumMod val="75000"/>
              </a:schemeClr>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FontTx/>
              <a:buChar char="–"/>
            </a:pPr>
            <a:endParaRPr lang="en-US" altLang="en-US" sz="2800"/>
          </a:p>
        </p:txBody>
      </p:sp>
      <p:sp>
        <p:nvSpPr>
          <p:cNvPr id="50186" name="Text Box 10"/>
          <p:cNvSpPr txBox="1">
            <a:spLocks noChangeArrowheads="1"/>
          </p:cNvSpPr>
          <p:nvPr/>
        </p:nvSpPr>
        <p:spPr bwMode="auto">
          <a:xfrm>
            <a:off x="-187325" y="1743075"/>
            <a:ext cx="93313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457200" eaLnBrk="0" hangingPunct="0">
              <a:buChar char="»"/>
              <a:defRPr sz="2000">
                <a:solidFill>
                  <a:schemeClr val="tx1"/>
                </a:solidFill>
                <a:latin typeface="Times New Roman" pitchFamily="18" charset="0"/>
              </a:defRPr>
            </a:lvl5pPr>
            <a:lvl6pPr marL="914400" eaLnBrk="0" fontAlgn="base" hangingPunct="0">
              <a:spcBef>
                <a:spcPct val="20000"/>
              </a:spcBef>
              <a:spcAft>
                <a:spcPct val="0"/>
              </a:spcAft>
              <a:buChar char="»"/>
              <a:defRPr sz="2000">
                <a:solidFill>
                  <a:schemeClr val="tx1"/>
                </a:solidFill>
                <a:latin typeface="Times New Roman" pitchFamily="18" charset="0"/>
              </a:defRPr>
            </a:lvl6pPr>
            <a:lvl7pPr marL="1371600" eaLnBrk="0" fontAlgn="base" hangingPunct="0">
              <a:spcBef>
                <a:spcPct val="20000"/>
              </a:spcBef>
              <a:spcAft>
                <a:spcPct val="0"/>
              </a:spcAft>
              <a:buChar char="»"/>
              <a:defRPr sz="2000">
                <a:solidFill>
                  <a:schemeClr val="tx1"/>
                </a:solidFill>
                <a:latin typeface="Times New Roman" pitchFamily="18" charset="0"/>
              </a:defRPr>
            </a:lvl7pPr>
            <a:lvl8pPr marL="1828800" eaLnBrk="0" fontAlgn="base" hangingPunct="0">
              <a:spcBef>
                <a:spcPct val="20000"/>
              </a:spcBef>
              <a:spcAft>
                <a:spcPct val="0"/>
              </a:spcAft>
              <a:buChar char="»"/>
              <a:defRPr sz="2000">
                <a:solidFill>
                  <a:schemeClr val="tx1"/>
                </a:solidFill>
                <a:latin typeface="Times New Roman" pitchFamily="18" charset="0"/>
              </a:defRPr>
            </a:lvl8pPr>
            <a:lvl9pPr marL="2286000" eaLnBrk="0" fontAlgn="base" hangingPunct="0">
              <a:spcBef>
                <a:spcPct val="20000"/>
              </a:spcBef>
              <a:spcAft>
                <a:spcPct val="0"/>
              </a:spcAft>
              <a:buChar char="»"/>
              <a:defRPr sz="2000">
                <a:solidFill>
                  <a:schemeClr val="tx1"/>
                </a:solidFill>
                <a:latin typeface="Times New Roman" pitchFamily="18" charset="0"/>
              </a:defRPr>
            </a:lvl9pPr>
          </a:lstStyle>
          <a:p>
            <a:pPr lvl="4" eaLnBrk="1" hangingPunct="1">
              <a:buFontTx/>
              <a:buNone/>
            </a:pPr>
            <a:r>
              <a:rPr lang="en-US" altLang="en-US" sz="2800"/>
              <a:t>Yes.</a:t>
            </a:r>
          </a:p>
        </p:txBody>
      </p:sp>
      <p:sp>
        <p:nvSpPr>
          <p:cNvPr id="50187" name="Rectangle 11"/>
          <p:cNvSpPr>
            <a:spLocks noGrp="1" noChangeArrowheads="1"/>
          </p:cNvSpPr>
          <p:nvPr>
            <p:ph type="title"/>
          </p:nvPr>
        </p:nvSpPr>
        <p:spPr/>
        <p:txBody>
          <a:bodyPr/>
          <a:lstStyle/>
          <a:p>
            <a:pPr eaLnBrk="1" hangingPunct="1"/>
            <a:r>
              <a:rPr lang="en-US" altLang="en-US"/>
              <a:t>A DAG for Selection Bias</a:t>
            </a:r>
          </a:p>
        </p:txBody>
      </p:sp>
      <p:sp>
        <p:nvSpPr>
          <p:cNvPr id="2" name="Slide Number Placeholder 1"/>
          <p:cNvSpPr>
            <a:spLocks noGrp="1"/>
          </p:cNvSpPr>
          <p:nvPr>
            <p:ph type="sldNum" sz="quarter" idx="12"/>
          </p:nvPr>
        </p:nvSpPr>
        <p:spPr/>
        <p:txBody>
          <a:bodyPr/>
          <a:lstStyle/>
          <a:p>
            <a:pPr>
              <a:defRPr/>
            </a:pPr>
            <a:fld id="{115B76B1-0873-4B31-A30C-3952D810BB69}" type="slidenum">
              <a:rPr lang="en-US" smtClean="0"/>
              <a:pPr>
                <a:defRPr/>
              </a:pPr>
              <a:t>40</a:t>
            </a:fld>
            <a:endParaRPr lang="en-US"/>
          </a:p>
        </p:txBody>
      </p:sp>
    </p:spTree>
    <p:extLst>
      <p:ext uri="{BB962C8B-B14F-4D97-AF65-F5344CB8AC3E}">
        <p14:creationId xmlns:p14="http://schemas.microsoft.com/office/powerpoint/2010/main" val="163334291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2"/>
          <p:cNvSpPr txBox="1">
            <a:spLocks noChangeArrowheads="1"/>
          </p:cNvSpPr>
          <p:nvPr/>
        </p:nvSpPr>
        <p:spPr bwMode="auto">
          <a:xfrm flipH="1">
            <a:off x="2808288" y="4589463"/>
            <a:ext cx="3033712"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800" dirty="0"/>
              <a:t>Heart Failure</a:t>
            </a:r>
          </a:p>
        </p:txBody>
      </p:sp>
      <p:sp>
        <p:nvSpPr>
          <p:cNvPr id="48131" name="Text Box 3"/>
          <p:cNvSpPr txBox="1">
            <a:spLocks noChangeArrowheads="1"/>
          </p:cNvSpPr>
          <p:nvPr/>
        </p:nvSpPr>
        <p:spPr bwMode="auto">
          <a:xfrm>
            <a:off x="6618700" y="5745726"/>
            <a:ext cx="1955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800" dirty="0"/>
              <a:t>Mortality</a:t>
            </a:r>
          </a:p>
        </p:txBody>
      </p:sp>
      <p:sp>
        <p:nvSpPr>
          <p:cNvPr id="48132" name="Text Box 4"/>
          <p:cNvSpPr txBox="1">
            <a:spLocks noChangeArrowheads="1"/>
          </p:cNvSpPr>
          <p:nvPr/>
        </p:nvSpPr>
        <p:spPr bwMode="auto">
          <a:xfrm>
            <a:off x="1138238" y="3303125"/>
            <a:ext cx="178911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800" dirty="0"/>
              <a:t>Obesity (pre-HF)</a:t>
            </a:r>
          </a:p>
        </p:txBody>
      </p:sp>
      <p:sp>
        <p:nvSpPr>
          <p:cNvPr id="48133" name="Text Box 5"/>
          <p:cNvSpPr txBox="1">
            <a:spLocks noChangeArrowheads="1"/>
          </p:cNvSpPr>
          <p:nvPr/>
        </p:nvSpPr>
        <p:spPr bwMode="auto">
          <a:xfrm>
            <a:off x="695325" y="5745957"/>
            <a:ext cx="22320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800" dirty="0"/>
              <a:t>Some gene</a:t>
            </a:r>
          </a:p>
        </p:txBody>
      </p:sp>
      <p:cxnSp>
        <p:nvCxnSpPr>
          <p:cNvPr id="48134" name="AutoShape 6"/>
          <p:cNvCxnSpPr>
            <a:cxnSpLocks noChangeShapeType="1"/>
            <a:stCxn id="48133" idx="3"/>
            <a:endCxn id="48130" idx="2"/>
          </p:cNvCxnSpPr>
          <p:nvPr/>
        </p:nvCxnSpPr>
        <p:spPr bwMode="auto">
          <a:xfrm flipV="1">
            <a:off x="2927350" y="5108575"/>
            <a:ext cx="1397794" cy="896938"/>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48135" name="AutoShape 7"/>
          <p:cNvCxnSpPr>
            <a:cxnSpLocks noChangeShapeType="1"/>
            <a:stCxn id="48133" idx="3"/>
            <a:endCxn id="48131" idx="1"/>
          </p:cNvCxnSpPr>
          <p:nvPr/>
        </p:nvCxnSpPr>
        <p:spPr bwMode="auto">
          <a:xfrm flipV="1">
            <a:off x="2927350" y="6005283"/>
            <a:ext cx="3691350" cy="230"/>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48136" name="AutoShape 8"/>
          <p:cNvCxnSpPr>
            <a:cxnSpLocks noChangeShapeType="1"/>
            <a:stCxn id="48132" idx="3"/>
            <a:endCxn id="48130" idx="0"/>
          </p:cNvCxnSpPr>
          <p:nvPr/>
        </p:nvCxnSpPr>
        <p:spPr bwMode="auto">
          <a:xfrm>
            <a:off x="2927350" y="3780179"/>
            <a:ext cx="1397794" cy="809284"/>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sp>
        <p:nvSpPr>
          <p:cNvPr id="48137" name="Rectangle 9"/>
          <p:cNvSpPr>
            <a:spLocks noChangeArrowheads="1"/>
          </p:cNvSpPr>
          <p:nvPr/>
        </p:nvSpPr>
        <p:spPr bwMode="auto">
          <a:xfrm>
            <a:off x="2787650" y="4638675"/>
            <a:ext cx="3076575" cy="436563"/>
          </a:xfrm>
          <a:prstGeom prst="rect">
            <a:avLst/>
          </a:prstGeom>
          <a:noFill/>
          <a:ln w="19050" algn="ctr">
            <a:solidFill>
              <a:schemeClr val="accent1">
                <a:lumMod val="75000"/>
              </a:schemeClr>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FontTx/>
              <a:buChar char="–"/>
            </a:pPr>
            <a:endParaRPr lang="en-US" altLang="en-US" sz="2800"/>
          </a:p>
        </p:txBody>
      </p:sp>
      <p:sp>
        <p:nvSpPr>
          <p:cNvPr id="48138" name="Text Box 10"/>
          <p:cNvSpPr txBox="1">
            <a:spLocks noChangeArrowheads="1"/>
          </p:cNvSpPr>
          <p:nvPr/>
        </p:nvSpPr>
        <p:spPr bwMode="auto">
          <a:xfrm>
            <a:off x="332582" y="1552017"/>
            <a:ext cx="8586787" cy="1471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marL="285750" indent="-285750"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FontTx/>
              <a:buChar char="–"/>
            </a:pPr>
            <a:r>
              <a:rPr lang="en-US" altLang="en-US" sz="2800" dirty="0"/>
              <a:t>This is relevant in any study of patient samples (</a:t>
            </a:r>
            <a:r>
              <a:rPr lang="en-US" altLang="en-US" sz="2800" dirty="0" err="1"/>
              <a:t>ie</a:t>
            </a:r>
            <a:r>
              <a:rPr lang="en-US" altLang="en-US" sz="2800" dirty="0"/>
              <a:t>, almost any clinical epidemiology</a:t>
            </a:r>
          </a:p>
          <a:p>
            <a:pPr eaLnBrk="1" hangingPunct="1">
              <a:buFontTx/>
              <a:buChar char="–"/>
            </a:pPr>
            <a:r>
              <a:rPr lang="en-US" altLang="en-US" sz="2800" dirty="0"/>
              <a:t>Does obesity affect mortality of heart failure patients?</a:t>
            </a:r>
          </a:p>
        </p:txBody>
      </p:sp>
      <p:sp>
        <p:nvSpPr>
          <p:cNvPr id="48139" name="Rectangle 11"/>
          <p:cNvSpPr>
            <a:spLocks noGrp="1" noChangeArrowheads="1"/>
          </p:cNvSpPr>
          <p:nvPr>
            <p:ph type="title"/>
          </p:nvPr>
        </p:nvSpPr>
        <p:spPr>
          <a:noFill/>
        </p:spPr>
        <p:txBody>
          <a:bodyPr>
            <a:normAutofit fontScale="90000"/>
          </a:bodyPr>
          <a:lstStyle/>
          <a:p>
            <a:pPr eaLnBrk="1" hangingPunct="1"/>
            <a:r>
              <a:rPr lang="en-US" altLang="en-US" dirty="0"/>
              <a:t>Selection Bias Compromises </a:t>
            </a:r>
            <a:r>
              <a:rPr lang="en-US" altLang="en-US" i="1" dirty="0"/>
              <a:t>Internal</a:t>
            </a:r>
            <a:r>
              <a:rPr lang="en-US" altLang="en-US" dirty="0"/>
              <a:t> Validity</a:t>
            </a:r>
          </a:p>
        </p:txBody>
      </p:sp>
      <p:sp>
        <p:nvSpPr>
          <p:cNvPr id="2" name="Slide Number Placeholder 1"/>
          <p:cNvSpPr>
            <a:spLocks noGrp="1"/>
          </p:cNvSpPr>
          <p:nvPr>
            <p:ph type="sldNum" sz="quarter" idx="12"/>
          </p:nvPr>
        </p:nvSpPr>
        <p:spPr/>
        <p:txBody>
          <a:bodyPr/>
          <a:lstStyle/>
          <a:p>
            <a:pPr>
              <a:defRPr/>
            </a:pPr>
            <a:fld id="{115B76B1-0873-4B31-A30C-3952D810BB69}" type="slidenum">
              <a:rPr lang="en-US" smtClean="0"/>
              <a:pPr>
                <a:defRPr/>
              </a:pPr>
              <a:t>41</a:t>
            </a:fld>
            <a:endParaRPr lang="en-US"/>
          </a:p>
        </p:txBody>
      </p:sp>
      <p:cxnSp>
        <p:nvCxnSpPr>
          <p:cNvPr id="13" name="AutoShape 8"/>
          <p:cNvCxnSpPr>
            <a:cxnSpLocks noChangeShapeType="1"/>
            <a:stCxn id="48132" idx="3"/>
            <a:endCxn id="16" idx="1"/>
          </p:cNvCxnSpPr>
          <p:nvPr/>
        </p:nvCxnSpPr>
        <p:spPr bwMode="auto">
          <a:xfrm>
            <a:off x="2927350" y="3780179"/>
            <a:ext cx="2936875" cy="580"/>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sp>
        <p:nvSpPr>
          <p:cNvPr id="16" name="Text Box 4"/>
          <p:cNvSpPr txBox="1">
            <a:spLocks noChangeArrowheads="1"/>
          </p:cNvSpPr>
          <p:nvPr/>
        </p:nvSpPr>
        <p:spPr bwMode="auto">
          <a:xfrm>
            <a:off x="5864225" y="3303705"/>
            <a:ext cx="178911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800" dirty="0"/>
              <a:t>Obesity (post-HF)</a:t>
            </a:r>
          </a:p>
        </p:txBody>
      </p:sp>
    </p:spTree>
    <p:extLst>
      <p:ext uri="{BB962C8B-B14F-4D97-AF65-F5344CB8AC3E}">
        <p14:creationId xmlns:p14="http://schemas.microsoft.com/office/powerpoint/2010/main" val="167040692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Prevalent Users Bias</a:t>
            </a:r>
          </a:p>
        </p:txBody>
      </p:sp>
      <p:sp>
        <p:nvSpPr>
          <p:cNvPr id="5" name="Content Placeholder 4"/>
          <p:cNvSpPr>
            <a:spLocks noGrp="1"/>
          </p:cNvSpPr>
          <p:nvPr>
            <p:ph idx="1"/>
          </p:nvPr>
        </p:nvSpPr>
        <p:spPr>
          <a:xfrm>
            <a:off x="323896" y="1397087"/>
            <a:ext cx="8229600" cy="4525963"/>
          </a:xfrm>
        </p:spPr>
        <p:txBody>
          <a:bodyPr>
            <a:normAutofit/>
          </a:bodyPr>
          <a:lstStyle/>
          <a:p>
            <a:r>
              <a:rPr lang="en-US" sz="1800" dirty="0"/>
              <a:t>Analyses are restricted to eligible individuals who initiate a treatment strategy and remain under follow-up through time T</a:t>
            </a:r>
            <a:r>
              <a:rPr lang="en-US" sz="1800" baseline="-25000" dirty="0"/>
              <a:t>0</a:t>
            </a:r>
            <a:r>
              <a:rPr lang="en-US" sz="1800" dirty="0"/>
              <a:t>, and only time after T</a:t>
            </a:r>
            <a:r>
              <a:rPr lang="en-US" sz="1800" baseline="-25000" dirty="0"/>
              <a:t>0  </a:t>
            </a:r>
            <a:r>
              <a:rPr lang="en-US" sz="1800" dirty="0"/>
              <a:t>is included in the analysis. </a:t>
            </a:r>
          </a:p>
          <a:p>
            <a:r>
              <a:rPr lang="en-US" sz="1800" dirty="0"/>
              <a:t>Arises in studies that include individuals who initiated one of the treatment strategies of interest before the start of follow-up and who continue to follow the same strategy during the follow-up, i.e., prevalent, current, or persistent users. </a:t>
            </a:r>
          </a:p>
          <a:p>
            <a:r>
              <a:rPr lang="en-US" sz="1800" dirty="0"/>
              <a:t>This creates a potential collider bias because exposed individuals who do not have the event prior to T</a:t>
            </a:r>
            <a:r>
              <a:rPr lang="en-US" sz="1800" baseline="-25000" dirty="0"/>
              <a:t>0</a:t>
            </a:r>
            <a:r>
              <a:rPr lang="en-US" sz="1800" dirty="0"/>
              <a:t> may have other characteristics (U) that protected them from an early event and also bias associations with later event rates.</a:t>
            </a:r>
          </a:p>
        </p:txBody>
      </p:sp>
      <p:sp>
        <p:nvSpPr>
          <p:cNvPr id="7" name="TextBox 6"/>
          <p:cNvSpPr txBox="1"/>
          <p:nvPr/>
        </p:nvSpPr>
        <p:spPr>
          <a:xfrm>
            <a:off x="1295400" y="4144490"/>
            <a:ext cx="407484" cy="461665"/>
          </a:xfrm>
          <a:prstGeom prst="rect">
            <a:avLst/>
          </a:prstGeom>
          <a:noFill/>
        </p:spPr>
        <p:txBody>
          <a:bodyPr wrap="none" rtlCol="0">
            <a:spAutoFit/>
          </a:bodyPr>
          <a:lstStyle/>
          <a:p>
            <a:pPr>
              <a:buNone/>
            </a:pPr>
            <a:r>
              <a:rPr lang="en-US" sz="2400" dirty="0"/>
              <a:t>X</a:t>
            </a:r>
          </a:p>
        </p:txBody>
      </p:sp>
      <p:sp>
        <p:nvSpPr>
          <p:cNvPr id="8" name="TextBox 7"/>
          <p:cNvSpPr txBox="1"/>
          <p:nvPr/>
        </p:nvSpPr>
        <p:spPr>
          <a:xfrm>
            <a:off x="2104885" y="4965485"/>
            <a:ext cx="1371600" cy="1200329"/>
          </a:xfrm>
          <a:prstGeom prst="rect">
            <a:avLst/>
          </a:prstGeom>
          <a:noFill/>
        </p:spPr>
        <p:txBody>
          <a:bodyPr wrap="square" rtlCol="0">
            <a:spAutoFit/>
          </a:bodyPr>
          <a:lstStyle/>
          <a:p>
            <a:pPr algn="ctr">
              <a:buNone/>
            </a:pPr>
            <a:r>
              <a:rPr lang="en-US" sz="2400" dirty="0"/>
              <a:t>Event prior to T</a:t>
            </a:r>
            <a:r>
              <a:rPr lang="en-US" sz="2400" baseline="-25000" dirty="0"/>
              <a:t>0</a:t>
            </a:r>
            <a:endParaRPr lang="en-US" sz="2400" dirty="0"/>
          </a:p>
        </p:txBody>
      </p:sp>
      <p:sp>
        <p:nvSpPr>
          <p:cNvPr id="9" name="TextBox 8"/>
          <p:cNvSpPr txBox="1"/>
          <p:nvPr/>
        </p:nvSpPr>
        <p:spPr>
          <a:xfrm>
            <a:off x="6400801" y="5093751"/>
            <a:ext cx="1752600" cy="830997"/>
          </a:xfrm>
          <a:prstGeom prst="rect">
            <a:avLst/>
          </a:prstGeom>
          <a:noFill/>
        </p:spPr>
        <p:txBody>
          <a:bodyPr wrap="square" rtlCol="0">
            <a:spAutoFit/>
          </a:bodyPr>
          <a:lstStyle/>
          <a:p>
            <a:pPr algn="ctr">
              <a:buNone/>
            </a:pPr>
            <a:r>
              <a:rPr lang="en-US" sz="2400" dirty="0"/>
              <a:t>Event after T</a:t>
            </a:r>
            <a:r>
              <a:rPr lang="en-US" sz="2400" baseline="-25000" dirty="0"/>
              <a:t>0</a:t>
            </a:r>
            <a:endParaRPr lang="en-US" sz="2400" dirty="0"/>
          </a:p>
        </p:txBody>
      </p:sp>
      <p:sp>
        <p:nvSpPr>
          <p:cNvPr id="10" name="TextBox 9"/>
          <p:cNvSpPr txBox="1"/>
          <p:nvPr/>
        </p:nvSpPr>
        <p:spPr>
          <a:xfrm>
            <a:off x="3892457" y="5150150"/>
            <a:ext cx="1676400" cy="830997"/>
          </a:xfrm>
          <a:prstGeom prst="rect">
            <a:avLst/>
          </a:prstGeom>
          <a:noFill/>
          <a:ln w="19050">
            <a:solidFill>
              <a:schemeClr val="tx1"/>
            </a:solidFill>
          </a:ln>
        </p:spPr>
        <p:txBody>
          <a:bodyPr wrap="square" rtlCol="0">
            <a:spAutoFit/>
          </a:bodyPr>
          <a:lstStyle/>
          <a:p>
            <a:pPr algn="ctr">
              <a:buNone/>
            </a:pPr>
            <a:r>
              <a:rPr lang="en-US" sz="2400" dirty="0"/>
              <a:t>Included in the analyses</a:t>
            </a:r>
          </a:p>
        </p:txBody>
      </p:sp>
      <p:sp>
        <p:nvSpPr>
          <p:cNvPr id="11" name="TextBox 10"/>
          <p:cNvSpPr txBox="1"/>
          <p:nvPr/>
        </p:nvSpPr>
        <p:spPr>
          <a:xfrm>
            <a:off x="1244561" y="6340247"/>
            <a:ext cx="407484" cy="461665"/>
          </a:xfrm>
          <a:prstGeom prst="rect">
            <a:avLst/>
          </a:prstGeom>
          <a:noFill/>
        </p:spPr>
        <p:txBody>
          <a:bodyPr wrap="none" rtlCol="0">
            <a:spAutoFit/>
          </a:bodyPr>
          <a:lstStyle/>
          <a:p>
            <a:pPr>
              <a:buNone/>
            </a:pPr>
            <a:r>
              <a:rPr lang="en-US" sz="2400" dirty="0"/>
              <a:t>U</a:t>
            </a:r>
          </a:p>
        </p:txBody>
      </p:sp>
      <p:cxnSp>
        <p:nvCxnSpPr>
          <p:cNvPr id="12" name="Straight Arrow Connector 11"/>
          <p:cNvCxnSpPr>
            <a:stCxn id="7" idx="2"/>
            <a:endCxn id="8" idx="1"/>
          </p:cNvCxnSpPr>
          <p:nvPr/>
        </p:nvCxnSpPr>
        <p:spPr>
          <a:xfrm>
            <a:off x="1499142" y="4606155"/>
            <a:ext cx="605743" cy="959495"/>
          </a:xfrm>
          <a:prstGeom prst="straightConnector1">
            <a:avLst/>
          </a:prstGeom>
          <a:ln w="15875">
            <a:solidFill>
              <a:schemeClr val="tx1"/>
            </a:solidFill>
            <a:tailEnd type="stealth" w="lg" len="med"/>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11" idx="0"/>
            <a:endCxn id="8" idx="1"/>
          </p:cNvCxnSpPr>
          <p:nvPr/>
        </p:nvCxnSpPr>
        <p:spPr>
          <a:xfrm flipV="1">
            <a:off x="1448303" y="5565650"/>
            <a:ext cx="656582" cy="774597"/>
          </a:xfrm>
          <a:prstGeom prst="straightConnector1">
            <a:avLst/>
          </a:prstGeom>
          <a:ln w="15875">
            <a:solidFill>
              <a:schemeClr val="tx1"/>
            </a:solidFill>
            <a:tailEnd type="stealth" w="lg" len="med"/>
          </a:ln>
        </p:spPr>
        <p:style>
          <a:lnRef idx="1">
            <a:schemeClr val="accent1"/>
          </a:lnRef>
          <a:fillRef idx="0">
            <a:schemeClr val="accent1"/>
          </a:fillRef>
          <a:effectRef idx="0">
            <a:schemeClr val="accent1"/>
          </a:effectRef>
          <a:fontRef idx="minor">
            <a:schemeClr val="tx1"/>
          </a:fontRef>
        </p:style>
      </p:cxnSp>
      <p:cxnSp>
        <p:nvCxnSpPr>
          <p:cNvPr id="14" name="Straight Arrow Connector 20"/>
          <p:cNvCxnSpPr>
            <a:stCxn id="7" idx="3"/>
            <a:endCxn id="9" idx="0"/>
          </p:cNvCxnSpPr>
          <p:nvPr/>
        </p:nvCxnSpPr>
        <p:spPr>
          <a:xfrm>
            <a:off x="1702884" y="4375323"/>
            <a:ext cx="5574217" cy="718428"/>
          </a:xfrm>
          <a:prstGeom prst="curvedConnector2">
            <a:avLst/>
          </a:prstGeom>
          <a:ln w="25400" cap="flat" cmpd="sng" algn="ctr">
            <a:solidFill>
              <a:schemeClr val="accent4"/>
            </a:solidFill>
            <a:prstDash val="dash"/>
            <a:round/>
            <a:headEnd type="none" w="med" len="med"/>
            <a:tailEnd type="stealth" w="lg" len="lg"/>
          </a:ln>
        </p:spPr>
        <p:style>
          <a:lnRef idx="0">
            <a:scrgbClr r="0" g="0" b="0"/>
          </a:lnRef>
          <a:fillRef idx="0">
            <a:scrgbClr r="0" g="0" b="0"/>
          </a:fillRef>
          <a:effectRef idx="0">
            <a:scrgbClr r="0" g="0" b="0"/>
          </a:effectRef>
          <a:fontRef idx="minor">
            <a:schemeClr val="tx1"/>
          </a:fontRef>
        </p:style>
      </p:cxnSp>
      <p:cxnSp>
        <p:nvCxnSpPr>
          <p:cNvPr id="15" name="Straight Arrow Connector 14"/>
          <p:cNvCxnSpPr>
            <a:stCxn id="8" idx="3"/>
            <a:endCxn id="10" idx="1"/>
          </p:cNvCxnSpPr>
          <p:nvPr/>
        </p:nvCxnSpPr>
        <p:spPr>
          <a:xfrm flipV="1">
            <a:off x="3476485" y="5565649"/>
            <a:ext cx="415972" cy="1"/>
          </a:xfrm>
          <a:prstGeom prst="straightConnector1">
            <a:avLst/>
          </a:prstGeom>
          <a:ln w="15875">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16" name="Straight Arrow Connector 20"/>
          <p:cNvCxnSpPr>
            <a:stCxn id="11" idx="3"/>
            <a:endCxn id="9" idx="2"/>
          </p:cNvCxnSpPr>
          <p:nvPr/>
        </p:nvCxnSpPr>
        <p:spPr>
          <a:xfrm flipV="1">
            <a:off x="1652045" y="5924748"/>
            <a:ext cx="5625056" cy="646332"/>
          </a:xfrm>
          <a:prstGeom prst="curvedConnector2">
            <a:avLst/>
          </a:prstGeom>
          <a:ln w="15875">
            <a:solidFill>
              <a:schemeClr val="tx1"/>
            </a:solidFill>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295279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Prevalent Users Bias Variant</a:t>
            </a:r>
          </a:p>
        </p:txBody>
      </p:sp>
      <p:sp>
        <p:nvSpPr>
          <p:cNvPr id="5" name="Content Placeholder 4"/>
          <p:cNvSpPr>
            <a:spLocks noGrp="1"/>
          </p:cNvSpPr>
          <p:nvPr>
            <p:ph idx="1"/>
          </p:nvPr>
        </p:nvSpPr>
        <p:spPr>
          <a:xfrm>
            <a:off x="457200" y="1371600"/>
            <a:ext cx="8229600" cy="4525963"/>
          </a:xfrm>
        </p:spPr>
        <p:txBody>
          <a:bodyPr>
            <a:normAutofit/>
          </a:bodyPr>
          <a:lstStyle/>
          <a:p>
            <a:r>
              <a:rPr lang="en-US" sz="1800" dirty="0"/>
              <a:t>Analyses are restricted to eligible individuals who initiate a treatment strategy and remain under follow-up through time T</a:t>
            </a:r>
            <a:r>
              <a:rPr lang="en-US" sz="1800" baseline="-25000" dirty="0"/>
              <a:t>0</a:t>
            </a:r>
            <a:r>
              <a:rPr lang="en-US" sz="1800" dirty="0"/>
              <a:t>, and only time after T</a:t>
            </a:r>
            <a:r>
              <a:rPr lang="en-US" sz="1800" baseline="-25000" dirty="0"/>
              <a:t>0  </a:t>
            </a:r>
            <a:r>
              <a:rPr lang="en-US" sz="1800" dirty="0"/>
              <a:t>is included in the analysis. </a:t>
            </a:r>
          </a:p>
          <a:p>
            <a:r>
              <a:rPr lang="en-US" sz="1800" dirty="0"/>
              <a:t>Arises in studies that include individuals who initiated one of the treatment strategies of interest before the start of follow-up and who continue to follow the same strategy during the follow-up, i.e., prevalent, current, or persistent users. </a:t>
            </a:r>
          </a:p>
          <a:p>
            <a:r>
              <a:rPr lang="en-US" sz="1800" dirty="0"/>
              <a:t>This may also create a bias if people who experience side effects alter treatment status before T</a:t>
            </a:r>
            <a:r>
              <a:rPr lang="en-US" sz="1800" baseline="-25000" dirty="0"/>
              <a:t>0.</a:t>
            </a:r>
            <a:endParaRPr lang="en-US" sz="1800" dirty="0"/>
          </a:p>
        </p:txBody>
      </p:sp>
      <p:sp>
        <p:nvSpPr>
          <p:cNvPr id="7" name="TextBox 6"/>
          <p:cNvSpPr txBox="1"/>
          <p:nvPr/>
        </p:nvSpPr>
        <p:spPr>
          <a:xfrm>
            <a:off x="1295400" y="4144490"/>
            <a:ext cx="768608" cy="523220"/>
          </a:xfrm>
          <a:prstGeom prst="rect">
            <a:avLst/>
          </a:prstGeom>
          <a:noFill/>
        </p:spPr>
        <p:txBody>
          <a:bodyPr wrap="none" rtlCol="0">
            <a:spAutoFit/>
          </a:bodyPr>
          <a:lstStyle/>
          <a:p>
            <a:pPr>
              <a:buNone/>
            </a:pPr>
            <a:r>
              <a:rPr lang="en-US" dirty="0"/>
              <a:t>X</a:t>
            </a:r>
            <a:r>
              <a:rPr lang="en-US" baseline="-25000" dirty="0"/>
              <a:t>T-1</a:t>
            </a:r>
          </a:p>
        </p:txBody>
      </p:sp>
      <p:sp>
        <p:nvSpPr>
          <p:cNvPr id="8" name="TextBox 7"/>
          <p:cNvSpPr txBox="1"/>
          <p:nvPr/>
        </p:nvSpPr>
        <p:spPr>
          <a:xfrm>
            <a:off x="2095477" y="4680410"/>
            <a:ext cx="1371600" cy="1384995"/>
          </a:xfrm>
          <a:prstGeom prst="rect">
            <a:avLst/>
          </a:prstGeom>
          <a:noFill/>
        </p:spPr>
        <p:txBody>
          <a:bodyPr wrap="square" rtlCol="0">
            <a:spAutoFit/>
          </a:bodyPr>
          <a:lstStyle/>
          <a:p>
            <a:pPr algn="ctr">
              <a:buNone/>
            </a:pPr>
            <a:r>
              <a:rPr lang="en-US" dirty="0"/>
              <a:t>Side effects of X</a:t>
            </a:r>
          </a:p>
        </p:txBody>
      </p:sp>
      <p:sp>
        <p:nvSpPr>
          <p:cNvPr id="9" name="TextBox 8"/>
          <p:cNvSpPr txBox="1"/>
          <p:nvPr/>
        </p:nvSpPr>
        <p:spPr>
          <a:xfrm>
            <a:off x="6400801" y="5093751"/>
            <a:ext cx="1752600" cy="954107"/>
          </a:xfrm>
          <a:prstGeom prst="rect">
            <a:avLst/>
          </a:prstGeom>
          <a:noFill/>
        </p:spPr>
        <p:txBody>
          <a:bodyPr wrap="square" rtlCol="0">
            <a:spAutoFit/>
          </a:bodyPr>
          <a:lstStyle/>
          <a:p>
            <a:pPr algn="ctr">
              <a:buNone/>
            </a:pPr>
            <a:r>
              <a:rPr lang="en-US" dirty="0"/>
              <a:t>Event after T</a:t>
            </a:r>
            <a:r>
              <a:rPr lang="en-US" baseline="-25000" dirty="0"/>
              <a:t>0</a:t>
            </a:r>
            <a:endParaRPr lang="en-US" dirty="0"/>
          </a:p>
        </p:txBody>
      </p:sp>
      <p:sp>
        <p:nvSpPr>
          <p:cNvPr id="11" name="TextBox 10"/>
          <p:cNvSpPr txBox="1"/>
          <p:nvPr/>
        </p:nvSpPr>
        <p:spPr>
          <a:xfrm>
            <a:off x="1281775" y="6107716"/>
            <a:ext cx="444352" cy="523220"/>
          </a:xfrm>
          <a:prstGeom prst="rect">
            <a:avLst/>
          </a:prstGeom>
          <a:noFill/>
        </p:spPr>
        <p:txBody>
          <a:bodyPr wrap="none" rtlCol="0">
            <a:spAutoFit/>
          </a:bodyPr>
          <a:lstStyle/>
          <a:p>
            <a:pPr>
              <a:buNone/>
            </a:pPr>
            <a:r>
              <a:rPr lang="en-US" dirty="0"/>
              <a:t>U</a:t>
            </a:r>
          </a:p>
        </p:txBody>
      </p:sp>
      <p:cxnSp>
        <p:nvCxnSpPr>
          <p:cNvPr id="12" name="Straight Arrow Connector 11"/>
          <p:cNvCxnSpPr>
            <a:stCxn id="7" idx="2"/>
            <a:endCxn id="8" idx="1"/>
          </p:cNvCxnSpPr>
          <p:nvPr/>
        </p:nvCxnSpPr>
        <p:spPr>
          <a:xfrm>
            <a:off x="1679704" y="4667710"/>
            <a:ext cx="415773" cy="705198"/>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11" idx="0"/>
            <a:endCxn id="8" idx="1"/>
          </p:cNvCxnSpPr>
          <p:nvPr/>
        </p:nvCxnSpPr>
        <p:spPr>
          <a:xfrm flipV="1">
            <a:off x="1503951" y="5372908"/>
            <a:ext cx="591526" cy="734808"/>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4" name="Straight Arrow Connector 20"/>
          <p:cNvCxnSpPr>
            <a:stCxn id="7" idx="3"/>
            <a:endCxn id="17" idx="1"/>
          </p:cNvCxnSpPr>
          <p:nvPr/>
        </p:nvCxnSpPr>
        <p:spPr>
          <a:xfrm>
            <a:off x="2064008" y="4406100"/>
            <a:ext cx="1523557" cy="12700"/>
          </a:xfrm>
          <a:prstGeom prst="curvedConnector3">
            <a:avLst>
              <a:gd name="adj1" fmla="val 50000"/>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6" name="Straight Arrow Connector 20"/>
          <p:cNvCxnSpPr>
            <a:stCxn id="11" idx="3"/>
            <a:endCxn id="9" idx="2"/>
          </p:cNvCxnSpPr>
          <p:nvPr/>
        </p:nvCxnSpPr>
        <p:spPr>
          <a:xfrm flipV="1">
            <a:off x="1726127" y="6047858"/>
            <a:ext cx="5550974" cy="321468"/>
          </a:xfrm>
          <a:prstGeom prst="curvedConnector2">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3587565" y="4144490"/>
            <a:ext cx="710451" cy="523220"/>
          </a:xfrm>
          <a:prstGeom prst="rect">
            <a:avLst/>
          </a:prstGeom>
          <a:noFill/>
        </p:spPr>
        <p:txBody>
          <a:bodyPr wrap="none" rtlCol="0">
            <a:spAutoFit/>
          </a:bodyPr>
          <a:lstStyle/>
          <a:p>
            <a:pPr>
              <a:buNone/>
            </a:pPr>
            <a:r>
              <a:rPr lang="en-US" dirty="0"/>
              <a:t>X</a:t>
            </a:r>
            <a:r>
              <a:rPr lang="en-US" baseline="-25000" dirty="0"/>
              <a:t>T0</a:t>
            </a:r>
            <a:endParaRPr lang="en-US" dirty="0"/>
          </a:p>
        </p:txBody>
      </p:sp>
      <p:cxnSp>
        <p:nvCxnSpPr>
          <p:cNvPr id="18" name="Straight Arrow Connector 20"/>
          <p:cNvCxnSpPr>
            <a:stCxn id="17" idx="3"/>
            <a:endCxn id="9" idx="0"/>
          </p:cNvCxnSpPr>
          <p:nvPr/>
        </p:nvCxnSpPr>
        <p:spPr>
          <a:xfrm>
            <a:off x="4298016" y="4406100"/>
            <a:ext cx="2979085" cy="687651"/>
          </a:xfrm>
          <a:prstGeom prst="curvedConnector2">
            <a:avLst/>
          </a:prstGeom>
          <a:ln w="25400">
            <a:solidFill>
              <a:schemeClr val="accent4">
                <a:lumMod val="75000"/>
              </a:schemeClr>
            </a:solidFill>
            <a:prstDash val="dash"/>
            <a:tailEnd type="stealth"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8" idx="3"/>
            <a:endCxn id="17" idx="2"/>
          </p:cNvCxnSpPr>
          <p:nvPr/>
        </p:nvCxnSpPr>
        <p:spPr>
          <a:xfrm flipV="1">
            <a:off x="3467077" y="4667710"/>
            <a:ext cx="475714" cy="705198"/>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026141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Immortal time bias</a:t>
            </a:r>
          </a:p>
        </p:txBody>
      </p:sp>
      <p:sp>
        <p:nvSpPr>
          <p:cNvPr id="3" name="Content Placeholder 2"/>
          <p:cNvSpPr>
            <a:spLocks noGrp="1"/>
          </p:cNvSpPr>
          <p:nvPr>
            <p:ph idx="1"/>
          </p:nvPr>
        </p:nvSpPr>
        <p:spPr/>
        <p:txBody>
          <a:bodyPr>
            <a:normAutofit fontScale="85000" lnSpcReduction="20000"/>
          </a:bodyPr>
          <a:lstStyle/>
          <a:p>
            <a:r>
              <a:rPr lang="en-US" dirty="0"/>
              <a:t>“A span of time in the observation or follow-up period of a cohort during which the outcome under study could not have occurred.”</a:t>
            </a:r>
          </a:p>
          <a:p>
            <a:r>
              <a:rPr lang="en-US" dirty="0"/>
              <a:t>Example: comparing effect of heart transplant receipt on survival time, beginning follow up at the time patient is placed on the wait list.  The time from wait list placement to receipt of the transplant is “immortal time” for transplant recipients in that, had they died during this period, they would not have received the transplant (organ donation rules being limited to living recipients). </a:t>
            </a:r>
          </a:p>
          <a:p>
            <a:r>
              <a:rPr lang="en-US" dirty="0"/>
              <a:t>Sometimes called “survivor treatment selection bias” but that is a very confusing label. </a:t>
            </a:r>
          </a:p>
        </p:txBody>
      </p:sp>
    </p:spTree>
    <p:extLst>
      <p:ext uri="{BB962C8B-B14F-4D97-AF65-F5344CB8AC3E}">
        <p14:creationId xmlns:p14="http://schemas.microsoft.com/office/powerpoint/2010/main" val="141651524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DAGs for the most innocuous variant of immortal time bias</a:t>
            </a:r>
          </a:p>
        </p:txBody>
      </p:sp>
      <p:sp>
        <p:nvSpPr>
          <p:cNvPr id="3" name="Content Placeholder 2"/>
          <p:cNvSpPr>
            <a:spLocks noGrp="1"/>
          </p:cNvSpPr>
          <p:nvPr>
            <p:ph idx="1"/>
          </p:nvPr>
        </p:nvSpPr>
        <p:spPr>
          <a:xfrm>
            <a:off x="457200" y="1600200"/>
            <a:ext cx="8229600" cy="4724400"/>
          </a:xfrm>
        </p:spPr>
        <p:txBody>
          <a:bodyPr>
            <a:normAutofit/>
          </a:bodyPr>
          <a:lstStyle/>
          <a:p>
            <a:pPr>
              <a:spcBef>
                <a:spcPts val="0"/>
              </a:spcBef>
            </a:pPr>
            <a:r>
              <a:rPr lang="en-US" sz="2000" dirty="0"/>
              <a:t>The immortal time is equal for the exposed and unexposed, i.e., neither exposed nor unexposed who had the event during the immortal period are included. </a:t>
            </a:r>
          </a:p>
          <a:p>
            <a:pPr>
              <a:spcBef>
                <a:spcPts val="0"/>
              </a:spcBef>
            </a:pPr>
            <a:r>
              <a:rPr lang="en-US" sz="2000" dirty="0"/>
              <a:t>This attenuates all rate estimates (because there’s too much time in the denominator). It will therefore typically bias effect estimates based on the ratios of event rates. </a:t>
            </a:r>
          </a:p>
          <a:p>
            <a:pPr>
              <a:spcBef>
                <a:spcPts val="0"/>
              </a:spcBef>
            </a:pPr>
            <a:r>
              <a:rPr lang="en-US" sz="2000" dirty="0"/>
              <a:t>If there is any unmeasured cause of the event which persists from the immortal time to the follow-up time (e.g., U in the DAG), it will also induce collider bias and affect any comparison (e.g., risk differences).  </a:t>
            </a:r>
          </a:p>
          <a:p>
            <a:pPr>
              <a:spcBef>
                <a:spcPts val="0"/>
              </a:spcBef>
            </a:pPr>
            <a:endParaRPr lang="en-US" sz="2000" dirty="0"/>
          </a:p>
          <a:p>
            <a:pPr>
              <a:spcBef>
                <a:spcPts val="0"/>
              </a:spcBef>
            </a:pPr>
            <a:endParaRPr lang="en-US" sz="2000" dirty="0"/>
          </a:p>
          <a:p>
            <a:pPr>
              <a:spcBef>
                <a:spcPts val="0"/>
              </a:spcBef>
            </a:pPr>
            <a:endParaRPr lang="en-US" sz="2000" dirty="0"/>
          </a:p>
          <a:p>
            <a:pPr>
              <a:spcBef>
                <a:spcPts val="0"/>
              </a:spcBef>
            </a:pPr>
            <a:endParaRPr lang="en-US" sz="2000" dirty="0"/>
          </a:p>
          <a:p>
            <a:pPr>
              <a:spcBef>
                <a:spcPts val="0"/>
              </a:spcBef>
            </a:pPr>
            <a:endParaRPr lang="en-US" sz="2000" dirty="0"/>
          </a:p>
          <a:p>
            <a:pPr>
              <a:spcBef>
                <a:spcPts val="0"/>
              </a:spcBef>
            </a:pPr>
            <a:endParaRPr lang="en-US" sz="2000" dirty="0"/>
          </a:p>
        </p:txBody>
      </p:sp>
      <p:grpSp>
        <p:nvGrpSpPr>
          <p:cNvPr id="14" name="Group 13"/>
          <p:cNvGrpSpPr/>
          <p:nvPr/>
        </p:nvGrpSpPr>
        <p:grpSpPr>
          <a:xfrm>
            <a:off x="2438400" y="4572000"/>
            <a:ext cx="6438877" cy="1969532"/>
            <a:chOff x="1485923" y="4278868"/>
            <a:chExt cx="6438877" cy="1969532"/>
          </a:xfrm>
        </p:grpSpPr>
        <p:sp>
          <p:nvSpPr>
            <p:cNvPr id="15" name="TextBox 14"/>
            <p:cNvSpPr txBox="1"/>
            <p:nvPr/>
          </p:nvSpPr>
          <p:spPr>
            <a:xfrm>
              <a:off x="1499548" y="4278868"/>
              <a:ext cx="351378" cy="369332"/>
            </a:xfrm>
            <a:prstGeom prst="rect">
              <a:avLst/>
            </a:prstGeom>
            <a:noFill/>
          </p:spPr>
          <p:txBody>
            <a:bodyPr wrap="none" rtlCol="0">
              <a:spAutoFit/>
            </a:bodyPr>
            <a:lstStyle/>
            <a:p>
              <a:pPr>
                <a:buNone/>
              </a:pPr>
              <a:r>
                <a:rPr lang="en-US" sz="1800" dirty="0"/>
                <a:t>X</a:t>
              </a:r>
            </a:p>
          </p:txBody>
        </p:sp>
        <p:sp>
          <p:nvSpPr>
            <p:cNvPr id="16" name="TextBox 15"/>
            <p:cNvSpPr txBox="1"/>
            <p:nvPr/>
          </p:nvSpPr>
          <p:spPr>
            <a:xfrm>
              <a:off x="2286000" y="4842020"/>
              <a:ext cx="1371600" cy="923330"/>
            </a:xfrm>
            <a:prstGeom prst="rect">
              <a:avLst/>
            </a:prstGeom>
            <a:noFill/>
          </p:spPr>
          <p:txBody>
            <a:bodyPr wrap="square" rtlCol="0">
              <a:spAutoFit/>
            </a:bodyPr>
            <a:lstStyle/>
            <a:p>
              <a:pPr algn="ctr">
                <a:buNone/>
              </a:pPr>
              <a:r>
                <a:rPr lang="en-US" sz="1800" dirty="0"/>
                <a:t>Event during immortal period</a:t>
              </a:r>
            </a:p>
          </p:txBody>
        </p:sp>
        <p:sp>
          <p:nvSpPr>
            <p:cNvPr id="17" name="TextBox 16"/>
            <p:cNvSpPr txBox="1"/>
            <p:nvPr/>
          </p:nvSpPr>
          <p:spPr>
            <a:xfrm>
              <a:off x="6248400" y="4996708"/>
              <a:ext cx="1676400" cy="646331"/>
            </a:xfrm>
            <a:prstGeom prst="rect">
              <a:avLst/>
            </a:prstGeom>
            <a:noFill/>
          </p:spPr>
          <p:txBody>
            <a:bodyPr wrap="square" rtlCol="0">
              <a:spAutoFit/>
            </a:bodyPr>
            <a:lstStyle/>
            <a:p>
              <a:pPr algn="ctr">
                <a:buNone/>
              </a:pPr>
              <a:r>
                <a:rPr lang="en-US" sz="1800" dirty="0"/>
                <a:t>Event during follow-up</a:t>
              </a:r>
            </a:p>
          </p:txBody>
        </p:sp>
        <p:sp>
          <p:nvSpPr>
            <p:cNvPr id="18" name="TextBox 17"/>
            <p:cNvSpPr txBox="1"/>
            <p:nvPr/>
          </p:nvSpPr>
          <p:spPr>
            <a:xfrm>
              <a:off x="4082980" y="4980520"/>
              <a:ext cx="1676400" cy="646331"/>
            </a:xfrm>
            <a:prstGeom prst="rect">
              <a:avLst/>
            </a:prstGeom>
            <a:noFill/>
            <a:ln>
              <a:solidFill>
                <a:schemeClr val="tx1"/>
              </a:solidFill>
            </a:ln>
          </p:spPr>
          <p:txBody>
            <a:bodyPr wrap="square" rtlCol="0">
              <a:spAutoFit/>
            </a:bodyPr>
            <a:lstStyle/>
            <a:p>
              <a:pPr algn="ctr">
                <a:buNone/>
              </a:pPr>
              <a:r>
                <a:rPr lang="en-US" sz="1800" dirty="0"/>
                <a:t>Participate in the study</a:t>
              </a:r>
            </a:p>
          </p:txBody>
        </p:sp>
        <p:sp>
          <p:nvSpPr>
            <p:cNvPr id="19" name="TextBox 18"/>
            <p:cNvSpPr txBox="1"/>
            <p:nvPr/>
          </p:nvSpPr>
          <p:spPr>
            <a:xfrm>
              <a:off x="1485923" y="5879068"/>
              <a:ext cx="351378" cy="369332"/>
            </a:xfrm>
            <a:prstGeom prst="rect">
              <a:avLst/>
            </a:prstGeom>
            <a:noFill/>
          </p:spPr>
          <p:txBody>
            <a:bodyPr wrap="none" rtlCol="0">
              <a:spAutoFit/>
            </a:bodyPr>
            <a:lstStyle/>
            <a:p>
              <a:pPr>
                <a:buNone/>
              </a:pPr>
              <a:r>
                <a:rPr lang="en-US" sz="1800" dirty="0"/>
                <a:t>U</a:t>
              </a:r>
            </a:p>
          </p:txBody>
        </p:sp>
        <p:cxnSp>
          <p:nvCxnSpPr>
            <p:cNvPr id="20" name="Straight Arrow Connector 19"/>
            <p:cNvCxnSpPr>
              <a:stCxn id="15" idx="2"/>
              <a:endCxn id="16" idx="1"/>
            </p:cNvCxnSpPr>
            <p:nvPr/>
          </p:nvCxnSpPr>
          <p:spPr>
            <a:xfrm>
              <a:off x="1675237" y="4648200"/>
              <a:ext cx="610763" cy="655485"/>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9" idx="0"/>
              <a:endCxn id="16" idx="1"/>
            </p:cNvCxnSpPr>
            <p:nvPr/>
          </p:nvCxnSpPr>
          <p:spPr>
            <a:xfrm flipV="1">
              <a:off x="1661612" y="5303685"/>
              <a:ext cx="624388" cy="575383"/>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2" name="Straight Arrow Connector 20"/>
            <p:cNvCxnSpPr>
              <a:stCxn id="15" idx="3"/>
              <a:endCxn id="17" idx="0"/>
            </p:cNvCxnSpPr>
            <p:nvPr/>
          </p:nvCxnSpPr>
          <p:spPr>
            <a:xfrm>
              <a:off x="1850926" y="4463534"/>
              <a:ext cx="5235674" cy="533174"/>
            </a:xfrm>
            <a:prstGeom prst="curvedConnector2">
              <a:avLst/>
            </a:prstGeom>
            <a:ln w="22225">
              <a:solidFill>
                <a:schemeClr val="accent4">
                  <a:lumMod val="75000"/>
                </a:schemeClr>
              </a:solidFill>
              <a:prstDash val="dash"/>
              <a:tailEnd type="stealth" w="lg" len="lg"/>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6" idx="3"/>
              <a:endCxn id="18" idx="1"/>
            </p:cNvCxnSpPr>
            <p:nvPr/>
          </p:nvCxnSpPr>
          <p:spPr>
            <a:xfrm>
              <a:off x="3657600" y="5303685"/>
              <a:ext cx="425380" cy="1"/>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4" name="Straight Arrow Connector 20"/>
            <p:cNvCxnSpPr>
              <a:stCxn id="19" idx="3"/>
              <a:endCxn id="17" idx="2"/>
            </p:cNvCxnSpPr>
            <p:nvPr/>
          </p:nvCxnSpPr>
          <p:spPr>
            <a:xfrm flipV="1">
              <a:off x="1837301" y="5643039"/>
              <a:ext cx="5249299" cy="420695"/>
            </a:xfrm>
            <a:prstGeom prst="curvedConnector2">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93440048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DAGs for the most innocuous variant of immortal time bias</a:t>
            </a:r>
          </a:p>
        </p:txBody>
      </p:sp>
      <p:sp>
        <p:nvSpPr>
          <p:cNvPr id="3" name="Content Placeholder 2"/>
          <p:cNvSpPr>
            <a:spLocks noGrp="1"/>
          </p:cNvSpPr>
          <p:nvPr>
            <p:ph idx="1"/>
          </p:nvPr>
        </p:nvSpPr>
        <p:spPr>
          <a:xfrm>
            <a:off x="457200" y="1600200"/>
            <a:ext cx="7391400" cy="4724400"/>
          </a:xfrm>
        </p:spPr>
        <p:txBody>
          <a:bodyPr>
            <a:normAutofit/>
          </a:bodyPr>
          <a:lstStyle/>
          <a:p>
            <a:pPr>
              <a:spcBef>
                <a:spcPts val="0"/>
              </a:spcBef>
            </a:pPr>
            <a:r>
              <a:rPr lang="en-US" sz="2000" dirty="0"/>
              <a:t>Under the null hypothesis that exposure doesn’t influence the outcome, this type of immortal time shouldn’t create a bias though, because there is no collider. </a:t>
            </a:r>
          </a:p>
          <a:p>
            <a:pPr>
              <a:spcBef>
                <a:spcPts val="0"/>
              </a:spcBef>
            </a:pPr>
            <a:r>
              <a:rPr lang="en-US" sz="2000" dirty="0"/>
              <a:t>Note that you would still be calculating event rates incorrectly, but the effect estimate for X should be null regardless.</a:t>
            </a:r>
          </a:p>
        </p:txBody>
      </p:sp>
      <p:sp>
        <p:nvSpPr>
          <p:cNvPr id="15" name="TextBox 14"/>
          <p:cNvSpPr txBox="1"/>
          <p:nvPr/>
        </p:nvSpPr>
        <p:spPr>
          <a:xfrm>
            <a:off x="1156625" y="3428804"/>
            <a:ext cx="332142" cy="338554"/>
          </a:xfrm>
          <a:prstGeom prst="rect">
            <a:avLst/>
          </a:prstGeom>
          <a:noFill/>
        </p:spPr>
        <p:txBody>
          <a:bodyPr wrap="none" rtlCol="0">
            <a:spAutoFit/>
          </a:bodyPr>
          <a:lstStyle/>
          <a:p>
            <a:pPr>
              <a:buNone/>
            </a:pPr>
            <a:r>
              <a:rPr lang="en-US" sz="1600" dirty="0"/>
              <a:t>X</a:t>
            </a:r>
          </a:p>
        </p:txBody>
      </p:sp>
      <p:sp>
        <p:nvSpPr>
          <p:cNvPr id="16" name="TextBox 15"/>
          <p:cNvSpPr txBox="1"/>
          <p:nvPr/>
        </p:nvSpPr>
        <p:spPr>
          <a:xfrm>
            <a:off x="1943077" y="3991956"/>
            <a:ext cx="1371600" cy="830997"/>
          </a:xfrm>
          <a:prstGeom prst="rect">
            <a:avLst/>
          </a:prstGeom>
          <a:noFill/>
        </p:spPr>
        <p:txBody>
          <a:bodyPr wrap="square" rtlCol="0">
            <a:spAutoFit/>
          </a:bodyPr>
          <a:lstStyle/>
          <a:p>
            <a:pPr algn="ctr">
              <a:buNone/>
            </a:pPr>
            <a:r>
              <a:rPr lang="en-US" sz="1600" dirty="0"/>
              <a:t>Event during immortal period</a:t>
            </a:r>
          </a:p>
        </p:txBody>
      </p:sp>
      <p:sp>
        <p:nvSpPr>
          <p:cNvPr id="17" name="TextBox 16"/>
          <p:cNvSpPr txBox="1"/>
          <p:nvPr/>
        </p:nvSpPr>
        <p:spPr>
          <a:xfrm>
            <a:off x="5905477" y="4146644"/>
            <a:ext cx="1676400" cy="584775"/>
          </a:xfrm>
          <a:prstGeom prst="rect">
            <a:avLst/>
          </a:prstGeom>
          <a:noFill/>
        </p:spPr>
        <p:txBody>
          <a:bodyPr wrap="square" rtlCol="0">
            <a:spAutoFit/>
          </a:bodyPr>
          <a:lstStyle/>
          <a:p>
            <a:pPr algn="ctr">
              <a:buNone/>
            </a:pPr>
            <a:r>
              <a:rPr lang="en-US" sz="1600" dirty="0"/>
              <a:t>Event during follow-up</a:t>
            </a:r>
          </a:p>
        </p:txBody>
      </p:sp>
      <p:sp>
        <p:nvSpPr>
          <p:cNvPr id="18" name="TextBox 17"/>
          <p:cNvSpPr txBox="1"/>
          <p:nvPr/>
        </p:nvSpPr>
        <p:spPr>
          <a:xfrm>
            <a:off x="3740057" y="4130456"/>
            <a:ext cx="1676400" cy="584775"/>
          </a:xfrm>
          <a:prstGeom prst="rect">
            <a:avLst/>
          </a:prstGeom>
          <a:noFill/>
          <a:ln>
            <a:solidFill>
              <a:schemeClr val="tx1"/>
            </a:solidFill>
          </a:ln>
        </p:spPr>
        <p:txBody>
          <a:bodyPr wrap="square" rtlCol="0">
            <a:spAutoFit/>
          </a:bodyPr>
          <a:lstStyle/>
          <a:p>
            <a:pPr algn="ctr">
              <a:buNone/>
            </a:pPr>
            <a:r>
              <a:rPr lang="en-US" sz="1600" dirty="0"/>
              <a:t>Participate in the study</a:t>
            </a:r>
          </a:p>
        </p:txBody>
      </p:sp>
      <p:sp>
        <p:nvSpPr>
          <p:cNvPr id="19" name="TextBox 18"/>
          <p:cNvSpPr txBox="1"/>
          <p:nvPr/>
        </p:nvSpPr>
        <p:spPr>
          <a:xfrm>
            <a:off x="1143000" y="5029004"/>
            <a:ext cx="332142" cy="338554"/>
          </a:xfrm>
          <a:prstGeom prst="rect">
            <a:avLst/>
          </a:prstGeom>
          <a:noFill/>
        </p:spPr>
        <p:txBody>
          <a:bodyPr wrap="none" rtlCol="0">
            <a:spAutoFit/>
          </a:bodyPr>
          <a:lstStyle/>
          <a:p>
            <a:pPr>
              <a:buNone/>
            </a:pPr>
            <a:r>
              <a:rPr lang="en-US" sz="1600" dirty="0"/>
              <a:t>U</a:t>
            </a:r>
          </a:p>
        </p:txBody>
      </p:sp>
      <p:cxnSp>
        <p:nvCxnSpPr>
          <p:cNvPr id="21" name="Straight Arrow Connector 20"/>
          <p:cNvCxnSpPr>
            <a:stCxn id="19" idx="0"/>
            <a:endCxn id="16" idx="1"/>
          </p:cNvCxnSpPr>
          <p:nvPr/>
        </p:nvCxnSpPr>
        <p:spPr>
          <a:xfrm flipV="1">
            <a:off x="1309071" y="4407455"/>
            <a:ext cx="634006" cy="621549"/>
          </a:xfrm>
          <a:prstGeom prst="straightConnector1">
            <a:avLst/>
          </a:prstGeom>
          <a:ln w="12700">
            <a:solidFill>
              <a:schemeClr val="tx1"/>
            </a:solidFill>
            <a:tailEnd type="stealth" w="lg"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6" idx="3"/>
            <a:endCxn id="18" idx="1"/>
          </p:cNvCxnSpPr>
          <p:nvPr/>
        </p:nvCxnSpPr>
        <p:spPr>
          <a:xfrm>
            <a:off x="3314677" y="4407455"/>
            <a:ext cx="425380" cy="15389"/>
          </a:xfrm>
          <a:prstGeom prst="straightConnector1">
            <a:avLst/>
          </a:prstGeom>
          <a:ln w="12700">
            <a:solidFill>
              <a:schemeClr val="tx1"/>
            </a:solidFill>
            <a:tailEnd type="stealth"/>
          </a:ln>
        </p:spPr>
        <p:style>
          <a:lnRef idx="1">
            <a:schemeClr val="accent1"/>
          </a:lnRef>
          <a:fillRef idx="0">
            <a:schemeClr val="accent1"/>
          </a:fillRef>
          <a:effectRef idx="0">
            <a:schemeClr val="accent1"/>
          </a:effectRef>
          <a:fontRef idx="minor">
            <a:schemeClr val="tx1"/>
          </a:fontRef>
        </p:style>
      </p:cxnSp>
      <p:cxnSp>
        <p:nvCxnSpPr>
          <p:cNvPr id="24" name="Straight Arrow Connector 20"/>
          <p:cNvCxnSpPr>
            <a:stCxn id="19" idx="3"/>
            <a:endCxn id="17" idx="2"/>
          </p:cNvCxnSpPr>
          <p:nvPr/>
        </p:nvCxnSpPr>
        <p:spPr>
          <a:xfrm flipV="1">
            <a:off x="1475142" y="4731419"/>
            <a:ext cx="5268535" cy="466862"/>
          </a:xfrm>
          <a:prstGeom prst="curvedConnector2">
            <a:avLst/>
          </a:prstGeom>
          <a:ln w="12700">
            <a:solidFill>
              <a:schemeClr val="tx1"/>
            </a:solidFill>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529363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DAGs for the worst variant of immortal time bias</a:t>
            </a:r>
          </a:p>
        </p:txBody>
      </p:sp>
      <p:sp>
        <p:nvSpPr>
          <p:cNvPr id="3" name="Content Placeholder 2"/>
          <p:cNvSpPr>
            <a:spLocks noGrp="1"/>
          </p:cNvSpPr>
          <p:nvPr>
            <p:ph idx="1"/>
          </p:nvPr>
        </p:nvSpPr>
        <p:spPr>
          <a:xfrm>
            <a:off x="457199" y="1600200"/>
            <a:ext cx="8186813" cy="4724400"/>
          </a:xfrm>
        </p:spPr>
        <p:txBody>
          <a:bodyPr>
            <a:normAutofit/>
          </a:bodyPr>
          <a:lstStyle/>
          <a:p>
            <a:pPr>
              <a:spcBef>
                <a:spcPts val="0"/>
              </a:spcBef>
            </a:pPr>
            <a:r>
              <a:rPr lang="en-US" sz="1800" dirty="0"/>
              <a:t>The immortal time applies differentially to the exposed versus the unexposed. </a:t>
            </a:r>
          </a:p>
          <a:p>
            <a:pPr>
              <a:spcBef>
                <a:spcPts val="0"/>
              </a:spcBef>
            </a:pPr>
            <a:r>
              <a:rPr lang="en-US" sz="1800" dirty="0"/>
              <a:t>For example, if exposure was only characterized or occurred at the conclusion of the immortal time (the transplant example) any cases that occurred during that time would be classed as unexposed. </a:t>
            </a:r>
          </a:p>
          <a:p>
            <a:pPr>
              <a:spcBef>
                <a:spcPts val="0"/>
              </a:spcBef>
            </a:pPr>
            <a:r>
              <a:rPr lang="en-US" sz="1800" dirty="0"/>
              <a:t>This creates an extreme bias under the null or any alternative hypothesis, because having an event during the immortal period effectively confounds exposure and the event rate. </a:t>
            </a:r>
          </a:p>
          <a:p>
            <a:pPr>
              <a:spcBef>
                <a:spcPts val="0"/>
              </a:spcBef>
            </a:pPr>
            <a:endParaRPr lang="en-US" sz="2000" dirty="0"/>
          </a:p>
          <a:p>
            <a:pPr>
              <a:spcBef>
                <a:spcPts val="0"/>
              </a:spcBef>
            </a:pPr>
            <a:endParaRPr lang="en-US" sz="2000" dirty="0"/>
          </a:p>
          <a:p>
            <a:pPr>
              <a:spcBef>
                <a:spcPts val="0"/>
              </a:spcBef>
            </a:pPr>
            <a:endParaRPr lang="en-US" sz="2000" dirty="0"/>
          </a:p>
          <a:p>
            <a:pPr>
              <a:spcBef>
                <a:spcPts val="0"/>
              </a:spcBef>
            </a:pPr>
            <a:endParaRPr lang="en-US" sz="2000" dirty="0"/>
          </a:p>
          <a:p>
            <a:pPr>
              <a:spcBef>
                <a:spcPts val="0"/>
              </a:spcBef>
            </a:pPr>
            <a:endParaRPr lang="en-US" sz="2000" dirty="0"/>
          </a:p>
          <a:p>
            <a:pPr>
              <a:spcBef>
                <a:spcPts val="0"/>
              </a:spcBef>
            </a:pPr>
            <a:endParaRPr lang="en-US" sz="2000" dirty="0"/>
          </a:p>
        </p:txBody>
      </p:sp>
      <p:sp>
        <p:nvSpPr>
          <p:cNvPr id="15" name="TextBox 14"/>
          <p:cNvSpPr txBox="1"/>
          <p:nvPr/>
        </p:nvSpPr>
        <p:spPr>
          <a:xfrm>
            <a:off x="3124200" y="4474349"/>
            <a:ext cx="381000" cy="369332"/>
          </a:xfrm>
          <a:prstGeom prst="rect">
            <a:avLst/>
          </a:prstGeom>
          <a:noFill/>
        </p:spPr>
        <p:txBody>
          <a:bodyPr wrap="square" rtlCol="0">
            <a:spAutoFit/>
          </a:bodyPr>
          <a:lstStyle/>
          <a:p>
            <a:pPr>
              <a:buNone/>
            </a:pPr>
            <a:r>
              <a:rPr lang="en-US" sz="1800" dirty="0"/>
              <a:t>X</a:t>
            </a:r>
          </a:p>
        </p:txBody>
      </p:sp>
      <p:sp>
        <p:nvSpPr>
          <p:cNvPr id="16" name="TextBox 15"/>
          <p:cNvSpPr txBox="1"/>
          <p:nvPr/>
        </p:nvSpPr>
        <p:spPr>
          <a:xfrm>
            <a:off x="762000" y="4197350"/>
            <a:ext cx="1371600" cy="923330"/>
          </a:xfrm>
          <a:prstGeom prst="rect">
            <a:avLst/>
          </a:prstGeom>
          <a:noFill/>
        </p:spPr>
        <p:txBody>
          <a:bodyPr wrap="square" rtlCol="0">
            <a:spAutoFit/>
          </a:bodyPr>
          <a:lstStyle/>
          <a:p>
            <a:pPr algn="ctr">
              <a:buNone/>
            </a:pPr>
            <a:r>
              <a:rPr lang="en-US" sz="1800" dirty="0"/>
              <a:t>Event during immortal period</a:t>
            </a:r>
          </a:p>
        </p:txBody>
      </p:sp>
      <p:sp>
        <p:nvSpPr>
          <p:cNvPr id="17" name="TextBox 16"/>
          <p:cNvSpPr txBox="1"/>
          <p:nvPr/>
        </p:nvSpPr>
        <p:spPr>
          <a:xfrm>
            <a:off x="4533923" y="4335850"/>
            <a:ext cx="1447800" cy="646331"/>
          </a:xfrm>
          <a:prstGeom prst="rect">
            <a:avLst/>
          </a:prstGeom>
          <a:noFill/>
        </p:spPr>
        <p:txBody>
          <a:bodyPr wrap="square" rtlCol="0">
            <a:spAutoFit/>
          </a:bodyPr>
          <a:lstStyle/>
          <a:p>
            <a:pPr algn="ctr">
              <a:buNone/>
            </a:pPr>
            <a:r>
              <a:rPr lang="en-US" sz="1800" dirty="0"/>
              <a:t>Event during follow-up</a:t>
            </a:r>
          </a:p>
        </p:txBody>
      </p:sp>
      <p:cxnSp>
        <p:nvCxnSpPr>
          <p:cNvPr id="20" name="Straight Arrow Connector 19"/>
          <p:cNvCxnSpPr>
            <a:stCxn id="16" idx="3"/>
            <a:endCxn id="15" idx="1"/>
          </p:cNvCxnSpPr>
          <p:nvPr/>
        </p:nvCxnSpPr>
        <p:spPr>
          <a:xfrm>
            <a:off x="2133600" y="4659015"/>
            <a:ext cx="990600" cy="0"/>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2" name="Straight Arrow Connector 20"/>
          <p:cNvCxnSpPr>
            <a:stCxn id="15" idx="3"/>
            <a:endCxn id="17" idx="1"/>
          </p:cNvCxnSpPr>
          <p:nvPr/>
        </p:nvCxnSpPr>
        <p:spPr>
          <a:xfrm>
            <a:off x="3505200" y="4659015"/>
            <a:ext cx="1028723" cy="1"/>
          </a:xfrm>
          <a:prstGeom prst="straightConnector1">
            <a:avLst/>
          </a:prstGeom>
          <a:ln w="25400">
            <a:solidFill>
              <a:schemeClr val="accent4">
                <a:lumMod val="75000"/>
              </a:schemeClr>
            </a:solidFill>
            <a:prstDash val="dash"/>
            <a:tailEnd type="stealth" w="lg" len="lg"/>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6321337" y="4489781"/>
            <a:ext cx="1298663" cy="369332"/>
          </a:xfrm>
          <a:prstGeom prst="rect">
            <a:avLst/>
          </a:prstGeom>
          <a:noFill/>
        </p:spPr>
        <p:txBody>
          <a:bodyPr wrap="square" rtlCol="0">
            <a:spAutoFit/>
          </a:bodyPr>
          <a:lstStyle/>
          <a:p>
            <a:pPr algn="ctr">
              <a:buNone/>
            </a:pPr>
            <a:r>
              <a:rPr lang="en-US" sz="1800" dirty="0"/>
              <a:t>Event rate</a:t>
            </a:r>
          </a:p>
        </p:txBody>
      </p:sp>
      <p:cxnSp>
        <p:nvCxnSpPr>
          <p:cNvPr id="26" name="Straight Arrow Connector 25"/>
          <p:cNvCxnSpPr/>
          <p:nvPr/>
        </p:nvCxnSpPr>
        <p:spPr>
          <a:xfrm>
            <a:off x="5895957" y="4674446"/>
            <a:ext cx="425380" cy="1"/>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7" name="Straight Arrow Connector 20"/>
          <p:cNvCxnSpPr>
            <a:stCxn id="16" idx="0"/>
            <a:endCxn id="25" idx="0"/>
          </p:cNvCxnSpPr>
          <p:nvPr/>
        </p:nvCxnSpPr>
        <p:spPr>
          <a:xfrm rot="16200000" flipH="1">
            <a:off x="4063018" y="1582131"/>
            <a:ext cx="292431" cy="5522869"/>
          </a:xfrm>
          <a:prstGeom prst="curvedConnector3">
            <a:avLst>
              <a:gd name="adj1" fmla="val -78172"/>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3239146" y="6063734"/>
            <a:ext cx="381000" cy="369332"/>
          </a:xfrm>
          <a:prstGeom prst="rect">
            <a:avLst/>
          </a:prstGeom>
          <a:noFill/>
        </p:spPr>
        <p:txBody>
          <a:bodyPr wrap="square" rtlCol="0">
            <a:spAutoFit/>
          </a:bodyPr>
          <a:lstStyle/>
          <a:p>
            <a:pPr>
              <a:buNone/>
            </a:pPr>
            <a:r>
              <a:rPr lang="en-US" sz="1800" dirty="0"/>
              <a:t>X</a:t>
            </a:r>
          </a:p>
        </p:txBody>
      </p:sp>
      <p:sp>
        <p:nvSpPr>
          <p:cNvPr id="50" name="TextBox 49"/>
          <p:cNvSpPr txBox="1"/>
          <p:nvPr/>
        </p:nvSpPr>
        <p:spPr>
          <a:xfrm>
            <a:off x="876946" y="5786735"/>
            <a:ext cx="1371600" cy="923330"/>
          </a:xfrm>
          <a:prstGeom prst="rect">
            <a:avLst/>
          </a:prstGeom>
          <a:noFill/>
        </p:spPr>
        <p:txBody>
          <a:bodyPr wrap="square" rtlCol="0">
            <a:spAutoFit/>
          </a:bodyPr>
          <a:lstStyle/>
          <a:p>
            <a:pPr algn="ctr">
              <a:buNone/>
            </a:pPr>
            <a:r>
              <a:rPr lang="en-US" sz="1800" dirty="0"/>
              <a:t>Event during immortal period</a:t>
            </a:r>
          </a:p>
        </p:txBody>
      </p:sp>
      <p:sp>
        <p:nvSpPr>
          <p:cNvPr id="51" name="TextBox 50"/>
          <p:cNvSpPr txBox="1"/>
          <p:nvPr/>
        </p:nvSpPr>
        <p:spPr>
          <a:xfrm>
            <a:off x="4648869" y="5925235"/>
            <a:ext cx="1447800" cy="646331"/>
          </a:xfrm>
          <a:prstGeom prst="rect">
            <a:avLst/>
          </a:prstGeom>
          <a:noFill/>
        </p:spPr>
        <p:txBody>
          <a:bodyPr wrap="square" rtlCol="0">
            <a:spAutoFit/>
          </a:bodyPr>
          <a:lstStyle/>
          <a:p>
            <a:pPr algn="ctr">
              <a:buNone/>
            </a:pPr>
            <a:r>
              <a:rPr lang="en-US" sz="1800" dirty="0"/>
              <a:t>Event during follow-up</a:t>
            </a:r>
          </a:p>
        </p:txBody>
      </p:sp>
      <p:cxnSp>
        <p:nvCxnSpPr>
          <p:cNvPr id="52" name="Straight Arrow Connector 51"/>
          <p:cNvCxnSpPr>
            <a:stCxn id="50" idx="3"/>
            <a:endCxn id="49" idx="1"/>
          </p:cNvCxnSpPr>
          <p:nvPr/>
        </p:nvCxnSpPr>
        <p:spPr>
          <a:xfrm>
            <a:off x="2248546" y="6248400"/>
            <a:ext cx="990600" cy="0"/>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6406578" y="6079165"/>
            <a:ext cx="1442022" cy="369332"/>
          </a:xfrm>
          <a:prstGeom prst="rect">
            <a:avLst/>
          </a:prstGeom>
          <a:noFill/>
        </p:spPr>
        <p:txBody>
          <a:bodyPr wrap="square" rtlCol="0">
            <a:spAutoFit/>
          </a:bodyPr>
          <a:lstStyle/>
          <a:p>
            <a:pPr algn="ctr">
              <a:buNone/>
            </a:pPr>
            <a:r>
              <a:rPr lang="en-US" sz="1800" dirty="0"/>
              <a:t>Event rate</a:t>
            </a:r>
          </a:p>
        </p:txBody>
      </p:sp>
      <p:cxnSp>
        <p:nvCxnSpPr>
          <p:cNvPr id="55" name="Straight Arrow Connector 54"/>
          <p:cNvCxnSpPr/>
          <p:nvPr/>
        </p:nvCxnSpPr>
        <p:spPr>
          <a:xfrm>
            <a:off x="6010903" y="6263831"/>
            <a:ext cx="425380" cy="1"/>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6" name="Straight Arrow Connector 20"/>
          <p:cNvCxnSpPr>
            <a:stCxn id="50" idx="0"/>
            <a:endCxn id="54" idx="0"/>
          </p:cNvCxnSpPr>
          <p:nvPr/>
        </p:nvCxnSpPr>
        <p:spPr>
          <a:xfrm rot="16200000" flipH="1">
            <a:off x="4198952" y="3150529"/>
            <a:ext cx="292430" cy="5564843"/>
          </a:xfrm>
          <a:prstGeom prst="curvedConnector3">
            <a:avLst>
              <a:gd name="adj1" fmla="val -78173"/>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582180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DAGs for an especially seductive variant of immortal time bias</a:t>
            </a:r>
          </a:p>
        </p:txBody>
      </p:sp>
      <p:sp>
        <p:nvSpPr>
          <p:cNvPr id="3" name="Content Placeholder 2"/>
          <p:cNvSpPr>
            <a:spLocks noGrp="1"/>
          </p:cNvSpPr>
          <p:nvPr>
            <p:ph idx="1"/>
          </p:nvPr>
        </p:nvSpPr>
        <p:spPr>
          <a:xfrm>
            <a:off x="128076" y="1510845"/>
            <a:ext cx="8673396" cy="4724400"/>
          </a:xfrm>
        </p:spPr>
        <p:txBody>
          <a:bodyPr>
            <a:normAutofit/>
          </a:bodyPr>
          <a:lstStyle/>
          <a:p>
            <a:pPr>
              <a:spcBef>
                <a:spcPts val="0"/>
              </a:spcBef>
            </a:pPr>
            <a:r>
              <a:rPr lang="en-US" sz="1800" dirty="0"/>
              <a:t>The independent variable is a count of episodes of exposures, which includes episodes occurring throughout the follow-up time.  For ex, estimate the effect of number of waves of medication use (0 to 3) on stroke risk, counting medication use from wave 1 to wave 3,  and starting follow-up time for stroke onset at wave 1.</a:t>
            </a:r>
          </a:p>
          <a:p>
            <a:pPr>
              <a:spcBef>
                <a:spcPts val="0"/>
              </a:spcBef>
            </a:pPr>
            <a:r>
              <a:rPr lang="en-US" sz="1800" dirty="0"/>
              <a:t>Anybody with 3 waves of medication use must not have had a stroke before wave 3. </a:t>
            </a:r>
          </a:p>
          <a:p>
            <a:pPr>
              <a:spcBef>
                <a:spcPts val="0"/>
              </a:spcBef>
            </a:pPr>
            <a:r>
              <a:rPr lang="en-US" sz="1800" dirty="0"/>
              <a:t>Time is not strictly immortal, but exposure status is influenced by event rate. </a:t>
            </a:r>
          </a:p>
          <a:p>
            <a:pPr>
              <a:spcBef>
                <a:spcPts val="0"/>
              </a:spcBef>
            </a:pPr>
            <a:r>
              <a:rPr lang="en-US" sz="1800" dirty="0"/>
              <a:t>This creates large bias under the null or any alternative hypothesis.  </a:t>
            </a:r>
            <a:endParaRPr lang="en-US" sz="1800" dirty="0" smtClean="0"/>
          </a:p>
          <a:p>
            <a:pPr>
              <a:spcBef>
                <a:spcPts val="0"/>
              </a:spcBef>
            </a:pPr>
            <a:r>
              <a:rPr lang="en-US" sz="1800" dirty="0" smtClean="0"/>
              <a:t>Same figure applies if the “cumulative X” is “ever vs never exposed”</a:t>
            </a:r>
            <a:endParaRPr lang="en-US" sz="1800" dirty="0"/>
          </a:p>
          <a:p>
            <a:pPr>
              <a:spcBef>
                <a:spcPts val="0"/>
              </a:spcBef>
            </a:pPr>
            <a:endParaRPr lang="en-US" sz="2000" dirty="0"/>
          </a:p>
          <a:p>
            <a:pPr>
              <a:spcBef>
                <a:spcPts val="0"/>
              </a:spcBef>
            </a:pPr>
            <a:endParaRPr lang="en-US" sz="2000" dirty="0"/>
          </a:p>
          <a:p>
            <a:pPr>
              <a:spcBef>
                <a:spcPts val="0"/>
              </a:spcBef>
            </a:pPr>
            <a:endParaRPr lang="en-US" sz="2000" dirty="0"/>
          </a:p>
          <a:p>
            <a:pPr>
              <a:spcBef>
                <a:spcPts val="0"/>
              </a:spcBef>
            </a:pPr>
            <a:endParaRPr lang="en-US" sz="2000" dirty="0"/>
          </a:p>
          <a:p>
            <a:pPr>
              <a:spcBef>
                <a:spcPts val="0"/>
              </a:spcBef>
            </a:pPr>
            <a:endParaRPr lang="en-US" sz="2000" dirty="0"/>
          </a:p>
          <a:p>
            <a:pPr>
              <a:spcBef>
                <a:spcPts val="0"/>
              </a:spcBef>
            </a:pPr>
            <a:endParaRPr lang="en-US" sz="2000" dirty="0"/>
          </a:p>
        </p:txBody>
      </p:sp>
      <p:sp>
        <p:nvSpPr>
          <p:cNvPr id="15" name="TextBox 14"/>
          <p:cNvSpPr txBox="1"/>
          <p:nvPr/>
        </p:nvSpPr>
        <p:spPr>
          <a:xfrm>
            <a:off x="1790700" y="5267392"/>
            <a:ext cx="1447800" cy="369332"/>
          </a:xfrm>
          <a:prstGeom prst="rect">
            <a:avLst/>
          </a:prstGeom>
          <a:noFill/>
        </p:spPr>
        <p:txBody>
          <a:bodyPr wrap="square" rtlCol="0">
            <a:spAutoFit/>
          </a:bodyPr>
          <a:lstStyle/>
          <a:p>
            <a:pPr algn="ctr">
              <a:buNone/>
            </a:pPr>
            <a:r>
              <a:rPr lang="en-US" sz="1800" dirty="0"/>
              <a:t>X</a:t>
            </a:r>
            <a:r>
              <a:rPr lang="en-US" sz="1800" baseline="-25000" dirty="0"/>
              <a:t>T1</a:t>
            </a:r>
          </a:p>
        </p:txBody>
      </p:sp>
      <p:sp>
        <p:nvSpPr>
          <p:cNvPr id="16" name="TextBox 15"/>
          <p:cNvSpPr txBox="1"/>
          <p:nvPr/>
        </p:nvSpPr>
        <p:spPr>
          <a:xfrm>
            <a:off x="2005710" y="4517423"/>
            <a:ext cx="1017779" cy="369332"/>
          </a:xfrm>
          <a:prstGeom prst="rect">
            <a:avLst/>
          </a:prstGeom>
          <a:noFill/>
        </p:spPr>
        <p:txBody>
          <a:bodyPr wrap="square" rtlCol="0">
            <a:spAutoFit/>
          </a:bodyPr>
          <a:lstStyle/>
          <a:p>
            <a:pPr algn="ctr">
              <a:buNone/>
            </a:pPr>
            <a:r>
              <a:rPr lang="en-US" sz="1800" dirty="0"/>
              <a:t>Stroke</a:t>
            </a:r>
            <a:r>
              <a:rPr lang="en-US" sz="1800" baseline="-25000" dirty="0"/>
              <a:t>T1</a:t>
            </a:r>
            <a:endParaRPr lang="en-US" sz="1800" dirty="0"/>
          </a:p>
        </p:txBody>
      </p:sp>
      <p:cxnSp>
        <p:nvCxnSpPr>
          <p:cNvPr id="22" name="Straight Arrow Connector 20"/>
          <p:cNvCxnSpPr>
            <a:cxnSpLocks/>
            <a:stCxn id="15" idx="0"/>
            <a:endCxn id="16" idx="2"/>
          </p:cNvCxnSpPr>
          <p:nvPr/>
        </p:nvCxnSpPr>
        <p:spPr>
          <a:xfrm flipV="1">
            <a:off x="2514600" y="4886755"/>
            <a:ext cx="0" cy="380637"/>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4001304" y="4528728"/>
            <a:ext cx="1111686" cy="369332"/>
          </a:xfrm>
          <a:prstGeom prst="rect">
            <a:avLst/>
          </a:prstGeom>
          <a:noFill/>
        </p:spPr>
        <p:txBody>
          <a:bodyPr wrap="square" rtlCol="0">
            <a:spAutoFit/>
          </a:bodyPr>
          <a:lstStyle/>
          <a:p>
            <a:pPr algn="ctr">
              <a:buNone/>
            </a:pPr>
            <a:r>
              <a:rPr lang="en-US" sz="1800" dirty="0"/>
              <a:t>Stroke</a:t>
            </a:r>
            <a:r>
              <a:rPr lang="en-US" sz="1800" baseline="-25000" dirty="0"/>
              <a:t>T2</a:t>
            </a:r>
            <a:endParaRPr lang="en-US" sz="1800" dirty="0"/>
          </a:p>
        </p:txBody>
      </p:sp>
      <p:sp>
        <p:nvSpPr>
          <p:cNvPr id="34" name="TextBox 33"/>
          <p:cNvSpPr txBox="1"/>
          <p:nvPr/>
        </p:nvSpPr>
        <p:spPr>
          <a:xfrm>
            <a:off x="4195197" y="5267392"/>
            <a:ext cx="723899" cy="369332"/>
          </a:xfrm>
          <a:prstGeom prst="rect">
            <a:avLst/>
          </a:prstGeom>
          <a:noFill/>
        </p:spPr>
        <p:txBody>
          <a:bodyPr wrap="square" rtlCol="0">
            <a:spAutoFit/>
          </a:bodyPr>
          <a:lstStyle/>
          <a:p>
            <a:pPr algn="ctr">
              <a:buNone/>
            </a:pPr>
            <a:r>
              <a:rPr lang="en-US" sz="1800" dirty="0"/>
              <a:t>X</a:t>
            </a:r>
            <a:r>
              <a:rPr lang="en-US" sz="1800" baseline="-25000" dirty="0"/>
              <a:t>T2</a:t>
            </a:r>
            <a:endParaRPr lang="en-US" sz="1800" dirty="0"/>
          </a:p>
        </p:txBody>
      </p:sp>
      <p:cxnSp>
        <p:nvCxnSpPr>
          <p:cNvPr id="35" name="Straight Arrow Connector 20"/>
          <p:cNvCxnSpPr>
            <a:cxnSpLocks/>
            <a:stCxn id="34" idx="0"/>
            <a:endCxn id="33" idx="2"/>
          </p:cNvCxnSpPr>
          <p:nvPr/>
        </p:nvCxnSpPr>
        <p:spPr>
          <a:xfrm flipV="1">
            <a:off x="4557147" y="4898060"/>
            <a:ext cx="0" cy="369332"/>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8" name="Straight Arrow Connector 20"/>
          <p:cNvCxnSpPr>
            <a:cxnSpLocks/>
            <a:stCxn id="16" idx="3"/>
            <a:endCxn id="34" idx="1"/>
          </p:cNvCxnSpPr>
          <p:nvPr/>
        </p:nvCxnSpPr>
        <p:spPr>
          <a:xfrm>
            <a:off x="3023489" y="4702089"/>
            <a:ext cx="1171708" cy="749969"/>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5905500" y="4517423"/>
            <a:ext cx="1371600" cy="369332"/>
          </a:xfrm>
          <a:prstGeom prst="rect">
            <a:avLst/>
          </a:prstGeom>
          <a:noFill/>
        </p:spPr>
        <p:txBody>
          <a:bodyPr wrap="square" rtlCol="0">
            <a:spAutoFit/>
          </a:bodyPr>
          <a:lstStyle/>
          <a:p>
            <a:pPr algn="ctr">
              <a:buNone/>
            </a:pPr>
            <a:r>
              <a:rPr lang="en-US" sz="1800" dirty="0"/>
              <a:t>Stroke</a:t>
            </a:r>
            <a:r>
              <a:rPr lang="en-US" sz="1800" baseline="-25000" dirty="0"/>
              <a:t>T3</a:t>
            </a:r>
            <a:endParaRPr lang="en-US" sz="1800" dirty="0"/>
          </a:p>
        </p:txBody>
      </p:sp>
      <p:sp>
        <p:nvSpPr>
          <p:cNvPr id="42" name="TextBox 41"/>
          <p:cNvSpPr txBox="1"/>
          <p:nvPr/>
        </p:nvSpPr>
        <p:spPr>
          <a:xfrm>
            <a:off x="6293574" y="5267392"/>
            <a:ext cx="631442" cy="369332"/>
          </a:xfrm>
          <a:prstGeom prst="rect">
            <a:avLst/>
          </a:prstGeom>
          <a:noFill/>
        </p:spPr>
        <p:txBody>
          <a:bodyPr wrap="square" rtlCol="0">
            <a:spAutoFit/>
          </a:bodyPr>
          <a:lstStyle/>
          <a:p>
            <a:pPr algn="ctr">
              <a:buNone/>
            </a:pPr>
            <a:r>
              <a:rPr lang="en-US" sz="1800" dirty="0"/>
              <a:t>X</a:t>
            </a:r>
            <a:r>
              <a:rPr lang="en-US" sz="1800" baseline="-25000" dirty="0"/>
              <a:t>T3</a:t>
            </a:r>
            <a:endParaRPr lang="en-US" sz="1800" dirty="0"/>
          </a:p>
        </p:txBody>
      </p:sp>
      <p:cxnSp>
        <p:nvCxnSpPr>
          <p:cNvPr id="43" name="Straight Arrow Connector 20"/>
          <p:cNvCxnSpPr>
            <a:cxnSpLocks/>
            <a:stCxn id="42" idx="0"/>
            <a:endCxn id="41" idx="2"/>
          </p:cNvCxnSpPr>
          <p:nvPr/>
        </p:nvCxnSpPr>
        <p:spPr>
          <a:xfrm flipH="1" flipV="1">
            <a:off x="6591300" y="4886755"/>
            <a:ext cx="17995" cy="380637"/>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44" name="Straight Arrow Connector 20"/>
          <p:cNvCxnSpPr>
            <a:cxnSpLocks/>
            <a:stCxn id="33" idx="3"/>
          </p:cNvCxnSpPr>
          <p:nvPr/>
        </p:nvCxnSpPr>
        <p:spPr>
          <a:xfrm>
            <a:off x="5112990" y="4713394"/>
            <a:ext cx="1234197" cy="738664"/>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3833247" y="5918276"/>
            <a:ext cx="1447800" cy="646331"/>
          </a:xfrm>
          <a:prstGeom prst="rect">
            <a:avLst/>
          </a:prstGeom>
          <a:noFill/>
        </p:spPr>
        <p:txBody>
          <a:bodyPr wrap="square" rtlCol="0">
            <a:spAutoFit/>
          </a:bodyPr>
          <a:lstStyle/>
          <a:p>
            <a:pPr algn="ctr">
              <a:buNone/>
            </a:pPr>
            <a:r>
              <a:rPr lang="en-US" sz="1800" dirty="0"/>
              <a:t>Cumulative X</a:t>
            </a:r>
          </a:p>
        </p:txBody>
      </p:sp>
      <p:cxnSp>
        <p:nvCxnSpPr>
          <p:cNvPr id="46" name="Straight Arrow Connector 20"/>
          <p:cNvCxnSpPr>
            <a:stCxn id="15" idx="2"/>
            <a:endCxn id="45" idx="1"/>
          </p:cNvCxnSpPr>
          <p:nvPr/>
        </p:nvCxnSpPr>
        <p:spPr>
          <a:xfrm>
            <a:off x="2514600" y="5636724"/>
            <a:ext cx="1318647" cy="604718"/>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3" name="Straight Arrow Connector 20"/>
          <p:cNvCxnSpPr>
            <a:cxnSpLocks/>
            <a:stCxn id="34" idx="2"/>
            <a:endCxn id="45" idx="0"/>
          </p:cNvCxnSpPr>
          <p:nvPr/>
        </p:nvCxnSpPr>
        <p:spPr>
          <a:xfrm>
            <a:off x="4557147" y="5636724"/>
            <a:ext cx="0" cy="281552"/>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57" name="Straight Arrow Connector 20"/>
          <p:cNvCxnSpPr>
            <a:cxnSpLocks/>
            <a:stCxn id="42" idx="2"/>
            <a:endCxn id="45" idx="3"/>
          </p:cNvCxnSpPr>
          <p:nvPr/>
        </p:nvCxnSpPr>
        <p:spPr>
          <a:xfrm flipH="1">
            <a:off x="5281047" y="5636724"/>
            <a:ext cx="1328248" cy="604718"/>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70" name="Straight Arrow Connector 20"/>
          <p:cNvCxnSpPr>
            <a:cxnSpLocks/>
            <a:endCxn id="33" idx="1"/>
          </p:cNvCxnSpPr>
          <p:nvPr/>
        </p:nvCxnSpPr>
        <p:spPr>
          <a:xfrm flipV="1">
            <a:off x="3023489" y="4713394"/>
            <a:ext cx="977815" cy="8040"/>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71" name="Straight Arrow Connector 20"/>
          <p:cNvCxnSpPr>
            <a:cxnSpLocks/>
            <a:stCxn id="33" idx="3"/>
            <a:endCxn id="41" idx="1"/>
          </p:cNvCxnSpPr>
          <p:nvPr/>
        </p:nvCxnSpPr>
        <p:spPr>
          <a:xfrm flipV="1">
            <a:off x="5112990" y="4702089"/>
            <a:ext cx="792510" cy="11305"/>
          </a:xfrm>
          <a:prstGeom prst="straightConnector1">
            <a:avLst/>
          </a:prstGeom>
          <a:ln w="127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335207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normAutofit fontScale="90000"/>
          </a:bodyPr>
          <a:lstStyle/>
          <a:p>
            <a:pPr eaLnBrk="1" hangingPunct="1"/>
            <a:r>
              <a:rPr lang="en-US" altLang="en-US" dirty="0"/>
              <a:t>Can you quantify the bias from collider stratification?</a:t>
            </a:r>
          </a:p>
        </p:txBody>
      </p:sp>
      <p:sp>
        <p:nvSpPr>
          <p:cNvPr id="53251" name="Rectangle 3"/>
          <p:cNvSpPr>
            <a:spLocks noGrp="1" noChangeArrowheads="1"/>
          </p:cNvSpPr>
          <p:nvPr>
            <p:ph idx="1"/>
          </p:nvPr>
        </p:nvSpPr>
        <p:spPr/>
        <p:txBody>
          <a:bodyPr/>
          <a:lstStyle/>
          <a:p>
            <a:pPr eaLnBrk="1" hangingPunct="1"/>
            <a:r>
              <a:rPr lang="en-US" altLang="en-US" dirty="0"/>
              <a:t>Must make assumptions about the magnitude and direction of each causal association</a:t>
            </a:r>
          </a:p>
          <a:p>
            <a:pPr eaLnBrk="1" hangingPunct="1"/>
            <a:r>
              <a:rPr lang="en-US" altLang="en-US" dirty="0"/>
              <a:t>This is not specified in the DAG, the DAG only tells you conditional dependence/independence.</a:t>
            </a:r>
          </a:p>
          <a:p>
            <a:pPr eaLnBrk="1" hangingPunct="1"/>
            <a:r>
              <a:rPr lang="en-US" altLang="en-US" dirty="0"/>
              <a:t>Often the bias is small, but not always.</a:t>
            </a:r>
          </a:p>
          <a:p>
            <a:pPr eaLnBrk="1" hangingPunct="1"/>
            <a:r>
              <a:rPr lang="en-US" altLang="en-US" dirty="0"/>
              <a:t>Often the bias is </a:t>
            </a:r>
            <a:r>
              <a:rPr lang="en-US" altLang="en-US" i="1" dirty="0"/>
              <a:t>negative</a:t>
            </a:r>
            <a:r>
              <a:rPr lang="en-US" altLang="en-US" dirty="0"/>
              <a:t>.   </a:t>
            </a:r>
          </a:p>
        </p:txBody>
      </p:sp>
      <p:sp>
        <p:nvSpPr>
          <p:cNvPr id="2" name="Slide Number Placeholder 1"/>
          <p:cNvSpPr>
            <a:spLocks noGrp="1"/>
          </p:cNvSpPr>
          <p:nvPr>
            <p:ph type="sldNum" sz="quarter" idx="12"/>
          </p:nvPr>
        </p:nvSpPr>
        <p:spPr/>
        <p:txBody>
          <a:bodyPr/>
          <a:lstStyle/>
          <a:p>
            <a:pPr>
              <a:defRPr/>
            </a:pPr>
            <a:fld id="{115B76B1-0873-4B31-A30C-3952D810BB69}" type="slidenum">
              <a:rPr lang="en-US" smtClean="0"/>
              <a:pPr>
                <a:defRPr/>
              </a:pPr>
              <a:t>49</a:t>
            </a:fld>
            <a:endParaRPr lang="en-US"/>
          </a:p>
        </p:txBody>
      </p:sp>
    </p:spTree>
    <p:extLst>
      <p:ext uri="{BB962C8B-B14F-4D97-AF65-F5344CB8AC3E}">
        <p14:creationId xmlns:p14="http://schemas.microsoft.com/office/powerpoint/2010/main" val="4005162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a:t>How we can use this</a:t>
            </a:r>
          </a:p>
        </p:txBody>
      </p:sp>
      <p:sp>
        <p:nvSpPr>
          <p:cNvPr id="21507" name="Rectangle 3"/>
          <p:cNvSpPr>
            <a:spLocks noGrp="1" noChangeArrowheads="1"/>
          </p:cNvSpPr>
          <p:nvPr>
            <p:ph idx="1"/>
          </p:nvPr>
        </p:nvSpPr>
        <p:spPr/>
        <p:txBody>
          <a:bodyPr/>
          <a:lstStyle/>
          <a:p>
            <a:pPr eaLnBrk="1" hangingPunct="1"/>
            <a:r>
              <a:rPr lang="en-US" altLang="en-US" dirty="0"/>
              <a:t>Eliminating four of these explanations is usually the goal of an analysis.</a:t>
            </a:r>
          </a:p>
          <a:p>
            <a:pPr eaLnBrk="1" hangingPunct="1"/>
            <a:r>
              <a:rPr lang="en-US" altLang="en-US" dirty="0"/>
              <a:t>Knowing these five sources of statistical association helps identify the (set of) causal structure(s) that could have generated the observed statistical associations.</a:t>
            </a:r>
          </a:p>
        </p:txBody>
      </p:sp>
      <p:sp>
        <p:nvSpPr>
          <p:cNvPr id="2" name="Slide Number Placeholder 1"/>
          <p:cNvSpPr>
            <a:spLocks noGrp="1"/>
          </p:cNvSpPr>
          <p:nvPr>
            <p:ph type="sldNum" sz="quarter" idx="12"/>
          </p:nvPr>
        </p:nvSpPr>
        <p:spPr/>
        <p:txBody>
          <a:bodyPr/>
          <a:lstStyle/>
          <a:p>
            <a:pPr>
              <a:defRPr/>
            </a:pPr>
            <a:fld id="{115B76B1-0873-4B31-A30C-3952D810BB69}" type="slidenum">
              <a:rPr lang="en-US" smtClean="0"/>
              <a:pPr>
                <a:defRPr/>
              </a:pPr>
              <a:t>5</a:t>
            </a:fld>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altLang="en-US" dirty="0"/>
              <a:t>Organization</a:t>
            </a:r>
          </a:p>
        </p:txBody>
      </p:sp>
      <p:sp>
        <p:nvSpPr>
          <p:cNvPr id="3075" name="Rectangle 3"/>
          <p:cNvSpPr>
            <a:spLocks noGrp="1" noChangeArrowheads="1"/>
          </p:cNvSpPr>
          <p:nvPr>
            <p:ph type="body" idx="4294967295"/>
          </p:nvPr>
        </p:nvSpPr>
        <p:spPr>
          <a:xfrm>
            <a:off x="324125" y="1584562"/>
            <a:ext cx="8021637" cy="4338987"/>
          </a:xfrm>
        </p:spPr>
        <p:txBody>
          <a:bodyPr/>
          <a:lstStyle/>
          <a:p>
            <a:pPr marL="862012" indent="-742950" eaLnBrk="1" hangingPunct="1">
              <a:buFont typeface="+mj-lt"/>
              <a:buAutoNum type="arabicPeriod"/>
            </a:pPr>
            <a:r>
              <a:rPr lang="en-US" altLang="en-US" sz="2800" dirty="0"/>
              <a:t>Drawing and using DAGs</a:t>
            </a:r>
          </a:p>
          <a:p>
            <a:pPr marL="862012" indent="-742950" eaLnBrk="1" hangingPunct="1">
              <a:buFont typeface="+mj-lt"/>
              <a:buAutoNum type="arabicPeriod"/>
            </a:pPr>
            <a:r>
              <a:rPr lang="en-US" altLang="en-US" sz="2800" dirty="0"/>
              <a:t>DAGs for common problems in epidemiology</a:t>
            </a:r>
          </a:p>
          <a:p>
            <a:pPr marL="982662" lvl="1" indent="-571500" eaLnBrk="1" hangingPunct="1"/>
            <a:r>
              <a:rPr lang="en-US" altLang="en-US" sz="1600" dirty="0"/>
              <a:t>Confounding</a:t>
            </a:r>
          </a:p>
          <a:p>
            <a:pPr marL="982662" lvl="1" indent="-571500" eaLnBrk="1" hangingPunct="1"/>
            <a:r>
              <a:rPr lang="en-US" altLang="en-US" sz="1600" dirty="0"/>
              <a:t>RCTs</a:t>
            </a:r>
          </a:p>
          <a:p>
            <a:pPr marL="982662" lvl="1" indent="-571500" eaLnBrk="1" hangingPunct="1"/>
            <a:r>
              <a:rPr lang="en-US" altLang="en-US" sz="1600" dirty="0"/>
              <a:t>Selection biases</a:t>
            </a:r>
          </a:p>
          <a:p>
            <a:pPr marL="982662" lvl="1" indent="-571500" eaLnBrk="1" hangingPunct="1"/>
            <a:r>
              <a:rPr lang="en-US" altLang="en-US" sz="1600" dirty="0">
                <a:solidFill>
                  <a:srgbClr val="FF0000"/>
                </a:solidFill>
              </a:rPr>
              <a:t>Measurement error</a:t>
            </a:r>
          </a:p>
          <a:p>
            <a:pPr marL="982662" lvl="1" indent="-571500" eaLnBrk="1" hangingPunct="1"/>
            <a:r>
              <a:rPr lang="en-US" altLang="en-US" sz="1600" dirty="0"/>
              <a:t>Missing Data</a:t>
            </a:r>
          </a:p>
          <a:p>
            <a:pPr marL="982662" lvl="1" indent="-571500" eaLnBrk="1" hangingPunct="1"/>
            <a:r>
              <a:rPr lang="en-US" altLang="en-US" sz="1600" dirty="0"/>
              <a:t>Mediation</a:t>
            </a:r>
          </a:p>
          <a:p>
            <a:pPr marL="862012" indent="-742950" eaLnBrk="1" hangingPunct="1">
              <a:buFont typeface="+mj-lt"/>
              <a:buAutoNum type="arabicPeriod"/>
            </a:pPr>
            <a:r>
              <a:rPr lang="en-US" altLang="en-US" sz="2800" dirty="0">
                <a:solidFill>
                  <a:schemeClr val="bg2">
                    <a:lumMod val="90000"/>
                  </a:schemeClr>
                </a:solidFill>
              </a:rPr>
              <a:t>Contrasting IV-based methods and covariate adjustment/propensity scores</a:t>
            </a:r>
          </a:p>
          <a:p>
            <a:pPr marL="862012" indent="-742950" eaLnBrk="1" hangingPunct="1">
              <a:buFont typeface="+mj-lt"/>
              <a:buAutoNum type="arabicPeriod"/>
            </a:pPr>
            <a:r>
              <a:rPr lang="en-US" altLang="en-US" sz="2800" dirty="0"/>
              <a:t>Limitations and controversies of counterfactuals and DAGs</a:t>
            </a:r>
          </a:p>
          <a:p>
            <a:pPr marL="862012" indent="-742950" eaLnBrk="1" hangingPunct="1">
              <a:buFont typeface="+mj-lt"/>
              <a:buAutoNum type="arabicPeriod"/>
            </a:pPr>
            <a:endParaRPr lang="en-US" altLang="en-US" dirty="0"/>
          </a:p>
        </p:txBody>
      </p:sp>
      <p:sp>
        <p:nvSpPr>
          <p:cNvPr id="2" name="Slide Number Placeholder 1"/>
          <p:cNvSpPr>
            <a:spLocks noGrp="1"/>
          </p:cNvSpPr>
          <p:nvPr>
            <p:ph type="sldNum" sz="quarter" idx="12"/>
          </p:nvPr>
        </p:nvSpPr>
        <p:spPr/>
        <p:txBody>
          <a:bodyPr/>
          <a:lstStyle/>
          <a:p>
            <a:pPr>
              <a:defRPr/>
            </a:pPr>
            <a:fld id="{CFB52FFD-4054-4321-909E-85D969AC9199}" type="slidenum">
              <a:rPr lang="en-US" smtClean="0"/>
              <a:pPr>
                <a:defRPr/>
              </a:pPr>
              <a:t>50</a:t>
            </a:fld>
            <a:endParaRPr lang="en-US"/>
          </a:p>
        </p:txBody>
      </p:sp>
    </p:spTree>
    <p:extLst>
      <p:ext uri="{BB962C8B-B14F-4D97-AF65-F5344CB8AC3E}">
        <p14:creationId xmlns:p14="http://schemas.microsoft.com/office/powerpoint/2010/main" val="11866834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US" altLang="en-US"/>
              <a:t>Unreliable Measures</a:t>
            </a:r>
          </a:p>
        </p:txBody>
      </p:sp>
      <p:sp>
        <p:nvSpPr>
          <p:cNvPr id="2" name="Slide Number Placeholder 1"/>
          <p:cNvSpPr>
            <a:spLocks noGrp="1"/>
          </p:cNvSpPr>
          <p:nvPr>
            <p:ph type="sldNum" sz="quarter" idx="12"/>
          </p:nvPr>
        </p:nvSpPr>
        <p:spPr/>
        <p:txBody>
          <a:bodyPr/>
          <a:lstStyle/>
          <a:p>
            <a:pPr>
              <a:defRPr/>
            </a:pPr>
            <a:fld id="{188FB08C-7B8D-4ADA-B345-492B06AC89BF}" type="slidenum">
              <a:rPr lang="en-US" smtClean="0"/>
              <a:pPr>
                <a:defRPr/>
              </a:pPr>
              <a:t>51</a:t>
            </a:fld>
            <a:endParaRPr lang="en-US"/>
          </a:p>
        </p:txBody>
      </p:sp>
      <p:sp>
        <p:nvSpPr>
          <p:cNvPr id="55299" name="Text Box 3"/>
          <p:cNvSpPr txBox="1">
            <a:spLocks noChangeArrowheads="1"/>
          </p:cNvSpPr>
          <p:nvPr/>
        </p:nvSpPr>
        <p:spPr bwMode="auto">
          <a:xfrm>
            <a:off x="3224213" y="2705100"/>
            <a:ext cx="21875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Depression</a:t>
            </a:r>
            <a:endParaRPr lang="en-US" altLang="en-US" sz="2800" b="1" baseline="-25000"/>
          </a:p>
        </p:txBody>
      </p:sp>
      <p:sp>
        <p:nvSpPr>
          <p:cNvPr id="55300" name="Text Box 4"/>
          <p:cNvSpPr txBox="1">
            <a:spLocks noChangeArrowheads="1"/>
          </p:cNvSpPr>
          <p:nvPr/>
        </p:nvSpPr>
        <p:spPr bwMode="auto">
          <a:xfrm>
            <a:off x="6215063" y="2708275"/>
            <a:ext cx="18256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Mortality</a:t>
            </a:r>
            <a:endParaRPr lang="en-US" altLang="en-US" sz="2800" b="1" baseline="-25000"/>
          </a:p>
        </p:txBody>
      </p:sp>
      <p:sp>
        <p:nvSpPr>
          <p:cNvPr id="55301" name="Text Box 5"/>
          <p:cNvSpPr txBox="1">
            <a:spLocks noChangeArrowheads="1"/>
          </p:cNvSpPr>
          <p:nvPr/>
        </p:nvSpPr>
        <p:spPr bwMode="auto">
          <a:xfrm>
            <a:off x="3544888" y="3843338"/>
            <a:ext cx="15621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CESD</a:t>
            </a:r>
            <a:r>
              <a:rPr lang="en-US" altLang="en-US" sz="2800" b="1" baseline="-25000"/>
              <a:t>1</a:t>
            </a:r>
          </a:p>
        </p:txBody>
      </p:sp>
      <p:sp>
        <p:nvSpPr>
          <p:cNvPr id="55302" name="Text Box 6"/>
          <p:cNvSpPr txBox="1">
            <a:spLocks noChangeArrowheads="1"/>
          </p:cNvSpPr>
          <p:nvPr/>
        </p:nvSpPr>
        <p:spPr bwMode="auto">
          <a:xfrm>
            <a:off x="4011613" y="4757738"/>
            <a:ext cx="59848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latin typeface="Symbol" pitchFamily="18" charset="2"/>
              </a:rPr>
              <a:t>e</a:t>
            </a:r>
            <a:r>
              <a:rPr lang="en-US" altLang="en-US" sz="2800" b="1" baseline="-25000"/>
              <a:t>1</a:t>
            </a:r>
          </a:p>
        </p:txBody>
      </p:sp>
      <p:cxnSp>
        <p:nvCxnSpPr>
          <p:cNvPr id="55303" name="AutoShape 7"/>
          <p:cNvCxnSpPr>
            <a:cxnSpLocks noChangeShapeType="1"/>
            <a:stCxn id="55302" idx="0"/>
            <a:endCxn id="55301" idx="2"/>
          </p:cNvCxnSpPr>
          <p:nvPr/>
        </p:nvCxnSpPr>
        <p:spPr bwMode="auto">
          <a:xfrm flipV="1">
            <a:off x="4311650" y="4362450"/>
            <a:ext cx="14288" cy="395288"/>
          </a:xfrm>
          <a:prstGeom prst="straightConnector1">
            <a:avLst/>
          </a:prstGeom>
          <a:noFill/>
          <a:ln w="9525">
            <a:solidFill>
              <a:srgbClr val="000000"/>
            </a:solidFill>
            <a:round/>
            <a:headEnd/>
            <a:tailEnd type="stealth" w="lg" len="lg"/>
          </a:ln>
          <a:extLst>
            <a:ext uri="{909E8E84-426E-40DD-AFC4-6F175D3DCCD1}">
              <a14:hiddenFill xmlns:a14="http://schemas.microsoft.com/office/drawing/2010/main">
                <a:noFill/>
              </a14:hiddenFill>
            </a:ext>
          </a:extLst>
        </p:spPr>
      </p:cxnSp>
      <p:cxnSp>
        <p:nvCxnSpPr>
          <p:cNvPr id="55304" name="AutoShape 8"/>
          <p:cNvCxnSpPr>
            <a:cxnSpLocks noChangeShapeType="1"/>
            <a:stCxn id="55299" idx="2"/>
            <a:endCxn id="55301" idx="0"/>
          </p:cNvCxnSpPr>
          <p:nvPr/>
        </p:nvCxnSpPr>
        <p:spPr bwMode="auto">
          <a:xfrm>
            <a:off x="4318000" y="3224213"/>
            <a:ext cx="7938" cy="619125"/>
          </a:xfrm>
          <a:prstGeom prst="straightConnector1">
            <a:avLst/>
          </a:prstGeom>
          <a:noFill/>
          <a:ln w="9525">
            <a:solidFill>
              <a:srgbClr val="000000"/>
            </a:solidFill>
            <a:round/>
            <a:headEnd/>
            <a:tailEnd type="stealth" w="lg" len="lg"/>
          </a:ln>
          <a:extLst>
            <a:ext uri="{909E8E84-426E-40DD-AFC4-6F175D3DCCD1}">
              <a14:hiddenFill xmlns:a14="http://schemas.microsoft.com/office/drawing/2010/main">
                <a:noFill/>
              </a14:hiddenFill>
            </a:ext>
          </a:extLst>
        </p:spPr>
      </p:cxnSp>
      <p:cxnSp>
        <p:nvCxnSpPr>
          <p:cNvPr id="55305" name="AutoShape 9"/>
          <p:cNvCxnSpPr>
            <a:cxnSpLocks noChangeShapeType="1"/>
            <a:stCxn id="55299" idx="3"/>
            <a:endCxn id="55300" idx="1"/>
          </p:cNvCxnSpPr>
          <p:nvPr/>
        </p:nvCxnSpPr>
        <p:spPr bwMode="auto">
          <a:xfrm>
            <a:off x="5411788" y="2965450"/>
            <a:ext cx="803275" cy="317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51388122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altLang="en-US"/>
              <a:t>Unreliable Measures</a:t>
            </a:r>
          </a:p>
        </p:txBody>
      </p:sp>
      <p:sp>
        <p:nvSpPr>
          <p:cNvPr id="2" name="Slide Number Placeholder 1"/>
          <p:cNvSpPr>
            <a:spLocks noGrp="1"/>
          </p:cNvSpPr>
          <p:nvPr>
            <p:ph type="sldNum" sz="quarter" idx="12"/>
          </p:nvPr>
        </p:nvSpPr>
        <p:spPr/>
        <p:txBody>
          <a:bodyPr/>
          <a:lstStyle/>
          <a:p>
            <a:pPr>
              <a:defRPr/>
            </a:pPr>
            <a:fld id="{188FB08C-7B8D-4ADA-B345-492B06AC89BF}" type="slidenum">
              <a:rPr lang="en-US" smtClean="0"/>
              <a:pPr>
                <a:defRPr/>
              </a:pPr>
              <a:t>52</a:t>
            </a:fld>
            <a:endParaRPr lang="en-US"/>
          </a:p>
        </p:txBody>
      </p:sp>
      <p:sp>
        <p:nvSpPr>
          <p:cNvPr id="56323" name="Text Box 3"/>
          <p:cNvSpPr txBox="1">
            <a:spLocks noChangeArrowheads="1"/>
          </p:cNvSpPr>
          <p:nvPr/>
        </p:nvSpPr>
        <p:spPr bwMode="auto">
          <a:xfrm>
            <a:off x="3224213" y="3190875"/>
            <a:ext cx="21875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Depression</a:t>
            </a:r>
            <a:endParaRPr lang="en-US" altLang="en-US" sz="2800" b="1" baseline="-25000"/>
          </a:p>
        </p:txBody>
      </p:sp>
      <p:sp>
        <p:nvSpPr>
          <p:cNvPr id="56324" name="Text Box 4"/>
          <p:cNvSpPr txBox="1">
            <a:spLocks noChangeArrowheads="1"/>
          </p:cNvSpPr>
          <p:nvPr/>
        </p:nvSpPr>
        <p:spPr bwMode="auto">
          <a:xfrm>
            <a:off x="6215063" y="3194050"/>
            <a:ext cx="182562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Mortality</a:t>
            </a:r>
            <a:endParaRPr lang="en-US" altLang="en-US" sz="2800" b="1" baseline="-25000"/>
          </a:p>
        </p:txBody>
      </p:sp>
      <p:sp>
        <p:nvSpPr>
          <p:cNvPr id="56325" name="Text Box 5"/>
          <p:cNvSpPr txBox="1">
            <a:spLocks noChangeArrowheads="1"/>
          </p:cNvSpPr>
          <p:nvPr/>
        </p:nvSpPr>
        <p:spPr bwMode="auto">
          <a:xfrm>
            <a:off x="3544888" y="4329113"/>
            <a:ext cx="15621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CESD</a:t>
            </a:r>
            <a:r>
              <a:rPr lang="en-US" altLang="en-US" sz="2800" b="1" baseline="-25000"/>
              <a:t>1</a:t>
            </a:r>
          </a:p>
        </p:txBody>
      </p:sp>
      <p:sp>
        <p:nvSpPr>
          <p:cNvPr id="56326" name="Text Box 6"/>
          <p:cNvSpPr txBox="1">
            <a:spLocks noChangeArrowheads="1"/>
          </p:cNvSpPr>
          <p:nvPr/>
        </p:nvSpPr>
        <p:spPr bwMode="auto">
          <a:xfrm>
            <a:off x="4011613" y="5243513"/>
            <a:ext cx="59848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latin typeface="Symbol" pitchFamily="18" charset="2"/>
              </a:rPr>
              <a:t>e</a:t>
            </a:r>
            <a:r>
              <a:rPr lang="en-US" altLang="en-US" sz="2800" b="1" baseline="-25000"/>
              <a:t>1</a:t>
            </a:r>
          </a:p>
        </p:txBody>
      </p:sp>
      <p:cxnSp>
        <p:nvCxnSpPr>
          <p:cNvPr id="56327" name="AutoShape 7"/>
          <p:cNvCxnSpPr>
            <a:cxnSpLocks noChangeShapeType="1"/>
            <a:stCxn id="56326" idx="0"/>
            <a:endCxn id="56325" idx="2"/>
          </p:cNvCxnSpPr>
          <p:nvPr/>
        </p:nvCxnSpPr>
        <p:spPr bwMode="auto">
          <a:xfrm flipV="1">
            <a:off x="4311650" y="4848225"/>
            <a:ext cx="14288" cy="395288"/>
          </a:xfrm>
          <a:prstGeom prst="straightConnector1">
            <a:avLst/>
          </a:prstGeom>
          <a:noFill/>
          <a:ln w="9525">
            <a:solidFill>
              <a:srgbClr val="000000"/>
            </a:solidFill>
            <a:round/>
            <a:headEnd/>
            <a:tailEnd type="stealth" w="lg" len="lg"/>
          </a:ln>
          <a:extLst>
            <a:ext uri="{909E8E84-426E-40DD-AFC4-6F175D3DCCD1}">
              <a14:hiddenFill xmlns:a14="http://schemas.microsoft.com/office/drawing/2010/main">
                <a:noFill/>
              </a14:hiddenFill>
            </a:ext>
          </a:extLst>
        </p:spPr>
      </p:cxnSp>
      <p:cxnSp>
        <p:nvCxnSpPr>
          <p:cNvPr id="56328" name="AutoShape 8"/>
          <p:cNvCxnSpPr>
            <a:cxnSpLocks noChangeShapeType="1"/>
            <a:stCxn id="56323" idx="2"/>
            <a:endCxn id="56325" idx="0"/>
          </p:cNvCxnSpPr>
          <p:nvPr/>
        </p:nvCxnSpPr>
        <p:spPr bwMode="auto">
          <a:xfrm>
            <a:off x="4318000" y="3709988"/>
            <a:ext cx="7938" cy="619125"/>
          </a:xfrm>
          <a:prstGeom prst="straightConnector1">
            <a:avLst/>
          </a:prstGeom>
          <a:noFill/>
          <a:ln w="9525">
            <a:solidFill>
              <a:srgbClr val="000000"/>
            </a:solidFill>
            <a:round/>
            <a:headEnd/>
            <a:tailEnd type="stealth" w="lg" len="lg"/>
          </a:ln>
          <a:extLst>
            <a:ext uri="{909E8E84-426E-40DD-AFC4-6F175D3DCCD1}">
              <a14:hiddenFill xmlns:a14="http://schemas.microsoft.com/office/drawing/2010/main">
                <a:noFill/>
              </a14:hiddenFill>
            </a:ext>
          </a:extLst>
        </p:spPr>
      </p:cxnSp>
      <p:cxnSp>
        <p:nvCxnSpPr>
          <p:cNvPr id="56329" name="AutoShape 9"/>
          <p:cNvCxnSpPr>
            <a:cxnSpLocks noChangeShapeType="1"/>
            <a:stCxn id="56323" idx="3"/>
            <a:endCxn id="56324" idx="1"/>
          </p:cNvCxnSpPr>
          <p:nvPr/>
        </p:nvCxnSpPr>
        <p:spPr bwMode="auto">
          <a:xfrm>
            <a:off x="5411788" y="3451225"/>
            <a:ext cx="803275" cy="317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6330" name="Text Box 10"/>
          <p:cNvSpPr txBox="1">
            <a:spLocks noChangeArrowheads="1"/>
          </p:cNvSpPr>
          <p:nvPr/>
        </p:nvSpPr>
        <p:spPr bwMode="auto">
          <a:xfrm>
            <a:off x="3740150" y="2214563"/>
            <a:ext cx="26384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Unemployment</a:t>
            </a:r>
            <a:endParaRPr lang="en-US" altLang="en-US" sz="2800" b="1" baseline="-25000"/>
          </a:p>
        </p:txBody>
      </p:sp>
      <p:cxnSp>
        <p:nvCxnSpPr>
          <p:cNvPr id="56331" name="AutoShape 11"/>
          <p:cNvCxnSpPr>
            <a:cxnSpLocks noChangeShapeType="1"/>
            <a:stCxn id="56330" idx="3"/>
            <a:endCxn id="56324" idx="0"/>
          </p:cNvCxnSpPr>
          <p:nvPr/>
        </p:nvCxnSpPr>
        <p:spPr bwMode="auto">
          <a:xfrm>
            <a:off x="6378575" y="2474913"/>
            <a:ext cx="749300" cy="719137"/>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56332" name="AutoShape 12"/>
          <p:cNvCxnSpPr>
            <a:cxnSpLocks noChangeShapeType="1"/>
            <a:stCxn id="56323" idx="0"/>
            <a:endCxn id="56330" idx="2"/>
          </p:cNvCxnSpPr>
          <p:nvPr/>
        </p:nvCxnSpPr>
        <p:spPr bwMode="auto">
          <a:xfrm flipV="1">
            <a:off x="4318000" y="2733675"/>
            <a:ext cx="741363" cy="45720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11516123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normAutofit fontScale="90000"/>
          </a:bodyPr>
          <a:lstStyle/>
          <a:p>
            <a:pPr eaLnBrk="1" hangingPunct="1"/>
            <a:r>
              <a:rPr lang="en-US" altLang="en-US" sz="4000"/>
              <a:t>Unreliable Measures in Analyses of Change</a:t>
            </a:r>
          </a:p>
        </p:txBody>
      </p:sp>
      <p:sp>
        <p:nvSpPr>
          <p:cNvPr id="3" name="Slide Number Placeholder 2"/>
          <p:cNvSpPr>
            <a:spLocks noGrp="1"/>
          </p:cNvSpPr>
          <p:nvPr>
            <p:ph type="sldNum" sz="quarter" idx="12"/>
          </p:nvPr>
        </p:nvSpPr>
        <p:spPr/>
        <p:txBody>
          <a:bodyPr/>
          <a:lstStyle/>
          <a:p>
            <a:pPr>
              <a:defRPr/>
            </a:pPr>
            <a:fld id="{188FB08C-7B8D-4ADA-B345-492B06AC89BF}" type="slidenum">
              <a:rPr lang="en-US" smtClean="0"/>
              <a:pPr>
                <a:defRPr/>
              </a:pPr>
              <a:t>53</a:t>
            </a:fld>
            <a:endParaRPr lang="en-US"/>
          </a:p>
        </p:txBody>
      </p:sp>
      <p:sp>
        <p:nvSpPr>
          <p:cNvPr id="59395" name="Text Box 3"/>
          <p:cNvSpPr txBox="1">
            <a:spLocks noChangeArrowheads="1"/>
          </p:cNvSpPr>
          <p:nvPr/>
        </p:nvSpPr>
        <p:spPr bwMode="auto">
          <a:xfrm>
            <a:off x="2484438" y="2949575"/>
            <a:ext cx="7810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X</a:t>
            </a:r>
          </a:p>
        </p:txBody>
      </p:sp>
      <p:sp>
        <p:nvSpPr>
          <p:cNvPr id="59396" name="Text Box 4"/>
          <p:cNvSpPr txBox="1">
            <a:spLocks noChangeArrowheads="1"/>
          </p:cNvSpPr>
          <p:nvPr/>
        </p:nvSpPr>
        <p:spPr bwMode="auto">
          <a:xfrm>
            <a:off x="3878263" y="2947988"/>
            <a:ext cx="86518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C</a:t>
            </a:r>
            <a:r>
              <a:rPr lang="en-US" altLang="en-US" sz="2800" b="1" baseline="-25000"/>
              <a:t>1</a:t>
            </a:r>
          </a:p>
        </p:txBody>
      </p:sp>
      <p:cxnSp>
        <p:nvCxnSpPr>
          <p:cNvPr id="59397" name="AutoShape 5"/>
          <p:cNvCxnSpPr>
            <a:cxnSpLocks noChangeShapeType="1"/>
            <a:stCxn id="59395" idx="3"/>
            <a:endCxn id="59396" idx="1"/>
          </p:cNvCxnSpPr>
          <p:nvPr/>
        </p:nvCxnSpPr>
        <p:spPr bwMode="auto">
          <a:xfrm flipV="1">
            <a:off x="3265488" y="3208338"/>
            <a:ext cx="612775" cy="1587"/>
          </a:xfrm>
          <a:prstGeom prst="straightConnector1">
            <a:avLst/>
          </a:prstGeom>
          <a:noFill/>
          <a:ln w="25400">
            <a:solidFill>
              <a:schemeClr val="tx1"/>
            </a:solidFill>
            <a:round/>
            <a:headEnd/>
            <a:tailEnd type="stealth" w="lg" len="lg"/>
          </a:ln>
          <a:extLst>
            <a:ext uri="{909E8E84-426E-40DD-AFC4-6F175D3DCCD1}">
              <a14:hiddenFill xmlns:a14="http://schemas.microsoft.com/office/drawing/2010/main">
                <a:noFill/>
              </a14:hiddenFill>
            </a:ext>
          </a:extLst>
        </p:spPr>
      </p:cxnSp>
      <p:sp>
        <p:nvSpPr>
          <p:cNvPr id="59398" name="Text Box 6"/>
          <p:cNvSpPr txBox="1">
            <a:spLocks noChangeArrowheads="1"/>
          </p:cNvSpPr>
          <p:nvPr/>
        </p:nvSpPr>
        <p:spPr bwMode="auto">
          <a:xfrm>
            <a:off x="5489575" y="2986088"/>
            <a:ext cx="2347913"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Change in C</a:t>
            </a:r>
            <a:r>
              <a:rPr lang="en-US" altLang="en-US" sz="2800" b="1" baseline="-25000"/>
              <a:t>1</a:t>
            </a:r>
          </a:p>
        </p:txBody>
      </p:sp>
      <p:sp>
        <p:nvSpPr>
          <p:cNvPr id="59399" name="Text Box 7"/>
          <p:cNvSpPr txBox="1">
            <a:spLocks noChangeArrowheads="1"/>
          </p:cNvSpPr>
          <p:nvPr/>
        </p:nvSpPr>
        <p:spPr bwMode="auto">
          <a:xfrm>
            <a:off x="3878263" y="3843338"/>
            <a:ext cx="86518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Y</a:t>
            </a:r>
            <a:r>
              <a:rPr lang="en-US" altLang="en-US" sz="2800" b="1" baseline="-25000"/>
              <a:t>1</a:t>
            </a:r>
          </a:p>
        </p:txBody>
      </p:sp>
      <p:sp>
        <p:nvSpPr>
          <p:cNvPr id="59400" name="Text Box 8"/>
          <p:cNvSpPr txBox="1">
            <a:spLocks noChangeArrowheads="1"/>
          </p:cNvSpPr>
          <p:nvPr/>
        </p:nvSpPr>
        <p:spPr bwMode="auto">
          <a:xfrm>
            <a:off x="4011613" y="4757738"/>
            <a:ext cx="59848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latin typeface="Symbol" pitchFamily="18" charset="2"/>
              </a:rPr>
              <a:t>e</a:t>
            </a:r>
            <a:r>
              <a:rPr lang="en-US" altLang="en-US" sz="2800" b="1" baseline="-25000"/>
              <a:t>1</a:t>
            </a:r>
          </a:p>
        </p:txBody>
      </p:sp>
      <p:cxnSp>
        <p:nvCxnSpPr>
          <p:cNvPr id="59401" name="AutoShape 9"/>
          <p:cNvCxnSpPr>
            <a:cxnSpLocks noChangeShapeType="1"/>
            <a:stCxn id="59400" idx="0"/>
            <a:endCxn id="59399" idx="2"/>
          </p:cNvCxnSpPr>
          <p:nvPr/>
        </p:nvCxnSpPr>
        <p:spPr bwMode="auto">
          <a:xfrm flipV="1">
            <a:off x="4311650" y="4362450"/>
            <a:ext cx="0" cy="395288"/>
          </a:xfrm>
          <a:prstGeom prst="straightConnector1">
            <a:avLst/>
          </a:prstGeom>
          <a:noFill/>
          <a:ln w="9525">
            <a:solidFill>
              <a:srgbClr val="000000"/>
            </a:solidFill>
            <a:round/>
            <a:headEnd/>
            <a:tailEnd type="stealth" w="lg" len="lg"/>
          </a:ln>
          <a:extLst>
            <a:ext uri="{909E8E84-426E-40DD-AFC4-6F175D3DCCD1}">
              <a14:hiddenFill xmlns:a14="http://schemas.microsoft.com/office/drawing/2010/main">
                <a:noFill/>
              </a14:hiddenFill>
            </a:ext>
          </a:extLst>
        </p:spPr>
      </p:cxnSp>
      <p:cxnSp>
        <p:nvCxnSpPr>
          <p:cNvPr id="59402" name="AutoShape 10"/>
          <p:cNvCxnSpPr>
            <a:cxnSpLocks noChangeShapeType="1"/>
            <a:stCxn id="59396" idx="2"/>
            <a:endCxn id="59399" idx="0"/>
          </p:cNvCxnSpPr>
          <p:nvPr/>
        </p:nvCxnSpPr>
        <p:spPr bwMode="auto">
          <a:xfrm>
            <a:off x="4311650" y="3467100"/>
            <a:ext cx="0" cy="376238"/>
          </a:xfrm>
          <a:prstGeom prst="straightConnector1">
            <a:avLst/>
          </a:prstGeom>
          <a:noFill/>
          <a:ln w="9525">
            <a:solidFill>
              <a:srgbClr val="000000"/>
            </a:solidFill>
            <a:round/>
            <a:headEnd/>
            <a:tailEnd type="stealth" w="lg" len="lg"/>
          </a:ln>
          <a:extLst>
            <a:ext uri="{909E8E84-426E-40DD-AFC4-6F175D3DCCD1}">
              <a14:hiddenFill xmlns:a14="http://schemas.microsoft.com/office/drawing/2010/main">
                <a:noFill/>
              </a14:hiddenFill>
            </a:ext>
          </a:extLst>
        </p:spPr>
      </p:cxnSp>
      <p:cxnSp>
        <p:nvCxnSpPr>
          <p:cNvPr id="59403" name="AutoShape 11"/>
          <p:cNvCxnSpPr>
            <a:cxnSpLocks noChangeShapeType="1"/>
            <a:stCxn id="59400" idx="3"/>
            <a:endCxn id="59406" idx="2"/>
          </p:cNvCxnSpPr>
          <p:nvPr/>
        </p:nvCxnSpPr>
        <p:spPr bwMode="auto">
          <a:xfrm flipV="1">
            <a:off x="4610100" y="4425950"/>
            <a:ext cx="2046288" cy="592138"/>
          </a:xfrm>
          <a:prstGeom prst="curvedConnector2">
            <a:avLst/>
          </a:prstGeom>
          <a:noFill/>
          <a:ln w="25400">
            <a:solidFill>
              <a:srgbClr val="000000"/>
            </a:solidFill>
            <a:round/>
            <a:headEnd/>
            <a:tailEnd type="stealth" w="lg" len="lg"/>
          </a:ln>
          <a:extLst>
            <a:ext uri="{909E8E84-426E-40DD-AFC4-6F175D3DCCD1}">
              <a14:hiddenFill xmlns:a14="http://schemas.microsoft.com/office/drawing/2010/main">
                <a:noFill/>
              </a14:hiddenFill>
            </a:ext>
          </a:extLst>
        </p:spPr>
      </p:cxnSp>
      <p:grpSp>
        <p:nvGrpSpPr>
          <p:cNvPr id="2" name="Group 12"/>
          <p:cNvGrpSpPr>
            <a:grpSpLocks/>
          </p:cNvGrpSpPr>
          <p:nvPr/>
        </p:nvGrpSpPr>
        <p:grpSpPr bwMode="auto">
          <a:xfrm>
            <a:off x="2446338" y="2130425"/>
            <a:ext cx="3975100" cy="874713"/>
            <a:chOff x="2429" y="2866"/>
            <a:chExt cx="2504" cy="551"/>
          </a:xfrm>
        </p:grpSpPr>
        <p:sp>
          <p:nvSpPr>
            <p:cNvPr id="59408" name="Text Box 13"/>
            <p:cNvSpPr txBox="1">
              <a:spLocks noChangeArrowheads="1"/>
            </p:cNvSpPr>
            <p:nvPr/>
          </p:nvSpPr>
          <p:spPr bwMode="auto">
            <a:xfrm>
              <a:off x="2429" y="2866"/>
              <a:ext cx="468"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U</a:t>
              </a:r>
            </a:p>
          </p:txBody>
        </p:sp>
        <p:cxnSp>
          <p:nvCxnSpPr>
            <p:cNvPr id="59409" name="AutoShape 14"/>
            <p:cNvCxnSpPr>
              <a:cxnSpLocks noChangeShapeType="1"/>
              <a:stCxn id="59408" idx="3"/>
            </p:cNvCxnSpPr>
            <p:nvPr/>
          </p:nvCxnSpPr>
          <p:spPr bwMode="auto">
            <a:xfrm>
              <a:off x="2897" y="3030"/>
              <a:ext cx="683" cy="387"/>
            </a:xfrm>
            <a:prstGeom prst="straightConnector1">
              <a:avLst/>
            </a:prstGeom>
            <a:noFill/>
            <a:ln w="25400">
              <a:solidFill>
                <a:srgbClr val="000000"/>
              </a:solidFill>
              <a:round/>
              <a:headEnd/>
              <a:tailEnd type="stealth" w="lg" len="lg"/>
            </a:ln>
            <a:extLst>
              <a:ext uri="{909E8E84-426E-40DD-AFC4-6F175D3DCCD1}">
                <a14:hiddenFill xmlns:a14="http://schemas.microsoft.com/office/drawing/2010/main">
                  <a:noFill/>
                </a14:hiddenFill>
              </a:ext>
            </a:extLst>
          </p:spPr>
        </p:cxnSp>
        <p:cxnSp>
          <p:nvCxnSpPr>
            <p:cNvPr id="59410" name="AutoShape 15"/>
            <p:cNvCxnSpPr>
              <a:cxnSpLocks noChangeShapeType="1"/>
              <a:stCxn id="59408" idx="3"/>
            </p:cNvCxnSpPr>
            <p:nvPr/>
          </p:nvCxnSpPr>
          <p:spPr bwMode="auto">
            <a:xfrm>
              <a:off x="2897" y="3030"/>
              <a:ext cx="2036" cy="363"/>
            </a:xfrm>
            <a:prstGeom prst="straightConnector1">
              <a:avLst/>
            </a:prstGeom>
            <a:noFill/>
            <a:ln w="25400">
              <a:solidFill>
                <a:srgbClr val="000000"/>
              </a:solidFill>
              <a:round/>
              <a:headEnd/>
              <a:tailEnd type="stealth" w="lg" len="lg"/>
            </a:ln>
            <a:extLst>
              <a:ext uri="{909E8E84-426E-40DD-AFC4-6F175D3DCCD1}">
                <a14:hiddenFill xmlns:a14="http://schemas.microsoft.com/office/drawing/2010/main">
                  <a:noFill/>
                </a14:hiddenFill>
              </a:ext>
            </a:extLst>
          </p:spPr>
        </p:cxnSp>
      </p:grpSp>
      <p:sp>
        <p:nvSpPr>
          <p:cNvPr id="970768" name="Rectangle 16"/>
          <p:cNvSpPr>
            <a:spLocks noChangeArrowheads="1"/>
          </p:cNvSpPr>
          <p:nvPr/>
        </p:nvSpPr>
        <p:spPr bwMode="auto">
          <a:xfrm>
            <a:off x="4000500" y="3829050"/>
            <a:ext cx="590550" cy="571500"/>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FontTx/>
              <a:buChar char="–"/>
            </a:pPr>
            <a:endParaRPr lang="en-US" altLang="en-US" sz="2800"/>
          </a:p>
        </p:txBody>
      </p:sp>
      <p:sp>
        <p:nvSpPr>
          <p:cNvPr id="59406" name="Text Box 17"/>
          <p:cNvSpPr txBox="1">
            <a:spLocks noChangeArrowheads="1"/>
          </p:cNvSpPr>
          <p:nvPr/>
        </p:nvSpPr>
        <p:spPr bwMode="auto">
          <a:xfrm>
            <a:off x="6076950" y="3906838"/>
            <a:ext cx="11588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Y</a:t>
            </a:r>
            <a:r>
              <a:rPr lang="en-US" altLang="en-US" sz="2800" b="1" baseline="-25000"/>
              <a:t>2</a:t>
            </a:r>
            <a:r>
              <a:rPr lang="en-US" altLang="en-US" sz="2800" b="1"/>
              <a:t>- Y</a:t>
            </a:r>
            <a:r>
              <a:rPr lang="en-US" altLang="en-US" sz="2800" b="1" baseline="-25000"/>
              <a:t>1</a:t>
            </a:r>
          </a:p>
        </p:txBody>
      </p:sp>
      <p:cxnSp>
        <p:nvCxnSpPr>
          <p:cNvPr id="59407" name="AutoShape 18"/>
          <p:cNvCxnSpPr>
            <a:cxnSpLocks noChangeShapeType="1"/>
            <a:stCxn id="59406" idx="0"/>
            <a:endCxn id="59398" idx="2"/>
          </p:cNvCxnSpPr>
          <p:nvPr/>
        </p:nvCxnSpPr>
        <p:spPr bwMode="auto">
          <a:xfrm flipV="1">
            <a:off x="6656388" y="3505200"/>
            <a:ext cx="7937" cy="401638"/>
          </a:xfrm>
          <a:prstGeom prst="straightConnector1">
            <a:avLst/>
          </a:prstGeom>
          <a:noFill/>
          <a:ln w="9525">
            <a:solidFill>
              <a:srgbClr val="000000"/>
            </a:solidFill>
            <a:round/>
            <a:headEnd type="stealth" w="lg" len="lg"/>
            <a:tailEnd type="none" w="lg" len="lg"/>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7669052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707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0768"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DAGs for missing data</a:t>
            </a:r>
          </a:p>
        </p:txBody>
      </p:sp>
      <p:sp>
        <p:nvSpPr>
          <p:cNvPr id="4" name="Slide Number Placeholder 3"/>
          <p:cNvSpPr>
            <a:spLocks noGrp="1"/>
          </p:cNvSpPr>
          <p:nvPr>
            <p:ph type="sldNum" sz="quarter" idx="12"/>
          </p:nvPr>
        </p:nvSpPr>
        <p:spPr/>
        <p:txBody>
          <a:bodyPr/>
          <a:lstStyle/>
          <a:p>
            <a:pPr>
              <a:buNone/>
              <a:defRPr/>
            </a:pPr>
            <a:fld id="{48CFD17B-4377-4738-82F6-BFFF12B1205C}" type="slidenum">
              <a:rPr lang="en-US" smtClean="0"/>
              <a:pPr>
                <a:buNone/>
                <a:defRPr/>
              </a:pPr>
              <a:t>54</a:t>
            </a:fld>
            <a:endParaRPr lang="en-US" dirty="0"/>
          </a:p>
        </p:txBody>
      </p:sp>
      <p:sp>
        <p:nvSpPr>
          <p:cNvPr id="12" name="Text Box 3">
            <a:extLst>
              <a:ext uri="{FF2B5EF4-FFF2-40B4-BE49-F238E27FC236}">
                <a16:creationId xmlns="" xmlns:a16="http://schemas.microsoft.com/office/drawing/2014/main" id="{B18C67A3-87BE-461A-852D-8BECCF8AFFD5}"/>
              </a:ext>
            </a:extLst>
          </p:cNvPr>
          <p:cNvSpPr txBox="1">
            <a:spLocks noChangeArrowheads="1"/>
          </p:cNvSpPr>
          <p:nvPr/>
        </p:nvSpPr>
        <p:spPr bwMode="auto">
          <a:xfrm>
            <a:off x="286630" y="2383991"/>
            <a:ext cx="134260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800" b="1" dirty="0"/>
              <a:t>Education</a:t>
            </a:r>
            <a:endParaRPr lang="en-US" altLang="en-US" sz="1800" b="1" baseline="-25000" dirty="0"/>
          </a:p>
        </p:txBody>
      </p:sp>
      <p:sp>
        <p:nvSpPr>
          <p:cNvPr id="13" name="Text Box 4">
            <a:extLst>
              <a:ext uri="{FF2B5EF4-FFF2-40B4-BE49-F238E27FC236}">
                <a16:creationId xmlns="" xmlns:a16="http://schemas.microsoft.com/office/drawing/2014/main" id="{692F81E7-5D03-45B0-8517-08BFE97E2806}"/>
              </a:ext>
            </a:extLst>
          </p:cNvPr>
          <p:cNvSpPr txBox="1">
            <a:spLocks noChangeArrowheads="1"/>
          </p:cNvSpPr>
          <p:nvPr/>
        </p:nvSpPr>
        <p:spPr bwMode="auto">
          <a:xfrm>
            <a:off x="1847199" y="2383991"/>
            <a:ext cx="100262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800" b="1" dirty="0"/>
              <a:t>Income</a:t>
            </a:r>
            <a:endParaRPr lang="en-US" altLang="en-US" sz="1800" b="1" baseline="-25000" dirty="0"/>
          </a:p>
        </p:txBody>
      </p:sp>
      <p:sp>
        <p:nvSpPr>
          <p:cNvPr id="14" name="Text Box 5">
            <a:extLst>
              <a:ext uri="{FF2B5EF4-FFF2-40B4-BE49-F238E27FC236}">
                <a16:creationId xmlns="" xmlns:a16="http://schemas.microsoft.com/office/drawing/2014/main" id="{6CAD35F5-118C-4B33-BE96-007FA24E7A02}"/>
              </a:ext>
            </a:extLst>
          </p:cNvPr>
          <p:cNvSpPr txBox="1">
            <a:spLocks noChangeArrowheads="1"/>
          </p:cNvSpPr>
          <p:nvPr/>
        </p:nvSpPr>
        <p:spPr bwMode="auto">
          <a:xfrm>
            <a:off x="256844" y="3006523"/>
            <a:ext cx="14021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800" b="1" dirty="0"/>
              <a:t>Depression</a:t>
            </a:r>
            <a:endParaRPr lang="en-US" altLang="en-US" sz="1800" b="1" baseline="-25000" dirty="0"/>
          </a:p>
        </p:txBody>
      </p:sp>
      <p:cxnSp>
        <p:nvCxnSpPr>
          <p:cNvPr id="15" name="AutoShape 8">
            <a:extLst>
              <a:ext uri="{FF2B5EF4-FFF2-40B4-BE49-F238E27FC236}">
                <a16:creationId xmlns="" xmlns:a16="http://schemas.microsoft.com/office/drawing/2014/main" id="{F6871D55-AAB5-4688-85B3-7C94A1B915AB}"/>
              </a:ext>
            </a:extLst>
          </p:cNvPr>
          <p:cNvCxnSpPr>
            <a:cxnSpLocks noChangeShapeType="1"/>
            <a:stCxn id="12" idx="2"/>
            <a:endCxn id="14" idx="0"/>
          </p:cNvCxnSpPr>
          <p:nvPr/>
        </p:nvCxnSpPr>
        <p:spPr bwMode="auto">
          <a:xfrm flipH="1">
            <a:off x="957932" y="2753323"/>
            <a:ext cx="1" cy="253200"/>
          </a:xfrm>
          <a:prstGeom prst="straightConnector1">
            <a:avLst/>
          </a:prstGeom>
          <a:noFill/>
          <a:ln w="9525">
            <a:solidFill>
              <a:srgbClr val="000000"/>
            </a:solidFill>
            <a:round/>
            <a:headEnd/>
            <a:tailEnd type="stealth" w="lg" len="lg"/>
          </a:ln>
          <a:extLst>
            <a:ext uri="{909E8E84-426E-40DD-AFC4-6F175D3DCCD1}">
              <a14:hiddenFill xmlns:a14="http://schemas.microsoft.com/office/drawing/2010/main">
                <a:noFill/>
              </a14:hiddenFill>
            </a:ext>
          </a:extLst>
        </p:spPr>
      </p:cxnSp>
      <p:cxnSp>
        <p:nvCxnSpPr>
          <p:cNvPr id="16" name="AutoShape 9">
            <a:extLst>
              <a:ext uri="{FF2B5EF4-FFF2-40B4-BE49-F238E27FC236}">
                <a16:creationId xmlns="" xmlns:a16="http://schemas.microsoft.com/office/drawing/2014/main" id="{E17C1345-1F01-470E-A8B1-52ADD6864F97}"/>
              </a:ext>
            </a:extLst>
          </p:cNvPr>
          <p:cNvCxnSpPr>
            <a:cxnSpLocks noChangeShapeType="1"/>
            <a:stCxn id="12" idx="3"/>
            <a:endCxn id="13" idx="1"/>
          </p:cNvCxnSpPr>
          <p:nvPr/>
        </p:nvCxnSpPr>
        <p:spPr bwMode="auto">
          <a:xfrm>
            <a:off x="1629235" y="2568657"/>
            <a:ext cx="217964"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7" name="Text Box 4">
            <a:extLst>
              <a:ext uri="{FF2B5EF4-FFF2-40B4-BE49-F238E27FC236}">
                <a16:creationId xmlns="" xmlns:a16="http://schemas.microsoft.com/office/drawing/2014/main" id="{D86B6A50-DCCE-4C08-95B0-6CCA51E5AC96}"/>
              </a:ext>
            </a:extLst>
          </p:cNvPr>
          <p:cNvSpPr txBox="1">
            <a:spLocks noChangeArrowheads="1"/>
          </p:cNvSpPr>
          <p:nvPr/>
        </p:nvSpPr>
        <p:spPr bwMode="auto">
          <a:xfrm>
            <a:off x="3080726" y="2383991"/>
            <a:ext cx="4706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800" b="1" dirty="0"/>
              <a:t>Y</a:t>
            </a:r>
            <a:endParaRPr lang="en-US" altLang="en-US" sz="1800" b="1" baseline="-25000" dirty="0"/>
          </a:p>
        </p:txBody>
      </p:sp>
      <p:cxnSp>
        <p:nvCxnSpPr>
          <p:cNvPr id="18" name="AutoShape 9">
            <a:extLst>
              <a:ext uri="{FF2B5EF4-FFF2-40B4-BE49-F238E27FC236}">
                <a16:creationId xmlns="" xmlns:a16="http://schemas.microsoft.com/office/drawing/2014/main" id="{EFF64E4D-AA39-4514-BD3B-6D2D61334513}"/>
              </a:ext>
            </a:extLst>
          </p:cNvPr>
          <p:cNvCxnSpPr>
            <a:cxnSpLocks noChangeShapeType="1"/>
            <a:stCxn id="13" idx="3"/>
            <a:endCxn id="17" idx="1"/>
          </p:cNvCxnSpPr>
          <p:nvPr/>
        </p:nvCxnSpPr>
        <p:spPr bwMode="auto">
          <a:xfrm>
            <a:off x="2849821" y="2568657"/>
            <a:ext cx="230905"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9" name="Text Box 3">
            <a:extLst>
              <a:ext uri="{FF2B5EF4-FFF2-40B4-BE49-F238E27FC236}">
                <a16:creationId xmlns="" xmlns:a16="http://schemas.microsoft.com/office/drawing/2014/main" id="{085340F7-BF68-4094-9D33-F4C5FE8819B9}"/>
              </a:ext>
            </a:extLst>
          </p:cNvPr>
          <p:cNvSpPr txBox="1">
            <a:spLocks noChangeArrowheads="1"/>
          </p:cNvSpPr>
          <p:nvPr/>
        </p:nvSpPr>
        <p:spPr bwMode="auto">
          <a:xfrm>
            <a:off x="256844" y="1745333"/>
            <a:ext cx="1634347" cy="369332"/>
          </a:xfrm>
          <a:prstGeom prst="rect">
            <a:avLst/>
          </a:pr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800" b="1" dirty="0"/>
              <a:t>Unknown Y</a:t>
            </a:r>
            <a:endParaRPr lang="en-US" altLang="en-US" sz="1800" b="1" baseline="-25000" dirty="0"/>
          </a:p>
        </p:txBody>
      </p:sp>
      <p:sp>
        <p:nvSpPr>
          <p:cNvPr id="42" name="TextBox 41">
            <a:extLst>
              <a:ext uri="{FF2B5EF4-FFF2-40B4-BE49-F238E27FC236}">
                <a16:creationId xmlns="" xmlns:a16="http://schemas.microsoft.com/office/drawing/2014/main" id="{D7372EE4-043C-4509-A0AD-597D075F977C}"/>
              </a:ext>
            </a:extLst>
          </p:cNvPr>
          <p:cNvSpPr txBox="1"/>
          <p:nvPr/>
        </p:nvSpPr>
        <p:spPr>
          <a:xfrm>
            <a:off x="3852442" y="1712533"/>
            <a:ext cx="3334681" cy="954107"/>
          </a:xfrm>
          <a:prstGeom prst="rect">
            <a:avLst/>
          </a:prstGeom>
          <a:noFill/>
        </p:spPr>
        <p:txBody>
          <a:bodyPr wrap="square" rtlCol="0">
            <a:spAutoFit/>
          </a:bodyPr>
          <a:lstStyle/>
          <a:p>
            <a:pPr>
              <a:buNone/>
            </a:pPr>
            <a:r>
              <a:rPr lang="en-US" dirty="0">
                <a:solidFill>
                  <a:srgbClr val="FF0000"/>
                </a:solidFill>
              </a:rPr>
              <a:t>Missing completely at random (Yay!)</a:t>
            </a:r>
          </a:p>
        </p:txBody>
      </p:sp>
      <p:sp>
        <p:nvSpPr>
          <p:cNvPr id="45" name="Text Box 3">
            <a:extLst>
              <a:ext uri="{FF2B5EF4-FFF2-40B4-BE49-F238E27FC236}">
                <a16:creationId xmlns="" xmlns:a16="http://schemas.microsoft.com/office/drawing/2014/main" id="{E796D340-7EF4-450F-BC4E-1478C736808E}"/>
              </a:ext>
            </a:extLst>
          </p:cNvPr>
          <p:cNvSpPr txBox="1">
            <a:spLocks noChangeArrowheads="1"/>
          </p:cNvSpPr>
          <p:nvPr/>
        </p:nvSpPr>
        <p:spPr bwMode="auto">
          <a:xfrm>
            <a:off x="416122" y="4701056"/>
            <a:ext cx="134260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800" b="1" dirty="0"/>
              <a:t>Education</a:t>
            </a:r>
            <a:endParaRPr lang="en-US" altLang="en-US" sz="1800" b="1" baseline="-25000" dirty="0"/>
          </a:p>
        </p:txBody>
      </p:sp>
      <p:sp>
        <p:nvSpPr>
          <p:cNvPr id="46" name="Text Box 4">
            <a:extLst>
              <a:ext uri="{FF2B5EF4-FFF2-40B4-BE49-F238E27FC236}">
                <a16:creationId xmlns="" xmlns:a16="http://schemas.microsoft.com/office/drawing/2014/main" id="{130D5E9B-782B-4FF9-A5BD-5C1C4EBD59E1}"/>
              </a:ext>
            </a:extLst>
          </p:cNvPr>
          <p:cNvSpPr txBox="1">
            <a:spLocks noChangeArrowheads="1"/>
          </p:cNvSpPr>
          <p:nvPr/>
        </p:nvSpPr>
        <p:spPr bwMode="auto">
          <a:xfrm>
            <a:off x="2095515" y="4690367"/>
            <a:ext cx="100262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800" b="1" dirty="0"/>
              <a:t>Income</a:t>
            </a:r>
            <a:endParaRPr lang="en-US" altLang="en-US" sz="1800" b="1" baseline="-25000" dirty="0"/>
          </a:p>
        </p:txBody>
      </p:sp>
      <p:sp>
        <p:nvSpPr>
          <p:cNvPr id="47" name="Text Box 5">
            <a:extLst>
              <a:ext uri="{FF2B5EF4-FFF2-40B4-BE49-F238E27FC236}">
                <a16:creationId xmlns="" xmlns:a16="http://schemas.microsoft.com/office/drawing/2014/main" id="{ECD9E81C-51C3-4AC6-B59D-CD42E3A1C2AD}"/>
              </a:ext>
            </a:extLst>
          </p:cNvPr>
          <p:cNvSpPr txBox="1">
            <a:spLocks noChangeArrowheads="1"/>
          </p:cNvSpPr>
          <p:nvPr/>
        </p:nvSpPr>
        <p:spPr bwMode="auto">
          <a:xfrm>
            <a:off x="386336" y="5427599"/>
            <a:ext cx="14021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800" b="1" dirty="0"/>
              <a:t>Depression</a:t>
            </a:r>
            <a:endParaRPr lang="en-US" altLang="en-US" sz="1800" b="1" baseline="-25000" dirty="0"/>
          </a:p>
        </p:txBody>
      </p:sp>
      <p:cxnSp>
        <p:nvCxnSpPr>
          <p:cNvPr id="48" name="AutoShape 8">
            <a:extLst>
              <a:ext uri="{FF2B5EF4-FFF2-40B4-BE49-F238E27FC236}">
                <a16:creationId xmlns="" xmlns:a16="http://schemas.microsoft.com/office/drawing/2014/main" id="{72A630E6-8658-4ED4-BD62-2EEBD708BAFF}"/>
              </a:ext>
            </a:extLst>
          </p:cNvPr>
          <p:cNvCxnSpPr>
            <a:cxnSpLocks noChangeShapeType="1"/>
            <a:stCxn id="45" idx="2"/>
            <a:endCxn id="47" idx="0"/>
          </p:cNvCxnSpPr>
          <p:nvPr/>
        </p:nvCxnSpPr>
        <p:spPr bwMode="auto">
          <a:xfrm flipH="1">
            <a:off x="1087424" y="5070388"/>
            <a:ext cx="1" cy="357211"/>
          </a:xfrm>
          <a:prstGeom prst="straightConnector1">
            <a:avLst/>
          </a:prstGeom>
          <a:noFill/>
          <a:ln w="9525">
            <a:solidFill>
              <a:srgbClr val="000000"/>
            </a:solidFill>
            <a:round/>
            <a:headEnd/>
            <a:tailEnd type="stealth" w="lg" len="lg"/>
          </a:ln>
          <a:extLst>
            <a:ext uri="{909E8E84-426E-40DD-AFC4-6F175D3DCCD1}">
              <a14:hiddenFill xmlns:a14="http://schemas.microsoft.com/office/drawing/2010/main">
                <a:noFill/>
              </a14:hiddenFill>
            </a:ext>
          </a:extLst>
        </p:spPr>
      </p:cxnSp>
      <p:cxnSp>
        <p:nvCxnSpPr>
          <p:cNvPr id="49" name="AutoShape 9">
            <a:extLst>
              <a:ext uri="{FF2B5EF4-FFF2-40B4-BE49-F238E27FC236}">
                <a16:creationId xmlns="" xmlns:a16="http://schemas.microsoft.com/office/drawing/2014/main" id="{9F4E96E8-429C-4FFA-AB31-05F18E807B62}"/>
              </a:ext>
            </a:extLst>
          </p:cNvPr>
          <p:cNvCxnSpPr>
            <a:cxnSpLocks noChangeShapeType="1"/>
            <a:stCxn id="45" idx="3"/>
            <a:endCxn id="46" idx="1"/>
          </p:cNvCxnSpPr>
          <p:nvPr/>
        </p:nvCxnSpPr>
        <p:spPr bwMode="auto">
          <a:xfrm flipV="1">
            <a:off x="1758727" y="4875033"/>
            <a:ext cx="336788" cy="10689"/>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0" name="Text Box 4">
            <a:extLst>
              <a:ext uri="{FF2B5EF4-FFF2-40B4-BE49-F238E27FC236}">
                <a16:creationId xmlns="" xmlns:a16="http://schemas.microsoft.com/office/drawing/2014/main" id="{1B6ABF6F-1848-4F9D-964F-B342BACA5629}"/>
              </a:ext>
            </a:extLst>
          </p:cNvPr>
          <p:cNvSpPr txBox="1">
            <a:spLocks noChangeArrowheads="1"/>
          </p:cNvSpPr>
          <p:nvPr/>
        </p:nvSpPr>
        <p:spPr bwMode="auto">
          <a:xfrm>
            <a:off x="3533920" y="4690367"/>
            <a:ext cx="44238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800" b="1" dirty="0"/>
              <a:t>Y</a:t>
            </a:r>
            <a:endParaRPr lang="en-US" altLang="en-US" sz="1800" b="1" baseline="-25000" dirty="0"/>
          </a:p>
        </p:txBody>
      </p:sp>
      <p:cxnSp>
        <p:nvCxnSpPr>
          <p:cNvPr id="51" name="AutoShape 9">
            <a:extLst>
              <a:ext uri="{FF2B5EF4-FFF2-40B4-BE49-F238E27FC236}">
                <a16:creationId xmlns="" xmlns:a16="http://schemas.microsoft.com/office/drawing/2014/main" id="{22394D3D-A117-45AA-A3EB-FFD0576929E6}"/>
              </a:ext>
            </a:extLst>
          </p:cNvPr>
          <p:cNvCxnSpPr>
            <a:cxnSpLocks noChangeShapeType="1"/>
            <a:stCxn id="46" idx="3"/>
            <a:endCxn id="50" idx="1"/>
          </p:cNvCxnSpPr>
          <p:nvPr/>
        </p:nvCxnSpPr>
        <p:spPr bwMode="auto">
          <a:xfrm>
            <a:off x="3098137" y="4875033"/>
            <a:ext cx="435783"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2" name="Text Box 3">
            <a:extLst>
              <a:ext uri="{FF2B5EF4-FFF2-40B4-BE49-F238E27FC236}">
                <a16:creationId xmlns="" xmlns:a16="http://schemas.microsoft.com/office/drawing/2014/main" id="{8656A732-A990-4B9F-B117-91AC374B863A}"/>
              </a:ext>
            </a:extLst>
          </p:cNvPr>
          <p:cNvSpPr txBox="1">
            <a:spLocks noChangeArrowheads="1"/>
          </p:cNvSpPr>
          <p:nvPr/>
        </p:nvSpPr>
        <p:spPr bwMode="auto">
          <a:xfrm>
            <a:off x="340716" y="3994816"/>
            <a:ext cx="1506483" cy="369332"/>
          </a:xfrm>
          <a:prstGeom prst="rect">
            <a:avLst/>
          </a:pr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800" b="1" dirty="0"/>
              <a:t>Unknown Y</a:t>
            </a:r>
            <a:endParaRPr lang="en-US" altLang="en-US" sz="1800" b="1" baseline="-25000" dirty="0"/>
          </a:p>
        </p:txBody>
      </p:sp>
      <p:sp>
        <p:nvSpPr>
          <p:cNvPr id="53" name="TextBox 52">
            <a:extLst>
              <a:ext uri="{FF2B5EF4-FFF2-40B4-BE49-F238E27FC236}">
                <a16:creationId xmlns="" xmlns:a16="http://schemas.microsoft.com/office/drawing/2014/main" id="{608FA1B5-2D44-4507-BB4D-4178B96F13FF}"/>
              </a:ext>
            </a:extLst>
          </p:cNvPr>
          <p:cNvSpPr txBox="1"/>
          <p:nvPr/>
        </p:nvSpPr>
        <p:spPr>
          <a:xfrm>
            <a:off x="4654406" y="4125608"/>
            <a:ext cx="3971332" cy="2246769"/>
          </a:xfrm>
          <a:prstGeom prst="rect">
            <a:avLst/>
          </a:prstGeom>
          <a:noFill/>
        </p:spPr>
        <p:txBody>
          <a:bodyPr wrap="square" rtlCol="0">
            <a:spAutoFit/>
          </a:bodyPr>
          <a:lstStyle/>
          <a:p>
            <a:pPr>
              <a:buNone/>
            </a:pPr>
            <a:r>
              <a:rPr lang="en-US" dirty="0">
                <a:solidFill>
                  <a:srgbClr val="FF0000"/>
                </a:solidFill>
              </a:rPr>
              <a:t>Missing at random (condition on Education, which you needed to </a:t>
            </a:r>
            <a:r>
              <a:rPr lang="en-US" dirty="0" smtClean="0">
                <a:solidFill>
                  <a:srgbClr val="FF0000"/>
                </a:solidFill>
              </a:rPr>
              <a:t>condition on anyway</a:t>
            </a:r>
            <a:r>
              <a:rPr lang="en-US" dirty="0">
                <a:solidFill>
                  <a:srgbClr val="FF0000"/>
                </a:solidFill>
              </a:rPr>
              <a:t>… problem solved)</a:t>
            </a:r>
          </a:p>
        </p:txBody>
      </p:sp>
      <p:cxnSp>
        <p:nvCxnSpPr>
          <p:cNvPr id="56" name="AutoShape 8">
            <a:extLst>
              <a:ext uri="{FF2B5EF4-FFF2-40B4-BE49-F238E27FC236}">
                <a16:creationId xmlns="" xmlns:a16="http://schemas.microsoft.com/office/drawing/2014/main" id="{AE5FF023-46B2-46E3-BE4E-5D27435CF2DB}"/>
              </a:ext>
            </a:extLst>
          </p:cNvPr>
          <p:cNvCxnSpPr>
            <a:cxnSpLocks noChangeShapeType="1"/>
            <a:stCxn id="45" idx="0"/>
            <a:endCxn id="52" idx="2"/>
          </p:cNvCxnSpPr>
          <p:nvPr/>
        </p:nvCxnSpPr>
        <p:spPr bwMode="auto">
          <a:xfrm flipV="1">
            <a:off x="1087425" y="4364148"/>
            <a:ext cx="6533" cy="336908"/>
          </a:xfrm>
          <a:prstGeom prst="straightConnector1">
            <a:avLst/>
          </a:prstGeom>
          <a:noFill/>
          <a:ln w="9525">
            <a:solidFill>
              <a:srgbClr val="000000"/>
            </a:solidFill>
            <a:round/>
            <a:headEnd/>
            <a:tailEnd type="stealth" w="lg" len="lg"/>
          </a:ln>
          <a:extLst>
            <a:ext uri="{909E8E84-426E-40DD-AFC4-6F175D3DCCD1}">
              <a14:hiddenFill xmlns:a14="http://schemas.microsoft.com/office/drawing/2010/main">
                <a:noFill/>
              </a14:hiddenFill>
            </a:ext>
          </a:extLst>
        </p:spPr>
      </p:cxnSp>
      <p:cxnSp>
        <p:nvCxnSpPr>
          <p:cNvPr id="77" name="AutoShape 8">
            <a:extLst>
              <a:ext uri="{FF2B5EF4-FFF2-40B4-BE49-F238E27FC236}">
                <a16:creationId xmlns="" xmlns:a16="http://schemas.microsoft.com/office/drawing/2014/main" id="{D558DEE2-1DA7-45FE-81A0-CD8BBBF9524E}"/>
              </a:ext>
            </a:extLst>
          </p:cNvPr>
          <p:cNvCxnSpPr>
            <a:cxnSpLocks noChangeShapeType="1"/>
            <a:stCxn id="14" idx="3"/>
          </p:cNvCxnSpPr>
          <p:nvPr/>
        </p:nvCxnSpPr>
        <p:spPr bwMode="auto">
          <a:xfrm flipV="1">
            <a:off x="1659019" y="2719452"/>
            <a:ext cx="1521765" cy="471737"/>
          </a:xfrm>
          <a:prstGeom prst="straightConnector1">
            <a:avLst/>
          </a:prstGeom>
          <a:noFill/>
          <a:ln w="25400">
            <a:solidFill>
              <a:schemeClr val="accent4">
                <a:lumMod val="75000"/>
              </a:schemeClr>
            </a:solidFill>
            <a:prstDash val="dash"/>
            <a:round/>
            <a:headEnd/>
            <a:tailEnd type="stealth" w="lg" len="lg"/>
          </a:ln>
          <a:extLst>
            <a:ext uri="{909E8E84-426E-40DD-AFC4-6F175D3DCCD1}">
              <a14:hiddenFill xmlns:a14="http://schemas.microsoft.com/office/drawing/2010/main">
                <a:noFill/>
              </a14:hiddenFill>
            </a:ext>
          </a:extLst>
        </p:spPr>
      </p:cxnSp>
      <p:cxnSp>
        <p:nvCxnSpPr>
          <p:cNvPr id="80" name="AutoShape 8">
            <a:extLst>
              <a:ext uri="{FF2B5EF4-FFF2-40B4-BE49-F238E27FC236}">
                <a16:creationId xmlns="" xmlns:a16="http://schemas.microsoft.com/office/drawing/2014/main" id="{34036EE8-5CED-48AF-BACA-69E47A68C09D}"/>
              </a:ext>
            </a:extLst>
          </p:cNvPr>
          <p:cNvCxnSpPr>
            <a:cxnSpLocks noChangeShapeType="1"/>
          </p:cNvCxnSpPr>
          <p:nvPr/>
        </p:nvCxnSpPr>
        <p:spPr bwMode="auto">
          <a:xfrm flipV="1">
            <a:off x="1847199" y="5135507"/>
            <a:ext cx="1521765" cy="471737"/>
          </a:xfrm>
          <a:prstGeom prst="straightConnector1">
            <a:avLst/>
          </a:prstGeom>
          <a:noFill/>
          <a:ln w="25400">
            <a:solidFill>
              <a:schemeClr val="accent4">
                <a:lumMod val="75000"/>
              </a:schemeClr>
            </a:solidFill>
            <a:prstDash val="dash"/>
            <a:round/>
            <a:headEnd/>
            <a:tailEnd type="stealth" w="lg" len="lg"/>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415864567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DAGs for missing data</a:t>
            </a:r>
          </a:p>
        </p:txBody>
      </p:sp>
      <p:sp>
        <p:nvSpPr>
          <p:cNvPr id="4" name="Slide Number Placeholder 3"/>
          <p:cNvSpPr>
            <a:spLocks noGrp="1"/>
          </p:cNvSpPr>
          <p:nvPr>
            <p:ph type="sldNum" sz="quarter" idx="12"/>
          </p:nvPr>
        </p:nvSpPr>
        <p:spPr/>
        <p:txBody>
          <a:bodyPr/>
          <a:lstStyle/>
          <a:p>
            <a:pPr>
              <a:buNone/>
              <a:defRPr/>
            </a:pPr>
            <a:fld id="{48CFD17B-4377-4738-82F6-BFFF12B1205C}" type="slidenum">
              <a:rPr lang="en-US" smtClean="0"/>
              <a:pPr>
                <a:buNone/>
                <a:defRPr/>
              </a:pPr>
              <a:t>55</a:t>
            </a:fld>
            <a:endParaRPr lang="en-US" dirty="0"/>
          </a:p>
        </p:txBody>
      </p:sp>
      <p:sp>
        <p:nvSpPr>
          <p:cNvPr id="60" name="Text Box 3">
            <a:extLst>
              <a:ext uri="{FF2B5EF4-FFF2-40B4-BE49-F238E27FC236}">
                <a16:creationId xmlns="" xmlns:a16="http://schemas.microsoft.com/office/drawing/2014/main" id="{9CB5B29B-A5C9-43D0-A9C0-4EEAAA67B9A1}"/>
              </a:ext>
            </a:extLst>
          </p:cNvPr>
          <p:cNvSpPr txBox="1">
            <a:spLocks noChangeArrowheads="1"/>
          </p:cNvSpPr>
          <p:nvPr/>
        </p:nvSpPr>
        <p:spPr bwMode="auto">
          <a:xfrm>
            <a:off x="647439" y="3040572"/>
            <a:ext cx="134260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800" b="1" dirty="0"/>
              <a:t>Education</a:t>
            </a:r>
            <a:endParaRPr lang="en-US" altLang="en-US" sz="1800" b="1" baseline="-25000" dirty="0"/>
          </a:p>
        </p:txBody>
      </p:sp>
      <p:sp>
        <p:nvSpPr>
          <p:cNvPr id="61" name="Text Box 4">
            <a:extLst>
              <a:ext uri="{FF2B5EF4-FFF2-40B4-BE49-F238E27FC236}">
                <a16:creationId xmlns="" xmlns:a16="http://schemas.microsoft.com/office/drawing/2014/main" id="{F2776B9C-19E4-4D82-A67D-387DBDD7535F}"/>
              </a:ext>
            </a:extLst>
          </p:cNvPr>
          <p:cNvSpPr txBox="1">
            <a:spLocks noChangeArrowheads="1"/>
          </p:cNvSpPr>
          <p:nvPr/>
        </p:nvSpPr>
        <p:spPr bwMode="auto">
          <a:xfrm>
            <a:off x="2326832" y="3029883"/>
            <a:ext cx="100262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800" b="1" dirty="0"/>
              <a:t>Income</a:t>
            </a:r>
            <a:endParaRPr lang="en-US" altLang="en-US" sz="1800" b="1" baseline="-25000" dirty="0"/>
          </a:p>
        </p:txBody>
      </p:sp>
      <p:sp>
        <p:nvSpPr>
          <p:cNvPr id="62" name="Text Box 5">
            <a:extLst>
              <a:ext uri="{FF2B5EF4-FFF2-40B4-BE49-F238E27FC236}">
                <a16:creationId xmlns="" xmlns:a16="http://schemas.microsoft.com/office/drawing/2014/main" id="{079082BD-2B03-4448-B4B9-28639D7D41D9}"/>
              </a:ext>
            </a:extLst>
          </p:cNvPr>
          <p:cNvSpPr txBox="1">
            <a:spLocks noChangeArrowheads="1"/>
          </p:cNvSpPr>
          <p:nvPr/>
        </p:nvSpPr>
        <p:spPr bwMode="auto">
          <a:xfrm>
            <a:off x="617653" y="3767115"/>
            <a:ext cx="140217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Depression</a:t>
            </a:r>
            <a:endParaRPr lang="en-US" altLang="en-US" sz="2000" b="1" baseline="-25000" dirty="0"/>
          </a:p>
        </p:txBody>
      </p:sp>
      <p:cxnSp>
        <p:nvCxnSpPr>
          <p:cNvPr id="63" name="AutoShape 8">
            <a:extLst>
              <a:ext uri="{FF2B5EF4-FFF2-40B4-BE49-F238E27FC236}">
                <a16:creationId xmlns="" xmlns:a16="http://schemas.microsoft.com/office/drawing/2014/main" id="{2E561E46-50D6-4084-9B4D-5EFD5018CD1D}"/>
              </a:ext>
            </a:extLst>
          </p:cNvPr>
          <p:cNvCxnSpPr>
            <a:cxnSpLocks noChangeShapeType="1"/>
            <a:stCxn id="60" idx="2"/>
            <a:endCxn id="62" idx="0"/>
          </p:cNvCxnSpPr>
          <p:nvPr/>
        </p:nvCxnSpPr>
        <p:spPr bwMode="auto">
          <a:xfrm flipH="1">
            <a:off x="1318741" y="3409904"/>
            <a:ext cx="1" cy="357211"/>
          </a:xfrm>
          <a:prstGeom prst="straightConnector1">
            <a:avLst/>
          </a:prstGeom>
          <a:noFill/>
          <a:ln w="9525">
            <a:solidFill>
              <a:srgbClr val="000000"/>
            </a:solidFill>
            <a:round/>
            <a:headEnd/>
            <a:tailEnd type="stealth" w="lg" len="lg"/>
          </a:ln>
          <a:extLst>
            <a:ext uri="{909E8E84-426E-40DD-AFC4-6F175D3DCCD1}">
              <a14:hiddenFill xmlns:a14="http://schemas.microsoft.com/office/drawing/2010/main">
                <a:noFill/>
              </a14:hiddenFill>
            </a:ext>
          </a:extLst>
        </p:spPr>
      </p:cxnSp>
      <p:cxnSp>
        <p:nvCxnSpPr>
          <p:cNvPr id="64" name="AutoShape 9">
            <a:extLst>
              <a:ext uri="{FF2B5EF4-FFF2-40B4-BE49-F238E27FC236}">
                <a16:creationId xmlns="" xmlns:a16="http://schemas.microsoft.com/office/drawing/2014/main" id="{4D16DD43-C076-46D3-8561-201F5109CA48}"/>
              </a:ext>
            </a:extLst>
          </p:cNvPr>
          <p:cNvCxnSpPr>
            <a:cxnSpLocks noChangeShapeType="1"/>
            <a:stCxn id="60" idx="3"/>
            <a:endCxn id="61" idx="1"/>
          </p:cNvCxnSpPr>
          <p:nvPr/>
        </p:nvCxnSpPr>
        <p:spPr bwMode="auto">
          <a:xfrm flipV="1">
            <a:off x="1990044" y="3214549"/>
            <a:ext cx="336788" cy="10689"/>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65" name="Text Box 4">
            <a:extLst>
              <a:ext uri="{FF2B5EF4-FFF2-40B4-BE49-F238E27FC236}">
                <a16:creationId xmlns="" xmlns:a16="http://schemas.microsoft.com/office/drawing/2014/main" id="{A1761EC1-C3F8-4217-B168-A6CA68A12D58}"/>
              </a:ext>
            </a:extLst>
          </p:cNvPr>
          <p:cNvSpPr txBox="1">
            <a:spLocks noChangeArrowheads="1"/>
          </p:cNvSpPr>
          <p:nvPr/>
        </p:nvSpPr>
        <p:spPr bwMode="auto">
          <a:xfrm>
            <a:off x="3765237" y="3029883"/>
            <a:ext cx="44238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800" b="1" dirty="0"/>
              <a:t>Y</a:t>
            </a:r>
            <a:endParaRPr lang="en-US" altLang="en-US" sz="1800" b="1" baseline="-25000" dirty="0"/>
          </a:p>
        </p:txBody>
      </p:sp>
      <p:cxnSp>
        <p:nvCxnSpPr>
          <p:cNvPr id="66" name="AutoShape 9">
            <a:extLst>
              <a:ext uri="{FF2B5EF4-FFF2-40B4-BE49-F238E27FC236}">
                <a16:creationId xmlns="" xmlns:a16="http://schemas.microsoft.com/office/drawing/2014/main" id="{8904B248-3823-4C29-80CB-2D86D0645BA6}"/>
              </a:ext>
            </a:extLst>
          </p:cNvPr>
          <p:cNvCxnSpPr>
            <a:cxnSpLocks noChangeShapeType="1"/>
            <a:stCxn id="61" idx="3"/>
            <a:endCxn id="65" idx="1"/>
          </p:cNvCxnSpPr>
          <p:nvPr/>
        </p:nvCxnSpPr>
        <p:spPr bwMode="auto">
          <a:xfrm>
            <a:off x="3329454" y="3214549"/>
            <a:ext cx="435783"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67" name="Text Box 3">
            <a:extLst>
              <a:ext uri="{FF2B5EF4-FFF2-40B4-BE49-F238E27FC236}">
                <a16:creationId xmlns="" xmlns:a16="http://schemas.microsoft.com/office/drawing/2014/main" id="{AE828043-EFB3-4612-9C8D-73DFCA2A438D}"/>
              </a:ext>
            </a:extLst>
          </p:cNvPr>
          <p:cNvSpPr txBox="1">
            <a:spLocks noChangeArrowheads="1"/>
          </p:cNvSpPr>
          <p:nvPr/>
        </p:nvSpPr>
        <p:spPr bwMode="auto">
          <a:xfrm>
            <a:off x="3257465" y="2401219"/>
            <a:ext cx="1506483" cy="369332"/>
          </a:xfrm>
          <a:prstGeom prst="rect">
            <a:avLst/>
          </a:pr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1800" b="1" dirty="0"/>
              <a:t>Unknown Y</a:t>
            </a:r>
            <a:endParaRPr lang="en-US" altLang="en-US" sz="1800" b="1" baseline="-25000" dirty="0"/>
          </a:p>
        </p:txBody>
      </p:sp>
      <p:sp>
        <p:nvSpPr>
          <p:cNvPr id="68" name="TextBox 67">
            <a:extLst>
              <a:ext uri="{FF2B5EF4-FFF2-40B4-BE49-F238E27FC236}">
                <a16:creationId xmlns="" xmlns:a16="http://schemas.microsoft.com/office/drawing/2014/main" id="{34CCAA22-2D62-4CFE-AD9C-30188F807EB0}"/>
              </a:ext>
            </a:extLst>
          </p:cNvPr>
          <p:cNvSpPr txBox="1"/>
          <p:nvPr/>
        </p:nvSpPr>
        <p:spPr>
          <a:xfrm>
            <a:off x="5837791" y="2686496"/>
            <a:ext cx="2849009" cy="954107"/>
          </a:xfrm>
          <a:prstGeom prst="rect">
            <a:avLst/>
          </a:prstGeom>
          <a:noFill/>
        </p:spPr>
        <p:txBody>
          <a:bodyPr wrap="square" rtlCol="0">
            <a:spAutoFit/>
          </a:bodyPr>
          <a:lstStyle/>
          <a:p>
            <a:pPr>
              <a:buNone/>
            </a:pPr>
            <a:r>
              <a:rPr lang="en-US" dirty="0">
                <a:solidFill>
                  <a:srgbClr val="FF0000"/>
                </a:solidFill>
              </a:rPr>
              <a:t>Missing Not at Random (Yikes)</a:t>
            </a:r>
          </a:p>
        </p:txBody>
      </p:sp>
      <p:cxnSp>
        <p:nvCxnSpPr>
          <p:cNvPr id="69" name="AutoShape 8">
            <a:extLst>
              <a:ext uri="{FF2B5EF4-FFF2-40B4-BE49-F238E27FC236}">
                <a16:creationId xmlns="" xmlns:a16="http://schemas.microsoft.com/office/drawing/2014/main" id="{BA77A088-1565-4450-A42D-2C739E2E6029}"/>
              </a:ext>
            </a:extLst>
          </p:cNvPr>
          <p:cNvCxnSpPr>
            <a:cxnSpLocks noChangeShapeType="1"/>
            <a:endCxn id="67" idx="2"/>
          </p:cNvCxnSpPr>
          <p:nvPr/>
        </p:nvCxnSpPr>
        <p:spPr bwMode="auto">
          <a:xfrm flipV="1">
            <a:off x="4004174" y="2770551"/>
            <a:ext cx="6533" cy="336908"/>
          </a:xfrm>
          <a:prstGeom prst="straightConnector1">
            <a:avLst/>
          </a:prstGeom>
          <a:noFill/>
          <a:ln w="9525">
            <a:solidFill>
              <a:srgbClr val="000000"/>
            </a:solidFill>
            <a:round/>
            <a:headEnd/>
            <a:tailEnd type="stealth" w="lg" len="lg"/>
          </a:ln>
          <a:extLst>
            <a:ext uri="{909E8E84-426E-40DD-AFC4-6F175D3DCCD1}">
              <a14:hiddenFill xmlns:a14="http://schemas.microsoft.com/office/drawing/2010/main">
                <a:noFill/>
              </a14:hiddenFill>
            </a:ext>
          </a:extLst>
        </p:spPr>
      </p:cxnSp>
      <p:cxnSp>
        <p:nvCxnSpPr>
          <p:cNvPr id="33" name="AutoShape 8">
            <a:extLst>
              <a:ext uri="{FF2B5EF4-FFF2-40B4-BE49-F238E27FC236}">
                <a16:creationId xmlns="" xmlns:a16="http://schemas.microsoft.com/office/drawing/2014/main" id="{093545E4-AF63-46A3-95ED-1367D8CE70E9}"/>
              </a:ext>
            </a:extLst>
          </p:cNvPr>
          <p:cNvCxnSpPr>
            <a:cxnSpLocks noChangeShapeType="1"/>
          </p:cNvCxnSpPr>
          <p:nvPr/>
        </p:nvCxnSpPr>
        <p:spPr bwMode="auto">
          <a:xfrm flipV="1">
            <a:off x="2188033" y="3458786"/>
            <a:ext cx="1521765" cy="471737"/>
          </a:xfrm>
          <a:prstGeom prst="straightConnector1">
            <a:avLst/>
          </a:prstGeom>
          <a:noFill/>
          <a:ln w="25400">
            <a:solidFill>
              <a:schemeClr val="accent4">
                <a:lumMod val="75000"/>
              </a:schemeClr>
            </a:solidFill>
            <a:prstDash val="dash"/>
            <a:round/>
            <a:headEnd/>
            <a:tailEnd type="stealth" w="lg" len="lg"/>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52572809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2002962" y="1798850"/>
            <a:ext cx="425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dirty="0"/>
              <a:t>M</a:t>
            </a:r>
          </a:p>
        </p:txBody>
      </p:sp>
      <p:sp>
        <p:nvSpPr>
          <p:cNvPr id="45059" name="Text Box 3"/>
          <p:cNvSpPr txBox="1">
            <a:spLocks noChangeArrowheads="1"/>
          </p:cNvSpPr>
          <p:nvPr/>
        </p:nvSpPr>
        <p:spPr bwMode="auto">
          <a:xfrm>
            <a:off x="3500769" y="1764295"/>
            <a:ext cx="3476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dirty="0"/>
              <a:t>Y</a:t>
            </a:r>
          </a:p>
        </p:txBody>
      </p:sp>
      <p:sp>
        <p:nvSpPr>
          <p:cNvPr id="45060" name="Text Box 4"/>
          <p:cNvSpPr txBox="1">
            <a:spLocks noChangeArrowheads="1"/>
          </p:cNvSpPr>
          <p:nvPr/>
        </p:nvSpPr>
        <p:spPr bwMode="auto">
          <a:xfrm>
            <a:off x="640887" y="1795675"/>
            <a:ext cx="4524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a:t>X</a:t>
            </a:r>
          </a:p>
        </p:txBody>
      </p:sp>
      <p:sp>
        <p:nvSpPr>
          <p:cNvPr id="45061" name="Text Box 5"/>
          <p:cNvSpPr txBox="1">
            <a:spLocks noChangeArrowheads="1"/>
          </p:cNvSpPr>
          <p:nvPr/>
        </p:nvSpPr>
        <p:spPr bwMode="auto">
          <a:xfrm>
            <a:off x="1003561" y="2672983"/>
            <a:ext cx="3889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dirty="0"/>
              <a:t>U</a:t>
            </a:r>
          </a:p>
        </p:txBody>
      </p:sp>
      <p:cxnSp>
        <p:nvCxnSpPr>
          <p:cNvPr id="45062" name="AutoShape 6"/>
          <p:cNvCxnSpPr>
            <a:cxnSpLocks noChangeShapeType="1"/>
            <a:stCxn id="45061" idx="0"/>
            <a:endCxn id="45058" idx="2"/>
          </p:cNvCxnSpPr>
          <p:nvPr/>
        </p:nvCxnSpPr>
        <p:spPr bwMode="auto">
          <a:xfrm flipV="1">
            <a:off x="1198030" y="2256050"/>
            <a:ext cx="1017657" cy="416933"/>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45063" name="AutoShape 7"/>
          <p:cNvCxnSpPr>
            <a:cxnSpLocks noChangeShapeType="1"/>
            <a:stCxn id="45061" idx="0"/>
            <a:endCxn id="45059" idx="2"/>
          </p:cNvCxnSpPr>
          <p:nvPr/>
        </p:nvCxnSpPr>
        <p:spPr bwMode="auto">
          <a:xfrm flipV="1">
            <a:off x="1198030" y="2221495"/>
            <a:ext cx="2476570" cy="451488"/>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45064" name="AutoShape 8"/>
          <p:cNvCxnSpPr>
            <a:cxnSpLocks noChangeShapeType="1"/>
            <a:stCxn id="45060" idx="3"/>
            <a:endCxn id="45058" idx="1"/>
          </p:cNvCxnSpPr>
          <p:nvPr/>
        </p:nvCxnSpPr>
        <p:spPr bwMode="auto">
          <a:xfrm>
            <a:off x="1093324" y="2024275"/>
            <a:ext cx="909638" cy="3175"/>
          </a:xfrm>
          <a:prstGeom prst="straightConnector1">
            <a:avLst/>
          </a:prstGeom>
          <a:noFill/>
          <a:ln w="31750">
            <a:solidFill>
              <a:srgbClr val="00B050"/>
            </a:solidFill>
            <a:round/>
            <a:headEnd/>
            <a:tailEnd type="stealth" w="med" len="med"/>
          </a:ln>
          <a:extLst>
            <a:ext uri="{909E8E84-426E-40DD-AFC4-6F175D3DCCD1}">
              <a14:hiddenFill xmlns:a14="http://schemas.microsoft.com/office/drawing/2010/main">
                <a:noFill/>
              </a14:hiddenFill>
            </a:ext>
          </a:extLst>
        </p:spPr>
      </p:cxnSp>
      <p:cxnSp>
        <p:nvCxnSpPr>
          <p:cNvPr id="45065" name="AutoShape 9"/>
          <p:cNvCxnSpPr>
            <a:cxnSpLocks noChangeShapeType="1"/>
            <a:stCxn id="45060" idx="3"/>
            <a:endCxn id="45059" idx="0"/>
          </p:cNvCxnSpPr>
          <p:nvPr/>
        </p:nvCxnSpPr>
        <p:spPr bwMode="auto">
          <a:xfrm flipV="1">
            <a:off x="1093324" y="1764295"/>
            <a:ext cx="2581276" cy="259980"/>
          </a:xfrm>
          <a:prstGeom prst="curvedConnector4">
            <a:avLst>
              <a:gd name="adj1" fmla="val 15534"/>
              <a:gd name="adj2" fmla="val 187930"/>
            </a:avLst>
          </a:prstGeom>
          <a:noFill/>
          <a:ln w="25400">
            <a:solidFill>
              <a:schemeClr val="tx2">
                <a:lumMod val="50000"/>
                <a:lumOff val="50000"/>
              </a:schemeClr>
            </a:solidFill>
            <a:round/>
            <a:headEnd/>
            <a:tailEnd type="stealth" w="med" len="med"/>
          </a:ln>
          <a:extLst>
            <a:ext uri="{909E8E84-426E-40DD-AFC4-6F175D3DCCD1}">
              <a14:hiddenFill xmlns:a14="http://schemas.microsoft.com/office/drawing/2010/main">
                <a:noFill/>
              </a14:hiddenFill>
            </a:ext>
          </a:extLst>
        </p:spPr>
      </p:cxnSp>
      <p:sp>
        <p:nvSpPr>
          <p:cNvPr id="45066" name="Rectangle 10"/>
          <p:cNvSpPr>
            <a:spLocks noGrp="1" noChangeArrowheads="1"/>
          </p:cNvSpPr>
          <p:nvPr>
            <p:ph type="title"/>
          </p:nvPr>
        </p:nvSpPr>
        <p:spPr/>
        <p:txBody>
          <a:bodyPr>
            <a:noAutofit/>
          </a:bodyPr>
          <a:lstStyle/>
          <a:p>
            <a:pPr eaLnBrk="1" hangingPunct="1"/>
            <a:r>
              <a:rPr lang="en-US" altLang="en-US" sz="3600" dirty="0"/>
              <a:t>Mediation, Effect Decomposition, and Estimating Direct or Indirect Effects</a:t>
            </a:r>
          </a:p>
        </p:txBody>
      </p:sp>
      <p:sp>
        <p:nvSpPr>
          <p:cNvPr id="2" name="Slide Number Placeholder 1"/>
          <p:cNvSpPr>
            <a:spLocks noGrp="1"/>
          </p:cNvSpPr>
          <p:nvPr>
            <p:ph type="sldNum" sz="quarter" idx="12"/>
          </p:nvPr>
        </p:nvSpPr>
        <p:spPr/>
        <p:txBody>
          <a:bodyPr/>
          <a:lstStyle/>
          <a:p>
            <a:pPr>
              <a:defRPr/>
            </a:pPr>
            <a:fld id="{115B76B1-0873-4B31-A30C-3952D810BB69}" type="slidenum">
              <a:rPr lang="en-US" smtClean="0"/>
              <a:pPr>
                <a:defRPr/>
              </a:pPr>
              <a:t>56</a:t>
            </a:fld>
            <a:endParaRPr lang="en-US"/>
          </a:p>
        </p:txBody>
      </p:sp>
      <p:sp>
        <p:nvSpPr>
          <p:cNvPr id="12" name="TextBox 14"/>
          <p:cNvSpPr txBox="1">
            <a:spLocks noChangeArrowheads="1"/>
          </p:cNvSpPr>
          <p:nvPr/>
        </p:nvSpPr>
        <p:spPr bwMode="auto">
          <a:xfrm>
            <a:off x="207673" y="3052322"/>
            <a:ext cx="5728594" cy="3650230"/>
          </a:xfrm>
          <a:prstGeom prst="rect">
            <a:avLst/>
          </a:prstGeom>
          <a:noFill/>
          <a:ln w="9525">
            <a:noFill/>
            <a:miter lim="800000"/>
            <a:headEnd/>
            <a:tailEnd/>
          </a:ln>
        </p:spPr>
        <p:txBody>
          <a:bodyPr wrap="square">
            <a:spAutoFit/>
          </a:bodyPr>
          <a:lstStyle/>
          <a:p>
            <a:pPr marL="342900" indent="-342900">
              <a:buFont typeface="Arial" charset="0"/>
              <a:buChar char="•"/>
            </a:pPr>
            <a:r>
              <a:rPr lang="en-US" sz="2400" dirty="0"/>
              <a:t>If X affects M and M affects Y, then M mediates (part of) the effect of X on Y.</a:t>
            </a:r>
          </a:p>
          <a:p>
            <a:pPr marL="800100" lvl="1" indent="-342900">
              <a:buFont typeface="Arial" charset="0"/>
              <a:buChar char="•"/>
            </a:pPr>
            <a:r>
              <a:rPr lang="en-US" sz="2000" dirty="0"/>
              <a:t>There are some weird cases where this is not true, but these are exceptions.</a:t>
            </a:r>
          </a:p>
          <a:p>
            <a:pPr marL="342900" indent="-342900">
              <a:buFont typeface="Arial" charset="0"/>
              <a:buChar char="•"/>
            </a:pPr>
            <a:r>
              <a:rPr lang="en-US" sz="2400" dirty="0"/>
              <a:t>M </a:t>
            </a:r>
            <a:r>
              <a:rPr lang="en-US" sz="2400" i="1" dirty="0"/>
              <a:t>cannot</a:t>
            </a:r>
            <a:r>
              <a:rPr lang="en-US" sz="2400" dirty="0"/>
              <a:t> mediate the effect of X on Y if either:</a:t>
            </a:r>
          </a:p>
          <a:p>
            <a:pPr marL="800100" lvl="1" indent="-342900">
              <a:buFont typeface="Arial" charset="0"/>
              <a:buChar char="•"/>
            </a:pPr>
            <a:r>
              <a:rPr lang="en-US" sz="2400" dirty="0"/>
              <a:t> X does not affect M, </a:t>
            </a:r>
          </a:p>
          <a:p>
            <a:pPr lvl="1">
              <a:buNone/>
            </a:pPr>
            <a:r>
              <a:rPr lang="en-US" sz="2400" dirty="0"/>
              <a:t>or </a:t>
            </a:r>
          </a:p>
          <a:p>
            <a:pPr marL="800100" lvl="1" indent="-342900">
              <a:buFont typeface="Arial" charset="0"/>
              <a:buChar char="•"/>
            </a:pPr>
            <a:r>
              <a:rPr lang="en-US" sz="2400" dirty="0"/>
              <a:t>M does not affect Y.</a:t>
            </a:r>
          </a:p>
        </p:txBody>
      </p:sp>
      <p:cxnSp>
        <p:nvCxnSpPr>
          <p:cNvPr id="21" name="AutoShape 8"/>
          <p:cNvCxnSpPr>
            <a:cxnSpLocks noChangeShapeType="1"/>
          </p:cNvCxnSpPr>
          <p:nvPr/>
        </p:nvCxnSpPr>
        <p:spPr bwMode="auto">
          <a:xfrm>
            <a:off x="2457781" y="2032826"/>
            <a:ext cx="909638" cy="3175"/>
          </a:xfrm>
          <a:prstGeom prst="straightConnector1">
            <a:avLst/>
          </a:prstGeom>
          <a:noFill/>
          <a:ln w="31750">
            <a:solidFill>
              <a:srgbClr val="00B050"/>
            </a:solidFill>
            <a:round/>
            <a:headEnd/>
            <a:tailEnd type="stealth" w="med" len="med"/>
          </a:ln>
          <a:extLst>
            <a:ext uri="{909E8E84-426E-40DD-AFC4-6F175D3DCCD1}">
              <a14:hiddenFill xmlns:a14="http://schemas.microsoft.com/office/drawing/2010/main">
                <a:noFill/>
              </a14:hiddenFill>
            </a:ext>
          </a:extLst>
        </p:spPr>
      </p:cxnSp>
      <p:sp>
        <p:nvSpPr>
          <p:cNvPr id="25" name="Text Box 2"/>
          <p:cNvSpPr txBox="1">
            <a:spLocks noChangeArrowheads="1"/>
          </p:cNvSpPr>
          <p:nvPr/>
        </p:nvSpPr>
        <p:spPr bwMode="auto">
          <a:xfrm>
            <a:off x="7088792" y="2001877"/>
            <a:ext cx="425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dirty="0"/>
              <a:t>M</a:t>
            </a:r>
          </a:p>
        </p:txBody>
      </p:sp>
      <p:sp>
        <p:nvSpPr>
          <p:cNvPr id="26" name="Text Box 3"/>
          <p:cNvSpPr txBox="1">
            <a:spLocks noChangeArrowheads="1"/>
          </p:cNvSpPr>
          <p:nvPr/>
        </p:nvSpPr>
        <p:spPr bwMode="auto">
          <a:xfrm>
            <a:off x="8586599" y="1967322"/>
            <a:ext cx="3476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dirty="0"/>
              <a:t>Y</a:t>
            </a:r>
          </a:p>
        </p:txBody>
      </p:sp>
      <p:sp>
        <p:nvSpPr>
          <p:cNvPr id="27" name="Text Box 4"/>
          <p:cNvSpPr txBox="1">
            <a:spLocks noChangeArrowheads="1"/>
          </p:cNvSpPr>
          <p:nvPr/>
        </p:nvSpPr>
        <p:spPr bwMode="auto">
          <a:xfrm>
            <a:off x="5726717" y="1998702"/>
            <a:ext cx="4524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a:t>X</a:t>
            </a:r>
          </a:p>
        </p:txBody>
      </p:sp>
      <p:sp>
        <p:nvSpPr>
          <p:cNvPr id="28" name="Text Box 5"/>
          <p:cNvSpPr txBox="1">
            <a:spLocks noChangeArrowheads="1"/>
          </p:cNvSpPr>
          <p:nvPr/>
        </p:nvSpPr>
        <p:spPr bwMode="auto">
          <a:xfrm>
            <a:off x="6196617" y="3155989"/>
            <a:ext cx="3889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a:t>U</a:t>
            </a:r>
          </a:p>
        </p:txBody>
      </p:sp>
      <p:cxnSp>
        <p:nvCxnSpPr>
          <p:cNvPr id="29" name="AutoShape 6"/>
          <p:cNvCxnSpPr>
            <a:cxnSpLocks noChangeShapeType="1"/>
            <a:stCxn id="28" idx="0"/>
            <a:endCxn id="25" idx="2"/>
          </p:cNvCxnSpPr>
          <p:nvPr/>
        </p:nvCxnSpPr>
        <p:spPr bwMode="auto">
          <a:xfrm flipV="1">
            <a:off x="6391879" y="2459077"/>
            <a:ext cx="909638" cy="696912"/>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30" name="AutoShape 7"/>
          <p:cNvCxnSpPr>
            <a:cxnSpLocks noChangeShapeType="1"/>
            <a:stCxn id="28" idx="0"/>
            <a:endCxn id="26" idx="2"/>
          </p:cNvCxnSpPr>
          <p:nvPr/>
        </p:nvCxnSpPr>
        <p:spPr bwMode="auto">
          <a:xfrm flipV="1">
            <a:off x="6391086" y="2424522"/>
            <a:ext cx="2369344" cy="731467"/>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32" name="AutoShape 9"/>
          <p:cNvCxnSpPr>
            <a:cxnSpLocks noChangeShapeType="1"/>
            <a:stCxn id="27" idx="3"/>
            <a:endCxn id="26" idx="0"/>
          </p:cNvCxnSpPr>
          <p:nvPr/>
        </p:nvCxnSpPr>
        <p:spPr bwMode="auto">
          <a:xfrm flipV="1">
            <a:off x="6179154" y="1967322"/>
            <a:ext cx="2581276" cy="259980"/>
          </a:xfrm>
          <a:prstGeom prst="curvedConnector4">
            <a:avLst>
              <a:gd name="adj1" fmla="val 15534"/>
              <a:gd name="adj2" fmla="val 187930"/>
            </a:avLst>
          </a:prstGeom>
          <a:noFill/>
          <a:ln w="9525">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33" name="AutoShape 8"/>
          <p:cNvCxnSpPr>
            <a:cxnSpLocks noChangeShapeType="1"/>
          </p:cNvCxnSpPr>
          <p:nvPr/>
        </p:nvCxnSpPr>
        <p:spPr bwMode="auto">
          <a:xfrm>
            <a:off x="7543611" y="2235853"/>
            <a:ext cx="909638" cy="3175"/>
          </a:xfrm>
          <a:prstGeom prst="straightConnector1">
            <a:avLst/>
          </a:prstGeom>
          <a:noFill/>
          <a:ln w="9525">
            <a:solidFill>
              <a:schemeClr val="tx1"/>
            </a:solidFill>
            <a:round/>
            <a:headEnd/>
            <a:tailEnd type="stealth" w="med" len="med"/>
          </a:ln>
          <a:extLst>
            <a:ext uri="{909E8E84-426E-40DD-AFC4-6F175D3DCCD1}">
              <a14:hiddenFill xmlns:a14="http://schemas.microsoft.com/office/drawing/2010/main">
                <a:noFill/>
              </a14:hiddenFill>
            </a:ext>
          </a:extLst>
        </p:spPr>
      </p:cxnSp>
      <p:sp>
        <p:nvSpPr>
          <p:cNvPr id="34" name="Text Box 2"/>
          <p:cNvSpPr txBox="1">
            <a:spLocks noChangeArrowheads="1"/>
          </p:cNvSpPr>
          <p:nvPr/>
        </p:nvSpPr>
        <p:spPr bwMode="auto">
          <a:xfrm>
            <a:off x="7103481" y="3945507"/>
            <a:ext cx="425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dirty="0"/>
              <a:t>M</a:t>
            </a:r>
          </a:p>
        </p:txBody>
      </p:sp>
      <p:sp>
        <p:nvSpPr>
          <p:cNvPr id="35" name="Text Box 3"/>
          <p:cNvSpPr txBox="1">
            <a:spLocks noChangeArrowheads="1"/>
          </p:cNvSpPr>
          <p:nvPr/>
        </p:nvSpPr>
        <p:spPr bwMode="auto">
          <a:xfrm>
            <a:off x="8601288" y="3910952"/>
            <a:ext cx="3476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dirty="0"/>
              <a:t>Y</a:t>
            </a:r>
          </a:p>
        </p:txBody>
      </p:sp>
      <p:sp>
        <p:nvSpPr>
          <p:cNvPr id="36" name="Text Box 4"/>
          <p:cNvSpPr txBox="1">
            <a:spLocks noChangeArrowheads="1"/>
          </p:cNvSpPr>
          <p:nvPr/>
        </p:nvSpPr>
        <p:spPr bwMode="auto">
          <a:xfrm>
            <a:off x="5741406" y="3942332"/>
            <a:ext cx="4524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a:t>X</a:t>
            </a:r>
          </a:p>
        </p:txBody>
      </p:sp>
      <p:sp>
        <p:nvSpPr>
          <p:cNvPr id="37" name="Text Box 5"/>
          <p:cNvSpPr txBox="1">
            <a:spLocks noChangeArrowheads="1"/>
          </p:cNvSpPr>
          <p:nvPr/>
        </p:nvSpPr>
        <p:spPr bwMode="auto">
          <a:xfrm>
            <a:off x="6211306" y="5099619"/>
            <a:ext cx="3889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a:t>U</a:t>
            </a:r>
          </a:p>
        </p:txBody>
      </p:sp>
      <p:cxnSp>
        <p:nvCxnSpPr>
          <p:cNvPr id="38" name="AutoShape 6"/>
          <p:cNvCxnSpPr>
            <a:cxnSpLocks noChangeShapeType="1"/>
            <a:stCxn id="37" idx="0"/>
            <a:endCxn id="34" idx="2"/>
          </p:cNvCxnSpPr>
          <p:nvPr/>
        </p:nvCxnSpPr>
        <p:spPr bwMode="auto">
          <a:xfrm flipV="1">
            <a:off x="6406568" y="4402707"/>
            <a:ext cx="909638" cy="696912"/>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39" name="AutoShape 7"/>
          <p:cNvCxnSpPr>
            <a:cxnSpLocks noChangeShapeType="1"/>
            <a:stCxn id="37" idx="0"/>
            <a:endCxn id="35" idx="2"/>
          </p:cNvCxnSpPr>
          <p:nvPr/>
        </p:nvCxnSpPr>
        <p:spPr bwMode="auto">
          <a:xfrm flipV="1">
            <a:off x="6405775" y="4368152"/>
            <a:ext cx="2369344" cy="731467"/>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40" name="AutoShape 8"/>
          <p:cNvCxnSpPr>
            <a:cxnSpLocks noChangeShapeType="1"/>
            <a:stCxn id="36" idx="3"/>
            <a:endCxn id="34" idx="1"/>
          </p:cNvCxnSpPr>
          <p:nvPr/>
        </p:nvCxnSpPr>
        <p:spPr bwMode="auto">
          <a:xfrm>
            <a:off x="6193843" y="4170932"/>
            <a:ext cx="909638" cy="3175"/>
          </a:xfrm>
          <a:prstGeom prst="straightConnector1">
            <a:avLst/>
          </a:prstGeom>
          <a:noFill/>
          <a:ln w="9525">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41" name="AutoShape 9"/>
          <p:cNvCxnSpPr>
            <a:cxnSpLocks noChangeShapeType="1"/>
            <a:stCxn id="36" idx="3"/>
            <a:endCxn id="35" idx="0"/>
          </p:cNvCxnSpPr>
          <p:nvPr/>
        </p:nvCxnSpPr>
        <p:spPr bwMode="auto">
          <a:xfrm flipV="1">
            <a:off x="6193843" y="3910952"/>
            <a:ext cx="2581276" cy="259980"/>
          </a:xfrm>
          <a:prstGeom prst="curvedConnector4">
            <a:avLst>
              <a:gd name="adj1" fmla="val 15534"/>
              <a:gd name="adj2" fmla="val 187930"/>
            </a:avLst>
          </a:prstGeom>
          <a:noFill/>
          <a:ln w="9525">
            <a:solidFill>
              <a:schemeClr val="tx1"/>
            </a:solidFill>
            <a:round/>
            <a:headEnd/>
            <a:tailEnd type="stealth"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17629118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ext Box 2"/>
          <p:cNvSpPr txBox="1">
            <a:spLocks noChangeArrowheads="1"/>
          </p:cNvSpPr>
          <p:nvPr/>
        </p:nvSpPr>
        <p:spPr bwMode="auto">
          <a:xfrm>
            <a:off x="2112963" y="1981200"/>
            <a:ext cx="425450" cy="400110"/>
          </a:xfrm>
          <a:prstGeom prst="rect">
            <a:avLst/>
          </a:prstGeom>
          <a:noFill/>
          <a:ln w="9525">
            <a:noFill/>
            <a:miter lim="800000"/>
            <a:headEnd/>
            <a:tailEnd/>
          </a:ln>
        </p:spPr>
        <p:txBody>
          <a:bodyPr>
            <a:spAutoFit/>
          </a:bodyPr>
          <a:lstStyle/>
          <a:p>
            <a:pPr algn="ctr" eaLnBrk="0" hangingPunct="0"/>
            <a:r>
              <a:rPr lang="en-US" sz="2000" i="1">
                <a:latin typeface="Times New Roman" pitchFamily="18" charset="0"/>
              </a:rPr>
              <a:t>M</a:t>
            </a:r>
          </a:p>
        </p:txBody>
      </p:sp>
      <p:sp>
        <p:nvSpPr>
          <p:cNvPr id="58370" name="Text Box 3"/>
          <p:cNvSpPr txBox="1">
            <a:spLocks noChangeArrowheads="1"/>
          </p:cNvSpPr>
          <p:nvPr/>
        </p:nvSpPr>
        <p:spPr bwMode="auto">
          <a:xfrm>
            <a:off x="3757613" y="1981200"/>
            <a:ext cx="347662" cy="400110"/>
          </a:xfrm>
          <a:prstGeom prst="rect">
            <a:avLst/>
          </a:prstGeom>
          <a:noFill/>
          <a:ln w="9525">
            <a:noFill/>
            <a:miter lim="800000"/>
            <a:headEnd/>
            <a:tailEnd/>
          </a:ln>
        </p:spPr>
        <p:txBody>
          <a:bodyPr>
            <a:spAutoFit/>
          </a:bodyPr>
          <a:lstStyle/>
          <a:p>
            <a:pPr algn="ctr" eaLnBrk="0" hangingPunct="0"/>
            <a:r>
              <a:rPr lang="en-US" sz="2000" i="1">
                <a:latin typeface="Times New Roman" pitchFamily="18" charset="0"/>
              </a:rPr>
              <a:t>Y</a:t>
            </a:r>
          </a:p>
        </p:txBody>
      </p:sp>
      <p:sp>
        <p:nvSpPr>
          <p:cNvPr id="58371" name="Text Box 4"/>
          <p:cNvSpPr txBox="1">
            <a:spLocks noChangeArrowheads="1"/>
          </p:cNvSpPr>
          <p:nvPr/>
        </p:nvSpPr>
        <p:spPr bwMode="auto">
          <a:xfrm>
            <a:off x="750888" y="1981200"/>
            <a:ext cx="452437" cy="400110"/>
          </a:xfrm>
          <a:prstGeom prst="rect">
            <a:avLst/>
          </a:prstGeom>
          <a:noFill/>
          <a:ln w="9525">
            <a:noFill/>
            <a:miter lim="800000"/>
            <a:headEnd/>
            <a:tailEnd/>
          </a:ln>
        </p:spPr>
        <p:txBody>
          <a:bodyPr>
            <a:spAutoFit/>
          </a:bodyPr>
          <a:lstStyle/>
          <a:p>
            <a:pPr algn="ctr" eaLnBrk="0" hangingPunct="0"/>
            <a:r>
              <a:rPr lang="en-US" sz="2000" i="1">
                <a:latin typeface="Times New Roman" pitchFamily="18" charset="0"/>
              </a:rPr>
              <a:t>X</a:t>
            </a:r>
          </a:p>
        </p:txBody>
      </p:sp>
      <p:cxnSp>
        <p:nvCxnSpPr>
          <p:cNvPr id="58372" name="AutoShape 8"/>
          <p:cNvCxnSpPr>
            <a:cxnSpLocks noChangeShapeType="1"/>
            <a:stCxn id="58371" idx="3"/>
            <a:endCxn id="58369" idx="1"/>
          </p:cNvCxnSpPr>
          <p:nvPr/>
        </p:nvCxnSpPr>
        <p:spPr bwMode="auto">
          <a:xfrm>
            <a:off x="1203325" y="2181255"/>
            <a:ext cx="909638" cy="1588"/>
          </a:xfrm>
          <a:prstGeom prst="straightConnector1">
            <a:avLst/>
          </a:prstGeom>
          <a:noFill/>
          <a:ln w="9525">
            <a:solidFill>
              <a:schemeClr val="tx1"/>
            </a:solidFill>
            <a:round/>
            <a:headEnd/>
            <a:tailEnd type="stealth" w="med" len="med"/>
          </a:ln>
        </p:spPr>
      </p:cxnSp>
      <p:cxnSp>
        <p:nvCxnSpPr>
          <p:cNvPr id="58373" name="AutoShape 9"/>
          <p:cNvCxnSpPr>
            <a:cxnSpLocks noChangeShapeType="1"/>
            <a:stCxn id="58369" idx="3"/>
            <a:endCxn id="58370" idx="1"/>
          </p:cNvCxnSpPr>
          <p:nvPr/>
        </p:nvCxnSpPr>
        <p:spPr bwMode="auto">
          <a:xfrm>
            <a:off x="2538413" y="2181255"/>
            <a:ext cx="1219200" cy="1588"/>
          </a:xfrm>
          <a:prstGeom prst="curvedConnector3">
            <a:avLst>
              <a:gd name="adj1" fmla="val 50000"/>
            </a:avLst>
          </a:prstGeom>
          <a:noFill/>
          <a:ln w="9525">
            <a:solidFill>
              <a:schemeClr val="tx1"/>
            </a:solidFill>
            <a:round/>
            <a:headEnd/>
            <a:tailEnd type="stealth" w="med" len="med"/>
          </a:ln>
        </p:spPr>
      </p:cxnSp>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Mediation: lots of possible structures</a:t>
            </a:r>
          </a:p>
        </p:txBody>
      </p:sp>
      <p:sp>
        <p:nvSpPr>
          <p:cNvPr id="9" name="Text Box 2"/>
          <p:cNvSpPr txBox="1">
            <a:spLocks noChangeArrowheads="1"/>
          </p:cNvSpPr>
          <p:nvPr/>
        </p:nvSpPr>
        <p:spPr bwMode="auto">
          <a:xfrm>
            <a:off x="2012950" y="3000345"/>
            <a:ext cx="425450" cy="400110"/>
          </a:xfrm>
          <a:prstGeom prst="rect">
            <a:avLst/>
          </a:prstGeom>
          <a:noFill/>
          <a:ln w="9525">
            <a:noFill/>
            <a:miter lim="800000"/>
            <a:headEnd/>
            <a:tailEnd/>
          </a:ln>
        </p:spPr>
        <p:txBody>
          <a:bodyPr>
            <a:spAutoFit/>
          </a:bodyPr>
          <a:lstStyle/>
          <a:p>
            <a:pPr algn="ctr" eaLnBrk="0" hangingPunct="0"/>
            <a:r>
              <a:rPr lang="en-US" sz="2000" i="1" dirty="0">
                <a:latin typeface="Times New Roman" pitchFamily="18" charset="0"/>
              </a:rPr>
              <a:t>M</a:t>
            </a:r>
          </a:p>
        </p:txBody>
      </p:sp>
      <p:sp>
        <p:nvSpPr>
          <p:cNvPr id="10" name="Text Box 3"/>
          <p:cNvSpPr txBox="1">
            <a:spLocks noChangeArrowheads="1"/>
          </p:cNvSpPr>
          <p:nvPr/>
        </p:nvSpPr>
        <p:spPr bwMode="auto">
          <a:xfrm>
            <a:off x="3657600" y="3000345"/>
            <a:ext cx="347662" cy="400110"/>
          </a:xfrm>
          <a:prstGeom prst="rect">
            <a:avLst/>
          </a:prstGeom>
          <a:noFill/>
          <a:ln w="9525">
            <a:noFill/>
            <a:miter lim="800000"/>
            <a:headEnd/>
            <a:tailEnd/>
          </a:ln>
        </p:spPr>
        <p:txBody>
          <a:bodyPr>
            <a:spAutoFit/>
          </a:bodyPr>
          <a:lstStyle/>
          <a:p>
            <a:pPr algn="ctr" eaLnBrk="0" hangingPunct="0"/>
            <a:r>
              <a:rPr lang="en-US" sz="2000" i="1">
                <a:latin typeface="Times New Roman" pitchFamily="18" charset="0"/>
              </a:rPr>
              <a:t>Y</a:t>
            </a:r>
          </a:p>
        </p:txBody>
      </p:sp>
      <p:sp>
        <p:nvSpPr>
          <p:cNvPr id="11" name="Text Box 4"/>
          <p:cNvSpPr txBox="1">
            <a:spLocks noChangeArrowheads="1"/>
          </p:cNvSpPr>
          <p:nvPr/>
        </p:nvSpPr>
        <p:spPr bwMode="auto">
          <a:xfrm>
            <a:off x="650875" y="3000345"/>
            <a:ext cx="452437" cy="400110"/>
          </a:xfrm>
          <a:prstGeom prst="rect">
            <a:avLst/>
          </a:prstGeom>
          <a:noFill/>
          <a:ln w="9525">
            <a:noFill/>
            <a:miter lim="800000"/>
            <a:headEnd/>
            <a:tailEnd/>
          </a:ln>
        </p:spPr>
        <p:txBody>
          <a:bodyPr>
            <a:spAutoFit/>
          </a:bodyPr>
          <a:lstStyle/>
          <a:p>
            <a:pPr algn="ctr" eaLnBrk="0" hangingPunct="0"/>
            <a:r>
              <a:rPr lang="en-US" sz="2000" i="1">
                <a:latin typeface="Times New Roman" pitchFamily="18" charset="0"/>
              </a:rPr>
              <a:t>X</a:t>
            </a:r>
          </a:p>
        </p:txBody>
      </p:sp>
      <p:cxnSp>
        <p:nvCxnSpPr>
          <p:cNvPr id="12" name="AutoShape 8"/>
          <p:cNvCxnSpPr>
            <a:cxnSpLocks noChangeShapeType="1"/>
            <a:stCxn id="11" idx="3"/>
            <a:endCxn id="9" idx="1"/>
          </p:cNvCxnSpPr>
          <p:nvPr/>
        </p:nvCxnSpPr>
        <p:spPr bwMode="auto">
          <a:xfrm>
            <a:off x="1103312" y="3200400"/>
            <a:ext cx="909638" cy="1588"/>
          </a:xfrm>
          <a:prstGeom prst="straightConnector1">
            <a:avLst/>
          </a:prstGeom>
          <a:noFill/>
          <a:ln w="9525">
            <a:solidFill>
              <a:schemeClr val="tx1"/>
            </a:solidFill>
            <a:round/>
            <a:headEnd/>
            <a:tailEnd type="stealth" w="med" len="med"/>
          </a:ln>
        </p:spPr>
      </p:cxnSp>
      <p:cxnSp>
        <p:nvCxnSpPr>
          <p:cNvPr id="13" name="AutoShape 9"/>
          <p:cNvCxnSpPr>
            <a:cxnSpLocks noChangeShapeType="1"/>
            <a:stCxn id="9" idx="3"/>
            <a:endCxn id="10" idx="1"/>
          </p:cNvCxnSpPr>
          <p:nvPr/>
        </p:nvCxnSpPr>
        <p:spPr bwMode="auto">
          <a:xfrm>
            <a:off x="2438400" y="3200400"/>
            <a:ext cx="1219200" cy="1588"/>
          </a:xfrm>
          <a:prstGeom prst="curvedConnector3">
            <a:avLst>
              <a:gd name="adj1" fmla="val 50000"/>
            </a:avLst>
          </a:prstGeom>
          <a:noFill/>
          <a:ln w="9525">
            <a:solidFill>
              <a:schemeClr val="tx1"/>
            </a:solidFill>
            <a:round/>
            <a:headEnd/>
            <a:tailEnd type="stealth" w="med" len="med"/>
          </a:ln>
        </p:spPr>
      </p:cxnSp>
      <p:cxnSp>
        <p:nvCxnSpPr>
          <p:cNvPr id="14" name="AutoShape 9"/>
          <p:cNvCxnSpPr>
            <a:cxnSpLocks noChangeShapeType="1"/>
            <a:stCxn id="11" idx="3"/>
            <a:endCxn id="10" idx="0"/>
          </p:cNvCxnSpPr>
          <p:nvPr/>
        </p:nvCxnSpPr>
        <p:spPr bwMode="auto">
          <a:xfrm flipV="1">
            <a:off x="1103312" y="3000345"/>
            <a:ext cx="2728119" cy="200055"/>
          </a:xfrm>
          <a:prstGeom prst="curvedConnector4">
            <a:avLst>
              <a:gd name="adj1" fmla="val 20838"/>
              <a:gd name="adj2" fmla="val 214269"/>
            </a:avLst>
          </a:prstGeom>
          <a:noFill/>
          <a:ln w="9525">
            <a:solidFill>
              <a:schemeClr val="tx1"/>
            </a:solidFill>
            <a:round/>
            <a:headEnd/>
            <a:tailEnd type="stealth" w="med" len="med"/>
          </a:ln>
        </p:spPr>
      </p:cxnSp>
      <p:sp>
        <p:nvSpPr>
          <p:cNvPr id="15" name="Text Box 2"/>
          <p:cNvSpPr txBox="1">
            <a:spLocks noChangeArrowheads="1"/>
          </p:cNvSpPr>
          <p:nvPr/>
        </p:nvSpPr>
        <p:spPr bwMode="auto">
          <a:xfrm>
            <a:off x="1981200" y="5943600"/>
            <a:ext cx="609600" cy="400110"/>
          </a:xfrm>
          <a:prstGeom prst="rect">
            <a:avLst/>
          </a:prstGeom>
          <a:noFill/>
          <a:ln w="9525">
            <a:noFill/>
            <a:miter lim="800000"/>
            <a:headEnd/>
            <a:tailEnd/>
          </a:ln>
        </p:spPr>
        <p:txBody>
          <a:bodyPr wrap="square">
            <a:spAutoFit/>
          </a:bodyPr>
          <a:lstStyle/>
          <a:p>
            <a:pPr algn="ctr" eaLnBrk="0" hangingPunct="0"/>
            <a:r>
              <a:rPr lang="en-US" sz="2000" i="1" dirty="0">
                <a:latin typeface="Times New Roman" pitchFamily="18" charset="0"/>
              </a:rPr>
              <a:t>M</a:t>
            </a:r>
            <a:endParaRPr lang="en-US" sz="2000" i="1" baseline="-25000" dirty="0">
              <a:latin typeface="Times New Roman" pitchFamily="18" charset="0"/>
            </a:endParaRPr>
          </a:p>
        </p:txBody>
      </p:sp>
      <p:sp>
        <p:nvSpPr>
          <p:cNvPr id="16" name="Text Box 3"/>
          <p:cNvSpPr txBox="1">
            <a:spLocks noChangeArrowheads="1"/>
          </p:cNvSpPr>
          <p:nvPr/>
        </p:nvSpPr>
        <p:spPr bwMode="auto">
          <a:xfrm>
            <a:off x="3886200" y="5943600"/>
            <a:ext cx="347662" cy="400110"/>
          </a:xfrm>
          <a:prstGeom prst="rect">
            <a:avLst/>
          </a:prstGeom>
          <a:noFill/>
          <a:ln w="9525">
            <a:noFill/>
            <a:miter lim="800000"/>
            <a:headEnd/>
            <a:tailEnd/>
          </a:ln>
        </p:spPr>
        <p:txBody>
          <a:bodyPr>
            <a:spAutoFit/>
          </a:bodyPr>
          <a:lstStyle/>
          <a:p>
            <a:pPr algn="ctr" eaLnBrk="0" hangingPunct="0"/>
            <a:r>
              <a:rPr lang="en-US" sz="2000" i="1" dirty="0">
                <a:latin typeface="Times New Roman" pitchFamily="18" charset="0"/>
              </a:rPr>
              <a:t>Y</a:t>
            </a:r>
          </a:p>
        </p:txBody>
      </p:sp>
      <p:sp>
        <p:nvSpPr>
          <p:cNvPr id="17" name="Text Box 4"/>
          <p:cNvSpPr txBox="1">
            <a:spLocks noChangeArrowheads="1"/>
          </p:cNvSpPr>
          <p:nvPr/>
        </p:nvSpPr>
        <p:spPr bwMode="auto">
          <a:xfrm>
            <a:off x="461963" y="5943600"/>
            <a:ext cx="452437" cy="400110"/>
          </a:xfrm>
          <a:prstGeom prst="rect">
            <a:avLst/>
          </a:prstGeom>
          <a:noFill/>
          <a:ln w="9525">
            <a:noFill/>
            <a:miter lim="800000"/>
            <a:headEnd/>
            <a:tailEnd/>
          </a:ln>
        </p:spPr>
        <p:txBody>
          <a:bodyPr>
            <a:spAutoFit/>
          </a:bodyPr>
          <a:lstStyle/>
          <a:p>
            <a:pPr algn="ctr" eaLnBrk="0" hangingPunct="0"/>
            <a:r>
              <a:rPr lang="en-US" sz="2000" i="1">
                <a:latin typeface="Times New Roman" pitchFamily="18" charset="0"/>
              </a:rPr>
              <a:t>X</a:t>
            </a:r>
          </a:p>
        </p:txBody>
      </p:sp>
      <p:cxnSp>
        <p:nvCxnSpPr>
          <p:cNvPr id="18" name="AutoShape 8"/>
          <p:cNvCxnSpPr>
            <a:cxnSpLocks noChangeShapeType="1"/>
            <a:stCxn id="17" idx="3"/>
            <a:endCxn id="15" idx="1"/>
          </p:cNvCxnSpPr>
          <p:nvPr/>
        </p:nvCxnSpPr>
        <p:spPr bwMode="auto">
          <a:xfrm>
            <a:off x="914400" y="6143655"/>
            <a:ext cx="1066800" cy="1588"/>
          </a:xfrm>
          <a:prstGeom prst="straightConnector1">
            <a:avLst/>
          </a:prstGeom>
          <a:noFill/>
          <a:ln w="9525">
            <a:solidFill>
              <a:schemeClr val="tx1"/>
            </a:solidFill>
            <a:round/>
            <a:headEnd/>
            <a:tailEnd type="stealth" w="med" len="med"/>
          </a:ln>
        </p:spPr>
      </p:cxnSp>
      <p:cxnSp>
        <p:nvCxnSpPr>
          <p:cNvPr id="19" name="AutoShape 9"/>
          <p:cNvCxnSpPr>
            <a:cxnSpLocks noChangeShapeType="1"/>
            <a:stCxn id="15" idx="3"/>
            <a:endCxn id="16" idx="1"/>
          </p:cNvCxnSpPr>
          <p:nvPr/>
        </p:nvCxnSpPr>
        <p:spPr bwMode="auto">
          <a:xfrm>
            <a:off x="2590800" y="6143655"/>
            <a:ext cx="1295400" cy="1588"/>
          </a:xfrm>
          <a:prstGeom prst="curvedConnector3">
            <a:avLst>
              <a:gd name="adj1" fmla="val 50000"/>
            </a:avLst>
          </a:prstGeom>
          <a:noFill/>
          <a:ln w="9525">
            <a:solidFill>
              <a:schemeClr val="tx1"/>
            </a:solidFill>
            <a:round/>
            <a:headEnd/>
            <a:tailEnd type="stealth" w="med" len="med"/>
          </a:ln>
        </p:spPr>
      </p:cxnSp>
      <p:cxnSp>
        <p:nvCxnSpPr>
          <p:cNvPr id="20" name="AutoShape 9"/>
          <p:cNvCxnSpPr>
            <a:cxnSpLocks noChangeShapeType="1"/>
            <a:stCxn id="17" idx="3"/>
            <a:endCxn id="21" idx="1"/>
          </p:cNvCxnSpPr>
          <p:nvPr/>
        </p:nvCxnSpPr>
        <p:spPr bwMode="auto">
          <a:xfrm flipV="1">
            <a:off x="914400" y="5457855"/>
            <a:ext cx="1676400" cy="685800"/>
          </a:xfrm>
          <a:prstGeom prst="curvedConnector3">
            <a:avLst>
              <a:gd name="adj1" fmla="val 50000"/>
            </a:avLst>
          </a:prstGeom>
          <a:noFill/>
          <a:ln w="9525">
            <a:solidFill>
              <a:schemeClr val="tx1"/>
            </a:solidFill>
            <a:round/>
            <a:headEnd/>
            <a:tailEnd type="stealth" w="med" len="med"/>
          </a:ln>
        </p:spPr>
      </p:cxnSp>
      <p:sp>
        <p:nvSpPr>
          <p:cNvPr id="21" name="Text Box 2"/>
          <p:cNvSpPr txBox="1">
            <a:spLocks noChangeArrowheads="1"/>
          </p:cNvSpPr>
          <p:nvPr/>
        </p:nvSpPr>
        <p:spPr bwMode="auto">
          <a:xfrm>
            <a:off x="2590800" y="5257800"/>
            <a:ext cx="609600" cy="400110"/>
          </a:xfrm>
          <a:prstGeom prst="rect">
            <a:avLst/>
          </a:prstGeom>
          <a:noFill/>
          <a:ln w="9525">
            <a:noFill/>
            <a:miter lim="800000"/>
            <a:headEnd/>
            <a:tailEnd/>
          </a:ln>
        </p:spPr>
        <p:txBody>
          <a:bodyPr wrap="square">
            <a:spAutoFit/>
          </a:bodyPr>
          <a:lstStyle/>
          <a:p>
            <a:pPr algn="ctr" eaLnBrk="0" hangingPunct="0"/>
            <a:r>
              <a:rPr lang="en-US" sz="2000" i="1" dirty="0">
                <a:latin typeface="Times New Roman" pitchFamily="18" charset="0"/>
              </a:rPr>
              <a:t>Q</a:t>
            </a:r>
            <a:endParaRPr lang="en-US" sz="2000" i="1" baseline="-25000" dirty="0">
              <a:latin typeface="Times New Roman" pitchFamily="18" charset="0"/>
            </a:endParaRPr>
          </a:p>
        </p:txBody>
      </p:sp>
      <p:cxnSp>
        <p:nvCxnSpPr>
          <p:cNvPr id="23" name="AutoShape 9"/>
          <p:cNvCxnSpPr>
            <a:cxnSpLocks noChangeShapeType="1"/>
            <a:stCxn id="15" idx="0"/>
            <a:endCxn id="21" idx="1"/>
          </p:cNvCxnSpPr>
          <p:nvPr/>
        </p:nvCxnSpPr>
        <p:spPr bwMode="auto">
          <a:xfrm rot="5400000" flipH="1" flipV="1">
            <a:off x="2195528" y="5548328"/>
            <a:ext cx="485745" cy="304800"/>
          </a:xfrm>
          <a:prstGeom prst="curvedConnector2">
            <a:avLst/>
          </a:prstGeom>
          <a:noFill/>
          <a:ln w="9525">
            <a:solidFill>
              <a:schemeClr val="tx1"/>
            </a:solidFill>
            <a:round/>
            <a:headEnd/>
            <a:tailEnd type="stealth" w="med" len="med"/>
          </a:ln>
        </p:spPr>
      </p:cxnSp>
      <p:cxnSp>
        <p:nvCxnSpPr>
          <p:cNvPr id="27" name="AutoShape 9"/>
          <p:cNvCxnSpPr>
            <a:cxnSpLocks noChangeShapeType="1"/>
            <a:stCxn id="21" idx="3"/>
            <a:endCxn id="16" idx="0"/>
          </p:cNvCxnSpPr>
          <p:nvPr/>
        </p:nvCxnSpPr>
        <p:spPr bwMode="auto">
          <a:xfrm>
            <a:off x="3200400" y="5457855"/>
            <a:ext cx="859631" cy="485745"/>
          </a:xfrm>
          <a:prstGeom prst="curvedConnector2">
            <a:avLst/>
          </a:prstGeom>
          <a:noFill/>
          <a:ln w="9525">
            <a:solidFill>
              <a:schemeClr val="tx1"/>
            </a:solidFill>
            <a:round/>
            <a:headEnd/>
            <a:tailEnd type="stealth" w="med" len="med"/>
          </a:ln>
        </p:spPr>
      </p:cxnSp>
      <p:sp>
        <p:nvSpPr>
          <p:cNvPr id="24" name="Text Box 2"/>
          <p:cNvSpPr txBox="1">
            <a:spLocks noChangeArrowheads="1"/>
          </p:cNvSpPr>
          <p:nvPr/>
        </p:nvSpPr>
        <p:spPr bwMode="auto">
          <a:xfrm>
            <a:off x="1936750" y="3990945"/>
            <a:ext cx="425450" cy="400110"/>
          </a:xfrm>
          <a:prstGeom prst="rect">
            <a:avLst/>
          </a:prstGeom>
          <a:noFill/>
          <a:ln w="9525">
            <a:noFill/>
            <a:miter lim="800000"/>
            <a:headEnd/>
            <a:tailEnd/>
          </a:ln>
        </p:spPr>
        <p:txBody>
          <a:bodyPr>
            <a:spAutoFit/>
          </a:bodyPr>
          <a:lstStyle/>
          <a:p>
            <a:pPr algn="ctr" eaLnBrk="0" hangingPunct="0"/>
            <a:r>
              <a:rPr lang="en-US" sz="2000" i="1">
                <a:latin typeface="Times New Roman" pitchFamily="18" charset="0"/>
              </a:rPr>
              <a:t>M</a:t>
            </a:r>
          </a:p>
        </p:txBody>
      </p:sp>
      <p:sp>
        <p:nvSpPr>
          <p:cNvPr id="25" name="Text Box 3"/>
          <p:cNvSpPr txBox="1">
            <a:spLocks noChangeArrowheads="1"/>
          </p:cNvSpPr>
          <p:nvPr/>
        </p:nvSpPr>
        <p:spPr bwMode="auto">
          <a:xfrm>
            <a:off x="3581400" y="3990945"/>
            <a:ext cx="347662" cy="400110"/>
          </a:xfrm>
          <a:prstGeom prst="rect">
            <a:avLst/>
          </a:prstGeom>
          <a:noFill/>
          <a:ln w="9525">
            <a:noFill/>
            <a:miter lim="800000"/>
            <a:headEnd/>
            <a:tailEnd/>
          </a:ln>
        </p:spPr>
        <p:txBody>
          <a:bodyPr>
            <a:spAutoFit/>
          </a:bodyPr>
          <a:lstStyle/>
          <a:p>
            <a:pPr algn="ctr" eaLnBrk="0" hangingPunct="0"/>
            <a:r>
              <a:rPr lang="en-US" sz="2000" i="1">
                <a:latin typeface="Times New Roman" pitchFamily="18" charset="0"/>
              </a:rPr>
              <a:t>Y</a:t>
            </a:r>
          </a:p>
        </p:txBody>
      </p:sp>
      <p:sp>
        <p:nvSpPr>
          <p:cNvPr id="26" name="Text Box 4"/>
          <p:cNvSpPr txBox="1">
            <a:spLocks noChangeArrowheads="1"/>
          </p:cNvSpPr>
          <p:nvPr/>
        </p:nvSpPr>
        <p:spPr bwMode="auto">
          <a:xfrm>
            <a:off x="574675" y="3990945"/>
            <a:ext cx="452437" cy="400110"/>
          </a:xfrm>
          <a:prstGeom prst="rect">
            <a:avLst/>
          </a:prstGeom>
          <a:noFill/>
          <a:ln w="9525">
            <a:noFill/>
            <a:miter lim="800000"/>
            <a:headEnd/>
            <a:tailEnd/>
          </a:ln>
        </p:spPr>
        <p:txBody>
          <a:bodyPr>
            <a:spAutoFit/>
          </a:bodyPr>
          <a:lstStyle/>
          <a:p>
            <a:pPr algn="ctr" eaLnBrk="0" hangingPunct="0"/>
            <a:r>
              <a:rPr lang="en-US" sz="2000" i="1" dirty="0">
                <a:latin typeface="Times New Roman" pitchFamily="18" charset="0"/>
              </a:rPr>
              <a:t>X</a:t>
            </a:r>
          </a:p>
        </p:txBody>
      </p:sp>
      <p:cxnSp>
        <p:nvCxnSpPr>
          <p:cNvPr id="28" name="AutoShape 8"/>
          <p:cNvCxnSpPr>
            <a:cxnSpLocks noChangeShapeType="1"/>
            <a:stCxn id="26" idx="3"/>
            <a:endCxn id="24" idx="1"/>
          </p:cNvCxnSpPr>
          <p:nvPr/>
        </p:nvCxnSpPr>
        <p:spPr bwMode="auto">
          <a:xfrm>
            <a:off x="1027112" y="4191000"/>
            <a:ext cx="909638" cy="1588"/>
          </a:xfrm>
          <a:prstGeom prst="straightConnector1">
            <a:avLst/>
          </a:prstGeom>
          <a:noFill/>
          <a:ln w="9525">
            <a:solidFill>
              <a:schemeClr val="tx1"/>
            </a:solidFill>
            <a:round/>
            <a:headEnd/>
            <a:tailEnd type="stealth" w="med" len="med"/>
          </a:ln>
        </p:spPr>
      </p:cxnSp>
      <p:cxnSp>
        <p:nvCxnSpPr>
          <p:cNvPr id="29" name="AutoShape 9"/>
          <p:cNvCxnSpPr>
            <a:cxnSpLocks noChangeShapeType="1"/>
            <a:stCxn id="24" idx="3"/>
            <a:endCxn id="25" idx="1"/>
          </p:cNvCxnSpPr>
          <p:nvPr/>
        </p:nvCxnSpPr>
        <p:spPr bwMode="auto">
          <a:xfrm>
            <a:off x="2362200" y="4191000"/>
            <a:ext cx="1219200" cy="1588"/>
          </a:xfrm>
          <a:prstGeom prst="curvedConnector3">
            <a:avLst>
              <a:gd name="adj1" fmla="val 50000"/>
            </a:avLst>
          </a:prstGeom>
          <a:noFill/>
          <a:ln w="9525">
            <a:solidFill>
              <a:schemeClr val="tx1"/>
            </a:solidFill>
            <a:round/>
            <a:headEnd/>
            <a:tailEnd type="stealth" w="med" len="med"/>
          </a:ln>
        </p:spPr>
      </p:cxnSp>
      <p:sp>
        <p:nvSpPr>
          <p:cNvPr id="30" name="Text Box 4"/>
          <p:cNvSpPr txBox="1">
            <a:spLocks noChangeArrowheads="1"/>
          </p:cNvSpPr>
          <p:nvPr/>
        </p:nvSpPr>
        <p:spPr bwMode="auto">
          <a:xfrm>
            <a:off x="685800" y="4800600"/>
            <a:ext cx="452437" cy="400110"/>
          </a:xfrm>
          <a:prstGeom prst="rect">
            <a:avLst/>
          </a:prstGeom>
          <a:noFill/>
          <a:ln w="9525">
            <a:noFill/>
            <a:miter lim="800000"/>
            <a:headEnd/>
            <a:tailEnd/>
          </a:ln>
        </p:spPr>
        <p:txBody>
          <a:bodyPr>
            <a:spAutoFit/>
          </a:bodyPr>
          <a:lstStyle/>
          <a:p>
            <a:pPr algn="ctr" eaLnBrk="0" hangingPunct="0"/>
            <a:r>
              <a:rPr lang="en-US" sz="2000" i="1" dirty="0">
                <a:latin typeface="Times New Roman" pitchFamily="18" charset="0"/>
              </a:rPr>
              <a:t>C</a:t>
            </a:r>
          </a:p>
        </p:txBody>
      </p:sp>
      <p:cxnSp>
        <p:nvCxnSpPr>
          <p:cNvPr id="31" name="AutoShape 9"/>
          <p:cNvCxnSpPr>
            <a:cxnSpLocks noChangeShapeType="1"/>
            <a:stCxn id="30" idx="3"/>
            <a:endCxn id="24" idx="1"/>
          </p:cNvCxnSpPr>
          <p:nvPr/>
        </p:nvCxnSpPr>
        <p:spPr bwMode="auto">
          <a:xfrm flipV="1">
            <a:off x="1138237" y="4191000"/>
            <a:ext cx="798513" cy="809655"/>
          </a:xfrm>
          <a:prstGeom prst="curvedConnector3">
            <a:avLst>
              <a:gd name="adj1" fmla="val 50000"/>
            </a:avLst>
          </a:prstGeom>
          <a:noFill/>
          <a:ln w="9525">
            <a:solidFill>
              <a:schemeClr val="tx1"/>
            </a:solidFill>
            <a:round/>
            <a:headEnd/>
            <a:tailEnd type="stealth" w="med" len="med"/>
          </a:ln>
        </p:spPr>
      </p:cxnSp>
      <p:cxnSp>
        <p:nvCxnSpPr>
          <p:cNvPr id="34" name="AutoShape 9"/>
          <p:cNvCxnSpPr>
            <a:cxnSpLocks noChangeShapeType="1"/>
            <a:stCxn id="30" idx="3"/>
            <a:endCxn id="25" idx="1"/>
          </p:cNvCxnSpPr>
          <p:nvPr/>
        </p:nvCxnSpPr>
        <p:spPr bwMode="auto">
          <a:xfrm flipV="1">
            <a:off x="1138237" y="4191000"/>
            <a:ext cx="2443163" cy="809655"/>
          </a:xfrm>
          <a:prstGeom prst="curvedConnector3">
            <a:avLst>
              <a:gd name="adj1" fmla="val 50000"/>
            </a:avLst>
          </a:prstGeom>
          <a:noFill/>
          <a:ln w="9525">
            <a:solidFill>
              <a:schemeClr val="tx1"/>
            </a:solidFill>
            <a:round/>
            <a:headEnd/>
            <a:tailEnd type="stealth" w="med" len="med"/>
          </a:ln>
        </p:spPr>
      </p:cxnSp>
    </p:spTree>
    <p:extLst>
      <p:ext uri="{BB962C8B-B14F-4D97-AF65-F5344CB8AC3E}">
        <p14:creationId xmlns:p14="http://schemas.microsoft.com/office/powerpoint/2010/main" val="421567837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Mediation: Classic Decomposition Approach</a:t>
            </a:r>
          </a:p>
        </p:txBody>
      </p:sp>
      <p:sp>
        <p:nvSpPr>
          <p:cNvPr id="66562" name="Text Box 2"/>
          <p:cNvSpPr txBox="1">
            <a:spLocks noChangeArrowheads="1"/>
          </p:cNvSpPr>
          <p:nvPr/>
        </p:nvSpPr>
        <p:spPr bwMode="auto">
          <a:xfrm>
            <a:off x="1981200" y="1968500"/>
            <a:ext cx="782638" cy="830263"/>
          </a:xfrm>
          <a:prstGeom prst="rect">
            <a:avLst/>
          </a:prstGeom>
          <a:noFill/>
          <a:ln w="9525">
            <a:noFill/>
            <a:miter lim="800000"/>
            <a:headEnd/>
            <a:tailEnd/>
          </a:ln>
        </p:spPr>
        <p:txBody>
          <a:bodyPr>
            <a:spAutoFit/>
          </a:bodyPr>
          <a:lstStyle/>
          <a:p>
            <a:pPr algn="ctr" eaLnBrk="0" hangingPunct="0">
              <a:buNone/>
            </a:pPr>
            <a:r>
              <a:rPr lang="en-US" sz="2400" i="1">
                <a:latin typeface="Times New Roman" pitchFamily="18" charset="0"/>
              </a:rPr>
              <a:t>Own Ed</a:t>
            </a:r>
          </a:p>
        </p:txBody>
      </p:sp>
      <p:sp>
        <p:nvSpPr>
          <p:cNvPr id="66563" name="Text Box 3"/>
          <p:cNvSpPr txBox="1">
            <a:spLocks noChangeArrowheads="1"/>
          </p:cNvSpPr>
          <p:nvPr/>
        </p:nvSpPr>
        <p:spPr bwMode="auto">
          <a:xfrm>
            <a:off x="3352800" y="2149475"/>
            <a:ext cx="1311275" cy="461665"/>
          </a:xfrm>
          <a:prstGeom prst="rect">
            <a:avLst/>
          </a:prstGeom>
          <a:noFill/>
          <a:ln w="9525">
            <a:noFill/>
            <a:miter lim="800000"/>
            <a:headEnd/>
            <a:tailEnd/>
          </a:ln>
        </p:spPr>
        <p:txBody>
          <a:bodyPr>
            <a:spAutoFit/>
          </a:bodyPr>
          <a:lstStyle/>
          <a:p>
            <a:pPr algn="ctr" eaLnBrk="0" hangingPunct="0">
              <a:buNone/>
            </a:pPr>
            <a:r>
              <a:rPr lang="en-US" sz="2400" i="1">
                <a:latin typeface="Times New Roman" pitchFamily="18" charset="0"/>
              </a:rPr>
              <a:t>Diabetes</a:t>
            </a:r>
          </a:p>
        </p:txBody>
      </p:sp>
      <p:sp>
        <p:nvSpPr>
          <p:cNvPr id="66564" name="Text Box 4"/>
          <p:cNvSpPr txBox="1">
            <a:spLocks noChangeArrowheads="1"/>
          </p:cNvSpPr>
          <p:nvPr/>
        </p:nvSpPr>
        <p:spPr bwMode="auto">
          <a:xfrm>
            <a:off x="141288" y="1968500"/>
            <a:ext cx="908050" cy="830263"/>
          </a:xfrm>
          <a:prstGeom prst="rect">
            <a:avLst/>
          </a:prstGeom>
          <a:noFill/>
          <a:ln w="9525">
            <a:noFill/>
            <a:miter lim="800000"/>
            <a:headEnd/>
            <a:tailEnd/>
          </a:ln>
        </p:spPr>
        <p:txBody>
          <a:bodyPr>
            <a:spAutoFit/>
          </a:bodyPr>
          <a:lstStyle/>
          <a:p>
            <a:pPr algn="ctr" eaLnBrk="0" hangingPunct="0">
              <a:buNone/>
            </a:pPr>
            <a:r>
              <a:rPr lang="en-US" sz="2400" i="1">
                <a:latin typeface="Times New Roman" pitchFamily="18" charset="0"/>
              </a:rPr>
              <a:t>Mom Ed</a:t>
            </a:r>
          </a:p>
        </p:txBody>
      </p:sp>
      <p:cxnSp>
        <p:nvCxnSpPr>
          <p:cNvPr id="66565" name="AutoShape 8"/>
          <p:cNvCxnSpPr>
            <a:cxnSpLocks noChangeShapeType="1"/>
            <a:stCxn id="66564" idx="3"/>
            <a:endCxn id="66562" idx="1"/>
          </p:cNvCxnSpPr>
          <p:nvPr/>
        </p:nvCxnSpPr>
        <p:spPr bwMode="auto">
          <a:xfrm>
            <a:off x="1049338" y="2384425"/>
            <a:ext cx="931862" cy="0"/>
          </a:xfrm>
          <a:prstGeom prst="straightConnector1">
            <a:avLst/>
          </a:prstGeom>
          <a:noFill/>
          <a:ln w="9525">
            <a:solidFill>
              <a:schemeClr val="tx1"/>
            </a:solidFill>
            <a:round/>
            <a:headEnd/>
            <a:tailEnd type="stealth" w="med" len="med"/>
          </a:ln>
        </p:spPr>
      </p:cxnSp>
      <p:cxnSp>
        <p:nvCxnSpPr>
          <p:cNvPr id="66566" name="AutoShape 9"/>
          <p:cNvCxnSpPr>
            <a:cxnSpLocks noChangeShapeType="1"/>
            <a:stCxn id="66562" idx="3"/>
            <a:endCxn id="66563" idx="1"/>
          </p:cNvCxnSpPr>
          <p:nvPr/>
        </p:nvCxnSpPr>
        <p:spPr bwMode="auto">
          <a:xfrm flipV="1">
            <a:off x="2763838" y="2380308"/>
            <a:ext cx="588962" cy="3324"/>
          </a:xfrm>
          <a:prstGeom prst="curvedConnector3">
            <a:avLst>
              <a:gd name="adj1" fmla="val 50000"/>
            </a:avLst>
          </a:prstGeom>
          <a:noFill/>
          <a:ln w="9525">
            <a:solidFill>
              <a:schemeClr val="tx1"/>
            </a:solidFill>
            <a:round/>
            <a:headEnd/>
            <a:tailEnd type="stealth" w="med" len="med"/>
          </a:ln>
        </p:spPr>
      </p:cxnSp>
      <p:sp>
        <p:nvSpPr>
          <p:cNvPr id="66567" name="TextBox 15"/>
          <p:cNvSpPr txBox="1">
            <a:spLocks noChangeArrowheads="1"/>
          </p:cNvSpPr>
          <p:nvPr/>
        </p:nvSpPr>
        <p:spPr bwMode="auto">
          <a:xfrm>
            <a:off x="416990" y="3712950"/>
            <a:ext cx="8991600" cy="3016210"/>
          </a:xfrm>
          <a:prstGeom prst="rect">
            <a:avLst/>
          </a:prstGeom>
          <a:noFill/>
          <a:ln w="9525">
            <a:noFill/>
            <a:miter lim="800000"/>
            <a:headEnd/>
            <a:tailEnd/>
          </a:ln>
        </p:spPr>
        <p:txBody>
          <a:bodyPr wrap="square">
            <a:spAutoFit/>
          </a:bodyPr>
          <a:lstStyle/>
          <a:p>
            <a:pPr marL="342900" indent="-342900">
              <a:spcAft>
                <a:spcPts val="1200"/>
              </a:spcAft>
              <a:buFont typeface="Arial" charset="0"/>
              <a:buChar char="•"/>
            </a:pPr>
            <a:r>
              <a:rPr lang="en-US" sz="2000" dirty="0"/>
              <a:t>Total effect= direct effect + indirect effect</a:t>
            </a:r>
          </a:p>
          <a:p>
            <a:pPr marL="342900" indent="-342900">
              <a:spcAft>
                <a:spcPts val="1200"/>
              </a:spcAft>
              <a:buFont typeface="Arial" charset="0"/>
              <a:buChar char="•"/>
            </a:pPr>
            <a:r>
              <a:rPr lang="en-US" sz="2000" dirty="0"/>
              <a:t>Indirect effect= total effect-direct effect</a:t>
            </a:r>
          </a:p>
          <a:p>
            <a:pPr marL="342900" indent="-342900">
              <a:spcAft>
                <a:spcPts val="1200"/>
              </a:spcAft>
              <a:buFont typeface="Arial" charset="0"/>
              <a:buChar char="•"/>
            </a:pPr>
            <a:r>
              <a:rPr lang="en-US" sz="2000" dirty="0"/>
              <a:t>Total effect estimate= E(Db | </a:t>
            </a:r>
            <a:r>
              <a:rPr lang="en-US" sz="2000" dirty="0" err="1"/>
              <a:t>MomEd</a:t>
            </a:r>
            <a:r>
              <a:rPr lang="en-US" sz="2000" dirty="0"/>
              <a:t>=1)-E(</a:t>
            </a:r>
            <a:r>
              <a:rPr lang="en-US" sz="2000" dirty="0" err="1"/>
              <a:t>Db|MomEd</a:t>
            </a:r>
            <a:r>
              <a:rPr lang="en-US" sz="2000" dirty="0"/>
              <a:t>=0)</a:t>
            </a:r>
          </a:p>
          <a:p>
            <a:pPr marL="342900" indent="-342900">
              <a:spcAft>
                <a:spcPts val="1200"/>
              </a:spcAft>
              <a:buFont typeface="Arial" charset="0"/>
              <a:buChar char="•"/>
            </a:pPr>
            <a:r>
              <a:rPr lang="en-US" sz="2000" dirty="0"/>
              <a:t>Direct effect estimate=E(</a:t>
            </a:r>
            <a:r>
              <a:rPr lang="en-US" sz="2000" dirty="0" err="1"/>
              <a:t>Db|MomEd</a:t>
            </a:r>
            <a:r>
              <a:rPr lang="en-US" sz="2000" dirty="0"/>
              <a:t>=1, </a:t>
            </a:r>
            <a:r>
              <a:rPr lang="en-US" sz="2000" dirty="0" err="1"/>
              <a:t>OwnEd</a:t>
            </a:r>
            <a:r>
              <a:rPr lang="en-US" sz="2000" dirty="0"/>
              <a:t>)-E(</a:t>
            </a:r>
            <a:r>
              <a:rPr lang="en-US" sz="2000" dirty="0" err="1"/>
              <a:t>Db|MomEd</a:t>
            </a:r>
            <a:r>
              <a:rPr lang="en-US" sz="2000" dirty="0"/>
              <a:t>=0, </a:t>
            </a:r>
            <a:r>
              <a:rPr lang="en-US" sz="2000" dirty="0" err="1"/>
              <a:t>OwnEd</a:t>
            </a:r>
            <a:r>
              <a:rPr lang="en-US" sz="2000" dirty="0"/>
              <a:t>)</a:t>
            </a:r>
          </a:p>
          <a:p>
            <a:pPr marL="342900" indent="-342900">
              <a:spcAft>
                <a:spcPts val="1200"/>
              </a:spcAft>
              <a:buFont typeface="Arial" charset="0"/>
              <a:buChar char="•"/>
            </a:pPr>
            <a:r>
              <a:rPr lang="en-US" sz="2000" dirty="0"/>
              <a:t>Sometimes called “Barron-Kenny” decomposition</a:t>
            </a:r>
          </a:p>
          <a:p>
            <a:pPr marL="342900" indent="-342900">
              <a:buFont typeface="Arial" charset="0"/>
              <a:buChar char="•"/>
            </a:pPr>
            <a:endParaRPr lang="en-US" sz="2000" dirty="0"/>
          </a:p>
        </p:txBody>
      </p:sp>
      <p:cxnSp>
        <p:nvCxnSpPr>
          <p:cNvPr id="66568" name="AutoShape 9"/>
          <p:cNvCxnSpPr>
            <a:cxnSpLocks noChangeShapeType="1"/>
            <a:stCxn id="66564" idx="3"/>
            <a:endCxn id="66563" idx="0"/>
          </p:cNvCxnSpPr>
          <p:nvPr/>
        </p:nvCxnSpPr>
        <p:spPr bwMode="auto">
          <a:xfrm flipV="1">
            <a:off x="1049338" y="2149475"/>
            <a:ext cx="2959100" cy="234157"/>
          </a:xfrm>
          <a:prstGeom prst="curvedConnector4">
            <a:avLst>
              <a:gd name="adj1" fmla="val 3693"/>
              <a:gd name="adj2" fmla="val 274915"/>
            </a:avLst>
          </a:prstGeom>
          <a:noFill/>
          <a:ln w="9525">
            <a:solidFill>
              <a:schemeClr val="tx1"/>
            </a:solidFill>
            <a:round/>
            <a:headEnd/>
            <a:tailEnd type="stealth" w="med" len="med"/>
          </a:ln>
        </p:spPr>
      </p:cxnSp>
    </p:spTree>
    <p:extLst>
      <p:ext uri="{BB962C8B-B14F-4D97-AF65-F5344CB8AC3E}">
        <p14:creationId xmlns:p14="http://schemas.microsoft.com/office/powerpoint/2010/main" val="411703971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Mediation: Classic Decomposition Example</a:t>
            </a:r>
          </a:p>
        </p:txBody>
      </p:sp>
      <p:sp>
        <p:nvSpPr>
          <p:cNvPr id="68610" name="Text Box 2"/>
          <p:cNvSpPr txBox="1">
            <a:spLocks noChangeArrowheads="1"/>
          </p:cNvSpPr>
          <p:nvPr/>
        </p:nvSpPr>
        <p:spPr bwMode="auto">
          <a:xfrm>
            <a:off x="1981200" y="1968500"/>
            <a:ext cx="782638" cy="830263"/>
          </a:xfrm>
          <a:prstGeom prst="rect">
            <a:avLst/>
          </a:prstGeom>
          <a:noFill/>
          <a:ln w="9525">
            <a:noFill/>
            <a:miter lim="800000"/>
            <a:headEnd/>
            <a:tailEnd/>
          </a:ln>
        </p:spPr>
        <p:txBody>
          <a:bodyPr>
            <a:spAutoFit/>
          </a:bodyPr>
          <a:lstStyle/>
          <a:p>
            <a:pPr algn="ctr" eaLnBrk="0" hangingPunct="0">
              <a:buNone/>
            </a:pPr>
            <a:r>
              <a:rPr lang="en-US" sz="2400" i="1">
                <a:latin typeface="Times New Roman" pitchFamily="18" charset="0"/>
              </a:rPr>
              <a:t>Own Ed</a:t>
            </a:r>
          </a:p>
        </p:txBody>
      </p:sp>
      <p:sp>
        <p:nvSpPr>
          <p:cNvPr id="68611" name="Text Box 3"/>
          <p:cNvSpPr txBox="1">
            <a:spLocks noChangeArrowheads="1"/>
          </p:cNvSpPr>
          <p:nvPr/>
        </p:nvSpPr>
        <p:spPr bwMode="auto">
          <a:xfrm>
            <a:off x="3352800" y="2149475"/>
            <a:ext cx="1311275" cy="461963"/>
          </a:xfrm>
          <a:prstGeom prst="rect">
            <a:avLst/>
          </a:prstGeom>
          <a:noFill/>
          <a:ln w="9525">
            <a:noFill/>
            <a:miter lim="800000"/>
            <a:headEnd/>
            <a:tailEnd/>
          </a:ln>
        </p:spPr>
        <p:txBody>
          <a:bodyPr>
            <a:spAutoFit/>
          </a:bodyPr>
          <a:lstStyle/>
          <a:p>
            <a:pPr algn="ctr" eaLnBrk="0" hangingPunct="0">
              <a:buNone/>
            </a:pPr>
            <a:r>
              <a:rPr lang="en-US" sz="2400" i="1" dirty="0">
                <a:latin typeface="Times New Roman" pitchFamily="18" charset="0"/>
              </a:rPr>
              <a:t>BMI</a:t>
            </a:r>
          </a:p>
        </p:txBody>
      </p:sp>
      <p:sp>
        <p:nvSpPr>
          <p:cNvPr id="68612" name="Text Box 4"/>
          <p:cNvSpPr txBox="1">
            <a:spLocks noChangeArrowheads="1"/>
          </p:cNvSpPr>
          <p:nvPr/>
        </p:nvSpPr>
        <p:spPr bwMode="auto">
          <a:xfrm>
            <a:off x="141288" y="1968500"/>
            <a:ext cx="908050" cy="830263"/>
          </a:xfrm>
          <a:prstGeom prst="rect">
            <a:avLst/>
          </a:prstGeom>
          <a:noFill/>
          <a:ln w="9525">
            <a:noFill/>
            <a:miter lim="800000"/>
            <a:headEnd/>
            <a:tailEnd/>
          </a:ln>
        </p:spPr>
        <p:txBody>
          <a:bodyPr>
            <a:spAutoFit/>
          </a:bodyPr>
          <a:lstStyle/>
          <a:p>
            <a:pPr algn="ctr" eaLnBrk="0" hangingPunct="0">
              <a:buNone/>
            </a:pPr>
            <a:r>
              <a:rPr lang="en-US" sz="2400" i="1" dirty="0">
                <a:latin typeface="Times New Roman" pitchFamily="18" charset="0"/>
              </a:rPr>
              <a:t>Mom Ed</a:t>
            </a:r>
          </a:p>
        </p:txBody>
      </p:sp>
      <p:cxnSp>
        <p:nvCxnSpPr>
          <p:cNvPr id="68613" name="AutoShape 8"/>
          <p:cNvCxnSpPr>
            <a:cxnSpLocks noChangeShapeType="1"/>
            <a:stCxn id="68612" idx="3"/>
            <a:endCxn id="68610" idx="1"/>
          </p:cNvCxnSpPr>
          <p:nvPr/>
        </p:nvCxnSpPr>
        <p:spPr bwMode="auto">
          <a:xfrm>
            <a:off x="1049338" y="2384425"/>
            <a:ext cx="931862" cy="0"/>
          </a:xfrm>
          <a:prstGeom prst="straightConnector1">
            <a:avLst/>
          </a:prstGeom>
          <a:noFill/>
          <a:ln w="9525">
            <a:solidFill>
              <a:schemeClr val="tx1"/>
            </a:solidFill>
            <a:round/>
            <a:headEnd/>
            <a:tailEnd type="stealth" w="med" len="med"/>
          </a:ln>
        </p:spPr>
      </p:cxnSp>
      <p:cxnSp>
        <p:nvCxnSpPr>
          <p:cNvPr id="68614" name="AutoShape 9"/>
          <p:cNvCxnSpPr>
            <a:cxnSpLocks noChangeShapeType="1"/>
            <a:stCxn id="68610" idx="3"/>
            <a:endCxn id="68611" idx="1"/>
          </p:cNvCxnSpPr>
          <p:nvPr/>
        </p:nvCxnSpPr>
        <p:spPr bwMode="auto">
          <a:xfrm flipV="1">
            <a:off x="2763838" y="2381250"/>
            <a:ext cx="588962" cy="3175"/>
          </a:xfrm>
          <a:prstGeom prst="curvedConnector3">
            <a:avLst>
              <a:gd name="adj1" fmla="val 50000"/>
            </a:avLst>
          </a:prstGeom>
          <a:noFill/>
          <a:ln w="9525">
            <a:solidFill>
              <a:schemeClr val="tx1"/>
            </a:solidFill>
            <a:round/>
            <a:headEnd/>
            <a:tailEnd type="stealth" w="med" len="med"/>
          </a:ln>
        </p:spPr>
      </p:cxnSp>
      <p:cxnSp>
        <p:nvCxnSpPr>
          <p:cNvPr id="68615" name="AutoShape 9"/>
          <p:cNvCxnSpPr>
            <a:cxnSpLocks noChangeShapeType="1"/>
            <a:stCxn id="68612" idx="3"/>
            <a:endCxn id="68611" idx="0"/>
          </p:cNvCxnSpPr>
          <p:nvPr/>
        </p:nvCxnSpPr>
        <p:spPr bwMode="auto">
          <a:xfrm flipV="1">
            <a:off x="1049338" y="2149475"/>
            <a:ext cx="2959100" cy="234950"/>
          </a:xfrm>
          <a:prstGeom prst="curvedConnector4">
            <a:avLst>
              <a:gd name="adj1" fmla="val 10264"/>
              <a:gd name="adj2" fmla="val 274852"/>
            </a:avLst>
          </a:prstGeom>
          <a:noFill/>
          <a:ln w="9525">
            <a:solidFill>
              <a:schemeClr val="tx1"/>
            </a:solidFill>
            <a:round/>
            <a:headEnd/>
            <a:tailEnd type="stealth" w="med" len="med"/>
          </a:ln>
        </p:spPr>
      </p:cxnSp>
      <p:sp>
        <p:nvSpPr>
          <p:cNvPr id="10" name="TextBox 9"/>
          <p:cNvSpPr txBox="1"/>
          <p:nvPr/>
        </p:nvSpPr>
        <p:spPr>
          <a:xfrm>
            <a:off x="533400" y="2895600"/>
            <a:ext cx="8501045" cy="1040285"/>
          </a:xfrm>
          <a:prstGeom prst="rect">
            <a:avLst/>
          </a:prstGeom>
          <a:noFill/>
        </p:spPr>
        <p:txBody>
          <a:bodyPr wrap="none" rtlCol="0">
            <a:spAutoFit/>
          </a:bodyPr>
          <a:lstStyle/>
          <a:p>
            <a:pPr>
              <a:buNone/>
            </a:pPr>
            <a:r>
              <a:rPr lang="en-US" dirty="0"/>
              <a:t>E(Own Ed)=12+0.5*(Mom Ed-12)</a:t>
            </a:r>
          </a:p>
          <a:p>
            <a:pPr>
              <a:buNone/>
            </a:pPr>
            <a:r>
              <a:rPr lang="en-US" dirty="0"/>
              <a:t>E(BMI)=      25-0.5*(Own Ed-12) – 0.25*(Mom Ed-12)</a:t>
            </a:r>
          </a:p>
        </p:txBody>
      </p:sp>
      <p:pic>
        <p:nvPicPr>
          <p:cNvPr id="269314" name="Picture 2"/>
          <p:cNvPicPr>
            <a:picLocks noChangeAspect="1" noChangeArrowheads="1"/>
          </p:cNvPicPr>
          <p:nvPr/>
        </p:nvPicPr>
        <p:blipFill>
          <a:blip r:embed="rId3" cstate="print"/>
          <a:srcRect/>
          <a:stretch>
            <a:fillRect/>
          </a:stretch>
        </p:blipFill>
        <p:spPr bwMode="auto">
          <a:xfrm>
            <a:off x="152400" y="4193730"/>
            <a:ext cx="5114925" cy="2664270"/>
          </a:xfrm>
          <a:prstGeom prst="rect">
            <a:avLst/>
          </a:prstGeom>
          <a:noFill/>
          <a:ln w="9525">
            <a:noFill/>
            <a:miter lim="800000"/>
            <a:headEnd/>
            <a:tailEnd/>
          </a:ln>
          <a:effectLst/>
        </p:spPr>
      </p:pic>
    </p:spTree>
    <p:extLst>
      <p:ext uri="{BB962C8B-B14F-4D97-AF65-F5344CB8AC3E}">
        <p14:creationId xmlns:p14="http://schemas.microsoft.com/office/powerpoint/2010/main" val="22444219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Petersen’s causal roadmap</a:t>
            </a:r>
            <a:endParaRPr lang="en-US" dirty="0"/>
          </a:p>
        </p:txBody>
      </p:sp>
      <p:sp>
        <p:nvSpPr>
          <p:cNvPr id="6" name="Content Placeholder 5"/>
          <p:cNvSpPr>
            <a:spLocks noGrp="1"/>
          </p:cNvSpPr>
          <p:nvPr>
            <p:ph idx="1"/>
          </p:nvPr>
        </p:nvSpPr>
        <p:spPr>
          <a:xfrm>
            <a:off x="272143" y="1557111"/>
            <a:ext cx="8229600" cy="4625975"/>
          </a:xfrm>
        </p:spPr>
        <p:txBody>
          <a:bodyPr/>
          <a:lstStyle/>
          <a:p>
            <a:pPr marL="119062" indent="0">
              <a:buNone/>
            </a:pPr>
            <a:r>
              <a:rPr lang="en-US" sz="1600" b="1" dirty="0">
                <a:solidFill>
                  <a:srgbClr val="FF0000"/>
                </a:solidFill>
              </a:rPr>
              <a:t>1. Specify knowledge about the system to be studied using a causal model.</a:t>
            </a:r>
          </a:p>
          <a:p>
            <a:pPr marL="119062" indent="0">
              <a:buNone/>
            </a:pPr>
            <a:r>
              <a:rPr lang="en-US" sz="1600" dirty="0"/>
              <a:t>Represent background knowledge about the system to be studied. A causal model describes the set of possible data-generating processes for this system.</a:t>
            </a:r>
          </a:p>
          <a:p>
            <a:pPr marL="119062" indent="0">
              <a:buNone/>
            </a:pPr>
            <a:r>
              <a:rPr lang="en-US" sz="1600" b="1" dirty="0"/>
              <a:t>2. Specify the observed data and their link to the causal </a:t>
            </a:r>
            <a:r>
              <a:rPr lang="en-US" sz="1600" b="1" dirty="0" smtClean="0"/>
              <a:t>model:  </a:t>
            </a:r>
            <a:r>
              <a:rPr lang="en-US" sz="1600" dirty="0" smtClean="0"/>
              <a:t>Specify </a:t>
            </a:r>
            <a:r>
              <a:rPr lang="en-US" sz="1600" dirty="0"/>
              <a:t>what variables have been or will be measured, and how these variables are generated by the system described by the causal model.</a:t>
            </a:r>
          </a:p>
          <a:p>
            <a:pPr marL="119062" indent="0">
              <a:buNone/>
            </a:pPr>
            <a:r>
              <a:rPr lang="en-US" sz="1600" b="1" dirty="0">
                <a:solidFill>
                  <a:srgbClr val="FF0000"/>
                </a:solidFill>
              </a:rPr>
              <a:t>3. Specify a target causal </a:t>
            </a:r>
            <a:r>
              <a:rPr lang="en-US" sz="1600" b="1" dirty="0" smtClean="0">
                <a:solidFill>
                  <a:srgbClr val="FF0000"/>
                </a:solidFill>
              </a:rPr>
              <a:t>quantity</a:t>
            </a:r>
            <a:r>
              <a:rPr lang="en-US" sz="1600" b="1" dirty="0" smtClean="0"/>
              <a:t>:  </a:t>
            </a:r>
            <a:r>
              <a:rPr lang="en-US" sz="1600" dirty="0" smtClean="0"/>
              <a:t>Translate </a:t>
            </a:r>
            <a:r>
              <a:rPr lang="en-US" sz="1600" dirty="0"/>
              <a:t>the scientific question into a formal causal quantity (defined as some parameter of the distribution of </a:t>
            </a:r>
            <a:r>
              <a:rPr lang="en-US" sz="1600" dirty="0" smtClean="0"/>
              <a:t>counterfactuals)</a:t>
            </a:r>
          </a:p>
          <a:p>
            <a:pPr marL="119062" indent="0">
              <a:buNone/>
            </a:pPr>
            <a:r>
              <a:rPr lang="en-US" sz="1600" b="1" dirty="0" smtClean="0">
                <a:solidFill>
                  <a:srgbClr val="FF0000"/>
                </a:solidFill>
              </a:rPr>
              <a:t>4</a:t>
            </a:r>
            <a:r>
              <a:rPr lang="en-US" sz="1600" b="1" dirty="0">
                <a:solidFill>
                  <a:srgbClr val="FF0000"/>
                </a:solidFill>
              </a:rPr>
              <a:t>. Assess </a:t>
            </a:r>
            <a:r>
              <a:rPr lang="en-US" sz="1600" b="1" dirty="0" smtClean="0">
                <a:solidFill>
                  <a:srgbClr val="FF0000"/>
                </a:solidFill>
              </a:rPr>
              <a:t>identifiability</a:t>
            </a:r>
            <a:r>
              <a:rPr lang="en-US" sz="1600" b="1" dirty="0" smtClean="0"/>
              <a:t>: </a:t>
            </a:r>
            <a:r>
              <a:rPr lang="en-US" sz="1600" dirty="0" smtClean="0"/>
              <a:t>Assess </a:t>
            </a:r>
            <a:r>
              <a:rPr lang="en-US" sz="1600" dirty="0"/>
              <a:t>whether it is possible to represent the target causal quantity as a parameter of the observed data distribution (</a:t>
            </a:r>
            <a:r>
              <a:rPr lang="en-US" sz="1600" dirty="0" err="1"/>
              <a:t>estimand</a:t>
            </a:r>
            <a:r>
              <a:rPr lang="en-US" sz="1600" dirty="0"/>
              <a:t>), and, if not, what further </a:t>
            </a:r>
            <a:r>
              <a:rPr lang="en-US" sz="1600" dirty="0" smtClean="0"/>
              <a:t>assumptions would </a:t>
            </a:r>
            <a:r>
              <a:rPr lang="en-US" sz="1600" dirty="0"/>
              <a:t>allow one to do so.</a:t>
            </a:r>
          </a:p>
          <a:p>
            <a:pPr marL="119062" indent="0">
              <a:buNone/>
            </a:pPr>
            <a:r>
              <a:rPr lang="en-US" sz="1600" b="1" dirty="0"/>
              <a:t>5. State the statistical estimation </a:t>
            </a:r>
            <a:r>
              <a:rPr lang="en-US" sz="1600" b="1" dirty="0" smtClean="0"/>
              <a:t>problem: </a:t>
            </a:r>
            <a:r>
              <a:rPr lang="en-US" sz="1600" dirty="0" smtClean="0"/>
              <a:t>Specify </a:t>
            </a:r>
            <a:r>
              <a:rPr lang="en-US" sz="1600" dirty="0"/>
              <a:t>the </a:t>
            </a:r>
            <a:r>
              <a:rPr lang="en-US" sz="1600" dirty="0" err="1"/>
              <a:t>estimand</a:t>
            </a:r>
            <a:r>
              <a:rPr lang="en-US" sz="1600" dirty="0"/>
              <a:t> and statistical model. If knowledge is sufficient to identify the causal effect of interest, commit to the corresponding </a:t>
            </a:r>
            <a:r>
              <a:rPr lang="en-US" sz="1600" dirty="0" err="1"/>
              <a:t>estimand</a:t>
            </a:r>
            <a:r>
              <a:rPr lang="en-US" sz="1600" dirty="0"/>
              <a:t>. If not, </a:t>
            </a:r>
            <a:r>
              <a:rPr lang="en-US" sz="1600" dirty="0" smtClean="0"/>
              <a:t>choose </a:t>
            </a:r>
            <a:r>
              <a:rPr lang="en-US" sz="1600" dirty="0"/>
              <a:t>an </a:t>
            </a:r>
            <a:r>
              <a:rPr lang="en-US" sz="1600" dirty="0" err="1"/>
              <a:t>estimand</a:t>
            </a:r>
            <a:r>
              <a:rPr lang="en-US" sz="1600" dirty="0"/>
              <a:t> that under minimal additional assumptions would equal or approximate the causal effect of interest.</a:t>
            </a:r>
          </a:p>
          <a:p>
            <a:pPr marL="119062" indent="0">
              <a:buNone/>
            </a:pPr>
            <a:r>
              <a:rPr lang="en-US" sz="1600" b="1" dirty="0"/>
              <a:t>6. </a:t>
            </a:r>
            <a:r>
              <a:rPr lang="en-US" sz="1600" b="1" dirty="0" smtClean="0"/>
              <a:t>Estimate:  </a:t>
            </a:r>
            <a:r>
              <a:rPr lang="en-US" sz="1600" dirty="0" smtClean="0"/>
              <a:t>Estimate </a:t>
            </a:r>
            <a:r>
              <a:rPr lang="en-US" sz="1600" dirty="0"/>
              <a:t>the target parameter of the observed data distribution, respecting the statistical model</a:t>
            </a:r>
            <a:r>
              <a:rPr lang="en-US" sz="1600" i="1" dirty="0"/>
              <a:t>.</a:t>
            </a:r>
          </a:p>
          <a:p>
            <a:pPr marL="119062" indent="0">
              <a:buNone/>
            </a:pPr>
            <a:r>
              <a:rPr lang="en-US" sz="1600" b="1" dirty="0"/>
              <a:t>7. </a:t>
            </a:r>
            <a:r>
              <a:rPr lang="en-US" sz="1600" b="1" dirty="0" smtClean="0"/>
              <a:t>Interpret:  </a:t>
            </a:r>
            <a:r>
              <a:rPr lang="en-US" sz="1600" dirty="0" smtClean="0"/>
              <a:t>Select </a:t>
            </a:r>
            <a:r>
              <a:rPr lang="en-US" sz="1600" dirty="0"/>
              <a:t>among a hierarchy of interpretations, ranging from purely statistical to approximating a hypothetical randomized trial.</a:t>
            </a:r>
            <a:endParaRPr lang="en-US" sz="2800" dirty="0"/>
          </a:p>
        </p:txBody>
      </p:sp>
      <p:sp>
        <p:nvSpPr>
          <p:cNvPr id="4" name="Slide Number Placeholder 3"/>
          <p:cNvSpPr>
            <a:spLocks noGrp="1"/>
          </p:cNvSpPr>
          <p:nvPr>
            <p:ph type="sldNum" sz="quarter" idx="12"/>
          </p:nvPr>
        </p:nvSpPr>
        <p:spPr/>
        <p:txBody>
          <a:bodyPr/>
          <a:lstStyle/>
          <a:p>
            <a:pPr>
              <a:defRPr/>
            </a:pPr>
            <a:fld id="{48CFD17B-4377-4738-82F6-BFFF12B1205C}" type="slidenum">
              <a:rPr lang="en-US" smtClean="0"/>
              <a:pPr>
                <a:defRPr/>
              </a:pPr>
              <a:t>6</a:t>
            </a:fld>
            <a:endParaRPr lang="en-US"/>
          </a:p>
        </p:txBody>
      </p:sp>
      <p:sp>
        <p:nvSpPr>
          <p:cNvPr id="7" name="TextBox 6"/>
          <p:cNvSpPr txBox="1"/>
          <p:nvPr/>
        </p:nvSpPr>
        <p:spPr>
          <a:xfrm>
            <a:off x="4863593" y="6360664"/>
            <a:ext cx="3554819" cy="400110"/>
          </a:xfrm>
          <a:prstGeom prst="rect">
            <a:avLst/>
          </a:prstGeom>
          <a:noFill/>
        </p:spPr>
        <p:txBody>
          <a:bodyPr wrap="none" rtlCol="0">
            <a:spAutoFit/>
          </a:bodyPr>
          <a:lstStyle/>
          <a:p>
            <a:pPr>
              <a:buNone/>
            </a:pPr>
            <a:r>
              <a:rPr lang="en-US" sz="2000" dirty="0" smtClean="0"/>
              <a:t>Petersen and Van der Laan, 2014</a:t>
            </a:r>
            <a:endParaRPr lang="en-US" sz="2000" dirty="0"/>
          </a:p>
        </p:txBody>
      </p:sp>
    </p:spTree>
    <p:extLst>
      <p:ext uri="{BB962C8B-B14F-4D97-AF65-F5344CB8AC3E}">
        <p14:creationId xmlns:p14="http://schemas.microsoft.com/office/powerpoint/2010/main" val="270331536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Mediation: Classic Decomposition Example</a:t>
            </a:r>
          </a:p>
        </p:txBody>
      </p:sp>
      <p:sp>
        <p:nvSpPr>
          <p:cNvPr id="68610" name="Text Box 2"/>
          <p:cNvSpPr txBox="1">
            <a:spLocks noChangeArrowheads="1"/>
          </p:cNvSpPr>
          <p:nvPr/>
        </p:nvSpPr>
        <p:spPr bwMode="auto">
          <a:xfrm>
            <a:off x="1981200" y="1968500"/>
            <a:ext cx="782638" cy="830263"/>
          </a:xfrm>
          <a:prstGeom prst="rect">
            <a:avLst/>
          </a:prstGeom>
          <a:noFill/>
          <a:ln w="9525">
            <a:noFill/>
            <a:miter lim="800000"/>
            <a:headEnd/>
            <a:tailEnd/>
          </a:ln>
        </p:spPr>
        <p:txBody>
          <a:bodyPr>
            <a:spAutoFit/>
          </a:bodyPr>
          <a:lstStyle/>
          <a:p>
            <a:pPr algn="ctr" eaLnBrk="0" hangingPunct="0">
              <a:buNone/>
            </a:pPr>
            <a:r>
              <a:rPr lang="en-US" sz="2400" i="1" dirty="0">
                <a:latin typeface="Times New Roman" pitchFamily="18" charset="0"/>
              </a:rPr>
              <a:t>Own Ed</a:t>
            </a:r>
          </a:p>
        </p:txBody>
      </p:sp>
      <p:sp>
        <p:nvSpPr>
          <p:cNvPr id="68611" name="Text Box 3"/>
          <p:cNvSpPr txBox="1">
            <a:spLocks noChangeArrowheads="1"/>
          </p:cNvSpPr>
          <p:nvPr/>
        </p:nvSpPr>
        <p:spPr bwMode="auto">
          <a:xfrm>
            <a:off x="3352800" y="2149475"/>
            <a:ext cx="1311275" cy="461963"/>
          </a:xfrm>
          <a:prstGeom prst="rect">
            <a:avLst/>
          </a:prstGeom>
          <a:noFill/>
          <a:ln w="9525">
            <a:noFill/>
            <a:miter lim="800000"/>
            <a:headEnd/>
            <a:tailEnd/>
          </a:ln>
        </p:spPr>
        <p:txBody>
          <a:bodyPr>
            <a:spAutoFit/>
          </a:bodyPr>
          <a:lstStyle/>
          <a:p>
            <a:pPr algn="ctr" eaLnBrk="0" hangingPunct="0">
              <a:buNone/>
            </a:pPr>
            <a:r>
              <a:rPr lang="en-US" sz="2400" i="1" dirty="0">
                <a:latin typeface="Times New Roman" pitchFamily="18" charset="0"/>
              </a:rPr>
              <a:t>BMI</a:t>
            </a:r>
          </a:p>
        </p:txBody>
      </p:sp>
      <p:sp>
        <p:nvSpPr>
          <p:cNvPr id="68612" name="Text Box 4"/>
          <p:cNvSpPr txBox="1">
            <a:spLocks noChangeArrowheads="1"/>
          </p:cNvSpPr>
          <p:nvPr/>
        </p:nvSpPr>
        <p:spPr bwMode="auto">
          <a:xfrm>
            <a:off x="141288" y="1968500"/>
            <a:ext cx="908050" cy="830263"/>
          </a:xfrm>
          <a:prstGeom prst="rect">
            <a:avLst/>
          </a:prstGeom>
          <a:noFill/>
          <a:ln w="9525">
            <a:noFill/>
            <a:miter lim="800000"/>
            <a:headEnd/>
            <a:tailEnd/>
          </a:ln>
        </p:spPr>
        <p:txBody>
          <a:bodyPr>
            <a:spAutoFit/>
          </a:bodyPr>
          <a:lstStyle/>
          <a:p>
            <a:pPr algn="ctr" eaLnBrk="0" hangingPunct="0">
              <a:buNone/>
            </a:pPr>
            <a:r>
              <a:rPr lang="en-US" sz="2400" i="1" dirty="0">
                <a:latin typeface="Times New Roman" pitchFamily="18" charset="0"/>
              </a:rPr>
              <a:t>Mom Ed</a:t>
            </a:r>
          </a:p>
        </p:txBody>
      </p:sp>
      <p:cxnSp>
        <p:nvCxnSpPr>
          <p:cNvPr id="68613" name="AutoShape 8"/>
          <p:cNvCxnSpPr>
            <a:cxnSpLocks noChangeShapeType="1"/>
            <a:stCxn id="68612" idx="3"/>
            <a:endCxn id="68610" idx="1"/>
          </p:cNvCxnSpPr>
          <p:nvPr/>
        </p:nvCxnSpPr>
        <p:spPr bwMode="auto">
          <a:xfrm>
            <a:off x="1049338" y="2384425"/>
            <a:ext cx="931862" cy="0"/>
          </a:xfrm>
          <a:prstGeom prst="straightConnector1">
            <a:avLst/>
          </a:prstGeom>
          <a:noFill/>
          <a:ln w="9525">
            <a:solidFill>
              <a:schemeClr val="tx1"/>
            </a:solidFill>
            <a:round/>
            <a:headEnd/>
            <a:tailEnd type="stealth" w="med" len="med"/>
          </a:ln>
        </p:spPr>
      </p:cxnSp>
      <p:cxnSp>
        <p:nvCxnSpPr>
          <p:cNvPr id="68614" name="AutoShape 9"/>
          <p:cNvCxnSpPr>
            <a:cxnSpLocks noChangeShapeType="1"/>
            <a:stCxn id="68610" idx="3"/>
            <a:endCxn id="68611" idx="1"/>
          </p:cNvCxnSpPr>
          <p:nvPr/>
        </p:nvCxnSpPr>
        <p:spPr bwMode="auto">
          <a:xfrm flipV="1">
            <a:off x="2763838" y="2381250"/>
            <a:ext cx="588962" cy="3175"/>
          </a:xfrm>
          <a:prstGeom prst="curvedConnector3">
            <a:avLst>
              <a:gd name="adj1" fmla="val 50000"/>
            </a:avLst>
          </a:prstGeom>
          <a:noFill/>
          <a:ln w="9525">
            <a:solidFill>
              <a:schemeClr val="tx1"/>
            </a:solidFill>
            <a:round/>
            <a:headEnd/>
            <a:tailEnd type="stealth" w="med" len="med"/>
          </a:ln>
        </p:spPr>
      </p:cxnSp>
      <p:cxnSp>
        <p:nvCxnSpPr>
          <p:cNvPr id="68615" name="AutoShape 9"/>
          <p:cNvCxnSpPr>
            <a:cxnSpLocks noChangeShapeType="1"/>
            <a:stCxn id="68612" idx="3"/>
            <a:endCxn id="68611" idx="0"/>
          </p:cNvCxnSpPr>
          <p:nvPr/>
        </p:nvCxnSpPr>
        <p:spPr bwMode="auto">
          <a:xfrm flipV="1">
            <a:off x="1049338" y="2149475"/>
            <a:ext cx="2959100" cy="234950"/>
          </a:xfrm>
          <a:prstGeom prst="curvedConnector4">
            <a:avLst>
              <a:gd name="adj1" fmla="val 10264"/>
              <a:gd name="adj2" fmla="val 274852"/>
            </a:avLst>
          </a:prstGeom>
          <a:noFill/>
          <a:ln w="9525">
            <a:solidFill>
              <a:schemeClr val="tx1"/>
            </a:solidFill>
            <a:round/>
            <a:headEnd/>
            <a:tailEnd type="stealth" w="med" len="med"/>
          </a:ln>
        </p:spPr>
      </p:cxnSp>
      <p:sp>
        <p:nvSpPr>
          <p:cNvPr id="10" name="TextBox 9"/>
          <p:cNvSpPr txBox="1"/>
          <p:nvPr/>
        </p:nvSpPr>
        <p:spPr>
          <a:xfrm>
            <a:off x="3048000" y="2667000"/>
            <a:ext cx="5989140" cy="4462760"/>
          </a:xfrm>
          <a:prstGeom prst="rect">
            <a:avLst/>
          </a:prstGeom>
          <a:noFill/>
        </p:spPr>
        <p:txBody>
          <a:bodyPr wrap="none" rtlCol="0">
            <a:spAutoFit/>
          </a:bodyPr>
          <a:lstStyle/>
          <a:p>
            <a:pPr>
              <a:buNone/>
            </a:pPr>
            <a:r>
              <a:rPr lang="en-US" sz="2000" dirty="0"/>
              <a:t>E(Own Ed)=12+0.5*(Mom Ed-12)</a:t>
            </a:r>
          </a:p>
          <a:p>
            <a:pPr>
              <a:buNone/>
            </a:pPr>
            <a:r>
              <a:rPr lang="en-US" sz="2000" dirty="0"/>
              <a:t>E(BMI)=       25-0.5*(Own Ed-12) – 0.25*(Mom Ed-12)</a:t>
            </a:r>
          </a:p>
          <a:p>
            <a:pPr>
              <a:buNone/>
            </a:pPr>
            <a:endParaRPr lang="en-US" sz="2000" dirty="0"/>
          </a:p>
          <a:p>
            <a:pPr>
              <a:buNone/>
            </a:pPr>
            <a:r>
              <a:rPr lang="en-US" sz="2000" dirty="0"/>
              <a:t>What is the direct effect of Mom Ed on BMI?</a:t>
            </a:r>
          </a:p>
          <a:p>
            <a:pPr>
              <a:buNone/>
            </a:pPr>
            <a:r>
              <a:rPr lang="en-US" sz="2000" dirty="0"/>
              <a:t>	-0.25</a:t>
            </a:r>
          </a:p>
          <a:p>
            <a:pPr>
              <a:buNone/>
            </a:pPr>
            <a:endParaRPr lang="en-US" sz="2000" dirty="0"/>
          </a:p>
          <a:p>
            <a:pPr>
              <a:buNone/>
            </a:pPr>
            <a:r>
              <a:rPr lang="en-US" sz="2000" dirty="0"/>
              <a:t>What is the indirect effect of Mom Ed on BMI?</a:t>
            </a:r>
          </a:p>
          <a:p>
            <a:pPr>
              <a:buNone/>
            </a:pPr>
            <a:r>
              <a:rPr lang="en-US" sz="2000" dirty="0"/>
              <a:t>	0.5*-0.5=-0.25</a:t>
            </a:r>
          </a:p>
          <a:p>
            <a:pPr>
              <a:buNone/>
            </a:pPr>
            <a:endParaRPr lang="en-US" sz="2000" dirty="0"/>
          </a:p>
          <a:p>
            <a:pPr>
              <a:buNone/>
            </a:pPr>
            <a:r>
              <a:rPr lang="en-US" sz="2000" dirty="0"/>
              <a:t>What is the total effect of Mom Ed on BMI? </a:t>
            </a:r>
          </a:p>
          <a:p>
            <a:pPr>
              <a:buNone/>
            </a:pPr>
            <a:r>
              <a:rPr lang="en-US" sz="2000" dirty="0"/>
              <a:t>	-0.25 + 0.5*(-.5)=-0.5</a:t>
            </a:r>
          </a:p>
          <a:p>
            <a:pPr>
              <a:buNone/>
            </a:pPr>
            <a:endParaRPr lang="en-US" sz="2000" dirty="0"/>
          </a:p>
        </p:txBody>
      </p:sp>
    </p:spTree>
    <p:extLst>
      <p:ext uri="{BB962C8B-B14F-4D97-AF65-F5344CB8AC3E}">
        <p14:creationId xmlns:p14="http://schemas.microsoft.com/office/powerpoint/2010/main" val="216381774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Mediation: Classic Decomposition Example</a:t>
            </a:r>
          </a:p>
        </p:txBody>
      </p:sp>
      <p:sp>
        <p:nvSpPr>
          <p:cNvPr id="68610" name="Text Box 2"/>
          <p:cNvSpPr txBox="1">
            <a:spLocks noChangeArrowheads="1"/>
          </p:cNvSpPr>
          <p:nvPr/>
        </p:nvSpPr>
        <p:spPr bwMode="auto">
          <a:xfrm>
            <a:off x="1981200" y="1968500"/>
            <a:ext cx="782638" cy="830997"/>
          </a:xfrm>
          <a:prstGeom prst="rect">
            <a:avLst/>
          </a:prstGeom>
          <a:noFill/>
          <a:ln w="9525">
            <a:noFill/>
            <a:miter lim="800000"/>
            <a:headEnd/>
            <a:tailEnd/>
          </a:ln>
        </p:spPr>
        <p:txBody>
          <a:bodyPr>
            <a:spAutoFit/>
          </a:bodyPr>
          <a:lstStyle/>
          <a:p>
            <a:pPr algn="ctr" eaLnBrk="0" hangingPunct="0">
              <a:buNone/>
            </a:pPr>
            <a:r>
              <a:rPr lang="en-US" sz="2400" i="1">
                <a:latin typeface="Times New Roman" pitchFamily="18" charset="0"/>
              </a:rPr>
              <a:t>Own Ed</a:t>
            </a:r>
          </a:p>
        </p:txBody>
      </p:sp>
      <p:sp>
        <p:nvSpPr>
          <p:cNvPr id="68611" name="Text Box 3"/>
          <p:cNvSpPr txBox="1">
            <a:spLocks noChangeArrowheads="1"/>
          </p:cNvSpPr>
          <p:nvPr/>
        </p:nvSpPr>
        <p:spPr bwMode="auto">
          <a:xfrm>
            <a:off x="3352800" y="2149475"/>
            <a:ext cx="1311275" cy="461963"/>
          </a:xfrm>
          <a:prstGeom prst="rect">
            <a:avLst/>
          </a:prstGeom>
          <a:noFill/>
          <a:ln w="9525">
            <a:noFill/>
            <a:miter lim="800000"/>
            <a:headEnd/>
            <a:tailEnd/>
          </a:ln>
        </p:spPr>
        <p:txBody>
          <a:bodyPr>
            <a:spAutoFit/>
          </a:bodyPr>
          <a:lstStyle/>
          <a:p>
            <a:pPr algn="ctr" eaLnBrk="0" hangingPunct="0">
              <a:buNone/>
            </a:pPr>
            <a:r>
              <a:rPr lang="en-US" sz="2400" i="1" dirty="0">
                <a:latin typeface="Times New Roman" pitchFamily="18" charset="0"/>
              </a:rPr>
              <a:t>BMI</a:t>
            </a:r>
          </a:p>
        </p:txBody>
      </p:sp>
      <p:sp>
        <p:nvSpPr>
          <p:cNvPr id="68612" name="Text Box 4"/>
          <p:cNvSpPr txBox="1">
            <a:spLocks noChangeArrowheads="1"/>
          </p:cNvSpPr>
          <p:nvPr/>
        </p:nvSpPr>
        <p:spPr bwMode="auto">
          <a:xfrm>
            <a:off x="141288" y="1968500"/>
            <a:ext cx="908050" cy="830997"/>
          </a:xfrm>
          <a:prstGeom prst="rect">
            <a:avLst/>
          </a:prstGeom>
          <a:noFill/>
          <a:ln w="9525">
            <a:noFill/>
            <a:miter lim="800000"/>
            <a:headEnd/>
            <a:tailEnd/>
          </a:ln>
        </p:spPr>
        <p:txBody>
          <a:bodyPr>
            <a:spAutoFit/>
          </a:bodyPr>
          <a:lstStyle/>
          <a:p>
            <a:pPr algn="ctr" eaLnBrk="0" hangingPunct="0">
              <a:buNone/>
            </a:pPr>
            <a:r>
              <a:rPr lang="en-US" sz="2400" i="1">
                <a:latin typeface="Times New Roman" pitchFamily="18" charset="0"/>
              </a:rPr>
              <a:t>Mom Ed</a:t>
            </a:r>
          </a:p>
        </p:txBody>
      </p:sp>
      <p:cxnSp>
        <p:nvCxnSpPr>
          <p:cNvPr id="68613" name="AutoShape 8"/>
          <p:cNvCxnSpPr>
            <a:cxnSpLocks noChangeShapeType="1"/>
            <a:stCxn id="68612" idx="3"/>
            <a:endCxn id="68610" idx="1"/>
          </p:cNvCxnSpPr>
          <p:nvPr/>
        </p:nvCxnSpPr>
        <p:spPr bwMode="auto">
          <a:xfrm>
            <a:off x="1049338" y="2383999"/>
            <a:ext cx="931862" cy="0"/>
          </a:xfrm>
          <a:prstGeom prst="straightConnector1">
            <a:avLst/>
          </a:prstGeom>
          <a:noFill/>
          <a:ln w="9525">
            <a:solidFill>
              <a:schemeClr val="tx1"/>
            </a:solidFill>
            <a:round/>
            <a:headEnd/>
            <a:tailEnd type="stealth" w="med" len="med"/>
          </a:ln>
        </p:spPr>
      </p:cxnSp>
      <p:cxnSp>
        <p:nvCxnSpPr>
          <p:cNvPr id="68614" name="AutoShape 9"/>
          <p:cNvCxnSpPr>
            <a:cxnSpLocks noChangeShapeType="1"/>
            <a:stCxn id="68610" idx="3"/>
            <a:endCxn id="68611" idx="1"/>
          </p:cNvCxnSpPr>
          <p:nvPr/>
        </p:nvCxnSpPr>
        <p:spPr bwMode="auto">
          <a:xfrm flipV="1">
            <a:off x="2763838" y="2380457"/>
            <a:ext cx="588962" cy="3542"/>
          </a:xfrm>
          <a:prstGeom prst="curvedConnector3">
            <a:avLst>
              <a:gd name="adj1" fmla="val 50000"/>
            </a:avLst>
          </a:prstGeom>
          <a:noFill/>
          <a:ln w="9525">
            <a:solidFill>
              <a:schemeClr val="tx1"/>
            </a:solidFill>
            <a:round/>
            <a:headEnd/>
            <a:tailEnd type="stealth" w="med" len="med"/>
          </a:ln>
        </p:spPr>
      </p:cxnSp>
      <p:cxnSp>
        <p:nvCxnSpPr>
          <p:cNvPr id="68615" name="AutoShape 9"/>
          <p:cNvCxnSpPr>
            <a:cxnSpLocks noChangeShapeType="1"/>
            <a:stCxn id="68612" idx="3"/>
            <a:endCxn id="68611" idx="0"/>
          </p:cNvCxnSpPr>
          <p:nvPr/>
        </p:nvCxnSpPr>
        <p:spPr bwMode="auto">
          <a:xfrm flipV="1">
            <a:off x="1049338" y="2149475"/>
            <a:ext cx="2959100" cy="234524"/>
          </a:xfrm>
          <a:prstGeom prst="curvedConnector4">
            <a:avLst>
              <a:gd name="adj1" fmla="val 3894"/>
              <a:gd name="adj2" fmla="val 274641"/>
            </a:avLst>
          </a:prstGeom>
          <a:noFill/>
          <a:ln w="9525">
            <a:solidFill>
              <a:schemeClr val="tx1"/>
            </a:solidFill>
            <a:round/>
            <a:headEnd/>
            <a:tailEnd type="stealth" w="med" len="med"/>
          </a:ln>
        </p:spPr>
      </p:cxnSp>
      <p:sp>
        <p:nvSpPr>
          <p:cNvPr id="10" name="TextBox 9"/>
          <p:cNvSpPr txBox="1"/>
          <p:nvPr/>
        </p:nvSpPr>
        <p:spPr>
          <a:xfrm>
            <a:off x="3048000" y="2667000"/>
            <a:ext cx="5412059" cy="1698927"/>
          </a:xfrm>
          <a:prstGeom prst="rect">
            <a:avLst/>
          </a:prstGeom>
          <a:noFill/>
        </p:spPr>
        <p:txBody>
          <a:bodyPr wrap="none" rtlCol="0">
            <a:spAutoFit/>
          </a:bodyPr>
          <a:lstStyle/>
          <a:p>
            <a:pPr>
              <a:buNone/>
            </a:pPr>
            <a:r>
              <a:rPr lang="en-US" sz="1800" dirty="0"/>
              <a:t>E(Own Ed)=12+0.5*(Mom Ed-12)</a:t>
            </a:r>
          </a:p>
          <a:p>
            <a:pPr>
              <a:buNone/>
            </a:pPr>
            <a:r>
              <a:rPr lang="en-US" sz="1800" dirty="0"/>
              <a:t>E(BMI)=       25-0.5*(Own Ed-12) – 0.25*(Mom Ed-12)</a:t>
            </a:r>
          </a:p>
          <a:p>
            <a:pPr>
              <a:buNone/>
            </a:pPr>
            <a:endParaRPr lang="en-US" sz="1800" dirty="0"/>
          </a:p>
          <a:p>
            <a:pPr>
              <a:buNone/>
            </a:pPr>
            <a:r>
              <a:rPr lang="en-US" sz="1800" dirty="0"/>
              <a:t>What is the total effect of Mom Ed on BMI? </a:t>
            </a:r>
          </a:p>
          <a:p>
            <a:pPr>
              <a:buNone/>
            </a:pPr>
            <a:r>
              <a:rPr lang="en-US" sz="1800" dirty="0"/>
              <a:t>	-0.25 + 0.5*(-.5)=-0.5</a:t>
            </a:r>
          </a:p>
        </p:txBody>
      </p:sp>
      <p:pic>
        <p:nvPicPr>
          <p:cNvPr id="270338" name="Picture 2"/>
          <p:cNvPicPr>
            <a:picLocks noChangeAspect="1" noChangeArrowheads="1"/>
          </p:cNvPicPr>
          <p:nvPr/>
        </p:nvPicPr>
        <p:blipFill>
          <a:blip r:embed="rId3" cstate="print"/>
          <a:srcRect r="22005"/>
          <a:stretch>
            <a:fillRect/>
          </a:stretch>
        </p:blipFill>
        <p:spPr bwMode="auto">
          <a:xfrm>
            <a:off x="152400" y="4114800"/>
            <a:ext cx="8426752" cy="3139806"/>
          </a:xfrm>
          <a:prstGeom prst="rect">
            <a:avLst/>
          </a:prstGeom>
          <a:noFill/>
          <a:ln w="9525">
            <a:noFill/>
            <a:miter lim="800000"/>
            <a:headEnd/>
            <a:tailEnd/>
          </a:ln>
          <a:effectLst/>
        </p:spPr>
      </p:pic>
    </p:spTree>
    <p:extLst>
      <p:ext uri="{BB962C8B-B14F-4D97-AF65-F5344CB8AC3E}">
        <p14:creationId xmlns:p14="http://schemas.microsoft.com/office/powerpoint/2010/main" val="2140198140"/>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26" name="Rectangle 10"/>
          <p:cNvSpPr>
            <a:spLocks noGrp="1" noChangeArrowheads="1"/>
          </p:cNvSpPr>
          <p:nvPr>
            <p:ph type="title"/>
          </p:nvPr>
        </p:nvSpPr>
        <p:spPr bwMode="auto"/>
        <p:txBody>
          <a:bodyPr wrap="square" tIns="45720" rIns="91440" bIns="45720" numCol="1" anchorCtr="0" compatLnSpc="1">
            <a:prstTxWarp prst="textNoShape">
              <a:avLst/>
            </a:prstTxWarp>
            <a:normAutofit fontScale="90000"/>
          </a:bodyPr>
          <a:lstStyle/>
          <a:p>
            <a:pPr eaLnBrk="1" hangingPunct="1">
              <a:defRPr/>
            </a:pPr>
            <a:r>
              <a:rPr lang="en-US" dirty="0"/>
              <a:t>Mediation: Classic Decomposition Example</a:t>
            </a:r>
          </a:p>
        </p:txBody>
      </p:sp>
      <p:sp>
        <p:nvSpPr>
          <p:cNvPr id="68610" name="Text Box 2"/>
          <p:cNvSpPr txBox="1">
            <a:spLocks noChangeArrowheads="1"/>
          </p:cNvSpPr>
          <p:nvPr/>
        </p:nvSpPr>
        <p:spPr bwMode="auto">
          <a:xfrm>
            <a:off x="1981200" y="1968500"/>
            <a:ext cx="782638" cy="830263"/>
          </a:xfrm>
          <a:prstGeom prst="rect">
            <a:avLst/>
          </a:prstGeom>
          <a:noFill/>
          <a:ln w="9525">
            <a:noFill/>
            <a:miter lim="800000"/>
            <a:headEnd/>
            <a:tailEnd/>
          </a:ln>
        </p:spPr>
        <p:txBody>
          <a:bodyPr>
            <a:spAutoFit/>
          </a:bodyPr>
          <a:lstStyle/>
          <a:p>
            <a:pPr algn="ctr" eaLnBrk="0" hangingPunct="0">
              <a:buNone/>
            </a:pPr>
            <a:r>
              <a:rPr lang="en-US" sz="2400" i="1">
                <a:latin typeface="Times New Roman" pitchFamily="18" charset="0"/>
              </a:rPr>
              <a:t>Own Ed</a:t>
            </a:r>
          </a:p>
        </p:txBody>
      </p:sp>
      <p:sp>
        <p:nvSpPr>
          <p:cNvPr id="68611" name="Text Box 3"/>
          <p:cNvSpPr txBox="1">
            <a:spLocks noChangeArrowheads="1"/>
          </p:cNvSpPr>
          <p:nvPr/>
        </p:nvSpPr>
        <p:spPr bwMode="auto">
          <a:xfrm>
            <a:off x="3352800" y="2149475"/>
            <a:ext cx="1311275" cy="461963"/>
          </a:xfrm>
          <a:prstGeom prst="rect">
            <a:avLst/>
          </a:prstGeom>
          <a:noFill/>
          <a:ln w="9525">
            <a:noFill/>
            <a:miter lim="800000"/>
            <a:headEnd/>
            <a:tailEnd/>
          </a:ln>
        </p:spPr>
        <p:txBody>
          <a:bodyPr>
            <a:spAutoFit/>
          </a:bodyPr>
          <a:lstStyle/>
          <a:p>
            <a:pPr algn="ctr" eaLnBrk="0" hangingPunct="0">
              <a:buNone/>
            </a:pPr>
            <a:r>
              <a:rPr lang="en-US" sz="2400" i="1" dirty="0">
                <a:latin typeface="Times New Roman" pitchFamily="18" charset="0"/>
              </a:rPr>
              <a:t>BMI</a:t>
            </a:r>
          </a:p>
        </p:txBody>
      </p:sp>
      <p:sp>
        <p:nvSpPr>
          <p:cNvPr id="68612" name="Text Box 4"/>
          <p:cNvSpPr txBox="1">
            <a:spLocks noChangeArrowheads="1"/>
          </p:cNvSpPr>
          <p:nvPr/>
        </p:nvSpPr>
        <p:spPr bwMode="auto">
          <a:xfrm>
            <a:off x="141288" y="1968500"/>
            <a:ext cx="908050" cy="830263"/>
          </a:xfrm>
          <a:prstGeom prst="rect">
            <a:avLst/>
          </a:prstGeom>
          <a:noFill/>
          <a:ln w="9525">
            <a:noFill/>
            <a:miter lim="800000"/>
            <a:headEnd/>
            <a:tailEnd/>
          </a:ln>
        </p:spPr>
        <p:txBody>
          <a:bodyPr>
            <a:spAutoFit/>
          </a:bodyPr>
          <a:lstStyle/>
          <a:p>
            <a:pPr algn="ctr" eaLnBrk="0" hangingPunct="0">
              <a:buNone/>
            </a:pPr>
            <a:r>
              <a:rPr lang="en-US" sz="2400" i="1" dirty="0">
                <a:latin typeface="Times New Roman" pitchFamily="18" charset="0"/>
              </a:rPr>
              <a:t>Mom Ed</a:t>
            </a:r>
          </a:p>
        </p:txBody>
      </p:sp>
      <p:cxnSp>
        <p:nvCxnSpPr>
          <p:cNvPr id="68613" name="AutoShape 8"/>
          <p:cNvCxnSpPr>
            <a:cxnSpLocks noChangeShapeType="1"/>
            <a:stCxn id="68612" idx="3"/>
            <a:endCxn id="68610" idx="1"/>
          </p:cNvCxnSpPr>
          <p:nvPr/>
        </p:nvCxnSpPr>
        <p:spPr bwMode="auto">
          <a:xfrm>
            <a:off x="1049338" y="2384425"/>
            <a:ext cx="931862" cy="0"/>
          </a:xfrm>
          <a:prstGeom prst="straightConnector1">
            <a:avLst/>
          </a:prstGeom>
          <a:noFill/>
          <a:ln w="9525">
            <a:solidFill>
              <a:schemeClr val="tx1"/>
            </a:solidFill>
            <a:round/>
            <a:headEnd/>
            <a:tailEnd type="stealth" w="med" len="med"/>
          </a:ln>
        </p:spPr>
      </p:cxnSp>
      <p:cxnSp>
        <p:nvCxnSpPr>
          <p:cNvPr id="68614" name="AutoShape 9"/>
          <p:cNvCxnSpPr>
            <a:cxnSpLocks noChangeShapeType="1"/>
            <a:stCxn id="68610" idx="3"/>
            <a:endCxn id="68611" idx="1"/>
          </p:cNvCxnSpPr>
          <p:nvPr/>
        </p:nvCxnSpPr>
        <p:spPr bwMode="auto">
          <a:xfrm flipV="1">
            <a:off x="2763838" y="2381250"/>
            <a:ext cx="588962" cy="3175"/>
          </a:xfrm>
          <a:prstGeom prst="curvedConnector3">
            <a:avLst>
              <a:gd name="adj1" fmla="val 50000"/>
            </a:avLst>
          </a:prstGeom>
          <a:noFill/>
          <a:ln w="9525">
            <a:solidFill>
              <a:schemeClr val="tx1"/>
            </a:solidFill>
            <a:round/>
            <a:headEnd/>
            <a:tailEnd type="stealth" w="med" len="med"/>
          </a:ln>
        </p:spPr>
      </p:cxnSp>
      <p:cxnSp>
        <p:nvCxnSpPr>
          <p:cNvPr id="68615" name="AutoShape 9"/>
          <p:cNvCxnSpPr>
            <a:cxnSpLocks noChangeShapeType="1"/>
            <a:stCxn id="68612" idx="3"/>
            <a:endCxn id="68611" idx="0"/>
          </p:cNvCxnSpPr>
          <p:nvPr/>
        </p:nvCxnSpPr>
        <p:spPr bwMode="auto">
          <a:xfrm flipV="1">
            <a:off x="1049338" y="2149475"/>
            <a:ext cx="2959100" cy="234950"/>
          </a:xfrm>
          <a:prstGeom prst="curvedConnector4">
            <a:avLst>
              <a:gd name="adj1" fmla="val 10264"/>
              <a:gd name="adj2" fmla="val 274852"/>
            </a:avLst>
          </a:prstGeom>
          <a:noFill/>
          <a:ln w="9525">
            <a:solidFill>
              <a:schemeClr val="tx1"/>
            </a:solidFill>
            <a:round/>
            <a:headEnd/>
            <a:tailEnd type="stealth" w="med" len="med"/>
          </a:ln>
        </p:spPr>
      </p:cxnSp>
      <p:sp>
        <p:nvSpPr>
          <p:cNvPr id="10" name="TextBox 9"/>
          <p:cNvSpPr txBox="1"/>
          <p:nvPr/>
        </p:nvSpPr>
        <p:spPr>
          <a:xfrm>
            <a:off x="3048000" y="2667000"/>
            <a:ext cx="4937570" cy="1520416"/>
          </a:xfrm>
          <a:prstGeom prst="rect">
            <a:avLst/>
          </a:prstGeom>
          <a:noFill/>
        </p:spPr>
        <p:txBody>
          <a:bodyPr wrap="none" rtlCol="0">
            <a:spAutoFit/>
          </a:bodyPr>
          <a:lstStyle/>
          <a:p>
            <a:pPr>
              <a:buNone/>
            </a:pPr>
            <a:r>
              <a:rPr lang="en-US" sz="1600" dirty="0"/>
              <a:t>E(Own Ed)=12+0.5*(Mom Ed-12)</a:t>
            </a:r>
          </a:p>
          <a:p>
            <a:pPr>
              <a:buNone/>
            </a:pPr>
            <a:r>
              <a:rPr lang="en-US" sz="1600" dirty="0"/>
              <a:t>E(BMI)=       25-0.5*(Own Ed-12) – 0.25*(Mom Ed-12)</a:t>
            </a:r>
          </a:p>
          <a:p>
            <a:pPr>
              <a:buNone/>
            </a:pPr>
            <a:endParaRPr lang="en-US" sz="1600" dirty="0"/>
          </a:p>
          <a:p>
            <a:pPr>
              <a:buNone/>
            </a:pPr>
            <a:r>
              <a:rPr lang="en-US" sz="1600" dirty="0"/>
              <a:t>What is the direct effect of Mom Ed on BMI? </a:t>
            </a:r>
          </a:p>
          <a:p>
            <a:pPr>
              <a:buNone/>
            </a:pPr>
            <a:r>
              <a:rPr lang="en-US" sz="1600" dirty="0"/>
              <a:t>	-0.25</a:t>
            </a:r>
          </a:p>
        </p:txBody>
      </p:sp>
      <p:pic>
        <p:nvPicPr>
          <p:cNvPr id="271362" name="Picture 2"/>
          <p:cNvPicPr>
            <a:picLocks noChangeAspect="1" noChangeArrowheads="1"/>
          </p:cNvPicPr>
          <p:nvPr/>
        </p:nvPicPr>
        <p:blipFill>
          <a:blip r:embed="rId3" cstate="print"/>
          <a:srcRect r="22005"/>
          <a:stretch>
            <a:fillRect/>
          </a:stretch>
        </p:blipFill>
        <p:spPr bwMode="auto">
          <a:xfrm>
            <a:off x="76200" y="3886200"/>
            <a:ext cx="8426752" cy="3139806"/>
          </a:xfrm>
          <a:prstGeom prst="rect">
            <a:avLst/>
          </a:prstGeom>
          <a:noFill/>
          <a:ln w="9525">
            <a:noFill/>
            <a:miter lim="800000"/>
            <a:headEnd/>
            <a:tailEnd/>
          </a:ln>
          <a:effectLst/>
        </p:spPr>
      </p:pic>
    </p:spTree>
    <p:extLst>
      <p:ext uri="{BB962C8B-B14F-4D97-AF65-F5344CB8AC3E}">
        <p14:creationId xmlns:p14="http://schemas.microsoft.com/office/powerpoint/2010/main" val="273426222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6818313" y="2461482"/>
            <a:ext cx="425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dirty="0"/>
              <a:t>M</a:t>
            </a:r>
          </a:p>
        </p:txBody>
      </p:sp>
      <p:sp>
        <p:nvSpPr>
          <p:cNvPr id="45059" name="Text Box 3"/>
          <p:cNvSpPr txBox="1">
            <a:spLocks noChangeArrowheads="1"/>
          </p:cNvSpPr>
          <p:nvPr/>
        </p:nvSpPr>
        <p:spPr bwMode="auto">
          <a:xfrm>
            <a:off x="8462963" y="2359882"/>
            <a:ext cx="3476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a:t>Y</a:t>
            </a:r>
          </a:p>
        </p:txBody>
      </p:sp>
      <p:sp>
        <p:nvSpPr>
          <p:cNvPr id="45060" name="Text Box 4"/>
          <p:cNvSpPr txBox="1">
            <a:spLocks noChangeArrowheads="1"/>
          </p:cNvSpPr>
          <p:nvPr/>
        </p:nvSpPr>
        <p:spPr bwMode="auto">
          <a:xfrm>
            <a:off x="5456238" y="2458307"/>
            <a:ext cx="4524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dirty="0"/>
              <a:t>X</a:t>
            </a:r>
          </a:p>
        </p:txBody>
      </p:sp>
      <p:sp>
        <p:nvSpPr>
          <p:cNvPr id="45061" name="Text Box 5"/>
          <p:cNvSpPr txBox="1">
            <a:spLocks noChangeArrowheads="1"/>
          </p:cNvSpPr>
          <p:nvPr/>
        </p:nvSpPr>
        <p:spPr bwMode="auto">
          <a:xfrm>
            <a:off x="5926138" y="3615594"/>
            <a:ext cx="3889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a:t>U</a:t>
            </a:r>
          </a:p>
        </p:txBody>
      </p:sp>
      <p:cxnSp>
        <p:nvCxnSpPr>
          <p:cNvPr id="45062" name="AutoShape 6"/>
          <p:cNvCxnSpPr>
            <a:cxnSpLocks noChangeShapeType="1"/>
            <a:stCxn id="45061" idx="0"/>
            <a:endCxn id="45058" idx="2"/>
          </p:cNvCxnSpPr>
          <p:nvPr/>
        </p:nvCxnSpPr>
        <p:spPr bwMode="auto">
          <a:xfrm flipV="1">
            <a:off x="6121400" y="2918682"/>
            <a:ext cx="909638" cy="696912"/>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45063" name="AutoShape 7"/>
          <p:cNvCxnSpPr>
            <a:cxnSpLocks noChangeShapeType="1"/>
            <a:stCxn id="45061" idx="0"/>
            <a:endCxn id="45059" idx="2"/>
          </p:cNvCxnSpPr>
          <p:nvPr/>
        </p:nvCxnSpPr>
        <p:spPr bwMode="auto">
          <a:xfrm flipV="1">
            <a:off x="6121400" y="2817082"/>
            <a:ext cx="2516188" cy="798512"/>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45064" name="AutoShape 8"/>
          <p:cNvCxnSpPr>
            <a:cxnSpLocks noChangeShapeType="1"/>
            <a:stCxn id="45060" idx="3"/>
            <a:endCxn id="45058" idx="1"/>
          </p:cNvCxnSpPr>
          <p:nvPr/>
        </p:nvCxnSpPr>
        <p:spPr bwMode="auto">
          <a:xfrm>
            <a:off x="5908675" y="2686907"/>
            <a:ext cx="909638" cy="3175"/>
          </a:xfrm>
          <a:prstGeom prst="straightConnector1">
            <a:avLst/>
          </a:prstGeom>
          <a:noFill/>
          <a:ln w="9525">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45065" name="AutoShape 9"/>
          <p:cNvCxnSpPr>
            <a:cxnSpLocks noChangeShapeType="1"/>
            <a:stCxn id="45060" idx="3"/>
            <a:endCxn id="45059" idx="0"/>
          </p:cNvCxnSpPr>
          <p:nvPr/>
        </p:nvCxnSpPr>
        <p:spPr bwMode="auto">
          <a:xfrm flipV="1">
            <a:off x="5908675" y="2359882"/>
            <a:ext cx="2728913" cy="327025"/>
          </a:xfrm>
          <a:prstGeom prst="curvedConnector4">
            <a:avLst>
              <a:gd name="adj1" fmla="val 27630"/>
              <a:gd name="adj2" fmla="val 169903"/>
            </a:avLst>
          </a:prstGeom>
          <a:noFill/>
          <a:ln w="9525">
            <a:solidFill>
              <a:schemeClr val="tx1"/>
            </a:solidFill>
            <a:round/>
            <a:headEnd/>
            <a:tailEnd type="stealth" w="med" len="med"/>
          </a:ln>
          <a:extLst>
            <a:ext uri="{909E8E84-426E-40DD-AFC4-6F175D3DCCD1}">
              <a14:hiddenFill xmlns:a14="http://schemas.microsoft.com/office/drawing/2010/main">
                <a:noFill/>
              </a14:hiddenFill>
            </a:ext>
          </a:extLst>
        </p:spPr>
      </p:cxnSp>
      <p:sp>
        <p:nvSpPr>
          <p:cNvPr id="45066" name="Rectangle 10"/>
          <p:cNvSpPr>
            <a:spLocks noGrp="1" noChangeArrowheads="1"/>
          </p:cNvSpPr>
          <p:nvPr>
            <p:ph type="title"/>
          </p:nvPr>
        </p:nvSpPr>
        <p:spPr/>
        <p:txBody>
          <a:bodyPr>
            <a:normAutofit fontScale="90000"/>
          </a:bodyPr>
          <a:lstStyle/>
          <a:p>
            <a:pPr eaLnBrk="1" hangingPunct="1"/>
            <a:r>
              <a:rPr lang="en-US" altLang="en-US" sz="4000" dirty="0"/>
              <a:t>Estimating Direct Effects When There is a Mediator-Outcome Confounder</a:t>
            </a:r>
            <a:endParaRPr lang="en-US" altLang="en-US" dirty="0"/>
          </a:p>
        </p:txBody>
      </p:sp>
      <p:sp>
        <p:nvSpPr>
          <p:cNvPr id="2" name="Slide Number Placeholder 1"/>
          <p:cNvSpPr>
            <a:spLocks noGrp="1"/>
          </p:cNvSpPr>
          <p:nvPr>
            <p:ph type="sldNum" sz="quarter" idx="12"/>
          </p:nvPr>
        </p:nvSpPr>
        <p:spPr/>
        <p:txBody>
          <a:bodyPr/>
          <a:lstStyle/>
          <a:p>
            <a:pPr>
              <a:defRPr/>
            </a:pPr>
            <a:fld id="{115B76B1-0873-4B31-A30C-3952D810BB69}" type="slidenum">
              <a:rPr lang="en-US" smtClean="0"/>
              <a:pPr>
                <a:defRPr/>
              </a:pPr>
              <a:t>63</a:t>
            </a:fld>
            <a:endParaRPr lang="en-US"/>
          </a:p>
        </p:txBody>
      </p:sp>
      <p:sp>
        <p:nvSpPr>
          <p:cNvPr id="12" name="TextBox 1"/>
          <p:cNvSpPr txBox="1">
            <a:spLocks noChangeArrowheads="1"/>
          </p:cNvSpPr>
          <p:nvPr/>
        </p:nvSpPr>
        <p:spPr bwMode="auto">
          <a:xfrm>
            <a:off x="333375" y="4543425"/>
            <a:ext cx="8477250"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None/>
            </a:pPr>
            <a:r>
              <a:rPr lang="en-US" altLang="en-US" sz="2800" dirty="0"/>
              <a:t>- Conventional approaches to estimating direct effects condition/adjust for the mediator (M), but if there is a confounder of the M-Y association, then </a:t>
            </a:r>
            <a:r>
              <a:rPr lang="en-US" altLang="en-US" sz="2800" i="1" dirty="0"/>
              <a:t>X</a:t>
            </a:r>
            <a:r>
              <a:rPr lang="en-US" altLang="en-US" sz="2800" dirty="0"/>
              <a:t> and Y would be associated conditional on M even if there was no indirect effect.</a:t>
            </a:r>
            <a:endParaRPr lang="en-US" altLang="en-US" sz="2800" i="1" dirty="0"/>
          </a:p>
        </p:txBody>
      </p:sp>
      <p:sp>
        <p:nvSpPr>
          <p:cNvPr id="13" name="Text Box 2"/>
          <p:cNvSpPr txBox="1">
            <a:spLocks noChangeArrowheads="1"/>
          </p:cNvSpPr>
          <p:nvPr/>
        </p:nvSpPr>
        <p:spPr bwMode="auto">
          <a:xfrm>
            <a:off x="2170113" y="2198688"/>
            <a:ext cx="425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dirty="0"/>
              <a:t>M</a:t>
            </a:r>
          </a:p>
        </p:txBody>
      </p:sp>
      <p:sp>
        <p:nvSpPr>
          <p:cNvPr id="14" name="Text Box 3"/>
          <p:cNvSpPr txBox="1">
            <a:spLocks noChangeArrowheads="1"/>
          </p:cNvSpPr>
          <p:nvPr/>
        </p:nvSpPr>
        <p:spPr bwMode="auto">
          <a:xfrm>
            <a:off x="3814763" y="2194073"/>
            <a:ext cx="3476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dirty="0"/>
              <a:t>Y</a:t>
            </a:r>
          </a:p>
        </p:txBody>
      </p:sp>
      <p:sp>
        <p:nvSpPr>
          <p:cNvPr id="15" name="Text Box 4"/>
          <p:cNvSpPr txBox="1">
            <a:spLocks noChangeArrowheads="1"/>
          </p:cNvSpPr>
          <p:nvPr/>
        </p:nvSpPr>
        <p:spPr bwMode="auto">
          <a:xfrm>
            <a:off x="808038" y="2195513"/>
            <a:ext cx="4524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dirty="0"/>
              <a:t>X</a:t>
            </a:r>
          </a:p>
        </p:txBody>
      </p:sp>
      <p:sp>
        <p:nvSpPr>
          <p:cNvPr id="16" name="Text Box 5"/>
          <p:cNvSpPr txBox="1">
            <a:spLocks noChangeArrowheads="1"/>
          </p:cNvSpPr>
          <p:nvPr/>
        </p:nvSpPr>
        <p:spPr bwMode="auto">
          <a:xfrm>
            <a:off x="1277938" y="3352800"/>
            <a:ext cx="3889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a:t>U</a:t>
            </a:r>
          </a:p>
        </p:txBody>
      </p:sp>
      <p:cxnSp>
        <p:nvCxnSpPr>
          <p:cNvPr id="17" name="AutoShape 6"/>
          <p:cNvCxnSpPr>
            <a:cxnSpLocks noChangeShapeType="1"/>
            <a:stCxn id="16" idx="0"/>
            <a:endCxn id="13" idx="2"/>
          </p:cNvCxnSpPr>
          <p:nvPr/>
        </p:nvCxnSpPr>
        <p:spPr bwMode="auto">
          <a:xfrm flipV="1">
            <a:off x="1473200" y="2655888"/>
            <a:ext cx="909638" cy="696912"/>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18" name="AutoShape 7"/>
          <p:cNvCxnSpPr>
            <a:cxnSpLocks noChangeShapeType="1"/>
            <a:stCxn id="16" idx="0"/>
            <a:endCxn id="14" idx="2"/>
          </p:cNvCxnSpPr>
          <p:nvPr/>
        </p:nvCxnSpPr>
        <p:spPr bwMode="auto">
          <a:xfrm flipV="1">
            <a:off x="1472407" y="2651273"/>
            <a:ext cx="2516187" cy="701527"/>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19" name="AutoShape 8"/>
          <p:cNvCxnSpPr>
            <a:cxnSpLocks noChangeShapeType="1"/>
            <a:stCxn id="15" idx="3"/>
            <a:endCxn id="13" idx="1"/>
          </p:cNvCxnSpPr>
          <p:nvPr/>
        </p:nvCxnSpPr>
        <p:spPr bwMode="auto">
          <a:xfrm>
            <a:off x="1260475" y="2424113"/>
            <a:ext cx="909638" cy="3175"/>
          </a:xfrm>
          <a:prstGeom prst="straightConnector1">
            <a:avLst/>
          </a:prstGeom>
          <a:noFill/>
          <a:ln w="9525">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20" name="AutoShape 9"/>
          <p:cNvCxnSpPr>
            <a:cxnSpLocks noChangeShapeType="1"/>
            <a:stCxn id="13" idx="3"/>
            <a:endCxn id="14" idx="1"/>
          </p:cNvCxnSpPr>
          <p:nvPr/>
        </p:nvCxnSpPr>
        <p:spPr bwMode="auto">
          <a:xfrm flipV="1">
            <a:off x="2595563" y="2422673"/>
            <a:ext cx="1219200" cy="4615"/>
          </a:xfrm>
          <a:prstGeom prst="curvedConnector3">
            <a:avLst>
              <a:gd name="adj1" fmla="val 50000"/>
            </a:avLst>
          </a:prstGeom>
          <a:noFill/>
          <a:ln w="9525">
            <a:solidFill>
              <a:schemeClr val="tx1"/>
            </a:solidFill>
            <a:round/>
            <a:headEnd/>
            <a:tailEnd type="stealth" w="med" len="med"/>
          </a:ln>
          <a:extLst>
            <a:ext uri="{909E8E84-426E-40DD-AFC4-6F175D3DCCD1}">
              <a14:hiddenFill xmlns:a14="http://schemas.microsoft.com/office/drawing/2010/main">
                <a:noFill/>
              </a14:hiddenFill>
            </a:ext>
          </a:extLst>
        </p:spPr>
      </p:cxn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altLang="en-US" dirty="0"/>
              <a:t>Organization</a:t>
            </a:r>
          </a:p>
        </p:txBody>
      </p:sp>
      <p:sp>
        <p:nvSpPr>
          <p:cNvPr id="3075" name="Rectangle 3"/>
          <p:cNvSpPr>
            <a:spLocks noGrp="1" noChangeArrowheads="1"/>
          </p:cNvSpPr>
          <p:nvPr>
            <p:ph type="body" idx="4294967295"/>
          </p:nvPr>
        </p:nvSpPr>
        <p:spPr>
          <a:xfrm>
            <a:off x="324125" y="1584562"/>
            <a:ext cx="8021637" cy="4338987"/>
          </a:xfrm>
        </p:spPr>
        <p:txBody>
          <a:bodyPr/>
          <a:lstStyle/>
          <a:p>
            <a:pPr marL="862012" indent="-742950" eaLnBrk="1" hangingPunct="1">
              <a:buFont typeface="+mj-lt"/>
              <a:buAutoNum type="arabicPeriod"/>
            </a:pPr>
            <a:r>
              <a:rPr lang="en-US" altLang="en-US" sz="2800" dirty="0"/>
              <a:t>Drawing and using DAGs</a:t>
            </a:r>
          </a:p>
          <a:p>
            <a:pPr marL="862012" indent="-742950" eaLnBrk="1" hangingPunct="1">
              <a:buFont typeface="+mj-lt"/>
              <a:buAutoNum type="arabicPeriod"/>
            </a:pPr>
            <a:r>
              <a:rPr lang="en-US" altLang="en-US" sz="2800" dirty="0"/>
              <a:t>DAGs for common problems in epidemiology</a:t>
            </a:r>
          </a:p>
          <a:p>
            <a:pPr marL="982662" lvl="1" indent="-571500" eaLnBrk="1" hangingPunct="1"/>
            <a:r>
              <a:rPr lang="en-US" altLang="en-US" sz="1600" dirty="0"/>
              <a:t>Confounding</a:t>
            </a:r>
          </a:p>
          <a:p>
            <a:pPr marL="982662" lvl="1" indent="-571500" eaLnBrk="1" hangingPunct="1"/>
            <a:r>
              <a:rPr lang="en-US" altLang="en-US" sz="1600" dirty="0"/>
              <a:t>RCTs</a:t>
            </a:r>
          </a:p>
          <a:p>
            <a:pPr marL="982662" lvl="1" indent="-571500" eaLnBrk="1" hangingPunct="1"/>
            <a:r>
              <a:rPr lang="en-US" altLang="en-US" sz="1600" dirty="0"/>
              <a:t>Selection biases</a:t>
            </a:r>
          </a:p>
          <a:p>
            <a:pPr marL="982662" lvl="1" indent="-571500" eaLnBrk="1" hangingPunct="1"/>
            <a:r>
              <a:rPr lang="en-US" altLang="en-US" sz="1600" dirty="0"/>
              <a:t>Measurement error</a:t>
            </a:r>
          </a:p>
          <a:p>
            <a:pPr marL="982662" lvl="1" indent="-571500" eaLnBrk="1" hangingPunct="1"/>
            <a:r>
              <a:rPr lang="en-US" altLang="en-US" sz="1600" dirty="0"/>
              <a:t>Missing Data</a:t>
            </a:r>
          </a:p>
          <a:p>
            <a:pPr marL="982662" lvl="1" indent="-571500" eaLnBrk="1" hangingPunct="1"/>
            <a:r>
              <a:rPr lang="en-US" altLang="en-US" sz="1600" dirty="0"/>
              <a:t>Mediation</a:t>
            </a:r>
          </a:p>
          <a:p>
            <a:pPr marL="862012" indent="-742950" eaLnBrk="1" hangingPunct="1">
              <a:buFont typeface="+mj-lt"/>
              <a:buAutoNum type="arabicPeriod"/>
            </a:pPr>
            <a:r>
              <a:rPr lang="en-US" altLang="en-US" sz="2800" dirty="0">
                <a:solidFill>
                  <a:schemeClr val="bg2">
                    <a:lumMod val="90000"/>
                  </a:schemeClr>
                </a:solidFill>
              </a:rPr>
              <a:t>Contrasting IV-based methods and covariate adjustment/propensity scores</a:t>
            </a:r>
          </a:p>
          <a:p>
            <a:pPr marL="862012" indent="-742950" eaLnBrk="1" hangingPunct="1">
              <a:buFont typeface="+mj-lt"/>
              <a:buAutoNum type="arabicPeriod"/>
            </a:pPr>
            <a:r>
              <a:rPr lang="en-US" altLang="en-US" sz="2800" dirty="0">
                <a:solidFill>
                  <a:srgbClr val="FF0000"/>
                </a:solidFill>
              </a:rPr>
              <a:t>Limitations and controversies of counterfactuals and DAGs</a:t>
            </a:r>
          </a:p>
          <a:p>
            <a:pPr marL="862012" indent="-742950" eaLnBrk="1" hangingPunct="1">
              <a:buFont typeface="+mj-lt"/>
              <a:buAutoNum type="arabicPeriod"/>
            </a:pPr>
            <a:endParaRPr lang="en-US" altLang="en-US" dirty="0"/>
          </a:p>
        </p:txBody>
      </p:sp>
      <p:sp>
        <p:nvSpPr>
          <p:cNvPr id="2" name="Slide Number Placeholder 1"/>
          <p:cNvSpPr>
            <a:spLocks noGrp="1"/>
          </p:cNvSpPr>
          <p:nvPr>
            <p:ph type="sldNum" sz="quarter" idx="12"/>
          </p:nvPr>
        </p:nvSpPr>
        <p:spPr/>
        <p:txBody>
          <a:bodyPr/>
          <a:lstStyle/>
          <a:p>
            <a:pPr>
              <a:defRPr/>
            </a:pPr>
            <a:fld id="{CFB52FFD-4054-4321-909E-85D969AC9199}" type="slidenum">
              <a:rPr lang="en-US" smtClean="0"/>
              <a:pPr>
                <a:defRPr/>
              </a:pPr>
              <a:t>64</a:t>
            </a:fld>
            <a:endParaRPr lang="en-US"/>
          </a:p>
        </p:txBody>
      </p:sp>
    </p:spTree>
    <p:extLst>
      <p:ext uri="{BB962C8B-B14F-4D97-AF65-F5344CB8AC3E}">
        <p14:creationId xmlns:p14="http://schemas.microsoft.com/office/powerpoint/2010/main" val="20863145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objections to DAGs</a:t>
            </a:r>
          </a:p>
        </p:txBody>
      </p:sp>
      <p:sp>
        <p:nvSpPr>
          <p:cNvPr id="3" name="Content Placeholder 2"/>
          <p:cNvSpPr>
            <a:spLocks noGrp="1"/>
          </p:cNvSpPr>
          <p:nvPr>
            <p:ph idx="1"/>
          </p:nvPr>
        </p:nvSpPr>
        <p:spPr>
          <a:xfrm>
            <a:off x="145143" y="1615168"/>
            <a:ext cx="8694057" cy="4625975"/>
          </a:xfrm>
        </p:spPr>
        <p:txBody>
          <a:bodyPr/>
          <a:lstStyle/>
          <a:p>
            <a:r>
              <a:rPr lang="en-US" sz="2800" dirty="0"/>
              <a:t>DAGs do not display effect modification</a:t>
            </a:r>
          </a:p>
          <a:p>
            <a:pPr lvl="1"/>
            <a:r>
              <a:rPr lang="en-US" sz="2400" dirty="0"/>
              <a:t>If Z modifies the effect of X on Y, then Z must itself affect Y.</a:t>
            </a:r>
          </a:p>
          <a:p>
            <a:pPr lvl="1"/>
            <a:r>
              <a:rPr lang="en-US" sz="2400" dirty="0"/>
              <a:t>Effect modification is scale dependent, so showing an effect modifier implies a scale and DAGs do not represent any scale</a:t>
            </a:r>
          </a:p>
          <a:p>
            <a:pPr lvl="1"/>
            <a:r>
              <a:rPr lang="en-US" sz="2400" dirty="0"/>
              <a:t>Some progress on this: e.g., </a:t>
            </a:r>
            <a:r>
              <a:rPr lang="en-US" sz="2400" dirty="0" err="1"/>
              <a:t>VanderWeele’s</a:t>
            </a:r>
            <a:r>
              <a:rPr lang="en-US" sz="2400" dirty="0"/>
              <a:t> sufficient cause </a:t>
            </a:r>
            <a:r>
              <a:rPr lang="en-US" sz="2400" dirty="0" smtClean="0"/>
              <a:t>framework</a:t>
            </a:r>
          </a:p>
          <a:p>
            <a:pPr lvl="1"/>
            <a:r>
              <a:rPr lang="en-US" sz="2400" dirty="0" smtClean="0"/>
              <a:t>If Z and X both affect Y, then there is </a:t>
            </a:r>
            <a:r>
              <a:rPr lang="en-US" sz="2400" i="1" dirty="0" smtClean="0"/>
              <a:t>some</a:t>
            </a:r>
            <a:r>
              <a:rPr lang="en-US" sz="2400" dirty="0" smtClean="0"/>
              <a:t> scale on which Z modifies the effect of X and vice versa. </a:t>
            </a:r>
            <a:endParaRPr lang="en-US" sz="2400" dirty="0"/>
          </a:p>
        </p:txBody>
      </p:sp>
      <p:sp>
        <p:nvSpPr>
          <p:cNvPr id="4" name="Slide Number Placeholder 3"/>
          <p:cNvSpPr>
            <a:spLocks noGrp="1"/>
          </p:cNvSpPr>
          <p:nvPr>
            <p:ph type="sldNum" sz="quarter" idx="12"/>
          </p:nvPr>
        </p:nvSpPr>
        <p:spPr/>
        <p:txBody>
          <a:bodyPr/>
          <a:lstStyle/>
          <a:p>
            <a:pPr>
              <a:defRPr/>
            </a:pPr>
            <a:fld id="{48CFD17B-4377-4738-82F6-BFFF12B1205C}" type="slidenum">
              <a:rPr lang="en-US" smtClean="0"/>
              <a:pPr>
                <a:defRPr/>
              </a:pPr>
              <a:t>65</a:t>
            </a:fld>
            <a:endParaRPr lang="en-US"/>
          </a:p>
        </p:txBody>
      </p:sp>
    </p:spTree>
    <p:extLst>
      <p:ext uri="{BB962C8B-B14F-4D97-AF65-F5344CB8AC3E}">
        <p14:creationId xmlns:p14="http://schemas.microsoft.com/office/powerpoint/2010/main" val="2235579858"/>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objections to DAGs</a:t>
            </a:r>
          </a:p>
        </p:txBody>
      </p:sp>
      <p:sp>
        <p:nvSpPr>
          <p:cNvPr id="3" name="Content Placeholder 2"/>
          <p:cNvSpPr>
            <a:spLocks noGrp="1"/>
          </p:cNvSpPr>
          <p:nvPr>
            <p:ph idx="1"/>
          </p:nvPr>
        </p:nvSpPr>
        <p:spPr>
          <a:xfrm>
            <a:off x="145143" y="1615168"/>
            <a:ext cx="8694057" cy="4625975"/>
          </a:xfrm>
        </p:spPr>
        <p:txBody>
          <a:bodyPr/>
          <a:lstStyle/>
          <a:p>
            <a:r>
              <a:rPr lang="en-US" sz="2800" dirty="0" smtClean="0"/>
              <a:t>DAGs </a:t>
            </a:r>
            <a:r>
              <a:rPr lang="en-US" sz="2800" dirty="0"/>
              <a:t>do not represent the magnitude of bias</a:t>
            </a:r>
          </a:p>
          <a:p>
            <a:pPr lvl="1"/>
            <a:r>
              <a:rPr lang="en-US" sz="2400" dirty="0"/>
              <a:t>Major limitation</a:t>
            </a:r>
          </a:p>
          <a:p>
            <a:pPr lvl="1"/>
            <a:r>
              <a:rPr lang="en-US" sz="2400" dirty="0"/>
              <a:t>Lots of work now on (a) signing the bias, and (b) estimating the magnitude</a:t>
            </a:r>
          </a:p>
          <a:p>
            <a:pPr lvl="1"/>
            <a:r>
              <a:rPr lang="en-US" sz="2400" dirty="0"/>
              <a:t>Simulations and bias bounding formulas</a:t>
            </a:r>
          </a:p>
        </p:txBody>
      </p:sp>
      <p:sp>
        <p:nvSpPr>
          <p:cNvPr id="4" name="Slide Number Placeholder 3"/>
          <p:cNvSpPr>
            <a:spLocks noGrp="1"/>
          </p:cNvSpPr>
          <p:nvPr>
            <p:ph type="sldNum" sz="quarter" idx="12"/>
          </p:nvPr>
        </p:nvSpPr>
        <p:spPr/>
        <p:txBody>
          <a:bodyPr/>
          <a:lstStyle/>
          <a:p>
            <a:pPr>
              <a:defRPr/>
            </a:pPr>
            <a:fld id="{48CFD17B-4377-4738-82F6-BFFF12B1205C}" type="slidenum">
              <a:rPr lang="en-US" smtClean="0"/>
              <a:pPr>
                <a:defRPr/>
              </a:pPr>
              <a:t>66</a:t>
            </a:fld>
            <a:endParaRPr lang="en-US"/>
          </a:p>
        </p:txBody>
      </p:sp>
    </p:spTree>
    <p:extLst>
      <p:ext uri="{BB962C8B-B14F-4D97-AF65-F5344CB8AC3E}">
        <p14:creationId xmlns:p14="http://schemas.microsoft.com/office/powerpoint/2010/main" val="226271181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objections to DAGs</a:t>
            </a:r>
          </a:p>
        </p:txBody>
      </p:sp>
      <p:sp>
        <p:nvSpPr>
          <p:cNvPr id="3" name="Content Placeholder 2"/>
          <p:cNvSpPr>
            <a:spLocks noGrp="1"/>
          </p:cNvSpPr>
          <p:nvPr>
            <p:ph idx="1"/>
          </p:nvPr>
        </p:nvSpPr>
        <p:spPr>
          <a:xfrm>
            <a:off x="145143" y="1615168"/>
            <a:ext cx="8694057" cy="4625975"/>
          </a:xfrm>
        </p:spPr>
        <p:txBody>
          <a:bodyPr/>
          <a:lstStyle/>
          <a:p>
            <a:r>
              <a:rPr lang="en-US" sz="2800" dirty="0"/>
              <a:t>DAGs do not match the complex, dynamic feedback loops in the real world</a:t>
            </a:r>
          </a:p>
          <a:p>
            <a:pPr lvl="1"/>
            <a:r>
              <a:rPr lang="en-US" sz="2000" dirty="0"/>
              <a:t>DAGs can represent feedback between two variables</a:t>
            </a:r>
          </a:p>
          <a:p>
            <a:pPr lvl="1"/>
            <a:r>
              <a:rPr lang="en-US" sz="2000" dirty="0"/>
              <a:t>DAGs can represent complex interventions (e.g., deliver this set of 4 treatments vs only 2 of these)</a:t>
            </a:r>
          </a:p>
          <a:p>
            <a:pPr lvl="1"/>
            <a:r>
              <a:rPr lang="en-US" sz="2000" dirty="0"/>
              <a:t>DAGs match (one of the) things you want to know: will intervening in a specific way elicit a change in health?</a:t>
            </a:r>
          </a:p>
          <a:p>
            <a:pPr lvl="1"/>
            <a:r>
              <a:rPr lang="en-US" sz="2000" dirty="0"/>
              <a:t>To say “it’s all very complicated and impossible to specify which variables come first” is to abdicate any hope of guiding clinical or policy decisions.</a:t>
            </a:r>
          </a:p>
          <a:p>
            <a:pPr lvl="1"/>
            <a:r>
              <a:rPr lang="en-US" sz="2000" dirty="0"/>
              <a:t>DAGs do not tell you everything, and complex systems simulations are often useful as a next step to predict spillovers and interactions with variables you do not have in your DAG.  The simulation will presumably rely on causal parameter inputs.</a:t>
            </a:r>
          </a:p>
        </p:txBody>
      </p:sp>
      <p:sp>
        <p:nvSpPr>
          <p:cNvPr id="4" name="Slide Number Placeholder 3"/>
          <p:cNvSpPr>
            <a:spLocks noGrp="1"/>
          </p:cNvSpPr>
          <p:nvPr>
            <p:ph type="sldNum" sz="quarter" idx="12"/>
          </p:nvPr>
        </p:nvSpPr>
        <p:spPr/>
        <p:txBody>
          <a:bodyPr/>
          <a:lstStyle/>
          <a:p>
            <a:pPr>
              <a:defRPr/>
            </a:pPr>
            <a:fld id="{48CFD17B-4377-4738-82F6-BFFF12B1205C}" type="slidenum">
              <a:rPr lang="en-US" smtClean="0"/>
              <a:pPr>
                <a:defRPr/>
              </a:pPr>
              <a:t>67</a:t>
            </a:fld>
            <a:endParaRPr lang="en-US"/>
          </a:p>
        </p:txBody>
      </p:sp>
    </p:spTree>
    <p:extLst>
      <p:ext uri="{BB962C8B-B14F-4D97-AF65-F5344CB8AC3E}">
        <p14:creationId xmlns:p14="http://schemas.microsoft.com/office/powerpoint/2010/main" val="7931753"/>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objections to DAGs</a:t>
            </a:r>
          </a:p>
        </p:txBody>
      </p:sp>
      <p:sp>
        <p:nvSpPr>
          <p:cNvPr id="3" name="Content Placeholder 2"/>
          <p:cNvSpPr>
            <a:spLocks noGrp="1"/>
          </p:cNvSpPr>
          <p:nvPr>
            <p:ph idx="1"/>
          </p:nvPr>
        </p:nvSpPr>
        <p:spPr>
          <a:xfrm>
            <a:off x="145143" y="1615168"/>
            <a:ext cx="8694057" cy="4625975"/>
          </a:xfrm>
        </p:spPr>
        <p:txBody>
          <a:bodyPr/>
          <a:lstStyle/>
          <a:p>
            <a:r>
              <a:rPr lang="en-US" dirty="0"/>
              <a:t>I’m not sure about which causal structure is right</a:t>
            </a:r>
          </a:p>
          <a:p>
            <a:pPr lvl="1"/>
            <a:r>
              <a:rPr lang="en-US" dirty="0"/>
              <a:t>Do you know enough to rule some DAGs out?</a:t>
            </a:r>
          </a:p>
          <a:p>
            <a:pPr lvl="1"/>
            <a:r>
              <a:rPr lang="en-US" dirty="0"/>
              <a:t>What are the commonalities across all plausible DAGs?</a:t>
            </a:r>
          </a:p>
          <a:p>
            <a:pPr lvl="1"/>
            <a:r>
              <a:rPr lang="en-US" dirty="0"/>
              <a:t>Useful to state: under these assumptions, we can draw these inferences; need evidence on the assumptions from other sources</a:t>
            </a:r>
          </a:p>
          <a:p>
            <a:r>
              <a:rPr lang="en-US" dirty="0"/>
              <a:t>I don’t know anything about the causal structure</a:t>
            </a:r>
          </a:p>
          <a:p>
            <a:pPr lvl="1"/>
            <a:r>
              <a:rPr lang="en-US" dirty="0"/>
              <a:t>This is not an objection to DAGs, this is an objection to ever drawing causal inferences</a:t>
            </a:r>
          </a:p>
        </p:txBody>
      </p:sp>
      <p:sp>
        <p:nvSpPr>
          <p:cNvPr id="4" name="Slide Number Placeholder 3"/>
          <p:cNvSpPr>
            <a:spLocks noGrp="1"/>
          </p:cNvSpPr>
          <p:nvPr>
            <p:ph type="sldNum" sz="quarter" idx="12"/>
          </p:nvPr>
        </p:nvSpPr>
        <p:spPr/>
        <p:txBody>
          <a:bodyPr/>
          <a:lstStyle/>
          <a:p>
            <a:pPr>
              <a:defRPr/>
            </a:pPr>
            <a:fld id="{48CFD17B-4377-4738-82F6-BFFF12B1205C}" type="slidenum">
              <a:rPr lang="en-US" smtClean="0"/>
              <a:pPr>
                <a:defRPr/>
              </a:pPr>
              <a:t>68</a:t>
            </a:fld>
            <a:endParaRPr lang="en-US"/>
          </a:p>
        </p:txBody>
      </p:sp>
    </p:spTree>
    <p:extLst>
      <p:ext uri="{BB962C8B-B14F-4D97-AF65-F5344CB8AC3E}">
        <p14:creationId xmlns:p14="http://schemas.microsoft.com/office/powerpoint/2010/main" val="352146854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Can I show counterfactuals on DAGs?</a:t>
            </a:r>
            <a:endParaRPr lang="en-US" dirty="0"/>
          </a:p>
        </p:txBody>
      </p:sp>
      <p:sp>
        <p:nvSpPr>
          <p:cNvPr id="4" name="Slide Number Placeholder 3"/>
          <p:cNvSpPr>
            <a:spLocks noGrp="1"/>
          </p:cNvSpPr>
          <p:nvPr>
            <p:ph type="sldNum" sz="quarter" idx="12"/>
          </p:nvPr>
        </p:nvSpPr>
        <p:spPr/>
        <p:txBody>
          <a:bodyPr/>
          <a:lstStyle/>
          <a:p>
            <a:pPr>
              <a:defRPr/>
            </a:pPr>
            <a:fld id="{48CFD17B-4377-4738-82F6-BFFF12B1205C}" type="slidenum">
              <a:rPr lang="en-US" smtClean="0"/>
              <a:pPr>
                <a:defRPr/>
              </a:pPr>
              <a:t>69</a:t>
            </a:fld>
            <a:endParaRPr lang="en-US"/>
          </a:p>
        </p:txBody>
      </p:sp>
      <p:sp>
        <p:nvSpPr>
          <p:cNvPr id="6" name="Text Box 2"/>
          <p:cNvSpPr txBox="1">
            <a:spLocks noChangeArrowheads="1"/>
          </p:cNvSpPr>
          <p:nvPr/>
        </p:nvSpPr>
        <p:spPr bwMode="auto">
          <a:xfrm>
            <a:off x="5920356" y="3304418"/>
            <a:ext cx="425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dirty="0"/>
              <a:t>M</a:t>
            </a:r>
          </a:p>
        </p:txBody>
      </p:sp>
      <p:sp>
        <p:nvSpPr>
          <p:cNvPr id="7" name="Text Box 3"/>
          <p:cNvSpPr txBox="1">
            <a:spLocks noChangeArrowheads="1"/>
          </p:cNvSpPr>
          <p:nvPr/>
        </p:nvSpPr>
        <p:spPr bwMode="auto">
          <a:xfrm>
            <a:off x="7565006" y="3299803"/>
            <a:ext cx="3476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dirty="0"/>
              <a:t>Y</a:t>
            </a:r>
          </a:p>
        </p:txBody>
      </p:sp>
      <p:sp>
        <p:nvSpPr>
          <p:cNvPr id="8" name="Text Box 4"/>
          <p:cNvSpPr txBox="1">
            <a:spLocks noChangeArrowheads="1"/>
          </p:cNvSpPr>
          <p:nvPr/>
        </p:nvSpPr>
        <p:spPr bwMode="auto">
          <a:xfrm>
            <a:off x="4558281" y="3301243"/>
            <a:ext cx="4524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dirty="0"/>
              <a:t>X</a:t>
            </a:r>
          </a:p>
        </p:txBody>
      </p:sp>
      <p:cxnSp>
        <p:nvCxnSpPr>
          <p:cNvPr id="11" name="AutoShape 7"/>
          <p:cNvCxnSpPr>
            <a:cxnSpLocks noChangeShapeType="1"/>
            <a:stCxn id="14" idx="2"/>
            <a:endCxn id="7" idx="0"/>
          </p:cNvCxnSpPr>
          <p:nvPr/>
        </p:nvCxnSpPr>
        <p:spPr bwMode="auto">
          <a:xfrm>
            <a:off x="7738837" y="2862567"/>
            <a:ext cx="0" cy="437236"/>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12" name="AutoShape 8"/>
          <p:cNvCxnSpPr>
            <a:cxnSpLocks noChangeShapeType="1"/>
            <a:stCxn id="8" idx="3"/>
            <a:endCxn id="6" idx="1"/>
          </p:cNvCxnSpPr>
          <p:nvPr/>
        </p:nvCxnSpPr>
        <p:spPr bwMode="auto">
          <a:xfrm>
            <a:off x="5010718" y="3529843"/>
            <a:ext cx="909638" cy="3175"/>
          </a:xfrm>
          <a:prstGeom prst="straightConnector1">
            <a:avLst/>
          </a:prstGeom>
          <a:noFill/>
          <a:ln w="9525">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13" name="AutoShape 9"/>
          <p:cNvCxnSpPr>
            <a:cxnSpLocks noChangeShapeType="1"/>
            <a:stCxn id="6" idx="3"/>
            <a:endCxn id="7" idx="1"/>
          </p:cNvCxnSpPr>
          <p:nvPr/>
        </p:nvCxnSpPr>
        <p:spPr bwMode="auto">
          <a:xfrm flipV="1">
            <a:off x="6345806" y="3528403"/>
            <a:ext cx="1219200" cy="4615"/>
          </a:xfrm>
          <a:prstGeom prst="curvedConnector3">
            <a:avLst>
              <a:gd name="adj1" fmla="val 50000"/>
            </a:avLst>
          </a:prstGeom>
          <a:noFill/>
          <a:ln w="9525">
            <a:solidFill>
              <a:schemeClr val="tx1"/>
            </a:solidFill>
            <a:round/>
            <a:headEnd/>
            <a:tailEnd type="stealth" w="med" len="med"/>
          </a:ln>
          <a:extLst>
            <a:ext uri="{909E8E84-426E-40DD-AFC4-6F175D3DCCD1}">
              <a14:hiddenFill xmlns:a14="http://schemas.microsoft.com/office/drawing/2010/main">
                <a:noFill/>
              </a14:hiddenFill>
            </a:ext>
          </a:extLst>
        </p:spPr>
      </p:cxnSp>
      <p:sp>
        <p:nvSpPr>
          <p:cNvPr id="14" name="Text Box 2"/>
          <p:cNvSpPr txBox="1">
            <a:spLocks noChangeArrowheads="1"/>
          </p:cNvSpPr>
          <p:nvPr/>
        </p:nvSpPr>
        <p:spPr bwMode="auto">
          <a:xfrm>
            <a:off x="7392876" y="2400902"/>
            <a:ext cx="69192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dirty="0" smtClean="0"/>
              <a:t>Y</a:t>
            </a:r>
            <a:r>
              <a:rPr lang="en-US" altLang="en-US" sz="2400" i="1" baseline="-25000" dirty="0" smtClean="0"/>
              <a:t>M</a:t>
            </a:r>
            <a:endParaRPr lang="en-US" altLang="en-US" sz="2400" i="1" baseline="-25000" dirty="0"/>
          </a:p>
        </p:txBody>
      </p:sp>
      <p:sp>
        <p:nvSpPr>
          <p:cNvPr id="18" name="TextBox 17"/>
          <p:cNvSpPr txBox="1"/>
          <p:nvPr/>
        </p:nvSpPr>
        <p:spPr>
          <a:xfrm>
            <a:off x="628538" y="4103915"/>
            <a:ext cx="7707085" cy="2246769"/>
          </a:xfrm>
          <a:prstGeom prst="rect">
            <a:avLst/>
          </a:prstGeom>
          <a:noFill/>
        </p:spPr>
        <p:txBody>
          <a:bodyPr wrap="square" rtlCol="0">
            <a:spAutoFit/>
          </a:bodyPr>
          <a:lstStyle/>
          <a:p>
            <a:pPr>
              <a:buNone/>
            </a:pPr>
            <a:r>
              <a:rPr lang="en-US" dirty="0" smtClean="0"/>
              <a:t>If you show the counterfactual for Y</a:t>
            </a:r>
            <a:r>
              <a:rPr lang="en-US" baseline="-25000" dirty="0" smtClean="0"/>
              <a:t>M</a:t>
            </a:r>
            <a:r>
              <a:rPr lang="en-US" dirty="0" smtClean="0"/>
              <a:t>, there are no other </a:t>
            </a:r>
            <a:r>
              <a:rPr lang="en-US" dirty="0" smtClean="0"/>
              <a:t>arrows pointing into Y </a:t>
            </a:r>
            <a:r>
              <a:rPr lang="en-US" dirty="0" smtClean="0"/>
              <a:t>except for the counterfactual and </a:t>
            </a:r>
            <a:r>
              <a:rPr lang="en-US" dirty="0" smtClean="0"/>
              <a:t>M, because the counterfactual is the value that Y will take if M were set to any particular value. </a:t>
            </a:r>
            <a:endParaRPr lang="en-US" dirty="0"/>
          </a:p>
        </p:txBody>
      </p:sp>
      <p:sp>
        <p:nvSpPr>
          <p:cNvPr id="19" name="Text Box 2"/>
          <p:cNvSpPr txBox="1">
            <a:spLocks noChangeArrowheads="1"/>
          </p:cNvSpPr>
          <p:nvPr/>
        </p:nvSpPr>
        <p:spPr bwMode="auto">
          <a:xfrm>
            <a:off x="2170113" y="2198688"/>
            <a:ext cx="4254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dirty="0"/>
              <a:t>M</a:t>
            </a:r>
          </a:p>
        </p:txBody>
      </p:sp>
      <p:sp>
        <p:nvSpPr>
          <p:cNvPr id="20" name="Text Box 3"/>
          <p:cNvSpPr txBox="1">
            <a:spLocks noChangeArrowheads="1"/>
          </p:cNvSpPr>
          <p:nvPr/>
        </p:nvSpPr>
        <p:spPr bwMode="auto">
          <a:xfrm>
            <a:off x="3814763" y="2194073"/>
            <a:ext cx="3476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dirty="0"/>
              <a:t>Y</a:t>
            </a:r>
          </a:p>
        </p:txBody>
      </p:sp>
      <p:sp>
        <p:nvSpPr>
          <p:cNvPr id="21" name="Text Box 4"/>
          <p:cNvSpPr txBox="1">
            <a:spLocks noChangeArrowheads="1"/>
          </p:cNvSpPr>
          <p:nvPr/>
        </p:nvSpPr>
        <p:spPr bwMode="auto">
          <a:xfrm>
            <a:off x="808038" y="2195513"/>
            <a:ext cx="4524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dirty="0"/>
              <a:t>X</a:t>
            </a:r>
          </a:p>
        </p:txBody>
      </p:sp>
      <p:sp>
        <p:nvSpPr>
          <p:cNvPr id="22" name="Text Box 5"/>
          <p:cNvSpPr txBox="1">
            <a:spLocks noChangeArrowheads="1"/>
          </p:cNvSpPr>
          <p:nvPr/>
        </p:nvSpPr>
        <p:spPr bwMode="auto">
          <a:xfrm>
            <a:off x="1277938" y="3352800"/>
            <a:ext cx="3889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2400" i="1"/>
              <a:t>U</a:t>
            </a:r>
          </a:p>
        </p:txBody>
      </p:sp>
      <p:cxnSp>
        <p:nvCxnSpPr>
          <p:cNvPr id="23" name="AutoShape 6"/>
          <p:cNvCxnSpPr>
            <a:cxnSpLocks noChangeShapeType="1"/>
            <a:stCxn id="22" idx="0"/>
            <a:endCxn id="19" idx="2"/>
          </p:cNvCxnSpPr>
          <p:nvPr/>
        </p:nvCxnSpPr>
        <p:spPr bwMode="auto">
          <a:xfrm flipV="1">
            <a:off x="1473200" y="2655888"/>
            <a:ext cx="909638" cy="696912"/>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24" name="AutoShape 7"/>
          <p:cNvCxnSpPr>
            <a:cxnSpLocks noChangeShapeType="1"/>
            <a:stCxn id="22" idx="0"/>
            <a:endCxn id="20" idx="2"/>
          </p:cNvCxnSpPr>
          <p:nvPr/>
        </p:nvCxnSpPr>
        <p:spPr bwMode="auto">
          <a:xfrm flipV="1">
            <a:off x="1472407" y="2651273"/>
            <a:ext cx="2516187" cy="701527"/>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25" name="AutoShape 8"/>
          <p:cNvCxnSpPr>
            <a:cxnSpLocks noChangeShapeType="1"/>
            <a:stCxn id="21" idx="3"/>
            <a:endCxn id="19" idx="1"/>
          </p:cNvCxnSpPr>
          <p:nvPr/>
        </p:nvCxnSpPr>
        <p:spPr bwMode="auto">
          <a:xfrm>
            <a:off x="1260475" y="2424113"/>
            <a:ext cx="909638" cy="3175"/>
          </a:xfrm>
          <a:prstGeom prst="straightConnector1">
            <a:avLst/>
          </a:prstGeom>
          <a:noFill/>
          <a:ln w="9525">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26" name="AutoShape 9"/>
          <p:cNvCxnSpPr>
            <a:cxnSpLocks noChangeShapeType="1"/>
            <a:stCxn id="19" idx="3"/>
            <a:endCxn id="20" idx="1"/>
          </p:cNvCxnSpPr>
          <p:nvPr/>
        </p:nvCxnSpPr>
        <p:spPr bwMode="auto">
          <a:xfrm flipV="1">
            <a:off x="2595563" y="2422673"/>
            <a:ext cx="1219200" cy="4615"/>
          </a:xfrm>
          <a:prstGeom prst="curvedConnector3">
            <a:avLst>
              <a:gd name="adj1" fmla="val 50000"/>
            </a:avLst>
          </a:prstGeom>
          <a:noFill/>
          <a:ln w="9525">
            <a:solidFill>
              <a:schemeClr val="tx1"/>
            </a:solidFill>
            <a:round/>
            <a:headEnd/>
            <a:tailEnd type="stealth"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8471408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altLang="en-US" dirty="0"/>
              <a:t>Drawing and using causal DAGs</a:t>
            </a:r>
          </a:p>
        </p:txBody>
      </p:sp>
      <p:sp>
        <p:nvSpPr>
          <p:cNvPr id="3075" name="Rectangle 3"/>
          <p:cNvSpPr>
            <a:spLocks noGrp="1" noChangeArrowheads="1"/>
          </p:cNvSpPr>
          <p:nvPr>
            <p:ph type="body" idx="4294967295"/>
          </p:nvPr>
        </p:nvSpPr>
        <p:spPr>
          <a:xfrm>
            <a:off x="1122363" y="1828800"/>
            <a:ext cx="8021637" cy="685800"/>
          </a:xfrm>
        </p:spPr>
        <p:txBody>
          <a:bodyPr/>
          <a:lstStyle/>
          <a:p>
            <a:pPr lvl="1" eaLnBrk="1" hangingPunct="1"/>
            <a:r>
              <a:rPr lang="en-US" altLang="en-US" dirty="0"/>
              <a:t>Basic rules</a:t>
            </a:r>
          </a:p>
          <a:p>
            <a:pPr lvl="1" eaLnBrk="1" hangingPunct="1"/>
            <a:r>
              <a:rPr lang="en-US" altLang="en-US" dirty="0"/>
              <a:t>The d-separation criterion</a:t>
            </a:r>
          </a:p>
          <a:p>
            <a:pPr lvl="1" eaLnBrk="1" hangingPunct="1"/>
            <a:r>
              <a:rPr lang="en-US" altLang="en-US" dirty="0">
                <a:solidFill>
                  <a:schemeClr val="bg2"/>
                </a:solidFill>
              </a:rPr>
              <a:t>A tangent on collider bias</a:t>
            </a:r>
          </a:p>
          <a:p>
            <a:pPr lvl="1" eaLnBrk="1" hangingPunct="1"/>
            <a:r>
              <a:rPr lang="en-US" altLang="en-US" dirty="0"/>
              <a:t>Criteria for testing the null and identifying effects</a:t>
            </a:r>
          </a:p>
          <a:p>
            <a:pPr lvl="1" eaLnBrk="1" hangingPunct="1"/>
            <a:endParaRPr lang="en-US" altLang="en-US" dirty="0"/>
          </a:p>
          <a:p>
            <a:pPr lvl="1" eaLnBrk="1" hangingPunct="1"/>
            <a:endParaRPr lang="en-US" altLang="en-US" sz="3600" dirty="0"/>
          </a:p>
          <a:p>
            <a:pPr eaLnBrk="1" hangingPunct="1">
              <a:buFontTx/>
              <a:buNone/>
            </a:pPr>
            <a:endParaRPr lang="en-US" altLang="en-US" sz="4000" dirty="0"/>
          </a:p>
        </p:txBody>
      </p:sp>
      <p:sp>
        <p:nvSpPr>
          <p:cNvPr id="2" name="Slide Number Placeholder 1"/>
          <p:cNvSpPr>
            <a:spLocks noGrp="1"/>
          </p:cNvSpPr>
          <p:nvPr>
            <p:ph type="sldNum" sz="quarter" idx="12"/>
          </p:nvPr>
        </p:nvSpPr>
        <p:spPr/>
        <p:txBody>
          <a:bodyPr/>
          <a:lstStyle/>
          <a:p>
            <a:pPr>
              <a:defRPr/>
            </a:pPr>
            <a:fld id="{CFB52FFD-4054-4321-909E-85D969AC9199}" type="slidenum">
              <a:rPr lang="en-US" smtClean="0"/>
              <a:pPr>
                <a:defRPr/>
              </a:pPr>
              <a:t>7</a:t>
            </a:fld>
            <a:endParaRPr lang="en-US"/>
          </a:p>
        </p:txBody>
      </p:sp>
    </p:spTree>
    <p:extLst>
      <p:ext uri="{BB962C8B-B14F-4D97-AF65-F5344CB8AC3E}">
        <p14:creationId xmlns:p14="http://schemas.microsoft.com/office/powerpoint/2010/main" val="226861828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Counterfactuals do not always satisfy intuitions about “causation”</a:t>
            </a:r>
          </a:p>
        </p:txBody>
      </p:sp>
      <p:sp>
        <p:nvSpPr>
          <p:cNvPr id="3" name="Content Placeholder 2"/>
          <p:cNvSpPr>
            <a:spLocks noGrp="1"/>
          </p:cNvSpPr>
          <p:nvPr>
            <p:ph idx="1"/>
          </p:nvPr>
        </p:nvSpPr>
        <p:spPr>
          <a:xfrm>
            <a:off x="399144" y="1528087"/>
            <a:ext cx="8229600" cy="4625975"/>
          </a:xfrm>
        </p:spPr>
        <p:txBody>
          <a:bodyPr/>
          <a:lstStyle/>
          <a:p>
            <a:r>
              <a:rPr lang="en-US" sz="2400" dirty="0"/>
              <a:t>Can non-modifiable characteristics (sex, race) be causes? </a:t>
            </a:r>
          </a:p>
          <a:p>
            <a:pPr lvl="1"/>
            <a:r>
              <a:rPr lang="en-US" sz="1800" dirty="0"/>
              <a:t>What’s the counterfactual for race and sex? Can you imagine the same individual but of a different race or sex?  </a:t>
            </a:r>
          </a:p>
          <a:p>
            <a:pPr lvl="1"/>
            <a:r>
              <a:rPr lang="en-US" sz="1800" dirty="0"/>
              <a:t>More challenging for race than sex, because race generally identified based on race of parents, so moment of intervention to change someone’s race is unclear. </a:t>
            </a:r>
          </a:p>
          <a:p>
            <a:pPr lvl="1"/>
            <a:r>
              <a:rPr lang="en-US" sz="1800" dirty="0"/>
              <a:t>Some say “race is not a cause, racism is”.  This is a red herring.  Saying that race is a cause makes no claims about the mechanism one way or the other, may well be fully mediated by racism.  </a:t>
            </a:r>
          </a:p>
          <a:p>
            <a:pPr lvl="1"/>
            <a:r>
              <a:rPr lang="en-US" sz="1800" dirty="0"/>
              <a:t>Issue remains controversial.  Most people’s research seems to treat these as causal but </a:t>
            </a:r>
            <a:r>
              <a:rPr lang="en-US" sz="1800" dirty="0" err="1"/>
              <a:t>VanderWeele</a:t>
            </a:r>
            <a:r>
              <a:rPr lang="en-US" sz="1800" dirty="0"/>
              <a:t> and Robinson offer some language to help you work around the intellectual incoherence if you are one of the people who studies race but doesn’t want </a:t>
            </a:r>
            <a:r>
              <a:rPr lang="en-US" sz="1800" dirty="0" err="1"/>
              <a:t>ot</a:t>
            </a:r>
            <a:r>
              <a:rPr lang="en-US" sz="1800" dirty="0"/>
              <a:t> discuss it as a cause.  </a:t>
            </a:r>
          </a:p>
          <a:p>
            <a:pPr lvl="1"/>
            <a:r>
              <a:rPr lang="en-US" sz="1800" dirty="0"/>
              <a:t>Hernan sometimes seems to take this a bit farther and argue that only “actions” not “states” can be causes.  </a:t>
            </a:r>
          </a:p>
          <a:p>
            <a:r>
              <a:rPr lang="en-US" sz="2400" dirty="0"/>
              <a:t>Generally useful to ask: what RCT would deliver the parameter I am interested in?</a:t>
            </a:r>
          </a:p>
        </p:txBody>
      </p:sp>
      <p:sp>
        <p:nvSpPr>
          <p:cNvPr id="4" name="Slide Number Placeholder 3"/>
          <p:cNvSpPr>
            <a:spLocks noGrp="1"/>
          </p:cNvSpPr>
          <p:nvPr>
            <p:ph type="sldNum" sz="quarter" idx="12"/>
          </p:nvPr>
        </p:nvSpPr>
        <p:spPr/>
        <p:txBody>
          <a:bodyPr/>
          <a:lstStyle/>
          <a:p>
            <a:pPr>
              <a:defRPr/>
            </a:pPr>
            <a:fld id="{48CFD17B-4377-4738-82F6-BFFF12B1205C}" type="slidenum">
              <a:rPr lang="en-US" smtClean="0"/>
              <a:pPr>
                <a:defRPr/>
              </a:pPr>
              <a:t>70</a:t>
            </a:fld>
            <a:endParaRPr lang="en-US"/>
          </a:p>
        </p:txBody>
      </p:sp>
    </p:spTree>
    <p:extLst>
      <p:ext uri="{BB962C8B-B14F-4D97-AF65-F5344CB8AC3E}">
        <p14:creationId xmlns:p14="http://schemas.microsoft.com/office/powerpoint/2010/main" val="1533215697"/>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Counterfactuals do not always satisfy intuitions about “causation”</a:t>
            </a:r>
          </a:p>
        </p:txBody>
      </p:sp>
      <p:sp>
        <p:nvSpPr>
          <p:cNvPr id="3" name="Content Placeholder 2"/>
          <p:cNvSpPr>
            <a:spLocks noGrp="1"/>
          </p:cNvSpPr>
          <p:nvPr>
            <p:ph idx="1"/>
          </p:nvPr>
        </p:nvSpPr>
        <p:spPr>
          <a:xfrm>
            <a:off x="399144" y="1528087"/>
            <a:ext cx="8229600" cy="4625975"/>
          </a:xfrm>
        </p:spPr>
        <p:txBody>
          <a:bodyPr/>
          <a:lstStyle/>
          <a:p>
            <a:r>
              <a:rPr lang="en-US" sz="2400" dirty="0"/>
              <a:t>What are the causes of over-determined outcomes?</a:t>
            </a:r>
          </a:p>
          <a:p>
            <a:pPr lvl="1"/>
            <a:r>
              <a:rPr lang="en-US" sz="1600" dirty="0" err="1"/>
              <a:t>MaryAnne</a:t>
            </a:r>
            <a:r>
              <a:rPr lang="en-US" sz="1600" dirty="0"/>
              <a:t> and Wanda are traveling through the desert with Earl.  They both hate him.  One night, </a:t>
            </a:r>
            <a:r>
              <a:rPr lang="en-US" sz="1600" dirty="0" err="1"/>
              <a:t>MaryAnne</a:t>
            </a:r>
            <a:r>
              <a:rPr lang="en-US" sz="1600" dirty="0"/>
              <a:t>  poisons Earl’s water canteen and sneaks away. Wanda, not realizing </a:t>
            </a:r>
            <a:r>
              <a:rPr lang="en-US" sz="1600" dirty="0" err="1"/>
              <a:t>MaryAnne</a:t>
            </a:r>
            <a:r>
              <a:rPr lang="en-US" sz="1600" dirty="0"/>
              <a:t> has poisoned the water, pokes a hole in Earl’s canteen so all the water leaks out, and she sneaks away.  In the morning, Earl wakes up alone, with no water.  He dies of dehydration in the desert shortly thereafter.  Who killed Earl?</a:t>
            </a:r>
          </a:p>
          <a:p>
            <a:pPr lvl="1"/>
            <a:r>
              <a:rPr lang="en-US" sz="1600" dirty="0"/>
              <a:t>Rex the gang leader orders his subordinate Joe to shoot rival gang member, Ace.  Rex and Joe shoot Ace at the same time. Either shot would have been sufficient to kill Ace.  Is Joe responsible for Ace’s death?  </a:t>
            </a:r>
          </a:p>
          <a:p>
            <a:r>
              <a:rPr lang="en-US" sz="2400" dirty="0"/>
              <a:t>Important for judicial decisions attributing responsibility. </a:t>
            </a:r>
          </a:p>
          <a:p>
            <a:r>
              <a:rPr lang="en-US" sz="2400" dirty="0"/>
              <a:t>Also important for thinking about public health implications of proposed interventions.  Intervening on something mechanistically related to an outcome may not improve the outcome if it is over-determined. </a:t>
            </a:r>
          </a:p>
        </p:txBody>
      </p:sp>
      <p:sp>
        <p:nvSpPr>
          <p:cNvPr id="4" name="Slide Number Placeholder 3"/>
          <p:cNvSpPr>
            <a:spLocks noGrp="1"/>
          </p:cNvSpPr>
          <p:nvPr>
            <p:ph type="sldNum" sz="quarter" idx="12"/>
          </p:nvPr>
        </p:nvSpPr>
        <p:spPr/>
        <p:txBody>
          <a:bodyPr/>
          <a:lstStyle/>
          <a:p>
            <a:pPr>
              <a:defRPr/>
            </a:pPr>
            <a:fld id="{48CFD17B-4377-4738-82F6-BFFF12B1205C}" type="slidenum">
              <a:rPr lang="en-US" smtClean="0"/>
              <a:pPr>
                <a:defRPr/>
              </a:pPr>
              <a:t>71</a:t>
            </a:fld>
            <a:endParaRPr lang="en-US"/>
          </a:p>
        </p:txBody>
      </p:sp>
    </p:spTree>
    <p:extLst>
      <p:ext uri="{BB962C8B-B14F-4D97-AF65-F5344CB8AC3E}">
        <p14:creationId xmlns:p14="http://schemas.microsoft.com/office/powerpoint/2010/main" val="67159526"/>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Counterfactuals do not always satisfy intuitions about “causation”</a:t>
            </a:r>
          </a:p>
        </p:txBody>
      </p:sp>
      <p:sp>
        <p:nvSpPr>
          <p:cNvPr id="3" name="Content Placeholder 2"/>
          <p:cNvSpPr>
            <a:spLocks noGrp="1"/>
          </p:cNvSpPr>
          <p:nvPr>
            <p:ph idx="1"/>
          </p:nvPr>
        </p:nvSpPr>
        <p:spPr>
          <a:xfrm>
            <a:off x="399144" y="1528087"/>
            <a:ext cx="8229600" cy="4625975"/>
          </a:xfrm>
        </p:spPr>
        <p:txBody>
          <a:bodyPr/>
          <a:lstStyle/>
          <a:p>
            <a:r>
              <a:rPr lang="en-US" dirty="0"/>
              <a:t>Survival bias: what if some values of X render Y undefined?</a:t>
            </a:r>
          </a:p>
          <a:p>
            <a:pPr lvl="1"/>
            <a:r>
              <a:rPr lang="en-US" dirty="0"/>
              <a:t>If Earl smokes, he will die at age 70 of CVD; if Earl doe not smoke, he will develop dementia at age 71</a:t>
            </a:r>
          </a:p>
          <a:p>
            <a:pPr lvl="1"/>
            <a:r>
              <a:rPr lang="en-US" dirty="0"/>
              <a:t>What is the effect of smoking on Earl’s dementia?</a:t>
            </a:r>
          </a:p>
        </p:txBody>
      </p:sp>
      <p:sp>
        <p:nvSpPr>
          <p:cNvPr id="4" name="Slide Number Placeholder 3"/>
          <p:cNvSpPr>
            <a:spLocks noGrp="1"/>
          </p:cNvSpPr>
          <p:nvPr>
            <p:ph type="sldNum" sz="quarter" idx="12"/>
          </p:nvPr>
        </p:nvSpPr>
        <p:spPr/>
        <p:txBody>
          <a:bodyPr/>
          <a:lstStyle/>
          <a:p>
            <a:pPr>
              <a:defRPr/>
            </a:pPr>
            <a:fld id="{48CFD17B-4377-4738-82F6-BFFF12B1205C}" type="slidenum">
              <a:rPr lang="en-US" smtClean="0"/>
              <a:pPr>
                <a:defRPr/>
              </a:pPr>
              <a:t>72</a:t>
            </a:fld>
            <a:endParaRPr lang="en-US"/>
          </a:p>
        </p:txBody>
      </p:sp>
    </p:spTree>
    <p:extLst>
      <p:ext uri="{BB962C8B-B14F-4D97-AF65-F5344CB8AC3E}">
        <p14:creationId xmlns:p14="http://schemas.microsoft.com/office/powerpoint/2010/main" val="49408858"/>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Often unclear how to draw the DAG: Difference in difference</a:t>
            </a:r>
          </a:p>
        </p:txBody>
      </p:sp>
      <p:sp>
        <p:nvSpPr>
          <p:cNvPr id="4" name="Slide Number Placeholder 3"/>
          <p:cNvSpPr>
            <a:spLocks noGrp="1"/>
          </p:cNvSpPr>
          <p:nvPr>
            <p:ph type="sldNum" sz="quarter" idx="12"/>
          </p:nvPr>
        </p:nvSpPr>
        <p:spPr/>
        <p:txBody>
          <a:bodyPr/>
          <a:lstStyle/>
          <a:p>
            <a:pPr>
              <a:defRPr/>
            </a:pPr>
            <a:fld id="{48CFD17B-4377-4738-82F6-BFFF12B1205C}" type="slidenum">
              <a:rPr lang="en-US" smtClean="0"/>
              <a:pPr>
                <a:defRPr/>
              </a:pPr>
              <a:t>73</a:t>
            </a:fld>
            <a:endParaRPr lang="en-US"/>
          </a:p>
        </p:txBody>
      </p:sp>
      <p:sp>
        <p:nvSpPr>
          <p:cNvPr id="5" name="Text Box 2">
            <a:extLst>
              <a:ext uri="{FF2B5EF4-FFF2-40B4-BE49-F238E27FC236}">
                <a16:creationId xmlns="" xmlns:a16="http://schemas.microsoft.com/office/drawing/2014/main" id="{47291996-2F04-451F-A2CD-98ACDA64B0A8}"/>
              </a:ext>
            </a:extLst>
          </p:cNvPr>
          <p:cNvSpPr txBox="1">
            <a:spLocks noChangeArrowheads="1"/>
          </p:cNvSpPr>
          <p:nvPr/>
        </p:nvSpPr>
        <p:spPr bwMode="auto">
          <a:xfrm flipH="1">
            <a:off x="1553420" y="2493829"/>
            <a:ext cx="142041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1800" dirty="0"/>
              <a:t>Year * Group</a:t>
            </a:r>
          </a:p>
        </p:txBody>
      </p:sp>
      <p:sp>
        <p:nvSpPr>
          <p:cNvPr id="6" name="Text Box 3">
            <a:extLst>
              <a:ext uri="{FF2B5EF4-FFF2-40B4-BE49-F238E27FC236}">
                <a16:creationId xmlns="" xmlns:a16="http://schemas.microsoft.com/office/drawing/2014/main" id="{311012AF-48D7-42FA-9E3C-45B56D6D2156}"/>
              </a:ext>
            </a:extLst>
          </p:cNvPr>
          <p:cNvSpPr txBox="1">
            <a:spLocks noChangeArrowheads="1"/>
          </p:cNvSpPr>
          <p:nvPr/>
        </p:nvSpPr>
        <p:spPr bwMode="auto">
          <a:xfrm>
            <a:off x="3822901" y="2480075"/>
            <a:ext cx="113559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1800" dirty="0"/>
              <a:t>Outcome</a:t>
            </a:r>
          </a:p>
        </p:txBody>
      </p:sp>
      <p:sp>
        <p:nvSpPr>
          <p:cNvPr id="7" name="Text Box 4">
            <a:extLst>
              <a:ext uri="{FF2B5EF4-FFF2-40B4-BE49-F238E27FC236}">
                <a16:creationId xmlns="" xmlns:a16="http://schemas.microsoft.com/office/drawing/2014/main" id="{1C7DE59F-2B5B-43B4-B523-FA82400A6CCA}"/>
              </a:ext>
            </a:extLst>
          </p:cNvPr>
          <p:cNvSpPr txBox="1">
            <a:spLocks noChangeArrowheads="1"/>
          </p:cNvSpPr>
          <p:nvPr/>
        </p:nvSpPr>
        <p:spPr bwMode="auto">
          <a:xfrm>
            <a:off x="762587" y="1733733"/>
            <a:ext cx="99188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1800" dirty="0"/>
              <a:t>Eligible Group</a:t>
            </a:r>
          </a:p>
        </p:txBody>
      </p:sp>
      <p:sp>
        <p:nvSpPr>
          <p:cNvPr id="8" name="Text Box 5">
            <a:extLst>
              <a:ext uri="{FF2B5EF4-FFF2-40B4-BE49-F238E27FC236}">
                <a16:creationId xmlns="" xmlns:a16="http://schemas.microsoft.com/office/drawing/2014/main" id="{11CEB415-D690-4A61-9785-8160461B0359}"/>
              </a:ext>
            </a:extLst>
          </p:cNvPr>
          <p:cNvSpPr txBox="1">
            <a:spLocks noChangeArrowheads="1"/>
          </p:cNvSpPr>
          <p:nvPr/>
        </p:nvSpPr>
        <p:spPr bwMode="auto">
          <a:xfrm>
            <a:off x="376849" y="3029634"/>
            <a:ext cx="150028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1800" dirty="0"/>
              <a:t>Year of Policy Change</a:t>
            </a:r>
          </a:p>
        </p:txBody>
      </p:sp>
      <p:cxnSp>
        <p:nvCxnSpPr>
          <p:cNvPr id="9" name="AutoShape 6">
            <a:extLst>
              <a:ext uri="{FF2B5EF4-FFF2-40B4-BE49-F238E27FC236}">
                <a16:creationId xmlns="" xmlns:a16="http://schemas.microsoft.com/office/drawing/2014/main" id="{7D0FB2B0-3738-4623-A169-8421C75769F4}"/>
              </a:ext>
            </a:extLst>
          </p:cNvPr>
          <p:cNvCxnSpPr>
            <a:cxnSpLocks noChangeShapeType="1"/>
            <a:stCxn id="8" idx="3"/>
            <a:endCxn id="5" idx="2"/>
          </p:cNvCxnSpPr>
          <p:nvPr/>
        </p:nvCxnSpPr>
        <p:spPr bwMode="auto">
          <a:xfrm flipV="1">
            <a:off x="1877130" y="2863161"/>
            <a:ext cx="386499" cy="489639"/>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10" name="AutoShape 7">
            <a:extLst>
              <a:ext uri="{FF2B5EF4-FFF2-40B4-BE49-F238E27FC236}">
                <a16:creationId xmlns="" xmlns:a16="http://schemas.microsoft.com/office/drawing/2014/main" id="{E8AC1448-2876-4755-B759-9FCAFFA5F461}"/>
              </a:ext>
            </a:extLst>
          </p:cNvPr>
          <p:cNvCxnSpPr>
            <a:cxnSpLocks noChangeShapeType="1"/>
            <a:stCxn id="8" idx="3"/>
            <a:endCxn id="6" idx="1"/>
          </p:cNvCxnSpPr>
          <p:nvPr/>
        </p:nvCxnSpPr>
        <p:spPr bwMode="auto">
          <a:xfrm flipV="1">
            <a:off x="1877130" y="2664741"/>
            <a:ext cx="1945771" cy="688059"/>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11" name="AutoShape 8">
            <a:extLst>
              <a:ext uri="{FF2B5EF4-FFF2-40B4-BE49-F238E27FC236}">
                <a16:creationId xmlns="" xmlns:a16="http://schemas.microsoft.com/office/drawing/2014/main" id="{296F8627-1B01-4AEB-8857-EC657E741143}"/>
              </a:ext>
            </a:extLst>
          </p:cNvPr>
          <p:cNvCxnSpPr>
            <a:cxnSpLocks noChangeShapeType="1"/>
            <a:stCxn id="7" idx="3"/>
            <a:endCxn id="5" idx="0"/>
          </p:cNvCxnSpPr>
          <p:nvPr/>
        </p:nvCxnSpPr>
        <p:spPr bwMode="auto">
          <a:xfrm>
            <a:off x="1754476" y="2056899"/>
            <a:ext cx="509153" cy="436930"/>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13" name="AutoShape 8">
            <a:extLst>
              <a:ext uri="{FF2B5EF4-FFF2-40B4-BE49-F238E27FC236}">
                <a16:creationId xmlns="" xmlns:a16="http://schemas.microsoft.com/office/drawing/2014/main" id="{D3E3F7D6-3835-483E-A2C5-FC07E46A95C3}"/>
              </a:ext>
            </a:extLst>
          </p:cNvPr>
          <p:cNvCxnSpPr>
            <a:cxnSpLocks noChangeShapeType="1"/>
            <a:stCxn id="7" idx="3"/>
            <a:endCxn id="6" idx="1"/>
          </p:cNvCxnSpPr>
          <p:nvPr/>
        </p:nvCxnSpPr>
        <p:spPr bwMode="auto">
          <a:xfrm>
            <a:off x="1754476" y="2056899"/>
            <a:ext cx="2068425" cy="607842"/>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sp>
        <p:nvSpPr>
          <p:cNvPr id="61" name="TextBox 60">
            <a:extLst>
              <a:ext uri="{FF2B5EF4-FFF2-40B4-BE49-F238E27FC236}">
                <a16:creationId xmlns="" xmlns:a16="http://schemas.microsoft.com/office/drawing/2014/main" id="{718B3369-63DA-4D7F-83B4-ACE7A37392C8}"/>
              </a:ext>
            </a:extLst>
          </p:cNvPr>
          <p:cNvSpPr txBox="1"/>
          <p:nvPr/>
        </p:nvSpPr>
        <p:spPr>
          <a:xfrm>
            <a:off x="3763515" y="1705486"/>
            <a:ext cx="5070619" cy="400110"/>
          </a:xfrm>
          <a:prstGeom prst="rect">
            <a:avLst/>
          </a:prstGeom>
          <a:noFill/>
        </p:spPr>
        <p:txBody>
          <a:bodyPr wrap="none" rtlCol="0">
            <a:spAutoFit/>
          </a:bodyPr>
          <a:lstStyle/>
          <a:p>
            <a:pPr>
              <a:buNone/>
            </a:pPr>
            <a:r>
              <a:rPr lang="en-US" sz="2000" dirty="0"/>
              <a:t>E(Y)=b</a:t>
            </a:r>
            <a:r>
              <a:rPr lang="en-US" sz="2000" baseline="-25000" dirty="0"/>
              <a:t>0</a:t>
            </a:r>
            <a:r>
              <a:rPr lang="en-US" sz="2000" dirty="0"/>
              <a:t>+b</a:t>
            </a:r>
            <a:r>
              <a:rPr lang="en-US" sz="2000" baseline="-25000" dirty="0"/>
              <a:t>1</a:t>
            </a:r>
            <a:r>
              <a:rPr lang="en-US" sz="2000" dirty="0"/>
              <a:t>*Group+b</a:t>
            </a:r>
            <a:r>
              <a:rPr lang="en-US" sz="2000" baseline="-25000" dirty="0"/>
              <a:t>2</a:t>
            </a:r>
            <a:r>
              <a:rPr lang="en-US" sz="2000" dirty="0"/>
              <a:t>*Year+b</a:t>
            </a:r>
            <a:r>
              <a:rPr lang="en-US" sz="2000" baseline="-25000" dirty="0"/>
              <a:t>3</a:t>
            </a:r>
            <a:r>
              <a:rPr lang="en-US" sz="2000" dirty="0"/>
              <a:t>*Group*Year</a:t>
            </a:r>
          </a:p>
        </p:txBody>
      </p:sp>
      <p:sp>
        <p:nvSpPr>
          <p:cNvPr id="62" name="Text Box 2">
            <a:extLst>
              <a:ext uri="{FF2B5EF4-FFF2-40B4-BE49-F238E27FC236}">
                <a16:creationId xmlns="" xmlns:a16="http://schemas.microsoft.com/office/drawing/2014/main" id="{04986B16-2594-4C33-99DC-AEEAF83F8CC1}"/>
              </a:ext>
            </a:extLst>
          </p:cNvPr>
          <p:cNvSpPr txBox="1">
            <a:spLocks noChangeArrowheads="1"/>
          </p:cNvSpPr>
          <p:nvPr/>
        </p:nvSpPr>
        <p:spPr bwMode="auto">
          <a:xfrm flipH="1">
            <a:off x="4113218" y="5167238"/>
            <a:ext cx="150028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1800" dirty="0"/>
              <a:t>Year * Group</a:t>
            </a:r>
          </a:p>
        </p:txBody>
      </p:sp>
      <p:sp>
        <p:nvSpPr>
          <p:cNvPr id="63" name="Text Box 3">
            <a:extLst>
              <a:ext uri="{FF2B5EF4-FFF2-40B4-BE49-F238E27FC236}">
                <a16:creationId xmlns="" xmlns:a16="http://schemas.microsoft.com/office/drawing/2014/main" id="{B1CDBCE7-294E-4835-95FF-EF86FFEB8E3C}"/>
              </a:ext>
            </a:extLst>
          </p:cNvPr>
          <p:cNvSpPr txBox="1">
            <a:spLocks noChangeArrowheads="1"/>
          </p:cNvSpPr>
          <p:nvPr/>
        </p:nvSpPr>
        <p:spPr bwMode="auto">
          <a:xfrm>
            <a:off x="7457516" y="5202046"/>
            <a:ext cx="113559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1800" dirty="0"/>
              <a:t>Outcome</a:t>
            </a:r>
          </a:p>
        </p:txBody>
      </p:sp>
      <p:sp>
        <p:nvSpPr>
          <p:cNvPr id="64" name="Text Box 4">
            <a:extLst>
              <a:ext uri="{FF2B5EF4-FFF2-40B4-BE49-F238E27FC236}">
                <a16:creationId xmlns="" xmlns:a16="http://schemas.microsoft.com/office/drawing/2014/main" id="{A0EE94B6-093C-4B67-B5BE-944601239259}"/>
              </a:ext>
            </a:extLst>
          </p:cNvPr>
          <p:cNvSpPr txBox="1">
            <a:spLocks noChangeArrowheads="1"/>
          </p:cNvSpPr>
          <p:nvPr/>
        </p:nvSpPr>
        <p:spPr bwMode="auto">
          <a:xfrm>
            <a:off x="3457457" y="4407142"/>
            <a:ext cx="991889" cy="64633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1800" dirty="0"/>
              <a:t>Eligible Group</a:t>
            </a:r>
          </a:p>
        </p:txBody>
      </p:sp>
      <p:sp>
        <p:nvSpPr>
          <p:cNvPr id="65" name="Text Box 5">
            <a:extLst>
              <a:ext uri="{FF2B5EF4-FFF2-40B4-BE49-F238E27FC236}">
                <a16:creationId xmlns="" xmlns:a16="http://schemas.microsoft.com/office/drawing/2014/main" id="{05C50A13-7D85-4D79-83DA-8866AE1D4953}"/>
              </a:ext>
            </a:extLst>
          </p:cNvPr>
          <p:cNvSpPr txBox="1">
            <a:spLocks noChangeArrowheads="1"/>
          </p:cNvSpPr>
          <p:nvPr/>
        </p:nvSpPr>
        <p:spPr bwMode="auto">
          <a:xfrm>
            <a:off x="3071719" y="5703043"/>
            <a:ext cx="1500281" cy="64633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1800" dirty="0"/>
              <a:t>Year of Policy Change</a:t>
            </a:r>
          </a:p>
        </p:txBody>
      </p:sp>
      <p:cxnSp>
        <p:nvCxnSpPr>
          <p:cNvPr id="66" name="AutoShape 6">
            <a:extLst>
              <a:ext uri="{FF2B5EF4-FFF2-40B4-BE49-F238E27FC236}">
                <a16:creationId xmlns="" xmlns:a16="http://schemas.microsoft.com/office/drawing/2014/main" id="{DAD419A8-AECE-409A-ADFF-637B3588E998}"/>
              </a:ext>
            </a:extLst>
          </p:cNvPr>
          <p:cNvCxnSpPr>
            <a:cxnSpLocks noChangeShapeType="1"/>
            <a:stCxn id="65" idx="3"/>
            <a:endCxn id="62" idx="2"/>
          </p:cNvCxnSpPr>
          <p:nvPr/>
        </p:nvCxnSpPr>
        <p:spPr bwMode="auto">
          <a:xfrm flipV="1">
            <a:off x="4572000" y="5536570"/>
            <a:ext cx="291358" cy="489639"/>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67" name="AutoShape 7">
            <a:extLst>
              <a:ext uri="{FF2B5EF4-FFF2-40B4-BE49-F238E27FC236}">
                <a16:creationId xmlns="" xmlns:a16="http://schemas.microsoft.com/office/drawing/2014/main" id="{4B47E0CE-92C0-4D10-858D-4EA4CDE2CE51}"/>
              </a:ext>
            </a:extLst>
          </p:cNvPr>
          <p:cNvCxnSpPr>
            <a:cxnSpLocks noChangeShapeType="1"/>
            <a:stCxn id="65" idx="3"/>
            <a:endCxn id="63" idx="1"/>
          </p:cNvCxnSpPr>
          <p:nvPr/>
        </p:nvCxnSpPr>
        <p:spPr bwMode="auto">
          <a:xfrm flipV="1">
            <a:off x="4572000" y="5386712"/>
            <a:ext cx="2885516" cy="639497"/>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68" name="AutoShape 8">
            <a:extLst>
              <a:ext uri="{FF2B5EF4-FFF2-40B4-BE49-F238E27FC236}">
                <a16:creationId xmlns="" xmlns:a16="http://schemas.microsoft.com/office/drawing/2014/main" id="{C64B18BD-8339-4B54-9BC4-3F530098364A}"/>
              </a:ext>
            </a:extLst>
          </p:cNvPr>
          <p:cNvCxnSpPr>
            <a:cxnSpLocks noChangeShapeType="1"/>
            <a:stCxn id="64" idx="3"/>
            <a:endCxn id="62" idx="0"/>
          </p:cNvCxnSpPr>
          <p:nvPr/>
        </p:nvCxnSpPr>
        <p:spPr bwMode="auto">
          <a:xfrm>
            <a:off x="4449346" y="4730308"/>
            <a:ext cx="414012" cy="436930"/>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69" name="AutoShape 8">
            <a:extLst>
              <a:ext uri="{FF2B5EF4-FFF2-40B4-BE49-F238E27FC236}">
                <a16:creationId xmlns="" xmlns:a16="http://schemas.microsoft.com/office/drawing/2014/main" id="{179C6BDF-2563-4E96-BE7B-517BE999B636}"/>
              </a:ext>
            </a:extLst>
          </p:cNvPr>
          <p:cNvCxnSpPr>
            <a:cxnSpLocks noChangeShapeType="1"/>
            <a:stCxn id="64" idx="3"/>
            <a:endCxn id="63" idx="1"/>
          </p:cNvCxnSpPr>
          <p:nvPr/>
        </p:nvCxnSpPr>
        <p:spPr bwMode="auto">
          <a:xfrm>
            <a:off x="4449346" y="4730308"/>
            <a:ext cx="3008170" cy="656404"/>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sp>
        <p:nvSpPr>
          <p:cNvPr id="72" name="Text Box 3">
            <a:extLst>
              <a:ext uri="{FF2B5EF4-FFF2-40B4-BE49-F238E27FC236}">
                <a16:creationId xmlns="" xmlns:a16="http://schemas.microsoft.com/office/drawing/2014/main" id="{A807489F-152A-40C4-8B4C-A00B853FFA0B}"/>
              </a:ext>
            </a:extLst>
          </p:cNvPr>
          <p:cNvSpPr txBox="1">
            <a:spLocks noChangeArrowheads="1"/>
          </p:cNvSpPr>
          <p:nvPr/>
        </p:nvSpPr>
        <p:spPr bwMode="auto">
          <a:xfrm>
            <a:off x="5899977" y="5167238"/>
            <a:ext cx="39541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1800" dirty="0"/>
              <a:t>M</a:t>
            </a:r>
          </a:p>
        </p:txBody>
      </p:sp>
      <p:cxnSp>
        <p:nvCxnSpPr>
          <p:cNvPr id="73" name="AutoShape 8">
            <a:extLst>
              <a:ext uri="{FF2B5EF4-FFF2-40B4-BE49-F238E27FC236}">
                <a16:creationId xmlns="" xmlns:a16="http://schemas.microsoft.com/office/drawing/2014/main" id="{09024C8F-33C1-4D1D-83A8-DA0BF0618DEA}"/>
              </a:ext>
            </a:extLst>
          </p:cNvPr>
          <p:cNvCxnSpPr>
            <a:cxnSpLocks noChangeShapeType="1"/>
            <a:stCxn id="62" idx="1"/>
            <a:endCxn id="72" idx="1"/>
          </p:cNvCxnSpPr>
          <p:nvPr/>
        </p:nvCxnSpPr>
        <p:spPr bwMode="auto">
          <a:xfrm>
            <a:off x="5613498" y="5351904"/>
            <a:ext cx="286479" cy="0"/>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sp>
        <p:nvSpPr>
          <p:cNvPr id="79" name="Text Box 4">
            <a:extLst>
              <a:ext uri="{FF2B5EF4-FFF2-40B4-BE49-F238E27FC236}">
                <a16:creationId xmlns="" xmlns:a16="http://schemas.microsoft.com/office/drawing/2014/main" id="{10F02689-23CC-4C77-8B95-5C9652BAC83E}"/>
              </a:ext>
            </a:extLst>
          </p:cNvPr>
          <p:cNvSpPr txBox="1">
            <a:spLocks noChangeArrowheads="1"/>
          </p:cNvSpPr>
          <p:nvPr/>
        </p:nvSpPr>
        <p:spPr bwMode="auto">
          <a:xfrm>
            <a:off x="3433756" y="3703024"/>
            <a:ext cx="65951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1800" dirty="0"/>
              <a:t>U</a:t>
            </a:r>
            <a:r>
              <a:rPr lang="en-US" altLang="en-US" sz="1800" baseline="-25000" dirty="0"/>
              <a:t>1</a:t>
            </a:r>
          </a:p>
        </p:txBody>
      </p:sp>
      <p:cxnSp>
        <p:nvCxnSpPr>
          <p:cNvPr id="80" name="AutoShape 8">
            <a:extLst>
              <a:ext uri="{FF2B5EF4-FFF2-40B4-BE49-F238E27FC236}">
                <a16:creationId xmlns="" xmlns:a16="http://schemas.microsoft.com/office/drawing/2014/main" id="{2BD0D0B3-92BD-4CEA-976E-AD8903D718B9}"/>
              </a:ext>
            </a:extLst>
          </p:cNvPr>
          <p:cNvCxnSpPr>
            <a:cxnSpLocks noChangeShapeType="1"/>
            <a:stCxn id="79" idx="2"/>
            <a:endCxn id="64" idx="0"/>
          </p:cNvCxnSpPr>
          <p:nvPr/>
        </p:nvCxnSpPr>
        <p:spPr bwMode="auto">
          <a:xfrm>
            <a:off x="3763515" y="4072356"/>
            <a:ext cx="189887" cy="334786"/>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83" name="AutoShape 8">
            <a:extLst>
              <a:ext uri="{FF2B5EF4-FFF2-40B4-BE49-F238E27FC236}">
                <a16:creationId xmlns="" xmlns:a16="http://schemas.microsoft.com/office/drawing/2014/main" id="{35B36245-4D9F-4621-9085-C3E4826B1D6D}"/>
              </a:ext>
            </a:extLst>
          </p:cNvPr>
          <p:cNvCxnSpPr>
            <a:cxnSpLocks noChangeShapeType="1"/>
            <a:stCxn id="79" idx="2"/>
            <a:endCxn id="63" idx="1"/>
          </p:cNvCxnSpPr>
          <p:nvPr/>
        </p:nvCxnSpPr>
        <p:spPr bwMode="auto">
          <a:xfrm>
            <a:off x="3763515" y="4072356"/>
            <a:ext cx="3694001" cy="1314356"/>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sp>
        <p:nvSpPr>
          <p:cNvPr id="96" name="Text Box 4">
            <a:extLst>
              <a:ext uri="{FF2B5EF4-FFF2-40B4-BE49-F238E27FC236}">
                <a16:creationId xmlns="" xmlns:a16="http://schemas.microsoft.com/office/drawing/2014/main" id="{074C4CE7-7194-4C9B-B1EF-3A3F694941F6}"/>
              </a:ext>
            </a:extLst>
          </p:cNvPr>
          <p:cNvSpPr txBox="1">
            <a:spLocks noChangeArrowheads="1"/>
          </p:cNvSpPr>
          <p:nvPr/>
        </p:nvSpPr>
        <p:spPr bwMode="auto">
          <a:xfrm>
            <a:off x="5953431" y="6210875"/>
            <a:ext cx="50839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a:spcBef>
                <a:spcPct val="0"/>
              </a:spcBef>
              <a:buFontTx/>
              <a:buNone/>
            </a:pPr>
            <a:r>
              <a:rPr lang="en-US" altLang="en-US" sz="1800" dirty="0"/>
              <a:t>U</a:t>
            </a:r>
            <a:r>
              <a:rPr lang="en-US" altLang="en-US" sz="1800" baseline="-25000" dirty="0"/>
              <a:t>2</a:t>
            </a:r>
          </a:p>
        </p:txBody>
      </p:sp>
      <p:cxnSp>
        <p:nvCxnSpPr>
          <p:cNvPr id="97" name="AutoShape 8">
            <a:extLst>
              <a:ext uri="{FF2B5EF4-FFF2-40B4-BE49-F238E27FC236}">
                <a16:creationId xmlns="" xmlns:a16="http://schemas.microsoft.com/office/drawing/2014/main" id="{9EAB346C-2B4F-4855-85D3-86B5153C1FA1}"/>
              </a:ext>
            </a:extLst>
          </p:cNvPr>
          <p:cNvCxnSpPr>
            <a:cxnSpLocks noChangeShapeType="1"/>
            <a:stCxn id="96" idx="3"/>
            <a:endCxn id="63" idx="1"/>
          </p:cNvCxnSpPr>
          <p:nvPr/>
        </p:nvCxnSpPr>
        <p:spPr bwMode="auto">
          <a:xfrm flipV="1">
            <a:off x="6461823" y="5386712"/>
            <a:ext cx="995693" cy="1008829"/>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98" name="AutoShape 8">
            <a:extLst>
              <a:ext uri="{FF2B5EF4-FFF2-40B4-BE49-F238E27FC236}">
                <a16:creationId xmlns="" xmlns:a16="http://schemas.microsoft.com/office/drawing/2014/main" id="{3C861354-CC08-4AFE-904E-916F211B820E}"/>
              </a:ext>
            </a:extLst>
          </p:cNvPr>
          <p:cNvCxnSpPr>
            <a:cxnSpLocks noChangeShapeType="1"/>
            <a:stCxn id="65" idx="3"/>
            <a:endCxn id="96" idx="1"/>
          </p:cNvCxnSpPr>
          <p:nvPr/>
        </p:nvCxnSpPr>
        <p:spPr bwMode="auto">
          <a:xfrm>
            <a:off x="4572000" y="6026209"/>
            <a:ext cx="1381431" cy="369332"/>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118" name="AutoShape 7">
            <a:extLst>
              <a:ext uri="{FF2B5EF4-FFF2-40B4-BE49-F238E27FC236}">
                <a16:creationId xmlns="" xmlns:a16="http://schemas.microsoft.com/office/drawing/2014/main" id="{9E2F53E6-EE2E-4467-8895-F492431EA274}"/>
              </a:ext>
            </a:extLst>
          </p:cNvPr>
          <p:cNvCxnSpPr>
            <a:cxnSpLocks noChangeShapeType="1"/>
            <a:stCxn id="5" idx="1"/>
            <a:endCxn id="6" idx="1"/>
          </p:cNvCxnSpPr>
          <p:nvPr/>
        </p:nvCxnSpPr>
        <p:spPr bwMode="auto">
          <a:xfrm flipV="1">
            <a:off x="2973839" y="2664741"/>
            <a:ext cx="849062" cy="13754"/>
          </a:xfrm>
          <a:prstGeom prst="straightConnector1">
            <a:avLst/>
          </a:prstGeom>
          <a:noFill/>
          <a:ln w="22225">
            <a:solidFill>
              <a:srgbClr val="92D050"/>
            </a:solidFill>
            <a:prstDash val="dash"/>
            <a:round/>
            <a:headEnd/>
            <a:tailEnd type="stealth" w="med" len="med"/>
          </a:ln>
          <a:extLst>
            <a:ext uri="{909E8E84-426E-40DD-AFC4-6F175D3DCCD1}">
              <a14:hiddenFill xmlns:a14="http://schemas.microsoft.com/office/drawing/2010/main">
                <a:noFill/>
              </a14:hiddenFill>
            </a:ext>
          </a:extLst>
        </p:spPr>
      </p:cxnSp>
      <p:cxnSp>
        <p:nvCxnSpPr>
          <p:cNvPr id="124" name="AutoShape 7">
            <a:extLst>
              <a:ext uri="{FF2B5EF4-FFF2-40B4-BE49-F238E27FC236}">
                <a16:creationId xmlns="" xmlns:a16="http://schemas.microsoft.com/office/drawing/2014/main" id="{BAC2B8D7-E285-422C-A62D-75E6FE36037C}"/>
              </a:ext>
            </a:extLst>
          </p:cNvPr>
          <p:cNvCxnSpPr>
            <a:cxnSpLocks noChangeShapeType="1"/>
            <a:stCxn id="72" idx="3"/>
            <a:endCxn id="63" idx="1"/>
          </p:cNvCxnSpPr>
          <p:nvPr/>
        </p:nvCxnSpPr>
        <p:spPr bwMode="auto">
          <a:xfrm>
            <a:off x="6295393" y="5351904"/>
            <a:ext cx="1162123" cy="34808"/>
          </a:xfrm>
          <a:prstGeom prst="straightConnector1">
            <a:avLst/>
          </a:prstGeom>
          <a:noFill/>
          <a:ln w="22225">
            <a:solidFill>
              <a:srgbClr val="92D050"/>
            </a:solidFill>
            <a:prstDash val="dash"/>
            <a:round/>
            <a:headEnd/>
            <a:tailEnd type="stealth" w="med" len="med"/>
          </a:ln>
          <a:extLst>
            <a:ext uri="{909E8E84-426E-40DD-AFC4-6F175D3DCCD1}">
              <a14:hiddenFill xmlns:a14="http://schemas.microsoft.com/office/drawing/2010/main">
                <a:noFill/>
              </a14:hiddenFill>
            </a:ext>
          </a:extLst>
        </p:spPr>
      </p:cxnSp>
      <p:cxnSp>
        <p:nvCxnSpPr>
          <p:cNvPr id="133" name="AutoShape 8">
            <a:extLst>
              <a:ext uri="{FF2B5EF4-FFF2-40B4-BE49-F238E27FC236}">
                <a16:creationId xmlns="" xmlns:a16="http://schemas.microsoft.com/office/drawing/2014/main" id="{0BEAA742-8835-4E33-8F13-0F66CEE3BFCA}"/>
              </a:ext>
            </a:extLst>
          </p:cNvPr>
          <p:cNvCxnSpPr>
            <a:cxnSpLocks noChangeShapeType="1"/>
            <a:stCxn id="64" idx="3"/>
            <a:endCxn id="72" idx="1"/>
          </p:cNvCxnSpPr>
          <p:nvPr/>
        </p:nvCxnSpPr>
        <p:spPr bwMode="auto">
          <a:xfrm>
            <a:off x="4449346" y="4730308"/>
            <a:ext cx="1450631" cy="621596"/>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cxnSp>
        <p:nvCxnSpPr>
          <p:cNvPr id="136" name="AutoShape 8">
            <a:extLst>
              <a:ext uri="{FF2B5EF4-FFF2-40B4-BE49-F238E27FC236}">
                <a16:creationId xmlns="" xmlns:a16="http://schemas.microsoft.com/office/drawing/2014/main" id="{6180342D-2D63-4E36-8EF3-1018E9D54E4C}"/>
              </a:ext>
            </a:extLst>
          </p:cNvPr>
          <p:cNvCxnSpPr>
            <a:cxnSpLocks noChangeShapeType="1"/>
            <a:stCxn id="65" idx="3"/>
            <a:endCxn id="72" idx="1"/>
          </p:cNvCxnSpPr>
          <p:nvPr/>
        </p:nvCxnSpPr>
        <p:spPr bwMode="auto">
          <a:xfrm flipV="1">
            <a:off x="4572000" y="5351904"/>
            <a:ext cx="1327977" cy="674305"/>
          </a:xfrm>
          <a:prstGeom prst="straightConnector1">
            <a:avLst/>
          </a:prstGeom>
          <a:noFill/>
          <a:ln w="12700">
            <a:solidFill>
              <a:schemeClr val="tx1"/>
            </a:solidFill>
            <a:round/>
            <a:headEnd/>
            <a:tailEnd type="stealth" w="med" len="med"/>
          </a:ln>
          <a:extLst>
            <a:ext uri="{909E8E84-426E-40DD-AFC4-6F175D3DCCD1}">
              <a14:hiddenFill xmlns:a14="http://schemas.microsoft.com/office/drawing/2010/main">
                <a:noFill/>
              </a14:hiddenFill>
            </a:ext>
          </a:extLst>
        </p:spPr>
      </p:cxnSp>
      <p:sp>
        <p:nvSpPr>
          <p:cNvPr id="146" name="TextBox 145">
            <a:extLst>
              <a:ext uri="{FF2B5EF4-FFF2-40B4-BE49-F238E27FC236}">
                <a16:creationId xmlns="" xmlns:a16="http://schemas.microsoft.com/office/drawing/2014/main" id="{B0044B8E-B1C9-448D-85C6-94EC21E036B4}"/>
              </a:ext>
            </a:extLst>
          </p:cNvPr>
          <p:cNvSpPr txBox="1"/>
          <p:nvPr/>
        </p:nvSpPr>
        <p:spPr>
          <a:xfrm>
            <a:off x="95817" y="4322107"/>
            <a:ext cx="2907632" cy="1938992"/>
          </a:xfrm>
          <a:prstGeom prst="rect">
            <a:avLst/>
          </a:prstGeom>
          <a:noFill/>
        </p:spPr>
        <p:txBody>
          <a:bodyPr wrap="square" rtlCol="0">
            <a:spAutoFit/>
          </a:bodyPr>
          <a:lstStyle/>
          <a:p>
            <a:pPr>
              <a:buNone/>
            </a:pPr>
            <a:r>
              <a:rPr lang="en-US" sz="2000" dirty="0"/>
              <a:t>Conditional on group and year of change, there are no confounders of the association between the interaction and the outcome. </a:t>
            </a:r>
          </a:p>
        </p:txBody>
      </p:sp>
    </p:spTree>
    <p:extLst>
      <p:ext uri="{BB962C8B-B14F-4D97-AF65-F5344CB8AC3E}">
        <p14:creationId xmlns:p14="http://schemas.microsoft.com/office/powerpoint/2010/main" val="764838348"/>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Often unclear how to draw the DAG: Change scores vs change</a:t>
            </a:r>
          </a:p>
        </p:txBody>
      </p:sp>
      <p:sp>
        <p:nvSpPr>
          <p:cNvPr id="4" name="Slide Number Placeholder 3"/>
          <p:cNvSpPr>
            <a:spLocks noGrp="1"/>
          </p:cNvSpPr>
          <p:nvPr>
            <p:ph type="sldNum" sz="quarter" idx="12"/>
          </p:nvPr>
        </p:nvSpPr>
        <p:spPr/>
        <p:txBody>
          <a:bodyPr/>
          <a:lstStyle/>
          <a:p>
            <a:pPr>
              <a:defRPr/>
            </a:pPr>
            <a:fld id="{48CFD17B-4377-4738-82F6-BFFF12B1205C}" type="slidenum">
              <a:rPr lang="en-US" smtClean="0"/>
              <a:pPr>
                <a:defRPr/>
              </a:pPr>
              <a:t>74</a:t>
            </a:fld>
            <a:endParaRPr lang="en-US"/>
          </a:p>
        </p:txBody>
      </p:sp>
      <p:sp>
        <p:nvSpPr>
          <p:cNvPr id="147" name="Text Box 3">
            <a:extLst>
              <a:ext uri="{FF2B5EF4-FFF2-40B4-BE49-F238E27FC236}">
                <a16:creationId xmlns="" xmlns:a16="http://schemas.microsoft.com/office/drawing/2014/main" id="{7CCFB7CE-EEC4-4E53-99C7-C12FEE033107}"/>
              </a:ext>
            </a:extLst>
          </p:cNvPr>
          <p:cNvSpPr txBox="1">
            <a:spLocks noChangeArrowheads="1"/>
          </p:cNvSpPr>
          <p:nvPr/>
        </p:nvSpPr>
        <p:spPr bwMode="auto">
          <a:xfrm>
            <a:off x="177407" y="2162812"/>
            <a:ext cx="78105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X</a:t>
            </a:r>
          </a:p>
        </p:txBody>
      </p:sp>
      <p:sp>
        <p:nvSpPr>
          <p:cNvPr id="148" name="Text Box 4">
            <a:extLst>
              <a:ext uri="{FF2B5EF4-FFF2-40B4-BE49-F238E27FC236}">
                <a16:creationId xmlns="" xmlns:a16="http://schemas.microsoft.com/office/drawing/2014/main" id="{E142FAFA-6A8E-4540-A204-F772E09FAB71}"/>
              </a:ext>
            </a:extLst>
          </p:cNvPr>
          <p:cNvSpPr txBox="1">
            <a:spLocks noChangeArrowheads="1"/>
          </p:cNvSpPr>
          <p:nvPr/>
        </p:nvSpPr>
        <p:spPr bwMode="auto">
          <a:xfrm>
            <a:off x="1341739" y="2161225"/>
            <a:ext cx="86518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C</a:t>
            </a:r>
            <a:r>
              <a:rPr lang="en-US" altLang="en-US" sz="2000" b="1" baseline="-25000"/>
              <a:t>1</a:t>
            </a:r>
          </a:p>
        </p:txBody>
      </p:sp>
      <p:cxnSp>
        <p:nvCxnSpPr>
          <p:cNvPr id="149" name="AutoShape 5">
            <a:extLst>
              <a:ext uri="{FF2B5EF4-FFF2-40B4-BE49-F238E27FC236}">
                <a16:creationId xmlns="" xmlns:a16="http://schemas.microsoft.com/office/drawing/2014/main" id="{12C9C9FB-467F-4B05-A5C8-C908B113C361}"/>
              </a:ext>
            </a:extLst>
          </p:cNvPr>
          <p:cNvCxnSpPr>
            <a:cxnSpLocks noChangeShapeType="1"/>
            <a:stCxn id="147" idx="3"/>
            <a:endCxn id="148" idx="1"/>
          </p:cNvCxnSpPr>
          <p:nvPr/>
        </p:nvCxnSpPr>
        <p:spPr bwMode="auto">
          <a:xfrm flipV="1">
            <a:off x="958457" y="2361280"/>
            <a:ext cx="383282" cy="1587"/>
          </a:xfrm>
          <a:prstGeom prst="straightConnector1">
            <a:avLst/>
          </a:prstGeom>
          <a:noFill/>
          <a:ln w="25400">
            <a:solidFill>
              <a:schemeClr val="tx1"/>
            </a:solidFill>
            <a:round/>
            <a:headEnd/>
            <a:tailEnd type="stealth" w="lg" len="lg"/>
          </a:ln>
          <a:extLst>
            <a:ext uri="{909E8E84-426E-40DD-AFC4-6F175D3DCCD1}">
              <a14:hiddenFill xmlns:a14="http://schemas.microsoft.com/office/drawing/2010/main">
                <a:noFill/>
              </a14:hiddenFill>
            </a:ext>
          </a:extLst>
        </p:spPr>
      </p:cxnSp>
      <p:sp>
        <p:nvSpPr>
          <p:cNvPr id="150" name="Text Box 6">
            <a:extLst>
              <a:ext uri="{FF2B5EF4-FFF2-40B4-BE49-F238E27FC236}">
                <a16:creationId xmlns="" xmlns:a16="http://schemas.microsoft.com/office/drawing/2014/main" id="{B6ED7351-908E-4C5E-8FEA-15D35354C148}"/>
              </a:ext>
            </a:extLst>
          </p:cNvPr>
          <p:cNvSpPr txBox="1">
            <a:spLocks noChangeArrowheads="1"/>
          </p:cNvSpPr>
          <p:nvPr/>
        </p:nvSpPr>
        <p:spPr bwMode="auto">
          <a:xfrm>
            <a:off x="2233816" y="2166330"/>
            <a:ext cx="185995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Change in C</a:t>
            </a:r>
            <a:r>
              <a:rPr lang="en-US" altLang="en-US" sz="2000" b="1" baseline="-25000" dirty="0"/>
              <a:t>1</a:t>
            </a:r>
          </a:p>
        </p:txBody>
      </p:sp>
      <p:sp>
        <p:nvSpPr>
          <p:cNvPr id="151" name="Text Box 7">
            <a:extLst>
              <a:ext uri="{FF2B5EF4-FFF2-40B4-BE49-F238E27FC236}">
                <a16:creationId xmlns="" xmlns:a16="http://schemas.microsoft.com/office/drawing/2014/main" id="{1A72FDD0-F728-4AF7-9164-8B9A224ACEF8}"/>
              </a:ext>
            </a:extLst>
          </p:cNvPr>
          <p:cNvSpPr txBox="1">
            <a:spLocks noChangeArrowheads="1"/>
          </p:cNvSpPr>
          <p:nvPr/>
        </p:nvSpPr>
        <p:spPr bwMode="auto">
          <a:xfrm>
            <a:off x="1341739" y="3056575"/>
            <a:ext cx="86518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Y</a:t>
            </a:r>
            <a:r>
              <a:rPr lang="en-US" altLang="en-US" sz="2000" b="1" baseline="-25000"/>
              <a:t>1</a:t>
            </a:r>
          </a:p>
        </p:txBody>
      </p:sp>
      <p:sp>
        <p:nvSpPr>
          <p:cNvPr id="152" name="Text Box 8">
            <a:extLst>
              <a:ext uri="{FF2B5EF4-FFF2-40B4-BE49-F238E27FC236}">
                <a16:creationId xmlns="" xmlns:a16="http://schemas.microsoft.com/office/drawing/2014/main" id="{09E833BE-0025-4397-A746-368F6E0CD1DB}"/>
              </a:ext>
            </a:extLst>
          </p:cNvPr>
          <p:cNvSpPr txBox="1">
            <a:spLocks noChangeArrowheads="1"/>
          </p:cNvSpPr>
          <p:nvPr/>
        </p:nvSpPr>
        <p:spPr bwMode="auto">
          <a:xfrm>
            <a:off x="1475089" y="3970975"/>
            <a:ext cx="59848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latin typeface="Symbol" pitchFamily="18" charset="2"/>
              </a:rPr>
              <a:t>e</a:t>
            </a:r>
            <a:r>
              <a:rPr lang="en-US" altLang="en-US" sz="2000" b="1" baseline="-25000"/>
              <a:t>1</a:t>
            </a:r>
          </a:p>
        </p:txBody>
      </p:sp>
      <p:cxnSp>
        <p:nvCxnSpPr>
          <p:cNvPr id="153" name="AutoShape 9">
            <a:extLst>
              <a:ext uri="{FF2B5EF4-FFF2-40B4-BE49-F238E27FC236}">
                <a16:creationId xmlns="" xmlns:a16="http://schemas.microsoft.com/office/drawing/2014/main" id="{83F7FE8D-AB5F-402B-91ED-6F76D1A80468}"/>
              </a:ext>
            </a:extLst>
          </p:cNvPr>
          <p:cNvCxnSpPr>
            <a:cxnSpLocks noChangeShapeType="1"/>
            <a:stCxn id="152" idx="0"/>
            <a:endCxn id="151" idx="2"/>
          </p:cNvCxnSpPr>
          <p:nvPr/>
        </p:nvCxnSpPr>
        <p:spPr bwMode="auto">
          <a:xfrm flipV="1">
            <a:off x="1774333" y="3456685"/>
            <a:ext cx="0" cy="514290"/>
          </a:xfrm>
          <a:prstGeom prst="straightConnector1">
            <a:avLst/>
          </a:prstGeom>
          <a:noFill/>
          <a:ln w="9525">
            <a:solidFill>
              <a:srgbClr val="000000"/>
            </a:solidFill>
            <a:round/>
            <a:headEnd/>
            <a:tailEnd type="stealth" w="lg" len="lg"/>
          </a:ln>
          <a:extLst>
            <a:ext uri="{909E8E84-426E-40DD-AFC4-6F175D3DCCD1}">
              <a14:hiddenFill xmlns:a14="http://schemas.microsoft.com/office/drawing/2010/main">
                <a:noFill/>
              </a14:hiddenFill>
            </a:ext>
          </a:extLst>
        </p:spPr>
      </p:cxnSp>
      <p:cxnSp>
        <p:nvCxnSpPr>
          <p:cNvPr id="154" name="AutoShape 10">
            <a:extLst>
              <a:ext uri="{FF2B5EF4-FFF2-40B4-BE49-F238E27FC236}">
                <a16:creationId xmlns="" xmlns:a16="http://schemas.microsoft.com/office/drawing/2014/main" id="{0B004AB1-3D35-47F5-90FB-E7AA8B16BB27}"/>
              </a:ext>
            </a:extLst>
          </p:cNvPr>
          <p:cNvCxnSpPr>
            <a:cxnSpLocks noChangeShapeType="1"/>
            <a:stCxn id="148" idx="2"/>
            <a:endCxn id="151" idx="0"/>
          </p:cNvCxnSpPr>
          <p:nvPr/>
        </p:nvCxnSpPr>
        <p:spPr bwMode="auto">
          <a:xfrm>
            <a:off x="1774333" y="2561335"/>
            <a:ext cx="0" cy="495240"/>
          </a:xfrm>
          <a:prstGeom prst="straightConnector1">
            <a:avLst/>
          </a:prstGeom>
          <a:noFill/>
          <a:ln w="9525">
            <a:solidFill>
              <a:srgbClr val="000000"/>
            </a:solidFill>
            <a:round/>
            <a:headEnd/>
            <a:tailEnd type="stealth" w="lg" len="lg"/>
          </a:ln>
          <a:extLst>
            <a:ext uri="{909E8E84-426E-40DD-AFC4-6F175D3DCCD1}">
              <a14:hiddenFill xmlns:a14="http://schemas.microsoft.com/office/drawing/2010/main">
                <a:noFill/>
              </a14:hiddenFill>
            </a:ext>
          </a:extLst>
        </p:spPr>
      </p:cxnSp>
      <p:cxnSp>
        <p:nvCxnSpPr>
          <p:cNvPr id="155" name="AutoShape 11">
            <a:extLst>
              <a:ext uri="{FF2B5EF4-FFF2-40B4-BE49-F238E27FC236}">
                <a16:creationId xmlns="" xmlns:a16="http://schemas.microsoft.com/office/drawing/2014/main" id="{C35FFE90-D209-42C0-A433-B84D8704A002}"/>
              </a:ext>
            </a:extLst>
          </p:cNvPr>
          <p:cNvCxnSpPr>
            <a:cxnSpLocks noChangeShapeType="1"/>
            <a:stCxn id="152" idx="3"/>
            <a:endCxn id="161" idx="2"/>
          </p:cNvCxnSpPr>
          <p:nvPr/>
        </p:nvCxnSpPr>
        <p:spPr bwMode="auto">
          <a:xfrm flipV="1">
            <a:off x="2073576" y="3487190"/>
            <a:ext cx="1096070" cy="683840"/>
          </a:xfrm>
          <a:prstGeom prst="curvedConnector2">
            <a:avLst/>
          </a:prstGeom>
          <a:noFill/>
          <a:ln w="25400">
            <a:solidFill>
              <a:srgbClr val="000000"/>
            </a:solidFill>
            <a:round/>
            <a:headEnd/>
            <a:tailEnd type="stealth" w="lg" len="lg"/>
          </a:ln>
          <a:extLst>
            <a:ext uri="{909E8E84-426E-40DD-AFC4-6F175D3DCCD1}">
              <a14:hiddenFill xmlns:a14="http://schemas.microsoft.com/office/drawing/2010/main">
                <a:noFill/>
              </a14:hiddenFill>
            </a:ext>
          </a:extLst>
        </p:spPr>
      </p:cxnSp>
      <p:sp>
        <p:nvSpPr>
          <p:cNvPr id="160" name="Rectangle 16">
            <a:extLst>
              <a:ext uri="{FF2B5EF4-FFF2-40B4-BE49-F238E27FC236}">
                <a16:creationId xmlns="" xmlns:a16="http://schemas.microsoft.com/office/drawing/2014/main" id="{7ECEE754-0DEE-4E60-82FB-86163B575408}"/>
              </a:ext>
            </a:extLst>
          </p:cNvPr>
          <p:cNvSpPr>
            <a:spLocks noChangeArrowheads="1"/>
          </p:cNvSpPr>
          <p:nvPr/>
        </p:nvSpPr>
        <p:spPr bwMode="auto">
          <a:xfrm>
            <a:off x="1463976" y="3042287"/>
            <a:ext cx="590550" cy="571500"/>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FontTx/>
              <a:buChar char="–"/>
            </a:pPr>
            <a:endParaRPr lang="en-US" altLang="en-US" sz="2000"/>
          </a:p>
        </p:txBody>
      </p:sp>
      <p:sp>
        <p:nvSpPr>
          <p:cNvPr id="161" name="Text Box 17">
            <a:extLst>
              <a:ext uri="{FF2B5EF4-FFF2-40B4-BE49-F238E27FC236}">
                <a16:creationId xmlns="" xmlns:a16="http://schemas.microsoft.com/office/drawing/2014/main" id="{00457051-9FA2-4D06-8C5D-7AD01C23955F}"/>
              </a:ext>
            </a:extLst>
          </p:cNvPr>
          <p:cNvSpPr txBox="1">
            <a:spLocks noChangeArrowheads="1"/>
          </p:cNvSpPr>
          <p:nvPr/>
        </p:nvSpPr>
        <p:spPr bwMode="auto">
          <a:xfrm>
            <a:off x="2590208" y="3087080"/>
            <a:ext cx="115887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Y</a:t>
            </a:r>
            <a:r>
              <a:rPr lang="en-US" altLang="en-US" sz="2000" b="1" baseline="-25000" dirty="0"/>
              <a:t>2</a:t>
            </a:r>
            <a:r>
              <a:rPr lang="en-US" altLang="en-US" sz="2000" b="1" dirty="0"/>
              <a:t>- Y</a:t>
            </a:r>
            <a:r>
              <a:rPr lang="en-US" altLang="en-US" sz="2000" b="1" baseline="-25000" dirty="0"/>
              <a:t>1</a:t>
            </a:r>
          </a:p>
        </p:txBody>
      </p:sp>
      <p:cxnSp>
        <p:nvCxnSpPr>
          <p:cNvPr id="162" name="AutoShape 18">
            <a:extLst>
              <a:ext uri="{FF2B5EF4-FFF2-40B4-BE49-F238E27FC236}">
                <a16:creationId xmlns="" xmlns:a16="http://schemas.microsoft.com/office/drawing/2014/main" id="{01C9F48C-4EA3-4563-A640-FC503DCFBFD0}"/>
              </a:ext>
            </a:extLst>
          </p:cNvPr>
          <p:cNvCxnSpPr>
            <a:cxnSpLocks noChangeShapeType="1"/>
            <a:stCxn id="161" idx="0"/>
            <a:endCxn id="150" idx="2"/>
          </p:cNvCxnSpPr>
          <p:nvPr/>
        </p:nvCxnSpPr>
        <p:spPr bwMode="auto">
          <a:xfrm flipH="1" flipV="1">
            <a:off x="3163793" y="2566440"/>
            <a:ext cx="5853" cy="520640"/>
          </a:xfrm>
          <a:prstGeom prst="straightConnector1">
            <a:avLst/>
          </a:prstGeom>
          <a:noFill/>
          <a:ln w="9525">
            <a:solidFill>
              <a:srgbClr val="000000"/>
            </a:solidFill>
            <a:round/>
            <a:headEnd type="stealth" w="lg" len="lg"/>
            <a:tailEnd type="none" w="lg" len="lg"/>
          </a:ln>
          <a:extLst>
            <a:ext uri="{909E8E84-426E-40DD-AFC4-6F175D3DCCD1}">
              <a14:hiddenFill xmlns:a14="http://schemas.microsoft.com/office/drawing/2010/main">
                <a:noFill/>
              </a14:hiddenFill>
            </a:ext>
          </a:extLst>
        </p:spPr>
      </p:cxnSp>
      <p:sp>
        <p:nvSpPr>
          <p:cNvPr id="187" name="Text Box 3">
            <a:extLst>
              <a:ext uri="{FF2B5EF4-FFF2-40B4-BE49-F238E27FC236}">
                <a16:creationId xmlns="" xmlns:a16="http://schemas.microsoft.com/office/drawing/2014/main" id="{39E61D65-F494-4F67-AFA0-46073E5DC2F5}"/>
              </a:ext>
            </a:extLst>
          </p:cNvPr>
          <p:cNvSpPr txBox="1">
            <a:spLocks noChangeArrowheads="1"/>
          </p:cNvSpPr>
          <p:nvPr/>
        </p:nvSpPr>
        <p:spPr bwMode="auto">
          <a:xfrm>
            <a:off x="5657703" y="4658701"/>
            <a:ext cx="64455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X</a:t>
            </a:r>
          </a:p>
        </p:txBody>
      </p:sp>
      <p:cxnSp>
        <p:nvCxnSpPr>
          <p:cNvPr id="189" name="AutoShape 5">
            <a:extLst>
              <a:ext uri="{FF2B5EF4-FFF2-40B4-BE49-F238E27FC236}">
                <a16:creationId xmlns="" xmlns:a16="http://schemas.microsoft.com/office/drawing/2014/main" id="{DBB024D7-3EEC-4B9B-8E8A-89114EB00D38}"/>
              </a:ext>
            </a:extLst>
          </p:cNvPr>
          <p:cNvCxnSpPr>
            <a:cxnSpLocks noChangeShapeType="1"/>
          </p:cNvCxnSpPr>
          <p:nvPr/>
        </p:nvCxnSpPr>
        <p:spPr bwMode="auto">
          <a:xfrm flipV="1">
            <a:off x="6139609" y="4832171"/>
            <a:ext cx="383282" cy="1587"/>
          </a:xfrm>
          <a:prstGeom prst="straightConnector1">
            <a:avLst/>
          </a:prstGeom>
          <a:noFill/>
          <a:ln w="25400">
            <a:solidFill>
              <a:schemeClr val="tx1"/>
            </a:solidFill>
            <a:round/>
            <a:headEnd/>
            <a:tailEnd type="stealth" w="lg" len="lg"/>
          </a:ln>
          <a:extLst>
            <a:ext uri="{909E8E84-426E-40DD-AFC4-6F175D3DCCD1}">
              <a14:hiddenFill xmlns:a14="http://schemas.microsoft.com/office/drawing/2010/main">
                <a:noFill/>
              </a14:hiddenFill>
            </a:ext>
          </a:extLst>
        </p:spPr>
      </p:cxnSp>
      <p:sp>
        <p:nvSpPr>
          <p:cNvPr id="190" name="Text Box 6">
            <a:extLst>
              <a:ext uri="{FF2B5EF4-FFF2-40B4-BE49-F238E27FC236}">
                <a16:creationId xmlns="" xmlns:a16="http://schemas.microsoft.com/office/drawing/2014/main" id="{9BC29496-4072-40D3-9ABD-C3ECBC06DF33}"/>
              </a:ext>
            </a:extLst>
          </p:cNvPr>
          <p:cNvSpPr txBox="1">
            <a:spLocks noChangeArrowheads="1"/>
          </p:cNvSpPr>
          <p:nvPr/>
        </p:nvSpPr>
        <p:spPr bwMode="auto">
          <a:xfrm>
            <a:off x="6582178" y="3530618"/>
            <a:ext cx="185995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Change in Y</a:t>
            </a:r>
            <a:endParaRPr lang="en-US" altLang="en-US" sz="2000" b="1" baseline="-25000" dirty="0"/>
          </a:p>
        </p:txBody>
      </p:sp>
      <p:sp>
        <p:nvSpPr>
          <p:cNvPr id="191" name="Text Box 7">
            <a:extLst>
              <a:ext uri="{FF2B5EF4-FFF2-40B4-BE49-F238E27FC236}">
                <a16:creationId xmlns="" xmlns:a16="http://schemas.microsoft.com/office/drawing/2014/main" id="{D8D2E12A-E8E1-4325-9307-EF2CE0DA2098}"/>
              </a:ext>
            </a:extLst>
          </p:cNvPr>
          <p:cNvSpPr txBox="1">
            <a:spLocks noChangeArrowheads="1"/>
          </p:cNvSpPr>
          <p:nvPr/>
        </p:nvSpPr>
        <p:spPr bwMode="auto">
          <a:xfrm>
            <a:off x="6481845" y="4601611"/>
            <a:ext cx="52112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Y</a:t>
            </a:r>
            <a:r>
              <a:rPr lang="en-US" altLang="en-US" sz="2000" b="1" baseline="-25000" dirty="0"/>
              <a:t>1</a:t>
            </a:r>
          </a:p>
        </p:txBody>
      </p:sp>
      <p:sp>
        <p:nvSpPr>
          <p:cNvPr id="196" name="Text Box 13">
            <a:extLst>
              <a:ext uri="{FF2B5EF4-FFF2-40B4-BE49-F238E27FC236}">
                <a16:creationId xmlns="" xmlns:a16="http://schemas.microsoft.com/office/drawing/2014/main" id="{172AB9FA-F2AB-4896-B3B1-68FA877E71B0}"/>
              </a:ext>
            </a:extLst>
          </p:cNvPr>
          <p:cNvSpPr txBox="1">
            <a:spLocks noChangeArrowheads="1"/>
          </p:cNvSpPr>
          <p:nvPr/>
        </p:nvSpPr>
        <p:spPr bwMode="auto">
          <a:xfrm>
            <a:off x="5334189" y="3215681"/>
            <a:ext cx="74295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U</a:t>
            </a:r>
          </a:p>
        </p:txBody>
      </p:sp>
      <p:cxnSp>
        <p:nvCxnSpPr>
          <p:cNvPr id="197" name="AutoShape 14">
            <a:extLst>
              <a:ext uri="{FF2B5EF4-FFF2-40B4-BE49-F238E27FC236}">
                <a16:creationId xmlns="" xmlns:a16="http://schemas.microsoft.com/office/drawing/2014/main" id="{B2094891-1907-43E2-AF54-7864E66F702F}"/>
              </a:ext>
            </a:extLst>
          </p:cNvPr>
          <p:cNvCxnSpPr>
            <a:cxnSpLocks noChangeShapeType="1"/>
            <a:stCxn id="196" idx="2"/>
            <a:endCxn id="187" idx="0"/>
          </p:cNvCxnSpPr>
          <p:nvPr/>
        </p:nvCxnSpPr>
        <p:spPr bwMode="auto">
          <a:xfrm>
            <a:off x="5705664" y="3615791"/>
            <a:ext cx="274317" cy="1042910"/>
          </a:xfrm>
          <a:prstGeom prst="straightConnector1">
            <a:avLst/>
          </a:prstGeom>
          <a:noFill/>
          <a:ln w="25400">
            <a:solidFill>
              <a:srgbClr val="000000"/>
            </a:solidFill>
            <a:round/>
            <a:headEnd/>
            <a:tailEnd type="stealth" w="lg" len="lg"/>
          </a:ln>
          <a:extLst>
            <a:ext uri="{909E8E84-426E-40DD-AFC4-6F175D3DCCD1}">
              <a14:hiddenFill xmlns:a14="http://schemas.microsoft.com/office/drawing/2010/main">
                <a:noFill/>
              </a14:hiddenFill>
            </a:ext>
          </a:extLst>
        </p:spPr>
      </p:cxnSp>
      <p:cxnSp>
        <p:nvCxnSpPr>
          <p:cNvPr id="198" name="AutoShape 15">
            <a:extLst>
              <a:ext uri="{FF2B5EF4-FFF2-40B4-BE49-F238E27FC236}">
                <a16:creationId xmlns="" xmlns:a16="http://schemas.microsoft.com/office/drawing/2014/main" id="{31E417AB-EDDD-486F-8265-4B689FD381B1}"/>
              </a:ext>
            </a:extLst>
          </p:cNvPr>
          <p:cNvCxnSpPr>
            <a:cxnSpLocks noChangeShapeType="1"/>
            <a:stCxn id="196" idx="2"/>
          </p:cNvCxnSpPr>
          <p:nvPr/>
        </p:nvCxnSpPr>
        <p:spPr bwMode="auto">
          <a:xfrm>
            <a:off x="5705664" y="3615791"/>
            <a:ext cx="873339" cy="1108976"/>
          </a:xfrm>
          <a:prstGeom prst="straightConnector1">
            <a:avLst/>
          </a:prstGeom>
          <a:noFill/>
          <a:ln w="25400">
            <a:solidFill>
              <a:srgbClr val="000000"/>
            </a:solidFill>
            <a:round/>
            <a:headEnd/>
            <a:tailEnd type="stealth" w="lg" len="lg"/>
          </a:ln>
          <a:extLst>
            <a:ext uri="{909E8E84-426E-40DD-AFC4-6F175D3DCCD1}">
              <a14:hiddenFill xmlns:a14="http://schemas.microsoft.com/office/drawing/2010/main">
                <a:noFill/>
              </a14:hiddenFill>
            </a:ext>
          </a:extLst>
        </p:spPr>
      </p:cxnSp>
      <p:sp>
        <p:nvSpPr>
          <p:cNvPr id="200" name="Text Box 17">
            <a:extLst>
              <a:ext uri="{FF2B5EF4-FFF2-40B4-BE49-F238E27FC236}">
                <a16:creationId xmlns="" xmlns:a16="http://schemas.microsoft.com/office/drawing/2014/main" id="{E6B6C3F3-F2ED-4973-B287-CD9D2F4A41FF}"/>
              </a:ext>
            </a:extLst>
          </p:cNvPr>
          <p:cNvSpPr txBox="1">
            <a:spLocks noChangeArrowheads="1"/>
          </p:cNvSpPr>
          <p:nvPr/>
        </p:nvSpPr>
        <p:spPr bwMode="auto">
          <a:xfrm>
            <a:off x="7847084" y="4601611"/>
            <a:ext cx="52112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dirty="0"/>
              <a:t>Y</a:t>
            </a:r>
            <a:r>
              <a:rPr lang="en-US" altLang="en-US" sz="2000" b="1" baseline="-25000" dirty="0"/>
              <a:t>2</a:t>
            </a:r>
          </a:p>
        </p:txBody>
      </p:sp>
      <p:cxnSp>
        <p:nvCxnSpPr>
          <p:cNvPr id="201" name="AutoShape 18">
            <a:extLst>
              <a:ext uri="{FF2B5EF4-FFF2-40B4-BE49-F238E27FC236}">
                <a16:creationId xmlns="" xmlns:a16="http://schemas.microsoft.com/office/drawing/2014/main" id="{32D091E6-3740-478D-A9C6-7497245ED304}"/>
              </a:ext>
            </a:extLst>
          </p:cNvPr>
          <p:cNvCxnSpPr>
            <a:cxnSpLocks noChangeShapeType="1"/>
            <a:stCxn id="190" idx="2"/>
            <a:endCxn id="200" idx="0"/>
          </p:cNvCxnSpPr>
          <p:nvPr/>
        </p:nvCxnSpPr>
        <p:spPr bwMode="auto">
          <a:xfrm>
            <a:off x="7512155" y="3930728"/>
            <a:ext cx="595491" cy="670883"/>
          </a:xfrm>
          <a:prstGeom prst="straightConnector1">
            <a:avLst/>
          </a:prstGeom>
          <a:noFill/>
          <a:ln w="9525">
            <a:solidFill>
              <a:srgbClr val="000000"/>
            </a:solidFill>
            <a:round/>
            <a:headEnd type="stealth" w="lg" len="lg"/>
            <a:tailEnd type="none" w="lg" len="lg"/>
          </a:ln>
          <a:extLst>
            <a:ext uri="{909E8E84-426E-40DD-AFC4-6F175D3DCCD1}">
              <a14:hiddenFill xmlns:a14="http://schemas.microsoft.com/office/drawing/2010/main">
                <a:noFill/>
              </a14:hiddenFill>
            </a:ext>
          </a:extLst>
        </p:spPr>
      </p:cxnSp>
      <p:cxnSp>
        <p:nvCxnSpPr>
          <p:cNvPr id="202" name="AutoShape 5">
            <a:extLst>
              <a:ext uri="{FF2B5EF4-FFF2-40B4-BE49-F238E27FC236}">
                <a16:creationId xmlns="" xmlns:a16="http://schemas.microsoft.com/office/drawing/2014/main" id="{5F57D406-2872-4A23-957D-AA6F07CB7755}"/>
              </a:ext>
            </a:extLst>
          </p:cNvPr>
          <p:cNvCxnSpPr>
            <a:cxnSpLocks noChangeShapeType="1"/>
            <a:stCxn id="191" idx="3"/>
            <a:endCxn id="200" idx="1"/>
          </p:cNvCxnSpPr>
          <p:nvPr/>
        </p:nvCxnSpPr>
        <p:spPr bwMode="auto">
          <a:xfrm>
            <a:off x="7002969" y="4801666"/>
            <a:ext cx="844115" cy="0"/>
          </a:xfrm>
          <a:prstGeom prst="straightConnector1">
            <a:avLst/>
          </a:prstGeom>
          <a:noFill/>
          <a:ln w="25400">
            <a:solidFill>
              <a:schemeClr val="tx1"/>
            </a:solidFill>
            <a:round/>
            <a:headEnd/>
            <a:tailEnd type="stealth" w="lg" len="lg"/>
          </a:ln>
          <a:extLst>
            <a:ext uri="{909E8E84-426E-40DD-AFC4-6F175D3DCCD1}">
              <a14:hiddenFill xmlns:a14="http://schemas.microsoft.com/office/drawing/2010/main">
                <a:noFill/>
              </a14:hiddenFill>
            </a:ext>
          </a:extLst>
        </p:spPr>
      </p:cxnSp>
      <p:cxnSp>
        <p:nvCxnSpPr>
          <p:cNvPr id="217" name="AutoShape 18">
            <a:extLst>
              <a:ext uri="{FF2B5EF4-FFF2-40B4-BE49-F238E27FC236}">
                <a16:creationId xmlns="" xmlns:a16="http://schemas.microsoft.com/office/drawing/2014/main" id="{7BFB0ED5-06AA-4211-BD73-1B503553D8EA}"/>
              </a:ext>
            </a:extLst>
          </p:cNvPr>
          <p:cNvCxnSpPr>
            <a:cxnSpLocks noChangeShapeType="1"/>
            <a:stCxn id="190" idx="2"/>
            <a:endCxn id="191" idx="0"/>
          </p:cNvCxnSpPr>
          <p:nvPr/>
        </p:nvCxnSpPr>
        <p:spPr bwMode="auto">
          <a:xfrm flipH="1">
            <a:off x="6742407" y="3930728"/>
            <a:ext cx="769748" cy="670883"/>
          </a:xfrm>
          <a:prstGeom prst="straightConnector1">
            <a:avLst/>
          </a:prstGeom>
          <a:noFill/>
          <a:ln w="9525">
            <a:solidFill>
              <a:srgbClr val="000000"/>
            </a:solidFill>
            <a:round/>
            <a:headEnd type="stealth" w="lg" len="lg"/>
            <a:tailEnd type="none" w="lg" len="lg"/>
          </a:ln>
          <a:extLst>
            <a:ext uri="{909E8E84-426E-40DD-AFC4-6F175D3DCCD1}">
              <a14:hiddenFill xmlns:a14="http://schemas.microsoft.com/office/drawing/2010/main">
                <a:noFill/>
              </a14:hiddenFill>
            </a:ext>
          </a:extLst>
        </p:spPr>
      </p:cxnSp>
      <p:cxnSp>
        <p:nvCxnSpPr>
          <p:cNvPr id="241" name="AutoShape 5">
            <a:extLst>
              <a:ext uri="{FF2B5EF4-FFF2-40B4-BE49-F238E27FC236}">
                <a16:creationId xmlns="" xmlns:a16="http://schemas.microsoft.com/office/drawing/2014/main" id="{20BDD64B-F783-47C0-A041-A4921D82F182}"/>
              </a:ext>
            </a:extLst>
          </p:cNvPr>
          <p:cNvCxnSpPr>
            <a:cxnSpLocks noChangeShapeType="1"/>
            <a:stCxn id="187" idx="2"/>
            <a:endCxn id="200" idx="2"/>
          </p:cNvCxnSpPr>
          <p:nvPr/>
        </p:nvCxnSpPr>
        <p:spPr bwMode="auto">
          <a:xfrm rot="5400000" flipH="1" flipV="1">
            <a:off x="7015268" y="3966433"/>
            <a:ext cx="57090" cy="2127665"/>
          </a:xfrm>
          <a:prstGeom prst="curvedConnector3">
            <a:avLst>
              <a:gd name="adj1" fmla="val -400420"/>
            </a:avLst>
          </a:prstGeom>
          <a:noFill/>
          <a:ln w="25400">
            <a:solidFill>
              <a:schemeClr val="accent4">
                <a:lumMod val="75000"/>
              </a:schemeClr>
            </a:solidFill>
            <a:prstDash val="dash"/>
            <a:round/>
            <a:headEnd/>
            <a:tailEnd type="stealth" w="lg" len="lg"/>
          </a:ln>
          <a:extLst>
            <a:ext uri="{909E8E84-426E-40DD-AFC4-6F175D3DCCD1}">
              <a14:hiddenFill xmlns:a14="http://schemas.microsoft.com/office/drawing/2010/main">
                <a:noFill/>
              </a14:hiddenFill>
            </a:ext>
          </a:extLst>
        </p:spPr>
      </p:cxnSp>
      <p:cxnSp>
        <p:nvCxnSpPr>
          <p:cNvPr id="244" name="AutoShape 5">
            <a:extLst>
              <a:ext uri="{FF2B5EF4-FFF2-40B4-BE49-F238E27FC236}">
                <a16:creationId xmlns="" xmlns:a16="http://schemas.microsoft.com/office/drawing/2014/main" id="{1D6A9B7F-FA0D-4673-8EDB-3E741839BBEB}"/>
              </a:ext>
            </a:extLst>
          </p:cNvPr>
          <p:cNvCxnSpPr>
            <a:cxnSpLocks noChangeShapeType="1"/>
            <a:stCxn id="147" idx="0"/>
            <a:endCxn id="150" idx="0"/>
          </p:cNvCxnSpPr>
          <p:nvPr/>
        </p:nvCxnSpPr>
        <p:spPr bwMode="auto">
          <a:xfrm rot="16200000" flipH="1">
            <a:off x="1864103" y="866641"/>
            <a:ext cx="3518" cy="2595861"/>
          </a:xfrm>
          <a:prstGeom prst="curvedConnector3">
            <a:avLst>
              <a:gd name="adj1" fmla="val -13622882"/>
            </a:avLst>
          </a:prstGeom>
          <a:noFill/>
          <a:ln w="25400">
            <a:solidFill>
              <a:schemeClr val="accent4">
                <a:lumMod val="75000"/>
              </a:schemeClr>
            </a:solidFill>
            <a:prstDash val="dash"/>
            <a:round/>
            <a:headEnd/>
            <a:tailEnd type="stealth" w="lg" len="lg"/>
          </a:ln>
          <a:extLst>
            <a:ext uri="{909E8E84-426E-40DD-AFC4-6F175D3DCCD1}">
              <a14:hiddenFill xmlns:a14="http://schemas.microsoft.com/office/drawing/2010/main">
                <a:noFill/>
              </a14:hiddenFill>
            </a:ext>
          </a:extLst>
        </p:spPr>
      </p:cxnSp>
      <p:sp>
        <p:nvSpPr>
          <p:cNvPr id="248" name="TextBox 247">
            <a:extLst>
              <a:ext uri="{FF2B5EF4-FFF2-40B4-BE49-F238E27FC236}">
                <a16:creationId xmlns="" xmlns:a16="http://schemas.microsoft.com/office/drawing/2014/main" id="{5F81759B-5F3C-496A-9A5B-BB1B61F00CBF}"/>
              </a:ext>
            </a:extLst>
          </p:cNvPr>
          <p:cNvSpPr txBox="1"/>
          <p:nvPr/>
        </p:nvSpPr>
        <p:spPr>
          <a:xfrm>
            <a:off x="4183299" y="1615976"/>
            <a:ext cx="4394625" cy="1323439"/>
          </a:xfrm>
          <a:prstGeom prst="rect">
            <a:avLst/>
          </a:prstGeom>
          <a:noFill/>
        </p:spPr>
        <p:txBody>
          <a:bodyPr wrap="square" rtlCol="0">
            <a:spAutoFit/>
          </a:bodyPr>
          <a:lstStyle/>
          <a:p>
            <a:pPr>
              <a:buNone/>
            </a:pPr>
            <a:r>
              <a:rPr lang="en-US" sz="2000" dirty="0"/>
              <a:t>If you draw the DAG as on the left, adjusting for Y1 induces collider bias and a spurious association between X and change score. </a:t>
            </a:r>
          </a:p>
        </p:txBody>
      </p:sp>
      <p:sp>
        <p:nvSpPr>
          <p:cNvPr id="249" name="TextBox 248">
            <a:extLst>
              <a:ext uri="{FF2B5EF4-FFF2-40B4-BE49-F238E27FC236}">
                <a16:creationId xmlns="" xmlns:a16="http://schemas.microsoft.com/office/drawing/2014/main" id="{0B473DA7-8CE5-4869-B70B-24AF3B84FCF3}"/>
              </a:ext>
            </a:extLst>
          </p:cNvPr>
          <p:cNvSpPr txBox="1"/>
          <p:nvPr/>
        </p:nvSpPr>
        <p:spPr>
          <a:xfrm>
            <a:off x="185054" y="4339138"/>
            <a:ext cx="4841542" cy="1015663"/>
          </a:xfrm>
          <a:prstGeom prst="rect">
            <a:avLst/>
          </a:prstGeom>
          <a:noFill/>
        </p:spPr>
        <p:txBody>
          <a:bodyPr wrap="square" rtlCol="0">
            <a:spAutoFit/>
          </a:bodyPr>
          <a:lstStyle/>
          <a:p>
            <a:pPr>
              <a:buNone/>
            </a:pPr>
            <a:r>
              <a:rPr lang="en-US" sz="2000" dirty="0"/>
              <a:t>If you draw the DAG as on the right, adjusting for Y1 is necessary to block the direct effect of Y1 on Y2. </a:t>
            </a:r>
          </a:p>
        </p:txBody>
      </p:sp>
      <p:sp>
        <p:nvSpPr>
          <p:cNvPr id="251" name="TextBox 250">
            <a:extLst>
              <a:ext uri="{FF2B5EF4-FFF2-40B4-BE49-F238E27FC236}">
                <a16:creationId xmlns="" xmlns:a16="http://schemas.microsoft.com/office/drawing/2014/main" id="{3E5E4A15-0DFA-4CE4-B0C3-03D23E0FA54E}"/>
              </a:ext>
            </a:extLst>
          </p:cNvPr>
          <p:cNvSpPr txBox="1"/>
          <p:nvPr/>
        </p:nvSpPr>
        <p:spPr>
          <a:xfrm>
            <a:off x="177407" y="5428793"/>
            <a:ext cx="8672075" cy="1015663"/>
          </a:xfrm>
          <a:prstGeom prst="rect">
            <a:avLst/>
          </a:prstGeom>
          <a:noFill/>
        </p:spPr>
        <p:txBody>
          <a:bodyPr wrap="square" rtlCol="0">
            <a:spAutoFit/>
          </a:bodyPr>
          <a:lstStyle/>
          <a:p>
            <a:pPr>
              <a:buNone/>
            </a:pPr>
            <a:r>
              <a:rPr lang="en-US" sz="2000" dirty="0"/>
              <a:t>I chose the DAG on the left because I consider change in C a biological phenomenon, indirectly measured with test scores.  Changing the test scores would not change your brain, but changing your brain would change your test scores. </a:t>
            </a:r>
          </a:p>
        </p:txBody>
      </p:sp>
    </p:spTree>
    <p:extLst>
      <p:ext uri="{BB962C8B-B14F-4D97-AF65-F5344CB8AC3E}">
        <p14:creationId xmlns:p14="http://schemas.microsoft.com/office/powerpoint/2010/main" val="2584428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 grpId="0" animBg="1"/>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9D88299-3E61-48D9-8761-95A040EA43A1}"/>
              </a:ext>
            </a:extLst>
          </p:cNvPr>
          <p:cNvSpPr>
            <a:spLocks noGrp="1"/>
          </p:cNvSpPr>
          <p:nvPr>
            <p:ph type="title"/>
          </p:nvPr>
        </p:nvSpPr>
        <p:spPr/>
        <p:txBody>
          <a:bodyPr/>
          <a:lstStyle/>
          <a:p>
            <a:r>
              <a:rPr lang="en-US" dirty="0"/>
              <a:t>Causal discovery</a:t>
            </a:r>
          </a:p>
        </p:txBody>
      </p:sp>
      <p:sp>
        <p:nvSpPr>
          <p:cNvPr id="3" name="Content Placeholder 2">
            <a:extLst>
              <a:ext uri="{FF2B5EF4-FFF2-40B4-BE49-F238E27FC236}">
                <a16:creationId xmlns="" xmlns:a16="http://schemas.microsoft.com/office/drawing/2014/main" id="{6F123A0D-547E-400D-B3EE-03B7B4FDA754}"/>
              </a:ext>
            </a:extLst>
          </p:cNvPr>
          <p:cNvSpPr>
            <a:spLocks noGrp="1"/>
          </p:cNvSpPr>
          <p:nvPr>
            <p:ph idx="1"/>
          </p:nvPr>
        </p:nvSpPr>
        <p:spPr>
          <a:xfrm>
            <a:off x="386590" y="1548873"/>
            <a:ext cx="8229600" cy="4625975"/>
          </a:xfrm>
        </p:spPr>
        <p:txBody>
          <a:bodyPr/>
          <a:lstStyle/>
          <a:p>
            <a:r>
              <a:rPr lang="en-US" sz="2000" dirty="0"/>
              <a:t>We always infer causal structures from statistical associations, but we typically start with a very narrow range of causal structures under consideration:  X</a:t>
            </a:r>
            <a:r>
              <a:rPr lang="en-US" sz="2000" dirty="0">
                <a:sym typeface="Wingdings" panose="05000000000000000000" pitchFamily="2" charset="2"/>
              </a:rPr>
              <a:t>Y  or   X     Y</a:t>
            </a:r>
            <a:endParaRPr lang="en-US" sz="2000" dirty="0"/>
          </a:p>
          <a:p>
            <a:r>
              <a:rPr lang="en-US" sz="2000" dirty="0"/>
              <a:t>With the d-separation rule, you can see that we can often rule in or out a much larger set of causal structures. </a:t>
            </a:r>
          </a:p>
          <a:p>
            <a:r>
              <a:rPr lang="en-US" sz="2000" dirty="0"/>
              <a:t>Simple algorithm (SGS in TETRAD- many other/better available):</a:t>
            </a:r>
          </a:p>
          <a:p>
            <a:pPr lvl="1"/>
            <a:r>
              <a:rPr lang="en-US" sz="1600" dirty="0"/>
              <a:t>Start with a complete undirected graph on all variables, with edges between all variables. </a:t>
            </a:r>
          </a:p>
          <a:p>
            <a:pPr lvl="1"/>
            <a:r>
              <a:rPr lang="en-US" sz="1600" dirty="0"/>
              <a:t>For each pair of variables X and Y, and each set of other variables S, see if X is independent of Y given S; if so, remove the edge between X and Y. </a:t>
            </a:r>
          </a:p>
          <a:p>
            <a:pPr lvl="1"/>
            <a:r>
              <a:rPr lang="en-US" sz="1600" dirty="0"/>
              <a:t>Find colliders by checking for conditional dependence (X</a:t>
            </a:r>
            <a:r>
              <a:rPr lang="en-US" sz="1600" dirty="0">
                <a:sym typeface="Wingdings" panose="05000000000000000000" pitchFamily="2" charset="2"/>
              </a:rPr>
              <a:t>SY implies X and Y are marginally independent but conditional on S become dependent)</a:t>
            </a:r>
            <a:r>
              <a:rPr lang="en-US" sz="1600" dirty="0"/>
              <a:t>; orient the edges of colliders. </a:t>
            </a:r>
          </a:p>
          <a:p>
            <a:pPr lvl="1"/>
            <a:r>
              <a:rPr lang="en-US" sz="1600" dirty="0"/>
              <a:t>Try to orient undirected edges by consistency with already-oriented edges; do this recursively until no more edges can be oriented.</a:t>
            </a:r>
          </a:p>
          <a:p>
            <a:r>
              <a:rPr lang="en-US" sz="2000" dirty="0"/>
              <a:t>Controversial!</a:t>
            </a:r>
          </a:p>
        </p:txBody>
      </p:sp>
      <p:sp>
        <p:nvSpPr>
          <p:cNvPr id="4" name="Slide Number Placeholder 3">
            <a:extLst>
              <a:ext uri="{FF2B5EF4-FFF2-40B4-BE49-F238E27FC236}">
                <a16:creationId xmlns="" xmlns:a16="http://schemas.microsoft.com/office/drawing/2014/main" id="{236E1A0D-039D-46B7-8BDC-DC74B293B77D}"/>
              </a:ext>
            </a:extLst>
          </p:cNvPr>
          <p:cNvSpPr>
            <a:spLocks noGrp="1"/>
          </p:cNvSpPr>
          <p:nvPr>
            <p:ph type="sldNum" sz="quarter" idx="12"/>
          </p:nvPr>
        </p:nvSpPr>
        <p:spPr/>
        <p:txBody>
          <a:bodyPr/>
          <a:lstStyle/>
          <a:p>
            <a:pPr>
              <a:defRPr/>
            </a:pPr>
            <a:fld id="{48CFD17B-4377-4738-82F6-BFFF12B1205C}" type="slidenum">
              <a:rPr lang="en-US" smtClean="0"/>
              <a:pPr>
                <a:defRPr/>
              </a:pPr>
              <a:t>75</a:t>
            </a:fld>
            <a:endParaRPr lang="en-US"/>
          </a:p>
        </p:txBody>
      </p:sp>
    </p:spTree>
    <p:extLst>
      <p:ext uri="{BB962C8B-B14F-4D97-AF65-F5344CB8AC3E}">
        <p14:creationId xmlns:p14="http://schemas.microsoft.com/office/powerpoint/2010/main" val="838544476"/>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Conclusions</a:t>
            </a:r>
          </a:p>
        </p:txBody>
      </p:sp>
      <p:sp>
        <p:nvSpPr>
          <p:cNvPr id="9" name="Content Placeholder 8"/>
          <p:cNvSpPr>
            <a:spLocks noGrp="1"/>
          </p:cNvSpPr>
          <p:nvPr>
            <p:ph idx="1"/>
          </p:nvPr>
        </p:nvSpPr>
        <p:spPr/>
        <p:txBody>
          <a:bodyPr/>
          <a:lstStyle/>
          <a:p>
            <a:r>
              <a:rPr lang="en-US" sz="2800" dirty="0"/>
              <a:t>Since the early 1980s, there has been a revolution in how we think about the link between statistical evidence and causal inferences</a:t>
            </a:r>
          </a:p>
          <a:p>
            <a:r>
              <a:rPr lang="en-US" sz="2800" dirty="0"/>
              <a:t>This revolution has affected many disciplines and elicited many debates</a:t>
            </a:r>
          </a:p>
          <a:p>
            <a:r>
              <a:rPr lang="en-US" sz="2800" dirty="0"/>
              <a:t>The tool set is in many ways different from typical statistical analysis, promoting clear articulation of questions and clear thinking about sources of bias</a:t>
            </a:r>
          </a:p>
          <a:p>
            <a:r>
              <a:rPr lang="en-US" sz="2800" dirty="0"/>
              <a:t>These tools foster efficient communication, better reasoning about study design and analysis, and improved interpretation</a:t>
            </a:r>
          </a:p>
          <a:p>
            <a:endParaRPr lang="en-US" sz="2800" dirty="0"/>
          </a:p>
          <a:p>
            <a:endParaRPr lang="en-US" sz="2800" dirty="0"/>
          </a:p>
        </p:txBody>
      </p:sp>
      <p:sp>
        <p:nvSpPr>
          <p:cNvPr id="7" name="Slide Number Placeholder 6"/>
          <p:cNvSpPr>
            <a:spLocks noGrp="1"/>
          </p:cNvSpPr>
          <p:nvPr>
            <p:ph type="sldNum" sz="quarter" idx="12"/>
          </p:nvPr>
        </p:nvSpPr>
        <p:spPr/>
        <p:txBody>
          <a:bodyPr/>
          <a:lstStyle/>
          <a:p>
            <a:pPr>
              <a:defRPr/>
            </a:pPr>
            <a:fld id="{5B6EFC1B-A6B9-448C-ADF1-5AD369E7940F}" type="slidenum">
              <a:rPr lang="en-US" smtClean="0"/>
              <a:pPr>
                <a:defRPr/>
              </a:pPr>
              <a:t>76</a:t>
            </a:fld>
            <a:endParaRPr lang="en-US"/>
          </a:p>
        </p:txBody>
      </p:sp>
    </p:spTree>
    <p:extLst>
      <p:ext uri="{BB962C8B-B14F-4D97-AF65-F5344CB8AC3E}">
        <p14:creationId xmlns:p14="http://schemas.microsoft.com/office/powerpoint/2010/main" val="3957382112"/>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Backup slides</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48CFD17B-4377-4738-82F6-BFFF12B1205C}" type="slidenum">
              <a:rPr lang="en-US" smtClean="0"/>
              <a:pPr>
                <a:defRPr/>
              </a:pPr>
              <a:t>77</a:t>
            </a:fld>
            <a:endParaRPr lang="en-US"/>
          </a:p>
        </p:txBody>
      </p:sp>
    </p:spTree>
    <p:extLst>
      <p:ext uri="{BB962C8B-B14F-4D97-AF65-F5344CB8AC3E}">
        <p14:creationId xmlns:p14="http://schemas.microsoft.com/office/powerpoint/2010/main" val="2541221110"/>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a:t>Conditioning on a Collider</a:t>
            </a:r>
          </a:p>
        </p:txBody>
      </p:sp>
      <p:sp>
        <p:nvSpPr>
          <p:cNvPr id="29699" name="Rectangle 3"/>
          <p:cNvSpPr>
            <a:spLocks noGrp="1" noChangeArrowheads="1"/>
          </p:cNvSpPr>
          <p:nvPr>
            <p:ph idx="1"/>
          </p:nvPr>
        </p:nvSpPr>
        <p:spPr/>
        <p:txBody>
          <a:bodyPr/>
          <a:lstStyle/>
          <a:p>
            <a:pPr eaLnBrk="1" hangingPunct="1">
              <a:buFontTx/>
              <a:buNone/>
            </a:pPr>
            <a:r>
              <a:rPr lang="en-US" altLang="en-US" dirty="0"/>
              <a:t>If two variables are statistically independent, but have a common effect, then, within levels of this effect, they will be statistically dependent.</a:t>
            </a:r>
          </a:p>
          <a:p>
            <a:pPr eaLnBrk="1" hangingPunct="1">
              <a:buFontTx/>
              <a:buNone/>
            </a:pPr>
            <a:endParaRPr lang="en-US" altLang="en-US" dirty="0"/>
          </a:p>
          <a:p>
            <a:pPr eaLnBrk="1" hangingPunct="1">
              <a:buFontTx/>
              <a:buNone/>
            </a:pPr>
            <a:endParaRPr lang="en-US" altLang="en-US" dirty="0"/>
          </a:p>
          <a:p>
            <a:pPr eaLnBrk="1" hangingPunct="1">
              <a:buFontTx/>
              <a:buNone/>
            </a:pPr>
            <a:r>
              <a:rPr lang="en-US" altLang="en-US" dirty="0"/>
              <a:t>Really.  </a:t>
            </a:r>
          </a:p>
          <a:p>
            <a:pPr eaLnBrk="1" hangingPunct="1">
              <a:buFontTx/>
              <a:buNone/>
            </a:pPr>
            <a:endParaRPr lang="en-US" altLang="en-US" dirty="0"/>
          </a:p>
          <a:p>
            <a:pPr eaLnBrk="1" hangingPunct="1">
              <a:buFontTx/>
              <a:buNone/>
            </a:pPr>
            <a:r>
              <a:rPr lang="en-US" altLang="en-US" dirty="0"/>
              <a:t>Usually. </a:t>
            </a:r>
          </a:p>
          <a:p>
            <a:pPr eaLnBrk="1" hangingPunct="1">
              <a:buFontTx/>
              <a:buNone/>
            </a:pPr>
            <a:endParaRPr lang="en-US" altLang="en-US" dirty="0"/>
          </a:p>
        </p:txBody>
      </p:sp>
      <p:sp>
        <p:nvSpPr>
          <p:cNvPr id="2" name="Slide Number Placeholder 1"/>
          <p:cNvSpPr>
            <a:spLocks noGrp="1"/>
          </p:cNvSpPr>
          <p:nvPr>
            <p:ph type="sldNum" sz="quarter" idx="12"/>
          </p:nvPr>
        </p:nvSpPr>
        <p:spPr/>
        <p:txBody>
          <a:bodyPr/>
          <a:lstStyle/>
          <a:p>
            <a:pPr>
              <a:defRPr/>
            </a:pPr>
            <a:fld id="{115B76B1-0873-4B31-A30C-3952D810BB69}" type="slidenum">
              <a:rPr lang="en-US" smtClean="0"/>
              <a:pPr>
                <a:defRPr/>
              </a:pPr>
              <a:t>78</a:t>
            </a:fld>
            <a:endParaRPr lang="en-US"/>
          </a:p>
        </p:txBody>
      </p:sp>
    </p:spTree>
    <p:extLst>
      <p:ext uri="{BB962C8B-B14F-4D97-AF65-F5344CB8AC3E}">
        <p14:creationId xmlns:p14="http://schemas.microsoft.com/office/powerpoint/2010/main" val="51178501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ltLang="en-US"/>
              <a:t>A collider anecdote</a:t>
            </a:r>
          </a:p>
        </p:txBody>
      </p:sp>
      <p:sp>
        <p:nvSpPr>
          <p:cNvPr id="30723" name="Rectangle 3"/>
          <p:cNvSpPr>
            <a:spLocks noGrp="1" noChangeArrowheads="1"/>
          </p:cNvSpPr>
          <p:nvPr>
            <p:ph idx="1"/>
          </p:nvPr>
        </p:nvSpPr>
        <p:spPr>
          <a:xfrm>
            <a:off x="124691" y="1629600"/>
            <a:ext cx="5389418" cy="4625975"/>
          </a:xfrm>
        </p:spPr>
        <p:txBody>
          <a:bodyPr/>
          <a:lstStyle/>
          <a:p>
            <a:pPr eaLnBrk="1" hangingPunct="1">
              <a:lnSpc>
                <a:spcPct val="90000"/>
              </a:lnSpc>
              <a:buFontTx/>
              <a:buNone/>
            </a:pPr>
            <a:r>
              <a:rPr lang="en-US" altLang="en-US" sz="2400" dirty="0"/>
              <a:t>Some tall people are fast, and some are slow.</a:t>
            </a:r>
          </a:p>
          <a:p>
            <a:pPr eaLnBrk="1" hangingPunct="1">
              <a:lnSpc>
                <a:spcPct val="90000"/>
              </a:lnSpc>
              <a:buFontTx/>
              <a:buNone/>
            </a:pPr>
            <a:r>
              <a:rPr lang="en-US" altLang="en-US" sz="2400" dirty="0"/>
              <a:t>Some short people are fast, and some are slow.</a:t>
            </a:r>
          </a:p>
          <a:p>
            <a:pPr eaLnBrk="1" hangingPunct="1">
              <a:lnSpc>
                <a:spcPct val="90000"/>
              </a:lnSpc>
              <a:buFontTx/>
              <a:buNone/>
            </a:pPr>
            <a:r>
              <a:rPr lang="en-US" altLang="en-US" sz="2400" dirty="0"/>
              <a:t>Knowing that somebody in the general population is short does not give you information about whether they are fast or slow.</a:t>
            </a:r>
          </a:p>
          <a:p>
            <a:pPr eaLnBrk="1" hangingPunct="1">
              <a:lnSpc>
                <a:spcPct val="90000"/>
              </a:lnSpc>
              <a:buFontTx/>
              <a:buNone/>
            </a:pPr>
            <a:endParaRPr lang="en-US" altLang="en-US" sz="2400" dirty="0"/>
          </a:p>
          <a:p>
            <a:pPr eaLnBrk="1" hangingPunct="1">
              <a:lnSpc>
                <a:spcPct val="90000"/>
              </a:lnSpc>
              <a:buFontTx/>
              <a:buNone/>
            </a:pPr>
            <a:r>
              <a:rPr lang="en-US" altLang="en-US" sz="2400" dirty="0"/>
              <a:t>NBA ball players must be either very tall, or very fast. </a:t>
            </a:r>
          </a:p>
          <a:p>
            <a:pPr eaLnBrk="1" hangingPunct="1">
              <a:lnSpc>
                <a:spcPct val="90000"/>
              </a:lnSpc>
              <a:buFontTx/>
              <a:buNone/>
            </a:pPr>
            <a:endParaRPr lang="en-US" altLang="en-US" sz="2400" dirty="0"/>
          </a:p>
          <a:p>
            <a:pPr eaLnBrk="1" hangingPunct="1">
              <a:lnSpc>
                <a:spcPct val="90000"/>
              </a:lnSpc>
              <a:buFontTx/>
              <a:buNone/>
            </a:pPr>
            <a:r>
              <a:rPr lang="en-US" altLang="en-US" sz="2400" dirty="0"/>
              <a:t>If you know an NBA ball player is short… what do you know about his speed?  </a:t>
            </a:r>
          </a:p>
        </p:txBody>
      </p:sp>
      <p:sp>
        <p:nvSpPr>
          <p:cNvPr id="2" name="Slide Number Placeholder 1"/>
          <p:cNvSpPr>
            <a:spLocks noGrp="1"/>
          </p:cNvSpPr>
          <p:nvPr>
            <p:ph type="sldNum" sz="quarter" idx="12"/>
          </p:nvPr>
        </p:nvSpPr>
        <p:spPr/>
        <p:txBody>
          <a:bodyPr/>
          <a:lstStyle/>
          <a:p>
            <a:pPr>
              <a:defRPr/>
            </a:pPr>
            <a:fld id="{115B76B1-0873-4B31-A30C-3952D810BB69}" type="slidenum">
              <a:rPr lang="en-US" smtClean="0"/>
              <a:pPr>
                <a:defRPr/>
              </a:pPr>
              <a:t>79</a:t>
            </a:fld>
            <a:endParaRPr lang="en-US"/>
          </a:p>
        </p:txBody>
      </p:sp>
      <p:pic>
        <p:nvPicPr>
          <p:cNvPr id="2050" name="Picture 2" descr="http://www.bathroomreader.com/wp-content/uploads/2013/11/0b5e01e71.jpg"/>
          <p:cNvPicPr>
            <a:picLocks noChangeAspect="1" noChangeArrowheads="1"/>
          </p:cNvPicPr>
          <p:nvPr/>
        </p:nvPicPr>
        <p:blipFill rotWithShape="1">
          <a:blip r:embed="rId3">
            <a:extLst>
              <a:ext uri="{28A0092B-C50C-407E-A947-70E740481C1C}">
                <a14:useLocalDpi xmlns:a14="http://schemas.microsoft.com/office/drawing/2010/main" val="0"/>
              </a:ext>
            </a:extLst>
          </a:blip>
          <a:srcRect r="16081"/>
          <a:stretch/>
        </p:blipFill>
        <p:spPr bwMode="auto">
          <a:xfrm>
            <a:off x="5962650" y="1343025"/>
            <a:ext cx="3181350" cy="5133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2846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normAutofit/>
          </a:bodyPr>
          <a:lstStyle/>
          <a:p>
            <a:pPr eaLnBrk="1" hangingPunct="1"/>
            <a:r>
              <a:rPr lang="en-US" altLang="en-US" dirty="0"/>
              <a:t>Causal Directed Acyclic Graphs</a:t>
            </a:r>
          </a:p>
        </p:txBody>
      </p:sp>
      <p:sp>
        <p:nvSpPr>
          <p:cNvPr id="2" name="Slide Number Placeholder 1"/>
          <p:cNvSpPr>
            <a:spLocks noGrp="1"/>
          </p:cNvSpPr>
          <p:nvPr>
            <p:ph type="sldNum" sz="quarter" idx="12"/>
          </p:nvPr>
        </p:nvSpPr>
        <p:spPr>
          <a:xfrm>
            <a:off x="8410267" y="6583362"/>
            <a:ext cx="733425" cy="274638"/>
          </a:xfrm>
        </p:spPr>
        <p:txBody>
          <a:bodyPr/>
          <a:lstStyle/>
          <a:p>
            <a:pPr>
              <a:defRPr/>
            </a:pPr>
            <a:fld id="{188FB08C-7B8D-4ADA-B345-492B06AC89BF}" type="slidenum">
              <a:rPr lang="en-US" smtClean="0"/>
              <a:pPr>
                <a:defRPr/>
              </a:pPr>
              <a:t>8</a:t>
            </a:fld>
            <a:endParaRPr lang="en-US" dirty="0"/>
          </a:p>
        </p:txBody>
      </p:sp>
      <p:sp>
        <p:nvSpPr>
          <p:cNvPr id="23555" name="Text Box 3"/>
          <p:cNvSpPr txBox="1">
            <a:spLocks noChangeArrowheads="1"/>
          </p:cNvSpPr>
          <p:nvPr/>
        </p:nvSpPr>
        <p:spPr bwMode="auto">
          <a:xfrm>
            <a:off x="7246934" y="5322342"/>
            <a:ext cx="3000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X</a:t>
            </a:r>
          </a:p>
        </p:txBody>
      </p:sp>
      <p:sp>
        <p:nvSpPr>
          <p:cNvPr id="23556" name="Text Box 4"/>
          <p:cNvSpPr txBox="1">
            <a:spLocks noChangeArrowheads="1"/>
          </p:cNvSpPr>
          <p:nvPr/>
        </p:nvSpPr>
        <p:spPr bwMode="auto">
          <a:xfrm>
            <a:off x="8694734" y="5323929"/>
            <a:ext cx="3873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Y</a:t>
            </a:r>
          </a:p>
        </p:txBody>
      </p:sp>
      <p:sp>
        <p:nvSpPr>
          <p:cNvPr id="23557" name="Text Box 5"/>
          <p:cNvSpPr txBox="1">
            <a:spLocks noChangeArrowheads="1"/>
          </p:cNvSpPr>
          <p:nvPr/>
        </p:nvSpPr>
        <p:spPr bwMode="auto">
          <a:xfrm>
            <a:off x="6729409" y="6043067"/>
            <a:ext cx="3444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U</a:t>
            </a:r>
          </a:p>
        </p:txBody>
      </p:sp>
      <p:cxnSp>
        <p:nvCxnSpPr>
          <p:cNvPr id="23558" name="AutoShape 6"/>
          <p:cNvCxnSpPr>
            <a:cxnSpLocks noChangeShapeType="1"/>
            <a:stCxn id="23555" idx="3"/>
            <a:endCxn id="23556" idx="1"/>
          </p:cNvCxnSpPr>
          <p:nvPr/>
        </p:nvCxnSpPr>
        <p:spPr bwMode="auto">
          <a:xfrm>
            <a:off x="7546972" y="5520779"/>
            <a:ext cx="1147762" cy="1588"/>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3559" name="AutoShape 7"/>
          <p:cNvCxnSpPr>
            <a:cxnSpLocks noChangeShapeType="1"/>
            <a:stCxn id="23557" idx="0"/>
            <a:endCxn id="23556" idx="2"/>
          </p:cNvCxnSpPr>
          <p:nvPr/>
        </p:nvCxnSpPr>
        <p:spPr bwMode="auto">
          <a:xfrm flipV="1">
            <a:off x="6902447" y="5720804"/>
            <a:ext cx="1985962" cy="322263"/>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3560" name="Text Box 8"/>
          <p:cNvSpPr txBox="1">
            <a:spLocks noChangeArrowheads="1"/>
          </p:cNvSpPr>
          <p:nvPr/>
        </p:nvSpPr>
        <p:spPr bwMode="auto">
          <a:xfrm>
            <a:off x="6107109" y="5323929"/>
            <a:ext cx="3000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A</a:t>
            </a:r>
          </a:p>
        </p:txBody>
      </p:sp>
      <p:cxnSp>
        <p:nvCxnSpPr>
          <p:cNvPr id="23561" name="AutoShape 9"/>
          <p:cNvCxnSpPr>
            <a:cxnSpLocks noChangeShapeType="1"/>
            <a:stCxn id="23560" idx="3"/>
            <a:endCxn id="23555" idx="1"/>
          </p:cNvCxnSpPr>
          <p:nvPr/>
        </p:nvCxnSpPr>
        <p:spPr bwMode="auto">
          <a:xfrm flipV="1">
            <a:off x="6407147" y="5520779"/>
            <a:ext cx="839787" cy="1588"/>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3562" name="AutoShape 10"/>
          <p:cNvCxnSpPr>
            <a:cxnSpLocks noChangeShapeType="1"/>
            <a:stCxn id="23557" idx="0"/>
            <a:endCxn id="23555" idx="2"/>
          </p:cNvCxnSpPr>
          <p:nvPr/>
        </p:nvCxnSpPr>
        <p:spPr bwMode="auto">
          <a:xfrm flipV="1">
            <a:off x="6902447" y="5719217"/>
            <a:ext cx="495300" cy="32385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3563" name="Text Box 11"/>
          <p:cNvSpPr txBox="1">
            <a:spLocks noChangeArrowheads="1"/>
          </p:cNvSpPr>
          <p:nvPr/>
        </p:nvSpPr>
        <p:spPr bwMode="auto">
          <a:xfrm>
            <a:off x="7635875" y="1781175"/>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A</a:t>
            </a:r>
          </a:p>
        </p:txBody>
      </p:sp>
      <p:sp>
        <p:nvSpPr>
          <p:cNvPr id="23564" name="Text Box 12"/>
          <p:cNvSpPr txBox="1">
            <a:spLocks noChangeArrowheads="1"/>
          </p:cNvSpPr>
          <p:nvPr/>
        </p:nvSpPr>
        <p:spPr bwMode="auto">
          <a:xfrm>
            <a:off x="8685212" y="1781175"/>
            <a:ext cx="333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Y</a:t>
            </a:r>
          </a:p>
        </p:txBody>
      </p:sp>
      <p:sp>
        <p:nvSpPr>
          <p:cNvPr id="23565" name="Text Box 13"/>
          <p:cNvSpPr txBox="1">
            <a:spLocks noChangeArrowheads="1"/>
          </p:cNvSpPr>
          <p:nvPr/>
        </p:nvSpPr>
        <p:spPr bwMode="auto">
          <a:xfrm>
            <a:off x="6281737" y="2554287"/>
            <a:ext cx="3444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U</a:t>
            </a:r>
          </a:p>
        </p:txBody>
      </p:sp>
      <p:cxnSp>
        <p:nvCxnSpPr>
          <p:cNvPr id="23566" name="AutoShape 14"/>
          <p:cNvCxnSpPr>
            <a:cxnSpLocks noChangeShapeType="1"/>
            <a:stCxn id="23563" idx="3"/>
            <a:endCxn id="23564" idx="1"/>
          </p:cNvCxnSpPr>
          <p:nvPr/>
        </p:nvCxnSpPr>
        <p:spPr bwMode="auto">
          <a:xfrm>
            <a:off x="7935912" y="1979612"/>
            <a:ext cx="749300" cy="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3567" name="AutoShape 15"/>
          <p:cNvCxnSpPr>
            <a:cxnSpLocks noChangeShapeType="1"/>
            <a:stCxn id="23565" idx="0"/>
            <a:endCxn id="23564" idx="2"/>
          </p:cNvCxnSpPr>
          <p:nvPr/>
        </p:nvCxnSpPr>
        <p:spPr bwMode="auto">
          <a:xfrm flipV="1">
            <a:off x="6454775" y="2178050"/>
            <a:ext cx="2397125" cy="376237"/>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3568" name="Text Box 16"/>
          <p:cNvSpPr txBox="1">
            <a:spLocks noChangeArrowheads="1"/>
          </p:cNvSpPr>
          <p:nvPr/>
        </p:nvSpPr>
        <p:spPr bwMode="auto">
          <a:xfrm>
            <a:off x="6613525" y="1797050"/>
            <a:ext cx="3000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X</a:t>
            </a:r>
          </a:p>
        </p:txBody>
      </p:sp>
      <p:cxnSp>
        <p:nvCxnSpPr>
          <p:cNvPr id="23569" name="AutoShape 17"/>
          <p:cNvCxnSpPr>
            <a:cxnSpLocks noChangeShapeType="1"/>
            <a:stCxn id="23568" idx="3"/>
            <a:endCxn id="23563" idx="1"/>
          </p:cNvCxnSpPr>
          <p:nvPr/>
        </p:nvCxnSpPr>
        <p:spPr bwMode="auto">
          <a:xfrm flipV="1">
            <a:off x="6913562" y="1979612"/>
            <a:ext cx="722313" cy="15875"/>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3570" name="AutoShape 18"/>
          <p:cNvCxnSpPr>
            <a:cxnSpLocks noChangeShapeType="1"/>
            <a:stCxn id="23565" idx="0"/>
            <a:endCxn id="23568" idx="2"/>
          </p:cNvCxnSpPr>
          <p:nvPr/>
        </p:nvCxnSpPr>
        <p:spPr bwMode="auto">
          <a:xfrm flipV="1">
            <a:off x="6454775" y="2193925"/>
            <a:ext cx="309562" cy="36036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3571" name="AutoShape 19"/>
          <p:cNvCxnSpPr>
            <a:cxnSpLocks noChangeShapeType="1"/>
            <a:stCxn id="23568" idx="0"/>
            <a:endCxn id="23564" idx="0"/>
          </p:cNvCxnSpPr>
          <p:nvPr/>
        </p:nvCxnSpPr>
        <p:spPr bwMode="auto">
          <a:xfrm rot="-5400000">
            <a:off x="7800181" y="745331"/>
            <a:ext cx="15875" cy="2087563"/>
          </a:xfrm>
          <a:prstGeom prst="curvedConnector3">
            <a:avLst>
              <a:gd name="adj1" fmla="val 1540000"/>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3572" name="Rectangle 20"/>
          <p:cNvSpPr>
            <a:spLocks noChangeArrowheads="1"/>
          </p:cNvSpPr>
          <p:nvPr/>
        </p:nvSpPr>
        <p:spPr bwMode="auto">
          <a:xfrm>
            <a:off x="342898" y="1598612"/>
            <a:ext cx="5764211" cy="4847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2000" dirty="0"/>
              <a:t>Show your assumptions about the causal relationships among X, Y, and possible covariates in a causal diagram:</a:t>
            </a:r>
          </a:p>
          <a:p>
            <a:pPr eaLnBrk="1" hangingPunct="1">
              <a:spcBef>
                <a:spcPct val="0"/>
              </a:spcBef>
              <a:buFontTx/>
              <a:buNone/>
            </a:pPr>
            <a:endParaRPr lang="en-US" altLang="en-US" sz="900" dirty="0"/>
          </a:p>
          <a:p>
            <a:pPr algn="just" eaLnBrk="1" hangingPunct="1">
              <a:spcBef>
                <a:spcPct val="0"/>
              </a:spcBef>
            </a:pPr>
            <a:r>
              <a:rPr lang="en-US" altLang="en-US" sz="2000" dirty="0"/>
              <a:t>If two variables shown in the graph have a common cause, you must show the cause in the graph.</a:t>
            </a:r>
          </a:p>
          <a:p>
            <a:pPr algn="just" eaLnBrk="1" hangingPunct="1">
              <a:spcBef>
                <a:spcPct val="0"/>
              </a:spcBef>
            </a:pPr>
            <a:r>
              <a:rPr lang="en-US" altLang="en-US" sz="2000" dirty="0"/>
              <a:t>Do not allow causal “loops”.</a:t>
            </a:r>
          </a:p>
          <a:p>
            <a:pPr algn="just" eaLnBrk="1" hangingPunct="1">
              <a:spcBef>
                <a:spcPct val="0"/>
              </a:spcBef>
            </a:pPr>
            <a:endParaRPr lang="en-US" altLang="en-US" sz="2000" dirty="0"/>
          </a:p>
          <a:p>
            <a:pPr algn="just" eaLnBrk="1" hangingPunct="1">
              <a:spcBef>
                <a:spcPct val="0"/>
              </a:spcBef>
            </a:pPr>
            <a:r>
              <a:rPr lang="en-US" altLang="en-US" sz="2000" dirty="0"/>
              <a:t>Useful to think of DAGs as a set of (vague) data generating rules.</a:t>
            </a:r>
          </a:p>
          <a:p>
            <a:pPr algn="just" eaLnBrk="1" hangingPunct="1">
              <a:spcBef>
                <a:spcPct val="0"/>
              </a:spcBef>
            </a:pPr>
            <a:r>
              <a:rPr lang="en-US" altLang="en-US" sz="2000" dirty="0"/>
              <a:t>Each variable is generated as a function of its parents and noise/unmeasured variables.</a:t>
            </a:r>
          </a:p>
          <a:p>
            <a:pPr algn="just" eaLnBrk="1" hangingPunct="1">
              <a:spcBef>
                <a:spcPct val="0"/>
              </a:spcBef>
              <a:buNone/>
            </a:pPr>
            <a:r>
              <a:rPr lang="en-US" altLang="en-US" sz="2000" dirty="0"/>
              <a:t>	X=f(A, </a:t>
            </a:r>
            <a:r>
              <a:rPr lang="en-US" altLang="en-US" sz="2000" dirty="0" err="1">
                <a:latin typeface="Symbol" panose="05050102010706020507" pitchFamily="18" charset="2"/>
              </a:rPr>
              <a:t>d</a:t>
            </a:r>
            <a:r>
              <a:rPr lang="en-US" altLang="en-US" sz="2000" baseline="-25000" dirty="0" err="1">
                <a:cs typeface="Times New Roman" panose="02020603050405020304" pitchFamily="18" charset="0"/>
              </a:rPr>
              <a:t>X</a:t>
            </a:r>
            <a:r>
              <a:rPr lang="en-US" altLang="en-US" sz="2000" dirty="0"/>
              <a:t>)</a:t>
            </a:r>
          </a:p>
          <a:p>
            <a:pPr algn="just" eaLnBrk="1" hangingPunct="1">
              <a:spcBef>
                <a:spcPct val="0"/>
              </a:spcBef>
              <a:buNone/>
            </a:pPr>
            <a:r>
              <a:rPr lang="en-US" altLang="en-US" sz="2000" dirty="0"/>
              <a:t>	Y=f(</a:t>
            </a:r>
            <a:r>
              <a:rPr lang="en-US" altLang="en-US" sz="2000" dirty="0" err="1"/>
              <a:t>X,U,</a:t>
            </a:r>
            <a:r>
              <a:rPr lang="en-US" altLang="en-US" sz="2000" dirty="0" err="1">
                <a:latin typeface="Symbol" panose="05050102010706020507" pitchFamily="18" charset="2"/>
              </a:rPr>
              <a:t>d</a:t>
            </a:r>
            <a:r>
              <a:rPr lang="en-US" altLang="en-US" sz="2000" baseline="-25000" dirty="0" err="1">
                <a:cs typeface="Times New Roman" panose="02020603050405020304" pitchFamily="18" charset="0"/>
              </a:rPr>
              <a:t>Y</a:t>
            </a:r>
            <a:r>
              <a:rPr lang="en-US" altLang="en-US" sz="2000" dirty="0"/>
              <a:t>)</a:t>
            </a:r>
          </a:p>
          <a:p>
            <a:pPr algn="just" eaLnBrk="1" hangingPunct="1">
              <a:spcBef>
                <a:spcPct val="0"/>
              </a:spcBef>
            </a:pPr>
            <a:r>
              <a:rPr lang="en-US" altLang="en-US" sz="2000" dirty="0"/>
              <a:t>Helpful as a starting point when specifying simulations.</a:t>
            </a:r>
          </a:p>
        </p:txBody>
      </p:sp>
      <p:grpSp>
        <p:nvGrpSpPr>
          <p:cNvPr id="23573" name="Group 21"/>
          <p:cNvGrpSpPr>
            <a:grpSpLocks/>
          </p:cNvGrpSpPr>
          <p:nvPr/>
        </p:nvGrpSpPr>
        <p:grpSpPr bwMode="auto">
          <a:xfrm>
            <a:off x="6556861" y="3177132"/>
            <a:ext cx="2381250" cy="2000250"/>
            <a:chOff x="2136" y="1527"/>
            <a:chExt cx="1500" cy="1260"/>
          </a:xfrm>
        </p:grpSpPr>
        <p:sp>
          <p:nvSpPr>
            <p:cNvPr id="23574" name="Text Box 22"/>
            <p:cNvSpPr txBox="1">
              <a:spLocks noChangeArrowheads="1"/>
            </p:cNvSpPr>
            <p:nvPr/>
          </p:nvSpPr>
          <p:spPr bwMode="auto">
            <a:xfrm>
              <a:off x="2821" y="1527"/>
              <a:ext cx="189"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A</a:t>
              </a:r>
            </a:p>
          </p:txBody>
        </p:sp>
        <p:sp>
          <p:nvSpPr>
            <p:cNvPr id="23575" name="Text Box 23"/>
            <p:cNvSpPr txBox="1">
              <a:spLocks noChangeArrowheads="1"/>
            </p:cNvSpPr>
            <p:nvPr/>
          </p:nvSpPr>
          <p:spPr bwMode="auto">
            <a:xfrm>
              <a:off x="3433" y="1553"/>
              <a:ext cx="20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Y</a:t>
              </a:r>
            </a:p>
          </p:txBody>
        </p:sp>
        <p:sp>
          <p:nvSpPr>
            <p:cNvPr id="23576" name="Text Box 24"/>
            <p:cNvSpPr txBox="1">
              <a:spLocks noChangeArrowheads="1"/>
            </p:cNvSpPr>
            <p:nvPr/>
          </p:nvSpPr>
          <p:spPr bwMode="auto">
            <a:xfrm>
              <a:off x="2804" y="2040"/>
              <a:ext cx="2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B</a:t>
              </a:r>
            </a:p>
          </p:txBody>
        </p:sp>
        <p:cxnSp>
          <p:nvCxnSpPr>
            <p:cNvPr id="23577" name="AutoShape 25"/>
            <p:cNvCxnSpPr>
              <a:cxnSpLocks noChangeShapeType="1"/>
              <a:stCxn id="23581" idx="3"/>
              <a:endCxn id="23575" idx="2"/>
            </p:cNvCxnSpPr>
            <p:nvPr/>
          </p:nvCxnSpPr>
          <p:spPr bwMode="auto">
            <a:xfrm flipV="1">
              <a:off x="3024" y="1803"/>
              <a:ext cx="511" cy="859"/>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3578" name="Text Box 26"/>
            <p:cNvSpPr txBox="1">
              <a:spLocks noChangeArrowheads="1"/>
            </p:cNvSpPr>
            <p:nvPr/>
          </p:nvSpPr>
          <p:spPr bwMode="auto">
            <a:xfrm>
              <a:off x="2136" y="1529"/>
              <a:ext cx="189"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X</a:t>
              </a:r>
            </a:p>
          </p:txBody>
        </p:sp>
        <p:cxnSp>
          <p:nvCxnSpPr>
            <p:cNvPr id="23579" name="AutoShape 27"/>
            <p:cNvCxnSpPr>
              <a:cxnSpLocks noChangeShapeType="1"/>
              <a:stCxn id="23578" idx="3"/>
              <a:endCxn id="23574" idx="1"/>
            </p:cNvCxnSpPr>
            <p:nvPr/>
          </p:nvCxnSpPr>
          <p:spPr bwMode="auto">
            <a:xfrm flipV="1">
              <a:off x="2325" y="1652"/>
              <a:ext cx="496" cy="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3580" name="AutoShape 28"/>
            <p:cNvCxnSpPr>
              <a:cxnSpLocks noChangeShapeType="1"/>
              <a:stCxn id="23576" idx="0"/>
              <a:endCxn id="23574" idx="2"/>
            </p:cNvCxnSpPr>
            <p:nvPr/>
          </p:nvCxnSpPr>
          <p:spPr bwMode="auto">
            <a:xfrm flipV="1">
              <a:off x="2913" y="1777"/>
              <a:ext cx="3" cy="263"/>
            </a:xfrm>
            <a:prstGeom prst="straightConnector1">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cxnSp>
        <p:sp>
          <p:nvSpPr>
            <p:cNvPr id="23581" name="Text Box 29"/>
            <p:cNvSpPr txBox="1">
              <a:spLocks noChangeArrowheads="1"/>
            </p:cNvSpPr>
            <p:nvPr/>
          </p:nvSpPr>
          <p:spPr bwMode="auto">
            <a:xfrm>
              <a:off x="2807" y="2537"/>
              <a:ext cx="217"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000" b="1"/>
                <a:t>E</a:t>
              </a:r>
            </a:p>
          </p:txBody>
        </p:sp>
        <p:cxnSp>
          <p:nvCxnSpPr>
            <p:cNvPr id="23582" name="AutoShape 30"/>
            <p:cNvCxnSpPr>
              <a:cxnSpLocks noChangeShapeType="1"/>
              <a:stCxn id="23581" idx="0"/>
              <a:endCxn id="23576" idx="2"/>
            </p:cNvCxnSpPr>
            <p:nvPr/>
          </p:nvCxnSpPr>
          <p:spPr bwMode="auto">
            <a:xfrm flipH="1" flipV="1">
              <a:off x="2913" y="2290"/>
              <a:ext cx="3" cy="247"/>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gr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ltLang="en-US"/>
              <a:t>A collider anecdote</a:t>
            </a:r>
          </a:p>
        </p:txBody>
      </p:sp>
      <p:sp>
        <p:nvSpPr>
          <p:cNvPr id="30723" name="Rectangle 3"/>
          <p:cNvSpPr>
            <a:spLocks noGrp="1" noChangeArrowheads="1"/>
          </p:cNvSpPr>
          <p:nvPr>
            <p:ph idx="1"/>
          </p:nvPr>
        </p:nvSpPr>
        <p:spPr/>
        <p:txBody>
          <a:bodyPr/>
          <a:lstStyle/>
          <a:p>
            <a:pPr eaLnBrk="1" hangingPunct="1">
              <a:lnSpc>
                <a:spcPct val="90000"/>
              </a:lnSpc>
              <a:buFontTx/>
              <a:buNone/>
            </a:pPr>
            <a:r>
              <a:rPr lang="en-US" altLang="en-US" sz="2400" dirty="0"/>
              <a:t>Some tall people are fast, and some are slow.</a:t>
            </a:r>
          </a:p>
          <a:p>
            <a:pPr eaLnBrk="1" hangingPunct="1">
              <a:lnSpc>
                <a:spcPct val="90000"/>
              </a:lnSpc>
              <a:buFontTx/>
              <a:buNone/>
            </a:pPr>
            <a:r>
              <a:rPr lang="en-US" altLang="en-US" sz="2400" dirty="0"/>
              <a:t>Some short people are fast, and some are slow.</a:t>
            </a:r>
          </a:p>
          <a:p>
            <a:pPr eaLnBrk="1" hangingPunct="1">
              <a:lnSpc>
                <a:spcPct val="90000"/>
              </a:lnSpc>
              <a:buFontTx/>
              <a:buNone/>
            </a:pPr>
            <a:r>
              <a:rPr lang="en-US" altLang="en-US" sz="2400" dirty="0"/>
              <a:t>Knowing that somebody in the general population is short does not give you information about whether they are fast or slow.</a:t>
            </a:r>
          </a:p>
          <a:p>
            <a:pPr eaLnBrk="1" hangingPunct="1">
              <a:lnSpc>
                <a:spcPct val="90000"/>
              </a:lnSpc>
              <a:buFontTx/>
              <a:buNone/>
            </a:pPr>
            <a:endParaRPr lang="en-US" altLang="en-US" sz="2400" dirty="0"/>
          </a:p>
          <a:p>
            <a:pPr eaLnBrk="1" hangingPunct="1">
              <a:lnSpc>
                <a:spcPct val="90000"/>
              </a:lnSpc>
              <a:buFontTx/>
              <a:buNone/>
            </a:pPr>
            <a:r>
              <a:rPr lang="en-US" altLang="en-US" sz="2400" dirty="0"/>
              <a:t>NBA ball players must be either very tall, or very fast. </a:t>
            </a:r>
          </a:p>
          <a:p>
            <a:pPr eaLnBrk="1" hangingPunct="1">
              <a:lnSpc>
                <a:spcPct val="90000"/>
              </a:lnSpc>
              <a:buFontTx/>
              <a:buNone/>
            </a:pPr>
            <a:endParaRPr lang="en-US" altLang="en-US" sz="2400" dirty="0"/>
          </a:p>
          <a:p>
            <a:pPr eaLnBrk="1" hangingPunct="1">
              <a:lnSpc>
                <a:spcPct val="90000"/>
              </a:lnSpc>
              <a:buFontTx/>
              <a:buNone/>
            </a:pPr>
            <a:r>
              <a:rPr lang="en-US" altLang="en-US" sz="2400" dirty="0"/>
              <a:t>If you know an NBA ball player is short… what do you know about his speed?  </a:t>
            </a:r>
          </a:p>
        </p:txBody>
      </p:sp>
      <p:sp>
        <p:nvSpPr>
          <p:cNvPr id="2" name="Slide Number Placeholder 1"/>
          <p:cNvSpPr>
            <a:spLocks noGrp="1"/>
          </p:cNvSpPr>
          <p:nvPr>
            <p:ph type="sldNum" sz="quarter" idx="12"/>
          </p:nvPr>
        </p:nvSpPr>
        <p:spPr/>
        <p:txBody>
          <a:bodyPr/>
          <a:lstStyle/>
          <a:p>
            <a:pPr>
              <a:defRPr/>
            </a:pPr>
            <a:fld id="{115B76B1-0873-4B31-A30C-3952D810BB69}" type="slidenum">
              <a:rPr lang="en-US" smtClean="0"/>
              <a:pPr>
                <a:defRPr/>
              </a:pPr>
              <a:t>80</a:t>
            </a:fld>
            <a:endParaRPr lang="en-US"/>
          </a:p>
        </p:txBody>
      </p:sp>
      <p:sp>
        <p:nvSpPr>
          <p:cNvPr id="5" name="Text Box 3"/>
          <p:cNvSpPr txBox="1">
            <a:spLocks noChangeArrowheads="1"/>
          </p:cNvSpPr>
          <p:nvPr/>
        </p:nvSpPr>
        <p:spPr bwMode="auto">
          <a:xfrm>
            <a:off x="5432653" y="5482545"/>
            <a:ext cx="313077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2800" b="1" dirty="0"/>
              <a:t>NBA player</a:t>
            </a:r>
          </a:p>
        </p:txBody>
      </p:sp>
      <p:sp>
        <p:nvSpPr>
          <p:cNvPr id="6" name="Text Box 5"/>
          <p:cNvSpPr txBox="1">
            <a:spLocks noChangeArrowheads="1"/>
          </p:cNvSpPr>
          <p:nvPr/>
        </p:nvSpPr>
        <p:spPr bwMode="auto">
          <a:xfrm>
            <a:off x="2583544" y="6082620"/>
            <a:ext cx="199821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r" eaLnBrk="1" hangingPunct="1">
              <a:spcBef>
                <a:spcPct val="0"/>
              </a:spcBef>
              <a:buFontTx/>
              <a:buNone/>
            </a:pPr>
            <a:r>
              <a:rPr lang="en-US" altLang="en-US" sz="2800" b="1" dirty="0"/>
              <a:t>Speed</a:t>
            </a:r>
          </a:p>
        </p:txBody>
      </p:sp>
      <p:sp>
        <p:nvSpPr>
          <p:cNvPr id="7" name="Text Box 8"/>
          <p:cNvSpPr txBox="1">
            <a:spLocks noChangeArrowheads="1"/>
          </p:cNvSpPr>
          <p:nvPr/>
        </p:nvSpPr>
        <p:spPr bwMode="auto">
          <a:xfrm>
            <a:off x="1959430" y="5176157"/>
            <a:ext cx="257787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r" eaLnBrk="1" hangingPunct="1">
              <a:spcBef>
                <a:spcPct val="0"/>
              </a:spcBef>
              <a:buFontTx/>
              <a:buNone/>
            </a:pPr>
            <a:r>
              <a:rPr lang="en-US" altLang="en-US" sz="2800" b="1" dirty="0"/>
              <a:t>Height</a:t>
            </a:r>
          </a:p>
        </p:txBody>
      </p:sp>
      <p:cxnSp>
        <p:nvCxnSpPr>
          <p:cNvPr id="8" name="AutoShape 9"/>
          <p:cNvCxnSpPr>
            <a:cxnSpLocks noChangeShapeType="1"/>
            <a:stCxn id="7" idx="3"/>
            <a:endCxn id="5" idx="1"/>
          </p:cNvCxnSpPr>
          <p:nvPr/>
        </p:nvCxnSpPr>
        <p:spPr bwMode="auto">
          <a:xfrm>
            <a:off x="4537304" y="5437767"/>
            <a:ext cx="895349" cy="306388"/>
          </a:xfrm>
          <a:prstGeom prst="straightConnector1">
            <a:avLst/>
          </a:prstGeom>
          <a:noFill/>
          <a:ln w="9525">
            <a:solidFill>
              <a:schemeClr val="tx1"/>
            </a:solidFill>
            <a:round/>
            <a:headEnd/>
            <a:tailEnd type="stealth" w="lg" len="lg"/>
          </a:ln>
          <a:extLst>
            <a:ext uri="{909E8E84-426E-40DD-AFC4-6F175D3DCCD1}">
              <a14:hiddenFill xmlns:a14="http://schemas.microsoft.com/office/drawing/2010/main">
                <a:noFill/>
              </a14:hiddenFill>
            </a:ext>
          </a:extLst>
        </p:spPr>
      </p:cxnSp>
      <p:cxnSp>
        <p:nvCxnSpPr>
          <p:cNvPr id="9" name="AutoShape 10"/>
          <p:cNvCxnSpPr>
            <a:cxnSpLocks noChangeShapeType="1"/>
            <a:stCxn id="6" idx="3"/>
            <a:endCxn id="5" idx="1"/>
          </p:cNvCxnSpPr>
          <p:nvPr/>
        </p:nvCxnSpPr>
        <p:spPr bwMode="auto">
          <a:xfrm flipV="1">
            <a:off x="4581754" y="5744155"/>
            <a:ext cx="850899" cy="600075"/>
          </a:xfrm>
          <a:prstGeom prst="straightConnector1">
            <a:avLst/>
          </a:prstGeom>
          <a:noFill/>
          <a:ln w="9525">
            <a:solidFill>
              <a:schemeClr val="tx1"/>
            </a:solidFill>
            <a:round/>
            <a:headEnd/>
            <a:tailEnd type="stealth" w="lg" len="lg"/>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51791387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altLang="en-US"/>
              <a:t>A collider anecdote</a:t>
            </a:r>
          </a:p>
        </p:txBody>
      </p:sp>
      <p:sp>
        <p:nvSpPr>
          <p:cNvPr id="31747" name="Rectangle 3"/>
          <p:cNvSpPr>
            <a:spLocks noGrp="1" noChangeArrowheads="1"/>
          </p:cNvSpPr>
          <p:nvPr>
            <p:ph idx="1"/>
          </p:nvPr>
        </p:nvSpPr>
        <p:spPr/>
        <p:txBody>
          <a:bodyPr/>
          <a:lstStyle/>
          <a:p>
            <a:pPr eaLnBrk="1" hangingPunct="1">
              <a:buFontTx/>
              <a:buNone/>
            </a:pPr>
            <a:r>
              <a:rPr lang="en-US" altLang="en-US"/>
              <a:t>I throw a party, and I only invite people who are either very rich or very funny.</a:t>
            </a:r>
          </a:p>
          <a:p>
            <a:pPr eaLnBrk="1" hangingPunct="1">
              <a:buFontTx/>
              <a:buNone/>
            </a:pPr>
            <a:endParaRPr lang="en-US" altLang="en-US"/>
          </a:p>
          <a:p>
            <a:pPr eaLnBrk="1" hangingPunct="1">
              <a:buFontTx/>
              <a:buNone/>
            </a:pPr>
            <a:r>
              <a:rPr lang="en-US" altLang="en-US"/>
              <a:t>You come to my party (you are very funny) and get stuck talking to the most </a:t>
            </a:r>
            <a:r>
              <a:rPr lang="en-US" altLang="en-US" b="1"/>
              <a:t>boring</a:t>
            </a:r>
            <a:r>
              <a:rPr lang="en-US" altLang="en-US"/>
              <a:t> person you have ever met.</a:t>
            </a:r>
          </a:p>
          <a:p>
            <a:pPr eaLnBrk="1" hangingPunct="1">
              <a:buFontTx/>
              <a:buNone/>
            </a:pPr>
            <a:endParaRPr lang="en-US" altLang="en-US"/>
          </a:p>
          <a:p>
            <a:pPr eaLnBrk="1" hangingPunct="1">
              <a:buFontTx/>
              <a:buNone/>
            </a:pPr>
            <a:r>
              <a:rPr lang="en-US" altLang="en-US"/>
              <a:t>Is he rich?</a:t>
            </a:r>
          </a:p>
        </p:txBody>
      </p:sp>
      <p:sp>
        <p:nvSpPr>
          <p:cNvPr id="2" name="Slide Number Placeholder 1"/>
          <p:cNvSpPr>
            <a:spLocks noGrp="1"/>
          </p:cNvSpPr>
          <p:nvPr>
            <p:ph type="sldNum" sz="quarter" idx="12"/>
          </p:nvPr>
        </p:nvSpPr>
        <p:spPr/>
        <p:txBody>
          <a:bodyPr/>
          <a:lstStyle/>
          <a:p>
            <a:pPr>
              <a:defRPr/>
            </a:pPr>
            <a:fld id="{115B76B1-0873-4B31-A30C-3952D810BB69}" type="slidenum">
              <a:rPr lang="en-US" smtClean="0"/>
              <a:pPr>
                <a:defRPr/>
              </a:pPr>
              <a:t>81</a:t>
            </a:fld>
            <a:endParaRPr lang="en-US"/>
          </a:p>
        </p:txBody>
      </p:sp>
    </p:spTree>
    <p:extLst>
      <p:ext uri="{BB962C8B-B14F-4D97-AF65-F5344CB8AC3E}">
        <p14:creationId xmlns:p14="http://schemas.microsoft.com/office/powerpoint/2010/main" val="148895753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altLang="en-US"/>
              <a:t>A collider anecdote</a:t>
            </a:r>
          </a:p>
        </p:txBody>
      </p:sp>
      <p:sp>
        <p:nvSpPr>
          <p:cNvPr id="31747" name="Rectangle 3"/>
          <p:cNvSpPr>
            <a:spLocks noGrp="1" noChangeArrowheads="1"/>
          </p:cNvSpPr>
          <p:nvPr>
            <p:ph idx="1"/>
          </p:nvPr>
        </p:nvSpPr>
        <p:spPr/>
        <p:txBody>
          <a:bodyPr/>
          <a:lstStyle/>
          <a:p>
            <a:pPr eaLnBrk="1" hangingPunct="1">
              <a:buFontTx/>
              <a:buNone/>
            </a:pPr>
            <a:r>
              <a:rPr lang="en-US" altLang="en-US"/>
              <a:t>I throw a party, and I only invite people who are either very rich or very funny.</a:t>
            </a:r>
          </a:p>
          <a:p>
            <a:pPr eaLnBrk="1" hangingPunct="1">
              <a:buFontTx/>
              <a:buNone/>
            </a:pPr>
            <a:endParaRPr lang="en-US" altLang="en-US"/>
          </a:p>
          <a:p>
            <a:pPr eaLnBrk="1" hangingPunct="1">
              <a:buFontTx/>
              <a:buNone/>
            </a:pPr>
            <a:r>
              <a:rPr lang="en-US" altLang="en-US"/>
              <a:t>You come to my party (you are very funny) and get stuck talking to the most </a:t>
            </a:r>
            <a:r>
              <a:rPr lang="en-US" altLang="en-US" b="1"/>
              <a:t>boring</a:t>
            </a:r>
            <a:r>
              <a:rPr lang="en-US" altLang="en-US"/>
              <a:t> person you have ever met.</a:t>
            </a:r>
          </a:p>
          <a:p>
            <a:pPr eaLnBrk="1" hangingPunct="1">
              <a:buFontTx/>
              <a:buNone/>
            </a:pPr>
            <a:endParaRPr lang="en-US" altLang="en-US"/>
          </a:p>
          <a:p>
            <a:pPr eaLnBrk="1" hangingPunct="1">
              <a:buFontTx/>
              <a:buNone/>
            </a:pPr>
            <a:r>
              <a:rPr lang="en-US" altLang="en-US"/>
              <a:t>Is he rich?</a:t>
            </a:r>
          </a:p>
        </p:txBody>
      </p:sp>
      <p:sp>
        <p:nvSpPr>
          <p:cNvPr id="2" name="Slide Number Placeholder 1"/>
          <p:cNvSpPr>
            <a:spLocks noGrp="1"/>
          </p:cNvSpPr>
          <p:nvPr>
            <p:ph type="sldNum" sz="quarter" idx="12"/>
          </p:nvPr>
        </p:nvSpPr>
        <p:spPr/>
        <p:txBody>
          <a:bodyPr/>
          <a:lstStyle/>
          <a:p>
            <a:pPr>
              <a:defRPr/>
            </a:pPr>
            <a:fld id="{115B76B1-0873-4B31-A30C-3952D810BB69}" type="slidenum">
              <a:rPr lang="en-US" smtClean="0"/>
              <a:pPr>
                <a:defRPr/>
              </a:pPr>
              <a:t>82</a:t>
            </a:fld>
            <a:endParaRPr lang="en-US"/>
          </a:p>
        </p:txBody>
      </p:sp>
      <p:sp>
        <p:nvSpPr>
          <p:cNvPr id="5" name="Text Box 3"/>
          <p:cNvSpPr txBox="1">
            <a:spLocks noChangeArrowheads="1"/>
          </p:cNvSpPr>
          <p:nvPr/>
        </p:nvSpPr>
        <p:spPr bwMode="auto">
          <a:xfrm>
            <a:off x="5432653" y="5482545"/>
            <a:ext cx="313077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spcBef>
                <a:spcPct val="0"/>
              </a:spcBef>
              <a:buFontTx/>
              <a:buNone/>
            </a:pPr>
            <a:r>
              <a:rPr lang="en-US" altLang="en-US" sz="2800" b="1" dirty="0"/>
              <a:t>Party invitation</a:t>
            </a:r>
          </a:p>
        </p:txBody>
      </p:sp>
      <p:sp>
        <p:nvSpPr>
          <p:cNvPr id="6" name="Text Box 5"/>
          <p:cNvSpPr txBox="1">
            <a:spLocks noChangeArrowheads="1"/>
          </p:cNvSpPr>
          <p:nvPr/>
        </p:nvSpPr>
        <p:spPr bwMode="auto">
          <a:xfrm>
            <a:off x="2583544" y="6082620"/>
            <a:ext cx="199821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r" eaLnBrk="1" hangingPunct="1">
              <a:spcBef>
                <a:spcPct val="0"/>
              </a:spcBef>
              <a:buFontTx/>
              <a:buNone/>
            </a:pPr>
            <a:r>
              <a:rPr lang="en-US" altLang="en-US" sz="2800" b="1" dirty="0"/>
              <a:t>Funniness</a:t>
            </a:r>
          </a:p>
        </p:txBody>
      </p:sp>
      <p:sp>
        <p:nvSpPr>
          <p:cNvPr id="7" name="Text Box 8"/>
          <p:cNvSpPr txBox="1">
            <a:spLocks noChangeArrowheads="1"/>
          </p:cNvSpPr>
          <p:nvPr/>
        </p:nvSpPr>
        <p:spPr bwMode="auto">
          <a:xfrm>
            <a:off x="1959430" y="5176157"/>
            <a:ext cx="257787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wrap="square">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r" eaLnBrk="1" hangingPunct="1">
              <a:spcBef>
                <a:spcPct val="0"/>
              </a:spcBef>
              <a:buFontTx/>
              <a:buNone/>
            </a:pPr>
            <a:r>
              <a:rPr lang="en-US" altLang="en-US" sz="2800" b="1" dirty="0"/>
              <a:t>Wealth</a:t>
            </a:r>
          </a:p>
        </p:txBody>
      </p:sp>
      <p:cxnSp>
        <p:nvCxnSpPr>
          <p:cNvPr id="8" name="AutoShape 9"/>
          <p:cNvCxnSpPr>
            <a:cxnSpLocks noChangeShapeType="1"/>
            <a:stCxn id="7" idx="3"/>
            <a:endCxn id="5" idx="1"/>
          </p:cNvCxnSpPr>
          <p:nvPr/>
        </p:nvCxnSpPr>
        <p:spPr bwMode="auto">
          <a:xfrm>
            <a:off x="4537304" y="5437767"/>
            <a:ext cx="895349" cy="306388"/>
          </a:xfrm>
          <a:prstGeom prst="straightConnector1">
            <a:avLst/>
          </a:prstGeom>
          <a:noFill/>
          <a:ln w="9525">
            <a:solidFill>
              <a:schemeClr val="tx1"/>
            </a:solidFill>
            <a:round/>
            <a:headEnd/>
            <a:tailEnd type="stealth" w="lg" len="lg"/>
          </a:ln>
          <a:extLst>
            <a:ext uri="{909E8E84-426E-40DD-AFC4-6F175D3DCCD1}">
              <a14:hiddenFill xmlns:a14="http://schemas.microsoft.com/office/drawing/2010/main">
                <a:noFill/>
              </a14:hiddenFill>
            </a:ext>
          </a:extLst>
        </p:spPr>
      </p:cxnSp>
      <p:cxnSp>
        <p:nvCxnSpPr>
          <p:cNvPr id="9" name="AutoShape 10"/>
          <p:cNvCxnSpPr>
            <a:cxnSpLocks noChangeShapeType="1"/>
            <a:stCxn id="6" idx="3"/>
            <a:endCxn id="5" idx="1"/>
          </p:cNvCxnSpPr>
          <p:nvPr/>
        </p:nvCxnSpPr>
        <p:spPr bwMode="auto">
          <a:xfrm flipV="1">
            <a:off x="4581754" y="5744155"/>
            <a:ext cx="850899" cy="600075"/>
          </a:xfrm>
          <a:prstGeom prst="straightConnector1">
            <a:avLst/>
          </a:prstGeom>
          <a:noFill/>
          <a:ln w="9525">
            <a:solidFill>
              <a:schemeClr val="tx1"/>
            </a:solidFill>
            <a:round/>
            <a:headEnd/>
            <a:tailEnd type="stealth" w="lg" len="lg"/>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07747573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rmAutofit fontScale="90000"/>
          </a:bodyPr>
          <a:lstStyle/>
          <a:p>
            <a:pPr eaLnBrk="1" hangingPunct="1"/>
            <a:r>
              <a:rPr lang="en-US" altLang="en-US" dirty="0"/>
              <a:t>A Collider Simulation: Please try this at home. </a:t>
            </a:r>
          </a:p>
        </p:txBody>
      </p:sp>
      <p:sp>
        <p:nvSpPr>
          <p:cNvPr id="32771" name="Rectangle 3"/>
          <p:cNvSpPr>
            <a:spLocks noGrp="1" noChangeArrowheads="1"/>
          </p:cNvSpPr>
          <p:nvPr>
            <p:ph idx="1"/>
          </p:nvPr>
        </p:nvSpPr>
        <p:spPr/>
        <p:txBody>
          <a:bodyPr/>
          <a:lstStyle/>
          <a:p>
            <a:pPr marL="119062" indent="0" eaLnBrk="1" hangingPunct="1">
              <a:buNone/>
            </a:pPr>
            <a:r>
              <a:rPr lang="en-US" altLang="en-US" dirty="0"/>
              <a:t>Make up some rules following the structure of the DAG, such that X and Y are independent causes of Z, then assess association between X and Y after conditioning on Z: </a:t>
            </a:r>
          </a:p>
          <a:p>
            <a:pPr eaLnBrk="1" hangingPunct="1"/>
            <a:r>
              <a:rPr lang="en-US" altLang="en-US" dirty="0"/>
              <a:t>X~N(0,1)</a:t>
            </a:r>
          </a:p>
          <a:p>
            <a:pPr eaLnBrk="1" hangingPunct="1"/>
            <a:r>
              <a:rPr lang="en-US" altLang="en-US" dirty="0"/>
              <a:t>Y~N(0,1)</a:t>
            </a:r>
          </a:p>
          <a:p>
            <a:pPr eaLnBrk="1" hangingPunct="1"/>
            <a:r>
              <a:rPr lang="en-US" altLang="en-US" dirty="0" err="1"/>
              <a:t>e~N</a:t>
            </a:r>
            <a:r>
              <a:rPr lang="en-US" altLang="en-US" dirty="0"/>
              <a:t>(0,1)</a:t>
            </a:r>
          </a:p>
          <a:p>
            <a:pPr eaLnBrk="1" hangingPunct="1"/>
            <a:r>
              <a:rPr lang="en-US" altLang="en-US" dirty="0"/>
              <a:t>Z=</a:t>
            </a:r>
            <a:r>
              <a:rPr lang="en-US" altLang="en-US" dirty="0" err="1"/>
              <a:t>X+Y+e</a:t>
            </a:r>
            <a:endParaRPr lang="en-US" altLang="en-US" dirty="0"/>
          </a:p>
          <a:p>
            <a:pPr eaLnBrk="1" hangingPunct="1"/>
            <a:r>
              <a:rPr lang="en-US" altLang="en-US" dirty="0"/>
              <a:t>n=100</a:t>
            </a:r>
          </a:p>
          <a:p>
            <a:pPr eaLnBrk="1" hangingPunct="1"/>
            <a:endParaRPr lang="en-US" altLang="en-US" dirty="0"/>
          </a:p>
        </p:txBody>
      </p:sp>
      <p:sp>
        <p:nvSpPr>
          <p:cNvPr id="2" name="Slide Number Placeholder 1"/>
          <p:cNvSpPr>
            <a:spLocks noGrp="1"/>
          </p:cNvSpPr>
          <p:nvPr>
            <p:ph type="sldNum" sz="quarter" idx="12"/>
          </p:nvPr>
        </p:nvSpPr>
        <p:spPr/>
        <p:txBody>
          <a:bodyPr/>
          <a:lstStyle/>
          <a:p>
            <a:pPr>
              <a:defRPr/>
            </a:pPr>
            <a:fld id="{115B76B1-0873-4B31-A30C-3952D810BB69}" type="slidenum">
              <a:rPr lang="en-US" smtClean="0"/>
              <a:pPr>
                <a:defRPr/>
              </a:pPr>
              <a:t>83</a:t>
            </a:fld>
            <a:endParaRPr lang="en-US"/>
          </a:p>
        </p:txBody>
      </p:sp>
    </p:spTree>
    <p:extLst>
      <p:ext uri="{BB962C8B-B14F-4D97-AF65-F5344CB8AC3E}">
        <p14:creationId xmlns:p14="http://schemas.microsoft.com/office/powerpoint/2010/main" val="101006924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X and Y are independent; X and Z are positively associated</a:t>
            </a:r>
          </a:p>
        </p:txBody>
      </p:sp>
      <p:sp>
        <p:nvSpPr>
          <p:cNvPr id="2" name="Slide Number Placeholder 1"/>
          <p:cNvSpPr>
            <a:spLocks noGrp="1"/>
          </p:cNvSpPr>
          <p:nvPr>
            <p:ph type="sldNum" sz="quarter" idx="12"/>
          </p:nvPr>
        </p:nvSpPr>
        <p:spPr/>
        <p:txBody>
          <a:bodyPr/>
          <a:lstStyle/>
          <a:p>
            <a:pPr>
              <a:defRPr/>
            </a:pPr>
            <a:fld id="{115B76B1-0873-4B31-A30C-3952D810BB69}" type="slidenum">
              <a:rPr lang="en-US" smtClean="0"/>
              <a:pPr>
                <a:defRPr/>
              </a:pPr>
              <a:t>84</a:t>
            </a:fld>
            <a:endParaRPr lang="en-US"/>
          </a:p>
        </p:txBody>
      </p:sp>
      <p:pic>
        <p:nvPicPr>
          <p:cNvPr id="3379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738" y="2511425"/>
            <a:ext cx="3836987" cy="280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33796" name="Text Box 5"/>
          <p:cNvSpPr txBox="1">
            <a:spLocks noChangeArrowheads="1"/>
          </p:cNvSpPr>
          <p:nvPr/>
        </p:nvSpPr>
        <p:spPr bwMode="auto">
          <a:xfrm>
            <a:off x="938213" y="1909763"/>
            <a:ext cx="1860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marL="285750" indent="-285750"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FontTx/>
              <a:buNone/>
            </a:pPr>
            <a:r>
              <a:rPr lang="en-US" altLang="en-US" sz="2400" b="1"/>
              <a:t>Scatter X , Y</a:t>
            </a:r>
          </a:p>
        </p:txBody>
      </p:sp>
      <p:pic>
        <p:nvPicPr>
          <p:cNvPr id="33797"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81525" y="2490788"/>
            <a:ext cx="3836988" cy="2808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33798" name="Text Box 7"/>
          <p:cNvSpPr txBox="1">
            <a:spLocks noChangeArrowheads="1"/>
          </p:cNvSpPr>
          <p:nvPr/>
        </p:nvSpPr>
        <p:spPr bwMode="auto">
          <a:xfrm>
            <a:off x="5299075" y="1916113"/>
            <a:ext cx="18430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marL="285750" indent="-285750"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FontTx/>
              <a:buNone/>
            </a:pPr>
            <a:r>
              <a:rPr lang="en-US" altLang="en-US" sz="2400" b="1"/>
              <a:t>Scatter X , Z</a:t>
            </a:r>
          </a:p>
        </p:txBody>
      </p:sp>
      <p:sp>
        <p:nvSpPr>
          <p:cNvPr id="4" name="TextBox 3"/>
          <p:cNvSpPr txBox="1"/>
          <p:nvPr/>
        </p:nvSpPr>
        <p:spPr>
          <a:xfrm>
            <a:off x="841176" y="5652655"/>
            <a:ext cx="1957587" cy="523220"/>
          </a:xfrm>
          <a:prstGeom prst="rect">
            <a:avLst/>
          </a:prstGeom>
          <a:noFill/>
        </p:spPr>
        <p:txBody>
          <a:bodyPr wrap="none" rtlCol="0">
            <a:spAutoFit/>
          </a:bodyPr>
          <a:lstStyle/>
          <a:p>
            <a:pPr>
              <a:buNone/>
            </a:pPr>
            <a:r>
              <a:rPr lang="en-US" dirty="0"/>
              <a:t>Independent</a:t>
            </a:r>
          </a:p>
        </p:txBody>
      </p:sp>
      <p:sp>
        <p:nvSpPr>
          <p:cNvPr id="9" name="TextBox 8"/>
          <p:cNvSpPr txBox="1"/>
          <p:nvPr/>
        </p:nvSpPr>
        <p:spPr>
          <a:xfrm>
            <a:off x="5438097" y="5626427"/>
            <a:ext cx="3261855" cy="523220"/>
          </a:xfrm>
          <a:prstGeom prst="rect">
            <a:avLst/>
          </a:prstGeom>
          <a:noFill/>
        </p:spPr>
        <p:txBody>
          <a:bodyPr wrap="none" rtlCol="0">
            <a:spAutoFit/>
          </a:bodyPr>
          <a:lstStyle/>
          <a:p>
            <a:pPr>
              <a:buNone/>
            </a:pPr>
            <a:r>
              <a:rPr lang="en-US" dirty="0"/>
              <a:t>Positively Associated</a:t>
            </a:r>
          </a:p>
        </p:txBody>
      </p:sp>
    </p:spTree>
    <p:extLst>
      <p:ext uri="{BB962C8B-B14F-4D97-AF65-F5344CB8AC3E}">
        <p14:creationId xmlns:p14="http://schemas.microsoft.com/office/powerpoint/2010/main" val="125563011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a:t>X is inversely associated with Y, conditional on Z</a:t>
            </a:r>
          </a:p>
        </p:txBody>
      </p:sp>
      <p:sp>
        <p:nvSpPr>
          <p:cNvPr id="2" name="Slide Number Placeholder 1"/>
          <p:cNvSpPr>
            <a:spLocks noGrp="1"/>
          </p:cNvSpPr>
          <p:nvPr>
            <p:ph type="sldNum" sz="quarter" idx="12"/>
          </p:nvPr>
        </p:nvSpPr>
        <p:spPr/>
        <p:txBody>
          <a:bodyPr/>
          <a:lstStyle/>
          <a:p>
            <a:pPr>
              <a:defRPr/>
            </a:pPr>
            <a:fld id="{9F712E90-D36C-45AA-96A2-9F12A135A44D}" type="slidenum">
              <a:rPr lang="en-US" smtClean="0"/>
              <a:pPr>
                <a:defRPr/>
              </a:pPr>
              <a:t>85</a:t>
            </a:fld>
            <a:endParaRPr lang="en-US"/>
          </a:p>
        </p:txBody>
      </p:sp>
      <p:pic>
        <p:nvPicPr>
          <p:cNvPr id="3481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36850"/>
            <a:ext cx="4092575" cy="299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34820" name="Text Box 5"/>
          <p:cNvSpPr txBox="1">
            <a:spLocks noChangeArrowheads="1"/>
          </p:cNvSpPr>
          <p:nvPr/>
        </p:nvSpPr>
        <p:spPr bwMode="auto">
          <a:xfrm>
            <a:off x="566738" y="2141538"/>
            <a:ext cx="34591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marL="285750" indent="-285750"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hangingPunct="1">
              <a:buFontTx/>
              <a:buNone/>
            </a:pPr>
            <a:r>
              <a:rPr lang="en-US" altLang="en-US" sz="2400" b="1"/>
              <a:t>Scatter X , residual (Y|Z)</a:t>
            </a:r>
          </a:p>
        </p:txBody>
      </p:sp>
      <p:sp>
        <p:nvSpPr>
          <p:cNvPr id="6" name="TextBox 5"/>
          <p:cNvSpPr txBox="1"/>
          <p:nvPr/>
        </p:nvSpPr>
        <p:spPr>
          <a:xfrm>
            <a:off x="339624" y="5953780"/>
            <a:ext cx="3162469" cy="523220"/>
          </a:xfrm>
          <a:prstGeom prst="rect">
            <a:avLst/>
          </a:prstGeom>
          <a:noFill/>
        </p:spPr>
        <p:txBody>
          <a:bodyPr wrap="none" rtlCol="0">
            <a:spAutoFit/>
          </a:bodyPr>
          <a:lstStyle/>
          <a:p>
            <a:pPr>
              <a:buNone/>
            </a:pPr>
            <a:r>
              <a:rPr lang="en-US" dirty="0"/>
              <a:t>Inversely Associated</a:t>
            </a:r>
          </a:p>
        </p:txBody>
      </p:sp>
    </p:spTree>
    <p:extLst>
      <p:ext uri="{BB962C8B-B14F-4D97-AF65-F5344CB8AC3E}">
        <p14:creationId xmlns:p14="http://schemas.microsoft.com/office/powerpoint/2010/main" val="32014496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ltLang="en-US"/>
              <a:t>Getting Rich on Collider Bias</a:t>
            </a:r>
          </a:p>
        </p:txBody>
      </p:sp>
      <p:sp>
        <p:nvSpPr>
          <p:cNvPr id="2" name="Slide Number Placeholder 1"/>
          <p:cNvSpPr>
            <a:spLocks noGrp="1"/>
          </p:cNvSpPr>
          <p:nvPr>
            <p:ph type="sldNum" sz="quarter" idx="12"/>
          </p:nvPr>
        </p:nvSpPr>
        <p:spPr/>
        <p:txBody>
          <a:bodyPr/>
          <a:lstStyle/>
          <a:p>
            <a:fld id="{188FB08C-7B8D-4ADA-B345-492B06AC89BF}" type="slidenum">
              <a:rPr lang="en-US" smtClean="0"/>
              <a:pPr/>
              <a:t>86</a:t>
            </a:fld>
            <a:endParaRPr lang="en-US"/>
          </a:p>
        </p:txBody>
      </p:sp>
      <p:sp>
        <p:nvSpPr>
          <p:cNvPr id="58371" name="Text Box 3"/>
          <p:cNvSpPr txBox="1">
            <a:spLocks noChangeArrowheads="1"/>
          </p:cNvSpPr>
          <p:nvPr/>
        </p:nvSpPr>
        <p:spPr bwMode="auto">
          <a:xfrm>
            <a:off x="1393825" y="4627563"/>
            <a:ext cx="2428875"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Door with the Prize</a:t>
            </a:r>
            <a:endParaRPr lang="en-US" altLang="en-US" sz="2800" b="1" baseline="-25000"/>
          </a:p>
        </p:txBody>
      </p:sp>
      <p:cxnSp>
        <p:nvCxnSpPr>
          <p:cNvPr id="58372" name="AutoShape 9"/>
          <p:cNvCxnSpPr>
            <a:cxnSpLocks noChangeShapeType="1"/>
            <a:stCxn id="58371" idx="3"/>
            <a:endCxn id="58375" idx="1"/>
          </p:cNvCxnSpPr>
          <p:nvPr/>
        </p:nvCxnSpPr>
        <p:spPr bwMode="auto">
          <a:xfrm flipV="1">
            <a:off x="3822700" y="3910013"/>
            <a:ext cx="1362075" cy="1193800"/>
          </a:xfrm>
          <a:prstGeom prst="straightConnector1">
            <a:avLst/>
          </a:prstGeom>
          <a:noFill/>
          <a:ln w="9525">
            <a:solidFill>
              <a:schemeClr val="tx1"/>
            </a:solidFill>
            <a:round/>
            <a:headEnd/>
            <a:tailEnd type="stealth" w="lg" len="lg"/>
          </a:ln>
          <a:extLst>
            <a:ext uri="{909E8E84-426E-40DD-AFC4-6F175D3DCCD1}">
              <a14:hiddenFill xmlns:a14="http://schemas.microsoft.com/office/drawing/2010/main">
                <a:noFill/>
              </a14:hiddenFill>
            </a:ext>
          </a:extLst>
        </p:spPr>
      </p:cxnSp>
      <p:sp>
        <p:nvSpPr>
          <p:cNvPr id="58373" name="Text Box 10"/>
          <p:cNvSpPr txBox="1">
            <a:spLocks noChangeArrowheads="1"/>
          </p:cNvSpPr>
          <p:nvPr/>
        </p:nvSpPr>
        <p:spPr bwMode="auto">
          <a:xfrm>
            <a:off x="1195388" y="2239963"/>
            <a:ext cx="2638425"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Door You Choose First</a:t>
            </a:r>
            <a:endParaRPr lang="en-US" altLang="en-US" sz="2800" b="1" baseline="-25000"/>
          </a:p>
        </p:txBody>
      </p:sp>
      <p:cxnSp>
        <p:nvCxnSpPr>
          <p:cNvPr id="58374" name="AutoShape 11"/>
          <p:cNvCxnSpPr>
            <a:cxnSpLocks noChangeShapeType="1"/>
            <a:stCxn id="58373" idx="3"/>
            <a:endCxn id="58375" idx="1"/>
          </p:cNvCxnSpPr>
          <p:nvPr/>
        </p:nvCxnSpPr>
        <p:spPr bwMode="auto">
          <a:xfrm>
            <a:off x="3833813" y="2716213"/>
            <a:ext cx="1350962" cy="1193800"/>
          </a:xfrm>
          <a:prstGeom prst="straightConnector1">
            <a:avLst/>
          </a:prstGeom>
          <a:noFill/>
          <a:ln w="9525">
            <a:solidFill>
              <a:schemeClr val="tx1"/>
            </a:solidFill>
            <a:round/>
            <a:headEnd/>
            <a:tailEnd type="stealth" w="lg" len="lg"/>
          </a:ln>
          <a:extLst>
            <a:ext uri="{909E8E84-426E-40DD-AFC4-6F175D3DCCD1}">
              <a14:hiddenFill xmlns:a14="http://schemas.microsoft.com/office/drawing/2010/main">
                <a:noFill/>
              </a14:hiddenFill>
            </a:ext>
          </a:extLst>
        </p:spPr>
      </p:cxnSp>
      <p:sp>
        <p:nvSpPr>
          <p:cNvPr id="58375" name="Text Box 3"/>
          <p:cNvSpPr txBox="1">
            <a:spLocks noChangeArrowheads="1"/>
          </p:cNvSpPr>
          <p:nvPr/>
        </p:nvSpPr>
        <p:spPr bwMode="auto">
          <a:xfrm>
            <a:off x="5184775" y="3433763"/>
            <a:ext cx="2187575"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5875">
                <a:solidFill>
                  <a:srgbClr val="000000"/>
                </a:solidFill>
                <a:miter lim="800000"/>
                <a:headEnd/>
                <a:tailEnd/>
              </a14:hiddenLine>
            </a:ext>
          </a:extLst>
        </p:spPr>
        <p:txBody>
          <a:bodyPr>
            <a:spAutoFit/>
          </a:bodyPr>
          <a:lstStyle>
            <a:lvl1pPr eaLnBrk="0" hangingPunct="0">
              <a:buChar char="•"/>
              <a:defRPr sz="3200">
                <a:solidFill>
                  <a:schemeClr val="tx1"/>
                </a:solidFill>
                <a:latin typeface="Times New Roman" pitchFamily="18" charset="0"/>
              </a:defRPr>
            </a:lvl1pPr>
            <a:lvl2pPr marL="742950" indent="-285750" eaLnBrk="0" hangingPunct="0">
              <a:defRPr sz="2800">
                <a:solidFill>
                  <a:schemeClr val="tx1"/>
                </a:solidFill>
                <a:latin typeface="Times New Roman" pitchFamily="18" charset="0"/>
              </a:defRPr>
            </a:lvl2pPr>
            <a:lvl3pPr marL="1143000" indent="-228600" eaLnBrk="0" hangingPunct="0">
              <a:buChar char="•"/>
              <a:defRPr sz="2400">
                <a:solidFill>
                  <a:schemeClr val="tx1"/>
                </a:solidFill>
                <a:latin typeface="Times New Roman" pitchFamily="18" charset="0"/>
              </a:defRPr>
            </a:lvl3pPr>
            <a:lvl4pPr marL="1600200" indent="-228600" eaLnBrk="0" hangingPunct="0">
              <a:defRPr sz="2000">
                <a:solidFill>
                  <a:schemeClr val="tx1"/>
                </a:solidFill>
                <a:latin typeface="Times New Roman" pitchFamily="18" charset="0"/>
              </a:defRPr>
            </a:lvl4pPr>
            <a:lvl5pPr marL="2057400" indent="-228600" eaLnBrk="0" hangingPunct="0">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hangingPunct="1">
              <a:spcBef>
                <a:spcPct val="0"/>
              </a:spcBef>
              <a:buFontTx/>
              <a:buNone/>
            </a:pPr>
            <a:r>
              <a:rPr lang="en-US" altLang="en-US" sz="2800" b="1"/>
              <a:t>Door Monty Hall Opens</a:t>
            </a:r>
            <a:endParaRPr lang="en-US" altLang="en-US" sz="2800" b="1" baseline="-25000"/>
          </a:p>
        </p:txBody>
      </p:sp>
    </p:spTree>
    <p:extLst>
      <p:ext uri="{BB962C8B-B14F-4D97-AF65-F5344CB8AC3E}">
        <p14:creationId xmlns:p14="http://schemas.microsoft.com/office/powerpoint/2010/main" val="85855716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altLang="en-US"/>
              <a:t>Getting Rich on Collider Bias</a:t>
            </a:r>
            <a:endParaRPr lang="en-US" altLang="en-US" dirty="0"/>
          </a:p>
        </p:txBody>
      </p:sp>
      <p:sp>
        <p:nvSpPr>
          <p:cNvPr id="57347" name="Rectangle 3"/>
          <p:cNvSpPr>
            <a:spLocks noGrp="1" noChangeArrowheads="1"/>
          </p:cNvSpPr>
          <p:nvPr>
            <p:ph idx="1"/>
          </p:nvPr>
        </p:nvSpPr>
        <p:spPr/>
        <p:txBody>
          <a:bodyPr/>
          <a:lstStyle/>
          <a:p>
            <a:r>
              <a:rPr lang="en-US" altLang="en-US" sz="2400" dirty="0"/>
              <a:t>The “Monty Hall Problem” / Let’s make a deal</a:t>
            </a:r>
          </a:p>
          <a:p>
            <a:r>
              <a:rPr lang="en-US" altLang="en-US" sz="2400" dirty="0"/>
              <a:t>You can choose among 3 doors:</a:t>
            </a:r>
          </a:p>
          <a:p>
            <a:pPr lvl="1"/>
            <a:r>
              <a:rPr lang="en-US" altLang="en-US" sz="2000" dirty="0"/>
              <a:t>Behind one is a fabulous prize</a:t>
            </a:r>
          </a:p>
          <a:p>
            <a:pPr lvl="1"/>
            <a:r>
              <a:rPr lang="en-US" altLang="en-US" sz="2000" dirty="0"/>
              <a:t>Behind the other two is nothing (or perhaps, something crummy).</a:t>
            </a:r>
          </a:p>
          <a:p>
            <a:r>
              <a:rPr lang="en-US" altLang="en-US" sz="2400" dirty="0"/>
              <a:t>You make a preliminary choice, and Monty Hall will open one of the other doors, always choosing one with nothing behind it.</a:t>
            </a:r>
          </a:p>
          <a:p>
            <a:r>
              <a:rPr lang="en-US" altLang="en-US" sz="2400" dirty="0"/>
              <a:t>You may now revise your choice: do you keep the door you first chose or should you switch?</a:t>
            </a:r>
          </a:p>
          <a:p>
            <a:r>
              <a:rPr lang="en-US" altLang="en-US" sz="2400" dirty="0"/>
              <a:t>Marilyn </a:t>
            </a:r>
            <a:r>
              <a:rPr lang="en-US" altLang="en-US" sz="2400" dirty="0" err="1"/>
              <a:t>vos</a:t>
            </a:r>
            <a:r>
              <a:rPr lang="en-US" altLang="en-US" sz="2400" dirty="0"/>
              <a:t> Savant had a famous fight about the Monty Hall problem… but the effect is so large that you can figure it out empirically in about 10 minutes. </a:t>
            </a:r>
          </a:p>
          <a:p>
            <a:endParaRPr lang="en-US" altLang="en-US" sz="2400" dirty="0"/>
          </a:p>
        </p:txBody>
      </p:sp>
      <p:sp>
        <p:nvSpPr>
          <p:cNvPr id="2" name="Slide Number Placeholder 1"/>
          <p:cNvSpPr>
            <a:spLocks noGrp="1"/>
          </p:cNvSpPr>
          <p:nvPr>
            <p:ph type="sldNum" sz="quarter" idx="12"/>
          </p:nvPr>
        </p:nvSpPr>
        <p:spPr/>
        <p:txBody>
          <a:bodyPr/>
          <a:lstStyle/>
          <a:p>
            <a:fld id="{115B76B1-0873-4B31-A30C-3952D810BB69}" type="slidenum">
              <a:rPr lang="en-US" smtClean="0"/>
              <a:pPr/>
              <a:t>87</a:t>
            </a:fld>
            <a:endParaRPr lang="en-US"/>
          </a:p>
        </p:txBody>
      </p:sp>
    </p:spTree>
    <p:extLst>
      <p:ext uri="{BB962C8B-B14F-4D97-AF65-F5344CB8AC3E}">
        <p14:creationId xmlns:p14="http://schemas.microsoft.com/office/powerpoint/2010/main" val="129862204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Limitations and controversies</a:t>
            </a:r>
          </a:p>
        </p:txBody>
      </p:sp>
      <p:sp>
        <p:nvSpPr>
          <p:cNvPr id="9" name="Content Placeholder 8"/>
          <p:cNvSpPr>
            <a:spLocks noGrp="1"/>
          </p:cNvSpPr>
          <p:nvPr>
            <p:ph idx="1"/>
          </p:nvPr>
        </p:nvSpPr>
        <p:spPr/>
        <p:txBody>
          <a:bodyPr/>
          <a:lstStyle/>
          <a:p>
            <a:endParaRPr lang="en-US" dirty="0"/>
          </a:p>
        </p:txBody>
      </p:sp>
      <p:sp>
        <p:nvSpPr>
          <p:cNvPr id="7" name="Slide Number Placeholder 6"/>
          <p:cNvSpPr>
            <a:spLocks noGrp="1"/>
          </p:cNvSpPr>
          <p:nvPr>
            <p:ph type="sldNum" sz="quarter" idx="12"/>
          </p:nvPr>
        </p:nvSpPr>
        <p:spPr/>
        <p:txBody>
          <a:bodyPr/>
          <a:lstStyle/>
          <a:p>
            <a:pPr>
              <a:defRPr/>
            </a:pPr>
            <a:fld id="{5B6EFC1B-A6B9-448C-ADF1-5AD369E7940F}" type="slidenum">
              <a:rPr lang="en-US" smtClean="0"/>
              <a:pPr>
                <a:defRPr/>
              </a:pPr>
              <a:t>88</a:t>
            </a:fld>
            <a:endParaRPr lang="en-US"/>
          </a:p>
        </p:txBody>
      </p:sp>
    </p:spTree>
    <p:extLst>
      <p:ext uri="{BB962C8B-B14F-4D97-AF65-F5344CB8AC3E}">
        <p14:creationId xmlns:p14="http://schemas.microsoft.com/office/powerpoint/2010/main" val="1903282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sz="4800" dirty="0"/>
              <a:t>Terminology</a:t>
            </a:r>
          </a:p>
        </p:txBody>
      </p:sp>
      <p:sp>
        <p:nvSpPr>
          <p:cNvPr id="24579" name="Rectangle 3"/>
          <p:cNvSpPr>
            <a:spLocks noGrp="1" noChangeArrowheads="1"/>
          </p:cNvSpPr>
          <p:nvPr>
            <p:ph idx="1"/>
          </p:nvPr>
        </p:nvSpPr>
        <p:spPr/>
        <p:txBody>
          <a:bodyPr/>
          <a:lstStyle/>
          <a:p>
            <a:pPr eaLnBrk="1" hangingPunct="1">
              <a:lnSpc>
                <a:spcPct val="80000"/>
              </a:lnSpc>
            </a:pPr>
            <a:r>
              <a:rPr lang="en-US" altLang="en-US" sz="2800" dirty="0"/>
              <a:t>Descendants</a:t>
            </a:r>
          </a:p>
          <a:p>
            <a:pPr lvl="2" eaLnBrk="1" hangingPunct="1">
              <a:lnSpc>
                <a:spcPct val="80000"/>
              </a:lnSpc>
            </a:pPr>
            <a:r>
              <a:rPr lang="en-US" altLang="en-US" sz="2000" dirty="0"/>
              <a:t>The direct or indirect effects of a variable</a:t>
            </a:r>
          </a:p>
          <a:p>
            <a:pPr eaLnBrk="1" hangingPunct="1">
              <a:lnSpc>
                <a:spcPct val="80000"/>
              </a:lnSpc>
            </a:pPr>
            <a:r>
              <a:rPr lang="en-US" altLang="en-US" sz="2800" dirty="0"/>
              <a:t>Paths</a:t>
            </a:r>
          </a:p>
          <a:p>
            <a:pPr lvl="2" eaLnBrk="1" hangingPunct="1">
              <a:lnSpc>
                <a:spcPct val="80000"/>
              </a:lnSpc>
            </a:pPr>
            <a:r>
              <a:rPr lang="en-US" altLang="en-US" sz="2000" dirty="0"/>
              <a:t>A sequence of lines (edges) between two variables, regardless of direction of arrows</a:t>
            </a:r>
          </a:p>
          <a:p>
            <a:pPr lvl="2" eaLnBrk="1" hangingPunct="1">
              <a:lnSpc>
                <a:spcPct val="80000"/>
              </a:lnSpc>
            </a:pPr>
            <a:r>
              <a:rPr lang="en-US" altLang="en-US" sz="2000" dirty="0"/>
              <a:t>Not retracing any line segments</a:t>
            </a:r>
          </a:p>
          <a:p>
            <a:pPr eaLnBrk="1" hangingPunct="1">
              <a:lnSpc>
                <a:spcPct val="80000"/>
              </a:lnSpc>
            </a:pPr>
            <a:r>
              <a:rPr lang="en-US" altLang="en-US" sz="2800" dirty="0"/>
              <a:t>Colliders</a:t>
            </a:r>
          </a:p>
          <a:p>
            <a:pPr lvl="2" eaLnBrk="1" hangingPunct="1">
              <a:lnSpc>
                <a:spcPct val="80000"/>
              </a:lnSpc>
            </a:pPr>
            <a:r>
              <a:rPr lang="en-US" altLang="en-US" sz="2000" dirty="0"/>
              <a:t>Common effect of two variables in a path: where the arrows ‘collide’.</a:t>
            </a:r>
          </a:p>
          <a:p>
            <a:pPr lvl="2" eaLnBrk="1" hangingPunct="1">
              <a:lnSpc>
                <a:spcPct val="80000"/>
              </a:lnSpc>
            </a:pPr>
            <a:r>
              <a:rPr lang="en-US" altLang="en-US" sz="2000" dirty="0"/>
              <a:t>The two causes must both be “on the path”.</a:t>
            </a:r>
          </a:p>
          <a:p>
            <a:pPr lvl="2" eaLnBrk="1" hangingPunct="1">
              <a:lnSpc>
                <a:spcPct val="80000"/>
              </a:lnSpc>
            </a:pPr>
            <a:r>
              <a:rPr lang="en-US" altLang="en-US" sz="2000" dirty="0"/>
              <a:t>Any variable on a path that is not a collider is a “non-collider”.</a:t>
            </a:r>
          </a:p>
          <a:p>
            <a:pPr eaLnBrk="1" hangingPunct="1">
              <a:lnSpc>
                <a:spcPct val="80000"/>
              </a:lnSpc>
            </a:pPr>
            <a:r>
              <a:rPr lang="en-US" altLang="en-US" sz="2800" dirty="0"/>
              <a:t>Conditioning</a:t>
            </a:r>
          </a:p>
          <a:p>
            <a:pPr lvl="2" eaLnBrk="1" hangingPunct="1">
              <a:lnSpc>
                <a:spcPct val="80000"/>
              </a:lnSpc>
            </a:pPr>
            <a:r>
              <a:rPr lang="en-US" altLang="en-US" sz="2000" dirty="0"/>
              <a:t>Examining the distribution of one variable within levels of another</a:t>
            </a:r>
          </a:p>
          <a:p>
            <a:pPr lvl="2" eaLnBrk="1" hangingPunct="1">
              <a:lnSpc>
                <a:spcPct val="80000"/>
              </a:lnSpc>
            </a:pPr>
            <a:r>
              <a:rPr lang="en-US" altLang="en-US" sz="2000" dirty="0"/>
              <a:t>Regression adjustment, stratification, restriction</a:t>
            </a:r>
          </a:p>
          <a:p>
            <a:pPr eaLnBrk="1" hangingPunct="1">
              <a:lnSpc>
                <a:spcPct val="80000"/>
              </a:lnSpc>
            </a:pPr>
            <a:endParaRPr lang="en-US" altLang="en-US" sz="2800" dirty="0"/>
          </a:p>
        </p:txBody>
      </p:sp>
      <p:sp>
        <p:nvSpPr>
          <p:cNvPr id="2" name="Slide Number Placeholder 1"/>
          <p:cNvSpPr>
            <a:spLocks noGrp="1"/>
          </p:cNvSpPr>
          <p:nvPr>
            <p:ph type="sldNum" sz="quarter" idx="12"/>
          </p:nvPr>
        </p:nvSpPr>
        <p:spPr/>
        <p:txBody>
          <a:bodyPr/>
          <a:lstStyle/>
          <a:p>
            <a:pPr>
              <a:defRPr/>
            </a:pPr>
            <a:fld id="{115B76B1-0873-4B31-A30C-3952D810BB69}" type="slidenum">
              <a:rPr lang="en-US" smtClean="0"/>
              <a:pPr>
                <a:defRPr/>
              </a:pPr>
              <a:t>9</a:t>
            </a:fld>
            <a:endParaRPr lang="en-US"/>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742950" marR="0" indent="-285750" algn="l" defTabSz="914400" rtl="0" eaLnBrk="1" fontAlgn="base" latinLnBrk="0" hangingPunct="1">
          <a:lnSpc>
            <a:spcPct val="100000"/>
          </a:lnSpc>
          <a:spcBef>
            <a:spcPct val="20000"/>
          </a:spcBef>
          <a:spcAft>
            <a:spcPct val="0"/>
          </a:spcAft>
          <a:buClrTx/>
          <a:buSzTx/>
          <a:buFontTx/>
          <a:buChar char="–"/>
          <a:tabLst/>
          <a:defRPr kumimoji="0" lang="en-US" sz="2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742950" marR="0" indent="-285750" algn="l" defTabSz="914400" rtl="0" eaLnBrk="1" fontAlgn="base" latinLnBrk="0" hangingPunct="1">
          <a:lnSpc>
            <a:spcPct val="100000"/>
          </a:lnSpc>
          <a:spcBef>
            <a:spcPct val="20000"/>
          </a:spcBef>
          <a:spcAft>
            <a:spcPct val="0"/>
          </a:spcAft>
          <a:buClrTx/>
          <a:buSzTx/>
          <a:buFontTx/>
          <a:buChar char="–"/>
          <a:tabLst/>
          <a:defRPr kumimoji="0" lang="en-US" sz="2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C:\Program Files\Microsoft Office\Templates\Presentation Designs\Straight Edge.pot</Template>
  <TotalTime>40830</TotalTime>
  <Words>5961</Words>
  <Application>Microsoft Office PowerPoint</Application>
  <PresentationFormat>On-screen Show (4:3)</PresentationFormat>
  <Paragraphs>943</Paragraphs>
  <Slides>88</Slides>
  <Notes>51</Notes>
  <HiddenSlides>0</HiddenSlides>
  <MMClips>0</MMClips>
  <ScaleCrop>false</ScaleCrop>
  <HeadingPairs>
    <vt:vector size="4" baseType="variant">
      <vt:variant>
        <vt:lpstr>Theme</vt:lpstr>
      </vt:variant>
      <vt:variant>
        <vt:i4>2</vt:i4>
      </vt:variant>
      <vt:variant>
        <vt:lpstr>Slide Titles</vt:lpstr>
      </vt:variant>
      <vt:variant>
        <vt:i4>88</vt:i4>
      </vt:variant>
    </vt:vector>
  </HeadingPairs>
  <TitlesOfParts>
    <vt:vector size="90" baseType="lpstr">
      <vt:lpstr>Default Design</vt:lpstr>
      <vt:lpstr>Module</vt:lpstr>
      <vt:lpstr>PowerPoint Presentation</vt:lpstr>
      <vt:lpstr>Organization</vt:lpstr>
      <vt:lpstr>Counterfactuals or Potential Outcomes</vt:lpstr>
      <vt:lpstr>Inferring Causation From Association</vt:lpstr>
      <vt:lpstr>How we can use this</vt:lpstr>
      <vt:lpstr>Petersen’s causal roadmap</vt:lpstr>
      <vt:lpstr>Drawing and using causal DAGs</vt:lpstr>
      <vt:lpstr>Causal Directed Acyclic Graphs</vt:lpstr>
      <vt:lpstr>Terminology</vt:lpstr>
      <vt:lpstr>Colliders vs Non-Colliders</vt:lpstr>
      <vt:lpstr>D-separation</vt:lpstr>
      <vt:lpstr>D-separation: intuition</vt:lpstr>
      <vt:lpstr>Example Causal Diagrams</vt:lpstr>
      <vt:lpstr>DAGs are data generating rules.</vt:lpstr>
      <vt:lpstr>DAGs are data generating rules.</vt:lpstr>
      <vt:lpstr>DAGs are data generating rules.</vt:lpstr>
      <vt:lpstr>DAGs are data generating rules.</vt:lpstr>
      <vt:lpstr>DAGs are data generating rules.</vt:lpstr>
      <vt:lpstr>Demonstrating Causation</vt:lpstr>
      <vt:lpstr>Identifying causal effects: the Back Door Criterion</vt:lpstr>
      <vt:lpstr>Research Design</vt:lpstr>
      <vt:lpstr>Quizlet: Can you test which DAG is correct if you have data on these variables?</vt:lpstr>
      <vt:lpstr>Quizlet</vt:lpstr>
      <vt:lpstr>Quizlet: Can you test which DAG is correct if you have data on these variables?</vt:lpstr>
      <vt:lpstr>Quizlet</vt:lpstr>
      <vt:lpstr>Organization</vt:lpstr>
      <vt:lpstr>Confounding</vt:lpstr>
      <vt:lpstr>Confounding</vt:lpstr>
      <vt:lpstr>Randomized Trial: Randomly Assign Therapy to Reduce Depression </vt:lpstr>
      <vt:lpstr>Randomized Trial: Randomly Assign Therapy to Reduce Depression </vt:lpstr>
      <vt:lpstr>Things that go wrong with trials</vt:lpstr>
      <vt:lpstr>Confounding: Signed DAGs</vt:lpstr>
      <vt:lpstr>Confounding: Signed DAGs</vt:lpstr>
      <vt:lpstr>Organization</vt:lpstr>
      <vt:lpstr>Variations on collider bias: Why would you condition on a collider?</vt:lpstr>
      <vt:lpstr>Loss to Follow-Up</vt:lpstr>
      <vt:lpstr>Loss to Follow-Up</vt:lpstr>
      <vt:lpstr>Selection/Survival Bias as a Threat to Internal Validity</vt:lpstr>
      <vt:lpstr>Selection Bias</vt:lpstr>
      <vt:lpstr>A DAG for Selection Bias</vt:lpstr>
      <vt:lpstr>Selection Bias Compromises Internal Validity</vt:lpstr>
      <vt:lpstr>Prevalent Users Bias</vt:lpstr>
      <vt:lpstr>Prevalent Users Bias Variant</vt:lpstr>
      <vt:lpstr>Immortal time bias</vt:lpstr>
      <vt:lpstr>DAGs for the most innocuous variant of immortal time bias</vt:lpstr>
      <vt:lpstr>DAGs for the most innocuous variant of immortal time bias</vt:lpstr>
      <vt:lpstr>DAGs for the worst variant of immortal time bias</vt:lpstr>
      <vt:lpstr>DAGs for an especially seductive variant of immortal time bias</vt:lpstr>
      <vt:lpstr>Can you quantify the bias from collider stratification?</vt:lpstr>
      <vt:lpstr>Organization</vt:lpstr>
      <vt:lpstr>Unreliable Measures</vt:lpstr>
      <vt:lpstr>Unreliable Measures</vt:lpstr>
      <vt:lpstr>Unreliable Measures in Analyses of Change</vt:lpstr>
      <vt:lpstr>DAGs for missing data</vt:lpstr>
      <vt:lpstr>DAGs for missing data</vt:lpstr>
      <vt:lpstr>Mediation, Effect Decomposition, and Estimating Direct or Indirect Effects</vt:lpstr>
      <vt:lpstr>Mediation: lots of possible structures</vt:lpstr>
      <vt:lpstr>Mediation: Classic Decomposition Approach</vt:lpstr>
      <vt:lpstr>Mediation: Classic Decomposition Example</vt:lpstr>
      <vt:lpstr>Mediation: Classic Decomposition Example</vt:lpstr>
      <vt:lpstr>Mediation: Classic Decomposition Example</vt:lpstr>
      <vt:lpstr>Mediation: Classic Decomposition Example</vt:lpstr>
      <vt:lpstr>Estimating Direct Effects When There is a Mediator-Outcome Confounder</vt:lpstr>
      <vt:lpstr>Organization</vt:lpstr>
      <vt:lpstr>Some objections to DAGs</vt:lpstr>
      <vt:lpstr>Some objections to DAGs</vt:lpstr>
      <vt:lpstr>Some objections to DAGs</vt:lpstr>
      <vt:lpstr>Some objections to DAGs</vt:lpstr>
      <vt:lpstr>Can I show counterfactuals on DAGs?</vt:lpstr>
      <vt:lpstr>Counterfactuals do not always satisfy intuitions about “causation”</vt:lpstr>
      <vt:lpstr>Counterfactuals do not always satisfy intuitions about “causation”</vt:lpstr>
      <vt:lpstr>Counterfactuals do not always satisfy intuitions about “causation”</vt:lpstr>
      <vt:lpstr>Often unclear how to draw the DAG: Difference in difference</vt:lpstr>
      <vt:lpstr>Often unclear how to draw the DAG: Change scores vs change</vt:lpstr>
      <vt:lpstr>Causal discovery</vt:lpstr>
      <vt:lpstr>Conclusions</vt:lpstr>
      <vt:lpstr>Backup slides</vt:lpstr>
      <vt:lpstr>Conditioning on a Collider</vt:lpstr>
      <vt:lpstr>A collider anecdote</vt:lpstr>
      <vt:lpstr>A collider anecdote</vt:lpstr>
      <vt:lpstr>A collider anecdote</vt:lpstr>
      <vt:lpstr>A collider anecdote</vt:lpstr>
      <vt:lpstr>A Collider Simulation: Please try this at home. </vt:lpstr>
      <vt:lpstr>X and Y are independent; X and Z are positively associated</vt:lpstr>
      <vt:lpstr>X is inversely associated with Y, conditional on Z</vt:lpstr>
      <vt:lpstr>Getting Rich on Collider Bias</vt:lpstr>
      <vt:lpstr>Getting Rich on Collider Bias</vt:lpstr>
      <vt:lpstr>Limitations and controversies</vt:lpstr>
    </vt:vector>
  </TitlesOfParts>
  <Company>Harvard School of Public Health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Maria Glymour</cp:lastModifiedBy>
  <cp:revision>346</cp:revision>
  <cp:lastPrinted>2014-02-10T19:53:01Z</cp:lastPrinted>
  <dcterms:created xsi:type="dcterms:W3CDTF">2001-12-12T23:21:39Z</dcterms:created>
  <dcterms:modified xsi:type="dcterms:W3CDTF">2018-02-01T03:22:13Z</dcterms:modified>
</cp:coreProperties>
</file>