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5" r:id="rId3"/>
    <p:sldId id="276" r:id="rId4"/>
    <p:sldId id="272" r:id="rId5"/>
    <p:sldId id="273" r:id="rId6"/>
    <p:sldId id="261" r:id="rId7"/>
    <p:sldId id="268" r:id="rId8"/>
    <p:sldId id="262" r:id="rId9"/>
    <p:sldId id="263" r:id="rId10"/>
    <p:sldId id="274" r:id="rId11"/>
    <p:sldId id="264" r:id="rId12"/>
    <p:sldId id="257" r:id="rId13"/>
    <p:sldId id="260" r:id="rId14"/>
    <p:sldId id="258" r:id="rId15"/>
    <p:sldId id="259" r:id="rId16"/>
    <p:sldId id="27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p:restoredTop sz="94631"/>
  </p:normalViewPr>
  <p:slideViewPr>
    <p:cSldViewPr>
      <p:cViewPr varScale="1">
        <p:scale>
          <a:sx n="92" d="100"/>
          <a:sy n="92" d="100"/>
        </p:scale>
        <p:origin x="1392"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0CC793-709F-194C-9617-D680446445AE}" type="datetimeFigureOut">
              <a:rPr lang="en-US" smtClean="0"/>
              <a:t>3/2/20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35F0B-43D2-9846-8078-6BF6EC8C8764}" type="slidenum">
              <a:rPr lang="en-US" smtClean="0"/>
              <a:t>‹#›</a:t>
            </a:fld>
            <a:endParaRPr lang="en-US"/>
          </a:p>
        </p:txBody>
      </p:sp>
    </p:spTree>
    <p:extLst>
      <p:ext uri="{BB962C8B-B14F-4D97-AF65-F5344CB8AC3E}">
        <p14:creationId xmlns:p14="http://schemas.microsoft.com/office/powerpoint/2010/main" val="1254586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2</a:t>
            </a:fld>
            <a:endParaRPr lang="en-US"/>
          </a:p>
        </p:txBody>
      </p:sp>
    </p:spTree>
    <p:extLst>
      <p:ext uri="{BB962C8B-B14F-4D97-AF65-F5344CB8AC3E}">
        <p14:creationId xmlns:p14="http://schemas.microsoft.com/office/powerpoint/2010/main" val="1839699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3</a:t>
            </a:fld>
            <a:endParaRPr lang="en-US"/>
          </a:p>
        </p:txBody>
      </p:sp>
    </p:spTree>
    <p:extLst>
      <p:ext uri="{BB962C8B-B14F-4D97-AF65-F5344CB8AC3E}">
        <p14:creationId xmlns:p14="http://schemas.microsoft.com/office/powerpoint/2010/main" val="270728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AA568A-1A39-4E56-A91A-C4E0CD5260B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AA568A-1A39-4E56-A91A-C4E0CD5260B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AA568A-1A39-4E56-A91A-C4E0CD5260B6}" type="datetimeFigureOut">
              <a:rPr lang="en-US" smtClean="0"/>
              <a:t>3/2/20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AA568A-1A39-4E56-A91A-C4E0CD5260B6}" type="datetimeFigureOut">
              <a:rPr lang="en-US" smtClean="0"/>
              <a:t>3/2/20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3/2/20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3/2/20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grants.nih.gov/grants/peer/guidelines_general/Human_Subjects_Protection_and_Inclus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rants.nih.gov/grants/guide/notice-files/NOT-OD-17-029.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grants.nih.gov/training/nrsa.htm#fellowship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how-to-apply-application-guide/due-dates-and-submission-policies/due-dates.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ublic.csr.nih.gov/StudySections/Standing/Pages/default.aspx" TargetMode="External"/><Relationship Id="rId2" Type="http://schemas.openxmlformats.org/officeDocument/2006/relationships/hyperlink" Target="http://public.csr.nih.gov/StudySections/Fellowship/Pages/default.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Grant submission and review process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Scores</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marL="342900" lvl="1" indent="-342900">
              <a:buFont typeface="Arial" panose="020B0604020202020204" pitchFamily="34" charset="0"/>
              <a:buChar char="•"/>
            </a:pPr>
            <a:r>
              <a:rPr lang="en-US" dirty="0"/>
              <a:t>Reviewers give you scores on different components, and then give you an overall score that this between 1-9</a:t>
            </a:r>
          </a:p>
          <a:p>
            <a:pPr lvl="1"/>
            <a:r>
              <a:rPr lang="en-US" sz="2500" dirty="0"/>
              <a:t>This overall score is NOT an average of your component scores.  It is the score for the overall “Impact” of your proposal.</a:t>
            </a:r>
          </a:p>
          <a:p>
            <a:r>
              <a:rPr lang="en-US" sz="2900" dirty="0"/>
              <a:t>Your final score is then the average of all the scores, times 10.</a:t>
            </a:r>
          </a:p>
          <a:p>
            <a:r>
              <a:rPr lang="en-US" sz="2900" dirty="0"/>
              <a:t>The scores:</a:t>
            </a:r>
          </a:p>
          <a:p>
            <a:pPr lvl="1"/>
            <a:r>
              <a:rPr lang="en-US" sz="2600" dirty="0"/>
              <a:t>10 is a perfect score. </a:t>
            </a:r>
          </a:p>
          <a:p>
            <a:pPr lvl="1"/>
            <a:r>
              <a:rPr lang="en-US" sz="2600" dirty="0"/>
              <a:t>11- 20 is excellent, very fundable for a training grant  </a:t>
            </a:r>
          </a:p>
          <a:p>
            <a:pPr lvl="1"/>
            <a:r>
              <a:rPr lang="en-US" sz="2600" dirty="0"/>
              <a:t>21-35 are: great job, maybe funded </a:t>
            </a:r>
          </a:p>
          <a:p>
            <a:pPr lvl="1"/>
            <a:r>
              <a:rPr lang="en-US" sz="2600" dirty="0"/>
              <a:t>36-44 show there were strengths but you will need to revise. </a:t>
            </a:r>
          </a:p>
          <a:p>
            <a:pPr lvl="1"/>
            <a:r>
              <a:rPr lang="en-US" sz="2600" dirty="0"/>
              <a:t>&gt;44 or Not Discussed. Some fairly serious issues. Think carefully about resubmitting versus submitting a new application. It is very hard to get from a score like this down to a score that is &lt;20.</a:t>
            </a:r>
          </a:p>
          <a:p>
            <a:r>
              <a:rPr lang="en-US" sz="2900" dirty="0"/>
              <a:t>Fs also get a percentile score, calculated from the ranking of your numeric score usually over a period of several review rounds. K grants do not get a percentile.</a:t>
            </a:r>
          </a:p>
          <a:p>
            <a:endParaRPr lang="en-US" dirty="0"/>
          </a:p>
        </p:txBody>
      </p:sp>
    </p:spTree>
    <p:extLst>
      <p:ext uri="{BB962C8B-B14F-4D97-AF65-F5344CB8AC3E}">
        <p14:creationId xmlns:p14="http://schemas.microsoft.com/office/powerpoint/2010/main" val="114684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review</a:t>
            </a:r>
          </a:p>
        </p:txBody>
      </p:sp>
      <p:sp>
        <p:nvSpPr>
          <p:cNvPr id="3" name="Content Placeholder 2"/>
          <p:cNvSpPr>
            <a:spLocks noGrp="1"/>
          </p:cNvSpPr>
          <p:nvPr>
            <p:ph idx="1"/>
          </p:nvPr>
        </p:nvSpPr>
        <p:spPr/>
        <p:txBody>
          <a:bodyPr/>
          <a:lstStyle/>
          <a:p>
            <a:r>
              <a:rPr lang="en-US" dirty="0"/>
              <a:t>Scientific Review Administrator will post the scores on ERA commons, usually the evening of the review or the next day.</a:t>
            </a:r>
          </a:p>
          <a:p>
            <a:r>
              <a:rPr lang="en-US" dirty="0"/>
              <a:t>Summary sheets are posted within 30 days of the review</a:t>
            </a:r>
          </a:p>
          <a:p>
            <a:r>
              <a:rPr lang="en-US" dirty="0"/>
              <a:t>You can resubmit; but sometimes the timing is such that you need to wait 1 cycle.</a:t>
            </a:r>
          </a:p>
        </p:txBody>
      </p:sp>
    </p:spTree>
    <p:extLst>
      <p:ext uri="{BB962C8B-B14F-4D97-AF65-F5344CB8AC3E}">
        <p14:creationId xmlns:p14="http://schemas.microsoft.com/office/powerpoint/2010/main" val="246444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55000" lnSpcReduction="20000"/>
          </a:bodyPr>
          <a:lstStyle/>
          <a:p>
            <a:r>
              <a:rPr lang="en-US" sz="4300" b="1" dirty="0"/>
              <a:t>Fellowship Applicant</a:t>
            </a:r>
          </a:p>
          <a:p>
            <a:pPr marL="0" indent="0">
              <a:buNone/>
            </a:pPr>
            <a:r>
              <a:rPr lang="en-US" sz="4300" dirty="0"/>
              <a:t>	Academic record and research experience </a:t>
            </a:r>
          </a:p>
          <a:p>
            <a:pPr marL="0" indent="0">
              <a:buNone/>
            </a:pPr>
            <a:r>
              <a:rPr lang="en-US" sz="4300" dirty="0"/>
              <a:t>	Potential to develop as an independent and productive researcher</a:t>
            </a:r>
          </a:p>
          <a:p>
            <a:pPr marL="0" indent="0">
              <a:buNone/>
            </a:pPr>
            <a:endParaRPr lang="en-US" sz="4300" b="1" dirty="0"/>
          </a:p>
          <a:p>
            <a:r>
              <a:rPr lang="en-US" sz="4300" b="1" dirty="0"/>
              <a:t>Sponsors, Collaborators, and Consultants</a:t>
            </a:r>
          </a:p>
          <a:p>
            <a:pPr marL="0" indent="0">
              <a:buNone/>
            </a:pPr>
            <a:r>
              <a:rPr lang="en-US" sz="4300" u="sng" dirty="0"/>
              <a:t>Sponsor</a:t>
            </a:r>
          </a:p>
          <a:p>
            <a:pPr marL="0" indent="0">
              <a:buNone/>
            </a:pPr>
            <a:r>
              <a:rPr lang="en-US" sz="4300" dirty="0"/>
              <a:t>	Successful competition for research support</a:t>
            </a:r>
          </a:p>
          <a:p>
            <a:pPr marL="0" indent="0">
              <a:buNone/>
            </a:pPr>
            <a:r>
              <a:rPr lang="en-US" sz="4300" dirty="0"/>
              <a:t>	Track record of mentoring </a:t>
            </a:r>
          </a:p>
          <a:p>
            <a:pPr marL="0" indent="0">
              <a:buNone/>
            </a:pPr>
            <a:r>
              <a:rPr lang="en-US" sz="4300" dirty="0"/>
              <a:t>	Match between the research interests of the applicant fellow and the sponsor </a:t>
            </a:r>
          </a:p>
          <a:p>
            <a:pPr marL="0" indent="0">
              <a:buNone/>
            </a:pPr>
            <a:r>
              <a:rPr lang="en-US" sz="4300" dirty="0"/>
              <a:t>	Ability and commitment of the sponsor to assist in meeting these needs?</a:t>
            </a:r>
          </a:p>
          <a:p>
            <a:pPr marL="0" indent="0">
              <a:buNone/>
            </a:pPr>
            <a:r>
              <a:rPr lang="en-US" sz="4300" u="sng" dirty="0"/>
              <a:t>Consultant/collaborator</a:t>
            </a:r>
            <a:r>
              <a:rPr lang="en-US" sz="4300" dirty="0"/>
              <a:t>	</a:t>
            </a:r>
          </a:p>
          <a:p>
            <a:pPr marL="0" indent="0">
              <a:buNone/>
            </a:pPr>
            <a:r>
              <a:rPr lang="en-US" sz="4300" dirty="0"/>
              <a:t>	Expertise appropriate for the proposed research project</a:t>
            </a:r>
          </a:p>
          <a:p>
            <a:pPr marL="0" indent="0">
              <a:buNone/>
            </a:pPr>
            <a:r>
              <a:rPr lang="en-US" sz="4300" dirty="0"/>
              <a:t>	and/or Experience in fostering the training of fellows</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21190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fontScale="40000" lnSpcReduction="20000"/>
          </a:bodyPr>
          <a:lstStyle/>
          <a:p>
            <a:pPr marL="0" indent="0">
              <a:buNone/>
            </a:pPr>
            <a:endParaRPr lang="en-US" sz="4300" dirty="0"/>
          </a:p>
          <a:p>
            <a:r>
              <a:rPr lang="en-US" sz="4300" b="1" dirty="0"/>
              <a:t>Research Training Plan</a:t>
            </a:r>
          </a:p>
          <a:p>
            <a:pPr marL="0" indent="0">
              <a:buNone/>
            </a:pPr>
            <a:r>
              <a:rPr lang="en-US" sz="4300" dirty="0"/>
              <a:t>	High scientific quality</a:t>
            </a:r>
          </a:p>
          <a:p>
            <a:pPr marL="0" indent="0">
              <a:buNone/>
            </a:pPr>
            <a:r>
              <a:rPr lang="en-US" sz="4300" dirty="0"/>
              <a:t>	Related to the applicant fellow’s training plan</a:t>
            </a:r>
          </a:p>
          <a:p>
            <a:pPr marL="0" indent="0">
              <a:buNone/>
            </a:pPr>
            <a:r>
              <a:rPr lang="en-US" sz="4300" dirty="0"/>
              <a:t>	Consistent with the applicant fellow’s stage of research development</a:t>
            </a:r>
          </a:p>
          <a:p>
            <a:pPr marL="0" indent="0">
              <a:buNone/>
            </a:pPr>
            <a:r>
              <a:rPr lang="en-US" sz="4300" dirty="0"/>
              <a:t>	Provides individualized and supervised experiences that will develop research skills needed for his/her independent and productive research career</a:t>
            </a:r>
          </a:p>
          <a:p>
            <a:pPr marL="0" indent="0">
              <a:buNone/>
            </a:pPr>
            <a:endParaRPr lang="en-US" sz="4300" b="1" dirty="0"/>
          </a:p>
          <a:p>
            <a:r>
              <a:rPr lang="en-US" sz="4300" b="1" dirty="0"/>
              <a:t>Training Potential</a:t>
            </a:r>
          </a:p>
          <a:p>
            <a:pPr marL="0" indent="0">
              <a:buNone/>
            </a:pPr>
            <a:r>
              <a:rPr lang="en-US" sz="4300" dirty="0"/>
              <a:t>	Provide the requisite individualized and supervised experiences that will develop his/her research skills</a:t>
            </a:r>
          </a:p>
          <a:p>
            <a:pPr marL="0" indent="0">
              <a:buNone/>
            </a:pPr>
            <a:r>
              <a:rPr lang="en-US" sz="4300" dirty="0"/>
              <a:t>	Has the potential to serve as a sound foundation that will lead the applicant fellow to an independent and productive career</a:t>
            </a:r>
          </a:p>
          <a:p>
            <a:pPr marL="0" indent="0">
              <a:buNone/>
            </a:pPr>
            <a:endParaRPr lang="en-US" sz="4300" b="1" dirty="0"/>
          </a:p>
          <a:p>
            <a:r>
              <a:rPr lang="en-US" sz="4300" b="1" dirty="0"/>
              <a:t>Institutional Environment &amp; Commitment to Training</a:t>
            </a:r>
          </a:p>
          <a:p>
            <a:pPr marL="0" indent="0">
              <a:buNone/>
            </a:pPr>
            <a:r>
              <a:rPr lang="en-US" sz="4300" dirty="0"/>
              <a:t>	Are the research facilities, resources (e.g. equipment, laboratory space, computer time, subject populations), and training opportunities adequate and appropriate?</a:t>
            </a:r>
          </a:p>
          <a:p>
            <a:pPr marL="0" indent="0">
              <a:buNone/>
            </a:pPr>
            <a:r>
              <a:rPr lang="en-US" sz="4300" dirty="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1153537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a:t>Protections for Human Subjects</a:t>
            </a:r>
          </a:p>
          <a:p>
            <a:pPr marL="0" indent="0">
              <a:buNone/>
            </a:pPr>
            <a:r>
              <a:rPr lang="en-US" dirty="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a:br>
            <a:br>
              <a:rPr lang="en-US" dirty="0"/>
            </a:br>
            <a:r>
              <a:rPr lang="en-US" dirty="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Inclusion of Women, Minorities, and Children</a:t>
            </a:r>
          </a:p>
          <a:p>
            <a:pPr marL="0" indent="0">
              <a:buNone/>
            </a:pPr>
            <a:r>
              <a:rPr lang="en-US" dirty="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Resubmissions</a:t>
            </a:r>
          </a:p>
          <a:p>
            <a:pPr marL="0" indent="0">
              <a:buNone/>
            </a:pPr>
            <a:r>
              <a:rPr lang="en-US" dirty="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1677708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92500" lnSpcReduction="10000"/>
          </a:bodyPr>
          <a:lstStyle/>
          <a:p>
            <a:pPr marL="0" indent="0">
              <a:buNone/>
            </a:pPr>
            <a:r>
              <a:rPr lang="en-US" b="1" dirty="0"/>
              <a:t>Training in the Responsible Conduct of Research (RCR)</a:t>
            </a:r>
          </a:p>
          <a:p>
            <a:r>
              <a:rPr lang="en-US" dirty="0"/>
              <a:t>	Lectures, coursework, and/or real-time discussion groups</a:t>
            </a:r>
          </a:p>
          <a:p>
            <a:r>
              <a:rPr lang="en-US" dirty="0"/>
              <a:t>	Broad selection of subject matter, such as conflict of interest, authorship, data management, human subjects and animal use, laboratory safety</a:t>
            </a:r>
          </a:p>
          <a:p>
            <a:r>
              <a:rPr lang="en-US" dirty="0"/>
              <a:t>	Describe the role of the sponsor/mentor or other faculty involvement in the fellow’s instruction</a:t>
            </a:r>
          </a:p>
          <a:p>
            <a:r>
              <a:rPr lang="en-US" dirty="0"/>
              <a:t>	Minimum requirements for RCR, i.e., </a:t>
            </a:r>
            <a:r>
              <a:rPr lang="en-US" dirty="0">
                <a:solidFill>
                  <a:srgbClr val="C00000"/>
                </a:solidFill>
              </a:rPr>
              <a:t>eight contact hours of instruction every four years</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262139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C43F0-31A3-B84B-BA78-52EDDF404325}"/>
              </a:ext>
            </a:extLst>
          </p:cNvPr>
          <p:cNvSpPr>
            <a:spLocks noGrp="1"/>
          </p:cNvSpPr>
          <p:nvPr>
            <p:ph type="title"/>
          </p:nvPr>
        </p:nvSpPr>
        <p:spPr/>
        <p:txBody>
          <a:bodyPr/>
          <a:lstStyle/>
          <a:p>
            <a:r>
              <a:rPr lang="en-US" dirty="0"/>
              <a:t>Resubmissions</a:t>
            </a:r>
          </a:p>
        </p:txBody>
      </p:sp>
      <p:sp>
        <p:nvSpPr>
          <p:cNvPr id="3" name="Content Placeholder 2">
            <a:extLst>
              <a:ext uri="{FF2B5EF4-FFF2-40B4-BE49-F238E27FC236}">
                <a16:creationId xmlns:a16="http://schemas.microsoft.com/office/drawing/2014/main" id="{DBD7D4F1-B817-134B-A768-0A4C0EFEE808}"/>
              </a:ext>
            </a:extLst>
          </p:cNvPr>
          <p:cNvSpPr>
            <a:spLocks noGrp="1"/>
          </p:cNvSpPr>
          <p:nvPr>
            <p:ph idx="1"/>
          </p:nvPr>
        </p:nvSpPr>
        <p:spPr>
          <a:xfrm>
            <a:off x="457200" y="1600200"/>
            <a:ext cx="8229600" cy="4876800"/>
          </a:xfrm>
        </p:spPr>
        <p:txBody>
          <a:bodyPr>
            <a:normAutofit fontScale="77500" lnSpcReduction="20000"/>
          </a:bodyPr>
          <a:lstStyle/>
          <a:p>
            <a:r>
              <a:rPr lang="en-US" dirty="0"/>
              <a:t>Talk to your PO. If you score &gt;25, they are likely to tell you to start working on a resubmission</a:t>
            </a:r>
          </a:p>
          <a:p>
            <a:r>
              <a:rPr lang="en-US" dirty="0"/>
              <a:t>Sometimes you find out submission 1 was funded after you have submitted the re-submission. </a:t>
            </a:r>
          </a:p>
          <a:p>
            <a:r>
              <a:rPr lang="en-US" dirty="0"/>
              <a:t>For a resubmission you get 1 extra page to respond to the issues raised, and you can revise anything within the proposal, including your sponsor team, </a:t>
            </a:r>
            <a:r>
              <a:rPr lang="en-US" dirty="0" err="1"/>
              <a:t>biosketch</a:t>
            </a:r>
            <a:r>
              <a:rPr lang="en-US" dirty="0"/>
              <a:t>, etc.</a:t>
            </a:r>
          </a:p>
          <a:p>
            <a:r>
              <a:rPr lang="en-US" dirty="0"/>
              <a:t>You get 1 chance at a resubmission. If the resubmission is not funded, you are allowed to submit a new proposal.</a:t>
            </a:r>
          </a:p>
          <a:p>
            <a:r>
              <a:rPr lang="en-US" dirty="0"/>
              <a:t>You are most likely to have some previous, and some new reviewers – so you have to be responsive to the reviews </a:t>
            </a:r>
            <a:r>
              <a:rPr lang="en-US" i="1" dirty="0"/>
              <a:t>and </a:t>
            </a:r>
            <a:r>
              <a:rPr lang="en-US" dirty="0"/>
              <a:t>submit the best science/training possible. </a:t>
            </a:r>
          </a:p>
        </p:txBody>
      </p:sp>
    </p:spTree>
    <p:extLst>
      <p:ext uri="{BB962C8B-B14F-4D97-AF65-F5344CB8AC3E}">
        <p14:creationId xmlns:p14="http://schemas.microsoft.com/office/powerpoint/2010/main" val="2602916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a:t>NIH submission dates</a:t>
            </a:r>
          </a:p>
        </p:txBody>
      </p:sp>
      <p:graphicFrame>
        <p:nvGraphicFramePr>
          <p:cNvPr id="5" name="Content Placeholder 3"/>
          <p:cNvGraphicFramePr>
            <a:graphicFrameLocks/>
          </p:cNvGraphicFramePr>
          <p:nvPr>
            <p:extLst>
              <p:ext uri="{D42A27DB-BD31-4B8C-83A1-F6EECF244321}">
                <p14:modId xmlns:p14="http://schemas.microsoft.com/office/powerpoint/2010/main" val="4226350190"/>
              </p:ext>
            </p:extLst>
          </p:nvPr>
        </p:nvGraphicFramePr>
        <p:xfrm>
          <a:off x="381000" y="838200"/>
          <a:ext cx="8458200" cy="5551060"/>
        </p:xfrm>
        <a:graphic>
          <a:graphicData uri="http://schemas.openxmlformats.org/drawingml/2006/table">
            <a:tbl>
              <a:tblPr firstRow="1" bandRow="1">
                <a:tableStyleId>{5C22544A-7EE6-4342-B048-85BDC9FD1C3A}</a:tableStyleId>
              </a:tblPr>
              <a:tblGrid>
                <a:gridCol w="1691640">
                  <a:extLst>
                    <a:ext uri="{9D8B030D-6E8A-4147-A177-3AD203B41FA5}">
                      <a16:colId xmlns:a16="http://schemas.microsoft.com/office/drawing/2014/main" val="1028372489"/>
                    </a:ext>
                  </a:extLst>
                </a:gridCol>
                <a:gridCol w="1691640">
                  <a:extLst>
                    <a:ext uri="{9D8B030D-6E8A-4147-A177-3AD203B41FA5}">
                      <a16:colId xmlns:a16="http://schemas.microsoft.com/office/drawing/2014/main" val="20000"/>
                    </a:ext>
                  </a:extLst>
                </a:gridCol>
                <a:gridCol w="1691640">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691640">
                  <a:extLst>
                    <a:ext uri="{9D8B030D-6E8A-4147-A177-3AD203B41FA5}">
                      <a16:colId xmlns:a16="http://schemas.microsoft.com/office/drawing/2014/main" val="20003"/>
                    </a:ext>
                  </a:extLst>
                </a:gridCol>
              </a:tblGrid>
              <a:tr h="582820">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0">
                <a:tc>
                  <a:txBody>
                    <a:bodyPr/>
                    <a:lstStyle/>
                    <a:p>
                      <a:pPr algn="l" fontAlgn="t"/>
                      <a:r>
                        <a:rPr lang="en-US" sz="1600" dirty="0">
                          <a:effectLst/>
                        </a:rPr>
                        <a:t>K series</a:t>
                      </a:r>
                      <a:br>
                        <a:rPr lang="en-US" sz="1600" dirty="0">
                          <a:effectLst/>
                        </a:rPr>
                      </a:br>
                      <a:r>
                        <a:rPr lang="en-US" sz="1600" i="1" dirty="0">
                          <a:effectLst/>
                        </a:rPr>
                        <a:t>new</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February 12</a:t>
                      </a:r>
                    </a:p>
                  </a:txBody>
                  <a:tcPr marL="133350" marR="133350" marT="133350" marB="133350"/>
                </a:tc>
                <a:tc>
                  <a:txBody>
                    <a:bodyPr/>
                    <a:lstStyle/>
                    <a:p>
                      <a:pPr algn="ctr" fontAlgn="t"/>
                      <a:r>
                        <a:rPr lang="en-US" sz="1600" dirty="0">
                          <a:effectLst/>
                        </a:rPr>
                        <a:t>June 12</a:t>
                      </a:r>
                    </a:p>
                  </a:txBody>
                  <a:tcPr marL="133350" marR="133350" marT="133350" marB="133350">
                    <a:solidFill>
                      <a:schemeClr val="accent6">
                        <a:lumMod val="40000"/>
                        <a:lumOff val="60000"/>
                      </a:schemeClr>
                    </a:solidFill>
                  </a:tcPr>
                </a:tc>
                <a:tc>
                  <a:txBody>
                    <a:bodyPr/>
                    <a:lstStyle/>
                    <a:p>
                      <a:pPr algn="ctr" fontAlgn="t"/>
                      <a:r>
                        <a:rPr lang="en-US" sz="1600" dirty="0">
                          <a:effectLst/>
                        </a:rPr>
                        <a:t>October 12</a:t>
                      </a:r>
                    </a:p>
                  </a:txBody>
                  <a:tcPr marL="133350" marR="133350" marT="133350" marB="133350"/>
                </a:tc>
                <a:extLst>
                  <a:ext uri="{0D108BD9-81ED-4DB2-BD59-A6C34878D82A}">
                    <a16:rowId xmlns:a16="http://schemas.microsoft.com/office/drawing/2014/main" val="10001"/>
                  </a:ext>
                </a:extLst>
              </a:tr>
              <a:tr h="582820">
                <a:tc>
                  <a:txBody>
                    <a:bodyPr/>
                    <a:lstStyle/>
                    <a:p>
                      <a:pPr algn="l" fontAlgn="t"/>
                      <a:r>
                        <a:rPr lang="en-US" sz="1600" dirty="0">
                          <a:effectLst/>
                        </a:rPr>
                        <a:t>K series</a:t>
                      </a:r>
                      <a:br>
                        <a:rPr lang="en-US" sz="1600" dirty="0">
                          <a:effectLst/>
                        </a:rPr>
                      </a:br>
                      <a:r>
                        <a:rPr lang="en-US" sz="1600" i="1" dirty="0">
                          <a:effectLst/>
                        </a:rPr>
                        <a:t>renewal, resubmission, revision</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March 12</a:t>
                      </a:r>
                    </a:p>
                  </a:txBody>
                  <a:tcPr marL="133350" marR="133350" marT="133350" marB="133350"/>
                </a:tc>
                <a:tc>
                  <a:txBody>
                    <a:bodyPr/>
                    <a:lstStyle/>
                    <a:p>
                      <a:pPr algn="ctr" fontAlgn="t"/>
                      <a:r>
                        <a:rPr lang="en-US" sz="1600">
                          <a:effectLst/>
                        </a:rPr>
                        <a:t>July 12</a:t>
                      </a:r>
                    </a:p>
                  </a:txBody>
                  <a:tcPr marL="133350" marR="133350" marT="133350" marB="133350"/>
                </a:tc>
                <a:tc>
                  <a:txBody>
                    <a:bodyPr/>
                    <a:lstStyle/>
                    <a:p>
                      <a:pPr algn="ctr" fontAlgn="t"/>
                      <a:r>
                        <a:rPr lang="en-US" sz="1600" dirty="0">
                          <a:effectLst/>
                        </a:rPr>
                        <a:t>November 12</a:t>
                      </a:r>
                    </a:p>
                  </a:txBody>
                  <a:tcPr marL="133350" marR="133350" marT="133350" marB="133350"/>
                </a:tc>
                <a:extLst>
                  <a:ext uri="{0D108BD9-81ED-4DB2-BD59-A6C34878D82A}">
                    <a16:rowId xmlns:a16="http://schemas.microsoft.com/office/drawing/2014/main" val="2411691523"/>
                  </a:ext>
                </a:extLst>
              </a:tr>
              <a:tr h="582820">
                <a:tc>
                  <a:txBody>
                    <a:bodyPr/>
                    <a:lstStyle/>
                    <a:p>
                      <a:pPr algn="l" fontAlgn="t"/>
                      <a:r>
                        <a:rPr lang="en-US" sz="1600" dirty="0">
                          <a:effectLst/>
                        </a:rPr>
                        <a:t>F Series Fellowships (including F31 Diversity – </a:t>
                      </a:r>
                      <a:r>
                        <a:rPr lang="en-US" sz="1600" u="none" strike="noStrike" dirty="0">
                          <a:solidFill>
                            <a:srgbClr val="004FBA"/>
                          </a:solidFill>
                          <a:effectLst/>
                          <a:hlinkClick r:id="rId3"/>
                        </a:rPr>
                        <a:t>NOT-OD-17-029</a:t>
                      </a:r>
                      <a:r>
                        <a:rPr lang="en-US" sz="1600" dirty="0">
                          <a:effectLst/>
                        </a:rPr>
                        <a:t>)</a:t>
                      </a:r>
                      <a:br>
                        <a:rPr lang="en-US" sz="1600" dirty="0">
                          <a:effectLst/>
                        </a:rPr>
                      </a:br>
                      <a:r>
                        <a:rPr lang="en-US" sz="1600" i="1" dirty="0">
                          <a:effectLst/>
                        </a:rPr>
                        <a:t>new, renewal, resubmission</a:t>
                      </a:r>
                      <a:endParaRPr lang="en-US" sz="1600" dirty="0">
                        <a:effectLst/>
                      </a:endParaRPr>
                    </a:p>
                  </a:txBody>
                  <a:tcPr marL="133350" marR="133350" marT="133350" marB="133350"/>
                </a:tc>
                <a:tc>
                  <a:txBody>
                    <a:bodyPr/>
                    <a:lstStyle/>
                    <a:p>
                      <a:pPr algn="l" fontAlgn="t"/>
                      <a:r>
                        <a:rPr lang="en-US" sz="1600" b="1" i="1" dirty="0">
                          <a:effectLst/>
                        </a:rPr>
                        <a:t>Individual</a:t>
                      </a:r>
                      <a:r>
                        <a:rPr lang="en-US" sz="1600" b="1" dirty="0">
                          <a:effectLst/>
                        </a:rPr>
                        <a:t> National Research Service Awards (Standard)</a:t>
                      </a:r>
                      <a:endParaRPr lang="en-US" sz="1600" dirty="0">
                        <a:effectLst/>
                      </a:endParaRPr>
                    </a:p>
                    <a:p>
                      <a:pPr algn="l" fontAlgn="t"/>
                      <a:r>
                        <a:rPr lang="en-US" sz="1600" dirty="0">
                          <a:effectLst/>
                        </a:rPr>
                        <a:t>(see </a:t>
                      </a:r>
                      <a:r>
                        <a:rPr lang="en-US" sz="1600" u="none" strike="noStrike" dirty="0">
                          <a:solidFill>
                            <a:srgbClr val="004FBA"/>
                          </a:solidFill>
                          <a:effectLst/>
                          <a:hlinkClick r:id="rId4"/>
                        </a:rPr>
                        <a:t>NRSA Training Page</a:t>
                      </a:r>
                      <a:r>
                        <a:rPr lang="en-US" sz="1600" dirty="0">
                          <a:effectLst/>
                        </a:rPr>
                        <a:t>)</a:t>
                      </a:r>
                    </a:p>
                  </a:txBody>
                  <a:tcPr marL="133350" marR="133350" marT="133350" marB="133350"/>
                </a:tc>
                <a:tc>
                  <a:txBody>
                    <a:bodyPr/>
                    <a:lstStyle/>
                    <a:p>
                      <a:pPr algn="ctr" fontAlgn="t"/>
                      <a:r>
                        <a:rPr lang="en-US" sz="1600" dirty="0">
                          <a:effectLst/>
                        </a:rPr>
                        <a:t>April 8</a:t>
                      </a:r>
                    </a:p>
                  </a:txBody>
                  <a:tcPr marL="133350" marR="133350" marT="133350" marB="133350"/>
                </a:tc>
                <a:tc>
                  <a:txBody>
                    <a:bodyPr/>
                    <a:lstStyle/>
                    <a:p>
                      <a:pPr algn="ctr" fontAlgn="t"/>
                      <a:r>
                        <a:rPr lang="en-US" sz="1600" dirty="0">
                          <a:effectLst/>
                        </a:rPr>
                        <a:t>August 8</a:t>
                      </a:r>
                    </a:p>
                  </a:txBody>
                  <a:tcPr marL="133350" marR="133350" marT="133350" marB="133350">
                    <a:solidFill>
                      <a:schemeClr val="accent6">
                        <a:lumMod val="40000"/>
                        <a:lumOff val="60000"/>
                      </a:schemeClr>
                    </a:solidFill>
                  </a:tcPr>
                </a:tc>
                <a:tc>
                  <a:txBody>
                    <a:bodyPr/>
                    <a:lstStyle/>
                    <a:p>
                      <a:pPr algn="ctr" fontAlgn="t"/>
                      <a:r>
                        <a:rPr lang="en-US" sz="1600" dirty="0">
                          <a:effectLst/>
                        </a:rPr>
                        <a:t>December 8</a:t>
                      </a:r>
                    </a:p>
                  </a:txBody>
                  <a:tcPr marL="133350" marR="133350" marT="133350" marB="133350"/>
                </a:tc>
                <a:extLst>
                  <a:ext uri="{0D108BD9-81ED-4DB2-BD59-A6C34878D82A}">
                    <a16:rowId xmlns:a16="http://schemas.microsoft.com/office/drawing/2014/main" val="10002"/>
                  </a:ext>
                </a:extLst>
              </a:tr>
              <a:tr h="582820">
                <a:tc>
                  <a:txBody>
                    <a:bodyPr/>
                    <a:lstStyle/>
                    <a:p>
                      <a:pPr algn="l" fontAlgn="t"/>
                      <a:r>
                        <a:rPr lang="en-US" sz="1600" dirty="0">
                          <a:effectLst/>
                        </a:rPr>
                        <a:t>All </a:t>
                      </a:r>
                      <a:r>
                        <a:rPr lang="en-US" sz="1600" i="1" dirty="0">
                          <a:effectLst/>
                        </a:rPr>
                        <a:t>new, renewal, resubmission, revision</a:t>
                      </a:r>
                      <a:endParaRPr lang="en-US" sz="1600" dirty="0">
                        <a:effectLst/>
                      </a:endParaRPr>
                    </a:p>
                  </a:txBody>
                  <a:tcPr marL="133350" marR="133350" marT="133350" marB="133350"/>
                </a:tc>
                <a:tc>
                  <a:txBody>
                    <a:bodyPr/>
                    <a:lstStyle/>
                    <a:p>
                      <a:pPr algn="l" fontAlgn="t"/>
                      <a:r>
                        <a:rPr lang="en-US" sz="1600" b="1" dirty="0">
                          <a:solidFill>
                            <a:srgbClr val="4A80FF"/>
                          </a:solidFill>
                          <a:effectLst/>
                          <a:latin typeface="Open Sans"/>
                        </a:rPr>
                        <a:t>AIDS and AIDS-Related Applications</a:t>
                      </a:r>
                      <a:endParaRPr lang="en-US" sz="1600" dirty="0">
                        <a:effectLst/>
                      </a:endParaRPr>
                    </a:p>
                  </a:txBody>
                  <a:tcPr marL="133350" marR="133350" marT="133350" marB="133350"/>
                </a:tc>
                <a:tc>
                  <a:txBody>
                    <a:bodyPr/>
                    <a:lstStyle/>
                    <a:p>
                      <a:pPr algn="ctr" fontAlgn="t"/>
                      <a:r>
                        <a:rPr lang="en-US" sz="1600" dirty="0">
                          <a:effectLst/>
                        </a:rPr>
                        <a:t>May 7</a:t>
                      </a:r>
                    </a:p>
                  </a:txBody>
                  <a:tcPr marL="133350" marR="133350" marT="133350" marB="133350">
                    <a:solidFill>
                      <a:schemeClr val="accent6">
                        <a:lumMod val="40000"/>
                        <a:lumOff val="60000"/>
                      </a:schemeClr>
                    </a:solidFill>
                  </a:tcPr>
                </a:tc>
                <a:tc>
                  <a:txBody>
                    <a:bodyPr/>
                    <a:lstStyle/>
                    <a:p>
                      <a:pPr algn="ctr" fontAlgn="t"/>
                      <a:r>
                        <a:rPr lang="en-US" sz="1600">
                          <a:effectLst/>
                        </a:rPr>
                        <a:t>September 7</a:t>
                      </a:r>
                    </a:p>
                  </a:txBody>
                  <a:tcPr marL="133350" marR="133350" marT="133350" marB="133350"/>
                </a:tc>
                <a:tc>
                  <a:txBody>
                    <a:bodyPr/>
                    <a:lstStyle/>
                    <a:p>
                      <a:pPr algn="ctr" fontAlgn="t"/>
                      <a:r>
                        <a:rPr lang="en-US" sz="1600" dirty="0">
                          <a:effectLst/>
                        </a:rPr>
                        <a:t>January 7</a:t>
                      </a:r>
                    </a:p>
                  </a:txBody>
                  <a:tcPr marL="133350" marR="133350" marT="133350" marB="13335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5543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a:t>NIH Review and funding dates</a:t>
            </a:r>
          </a:p>
        </p:txBody>
      </p:sp>
      <p:graphicFrame>
        <p:nvGraphicFramePr>
          <p:cNvPr id="5" name="Content Placeholder 3"/>
          <p:cNvGraphicFramePr>
            <a:graphicFrameLocks/>
          </p:cNvGraphicFramePr>
          <p:nvPr>
            <p:extLst>
              <p:ext uri="{D42A27DB-BD31-4B8C-83A1-F6EECF244321}">
                <p14:modId xmlns:p14="http://schemas.microsoft.com/office/powerpoint/2010/main" val="2972284300"/>
              </p:ext>
            </p:extLst>
          </p:nvPr>
        </p:nvGraphicFramePr>
        <p:xfrm>
          <a:off x="457200" y="1143000"/>
          <a:ext cx="8153400" cy="3588910"/>
        </p:xfrm>
        <a:graphic>
          <a:graphicData uri="http://schemas.openxmlformats.org/drawingml/2006/table">
            <a:tbl>
              <a:tblPr firstRow="1" bandRow="1">
                <a:tableStyleId>{5C22544A-7EE6-4342-B048-85BDC9FD1C3A}</a:tableStyleId>
              </a:tblPr>
              <a:tblGrid>
                <a:gridCol w="1630680">
                  <a:extLst>
                    <a:ext uri="{9D8B030D-6E8A-4147-A177-3AD203B41FA5}">
                      <a16:colId xmlns:a16="http://schemas.microsoft.com/office/drawing/2014/main" val="1028372489"/>
                    </a:ext>
                  </a:extLst>
                </a:gridCol>
                <a:gridCol w="1630680">
                  <a:extLst>
                    <a:ext uri="{9D8B030D-6E8A-4147-A177-3AD203B41FA5}">
                      <a16:colId xmlns:a16="http://schemas.microsoft.com/office/drawing/2014/main" val="20000"/>
                    </a:ext>
                  </a:extLst>
                </a:gridCol>
                <a:gridCol w="1630680">
                  <a:extLst>
                    <a:ext uri="{9D8B030D-6E8A-4147-A177-3AD203B41FA5}">
                      <a16:colId xmlns:a16="http://schemas.microsoft.com/office/drawing/2014/main" val="20001"/>
                    </a:ext>
                  </a:extLst>
                </a:gridCol>
                <a:gridCol w="1630680">
                  <a:extLst>
                    <a:ext uri="{9D8B030D-6E8A-4147-A177-3AD203B41FA5}">
                      <a16:colId xmlns:a16="http://schemas.microsoft.com/office/drawing/2014/main" val="20002"/>
                    </a:ext>
                  </a:extLst>
                </a:gridCol>
                <a:gridCol w="1630680">
                  <a:extLst>
                    <a:ext uri="{9D8B030D-6E8A-4147-A177-3AD203B41FA5}">
                      <a16:colId xmlns:a16="http://schemas.microsoft.com/office/drawing/2014/main" val="20003"/>
                    </a:ext>
                  </a:extLst>
                </a:gridCol>
              </a:tblGrid>
              <a:tr h="802532">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802532">
                <a:tc>
                  <a:txBody>
                    <a:bodyPr/>
                    <a:lstStyle/>
                    <a:p>
                      <a:r>
                        <a:rPr lang="en-US" sz="1600" dirty="0"/>
                        <a:t>All</a:t>
                      </a:r>
                    </a:p>
                  </a:txBody>
                  <a:tcPr/>
                </a:tc>
                <a:tc>
                  <a:txBody>
                    <a:bodyPr/>
                    <a:lstStyle/>
                    <a:p>
                      <a:pPr algn="l" fontAlgn="t"/>
                      <a:r>
                        <a:rPr lang="en-US" dirty="0">
                          <a:effectLst/>
                        </a:rPr>
                        <a:t>Scientific Merit Review</a:t>
                      </a:r>
                    </a:p>
                  </a:txBody>
                  <a:tcPr marL="133350" marR="133350" marT="133350" marB="133350"/>
                </a:tc>
                <a:tc>
                  <a:txBody>
                    <a:bodyPr/>
                    <a:lstStyle/>
                    <a:p>
                      <a:pPr algn="l" fontAlgn="t"/>
                      <a:r>
                        <a:rPr lang="en-US">
                          <a:effectLst/>
                        </a:rPr>
                        <a:t>June - July</a:t>
                      </a:r>
                    </a:p>
                  </a:txBody>
                  <a:tcPr marL="133350" marR="133350" marT="133350" marB="133350"/>
                </a:tc>
                <a:tc>
                  <a:txBody>
                    <a:bodyPr/>
                    <a:lstStyle/>
                    <a:p>
                      <a:pPr algn="l" fontAlgn="t"/>
                      <a:r>
                        <a:rPr lang="en-US">
                          <a:effectLst/>
                        </a:rPr>
                        <a:t>October - November</a:t>
                      </a:r>
                    </a:p>
                  </a:txBody>
                  <a:tcPr marL="133350" marR="133350" marT="133350" marB="133350"/>
                </a:tc>
                <a:tc>
                  <a:txBody>
                    <a:bodyPr/>
                    <a:lstStyle/>
                    <a:p>
                      <a:pPr algn="l" fontAlgn="t"/>
                      <a:r>
                        <a:rPr lang="en-US">
                          <a:effectLst/>
                        </a:rPr>
                        <a:t>February - March</a:t>
                      </a:r>
                    </a:p>
                  </a:txBody>
                  <a:tcPr marL="133350" marR="133350" marT="133350" marB="133350"/>
                </a:tc>
                <a:extLst>
                  <a:ext uri="{0D108BD9-81ED-4DB2-BD59-A6C34878D82A}">
                    <a16:rowId xmlns:a16="http://schemas.microsoft.com/office/drawing/2014/main" val="10003"/>
                  </a:ext>
                </a:extLst>
              </a:tr>
              <a:tr h="881378">
                <a:tc>
                  <a:txBody>
                    <a:bodyPr/>
                    <a:lstStyle/>
                    <a:p>
                      <a:r>
                        <a:rPr lang="en-US" dirty="0"/>
                        <a:t>All</a:t>
                      </a:r>
                    </a:p>
                  </a:txBody>
                  <a:tcPr/>
                </a:tc>
                <a:tc>
                  <a:txBody>
                    <a:bodyPr/>
                    <a:lstStyle/>
                    <a:p>
                      <a:pPr algn="l" fontAlgn="t"/>
                      <a:r>
                        <a:rPr lang="en-US">
                          <a:effectLst/>
                        </a:rPr>
                        <a:t>Advisory Council Round</a:t>
                      </a:r>
                    </a:p>
                  </a:txBody>
                  <a:tcPr marL="133350" marR="133350" marT="133350" marB="133350"/>
                </a:tc>
                <a:tc>
                  <a:txBody>
                    <a:bodyPr/>
                    <a:lstStyle/>
                    <a:p>
                      <a:pPr algn="l" fontAlgn="t"/>
                      <a:r>
                        <a:rPr lang="en-US">
                          <a:effectLst/>
                        </a:rPr>
                        <a:t>August or October </a:t>
                      </a:r>
                      <a:r>
                        <a:rPr lang="en-US" b="1">
                          <a:effectLst/>
                        </a:rPr>
                        <a:t>*</a:t>
                      </a:r>
                      <a:endParaRPr lang="en-US">
                        <a:effectLst/>
                      </a:endParaRPr>
                    </a:p>
                  </a:txBody>
                  <a:tcPr marL="133350" marR="133350" marT="133350" marB="133350"/>
                </a:tc>
                <a:tc>
                  <a:txBody>
                    <a:bodyPr/>
                    <a:lstStyle/>
                    <a:p>
                      <a:pPr algn="l" fontAlgn="t"/>
                      <a:r>
                        <a:rPr lang="en-US">
                          <a:effectLst/>
                        </a:rPr>
                        <a:t>January</a:t>
                      </a:r>
                    </a:p>
                  </a:txBody>
                  <a:tcPr marL="133350" marR="133350" marT="133350" marB="133350"/>
                </a:tc>
                <a:tc>
                  <a:txBody>
                    <a:bodyPr/>
                    <a:lstStyle/>
                    <a:p>
                      <a:pPr algn="l" fontAlgn="t"/>
                      <a:r>
                        <a:rPr lang="en-US">
                          <a:effectLst/>
                        </a:rPr>
                        <a:t>May</a:t>
                      </a:r>
                    </a:p>
                  </a:txBody>
                  <a:tcPr marL="133350" marR="133350" marT="133350" marB="133350"/>
                </a:tc>
                <a:extLst>
                  <a:ext uri="{0D108BD9-81ED-4DB2-BD59-A6C34878D82A}">
                    <a16:rowId xmlns:a16="http://schemas.microsoft.com/office/drawing/2014/main" val="10004"/>
                  </a:ext>
                </a:extLst>
              </a:tr>
              <a:tr h="881378">
                <a:tc>
                  <a:txBody>
                    <a:bodyPr/>
                    <a:lstStyle/>
                    <a:p>
                      <a:r>
                        <a:rPr lang="en-US" dirty="0"/>
                        <a:t>All</a:t>
                      </a:r>
                    </a:p>
                  </a:txBody>
                  <a:tcPr/>
                </a:tc>
                <a:tc>
                  <a:txBody>
                    <a:bodyPr/>
                    <a:lstStyle/>
                    <a:p>
                      <a:pPr algn="l" fontAlgn="t"/>
                      <a:r>
                        <a:rPr lang="en-US">
                          <a:effectLst/>
                        </a:rPr>
                        <a:t>Earliest Project Start Date</a:t>
                      </a:r>
                    </a:p>
                  </a:txBody>
                  <a:tcPr marL="133350" marR="133350" marT="133350" marB="133350"/>
                </a:tc>
                <a:tc>
                  <a:txBody>
                    <a:bodyPr/>
                    <a:lstStyle/>
                    <a:p>
                      <a:pPr algn="l" fontAlgn="t"/>
                      <a:r>
                        <a:rPr lang="en-US">
                          <a:effectLst/>
                        </a:rPr>
                        <a:t>September or December </a:t>
                      </a:r>
                      <a:r>
                        <a:rPr lang="en-US" b="1">
                          <a:effectLst/>
                        </a:rPr>
                        <a:t>*</a:t>
                      </a:r>
                      <a:endParaRPr lang="en-US">
                        <a:effectLst/>
                      </a:endParaRPr>
                    </a:p>
                  </a:txBody>
                  <a:tcPr marL="133350" marR="133350" marT="133350" marB="133350"/>
                </a:tc>
                <a:tc>
                  <a:txBody>
                    <a:bodyPr/>
                    <a:lstStyle/>
                    <a:p>
                      <a:pPr algn="l" fontAlgn="t"/>
                      <a:r>
                        <a:rPr lang="en-US">
                          <a:effectLst/>
                        </a:rPr>
                        <a:t>April</a:t>
                      </a:r>
                    </a:p>
                  </a:txBody>
                  <a:tcPr marL="133350" marR="133350" marT="133350" marB="133350"/>
                </a:tc>
                <a:tc>
                  <a:txBody>
                    <a:bodyPr/>
                    <a:lstStyle/>
                    <a:p>
                      <a:pPr algn="l" fontAlgn="t"/>
                      <a:r>
                        <a:rPr lang="en-US" dirty="0">
                          <a:effectLst/>
                        </a:rPr>
                        <a:t>July</a:t>
                      </a:r>
                    </a:p>
                  </a:txBody>
                  <a:tcPr marL="133350" marR="133350" marT="133350" marB="133350"/>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4402B6E6-5F40-5747-A1D3-2552294570CE}"/>
              </a:ext>
            </a:extLst>
          </p:cNvPr>
          <p:cNvSpPr txBox="1"/>
          <p:nvPr/>
        </p:nvSpPr>
        <p:spPr>
          <a:xfrm>
            <a:off x="685800" y="5257800"/>
            <a:ext cx="7620000" cy="1754326"/>
          </a:xfrm>
          <a:prstGeom prst="rect">
            <a:avLst/>
          </a:prstGeom>
          <a:noFill/>
        </p:spPr>
        <p:txBody>
          <a:bodyPr wrap="square" rtlCol="0">
            <a:spAutoFit/>
          </a:bodyPr>
          <a:lstStyle/>
          <a:p>
            <a:r>
              <a:rPr lang="en-US" b="1" dirty="0"/>
              <a:t>*</a:t>
            </a:r>
            <a:r>
              <a:rPr lang="en-US" dirty="0"/>
              <a:t> Advisory Council Round for Cycle I applications (Cycle III for SBIR/STTR) may be August or October, and their earliest project start date may be September or December respectively.</a:t>
            </a:r>
            <a:endParaRPr lang="en-US" dirty="0">
              <a:hlinkClick r:id="rId3"/>
            </a:endParaRPr>
          </a:p>
          <a:p>
            <a:r>
              <a:rPr lang="en-US" dirty="0">
                <a:hlinkClick r:id="rId3"/>
              </a:rPr>
              <a:t>https://grants.nih.gov/grants/how-to-apply-application-guide/due-dates-and-submission-policies/due-dates.htm</a:t>
            </a:r>
            <a:endParaRPr lang="en-US" dirty="0"/>
          </a:p>
          <a:p>
            <a:endParaRPr lang="en-US" dirty="0"/>
          </a:p>
        </p:txBody>
      </p:sp>
    </p:spTree>
    <p:extLst>
      <p:ext uri="{BB962C8B-B14F-4D97-AF65-F5344CB8AC3E}">
        <p14:creationId xmlns:p14="http://schemas.microsoft.com/office/powerpoint/2010/main" val="214052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submission process</a:t>
            </a: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a:t>All grants at UCSF are submitted through the Research Management Services (RMS) in Office of Sponsored Research </a:t>
            </a:r>
          </a:p>
          <a:p>
            <a:r>
              <a:rPr lang="en-US" dirty="0"/>
              <a:t>You will work with a RSC (Research Services Coordinator)</a:t>
            </a:r>
          </a:p>
          <a:p>
            <a:r>
              <a:rPr lang="en-US" dirty="0"/>
              <a:t>You will work with the RSC that is assigned to your sponsor or to your graduate program or department</a:t>
            </a:r>
          </a:p>
          <a:p>
            <a:r>
              <a:rPr lang="en-US" dirty="0"/>
              <a:t>If you haven’t already, you should identify that person and tell them what grant you want to submit and when (at least 1-2 months before due date)</a:t>
            </a:r>
          </a:p>
        </p:txBody>
      </p:sp>
    </p:spTree>
    <p:extLst>
      <p:ext uri="{BB962C8B-B14F-4D97-AF65-F5344CB8AC3E}">
        <p14:creationId xmlns:p14="http://schemas.microsoft.com/office/powerpoint/2010/main" val="341747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They will want to know the funding announcement.  For example </a:t>
            </a:r>
          </a:p>
          <a:p>
            <a:r>
              <a:rPr lang="en-US" dirty="0"/>
              <a:t>PA-14-147 </a:t>
            </a:r>
            <a:r>
              <a:rPr lang="en-US" dirty="0" err="1"/>
              <a:t>Kirschstein</a:t>
            </a:r>
            <a:r>
              <a:rPr lang="en-US" dirty="0"/>
              <a:t>-NRSA Individual </a:t>
            </a:r>
            <a:r>
              <a:rPr lang="en-US" dirty="0" err="1"/>
              <a:t>Predoctoral</a:t>
            </a:r>
            <a:r>
              <a:rPr lang="en-US" dirty="0"/>
              <a:t> Fellowship (F31) </a:t>
            </a:r>
          </a:p>
          <a:p>
            <a:r>
              <a:rPr lang="en-US" dirty="0"/>
              <a:t>PA-14-147 Ruth L. </a:t>
            </a:r>
            <a:r>
              <a:rPr lang="en-US" dirty="0" err="1"/>
              <a:t>Kirschstein</a:t>
            </a:r>
            <a:r>
              <a:rPr lang="en-US" dirty="0"/>
              <a:t> National Research Service Award Individual </a:t>
            </a:r>
            <a:r>
              <a:rPr lang="en-US" dirty="0" err="1"/>
              <a:t>Predoctoral</a:t>
            </a:r>
            <a:r>
              <a:rPr lang="en-US" dirty="0"/>
              <a:t> Fellowship to Promote Diversity in Health-Related Research (Parent F31 - Diversity)</a:t>
            </a:r>
          </a:p>
          <a:p>
            <a:r>
              <a:rPr lang="en-US" dirty="0"/>
              <a:t>PA-16-198 Mentored Patient-Oriented Research Career Development Award (Parent K23)</a:t>
            </a:r>
          </a:p>
          <a:p>
            <a:pPr marL="0" indent="0">
              <a:buNone/>
            </a:pPr>
            <a:endParaRPr lang="en-US" dirty="0"/>
          </a:p>
        </p:txBody>
      </p:sp>
    </p:spTree>
    <p:extLst>
      <p:ext uri="{BB962C8B-B14F-4D97-AF65-F5344CB8AC3E}">
        <p14:creationId xmlns:p14="http://schemas.microsoft.com/office/powerpoint/2010/main" val="327086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section</a:t>
            </a:r>
          </a:p>
        </p:txBody>
      </p:sp>
      <p:sp>
        <p:nvSpPr>
          <p:cNvPr id="3" name="Content Placeholder 2"/>
          <p:cNvSpPr>
            <a:spLocks noGrp="1"/>
          </p:cNvSpPr>
          <p:nvPr>
            <p:ph idx="1"/>
          </p:nvPr>
        </p:nvSpPr>
        <p:spPr>
          <a:xfrm>
            <a:off x="457200" y="1295400"/>
            <a:ext cx="8229600" cy="5791200"/>
          </a:xfrm>
        </p:spPr>
        <p:txBody>
          <a:bodyPr>
            <a:normAutofit fontScale="77500" lnSpcReduction="20000"/>
          </a:bodyPr>
          <a:lstStyle/>
          <a:p>
            <a:r>
              <a:rPr lang="en-US" dirty="0"/>
              <a:t>CSR (Center for Scientific Research) runs Study Sections</a:t>
            </a:r>
          </a:p>
          <a:p>
            <a:r>
              <a:rPr lang="en-US" dirty="0"/>
              <a:t>They include regular members who serve for 3 years and temporary members</a:t>
            </a:r>
          </a:p>
          <a:p>
            <a:pPr lvl="1"/>
            <a:r>
              <a:rPr lang="en-US" dirty="0"/>
              <a:t>By professional area, sometimes by grant mechanism</a:t>
            </a:r>
          </a:p>
          <a:p>
            <a:pPr lvl="1"/>
            <a:r>
              <a:rPr lang="en-US" dirty="0"/>
              <a:t>RFAs (Request for Applications) usually have their own review panels (“Special emphasis panels”)</a:t>
            </a:r>
          </a:p>
          <a:p>
            <a:pPr lvl="1"/>
            <a:r>
              <a:rPr lang="en-US" dirty="0"/>
              <a:t>Study section members get their proposals (and those of their mentees) reviewed at Special Emphasis Panels</a:t>
            </a:r>
          </a:p>
          <a:p>
            <a:pPr lvl="1"/>
            <a:r>
              <a:rPr lang="en-US" dirty="0"/>
              <a:t>Separate study sections for fellowships but not always for Ks</a:t>
            </a:r>
          </a:p>
          <a:p>
            <a:r>
              <a:rPr lang="en-US" dirty="0"/>
              <a:t>Rosters of members are published</a:t>
            </a:r>
          </a:p>
          <a:p>
            <a:r>
              <a:rPr lang="en-US" dirty="0"/>
              <a:t>You are NOT ALLOWED to contact any section member about your proposal</a:t>
            </a:r>
          </a:p>
          <a:p>
            <a:r>
              <a:rPr lang="en-US" dirty="0"/>
              <a:t>Those in conflict (anyone at UCSF, anyone who works with you or your sponsor) cannot see your scores/reviews and will have to leave the room during the review of your application</a:t>
            </a:r>
          </a:p>
        </p:txBody>
      </p:sp>
    </p:spTree>
    <p:extLst>
      <p:ext uri="{BB962C8B-B14F-4D97-AF65-F5344CB8AC3E}">
        <p14:creationId xmlns:p14="http://schemas.microsoft.com/office/powerpoint/2010/main" val="1452574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Fellowship (F31/F32) </a:t>
            </a:r>
            <a:r>
              <a:rPr lang="en-US" dirty="0"/>
              <a:t>study sections</a:t>
            </a:r>
          </a:p>
        </p:txBody>
      </p:sp>
      <p:sp>
        <p:nvSpPr>
          <p:cNvPr id="3" name="Content Placeholder 2"/>
          <p:cNvSpPr>
            <a:spLocks noGrp="1"/>
          </p:cNvSpPr>
          <p:nvPr>
            <p:ph idx="1"/>
          </p:nvPr>
        </p:nvSpPr>
        <p:spPr/>
        <p:txBody>
          <a:bodyPr/>
          <a:lstStyle/>
          <a:p>
            <a:pPr marL="0" indent="0">
              <a:buNone/>
            </a:pPr>
            <a:r>
              <a:rPr lang="en-US" dirty="0">
                <a:hlinkClick r:id="rId2"/>
              </a:rPr>
              <a:t>http://public.csr.nih.gov/StudySections/Fellowship/Pages/default.aspx</a:t>
            </a:r>
            <a:endParaRPr lang="en-US" dirty="0"/>
          </a:p>
          <a:p>
            <a:pPr marL="0" indent="0">
              <a:buNone/>
            </a:pPr>
            <a:endParaRPr lang="en-US" dirty="0"/>
          </a:p>
          <a:p>
            <a:pPr marL="0" indent="0">
              <a:buNone/>
            </a:pPr>
            <a:r>
              <a:rPr lang="en-US" dirty="0"/>
              <a:t>Standing study sections (Ks)</a:t>
            </a:r>
          </a:p>
          <a:p>
            <a:pPr marL="457200" lvl="1" indent="0">
              <a:buNone/>
            </a:pPr>
            <a:r>
              <a:rPr lang="en-US" dirty="0">
                <a:hlinkClick r:id="rId3"/>
              </a:rPr>
              <a:t>https://public.csr.nih.gov/StudySections/Standing/Pages/default.aspx</a:t>
            </a:r>
            <a:endParaRPr lang="en-US" dirty="0"/>
          </a:p>
          <a:p>
            <a:pPr marL="0" indent="0">
              <a:buNone/>
            </a:pPr>
            <a:r>
              <a:rPr lang="en-US" dirty="0"/>
              <a:t>A few institutes run a separate K study section – ask your PO about that</a:t>
            </a:r>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Reviews</a:t>
            </a:r>
          </a:p>
        </p:txBody>
      </p:sp>
      <p:sp>
        <p:nvSpPr>
          <p:cNvPr id="3" name="Content Placeholder 2"/>
          <p:cNvSpPr>
            <a:spLocks noGrp="1"/>
          </p:cNvSpPr>
          <p:nvPr>
            <p:ph idx="1"/>
          </p:nvPr>
        </p:nvSpPr>
        <p:spPr/>
        <p:txBody>
          <a:bodyPr>
            <a:normAutofit fontScale="92500" lnSpcReduction="10000"/>
          </a:bodyPr>
          <a:lstStyle/>
          <a:p>
            <a:r>
              <a:rPr lang="en-US" dirty="0"/>
              <a:t>Your application is assigned to 3 reviewers</a:t>
            </a:r>
          </a:p>
          <a:p>
            <a:r>
              <a:rPr lang="en-US" dirty="0"/>
              <a:t>They all write comments based on the review criteria. They score the review criteria separately (1-9) but then give the overall application a score from 1-9. </a:t>
            </a:r>
          </a:p>
          <a:p>
            <a:r>
              <a:rPr lang="en-US" dirty="0"/>
              <a:t>1 is perfect, 9 is a dog. Generally 5 and worse do not get discussed.</a:t>
            </a:r>
          </a:p>
          <a:p>
            <a:r>
              <a:rPr lang="en-US" dirty="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the review</a:t>
            </a:r>
          </a:p>
        </p:txBody>
      </p:sp>
      <p:sp>
        <p:nvSpPr>
          <p:cNvPr id="3" name="Content Placeholder 2"/>
          <p:cNvSpPr>
            <a:spLocks noGrp="1"/>
          </p:cNvSpPr>
          <p:nvPr>
            <p:ph idx="1"/>
          </p:nvPr>
        </p:nvSpPr>
        <p:spPr>
          <a:xfrm>
            <a:off x="457200" y="1371600"/>
            <a:ext cx="8229600" cy="5562600"/>
          </a:xfrm>
        </p:spPr>
        <p:txBody>
          <a:bodyPr>
            <a:normAutofit fontScale="85000" lnSpcReduction="20000"/>
          </a:bodyPr>
          <a:lstStyle/>
          <a:p>
            <a:r>
              <a:rPr lang="en-US" dirty="0"/>
              <a:t>Grants are reviewed starting with the best scored first </a:t>
            </a:r>
          </a:p>
          <a:p>
            <a:r>
              <a:rPr lang="en-US" dirty="0"/>
              <a:t>The worst scored ½- 1/3 of the applications are “triaged” or “not discussed”. The applicant gets the written reviews but no score.</a:t>
            </a:r>
          </a:p>
          <a:p>
            <a:r>
              <a:rPr lang="en-US" dirty="0"/>
              <a:t>The primary reviewer describes the study, then strengths and weaknesses. Then the other 2 reviewers add their comments, and then there is a group discussion.  The 3 assigned reviewers state their scores at the beginning of the review and at the end of the discussion.</a:t>
            </a:r>
          </a:p>
          <a:p>
            <a:r>
              <a:rPr lang="en-US" dirty="0"/>
              <a:t>Everyone else on the panel can participate in the discussion and will have the grants to read online. Everyone votes a score (secretly, within the range of announced scores, need to state deviations) and all the scores are averaged (and multiplied time 10). </a:t>
            </a:r>
          </a:p>
        </p:txBody>
      </p:sp>
    </p:spTree>
    <p:extLst>
      <p:ext uri="{BB962C8B-B14F-4D97-AF65-F5344CB8AC3E}">
        <p14:creationId xmlns:p14="http://schemas.microsoft.com/office/powerpoint/2010/main" val="3228695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2202</TotalTime>
  <Words>1059</Words>
  <Application>Microsoft Macintosh PowerPoint</Application>
  <PresentationFormat>On-screen Show (4:3)</PresentationFormat>
  <Paragraphs>153</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Open Sans</vt:lpstr>
      <vt:lpstr>Office Theme</vt:lpstr>
      <vt:lpstr>Grant submission and review process</vt:lpstr>
      <vt:lpstr>NIH submission dates</vt:lpstr>
      <vt:lpstr>NIH Review and funding dates</vt:lpstr>
      <vt:lpstr>Grant submission process</vt:lpstr>
      <vt:lpstr>PowerPoint Presentation</vt:lpstr>
      <vt:lpstr>Study section</vt:lpstr>
      <vt:lpstr>Fellowship (F31/F32) study sections</vt:lpstr>
      <vt:lpstr>Reviews</vt:lpstr>
      <vt:lpstr>At the review</vt:lpstr>
      <vt:lpstr>Scores</vt:lpstr>
      <vt:lpstr>After the review</vt:lpstr>
      <vt:lpstr>PowerPoint Presentation</vt:lpstr>
      <vt:lpstr>PowerPoint Presentation</vt:lpstr>
      <vt:lpstr>PowerPoint Presentation</vt:lpstr>
      <vt:lpstr>PowerPoint Presentation</vt:lpstr>
      <vt:lpstr>Resubmissions</vt:lpstr>
    </vt:vector>
  </TitlesOfParts>
  <Company>UCSF</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Judy Hahn</cp:lastModifiedBy>
  <cp:revision>47</cp:revision>
  <dcterms:created xsi:type="dcterms:W3CDTF">2015-03-01T19:35:44Z</dcterms:created>
  <dcterms:modified xsi:type="dcterms:W3CDTF">2020-03-02T17:39:49Z</dcterms:modified>
</cp:coreProperties>
</file>