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2.xml" ContentType="application/vnd.ms-office.inkAction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3.xml" ContentType="application/vnd.ms-office.inkAction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ink/inkAction4.xml" ContentType="application/vnd.ms-office.inkAction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7" r:id="rId2"/>
    <p:sldMasterId id="2147484283" r:id="rId3"/>
  </p:sldMasterIdLst>
  <p:notesMasterIdLst>
    <p:notesMasterId r:id="rId16"/>
  </p:notesMasterIdLst>
  <p:handoutMasterIdLst>
    <p:handoutMasterId r:id="rId17"/>
  </p:handoutMasterIdLst>
  <p:sldIdLst>
    <p:sldId id="756" r:id="rId4"/>
    <p:sldId id="631" r:id="rId5"/>
    <p:sldId id="658" r:id="rId6"/>
    <p:sldId id="810" r:id="rId7"/>
    <p:sldId id="659" r:id="rId8"/>
    <p:sldId id="788" r:id="rId9"/>
    <p:sldId id="660" r:id="rId10"/>
    <p:sldId id="789" r:id="rId11"/>
    <p:sldId id="790" r:id="rId12"/>
    <p:sldId id="791" r:id="rId13"/>
    <p:sldId id="793" r:id="rId14"/>
    <p:sldId id="832" r:id="rId1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2">
          <p15:clr>
            <a:srgbClr val="A4A3A4"/>
          </p15:clr>
        </p15:guide>
        <p15:guide id="2" orient="horz" pos="3477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2183">
          <p15:clr>
            <a:srgbClr val="A4A3A4"/>
          </p15:clr>
        </p15:guide>
        <p15:guide id="5" orient="horz" pos="287">
          <p15:clr>
            <a:srgbClr val="A4A3A4"/>
          </p15:clr>
        </p15:guide>
        <p15:guide id="6" orient="horz" pos="1471">
          <p15:clr>
            <a:srgbClr val="A4A3A4"/>
          </p15:clr>
        </p15:guide>
        <p15:guide id="7" orient="horz" pos="535">
          <p15:clr>
            <a:srgbClr val="A4A3A4"/>
          </p15:clr>
        </p15:guide>
        <p15:guide id="8" orient="horz" pos="3938">
          <p15:clr>
            <a:srgbClr val="A4A3A4"/>
          </p15:clr>
        </p15:guide>
        <p15:guide id="9" pos="230">
          <p15:clr>
            <a:srgbClr val="A4A3A4"/>
          </p15:clr>
        </p15:guide>
        <p15:guide id="10" pos="5530">
          <p15:clr>
            <a:srgbClr val="A4A3A4"/>
          </p15:clr>
        </p15:guide>
        <p15:guide id="11" pos="2880">
          <p15:clr>
            <a:srgbClr val="A4A3A4"/>
          </p15:clr>
        </p15:guide>
        <p15:guide id="12" pos="776">
          <p15:clr>
            <a:srgbClr val="A4A3A4"/>
          </p15:clr>
        </p15:guide>
        <p15:guide id="13" pos="1411">
          <p15:clr>
            <a:srgbClr val="A4A3A4"/>
          </p15:clr>
        </p15:guide>
        <p15:guide id="14" pos="5287">
          <p15:clr>
            <a:srgbClr val="A4A3A4"/>
          </p15:clr>
        </p15:guide>
        <p15:guide id="15" pos="474">
          <p15:clr>
            <a:srgbClr val="A4A3A4"/>
          </p15:clr>
        </p15:guide>
        <p15:guide id="16" pos="45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7">
          <p15:clr>
            <a:srgbClr val="A4A3A4"/>
          </p15:clr>
        </p15:guide>
        <p15:guide id="2" orient="horz" pos="5724">
          <p15:clr>
            <a:srgbClr val="A4A3A4"/>
          </p15:clr>
        </p15:guide>
        <p15:guide id="3" orient="horz" pos="5966">
          <p15:clr>
            <a:srgbClr val="A4A3A4"/>
          </p15:clr>
        </p15:guide>
        <p15:guide id="4" pos="305">
          <p15:clr>
            <a:srgbClr val="A4A3A4"/>
          </p15:clr>
        </p15:guide>
        <p15:guide id="5" pos="430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049"/>
    <a:srgbClr val="CC99FF"/>
    <a:srgbClr val="178CCB"/>
    <a:srgbClr val="000000"/>
    <a:srgbClr val="F48024"/>
    <a:srgbClr val="90BD31"/>
    <a:srgbClr val="18A3AC"/>
    <a:srgbClr val="EC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0" autoAdjust="0"/>
    <p:restoredTop sz="78125" autoAdjust="0"/>
  </p:normalViewPr>
  <p:slideViewPr>
    <p:cSldViewPr snapToGrid="0">
      <p:cViewPr varScale="1">
        <p:scale>
          <a:sx n="46" d="100"/>
          <a:sy n="46" d="100"/>
        </p:scale>
        <p:origin x="1107" y="24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8"/>
        <p:guide pos="230"/>
        <p:guide pos="5530"/>
        <p:guide pos="2880"/>
        <p:guide pos="776"/>
        <p:guide pos="1411"/>
        <p:guide pos="5287"/>
        <p:guide pos="474"/>
        <p:guide pos="45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-20968"/>
    </p:cViewPr>
  </p:sorterViewPr>
  <p:notesViewPr>
    <p:cSldViewPr snapToGrid="0">
      <p:cViewPr varScale="1">
        <p:scale>
          <a:sx n="80" d="100"/>
          <a:sy n="80" d="100"/>
        </p:scale>
        <p:origin x="3810" y="60"/>
      </p:cViewPr>
      <p:guideLst>
        <p:guide orient="horz" pos="2677"/>
        <p:guide orient="horz" pos="5724"/>
        <p:guide orient="horz" pos="5966"/>
        <p:guide pos="305"/>
        <p:guide pos="43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85775" y="9085263"/>
            <a:ext cx="63404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9156700"/>
            <a:ext cx="6397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350963" y="9226550"/>
            <a:ext cx="3170237" cy="2762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latin typeface="+mj-lt"/>
              </a:defRPr>
            </a:lvl1pPr>
          </a:lstStyle>
          <a:p>
            <a:pPr>
              <a:defRPr/>
            </a:pPr>
            <a:r>
              <a:rPr lang="en-US"/>
              <a:t>Week 1 – Causal Inference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4144963" y="119063"/>
            <a:ext cx="3170237" cy="481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BE1AF1F2-E55F-224F-B6E0-1FD5FC9495BD}" type="datetimeFigureOut">
              <a:rPr lang="en-US"/>
              <a:pPr>
                <a:defRPr/>
              </a:pPr>
              <a:t>1/15/2018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94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4:56:38.089Z"/>
    </inkml:context>
    <inkml:brush xml:id="br0">
      <inkml:brushProperty name="width" value="0.07179" units="cm"/>
      <inkml:brushProperty name="height" value="0.07179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4880">
    <iact:property name="dataType"/>
    <iact:actionData xml:id="d0">
      <inkml:trace xmlns:inkml="http://www.w3.org/2003/InkML" xml:id="stk0" contextRef="#ctx0" brushRef="#br0">214 2423 1432 0,'-28'-16'532'16,"28"16"-412"-16,0 -12 -36 0,4 8 -20 0,4 -4 -52 0,-8 -4 4 31,4 -4 -8 -31,-4 0 -8 0,0 -4 4 0,-4 0 -4 16,4 -4 0 -16,-12 0 8 0,4 0 -4 15,-4 0 32 -15,4 0 -20 16,-8 0 48 -16,4 0 -36 16,0 0 48 -16,-4 4 -44 15,4 0 48 -15,0 4 -48 16,0 0 36 -16,8 0 -36 15,-8 0 -20 1,4 0 -4 -16,8 -4 -20 0,8 0 8 16,-4 -4 -16 -16,12 -4 12 15,8 -12 12 -15,12 0 0 16,0 -8 -4 -16,8 -8 4 16,4 -12 4 -16,0 -8 -4 15,0 0 16 -15,0 0 -12 16,8 4 4 -16,12 -8 -4 0,4 0 -8 15,8 -12 4 -15,4 -4 -4 16,-4 4 0 -16,-12 12 0 31,-4 8 0 -31,-12 8 0 0,0 4 0 0,-4 8 8 16,-4 8 -4 -16,-4 4 -4 16,-4 0 4 -16,-4 12 -4 15,-8 0 0 -15,-4 8 -12 16,-8 4 8 -16,-4 -4 -16 31,-4 8 12 -31,-8 0 -48 0,-8 4 28 0,-4 8 -20 16,-12 4 28 -16,0 0 -36 30,0 4 36 -30,-4 4 -4 32,-4 8 16 -32,4 -4 8 0,0 4 0 15,-8 -4 0 -15,0 4 0 0,0 0 0 0,0 -4 0 16,8 0 0 -16,-8 -4 0 31,4 0 8 -31,8 0 -4 0,8 -4 32 0,8 -4 -20 16,-4 -4 20 -16,12 4 -20 15,4 -4 -24 -15,20 -4 0 16,8 0 4 -16,12 -4 4 16,4 -8 -12 -16,8 -4 8 15,-4 -8 12 -15,12 0 -4 16,-4 -4 -4 -16,12 -4 4 15,4 -8 4 -15,4 0 -4 0,-8 4 -4 16,-8 0 4 -16,-4 4 -4 16,-8 4 0 -16,-8 4 0 15,-8 8 0 -15,-8 4 16 16,-4 8 -8 -16,-8 8 60 16,-4 16 -40 -16,-16 20 -4 31,-8 20 -12 -31,-16 12 0 0,-20 8 -8 0,-12 20 -4 15,-8 20 4 -15,4 8 -4 16,4 -4 0 -16,8 -8 -72 16,0 0 40 -16,4 4 -188 15,8 -4 120 -15,16 -8 -676 0,0 -12 428 16,8 -32 152 -16,4 -28 132 47</inkml:trace>
    </iact:actionData>
  </iact:action>
  <iact:action type="add" startTime="4881">
    <iact:property name="dataType"/>
    <iact:actionData xml:id="d1">
      <inkml:trace xmlns:inkml="http://www.w3.org/2003/InkML" xml:id="stk1" contextRef="#ctx0" brushRef="#brinv">0 0 2048 0</inkml:trace>
    </iact:actionData>
  </iact:action>
  <iact:action type="add" startTime="4882">
    <iact:property name="dataType"/>
    <iact:actionData xml:id="d2">
      <inkml:trace xmlns:inkml="http://www.w3.org/2003/InkML" xml:id="stk2" contextRef="#ctx0" brushRef="#brinv">1724 2471 2048 0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806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5:01:40.349Z"/>
    </inkml:context>
    <inkml:brush xml:id="br0">
      <inkml:brushProperty name="width" value="0.07179" units="cm"/>
      <inkml:brushProperty name="height" value="0.07179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5211">
    <iact:property name="dataType"/>
    <iact:actionData xml:id="d0">
      <inkml:trace xmlns:inkml="http://www.w3.org/2003/InkML" xml:id="stk0" contextRef="#ctx0" brushRef="#br0">7136 1151 1224 0,'-72'-105'456'16,"30"30"-356"-16,-4 -30 -28 0,20 59 -20 0,-5 -7 -44 15,-16 -5 76 -15,1 -6 -48 16,-21 -6 48 -16,-16 6 -48 16,-21 0 8 -16,-20 0 -28 0,0 0 0 15,-16 6 -8 1,-20 0 -8 -16,-31 11 4 0,-1 6 20 15,-30 7 -12 -15,-37 22 40 16,1 24 -28 -16,-42 28 -4 16,-1 30 -12 -16,-24 17 -8 15,4 24 4 -15,-5 34 12 16,-26 53 -8 -16,42 6 -20 0,-11 0 4 16,6 46 12 -16,30 29 0 15,1 -17 -12 -15,9 58 4 16,37 0 4 -16,31 -12 0 15,21 24 -20 -15,26 -6 12 16,25 11 4 -16,32 42 4 16,30 -7 0 -16,42 47 0 15,42 -35 8 -15,35 29 -4 16,27 -11 8 -16,20 -24 -8 16,41 12 -12 -16,37 -35 4 15,5 -30 12 -15,46 30 -4 16,27 -23 16 -16,9 -24 -12 15,99 76 40 -15,-10 -46 -24 16,25 -59 4 -16,-15 -52 -16 16,42 -23 12 -16,-17 -18 -16 0,27 -23 4 15,0 -23 -4 -15,10 -47 -8 16,-5 -35 4 -16,5 -41 12 16,-11 -46 -8 -16,-9 -46 16 15,-1 -30 -16 -15,-10 -23 16 16,-31 -23 -16 -16,10 -71 48 15,-51 -16 -28 -15,-37 -12 12 16,6 -94 -24 -16,-37 7 44 16,-46 -65 -32 -16,-42 1 12 15,-36 -82 -24 -15,-36 0 0 16,-26 -64 -8 -16,-41 -35 -8 0,-42 -11 4 16,-36 -30 -4 -16,-62 -23 0 15,-41 53 24 -15,-21 -24 -12 16,-42 76 -20 -16,-46 0 0 15,0 87 32 -15,-62 52 -16 32,5 53 -16 -32,-51 93 0 0,-6 111 -12 0,-46 145 8 15,-47 116 -140 -15,5 175 80 16,-31 128 -752 -16,-15 192 456 16,31 116 164 -16,36 70 136 31</inkml:trace>
    </iact:actionData>
  </iact:action>
  <iact:action type="add" startTime="21773">
    <iact:property name="dataType"/>
    <iact:actionData xml:id="d1">
      <inkml:trace xmlns:inkml="http://www.w3.org/2003/InkML" xml:id="stk1" contextRef="#ctx0" brushRef="#br0">13535 9687 1144 0,'-5'-35'420'15,"-5"18"-324"-15,-1 -1 -28 0,6 13 -28 0,0 -1 -36 0,-5 -6 -4 0,-1 1 4 16,-4 5 -24 -16,5 0 12 0,-1 6 20 15,6 6 -4 -15,0 5 16 0,5 13 -16 0,5 16 40 16,5 19 -24 0,6 10 -12 -1,5 1 -8 -15,-1 6 12 16,6 5 -8 0,0 -5 16 -16,0 0 -16 0,0 -1 32 15,5 -5 -24 -15,-11 -12 20 16,1 -11 -20 -16,0 -18 80 0,0 12 -52 15,-1 -30 32 -15,1 -22 -44 16,10 -36 60 -16,21 -29 -52 16,25 -57 20 -16,32 -65 -40 15,15 -12 0 -15,11 -46 -12 16,25 -35 -236 -16,36 6 124 16,-4 -29 52 -16,-6 0 36 46</inkml:trace>
    </iact:actionData>
  </iact:action>
  <iact:action type="add" startTime="21774">
    <iact:property name="dataType"/>
    <iact:actionData xml:id="d2">
      <inkml:trace xmlns:inkml="http://www.w3.org/2003/InkML" xml:id="stk2" contextRef="#ctx0" brushRef="#brinv">0 0 2048 0</inkml:trace>
    </iact:actionData>
  </iact:action>
  <iact:action type="add" startTime="21775">
    <iact:property name="dataType"/>
    <iact:actionData xml:id="d3">
      <inkml:trace xmlns:inkml="http://www.w3.org/2003/InkML" xml:id="stk3" contextRef="#ctx0" brushRef="#brinv">15080 10844 2048 0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25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5:05:24.796Z"/>
    </inkml:context>
    <inkml:brush xml:id="br0">
      <inkml:brushProperty name="width" value="0.07182" units="cm"/>
      <inkml:brushProperty name="height" value="0.07182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73530">
    <iact:property name="dataType"/>
    <iact:actionData xml:id="d0">
      <inkml:trace xmlns:inkml="http://www.w3.org/2003/InkML" xml:id="stk0" contextRef="#ctx0" brushRef="#br0">298 8267 1568 0,'-28'32'580'16,"12"-28"-448"-16,4 -4 -40 0,12 0 100 0,-4 0 -124 0,4 -4 0 16,0 -8 -44 -16,4 -4 -16 0,4 -4 -4 15,0 -4 -16 -15,4 -4 8 16,8 0 -4 -16,4 0 0 0,8 0 8 15,0 4 0 1,8 0 16 -16,8 0 -8 16,0 0 32 -1,8 0 -24 -15,12 4 20 0,20 4 -20 16,8 4 36 -16,-4 -4 -28 16,8 8 20 -16,20 -4 -24 15,16 0 -8 -15,-8 -8 -8 16,0 4 12 -16,16 -4 -8 15,0 -4 16 -15,-4 -4 -16 16,-16 -8 -4 -16,-4 -4 0 16,4 -8 4 -16,-4 0 -4 15,-8 8 -72 -15,-20 0 36 0,-20 12 -348 16,-16 8 208 -16,-16 8 -768 16,-48 20 520 -16,-20 0 192 45</inkml:trace>
    </iact:actionData>
  </iact:action>
  <iact:action type="add" startTime="74076">
    <iact:property name="dataType"/>
    <iact:actionData xml:id="d1">
      <inkml:trace xmlns:inkml="http://www.w3.org/2003/InkML" xml:id="stk1" contextRef="#ctx0" brushRef="#br0">670 7647 1216 0,'4'-12'448'16,"0"4"-348"-16,4 -4 -28 0,-4 12 120 15,0 0 -120 -15,-4 0 96 0,4 -4 -100 0,-4 4 80 16,0 0 -84 -16,0 0 28 0,-4 4 -52 0,-8 8 -4 16,-8 12 -24 -1,-4 8 -16 1,-8 8 0 -16,-12 8 4 16,-20 4 0 -16,-4 4 24 31,4 8 -12 -31,-16 24 4 0,8 4 -8 15,16 -4 12 -15,12 -12 -12 16,8 0 16 -16,12 -12 -16 16,12 -4 4 -16,12 -8 -4 0,16 -8 12 15,24 -4 -12 -15,32 -8 -12 16,16 -8 0 -16,4 -12 4 16,16 -16 0 -16,20 -4 8 15,0 -8 -4 -15,0 -4 -56 0,-4 0 28 16,4 -8 -280 -16,0 4 168 15,-8 -4 -780 -15,-12 -4 512 21,-8 -4 176 -21,-16 0 152 31</inkml:trace>
    </iact:actionData>
  </iact:action>
  <iact:action type="add" startTime="87755">
    <iact:property name="dataType"/>
    <iact:actionData xml:id="d2">
      <inkml:trace xmlns:inkml="http://www.w3.org/2003/InkML" xml:id="stk2" contextRef="#ctx0" brushRef="#br0">2670 1195 1040 0,'0'0'384'15,"8"0"-300"-15,12 0 -20 0,-4 0 112 0,4 0 -108 0,8 0 44 0,12 -8 -68 0,4 0 36 16,8 -12 -44 -16,0 0 -20 16,8 -8 -8 -16,12 -4 -28 0,16 -12 12 15,0 -4 4 -15,4 -4 4 16,-4 -4 8 -16,4 0 -4 15,8 0 68 -15,12 4 -40 16,0 4 60 -16,-12 0 -56 16,-8 4 44 -16,4 0 -44 15,8 0 0 -15,0 0 -24 16,-4 0 12 -16,-8 0 -16 16,-12 0 -20 -16,-8 0 4 15,-8 0 -112 -15,-4 4 68 16,-4 0 -500 -16,-8 0 308 19,-12 8 100 -19,-12 8 100 0</inkml:trace>
    </iact:actionData>
  </iact:action>
  <iact:action type="add" startTime="88431">
    <iact:property name="dataType"/>
    <iact:actionData xml:id="d3">
      <inkml:trace xmlns:inkml="http://www.w3.org/2003/InkML" xml:id="stk3" contextRef="#ctx0" brushRef="#br0">3018 595 1120 0,'-20'16'416'15,"24"-16"-324"-15,0 0 -24 0,-4 0 16 0,0 0 -60 16,0 0 8 -16,4 0 -20 0,-4 0 0 0,0 0 -4 15,0 0 -8 -15,0 0 4 0,0 0 -4 0,-4 0 16 6,4 0 -8 -6,-8 4 76 0,0 0 -48 0,4 0 92 0,0 0 -72 31,-4 0 -8 -31,0 0 -32 16,0 4 -4 0,4 0 -4 -16,-4 8 -24 15,0 12 8 1,0 12 12 -1,0 12 0 1,-4 8 -28 -16,-4 4 12 16,0 -4 12 -16,0 0 4 15,-4 4 -12 -15,0 0 4 16,4 4 20 -16,4 8 -8 16,4 -4 4 -16,8 -4 -4 15,0 -8 20 -15,8 -4 -16 16,4 -8 -32 -16,8 -4 12 15,0 -8 8 -15,8 0 4 0,4 -8 -4 32,4 4 4 -32,4 -8 -16 0,12 0 8 0,4 -4 4 15,12 -4 0 -15,4 -4 -88 16,4 -4 48 -16,0 -4 -100 16,-4 -8 80 -16,-8 -12 36 15,4 -8 20 -15</inkml:trace>
    </iact:actionData>
  </iact:action>
  <iact:action type="add" startTime="88432">
    <iact:property name="dataType"/>
    <iact:actionData xml:id="d4">
      <inkml:trace xmlns:inkml="http://www.w3.org/2003/InkML" xml:id="stk4" contextRef="#ctx0" brushRef="#brinv">0 0 2048 0</inkml:trace>
    </iact:actionData>
  </iact:action>
  <iact:action type="add" startTime="88433">
    <iact:property name="dataType"/>
    <iact:actionData xml:id="d5">
      <inkml:trace xmlns:inkml="http://www.w3.org/2003/InkML" xml:id="stk5" contextRef="#ctx0" brushRef="#brinv">5024 8739 2048 0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25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5:11:26.856Z"/>
    </inkml:context>
    <inkml:brush xml:id="br0">
      <inkml:brushProperty name="width" value="0.07182" units="cm"/>
      <inkml:brushProperty name="height" value="0.07182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91357">
    <iact:property name="dataType"/>
    <iact:actionData xml:id="d0">
      <inkml:trace xmlns:inkml="http://www.w3.org/2003/InkML" xml:id="stk0" contextRef="#ctx0" brushRef="#br0">58 348 800 0,'-4'-35'296'16,"-4"18"-232"-16,8 -12 -16 0,0 17 20 0,4 -5 -48 0,-4 -1 52 16,0 -5 -40 -16,0 0 72 15,0 -1 -56 -15,0 1 88 16,-4 6 -76 -16,0 5 96 0,4 0 -92 0,0 7 24 0,0 -1 -52 15,0 0 -24 -15,0 6 -4 0,0 0 -8 0,0 0 0 16,4 12 0 -16,8 11 0 0,0 23 24 47,0 30 -12 -31,4 35 24 -1,4 17 -24 -15,0 0 12 0,4 -6 -12 16,4 6 12 -16,-4 23 -16 15,4 24 40 -15,0 11 -24 16,4 -12 48 -16,0 18 -40 16,0 30 20 -16,-4 -7 -32 0,4 -17 0 15,-4 -12 -12 -15,-4 -12 4 16,0 7 -8 -16,0 -7 24 16,-8 -11 -16 -16,0 -23 32 15,-4 -6 -28 -15,0 -6 20 16,0 -18 -20 -16,0 -5 0 15,-4 -6 -8 -15,0 -18 -8 32,0 1 4 -32,-4 -1 -24 0,0 -11 12 0,0 -12 -24 31,0 -11 20 -31,-4 -12 -20 0,4 -6 16 0,-4 -12 -36 16,0 -5 32 -16,0 -12 -48 15,-4 -6 40 -15,-4 -5 -124 0,-4 -19 80 0,-4 -16 -168 16,-4 -12 136 -1,-4 0 -128 -15,-4 -6 136 16,-8 -6 -60 -16,-4 0 92 16,-4 -6 44 -16,-4 -11 16 15,0 -6 68 -15,0 -6 -36 16,8 6 84 -16,8 6 -60 16,0 11 72 -16,12 18 -72 15,0 11 52 -15,8 12 -60 16,4 12 -4 -16,20 52 28 0,16 41 -40 31,20 17 52 -31,4 12 -48 0,8 6 20 16,-8 -18 -32 -16,0 -5 16 15,-4 -13 -20 -15,-4 -10 36 16,-4 -7 -28 -16,-4 -11 100 16,0 -18 -68 -16,0 -11 64 15,0 -18 -68 -15,4 -12 48 16,4 -17 -56 -16,8 -17 32 15,8 -29 -44 -15,4 -65 -28 16,0 -34 -4 -16,12 -47 -328 16,12 -64 180 -16,16 -6 52 47,-8 -40 60 -47</inkml:trace>
    </iact:actionData>
  </iact:action>
  <iact:action type="add" startTime="91358">
    <iact:property name="dataType"/>
    <iact:actionData xml:id="d1">
      <inkml:trace xmlns:inkml="http://www.w3.org/2003/InkML" xml:id="stk1" contextRef="#ctx0" brushRef="#brinv">0 0 2048 0</inkml:trace>
    </iact:actionData>
  </iact:action>
  <iact:action type="add" startTime="91359">
    <iact:property name="dataType"/>
    <iact:actionData xml:id="d2">
      <inkml:trace xmlns:inkml="http://www.w3.org/2003/InkML" xml:id="stk2" contextRef="#ctx0" brushRef="#brinv">1420 4531 2048 0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4613" y="412750"/>
            <a:ext cx="4802187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566" tIns="48783" rIns="97566" bIns="4878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71488" y="4213225"/>
            <a:ext cx="6357937" cy="46291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376488" y="9153525"/>
            <a:ext cx="2841625" cy="142875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800" i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87463" y="9147175"/>
            <a:ext cx="938212" cy="150813"/>
          </a:xfrm>
          <a:prstGeom prst="rect">
            <a:avLst/>
          </a:prstGeom>
        </p:spPr>
        <p:txBody>
          <a:bodyPr vert="horz" lIns="0" tIns="0" rIns="0" bIns="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i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7838" y="9147175"/>
            <a:ext cx="590550" cy="10953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57468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80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2492204-C882-1F49-BB1D-EB85FAE8D3F3}" type="slidenum">
              <a:rPr/>
              <a:pPr>
                <a:defRPr/>
              </a:pPr>
              <a:t>‹#›</a:t>
            </a:fld>
            <a:endParaRPr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85775" y="9085263"/>
            <a:ext cx="63404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9156700"/>
            <a:ext cx="6397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114300" indent="-114300" algn="l" rtl="0" eaLnBrk="0" fontAlgn="base" hangingPunct="0">
      <a:spcBef>
        <a:spcPts val="8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1pPr>
    <a:lvl2pPr marL="285750" indent="-112713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1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2pPr>
    <a:lvl3pPr marL="403225" indent="-117475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3pPr>
    <a:lvl4pPr marL="569913" indent="-112713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4pPr>
    <a:lvl5pPr marL="457200" indent="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66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Smoking/Lung cancer</a:t>
            </a:r>
          </a:p>
          <a:p>
            <a:pPr lvl="1"/>
            <a:r>
              <a:rPr lang="en-US" dirty="0" smtClean="0"/>
              <a:t>Screening for prostate cancer</a:t>
            </a:r>
          </a:p>
          <a:p>
            <a:r>
              <a:rPr lang="en-US" dirty="0" smtClean="0"/>
              <a:t>Role of professional bodies and those</a:t>
            </a:r>
            <a:r>
              <a:rPr lang="en-US" baseline="0" dirty="0" smtClean="0"/>
              <a:t> who pay for  health care</a:t>
            </a:r>
          </a:p>
          <a:p>
            <a:r>
              <a:rPr lang="en-US" baseline="0" dirty="0" smtClean="0"/>
              <a:t>Role of communication, journalists, social media</a:t>
            </a:r>
          </a:p>
          <a:p>
            <a:r>
              <a:rPr lang="en-US" baseline="0" dirty="0" smtClean="0"/>
              <a:t>Where will YOUR study fit in? what is YOUR role in guiding the field?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Recognize that while there is some infrastructure and rules, medicine is an “art” and people make choices that impact their health on a hourly basis (consciously or not)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842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3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2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0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1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6C0E9C-FEB4-4A1C-A7B9-C9ACD002F630}" type="slidenum">
              <a:rPr lang="en-US"/>
              <a:pPr/>
              <a:t>4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 </a:t>
            </a:r>
            <a:r>
              <a:rPr lang="en-US" dirty="0" err="1" smtClean="0"/>
              <a:t>fr</a:t>
            </a:r>
            <a:r>
              <a:rPr lang="en-US" dirty="0" smtClean="0"/>
              <a:t> Dr. Martin </a:t>
            </a:r>
            <a:r>
              <a:rPr lang="en-US" dirty="0" err="1" smtClean="0"/>
              <a:t>Epid</a:t>
            </a:r>
            <a:r>
              <a:rPr lang="en-US" smtClean="0"/>
              <a:t> Methods 1 2017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Before</a:t>
            </a:r>
            <a:r>
              <a:rPr lang="en-US" baseline="0" dirty="0" smtClean="0"/>
              <a:t> we get started with today’s material, we should review the kinds of questions that epidemiology answers?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First, is description….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Lastly, is prediction.  Can we identify a factor or set of factors that predicts the occurrence of disease or some outcome in a diseased person.  Doing this prediction concurrently is basically diagnosis.  Using prediction to predict the future is prognosis.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I’m guessing that each of you is working at least one of these questions.  If true, then this is course is for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6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00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85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8575" y="708025"/>
            <a:ext cx="4721225" cy="3541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4486275"/>
            <a:ext cx="5362575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241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8575" y="708025"/>
            <a:ext cx="4721225" cy="3541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4486275"/>
            <a:ext cx="5362575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44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7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3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1/15/2018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2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1/15/2018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906722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14849"/>
            <a:ext cx="1828800" cy="1828302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04" y="2415131"/>
            <a:ext cx="161544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208" y="-437"/>
            <a:ext cx="3588792" cy="2415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/>
          <a:stretch/>
        </p:blipFill>
        <p:spPr>
          <a:xfrm>
            <a:off x="0" y="2415131"/>
            <a:ext cx="6664304" cy="4442869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1828" cy="2267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3106167" cy="2267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9888" y="6353175"/>
            <a:ext cx="504825" cy="304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A74B69-70FD-A649-B131-F3438782C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67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3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1/15/2018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2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1/15/2018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315937" y="282638"/>
            <a:ext cx="8834029" cy="657536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1/15/2018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315937" y="282638"/>
            <a:ext cx="8834029" cy="657536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1/15/2018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3" y="297068"/>
            <a:ext cx="8828067" cy="65609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1/15/2018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1/15/2018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6"/>
            <a:ext cx="1297452" cy="843635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3" y="297068"/>
            <a:ext cx="8828067" cy="65609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1/15/2018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906722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1/15/2018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6"/>
            <a:ext cx="1297452" cy="843635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14849"/>
            <a:ext cx="1828800" cy="1828302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04" y="2415131"/>
            <a:ext cx="161544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208" y="-437"/>
            <a:ext cx="3588792" cy="2415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/>
          <a:stretch/>
        </p:blipFill>
        <p:spPr>
          <a:xfrm>
            <a:off x="0" y="2415131"/>
            <a:ext cx="6664304" cy="4442869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1828" cy="2267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3106167" cy="2267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52049"/>
                </a:solidFill>
              </a:rPr>
              <a:t>UCSF | Health</a:t>
            </a:r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8" y="6453506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C8D0D-EAEC-449D-9161-023DFF90F2E2}" type="slidenum">
              <a:rPr lang="en-US" smtClean="0">
                <a:solidFill>
                  <a:srgbClr val="052049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8379861" y="6443869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520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24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  <p:sldLayoutId id="2147484264" r:id="rId17"/>
    <p:sldLayoutId id="2147484265" r:id="rId18"/>
    <p:sldLayoutId id="2147484266" r:id="rId19"/>
    <p:sldLayoutId id="2147484267" r:id="rId20"/>
    <p:sldLayoutId id="2147484268" r:id="rId21"/>
    <p:sldLayoutId id="2147484269" r:id="rId22"/>
    <p:sldLayoutId id="2147484270" r:id="rId23"/>
    <p:sldLayoutId id="2147484271" r:id="rId24"/>
    <p:sldLayoutId id="2147484272" r:id="rId25"/>
    <p:sldLayoutId id="2147484273" r:id="rId26"/>
    <p:sldLayoutId id="2147484275" r:id="rId27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52049"/>
                </a:solidFill>
              </a:rPr>
              <a:t>UCSF | Health</a:t>
            </a:r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8" y="6453506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C8D0D-EAEC-449D-9161-023DFF90F2E2}" type="slidenum">
              <a:rPr lang="en-US" smtClean="0">
                <a:solidFill>
                  <a:srgbClr val="052049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8379861" y="6443869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520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8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  <p:sldLayoutId id="2147484298" r:id="rId15"/>
    <p:sldLayoutId id="2147484299" r:id="rId16"/>
    <p:sldLayoutId id="2147484300" r:id="rId17"/>
    <p:sldLayoutId id="2147484301" r:id="rId18"/>
    <p:sldLayoutId id="2147484302" r:id="rId19"/>
    <p:sldLayoutId id="2147484303" r:id="rId20"/>
    <p:sldLayoutId id="2147484304" r:id="rId21"/>
    <p:sldLayoutId id="2147484305" r:id="rId22"/>
    <p:sldLayoutId id="2147484306" r:id="rId23"/>
    <p:sldLayoutId id="2147484307" r:id="rId24"/>
    <p:sldLayoutId id="2147484308" r:id="rId25"/>
    <p:sldLayoutId id="2147484309" r:id="rId26"/>
    <p:sldLayoutId id="2147484311" r:id="rId27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5.jpg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microsoft.com/office/2007/relationships/media" Target="../media/media7.mp4"/><Relationship Id="rId7" Type="http://schemas.openxmlformats.org/officeDocument/2006/relationships/image" Target="../media/image14.png"/><Relationship Id="rId2" Type="http://schemas.openxmlformats.org/officeDocument/2006/relationships/tags" Target="../tags/tag15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1.png"/><Relationship Id="rId4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tags" Target="../tags/tag1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tags" Target="../tags/tag18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tags" Target="../tags/tag3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tags" Target="../tags/tag4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6.png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tags" Target="../tags/tag6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../../../../../../Program%20Files/TurningPoint/2003/Questions.html" TargetMode="External"/><Relationship Id="rId3" Type="http://schemas.openxmlformats.org/officeDocument/2006/relationships/tags" Target="../tags/tag9.xml"/><Relationship Id="rId7" Type="http://schemas.openxmlformats.org/officeDocument/2006/relationships/notesSlide" Target="../notesSlides/notesSlide7.xml"/><Relationship Id="rId12" Type="http://schemas.microsoft.com/office/2011/relationships/inkAction" Target="../ink/inkAction2.xml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4.png"/><Relationship Id="rId5" Type="http://schemas.openxmlformats.org/officeDocument/2006/relationships/tags" Target="../tags/tag10.xml"/><Relationship Id="rId10" Type="http://schemas.openxmlformats.org/officeDocument/2006/relationships/image" Target="../media/image17.tiff"/><Relationship Id="rId4" Type="http://schemas.microsoft.com/office/2007/relationships/media" Target="../media/media4.mp4"/><Relationship Id="rId9" Type="http://schemas.openxmlformats.org/officeDocument/2006/relationships/image" Target="../media/image16.tiff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2.xml"/><Relationship Id="rId7" Type="http://schemas.openxmlformats.org/officeDocument/2006/relationships/hyperlink" Target="../../../../../../Program%20Files/TurningPoint/2003/Questions.html" TargetMode="External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7.xml"/><Relationship Id="rId4" Type="http://schemas.microsoft.com/office/2007/relationships/media" Target="../media/media5.mp4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microsoft.com/office/2007/relationships/media" Target="../media/media6.mp4"/><Relationship Id="rId7" Type="http://schemas.openxmlformats.org/officeDocument/2006/relationships/image" Target="../media/image14.png"/><Relationship Id="rId2" Type="http://schemas.openxmlformats.org/officeDocument/2006/relationships/tags" Target="../tags/tag13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0.png"/><Relationship Id="rId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84277" y="3886201"/>
            <a:ext cx="5205535" cy="1156478"/>
          </a:xfrm>
        </p:spPr>
        <p:txBody>
          <a:bodyPr/>
          <a:lstStyle/>
          <a:p>
            <a:r>
              <a:rPr lang="en-US" dirty="0" smtClean="0"/>
              <a:t>June M. Chan, ScD</a:t>
            </a:r>
          </a:p>
          <a:p>
            <a:r>
              <a:rPr lang="en-US" dirty="0" smtClean="0"/>
              <a:t>Professor, Epidemiology &amp; Biostatistics and Urology</a:t>
            </a:r>
          </a:p>
          <a:p>
            <a:r>
              <a:rPr lang="en-US" dirty="0"/>
              <a:t>Steven &amp; Christine </a:t>
            </a:r>
            <a:r>
              <a:rPr lang="en-US" dirty="0" err="1"/>
              <a:t>Burd</a:t>
            </a:r>
            <a:r>
              <a:rPr lang="en-US" dirty="0"/>
              <a:t> Safeway Distinguished Professor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P</a:t>
            </a:r>
            <a:r>
              <a:rPr lang="en-US" i="1" dirty="0" smtClean="0"/>
              <a:t>erspectives </a:t>
            </a:r>
            <a:r>
              <a:rPr lang="en-US" i="1" dirty="0"/>
              <a:t>on </a:t>
            </a:r>
            <a:r>
              <a:rPr lang="en-US" i="1" smtClean="0"/>
              <a:t>Causal Inference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000" dirty="0" smtClean="0"/>
              <a:t>Epidemiology 207 - Epidemiology Methods II</a:t>
            </a:r>
            <a:endParaRPr lang="en-US" sz="2000" dirty="0"/>
          </a:p>
        </p:txBody>
      </p:sp>
      <p:pic>
        <p:nvPicPr>
          <p:cNvPr id="6" name="tmp26C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61254.2607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45" y="658135"/>
            <a:ext cx="1255168" cy="1894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042808"/>
      </p:ext>
    </p:extLst>
  </p:cSld>
  <p:clrMapOvr>
    <a:masterClrMapping/>
  </p:clrMapOvr>
  <p:transition advTm="76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Consensus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 is “peer-reviewed”</a:t>
            </a:r>
          </a:p>
          <a:p>
            <a:pPr lvl="1"/>
            <a:r>
              <a:rPr lang="en-US" dirty="0" smtClean="0"/>
              <a:t>We as part of the scientific community often judge what is standard and what is refuted</a:t>
            </a:r>
          </a:p>
          <a:p>
            <a:r>
              <a:rPr lang="en-US" dirty="0" smtClean="0"/>
              <a:t>Medicine &amp; Public Health involve constant decision-making about what to do to prevent or manage health conditions</a:t>
            </a:r>
          </a:p>
          <a:p>
            <a:r>
              <a:rPr lang="en-US" dirty="0" smtClean="0"/>
              <a:t>Epidemiology is one of the foundations of “evidence-based medicine”</a:t>
            </a:r>
          </a:p>
          <a:p>
            <a:endParaRPr lang="en-US" dirty="0" smtClean="0"/>
          </a:p>
          <a:p>
            <a:r>
              <a:rPr lang="en-US" dirty="0" smtClean="0"/>
              <a:t>How do we know </a:t>
            </a:r>
            <a:r>
              <a:rPr lang="en-US" i="1" dirty="0" smtClean="0"/>
              <a:t>WHEN</a:t>
            </a:r>
            <a:r>
              <a:rPr lang="en-US" dirty="0" smtClean="0"/>
              <a:t> to change our decisions based on the evidence?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74B69-70FD-A649-B131-F3438782CAA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5" name="tmpEC34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13680.933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6" name="Ink 5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51408" y="4157591"/>
              <a:ext cx="436042" cy="849783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43737" y="4152903"/>
                <a:ext cx="451385" cy="8591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7654460"/>
      </p:ext>
    </p:extLst>
  </p:cSld>
  <p:clrMapOvr>
    <a:masterClrMapping/>
  </p:clrMapOvr>
  <p:transition advTm="1270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Bayesianism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686" y="1601857"/>
            <a:ext cx="8137665" cy="3909393"/>
          </a:xfrm>
        </p:spPr>
        <p:txBody>
          <a:bodyPr/>
          <a:lstStyle/>
          <a:p>
            <a:r>
              <a:rPr lang="en-US" dirty="0" smtClean="0"/>
              <a:t>Assign a prior probability to the premise of your argument, then apply rules of probability theory to derive posterior probability for your conclusion</a:t>
            </a:r>
          </a:p>
          <a:p>
            <a:r>
              <a:rPr lang="en-US" dirty="0" smtClean="0"/>
              <a:t>Do not confuse beliefs for evidence, but use evidence to modify beliefs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Discussed more in </a:t>
            </a:r>
            <a:r>
              <a:rPr lang="en-US" dirty="0" err="1" smtClean="0">
                <a:solidFill>
                  <a:srgbClr val="C00000"/>
                </a:solidFill>
              </a:rPr>
              <a:t>Epid</a:t>
            </a:r>
            <a:r>
              <a:rPr lang="en-US" dirty="0" smtClean="0">
                <a:solidFill>
                  <a:srgbClr val="C00000"/>
                </a:solidFill>
              </a:rPr>
              <a:t> Methods III (</a:t>
            </a:r>
            <a:r>
              <a:rPr lang="en-US" dirty="0" err="1" smtClean="0">
                <a:solidFill>
                  <a:srgbClr val="C00000"/>
                </a:solidFill>
              </a:rPr>
              <a:t>Epid</a:t>
            </a:r>
            <a:r>
              <a:rPr lang="en-US" dirty="0" smtClean="0">
                <a:solidFill>
                  <a:srgbClr val="C00000"/>
                </a:solidFill>
              </a:rPr>
              <a:t> 265)</a:t>
            </a:r>
          </a:p>
          <a:p>
            <a:endParaRPr lang="en-US" dirty="0" smtClean="0"/>
          </a:p>
          <a:p>
            <a:r>
              <a:rPr lang="en-US" dirty="0" smtClean="0"/>
              <a:t>Limitation:</a:t>
            </a:r>
          </a:p>
          <a:p>
            <a:pPr lvl="1"/>
            <a:r>
              <a:rPr lang="en-US" dirty="0" smtClean="0"/>
              <a:t>Your personal prior probability may differ from a colleague’s, so your posterior probability could be very different, even if you followed all rules and logic of probability theory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74B69-70FD-A649-B131-F3438782CAA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5" name="tmpEC34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27052" end="139021.933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39401"/>
      </p:ext>
    </p:extLst>
  </p:cSld>
  <p:clrMapOvr>
    <a:masterClrMapping/>
  </p:clrMapOvr>
  <p:transition advTm="74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One summary perspective…</a:t>
            </a:r>
            <a:endParaRPr lang="en-US" altLang="en-US" dirty="0"/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In practice, we use each of these…</a:t>
            </a:r>
          </a:p>
          <a:p>
            <a:pPr lvl="1"/>
            <a:r>
              <a:rPr lang="en-US" altLang="en-US" dirty="0" smtClean="0"/>
              <a:t>Inductive reasoning helps us develop our hypothesis </a:t>
            </a:r>
          </a:p>
          <a:p>
            <a:pPr lvl="1"/>
            <a:r>
              <a:rPr lang="en-US" altLang="en-US" dirty="0" smtClean="0"/>
              <a:t>Deductive reasoning helps formulate ideas ~ causal pathways or biological mechanisms</a:t>
            </a:r>
          </a:p>
          <a:p>
            <a:pPr lvl="1"/>
            <a:r>
              <a:rPr lang="en-US" altLang="en-US" dirty="0" err="1" smtClean="0"/>
              <a:t>Refutationism</a:t>
            </a:r>
            <a:r>
              <a:rPr lang="en-US" altLang="en-US" dirty="0" smtClean="0"/>
              <a:t> comes into play when we test a null hypothesis</a:t>
            </a:r>
          </a:p>
          <a:p>
            <a:pPr lvl="1"/>
            <a:r>
              <a:rPr lang="en-US" altLang="en-US" dirty="0" err="1" smtClean="0"/>
              <a:t>Bayesianism</a:t>
            </a:r>
            <a:r>
              <a:rPr lang="en-US" altLang="en-US" dirty="0" smtClean="0"/>
              <a:t> comes into play when we start thinking about p-values and confidence intervals to ”test” </a:t>
            </a:r>
            <a:r>
              <a:rPr lang="en-US" altLang="en-US" smtClean="0"/>
              <a:t>the hypothesis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Consensus shapes how we move a field forward, decide what grant proposal to write, and where to put our effort</a:t>
            </a:r>
            <a:endParaRPr lang="en-US" altLang="en-US" dirty="0"/>
          </a:p>
        </p:txBody>
      </p:sp>
      <p:sp>
        <p:nvSpPr>
          <p:cNvPr id="7168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A0BD1110-B190-8D44-96D0-70C412E5B6E3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1684" name="TextBox 1"/>
          <p:cNvSpPr txBox="1">
            <a:spLocks noChangeArrowheads="1"/>
          </p:cNvSpPr>
          <p:nvPr/>
        </p:nvSpPr>
        <p:spPr bwMode="auto">
          <a:xfrm>
            <a:off x="5622925" y="6372225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charset="0"/>
                <a:ea typeface="Arial" charset="0"/>
                <a:cs typeface="Arial" charset="0"/>
              </a:rPr>
              <a:t>RGL2008 Ch 2</a:t>
            </a:r>
          </a:p>
        </p:txBody>
      </p:sp>
      <p:pic>
        <p:nvPicPr>
          <p:cNvPr id="2" name="tmpEC34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01711" end="66.933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73220"/>
      </p:ext>
    </p:extLst>
  </p:cSld>
  <p:clrMapOvr>
    <a:masterClrMapping/>
  </p:clrMapOvr>
  <p:transition advTm="1389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>
          <a:xfrm>
            <a:off x="481013" y="342900"/>
            <a:ext cx="8153400" cy="596900"/>
          </a:xfrm>
        </p:spPr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Learning Objectives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81013" y="1016000"/>
            <a:ext cx="8382000" cy="50958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SzPct val="130000"/>
              <a:buFont typeface="Arial" charset="0"/>
              <a:buChar char="•"/>
            </a:pPr>
            <a:r>
              <a:rPr lang="en-US" altLang="en-US" sz="2000" dirty="0" smtClean="0"/>
              <a:t>What is causal inference and why do we use it?</a:t>
            </a:r>
            <a:endParaRPr altLang="en-US" sz="2000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30000"/>
              <a:buFont typeface="Arial" charset="0"/>
              <a:buChar char="•"/>
            </a:pPr>
            <a:r>
              <a:rPr lang="en-US" altLang="en-US" sz="2000" dirty="0" smtClean="0"/>
              <a:t>T</a:t>
            </a:r>
            <a:r>
              <a:rPr altLang="en-US" sz="2000" dirty="0" smtClean="0"/>
              <a:t>heories </a:t>
            </a:r>
            <a:r>
              <a:rPr altLang="en-US" sz="2000" dirty="0"/>
              <a:t>of causal inference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30000"/>
              <a:buFont typeface="Arial" charset="0"/>
              <a:buChar char="•"/>
            </a:pPr>
            <a:r>
              <a:rPr lang="en-US" altLang="en-US" sz="2000" dirty="0" smtClean="0"/>
              <a:t>C</a:t>
            </a:r>
            <a:r>
              <a:rPr altLang="en-US" sz="2000" dirty="0" smtClean="0"/>
              <a:t>ausal </a:t>
            </a:r>
            <a:r>
              <a:rPr altLang="en-US" sz="2000" dirty="0"/>
              <a:t>models and heuristics</a:t>
            </a:r>
          </a:p>
          <a:p>
            <a:pPr marL="971550" lvl="1" indent="-400050" eaLnBrk="1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30000"/>
              <a:buFont typeface="Arial" charset="0"/>
              <a:buChar char="•"/>
            </a:pPr>
            <a:r>
              <a:rPr altLang="en-US" sz="1600" dirty="0"/>
              <a:t>Causal guidelines (Hill)</a:t>
            </a:r>
          </a:p>
          <a:p>
            <a:pPr marL="971550" lvl="1" indent="-400050" eaLnBrk="1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30000"/>
              <a:buFont typeface="Arial" charset="0"/>
              <a:buChar char="•"/>
            </a:pPr>
            <a:r>
              <a:rPr altLang="en-US" sz="1600" dirty="0"/>
              <a:t>Sufficient-component cause model (Rothman</a:t>
            </a:r>
            <a:r>
              <a:rPr altLang="en-US" sz="1600" dirty="0" smtClean="0"/>
              <a:t>)</a:t>
            </a:r>
            <a:endParaRPr altLang="en-US" sz="1400" b="1" dirty="0"/>
          </a:p>
          <a:p>
            <a:pPr marL="971550" lvl="1" indent="-400050" eaLnBrk="1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30000"/>
              <a:buFont typeface="Arial" charset="0"/>
              <a:buChar char="•"/>
            </a:pPr>
            <a:r>
              <a:rPr altLang="en-US" sz="1600" dirty="0"/>
              <a:t>Counterfactual model </a:t>
            </a:r>
            <a:r>
              <a:rPr altLang="en-US" sz="1600" dirty="0" smtClean="0"/>
              <a:t>(</a:t>
            </a:r>
            <a:r>
              <a:rPr lang="en-US" altLang="en-US" sz="1600" dirty="0" smtClean="0"/>
              <a:t>Hernan &amp; Robins</a:t>
            </a:r>
            <a:r>
              <a:rPr altLang="en-US" sz="1600" dirty="0" smtClean="0"/>
              <a:t>)</a:t>
            </a:r>
            <a:endParaRPr altLang="en-US" sz="1400" dirty="0"/>
          </a:p>
          <a:p>
            <a:pPr marL="971550" lvl="1" indent="-400050">
              <a:spcBef>
                <a:spcPts val="600"/>
              </a:spcBef>
              <a:buClr>
                <a:schemeClr val="accent1"/>
              </a:buClr>
              <a:buSzPct val="130000"/>
              <a:buFont typeface="Arial" charset="0"/>
              <a:buChar char="•"/>
            </a:pP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</a:rPr>
              <a:t>{Graphical models (e.g., causal diagrams, DAGs) – </a:t>
            </a:r>
            <a:r>
              <a:rPr lang="en-US" altLang="en-US" sz="1600" i="1" dirty="0">
                <a:solidFill>
                  <a:schemeClr val="accent1"/>
                </a:solidFill>
              </a:rPr>
              <a:t>see Dr. </a:t>
            </a:r>
            <a:r>
              <a:rPr lang="en-US" altLang="en-US" sz="1600" i="1" dirty="0" err="1">
                <a:solidFill>
                  <a:schemeClr val="accent1"/>
                </a:solidFill>
              </a:rPr>
              <a:t>Glymour’s</a:t>
            </a:r>
            <a:r>
              <a:rPr lang="en-US" altLang="en-US" sz="1600" i="1" dirty="0">
                <a:solidFill>
                  <a:schemeClr val="accent1"/>
                </a:solidFill>
              </a:rPr>
              <a:t> </a:t>
            </a:r>
            <a:r>
              <a:rPr lang="en-US" altLang="en-US" sz="1600" i="1">
                <a:solidFill>
                  <a:schemeClr val="accent1"/>
                </a:solidFill>
              </a:rPr>
              <a:t>lecture</a:t>
            </a:r>
            <a:r>
              <a:rPr lang="en-US" altLang="en-US" sz="1600" i="1" smtClean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altLang="en-US" sz="2200" i="1" dirty="0" smtClean="0">
              <a:solidFill>
                <a:schemeClr val="accent1"/>
              </a:solidFill>
            </a:endParaRPr>
          </a:p>
        </p:txBody>
      </p:sp>
      <p:sp>
        <p:nvSpPr>
          <p:cNvPr id="1638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F8B00D-0AB7-F949-AFA0-FEF722960926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tmp26C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0560" end="14313.2607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20571"/>
      </p:ext>
    </p:extLst>
  </p:cSld>
  <p:clrMapOvr>
    <a:masterClrMapping/>
  </p:clrMapOvr>
  <p:transition advClick="0" advTm="440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Causal inference</a:t>
            </a:r>
            <a:endParaRPr lang="en-US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Goal of epidemiology:</a:t>
            </a:r>
          </a:p>
          <a:p>
            <a:pPr lvl="1"/>
            <a:r>
              <a:rPr lang="en-US" altLang="en-US" dirty="0" smtClean="0"/>
              <a:t>identify causes of diseases and factors that could prevent or delay disease development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Causal inference:</a:t>
            </a:r>
          </a:p>
          <a:p>
            <a:pPr lvl="1"/>
            <a:r>
              <a:rPr lang="en-US" altLang="en-US" dirty="0" smtClean="0"/>
              <a:t>a process of determining causal and preventive factors for diseases or health conditions</a:t>
            </a:r>
            <a:endParaRPr lang="en-US" altLang="en-US" dirty="0"/>
          </a:p>
        </p:txBody>
      </p:sp>
      <p:sp>
        <p:nvSpPr>
          <p:cNvPr id="6963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EC009139-A34D-1D45-85F3-E64A0836E206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2" name="tmpA115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2685.52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62941"/>
      </p:ext>
    </p:extLst>
  </p:cSld>
  <p:clrMapOvr>
    <a:masterClrMapping/>
  </p:clrMapOvr>
  <p:transition advTm="281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Kinds of Questions Does Epidemiology Answer? “Big 6”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3585" y="1149229"/>
            <a:ext cx="8137665" cy="512965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000" b="1" dirty="0" smtClean="0"/>
              <a:t>Description 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How frequent/common are risk factors or exposures &amp; conditions or diseases? How often does Y occur?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Causation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The science of establishing causal relationships among biological, behavioral, environmental (etc.) factors among humans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Does X cause Y?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Attribution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What fraction of disease Y can be eliminated if a causal exposure X is eliminated?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Mediation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Understanding the mechanisms of causation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How does X cause Y?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Interaction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When and for whom does X cause Y?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Prediction </a:t>
            </a:r>
          </a:p>
          <a:p>
            <a:pPr lvl="1">
              <a:spcAft>
                <a:spcPts val="0"/>
              </a:spcAft>
            </a:pPr>
            <a:r>
              <a:rPr lang="en-US" sz="1800" dirty="0" smtClean="0"/>
              <a:t>Do A, B, and C predict occurrence of Y? (e.g., diagnosis or prognosis)</a:t>
            </a:r>
          </a:p>
        </p:txBody>
      </p:sp>
      <p:pic>
        <p:nvPicPr>
          <p:cNvPr id="2" name="tmpA115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8153" end="49.52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3" name="Ink 2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1175" y="2207426"/>
              <a:ext cx="529129" cy="674083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3506" y="2200609"/>
                <a:ext cx="544466" cy="6877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8927547"/>
      </p:ext>
    </p:extLst>
  </p:cSld>
  <p:clrMapOvr>
    <a:masterClrMapping/>
  </p:clrMapOvr>
  <p:transition advTm="326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Theories of causal inference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altLang="en-US" dirty="0"/>
              <a:t>Deductive </a:t>
            </a:r>
            <a:r>
              <a:rPr lang="en-US" altLang="en-US" dirty="0" smtClean="0"/>
              <a:t>vs. Inductive </a:t>
            </a:r>
            <a:r>
              <a:rPr altLang="en-US" dirty="0" smtClean="0"/>
              <a:t>reasoning</a:t>
            </a:r>
            <a:endParaRPr altLang="en-US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altLang="en-US" dirty="0" smtClean="0"/>
              <a:t>Refutationism</a:t>
            </a:r>
            <a:endParaRPr lang="en-US" altLang="en-US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dirty="0" smtClean="0"/>
              <a:t>Consensus </a:t>
            </a:r>
            <a:endParaRPr altLang="en-US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altLang="en-US" dirty="0" smtClean="0"/>
              <a:t>Bayesianism</a:t>
            </a:r>
            <a:endParaRPr altLang="en-US" dirty="0">
              <a:solidFill>
                <a:srgbClr val="CC99FF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altLang="en-US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altLang="en-US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altLang="en-US" dirty="0"/>
          </a:p>
        </p:txBody>
      </p:sp>
      <p:sp>
        <p:nvSpPr>
          <p:cNvPr id="71684" name="TextBox 1"/>
          <p:cNvSpPr txBox="1">
            <a:spLocks noChangeArrowheads="1"/>
          </p:cNvSpPr>
          <p:nvPr/>
        </p:nvSpPr>
        <p:spPr bwMode="auto">
          <a:xfrm>
            <a:off x="5622925" y="6372225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charset="0"/>
                <a:ea typeface="Arial" charset="0"/>
                <a:cs typeface="Arial" charset="0"/>
              </a:rPr>
              <a:t>RGL2008 Ch 2</a:t>
            </a:r>
          </a:p>
        </p:txBody>
      </p:sp>
      <p:sp>
        <p:nvSpPr>
          <p:cNvPr id="71686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BD1110-B190-8D44-96D0-70C412E5B6E3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tmpC2D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00627.5102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7659"/>
      </p:ext>
    </p:extLst>
  </p:cSld>
  <p:clrMapOvr>
    <a:masterClrMapping/>
  </p:clrMapOvr>
  <p:transition advTm="206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Inductivism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686" y="1567933"/>
            <a:ext cx="8433793" cy="3909393"/>
          </a:xfrm>
        </p:spPr>
        <p:txBody>
          <a:bodyPr/>
          <a:lstStyle/>
          <a:p>
            <a:r>
              <a:rPr lang="en-US" dirty="0" smtClean="0"/>
              <a:t>Observations </a:t>
            </a:r>
            <a:r>
              <a:rPr lang="en-US" dirty="0" smtClean="0">
                <a:sym typeface="Wingdings"/>
              </a:rPr>
              <a:t> General Laws of Nature</a:t>
            </a:r>
          </a:p>
          <a:p>
            <a:pPr lvl="1"/>
            <a:r>
              <a:rPr lang="en-US" dirty="0" smtClean="0">
                <a:sym typeface="Wingdings"/>
              </a:rPr>
              <a:t>Francis Bacon, </a:t>
            </a:r>
            <a:r>
              <a:rPr lang="en-US" i="1" dirty="0" err="1" smtClean="0">
                <a:sym typeface="Wingdings"/>
              </a:rPr>
              <a:t>Novum</a:t>
            </a:r>
            <a:r>
              <a:rPr lang="en-US" i="1" dirty="0" smtClean="0">
                <a:sym typeface="Wingdings"/>
              </a:rPr>
              <a:t> Organum</a:t>
            </a:r>
            <a:r>
              <a:rPr lang="en-US" dirty="0" smtClean="0">
                <a:sym typeface="Wingdings"/>
              </a:rPr>
              <a:t>, 1620</a:t>
            </a:r>
          </a:p>
          <a:p>
            <a:pPr lvl="1"/>
            <a:r>
              <a:rPr lang="en-US" dirty="0" smtClean="0">
                <a:sym typeface="Wingdings"/>
              </a:rPr>
              <a:t>Example from </a:t>
            </a:r>
            <a:r>
              <a:rPr lang="en-US" dirty="0" err="1" smtClean="0">
                <a:sym typeface="Wingdings"/>
              </a:rPr>
              <a:t>Epid</a:t>
            </a:r>
            <a:r>
              <a:rPr lang="en-US" dirty="0" smtClean="0">
                <a:sym typeface="Wingdings"/>
              </a:rPr>
              <a:t> Methods I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“Children under age 2 who slept with a nightlight were 3+ times more likely to become nearsighted, therefore nightlights cause myopia</a:t>
            </a:r>
            <a:r>
              <a:rPr lang="mr-IN" i="1" dirty="0" smtClean="0">
                <a:sym typeface="Wingdings"/>
              </a:rPr>
              <a:t>…</a:t>
            </a:r>
            <a:r>
              <a:rPr lang="en-US" i="1" dirty="0" smtClean="0">
                <a:sym typeface="Wingdings"/>
              </a:rPr>
              <a:t>."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Limitations</a:t>
            </a:r>
          </a:p>
          <a:p>
            <a:pPr lvl="1"/>
            <a:r>
              <a:rPr lang="en-US" i="1" dirty="0" smtClean="0">
                <a:sym typeface="Wingdings"/>
              </a:rPr>
              <a:t>Post hoc ergo proctor hoc ~ </a:t>
            </a:r>
            <a:r>
              <a:rPr lang="en-US" dirty="0"/>
              <a:t>“after this therefore on account of this</a:t>
            </a:r>
            <a:r>
              <a:rPr lang="en-US" dirty="0" smtClean="0"/>
              <a:t>”</a:t>
            </a:r>
            <a:endParaRPr lang="en-US" i="1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Criticized by David Hume, Scottish philosopher, early 1700’s</a:t>
            </a:r>
          </a:p>
          <a:p>
            <a:pPr lvl="2"/>
            <a:r>
              <a:rPr lang="en-US" dirty="0" smtClean="0">
                <a:sym typeface="Wingdings"/>
              </a:rPr>
              <a:t>“observers cannot perceive causal connections, but only a series of events"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74B69-70FD-A649-B131-F3438782CAA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5" name="tmpC2D2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20608" end="15372.5102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06262"/>
      </p:ext>
    </p:extLst>
  </p:cSld>
  <p:clrMapOvr>
    <a:masterClrMapping/>
  </p:clrMapOvr>
  <p:transition advTm="85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Deductive reasoning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idx="1"/>
          </p:nvPr>
        </p:nvSpPr>
        <p:spPr>
          <a:xfrm>
            <a:off x="369888" y="1368425"/>
            <a:ext cx="8089900" cy="1662113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 </a:t>
            </a:r>
            <a:r>
              <a:rPr altLang="en-US" sz="2400" dirty="0" smtClean="0"/>
              <a:t>Arthur </a:t>
            </a:r>
            <a:r>
              <a:rPr altLang="en-US" sz="2400" dirty="0"/>
              <a:t>Conan Doyle’s </a:t>
            </a:r>
            <a:r>
              <a:rPr altLang="en-US" sz="2400" i="1" dirty="0"/>
              <a:t>Sherlock Holmes</a:t>
            </a:r>
          </a:p>
          <a:p>
            <a:pPr eaLnBrk="1" hangingPunct="1"/>
            <a:endParaRPr altLang="en-US" sz="2400" dirty="0"/>
          </a:p>
          <a:p>
            <a:pPr eaLnBrk="1" hangingPunct="1"/>
            <a:endParaRPr altLang="en-US" sz="2400" dirty="0"/>
          </a:p>
        </p:txBody>
      </p:sp>
      <p:sp>
        <p:nvSpPr>
          <p:cNvPr id="405508" name="Oval 4"/>
          <p:cNvSpPr>
            <a:spLocks noChangeArrowheads="1"/>
          </p:cNvSpPr>
          <p:nvPr/>
        </p:nvSpPr>
        <p:spPr bwMode="auto">
          <a:xfrm>
            <a:off x="1295400" y="4191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5509" name="Oval 5"/>
          <p:cNvSpPr>
            <a:spLocks noChangeArrowheads="1"/>
          </p:cNvSpPr>
          <p:nvPr/>
        </p:nvSpPr>
        <p:spPr bwMode="auto">
          <a:xfrm>
            <a:off x="2514600" y="4038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5510" name="Oval 6"/>
          <p:cNvSpPr>
            <a:spLocks noChangeArrowheads="1"/>
          </p:cNvSpPr>
          <p:nvPr/>
        </p:nvSpPr>
        <p:spPr bwMode="auto">
          <a:xfrm>
            <a:off x="1295400" y="5181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5511" name="Oval 7"/>
          <p:cNvSpPr>
            <a:spLocks noChangeArrowheads="1"/>
          </p:cNvSpPr>
          <p:nvPr/>
        </p:nvSpPr>
        <p:spPr bwMode="auto">
          <a:xfrm>
            <a:off x="2438400" y="4800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5512" name="Oval 8"/>
          <p:cNvSpPr>
            <a:spLocks noChangeArrowheads="1"/>
          </p:cNvSpPr>
          <p:nvPr/>
        </p:nvSpPr>
        <p:spPr bwMode="auto">
          <a:xfrm flipV="1">
            <a:off x="2209800" y="5486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5513" name="Oval 9"/>
          <p:cNvSpPr>
            <a:spLocks noChangeArrowheads="1"/>
          </p:cNvSpPr>
          <p:nvPr/>
        </p:nvSpPr>
        <p:spPr bwMode="auto">
          <a:xfrm>
            <a:off x="3048000" y="5029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5514" name="Oval 10"/>
          <p:cNvSpPr>
            <a:spLocks noChangeArrowheads="1"/>
          </p:cNvSpPr>
          <p:nvPr/>
        </p:nvSpPr>
        <p:spPr bwMode="auto">
          <a:xfrm>
            <a:off x="1676400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5515" name="Line 11"/>
          <p:cNvSpPr>
            <a:spLocks noChangeShapeType="1"/>
          </p:cNvSpPr>
          <p:nvPr/>
        </p:nvSpPr>
        <p:spPr bwMode="auto">
          <a:xfrm>
            <a:off x="2971800" y="4114800"/>
            <a:ext cx="12192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5516" name="Line 12"/>
          <p:cNvSpPr>
            <a:spLocks noChangeShapeType="1"/>
          </p:cNvSpPr>
          <p:nvPr/>
        </p:nvSpPr>
        <p:spPr bwMode="auto">
          <a:xfrm flipV="1">
            <a:off x="2971800" y="4800600"/>
            <a:ext cx="1143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5517" name="Line 13"/>
          <p:cNvSpPr>
            <a:spLocks noChangeShapeType="1"/>
          </p:cNvSpPr>
          <p:nvPr/>
        </p:nvSpPr>
        <p:spPr bwMode="auto">
          <a:xfrm>
            <a:off x="2209800" y="4648200"/>
            <a:ext cx="18288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5518" name="Text Box 14"/>
          <p:cNvSpPr txBox="1">
            <a:spLocks noChangeArrowheads="1"/>
          </p:cNvSpPr>
          <p:nvPr/>
        </p:nvSpPr>
        <p:spPr bwMode="auto">
          <a:xfrm>
            <a:off x="4648200" y="4419600"/>
            <a:ext cx="35052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b="1" smtClean="0">
                <a:latin typeface="Verdana" charset="0"/>
                <a:ea typeface="Arial" charset="0"/>
                <a:cs typeface="Arial" charset="0"/>
              </a:rPr>
              <a:t>Pull the clues together, arrive at generalization, i.e. </a:t>
            </a:r>
            <a:r>
              <a:rPr lang="en-US" altLang="en-US" sz="2200" b="1" i="1" smtClean="0">
                <a:latin typeface="Verdana" charset="0"/>
                <a:ea typeface="Arial" charset="0"/>
                <a:cs typeface="Arial" charset="0"/>
              </a:rPr>
              <a:t>deduct </a:t>
            </a:r>
            <a:r>
              <a:rPr lang="en-US" altLang="en-US" sz="2200" b="1" smtClean="0">
                <a:latin typeface="Verdana" charset="0"/>
                <a:ea typeface="Arial" charset="0"/>
                <a:cs typeface="Arial" charset="0"/>
              </a:rPr>
              <a:t>the answer</a:t>
            </a:r>
          </a:p>
        </p:txBody>
      </p:sp>
      <p:sp>
        <p:nvSpPr>
          <p:cNvPr id="71696" name="FlagCount" hidden="1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000066">
              <a:alpha val="25098"/>
            </a:srgbClr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 smtClean="0">
                <a:solidFill>
                  <a:schemeClr val="bg1"/>
                </a:solidFill>
                <a:latin typeface="Tahoma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7374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F59412-4CB1-EF4A-AF21-D25CEBF8A05C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8125" y="2021681"/>
            <a:ext cx="1405349" cy="1570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019" y="2021681"/>
            <a:ext cx="2423762" cy="1512888"/>
          </a:xfrm>
          <a:prstGeom prst="rect">
            <a:avLst/>
          </a:prstGeom>
        </p:spPr>
      </p:pic>
      <p:pic>
        <p:nvPicPr>
          <p:cNvPr id="6" name="tmpC340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20.371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2">
            <p14:nvContentPartPr>
              <p14:cNvPr id="7" name="Ink 6"/>
              <p14:cNvContentPartPr/>
              <p14:nvPr>
                <p:custDataLst>
                  <p:tags r:id="rId5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16253" y="3704699"/>
              <a:ext cx="3578306" cy="2033850"/>
            </p14:xfrm>
          </p:contentPart>
        </mc:Choice>
        <mc:Fallback xmlns=""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10321" y="3700011"/>
                <a:ext cx="3590170" cy="2043227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2486297"/>
      </p:ext>
    </p:extLst>
  </p:cSld>
  <p:clrMapOvr>
    <a:masterClrMapping/>
  </p:clrMapOvr>
  <p:transition advTm="247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altLang="en-US" sz="3600" dirty="0">
                <a:cs typeface="Arial" charset="0"/>
              </a:rPr>
              <a:t>Deductive reasoning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idx="1"/>
          </p:nvPr>
        </p:nvSpPr>
        <p:spPr>
          <a:xfrm>
            <a:off x="369888" y="1368424"/>
            <a:ext cx="8089900" cy="4511675"/>
          </a:xfrm>
        </p:spPr>
        <p:txBody>
          <a:bodyPr/>
          <a:lstStyle/>
          <a:p>
            <a:r>
              <a:rPr lang="en-US" sz="2400" dirty="0"/>
              <a:t>Observe facts to deduce other facts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General premises assumed to be true </a:t>
            </a:r>
            <a:r>
              <a:rPr lang="en-US" sz="2400" dirty="0">
                <a:sym typeface="Wingdings"/>
              </a:rPr>
              <a:t> Facts</a:t>
            </a:r>
            <a:endParaRPr lang="en-US" sz="2400" dirty="0" smtClean="0"/>
          </a:p>
          <a:p>
            <a:r>
              <a:rPr lang="en-US" sz="2400" dirty="0" smtClean="0"/>
              <a:t>Greek </a:t>
            </a:r>
            <a:r>
              <a:rPr lang="en-US" sz="2400" dirty="0"/>
              <a:t>philosopher </a:t>
            </a:r>
            <a:r>
              <a:rPr lang="en-US" sz="2400" dirty="0" smtClean="0"/>
              <a:t>Aristotle is sometimes considered “father of deductive reasoning”:</a:t>
            </a:r>
            <a:endParaRPr lang="en-US" sz="2400" dirty="0"/>
          </a:p>
          <a:p>
            <a:pPr lvl="1"/>
            <a:r>
              <a:rPr lang="en-US" dirty="0"/>
              <a:t>All men are mortal.</a:t>
            </a:r>
          </a:p>
          <a:p>
            <a:pPr lvl="1"/>
            <a:r>
              <a:rPr lang="en-US" dirty="0"/>
              <a:t>Socrates is a man.</a:t>
            </a:r>
          </a:p>
          <a:p>
            <a:pPr lvl="1"/>
            <a:r>
              <a:rPr lang="en-US" dirty="0"/>
              <a:t>Therefore, Socrates is mortal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sz="2400" dirty="0" smtClean="0"/>
              <a:t>Deductive reasoning ~ solving algebraic equations. </a:t>
            </a:r>
          </a:p>
          <a:p>
            <a:r>
              <a:rPr lang="en-US" sz="2400" b="1" dirty="0" smtClean="0"/>
              <a:t>Limitation</a:t>
            </a:r>
            <a:r>
              <a:rPr lang="en-US" sz="2400" dirty="0" smtClean="0"/>
              <a:t>: Challenging, especially in medicine and biology, to have full confidence in our “premises”.</a:t>
            </a:r>
            <a:r>
              <a:rPr lang="en-US" sz="2400" dirty="0"/>
              <a:t/>
            </a:r>
            <a:br>
              <a:rPr lang="en-US" sz="2400" dirty="0"/>
            </a:br>
            <a:endParaRPr altLang="en-US" sz="2400" dirty="0"/>
          </a:p>
          <a:p>
            <a:pPr eaLnBrk="1" hangingPunct="1"/>
            <a:endParaRPr altLang="en-US" sz="2400" dirty="0"/>
          </a:p>
        </p:txBody>
      </p:sp>
      <p:sp>
        <p:nvSpPr>
          <p:cNvPr id="71696" name="FlagCount" hidden="1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000066">
              <a:alpha val="25098"/>
            </a:srgbClr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 smtClean="0">
                <a:solidFill>
                  <a:schemeClr val="bg1"/>
                </a:solidFill>
                <a:latin typeface="Tahoma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7374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F59412-4CB1-EF4A-AF21-D25CEBF8A05C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tmp4EE7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46.596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932053"/>
      </p:ext>
    </p:extLst>
  </p:cSld>
  <p:clrMapOvr>
    <a:masterClrMapping/>
  </p:clrMapOvr>
  <p:transition advTm="559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550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Refutationism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85" y="1036451"/>
            <a:ext cx="8461815" cy="5072249"/>
          </a:xfrm>
        </p:spPr>
        <p:txBody>
          <a:bodyPr/>
          <a:lstStyle/>
          <a:p>
            <a:r>
              <a:rPr lang="en-US" dirty="0" smtClean="0"/>
              <a:t>First half of the 20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  <a:r>
              <a:rPr lang="mr-IN" dirty="0" smtClean="0"/>
              <a:t>–</a:t>
            </a:r>
            <a:r>
              <a:rPr lang="en-US" dirty="0" smtClean="0"/>
              <a:t> Nonidentification</a:t>
            </a:r>
          </a:p>
          <a:p>
            <a:pPr lvl="1"/>
            <a:r>
              <a:rPr lang="en-US" i="1" dirty="0" smtClean="0"/>
              <a:t>“scientific statements can only be found to be consistent with observation, but cannot be proven or disproven in any “airtight” logical or mathematical sense.”</a:t>
            </a:r>
          </a:p>
          <a:p>
            <a:r>
              <a:rPr lang="en-US" i="1" dirty="0" smtClean="0"/>
              <a:t> </a:t>
            </a:r>
            <a:r>
              <a:rPr lang="en-US" dirty="0" smtClean="0"/>
              <a:t>Conjecture &amp; Refutation and “advancement of science”</a:t>
            </a:r>
          </a:p>
          <a:p>
            <a:pPr lvl="1"/>
            <a:r>
              <a:rPr lang="en-US" dirty="0" smtClean="0"/>
              <a:t>Form hypothesis</a:t>
            </a:r>
          </a:p>
          <a:p>
            <a:pPr lvl="1"/>
            <a:r>
              <a:rPr lang="en-US" dirty="0" smtClean="0"/>
              <a:t>Deductive logic </a:t>
            </a:r>
            <a:r>
              <a:rPr lang="en-US" dirty="0" smtClean="0">
                <a:sym typeface="Wingdings"/>
              </a:rPr>
              <a:t> Inferred Predictions about the hypothesis</a:t>
            </a:r>
          </a:p>
          <a:p>
            <a:pPr lvl="1"/>
            <a:r>
              <a:rPr lang="en-US" dirty="0" smtClean="0">
                <a:sym typeface="Wingdings"/>
              </a:rPr>
              <a:t>Compare observations with the predictions</a:t>
            </a:r>
          </a:p>
          <a:p>
            <a:pPr lvl="1"/>
            <a:r>
              <a:rPr lang="en-US" dirty="0" smtClean="0">
                <a:sym typeface="Wingdings"/>
              </a:rPr>
              <a:t>Hypotheses whose predictions agree with observations  confirmed</a:t>
            </a:r>
          </a:p>
          <a:p>
            <a:pPr lvl="2"/>
            <a:r>
              <a:rPr lang="en-US" dirty="0" smtClean="0">
                <a:sym typeface="Wingdings"/>
              </a:rPr>
              <a:t>Those </a:t>
            </a:r>
            <a:r>
              <a:rPr lang="en-US" i="1" dirty="0" smtClean="0">
                <a:sym typeface="Wingdings"/>
              </a:rPr>
              <a:t>NOT</a:t>
            </a:r>
            <a:r>
              <a:rPr lang="en-US" dirty="0" smtClean="0">
                <a:sym typeface="Wingdings"/>
              </a:rPr>
              <a:t> corroborated by observations are “</a:t>
            </a:r>
            <a:r>
              <a:rPr lang="en-US" b="1" dirty="0" smtClean="0">
                <a:sym typeface="Wingdings"/>
              </a:rPr>
              <a:t>refuted</a:t>
            </a:r>
            <a:r>
              <a:rPr lang="en-US" dirty="0" smtClean="0">
                <a:sym typeface="Wingdings"/>
              </a:rPr>
              <a:t>”</a:t>
            </a:r>
          </a:p>
          <a:p>
            <a:pPr lvl="1"/>
            <a:r>
              <a:rPr lang="en-US" dirty="0" smtClean="0">
                <a:sym typeface="Wingdings"/>
              </a:rPr>
              <a:t>Hypotheses that have been corroborated can be refuted at any time and alternative hypotheses are generated.</a:t>
            </a:r>
          </a:p>
          <a:p>
            <a:pPr lvl="1"/>
            <a:endParaRPr lang="en-US" dirty="0" smtClean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74B69-70FD-A649-B131-F3438782CAA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5" name="tmpF66E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0.4467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6" name="Ink 5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36248" y="2371122"/>
              <a:ext cx="1542566" cy="2384160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28574" y="2364302"/>
                <a:ext cx="1557915" cy="23977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2678408"/>
      </p:ext>
    </p:extLst>
  </p:cSld>
  <p:clrMapOvr>
    <a:masterClrMapping/>
  </p:clrMapOvr>
  <p:transition advTm="1070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641|recordLength=68895|start=0|end=7641|audioFormat={00001610-0000-0010-8000-00AA00389B71}|audioRate=44100|muted=false|volume=0.8|fadeIn=0|fadeOut=0|videoFormat={34363248-0000-0010-8000-00AA00389B71}|videoRate=15|videoWidth=256|videoHeight=2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IAAAAFAAAABwMAAAAAAQAAAAQAAAAECUlua0F0b21WMQIAAAAJBAAAAAkFAAAADQIFBAAAAAtQZW5TdHJva2VWMQQAAAAKQXR0cmlidXRlcwVUcmFjZQlTdGFydFRpbWUEVHlwZQQEAAQPUGVuQXR0cmlidXRlc1YxAgAAAApJbmtUcmFjZVYxAgAAABAMQWN0aW9uVHlwZVYxAgAAAAIAAAAJBgAAAAkHAAAAazsAAAAAAAAF+P///wxBY3Rpb25UeXBlVjEBAAAAB3ZhbHVlX18ACAIAAAAAAAAAAQUAAAAEAAAACQkAAAAJCgAAAA1VAAAAAAAAAfX////4////AAAAAAUGAAAAD1BlbkF0dHJpYnV0ZXNWMQoAAAAHX2NvbG9yQQdfY29sb3JSB19jb2xvckcHX2NvbG9yQgpGaXRUb0N1cnZlBkhlaWdodA5JZ25vcmVQcmVzc3VyZQ1Jc0hpZ2hsaWdodGVyBVNoYXBlBVdpZHRoAAAAAAAAAAAEAAICAgIBBgEBDEJydXNoU2hhcGVWMQIAAAAGAgAAAP9wMKAAAAAAAAAACEAAAAX0////DEJydXNoU2hhcGVWMQEAAAAHdmFsdWVfXwAIAgAAAAEAAAAAAAAAAAAIQAUHAAAACklua1RyYWNlVjEDAAAADUxpc3RgMStfaXRlbXMMTGlzdGAxK19zaXplD0xpc3RgMStfdmVyc2lvbgQAABhTaGFyZWQuSW5raW5nLklua1BvaW50W10CAAAACAgCAAAACQ0AAABgAAAAYAAAAAEJAAAABgAAAP9wMKAAAAAAAAAACEAAAAHy////9P///wEAAAAAAAAAAAAIQAEKAAAABwAAAAkPAAAAKAAAACg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NIAcPAAAAAAEAAABAAAAABApJbmtQb2ludFYxAgAAAAlwAAAACXEAAAAJcgAAAAlzAAAACXQAAAAJdQAAAAl2AAAACXcAAAAJeAAAAAl5AAAACXoAAAAJewAAAAl8AAAACX0AAAAJfgAAAAl/AAAACYAAAAAJgQAAAAmCAAAACYMAAAAJhAAAAAmFAAAACYYAAAAJhwAAAAmIAAAACYkAAAAJigAAAAmLAAAACYwAAAAJjQAAAAmOAAAACY8AAAAJkAAAAAmRAAAACZIAAAAJkwAAAAmUAAAACZUAAAAJlgAAAAmXAAAADRgFEAAAAApJbmtQb2ludFYxBAAAAAFYAVkOUHJlc3N1cmVGYWN0b3IJVGltZVN0YW1wAAAAAAYGCxACAAAABUuhOJpJ3j8QSs69ES27PwAAmT4AAAAAAAAAAAERAAAAEAAAADPVLWrq+t0/sD4NjBq0uD8AANI+EAAAAAAAAAABEgAAABAAAABNbRCr883dP+CZcz326rY/AIDePhAAAAAAAAAAARMAAAAQAAAAa1gPFF6b3T+AjrIL/3G0PwCA5z4QAAAAAAAAAAEUAAAAEAAAAH33nNxDf90/gFBAoK1Ysz8AAO4+EAAAAAAAAAABFQAAABAAAACP6UbNil3dP9DKXwcyHLI/AADvPh8AAAAAAAAAARYAAAAQAAAArdRFNvUq3T9g/RBBjLywPwCA+T4fAAAAAAAAAAEXAAAAEAAAAM2/RJ9f+Nw/QNCnmnhzrj8AAP4+LwAAAAAAAAABGAAAABAAAAD39rSoTq/cP2AWUViEJ6s/AEAEPy8AAAAAAAAAARkAAAAQAAAALSd6KmFV3D/g69Zw5CGoPwCABj8/AAAAAAAAAAEaAAAAEAAAAG2jsEz45Ns/YMFciUQcpT8AQAk/PwAAAAAAAAABGwAAABAAAAC/a1gPFF7bPwCX4qGkFqI/AEAKPz8AAAAAAAAAARwAAAAQAAAADzQA0i/X2j9A2dB0CSKePwBACz9OAAAAAAAAAAEdAAAAEAAAAGn1/AxvP9o/gKOVW3KjmD8AwAs/XgAAAAAAAAABHgAAABAAAADRAmvoMpHZP8BtWkLbJJM/AMALP14AAAAAAAAAAR8AAAAQAAAATQKDtD3B2D+A6yIpK3+NPwAADD9eAAAAAAAAAAEgAAAAEAAAAMcBm4BI8dc/ADkDOfHNhT8AgA0/bQAAAAAAAAABIQAAABAAAABX81w9mv/WPwCKq2gRbH4/AEAOP20AAAAAAAAAASIAAAAQAAAA/SnlEpTm1T8Ak+K6ywZ6PwCAET99AAAAAAAAAAEjAAAAEAAAAKVgbeiNzdQ/AIqraBFsfj8AABM/fQAAAAAAAAABJAAAABAAAABnL9j+kIfTPwB4daRC54Y/AEAUP40AAAAAAAAAASUAAAAQAAAAKf5CFZRB0j/AL+jWiQuSPwDAFD+NAAAAAAAAAAEmAAAAEAAAAPtrO/R839A/gADBfGxJmj8AwBQ/nAAAAAAAAAABJwAAABAAAACWDS9WCQbPP4Amv/z4XKI/AAAVP5wAAAAAAAAAASgAAAAQAAAAOukfFNtBzD/AKUncNTupPwAAFj+sAAAAAAAAAAEpAAAAEAAAAP4CLGN4Rck/UBzK9jRJsT8AgBY/rAAAAAAAAAABKgAAABAAAACO7HIwA6PGP3Dr3Sz5F7Y/AMAVP6wAAAAAAAAAASsAAAAQAAAALCIrnhLqwz+guvFivea6PwBAFT+8AAAAAAAAAAEsAAAAEAAAAMSxqrtfPME/0OM7gmlnwD8AgBU/vAAAAAAAAAABLQAAABAAAABguqzvPaS9P8CdksRds8M/AMAVP8sAAAAAAAAAAS4AAAAQAAAAQBEEaLzPuD8Y7MPCksrGPwBAFT/LAAAAAAAAAAEvAAAAEAAAAATQeJ8xKLQ/CKEcpJqRyj8AABU/2wAAAAAAAAABMAAAABAAAABsetRzBh6wPxhWdYWiWM4/AAAVP9sAAAAAAAAAATEAAAAQAAAACLkQC381qT+s4a8cQP7QPwAAFT/qAAAAAAAAAAEyAAAAEAAAAMgc7irM4qI/FGATJFnz0j8AwBM/6gAAAAAAAAABMwAAABAAAAAAEL0M1uGaP4RMG6Cn39Q/AEATP/oAAAAAAAAAATQAAAAQAAAAcPXDOre/kT/cXNoyi93WPwAAEz/6AAAAAAAAAAE1AAAAEAAAAEBzV7xScoU/vGoalfgY2T8AABM/CgEAAAAAAAABNgAAABAAAAAActHbsTh3P6zm/mubS9s/AAATPwoBAAAAAAAAATcAAAAQAAAAgO6bDNyUbT8c8r+dksTdPwAAEz8ZAQAAAAAAAAE4AAAAEAAAAIB1JPjZmXE/+sitRWUE4D8AgBM/GQEAAAAAAAABOQAAABAAAAAArmm4Pz9+P7qF4Jh7POE/AMATPykBAAAAAAAAAToAAAAQAAAAIJGjqpn1iD+KsLdgx2viPwCAFD8pAQAAAAAAAAE7AAAAEAAAAOBkdLV/zZI/erfXEX6J4z8AwBQ/OQEAAAAAAAABPAAAABAAAABgf22Hnu+bP1ZQU07/r+Q/AEAUPzkBAAAAAAAAAT0AAAAQAAAAQCSB5p3Doz9qM7zoILzlPwAAFD9IAQAAAAAAAAE+AAAAEAAAALjwaEhjvKk/oinAJkiy5j8AgBQ/SAEAAAAAAAABPwAAABAAAAAcsiyx6qSwP7YMKcFpvuc/AMAUP1gBAAAAAAAAAUAAAAAQAAAAmG/umwzctD/my9pE9rjoPwAAFj9YAQAAAAAAAAFBAAAAEAAAAACVzUUlQLk/NmfVse2h6T8AgBY/ZwEAAAAAAAABQgAAABAAAABoFUQHZk+/PyI3o6gJxOo/AIAZP2cBAAAAAAAAAUMAAAAQAAAA8pbOBNiYwj9KvwJy+8LrPwAAGz93AQAAAAAAAAFEAAAAEAAAABbl33QxwsU/xm2YgviV7D8AwBw/dwEAAAAAAAABRQAAABAAAABKJZvV0cnIP4oLEiBmQe0/AIAdP4cBAAAAAAAAAUYAAAAQAAAAQjWRtF8rzD9uhdSmPtvtPwAAHz+HAQAAAAAAAAFHAAAAEAAAAFY3MYQ0a88/aqSNXOdn7j8AgB8/hwEAAAAAAAABSAAAABAAAACj/VrhnnHRP4afj/v64u4/AEAgP5YBAAAAAAAAAUkAAAAQAAAAm1+dgKMt0z/GdtqDeUzvPwDAID+WAQAAAAAAAAFKAAAAEAAAAI0bp8/l9NQ/Qga33s2S7z8AwCA/pgEAAAAAAAABSwAAABAAAACDKs1GibbWP/LfgJfCvu8/AAAhP6YBAAAAAAAAAUwAAAAQAAAAdebWlct92D/aOopo8svvPwAAIj+2AQAAAAAAAAFNAAAAEAAAAG1IGTXQOdo/Ak4lDPi17z8AgCI/tgEAAAAAAAABTgAAABAAAABtUJQkl+rbP24ZUoLTfO8/AAAkP8UBAAAAAAAAAU8AAAAQAAAAa1gPFF6b3T/+9xmctC3vPwCAJD/FAQAAAAAAAAFQAAAAEAAAAG8Gw1PnQN8/rrIqnwDN7j8AACY/1QEAAAAAAAABUQAAABAAAABGUxDCW2LgP4JJhIu3Wu4/AIAmP9UBAAAAAAAAAVIAAAAQAAAATtAisuIp4T+2dLgzr7PtPwAAKj/kAQAAAAAAAAFTAAAAEAAAAGrswmpP1eE/AkXjCnf/7D8AwCs/5AEAAAAAAAABVAAAABAAAAAOK8YvEG3iP16DslZ0Quw/AEAuP/QBAAAAAAAAAVUAAAAQAAAAMkC7YKAH4z8+MqVHHT/rPwBALz/0AQAAAAAAAAFWAAAAEAAAAOJ3E56EjuM/FqpFfitA6j8AADM/BAIAAAAAAAABVwAAABAAAAAiJesPHvzjP0Z/brbfEOk/AMA0PwQCAAAAAAAAAVgAAAAQAAAAbh40IjxT5D9yVJfuk+HnPwBANz8TAgAAAAAAAAFZAAAAEAAAAEQ64ECuluQ/Fiw/V7505j8AQDg/EwIAAAAAAAABWgAAABAAAACqeO9rdMbkP7oD57/oB+U/AEA5PyMCAAAAAAAAAVsAAAAQAAAAloZFey3o5D+yOBcquWrjPwDAOT8jAgAAAAAAAAFcAAAAEAAAAI7gDCtr8+Q/3rc08imz4T8AwDk/IwIAAAAAAAABXQAAABAAAACWhkV7LejkPzRK7V2g5d8/AAA6PzMCAAAAAAAAAV4AAAAQAAAAKE/h10PJ5D/0Sqce+DjcPwAAOj8zAgAAAAAAAAFfAAAAEAAAAM4JJyWhiOQ/BATzsSVp2D8AADo/QgIAAAAAAAABYAAAABAAAACAEN4SgzHkP3Tedity6NQ/AIA7P0ICAAAAAAAAAWEAAAAQAAAAPL3NUCfP4z8scYx3lETRPwBAPD9SAgAAAAAAAAFiAAAAEAAAAAS2Li9QVuM/ONqQrv8lzD8AwDs/UgIAAAAAAAABYwAAABAAAABaJA9CLsTiP+DRCG7WwsU/AEA7P2ECAAAAAAAAAWQAAAAQAAAAspLvVAwy4j/Q4zuCaWfAPwDAPD9hAgAAAAAAAAFlAAAAEAAAABzzeVgxfuE/QHG+xXRUtz8AQD0/gQIAAAAAAAABZgAAABAAAAAGKvbHJc3gP+BAyz8kLa4/AMA8P4ECAAAAAAAAAWcAAAAQAAAA////////3z8Al+KhpBaiPwBAPD+BAgAAAAAAAAFoAAAAEAAAAPX+L5gVYN4/gCexhM9wlj8AADs/gQIAAAAAAAABaQAAABAAAAAN6V6ZlY3cP4AnsYTPcJY/AEA6P5ACAAAAAAAAAWoAAAAQAAAAPb6MA4CI2j+gyZPb/ragPwDAMD+QAgAAAAAAAAFrAAAAEAAAAG1AnkUJidg/QNCnmnhzrj8AQCw/oAIAAAAAAAABbAAAABAAAACztFl42WfWP/AVWBSZHbk/AIDxPqACAAAAAAAAAW0AAAAQAAAA/yFqI8011D+gwUnb8sTDPwCAwz6wAgAAAAAAAAFuAAAAEAAAADmd0N15JdI/2EW28r5azD8AAKo+sAIAAAAAAAABbwAAABAAAABd03B/fjzQPzQ8XA3E4dI/AIChPs8CAAAAAAAAAXAAAAAQAAAA8hXisxG57D/GbZiC+JXsPwAAjz4AAAAAAAAAAAFxAAAAEAAAAHI/8EdCtuw/+reF4Jh77D8AgMM+DwAAAAAAAAABcgAAABAAAAB2kgxwo7DsPw5dfA9pbuw/AIDPPg8AAAAAAAAAAXMAAAAQAAAAeOUomASr7D8mAnM+OWHsPwAA2D4PAAAAAAAAAAF0AAAAEAAAAPwONyw1qOw/LjnF+NNc7D8AAN0+DwAAAAAAAAABdQAAABAAAAB8OEXAZaXsPzZwF7NuWOw/AIDdPg8AAAAAAAAAAXYAAAAQAAAAgIth6Maf7D9G3rsnpE/sPwCA3T4PAAAAAAAAAAF3AAAAEAAAAILefRAomuw/VkxgnNlG7D8AAN4+HwAAAAAAAAABeAAAABAAAAAKW6jMuZHsP16DslZ0Quw/AIDbPh8AAAAAAAAAAXkAAAAQAAAADK7E9BqM7D9mugQRDz7sPwCA2j4fAAAAAAAAAAF6AAAAEAAAAA4B4Rx8huw/ZroEEQ8+7D8AANw+LgAAAAAAAAABewAAABAAAACQKu+wrIPsP16DslZ0Quw/AADdPi4AAAAAAAAAAXwAAAAQAAAAElT9RN2A7D9OFQ7iPkvsPwAA4D4uAAAAAAAAAAF9AAAAEAAAABJU/UTdgOw/LjnF+NNc7D8AAOE+LgAAAAAAAAABfgAAABAAAACQKu+wrIPsP/q3heCYe+w/AADnPj4AAAAAAAAAAX8AAAAQAAAAjtfSiEuJ7D+mkU+ZjafsPwAA6j5OAAAAAAAAAAGAAAAAEAAAAApbqMy5kew/Rv103Uzc7D8AgOs+XQAAAAAAAAABgQAAABAAAAAAtW9895zsP+JomiEMEe0/AADsPl0AAAAAAAAAAYIAAAAQAAAA/A43LDWo7D96nW2rMErtPwAA7j5tAAAAAAAAAAGDAAAAEAAAAHI/8EdCtuw/BpvuerqH7T8AAO8+fQAAAAAAAAABhAAAABAAAADqb6ljT8TsP57PwQTfwO0/AADyPn0AAAAAAAAAAYUAAAAQAAAAYKBif1zS7D82BJWOA/rtPwAA8z59AAAAAAAAAAGGAAAAEAAAANjQG5tp4Ow/zjhoGCgz7j8AAPg+jAAAAAAAAAABhwAAABAAAADO18YiRvHsP2qkjVznZ+4/AAD6PowAAAAAAAAAAYgAAAAQAAAAyDGO0oP87D8aflcV3JPuPwCA/j6cAAAAAAAAAAGJAAAAEAAAAMCLVYLBB+0/1sXFQga37j8AQAA/nAAAAAAAAAABigAAABAAAAC85Rwy/xLtP66yKp8Aze4/AEAGP5wAAAAAAAAAAYsAAAAQAAAAtj/k4Twe7T92MeuGxevuPwAACT+rAAAAAAAAAAGMAAAAEAAAAK6Zq5F6Ke0/ZsNGEpD07j8AwA0/qwAAAAAAAAABjQAAABAAAACo83JBuDTtP3Yx64bF6+4/AMAPP7sAAAAAAAAAAY4AAAAQAAAAnvodyZRF7T+26XxZm8juPwCAFT+7AAAAAAAAAAGPAAAAEAAAAIxbkACvYe0/IrWpz3aP7j8AABg/ywAAAAAAAAABkAAAABAAAAD27LtT1ovtP96mDI1dKu4/AMAbP8sAAAAAAAAAAZEAAAAQAAAAUIWSLtrG7T/u9fdL6pTtPwAAHT/aAAAAAAAAAAGSAAAAEAAAACihPk1MCu4/ErOHf6z27D8AQB4/2gAAAAAAAAABkwAAABAAAAD8ac5DXVPuP3YoqYVENew/AMAeP+oAAAAAAAAAAZQAAAAQAAAASmMXVnuq7j8O6LfpfFnrPwCAED/qAAAAAAAAAAGVAAAAEAAAAAo6/VtFFe8/mnB0kxqC6j8AAAo/+gAAAAAAAAABlgAAABAAAABOOvH1P33vP04MzOC9lOk/AMAGP/oAAAAAAAAAAZcAAAAQAAAAEGTzI2vi7z8KqCMuYafoPwDABT8oAQAAAAAAAAs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5961|recordLength=56007|start=0|end=55961|audioFormat={00001610-0000-0010-8000-00AA00389B71}|audioRate=44100|muted=false|volume=0.8|fadeIn=0|fadeOut=0|videoFormat={34363248-0000-0010-8000-00AA00389B71}|videoRate=15|videoWidth=256|videoHeight=2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07063|recordLength=107093|start=0|end=107063|audioFormat={00001610-0000-0010-8000-00AA00389B71}|audioRate=44100|muted=false|volume=0.8|fadeIn=0|fadeOut=0|videoFormat={34363248-0000-0010-8000-00AA00389B71}|videoRate=15|videoWidth=256|videoHeight=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QAAAAOAAAABwMAAAAAAQAAAAQAAAAECUlua0F0b21WMQIAAAAJBAAAAAkFAAAACQYAAAAJBwAAAAUEAAAAC1BlblN0cm9rZVYxBAAAAApBdHRyaWJ1dGVzBVRyYWNlCVN0YXJ0VGltZQRUeXBlBAQABA9QZW5BdHRyaWJ1dGVzVjECAAAACklua1RyYWNlVjECAAAAEAxBY3Rpb25UeXBlVjECAAAAAgAAAAkIAAAACQkAAAA6HwEAAAAAAAX2////DEFjdGlvblR5cGVWMQEAAAAHdmFsdWVfXwAIAgAAAAAAAAABBQAAAAQAAAAJCwAAAAkMAAAAXCEBAAAAAAAB8/////b///8AAAAAAQYAAAAEAAAACQ4AAAAJDwAAAMtWAQAAAAAAAfD////2////AAAAAAEHAAAABAAAAAkRAAAACRIAAABvWQEAAAAAAAHt////9v///wAAAAAFCAAAAA9QZW5BdHRyaWJ1dGVzVjEKAAAAB19jb2xvckEHX2NvbG9yUgdfY29sb3JHB19jb2xvckIKRml0VG9DdXJ2ZQZIZWlnaHQOSWdub3JlUHJlc3N1cmUNSXNIaWdobGlnaHRlcgVTaGFwZQVXaWR0aAAAAAAAAAAABAACAgICAQYBAQxCcnVzaFNoYXBlVjECAAAABgIAAAD/cDCgAAAAAAAAAAhAAAAF7P///wxCcnVzaFNoYXBlVjEBAAAAB3ZhbHVlX18ACAIAAAABAAAAAAAAAAAACEAFCQAAAApJbmtUcmFjZVYxAwAAAA1MaXN0YDErX2l0ZW1zDExpc3RgMStfc2l6ZQ9MaXN0YDErX3ZlcnNpb24EAAAYU2hhcmVkLklua2luZy5JbmtQb2ludFtdAgAAAAgIAgAAAAkVAAAAKwAAACsAAAABCwAAAAgAAAD/cDCgAAAAAAAAAAhAAAAB6v///+z///8BAAAAAAAAAAAACEABDAAAAAkAAAAJFwAAACwAAAAsAAAAAQ4AAAAIAAAA/3AwoAAAAAAAAAAIQAAAAej////s////AQAAAAAAAAAAAAhAAQ8AAAAJAAAACRkAAAAkAAAAJAAAAAERAAAACAAAAP9wMKAAAAAAAAAACEAAAAHm////7P///wEAAAAAAAAAAAAIQAESAAAACQAAAAkbAAAANwAAADcAAAAHFQAAAAABAAAAQAAAAAQKSW5rUG9pbnRWMQI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0VBxcAAAAAAQAAAEAAAAAECklua1BvaW50VjEC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0UBxkAAAAAAQAAAEAAAAAECklua1BvaW50VjECAAAACXMAAAAJdAAAAAl1AAAACXYAAAAJdwAAAAl4AAAACXkAAAAJegAAAAl7AAAACXwAAAAJfQAAAAl+AAAACX8AAAAJgAAAAAmBAAAACYIAAAAJgwAAAAmEAAAACYUAAAAJhgAAAAmHAAAACYgAAAAJiQAAAAmKAAAACYsAAAAJjAAAAAmNAAAACY4AAAAJjwAAAAmQAAAACZEAAAAJkgAAAAmTAAAACZQAAAAJlQAAAAmWAAAADRwHGwAAAAABAAAAQAAAAAQKSW5rUG9pbnRWMQIAAAAJlwAAAAmYAAAACZkAAAAJmgAAAAmbAAAACZwAAAAJnQAAAAmeAAAACZ8AAAAJoAAAAAmhAAAACaIAAAAJowAAAAmkAAAACaUAAAAJpgAAAAmnAAAACagAAAAJqQAAAAmqAAAACasAAAAJrAAAAAmtAAAACa4AAAAJrwAAAAmwAAAACbEAAAAJsgAAAAmzAAAACbQAAAAJtQAAAAm2AAAACbcAAAAJuAAAAAm5AAAACboAAAAJuwAAAAm8AAAACb0AAAAJvgAAAAm/AAAACcAAAAAJwQAAAAnCAAAACcMAAAAJxAAAAAnFAAAACcYAAAAJxwAAAAnIAAAACckAAAAJygAAAAnLAAAACcwAAAAJzQAAAA0JBRwAAAAKSW5rUG9pbnRWMQQAAAABWAFZDlByZXNzdXJlRmFjdG9yCVRpbWVTdGFtcAAAAAAGBgsQAgAAAIA52Fv+YK4/cn1JZB9G7j8AAMQ+AAAAAAAAAAABHQAAABwAAAAA0JUCh4arPxTJgdweZO4/AEAGPxAAAAAAAAAAAR4AAAAcAAAAAEtLPR7lqT+K0ojL3mfuPwCADj8QAAAAAAAAAAEfAAAAHAAAAABnU6kPrKg/itKIy95n7j8AQBQ/EAAAAAAAAAABIAAAABwAAAAAZ1OpD6yoP4rSiMveZ+4/AEAgPxAAAAAAAAAAASEAAAAcAAAAAMYAeLVDqD+K0ojL3mfuPwCAJD8QAAAAAAAAAAEiAAAAHAAAAADGAHi1Q6g/FMmB3B5k7j8AwCg/IAAAAAAAAAABIwAAABwAAAAAxgB4tUOoP7isbA/fWO4/AEAqPyAAAAAAAAAAASQAAAAcAAAAAGdTqQ+sqD/mhlBT30nuPwDAKj8gAAAAAAAAAAElAAAAHAAAAACq+AvEfKk/oFctqB837j8AACs/LwAAAAAAAAABJgAAABwAAACA7J1ueE2qP+QeAw6gIO4/AEAqPy8AAAAAAAAAAScAAAAcAAAAANCVAoeGqz+23NGEYAbuPwAAKj8/AAAAAAAAAAEoAAAAHAAAAAD3MvlJkK0/iJqg+yDs7T8AgCk/PwAAAAAAAAABKQAAABwAAACAX5GQMwGwP1pYb3Lh0e0/AAApPz8AAAAAAAAAASoAAAAcAAAAwOTbVZyisT8sFj7pobftPwAAKT9OAAAAAAAAAAErAAAAHAAAAABqJhsFRLM/ct0TTyKh7T8AACk/XgAAAAAAAAABLAAAABwAAABAkMMRyE21P7ik6bSiiu0/AAAqP14AAAAAAAAAAS0AAAAcAAAAQFizOeW/tz/+a78aI3TtPwCAKj9uAAAAAAAAAAEuAAAAHAAAAEAgo2ECMro/RDOVgKNd7T8AAC0/fQAAAAAAAAABLwAAABwAAACAieW6eQy9P4r6auYjR+0/AAAuP30AAAAAAAAAATAAAAAcAAAAQPIRL7xBwD9Ey0c7ZDTtPwBAMD99AAAAAAAAAAExAAAAHAAAAIBpWD6sf8I/cqUrf2Ql7T8AQDE/jQAAAAAAAAABMgAAABwAAABgMUhmyfHEPxaJFrIkGu0/AIA0P40AAAAAAAAAATMAAAAcAAAAAFHjAdBJxz9CY/r1JAvtPwAANj+dAAAAAAAAAAE0AAAAHAAAACDBJ7YD1sk/WFDsF6UD7T8AwDg/nQAAAAAAAAABNQAAABwAAAAAexMoqOTMP/wz10pl+Ow/AAA6P6wAAAAAAAAAATYAAAAcAAAAEOuoZdMt0D+eF8J9Je3sPwDAOj+sAAAAAAAAAAE3AAAAHAAAAFBw8yo8z9E/Wuie0mXa7D8AADs/vAAAAAAAAAABOAAAABwAAACQ9T3wpHDTP4jCghZmy+w/AAA8P7wAAAAAAAAAATkAAAAcAAAAgMsxzjpG1T9Ck19rprjsPwCAPD/LAAAAAAAAAAE6AAAAHAAAAGChJazQG9c/iFo10Sai7D8AAD4/ywAAAAAAAAABOwAAABwAAAAgI+9DW+TYP1oYBEjnh+w/AIA+P9sAAAAAAAAAATwAAAAcAAAAMFQPw7h42j9Cw8TgJ2bsPwDAPj/bAAAAAAAAAAE9AAAAHAAAABAxBfwKANw/uGR+iqhA7D8AAD8/6wAAAAAAAAABPgAAABwAAAAwYiV7aJTdP0TzKVapE+w/AIA/P+sAAAAAAAAAAT8AAAAcAAAAID8btLob3z/OgdUhqubrPwDAPz/6AAAAAAAAAAFAAAAAHAAAAOA5XjB7ROA/QiOPyyrB6z8AgDs/+gAAAAAAAAABQQAAABwAAADAAUXXfNrgP7bESHWrm+s/AIA5P/oAAAAAAAAAAUIAAAAcAAAAOPfBTuJP4T+Ighfsa4HrPwDAIT8KAQAAAAAAAAFDAAAAHAAAAGhE6jkxq+E/QlP0QKxu6z8AABc/CgEAAAAAAAABRAAAABwAAAAw6b2YaezhP+Y233NsY+s/AIC4PhoBAAAAAAAAAUUAAAAcAAAACJWTUl7f4T/OSe1R7GrrPwAAhD4aAQAAAAAAAAFGAAAAHAAAAHhu/9y2seE/uFz7L2xy6z8AAE8+RwEAAAAAAAABRwAAABwAAADgNLeRcBLBP/zDBqvpAOw/AACYPgAAAAAAAAAAAUgAAAAcAAAAIN0LHocswT+ep/HdqfXrPwAA0D4QAAAAAAAAAAFJAAAAHAAAAICFYKqdRsE/tpTj/ynu6z8AgNw+EAAAAAAAAAABSgAAABwAAABA1gnDynrBP1h4zjLq4us/AIDlPhAAAAAAAAAAAUsAAAAcAAAAgH5eT+GUwT9YeM4y6uLrPwCA/T4fAAAAAAAAAAFMAAAAHAAAAOAms9v3rsE/WHjOMuri6z8AQAM/HwAAAAAAAAABTQAAABwAAADgJrPb967BP1h4zjLq4us/AMANPx8AAAAAAAAAAU4AAAAcAAAAIM8HaA7JwT/kbsdDKt/rPwAAEj8fAAAAAAAAAAFPAAAAHAAAACDPB2gOycE/5G7HQyrf6z8AQBs/LwAAAAAAAAABUAAAABwAAAAgzwdoDsnBP+Rux0Mq3+s/AEAfPy8AAAAAAAAAAVEAAAAcAAAAIM8HaA7JwT/kbsdDKt/rPwAAJT8vAAAAAAAAAAFSAAAAHAAAAOAms9v3rsE/WHjOMuri6z8AgCc/LwAAAAAAAAABUwAAABwAAADgLbU2tGDBP7aU4/8p7us/AMApPz8AAAAAAAAAAVQAAAAcAAAAQOQNeUPewD9yzQ2aqQTsPwCAKj9OAAAAAAAAAAFVAAAAHAAAAEDyES+8QcA/FhlGEqki7D8AQCo/XgAAAAAAAAABVgAAABwAAABAX9mYD+K+P6B3jGgoSOw/AAAqP14AAAAAAAAAAVcAAAAcAAAAAOiSiR+kvD8U6eCcJ3XsPwAAKj9uAAAAAAAAAAFYAAAAHAAAAIDd/f5NYbk//GM8wOal7D8AACo/bgAAAAAAAAABWQAAABwAAACAgr9bT+q1P1rontJl2uw/AIArP40AAAAAAAAAAVoAAAAcAAAAwHcq0X2nsj+efw/DZBbtPwBALD+NAAAAAAAAAAFbAAAAHAAAAIBV4MfvJ60/oE+qTeNo7T8AQC0/jQAAAAAAAAABXAAAABwAAAAA/hBQmNGlPxQpTMchv+0/AMAtP5wAAAAAAAAAAV0AAAAcAAAAgCuMnakcoD8S+eZRoBHuPwAALz+cAAAAAAAAAAFeAAAAHAAAAAB6/v2SQZc/uKxsD99Y7j8AgC8/rAAAAAAAAAABXwAAABwAAAAARF4Md9aPP1pg8swdoO4/AAAxP6wAAAAAAAAAAWAAAAAcAAAAACafbAIOhj+g92K9HNzuPwCAMT+8AAAAAAAAAAFhAAAAHAAAAACWvxzIKYE/cIXMvlsU7z8AQDI/vAAAAAAAAAABYgAAABwAAAAAlr8cyCmBP1gAKOIaRe8/AMAyP7wAAAAAAAAAAWMAAAAcAAAAAKzpMWuvhz9aaHUnWm7vPwAAND/LAAAAAAAAAAFkAAAAHAAAAABwaXPB/pM/5sa7fdmT7z8AgDQ/ywAAAAAAAAABZQAAABwAAACAD4QxuFWhP4gS9PXYse8/AEA0P9sAAAAAAAAAAWYAAAAcAAAAgOydbnhNqj9CSx6QWMjvPwAAND/bAAAAAAAAAAFnAAAAHAAAAEA1hW7J1rE/oGczXZjT7z8AADQ/6wAAAAAAAAABaAAAABwAAAAAt2AIi1e3PyxeLG7Yz+8/AAA0P+sAAAAAAAAAAWkAAAAcAAAAwMuKHS7dvT9CSx6QWMjvPwCAND/6AAAAAAAAAAFqAAAAHAAAAIBwWploMcI/ciUC1Fi57z8AwDQ/+gAAAAAAAAABawAAABwAAAAAe+8jOnTFPyz23iiZpu8/AIAxP/oAAAAAAAAAAWwAAAAcAAAAIN0vIvWcyD/mxrt92ZPvPwAAMD8KAQAAAAAAAAFtAAAAHAAAAKDnxKzG38s/uISK9Jl57z8AAB0/CgEAAAAAAAABbgAAABwAAABA8lk3mCLPP/5LYFoaY+8/AIAUPxkBAAAAAAAAAW8AAAAcAAAAANaiVJ4Y0T/QCS/R2kjvPwCAtj4ZAQAAAAAAAAFwAAAAHAAAAHC2GbvOeNI/Kr72WNsq7z8AAIQ+LgEAAAAAAAABcQAAABwAAACA7juV6L7TPxRpt/EbCe8/AABPPi4BAAAAAAAAAXIAAAAcAAAAANa0VtXQ1D/8E3iKXOfuPwAAPD5NAQAAAAAAAAFzAAAAHAAAADj+w6meAeE/WMfAblKCwT8AAII+AAAAAAAAAAABdAAAABwAAAA4/sOpngHhP1jHwG5SgsE/AACyPg8AAAAAAAAAAXUAAAAcAAAAaFLu76kO4T9Yx8BuUoLBPwCAvD4PAAAAAAAAAAF2AAAAHAAAANAkWB9GL+E/WMfAblKCwT8AgMQ+DwAAAAAAAAABdwAAABwAAAAozayrXEnhP1jHwG5SgsE/AIDaPg8AAAAAAAAAAXgAAAAcAAAAiJ8W2/hp4T9Yx8BuUoLBPwAA4z4PAAAAAAAAAAF5AAAAHAAAACDGqlCgl+E/WMfAblKCwT8AAPE+DwAAAAAAAAABegAAABwAAAD4an6v2NjhP7h7iPZSZME/AID2Pg8AAAAAAAAAAXsAAAAcAAAA2DlnsZYg4j8QMFB+U0bBPwBAAD8fAAAAAAAAAAF8AAAAHAAAAPBcevlfdeI/+HLD0VT7wD8AgAI/HwAAAAAAAAABfQAAABwAAAAAgI1BKcriP+C1NiVWsMA/AIADPy8AAAAAAAAAAX4AAAAcAAAAOPfKz/0r4z8orXEAWEfAPwAABD8vAAAAAAAAAAF/AAAAHAAAAKjsR0djoeM/QP0gP7Sevz8AwAI/LwAAAAAAAAABgAAAABwAAAB4ihlL3zDkP0C9tRS6VL4/AEACPz4AAAAAAAAAAYEAAAAcAAAASCjrTlvA5D+QMRJywOy8PwAAAj8+AAAAAAAAAAGCAAAAHAAAADDw0fVcVuU/UFo2V8dmuz8AAAI/TgAAAAAAAAABgwAAABwAAAAAjqP52OXlP3A3IsTOwrk/AIACP04AAAAAAAAAAYQAAAAcAAAA4FWKoNp75j+AFA4x1h64PwDAAj9dAAAAAAAAAAGFAAAAHAAAAPBxm43nHuc/oPH5nd16tj8AQAc/XQAAAAAAAAABhgAAABwAAAA4DOxjhdXnP1AaHoPk9LQ/AEAJP20AAAAAAAAAAYcAAAAcAAAAiKY8OiOM6D+wjnrg6oyzPwAADz9tAAAAAAAAAAGIAAAAHAAAAJDCTScwL+k/EAPXPfEksj8AQBE/fQAAAAAAAAABiQAAABwAAABwijTOMcXpPxDDaxP32rA/AEAWP30AAAAAAAAAAYoAAAAcAAAAcHwwGLlh6j8gBgHS+SGvPwCAGD+MAAAAAAAAAAGLAAAAHAAAAIjCVqhLC+s/IIYqfQWOrD8AwBo/jAAAAAAAAAABjAAAABwAAAC4CH043rTrP0AGVCgR+qk/AIAbP5wAAAAAAAAAAY0AAAAcAAAAyCSOJetX7D8Ahn3THGanPwAAHT+cAAAAAAAAAAGOAAAAHAAAAKDsdMzs7ew/IAanfijSpD8AgB0/rAAAAAAAAAABjwAAABwAAABANhyKXXDtP0CG0Ck0PqI/AMAcP6wAAAAAAAAAAZAAAAAcAAAAuCuZAcPl7T8ADPSpf1SfPwBAHD+7AAAAAAAAAAGRAAAAHAAAAAjN6zIdTu4/QAxHAJcsmj8AwBQ/uwAAAAAAAAABkgAAABwAAABIRCnB8a/uPwA7ezesfJU/AIARP8sAAAAAAAAAAZMAAAAcAAAAeJFRrEAL7z+Aaa9uwcyQPwAA3j7LAAAAAAAAAAGUAAAAHAAAAGiKT1GEWe8/ADDHS605iD8AgL8+3gAAAAAAAAABlQAAABwAAAAoBQ4NN5TvPwBHtD3PuYA/AICtPt4AAAAAAAAAAZYAAAAcAAAAqAGN31i77z+AMUxm0TN2PwAAqD7eAAAAAAAAAAGXAAAAHAAAAGBL9RUJOeM/QD2FbPRwsT8AAIw+AAAAAAAAAAABmAAAABwAAAAAeYvmbBjjP8BrZk3y6LE/AADAPg8AAAAAAAAAAZkAAAAcAAAAEKOgifIe4z/Aa2ZN8uixPwCAyz4PAAAAAAAAAAGaAAAAHAAAACDNtSx4JeM/wGtmTfLosT8AANQ+DwAAAAAAAAABmwAAABwAAAAgzbUseCXjP8BrZk3y6LE/AIDePg8AAAAAAAAAAZwAAAAcAAAAIM21LHgl4z/Aa2ZN8uixPwCA4T4fAAAAAAAAAAGdAAAAHAAAACDNtSx4JeM/wGtmTfLosT8AgOU+HwAAAAAAAAABngAAABwAAAA498rP/SvjP8BrZk3y6LE/AADnPh8AAAAAAAAAAZ8AAAAcAAAAOPfKz/0r4z/Aa2ZN8uixPwCA6D4fAAAAAAAAAAGgAAAAHAAAADj3ys/9K+M/wGtmTfLosT8AgOk+LgAAAAAAAAABoQAAABwAAAA498rP/SvjP8BrZk3y6LE/AIDpPi4AAAAAAAAAAaIAAAAcAAAAOPfKz/0r4z/Aa2ZN8uixPwAA6j4uAAAAAAAAAAGjAAAAHAAAADj3ys/9K+M/wGtmTfLosT8AAOo+LgAAAAAAAAABpAAAABwAAAAgzbUseCXjP8BrZk3y6LE/AADsPjQAAAAAAAAAAaUAAAAcAAAAIM21LHgl4z/Aa2ZN8uixPwAA7T40AAAAAAAAAAGmAAAAHAAAAAB5i+ZsGOM/cLeexfEGsj8AgPc+NAAAAAAAAAABpwAAABwAAADQJGGgYQvjPxAD1z3xJLI/AAD8PjQAAAAAAAAAAagAAAAcAAAAuPpL/dsE4z+wTg+28EKyPwAABj80AAAAAAAAAAGpAAAAHAAAAKDQNlpW/uI/UJpHLvBgsj8AgAk/UwAAAAAAAAABqgAAABwAAACAfAwUS/HiP/Dlf6bvfrI/AIAMP1MAAAAAAAAAAasAAAAcAAAAUCjizT/k4j+QMbge75yyPwCADT9jAAAAAAAAAAGsAAAAHAAAACjUt4c01+I/4MgoD+7Ysj8AQA4/cwAAAAAAAAABrQAAABwAAAAQqqLkrtDiPyBgmf/sFLM/AMAOP3MAAAAAAAAAAa4AAAAcAAAA4FV4nqPD4j+wjnrg6oyzPwDADT+CAAAAAAAAAAGvAAAAHAAAAMABTliYtuI/IKAEKudetD8AQA0/kgAAAAAAAAABsAAAABwAAACQrSMSjaniP4CUN9zhirU/AIANP6EAAAAAAAAAAbEAAAAcAAAAYFn5y4Gc4j/AaxP32hC3PwDADT+xAAAAAAAAAAGyAAAAHAAAADDbueLwiOI/UNpfAtPSuD8AQAw/sQAAAAAAAAABswAAABwAAADQMmVW2m7iP4CU5IXKsro/AIALP8EAAAAAAAAAAbQAAAAcAAAAgIoQysNU4j8AAzGRwnS8PwCACz/BAAAAAAAAAAG1AAAAHAAAADDiuz2tOuI/oHF9nLo2vj8AwAs/0AAAAAAAAAABtgAAABwAAADID1IOERriP+AVARBZC8A/AEALP9AAAAAAAAAAAbcAAAAcAAAAWD3o3nT54T/4csPRVPvAPwAACz/gAAAAAAAAAAG4AAAAHAAAAAiVk1Je3+E/4PWhT1D6wT8AAAw/4AAAAAAAAAABuQAAABwAAADAFlRpzcvhP2jEuEVLF8M/AIAMP/AAAAAAAAAAAboAAAAcAAAAoMIpI8K+4T8obbN/RiXEPwBADT/wAAAAAAAAAAG7AAAAHAAAAKDCKSPCvuE/EPCR/UEkxT8AwA0//wAAAAAAAAABvAAAABwAAACgwikjwr7hP1gnOAM+BcY/AIAPP/8AAAAAAAAAAb0AAAAcAAAAwBZUac3L4T/IOMJMOtfGPwBAED8PAQAAAAAAAAG+AAAAHAAAAAiVk1Je3+E/mP4THjeLxz8AAA8/DwEAAAAAAAABvwAAABwAAABwZ/2B+v/hP6CeSTM0MMg/AIAOPx4BAAAAAAAAAcAAAAAcAAAA2DlnsZYg4j/48kbQMbfIPwCADj8eAQAAAAAAAAHBAAAAHAAAAHBg+yY+TuI/WEdEbS8+yT8AwA4/HgEAAAAAAAABwgAAABwAAAAQsaQ/a4LiPxBQCZItp8k/AMAOPz4BAAAAAAAAAcMAAAAcAAAA0Ctj+x294j+gfupyKx/KPwAADz8+AQAAAAAAAAHEAAAAHAAAAKDQNlpW/uI/iGGT2yl5yj8AQA4/PgEAAAAAAAABxQAAABwAAACw80miH1PjP3BEPEQo08o/AAAOPz4BAAAAAAAAAcYAAAAcAAAA4EByjW6u4z+AAcnwJh7LPwAADj9NAQAAAAAAAAHHAAAAHAAAAEAM2mFOHeQ/yJg54SVayz8AAA4/TQEAAAAAAAAByAAAABwAAAC4AVfZs5LkP0AKjhUlh8s/AIAIP10BAAAAAAAAAckAAAAcAAAASCHp854O5T/gVcaNJKXLPwAABj9dAQAAAAAAAAHKAAAAHAAAANhAew6KiuU/qHviSSS0yz8AgPo+bQEAAAAAAAABywAAABwAAABQNviF7//lP+BVxo0kpcs/AADzPm0BAAAAAAAAAcwAAAAcAAAAoNdKt0lo5j+YvlWdJWnLPwAA8D58AQAAAAAAAAHNAAAAHAAAAAijsosp1+Y/sNusNCcPyz8AgO8+fAEAAAAAAAA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27052|recordLength=340732|start=0|end=127052|audioFormat={00001610-0000-0010-8000-00AA00389B71}|audioRate=44100|muted=false|volume=0.8|fadeIn=0|fadeOut=0|videoFormat={34363248-0000-0010-8000-00AA00389B71}|videoRate=15|videoWidth=256|videoHeight=2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N1kAQAAAAAABfn///8MQWN0aW9uVHlwZVYxAQAAAAd2YWx1ZV9fAAgCAAAAAAAAAAUFAAAAD1BlbkF0dHJpYnV0ZXNWMQoAAAAHX2NvbG9yQQdfY29sb3JSB19jb2xvckcHX2NvbG9yQgpGaXRUb0N1cnZlBkhlaWdodA5JZ25vcmVQcmVzc3VyZQ1Jc0hpZ2hsaWdodGVyBVNoYXBlBVdpZHRoAAAAAAAAAAAEAAICAgIBBgEBDEJydXNoU2hhcGVWMQIAAAAGAgAAAP9wMKAAAAAAAAAACEAAAAX4////DEJydXNoU2hhcGVWMQEAAAAHdmFsdWVfXwAIAgAAAAEAAAAAAAAAAAAIQAUGAAAACklua1RyYWNlVjEDAAAADUxpc3RgMStfaXRlbXMMTGlzdGAxK19zaXplD0xpc3RgMStfdmVyc2lvbgQAABhTaGFyZWQuSW5raW5nLklua1BvaW50W10CAAAACAgCAAAACQkAAABnAAAAZw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DRkFCgAAAApJbmtQb2ludFYxBAAAAAFYAVkOUHJlc3N1cmVGYWN0b3IJVGltZVN0YW1wAAAAAAYGCxACAAAAAE6D9pDypD8AbXfedayzPwAASD4AAAAAAAAAAAELAAAACgAAAAA/h3JngaM/wI3ZSXyzsT8AAIk+EAAAAAAAAAABDAAAAAoAAACAJI9qFJ+gP0Cdin//trA/AACRPhAAAAAAAAAAAQ0AAAAKAAAAgCSPahSfoD+AcGMHXySuPwAAlz4QAAAAAAAAAAEOAAAACgAAAIAkj2oUn6A/AIZPpLjTrD8AgJ8+EAAAAAAAAAABDwAAAAoAAACAMovuPRCiP4CmsQ+/2qo/AACiPhAAAAAAAAAAARAAAAAKAAAAgDKL7j0Qoj+AxhN7xeGoPwAAqz4gAAAAAAAAAAERAAAACgAAAIAyi+49EKI/gPHrtHhApj8AAK8+IAAAAAAAAAABEgAAAAoAAACAMovuPRCiPwAdxO4rn6M/AAC8Pi8AAAAAAAAAARMAAAAKAAAAgDKL7j0Qoj8ASJwo3/2gPwAAwj4vAAAAAAAAAAEUAAAACgAAAIAyi+49EKI/AOboxCS5nD8AANM+PwAAAAAAAAABFQAAAAoAAACAJI9qFJ+gPwAnrZsxx5g/AIDaPj8AAAAAAAAAARYAAAAKAAAAAC0mzdVbnj8AUoXV5CWWPwAA7j4/AAAAAAAAAAEXAAAACgAAAAAtJs3VW54/AH1dD5iEkz8AAPY+PwAAAAAAAAABGAAAAAoAAAAALSbN1VuePwCSSazxM5I/AIAAPz8AAAAAAAAAARkAAAAKAAAAAC0mzdVbnj8AqDVJS+OQPwDAAj9OAAAAAAAAAAEaAAAACgAAAAAtJs3VW54/AHpDzEkljz8AgAM/TgAAAAAAAAABGwAAAAoAAAAALSbN1VuePwB6Q8xJJY8/AAAEP04AAAAAAAAAARwAAAAKAAAAAC0mzdVbnj8AekPMSSWPPwAABD9OAAAAAAAAAAEdAAAACgAAAAAtJs3VW54/AHpDzEkljz8AAAQ/XgAAAAAAAAABHgAAAAoAAACAJI9qFJ+gPwCSSazxM5I/AAAEP14AAAAAAAAAAR8AAAAKAAAAAE6D9pDypD8APJk4i3aXPwAABD9eAAAAAAAAAAEgAAAACgAAAIB2d4INRqk/AEicKN/9oD8AgAU/jQAAAAAAAAABIQAAAAoAAACAn2sOipmtPwC8nawYiqk/AEAGP50AAAAAAAAAASIAAAAKAAAAwOotDxivsT9AeO2sIgSzPwCACD+sAAAAAAAAAAEjAAAACgAAAEANJNn/SbU/gAHbzbU/uj8AQAk/rAAAAAAAAAABJAAAAAoAAACALxqj5+S4P4BFZHekvcA/AMAKP6wAAAAAAAAAASUAAAAKAAAAgFgOL2Q4vT8AjXg7WTHEPwCACz+8AAAAAAAAAAEmAAAACgAAAABEgL46IsE/4FHvyyLPxz8AAA0/vAAAAAAAAAABJwAAAAoAAACAWHoE+UvDP+AL8I0/Fcw/AIANP8sAAAAAAAAAASgAAAAKAAAAQHBzqwHSxT+QXb3A14HQPwCAED/LAAAAAAAAAAEpAAAACgAAAICIbFIKWMg/gDLlhiQj0z8AABI/2wAAAAAAAAABKgAAAAoAAADAo2RaXTrLPyCKqoBcmtU/AIAWP9sAAAAAAAAAASsAAAAKAAAAAL9cYrAczj/QnQOts1DYPwCAGD/rAAAAAAAAAAEsAAAACgAAACBtKrWBf9A/oOpS2D5w2z8AwBs/6wAAAAAAAAABLQAAAAoAAAAg+aYIhsLRP+D4cJ2/et4/AAAdP+sAAAAAAAAAAS4AAAAKAAAA4AajjK8z0z+Qpf2XEKPgPwBAHj/6AAAAAAAAAAEvAAAACgAAAMCSH+CzdtQ/EJAR+7bz4T8AwB4/+gAAAAAAAAABMAAAAAoAAAAAnRwDk4vVP+A79PdSL+M/AIAfPwoBAAAAAAAAATEAAAAKAAAAQKcZJnKg1j8Ah+8ndHXkPwDAHz8KAQAAAAAAAAEyAAAACgAAAICxFklRtdc/2DLSJBCx5T8AgCE/GgEAAAAAAAABMwAAAAoAAABAuBQL5m3YPwCgg7uh1+Y/AEAiPxoBAAAAAAAAATQAAAAKAAAAIL8SzXom2T/gj9KFHtTnPwAAJT8pAQAAAAAAAAE1AAAACgAAAEBEkV7qsNk/aOAIHRbG6D8AACY/KQEAAAAAAAABNgAAAAoAAACAyQ/wWTvaP5iRJoGIrek/AEAoPzkBAAAAAAAAATcAAAAKAAAAgE6OgcnF2j/IZPpLa3XqPwBAKT85AQAAAAAAAAE4AAAACgAAAKDTDBM5UNs/uJi148gy6z8AQCo/SAEAAAAAAAABOQAAAAoAAAAg1wt0g6zbP0gtWEih5es/AMAqP0gBAAAAAAAAAToAAAAKAAAAYNoK1c0I3D/Y47AT6njsPwDAKj9oAQAAAAAAAAE7AAAACgAAAODdCTYYZdw/cJoJ3zIM7T8AACs/aAEAAAAAAAABPAAAAAoAAACgX4lmPZPcP/hQYqp7n+0/AMApP2gBAAAAAAAAAT0AAAAKAAAAQOEIl2LB3D/4yIkPuh3uPwBAKT9oAQAAAAAAAAE+AAAACgAAAABjiMeH79w/OAKADu6G7j8AQCc/hwEAAAAAAAABPwAAAAoAAADA5Af4rB3dP9j8RKcX2+4/AIAmP4cBAAAAAAAAAUAAAAAKAAAAwOQH+Kwd3T/QuNjZNhrvPwCAJD+HAQAAAAAAAAFBAAAACgAAAIBmhyjSS90/cNVT2dBO7z8AgCM/hwEAAAAAAAABQgAAAAoAAACAZoco0kvdP2iznXJgbu8/AEAgP5cBAAAAAAAAAUMAAAAKAAAAgGaHKNJL3T8Q8s7YaoPvPwAAHz+XAQAAAAAAAAFEAAAACgAAAIBmhyjSS90/EPLO2GqD7z8AwBo/pgEAAAAAAAABRQAAAAoAAADA5Af4rB3dP8BStqXleO8/AAAZP6YBAAAAAAAAAUYAAAAKAAAAQOEIl2LB3D8YFIU/22PvPwCADz+mAQAAAAAAAAFHAAAACgAAACBcigXzNtw/ePcJQEEv7z8AAAs/pgEAAAAAAAABSAAAAAoAAABAVYxDXn7bP9j8RKcX2+4/AAD4PrYBAAAAAAAAAUkAAAAKAAAAwMwOUaSX2j+Qw06o43HuPwAA6z7FAQAAAAAAAAFKAAAACgAAAIDCES7Fgtk/UIpYqa8I7j8AAM4+xQEAAAAAAAABSwAAAAoAAACgNpXawD/YP6ixSXf2lO0/AADCPtUBAAAAAAAAAUwAAAAKAAAAQKcZJnKg1j/AOSISuBbtPwCArj7VAQAAAAAAAAFNAAAACgAAAECWHkH+0tQ/2MH6rHmY7D8AgKY+5QEAAAAAAAABTgAAAAoAAABgA6QrZdfSP5iquhS2D+w/AACkPuUBAAAAAAAAAU8AAAAKAAAA4O6p5aat0D+wVEkW6HHrPwCAoz70AQAAAAAAAAFQAAAACgAAAMC0Xz/RB80/cF+/5JTJ6j8AgKs+9AEAAAAAAAABUQAAAAoAAAAAjGuzVLTIP9jKHIC8Fuo/AACvPgQCAAAAAAAAAVIAAAAKAAAAwGl16WwZxT+g1ZJOaW7pPwAAvT4EAgAAAAAAAAFTAAAACgAAAEBOfeEZN8I/uH8hUJvQ6D8AgMM+FAIAAAAAAAABVAAAAAoAAAAAZgqzjam+P3ho4bfXR+g/AADTPhQCAAAAAAAAAVUAAAAKAAAAAEQU6aUOuz8wL+u4o97nPwCA2T4jAgAAAAAAAAFWAAAACgAAAIAhHh++c7c/kDQmIHqK5z8AgOY+IwIAAAAAAAABVwAAAAoAAABADSTZ/0m1P5h4ku1aS+c/AADsPjMCAAAAAAAAAVgAAAAKAAAAgP8nVdbYsz9I+y8hRiHnPwAA8T4zAgAAAAAAAAFZAAAACgAAAAAUIpuUArY/6BerIOBV5z8AgPk+MwIAAAAAAAABWgAAAAoAAAAARBTppQ67P+CP0oUe1Oc/AAD9PlICAAAAAAAAAVsAAAAKAAAAwEp+gM/awT/I5UOE7HHoPwCAAz9SAgAAAAAAAAFcAAAACgAAAIB3cW2WisY/WHrm6MQk6T8AgAU/UgIAAAAAAAABXQAAAAoAAACAqmIc8vLLPziuoYAi4uk/AMAIP2ICAAAAAAAAAV4AAAAKAAAAgOuqhFxR0D8gBBN/8H/qPwAACj9iAgAAAAAAAAFfAAAACgAAAKCBJPs/qdI/uLprSjkT6z8AQAw/cQIAAAAAAAABYAAAAAoAAABAlh5B/tLUP6gyk693kes/AEANP3ECAAAAAAAAAWEAAAAKAAAAACmZVpfO1j/wa4muq/rrPwCAED+BAgAAAAAAAAFiAAAACgAAAAA6lDsLnNg/4AVnelpZ7D8AABI/gQIAAAAAAAABYwAAAAoAAACAyQ/wWTvaPyhhE+D+ouw/AMAZP5ECAAAAAAAAAWQAAAAKAAAA4FiLpKja2z943nWsE83sPwBAHT+RAgAAAAAAAAFlAAAACgAAAADoBln3ed0/IB2nEh7i7D8AwCQ/oAIAAAAAAAABZgAAAAoAAACAd4INRhnfP8h9jt+Y1+w/AAAoP6ACAAAAAAAAAWcAAAAKAAAAQMQ++Vxz4D/Qn0RGCbjsPwBALj+wAgAAAAAAAAFoAAAACgAAAMAN/IMpceE/2OOwE+p47D8AADE/sAIAAAAAAAABaQAAAAoAAADQ2Dg/G53iP+hJ00c7Guw/AMA1P78CAAAAAAAAAWoAAAAKAAAAkCX1KjL34z9Qk3p88obrPwDANz+/AgAAAAAAAAFrAAAACgAAAEAz8a5baOU/IAQTf/B/6j8AADg/zwIAAAAAAAABbAAAAAoAAADwQO0yhdnmPwC5F0/POek/AAA4P88CAAAAAAAAAW0AAAAKAAAAIJGof+aP6D9Ac1eGhJ/nPwCAIz/fAgAAAAAAAAFuAAAACgAAAOAjI5V/i+o/2FSIi4CR5T8AQBo/3wIAAAAAAAABbwAAAAoAAAAgupwLY+PsPyiXoF33eOM/AEAUPw4DAAAAAAAAAXAAAAAKAAAAkM6WUSEN7z8ofgzKyRbhPwAAEj8OAwAAAAAAAAs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27052|recordEnd=201711|recordLength=340732|start=127052|end=201711|audioFormat={00001610-0000-0010-8000-00AA00389B71}|audioRate=44100|muted=false|volume=0.8|fadeIn=0|fadeOut=0|videoFormat={34363248-0000-0010-8000-00AA00389B71}|videoRate=15|videoWidth=256|videoHeight=2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01711|recordEnd=340666|recordLength=340732|start=201711|end=340666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0560|recordEnd=54582|recordLength=44022|start=10560|end=54582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8153|recordLength=60838|start=0|end=28153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8153|recordEnd=60789|recordLength=60838|start=28153|end=60789|audioFormat={00001610-0000-0010-8000-00AA00389B71}|audioRate=44100|muted=false|volume=0.8|fadeIn=0|fadeOut=0|videoFormat={34363248-0000-0010-8000-00AA00389B71}|videoRate=15|videoWidth=256|videoHeight=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EAAAAGAAAABwMAAAAAAQAAAAQAAAAECUlua0F0b21WMQIAAAAJBAAAAA0DBQQAAAALUGVuU3Ryb2tlVjEEAAAACkF0dHJpYnV0ZXMFVHJhY2UJU3RhcnRUaW1lBFR5cGUEBAAED1BlbkF0dHJpYnV0ZXNWMQIAAAAKSW5rVHJhY2VWMQIAAAAQDEFjdGlvblR5cGVWMQIAAAACAAAACQUAAAAJBgAAABATAAAAAAAABfn///8MQWN0aW9uVHlwZVYxAQAAAAd2YWx1ZV9fAAgCAAAAAAAAAAUFAAAAD1BlbkF0dHJpYnV0ZXNWMQoAAAAHX2NvbG9yQQdfY29sb3JSB19jb2xvckcHX2NvbG9yQgpGaXRUb0N1cnZlBkhlaWdodA5JZ25vcmVQcmVzc3VyZQ1Jc0hpZ2hsaWdodGVyBVNoYXBlBVdpZHRoAAAAAAAAAAAEAAICAgIBBgEBDEJydXNoU2hhcGVWMQIAAAAGAgAAAP9wMKAAAAAAAAAACEAAAAX4////DEJydXNoU2hhcGVWMQEAAAAHdmFsdWVfXwAIAgAAAAEAAAAAAAAAAAAIQAUGAAAACklua1RyYWNlVjEDAAAADUxpc3RgMStfaXRlbXMMTGlzdGAxK19zaXplD0xpc3RgMStfdmVyc2lvbgQAABhTaGFyZWQuSW5raW5nLklua1BvaW50W10CAAAACAgCAAAACQkAAAB2AAAAdg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DQoFCgAAAApJbmtQb2ludFYxBAAAAAFYAVkOUHJlc3N1cmVGYWN0b3IJVGltZVN0YW1wAAAAAAYGCxACAAAAoPzJn/zJvz+ApnLd8WLvPwAAsz4AAAAAAAAAAAELAAAACgAAABi6oRu6obs/MJhIIOUt7z8AgPU+EAAAAAAAAAABDAAAAAoAAAAYuqEbuqG7PzCYSCDlLe8/AEACPxAAAAAAAAAAAQ0AAAAKAAAAGLqhG7qhuz9wDWmSGwbvPwCABz8QAAAAAAAAAAEOAAAACgAAAKjDOZzDObw/4IkeY9j47j8AgAs/EAAAAAAAAAABDwAAAAoAAACo1mmd1mm9P7iCiQRS3u4/AEAMPxAAAAAAAAAAARAAAAAKAAAAqNZpndZpvT8A+Kl2iLbuPwBADT8vAAAAAAAAAAERAAAACgAAADDgAR7gAb4/qOl/uXuB7j8AwA0/LwAAAAAAAAABEgAAAAoAAAAw4AEe4AG+P1jbVfxuTO4/AMANPy8AAAAAAAAAARMAAAAKAAAAMOABHuABvj94SeEPHwruPwAADj8vAAAAAAAAAAEUAAAACgAAAKjWaZ3Wab0/mLdsI8/H7T8AAA4/PwAAAAAAAAABFQAAAAoAAACo1mmd1mm9PyCirQc8eO0/AAAOPz8AAAAAAAAAARYAAAAKAAAAGLqhG7qhuz+ojO7rqCjtPwCADj8/AAAAAAAAAAEXAAAACgAAABincRqncbo/MHcv0BXZ7D8AwA4/TgAAAAAAAAABGAAAAAoAAACwiqmYiqm4P7hhcLSCiew/AAARP04AAAAAAAAAARkAAAAKAAAAsHd5l3d5tz9ATLGY7znsPwAAEj9eAAAAAAAAAAEaAAAACgAAAJhRGZVRGbU/0DbyfFzq6z8AABY/XgAAAAAAAAABGwAAAAoAAAAwNVETNVGzP1ghM2HJmus/AMAXP24AAAAAAAAAARwAAAAKAAAAoBiJkRiJsT/gC3RFNkvrPwCAHD9uAAAAAAAAAAEdAAAACgAAAFDlUR7lUa4/AHr/WOYI6z8AgB4/fQAAAAAAAAABHgAAAAoAAABArMEarMGqPxjoimyWxuo/AIAjP30AAAAAAAAAAR8AAAAKAAAAIHMxF3Mxpz/I2WCviZHqPwCAJT+NAAAAAAAAAAEgAAAACgAAAFA6oRM6oaM/eMs28nxc6j8AwCk/jQAAAAAAAAABIQAAAAoAAAAgJ3ESJ3GiPyi9DDVwJ+o/AMArP5wAAAAAAAAAASIAAAAKAAAAINzBHdzBnT/YruJ3Y/LpPwCALD+sAAAAAAAAAAEjAAAACgAAAECQARmQAZk/kKC4ula96T8AAC0/rAAAAAAAAAABJAAAAAoAAABAkAEZkAGZP6gORM4Ge+k/AEAsP6wAAAAAAAAAASUAAAAKAAAAINzBHdzBnT/IfM/htjjpPwAALD+8AAAAAAAAAAEmAAAACgAAADABERABEaA/UGcQxiPp6D8AwCo/vAAAAAAAAAABJwAAAAoAAAAgTdEUTdGkP0DOBntNjOg/AEAqP8sAAAAAAAAAASgAAAAKAAAAUL/xG7/xqz+Aqh2irQfoPwCAKj/LAAAAAAAAAAEpAAAACgAAADA1URM1UbM/uIY0yQ2D5z8AwCo/2wAAAAAAAAABKgAAAAoAAACwiqmYiqm4P8hbtpHn4+Y/AMAqP9sAAAAAAAAAASsAAAAKAAAAMPMxH/Mxvz+0KaP7OirmPwAAKz/rAAAAAAAAAAEsAAAACgAAAKAyKZMyKcM/6Gyw18RI5T8AgCs/6wAAAAAAAAABLQAAAAoAAACYa7mWa7nGP+yoKFXITOQ/AMArP/oAAAAAAAAAAS4AAAAKAAAAoKRJmqRJyj/05KDSy1DjPwAALT/6AAAAAAAAAAEvAAAACgAAAKjd2Z3d2c0//CAZUM9U4j8AgC0/CgEAAAAAAAABMAAAAAoAAAAYEAEREAHRP5jg2/wVZuE/AEAuPwoBAAAAAAAAATEAAAAKAAAAdDiHcziH0z8ImQlL1lzgPwDALj8KAQAAAAAAAAEyAAAACgAAADZjMzZjM9Y/AKNuMi2n3j8AwC4/GQEAAAAAAAABMwAAAAoAAAC4kiu5kivZP3D+CrMaRdw/AAAvPxkBAAAAAAAAATQAAAAKAAAAnsRJnMRJ3D+wUhLVgcjZPwAALz8pAQAAAAAAAAE1AAAACgAAAB70QR/0Qd8/MK6uVW9m1z8AAC8/KQEAAAAAAAABNgAAAAoAAABDDuRADuTgPxgfCvLvU9U/AAAvP0gBAAAAAAAAATcAAAAKAAAAQyEUQiEU4j9Qno9LfXbTPwAALz9IAQAAAAAAAAE4AAAACgAAALMwC7MwC+M/0Cs/YhfO0T8AAC8/SAEAAAAAAAABOQAAAAoAAAAjQAIkQALkP4DAg9c3QNA/AAAvP0gBAAAAAAAAAToAAAAKAAAAZU7mZE7m5D/wxuQTys7NPwCALz9YAQAAAAAAAAE7AAAACgAAAHVbt3Vbt+U/kCkW8z2Hyz8AwC8/WAEAAAAAAAABPAAAAAoAAABXZ3VWZ3XmP4CacY++dMk/AMAvP2gBAAAAAAAAAT0AAAAKAAAAB3IgB3Ig5z9wC80rP2LHPwAAMD9oAQAAAAAAAAE+AAAACgAAAIV7uId7uOc/MKem/+XuxT8AADA/dwEAAAAAAAABPwAAAAoAAACpgiqogiroPxBDgNOMe8Q/AAAwP3cBAAAAAAAAAUAAAAAKAAAAl4iJmIiJ6D+A+60hTXLDPwBALz+HAQAAAAAAAAFBAAAACgAAACmMwiiMwug/QMIFLRqewj8AAC8/hwEAAAAAAAABQgAAAAoAAACHjuiIjujoP8B6M3valME/AMAtP6YBAAAAAAAAAUMAAAAKAAAAuY/7uI/76D/QT7VDtPXAPwBALT+mAQAAAAAAAAFEAAAACgAAAIeO6IiO6Og/4CQ3DI5WwD8AwCk/pgEAAAAAAAABRQAAAAoAAAD7iq/4iq/oP4AQxiPp2L8/AAAoP6YBAAAAAAAAAUYAAAAKAAAANYZjOIZj6D+AEMYj6di/PwAAJT+2AQAAAAAAAAFHAAAACgAAAOd93ud93uc/kBYNT4EhwD8AwCM/tgEAAAAAAAABSAAAAAoAAACVdVmXdVnnP+AkNwyOVsA/AEAgP9QBAAAAAAAAAUkAAAAKAAAAR23URm3U5j+AQYuGp8DAPwAAHz/UAQAAAAAAAAFKAAAACgAAAMVjPMZjPOY/cGwJvs1fwT8AgB0/9AEAAAAAAAABSwAAAAoAAAAVWZEVWZHlP/Cz228NacI/AAAdP/QBAAAAAAAAAUwAAAAKAAAAlU/5lE/55D8w7YNkQD3DPwAAHT/0AQAAAAAAAAFNAAAACgAAABNGYRRGYeQ/wDRWFoBGxD8AAB0/AwIAAAAAAAABTgAAAAoAAAAzOqMzOqPjP/Bt/gqzGsU/AAAdPwMCAAAAAAAAAU8AAAAKAAAAUy7lUi7l4j+AtdC88iPGPwAAHT8DAgAAAAAAAAFQAAAACgAAAHEiJ3IiJ+I/IP2ibjItxz8AAB0/AwIAAAAAAAABUQAAAAoAAACRFmmRFmnhP1A2S2NlAcg/AAAdPxMCAAAAAAAAAVIAAAAKAAAADw3REA3R4D+Qb/NXmNXIPwAAHT8TAgAAAAAAAAFTAAAACgAAADMBEzABE+A/gJpxj750yT8AAB0/MgIAAAAAAAABVAAAAAoAAAAC7c/+7M/eP3DF78bkE8o/AIAdPzICAAAAAAAAAVUAAAAKAAAAYtzFXdzF3T9Q8G3+CrPKPwDAHT8yAgAAAAAAAAFWAAAACgAAAH7QB33QB90/8AzCeCQdyz8AACA/MgIAAAAAAAABVwAAAAoAAABeyZVcyZXcP0Ab7DUxUss/AAAhP0ICAAAAAAAAAVgAAAAKAAAA3r/927/92z9AG+w1MVLLPwBAIz9CAgAAAAAAAAFZAAAACgAAAHq913u919s/kCkW8z2Hyz8AQCQ/UQIAAAAAAAABWgAAAAoAAAB6vdd7vdfbP5ApFvM9h8s/AMAjP1ECAAAAAAAAAVsAAAAKAAAAXsmVXMmV3D9AG+w1MVLLPwBAIz9hAgAAAAAAAAFcAAAACgAAAP7Zn/3Zn90/8AzCeCQdyz8AACM/YQIAAAAAAAABXQAAAAoAAADC8Ru/8RvfP1Dwbf4Ks8o/AAAjP3ECAAAAAAAAAV4AAAAKAAAA8QVf8AVf4D8gt8UJ2N7JPwBAIj9xAgAAAAAAAAFfAAAACgAAAGEVVmEVVuE/kG/zV5jVyD8AACI/gAIAAAAAAAABYAAAAAoAAACjIzqiIzriP3ALzSs/Ysc/AIAiP4ACAAAAAAAAAWEAAAAKAAAAczVXczVX4z8wp6b/5e7FPwDAIj+QAgAAAAAAAAFiAAAACgAAABNGYRRGYeQ/wDRWFoBGxD8AwCI/kAIAAAAAAAABYwAAAAoAAABFWqRFWqTlP/Cz228NacI/AAAjP58CAAAAAAAAAWQAAAAKAAAAqW/6pm/65j+QFg1PgSHAPwCAIz+fAgAAAAAAAAFlAAAACgAAADWGYziGY+g/QPJ8XOqzuz8AwCM/nwIAAAAAAAABZgAAAAoAAABrmqZpmqbpPyDUM5Xrjrc/AMAjP68CAAAAAAAAAWcAAAAKAAAAOazDOqzD6j/gterN7GmzPwAAJD+vAgAAAAAAAAFoAAAACgAAANu8zdu8zes/wGjrAQ9erz8AACQ/vwIAAAAAAAABaQAAAAoAAAAdy7Ecy7HsP8CeqVx3vKg/AAAkP78CAAAAAAAAAWoAAAAKAAAA+9Zv/dZv7T8ADhCsEu+iPwAAJD/OAgAAAAAAAAFrAAAACgAAAH3gB37gB+4/gN+NySeUnT8AACQ/zgIAAAAAAAABbAAAAAoAAACd53me53nuPwAWTCSQ8pY/AAAlP94CAAAAAAAAAW0AAAAKAAAAje3Yju3Y7j8AMatRxKGTPwCAJT/eAgAAAAAAAAFuAAAACgAAAB/xER/xEe8/ADGrUcShkz8AwCk/7gIAAAAAAAABbwAAAAoAAAB/8zd/8zfvPwD77PZbQ5o/AIArP+4CAAAAAAAAAXAAAAAKAAAAH/ERH/ER7z+AgGCVeJekPwAALT8NAwAAAAAAAAFxAAAACgAAAF3sxV7sxe4/ANFJ+yAZsD8AwC0/DQMAAAAAAAABcgAAAAoAAADd4i3e4i3uP4C33xrSJLc/AIAuPw0DAAAAAAAAAXMAAAAKAAAAbdM2bdM27T9A1x0vtgS/PwDALj8NAwAAAAAAAAF0AAAACgAAAG3ABmzABuw/EEOA04x7xD8AwC4/HAMAAAAAAAABdQAAAAoAAAALq7AKq7DqPwDiQ0H+fco/AAAvPxwDAAAAAAAAAXYAAAAKAAAA2ZZt2ZZt6T/Qzq2URHXQPwAALz8sAwAAAAAAAAF3AAAACgAAANeDPdiDPeg/eKUkqgOR0z8AAC8/LAMAAAAAAAABeAAAAAoAAAA1czM3czPnP8BtcQK2d9Y/AIAqPzwDAAAAAAAAAXkAAAAKAAAAk2IplmIp5j8YNr5aaF7ZPwCAKD88AwAAAAAAAAF6AAAACgAAACVTMiVTMuU/mAWgEaFf3D8AwBo/SwMAAAAAAAABewAAAAoAAAATRmEURmHkP/DN7GlTRt8/AIAUP0sDAAAAAAAAAXwAAAAKAAAAwT3cwz3c4z/0w4eC/PvgPwAAyD5LAwAAAAAAAAF9AAAACgAAAHM1V3M1V+M/QJY5wgUt4j8AgJw+WwMAAAAAAAABfgAAAAoAAAB/L/iCL/jiP+hLl4f18+I/AACEPlsDAAAAAAAAAX8AAAAKAAAAwyqswiqs4j+IaOsBD17jPwAAeD6KAwAAAAAAAAs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0608|recordLength=121235|start=0|end=20608|audioFormat={00001610-0000-0010-8000-00AA00389B71}|audioRate=44100|muted=false|volume=0.8|fadeIn=0|fadeOut=0|videoFormat={34363248-0000-0010-8000-00AA00389B71}|videoRate=15|videoWidth=256|videoHeight=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20608|recordEnd=105863|recordLength=121235|start=20608|end=105863|audioFormat={00001610-0000-0010-8000-00AA00389B71}|audioRate=44100|muted=false|volume=0.8|fadeIn=0|fadeOut=0|videoFormat={34363248-0000-0010-8000-00AA00389B71}|videoRate=15|videoWidth=256|videoHeight=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4756|recordLength=24776|start=0|end=24756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ek 1 - Intro_Causal Inference_2018_Epid_II" id="{6773D6FE-AD69-2B41-A242-620BC64832FF}" vid="{0C6652C7-D0C3-B543-A998-E8F5228FF5A1}"/>
    </a:ext>
  </a:extLst>
</a:theme>
</file>

<file path=ppt/theme/theme2.xml><?xml version="1.0" encoding="utf-8"?>
<a:theme xmlns:a="http://schemas.openxmlformats.org/drawingml/2006/main" name="1_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ek 1 - Intro_Causal Inference_2018_Epid_II" id="{6773D6FE-AD69-2B41-A242-620BC64832FF}" vid="{0C6652C7-D0C3-B543-A998-E8F5228FF5A1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12006</TotalTime>
  <Words>948</Words>
  <Application>Microsoft Office PowerPoint</Application>
  <PresentationFormat>On-screen Show (4:3)</PresentationFormat>
  <Paragraphs>127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.AppleSystemUIFont</vt:lpstr>
      <vt:lpstr>Arial</vt:lpstr>
      <vt:lpstr>Garamond</vt:lpstr>
      <vt:lpstr>LucidaGrande</vt:lpstr>
      <vt:lpstr>Tahoma</vt:lpstr>
      <vt:lpstr>Verdana</vt:lpstr>
      <vt:lpstr>Wingdings</vt:lpstr>
      <vt:lpstr>UCSF Contemporary</vt:lpstr>
      <vt:lpstr>1_UCSF Contemporary</vt:lpstr>
      <vt:lpstr> Perspectives on Causal Inference</vt:lpstr>
      <vt:lpstr>Learning Objectives</vt:lpstr>
      <vt:lpstr>Causal inference</vt:lpstr>
      <vt:lpstr>What Kinds of Questions Does Epidemiology Answer? “Big 6”</vt:lpstr>
      <vt:lpstr>Theories of causal inference</vt:lpstr>
      <vt:lpstr>Inductivism</vt:lpstr>
      <vt:lpstr>Deductive reasoning</vt:lpstr>
      <vt:lpstr>Deductive reasoning</vt:lpstr>
      <vt:lpstr>Refutationism</vt:lpstr>
      <vt:lpstr>Consensus</vt:lpstr>
      <vt:lpstr>Bayesianism</vt:lpstr>
      <vt:lpstr>One summary perspective…</vt:lpstr>
    </vt:vector>
  </TitlesOfParts>
  <Company>UCSF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dc:description>Derek MacDavid | derek@bigpicdesign.com</dc:description>
  <cp:lastModifiedBy>Chan, June Maylin</cp:lastModifiedBy>
  <cp:revision>671</cp:revision>
  <cp:lastPrinted>2017-12-18T14:41:09Z</cp:lastPrinted>
  <dcterms:created xsi:type="dcterms:W3CDTF">2012-05-07T17:59:34Z</dcterms:created>
  <dcterms:modified xsi:type="dcterms:W3CDTF">2018-01-16T03:51:20Z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