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6" r:id="rId2"/>
    <p:sldMasterId id="2147484092" r:id="rId3"/>
  </p:sldMasterIdLst>
  <p:notesMasterIdLst>
    <p:notesMasterId r:id="rId75"/>
  </p:notesMasterIdLst>
  <p:handoutMasterIdLst>
    <p:handoutMasterId r:id="rId76"/>
  </p:handoutMasterIdLst>
  <p:sldIdLst>
    <p:sldId id="581" r:id="rId4"/>
    <p:sldId id="582" r:id="rId5"/>
    <p:sldId id="608" r:id="rId6"/>
    <p:sldId id="256" r:id="rId7"/>
    <p:sldId id="573" r:id="rId8"/>
    <p:sldId id="588" r:id="rId9"/>
    <p:sldId id="587" r:id="rId10"/>
    <p:sldId id="451" r:id="rId11"/>
    <p:sldId id="583" r:id="rId12"/>
    <p:sldId id="585" r:id="rId13"/>
    <p:sldId id="586" r:id="rId14"/>
    <p:sldId id="604" r:id="rId15"/>
    <p:sldId id="445" r:id="rId16"/>
    <p:sldId id="574" r:id="rId17"/>
    <p:sldId id="549" r:id="rId18"/>
    <p:sldId id="584" r:id="rId19"/>
    <p:sldId id="605" r:id="rId20"/>
    <p:sldId id="566" r:id="rId21"/>
    <p:sldId id="567" r:id="rId22"/>
    <p:sldId id="553" r:id="rId23"/>
    <p:sldId id="554" r:id="rId24"/>
    <p:sldId id="555" r:id="rId25"/>
    <p:sldId id="526" r:id="rId26"/>
    <p:sldId id="558" r:id="rId27"/>
    <p:sldId id="559" r:id="rId28"/>
    <p:sldId id="589" r:id="rId29"/>
    <p:sldId id="576" r:id="rId30"/>
    <p:sldId id="468" r:id="rId31"/>
    <p:sldId id="591" r:id="rId32"/>
    <p:sldId id="571" r:id="rId33"/>
    <p:sldId id="537" r:id="rId34"/>
    <p:sldId id="556" r:id="rId35"/>
    <p:sldId id="557" r:id="rId36"/>
    <p:sldId id="546" r:id="rId37"/>
    <p:sldId id="538" r:id="rId38"/>
    <p:sldId id="560" r:id="rId39"/>
    <p:sldId id="539" r:id="rId40"/>
    <p:sldId id="572" r:id="rId41"/>
    <p:sldId id="593" r:id="rId42"/>
    <p:sldId id="594" r:id="rId43"/>
    <p:sldId id="596" r:id="rId44"/>
    <p:sldId id="592" r:id="rId45"/>
    <p:sldId id="486" r:id="rId46"/>
    <p:sldId id="511" r:id="rId47"/>
    <p:sldId id="540" r:id="rId48"/>
    <p:sldId id="528" r:id="rId49"/>
    <p:sldId id="466" r:id="rId50"/>
    <p:sldId id="522" r:id="rId51"/>
    <p:sldId id="595" r:id="rId52"/>
    <p:sldId id="599" r:id="rId53"/>
    <p:sldId id="600" r:id="rId54"/>
    <p:sldId id="601" r:id="rId55"/>
    <p:sldId id="597" r:id="rId56"/>
    <p:sldId id="602" r:id="rId57"/>
    <p:sldId id="603" r:id="rId58"/>
    <p:sldId id="598" r:id="rId59"/>
    <p:sldId id="479" r:id="rId60"/>
    <p:sldId id="531" r:id="rId61"/>
    <p:sldId id="606" r:id="rId62"/>
    <p:sldId id="607" r:id="rId63"/>
    <p:sldId id="534" r:id="rId64"/>
    <p:sldId id="529" r:id="rId65"/>
    <p:sldId id="530" r:id="rId66"/>
    <p:sldId id="533" r:id="rId67"/>
    <p:sldId id="535" r:id="rId68"/>
    <p:sldId id="536" r:id="rId69"/>
    <p:sldId id="273" r:id="rId70"/>
    <p:sldId id="545" r:id="rId71"/>
    <p:sldId id="481" r:id="rId72"/>
    <p:sldId id="523" r:id="rId73"/>
    <p:sldId id="577"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351"/>
    <a:srgbClr val="003366"/>
    <a:srgbClr val="990000"/>
    <a:srgbClr val="999933"/>
    <a:srgbClr val="CC6600"/>
    <a:srgbClr val="CC9933"/>
    <a:srgbClr val="BBBBAA"/>
    <a:srgbClr val="88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3890" autoAdjust="0"/>
  </p:normalViewPr>
  <p:slideViewPr>
    <p:cSldViewPr>
      <p:cViewPr varScale="1">
        <p:scale>
          <a:sx n="51" d="100"/>
          <a:sy n="51" d="100"/>
        </p:scale>
        <p:origin x="1950" y="78"/>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00" d="100"/>
        <a:sy n="100" d="100"/>
      </p:scale>
      <p:origin x="0" y="120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reneyen\Downloads\timeline%20(2).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6">
                <a:lumMod val="40000"/>
                <a:lumOff val="60000"/>
              </a:schemeClr>
            </a:solidFill>
          </c:spPr>
          <c:invertIfNegative val="0"/>
          <c:val>
            <c:numRef>
              <c:f>'timeline (2)'!$B$28:$B$72</c:f>
              <c:numCache>
                <c:formatCode>General</c:formatCode>
                <c:ptCount val="45"/>
                <c:pt idx="0">
                  <c:v>145</c:v>
                </c:pt>
                <c:pt idx="1">
                  <c:v>209</c:v>
                </c:pt>
                <c:pt idx="2">
                  <c:v>185</c:v>
                </c:pt>
                <c:pt idx="3">
                  <c:v>185</c:v>
                </c:pt>
                <c:pt idx="4">
                  <c:v>194</c:v>
                </c:pt>
                <c:pt idx="5">
                  <c:v>170</c:v>
                </c:pt>
                <c:pt idx="6">
                  <c:v>141</c:v>
                </c:pt>
                <c:pt idx="7">
                  <c:v>127</c:v>
                </c:pt>
                <c:pt idx="8">
                  <c:v>150</c:v>
                </c:pt>
                <c:pt idx="9">
                  <c:v>182</c:v>
                </c:pt>
                <c:pt idx="10">
                  <c:v>136</c:v>
                </c:pt>
                <c:pt idx="11">
                  <c:v>134</c:v>
                </c:pt>
                <c:pt idx="12">
                  <c:v>163</c:v>
                </c:pt>
                <c:pt idx="13">
                  <c:v>191</c:v>
                </c:pt>
                <c:pt idx="14">
                  <c:v>185</c:v>
                </c:pt>
                <c:pt idx="15">
                  <c:v>230</c:v>
                </c:pt>
                <c:pt idx="16">
                  <c:v>198</c:v>
                </c:pt>
                <c:pt idx="17">
                  <c:v>225</c:v>
                </c:pt>
                <c:pt idx="18">
                  <c:v>260</c:v>
                </c:pt>
                <c:pt idx="19">
                  <c:v>249</c:v>
                </c:pt>
                <c:pt idx="20">
                  <c:v>289</c:v>
                </c:pt>
                <c:pt idx="21">
                  <c:v>292</c:v>
                </c:pt>
                <c:pt idx="22">
                  <c:v>313</c:v>
                </c:pt>
                <c:pt idx="23">
                  <c:v>328</c:v>
                </c:pt>
                <c:pt idx="24">
                  <c:v>310</c:v>
                </c:pt>
                <c:pt idx="25">
                  <c:v>345</c:v>
                </c:pt>
                <c:pt idx="26">
                  <c:v>368</c:v>
                </c:pt>
                <c:pt idx="27">
                  <c:v>345</c:v>
                </c:pt>
                <c:pt idx="28">
                  <c:v>433</c:v>
                </c:pt>
                <c:pt idx="29">
                  <c:v>496</c:v>
                </c:pt>
                <c:pt idx="30">
                  <c:v>412</c:v>
                </c:pt>
                <c:pt idx="31">
                  <c:v>515</c:v>
                </c:pt>
                <c:pt idx="32">
                  <c:v>506</c:v>
                </c:pt>
                <c:pt idx="33">
                  <c:v>547</c:v>
                </c:pt>
                <c:pt idx="34">
                  <c:v>557</c:v>
                </c:pt>
                <c:pt idx="35">
                  <c:v>653</c:v>
                </c:pt>
                <c:pt idx="36">
                  <c:v>679</c:v>
                </c:pt>
                <c:pt idx="37">
                  <c:v>785</c:v>
                </c:pt>
                <c:pt idx="38">
                  <c:v>813</c:v>
                </c:pt>
                <c:pt idx="39">
                  <c:v>827</c:v>
                </c:pt>
                <c:pt idx="40">
                  <c:v>885</c:v>
                </c:pt>
                <c:pt idx="41">
                  <c:v>1010</c:v>
                </c:pt>
                <c:pt idx="42">
                  <c:v>1111</c:v>
                </c:pt>
                <c:pt idx="43">
                  <c:v>1197</c:v>
                </c:pt>
                <c:pt idx="44">
                  <c:v>1293</c:v>
                </c:pt>
              </c:numCache>
            </c:numRef>
          </c:val>
        </c:ser>
        <c:dLbls>
          <c:showLegendKey val="0"/>
          <c:showVal val="0"/>
          <c:showCatName val="0"/>
          <c:showSerName val="0"/>
          <c:showPercent val="0"/>
          <c:showBubbleSize val="0"/>
        </c:dLbls>
        <c:gapWidth val="150"/>
        <c:axId val="176732224"/>
        <c:axId val="182214448"/>
      </c:barChart>
      <c:catAx>
        <c:axId val="176732224"/>
        <c:scaling>
          <c:orientation val="minMax"/>
        </c:scaling>
        <c:delete val="1"/>
        <c:axPos val="b"/>
        <c:majorTickMark val="out"/>
        <c:minorTickMark val="none"/>
        <c:tickLblPos val="none"/>
        <c:crossAx val="182214448"/>
        <c:crosses val="autoZero"/>
        <c:auto val="1"/>
        <c:lblAlgn val="ctr"/>
        <c:lblOffset val="100"/>
        <c:noMultiLvlLbl val="0"/>
      </c:catAx>
      <c:valAx>
        <c:axId val="182214448"/>
        <c:scaling>
          <c:orientation val="minMax"/>
        </c:scaling>
        <c:delete val="0"/>
        <c:axPos val="l"/>
        <c:majorGridlines/>
        <c:numFmt formatCode="General" sourceLinked="1"/>
        <c:majorTickMark val="out"/>
        <c:minorTickMark val="none"/>
        <c:tickLblPos val="nextTo"/>
        <c:txPr>
          <a:bodyPr/>
          <a:lstStyle/>
          <a:p>
            <a:pPr>
              <a:defRPr baseline="0">
                <a:solidFill>
                  <a:schemeClr val="bg1"/>
                </a:solidFill>
              </a:defRPr>
            </a:pPr>
            <a:endParaRPr lang="en-US"/>
          </a:p>
        </c:txPr>
        <c:crossAx val="17673222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1/17/2017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B0E42-7A1C-448B-B0EC-ABC05927D936}" type="datetimeFigureOut">
              <a:rPr lang="en-US" smtClean="0"/>
              <a:pPr/>
              <a:t>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CE332-6E9C-4D11-9F5B-65AA288B18B8}" type="slidenum">
              <a:rPr lang="en-US" smtClean="0"/>
              <a:pPr/>
              <a:t>‹#›</a:t>
            </a:fld>
            <a:endParaRPr lang="en-US"/>
          </a:p>
        </p:txBody>
      </p:sp>
    </p:spTree>
    <p:extLst>
      <p:ext uri="{BB962C8B-B14F-4D97-AF65-F5344CB8AC3E}">
        <p14:creationId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rban.org/UploadedPDF/412802-Less-Than-Equal-Racial-Disparities-in-Wealth-Accumulation.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Friday – 11 am – Laurel </a:t>
            </a:r>
            <a:r>
              <a:rPr lang="en-US" dirty="0" err="1" smtClean="0"/>
              <a:t>Hts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a:t>
            </a:fld>
            <a:endParaRPr lang="en-US"/>
          </a:p>
        </p:txBody>
      </p:sp>
    </p:spTree>
    <p:extLst>
      <p:ext uri="{BB962C8B-B14F-4D97-AF65-F5344CB8AC3E}">
        <p14:creationId xmlns:p14="http://schemas.microsoft.com/office/powerpoint/2010/main" val="306290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16</a:t>
            </a:fld>
            <a:endParaRPr lang="en-US"/>
          </a:p>
        </p:txBody>
      </p:sp>
    </p:spTree>
    <p:extLst>
      <p:ext uri="{BB962C8B-B14F-4D97-AF65-F5344CB8AC3E}">
        <p14:creationId xmlns:p14="http://schemas.microsoft.com/office/powerpoint/2010/main" val="52974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then we ask is every episode of poverty adding to the harm done to the child, or is it really poverty ages 3-5?  In other words, is it important to make really special efforts to protect children at particular ages from adversity?  Conversely, if the child lives in poverty ages 3-5 can it still be "undone" by good contexts in later life? Probably cognitive development is the place where the evidence is strongest, and the Romanian Orphan study has nice examples, showing distinct sensitive periods for cognitive and </a:t>
            </a:r>
            <a:r>
              <a:rPr lang="en-US" dirty="0" err="1" smtClean="0"/>
              <a:t>socioemotional</a:t>
            </a:r>
            <a:r>
              <a:rPr lang="en-US" dirty="0" smtClean="0"/>
              <a:t> development.  </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18</a:t>
            </a:fld>
            <a:endParaRPr lang="en-US"/>
          </a:p>
        </p:txBody>
      </p:sp>
    </p:spTree>
    <p:extLst>
      <p:ext uri="{BB962C8B-B14F-4D97-AF65-F5344CB8AC3E}">
        <p14:creationId xmlns:p14="http://schemas.microsoft.com/office/powerpoint/2010/main" val="422933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21</a:t>
            </a:fld>
            <a:endParaRPr lang="en-US"/>
          </a:p>
        </p:txBody>
      </p:sp>
    </p:spTree>
    <p:extLst>
      <p:ext uri="{BB962C8B-B14F-4D97-AF65-F5344CB8AC3E}">
        <p14:creationId xmlns:p14="http://schemas.microsoft.com/office/powerpoint/2010/main" val="116605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28</a:t>
            </a:fld>
            <a:endParaRPr lang="en-US"/>
          </a:p>
        </p:txBody>
      </p:sp>
    </p:spTree>
    <p:extLst>
      <p:ext uri="{BB962C8B-B14F-4D97-AF65-F5344CB8AC3E}">
        <p14:creationId xmlns:p14="http://schemas.microsoft.com/office/powerpoint/2010/main" val="273571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Racism</a:t>
            </a:r>
          </a:p>
          <a:p>
            <a:r>
              <a:rPr lang="en-US" dirty="0" smtClean="0"/>
              <a:t>Pt’s experience racism</a:t>
            </a:r>
          </a:p>
          <a:p>
            <a:r>
              <a:rPr lang="en-US" dirty="0" smtClean="0"/>
              <a:t>Medical mistrust</a:t>
            </a:r>
          </a:p>
          <a:p>
            <a:r>
              <a:rPr lang="en-US" dirty="0" smtClean="0"/>
              <a:t>Research on the outcomes / prognosis of people with a condition –</a:t>
            </a:r>
            <a:r>
              <a:rPr lang="en-US" baseline="0" dirty="0" smtClean="0"/>
              <a:t> as contrasted with the </a:t>
            </a:r>
            <a:r>
              <a:rPr lang="en-US" baseline="0" dirty="0" smtClean="0"/>
              <a:t>incidence</a:t>
            </a:r>
            <a:endParaRPr lang="en-US" baseline="0" dirty="0" smtClean="0"/>
          </a:p>
        </p:txBody>
      </p:sp>
      <p:sp>
        <p:nvSpPr>
          <p:cNvPr id="4" name="Slide Number Placeholder 3"/>
          <p:cNvSpPr>
            <a:spLocks noGrp="1"/>
          </p:cNvSpPr>
          <p:nvPr>
            <p:ph type="sldNum" sz="quarter" idx="10"/>
          </p:nvPr>
        </p:nvSpPr>
        <p:spPr/>
        <p:txBody>
          <a:bodyPr/>
          <a:lstStyle/>
          <a:p>
            <a:fld id="{EF8CE332-6E9C-4D11-9F5B-65AA288B18B8}" type="slidenum">
              <a:rPr lang="en-US" smtClean="0"/>
              <a:pPr/>
              <a:t>30</a:t>
            </a:fld>
            <a:endParaRPr lang="en-US"/>
          </a:p>
        </p:txBody>
      </p:sp>
    </p:spTree>
    <p:extLst>
      <p:ext uri="{BB962C8B-B14F-4D97-AF65-F5344CB8AC3E}">
        <p14:creationId xmlns:p14="http://schemas.microsoft.com/office/powerpoint/2010/main" val="307741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to the </a:t>
            </a:r>
            <a:r>
              <a:rPr lang="en-US" dirty="0" err="1" smtClean="0"/>
              <a:t>socioecologic</a:t>
            </a:r>
            <a:r>
              <a:rPr lang="en-US" dirty="0" smtClean="0"/>
              <a:t> model</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34</a:t>
            </a:fld>
            <a:endParaRPr lang="en-US"/>
          </a:p>
        </p:txBody>
      </p:sp>
    </p:spTree>
    <p:extLst>
      <p:ext uri="{BB962C8B-B14F-4D97-AF65-F5344CB8AC3E}">
        <p14:creationId xmlns:p14="http://schemas.microsoft.com/office/powerpoint/2010/main" val="2544022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African-Americans are twice as likely to be liquid asset poor as white households. This lack of savings corresponds with overall lower wealth and assets. Corporation for Enterprise Development (CFED) found that households of color have approximately one-tenth the median net worth (assets minus debt) of white households ($12,377 and $110,637, respectively).</a:t>
            </a:r>
            <a:endParaRPr lang="en-US" sz="1200" b="1"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The racial wealth gap is growing.</a:t>
            </a:r>
            <a:r>
              <a:rPr lang="en-US" sz="1200" b="0" i="0" kern="1200" dirty="0" smtClean="0">
                <a:solidFill>
                  <a:schemeClr val="tx1"/>
                </a:solidFill>
                <a:latin typeface="+mn-lt"/>
                <a:ea typeface="+mn-ea"/>
                <a:cs typeface="+mn-cs"/>
              </a:rPr>
              <a:t> According to research by the </a:t>
            </a:r>
            <a:r>
              <a:rPr lang="en-US" sz="1200" b="0" i="0" u="none" strike="noStrike" kern="1200" dirty="0" smtClean="0">
                <a:solidFill>
                  <a:schemeClr val="tx1"/>
                </a:solidFill>
                <a:latin typeface="+mn-lt"/>
                <a:ea typeface="+mn-ea"/>
                <a:cs typeface="+mn-cs"/>
                <a:hlinkClick r:id="rId3"/>
              </a:rPr>
              <a:t>Urban Institute</a:t>
            </a:r>
            <a:r>
              <a:rPr lang="en-US" sz="1200" b="0" i="0" kern="1200" dirty="0" smtClean="0">
                <a:solidFill>
                  <a:schemeClr val="tx1"/>
                </a:solidFill>
                <a:latin typeface="+mn-lt"/>
                <a:ea typeface="+mn-ea"/>
                <a:cs typeface="+mn-cs"/>
              </a:rPr>
              <a:t>, the wealth gap has doubled in the past few decades. In 1983, the average wealth of white families was $230,000 higher than the average wealth of African-American and Hispanic families; in 2010, it has increased to over $500,000.</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36</a:t>
            </a:fld>
            <a:endParaRPr lang="en-US"/>
          </a:p>
        </p:txBody>
      </p:sp>
    </p:spTree>
    <p:extLst>
      <p:ext uri="{BB962C8B-B14F-4D97-AF65-F5344CB8AC3E}">
        <p14:creationId xmlns:p14="http://schemas.microsoft.com/office/powerpoint/2010/main" val="62037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37</a:t>
            </a:fld>
            <a:endParaRPr lang="en-US"/>
          </a:p>
        </p:txBody>
      </p:sp>
    </p:spTree>
    <p:extLst>
      <p:ext uri="{BB962C8B-B14F-4D97-AF65-F5344CB8AC3E}">
        <p14:creationId xmlns:p14="http://schemas.microsoft.com/office/powerpoint/2010/main" val="421732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Models differed by whether and how income and education were included. </a:t>
            </a:r>
          </a:p>
          <a:p>
            <a:endParaRPr lang="en-US" dirty="0" smtClean="0"/>
          </a:p>
          <a:p>
            <a:r>
              <a:rPr lang="en-US" dirty="0" smtClean="0"/>
              <a:t>When income was used to adjust for SES, Mexicans had increased risk for fair/poor health compared to Whites</a:t>
            </a:r>
          </a:p>
          <a:p>
            <a:endParaRPr lang="en-US" dirty="0" smtClean="0"/>
          </a:p>
          <a:p>
            <a:r>
              <a:rPr lang="en-US" dirty="0" smtClean="0"/>
              <a:t>If use education, risk appear similar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40</a:t>
            </a:fld>
            <a:endParaRPr lang="en-US"/>
          </a:p>
        </p:txBody>
      </p:sp>
    </p:spTree>
    <p:extLst>
      <p:ext uri="{BB962C8B-B14F-4D97-AF65-F5344CB8AC3E}">
        <p14:creationId xmlns:p14="http://schemas.microsoft.com/office/powerpoint/2010/main" val="270772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 go even</a:t>
            </a:r>
            <a:r>
              <a:rPr lang="en-US" baseline="0" dirty="0" smtClean="0"/>
              <a:t> further and talk about food policy, corn syrup etc.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http://www.ncbi.nlm.nih.gov/pubmed/24392603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http://www.ncbi.nlm.nih.gov/pubmed/15622689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http://www.ncbi.nlm.nih.gov/pubmed/18366535/</a:t>
            </a:r>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Perceived discrimination/racism has been shown to play a role in unhealthy behaviors such cigarette smoking, alcohol/substance use, improper nutrition, and refusal to seek medical services (Lee, Ayers, &amp; </a:t>
            </a:r>
            <a:r>
              <a:rPr lang="en-US" sz="1200" b="0" i="0" u="none" strike="noStrike" kern="1200" baseline="0" dirty="0" err="1" smtClean="0">
                <a:solidFill>
                  <a:schemeClr val="tx1"/>
                </a:solidFill>
                <a:latin typeface="+mn-lt"/>
                <a:ea typeface="+mn-ea"/>
                <a:cs typeface="+mn-cs"/>
              </a:rPr>
              <a:t>Kronenfeld</a:t>
            </a:r>
            <a:r>
              <a:rPr lang="en-US" sz="1200" b="0" i="0" u="none" strike="noStrike" kern="1200" baseline="0" dirty="0" smtClean="0">
                <a:solidFill>
                  <a:schemeClr val="tx1"/>
                </a:solidFill>
                <a:latin typeface="+mn-lt"/>
                <a:ea typeface="+mn-ea"/>
                <a:cs typeface="+mn-cs"/>
              </a:rPr>
              <a:t>, 2009; Peek et al, 2011). </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43</a:t>
            </a:fld>
            <a:endParaRPr lang="en-US"/>
          </a:p>
        </p:txBody>
      </p:sp>
    </p:spTree>
    <p:extLst>
      <p:ext uri="{BB962C8B-B14F-4D97-AF65-F5344CB8AC3E}">
        <p14:creationId xmlns:p14="http://schemas.microsoft.com/office/powerpoint/2010/main" val="376037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a:t>
            </a:fld>
            <a:endParaRPr lang="en-US"/>
          </a:p>
        </p:txBody>
      </p:sp>
    </p:spTree>
    <p:extLst>
      <p:ext uri="{BB962C8B-B14F-4D97-AF65-F5344CB8AC3E}">
        <p14:creationId xmlns:p14="http://schemas.microsoft.com/office/powerpoint/2010/main" val="4232574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this started in</a:t>
            </a:r>
            <a:r>
              <a:rPr lang="en-US" baseline="0" dirty="0" smtClean="0"/>
              <a:t> </a:t>
            </a:r>
            <a:r>
              <a:rPr lang="en-US" baseline="0" dirty="0" err="1" smtClean="0"/>
              <a:t>norway</a:t>
            </a:r>
            <a:r>
              <a:rPr lang="en-US" baseline="0" dirty="0" smtClean="0"/>
              <a:t>, began to notice childhood effects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44</a:t>
            </a:fld>
            <a:endParaRPr lang="en-US"/>
          </a:p>
        </p:txBody>
      </p:sp>
    </p:spTree>
    <p:extLst>
      <p:ext uri="{BB962C8B-B14F-4D97-AF65-F5344CB8AC3E}">
        <p14:creationId xmlns:p14="http://schemas.microsoft.com/office/powerpoint/2010/main" val="3274082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45</a:t>
            </a:fld>
            <a:endParaRPr lang="en-US"/>
          </a:p>
        </p:txBody>
      </p:sp>
    </p:spTree>
    <p:extLst>
      <p:ext uri="{BB962C8B-B14F-4D97-AF65-F5344CB8AC3E}">
        <p14:creationId xmlns:p14="http://schemas.microsoft.com/office/powerpoint/2010/main" val="151013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47</a:t>
            </a:fld>
            <a:endParaRPr lang="en-US"/>
          </a:p>
        </p:txBody>
      </p:sp>
    </p:spTree>
    <p:extLst>
      <p:ext uri="{BB962C8B-B14F-4D97-AF65-F5344CB8AC3E}">
        <p14:creationId xmlns:p14="http://schemas.microsoft.com/office/powerpoint/2010/main" val="668899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2011, 5.5% of the EU population suffered from </a:t>
            </a:r>
            <a:r>
              <a:rPr lang="en-US" b="1" dirty="0" smtClean="0"/>
              <a:t>severe housing deprivation</a:t>
            </a:r>
            <a:r>
              <a:rPr lang="en-US" dirty="0" smtClean="0"/>
              <a:t>, defined as an overcrowded dwelling in combination with one or more of the above‐mentioned housing deprivation measures. In five EU Member States, more than a tenth of the population faced severe housing deprivation, with the share rising to 17.9% in Latvia, and 25.9% in Romania. Across all EU countries, low income is associated with increased exposure levels to housing deprivation</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48</a:t>
            </a:fld>
            <a:endParaRPr lang="en-US"/>
          </a:p>
        </p:txBody>
      </p:sp>
    </p:spTree>
    <p:extLst>
      <p:ext uri="{BB962C8B-B14F-4D97-AF65-F5344CB8AC3E}">
        <p14:creationId xmlns:p14="http://schemas.microsoft.com/office/powerpoint/2010/main" val="198137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53</a:t>
            </a:fld>
            <a:endParaRPr lang="en-US"/>
          </a:p>
        </p:txBody>
      </p:sp>
    </p:spTree>
    <p:extLst>
      <p:ext uri="{BB962C8B-B14F-4D97-AF65-F5344CB8AC3E}">
        <p14:creationId xmlns:p14="http://schemas.microsoft.com/office/powerpoint/2010/main" val="282300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57</a:t>
            </a:fld>
            <a:endParaRPr lang="en-US"/>
          </a:p>
        </p:txBody>
      </p:sp>
    </p:spTree>
    <p:extLst>
      <p:ext uri="{BB962C8B-B14F-4D97-AF65-F5344CB8AC3E}">
        <p14:creationId xmlns:p14="http://schemas.microsoft.com/office/powerpoint/2010/main" val="2358607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walks 21 miles each day round trip just to get to his job. No matter what the weather, Robertson has been hiking it to work ever since his car broke down 10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His job at a factory pays $10.55 so he says he can't afford a car and the bus only takes him so far to work. The rest he has to walk, consuming large amounts of Coca-Cola and Mountain Dew just to stay awake</a:t>
            </a:r>
          </a:p>
          <a:p>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Low-income, inner-city residents suffer from a “modal” mismatch, a drastic divergence in the relative advantage between those who have access to automobiles and those who do not (</a:t>
            </a:r>
            <a:r>
              <a:rPr lang="en-US" dirty="0" err="1" smtClean="0">
                <a:solidFill>
                  <a:schemeClr val="bg1"/>
                </a:solidFill>
              </a:rPr>
              <a:t>Blumenberg</a:t>
            </a:r>
            <a:r>
              <a:rPr lang="en-US" dirty="0" smtClean="0">
                <a:solidFill>
                  <a:schemeClr val="bg1"/>
                </a:solidFill>
              </a:rPr>
              <a:t> and Hess 2003; </a:t>
            </a:r>
            <a:r>
              <a:rPr lang="en-US" dirty="0" err="1" smtClean="0">
                <a:solidFill>
                  <a:schemeClr val="bg1"/>
                </a:solidFill>
              </a:rPr>
              <a:t>Blumenberg</a:t>
            </a:r>
            <a:r>
              <a:rPr lang="en-US" dirty="0" smtClean="0">
                <a:solidFill>
                  <a:schemeClr val="bg1"/>
                </a:solidFill>
              </a:rPr>
              <a:t> and </a:t>
            </a:r>
            <a:r>
              <a:rPr lang="en-US" dirty="0" err="1" smtClean="0">
                <a:solidFill>
                  <a:schemeClr val="bg1"/>
                </a:solidFill>
              </a:rPr>
              <a:t>Ong</a:t>
            </a:r>
            <a:r>
              <a:rPr lang="en-US" dirty="0" smtClean="0">
                <a:solidFill>
                  <a:schemeClr val="bg1"/>
                </a:solidFill>
              </a:rPr>
              <a:t> 2001; </a:t>
            </a:r>
            <a:r>
              <a:rPr lang="en-US" dirty="0" err="1" smtClean="0">
                <a:solidFill>
                  <a:schemeClr val="bg1"/>
                </a:solidFill>
              </a:rPr>
              <a:t>Grengs</a:t>
            </a:r>
            <a:r>
              <a:rPr lang="en-US" dirty="0" smtClean="0">
                <a:solidFill>
                  <a:schemeClr val="bg1"/>
                </a:solidFill>
              </a:rPr>
              <a:t> 2010; Kawabata 2003; </a:t>
            </a:r>
            <a:r>
              <a:rPr lang="en-US" dirty="0" err="1" smtClean="0">
                <a:solidFill>
                  <a:schemeClr val="bg1"/>
                </a:solidFill>
              </a:rPr>
              <a:t>Ong</a:t>
            </a:r>
            <a:r>
              <a:rPr lang="en-US" dirty="0" smtClean="0">
                <a:solidFill>
                  <a:schemeClr val="bg1"/>
                </a:solidFill>
              </a:rPr>
              <a:t> and Miller 2005; </a:t>
            </a:r>
            <a:r>
              <a:rPr lang="en-US" dirty="0" err="1" smtClean="0">
                <a:solidFill>
                  <a:schemeClr val="bg1"/>
                </a:solidFill>
              </a:rPr>
              <a:t>Shen</a:t>
            </a:r>
            <a:r>
              <a:rPr lang="en-US" dirty="0" smtClean="0">
                <a:solidFill>
                  <a:schemeClr val="bg1"/>
                </a:solidFill>
              </a:rPr>
              <a:t> 1998; Taylor and </a:t>
            </a:r>
            <a:r>
              <a:rPr lang="en-US" dirty="0" err="1" smtClean="0">
                <a:solidFill>
                  <a:schemeClr val="bg1"/>
                </a:solidFill>
              </a:rPr>
              <a:t>Ong</a:t>
            </a:r>
            <a:r>
              <a:rPr lang="en-US" dirty="0" smtClean="0">
                <a:solidFill>
                  <a:schemeClr val="bg1"/>
                </a:solidFill>
              </a:rPr>
              <a:t> 1995; </a:t>
            </a:r>
            <a:r>
              <a:rPr lang="en-US" dirty="0" err="1" smtClean="0">
                <a:solidFill>
                  <a:schemeClr val="bg1"/>
                </a:solidFill>
              </a:rPr>
              <a:t>Wyly</a:t>
            </a:r>
            <a:r>
              <a:rPr lang="en-US" dirty="0" smtClean="0">
                <a:solidFill>
                  <a:schemeClr val="bg1"/>
                </a:solidFill>
              </a:rPr>
              <a:t> 1998). In almost all metropolitan areas, individuals without reliable access to automobiles can reach far fewer opportunities within a reasonable travel time compared with those who travel by automobile (</a:t>
            </a:r>
            <a:r>
              <a:rPr lang="en-US" dirty="0" err="1" smtClean="0">
                <a:solidFill>
                  <a:schemeClr val="bg1"/>
                </a:solidFill>
              </a:rPr>
              <a:t>Benenson</a:t>
            </a:r>
            <a:r>
              <a:rPr lang="en-US" dirty="0" smtClean="0">
                <a:solidFill>
                  <a:schemeClr val="bg1"/>
                </a:solidFill>
              </a:rPr>
              <a:t> et al. 2010; </a:t>
            </a:r>
            <a:r>
              <a:rPr lang="en-US" dirty="0" err="1" smtClean="0">
                <a:solidFill>
                  <a:schemeClr val="bg1"/>
                </a:solidFill>
              </a:rPr>
              <a:t>Blumenberg</a:t>
            </a:r>
            <a:r>
              <a:rPr lang="en-US" dirty="0" smtClean="0">
                <a:solidFill>
                  <a:schemeClr val="bg1"/>
                </a:solidFill>
              </a:rPr>
              <a:t> and </a:t>
            </a:r>
            <a:r>
              <a:rPr lang="en-US" dirty="0" err="1" smtClean="0">
                <a:solidFill>
                  <a:schemeClr val="bg1"/>
                </a:solidFill>
              </a:rPr>
              <a:t>Ong</a:t>
            </a:r>
            <a:r>
              <a:rPr lang="en-US" dirty="0" smtClean="0">
                <a:solidFill>
                  <a:schemeClr val="bg1"/>
                </a:solidFill>
              </a:rPr>
              <a:t> 2001; </a:t>
            </a:r>
            <a:r>
              <a:rPr lang="en-US" dirty="0" err="1" smtClean="0">
                <a:solidFill>
                  <a:schemeClr val="bg1"/>
                </a:solidFill>
              </a:rPr>
              <a:t>Grengs</a:t>
            </a:r>
            <a:r>
              <a:rPr lang="en-US" dirty="0" smtClean="0">
                <a:solidFill>
                  <a:schemeClr val="bg1"/>
                </a:solidFill>
              </a:rPr>
              <a:t> 2010; Kawabata 2009; Kawabata and </a:t>
            </a:r>
            <a:r>
              <a:rPr lang="en-US" dirty="0" err="1" smtClean="0">
                <a:solidFill>
                  <a:schemeClr val="bg1"/>
                </a:solidFill>
              </a:rPr>
              <a:t>Shen</a:t>
            </a:r>
            <a:r>
              <a:rPr lang="en-US" dirty="0" smtClean="0">
                <a:solidFill>
                  <a:schemeClr val="bg1"/>
                </a:solidFill>
              </a:rPr>
              <a:t> 2006, 2007; </a:t>
            </a:r>
            <a:r>
              <a:rPr lang="en-US" dirty="0" err="1" smtClean="0">
                <a:solidFill>
                  <a:schemeClr val="bg1"/>
                </a:solidFill>
              </a:rPr>
              <a:t>Ong</a:t>
            </a:r>
            <a:r>
              <a:rPr lang="en-US" dirty="0" smtClean="0">
                <a:solidFill>
                  <a:schemeClr val="bg1"/>
                </a:solidFill>
              </a:rPr>
              <a:t> and Miller 2005; </a:t>
            </a:r>
            <a:r>
              <a:rPr lang="en-US" dirty="0" err="1" smtClean="0">
                <a:solidFill>
                  <a:schemeClr val="bg1"/>
                </a:solidFill>
              </a:rPr>
              <a:t>Shen</a:t>
            </a:r>
            <a:r>
              <a:rPr lang="en-US" dirty="0" smtClean="0">
                <a:solidFill>
                  <a:schemeClr val="bg1"/>
                </a:solidFill>
              </a:rPr>
              <a:t> 2001, 1998).</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58</a:t>
            </a:fld>
            <a:endParaRPr lang="en-US"/>
          </a:p>
        </p:txBody>
      </p:sp>
    </p:spTree>
    <p:extLst>
      <p:ext uri="{BB962C8B-B14F-4D97-AF65-F5344CB8AC3E}">
        <p14:creationId xmlns:p14="http://schemas.microsoft.com/office/powerpoint/2010/main" val="2322593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 Affairs 2014</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64</a:t>
            </a:fld>
            <a:endParaRPr lang="en-US"/>
          </a:p>
        </p:txBody>
      </p:sp>
    </p:spTree>
    <p:extLst>
      <p:ext uri="{BB962C8B-B14F-4D97-AF65-F5344CB8AC3E}">
        <p14:creationId xmlns:p14="http://schemas.microsoft.com/office/powerpoint/2010/main" val="376936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67</a:t>
            </a:fld>
            <a:endParaRPr lang="en-US"/>
          </a:p>
        </p:txBody>
      </p:sp>
    </p:spTree>
    <p:extLst>
      <p:ext uri="{BB962C8B-B14F-4D97-AF65-F5344CB8AC3E}">
        <p14:creationId xmlns:p14="http://schemas.microsoft.com/office/powerpoint/2010/main" val="304276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http://www.cdc.gov/pcd/issues/2009/jul/09_0013.htm</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69</a:t>
            </a:fld>
            <a:endParaRPr lang="en-US"/>
          </a:p>
        </p:txBody>
      </p:sp>
    </p:spTree>
    <p:extLst>
      <p:ext uri="{BB962C8B-B14F-4D97-AF65-F5344CB8AC3E}">
        <p14:creationId xmlns:p14="http://schemas.microsoft.com/office/powerpoint/2010/main" val="358760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a:t>
            </a:fld>
            <a:endParaRPr lang="en-US" dirty="0"/>
          </a:p>
        </p:txBody>
      </p:sp>
    </p:spTree>
    <p:extLst>
      <p:ext uri="{BB962C8B-B14F-4D97-AF65-F5344CB8AC3E}">
        <p14:creationId xmlns:p14="http://schemas.microsoft.com/office/powerpoint/2010/main" val="294970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71</a:t>
            </a:fld>
            <a:endParaRPr lang="en-US"/>
          </a:p>
        </p:txBody>
      </p:sp>
    </p:spTree>
    <p:extLst>
      <p:ext uri="{BB962C8B-B14F-4D97-AF65-F5344CB8AC3E}">
        <p14:creationId xmlns:p14="http://schemas.microsoft.com/office/powerpoint/2010/main" val="225418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People can switch from 1 unit to 2 unit – by 3</a:t>
            </a:r>
            <a:r>
              <a:rPr lang="en-US" baseline="30000" dirty="0" smtClean="0"/>
              <a:t>rd</a:t>
            </a:r>
            <a:r>
              <a:rPr lang="en-US" dirty="0" smtClean="0"/>
              <a:t> week of course</a:t>
            </a:r>
          </a:p>
          <a:p>
            <a:endParaRPr lang="en-US" dirty="0" smtClean="0"/>
          </a:p>
          <a:p>
            <a:endParaRPr lang="en-US" dirty="0" smtClean="0"/>
          </a:p>
          <a:p>
            <a:endParaRPr lang="en-US" dirty="0" smtClean="0"/>
          </a:p>
          <a:p>
            <a:r>
              <a:rPr lang="en-US" dirty="0" smtClean="0"/>
              <a:t>What are we struggling with in the field? Challenges that we</a:t>
            </a:r>
            <a:r>
              <a:rPr lang="en-US" baseline="0" dirty="0" smtClean="0"/>
              <a:t> don’t know a lot of things are causal</a:t>
            </a:r>
            <a:endParaRPr lang="en-US" dirty="0" smtClean="0"/>
          </a:p>
          <a:p>
            <a:endParaRPr lang="en-US" dirty="0" smtClean="0"/>
          </a:p>
          <a:p>
            <a:r>
              <a:rPr lang="en-US" dirty="0" smtClean="0"/>
              <a:t>Job strain</a:t>
            </a:r>
            <a:r>
              <a:rPr lang="en-US" baseline="0" dirty="0" smtClean="0"/>
              <a:t> is controversial – mixed whether it’s causal or not – quasi experimental – plant changes and how they organize the plant</a:t>
            </a:r>
          </a:p>
          <a:p>
            <a:endParaRPr lang="en-US" baseline="0" dirty="0" smtClean="0"/>
          </a:p>
          <a:p>
            <a:r>
              <a:rPr lang="en-US" baseline="0" dirty="0" smtClean="0"/>
              <a:t>This is where the science is</a:t>
            </a:r>
          </a:p>
          <a:p>
            <a:endParaRPr lang="en-US" baseline="0" dirty="0" smtClean="0"/>
          </a:p>
          <a:p>
            <a:r>
              <a:rPr lang="en-US" dirty="0" smtClean="0"/>
              <a:t>These are the challenges and we take them seriously.</a:t>
            </a:r>
          </a:p>
          <a:p>
            <a:endParaRPr lang="en-US" dirty="0" smtClean="0"/>
          </a:p>
          <a:p>
            <a:r>
              <a:rPr lang="en-US" dirty="0" smtClean="0"/>
              <a:t>How do we move from associational studies to</a:t>
            </a:r>
            <a:r>
              <a:rPr lang="en-US" baseline="0" dirty="0" smtClean="0"/>
              <a:t> causal studies</a:t>
            </a:r>
          </a:p>
          <a:p>
            <a:endParaRPr lang="en-US" baseline="0" dirty="0" smtClean="0"/>
          </a:p>
          <a:p>
            <a:r>
              <a:rPr lang="en-US" baseline="0" dirty="0" smtClean="0"/>
              <a:t>We are at different places with research on these different factors. We are regularly challenged when we can’t do RCT’s with these.</a:t>
            </a:r>
          </a:p>
          <a:p>
            <a:endParaRPr lang="en-US" baseline="0" dirty="0" smtClean="0"/>
          </a:p>
          <a:p>
            <a:r>
              <a:rPr lang="en-US" baseline="0" dirty="0" smtClean="0"/>
              <a:t>MPO example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a:t>
            </a:fld>
            <a:endParaRPr lang="en-US"/>
          </a:p>
        </p:txBody>
      </p:sp>
    </p:spTree>
    <p:extLst>
      <p:ext uri="{BB962C8B-B14F-4D97-AF65-F5344CB8AC3E}">
        <p14:creationId xmlns:p14="http://schemas.microsoft.com/office/powerpoint/2010/main" val="341776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a:t>
            </a:fld>
            <a:endParaRPr lang="en-US"/>
          </a:p>
        </p:txBody>
      </p:sp>
    </p:spTree>
    <p:extLst>
      <p:ext uri="{BB962C8B-B14F-4D97-AF65-F5344CB8AC3E}">
        <p14:creationId xmlns:p14="http://schemas.microsoft.com/office/powerpoint/2010/main" val="409661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FRAME</a:t>
            </a:r>
            <a:r>
              <a:rPr lang="en-US" baseline="0" dirty="0" smtClean="0"/>
              <a:t> - </a:t>
            </a:r>
            <a:r>
              <a:rPr lang="en-US" dirty="0" smtClean="0"/>
              <a:t>Why should we care if we’re not doing health disparities research?</a:t>
            </a:r>
          </a:p>
          <a:p>
            <a:r>
              <a:rPr lang="en-US" dirty="0" smtClean="0"/>
              <a:t>Having the big picture matters.</a:t>
            </a:r>
          </a:p>
          <a:p>
            <a:endParaRPr lang="en-US" dirty="0" smtClean="0"/>
          </a:p>
          <a:p>
            <a:r>
              <a:rPr lang="en-US" dirty="0" smtClean="0"/>
              <a:t>Make methodological pts – if you’re collecting your own data or working on data collected by someone else </a:t>
            </a:r>
            <a:r>
              <a:rPr lang="en-US" dirty="0" err="1" smtClean="0"/>
              <a:t>vs</a:t>
            </a:r>
            <a:r>
              <a:rPr lang="en-US" baseline="0" dirty="0" smtClean="0"/>
              <a:t> setting out to collect your own</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a:t>
            </a:fld>
            <a:endParaRPr lang="en-US"/>
          </a:p>
        </p:txBody>
      </p:sp>
    </p:spTree>
    <p:extLst>
      <p:ext uri="{BB962C8B-B14F-4D97-AF65-F5344CB8AC3E}">
        <p14:creationId xmlns:p14="http://schemas.microsoft.com/office/powerpoint/2010/main" val="292977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13</a:t>
            </a:fld>
            <a:endParaRPr lang="en-US"/>
          </a:p>
        </p:txBody>
      </p:sp>
    </p:spTree>
    <p:extLst>
      <p:ext uri="{BB962C8B-B14F-4D97-AF65-F5344CB8AC3E}">
        <p14:creationId xmlns:p14="http://schemas.microsoft.com/office/powerpoint/2010/main" val="1446195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Paradigm</a:t>
            </a:r>
            <a:r>
              <a:rPr lang="en-US" baseline="0" dirty="0" smtClean="0"/>
              <a:t> – positivism, </a:t>
            </a:r>
            <a:r>
              <a:rPr lang="en-US" baseline="0" dirty="0" err="1" smtClean="0"/>
              <a:t>dialectism</a:t>
            </a:r>
            <a:r>
              <a:rPr lang="en-US" baseline="0" dirty="0" smtClean="0"/>
              <a:t> – how we think about and study truth</a:t>
            </a:r>
          </a:p>
          <a:p>
            <a:r>
              <a:rPr lang="en-US" baseline="0" dirty="0" smtClean="0"/>
              <a:t>Methodology – ways of thinking about methods</a:t>
            </a:r>
          </a:p>
          <a:p>
            <a:r>
              <a:rPr lang="en-US" baseline="0" dirty="0" smtClean="0"/>
              <a:t>Methods – procedures – data collection</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14</a:t>
            </a:fld>
            <a:endParaRPr lang="en-US"/>
          </a:p>
        </p:txBody>
      </p:sp>
    </p:spTree>
    <p:extLst>
      <p:ext uri="{BB962C8B-B14F-4D97-AF65-F5344CB8AC3E}">
        <p14:creationId xmlns:p14="http://schemas.microsoft.com/office/powerpoint/2010/main" val="31025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15</a:t>
            </a:fld>
            <a:endParaRPr lang="en-US"/>
          </a:p>
        </p:txBody>
      </p:sp>
    </p:spTree>
    <p:extLst>
      <p:ext uri="{BB962C8B-B14F-4D97-AF65-F5344CB8AC3E}">
        <p14:creationId xmlns:p14="http://schemas.microsoft.com/office/powerpoint/2010/main" val="1332612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0" y="381000"/>
            <a:ext cx="294508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1/17/2017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val="7452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val="116525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val="11563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val="6838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03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val="11454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1/17/2017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val="226849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1/17/2017</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val="17115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1/17/2017</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val="290698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pPr>
                <a:defRPr/>
              </a:pPr>
              <a:t>1/17/2017</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val="54026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val="230092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1/17/2017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val="371089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1/17/2017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val="2187060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val="269641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1/17/2017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val="327486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3568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val="117961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1/17/2017</a:t>
            </a:fld>
            <a:endParaRPr lang="en-US" dirty="0"/>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val="157340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pPr>
                <a:defRPr/>
              </a:pPr>
              <a:t>1/17/2017</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val="2644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pPr>
                <a:defRPr/>
              </a:pPr>
              <a:t>1/17/2017</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val="29232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pPr>
                <a:defRPr/>
              </a:pPr>
              <a:t>1/17/2017</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val="314025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1/17/2017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val="339502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0"/>
            <a:ext cx="479901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dirty="0" smtClean="0">
                <a:solidFill>
                  <a:schemeClr val="bg1"/>
                </a:solidFill>
                <a:latin typeface="+mj-lt"/>
                <a:ea typeface="+mj-ea"/>
                <a:cs typeface="+mj-cs"/>
              </a:rPr>
              <a:t>A</a:t>
            </a:r>
            <a:r>
              <a:rPr kumimoji="0" lang="en-US" sz="4400" b="0" i="0" u="none" strike="noStrike" kern="1200" cap="none" spc="0" normalizeH="0" baseline="0" noProof="0" dirty="0" err="1" smtClean="0">
                <a:ln>
                  <a:noFill/>
                </a:ln>
                <a:solidFill>
                  <a:schemeClr val="bg1"/>
                </a:solidFill>
                <a:effectLst/>
                <a:uLnTx/>
                <a:uFillTx/>
                <a:latin typeface="+mj-lt"/>
                <a:ea typeface="+mj-ea"/>
                <a:cs typeface="+mj-cs"/>
              </a:rPr>
              <a:t>nnouncements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44033" name="Picture 1"/>
          <p:cNvPicPr>
            <a:picLocks noChangeAspect="1" noChangeArrowheads="1"/>
          </p:cNvPicPr>
          <p:nvPr/>
        </p:nvPicPr>
        <p:blipFill>
          <a:blip r:embed="rId3" cstate="print"/>
          <a:srcRect l="29167" t="11852" r="18750" b="9630"/>
          <a:stretch>
            <a:fillRect/>
          </a:stretch>
        </p:blipFill>
        <p:spPr bwMode="auto">
          <a:xfrm>
            <a:off x="838200" y="1066800"/>
            <a:ext cx="7278538"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ese 1970s.jpg"/>
          <p:cNvPicPr>
            <a:picLocks noChangeAspect="1"/>
          </p:cNvPicPr>
          <p:nvPr/>
        </p:nvPicPr>
        <p:blipFill>
          <a:blip r:embed="rId2" cstate="print"/>
          <a:stretch>
            <a:fillRect/>
          </a:stretch>
        </p:blipFill>
        <p:spPr>
          <a:xfrm>
            <a:off x="1219200" y="838200"/>
            <a:ext cx="6985000" cy="4648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ese airplane.jpg"/>
          <p:cNvPicPr>
            <a:picLocks noChangeAspect="1"/>
          </p:cNvPicPr>
          <p:nvPr/>
        </p:nvPicPr>
        <p:blipFill>
          <a:blip r:embed="rId2" cstate="print"/>
          <a:stretch>
            <a:fillRect/>
          </a:stretch>
        </p:blipFill>
        <p:spPr>
          <a:xfrm>
            <a:off x="2362200" y="838200"/>
            <a:ext cx="4267200" cy="4724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higan-state-map.gif"/>
          <p:cNvPicPr>
            <a:picLocks noChangeAspect="1"/>
          </p:cNvPicPr>
          <p:nvPr/>
        </p:nvPicPr>
        <p:blipFill>
          <a:blip r:embed="rId2" cstate="print"/>
          <a:stretch>
            <a:fillRect/>
          </a:stretch>
        </p:blipFill>
        <p:spPr>
          <a:xfrm>
            <a:off x="1000125" y="328612"/>
            <a:ext cx="7143750" cy="62007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Cause</a:t>
            </a:r>
            <a:endParaRPr lang="en-US" dirty="0"/>
          </a:p>
        </p:txBody>
      </p:sp>
      <p:sp>
        <p:nvSpPr>
          <p:cNvPr id="3" name="Content Placeholder 2"/>
          <p:cNvSpPr>
            <a:spLocks noGrp="1"/>
          </p:cNvSpPr>
          <p:nvPr>
            <p:ph idx="1"/>
          </p:nvPr>
        </p:nvSpPr>
        <p:spPr>
          <a:xfrm>
            <a:off x="457200" y="1600201"/>
            <a:ext cx="8229600" cy="3276600"/>
          </a:xfrm>
        </p:spPr>
        <p:txBody>
          <a:bodyPr/>
          <a:lstStyle/>
          <a:p>
            <a:r>
              <a:rPr lang="en-US" dirty="0" smtClean="0"/>
              <a:t>Influences multiple disease outcomes;</a:t>
            </a:r>
          </a:p>
          <a:p>
            <a:r>
              <a:rPr lang="en-US" dirty="0" smtClean="0"/>
              <a:t>Affects disease thru multiple risk factors;</a:t>
            </a:r>
          </a:p>
          <a:p>
            <a:r>
              <a:rPr lang="en-US" dirty="0" smtClean="0"/>
              <a:t>Involves access to </a:t>
            </a:r>
            <a:r>
              <a:rPr lang="en-US" u="sng" dirty="0" smtClean="0"/>
              <a:t>resources</a:t>
            </a:r>
            <a:r>
              <a:rPr lang="en-US" dirty="0" smtClean="0"/>
              <a:t> that can assist in minimizing risk once the disease occurs;</a:t>
            </a:r>
          </a:p>
          <a:p>
            <a:r>
              <a:rPr lang="en-US" dirty="0" smtClean="0"/>
              <a:t>Reproduced over time</a:t>
            </a:r>
          </a:p>
          <a:p>
            <a:pPr marL="457200" lvl="1" indent="0">
              <a:buNone/>
            </a:pPr>
            <a:endParaRPr lang="en-US" dirty="0" smtClean="0"/>
          </a:p>
        </p:txBody>
      </p:sp>
    </p:spTree>
    <p:extLst>
      <p:ext uri="{BB962C8B-B14F-4D97-AF65-F5344CB8AC3E}">
        <p14:creationId xmlns:p14="http://schemas.microsoft.com/office/powerpoint/2010/main" val="13047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a:spLocks noChangeArrowheads="1"/>
          </p:cNvSpPr>
          <p:nvPr/>
        </p:nvSpPr>
        <p:spPr bwMode="ltGray">
          <a:xfrm>
            <a:off x="671511" y="381000"/>
            <a:ext cx="7585075" cy="877163"/>
          </a:xfrm>
          <a:prstGeom prst="rect">
            <a:avLst/>
          </a:prstGeom>
          <a:noFill/>
          <a:ln w="9525">
            <a:noFill/>
            <a:miter lim="800000"/>
            <a:headEnd/>
            <a:tailEnd/>
          </a:ln>
          <a:effectLst/>
        </p:spPr>
        <p:txBody>
          <a:bodyPr wrap="square">
            <a:spAutoFit/>
          </a:bodyPr>
          <a:lstStyle/>
          <a:p>
            <a:pPr algn="ctr">
              <a:lnSpc>
                <a:spcPct val="85000"/>
              </a:lnSpc>
              <a:defRPr/>
            </a:pPr>
            <a:r>
              <a:rPr lang="en-US" sz="2900" dirty="0">
                <a:solidFill>
                  <a:schemeClr val="bg1"/>
                </a:solidFill>
                <a:latin typeface="Calibri" panose="020F0502020204030204" pitchFamily="34" charset="0"/>
              </a:rPr>
              <a:t>Improving health &amp; reducing disparities by addressing the role of social factors </a:t>
            </a:r>
          </a:p>
        </p:txBody>
      </p:sp>
      <p:sp>
        <p:nvSpPr>
          <p:cNvPr id="3" name="Block Arc 2"/>
          <p:cNvSpPr/>
          <p:nvPr/>
        </p:nvSpPr>
        <p:spPr>
          <a:xfrm>
            <a:off x="1125538" y="1722438"/>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sp>
        <p:nvSpPr>
          <p:cNvPr id="4" name="Block Arc 3"/>
          <p:cNvSpPr/>
          <p:nvPr/>
        </p:nvSpPr>
        <p:spPr>
          <a:xfrm>
            <a:off x="2028825" y="2632075"/>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grpSp>
        <p:nvGrpSpPr>
          <p:cNvPr id="5" name="Group 96"/>
          <p:cNvGrpSpPr>
            <a:grpSpLocks/>
          </p:cNvGrpSpPr>
          <p:nvPr/>
        </p:nvGrpSpPr>
        <p:grpSpPr bwMode="auto">
          <a:xfrm>
            <a:off x="2941638" y="3546475"/>
            <a:ext cx="3144837" cy="3305175"/>
            <a:chOff x="3017367" y="3759796"/>
            <a:chExt cx="3144656" cy="3304620"/>
          </a:xfrm>
        </p:grpSpPr>
        <p:sp>
          <p:nvSpPr>
            <p:cNvPr id="6" name="Chord 5"/>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7" name="Straight Connector 6"/>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76"/>
          <p:cNvGrpSpPr>
            <a:grpSpLocks/>
          </p:cNvGrpSpPr>
          <p:nvPr/>
        </p:nvGrpSpPr>
        <p:grpSpPr bwMode="auto">
          <a:xfrm>
            <a:off x="1135063" y="5075238"/>
            <a:ext cx="6753225" cy="1327150"/>
            <a:chOff x="800100" y="2562225"/>
            <a:chExt cx="5486400" cy="707021"/>
          </a:xfrm>
        </p:grpSpPr>
        <p:sp>
          <p:nvSpPr>
            <p:cNvPr id="9" name="Rectangle 8"/>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10" name="Straight Connector 9"/>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prstClr val="white"/>
                  </a:solidFill>
                </a:rPr>
                <a:t>HEALTH</a:t>
              </a:r>
            </a:p>
          </p:txBody>
        </p:sp>
      </p:grpSp>
      <p:sp>
        <p:nvSpPr>
          <p:cNvPr id="12" name="TextBox 24"/>
          <p:cNvSpPr txBox="1"/>
          <p:nvPr/>
        </p:nvSpPr>
        <p:spPr>
          <a:xfrm>
            <a:off x="3341688" y="4119563"/>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5"/>
          <p:cNvSpPr txBox="1"/>
          <p:nvPr/>
        </p:nvSpPr>
        <p:spPr>
          <a:xfrm>
            <a:off x="4527550" y="4127500"/>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6"/>
          <p:cNvSpPr txBox="1"/>
          <p:nvPr/>
        </p:nvSpPr>
        <p:spPr>
          <a:xfrm>
            <a:off x="3268663" y="2927350"/>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27"/>
          <p:cNvSpPr txBox="1"/>
          <p:nvPr/>
        </p:nvSpPr>
        <p:spPr>
          <a:xfrm>
            <a:off x="3200400" y="1919288"/>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6" name="Text Box 21"/>
          <p:cNvSpPr txBox="1">
            <a:spLocks noChangeArrowheads="1"/>
          </p:cNvSpPr>
          <p:nvPr/>
        </p:nvSpPr>
        <p:spPr bwMode="ltGray">
          <a:xfrm>
            <a:off x="2628106" y="6093204"/>
            <a:ext cx="461089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7" name="TextBox 16"/>
          <p:cNvSpPr txBox="1">
            <a:spLocks noChangeArrowheads="1"/>
          </p:cNvSpPr>
          <p:nvPr/>
        </p:nvSpPr>
        <p:spPr bwMode="auto">
          <a:xfrm>
            <a:off x="1117600" y="5075238"/>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dirty="0" smtClean="0">
                <a:solidFill>
                  <a:schemeClr val="bg1"/>
                </a:solidFill>
                <a:cs typeface="Arial" charset="0"/>
              </a:rPr>
              <a:t>Interaction with genetic/other biological factors</a:t>
            </a:r>
            <a:endParaRPr lang="en-US" altLang="en-US" sz="1600" b="1" dirty="0">
              <a:solidFill>
                <a:schemeClr val="bg1"/>
              </a:solidFill>
              <a:cs typeface="Arial" charset="0"/>
            </a:endParaRPr>
          </a:p>
        </p:txBody>
      </p:sp>
      <p:sp>
        <p:nvSpPr>
          <p:cNvPr id="18" name="Rectangle 17"/>
          <p:cNvSpPr/>
          <p:nvPr/>
        </p:nvSpPr>
        <p:spPr>
          <a:xfrm>
            <a:off x="1676400" y="2590800"/>
            <a:ext cx="6019800" cy="10668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76400" y="1812925"/>
            <a:ext cx="6019800" cy="1235075"/>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P spid="18" grpId="1"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3009927" cy="769441"/>
          </a:xfrm>
          <a:prstGeom prst="rect">
            <a:avLst/>
          </a:prstGeom>
        </p:spPr>
        <p:txBody>
          <a:bodyPr wrap="none">
            <a:spAutoFit/>
          </a:bodyPr>
          <a:lstStyle/>
          <a:p>
            <a:r>
              <a:rPr lang="en-US" sz="4400" dirty="0" smtClean="0">
                <a:solidFill>
                  <a:schemeClr val="bg1"/>
                </a:solidFill>
              </a:rPr>
              <a:t>Social status</a:t>
            </a:r>
          </a:p>
        </p:txBody>
      </p:sp>
      <p:sp>
        <p:nvSpPr>
          <p:cNvPr id="3" name="Rectangle 2"/>
          <p:cNvSpPr/>
          <p:nvPr/>
        </p:nvSpPr>
        <p:spPr>
          <a:xfrm>
            <a:off x="990600" y="1447800"/>
            <a:ext cx="7391400" cy="1200329"/>
          </a:xfrm>
          <a:prstGeom prst="rect">
            <a:avLst/>
          </a:prstGeom>
        </p:spPr>
        <p:txBody>
          <a:bodyPr wrap="square">
            <a:spAutoFit/>
          </a:bodyPr>
          <a:lstStyle/>
          <a:p>
            <a:r>
              <a:rPr lang="en-US" sz="2400" dirty="0" smtClean="0">
                <a:solidFill>
                  <a:schemeClr val="bg1"/>
                </a:solidFill>
              </a:rPr>
              <a:t>“the relative rank that an individual holds, with attendant rights, duties, and lifestyle, in a social hierarchy based upon honor or prestige.” </a:t>
            </a:r>
            <a:endParaRPr lang="en-US" sz="2400" dirty="0">
              <a:solidFill>
                <a:schemeClr val="bg1"/>
              </a:solidFill>
            </a:endParaRPr>
          </a:p>
        </p:txBody>
      </p:sp>
      <p:sp>
        <p:nvSpPr>
          <p:cNvPr id="4" name="Text Box 21"/>
          <p:cNvSpPr txBox="1">
            <a:spLocks noChangeArrowheads="1"/>
          </p:cNvSpPr>
          <p:nvPr/>
        </p:nvSpPr>
        <p:spPr bwMode="ltGray">
          <a:xfrm>
            <a:off x="990600" y="2819400"/>
            <a:ext cx="7162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smtClean="0">
                <a:solidFill>
                  <a:schemeClr val="bg2"/>
                </a:solidFill>
                <a:cs typeface="Arial" charset="0"/>
              </a:rPr>
              <a:t>www.brittannica.com</a:t>
            </a:r>
            <a:endParaRPr kumimoji="1" lang="en-US" altLang="en-US" sz="1100" dirty="0">
              <a:solidFill>
                <a:schemeClr val="bg2"/>
              </a:solidFill>
              <a:cs typeface="Arial" charset="0"/>
            </a:endParaRPr>
          </a:p>
        </p:txBody>
      </p:sp>
      <p:sp>
        <p:nvSpPr>
          <p:cNvPr id="5" name="Rectangle 4"/>
          <p:cNvSpPr/>
          <p:nvPr/>
        </p:nvSpPr>
        <p:spPr>
          <a:xfrm>
            <a:off x="1066800" y="3276600"/>
            <a:ext cx="7391400" cy="830997"/>
          </a:xfrm>
          <a:prstGeom prst="rect">
            <a:avLst/>
          </a:prstGeom>
        </p:spPr>
        <p:txBody>
          <a:bodyPr wrap="square">
            <a:spAutoFit/>
          </a:bodyPr>
          <a:lstStyle/>
          <a:p>
            <a:r>
              <a:rPr lang="en-US" sz="2400" dirty="0" smtClean="0">
                <a:solidFill>
                  <a:schemeClr val="bg1"/>
                </a:solidFill>
              </a:rPr>
              <a:t>“relations of ownership or control over productive resources (i.e. physical, financial and organizational).” </a:t>
            </a:r>
            <a:endParaRPr lang="en-US" sz="2400" dirty="0">
              <a:solidFill>
                <a:schemeClr val="bg1"/>
              </a:solidFill>
            </a:endParaRPr>
          </a:p>
        </p:txBody>
      </p:sp>
      <p:sp>
        <p:nvSpPr>
          <p:cNvPr id="6" name="Text Box 21"/>
          <p:cNvSpPr txBox="1">
            <a:spLocks noChangeArrowheads="1"/>
          </p:cNvSpPr>
          <p:nvPr/>
        </p:nvSpPr>
        <p:spPr bwMode="ltGray">
          <a:xfrm>
            <a:off x="1066800" y="4343400"/>
            <a:ext cx="7162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smtClean="0">
                <a:solidFill>
                  <a:schemeClr val="bg2"/>
                </a:solidFill>
              </a:rPr>
              <a:t>WHO  Social Determinants of Health</a:t>
            </a:r>
            <a:endParaRPr kumimoji="1" lang="en-US" altLang="en-US" sz="1100" dirty="0">
              <a:solidFill>
                <a:schemeClr val="bg2"/>
              </a:solidFill>
              <a:cs typeface="Arial" charset="0"/>
            </a:endParaRPr>
          </a:p>
        </p:txBody>
      </p:sp>
      <p:pic>
        <p:nvPicPr>
          <p:cNvPr id="7" name="Picture 6" descr="obama.jpg"/>
          <p:cNvPicPr>
            <a:picLocks noChangeAspect="1"/>
          </p:cNvPicPr>
          <p:nvPr/>
        </p:nvPicPr>
        <p:blipFill>
          <a:blip r:embed="rId3" cstate="print"/>
          <a:stretch>
            <a:fillRect/>
          </a:stretch>
        </p:blipFill>
        <p:spPr>
          <a:xfrm>
            <a:off x="304800" y="4876800"/>
            <a:ext cx="2657475" cy="1724025"/>
          </a:xfrm>
          <a:prstGeom prst="rect">
            <a:avLst/>
          </a:prstGeom>
        </p:spPr>
      </p:pic>
      <p:pic>
        <p:nvPicPr>
          <p:cNvPr id="8" name="Picture 7" descr="Secretservice_Pope_Benedict.jpg"/>
          <p:cNvPicPr>
            <a:picLocks noChangeAspect="1"/>
          </p:cNvPicPr>
          <p:nvPr/>
        </p:nvPicPr>
        <p:blipFill>
          <a:blip r:embed="rId4" cstate="print"/>
          <a:stretch>
            <a:fillRect/>
          </a:stretch>
        </p:blipFill>
        <p:spPr>
          <a:xfrm>
            <a:off x="3581400" y="4800600"/>
            <a:ext cx="1732356" cy="1828800"/>
          </a:xfrm>
          <a:prstGeom prst="rect">
            <a:avLst/>
          </a:prstGeom>
        </p:spPr>
      </p:pic>
      <p:pic>
        <p:nvPicPr>
          <p:cNvPr id="9" name="Picture 8" descr="marine.jpg"/>
          <p:cNvPicPr>
            <a:picLocks noChangeAspect="1"/>
          </p:cNvPicPr>
          <p:nvPr/>
        </p:nvPicPr>
        <p:blipFill>
          <a:blip r:embed="rId5" cstate="print"/>
          <a:stretch>
            <a:fillRect/>
          </a:stretch>
        </p:blipFill>
        <p:spPr>
          <a:xfrm>
            <a:off x="5943600" y="4800600"/>
            <a:ext cx="1601133" cy="18161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5623784" cy="769441"/>
          </a:xfrm>
          <a:prstGeom prst="rect">
            <a:avLst/>
          </a:prstGeom>
        </p:spPr>
        <p:txBody>
          <a:bodyPr wrap="none">
            <a:spAutoFit/>
          </a:bodyPr>
          <a:lstStyle/>
          <a:p>
            <a:r>
              <a:rPr lang="en-US" sz="4400" dirty="0" smtClean="0">
                <a:solidFill>
                  <a:schemeClr val="bg1"/>
                </a:solidFill>
              </a:rPr>
              <a:t>Socioeconomic position</a:t>
            </a:r>
          </a:p>
        </p:txBody>
      </p:sp>
      <p:sp>
        <p:nvSpPr>
          <p:cNvPr id="3" name="Rectangle 2"/>
          <p:cNvSpPr/>
          <p:nvPr/>
        </p:nvSpPr>
        <p:spPr>
          <a:xfrm>
            <a:off x="1066800" y="1905000"/>
            <a:ext cx="6629400" cy="2062103"/>
          </a:xfrm>
          <a:prstGeom prst="rect">
            <a:avLst/>
          </a:prstGeom>
        </p:spPr>
        <p:txBody>
          <a:bodyPr wrap="square">
            <a:spAutoFit/>
          </a:bodyPr>
          <a:lstStyle/>
          <a:p>
            <a:r>
              <a:rPr lang="en-US" sz="3200" dirty="0" smtClean="0">
                <a:solidFill>
                  <a:schemeClr val="bg1"/>
                </a:solidFill>
              </a:rPr>
              <a:t>“… the social and economic factors that influence what positions individuals or groups hold within the structure of a society”</a:t>
            </a:r>
            <a:endParaRPr lang="en-US" sz="3200" dirty="0">
              <a:solidFill>
                <a:schemeClr val="bg1"/>
              </a:solidFill>
            </a:endParaRPr>
          </a:p>
        </p:txBody>
      </p:sp>
      <p:sp>
        <p:nvSpPr>
          <p:cNvPr id="4" name="TextBox 3"/>
          <p:cNvSpPr txBox="1"/>
          <p:nvPr/>
        </p:nvSpPr>
        <p:spPr>
          <a:xfrm>
            <a:off x="533400" y="5410200"/>
            <a:ext cx="4114800" cy="307777"/>
          </a:xfrm>
          <a:prstGeom prst="rect">
            <a:avLst/>
          </a:prstGeom>
          <a:noFill/>
        </p:spPr>
        <p:txBody>
          <a:bodyPr wrap="square">
            <a:spAutoFit/>
          </a:bodyPr>
          <a:lstStyle/>
          <a:p>
            <a:pPr>
              <a:defRPr/>
            </a:pPr>
            <a:r>
              <a:rPr lang="en-US" sz="1400" dirty="0" err="1" smtClean="0">
                <a:solidFill>
                  <a:schemeClr val="bg2"/>
                </a:solidFill>
                <a:latin typeface="Calibri" pitchFamily="34" charset="0"/>
              </a:rPr>
              <a:t>Galobardes</a:t>
            </a:r>
            <a:r>
              <a:rPr lang="en-US" sz="1400" dirty="0" smtClean="0">
                <a:solidFill>
                  <a:schemeClr val="bg2"/>
                </a:solidFill>
                <a:latin typeface="Calibri" pitchFamily="34" charset="0"/>
              </a:rPr>
              <a:t> et al 2006</a:t>
            </a:r>
            <a:endParaRPr lang="en-US" sz="1400" dirty="0">
              <a:solidFill>
                <a:schemeClr val="bg2"/>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P graphic ch23531.f1.jpg"/>
          <p:cNvPicPr>
            <a:picLocks noChangeAspect="1"/>
          </p:cNvPicPr>
          <p:nvPr/>
        </p:nvPicPr>
        <p:blipFill>
          <a:blip r:embed="rId2" cstate="print"/>
          <a:stretch>
            <a:fillRect/>
          </a:stretch>
        </p:blipFill>
        <p:spPr>
          <a:xfrm>
            <a:off x="304800" y="838200"/>
            <a:ext cx="8573935" cy="4114800"/>
          </a:xfrm>
          <a:prstGeom prst="rect">
            <a:avLst/>
          </a:prstGeom>
        </p:spPr>
      </p:pic>
      <p:sp>
        <p:nvSpPr>
          <p:cNvPr id="4" name="TextBox 3"/>
          <p:cNvSpPr txBox="1"/>
          <p:nvPr/>
        </p:nvSpPr>
        <p:spPr>
          <a:xfrm>
            <a:off x="533400" y="5410200"/>
            <a:ext cx="4114800" cy="307777"/>
          </a:xfrm>
          <a:prstGeom prst="rect">
            <a:avLst/>
          </a:prstGeom>
          <a:noFill/>
        </p:spPr>
        <p:txBody>
          <a:bodyPr wrap="square">
            <a:spAutoFit/>
          </a:bodyPr>
          <a:lstStyle/>
          <a:p>
            <a:pPr>
              <a:defRPr/>
            </a:pPr>
            <a:r>
              <a:rPr lang="en-US" sz="1400" dirty="0" err="1" smtClean="0">
                <a:solidFill>
                  <a:schemeClr val="bg2"/>
                </a:solidFill>
                <a:latin typeface="Calibri" pitchFamily="34" charset="0"/>
              </a:rPr>
              <a:t>Galobardes</a:t>
            </a:r>
            <a:r>
              <a:rPr lang="en-US" sz="1400" dirty="0" smtClean="0">
                <a:solidFill>
                  <a:schemeClr val="bg2"/>
                </a:solidFill>
                <a:latin typeface="Calibri" pitchFamily="34" charset="0"/>
              </a:rPr>
              <a:t> et al 2006</a:t>
            </a:r>
            <a:endParaRPr lang="en-US" sz="1400" dirty="0">
              <a:solidFill>
                <a:schemeClr val="bg2"/>
              </a:solidFill>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7C050A9-E03B-4D4B-AE30-37500BA6B698}" type="slidenum">
              <a:rPr lang="en-US" altLang="en-US"/>
              <a:pPr/>
              <a:t>18</a:t>
            </a:fld>
            <a:endParaRPr lang="en-US" altLang="en-US"/>
          </a:p>
        </p:txBody>
      </p:sp>
      <p:sp>
        <p:nvSpPr>
          <p:cNvPr id="3" name="Rectangle 2"/>
          <p:cNvSpPr txBox="1">
            <a:spLocks noChangeArrowheads="1"/>
          </p:cNvSpPr>
          <p:nvPr/>
        </p:nvSpPr>
        <p:spPr bwMode="auto">
          <a:xfrm>
            <a:off x="457200" y="274638"/>
            <a:ext cx="8229600" cy="86836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bg1"/>
                </a:solidFill>
                <a:effectLst/>
                <a:uLnTx/>
                <a:uFillTx/>
                <a:latin typeface="+mj-lt"/>
                <a:ea typeface="+mj-ea"/>
                <a:cs typeface="+mj-cs"/>
              </a:rPr>
              <a:t>SES Across The </a:t>
            </a:r>
            <a:r>
              <a:rPr kumimoji="0" lang="en-US" altLang="en-US" sz="4400" b="0" i="0" u="none" strike="noStrike" kern="1200" cap="none" spc="0" normalizeH="0" baseline="0" noProof="0" dirty="0" err="1" smtClean="0">
                <a:ln>
                  <a:noFill/>
                </a:ln>
                <a:solidFill>
                  <a:schemeClr val="bg1"/>
                </a:solidFill>
                <a:effectLst/>
                <a:uLnTx/>
                <a:uFillTx/>
                <a:latin typeface="+mj-lt"/>
                <a:ea typeface="+mj-ea"/>
                <a:cs typeface="+mj-cs"/>
              </a:rPr>
              <a:t>Lifecourse</a:t>
            </a:r>
            <a:r>
              <a:rPr kumimoji="0" lang="en-US" altLang="en-US" sz="4400" b="0" i="0" u="none" strike="noStrike" kern="1200" cap="none" spc="0" normalizeH="0" baseline="0" noProof="0" dirty="0" smtClean="0">
                <a:ln>
                  <a:noFill/>
                </a:ln>
                <a:solidFill>
                  <a:schemeClr val="bg1"/>
                </a:solidFill>
                <a:effectLst/>
                <a:uLnTx/>
                <a:uFillTx/>
                <a:latin typeface="+mj-lt"/>
                <a:ea typeface="+mj-ea"/>
                <a:cs typeface="+mj-cs"/>
              </a:rPr>
              <a:t>: </a:t>
            </a:r>
          </a:p>
        </p:txBody>
      </p:sp>
      <p:sp>
        <p:nvSpPr>
          <p:cNvPr id="4" name="Rectangle 3"/>
          <p:cNvSpPr txBox="1">
            <a:spLocks noChangeArrowheads="1"/>
          </p:cNvSpPr>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3200" b="0" i="0" u="none" strike="noStrike" kern="1200" cap="none" spc="0" normalizeH="0" baseline="0" noProof="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28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206375" y="3611563"/>
            <a:ext cx="1530350" cy="473075"/>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bg1"/>
                </a:solidFill>
                <a:latin typeface="Times New Roman" pitchFamily="18" charset="0"/>
              </a:rPr>
              <a:t>Education</a:t>
            </a:r>
          </a:p>
        </p:txBody>
      </p:sp>
      <p:sp>
        <p:nvSpPr>
          <p:cNvPr id="6" name="Text Box 5"/>
          <p:cNvSpPr txBox="1">
            <a:spLocks noChangeArrowheads="1"/>
          </p:cNvSpPr>
          <p:nvPr/>
        </p:nvSpPr>
        <p:spPr bwMode="auto">
          <a:xfrm>
            <a:off x="3051175" y="3429000"/>
            <a:ext cx="1417638" cy="1200329"/>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smtClean="0">
                <a:solidFill>
                  <a:schemeClr val="bg1"/>
                </a:solidFill>
                <a:latin typeface="Times New Roman" pitchFamily="18" charset="0"/>
              </a:rPr>
              <a:t>Older Age </a:t>
            </a:r>
            <a:r>
              <a:rPr lang="en-US" altLang="en-US" sz="2400" dirty="0">
                <a:solidFill>
                  <a:schemeClr val="bg1"/>
                </a:solidFill>
                <a:latin typeface="Times New Roman" pitchFamily="18" charset="0"/>
              </a:rPr>
              <a:t>Health</a:t>
            </a:r>
          </a:p>
        </p:txBody>
      </p:sp>
      <p:sp>
        <p:nvSpPr>
          <p:cNvPr id="7" name="Text Box 6"/>
          <p:cNvSpPr txBox="1">
            <a:spLocks noChangeArrowheads="1"/>
          </p:cNvSpPr>
          <p:nvPr/>
        </p:nvSpPr>
        <p:spPr bwMode="auto">
          <a:xfrm>
            <a:off x="1703388" y="2133600"/>
            <a:ext cx="1320800" cy="83343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bg1"/>
                </a:solidFill>
                <a:latin typeface="Times New Roman" pitchFamily="18" charset="0"/>
              </a:rPr>
              <a:t>Adult income</a:t>
            </a:r>
          </a:p>
        </p:txBody>
      </p:sp>
      <p:sp>
        <p:nvSpPr>
          <p:cNvPr id="8" name="Text Box 7"/>
          <p:cNvSpPr txBox="1">
            <a:spLocks noChangeArrowheads="1"/>
          </p:cNvSpPr>
          <p:nvPr/>
        </p:nvSpPr>
        <p:spPr bwMode="auto">
          <a:xfrm>
            <a:off x="1681163" y="4851400"/>
            <a:ext cx="1685925" cy="8382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bg1"/>
                </a:solidFill>
                <a:latin typeface="Times New Roman" pitchFamily="18" charset="0"/>
              </a:rPr>
              <a:t>Adult occupation</a:t>
            </a:r>
          </a:p>
        </p:txBody>
      </p:sp>
      <p:cxnSp>
        <p:nvCxnSpPr>
          <p:cNvPr id="9" name="AutoShape 8"/>
          <p:cNvCxnSpPr>
            <a:cxnSpLocks noChangeShapeType="1"/>
            <a:stCxn id="5" idx="3"/>
            <a:endCxn id="6" idx="1"/>
          </p:cNvCxnSpPr>
          <p:nvPr/>
        </p:nvCxnSpPr>
        <p:spPr bwMode="auto">
          <a:xfrm>
            <a:off x="1736725" y="3848101"/>
            <a:ext cx="1314450" cy="18106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a:stCxn id="5" idx="3"/>
            <a:endCxn id="7" idx="2"/>
          </p:cNvCxnSpPr>
          <p:nvPr/>
        </p:nvCxnSpPr>
        <p:spPr bwMode="auto">
          <a:xfrm flipV="1">
            <a:off x="1736725" y="2967038"/>
            <a:ext cx="627063" cy="881063"/>
          </a:xfrm>
          <a:prstGeom prst="curvedConnector2">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 name="AutoShape 10"/>
          <p:cNvCxnSpPr>
            <a:cxnSpLocks noChangeShapeType="1"/>
            <a:stCxn id="5" idx="3"/>
            <a:endCxn id="8" idx="0"/>
          </p:cNvCxnSpPr>
          <p:nvPr/>
        </p:nvCxnSpPr>
        <p:spPr bwMode="auto">
          <a:xfrm>
            <a:off x="1744663" y="3848100"/>
            <a:ext cx="779462" cy="995363"/>
          </a:xfrm>
          <a:prstGeom prst="curvedConnector2">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2" name="Rectangle 11"/>
          <p:cNvSpPr>
            <a:spLocks noChangeArrowheads="1"/>
          </p:cNvSpPr>
          <p:nvPr/>
        </p:nvSpPr>
        <p:spPr bwMode="auto">
          <a:xfrm>
            <a:off x="4724400" y="2054225"/>
            <a:ext cx="42100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smtClean="0">
                <a:solidFill>
                  <a:schemeClr val="bg1"/>
                </a:solidFill>
                <a:latin typeface="Times New Roman" pitchFamily="18" charset="0"/>
                <a:cs typeface="Times New Roman" pitchFamily="18" charset="0"/>
              </a:rPr>
              <a:t>Latency/critical period model: </a:t>
            </a:r>
            <a:endParaRPr lang="en-US" altLang="en-US" sz="2400" b="1" dirty="0">
              <a:solidFill>
                <a:schemeClr val="bg1"/>
              </a:solidFill>
              <a:latin typeface="Times New Roman" pitchFamily="18" charset="0"/>
              <a:cs typeface="Times New Roman" pitchFamily="18" charset="0"/>
            </a:endParaRPr>
          </a:p>
          <a:p>
            <a:pPr eaLnBrk="1" hangingPunct="1"/>
            <a:r>
              <a:rPr lang="en-US" altLang="en-US" sz="2400" dirty="0">
                <a:solidFill>
                  <a:schemeClr val="bg1"/>
                </a:solidFill>
                <a:latin typeface="Times New Roman" pitchFamily="18" charset="0"/>
                <a:cs typeface="Times New Roman" pitchFamily="18" charset="0"/>
              </a:rPr>
              <a:t>Exposure during sensitive window puts one at risk for development of disease </a:t>
            </a:r>
            <a:r>
              <a:rPr lang="en-US" altLang="en-US" sz="2400" dirty="0" smtClean="0">
                <a:solidFill>
                  <a:schemeClr val="bg1"/>
                </a:solidFill>
                <a:latin typeface="Times New Roman" pitchFamily="18" charset="0"/>
                <a:cs typeface="Times New Roman" pitchFamily="18" charset="0"/>
              </a:rPr>
              <a:t>later </a:t>
            </a:r>
            <a:r>
              <a:rPr lang="en-US" altLang="en-US" sz="2400" dirty="0">
                <a:solidFill>
                  <a:schemeClr val="bg1"/>
                </a:solidFill>
                <a:latin typeface="Times New Roman" pitchFamily="18" charset="0"/>
                <a:cs typeface="Times New Roman" pitchFamily="18" charset="0"/>
              </a:rPr>
              <a:t>in life.  Exposures encountered  </a:t>
            </a:r>
            <a:r>
              <a:rPr lang="en-US" altLang="en-US" sz="2400" i="1" dirty="0">
                <a:solidFill>
                  <a:schemeClr val="bg1"/>
                </a:solidFill>
                <a:latin typeface="Times New Roman" pitchFamily="18" charset="0"/>
                <a:cs typeface="Times New Roman" pitchFamily="18" charset="0"/>
              </a:rPr>
              <a:t>after</a:t>
            </a:r>
            <a:r>
              <a:rPr lang="en-US" altLang="en-US" sz="2400" dirty="0">
                <a:solidFill>
                  <a:schemeClr val="bg1"/>
                </a:solidFill>
                <a:latin typeface="Times New Roman" pitchFamily="18" charset="0"/>
                <a:cs typeface="Times New Roman" pitchFamily="18" charset="0"/>
              </a:rPr>
              <a:t> the critical window closes do not influence risk.  Focus on early life experiences that do not have a cumulative effect.</a:t>
            </a:r>
            <a:r>
              <a:rPr lang="en-US" altLang="en-US" sz="2400" dirty="0">
                <a:solidFill>
                  <a:schemeClr val="bg1"/>
                </a:solidFill>
                <a:latin typeface="Times New Roman" pitchFamily="18" charset="0"/>
              </a:rPr>
              <a:t> </a:t>
            </a:r>
          </a:p>
        </p:txBody>
      </p:sp>
      <p:grpSp>
        <p:nvGrpSpPr>
          <p:cNvPr id="13" name="Group 12"/>
          <p:cNvGrpSpPr>
            <a:grpSpLocks/>
          </p:cNvGrpSpPr>
          <p:nvPr/>
        </p:nvGrpSpPr>
        <p:grpSpPr bwMode="auto">
          <a:xfrm>
            <a:off x="228600" y="4168775"/>
            <a:ext cx="1444625" cy="1874838"/>
            <a:chOff x="144" y="2626"/>
            <a:chExt cx="910" cy="1181"/>
          </a:xfrm>
        </p:grpSpPr>
        <p:sp>
          <p:nvSpPr>
            <p:cNvPr id="14" name="Text Box 13"/>
            <p:cNvSpPr txBox="1">
              <a:spLocks noChangeArrowheads="1"/>
            </p:cNvSpPr>
            <p:nvPr/>
          </p:nvSpPr>
          <p:spPr bwMode="auto">
            <a:xfrm>
              <a:off x="144" y="2789"/>
              <a:ext cx="910"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a:solidFill>
                    <a:srgbClr val="008000"/>
                  </a:solidFill>
                  <a:latin typeface="Times New Roman" pitchFamily="18" charset="0"/>
                </a:rPr>
                <a:t>Cognitive</a:t>
              </a:r>
            </a:p>
            <a:p>
              <a:pPr eaLnBrk="1" hangingPunct="1"/>
              <a:r>
                <a:rPr lang="en-US" altLang="en-US" sz="2000">
                  <a:solidFill>
                    <a:srgbClr val="008000"/>
                  </a:solidFill>
                  <a:latin typeface="Times New Roman" pitchFamily="18" charset="0"/>
                </a:rPr>
                <a:t> experiences</a:t>
              </a:r>
            </a:p>
            <a:p>
              <a:pPr eaLnBrk="1" hangingPunct="1"/>
              <a:r>
                <a:rPr lang="en-US" altLang="en-US" sz="2000">
                  <a:solidFill>
                    <a:srgbClr val="008000"/>
                  </a:solidFill>
                  <a:latin typeface="Times New Roman" pitchFamily="18" charset="0"/>
                </a:rPr>
                <a:t>Knowledge</a:t>
              </a:r>
            </a:p>
            <a:p>
              <a:pPr eaLnBrk="1" hangingPunct="1"/>
              <a:r>
                <a:rPr lang="en-US" altLang="en-US" sz="2000">
                  <a:solidFill>
                    <a:srgbClr val="008000"/>
                  </a:solidFill>
                  <a:latin typeface="Times New Roman" pitchFamily="18" charset="0"/>
                </a:rPr>
                <a:t>Credential</a:t>
              </a:r>
            </a:p>
            <a:p>
              <a:pPr eaLnBrk="1" hangingPunct="1"/>
              <a:r>
                <a:rPr lang="en-US" altLang="en-US" sz="2000">
                  <a:solidFill>
                    <a:srgbClr val="008000"/>
                  </a:solidFill>
                  <a:latin typeface="Times New Roman" pitchFamily="18" charset="0"/>
                </a:rPr>
                <a:t>Social ties</a:t>
              </a:r>
            </a:p>
          </p:txBody>
        </p:sp>
        <p:sp>
          <p:nvSpPr>
            <p:cNvPr id="15" name="AutoShape 14"/>
            <p:cNvSpPr>
              <a:spLocks/>
            </p:cNvSpPr>
            <p:nvPr/>
          </p:nvSpPr>
          <p:spPr bwMode="auto">
            <a:xfrm rot="5400000">
              <a:off x="420" y="2407"/>
              <a:ext cx="202" cy="640"/>
            </a:xfrm>
            <a:prstGeom prst="leftBrace">
              <a:avLst>
                <a:gd name="adj1" fmla="val 26403"/>
                <a:gd name="adj2" fmla="val 50000"/>
              </a:avLst>
            </a:prstGeom>
            <a:noFill/>
            <a:ln w="25400">
              <a:solidFill>
                <a:srgbClr val="008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0A33AF4-8BCB-4ECF-9582-7C45C70B6860}" type="slidenum">
              <a:rPr lang="en-US" altLang="en-US"/>
              <a:pPr/>
              <a:t>19</a:t>
            </a:fld>
            <a:endParaRPr lang="en-US" altLang="en-US"/>
          </a:p>
        </p:txBody>
      </p:sp>
      <p:sp>
        <p:nvSpPr>
          <p:cNvPr id="4" name="Rectangle 3"/>
          <p:cNvSpPr txBox="1">
            <a:spLocks noChangeArrowheads="1"/>
          </p:cNvSpPr>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3200" b="0" i="0" u="none" strike="noStrike" kern="1200" cap="none" spc="0" normalizeH="0" baseline="0" noProof="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28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206375" y="3644900"/>
            <a:ext cx="1530350" cy="473075"/>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bg1"/>
                </a:solidFill>
                <a:latin typeface="Times New Roman" pitchFamily="18" charset="0"/>
              </a:rPr>
              <a:t>Education</a:t>
            </a:r>
          </a:p>
        </p:txBody>
      </p:sp>
      <p:sp>
        <p:nvSpPr>
          <p:cNvPr id="6" name="Text Box 5"/>
          <p:cNvSpPr txBox="1">
            <a:spLocks noChangeArrowheads="1"/>
          </p:cNvSpPr>
          <p:nvPr/>
        </p:nvSpPr>
        <p:spPr bwMode="auto">
          <a:xfrm>
            <a:off x="3051175" y="3505200"/>
            <a:ext cx="1417638" cy="8382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bg1"/>
                </a:solidFill>
                <a:latin typeface="Times New Roman" pitchFamily="18" charset="0"/>
              </a:rPr>
              <a:t>Old Age Health</a:t>
            </a:r>
          </a:p>
        </p:txBody>
      </p:sp>
      <p:sp>
        <p:nvSpPr>
          <p:cNvPr id="7" name="Text Box 6"/>
          <p:cNvSpPr txBox="1">
            <a:spLocks noChangeArrowheads="1"/>
          </p:cNvSpPr>
          <p:nvPr/>
        </p:nvSpPr>
        <p:spPr bwMode="auto">
          <a:xfrm>
            <a:off x="1703388" y="2128838"/>
            <a:ext cx="1320800" cy="8382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bg1"/>
                </a:solidFill>
                <a:latin typeface="Times New Roman" pitchFamily="18" charset="0"/>
              </a:rPr>
              <a:t>Adult income</a:t>
            </a:r>
          </a:p>
        </p:txBody>
      </p:sp>
      <p:sp>
        <p:nvSpPr>
          <p:cNvPr id="8" name="Text Box 7"/>
          <p:cNvSpPr txBox="1">
            <a:spLocks noChangeArrowheads="1"/>
          </p:cNvSpPr>
          <p:nvPr/>
        </p:nvSpPr>
        <p:spPr bwMode="auto">
          <a:xfrm>
            <a:off x="1681163" y="4851400"/>
            <a:ext cx="1685925" cy="8382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bg1"/>
                </a:solidFill>
                <a:latin typeface="Times New Roman" pitchFamily="18" charset="0"/>
              </a:rPr>
              <a:t>Adult occupation</a:t>
            </a:r>
          </a:p>
        </p:txBody>
      </p:sp>
      <p:cxnSp>
        <p:nvCxnSpPr>
          <p:cNvPr id="9" name="AutoShape 8"/>
          <p:cNvCxnSpPr>
            <a:cxnSpLocks noChangeShapeType="1"/>
            <a:stCxn id="5" idx="3"/>
            <a:endCxn id="7" idx="2"/>
          </p:cNvCxnSpPr>
          <p:nvPr/>
        </p:nvCxnSpPr>
        <p:spPr bwMode="auto">
          <a:xfrm flipV="1">
            <a:off x="1744663" y="2974975"/>
            <a:ext cx="619125" cy="906463"/>
          </a:xfrm>
          <a:prstGeom prst="curvedConnector2">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a:stCxn id="5" idx="3"/>
            <a:endCxn id="8" idx="0"/>
          </p:cNvCxnSpPr>
          <p:nvPr/>
        </p:nvCxnSpPr>
        <p:spPr bwMode="auto">
          <a:xfrm>
            <a:off x="1744663" y="3881438"/>
            <a:ext cx="779462" cy="962025"/>
          </a:xfrm>
          <a:prstGeom prst="curvedConnector2">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1" name="Rectangle 10"/>
          <p:cNvSpPr>
            <a:spLocks noChangeArrowheads="1"/>
          </p:cNvSpPr>
          <p:nvPr/>
        </p:nvSpPr>
        <p:spPr bwMode="auto">
          <a:xfrm>
            <a:off x="5011738" y="2054225"/>
            <a:ext cx="40513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a:solidFill>
                  <a:schemeClr val="bg1"/>
                </a:solidFill>
                <a:latin typeface="Times New Roman" pitchFamily="18" charset="0"/>
              </a:rPr>
              <a:t>Social trajectory model:</a:t>
            </a:r>
          </a:p>
          <a:p>
            <a:pPr eaLnBrk="1" hangingPunct="1"/>
            <a:r>
              <a:rPr lang="en-US" altLang="en-US" sz="2400" dirty="0">
                <a:solidFill>
                  <a:schemeClr val="bg1"/>
                </a:solidFill>
                <a:latin typeface="Times New Roman" pitchFamily="18" charset="0"/>
              </a:rPr>
              <a:t>Social disadvantage increases risk of future disadvantage later in life.  The initial insult does not necessarily have a harmful effect on the outcome – but the first exposure leads to subsequent exposures that then directly cause the outcome</a:t>
            </a:r>
            <a:r>
              <a:rPr lang="en-US" altLang="en-US" sz="2400" dirty="0">
                <a:latin typeface="Times New Roman" pitchFamily="18" charset="0"/>
              </a:rPr>
              <a:t>.</a:t>
            </a:r>
          </a:p>
        </p:txBody>
      </p:sp>
      <p:cxnSp>
        <p:nvCxnSpPr>
          <p:cNvPr id="12" name="AutoShape 11"/>
          <p:cNvCxnSpPr>
            <a:cxnSpLocks noChangeShapeType="1"/>
            <a:stCxn id="7" idx="3"/>
            <a:endCxn id="6" idx="0"/>
          </p:cNvCxnSpPr>
          <p:nvPr/>
        </p:nvCxnSpPr>
        <p:spPr bwMode="auto">
          <a:xfrm>
            <a:off x="3032125" y="2547938"/>
            <a:ext cx="728663" cy="949325"/>
          </a:xfrm>
          <a:prstGeom prst="curvedConnector2">
            <a:avLst/>
          </a:prstGeom>
          <a:noFill/>
          <a:ln w="12700">
            <a:solidFill>
              <a:schemeClr val="bg1"/>
            </a:solidFill>
            <a:round/>
            <a:headEnd/>
            <a:tailEnd type="stealth" w="lg" len="lg"/>
          </a:ln>
          <a:extLst>
            <a:ext uri="{909E8E84-426E-40DD-AFC4-6F175D3DCCD1}">
              <a14:hiddenFill xmlns:a14="http://schemas.microsoft.com/office/drawing/2010/main">
                <a:noFill/>
              </a14:hiddenFill>
            </a:ext>
          </a:extLst>
        </p:spPr>
      </p:cxnSp>
      <p:cxnSp>
        <p:nvCxnSpPr>
          <p:cNvPr id="13" name="AutoShape 12"/>
          <p:cNvCxnSpPr>
            <a:cxnSpLocks noChangeShapeType="1"/>
            <a:stCxn id="8" idx="3"/>
            <a:endCxn id="6" idx="2"/>
          </p:cNvCxnSpPr>
          <p:nvPr/>
        </p:nvCxnSpPr>
        <p:spPr bwMode="auto">
          <a:xfrm flipV="1">
            <a:off x="3375025" y="4351338"/>
            <a:ext cx="385763" cy="919162"/>
          </a:xfrm>
          <a:prstGeom prst="curvedConnector2">
            <a:avLst/>
          </a:prstGeom>
          <a:noFill/>
          <a:ln w="12700">
            <a:solidFill>
              <a:schemeClr val="bg1"/>
            </a:solidFill>
            <a:round/>
            <a:headEnd/>
            <a:tailEnd type="stealth" w="lg" len="lg"/>
          </a:ln>
          <a:extLst>
            <a:ext uri="{909E8E84-426E-40DD-AFC4-6F175D3DCCD1}">
              <a14:hiddenFill xmlns:a14="http://schemas.microsoft.com/office/drawing/2010/main">
                <a:noFill/>
              </a14:hiddenFill>
            </a:ext>
          </a:extLst>
        </p:spPr>
      </p:cxnSp>
      <p:grpSp>
        <p:nvGrpSpPr>
          <p:cNvPr id="14" name="Group 13"/>
          <p:cNvGrpSpPr>
            <a:grpSpLocks/>
          </p:cNvGrpSpPr>
          <p:nvPr/>
        </p:nvGrpSpPr>
        <p:grpSpPr bwMode="auto">
          <a:xfrm>
            <a:off x="3192463" y="1771650"/>
            <a:ext cx="1550987" cy="1047750"/>
            <a:chOff x="2011" y="1116"/>
            <a:chExt cx="977" cy="660"/>
          </a:xfrm>
        </p:grpSpPr>
        <p:sp>
          <p:nvSpPr>
            <p:cNvPr id="15" name="Text Box 14"/>
            <p:cNvSpPr txBox="1">
              <a:spLocks noChangeArrowheads="1"/>
            </p:cNvSpPr>
            <p:nvPr/>
          </p:nvSpPr>
          <p:spPr bwMode="auto">
            <a:xfrm>
              <a:off x="2207" y="1142"/>
              <a:ext cx="78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a:solidFill>
                    <a:srgbClr val="008000"/>
                  </a:solidFill>
                  <a:latin typeface="Times New Roman" pitchFamily="18" charset="0"/>
                </a:rPr>
                <a:t>Trajectory</a:t>
              </a:r>
            </a:p>
            <a:p>
              <a:pPr eaLnBrk="1" hangingPunct="1"/>
              <a:r>
                <a:rPr lang="en-US" altLang="en-US" sz="2000">
                  <a:solidFill>
                    <a:srgbClr val="008000"/>
                  </a:solidFill>
                  <a:latin typeface="Times New Roman" pitchFamily="18" charset="0"/>
                </a:rPr>
                <a:t>Stability</a:t>
              </a:r>
            </a:p>
            <a:p>
              <a:pPr eaLnBrk="1" hangingPunct="1"/>
              <a:r>
                <a:rPr lang="en-US" altLang="en-US" sz="2000">
                  <a:solidFill>
                    <a:srgbClr val="008000"/>
                  </a:solidFill>
                  <a:latin typeface="Times New Roman" pitchFamily="18" charset="0"/>
                </a:rPr>
                <a:t>Wealth</a:t>
              </a:r>
            </a:p>
          </p:txBody>
        </p:sp>
        <p:sp>
          <p:nvSpPr>
            <p:cNvPr id="16" name="AutoShape 15"/>
            <p:cNvSpPr>
              <a:spLocks/>
            </p:cNvSpPr>
            <p:nvPr/>
          </p:nvSpPr>
          <p:spPr bwMode="auto">
            <a:xfrm>
              <a:off x="2011" y="1116"/>
              <a:ext cx="202" cy="640"/>
            </a:xfrm>
            <a:prstGeom prst="leftBrace">
              <a:avLst>
                <a:gd name="adj1" fmla="val 26403"/>
                <a:gd name="adj2" fmla="val 50000"/>
              </a:avLst>
            </a:prstGeom>
            <a:noFill/>
            <a:ln w="25400">
              <a:solidFill>
                <a:srgbClr val="008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17" name="Group 16"/>
          <p:cNvGrpSpPr>
            <a:grpSpLocks/>
          </p:cNvGrpSpPr>
          <p:nvPr/>
        </p:nvGrpSpPr>
        <p:grpSpPr bwMode="auto">
          <a:xfrm>
            <a:off x="3359150" y="5027613"/>
            <a:ext cx="1628775" cy="1019175"/>
            <a:chOff x="2116" y="3167"/>
            <a:chExt cx="1026" cy="642"/>
          </a:xfrm>
        </p:grpSpPr>
        <p:sp>
          <p:nvSpPr>
            <p:cNvPr id="18" name="Text Box 17"/>
            <p:cNvSpPr txBox="1">
              <a:spLocks noChangeArrowheads="1"/>
            </p:cNvSpPr>
            <p:nvPr/>
          </p:nvSpPr>
          <p:spPr bwMode="auto">
            <a:xfrm>
              <a:off x="2294" y="3167"/>
              <a:ext cx="84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a:solidFill>
                    <a:srgbClr val="008000"/>
                  </a:solidFill>
                  <a:latin typeface="Times New Roman" pitchFamily="18" charset="0"/>
                </a:rPr>
                <a:t>Class</a:t>
              </a:r>
            </a:p>
            <a:p>
              <a:pPr eaLnBrk="1" hangingPunct="1"/>
              <a:r>
                <a:rPr lang="en-US" altLang="en-US" sz="2000">
                  <a:solidFill>
                    <a:srgbClr val="008000"/>
                  </a:solidFill>
                  <a:latin typeface="Times New Roman" pitchFamily="18" charset="0"/>
                </a:rPr>
                <a:t>Prestige</a:t>
              </a:r>
            </a:p>
            <a:p>
              <a:pPr eaLnBrk="1" hangingPunct="1"/>
              <a:r>
                <a:rPr lang="en-US" altLang="en-US" sz="2000">
                  <a:solidFill>
                    <a:srgbClr val="008000"/>
                  </a:solidFill>
                  <a:latin typeface="Times New Roman" pitchFamily="18" charset="0"/>
                </a:rPr>
                <a:t>Job content</a:t>
              </a:r>
            </a:p>
          </p:txBody>
        </p:sp>
        <p:sp>
          <p:nvSpPr>
            <p:cNvPr id="19" name="AutoShape 18"/>
            <p:cNvSpPr>
              <a:spLocks/>
            </p:cNvSpPr>
            <p:nvPr/>
          </p:nvSpPr>
          <p:spPr bwMode="auto">
            <a:xfrm>
              <a:off x="2116" y="3169"/>
              <a:ext cx="202" cy="640"/>
            </a:xfrm>
            <a:prstGeom prst="leftBrace">
              <a:avLst>
                <a:gd name="adj1" fmla="val 26403"/>
                <a:gd name="adj2" fmla="val 50000"/>
              </a:avLst>
            </a:prstGeom>
            <a:noFill/>
            <a:ln w="25400">
              <a:solidFill>
                <a:srgbClr val="008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20" name="Rectangle 2"/>
          <p:cNvSpPr txBox="1">
            <a:spLocks noChangeArrowheads="1"/>
          </p:cNvSpPr>
          <p:nvPr/>
        </p:nvSpPr>
        <p:spPr bwMode="auto">
          <a:xfrm>
            <a:off x="457200" y="274638"/>
            <a:ext cx="8229600" cy="86836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bg1"/>
                </a:solidFill>
                <a:effectLst/>
                <a:uLnTx/>
                <a:uFillTx/>
                <a:latin typeface="+mj-lt"/>
                <a:ea typeface="+mj-ea"/>
                <a:cs typeface="+mj-cs"/>
              </a:rPr>
              <a:t>SES Across The </a:t>
            </a:r>
            <a:r>
              <a:rPr kumimoji="0" lang="en-US" altLang="en-US" sz="4400" b="0" i="0" u="none" strike="noStrike" kern="1200" cap="none" spc="0" normalizeH="0" baseline="0" noProof="0" dirty="0" err="1" smtClean="0">
                <a:ln>
                  <a:noFill/>
                </a:ln>
                <a:solidFill>
                  <a:schemeClr val="bg1"/>
                </a:solidFill>
                <a:effectLst/>
                <a:uLnTx/>
                <a:uFillTx/>
                <a:latin typeface="+mj-lt"/>
                <a:ea typeface="+mj-ea"/>
                <a:cs typeface="+mj-cs"/>
              </a:rPr>
              <a:t>Lifecourse</a:t>
            </a:r>
            <a:r>
              <a:rPr kumimoji="0" lang="en-US" altLang="en-US" sz="4400" b="0" i="0" u="none" strike="noStrike" kern="1200" cap="none" spc="0" normalizeH="0" baseline="0" noProof="0" dirty="0" smtClean="0">
                <a:ln>
                  <a:noFill/>
                </a:ln>
                <a:solidFill>
                  <a:schemeClr val="bg1"/>
                </a:solidFill>
                <a:effectLst/>
                <a:uLnTx/>
                <a:uFillTx/>
                <a:latin typeface="+mj-lt"/>
                <a:ea typeface="+mj-ea"/>
                <a:cs typeface="+mj-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524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Social Justice Epidemiology</a:t>
            </a:r>
          </a:p>
        </p:txBody>
      </p:sp>
      <p:pic>
        <p:nvPicPr>
          <p:cNvPr id="41986" name="Picture 2"/>
          <p:cNvPicPr>
            <a:picLocks noChangeAspect="1" noChangeArrowheads="1"/>
          </p:cNvPicPr>
          <p:nvPr/>
        </p:nvPicPr>
        <p:blipFill>
          <a:blip r:embed="rId3" cstate="print"/>
          <a:srcRect l="7083" t="29630" r="17916" b="22222"/>
          <a:stretch>
            <a:fillRect/>
          </a:stretch>
        </p:blipFill>
        <p:spPr bwMode="auto">
          <a:xfrm>
            <a:off x="0" y="1371600"/>
            <a:ext cx="9144000" cy="3429000"/>
          </a:xfrm>
          <a:prstGeom prst="rect">
            <a:avLst/>
          </a:prstGeom>
          <a:noFill/>
          <a:ln w="9525">
            <a:noFill/>
            <a:miter lim="800000"/>
            <a:headEnd/>
            <a:tailEnd/>
          </a:ln>
        </p:spPr>
      </p:pic>
      <p:pic>
        <p:nvPicPr>
          <p:cNvPr id="7" name="Picture 6" descr="Meghan_Morris.jpg"/>
          <p:cNvPicPr>
            <a:picLocks noChangeAspect="1"/>
          </p:cNvPicPr>
          <p:nvPr/>
        </p:nvPicPr>
        <p:blipFill>
          <a:blip r:embed="rId4" cstate="print"/>
          <a:stretch>
            <a:fillRect/>
          </a:stretch>
        </p:blipFill>
        <p:spPr>
          <a:xfrm>
            <a:off x="609600" y="1143000"/>
            <a:ext cx="867455" cy="12954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1" y="481013"/>
            <a:ext cx="8305800" cy="9604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Childhood SES is associated with adult health</a:t>
            </a:r>
          </a:p>
        </p:txBody>
      </p:sp>
      <p:sp>
        <p:nvSpPr>
          <p:cNvPr id="3" name="Slide Number Placeholder 2"/>
          <p:cNvSpPr>
            <a:spLocks noGrp="1"/>
          </p:cNvSpPr>
          <p:nvPr>
            <p:ph type="sldNum" sz="quarter" idx="10"/>
          </p:nvPr>
        </p:nvSpPr>
        <p:spPr>
          <a:xfrm>
            <a:off x="8458200" y="6613525"/>
            <a:ext cx="517525" cy="244475"/>
          </a:xfrm>
          <a:noFill/>
        </p:spPr>
        <p:txBody>
          <a:bodyPr/>
          <a:lstStyle/>
          <a:p>
            <a:fld id="{4745AB43-CFCD-4E10-9F70-341FEE3C7F96}" type="slidenum">
              <a:rPr lang="en-US" smtClean="0">
                <a:latin typeface="Arial" pitchFamily="34" charset="0"/>
              </a:rPr>
              <a:pPr/>
              <a:t>20</a:t>
            </a:fld>
            <a:endParaRPr lang="en-US" smtClean="0">
              <a:latin typeface="Arial" pitchFamily="34" charset="0"/>
            </a:endParaRPr>
          </a:p>
        </p:txBody>
      </p:sp>
      <p:sp>
        <p:nvSpPr>
          <p:cNvPr id="4" name="TextBox 3"/>
          <p:cNvSpPr txBox="1">
            <a:spLocks noChangeArrowheads="1"/>
          </p:cNvSpPr>
          <p:nvPr/>
        </p:nvSpPr>
        <p:spPr bwMode="auto">
          <a:xfrm>
            <a:off x="1676400" y="4021138"/>
            <a:ext cx="6619875" cy="1724025"/>
          </a:xfrm>
          <a:prstGeom prst="rect">
            <a:avLst/>
          </a:prstGeom>
          <a:noFill/>
          <a:ln w="9525">
            <a:noFill/>
            <a:miter lim="800000"/>
            <a:headEnd/>
            <a:tailEnd/>
          </a:ln>
        </p:spPr>
        <p:txBody>
          <a:bodyPr wrap="square">
            <a:spAutoFit/>
          </a:bodyPr>
          <a:lstStyle/>
          <a:p>
            <a:pPr marL="111125" indent="-111125">
              <a:buFont typeface="Arial" pitchFamily="34" charset="0"/>
              <a:buChar char="•"/>
              <a:defRPr/>
            </a:pPr>
            <a:r>
              <a:rPr lang="en-US" dirty="0">
                <a:solidFill>
                  <a:schemeClr val="bg1"/>
                </a:solidFill>
              </a:rPr>
              <a:t> Health and Retirement Survey:</a:t>
            </a:r>
          </a:p>
          <a:p>
            <a:pPr>
              <a:buFont typeface="Arial" pitchFamily="34" charset="0"/>
              <a:buChar char="•"/>
              <a:defRPr/>
            </a:pPr>
            <a:endParaRPr lang="en-US" dirty="0">
              <a:solidFill>
                <a:schemeClr val="bg1"/>
              </a:solidFill>
            </a:endParaRPr>
          </a:p>
          <a:p>
            <a:pPr>
              <a:defRPr/>
            </a:pPr>
            <a:r>
              <a:rPr lang="en-US" dirty="0">
                <a:solidFill>
                  <a:schemeClr val="bg1"/>
                </a:solidFill>
              </a:rPr>
              <a:t>Parental occupation is associated with cardiovascular disease in middle age, </a:t>
            </a:r>
            <a:r>
              <a:rPr lang="en-US" i="1" dirty="0">
                <a:solidFill>
                  <a:schemeClr val="bg1"/>
                </a:solidFill>
              </a:rPr>
              <a:t>after taking into consideration current SES</a:t>
            </a:r>
            <a:r>
              <a:rPr lang="en-US" dirty="0">
                <a:solidFill>
                  <a:schemeClr val="bg1"/>
                </a:solidFill>
              </a:rPr>
              <a:t> (highest year of schooling) </a:t>
            </a:r>
          </a:p>
          <a:p>
            <a:pPr>
              <a:defRPr/>
            </a:pPr>
            <a:r>
              <a:rPr lang="en-US" sz="1600" dirty="0">
                <a:solidFill>
                  <a:schemeClr val="bg1"/>
                </a:solidFill>
              </a:rPr>
              <a:t>[</a:t>
            </a:r>
            <a:r>
              <a:rPr lang="en-US" sz="1600" dirty="0" err="1">
                <a:solidFill>
                  <a:schemeClr val="bg1"/>
                </a:solidFill>
              </a:rPr>
              <a:t>Gliksman</a:t>
            </a:r>
            <a:r>
              <a:rPr lang="en-US" sz="1600" dirty="0">
                <a:solidFill>
                  <a:schemeClr val="bg1"/>
                </a:solidFill>
              </a:rPr>
              <a:t> et al. 1995]</a:t>
            </a:r>
          </a:p>
        </p:txBody>
      </p:sp>
      <p:sp>
        <p:nvSpPr>
          <p:cNvPr id="5" name="TextBox 3"/>
          <p:cNvSpPr txBox="1">
            <a:spLocks noChangeArrowheads="1"/>
          </p:cNvSpPr>
          <p:nvPr/>
        </p:nvSpPr>
        <p:spPr bwMode="auto">
          <a:xfrm>
            <a:off x="1600200" y="1585913"/>
            <a:ext cx="6715125" cy="1723549"/>
          </a:xfrm>
          <a:prstGeom prst="rect">
            <a:avLst/>
          </a:prstGeom>
          <a:noFill/>
          <a:ln w="9525">
            <a:noFill/>
            <a:miter lim="800000"/>
            <a:headEnd/>
            <a:tailEnd/>
          </a:ln>
        </p:spPr>
        <p:txBody>
          <a:bodyPr wrap="square">
            <a:spAutoFit/>
          </a:bodyPr>
          <a:lstStyle/>
          <a:p>
            <a:pPr marL="111125" indent="-111125">
              <a:buFont typeface="Arial" pitchFamily="34" charset="0"/>
              <a:buChar char="•"/>
              <a:defRPr/>
            </a:pPr>
            <a:r>
              <a:rPr lang="en-US" dirty="0">
                <a:solidFill>
                  <a:schemeClr val="bg1"/>
                </a:solidFill>
              </a:rPr>
              <a:t> Nurses Health Study:</a:t>
            </a:r>
          </a:p>
          <a:p>
            <a:pPr>
              <a:buFont typeface="Arial" pitchFamily="34" charset="0"/>
              <a:buChar char="•"/>
              <a:defRPr/>
            </a:pPr>
            <a:endParaRPr lang="en-US" dirty="0">
              <a:solidFill>
                <a:schemeClr val="bg1"/>
              </a:solidFill>
            </a:endParaRPr>
          </a:p>
          <a:p>
            <a:pPr>
              <a:defRPr/>
            </a:pPr>
            <a:r>
              <a:rPr lang="en-US" dirty="0">
                <a:solidFill>
                  <a:schemeClr val="bg1"/>
                </a:solidFill>
              </a:rPr>
              <a:t>Parental education is associated with the self-rated health of their adult children, </a:t>
            </a:r>
            <a:r>
              <a:rPr lang="en-US" i="1" dirty="0">
                <a:solidFill>
                  <a:schemeClr val="bg1"/>
                </a:solidFill>
              </a:rPr>
              <a:t>after taking into consideration current SES</a:t>
            </a:r>
            <a:r>
              <a:rPr lang="en-US" dirty="0">
                <a:solidFill>
                  <a:schemeClr val="bg1"/>
                </a:solidFill>
              </a:rPr>
              <a:t> (highest year of schooling, total household income, total net worth) </a:t>
            </a:r>
          </a:p>
          <a:p>
            <a:pPr>
              <a:defRPr/>
            </a:pPr>
            <a:r>
              <a:rPr lang="en-US" sz="1600" dirty="0">
                <a:solidFill>
                  <a:schemeClr val="bg1"/>
                </a:solidFill>
              </a:rPr>
              <a:t>[Moody-Ayers, et al. 2007]</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458200" y="6613525"/>
            <a:ext cx="517525" cy="244475"/>
          </a:xfrm>
          <a:noFill/>
        </p:spPr>
        <p:txBody>
          <a:bodyPr/>
          <a:lstStyle/>
          <a:p>
            <a:fld id="{F7E65158-3960-4440-9929-62BE759B643A}" type="slidenum">
              <a:rPr lang="en-US" smtClean="0">
                <a:latin typeface="Arial" pitchFamily="34" charset="0"/>
              </a:rPr>
              <a:pPr/>
              <a:t>21</a:t>
            </a:fld>
            <a:endParaRPr lang="en-US" smtClean="0">
              <a:latin typeface="Arial" pitchFamily="34" charset="0"/>
            </a:endParaRPr>
          </a:p>
        </p:txBody>
      </p:sp>
      <p:sp>
        <p:nvSpPr>
          <p:cNvPr id="3" name="Rectangle 2"/>
          <p:cNvSpPr/>
          <p:nvPr/>
        </p:nvSpPr>
        <p:spPr>
          <a:xfrm>
            <a:off x="1524000" y="762000"/>
            <a:ext cx="7280275" cy="501650"/>
          </a:xfrm>
          <a:prstGeom prst="rect">
            <a:avLst/>
          </a:prstGeom>
        </p:spPr>
        <p:txBody>
          <a:bodyPr>
            <a:spAutoFit/>
          </a:bodyPr>
          <a:lstStyle/>
          <a:p>
            <a:pPr eaLnBrk="0" hangingPunct="0">
              <a:lnSpc>
                <a:spcPct val="95000"/>
              </a:lnSpc>
              <a:defRPr/>
            </a:pPr>
            <a:r>
              <a:rPr lang="en-US" sz="2800" b="1" kern="0" dirty="0">
                <a:solidFill>
                  <a:schemeClr val="accent2"/>
                </a:solidFill>
                <a:latin typeface="+mj-lt"/>
              </a:rPr>
              <a:t>Regression models </a:t>
            </a:r>
            <a:r>
              <a:rPr lang="en-US" sz="2000" b="1" kern="0" dirty="0">
                <a:solidFill>
                  <a:schemeClr val="accent2"/>
                </a:solidFill>
                <a:latin typeface="+mj-lt"/>
              </a:rPr>
              <a:t>–</a:t>
            </a:r>
            <a:r>
              <a:rPr lang="en-US" sz="2800" b="1" kern="0" dirty="0">
                <a:solidFill>
                  <a:schemeClr val="accent2"/>
                </a:solidFill>
                <a:latin typeface="+mj-lt"/>
              </a:rPr>
              <a:t> physical functioning</a:t>
            </a:r>
          </a:p>
        </p:txBody>
      </p:sp>
      <p:graphicFrame>
        <p:nvGraphicFramePr>
          <p:cNvPr id="4" name="Table 3"/>
          <p:cNvGraphicFramePr>
            <a:graphicFrameLocks noGrp="1"/>
          </p:cNvGraphicFramePr>
          <p:nvPr/>
        </p:nvGraphicFramePr>
        <p:xfrm>
          <a:off x="1752600" y="1992313"/>
          <a:ext cx="7142906" cy="3672964"/>
        </p:xfrm>
        <a:graphic>
          <a:graphicData uri="http://schemas.openxmlformats.org/drawingml/2006/table">
            <a:tbl>
              <a:tblPr firstRow="1" bandRow="1">
                <a:tableStyleId>{5C22544A-7EE6-4342-B048-85BDC9FD1C3A}</a:tableStyleId>
              </a:tblPr>
              <a:tblGrid>
                <a:gridCol w="3161215"/>
                <a:gridCol w="1210819"/>
                <a:gridCol w="977105"/>
                <a:gridCol w="1793767"/>
              </a:tblGrid>
              <a:tr h="411604">
                <a:tc>
                  <a:txBody>
                    <a:bodyPr/>
                    <a:lstStyle/>
                    <a:p>
                      <a:r>
                        <a:rPr lang="en-US" dirty="0" smtClean="0">
                          <a:solidFill>
                            <a:schemeClr val="tx2"/>
                          </a:solidFill>
                        </a:rPr>
                        <a:t>Model 1</a:t>
                      </a:r>
                      <a:endParaRPr lang="en-US" dirty="0">
                        <a:solidFill>
                          <a:schemeClr val="tx2"/>
                        </a:solidFill>
                      </a:endParaRPr>
                    </a:p>
                  </a:txBody>
                  <a:tcPr/>
                </a:tc>
                <a:tc>
                  <a:txBody>
                    <a:bodyPr/>
                    <a:lstStyle/>
                    <a:p>
                      <a:pPr marL="166688" indent="-166688"/>
                      <a:r>
                        <a:rPr lang="en-US" dirty="0" smtClean="0">
                          <a:solidFill>
                            <a:schemeClr val="tx2"/>
                          </a:solidFill>
                        </a:rPr>
                        <a:t>+ father’s SES</a:t>
                      </a:r>
                      <a:endParaRPr lang="en-US" dirty="0">
                        <a:solidFill>
                          <a:schemeClr val="tx2"/>
                        </a:solidFill>
                      </a:endParaRPr>
                    </a:p>
                  </a:txBody>
                  <a:tcPr/>
                </a:tc>
                <a:tc>
                  <a:txBody>
                    <a:bodyPr/>
                    <a:lstStyle/>
                    <a:p>
                      <a:pPr marL="166688" indent="-166688"/>
                      <a:r>
                        <a:rPr lang="en-US" dirty="0" smtClean="0">
                          <a:solidFill>
                            <a:schemeClr val="tx2"/>
                          </a:solidFill>
                        </a:rPr>
                        <a:t>+ adult SES</a:t>
                      </a:r>
                      <a:endParaRPr lang="en-US" dirty="0">
                        <a:solidFill>
                          <a:schemeClr val="tx2"/>
                        </a:solidFill>
                      </a:endParaRPr>
                    </a:p>
                  </a:txBody>
                  <a:tcPr/>
                </a:tc>
                <a:tc>
                  <a:txBody>
                    <a:bodyPr/>
                    <a:lstStyle/>
                    <a:p>
                      <a:pPr marL="166688" indent="-166688"/>
                      <a:r>
                        <a:rPr lang="en-US" dirty="0" smtClean="0">
                          <a:solidFill>
                            <a:schemeClr val="tx2"/>
                          </a:solidFill>
                        </a:rPr>
                        <a:t>+ father’s SES,   adult SES</a:t>
                      </a:r>
                      <a:endParaRPr lang="en-US" dirty="0">
                        <a:solidFill>
                          <a:schemeClr val="tx2"/>
                        </a:solidFill>
                      </a:endParaRPr>
                    </a:p>
                  </a:txBody>
                  <a:tcPr/>
                </a:tc>
              </a:tr>
              <a:tr h="411604">
                <a:tc>
                  <a:txBody>
                    <a:bodyPr/>
                    <a:lstStyle/>
                    <a:p>
                      <a:r>
                        <a:rPr lang="en-US" sz="2000" dirty="0" smtClean="0"/>
                        <a:t>Two parents</a:t>
                      </a:r>
                    </a:p>
                    <a:p>
                      <a:r>
                        <a:rPr lang="en-US" b="1" dirty="0" smtClean="0">
                          <a:solidFill>
                            <a:srgbClr val="33B351"/>
                          </a:solidFill>
                        </a:rPr>
                        <a:t>6.48*</a:t>
                      </a:r>
                      <a:endParaRPr lang="en-US" b="1" dirty="0">
                        <a:solidFill>
                          <a:srgbClr val="33B351"/>
                        </a:solidFill>
                      </a:endParaRPr>
                    </a:p>
                  </a:txBody>
                  <a:tcPr/>
                </a:tc>
                <a:tc>
                  <a:txBody>
                    <a:bodyPr/>
                    <a:lstStyle/>
                    <a:p>
                      <a:endParaRPr lang="en-US"/>
                    </a:p>
                  </a:txBody>
                  <a:tcPr/>
                </a:tc>
                <a:tc>
                  <a:txBody>
                    <a:bodyPr/>
                    <a:lstStyle/>
                    <a:p>
                      <a:endParaRPr lang="en-US"/>
                    </a:p>
                  </a:txBody>
                  <a:tcPr/>
                </a:tc>
                <a:tc>
                  <a:txBody>
                    <a:bodyPr/>
                    <a:lstStyle/>
                    <a:p>
                      <a:endParaRPr lang="en-US"/>
                    </a:p>
                  </a:txBody>
                  <a:tcPr/>
                </a:tc>
              </a:tr>
              <a:tr h="411604">
                <a:tc>
                  <a:txBody>
                    <a:bodyPr/>
                    <a:lstStyle/>
                    <a:p>
                      <a:r>
                        <a:rPr lang="en-US" sz="2000" dirty="0" smtClean="0"/>
                        <a:t>Age started working</a:t>
                      </a:r>
                    </a:p>
                    <a:p>
                      <a:r>
                        <a:rPr lang="en-US" b="1" dirty="0" smtClean="0">
                          <a:solidFill>
                            <a:srgbClr val="33B351"/>
                          </a:solidFill>
                        </a:rPr>
                        <a:t>-4.89*</a:t>
                      </a:r>
                      <a:endParaRPr lang="en-US" b="1" dirty="0">
                        <a:solidFill>
                          <a:srgbClr val="33B351"/>
                        </a:solidFill>
                      </a:endParaRPr>
                    </a:p>
                  </a:txBody>
                  <a:tcPr/>
                </a:tc>
                <a:tc>
                  <a:txBody>
                    <a:bodyPr/>
                    <a:lstStyle/>
                    <a:p>
                      <a:pPr algn="ctr"/>
                      <a:r>
                        <a:rPr lang="en-US" sz="2000" b="1" dirty="0" smtClean="0"/>
                        <a:t>*</a:t>
                      </a:r>
                      <a:endParaRPr 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r>
              <a:tr h="411604">
                <a:tc>
                  <a:txBody>
                    <a:bodyPr/>
                    <a:lstStyle/>
                    <a:p>
                      <a:r>
                        <a:rPr lang="en-US" dirty="0" smtClean="0"/>
                        <a:t>Perception importance </a:t>
                      </a:r>
                      <a:r>
                        <a:rPr lang="en-US" dirty="0" err="1" smtClean="0"/>
                        <a:t>educ</a:t>
                      </a:r>
                      <a:endParaRPr lang="en-US" dirty="0" smtClean="0"/>
                    </a:p>
                    <a:p>
                      <a:r>
                        <a:rPr lang="en-US" b="1" dirty="0" smtClean="0">
                          <a:solidFill>
                            <a:srgbClr val="33B351"/>
                          </a:solidFill>
                        </a:rPr>
                        <a:t>6.48***</a:t>
                      </a:r>
                      <a:endParaRPr lang="en-US" b="1" dirty="0">
                        <a:solidFill>
                          <a:srgbClr val="33B351"/>
                        </a:solidFill>
                      </a:endParaRPr>
                    </a:p>
                  </a:txBody>
                  <a:tcPr/>
                </a:tc>
                <a:tc>
                  <a:txBody>
                    <a:bodyPr/>
                    <a:lstStyle/>
                    <a:p>
                      <a:pPr algn="ctr"/>
                      <a:r>
                        <a:rPr lang="en-US" sz="2000" b="1" dirty="0" smtClean="0"/>
                        <a:t>**</a:t>
                      </a:r>
                      <a:endParaRPr lang="en-US" sz="2000" b="1" dirty="0"/>
                    </a:p>
                  </a:txBody>
                  <a:tcPr anchor="ctr"/>
                </a:tc>
                <a:tc>
                  <a:txBody>
                    <a:bodyPr/>
                    <a:lstStyle/>
                    <a:p>
                      <a:pPr algn="ctr"/>
                      <a:r>
                        <a:rPr lang="en-US" sz="2000" b="1" dirty="0" smtClean="0"/>
                        <a:t>**</a:t>
                      </a:r>
                      <a:endParaRPr 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r>
              <a:tr h="411604">
                <a:tc>
                  <a:txBody>
                    <a:bodyPr/>
                    <a:lstStyle/>
                    <a:p>
                      <a:r>
                        <a:rPr lang="en-US" dirty="0" err="1" smtClean="0"/>
                        <a:t>Extracurr</a:t>
                      </a:r>
                      <a:r>
                        <a:rPr lang="en-US" dirty="0" smtClean="0"/>
                        <a:t> Activities</a:t>
                      </a:r>
                      <a:r>
                        <a:rPr lang="en-US" baseline="0" dirty="0" smtClean="0"/>
                        <a:t> HS</a:t>
                      </a:r>
                      <a:endParaRPr lang="en-US" dirty="0"/>
                    </a:p>
                  </a:txBody>
                  <a:tcPr/>
                </a:tc>
                <a:tc>
                  <a:txBody>
                    <a:bodyPr/>
                    <a:lstStyle/>
                    <a:p>
                      <a:pPr algn="ctr"/>
                      <a:endParaRPr lang="en-US" b="1" dirty="0"/>
                    </a:p>
                  </a:txBody>
                  <a:tcPr anchor="ctr"/>
                </a:tc>
                <a:tc>
                  <a:txBody>
                    <a:bodyPr/>
                    <a:lstStyle/>
                    <a:p>
                      <a:pPr algn="ct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p>
                  </a:txBody>
                  <a:tcPr anchor="ctr"/>
                </a:tc>
              </a:tr>
              <a:tr h="411604">
                <a:tc>
                  <a:txBody>
                    <a:bodyPr/>
                    <a:lstStyle/>
                    <a:p>
                      <a:r>
                        <a:rPr lang="en-US" dirty="0" smtClean="0"/>
                        <a:t>Adult discourage</a:t>
                      </a:r>
                    </a:p>
                    <a:p>
                      <a:r>
                        <a:rPr lang="en-US" b="1" baseline="0" dirty="0" smtClean="0">
                          <a:solidFill>
                            <a:srgbClr val="33B351"/>
                          </a:solidFill>
                        </a:rPr>
                        <a:t>-1.06*</a:t>
                      </a:r>
                      <a:endParaRPr lang="en-US" b="1" dirty="0">
                        <a:solidFill>
                          <a:srgbClr val="33B35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c>
                  <a:txBody>
                    <a:bodyPr/>
                    <a:lstStyle/>
                    <a:p>
                      <a:pPr algn="ctr"/>
                      <a:r>
                        <a:rPr lang="en-US" sz="2000" b="1" dirty="0" smtClean="0"/>
                        <a:t>*</a:t>
                      </a:r>
                      <a:endParaRPr lang="en-US" sz="2000" b="1" dirty="0"/>
                    </a:p>
                  </a:txBody>
                  <a:tcPr anchor="ctr"/>
                </a:tc>
              </a:tr>
            </a:tbl>
          </a:graphicData>
        </a:graphic>
      </p:graphicFrame>
      <p:sp>
        <p:nvSpPr>
          <p:cNvPr id="5" name="TextBox 4"/>
          <p:cNvSpPr txBox="1">
            <a:spLocks noChangeArrowheads="1"/>
          </p:cNvSpPr>
          <p:nvPr/>
        </p:nvSpPr>
        <p:spPr bwMode="auto">
          <a:xfrm>
            <a:off x="1743075" y="1457325"/>
            <a:ext cx="3800475" cy="461963"/>
          </a:xfrm>
          <a:prstGeom prst="rect">
            <a:avLst/>
          </a:prstGeom>
          <a:noFill/>
          <a:ln w="9525">
            <a:noFill/>
            <a:miter lim="800000"/>
            <a:headEnd/>
            <a:tailEnd/>
          </a:ln>
        </p:spPr>
        <p:txBody>
          <a:bodyPr>
            <a:spAutoFit/>
          </a:bodyPr>
          <a:lstStyle/>
          <a:p>
            <a:r>
              <a:rPr lang="en-US" sz="2400" b="1" dirty="0">
                <a:solidFill>
                  <a:schemeClr val="bg1"/>
                </a:solidFill>
              </a:rPr>
              <a:t>Beta coefficients</a:t>
            </a:r>
          </a:p>
        </p:txBody>
      </p:sp>
      <p:sp>
        <p:nvSpPr>
          <p:cNvPr id="6" name="TextBox 5"/>
          <p:cNvSpPr txBox="1">
            <a:spLocks noChangeArrowheads="1"/>
          </p:cNvSpPr>
          <p:nvPr/>
        </p:nvSpPr>
        <p:spPr bwMode="auto">
          <a:xfrm>
            <a:off x="1933575" y="5705475"/>
            <a:ext cx="4076700" cy="369888"/>
          </a:xfrm>
          <a:prstGeom prst="rect">
            <a:avLst/>
          </a:prstGeom>
          <a:noFill/>
          <a:ln w="9525">
            <a:noFill/>
            <a:miter lim="800000"/>
            <a:headEnd/>
            <a:tailEnd/>
          </a:ln>
        </p:spPr>
        <p:txBody>
          <a:bodyPr>
            <a:spAutoFit/>
          </a:bodyPr>
          <a:lstStyle/>
          <a:p>
            <a:r>
              <a:rPr lang="en-US" b="1" dirty="0">
                <a:solidFill>
                  <a:schemeClr val="bg1"/>
                </a:solidFill>
              </a:rPr>
              <a:t>* P &lt;0.05; ** p &lt; 0.01; *** p &lt;0.0001</a:t>
            </a:r>
          </a:p>
        </p:txBody>
      </p:sp>
      <p:sp>
        <p:nvSpPr>
          <p:cNvPr id="7" name="Title 1"/>
          <p:cNvSpPr txBox="1">
            <a:spLocks/>
          </p:cNvSpPr>
          <p:nvPr/>
        </p:nvSpPr>
        <p:spPr>
          <a:xfrm>
            <a:off x="838200" y="152400"/>
            <a:ext cx="8305800" cy="9604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Childhood SES is associated with adult health</a:t>
            </a:r>
          </a:p>
        </p:txBody>
      </p:sp>
      <p:sp>
        <p:nvSpPr>
          <p:cNvPr id="8" name="TextBox 7"/>
          <p:cNvSpPr txBox="1"/>
          <p:nvPr/>
        </p:nvSpPr>
        <p:spPr>
          <a:xfrm>
            <a:off x="381000" y="6172200"/>
            <a:ext cx="4114800" cy="307777"/>
          </a:xfrm>
          <a:prstGeom prst="rect">
            <a:avLst/>
          </a:prstGeom>
          <a:noFill/>
        </p:spPr>
        <p:txBody>
          <a:bodyPr wrap="square">
            <a:spAutoFit/>
          </a:bodyPr>
          <a:lstStyle/>
          <a:p>
            <a:pPr>
              <a:defRPr/>
            </a:pPr>
            <a:r>
              <a:rPr lang="en-US" sz="1400" dirty="0" smtClean="0">
                <a:solidFill>
                  <a:schemeClr val="bg2"/>
                </a:solidFill>
                <a:latin typeface="Calibri" pitchFamily="34" charset="0"/>
              </a:rPr>
              <a:t>Yen </a:t>
            </a:r>
            <a:r>
              <a:rPr lang="en-US" sz="1400" i="1" dirty="0" smtClean="0">
                <a:solidFill>
                  <a:schemeClr val="bg2"/>
                </a:solidFill>
                <a:latin typeface="Calibri" pitchFamily="34" charset="0"/>
              </a:rPr>
              <a:t>et al</a:t>
            </a:r>
            <a:r>
              <a:rPr lang="en-US" sz="1400" dirty="0" smtClean="0">
                <a:solidFill>
                  <a:schemeClr val="bg2"/>
                </a:solidFill>
                <a:latin typeface="Calibri" pitchFamily="34" charset="0"/>
              </a:rPr>
              <a:t> 2013</a:t>
            </a:r>
            <a:endParaRPr lang="en-US" sz="1400" dirty="0">
              <a:solidFill>
                <a:schemeClr val="bg2"/>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458200" y="6613525"/>
            <a:ext cx="517525" cy="244475"/>
          </a:xfrm>
          <a:noFill/>
        </p:spPr>
        <p:txBody>
          <a:bodyPr/>
          <a:lstStyle/>
          <a:p>
            <a:fld id="{A12E7786-D258-49EF-A4FB-645B2F4F0BD4}" type="slidenum">
              <a:rPr lang="en-US" smtClean="0">
                <a:latin typeface="Arial" pitchFamily="34" charset="0"/>
              </a:rPr>
              <a:pPr/>
              <a:t>22</a:t>
            </a:fld>
            <a:endParaRPr lang="en-US" smtClean="0">
              <a:latin typeface="Arial" pitchFamily="34" charset="0"/>
            </a:endParaRPr>
          </a:p>
        </p:txBody>
      </p:sp>
      <p:sp>
        <p:nvSpPr>
          <p:cNvPr id="3" name="Rectangle 2"/>
          <p:cNvSpPr/>
          <p:nvPr/>
        </p:nvSpPr>
        <p:spPr>
          <a:xfrm>
            <a:off x="1851025" y="666750"/>
            <a:ext cx="6924675" cy="560388"/>
          </a:xfrm>
          <a:prstGeom prst="rect">
            <a:avLst/>
          </a:prstGeom>
        </p:spPr>
        <p:txBody>
          <a:bodyPr>
            <a:spAutoFit/>
          </a:bodyPr>
          <a:lstStyle/>
          <a:p>
            <a:pPr eaLnBrk="0" hangingPunct="0">
              <a:lnSpc>
                <a:spcPct val="95000"/>
              </a:lnSpc>
              <a:defRPr/>
            </a:pPr>
            <a:r>
              <a:rPr lang="en-US" sz="3200" b="1" kern="0" dirty="0">
                <a:solidFill>
                  <a:schemeClr val="bg1"/>
                </a:solidFill>
                <a:latin typeface="+mj-lt"/>
              </a:rPr>
              <a:t>Results - summary</a:t>
            </a:r>
          </a:p>
        </p:txBody>
      </p:sp>
      <p:sp>
        <p:nvSpPr>
          <p:cNvPr id="4" name="TextBox 3"/>
          <p:cNvSpPr txBox="1">
            <a:spLocks noChangeArrowheads="1"/>
          </p:cNvSpPr>
          <p:nvPr/>
        </p:nvSpPr>
        <p:spPr bwMode="auto">
          <a:xfrm>
            <a:off x="2011363" y="1554163"/>
            <a:ext cx="6478587" cy="1016000"/>
          </a:xfrm>
          <a:prstGeom prst="rect">
            <a:avLst/>
          </a:prstGeom>
          <a:noFill/>
          <a:ln w="9525">
            <a:noFill/>
            <a:miter lim="800000"/>
            <a:headEnd/>
            <a:tailEnd/>
          </a:ln>
        </p:spPr>
        <p:txBody>
          <a:bodyPr>
            <a:spAutoFit/>
          </a:bodyPr>
          <a:lstStyle/>
          <a:p>
            <a:pPr marL="234950" indent="-234950">
              <a:buFont typeface="Arial" pitchFamily="34" charset="0"/>
              <a:buChar char="•"/>
            </a:pPr>
            <a:r>
              <a:rPr lang="en-US" sz="2000" dirty="0">
                <a:solidFill>
                  <a:schemeClr val="bg1"/>
                </a:solidFill>
              </a:rPr>
              <a:t>Raised by two parents, perception of importance of education are positively associated with perceived health and physical functioning</a:t>
            </a:r>
          </a:p>
        </p:txBody>
      </p:sp>
      <p:sp>
        <p:nvSpPr>
          <p:cNvPr id="5" name="TextBox 4"/>
          <p:cNvSpPr txBox="1">
            <a:spLocks noChangeArrowheads="1"/>
          </p:cNvSpPr>
          <p:nvPr/>
        </p:nvSpPr>
        <p:spPr bwMode="auto">
          <a:xfrm>
            <a:off x="2011363" y="3749675"/>
            <a:ext cx="6111875" cy="708025"/>
          </a:xfrm>
          <a:prstGeom prst="rect">
            <a:avLst/>
          </a:prstGeom>
          <a:noFill/>
          <a:ln w="9525">
            <a:noFill/>
            <a:miter lim="800000"/>
            <a:headEnd/>
            <a:tailEnd/>
          </a:ln>
        </p:spPr>
        <p:txBody>
          <a:bodyPr>
            <a:spAutoFit/>
          </a:bodyPr>
          <a:lstStyle/>
          <a:p>
            <a:pPr marL="234950" indent="-234950">
              <a:buFont typeface="Arial" pitchFamily="34" charset="0"/>
              <a:buChar char="•"/>
            </a:pPr>
            <a:r>
              <a:rPr lang="en-US" sz="2000" dirty="0">
                <a:solidFill>
                  <a:schemeClr val="bg1"/>
                </a:solidFill>
              </a:rPr>
              <a:t>Discouragement by adults is negatively associated with physical functioning</a:t>
            </a:r>
          </a:p>
        </p:txBody>
      </p:sp>
      <p:sp>
        <p:nvSpPr>
          <p:cNvPr id="6" name="TextBox 5"/>
          <p:cNvSpPr txBox="1">
            <a:spLocks noChangeArrowheads="1"/>
          </p:cNvSpPr>
          <p:nvPr/>
        </p:nvSpPr>
        <p:spPr bwMode="auto">
          <a:xfrm>
            <a:off x="2011363" y="4664075"/>
            <a:ext cx="6110287" cy="708025"/>
          </a:xfrm>
          <a:prstGeom prst="rect">
            <a:avLst/>
          </a:prstGeom>
          <a:noFill/>
          <a:ln w="9525">
            <a:noFill/>
            <a:miter lim="800000"/>
            <a:headEnd/>
            <a:tailEnd/>
          </a:ln>
        </p:spPr>
        <p:txBody>
          <a:bodyPr>
            <a:spAutoFit/>
          </a:bodyPr>
          <a:lstStyle/>
          <a:p>
            <a:pPr marL="234950" indent="-234950">
              <a:buFont typeface="Arial" pitchFamily="34" charset="0"/>
              <a:buChar char="•"/>
            </a:pPr>
            <a:r>
              <a:rPr lang="en-US" sz="2000" dirty="0">
                <a:solidFill>
                  <a:schemeClr val="bg1"/>
                </a:solidFill>
              </a:rPr>
              <a:t>Associations remain after adjustment for parental and adult SES </a:t>
            </a:r>
            <a:r>
              <a:rPr lang="en-US" dirty="0">
                <a:solidFill>
                  <a:schemeClr val="bg1"/>
                </a:solidFill>
              </a:rPr>
              <a:t>(except for two parents)</a:t>
            </a:r>
          </a:p>
        </p:txBody>
      </p:sp>
      <p:sp>
        <p:nvSpPr>
          <p:cNvPr id="7" name="TextBox 6"/>
          <p:cNvSpPr txBox="1">
            <a:spLocks noChangeArrowheads="1"/>
          </p:cNvSpPr>
          <p:nvPr/>
        </p:nvSpPr>
        <p:spPr bwMode="auto">
          <a:xfrm>
            <a:off x="2011363" y="2835275"/>
            <a:ext cx="6478587" cy="708025"/>
          </a:xfrm>
          <a:prstGeom prst="rect">
            <a:avLst/>
          </a:prstGeom>
          <a:noFill/>
          <a:ln w="9525">
            <a:noFill/>
            <a:miter lim="800000"/>
            <a:headEnd/>
            <a:tailEnd/>
          </a:ln>
        </p:spPr>
        <p:txBody>
          <a:bodyPr>
            <a:spAutoFit/>
          </a:bodyPr>
          <a:lstStyle/>
          <a:p>
            <a:pPr marL="234950" indent="-234950">
              <a:buFont typeface="Arial" pitchFamily="34" charset="0"/>
              <a:buChar char="•"/>
            </a:pPr>
            <a:r>
              <a:rPr lang="en-US" sz="2000" dirty="0">
                <a:solidFill>
                  <a:schemeClr val="bg1"/>
                </a:solidFill>
              </a:rPr>
              <a:t>Age began working is negatively associated with perceived health and physical functioning</a:t>
            </a:r>
          </a:p>
        </p:txBody>
      </p:sp>
      <p:sp>
        <p:nvSpPr>
          <p:cNvPr id="8" name="TextBox 7"/>
          <p:cNvSpPr txBox="1"/>
          <p:nvPr/>
        </p:nvSpPr>
        <p:spPr>
          <a:xfrm>
            <a:off x="381000" y="6172200"/>
            <a:ext cx="4114800" cy="307777"/>
          </a:xfrm>
          <a:prstGeom prst="rect">
            <a:avLst/>
          </a:prstGeom>
          <a:noFill/>
        </p:spPr>
        <p:txBody>
          <a:bodyPr wrap="square">
            <a:spAutoFit/>
          </a:bodyPr>
          <a:lstStyle/>
          <a:p>
            <a:pPr>
              <a:defRPr/>
            </a:pPr>
            <a:r>
              <a:rPr lang="en-US" sz="1400" dirty="0" smtClean="0">
                <a:solidFill>
                  <a:schemeClr val="bg2"/>
                </a:solidFill>
                <a:latin typeface="Calibri" pitchFamily="34" charset="0"/>
              </a:rPr>
              <a:t>Yen </a:t>
            </a:r>
            <a:r>
              <a:rPr lang="en-US" sz="1400" i="1" dirty="0" smtClean="0">
                <a:solidFill>
                  <a:schemeClr val="bg2"/>
                </a:solidFill>
                <a:latin typeface="Calibri" pitchFamily="34" charset="0"/>
              </a:rPr>
              <a:t>et al</a:t>
            </a:r>
            <a:r>
              <a:rPr lang="en-US" sz="1400" dirty="0" smtClean="0">
                <a:solidFill>
                  <a:schemeClr val="bg2"/>
                </a:solidFill>
                <a:latin typeface="Calibri" pitchFamily="34" charset="0"/>
              </a:rPr>
              <a:t> 2013</a:t>
            </a:r>
            <a:endParaRPr lang="en-US" sz="1400" dirty="0">
              <a:solidFill>
                <a:schemeClr val="bg2"/>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580619" cy="769441"/>
          </a:xfrm>
          <a:prstGeom prst="rect">
            <a:avLst/>
          </a:prstGeom>
        </p:spPr>
        <p:txBody>
          <a:bodyPr wrap="none">
            <a:spAutoFit/>
          </a:bodyPr>
          <a:lstStyle/>
          <a:p>
            <a:r>
              <a:rPr lang="en-US" sz="4400" dirty="0" smtClean="0">
                <a:solidFill>
                  <a:schemeClr val="bg1"/>
                </a:solidFill>
              </a:rPr>
              <a:t>Employment and working conditions</a:t>
            </a:r>
          </a:p>
        </p:txBody>
      </p:sp>
      <p:pic>
        <p:nvPicPr>
          <p:cNvPr id="3" name="Picture 2" descr="coal miner.jpeg"/>
          <p:cNvPicPr>
            <a:picLocks noChangeAspect="1"/>
          </p:cNvPicPr>
          <p:nvPr/>
        </p:nvPicPr>
        <p:blipFill>
          <a:blip r:embed="rId2" cstate="print"/>
          <a:stretch>
            <a:fillRect/>
          </a:stretch>
        </p:blipFill>
        <p:spPr>
          <a:xfrm>
            <a:off x="990600" y="3886200"/>
            <a:ext cx="2400300" cy="1905000"/>
          </a:xfrm>
          <a:prstGeom prst="rect">
            <a:avLst/>
          </a:prstGeom>
        </p:spPr>
      </p:pic>
      <p:pic>
        <p:nvPicPr>
          <p:cNvPr id="4" name="Picture 3" descr="bus driver.jpg"/>
          <p:cNvPicPr>
            <a:picLocks noChangeAspect="1"/>
          </p:cNvPicPr>
          <p:nvPr/>
        </p:nvPicPr>
        <p:blipFill>
          <a:blip r:embed="rId3" cstate="print"/>
          <a:stretch>
            <a:fillRect/>
          </a:stretch>
        </p:blipFill>
        <p:spPr>
          <a:xfrm>
            <a:off x="5257800" y="3695700"/>
            <a:ext cx="2723898" cy="1905000"/>
          </a:xfrm>
          <a:prstGeom prst="rect">
            <a:avLst/>
          </a:prstGeom>
        </p:spPr>
      </p:pic>
      <p:sp>
        <p:nvSpPr>
          <p:cNvPr id="5" name="TextBox 4"/>
          <p:cNvSpPr txBox="1"/>
          <p:nvPr/>
        </p:nvSpPr>
        <p:spPr>
          <a:xfrm>
            <a:off x="1752600" y="1470570"/>
            <a:ext cx="56388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Occupational classification</a:t>
            </a:r>
          </a:p>
          <a:p>
            <a:pPr marL="742950" lvl="1" indent="-285750">
              <a:buFont typeface="Arial" panose="020B0604020202020204" pitchFamily="34" charset="0"/>
              <a:buChar char="•"/>
            </a:pPr>
            <a:r>
              <a:rPr lang="en-US" sz="2800" dirty="0" smtClean="0">
                <a:solidFill>
                  <a:schemeClr val="bg1"/>
                </a:solidFill>
              </a:rPr>
              <a:t>Current</a:t>
            </a:r>
          </a:p>
          <a:p>
            <a:pPr marL="742950" lvl="1" indent="-285750">
              <a:buFont typeface="Arial" panose="020B0604020202020204" pitchFamily="34" charset="0"/>
              <a:buChar char="•"/>
            </a:pPr>
            <a:r>
              <a:rPr lang="en-US" sz="2800" dirty="0" smtClean="0">
                <a:solidFill>
                  <a:schemeClr val="bg1"/>
                </a:solidFill>
              </a:rPr>
              <a:t>Longest lasting</a:t>
            </a:r>
          </a:p>
          <a:p>
            <a:pPr marL="285750" indent="-285750">
              <a:buFont typeface="Arial" panose="020B0604020202020204" pitchFamily="34" charset="0"/>
              <a:buChar char="•"/>
            </a:pPr>
            <a:r>
              <a:rPr lang="en-US" sz="2800" dirty="0" smtClean="0">
                <a:solidFill>
                  <a:schemeClr val="bg1"/>
                </a:solidFill>
              </a:rPr>
              <a:t>Employed vs. not</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xit" presetSubtype="10" fill="hold" nodeType="with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erminants-of-racism.gif"/>
          <p:cNvPicPr>
            <a:picLocks noChangeAspect="1"/>
          </p:cNvPicPr>
          <p:nvPr/>
        </p:nvPicPr>
        <p:blipFill>
          <a:blip r:embed="rId2" cstate="print"/>
          <a:stretch>
            <a:fillRect/>
          </a:stretch>
        </p:blipFill>
        <p:spPr>
          <a:xfrm>
            <a:off x="1371600" y="990600"/>
            <a:ext cx="6629400" cy="46482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s 2013.jpg"/>
          <p:cNvPicPr>
            <a:picLocks noChangeAspect="1"/>
          </p:cNvPicPr>
          <p:nvPr/>
        </p:nvPicPr>
        <p:blipFill>
          <a:blip r:embed="rId2" cstate="print"/>
          <a:stretch>
            <a:fillRect/>
          </a:stretch>
        </p:blipFill>
        <p:spPr>
          <a:xfrm>
            <a:off x="1447800" y="533400"/>
            <a:ext cx="6262031" cy="489862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31250" t="15555" r="31667" b="37778"/>
          <a:stretch>
            <a:fillRect/>
          </a:stretch>
        </p:blipFill>
        <p:spPr bwMode="auto">
          <a:xfrm>
            <a:off x="990600" y="1219200"/>
            <a:ext cx="7696200" cy="4953000"/>
          </a:xfrm>
          <a:prstGeom prst="rect">
            <a:avLst/>
          </a:prstGeom>
          <a:noFill/>
          <a:ln w="9525">
            <a:noFill/>
            <a:miter lim="800000"/>
            <a:headEnd/>
            <a:tailEnd/>
          </a:ln>
        </p:spPr>
      </p:pic>
      <p:sp>
        <p:nvSpPr>
          <p:cNvPr id="3"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Internalized Racism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Internalized Racism</a:t>
            </a:r>
            <a:endParaRPr lang="en-US" dirty="0">
              <a:solidFill>
                <a:schemeClr val="bg1"/>
              </a:solidFill>
            </a:endParaRPr>
          </a:p>
        </p:txBody>
      </p:sp>
      <p:sp>
        <p:nvSpPr>
          <p:cNvPr id="20" name="Content Placeholder 4"/>
          <p:cNvSpPr txBox="1">
            <a:spLocks/>
          </p:cNvSpPr>
          <p:nvPr/>
        </p:nvSpPr>
        <p:spPr>
          <a:xfrm>
            <a:off x="457200" y="1600201"/>
            <a:ext cx="8229600" cy="37338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Implicit association test used to measure implicit (unconscious) racial bias</a:t>
            </a:r>
          </a:p>
          <a:p>
            <a:r>
              <a:rPr lang="en-US" dirty="0" smtClean="0">
                <a:solidFill>
                  <a:schemeClr val="bg1"/>
                </a:solidFill>
              </a:rPr>
              <a:t>Among black men with anti-black bias, experiences of discrimination associated with hypertension</a:t>
            </a:r>
          </a:p>
          <a:p>
            <a:pPr lvl="1"/>
            <a:r>
              <a:rPr lang="en-US" dirty="0" smtClean="0">
                <a:solidFill>
                  <a:schemeClr val="bg1"/>
                </a:solidFill>
              </a:rPr>
              <a:t>Those with a pro-black bias had lower </a:t>
            </a:r>
            <a:r>
              <a:rPr lang="en-US" dirty="0" err="1" smtClean="0">
                <a:solidFill>
                  <a:schemeClr val="bg1"/>
                </a:solidFill>
              </a:rPr>
              <a:t>dx</a:t>
            </a:r>
            <a:r>
              <a:rPr lang="en-US" dirty="0" smtClean="0">
                <a:solidFill>
                  <a:schemeClr val="bg1"/>
                </a:solidFill>
              </a:rPr>
              <a:t> of hypertension</a:t>
            </a:r>
          </a:p>
        </p:txBody>
      </p:sp>
    </p:spTree>
    <p:extLst>
      <p:ext uri="{BB962C8B-B14F-4D97-AF65-F5344CB8AC3E}">
        <p14:creationId xmlns:p14="http://schemas.microsoft.com/office/powerpoint/2010/main" val="1524844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Race / Ethnicity</a:t>
            </a:r>
            <a:endParaRPr lang="en-US" dirty="0"/>
          </a:p>
        </p:txBody>
      </p:sp>
      <p:sp>
        <p:nvSpPr>
          <p:cNvPr id="7" name="TextBox 4"/>
          <p:cNvSpPr txBox="1">
            <a:spLocks noChangeArrowheads="1"/>
          </p:cNvSpPr>
          <p:nvPr/>
        </p:nvSpPr>
        <p:spPr bwMode="auto">
          <a:xfrm>
            <a:off x="1066800" y="1206500"/>
            <a:ext cx="2744788" cy="877163"/>
          </a:xfrm>
          <a:prstGeom prst="rect">
            <a:avLst/>
          </a:prstGeom>
          <a:noFill/>
          <a:ln w="9525">
            <a:noFill/>
            <a:miter lim="800000"/>
            <a:headEnd/>
            <a:tailEnd/>
          </a:ln>
        </p:spPr>
        <p:txBody>
          <a:bodyPr wrap="square">
            <a:spAutoFit/>
          </a:bodyPr>
          <a:lstStyle/>
          <a:p>
            <a:pPr>
              <a:spcAft>
                <a:spcPts val="600"/>
              </a:spcAft>
            </a:pPr>
            <a:r>
              <a:rPr lang="en-US" altLang="en-US" sz="2800" dirty="0">
                <a:solidFill>
                  <a:schemeClr val="bg2"/>
                </a:solidFill>
              </a:rPr>
              <a:t>Unfair treatment</a:t>
            </a:r>
          </a:p>
          <a:p>
            <a:endParaRPr lang="en-US" altLang="en-US" dirty="0"/>
          </a:p>
        </p:txBody>
      </p:sp>
      <p:sp>
        <p:nvSpPr>
          <p:cNvPr id="8" name="Rectangle 7"/>
          <p:cNvSpPr/>
          <p:nvPr/>
        </p:nvSpPr>
        <p:spPr>
          <a:xfrm>
            <a:off x="5791200" y="1219200"/>
            <a:ext cx="2294090" cy="523220"/>
          </a:xfrm>
          <a:prstGeom prst="rect">
            <a:avLst/>
          </a:prstGeom>
        </p:spPr>
        <p:txBody>
          <a:bodyPr wrap="none">
            <a:spAutoFit/>
          </a:bodyPr>
          <a:lstStyle/>
          <a:p>
            <a:pPr>
              <a:spcAft>
                <a:spcPts val="600"/>
              </a:spcAft>
            </a:pPr>
            <a:r>
              <a:rPr lang="en-US" altLang="en-US" sz="2800" dirty="0" smtClean="0">
                <a:solidFill>
                  <a:schemeClr val="bg2"/>
                </a:solidFill>
              </a:rPr>
              <a:t>Discrimination</a:t>
            </a:r>
            <a:endParaRPr lang="en-US" altLang="en-US" sz="2800" dirty="0">
              <a:solidFill>
                <a:schemeClr val="bg2"/>
              </a:solidFill>
            </a:endParaRPr>
          </a:p>
        </p:txBody>
      </p:sp>
      <p:sp>
        <p:nvSpPr>
          <p:cNvPr id="9" name="Rectangle 8"/>
          <p:cNvSpPr/>
          <p:nvPr/>
        </p:nvSpPr>
        <p:spPr>
          <a:xfrm>
            <a:off x="850900" y="1811338"/>
            <a:ext cx="4044950" cy="3046412"/>
          </a:xfrm>
          <a:prstGeom prst="rect">
            <a:avLst/>
          </a:prstGeom>
          <a:solidFill>
            <a:schemeClr val="accent1">
              <a:lumMod val="40000"/>
              <a:lumOff val="60000"/>
            </a:schemeClr>
          </a:solidFill>
        </p:spPr>
        <p:txBody>
          <a:bodyPr>
            <a:spAutoFit/>
          </a:bodyPr>
          <a:lstStyle/>
          <a:p>
            <a:pPr>
              <a:defRPr/>
            </a:pPr>
            <a:r>
              <a:rPr lang="en-US" sz="1600" dirty="0"/>
              <a:t>In your day-to-day life, how often do any of the following things happen to you?</a:t>
            </a:r>
            <a:br>
              <a:rPr lang="en-US" sz="1600" dirty="0"/>
            </a:br>
            <a:r>
              <a:rPr lang="en-US" sz="1600" dirty="0"/>
              <a:t>1.    You are treated with less courtesy  than other people are.</a:t>
            </a:r>
          </a:p>
          <a:p>
            <a:pPr marL="342900" indent="-342900">
              <a:buFontTx/>
              <a:buAutoNum type="arabicPeriod" startAt="2"/>
              <a:defRPr/>
            </a:pPr>
            <a:r>
              <a:rPr lang="en-US" sz="1600" dirty="0"/>
              <a:t>You are treated with less respect than other people are.</a:t>
            </a:r>
          </a:p>
          <a:p>
            <a:pPr marL="342900" indent="-342900">
              <a:buFontTx/>
              <a:buAutoNum type="arabicPeriod" startAt="2"/>
              <a:defRPr/>
            </a:pPr>
            <a:r>
              <a:rPr lang="en-US" sz="1600" dirty="0"/>
              <a:t>You receive poorer service than other people at restaurants or stores.</a:t>
            </a:r>
          </a:p>
          <a:p>
            <a:pPr marL="342900" indent="-342900">
              <a:buFontTx/>
              <a:buAutoNum type="arabicPeriod" startAt="2"/>
              <a:defRPr/>
            </a:pPr>
            <a:r>
              <a:rPr lang="en-US" sz="1600" dirty="0"/>
              <a:t>People act as if they think you are not smart.</a:t>
            </a:r>
          </a:p>
          <a:p>
            <a:pPr marL="342900" indent="-342900">
              <a:buFontTx/>
              <a:buAutoNum type="arabicPeriod" startAt="2"/>
              <a:defRPr/>
            </a:pPr>
            <a:r>
              <a:rPr lang="en-US" sz="1600" dirty="0"/>
              <a:t>People act as if they are afraid of you.</a:t>
            </a:r>
            <a:br>
              <a:rPr lang="en-US" sz="1600" dirty="0"/>
            </a:br>
            <a:endParaRPr lang="en-US" sz="1600" dirty="0"/>
          </a:p>
        </p:txBody>
      </p:sp>
      <p:sp>
        <p:nvSpPr>
          <p:cNvPr id="10" name="Rectangle 9"/>
          <p:cNvSpPr/>
          <p:nvPr/>
        </p:nvSpPr>
        <p:spPr>
          <a:xfrm>
            <a:off x="5289550" y="1838325"/>
            <a:ext cx="3046413" cy="3046988"/>
          </a:xfrm>
          <a:prstGeom prst="rect">
            <a:avLst/>
          </a:prstGeom>
        </p:spPr>
        <p:txBody>
          <a:bodyPr>
            <a:spAutoFit/>
          </a:bodyPr>
          <a:lstStyle/>
          <a:p>
            <a:pPr>
              <a:defRPr/>
            </a:pPr>
            <a:r>
              <a:rPr lang="en-US" sz="1600" dirty="0">
                <a:solidFill>
                  <a:schemeClr val="bg1"/>
                </a:solidFill>
              </a:rPr>
              <a:t>Have you ever been unfairly treated in the following six domains (Yes/No): </a:t>
            </a:r>
          </a:p>
          <a:p>
            <a:pPr marL="342900" indent="-342900">
              <a:buFontTx/>
              <a:buAutoNum type="arabicPeriod"/>
              <a:defRPr/>
            </a:pPr>
            <a:r>
              <a:rPr lang="en-US" sz="1600" dirty="0">
                <a:solidFill>
                  <a:schemeClr val="bg1"/>
                </a:solidFill>
              </a:rPr>
              <a:t>fired or denied a promotion</a:t>
            </a:r>
          </a:p>
          <a:p>
            <a:pPr marL="342900" indent="-342900">
              <a:buFontTx/>
              <a:buAutoNum type="arabicPeriod"/>
              <a:defRPr/>
            </a:pPr>
            <a:r>
              <a:rPr lang="en-US" sz="1600" dirty="0">
                <a:solidFill>
                  <a:schemeClr val="bg1"/>
                </a:solidFill>
              </a:rPr>
              <a:t>not hired for a job</a:t>
            </a:r>
          </a:p>
          <a:p>
            <a:pPr marL="342900" indent="-342900">
              <a:buFontTx/>
              <a:buAutoNum type="arabicPeriod"/>
              <a:defRPr/>
            </a:pPr>
            <a:r>
              <a:rPr lang="en-US" sz="1600" dirty="0">
                <a:solidFill>
                  <a:schemeClr val="bg1"/>
                </a:solidFill>
              </a:rPr>
              <a:t>treated unfairly by the police</a:t>
            </a:r>
          </a:p>
          <a:p>
            <a:pPr marL="342900" indent="-342900">
              <a:buFontTx/>
              <a:buAutoNum type="arabicPeriod"/>
              <a:defRPr/>
            </a:pPr>
            <a:r>
              <a:rPr lang="en-US" sz="1600" dirty="0">
                <a:solidFill>
                  <a:schemeClr val="bg1"/>
                </a:solidFill>
              </a:rPr>
              <a:t>discouraged by a teacher from continuing education</a:t>
            </a:r>
          </a:p>
          <a:p>
            <a:pPr marL="342900" indent="-342900">
              <a:buFontTx/>
              <a:buAutoNum type="arabicPeriod"/>
              <a:defRPr/>
            </a:pPr>
            <a:r>
              <a:rPr lang="en-US" sz="1600" dirty="0">
                <a:solidFill>
                  <a:schemeClr val="bg1"/>
                </a:solidFill>
              </a:rPr>
              <a:t>prevented from moving into a neighborhood</a:t>
            </a:r>
          </a:p>
          <a:p>
            <a:pPr marL="342900" indent="-342900">
              <a:buFontTx/>
              <a:buAutoNum type="arabicPeriod"/>
              <a:defRPr/>
            </a:pPr>
            <a:r>
              <a:rPr lang="en-US" sz="1600" dirty="0">
                <a:solidFill>
                  <a:schemeClr val="bg1"/>
                </a:solidFill>
              </a:rPr>
              <a:t>neighbors have made their life difficult.</a:t>
            </a:r>
          </a:p>
        </p:txBody>
      </p:sp>
    </p:spTree>
    <p:extLst>
      <p:ext uri="{BB962C8B-B14F-4D97-AF65-F5344CB8AC3E}">
        <p14:creationId xmlns:p14="http://schemas.microsoft.com/office/powerpoint/2010/main" val="1407777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5833" t="21482" r="17083" b="17778"/>
          <a:stretch>
            <a:fillRect/>
          </a:stretch>
        </p:blipFill>
        <p:spPr bwMode="auto">
          <a:xfrm>
            <a:off x="381000" y="457200"/>
            <a:ext cx="8305800" cy="4876800"/>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l="7499" t="70371" r="57917" b="16296"/>
          <a:stretch>
            <a:fillRect/>
          </a:stretch>
        </p:blipFill>
        <p:spPr bwMode="auto">
          <a:xfrm>
            <a:off x="609600" y="5614012"/>
            <a:ext cx="4800600" cy="809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5834" t="42222" r="15000" b="20000"/>
          <a:stretch>
            <a:fillRect/>
          </a:stretch>
        </p:blipFill>
        <p:spPr bwMode="auto">
          <a:xfrm>
            <a:off x="152400" y="1600200"/>
            <a:ext cx="8839200" cy="2819400"/>
          </a:xfrm>
          <a:prstGeom prst="rect">
            <a:avLst/>
          </a:prstGeom>
          <a:noFill/>
          <a:ln w="9525">
            <a:noFill/>
            <a:miter lim="800000"/>
            <a:headEnd/>
            <a:tailEnd/>
          </a:ln>
        </p:spPr>
      </p:pic>
      <p:sp>
        <p:nvSpPr>
          <p:cNvPr id="3" name="Oval 2"/>
          <p:cNvSpPr/>
          <p:nvPr/>
        </p:nvSpPr>
        <p:spPr>
          <a:xfrm>
            <a:off x="1524000" y="1295400"/>
            <a:ext cx="3429000" cy="15240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Racism and Medication Adherence</a:t>
            </a:r>
            <a:endParaRPr lang="en-US" dirty="0">
              <a:solidFill>
                <a:schemeClr val="bg1"/>
              </a:solidFill>
            </a:endParaRPr>
          </a:p>
        </p:txBody>
      </p:sp>
      <p:sp>
        <p:nvSpPr>
          <p:cNvPr id="3" name="Content Placeholder 4"/>
          <p:cNvSpPr txBox="1">
            <a:spLocks/>
          </p:cNvSpPr>
          <p:nvPr/>
        </p:nvSpPr>
        <p:spPr>
          <a:xfrm>
            <a:off x="457200" y="10668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Perceived racial discrimination measured among patients enrolled in a 30-site cluster-randomized controlled trial </a:t>
            </a:r>
          </a:p>
          <a:p>
            <a:r>
              <a:rPr lang="en-US" dirty="0" smtClean="0">
                <a:solidFill>
                  <a:schemeClr val="bg1"/>
                </a:solidFill>
              </a:rPr>
              <a:t>A mediational method was used to estimate the indirect association between perceived discrimination and medication adherence through stress and depression</a:t>
            </a:r>
          </a:p>
          <a:p>
            <a:r>
              <a:rPr lang="en-US" dirty="0" smtClean="0">
                <a:solidFill>
                  <a:schemeClr val="bg1"/>
                </a:solidFill>
              </a:rPr>
              <a:t>Perceived discrimination was associated with poor medication adherence, and was mediated by stress and depression</a:t>
            </a:r>
            <a:endParaRPr lang="en-US" dirty="0">
              <a:solidFill>
                <a:schemeClr val="bg1"/>
              </a:solidFill>
            </a:endParaRPr>
          </a:p>
        </p:txBody>
      </p:sp>
    </p:spTree>
    <p:extLst>
      <p:ext uri="{BB962C8B-B14F-4D97-AF65-F5344CB8AC3E}">
        <p14:creationId xmlns:p14="http://schemas.microsoft.com/office/powerpoint/2010/main" val="2147294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371600"/>
            <a:ext cx="7086600" cy="2677656"/>
          </a:xfrm>
          <a:prstGeom prst="rect">
            <a:avLst/>
          </a:prstGeom>
        </p:spPr>
        <p:txBody>
          <a:bodyPr wrap="square">
            <a:spAutoFit/>
          </a:bodyPr>
          <a:lstStyle/>
          <a:p>
            <a:pPr marL="234950" indent="-234950">
              <a:buFont typeface="Arial" pitchFamily="34" charset="0"/>
              <a:buChar char="•"/>
            </a:pPr>
            <a:r>
              <a:rPr lang="en-US" sz="2400" dirty="0" smtClean="0">
                <a:solidFill>
                  <a:srgbClr val="FFFFFF"/>
                </a:solidFill>
              </a:rPr>
              <a:t>Segregation </a:t>
            </a:r>
            <a:r>
              <a:rPr lang="en-US" sz="2400" dirty="0">
                <a:solidFill>
                  <a:srgbClr val="FFFFFF"/>
                </a:solidFill>
              </a:rPr>
              <a:t>h</a:t>
            </a:r>
            <a:r>
              <a:rPr lang="en-US" sz="2400" dirty="0" smtClean="0">
                <a:solidFill>
                  <a:srgbClr val="FFFFFF"/>
                </a:solidFill>
              </a:rPr>
              <a:t>ighest for African Americans</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Characterized by </a:t>
            </a:r>
            <a:r>
              <a:rPr lang="en-US" sz="2400" dirty="0">
                <a:solidFill>
                  <a:srgbClr val="FFFFFF"/>
                </a:solidFill>
              </a:rPr>
              <a:t>n</a:t>
            </a:r>
            <a:r>
              <a:rPr lang="en-US" sz="2400" dirty="0" smtClean="0">
                <a:solidFill>
                  <a:srgbClr val="FFFFFF"/>
                </a:solidFill>
              </a:rPr>
              <a:t>ot only by racial segregation, but also socioeconomic segregation</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Socioeconomic segregation does not account for racial/ethnic segregation</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Related to discrimination </a:t>
            </a:r>
            <a:r>
              <a:rPr lang="en-US" sz="2400" dirty="0">
                <a:solidFill>
                  <a:srgbClr val="FFFFFF"/>
                </a:solidFill>
              </a:rPr>
              <a:t>i</a:t>
            </a:r>
            <a:r>
              <a:rPr lang="en-US" sz="2400" dirty="0" smtClean="0">
                <a:solidFill>
                  <a:srgbClr val="FFFFFF"/>
                </a:solidFill>
              </a:rPr>
              <a:t>n housing/ mortgage markets</a:t>
            </a:r>
            <a:endParaRPr lang="en-US" sz="2400" dirty="0"/>
          </a:p>
        </p:txBody>
      </p:sp>
      <p:sp>
        <p:nvSpPr>
          <p:cNvPr id="3"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err="1" smtClean="0">
                <a:solidFill>
                  <a:schemeClr val="bg1"/>
                </a:solidFill>
              </a:rPr>
              <a:t>Hypersegregation</a:t>
            </a:r>
            <a:endParaRPr lang="en-US" dirty="0">
              <a:solidFill>
                <a:schemeClr val="bg1"/>
              </a:solidFill>
            </a:endParaRPr>
          </a:p>
        </p:txBody>
      </p:sp>
    </p:spTree>
    <p:extLst>
      <p:ext uri="{BB962C8B-B14F-4D97-AF65-F5344CB8AC3E}">
        <p14:creationId xmlns:p14="http://schemas.microsoft.com/office/powerpoint/2010/main" val="2821149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032" t="23708" r="5376" b="21654"/>
          <a:stretch>
            <a:fillRect/>
          </a:stretch>
        </p:blipFill>
        <p:spPr bwMode="auto">
          <a:xfrm>
            <a:off x="80963" y="1600200"/>
            <a:ext cx="9063037" cy="378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7700" t="13956" r="18250" b="8444"/>
          <a:stretch>
            <a:fillRect/>
          </a:stretch>
        </p:blipFill>
        <p:spPr bwMode="auto">
          <a:xfrm>
            <a:off x="685800" y="304800"/>
            <a:ext cx="80772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Social Determinants of Health II</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990600" y="1752600"/>
            <a:ext cx="4572000" cy="3785652"/>
          </a:xfrm>
          <a:prstGeom prst="rect">
            <a:avLst/>
          </a:prstGeom>
        </p:spPr>
        <p:txBody>
          <a:bodyPr>
            <a:spAutoFit/>
          </a:bodyPr>
          <a:lstStyle/>
          <a:p>
            <a:pPr marL="234950" indent="-234950">
              <a:lnSpc>
                <a:spcPct val="150000"/>
              </a:lnSpc>
              <a:buFont typeface="Arial" pitchFamily="34" charset="0"/>
              <a:buChar char="•"/>
            </a:pPr>
            <a:r>
              <a:rPr lang="en-US" sz="3200" dirty="0" smtClean="0">
                <a:solidFill>
                  <a:schemeClr val="bg1"/>
                </a:solidFill>
              </a:rPr>
              <a:t>Stressors / Stress</a:t>
            </a:r>
          </a:p>
          <a:p>
            <a:pPr marL="234950" indent="-234950">
              <a:lnSpc>
                <a:spcPct val="150000"/>
              </a:lnSpc>
              <a:buFont typeface="Arial" pitchFamily="34" charset="0"/>
              <a:buChar char="•"/>
            </a:pPr>
            <a:r>
              <a:rPr lang="en-US" sz="3200" dirty="0" smtClean="0">
                <a:solidFill>
                  <a:schemeClr val="bg1"/>
                </a:solidFill>
              </a:rPr>
              <a:t>Housing</a:t>
            </a:r>
          </a:p>
          <a:p>
            <a:pPr marL="234950" indent="-234950">
              <a:lnSpc>
                <a:spcPct val="150000"/>
              </a:lnSpc>
              <a:buFont typeface="Arial" pitchFamily="34" charset="0"/>
              <a:buChar char="•"/>
            </a:pPr>
            <a:r>
              <a:rPr lang="en-US" sz="3200" dirty="0" smtClean="0">
                <a:solidFill>
                  <a:schemeClr val="bg1"/>
                </a:solidFill>
              </a:rPr>
              <a:t>Neighborhood </a:t>
            </a:r>
          </a:p>
          <a:p>
            <a:pPr marL="234950" indent="-234950">
              <a:lnSpc>
                <a:spcPct val="150000"/>
              </a:lnSpc>
              <a:buFont typeface="Arial" pitchFamily="34" charset="0"/>
              <a:buChar char="•"/>
            </a:pPr>
            <a:r>
              <a:rPr lang="en-US" sz="3200" dirty="0" smtClean="0">
                <a:solidFill>
                  <a:schemeClr val="bg1"/>
                </a:solidFill>
              </a:rPr>
              <a:t>Transportation</a:t>
            </a:r>
          </a:p>
          <a:p>
            <a:pPr marL="234950" indent="-234950">
              <a:lnSpc>
                <a:spcPct val="150000"/>
              </a:lnSpc>
              <a:buFont typeface="Arial" pitchFamily="34" charset="0"/>
              <a:buChar char="•"/>
            </a:pPr>
            <a:r>
              <a:rPr lang="en-US" sz="3200" dirty="0" smtClean="0">
                <a:solidFill>
                  <a:schemeClr val="bg1"/>
                </a:solidFill>
              </a:rPr>
              <a:t>Incarceration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11932" t="11459" r="26574" b="5208"/>
          <a:stretch/>
        </p:blipFill>
        <p:spPr>
          <a:xfrm>
            <a:off x="685800" y="152400"/>
            <a:ext cx="8001000" cy="6096000"/>
          </a:xfrm>
          <a:prstGeom prst="rect">
            <a:avLst/>
          </a:prstGeom>
        </p:spPr>
      </p:pic>
    </p:spTree>
    <p:extLst>
      <p:ext uri="{BB962C8B-B14F-4D97-AF65-F5344CB8AC3E}">
        <p14:creationId xmlns:p14="http://schemas.microsoft.com/office/powerpoint/2010/main" val="8065285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cial_wealth_gap.png"/>
          <p:cNvPicPr>
            <a:picLocks noChangeAspect="1"/>
          </p:cNvPicPr>
          <p:nvPr/>
        </p:nvPicPr>
        <p:blipFill>
          <a:blip r:embed="rId3" cstate="print"/>
          <a:stretch>
            <a:fillRect/>
          </a:stretch>
        </p:blipFill>
        <p:spPr>
          <a:xfrm>
            <a:off x="1447800" y="838200"/>
            <a:ext cx="6352441" cy="428167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household-wealth.top.gif"/>
          <p:cNvPicPr>
            <a:picLocks noChangeAspect="1"/>
          </p:cNvPicPr>
          <p:nvPr/>
        </p:nvPicPr>
        <p:blipFill>
          <a:blip r:embed="rId3" cstate="print"/>
          <a:stretch>
            <a:fillRect/>
          </a:stretch>
        </p:blipFill>
        <p:spPr>
          <a:xfrm>
            <a:off x="838200" y="762000"/>
            <a:ext cx="7507310" cy="4488581"/>
          </a:xfrm>
          <a:prstGeom prst="rect">
            <a:avLst/>
          </a:prstGeom>
        </p:spPr>
      </p:pic>
    </p:spTree>
    <p:extLst>
      <p:ext uri="{BB962C8B-B14F-4D97-AF65-F5344CB8AC3E}">
        <p14:creationId xmlns:p14="http://schemas.microsoft.com/office/powerpoint/2010/main" val="1546288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l="18333" t="13333" r="27500" b="33333"/>
          <a:stretch>
            <a:fillRect/>
          </a:stretch>
        </p:blipFill>
        <p:spPr bwMode="auto">
          <a:xfrm>
            <a:off x="152400" y="304800"/>
            <a:ext cx="8763000" cy="5486400"/>
          </a:xfrm>
          <a:prstGeom prst="rect">
            <a:avLst/>
          </a:prstGeom>
          <a:noFill/>
          <a:ln w="9525">
            <a:noFill/>
            <a:miter lim="800000"/>
            <a:headEnd/>
            <a:tailEnd/>
          </a:ln>
        </p:spPr>
      </p:pic>
    </p:spTree>
    <p:extLst>
      <p:ext uri="{BB962C8B-B14F-4D97-AF65-F5344CB8AC3E}">
        <p14:creationId xmlns:p14="http://schemas.microsoft.com/office/powerpoint/2010/main" val="3603678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chemeClr val="bg1"/>
                </a:solidFill>
                <a:effectLst/>
                <a:uLnTx/>
                <a:uFillTx/>
                <a:latin typeface="+mj-lt"/>
                <a:ea typeface="+mj-ea"/>
                <a:cs typeface="+mj-cs"/>
              </a:rPr>
              <a:t>Braveman</a:t>
            </a:r>
            <a:r>
              <a:rPr kumimoji="0" lang="en-US" sz="3600" b="0" i="0" u="none" strike="noStrike" kern="1200" cap="none" spc="0" normalizeH="0" baseline="0" noProof="0" dirty="0" smtClean="0">
                <a:ln>
                  <a:noFill/>
                </a:ln>
                <a:solidFill>
                  <a:schemeClr val="bg1"/>
                </a:solidFill>
                <a:effectLst/>
                <a:uLnTx/>
                <a:uFillTx/>
                <a:latin typeface="+mj-lt"/>
                <a:ea typeface="+mj-ea"/>
                <a:cs typeface="+mj-cs"/>
              </a:rPr>
              <a:t> </a:t>
            </a:r>
            <a:r>
              <a:rPr kumimoji="0" lang="en-US" sz="3600" b="0" i="1" u="none" strike="noStrike" kern="1200" cap="none" spc="0" normalizeH="0" baseline="0" noProof="0" dirty="0" smtClean="0">
                <a:ln>
                  <a:noFill/>
                </a:ln>
                <a:solidFill>
                  <a:schemeClr val="bg1"/>
                </a:solidFill>
                <a:effectLst/>
                <a:uLnTx/>
                <a:uFillTx/>
                <a:latin typeface="+mj-lt"/>
                <a:ea typeface="+mj-ea"/>
                <a:cs typeface="+mj-cs"/>
              </a:rPr>
              <a:t>et al</a:t>
            </a:r>
            <a:r>
              <a:rPr kumimoji="0" lang="en-US" sz="3600" b="0" i="0" u="none" strike="noStrike" kern="1200" cap="none" spc="0" normalizeH="0" noProof="0" dirty="0" smtClean="0">
                <a:ln>
                  <a:noFill/>
                </a:ln>
                <a:solidFill>
                  <a:schemeClr val="bg1"/>
                </a:solidFill>
                <a:effectLst/>
                <a:uLnTx/>
                <a:uFillTx/>
                <a:latin typeface="+mj-lt"/>
                <a:ea typeface="+mj-ea"/>
                <a:cs typeface="+mj-cs"/>
              </a:rPr>
              <a:t> article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dirty="0" smtClean="0">
                <a:ln>
                  <a:noFill/>
                </a:ln>
                <a:solidFill>
                  <a:schemeClr val="bg1"/>
                </a:solidFill>
                <a:effectLst/>
                <a:uLnTx/>
                <a:uFillTx/>
                <a:latin typeface="+mj-lt"/>
                <a:ea typeface="+mj-ea"/>
                <a:cs typeface="+mj-cs"/>
              </a:rPr>
              <a:t>a few of the take home points</a:t>
            </a:r>
            <a:endParaRPr kumimoji="0" lang="en-US" sz="36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548640" y="1737360"/>
            <a:ext cx="8229600" cy="1077218"/>
          </a:xfrm>
          <a:prstGeom prst="rect">
            <a:avLst/>
          </a:prstGeom>
        </p:spPr>
        <p:txBody>
          <a:bodyPr wrap="square">
            <a:spAutoFit/>
          </a:bodyPr>
          <a:lstStyle/>
          <a:p>
            <a:pPr marL="234950" indent="-234950">
              <a:buFont typeface="Arial" pitchFamily="34" charset="0"/>
              <a:buChar char="•"/>
            </a:pPr>
            <a:r>
              <a:rPr lang="en-US" sz="3200" dirty="0" smtClean="0">
                <a:solidFill>
                  <a:schemeClr val="bg1"/>
                </a:solidFill>
              </a:rPr>
              <a:t>Education and income not interchangeable – earnings can vary at similar </a:t>
            </a:r>
            <a:r>
              <a:rPr lang="en-US" sz="3200" dirty="0" err="1" smtClean="0">
                <a:solidFill>
                  <a:schemeClr val="bg1"/>
                </a:solidFill>
              </a:rPr>
              <a:t>educ</a:t>
            </a:r>
            <a:r>
              <a:rPr lang="en-US" sz="3200" dirty="0" smtClean="0">
                <a:solidFill>
                  <a:schemeClr val="bg1"/>
                </a:solidFill>
              </a:rPr>
              <a:t> levels.</a:t>
            </a:r>
          </a:p>
        </p:txBody>
      </p:sp>
      <p:sp>
        <p:nvSpPr>
          <p:cNvPr id="4" name="Rectangle 3"/>
          <p:cNvSpPr/>
          <p:nvPr/>
        </p:nvSpPr>
        <p:spPr>
          <a:xfrm>
            <a:off x="548640" y="2926080"/>
            <a:ext cx="8229600" cy="584775"/>
          </a:xfrm>
          <a:prstGeom prst="rect">
            <a:avLst/>
          </a:prstGeom>
        </p:spPr>
        <p:txBody>
          <a:bodyPr wrap="square">
            <a:spAutoFit/>
          </a:bodyPr>
          <a:lstStyle/>
          <a:p>
            <a:pPr marL="234950" indent="-234950">
              <a:buFont typeface="Arial" pitchFamily="34" charset="0"/>
              <a:buChar char="•"/>
            </a:pPr>
            <a:r>
              <a:rPr lang="en-US" sz="3200" dirty="0" smtClean="0">
                <a:solidFill>
                  <a:schemeClr val="bg1"/>
                </a:solidFill>
              </a:rPr>
              <a:t>income not a proxy for wealth</a:t>
            </a:r>
          </a:p>
        </p:txBody>
      </p:sp>
      <p:sp>
        <p:nvSpPr>
          <p:cNvPr id="5" name="Rectangle 4"/>
          <p:cNvSpPr/>
          <p:nvPr/>
        </p:nvSpPr>
        <p:spPr>
          <a:xfrm>
            <a:off x="548640" y="3840480"/>
            <a:ext cx="8229600" cy="584775"/>
          </a:xfrm>
          <a:prstGeom prst="rect">
            <a:avLst/>
          </a:prstGeom>
        </p:spPr>
        <p:txBody>
          <a:bodyPr wrap="square">
            <a:spAutoFit/>
          </a:bodyPr>
          <a:lstStyle/>
          <a:p>
            <a:pPr marL="234950" indent="-234950">
              <a:buFont typeface="Arial" pitchFamily="34" charset="0"/>
              <a:buChar char="•"/>
            </a:pPr>
            <a:r>
              <a:rPr lang="en-US" sz="3200" dirty="0" smtClean="0">
                <a:solidFill>
                  <a:schemeClr val="bg1"/>
                </a:solidFill>
              </a:rPr>
              <a:t>Importance of past socioeconomic experiences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457200" y="2667000"/>
            <a:ext cx="86868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smtClean="0"/>
              <a:t>Multi-level Etiologies of Health Disparities:</a:t>
            </a:r>
            <a:br>
              <a:rPr lang="en-US" sz="3600" dirty="0" smtClean="0"/>
            </a:br>
            <a:r>
              <a:rPr lang="en-US" sz="3600" dirty="0" smtClean="0"/>
              <a:t>Pt 1. social determinants</a:t>
            </a:r>
            <a:endParaRPr lang="en-US" altLang="en-US" sz="3600" dirty="0" smtClean="0"/>
          </a:p>
        </p:txBody>
      </p:sp>
      <p:sp>
        <p:nvSpPr>
          <p:cNvPr id="24579" name="Subtitle 2"/>
          <p:cNvSpPr>
            <a:spLocks noGrp="1"/>
          </p:cNvSpPr>
          <p:nvPr>
            <p:ph type="subTitle" idx="1"/>
          </p:nvPr>
        </p:nvSpPr>
        <p:spPr bwMode="auto">
          <a:xfrm>
            <a:off x="685800" y="4800600"/>
            <a:ext cx="8117874"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smtClean="0"/>
              <a:t>Irene Yen, PhD, MPH</a:t>
            </a:r>
          </a:p>
          <a:p>
            <a:pPr>
              <a:spcBef>
                <a:spcPts val="0"/>
              </a:spcBef>
            </a:pPr>
            <a:r>
              <a:rPr lang="en-US" altLang="en-US" sz="2400" dirty="0" smtClean="0"/>
              <a:t>Associate Professor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9583" t="31111" r="37083" b="16296"/>
          <a:stretch>
            <a:fillRect/>
          </a:stretch>
        </p:blipFill>
        <p:spPr bwMode="auto">
          <a:xfrm>
            <a:off x="77273" y="457200"/>
            <a:ext cx="9066727" cy="5029200"/>
          </a:xfrm>
          <a:prstGeom prst="rect">
            <a:avLst/>
          </a:prstGeom>
          <a:noFill/>
          <a:ln w="9525">
            <a:noFill/>
            <a:miter lim="800000"/>
            <a:headEnd/>
            <a:tailEnd/>
          </a:ln>
        </p:spPr>
      </p:pic>
      <p:sp>
        <p:nvSpPr>
          <p:cNvPr id="3" name="Oval 2"/>
          <p:cNvSpPr/>
          <p:nvPr/>
        </p:nvSpPr>
        <p:spPr>
          <a:xfrm>
            <a:off x="7239000" y="2590800"/>
            <a:ext cx="1676400" cy="381000"/>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315200" y="2895600"/>
            <a:ext cx="1676400" cy="381000"/>
          </a:xfrm>
          <a:prstGeom prst="ellipse">
            <a:avLst/>
          </a:prstGeom>
          <a:no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239000" y="3429000"/>
            <a:ext cx="1676400" cy="45720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l="10833" t="13333" r="38333" b="26667"/>
          <a:stretch>
            <a:fillRect/>
          </a:stretch>
        </p:blipFill>
        <p:spPr bwMode="auto">
          <a:xfrm>
            <a:off x="77141" y="228600"/>
            <a:ext cx="9066859"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Social Determinants of Health II</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990600" y="1752600"/>
            <a:ext cx="4572000" cy="3785652"/>
          </a:xfrm>
          <a:prstGeom prst="rect">
            <a:avLst/>
          </a:prstGeom>
        </p:spPr>
        <p:txBody>
          <a:bodyPr>
            <a:spAutoFit/>
          </a:bodyPr>
          <a:lstStyle/>
          <a:p>
            <a:pPr marL="234950" indent="-234950">
              <a:lnSpc>
                <a:spcPct val="150000"/>
              </a:lnSpc>
              <a:buFont typeface="Arial" pitchFamily="34" charset="0"/>
              <a:buChar char="•"/>
            </a:pPr>
            <a:r>
              <a:rPr lang="en-US" sz="3200" dirty="0" smtClean="0">
                <a:solidFill>
                  <a:schemeClr val="bg1"/>
                </a:solidFill>
              </a:rPr>
              <a:t>Stressors / Stress</a:t>
            </a:r>
          </a:p>
          <a:p>
            <a:pPr marL="234950" indent="-234950">
              <a:lnSpc>
                <a:spcPct val="150000"/>
              </a:lnSpc>
              <a:buFont typeface="Arial" pitchFamily="34" charset="0"/>
              <a:buChar char="•"/>
            </a:pPr>
            <a:r>
              <a:rPr lang="en-US" sz="3200" dirty="0" smtClean="0">
                <a:solidFill>
                  <a:schemeClr val="bg1"/>
                </a:solidFill>
              </a:rPr>
              <a:t>Housing</a:t>
            </a:r>
          </a:p>
          <a:p>
            <a:pPr marL="234950" indent="-234950">
              <a:lnSpc>
                <a:spcPct val="150000"/>
              </a:lnSpc>
              <a:buFont typeface="Arial" pitchFamily="34" charset="0"/>
              <a:buChar char="•"/>
            </a:pPr>
            <a:r>
              <a:rPr lang="en-US" sz="3200" dirty="0" smtClean="0">
                <a:solidFill>
                  <a:schemeClr val="bg1"/>
                </a:solidFill>
              </a:rPr>
              <a:t>Neighborhood </a:t>
            </a:r>
          </a:p>
          <a:p>
            <a:pPr marL="234950" indent="-234950">
              <a:lnSpc>
                <a:spcPct val="150000"/>
              </a:lnSpc>
              <a:buFont typeface="Arial" pitchFamily="34" charset="0"/>
              <a:buChar char="•"/>
            </a:pPr>
            <a:r>
              <a:rPr lang="en-US" sz="3200" dirty="0" smtClean="0">
                <a:solidFill>
                  <a:schemeClr val="bg1"/>
                </a:solidFill>
              </a:rPr>
              <a:t>Transportation</a:t>
            </a:r>
          </a:p>
          <a:p>
            <a:pPr marL="234950" indent="-234950">
              <a:lnSpc>
                <a:spcPct val="150000"/>
              </a:lnSpc>
              <a:buFont typeface="Arial" pitchFamily="34" charset="0"/>
              <a:buChar char="•"/>
            </a:pPr>
            <a:r>
              <a:rPr lang="en-US" sz="3200" dirty="0" smtClean="0">
                <a:solidFill>
                  <a:schemeClr val="bg1"/>
                </a:solidFill>
              </a:rPr>
              <a:t>Incarceration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Stressors</a:t>
            </a:r>
            <a:endParaRPr lang="en-US" dirty="0"/>
          </a:p>
        </p:txBody>
      </p:sp>
      <p:sp>
        <p:nvSpPr>
          <p:cNvPr id="5" name="Content Placeholder 4"/>
          <p:cNvSpPr>
            <a:spLocks noGrp="1"/>
          </p:cNvSpPr>
          <p:nvPr>
            <p:ph idx="1"/>
          </p:nvPr>
        </p:nvSpPr>
        <p:spPr/>
        <p:txBody>
          <a:bodyPr/>
          <a:lstStyle/>
          <a:p>
            <a:r>
              <a:rPr lang="en-US" dirty="0" smtClean="0"/>
              <a:t>Food insecurity</a:t>
            </a:r>
          </a:p>
          <a:p>
            <a:r>
              <a:rPr lang="en-US" dirty="0" smtClean="0"/>
              <a:t>Job insecurity</a:t>
            </a:r>
          </a:p>
          <a:p>
            <a:r>
              <a:rPr lang="en-US" dirty="0" smtClean="0"/>
              <a:t>High demands / Low control</a:t>
            </a:r>
          </a:p>
          <a:p>
            <a:pPr lvl="1"/>
            <a:endParaRPr lang="en-US" dirty="0"/>
          </a:p>
        </p:txBody>
      </p:sp>
    </p:spTree>
    <p:extLst>
      <p:ext uri="{BB962C8B-B14F-4D97-AF65-F5344CB8AC3E}">
        <p14:creationId xmlns:p14="http://schemas.microsoft.com/office/powerpoint/2010/main" val="4138588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High Demands / Low control = job strain</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143000"/>
            <a:ext cx="3606800" cy="3416300"/>
          </a:xfrm>
          <a:prstGeom prst="rect">
            <a:avLst/>
          </a:prstGeom>
        </p:spPr>
      </p:pic>
    </p:spTree>
    <p:extLst>
      <p:ext uri="{BB962C8B-B14F-4D97-AF65-F5344CB8AC3E}">
        <p14:creationId xmlns:p14="http://schemas.microsoft.com/office/powerpoint/2010/main" val="228206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3733" t="12500" r="20718" b="14583"/>
          <a:stretch/>
        </p:blipFill>
        <p:spPr>
          <a:xfrm>
            <a:off x="0" y="533400"/>
            <a:ext cx="9548948" cy="5181600"/>
          </a:xfrm>
          <a:prstGeom prst="rect">
            <a:avLst/>
          </a:prstGeom>
        </p:spPr>
      </p:pic>
    </p:spTree>
    <p:extLst>
      <p:ext uri="{BB962C8B-B14F-4D97-AF65-F5344CB8AC3E}">
        <p14:creationId xmlns:p14="http://schemas.microsoft.com/office/powerpoint/2010/main" val="30551595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28600"/>
            <a:ext cx="4724400" cy="5943600"/>
          </a:xfrm>
          <a:prstGeom prst="rect">
            <a:avLst/>
          </a:prstGeom>
        </p:spPr>
      </p:pic>
    </p:spTree>
    <p:extLst>
      <p:ext uri="{BB962C8B-B14F-4D97-AF65-F5344CB8AC3E}">
        <p14:creationId xmlns:p14="http://schemas.microsoft.com/office/powerpoint/2010/main" val="3726246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dirty="0" smtClean="0"/>
              <a:t>ousing</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038600"/>
            <a:ext cx="2362200" cy="17716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1494" y="4038600"/>
            <a:ext cx="2885455" cy="1851501"/>
          </a:xfrm>
          <a:prstGeom prst="rect">
            <a:avLst/>
          </a:prstGeom>
        </p:spPr>
      </p:pic>
      <p:sp>
        <p:nvSpPr>
          <p:cNvPr id="5" name="TextBox 4"/>
          <p:cNvSpPr txBox="1"/>
          <p:nvPr/>
        </p:nvSpPr>
        <p:spPr>
          <a:xfrm>
            <a:off x="1219200" y="1676400"/>
            <a:ext cx="4114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Own vs. rent</a:t>
            </a:r>
          </a:p>
          <a:p>
            <a:pPr marL="285750" indent="-285750">
              <a:buFont typeface="Arial" panose="020B0604020202020204" pitchFamily="34" charset="0"/>
              <a:buChar char="•"/>
            </a:pPr>
            <a:r>
              <a:rPr lang="en-US" sz="2800" dirty="0" smtClean="0">
                <a:solidFill>
                  <a:schemeClr val="bg1"/>
                </a:solidFill>
              </a:rPr>
              <a:t>Cost / income proportion</a:t>
            </a:r>
            <a:endParaRPr lang="en-US" sz="2800" dirty="0">
              <a:solidFill>
                <a:schemeClr val="bg1"/>
              </a:solidFill>
            </a:endParaRPr>
          </a:p>
        </p:txBody>
      </p:sp>
    </p:spTree>
    <p:extLst>
      <p:ext uri="{BB962C8B-B14F-4D97-AF65-F5344CB8AC3E}">
        <p14:creationId xmlns:p14="http://schemas.microsoft.com/office/powerpoint/2010/main" val="35530830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9787" t="11458" r="8177" b="18751"/>
          <a:stretch/>
        </p:blipFill>
        <p:spPr>
          <a:xfrm>
            <a:off x="0" y="838200"/>
            <a:ext cx="9144000" cy="4980878"/>
          </a:xfrm>
          <a:prstGeom prst="rect">
            <a:avLst/>
          </a:prstGeom>
        </p:spPr>
      </p:pic>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Housing Deprivation</a:t>
            </a:r>
            <a:endParaRPr lang="en-US" dirty="0">
              <a:solidFill>
                <a:schemeClr val="bg1"/>
              </a:solidFill>
            </a:endParaRPr>
          </a:p>
        </p:txBody>
      </p:sp>
    </p:spTree>
    <p:extLst>
      <p:ext uri="{BB962C8B-B14F-4D97-AF65-F5344CB8AC3E}">
        <p14:creationId xmlns:p14="http://schemas.microsoft.com/office/powerpoint/2010/main" val="41323102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Neighborhood</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Slide Number Placeholder 1"/>
          <p:cNvSpPr>
            <a:spLocks noGrp="1"/>
          </p:cNvSpPr>
          <p:nvPr>
            <p:ph type="sldNum" sz="quarter" idx="10"/>
          </p:nvPr>
        </p:nvSpPr>
        <p:spPr>
          <a:xfrm>
            <a:off x="8458200" y="6613525"/>
            <a:ext cx="517525" cy="244475"/>
          </a:xfrm>
          <a:noFill/>
        </p:spPr>
        <p:txBody>
          <a:bodyPr/>
          <a:lstStyle/>
          <a:p>
            <a:fld id="{5CE8A031-C5C1-47B0-AAC1-E87D9C3161FC}" type="slidenum">
              <a:rPr lang="en-US" smtClean="0">
                <a:latin typeface="Arial" pitchFamily="34" charset="0"/>
              </a:rPr>
              <a:pPr/>
              <a:t>49</a:t>
            </a:fld>
            <a:endParaRPr lang="en-US" smtClean="0">
              <a:latin typeface="Arial" pitchFamily="34" charset="0"/>
            </a:endParaRPr>
          </a:p>
        </p:txBody>
      </p:sp>
      <p:sp>
        <p:nvSpPr>
          <p:cNvPr id="4" name="Slide Number Placeholder 1"/>
          <p:cNvSpPr txBox="1">
            <a:spLocks/>
          </p:cNvSpPr>
          <p:nvPr/>
        </p:nvSpPr>
        <p:spPr bwMode="auto">
          <a:xfrm>
            <a:off x="8458200" y="6613525"/>
            <a:ext cx="517525" cy="244475"/>
          </a:xfrm>
          <a:prstGeom prst="rect">
            <a:avLst/>
          </a:prstGeom>
          <a:noFill/>
          <a:ln w="9525" algn="ctr">
            <a:noFill/>
            <a:miter lim="800000"/>
            <a:headEnd/>
            <a:tailEnd/>
          </a:ln>
        </p:spPr>
        <p:txBody>
          <a:bodyPr>
            <a:spAutoFit/>
          </a:bodyPr>
          <a:lstStyle/>
          <a:p>
            <a:pPr algn="r">
              <a:spcBef>
                <a:spcPct val="50000"/>
              </a:spcBef>
            </a:pPr>
            <a:fld id="{A54530E0-F71A-44CF-8D63-590163F09101}" type="slidenum">
              <a:rPr lang="en-US" sz="1000">
                <a:solidFill>
                  <a:srgbClr val="0D6072"/>
                </a:solidFill>
              </a:rPr>
              <a:pPr algn="r">
                <a:spcBef>
                  <a:spcPct val="50000"/>
                </a:spcBef>
              </a:pPr>
              <a:t>49</a:t>
            </a:fld>
            <a:endParaRPr lang="en-US" sz="1000">
              <a:solidFill>
                <a:srgbClr val="0D6072"/>
              </a:solidFill>
            </a:endParaRPr>
          </a:p>
        </p:txBody>
      </p:sp>
      <p:sp>
        <p:nvSpPr>
          <p:cNvPr id="5" name="TextBox 4"/>
          <p:cNvSpPr txBox="1">
            <a:spLocks noChangeArrowheads="1"/>
          </p:cNvSpPr>
          <p:nvPr/>
        </p:nvSpPr>
        <p:spPr bwMode="auto">
          <a:xfrm>
            <a:off x="1371600" y="925513"/>
            <a:ext cx="7102475" cy="461665"/>
          </a:xfrm>
          <a:prstGeom prst="rect">
            <a:avLst/>
          </a:prstGeom>
          <a:noFill/>
          <a:ln w="9525">
            <a:noFill/>
            <a:miter lim="800000"/>
            <a:headEnd/>
            <a:tailEnd/>
          </a:ln>
        </p:spPr>
        <p:txBody>
          <a:bodyPr wrap="square">
            <a:spAutoFit/>
          </a:bodyPr>
          <a:lstStyle/>
          <a:p>
            <a:pPr algn="ctr"/>
            <a:r>
              <a:rPr lang="en-US" sz="2400" dirty="0" err="1">
                <a:solidFill>
                  <a:schemeClr val="bg1"/>
                </a:solidFill>
              </a:rPr>
              <a:t>Pubmed</a:t>
            </a:r>
            <a:r>
              <a:rPr lang="en-US" sz="2400" dirty="0">
                <a:solidFill>
                  <a:schemeClr val="bg1"/>
                </a:solidFill>
              </a:rPr>
              <a:t> Articles “Neighborhood” in title: </a:t>
            </a:r>
            <a:r>
              <a:rPr lang="en-US" sz="2400" dirty="0" smtClean="0">
                <a:solidFill>
                  <a:schemeClr val="bg1"/>
                </a:solidFill>
              </a:rPr>
              <a:t>1970 </a:t>
            </a:r>
            <a:r>
              <a:rPr lang="en-US" sz="2400" dirty="0">
                <a:solidFill>
                  <a:schemeClr val="bg1"/>
                </a:solidFill>
              </a:rPr>
              <a:t>- 2012</a:t>
            </a:r>
          </a:p>
        </p:txBody>
      </p:sp>
      <p:graphicFrame>
        <p:nvGraphicFramePr>
          <p:cNvPr id="8" name="Chart 7"/>
          <p:cNvGraphicFramePr/>
          <p:nvPr/>
        </p:nvGraphicFramePr>
        <p:xfrm>
          <a:off x="1371600" y="1828800"/>
          <a:ext cx="6858000" cy="3733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Housekeeping - units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1295400" y="1676400"/>
            <a:ext cx="6781800" cy="2462213"/>
          </a:xfrm>
          <a:prstGeom prst="rect">
            <a:avLst/>
          </a:prstGeom>
        </p:spPr>
        <p:txBody>
          <a:bodyPr wrap="square">
            <a:spAutoFit/>
          </a:bodyPr>
          <a:lstStyle/>
          <a:p>
            <a:r>
              <a:rPr lang="en-US" sz="2400" dirty="0" smtClean="0">
                <a:solidFill>
                  <a:schemeClr val="bg1"/>
                </a:solidFill>
              </a:rPr>
              <a:t>1 or 2 units: </a:t>
            </a:r>
          </a:p>
          <a:p>
            <a:pPr marL="515938">
              <a:spcAft>
                <a:spcPts val="600"/>
              </a:spcAft>
            </a:pPr>
            <a:r>
              <a:rPr lang="en-US" sz="2400" dirty="0" smtClean="0">
                <a:solidFill>
                  <a:schemeClr val="bg1"/>
                </a:solidFill>
              </a:rPr>
              <a:t>students to decide how many units will be completed before the 3</a:t>
            </a:r>
            <a:r>
              <a:rPr lang="en-US" sz="2400" baseline="30000" dirty="0" smtClean="0">
                <a:solidFill>
                  <a:schemeClr val="bg1"/>
                </a:solidFill>
              </a:rPr>
              <a:t>rd</a:t>
            </a:r>
            <a:r>
              <a:rPr lang="en-US" sz="2400" dirty="0" smtClean="0">
                <a:solidFill>
                  <a:schemeClr val="bg1"/>
                </a:solidFill>
              </a:rPr>
              <a:t> week of term. </a:t>
            </a:r>
          </a:p>
          <a:p>
            <a:pPr marL="515938">
              <a:spcAft>
                <a:spcPts val="600"/>
              </a:spcAft>
            </a:pPr>
            <a:r>
              <a:rPr lang="en-US" sz="2400" dirty="0" smtClean="0">
                <a:solidFill>
                  <a:schemeClr val="bg1"/>
                </a:solidFill>
              </a:rPr>
              <a:t>If the decision gets made later, a Study List Change petition needs to be submitted ($5 fee). </a:t>
            </a:r>
          </a:p>
          <a:p>
            <a:pPr marL="515938"/>
            <a:r>
              <a:rPr lang="en-US" sz="2400" dirty="0" smtClean="0">
                <a:solidFill>
                  <a:schemeClr val="bg1"/>
                </a:solidFill>
              </a:rPr>
              <a:t>change period ends in the 7</a:t>
            </a:r>
            <a:r>
              <a:rPr lang="en-US" sz="2400" baseline="30000" dirty="0" smtClean="0">
                <a:solidFill>
                  <a:schemeClr val="bg1"/>
                </a:solidFill>
              </a:rPr>
              <a:t>th</a:t>
            </a:r>
            <a:r>
              <a:rPr lang="en-US" sz="2400" dirty="0" smtClean="0">
                <a:solidFill>
                  <a:schemeClr val="bg1"/>
                </a:solidFill>
              </a:rPr>
              <a:t> week of the term.</a:t>
            </a:r>
            <a:endParaRPr lang="en-US" sz="2400" dirty="0">
              <a:solidFill>
                <a:schemeClr val="bg1"/>
              </a:solidFill>
            </a:endParaRPr>
          </a:p>
        </p:txBody>
      </p:sp>
    </p:spTree>
    <p:extLst>
      <p:ext uri="{BB962C8B-B14F-4D97-AF65-F5344CB8AC3E}">
        <p14:creationId xmlns:p14="http://schemas.microsoft.com/office/powerpoint/2010/main" val="1307191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561262" y="6292850"/>
            <a:ext cx="517525" cy="244475"/>
          </a:xfrm>
          <a:noFill/>
        </p:spPr>
        <p:txBody>
          <a:bodyPr/>
          <a:lstStyle/>
          <a:p>
            <a:fld id="{F09D6593-F357-48C7-BB41-30BD2C360DF1}" type="slidenum">
              <a:rPr lang="en-US" smtClean="0">
                <a:latin typeface="Arial" pitchFamily="34" charset="0"/>
              </a:rPr>
              <a:pPr/>
              <a:t>50</a:t>
            </a:fld>
            <a:endParaRPr lang="en-US" smtClean="0">
              <a:latin typeface="Arial" pitchFamily="34" charset="0"/>
            </a:endParaRPr>
          </a:p>
        </p:txBody>
      </p:sp>
      <p:sp>
        <p:nvSpPr>
          <p:cNvPr id="3" name="TextBox 2"/>
          <p:cNvSpPr txBox="1">
            <a:spLocks noChangeArrowheads="1"/>
          </p:cNvSpPr>
          <p:nvPr/>
        </p:nvSpPr>
        <p:spPr bwMode="auto">
          <a:xfrm>
            <a:off x="762000" y="228600"/>
            <a:ext cx="7197725" cy="400050"/>
          </a:xfrm>
          <a:prstGeom prst="rect">
            <a:avLst/>
          </a:prstGeom>
          <a:noFill/>
          <a:ln w="9525">
            <a:noFill/>
            <a:miter lim="800000"/>
            <a:headEnd/>
            <a:tailEnd/>
          </a:ln>
        </p:spPr>
        <p:txBody>
          <a:bodyPr>
            <a:spAutoFit/>
          </a:bodyPr>
          <a:lstStyle/>
          <a:p>
            <a:r>
              <a:rPr lang="en-US" sz="2000" b="1" dirty="0">
                <a:solidFill>
                  <a:schemeClr val="bg1"/>
                </a:solidFill>
              </a:rPr>
              <a:t>Neighborhood / Place research concepts and methods</a:t>
            </a:r>
          </a:p>
        </p:txBody>
      </p:sp>
      <p:sp>
        <p:nvSpPr>
          <p:cNvPr id="4" name="TextBox 3"/>
          <p:cNvSpPr txBox="1">
            <a:spLocks noChangeArrowheads="1"/>
          </p:cNvSpPr>
          <p:nvPr/>
        </p:nvSpPr>
        <p:spPr bwMode="auto">
          <a:xfrm>
            <a:off x="1281112" y="628650"/>
            <a:ext cx="6415088" cy="5678478"/>
          </a:xfrm>
          <a:prstGeom prst="rect">
            <a:avLst/>
          </a:prstGeom>
          <a:noFill/>
          <a:ln w="9525">
            <a:noFill/>
            <a:miter lim="800000"/>
            <a:headEnd/>
            <a:tailEnd/>
          </a:ln>
        </p:spPr>
        <p:txBody>
          <a:bodyPr wrap="square">
            <a:spAutoFit/>
          </a:bodyPr>
          <a:lstStyle/>
          <a:p>
            <a:pPr>
              <a:lnSpc>
                <a:spcPct val="150000"/>
              </a:lnSpc>
              <a:buFont typeface="Arial" pitchFamily="34" charset="0"/>
              <a:buChar char="•"/>
            </a:pPr>
            <a:r>
              <a:rPr lang="en-US" sz="1600" dirty="0">
                <a:solidFill>
                  <a:schemeClr val="bg1"/>
                </a:solidFill>
              </a:rPr>
              <a:t> definitions of neighborhood / geographic unit (scale)</a:t>
            </a:r>
          </a:p>
          <a:p>
            <a:pPr lvl="1">
              <a:lnSpc>
                <a:spcPct val="150000"/>
              </a:lnSpc>
              <a:buFont typeface="Courier New" pitchFamily="49" charset="0"/>
              <a:buChar char="o"/>
            </a:pPr>
            <a:r>
              <a:rPr lang="en-US" sz="1600" dirty="0">
                <a:solidFill>
                  <a:schemeClr val="bg1"/>
                </a:solidFill>
              </a:rPr>
              <a:t> census block group</a:t>
            </a:r>
          </a:p>
          <a:p>
            <a:pPr lvl="1">
              <a:lnSpc>
                <a:spcPct val="150000"/>
              </a:lnSpc>
              <a:buFont typeface="Courier New" pitchFamily="49" charset="0"/>
              <a:buChar char="o"/>
            </a:pPr>
            <a:r>
              <a:rPr lang="en-US" sz="1600" dirty="0">
                <a:solidFill>
                  <a:schemeClr val="bg1"/>
                </a:solidFill>
              </a:rPr>
              <a:t> census </a:t>
            </a:r>
            <a:r>
              <a:rPr lang="en-US" sz="1600" dirty="0" smtClean="0">
                <a:solidFill>
                  <a:schemeClr val="bg1"/>
                </a:solidFill>
              </a:rPr>
              <a:t>tract</a:t>
            </a:r>
            <a:endParaRPr lang="en-US" sz="1600" dirty="0">
              <a:solidFill>
                <a:schemeClr val="bg1"/>
              </a:solidFill>
            </a:endParaRPr>
          </a:p>
          <a:p>
            <a:pPr lvl="1">
              <a:lnSpc>
                <a:spcPct val="150000"/>
              </a:lnSpc>
              <a:buFont typeface="Courier New" pitchFamily="49" charset="0"/>
              <a:buChar char="o"/>
            </a:pPr>
            <a:r>
              <a:rPr lang="en-US" sz="1600" dirty="0">
                <a:solidFill>
                  <a:schemeClr val="bg1"/>
                </a:solidFill>
              </a:rPr>
              <a:t> zip </a:t>
            </a:r>
            <a:r>
              <a:rPr lang="en-US" sz="1600" dirty="0" smtClean="0">
                <a:solidFill>
                  <a:schemeClr val="bg1"/>
                </a:solidFill>
              </a:rPr>
              <a:t>code</a:t>
            </a:r>
          </a:p>
          <a:p>
            <a:pPr lvl="1">
              <a:lnSpc>
                <a:spcPct val="150000"/>
              </a:lnSpc>
              <a:buFont typeface="Courier New" pitchFamily="49" charset="0"/>
              <a:buChar char="o"/>
            </a:pPr>
            <a:r>
              <a:rPr lang="en-US" sz="1600" dirty="0" smtClean="0">
                <a:solidFill>
                  <a:schemeClr val="bg1"/>
                </a:solidFill>
              </a:rPr>
              <a:t> buffers</a:t>
            </a:r>
            <a:endParaRPr lang="en-US" sz="1600" dirty="0">
              <a:solidFill>
                <a:schemeClr val="bg1"/>
              </a:solidFill>
            </a:endParaRPr>
          </a:p>
          <a:p>
            <a:pPr>
              <a:lnSpc>
                <a:spcPct val="150000"/>
              </a:lnSpc>
              <a:buFont typeface="Arial" pitchFamily="34" charset="0"/>
              <a:buChar char="•"/>
            </a:pPr>
            <a:r>
              <a:rPr lang="en-US" sz="1600" dirty="0">
                <a:solidFill>
                  <a:schemeClr val="bg1"/>
                </a:solidFill>
              </a:rPr>
              <a:t> measure to characterize the place</a:t>
            </a:r>
          </a:p>
          <a:p>
            <a:pPr lvl="1">
              <a:lnSpc>
                <a:spcPct val="150000"/>
              </a:lnSpc>
              <a:buFont typeface="Courier New" pitchFamily="49" charset="0"/>
              <a:buChar char="o"/>
            </a:pPr>
            <a:r>
              <a:rPr lang="en-US" sz="1600" dirty="0">
                <a:solidFill>
                  <a:schemeClr val="bg1"/>
                </a:solidFill>
              </a:rPr>
              <a:t> composition</a:t>
            </a:r>
          </a:p>
          <a:p>
            <a:pPr lvl="1">
              <a:lnSpc>
                <a:spcPct val="150000"/>
              </a:lnSpc>
              <a:buFont typeface="Courier New" pitchFamily="49" charset="0"/>
              <a:buChar char="o"/>
            </a:pPr>
            <a:r>
              <a:rPr lang="en-US" sz="1600" dirty="0">
                <a:solidFill>
                  <a:schemeClr val="bg1"/>
                </a:solidFill>
              </a:rPr>
              <a:t> context</a:t>
            </a:r>
          </a:p>
          <a:p>
            <a:pPr>
              <a:lnSpc>
                <a:spcPct val="150000"/>
              </a:lnSpc>
              <a:buFont typeface="Arial" pitchFamily="34" charset="0"/>
              <a:buChar char="•"/>
            </a:pPr>
            <a:r>
              <a:rPr lang="en-US" sz="1600" dirty="0">
                <a:solidFill>
                  <a:schemeClr val="bg1"/>
                </a:solidFill>
              </a:rPr>
              <a:t> types of measures</a:t>
            </a:r>
          </a:p>
          <a:p>
            <a:pPr lvl="1">
              <a:lnSpc>
                <a:spcPct val="150000"/>
              </a:lnSpc>
              <a:buFont typeface="Courier New" pitchFamily="49" charset="0"/>
              <a:buChar char="o"/>
            </a:pPr>
            <a:r>
              <a:rPr lang="en-US" sz="1600" dirty="0">
                <a:solidFill>
                  <a:schemeClr val="bg1"/>
                </a:solidFill>
              </a:rPr>
              <a:t> census data</a:t>
            </a:r>
          </a:p>
          <a:p>
            <a:pPr lvl="1">
              <a:lnSpc>
                <a:spcPct val="150000"/>
              </a:lnSpc>
              <a:buFont typeface="Courier New" pitchFamily="49" charset="0"/>
              <a:buChar char="o"/>
            </a:pPr>
            <a:r>
              <a:rPr lang="en-US" sz="1600" dirty="0">
                <a:solidFill>
                  <a:schemeClr val="bg1"/>
                </a:solidFill>
              </a:rPr>
              <a:t> counts</a:t>
            </a:r>
          </a:p>
          <a:p>
            <a:pPr lvl="1">
              <a:lnSpc>
                <a:spcPct val="150000"/>
              </a:lnSpc>
              <a:buFont typeface="Courier New" pitchFamily="49" charset="0"/>
              <a:buChar char="o"/>
            </a:pPr>
            <a:r>
              <a:rPr lang="en-US" sz="1600" dirty="0">
                <a:solidFill>
                  <a:schemeClr val="bg1"/>
                </a:solidFill>
              </a:rPr>
              <a:t> density</a:t>
            </a:r>
          </a:p>
          <a:p>
            <a:pPr lvl="1">
              <a:lnSpc>
                <a:spcPct val="150000"/>
              </a:lnSpc>
              <a:buFont typeface="Courier New" pitchFamily="49" charset="0"/>
              <a:buChar char="o"/>
            </a:pPr>
            <a:r>
              <a:rPr lang="en-US" sz="1600" dirty="0">
                <a:solidFill>
                  <a:schemeClr val="bg1"/>
                </a:solidFill>
              </a:rPr>
              <a:t> distance to </a:t>
            </a:r>
          </a:p>
          <a:p>
            <a:pPr lvl="1">
              <a:lnSpc>
                <a:spcPct val="150000"/>
              </a:lnSpc>
              <a:buFont typeface="Courier New" pitchFamily="49" charset="0"/>
              <a:buChar char="o"/>
            </a:pPr>
            <a:r>
              <a:rPr lang="en-US" sz="1600" dirty="0">
                <a:solidFill>
                  <a:schemeClr val="bg1"/>
                </a:solidFill>
              </a:rPr>
              <a:t> time / space</a:t>
            </a:r>
          </a:p>
          <a:p>
            <a:pPr>
              <a:lnSpc>
                <a:spcPct val="150000"/>
              </a:lnSpc>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101012" y="6454775"/>
            <a:ext cx="517525" cy="244475"/>
          </a:xfrm>
          <a:noFill/>
        </p:spPr>
        <p:txBody>
          <a:bodyPr/>
          <a:lstStyle/>
          <a:p>
            <a:fld id="{9BE8E1E9-73AE-449C-ADEF-C5DA2FD39049}" type="slidenum">
              <a:rPr lang="en-US" smtClean="0">
                <a:latin typeface="Arial" pitchFamily="34" charset="0"/>
              </a:rPr>
              <a:pPr/>
              <a:t>51</a:t>
            </a:fld>
            <a:endParaRPr lang="en-US" smtClean="0">
              <a:latin typeface="Arial" pitchFamily="34" charset="0"/>
            </a:endParaRPr>
          </a:p>
        </p:txBody>
      </p:sp>
      <p:pic>
        <p:nvPicPr>
          <p:cNvPr id="3" name="Picture 2" descr="CYGNET_AlamedaCnty_1milezoom.jpg"/>
          <p:cNvPicPr>
            <a:picLocks noChangeAspect="1"/>
          </p:cNvPicPr>
          <p:nvPr/>
        </p:nvPicPr>
        <p:blipFill>
          <a:blip r:embed="rId2" cstate="print"/>
          <a:srcRect/>
          <a:stretch>
            <a:fillRect/>
          </a:stretch>
        </p:blipFill>
        <p:spPr bwMode="auto">
          <a:xfrm>
            <a:off x="1143000" y="228600"/>
            <a:ext cx="751205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GNET_MarinCnty_1milezoom.jpg"/>
          <p:cNvPicPr>
            <a:picLocks noChangeAspect="1"/>
          </p:cNvPicPr>
          <p:nvPr/>
        </p:nvPicPr>
        <p:blipFill>
          <a:blip r:embed="rId2" cstate="print"/>
          <a:srcRect/>
          <a:stretch>
            <a:fillRect/>
          </a:stretch>
        </p:blipFill>
        <p:spPr bwMode="auto">
          <a:xfrm>
            <a:off x="990600" y="152400"/>
            <a:ext cx="7500938"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458200" y="6613525"/>
            <a:ext cx="517525" cy="244475"/>
          </a:xfrm>
          <a:noFill/>
        </p:spPr>
        <p:txBody>
          <a:bodyPr/>
          <a:lstStyle/>
          <a:p>
            <a:fld id="{3F89A514-64E8-45F8-A284-E04540629107}" type="slidenum">
              <a:rPr lang="en-US" smtClean="0">
                <a:latin typeface="Arial" pitchFamily="34" charset="0"/>
              </a:rPr>
              <a:pPr/>
              <a:t>53</a:t>
            </a:fld>
            <a:endParaRPr lang="en-US" smtClean="0">
              <a:latin typeface="Arial" pitchFamily="34" charset="0"/>
            </a:endParaRPr>
          </a:p>
        </p:txBody>
      </p:sp>
      <p:pic>
        <p:nvPicPr>
          <p:cNvPr id="3" name="Picture 2"/>
          <p:cNvPicPr>
            <a:picLocks noChangeAspect="1" noChangeArrowheads="1"/>
          </p:cNvPicPr>
          <p:nvPr/>
        </p:nvPicPr>
        <p:blipFill>
          <a:blip r:embed="rId3" cstate="print"/>
          <a:srcRect t="27689" r="26221" b="13989"/>
          <a:stretch>
            <a:fillRect/>
          </a:stretch>
        </p:blipFill>
        <p:spPr bwMode="auto">
          <a:xfrm>
            <a:off x="533400" y="685800"/>
            <a:ext cx="8389937" cy="5305425"/>
          </a:xfrm>
          <a:prstGeom prst="rect">
            <a:avLst/>
          </a:prstGeom>
          <a:noFill/>
          <a:ln w="9525">
            <a:noFill/>
            <a:miter lim="800000"/>
            <a:headEnd/>
            <a:tailEnd/>
          </a:ln>
        </p:spPr>
      </p:pic>
      <p:sp>
        <p:nvSpPr>
          <p:cNvPr id="4" name="Rectangle 3"/>
          <p:cNvSpPr>
            <a:spLocks noChangeArrowheads="1"/>
          </p:cNvSpPr>
          <p:nvPr/>
        </p:nvSpPr>
        <p:spPr bwMode="auto">
          <a:xfrm>
            <a:off x="1463040" y="4572000"/>
            <a:ext cx="6208713" cy="190500"/>
          </a:xfrm>
          <a:prstGeom prst="rect">
            <a:avLst/>
          </a:prstGeom>
          <a:solidFill>
            <a:srgbClr val="FFFF00">
              <a:alpha val="18823"/>
            </a:srgbClr>
          </a:solidFill>
          <a:ln w="9525" algn="ctr">
            <a:noFill/>
            <a:round/>
            <a:headEnd/>
            <a:tailEnd/>
          </a:ln>
        </p:spPr>
        <p:txBody>
          <a:bodyPr/>
          <a:lstStyle/>
          <a:p>
            <a:endParaRPr lang="en-US"/>
          </a:p>
        </p:txBody>
      </p:sp>
      <p:sp>
        <p:nvSpPr>
          <p:cNvPr id="5" name="Rectangle 4"/>
          <p:cNvSpPr>
            <a:spLocks noChangeArrowheads="1"/>
          </p:cNvSpPr>
          <p:nvPr/>
        </p:nvSpPr>
        <p:spPr bwMode="auto">
          <a:xfrm>
            <a:off x="1737360" y="5303520"/>
            <a:ext cx="6346825" cy="180975"/>
          </a:xfrm>
          <a:prstGeom prst="rect">
            <a:avLst/>
          </a:prstGeom>
          <a:solidFill>
            <a:srgbClr val="FFFF00">
              <a:alpha val="21176"/>
            </a:srgbClr>
          </a:solidFill>
          <a:ln w="9525" algn="ctr">
            <a:noFill/>
            <a:round/>
            <a:headEnd/>
            <a:tailEnd/>
          </a:ln>
        </p:spPr>
        <p:txBody>
          <a:bodyPr/>
          <a:lstStyle/>
          <a:p>
            <a:endParaRPr lang="en-US"/>
          </a:p>
        </p:txBody>
      </p:sp>
      <p:sp>
        <p:nvSpPr>
          <p:cNvPr id="6" name="Rectangle 5"/>
          <p:cNvSpPr>
            <a:spLocks noChangeArrowheads="1"/>
          </p:cNvSpPr>
          <p:nvPr/>
        </p:nvSpPr>
        <p:spPr bwMode="auto">
          <a:xfrm>
            <a:off x="640080" y="5486400"/>
            <a:ext cx="5667375" cy="171450"/>
          </a:xfrm>
          <a:prstGeom prst="rect">
            <a:avLst/>
          </a:prstGeom>
          <a:solidFill>
            <a:srgbClr val="FFFF00">
              <a:alpha val="21176"/>
            </a:srgbClr>
          </a:solidFill>
          <a:ln w="9525" algn="ctr">
            <a:no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9445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Moving to Opportunity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762000" y="1676400"/>
            <a:ext cx="7848600" cy="275460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1994 – 4600 families with children living in public housing – RCT to move to lower poverty neigh</a:t>
            </a:r>
          </a:p>
          <a:p>
            <a:pPr marL="742950" lvl="1" indent="-285750">
              <a:buFont typeface="Arial" panose="020B0604020202020204" pitchFamily="34" charset="0"/>
              <a:buChar char="•"/>
            </a:pPr>
            <a:r>
              <a:rPr lang="en-US" sz="2800" dirty="0" smtClean="0">
                <a:solidFill>
                  <a:schemeClr val="bg1"/>
                </a:solidFill>
              </a:rPr>
              <a:t>Vouchers</a:t>
            </a:r>
          </a:p>
          <a:p>
            <a:pPr marL="742950" lvl="1" indent="-285750">
              <a:buFont typeface="Arial" panose="020B0604020202020204" pitchFamily="34" charset="0"/>
              <a:buChar char="•"/>
            </a:pPr>
            <a:r>
              <a:rPr lang="en-US" sz="2800" dirty="0" smtClean="0">
                <a:solidFill>
                  <a:schemeClr val="bg1"/>
                </a:solidFill>
              </a:rPr>
              <a:t>Section 8</a:t>
            </a:r>
          </a:p>
          <a:p>
            <a:pPr marL="742950" lvl="1" indent="-285750">
              <a:spcAft>
                <a:spcPts val="600"/>
              </a:spcAft>
              <a:buFont typeface="Arial" panose="020B0604020202020204" pitchFamily="34" charset="0"/>
              <a:buChar char="•"/>
            </a:pPr>
            <a:r>
              <a:rPr lang="en-US" sz="2800" dirty="0" smtClean="0">
                <a:solidFill>
                  <a:schemeClr val="bg1"/>
                </a:solidFill>
              </a:rPr>
              <a:t>control</a:t>
            </a:r>
          </a:p>
          <a:p>
            <a:pPr marL="285750" indent="-285750">
              <a:buFont typeface="Arial" panose="020B0604020202020204" pitchFamily="34" charset="0"/>
              <a:buChar char="•"/>
            </a:pPr>
            <a:r>
              <a:rPr lang="en-US" sz="2800" dirty="0" smtClean="0">
                <a:solidFill>
                  <a:schemeClr val="bg1"/>
                </a:solidFill>
              </a:rPr>
              <a:t>2008-2010 – evaluation studies</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443841"/>
            <a:ext cx="7467600" cy="4016484"/>
          </a:xfrm>
          <a:prstGeom prst="rect">
            <a:avLst/>
          </a:prstGeom>
        </p:spPr>
        <p:txBody>
          <a:bodyPr wrap="square">
            <a:spAutoFit/>
          </a:bodyPr>
          <a:lstStyle/>
          <a:p>
            <a:pPr marL="457200" indent="-457200">
              <a:spcAft>
                <a:spcPts val="600"/>
              </a:spcAft>
              <a:buFont typeface="Arial" pitchFamily="34" charset="0"/>
              <a:buChar char="•"/>
            </a:pPr>
            <a:r>
              <a:rPr lang="en-US" sz="2400" dirty="0" smtClean="0">
                <a:solidFill>
                  <a:schemeClr val="bg1"/>
                </a:solidFill>
              </a:rPr>
              <a:t> adults offered housing vouchers have a lower prevalence of severe obesity and diabetes compared to controls </a:t>
            </a:r>
          </a:p>
          <a:p>
            <a:pPr marL="457200" indent="-457200">
              <a:spcAft>
                <a:spcPts val="600"/>
              </a:spcAft>
              <a:buFont typeface="Arial" pitchFamily="34" charset="0"/>
              <a:buChar char="•"/>
            </a:pPr>
            <a:r>
              <a:rPr lang="en-US" sz="2400" dirty="0" smtClean="0">
                <a:solidFill>
                  <a:schemeClr val="bg1"/>
                </a:solidFill>
              </a:rPr>
              <a:t> Adults offered housing vouchers report fewer physical limitations</a:t>
            </a:r>
          </a:p>
          <a:p>
            <a:pPr marL="457200" indent="-457200">
              <a:spcAft>
                <a:spcPts val="600"/>
              </a:spcAft>
              <a:buFont typeface="Arial" pitchFamily="34" charset="0"/>
              <a:buChar char="•"/>
            </a:pPr>
            <a:r>
              <a:rPr lang="en-US" sz="2400" dirty="0" smtClean="0">
                <a:solidFill>
                  <a:schemeClr val="bg1"/>
                </a:solidFill>
              </a:rPr>
              <a:t>self-reported health status and rates of hypertension and health-related risk behaviors are similar across groups.</a:t>
            </a:r>
          </a:p>
          <a:p>
            <a:pPr marL="457200" indent="-457200">
              <a:spcAft>
                <a:spcPts val="600"/>
              </a:spcAft>
              <a:buFont typeface="Arial" pitchFamily="34" charset="0"/>
              <a:buChar char="•"/>
            </a:pPr>
            <a:r>
              <a:rPr lang="en-US" sz="2400" dirty="0" smtClean="0">
                <a:solidFill>
                  <a:schemeClr val="bg1"/>
                </a:solidFill>
              </a:rPr>
              <a:t> improved mental health in areas such as depression and psychological distress</a:t>
            </a:r>
          </a:p>
        </p:txBody>
      </p:sp>
      <p:sp>
        <p:nvSpPr>
          <p:cNvPr id="4" name="Title 1"/>
          <p:cNvSpPr txBox="1">
            <a:spLocks/>
          </p:cNvSpPr>
          <p:nvPr/>
        </p:nvSpPr>
        <p:spPr>
          <a:xfrm>
            <a:off x="609600" y="427038"/>
            <a:ext cx="8229600" cy="9445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Moving to Opportunity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l="23750" t="11111" r="22500" b="18519"/>
          <a:stretch>
            <a:fillRect/>
          </a:stretch>
        </p:blipFill>
        <p:spPr bwMode="auto">
          <a:xfrm>
            <a:off x="381000" y="152400"/>
            <a:ext cx="83058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TextBox 2"/>
          <p:cNvSpPr txBox="1"/>
          <p:nvPr/>
        </p:nvSpPr>
        <p:spPr>
          <a:xfrm>
            <a:off x="6477000" y="5806790"/>
            <a:ext cx="2514600" cy="400110"/>
          </a:xfrm>
          <a:prstGeom prst="rect">
            <a:avLst/>
          </a:prstGeom>
          <a:noFill/>
        </p:spPr>
        <p:txBody>
          <a:bodyPr wrap="square" rtlCol="0">
            <a:spAutoFit/>
          </a:bodyPr>
          <a:lstStyle/>
          <a:p>
            <a:r>
              <a:rPr lang="en-US" sz="2000" dirty="0" smtClean="0">
                <a:solidFill>
                  <a:schemeClr val="bg1"/>
                </a:solidFill>
              </a:rPr>
              <a:t>Healthy People 2020</a:t>
            </a:r>
            <a:endParaRPr lang="en-US" sz="2000" dirty="0">
              <a:solidFill>
                <a:schemeClr val="bg1"/>
              </a:solidFill>
            </a:endParaRPr>
          </a:p>
        </p:txBody>
      </p:sp>
      <p:pic>
        <p:nvPicPr>
          <p:cNvPr id="5" name="Picture 4" descr="liquor store.jpg"/>
          <p:cNvPicPr>
            <a:picLocks noChangeAspect="1"/>
          </p:cNvPicPr>
          <p:nvPr/>
        </p:nvPicPr>
        <p:blipFill>
          <a:blip r:embed="rId3" cstate="print"/>
          <a:stretch>
            <a:fillRect/>
          </a:stretch>
        </p:blipFill>
        <p:spPr>
          <a:xfrm>
            <a:off x="2895600" y="3886200"/>
            <a:ext cx="2619375" cy="1905000"/>
          </a:xfrm>
          <a:prstGeom prst="rect">
            <a:avLst/>
          </a:prstGeom>
        </p:spPr>
      </p:pic>
      <p:pic>
        <p:nvPicPr>
          <p:cNvPr id="6" name="Picture 5" descr="fast food restaurants.jpg"/>
          <p:cNvPicPr>
            <a:picLocks noChangeAspect="1"/>
          </p:cNvPicPr>
          <p:nvPr/>
        </p:nvPicPr>
        <p:blipFill>
          <a:blip r:embed="rId4" cstate="print"/>
          <a:stretch>
            <a:fillRect/>
          </a:stretch>
        </p:blipFill>
        <p:spPr>
          <a:xfrm>
            <a:off x="5867400" y="3886200"/>
            <a:ext cx="2619375" cy="1905000"/>
          </a:xfrm>
          <a:prstGeom prst="rect">
            <a:avLst/>
          </a:prstGeom>
        </p:spPr>
      </p:pic>
      <p:pic>
        <p:nvPicPr>
          <p:cNvPr id="7" name="Picture 6" descr="Farmers-Market-2013.jpg"/>
          <p:cNvPicPr>
            <a:picLocks noChangeAspect="1"/>
          </p:cNvPicPr>
          <p:nvPr/>
        </p:nvPicPr>
        <p:blipFill>
          <a:blip r:embed="rId5" cstate="print"/>
          <a:stretch>
            <a:fillRect/>
          </a:stretch>
        </p:blipFill>
        <p:spPr>
          <a:xfrm>
            <a:off x="609600" y="1143000"/>
            <a:ext cx="2860847" cy="2136695"/>
          </a:xfrm>
          <a:prstGeom prst="rect">
            <a:avLst/>
          </a:prstGeom>
        </p:spPr>
      </p:pic>
    </p:spTree>
    <p:extLst>
      <p:ext uri="{BB962C8B-B14F-4D97-AF65-F5344CB8AC3E}">
        <p14:creationId xmlns:p14="http://schemas.microsoft.com/office/powerpoint/2010/main" val="7201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Transportation</a:t>
            </a:r>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855237"/>
            <a:ext cx="5067300" cy="5067300"/>
          </a:xfrm>
          <a:prstGeom prst="rect">
            <a:avLst/>
          </a:prstGeom>
        </p:spPr>
      </p:pic>
    </p:spTree>
    <p:extLst>
      <p:ext uri="{BB962C8B-B14F-4D97-AF65-F5344CB8AC3E}">
        <p14:creationId xmlns:p14="http://schemas.microsoft.com/office/powerpoint/2010/main" val="3809728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l="27083" t="42963" r="35833" b="5185"/>
          <a:stretch>
            <a:fillRect/>
          </a:stretch>
        </p:blipFill>
        <p:spPr bwMode="auto">
          <a:xfrm>
            <a:off x="1066800" y="304800"/>
            <a:ext cx="6781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Questions?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22083" t="17037" r="12500" b="3704"/>
          <a:stretch>
            <a:fillRect/>
          </a:stretch>
        </p:blipFill>
        <p:spPr bwMode="auto">
          <a:xfrm>
            <a:off x="609600" y="228600"/>
            <a:ext cx="8382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16619" t="10417" r="14276" b="10417"/>
          <a:stretch/>
        </p:blipFill>
        <p:spPr>
          <a:xfrm>
            <a:off x="190500" y="304800"/>
            <a:ext cx="8991600" cy="5791200"/>
          </a:xfrm>
          <a:prstGeom prst="rect">
            <a:avLst/>
          </a:prstGeom>
        </p:spPr>
      </p:pic>
    </p:spTree>
    <p:extLst>
      <p:ext uri="{BB962C8B-B14F-4D97-AF65-F5344CB8AC3E}">
        <p14:creationId xmlns:p14="http://schemas.microsoft.com/office/powerpoint/2010/main" val="34450118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198" y="2615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smtClean="0">
                <a:solidFill>
                  <a:schemeClr val="bg1"/>
                </a:solidFill>
              </a:rPr>
              <a:t>Incarceration</a:t>
            </a:r>
            <a:endParaRPr lang="en-US" sz="36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035" y="631777"/>
            <a:ext cx="7019925" cy="4629150"/>
          </a:xfrm>
          <a:prstGeom prst="rect">
            <a:avLst/>
          </a:prstGeom>
        </p:spPr>
      </p:pic>
    </p:spTree>
    <p:extLst>
      <p:ext uri="{BB962C8B-B14F-4D97-AF65-F5344CB8AC3E}">
        <p14:creationId xmlns:p14="http://schemas.microsoft.com/office/powerpoint/2010/main" val="8797860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914400"/>
            <a:ext cx="4886325" cy="5124450"/>
          </a:xfrm>
          <a:prstGeom prst="rect">
            <a:avLst/>
          </a:prstGeom>
        </p:spPr>
      </p:pic>
      <p:sp>
        <p:nvSpPr>
          <p:cNvPr id="3" name="Title 3"/>
          <p:cNvSpPr txBox="1">
            <a:spLocks/>
          </p:cNvSpPr>
          <p:nvPr/>
        </p:nvSpPr>
        <p:spPr>
          <a:xfrm>
            <a:off x="457198" y="2615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smtClean="0">
                <a:solidFill>
                  <a:schemeClr val="bg1"/>
                </a:solidFill>
              </a:rPr>
              <a:t>Incarceration</a:t>
            </a:r>
            <a:endParaRPr lang="en-US" sz="3600" dirty="0">
              <a:solidFill>
                <a:schemeClr val="bg1"/>
              </a:solidFill>
            </a:endParaRPr>
          </a:p>
        </p:txBody>
      </p:sp>
    </p:spTree>
    <p:extLst>
      <p:ext uri="{BB962C8B-B14F-4D97-AF65-F5344CB8AC3E}">
        <p14:creationId xmlns:p14="http://schemas.microsoft.com/office/powerpoint/2010/main" val="18569503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r="1123" b="30000"/>
          <a:stretch>
            <a:fillRect/>
          </a:stretch>
        </p:blipFill>
        <p:spPr>
          <a:xfrm>
            <a:off x="1524000" y="990600"/>
            <a:ext cx="6320161" cy="4800600"/>
          </a:xfrm>
          <a:prstGeom prst="rect">
            <a:avLst/>
          </a:prstGeom>
        </p:spPr>
      </p:pic>
      <p:sp>
        <p:nvSpPr>
          <p:cNvPr id="3" name="Title 3"/>
          <p:cNvSpPr txBox="1">
            <a:spLocks/>
          </p:cNvSpPr>
          <p:nvPr/>
        </p:nvSpPr>
        <p:spPr>
          <a:xfrm>
            <a:off x="457198" y="2615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smtClean="0">
                <a:solidFill>
                  <a:schemeClr val="bg1"/>
                </a:solidFill>
              </a:rPr>
              <a:t>Incarceration</a:t>
            </a:r>
            <a:endParaRPr lang="en-US" sz="3600" dirty="0">
              <a:solidFill>
                <a:schemeClr val="bg1"/>
              </a:solidFill>
            </a:endParaRPr>
          </a:p>
        </p:txBody>
      </p:sp>
    </p:spTree>
    <p:extLst>
      <p:ext uri="{BB962C8B-B14F-4D97-AF65-F5344CB8AC3E}">
        <p14:creationId xmlns:p14="http://schemas.microsoft.com/office/powerpoint/2010/main" val="2273763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752600"/>
            <a:ext cx="7239000" cy="1938992"/>
          </a:xfrm>
          <a:prstGeom prst="rect">
            <a:avLst/>
          </a:prstGeom>
        </p:spPr>
        <p:txBody>
          <a:bodyPr wrap="square">
            <a:spAutoFit/>
          </a:bodyPr>
          <a:lstStyle/>
          <a:p>
            <a:r>
              <a:rPr lang="en-US" sz="2400" dirty="0" smtClean="0">
                <a:solidFill>
                  <a:schemeClr val="bg1"/>
                </a:solidFill>
              </a:rPr>
              <a:t>As </a:t>
            </a:r>
            <a:r>
              <a:rPr lang="en-US" sz="2400" dirty="0">
                <a:solidFill>
                  <a:schemeClr val="bg1"/>
                </a:solidFill>
              </a:rPr>
              <a:t>of 2004, there were approximately six times more inmates and ex-inmates than in the mid-1970s. </a:t>
            </a:r>
            <a:endParaRPr lang="en-US" sz="2400" dirty="0" smtClean="0">
              <a:solidFill>
                <a:schemeClr val="bg1"/>
              </a:solidFill>
            </a:endParaRPr>
          </a:p>
          <a:p>
            <a:endParaRPr lang="en-US" sz="2400" dirty="0">
              <a:solidFill>
                <a:schemeClr val="bg1"/>
              </a:solidFill>
            </a:endParaRPr>
          </a:p>
          <a:p>
            <a:r>
              <a:rPr lang="en-US" sz="2400" dirty="0" smtClean="0">
                <a:solidFill>
                  <a:schemeClr val="bg1"/>
                </a:solidFill>
              </a:rPr>
              <a:t>Presently</a:t>
            </a:r>
            <a:r>
              <a:rPr lang="en-US" sz="2400" dirty="0">
                <a:solidFill>
                  <a:schemeClr val="bg1"/>
                </a:solidFill>
              </a:rPr>
              <a:t>, there are more than 16 million felons and ex-felons in the United States (</a:t>
            </a:r>
            <a:r>
              <a:rPr lang="en-US" sz="2400" dirty="0" err="1">
                <a:solidFill>
                  <a:schemeClr val="bg1"/>
                </a:solidFill>
              </a:rPr>
              <a:t>Uggen</a:t>
            </a:r>
            <a:r>
              <a:rPr lang="en-US" sz="2400" dirty="0">
                <a:solidFill>
                  <a:schemeClr val="bg1"/>
                </a:solidFill>
              </a:rPr>
              <a:t> et al. 2006)</a:t>
            </a:r>
          </a:p>
        </p:txBody>
      </p:sp>
      <p:sp>
        <p:nvSpPr>
          <p:cNvPr id="3" name="Title 3"/>
          <p:cNvSpPr txBox="1">
            <a:spLocks/>
          </p:cNvSpPr>
          <p:nvPr/>
        </p:nvSpPr>
        <p:spPr>
          <a:xfrm>
            <a:off x="457200" y="2286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smtClean="0">
                <a:solidFill>
                  <a:schemeClr val="bg1"/>
                </a:solidFill>
              </a:rPr>
              <a:t>Incarceration</a:t>
            </a:r>
            <a:endParaRPr lang="en-US" sz="3600" dirty="0">
              <a:solidFill>
                <a:schemeClr val="bg1"/>
              </a:solidFill>
            </a:endParaRPr>
          </a:p>
        </p:txBody>
      </p:sp>
    </p:spTree>
    <p:extLst>
      <p:ext uri="{BB962C8B-B14F-4D97-AF65-F5344CB8AC3E}">
        <p14:creationId xmlns:p14="http://schemas.microsoft.com/office/powerpoint/2010/main" val="2787403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0600"/>
            <a:ext cx="7467600" cy="4154984"/>
          </a:xfrm>
          <a:prstGeom prst="rect">
            <a:avLst/>
          </a:prstGeom>
        </p:spPr>
        <p:txBody>
          <a:bodyPr wrap="square">
            <a:spAutoFit/>
          </a:bodyPr>
          <a:lstStyle/>
          <a:p>
            <a:pPr marL="234950" indent="-234950">
              <a:buFont typeface="Arial" pitchFamily="34" charset="0"/>
              <a:buChar char="•"/>
            </a:pPr>
            <a:r>
              <a:rPr lang="en-US" sz="2400" dirty="0">
                <a:solidFill>
                  <a:schemeClr val="bg1"/>
                </a:solidFill>
              </a:rPr>
              <a:t>The lifetime cumulative risk (measured to age 34) of imprisonment for all African American males </a:t>
            </a:r>
            <a:r>
              <a:rPr lang="en-US" sz="2400" dirty="0" smtClean="0">
                <a:solidFill>
                  <a:schemeClr val="bg1"/>
                </a:solidFill>
              </a:rPr>
              <a:t> &gt; </a:t>
            </a:r>
            <a:r>
              <a:rPr lang="en-US" sz="2400" dirty="0">
                <a:solidFill>
                  <a:schemeClr val="bg1"/>
                </a:solidFill>
              </a:rPr>
              <a:t>20 </a:t>
            </a:r>
            <a:r>
              <a:rPr lang="en-US" sz="2400" dirty="0" smtClean="0">
                <a:solidFill>
                  <a:schemeClr val="bg1"/>
                </a:solidFill>
              </a:rPr>
              <a:t>% (</a:t>
            </a:r>
            <a:r>
              <a:rPr lang="en-US" sz="2400" dirty="0">
                <a:solidFill>
                  <a:schemeClr val="bg1"/>
                </a:solidFill>
              </a:rPr>
              <a:t>Pettit &amp; Western 2004). </a:t>
            </a:r>
            <a:endParaRPr lang="en-US" sz="2400" dirty="0" smtClean="0">
              <a:solidFill>
                <a:schemeClr val="bg1"/>
              </a:solidFill>
            </a:endParaRPr>
          </a:p>
          <a:p>
            <a:pPr marL="234950" indent="-234950">
              <a:buFont typeface="Arial" pitchFamily="34" charset="0"/>
              <a:buChar char="•"/>
            </a:pPr>
            <a:r>
              <a:rPr lang="en-US" sz="2400" dirty="0" smtClean="0">
                <a:solidFill>
                  <a:schemeClr val="bg1"/>
                </a:solidFill>
              </a:rPr>
              <a:t>African </a:t>
            </a:r>
            <a:r>
              <a:rPr lang="en-US" sz="2400" dirty="0">
                <a:solidFill>
                  <a:schemeClr val="bg1"/>
                </a:solidFill>
              </a:rPr>
              <a:t>American males without a high school diploma, the lifetime risk of incarceration is </a:t>
            </a:r>
            <a:r>
              <a:rPr lang="en-US" sz="2400" dirty="0" smtClean="0">
                <a:solidFill>
                  <a:schemeClr val="bg1"/>
                </a:solidFill>
              </a:rPr>
              <a:t>59 % (5x the </a:t>
            </a:r>
            <a:r>
              <a:rPr lang="en-US" sz="2400" dirty="0">
                <a:solidFill>
                  <a:schemeClr val="bg1"/>
                </a:solidFill>
              </a:rPr>
              <a:t>rates of comparable whites</a:t>
            </a:r>
            <a:r>
              <a:rPr lang="en-US" sz="2400" dirty="0" smtClean="0">
                <a:solidFill>
                  <a:schemeClr val="bg1"/>
                </a:solidFill>
              </a:rPr>
              <a:t>.)</a:t>
            </a:r>
          </a:p>
          <a:p>
            <a:pPr marL="234950" indent="-234950">
              <a:buFont typeface="Arial" pitchFamily="34" charset="0"/>
              <a:buChar char="•"/>
            </a:pPr>
            <a:r>
              <a:rPr lang="en-US" sz="2400" dirty="0" smtClean="0">
                <a:solidFill>
                  <a:schemeClr val="bg1"/>
                </a:solidFill>
              </a:rPr>
              <a:t>correctional </a:t>
            </a:r>
            <a:r>
              <a:rPr lang="en-US" sz="2400" dirty="0">
                <a:solidFill>
                  <a:schemeClr val="bg1"/>
                </a:solidFill>
              </a:rPr>
              <a:t>policies have caused the emergence of a new ‘‘felon class’’ in society. </a:t>
            </a:r>
            <a:endParaRPr lang="en-US" sz="2400" dirty="0" smtClean="0">
              <a:solidFill>
                <a:schemeClr val="bg1"/>
              </a:solidFill>
            </a:endParaRPr>
          </a:p>
          <a:p>
            <a:pPr marL="692150" lvl="1" indent="-234950">
              <a:buFont typeface="Courier New" pitchFamily="49" charset="0"/>
              <a:buChar char="o"/>
            </a:pPr>
            <a:r>
              <a:rPr lang="en-US" sz="2400" dirty="0" smtClean="0">
                <a:solidFill>
                  <a:schemeClr val="bg1"/>
                </a:solidFill>
              </a:rPr>
              <a:t>8 % of </a:t>
            </a:r>
            <a:r>
              <a:rPr lang="en-US" sz="2400" dirty="0">
                <a:solidFill>
                  <a:schemeClr val="bg1"/>
                </a:solidFill>
              </a:rPr>
              <a:t>the adult population, </a:t>
            </a:r>
            <a:endParaRPr lang="en-US" sz="2400" dirty="0" smtClean="0">
              <a:solidFill>
                <a:schemeClr val="bg1"/>
              </a:solidFill>
            </a:endParaRPr>
          </a:p>
          <a:p>
            <a:pPr marL="692150" lvl="1" indent="-234950">
              <a:buFont typeface="Courier New" pitchFamily="49" charset="0"/>
              <a:buChar char="o"/>
            </a:pPr>
            <a:r>
              <a:rPr lang="en-US" sz="2400" dirty="0" smtClean="0">
                <a:solidFill>
                  <a:schemeClr val="bg1"/>
                </a:solidFill>
              </a:rPr>
              <a:t>22%  </a:t>
            </a:r>
            <a:r>
              <a:rPr lang="en-US" sz="2400" dirty="0">
                <a:solidFill>
                  <a:schemeClr val="bg1"/>
                </a:solidFill>
              </a:rPr>
              <a:t>of the black adult </a:t>
            </a:r>
            <a:r>
              <a:rPr lang="en-US" sz="2400" dirty="0" smtClean="0">
                <a:solidFill>
                  <a:schemeClr val="bg1"/>
                </a:solidFill>
              </a:rPr>
              <a:t>population</a:t>
            </a:r>
          </a:p>
          <a:p>
            <a:pPr marL="692150" lvl="1" indent="-234950">
              <a:buFont typeface="Courier New" pitchFamily="49" charset="0"/>
              <a:buChar char="o"/>
            </a:pPr>
            <a:r>
              <a:rPr lang="en-US" sz="2400" dirty="0" smtClean="0">
                <a:solidFill>
                  <a:schemeClr val="bg1"/>
                </a:solidFill>
              </a:rPr>
              <a:t>33% </a:t>
            </a:r>
            <a:r>
              <a:rPr lang="en-US" sz="2400" dirty="0">
                <a:solidFill>
                  <a:schemeClr val="bg1"/>
                </a:solidFill>
              </a:rPr>
              <a:t>percent of the black adult male </a:t>
            </a:r>
            <a:r>
              <a:rPr lang="en-US" sz="2400" dirty="0" smtClean="0">
                <a:solidFill>
                  <a:schemeClr val="bg1"/>
                </a:solidFill>
              </a:rPr>
              <a:t>population</a:t>
            </a:r>
            <a:endParaRPr lang="en-US" sz="2400" dirty="0">
              <a:solidFill>
                <a:schemeClr val="bg1"/>
              </a:solidFill>
            </a:endParaRPr>
          </a:p>
        </p:txBody>
      </p:sp>
      <p:sp>
        <p:nvSpPr>
          <p:cNvPr id="3" name="Title 3"/>
          <p:cNvSpPr txBox="1">
            <a:spLocks/>
          </p:cNvSpPr>
          <p:nvPr/>
        </p:nvSpPr>
        <p:spPr>
          <a:xfrm>
            <a:off x="457200" y="2286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smtClean="0">
                <a:solidFill>
                  <a:schemeClr val="bg1"/>
                </a:solidFill>
              </a:rPr>
              <a:t>Incarceration</a:t>
            </a:r>
            <a:endParaRPr lang="en-US" sz="3600" dirty="0">
              <a:solidFill>
                <a:schemeClr val="bg1"/>
              </a:solidFill>
            </a:endParaRPr>
          </a:p>
        </p:txBody>
      </p:sp>
    </p:spTree>
    <p:extLst>
      <p:ext uri="{BB962C8B-B14F-4D97-AF65-F5344CB8AC3E}">
        <p14:creationId xmlns:p14="http://schemas.microsoft.com/office/powerpoint/2010/main" val="575743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504176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a:off x="6438900" y="2151063"/>
            <a:ext cx="0" cy="80010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3" name="Line 9"/>
          <p:cNvSpPr>
            <a:spLocks noChangeShapeType="1"/>
          </p:cNvSpPr>
          <p:nvPr/>
        </p:nvSpPr>
        <p:spPr bwMode="auto">
          <a:xfrm>
            <a:off x="6427788" y="3281363"/>
            <a:ext cx="0" cy="89535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4" name="Line 10"/>
          <p:cNvSpPr>
            <a:spLocks noChangeShapeType="1"/>
          </p:cNvSpPr>
          <p:nvPr/>
        </p:nvSpPr>
        <p:spPr bwMode="auto">
          <a:xfrm>
            <a:off x="6438900" y="4329113"/>
            <a:ext cx="0" cy="114300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5" name="Line 11"/>
          <p:cNvSpPr>
            <a:spLocks noChangeShapeType="1"/>
          </p:cNvSpPr>
          <p:nvPr/>
        </p:nvSpPr>
        <p:spPr bwMode="auto">
          <a:xfrm>
            <a:off x="8343900" y="1905000"/>
            <a:ext cx="0" cy="2057400"/>
          </a:xfrm>
          <a:prstGeom prst="line">
            <a:avLst/>
          </a:prstGeom>
          <a:noFill/>
          <a:ln w="50800">
            <a:solidFill>
              <a:schemeClr val="accent5"/>
            </a:solidFill>
            <a:round/>
            <a:headEnd/>
            <a:tailEnd/>
          </a:ln>
        </p:spPr>
        <p:txBody>
          <a:bodyPr>
            <a:spAutoFit/>
          </a:bodyPr>
          <a:lstStyle/>
          <a:p>
            <a:pPr>
              <a:defRPr/>
            </a:pPr>
            <a:endParaRPr lang="en-US">
              <a:solidFill>
                <a:prstClr val="black"/>
              </a:solidFill>
              <a:latin typeface="+mj-lt"/>
              <a:cs typeface="+mn-cs"/>
            </a:endParaRPr>
          </a:p>
        </p:txBody>
      </p:sp>
      <p:sp>
        <p:nvSpPr>
          <p:cNvPr id="6" name="Line 12"/>
          <p:cNvSpPr>
            <a:spLocks noChangeShapeType="1"/>
          </p:cNvSpPr>
          <p:nvPr/>
        </p:nvSpPr>
        <p:spPr bwMode="auto">
          <a:xfrm flipH="1">
            <a:off x="6667500" y="5208588"/>
            <a:ext cx="1690688" cy="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7" name="Line 13"/>
          <p:cNvSpPr>
            <a:spLocks noChangeShapeType="1"/>
          </p:cNvSpPr>
          <p:nvPr/>
        </p:nvSpPr>
        <p:spPr bwMode="auto">
          <a:xfrm flipH="1">
            <a:off x="6667500" y="3932238"/>
            <a:ext cx="1676400" cy="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8" name="Line 15"/>
          <p:cNvSpPr>
            <a:spLocks noChangeShapeType="1"/>
          </p:cNvSpPr>
          <p:nvPr/>
        </p:nvSpPr>
        <p:spPr bwMode="auto">
          <a:xfrm>
            <a:off x="7200900" y="1919288"/>
            <a:ext cx="1143000" cy="0"/>
          </a:xfrm>
          <a:prstGeom prst="line">
            <a:avLst/>
          </a:prstGeom>
          <a:noFill/>
          <a:ln w="50800">
            <a:solidFill>
              <a:schemeClr val="accent5"/>
            </a:solidFill>
            <a:round/>
            <a:headEnd/>
            <a:tailEnd/>
          </a:ln>
        </p:spPr>
        <p:txBody>
          <a:bodyPr anchor="ctr">
            <a:spAutoFit/>
          </a:bodyPr>
          <a:lstStyle/>
          <a:p>
            <a:pPr>
              <a:defRPr/>
            </a:pPr>
            <a:endParaRPr lang="en-US">
              <a:solidFill>
                <a:prstClr val="black"/>
              </a:solidFill>
              <a:latin typeface="+mj-lt"/>
              <a:cs typeface="+mn-cs"/>
            </a:endParaRPr>
          </a:p>
        </p:txBody>
      </p:sp>
      <p:sp>
        <p:nvSpPr>
          <p:cNvPr id="9" name="Line 7"/>
          <p:cNvSpPr>
            <a:spLocks noChangeShapeType="1"/>
          </p:cNvSpPr>
          <p:nvPr/>
        </p:nvSpPr>
        <p:spPr bwMode="auto">
          <a:xfrm flipH="1">
            <a:off x="2168525" y="5921375"/>
            <a:ext cx="3429000" cy="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10" name="Line 6"/>
          <p:cNvSpPr>
            <a:spLocks noChangeShapeType="1"/>
          </p:cNvSpPr>
          <p:nvPr/>
        </p:nvSpPr>
        <p:spPr bwMode="auto">
          <a:xfrm>
            <a:off x="1925638" y="1925638"/>
            <a:ext cx="3352800" cy="0"/>
          </a:xfrm>
          <a:prstGeom prst="line">
            <a:avLst/>
          </a:prstGeom>
          <a:noFill/>
          <a:ln w="50800">
            <a:solidFill>
              <a:schemeClr val="accent5"/>
            </a:solidFill>
            <a:round/>
            <a:headEnd/>
            <a:tailEnd type="triangle" w="lg" len="med"/>
          </a:ln>
        </p:spPr>
        <p:txBody>
          <a:bodyPr>
            <a:spAutoFit/>
          </a:bodyPr>
          <a:lstStyle/>
          <a:p>
            <a:pPr>
              <a:defRPr/>
            </a:pPr>
            <a:endParaRPr lang="en-US">
              <a:solidFill>
                <a:prstClr val="black"/>
              </a:solidFill>
              <a:latin typeface="+mj-lt"/>
              <a:cs typeface="+mn-cs"/>
            </a:endParaRPr>
          </a:p>
        </p:txBody>
      </p:sp>
      <p:sp>
        <p:nvSpPr>
          <p:cNvPr id="11" name="Text Box 3"/>
          <p:cNvSpPr txBox="1">
            <a:spLocks noChangeArrowheads="1"/>
          </p:cNvSpPr>
          <p:nvPr/>
        </p:nvSpPr>
        <p:spPr bwMode="auto">
          <a:xfrm>
            <a:off x="5314950" y="1600200"/>
            <a:ext cx="2266950" cy="633413"/>
          </a:xfrm>
          <a:prstGeom prst="rect">
            <a:avLst/>
          </a:prstGeom>
          <a:solidFill>
            <a:schemeClr val="bg1"/>
          </a:solidFill>
          <a:ln w="9525">
            <a:solidFill>
              <a:srgbClr val="003366"/>
            </a:solidFill>
            <a:miter lim="800000"/>
            <a:headEnd/>
            <a:tailEnd/>
          </a:ln>
        </p:spPr>
        <p:txBody>
          <a:bodyPr anchor="ctr"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600"/>
              </a:spcBef>
              <a:defRPr/>
            </a:pPr>
            <a:r>
              <a:rPr lang="en-GB" altLang="en-US" sz="1600" b="1" dirty="0" smtClean="0">
                <a:solidFill>
                  <a:srgbClr val="000000"/>
                </a:solidFill>
                <a:latin typeface="+mj-lt"/>
              </a:rPr>
              <a:t>Social position, e.g. by race &amp; class</a:t>
            </a:r>
          </a:p>
        </p:txBody>
      </p:sp>
      <p:sp>
        <p:nvSpPr>
          <p:cNvPr id="12" name="Text Box 4"/>
          <p:cNvSpPr txBox="1">
            <a:spLocks noChangeArrowheads="1"/>
          </p:cNvSpPr>
          <p:nvPr/>
        </p:nvSpPr>
        <p:spPr bwMode="auto">
          <a:xfrm>
            <a:off x="5295900" y="5502275"/>
            <a:ext cx="2286000" cy="798680"/>
          </a:xfrm>
          <a:prstGeom prst="rect">
            <a:avLst/>
          </a:prstGeom>
          <a:solidFill>
            <a:schemeClr val="bg1"/>
          </a:solidFill>
          <a:ln w="9525">
            <a:solidFill>
              <a:srgbClr val="003366"/>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GB" altLang="en-US" b="1" dirty="0" smtClean="0">
                <a:solidFill>
                  <a:srgbClr val="000000"/>
                </a:solidFill>
                <a:latin typeface="+mj-lt"/>
              </a:rPr>
              <a:t>Social consequences </a:t>
            </a:r>
          </a:p>
          <a:p>
            <a:pPr algn="ctr" eaLnBrk="1" hangingPunct="1">
              <a:lnSpc>
                <a:spcPct val="85000"/>
              </a:lnSpc>
              <a:defRPr/>
            </a:pPr>
            <a:r>
              <a:rPr lang="en-GB" altLang="en-US" b="1" dirty="0" smtClean="0">
                <a:solidFill>
                  <a:srgbClr val="000000"/>
                </a:solidFill>
                <a:latin typeface="+mj-lt"/>
              </a:rPr>
              <a:t>of ill health</a:t>
            </a:r>
          </a:p>
        </p:txBody>
      </p:sp>
      <p:sp>
        <p:nvSpPr>
          <p:cNvPr id="13" name="Text Box 5"/>
          <p:cNvSpPr txBox="1">
            <a:spLocks noChangeArrowheads="1"/>
          </p:cNvSpPr>
          <p:nvPr/>
        </p:nvSpPr>
        <p:spPr bwMode="auto">
          <a:xfrm>
            <a:off x="5295900" y="4203700"/>
            <a:ext cx="2286000" cy="406400"/>
          </a:xfrm>
          <a:prstGeom prst="rect">
            <a:avLst/>
          </a:prstGeom>
          <a:solidFill>
            <a:schemeClr val="bg1"/>
          </a:solidFill>
          <a:ln w="9525">
            <a:solidFill>
              <a:srgbClr val="003366"/>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GB" altLang="en-US" b="1" dirty="0" smtClean="0">
                <a:solidFill>
                  <a:srgbClr val="000000"/>
                </a:solidFill>
                <a:latin typeface="+mj-lt"/>
              </a:rPr>
              <a:t>Disease</a:t>
            </a:r>
            <a:r>
              <a:rPr lang="en-GB" altLang="en-US" sz="2000" b="1" dirty="0" smtClean="0">
                <a:solidFill>
                  <a:srgbClr val="000000"/>
                </a:solidFill>
                <a:latin typeface="+mj-lt"/>
              </a:rPr>
              <a:t> </a:t>
            </a:r>
          </a:p>
        </p:txBody>
      </p:sp>
      <p:sp>
        <p:nvSpPr>
          <p:cNvPr id="14" name="Text Box 16"/>
          <p:cNvSpPr txBox="1">
            <a:spLocks noChangeArrowheads="1"/>
          </p:cNvSpPr>
          <p:nvPr/>
        </p:nvSpPr>
        <p:spPr bwMode="ltGray">
          <a:xfrm>
            <a:off x="2667000" y="1998663"/>
            <a:ext cx="2133600"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defRPr/>
            </a:pPr>
            <a:r>
              <a:rPr kumimoji="1" lang="en-US" altLang="en-US" sz="1600" b="1" dirty="0" smtClean="0">
                <a:solidFill>
                  <a:srgbClr val="FFFFFF"/>
                </a:solidFill>
                <a:latin typeface="+mj-lt"/>
              </a:rPr>
              <a:t>1. Social inequality</a:t>
            </a:r>
          </a:p>
        </p:txBody>
      </p:sp>
      <p:sp>
        <p:nvSpPr>
          <p:cNvPr id="15" name="Rectangle 17"/>
          <p:cNvSpPr>
            <a:spLocks noChangeArrowheads="1"/>
          </p:cNvSpPr>
          <p:nvPr/>
        </p:nvSpPr>
        <p:spPr bwMode="ltGray">
          <a:xfrm>
            <a:off x="762000" y="1066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kumimoji="1" lang="en-US" altLang="en-US" sz="2200" b="1" dirty="0" smtClean="0">
                <a:solidFill>
                  <a:srgbClr val="FFFFFF"/>
                </a:solidFill>
                <a:latin typeface="+mj-lt"/>
              </a:rPr>
              <a:t>SOCIETY</a:t>
            </a:r>
          </a:p>
        </p:txBody>
      </p:sp>
      <p:sp>
        <p:nvSpPr>
          <p:cNvPr id="16" name="Rectangle 18"/>
          <p:cNvSpPr>
            <a:spLocks noChangeArrowheads="1"/>
          </p:cNvSpPr>
          <p:nvPr/>
        </p:nvSpPr>
        <p:spPr bwMode="ltGray">
          <a:xfrm>
            <a:off x="5495925" y="1114425"/>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kumimoji="1" lang="en-US" altLang="en-US" sz="2200" b="1" dirty="0" smtClean="0">
                <a:solidFill>
                  <a:srgbClr val="FFFFFF"/>
                </a:solidFill>
                <a:latin typeface="+mj-lt"/>
              </a:rPr>
              <a:t>INDIVIDUAL</a:t>
            </a:r>
          </a:p>
        </p:txBody>
      </p:sp>
      <p:sp>
        <p:nvSpPr>
          <p:cNvPr id="17" name="Text Box 19"/>
          <p:cNvSpPr txBox="1">
            <a:spLocks noChangeArrowheads="1"/>
          </p:cNvSpPr>
          <p:nvPr/>
        </p:nvSpPr>
        <p:spPr bwMode="auto">
          <a:xfrm>
            <a:off x="5295900" y="2997200"/>
            <a:ext cx="2286000" cy="301621"/>
          </a:xfrm>
          <a:prstGeom prst="rect">
            <a:avLst/>
          </a:prstGeom>
          <a:solidFill>
            <a:schemeClr val="bg1"/>
          </a:solidFill>
          <a:ln w="9525">
            <a:solidFill>
              <a:srgbClr val="003366"/>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GB" altLang="en-US" sz="1600" b="1" dirty="0" smtClean="0">
                <a:solidFill>
                  <a:srgbClr val="000000"/>
                </a:solidFill>
                <a:latin typeface="+mj-lt"/>
              </a:rPr>
              <a:t>Specific exposure </a:t>
            </a:r>
          </a:p>
        </p:txBody>
      </p:sp>
      <p:sp>
        <p:nvSpPr>
          <p:cNvPr id="18" name="Rectangle 20"/>
          <p:cNvSpPr>
            <a:spLocks noChangeArrowheads="1"/>
          </p:cNvSpPr>
          <p:nvPr/>
        </p:nvSpPr>
        <p:spPr bwMode="ltGray">
          <a:xfrm>
            <a:off x="2146300" y="5502275"/>
            <a:ext cx="3124200"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defRPr/>
            </a:pPr>
            <a:r>
              <a:rPr kumimoji="1" lang="en-US" altLang="en-US" sz="1600" b="1" dirty="0" smtClean="0">
                <a:solidFill>
                  <a:srgbClr val="FFFFFF"/>
                </a:solidFill>
                <a:latin typeface="+mj-lt"/>
              </a:rPr>
              <a:t>5. More social inequality</a:t>
            </a:r>
          </a:p>
        </p:txBody>
      </p:sp>
      <p:sp>
        <p:nvSpPr>
          <p:cNvPr id="19" name="Text Box 21"/>
          <p:cNvSpPr txBox="1">
            <a:spLocks noChangeArrowheads="1"/>
          </p:cNvSpPr>
          <p:nvPr/>
        </p:nvSpPr>
        <p:spPr bwMode="auto">
          <a:xfrm rot="16200000">
            <a:off x="7318375" y="2936875"/>
            <a:ext cx="603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defRPr/>
            </a:pPr>
            <a:r>
              <a:rPr lang="en-US" altLang="en-US" sz="1600" b="1" dirty="0" smtClean="0">
                <a:solidFill>
                  <a:srgbClr val="FFFFFF"/>
                </a:solidFill>
                <a:latin typeface="+mj-lt"/>
              </a:rPr>
              <a:t>3. Differential vulnerability</a:t>
            </a:r>
          </a:p>
        </p:txBody>
      </p:sp>
      <p:sp>
        <p:nvSpPr>
          <p:cNvPr id="20" name="Text Box 22"/>
          <p:cNvSpPr txBox="1">
            <a:spLocks noChangeArrowheads="1"/>
          </p:cNvSpPr>
          <p:nvPr/>
        </p:nvSpPr>
        <p:spPr bwMode="auto">
          <a:xfrm rot="16200000">
            <a:off x="7242968" y="1869282"/>
            <a:ext cx="6016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defRPr/>
            </a:pPr>
            <a:r>
              <a:rPr lang="en-US" altLang="en-US" sz="1600" b="1" smtClean="0">
                <a:solidFill>
                  <a:srgbClr val="FFFFFF"/>
                </a:solidFill>
                <a:latin typeface="+mj-lt"/>
              </a:rPr>
              <a:t>2.</a:t>
            </a:r>
            <a:r>
              <a:rPr lang="en-US" altLang="en-US" sz="1600" smtClean="0">
                <a:solidFill>
                  <a:srgbClr val="FFFFFF"/>
                </a:solidFill>
                <a:latin typeface="+mj-lt"/>
              </a:rPr>
              <a:t> </a:t>
            </a:r>
            <a:r>
              <a:rPr lang="en-US" altLang="en-US" sz="1600" b="1" smtClean="0">
                <a:solidFill>
                  <a:srgbClr val="FFFFFF"/>
                </a:solidFill>
                <a:latin typeface="+mj-lt"/>
              </a:rPr>
              <a:t>Differential exposure</a:t>
            </a:r>
          </a:p>
        </p:txBody>
      </p:sp>
      <p:sp>
        <p:nvSpPr>
          <p:cNvPr id="21" name="Text Box 23"/>
          <p:cNvSpPr txBox="1">
            <a:spLocks noChangeArrowheads="1"/>
          </p:cNvSpPr>
          <p:nvPr/>
        </p:nvSpPr>
        <p:spPr bwMode="auto">
          <a:xfrm rot="16200000">
            <a:off x="7357268" y="4167982"/>
            <a:ext cx="6016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defRPr/>
            </a:pPr>
            <a:r>
              <a:rPr lang="en-US" altLang="en-US" sz="1600" b="1" smtClean="0">
                <a:solidFill>
                  <a:srgbClr val="FFFFFF"/>
                </a:solidFill>
                <a:latin typeface="+mj-lt"/>
              </a:rPr>
              <a:t>4. Differential consequences</a:t>
            </a:r>
          </a:p>
        </p:txBody>
      </p:sp>
      <p:sp>
        <p:nvSpPr>
          <p:cNvPr id="22" name="Rectangle 26"/>
          <p:cNvSpPr>
            <a:spLocks noChangeArrowheads="1"/>
          </p:cNvSpPr>
          <p:nvPr/>
        </p:nvSpPr>
        <p:spPr bwMode="auto">
          <a:xfrm>
            <a:off x="609600" y="1600200"/>
            <a:ext cx="1447800" cy="48006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solidFill>
                <a:srgbClr val="FFFFFF"/>
              </a:solidFill>
              <a:latin typeface="+mj-lt"/>
            </a:endParaRPr>
          </a:p>
        </p:txBody>
      </p:sp>
      <p:sp>
        <p:nvSpPr>
          <p:cNvPr id="23" name="Line 14"/>
          <p:cNvSpPr>
            <a:spLocks noChangeShapeType="1"/>
          </p:cNvSpPr>
          <p:nvPr/>
        </p:nvSpPr>
        <p:spPr bwMode="auto">
          <a:xfrm flipH="1">
            <a:off x="1328738" y="2667000"/>
            <a:ext cx="0" cy="2667000"/>
          </a:xfrm>
          <a:prstGeom prst="line">
            <a:avLst/>
          </a:prstGeom>
          <a:noFill/>
          <a:ln w="76200">
            <a:solidFill>
              <a:schemeClr val="accent5"/>
            </a:solidFill>
            <a:round/>
            <a:headEnd type="triangle" w="lg" len="lg"/>
            <a:tailEnd type="triangle" w="lg" len="med"/>
          </a:ln>
        </p:spPr>
        <p:txBody>
          <a:bodyPr>
            <a:spAutoFit/>
          </a:bodyPr>
          <a:lstStyle/>
          <a:p>
            <a:pPr>
              <a:defRPr/>
            </a:pPr>
            <a:endParaRPr lang="en-US">
              <a:solidFill>
                <a:prstClr val="black"/>
              </a:solidFill>
              <a:latin typeface="+mj-lt"/>
              <a:cs typeface="+mn-cs"/>
            </a:endParaRPr>
          </a:p>
        </p:txBody>
      </p:sp>
      <p:sp>
        <p:nvSpPr>
          <p:cNvPr id="24" name="Text Box 24"/>
          <p:cNvSpPr txBox="1">
            <a:spLocks noChangeArrowheads="1"/>
          </p:cNvSpPr>
          <p:nvPr/>
        </p:nvSpPr>
        <p:spPr bwMode="auto">
          <a:xfrm>
            <a:off x="733425" y="1878013"/>
            <a:ext cx="11779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GB" altLang="en-US" sz="2400" b="1" smtClean="0">
                <a:solidFill>
                  <a:srgbClr val="000000"/>
                </a:solidFill>
                <a:latin typeface="+mj-lt"/>
              </a:rPr>
              <a:t>Social</a:t>
            </a:r>
          </a:p>
          <a:p>
            <a:pPr algn="ctr" eaLnBrk="1" hangingPunct="1">
              <a:lnSpc>
                <a:spcPct val="85000"/>
              </a:lnSpc>
              <a:defRPr/>
            </a:pPr>
            <a:r>
              <a:rPr lang="en-GB" altLang="en-US" sz="2400" b="1" smtClean="0">
                <a:solidFill>
                  <a:srgbClr val="000000"/>
                </a:solidFill>
                <a:latin typeface="+mj-lt"/>
              </a:rPr>
              <a:t>Context</a:t>
            </a:r>
            <a:endParaRPr lang="en-US" altLang="en-US" sz="2400" b="1" smtClean="0">
              <a:solidFill>
                <a:srgbClr val="000000"/>
              </a:solidFill>
              <a:latin typeface="+mj-lt"/>
            </a:endParaRPr>
          </a:p>
        </p:txBody>
      </p:sp>
      <p:sp>
        <p:nvSpPr>
          <p:cNvPr id="25" name="Text Box 25"/>
          <p:cNvSpPr txBox="1">
            <a:spLocks noChangeArrowheads="1"/>
          </p:cNvSpPr>
          <p:nvPr/>
        </p:nvSpPr>
        <p:spPr bwMode="auto">
          <a:xfrm>
            <a:off x="788988" y="5410200"/>
            <a:ext cx="10953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GB" altLang="en-US" sz="2200" b="1" smtClean="0">
                <a:solidFill>
                  <a:srgbClr val="000000"/>
                </a:solidFill>
                <a:latin typeface="+mj-lt"/>
              </a:rPr>
              <a:t> Policy</a:t>
            </a:r>
          </a:p>
          <a:p>
            <a:pPr algn="ctr" eaLnBrk="1" hangingPunct="1">
              <a:lnSpc>
                <a:spcPct val="85000"/>
              </a:lnSpc>
              <a:defRPr/>
            </a:pPr>
            <a:r>
              <a:rPr lang="en-GB" altLang="en-US" sz="2200" b="1" smtClean="0">
                <a:solidFill>
                  <a:srgbClr val="000000"/>
                </a:solidFill>
                <a:latin typeface="+mj-lt"/>
              </a:rPr>
              <a:t>Context</a:t>
            </a:r>
            <a:endParaRPr lang="en-US" altLang="en-US" sz="2200" b="1" smtClean="0">
              <a:solidFill>
                <a:srgbClr val="000000"/>
              </a:solidFill>
              <a:latin typeface="+mj-lt"/>
            </a:endParaRPr>
          </a:p>
        </p:txBody>
      </p:sp>
      <p:sp>
        <p:nvSpPr>
          <p:cNvPr id="26" name="Text Box 28"/>
          <p:cNvSpPr txBox="1">
            <a:spLocks noChangeArrowheads="1"/>
          </p:cNvSpPr>
          <p:nvPr/>
        </p:nvSpPr>
        <p:spPr bwMode="auto">
          <a:xfrm>
            <a:off x="533400" y="228600"/>
            <a:ext cx="8077200"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ts val="2800"/>
              </a:lnSpc>
              <a:defRPr/>
            </a:pPr>
            <a:r>
              <a:rPr lang="en-US" altLang="en-US" sz="2800" b="1" dirty="0" smtClean="0">
                <a:solidFill>
                  <a:srgbClr val="FFFF00"/>
                </a:solidFill>
                <a:latin typeface="Calibri" panose="020F0502020204030204" pitchFamily="34" charset="0"/>
              </a:rPr>
              <a:t>What produces health disparities across the life course and across generations?</a:t>
            </a:r>
          </a:p>
        </p:txBody>
      </p:sp>
      <p:sp>
        <p:nvSpPr>
          <p:cNvPr id="27" name="Text Box 29"/>
          <p:cNvSpPr txBox="1">
            <a:spLocks noChangeArrowheads="1"/>
          </p:cNvSpPr>
          <p:nvPr/>
        </p:nvSpPr>
        <p:spPr bwMode="auto">
          <a:xfrm>
            <a:off x="506413" y="6494463"/>
            <a:ext cx="533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200" b="1" dirty="0" smtClean="0">
                <a:solidFill>
                  <a:srgbClr val="FFFFFF"/>
                </a:solidFill>
                <a:latin typeface="+mj-lt"/>
              </a:rPr>
              <a:t>Adapted from </a:t>
            </a:r>
            <a:r>
              <a:rPr lang="en-US" altLang="en-US" sz="1200" b="1" dirty="0" err="1" smtClean="0">
                <a:solidFill>
                  <a:srgbClr val="FFFFFF"/>
                </a:solidFill>
                <a:latin typeface="+mj-lt"/>
              </a:rPr>
              <a:t>Diderichsen</a:t>
            </a:r>
            <a:r>
              <a:rPr lang="en-US" altLang="en-US" sz="1200" b="1" dirty="0" smtClean="0">
                <a:solidFill>
                  <a:srgbClr val="FFFFFF"/>
                </a:solidFill>
                <a:latin typeface="+mj-lt"/>
              </a:rPr>
              <a:t>, U. Copenhagen</a:t>
            </a:r>
          </a:p>
        </p:txBody>
      </p:sp>
      <p:sp>
        <p:nvSpPr>
          <p:cNvPr id="28" name="Slide Number Placeholder 36"/>
          <p:cNvSpPr>
            <a:spLocks noGrp="1"/>
          </p:cNvSpPr>
          <p:nvPr>
            <p:ph type="sldNum" sz="quarter" idx="12"/>
          </p:nvPr>
        </p:nvSpPr>
        <p:spPr>
          <a:xfrm>
            <a:off x="6477000" y="6432550"/>
            <a:ext cx="2133600" cy="365125"/>
          </a:xfrm>
        </p:spPr>
        <p:txBody>
          <a:bodyPr/>
          <a:lstStyle/>
          <a:p>
            <a:pPr>
              <a:defRPr/>
            </a:pPr>
            <a:fld id="{8A0C12B1-5717-49F8-9C4D-5585CBE371DC}" type="slidenum">
              <a:rPr lang="en-US">
                <a:solidFill>
                  <a:prstClr val="white"/>
                </a:solidFill>
                <a:latin typeface="+mj-lt"/>
              </a:rPr>
              <a:pPr>
                <a:defRPr/>
              </a:pPr>
              <a:t>68</a:t>
            </a:fld>
            <a:endParaRPr lang="en-US" dirty="0">
              <a:solidFill>
                <a:prstClr val="white"/>
              </a:solidFill>
              <a:latin typeface="+mj-lt"/>
            </a:endParaRPr>
          </a:p>
        </p:txBody>
      </p:sp>
      <p:grpSp>
        <p:nvGrpSpPr>
          <p:cNvPr id="29" name="Group 52"/>
          <p:cNvGrpSpPr>
            <a:grpSpLocks/>
          </p:cNvGrpSpPr>
          <p:nvPr/>
        </p:nvGrpSpPr>
        <p:grpSpPr bwMode="auto">
          <a:xfrm>
            <a:off x="4038600" y="4689475"/>
            <a:ext cx="2286000" cy="720725"/>
            <a:chOff x="2292925" y="4828310"/>
            <a:chExt cx="2286000" cy="720435"/>
          </a:xfrm>
        </p:grpSpPr>
        <p:sp>
          <p:nvSpPr>
            <p:cNvPr id="30" name="Right Arrow 29"/>
            <p:cNvSpPr/>
            <p:nvPr/>
          </p:nvSpPr>
          <p:spPr>
            <a:xfrm>
              <a:off x="2438975" y="4828310"/>
              <a:ext cx="2133600" cy="720435"/>
            </a:xfrm>
            <a:prstGeom prst="rightArrow">
              <a:avLst>
                <a:gd name="adj1" fmla="val 66529"/>
                <a:gd name="adj2" fmla="val 43388"/>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mj-lt"/>
              </a:endParaRPr>
            </a:p>
          </p:txBody>
        </p:sp>
        <p:sp>
          <p:nvSpPr>
            <p:cNvPr id="31" name="Rectangle 38"/>
            <p:cNvSpPr>
              <a:spLocks noChangeArrowheads="1"/>
            </p:cNvSpPr>
            <p:nvPr/>
          </p:nvSpPr>
          <p:spPr bwMode="ltGray">
            <a:xfrm>
              <a:off x="2292925" y="4980649"/>
              <a:ext cx="2286000" cy="45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US" altLang="en-US" sz="1400" b="1" smtClean="0">
                  <a:solidFill>
                    <a:srgbClr val="000000"/>
                  </a:solidFill>
                  <a:latin typeface="+mj-lt"/>
                </a:rPr>
                <a:t>Preventing unequal </a:t>
              </a:r>
            </a:p>
            <a:p>
              <a:pPr algn="ctr" eaLnBrk="1" hangingPunct="1">
                <a:lnSpc>
                  <a:spcPct val="85000"/>
                </a:lnSpc>
                <a:defRPr/>
              </a:pPr>
              <a:r>
                <a:rPr lang="en-US" altLang="en-US" sz="1400" b="1" smtClean="0">
                  <a:solidFill>
                    <a:srgbClr val="000000"/>
                  </a:solidFill>
                  <a:latin typeface="+mj-lt"/>
                </a:rPr>
                <a:t>consequences</a:t>
              </a:r>
            </a:p>
          </p:txBody>
        </p:sp>
      </p:grpSp>
      <p:grpSp>
        <p:nvGrpSpPr>
          <p:cNvPr id="32" name="Group 50"/>
          <p:cNvGrpSpPr>
            <a:grpSpLocks/>
          </p:cNvGrpSpPr>
          <p:nvPr/>
        </p:nvGrpSpPr>
        <p:grpSpPr bwMode="auto">
          <a:xfrm>
            <a:off x="3505200" y="2347913"/>
            <a:ext cx="2971800" cy="547687"/>
            <a:chOff x="2209800" y="2750124"/>
            <a:chExt cx="2667000" cy="547256"/>
          </a:xfrm>
        </p:grpSpPr>
        <p:sp>
          <p:nvSpPr>
            <p:cNvPr id="33" name="Right Arrow 32"/>
            <p:cNvSpPr/>
            <p:nvPr/>
          </p:nvSpPr>
          <p:spPr>
            <a:xfrm rot="10800000" flipH="1">
              <a:off x="2403475" y="2750124"/>
              <a:ext cx="2314575" cy="547256"/>
            </a:xfrm>
            <a:prstGeom prst="rightArrow">
              <a:avLst>
                <a:gd name="adj1" fmla="val 56403"/>
                <a:gd name="adj2" fmla="val 43388"/>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mj-lt"/>
              </a:endParaRPr>
            </a:p>
          </p:txBody>
        </p:sp>
        <p:sp>
          <p:nvSpPr>
            <p:cNvPr id="34" name="Rectangle 32"/>
            <p:cNvSpPr>
              <a:spLocks noChangeArrowheads="1"/>
            </p:cNvSpPr>
            <p:nvPr/>
          </p:nvSpPr>
          <p:spPr bwMode="ltGray">
            <a:xfrm>
              <a:off x="2209800" y="2854817"/>
              <a:ext cx="2667000" cy="30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sz="1400" b="1" dirty="0" smtClean="0">
                  <a:solidFill>
                    <a:srgbClr val="000000"/>
                  </a:solidFill>
                  <a:latin typeface="+mj-lt"/>
                </a:rPr>
                <a:t>Reducing harmful exposures</a:t>
              </a:r>
            </a:p>
          </p:txBody>
        </p:sp>
      </p:grpSp>
      <p:grpSp>
        <p:nvGrpSpPr>
          <p:cNvPr id="35" name="Group 51"/>
          <p:cNvGrpSpPr>
            <a:grpSpLocks/>
          </p:cNvGrpSpPr>
          <p:nvPr/>
        </p:nvGrpSpPr>
        <p:grpSpPr bwMode="auto">
          <a:xfrm>
            <a:off x="3656013" y="3505200"/>
            <a:ext cx="2695575" cy="547688"/>
            <a:chOff x="2333625" y="3553688"/>
            <a:chExt cx="2695575" cy="547256"/>
          </a:xfrm>
        </p:grpSpPr>
        <p:sp>
          <p:nvSpPr>
            <p:cNvPr id="36" name="Right Arrow 35"/>
            <p:cNvSpPr/>
            <p:nvPr/>
          </p:nvSpPr>
          <p:spPr>
            <a:xfrm rot="10800000" flipH="1">
              <a:off x="2438400" y="3553688"/>
              <a:ext cx="2541587" cy="547256"/>
            </a:xfrm>
            <a:prstGeom prst="rightArrow">
              <a:avLst>
                <a:gd name="adj1" fmla="val 56403"/>
                <a:gd name="adj2" fmla="val 43388"/>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mj-lt"/>
              </a:endParaRPr>
            </a:p>
          </p:txBody>
        </p:sp>
        <p:sp>
          <p:nvSpPr>
            <p:cNvPr id="37" name="Rectangle 34"/>
            <p:cNvSpPr>
              <a:spLocks noChangeArrowheads="1"/>
            </p:cNvSpPr>
            <p:nvPr/>
          </p:nvSpPr>
          <p:spPr bwMode="ltGray">
            <a:xfrm>
              <a:off x="2333625" y="3671070"/>
              <a:ext cx="2695575" cy="30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sz="1400" b="1" dirty="0" smtClean="0">
                  <a:solidFill>
                    <a:srgbClr val="000000"/>
                  </a:solidFill>
                  <a:latin typeface="+mj-lt"/>
                </a:rPr>
                <a:t>Reducing vulnerability </a:t>
              </a:r>
            </a:p>
          </p:txBody>
        </p:sp>
      </p:grpSp>
      <p:grpSp>
        <p:nvGrpSpPr>
          <p:cNvPr id="38" name="Group 49"/>
          <p:cNvGrpSpPr>
            <a:grpSpLocks/>
          </p:cNvGrpSpPr>
          <p:nvPr/>
        </p:nvGrpSpPr>
        <p:grpSpPr bwMode="auto">
          <a:xfrm>
            <a:off x="2722563" y="1116013"/>
            <a:ext cx="1905000" cy="762000"/>
            <a:chOff x="2327565" y="2051915"/>
            <a:chExt cx="1905000" cy="762000"/>
          </a:xfrm>
        </p:grpSpPr>
        <p:sp>
          <p:nvSpPr>
            <p:cNvPr id="39" name="Up Arrow Callout 38"/>
            <p:cNvSpPr/>
            <p:nvPr/>
          </p:nvSpPr>
          <p:spPr>
            <a:xfrm flipV="1">
              <a:off x="2346615" y="2051915"/>
              <a:ext cx="1828800" cy="762000"/>
            </a:xfrm>
            <a:prstGeom prst="upArrowCallout">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mj-lt"/>
              </a:endParaRPr>
            </a:p>
          </p:txBody>
        </p:sp>
        <p:sp>
          <p:nvSpPr>
            <p:cNvPr id="40" name="Text Box 36"/>
            <p:cNvSpPr txBox="1">
              <a:spLocks noChangeArrowheads="1"/>
            </p:cNvSpPr>
            <p:nvPr/>
          </p:nvSpPr>
          <p:spPr bwMode="ltGray">
            <a:xfrm>
              <a:off x="2327565" y="2092529"/>
              <a:ext cx="1905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defRPr/>
              </a:pPr>
              <a:r>
                <a:rPr lang="en-US" altLang="en-US" sz="1400" b="1" dirty="0" smtClean="0">
                  <a:solidFill>
                    <a:srgbClr val="000000"/>
                  </a:solidFill>
                  <a:latin typeface="+mj-lt"/>
                </a:rPr>
                <a:t>Reducing social</a:t>
              </a:r>
            </a:p>
            <a:p>
              <a:pPr algn="ctr" eaLnBrk="1" hangingPunct="1">
                <a:lnSpc>
                  <a:spcPct val="85000"/>
                </a:lnSpc>
                <a:defRPr/>
              </a:pPr>
              <a:r>
                <a:rPr lang="en-US" altLang="en-US" sz="1400" b="1" dirty="0" smtClean="0">
                  <a:solidFill>
                    <a:srgbClr val="000000"/>
                  </a:solidFill>
                  <a:latin typeface="+mj-lt"/>
                </a:rPr>
                <a:t>inequality</a:t>
              </a:r>
            </a:p>
          </p:txBody>
        </p:sp>
      </p:grpSp>
      <p:sp>
        <p:nvSpPr>
          <p:cNvPr id="41" name="Line 11"/>
          <p:cNvSpPr>
            <a:spLocks noChangeShapeType="1"/>
          </p:cNvSpPr>
          <p:nvPr/>
        </p:nvSpPr>
        <p:spPr bwMode="auto">
          <a:xfrm>
            <a:off x="8340725" y="3886200"/>
            <a:ext cx="0" cy="1336675"/>
          </a:xfrm>
          <a:prstGeom prst="line">
            <a:avLst/>
          </a:prstGeom>
          <a:noFill/>
          <a:ln w="50800">
            <a:solidFill>
              <a:schemeClr val="accent5"/>
            </a:solidFill>
            <a:round/>
            <a:headEnd/>
            <a:tailEnd/>
          </a:ln>
        </p:spPr>
        <p:txBody>
          <a:bodyPr>
            <a:spAutoFit/>
          </a:bodyPr>
          <a:lstStyle/>
          <a:p>
            <a:pPr>
              <a:defRPr/>
            </a:pPr>
            <a:endParaRPr lang="en-US">
              <a:solidFill>
                <a:prstClr val="black"/>
              </a:solidFill>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9"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2000" fill="hold"/>
                                        <p:tgtEl>
                                          <p:spTgt spid="38"/>
                                        </p:tgtEl>
                                        <p:attrNameLst>
                                          <p:attrName>ppt_x</p:attrName>
                                        </p:attrNameLst>
                                      </p:cBhvr>
                                      <p:tavLst>
                                        <p:tav tm="0">
                                          <p:val>
                                            <p:strVal val="0-#ppt_w/2"/>
                                          </p:val>
                                        </p:tav>
                                        <p:tav tm="100000">
                                          <p:val>
                                            <p:strVal val="#ppt_x"/>
                                          </p:val>
                                        </p:tav>
                                      </p:tavLst>
                                    </p:anim>
                                    <p:anim calcmode="lin" valueType="num">
                                      <p:cBhvr additive="base">
                                        <p:cTn id="76" dur="2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2000" fill="hold"/>
                                        <p:tgtEl>
                                          <p:spTgt spid="32"/>
                                        </p:tgtEl>
                                        <p:attrNameLst>
                                          <p:attrName>ppt_x</p:attrName>
                                        </p:attrNameLst>
                                      </p:cBhvr>
                                      <p:tavLst>
                                        <p:tav tm="0">
                                          <p:val>
                                            <p:strVal val="0-#ppt_w/2"/>
                                          </p:val>
                                        </p:tav>
                                        <p:tav tm="100000">
                                          <p:val>
                                            <p:strVal val="#ppt_x"/>
                                          </p:val>
                                        </p:tav>
                                      </p:tavLst>
                                    </p:anim>
                                    <p:anim calcmode="lin" valueType="num">
                                      <p:cBhvr additive="base">
                                        <p:cTn id="82"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2000" fill="hold"/>
                                        <p:tgtEl>
                                          <p:spTgt spid="35"/>
                                        </p:tgtEl>
                                        <p:attrNameLst>
                                          <p:attrName>ppt_x</p:attrName>
                                        </p:attrNameLst>
                                      </p:cBhvr>
                                      <p:tavLst>
                                        <p:tav tm="0">
                                          <p:val>
                                            <p:strVal val="0-#ppt_w/2"/>
                                          </p:val>
                                        </p:tav>
                                        <p:tav tm="100000">
                                          <p:val>
                                            <p:strVal val="#ppt_x"/>
                                          </p:val>
                                        </p:tav>
                                      </p:tavLst>
                                    </p:anim>
                                    <p:anim calcmode="lin" valueType="num">
                                      <p:cBhvr additive="base">
                                        <p:cTn id="88"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2000" fill="hold"/>
                                        <p:tgtEl>
                                          <p:spTgt spid="29"/>
                                        </p:tgtEl>
                                        <p:attrNameLst>
                                          <p:attrName>ppt_x</p:attrName>
                                        </p:attrNameLst>
                                      </p:cBhvr>
                                      <p:tavLst>
                                        <p:tav tm="0">
                                          <p:val>
                                            <p:strVal val="0-#ppt_w/2"/>
                                          </p:val>
                                        </p:tav>
                                        <p:tav tm="100000">
                                          <p:val>
                                            <p:strVal val="#ppt_x"/>
                                          </p:val>
                                        </p:tav>
                                      </p:tavLst>
                                    </p:anim>
                                    <p:anim calcmode="lin" valueType="num">
                                      <p:cBhvr additive="base">
                                        <p:cTn id="94"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P spid="17" grpId="0" animBg="1"/>
      <p:bldP spid="18" grpId="0"/>
      <p:bldP spid="19" grpId="0"/>
      <p:bldP spid="20" grpId="0"/>
      <p:bldP spid="21" grpId="0"/>
      <p:bldP spid="22" grpId="0" animBg="1"/>
      <p:bldP spid="24" grpId="0"/>
      <p:bldP spid="25" grpId="0"/>
      <p:bldP spid="26" grpId="0"/>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CDC Multilevel Model for Obesity</a:t>
            </a:r>
            <a:endParaRPr lang="en-US" dirty="0"/>
          </a:p>
        </p:txBody>
      </p:sp>
      <p:pic>
        <p:nvPicPr>
          <p:cNvPr id="10242" name="Picture 2" descr="Process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143000"/>
            <a:ext cx="5867400" cy="491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63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3820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Importance of social factors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in any research</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impact-of-broader-determinants-of-health.jpg"/>
          <p:cNvPicPr>
            <a:picLocks noChangeAspect="1"/>
          </p:cNvPicPr>
          <p:nvPr/>
        </p:nvPicPr>
        <p:blipFill>
          <a:blip r:embed="rId3" cstate="print"/>
          <a:srcRect t="-2941" r="30292"/>
          <a:stretch>
            <a:fillRect/>
          </a:stretch>
        </p:blipFill>
        <p:spPr>
          <a:xfrm>
            <a:off x="1010763" y="1905000"/>
            <a:ext cx="6990237" cy="36576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47800" y="1070429"/>
            <a:ext cx="6261100" cy="4318000"/>
          </a:xfrm>
          <a:prstGeom prst="rect">
            <a:avLst/>
          </a:prstGeom>
        </p:spPr>
      </p:pic>
      <p:sp>
        <p:nvSpPr>
          <p:cNvPr id="3" name="TextBox 2"/>
          <p:cNvSpPr txBox="1"/>
          <p:nvPr/>
        </p:nvSpPr>
        <p:spPr>
          <a:xfrm>
            <a:off x="668564" y="304800"/>
            <a:ext cx="7620000" cy="317500"/>
          </a:xfrm>
          <a:prstGeom prst="rect">
            <a:avLst/>
          </a:prstGeom>
        </p:spPr>
        <p:txBody>
          <a:bodyPr/>
          <a:lstStyle/>
          <a:p>
            <a:pPr algn="ctr"/>
            <a:r>
              <a:rPr lang="en-US" sz="2400" i="0" baseline="0" dirty="0" smtClean="0">
                <a:solidFill>
                  <a:schemeClr val="bg1"/>
                </a:solidFill>
                <a:latin typeface="Arial"/>
              </a:rPr>
              <a:t>Theoretical </a:t>
            </a:r>
            <a:r>
              <a:rPr lang="en-US" sz="2400" i="0" baseline="0" dirty="0">
                <a:solidFill>
                  <a:schemeClr val="bg1"/>
                </a:solidFill>
                <a:latin typeface="Arial"/>
              </a:rPr>
              <a:t>model linking social and physical environmental characteristics to </a:t>
            </a:r>
            <a:r>
              <a:rPr lang="en-US" sz="2400" i="0" baseline="0" dirty="0" smtClean="0">
                <a:solidFill>
                  <a:schemeClr val="bg1"/>
                </a:solidFill>
                <a:latin typeface="Arial"/>
              </a:rPr>
              <a:t>obesity</a:t>
            </a:r>
            <a:endParaRPr lang="en-US" sz="2400" i="0" baseline="0" dirty="0">
              <a:solidFill>
                <a:schemeClr val="bg1"/>
              </a:solidFill>
              <a:latin typeface="Arial"/>
            </a:endParaRPr>
          </a:p>
        </p:txBody>
      </p:sp>
      <p:sp>
        <p:nvSpPr>
          <p:cNvPr id="4" name="TextBox 3"/>
          <p:cNvSpPr txBox="1"/>
          <p:nvPr/>
        </p:nvSpPr>
        <p:spPr>
          <a:xfrm>
            <a:off x="1727200" y="5638800"/>
            <a:ext cx="7620000" cy="254000"/>
          </a:xfrm>
          <a:prstGeom prst="rect">
            <a:avLst/>
          </a:prstGeom>
        </p:spPr>
        <p:txBody>
          <a:bodyPr/>
          <a:lstStyle/>
          <a:p>
            <a:r>
              <a:rPr lang="en-US" sz="1000" dirty="0">
                <a:solidFill>
                  <a:schemeClr val="bg1"/>
                </a:solidFill>
                <a:latin typeface="Arial"/>
              </a:rPr>
              <a:t>Mai  Stafford , Steven  Cummins , Anne  </a:t>
            </a:r>
            <a:r>
              <a:rPr lang="en-US" sz="1000" dirty="0" err="1">
                <a:solidFill>
                  <a:schemeClr val="bg1"/>
                </a:solidFill>
                <a:latin typeface="Arial"/>
              </a:rPr>
              <a:t>Ellaway</a:t>
            </a:r>
            <a:r>
              <a:rPr lang="en-US" sz="1000" dirty="0">
                <a:solidFill>
                  <a:schemeClr val="bg1"/>
                </a:solidFill>
                <a:latin typeface="Arial"/>
              </a:rPr>
              <a:t> , Amanda  Sacker , Richard D.  Wiggins , Sally  Macintyre</a:t>
            </a:r>
          </a:p>
        </p:txBody>
      </p:sp>
      <p:sp>
        <p:nvSpPr>
          <p:cNvPr id="5" name="TextBox 4"/>
          <p:cNvSpPr txBox="1"/>
          <p:nvPr/>
        </p:nvSpPr>
        <p:spPr>
          <a:xfrm>
            <a:off x="1727200" y="5384800"/>
            <a:ext cx="7620000" cy="254000"/>
          </a:xfrm>
          <a:prstGeom prst="rect">
            <a:avLst/>
          </a:prstGeom>
        </p:spPr>
        <p:txBody>
          <a:bodyPr/>
          <a:lstStyle/>
          <a:p>
            <a:r>
              <a:rPr lang="en-US" sz="1000" b="1" i="0" baseline="0" dirty="0">
                <a:solidFill>
                  <a:schemeClr val="bg1"/>
                </a:solidFill>
                <a:latin typeface="Arial"/>
              </a:rPr>
              <a:t> Pathways to obesity: Identifying local, modifiable determinants of physical activity and diet</a:t>
            </a:r>
          </a:p>
        </p:txBody>
      </p:sp>
      <p:sp>
        <p:nvSpPr>
          <p:cNvPr id="6" name="TextBox 5"/>
          <p:cNvSpPr txBox="1"/>
          <p:nvPr/>
        </p:nvSpPr>
        <p:spPr>
          <a:xfrm>
            <a:off x="1727200" y="5905500"/>
            <a:ext cx="7620000" cy="254000"/>
          </a:xfrm>
          <a:prstGeom prst="rect">
            <a:avLst/>
          </a:prstGeom>
        </p:spPr>
        <p:txBody>
          <a:bodyPr/>
          <a:lstStyle/>
          <a:p>
            <a:r>
              <a:rPr lang="en-US" sz="1000" dirty="0">
                <a:solidFill>
                  <a:schemeClr val="bg1"/>
                </a:solidFill>
                <a:latin typeface="Arial"/>
              </a:rPr>
              <a:t>Social Science &amp;amp; Medicine, Volume 65, Issue 9, 2007, 1882 - 1897</a:t>
            </a:r>
          </a:p>
        </p:txBody>
      </p:sp>
    </p:spTree>
    <p:extLst>
      <p:ext uri="{BB962C8B-B14F-4D97-AF65-F5344CB8AC3E}">
        <p14:creationId xmlns:p14="http://schemas.microsoft.com/office/powerpoint/2010/main" val="41553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721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a:xfrm>
            <a:off x="457200" y="1600201"/>
            <a:ext cx="8229600" cy="1600200"/>
          </a:xfrm>
        </p:spPr>
        <p:txBody>
          <a:bodyPr/>
          <a:lstStyle/>
          <a:p>
            <a:r>
              <a:rPr lang="en-US" dirty="0" smtClean="0"/>
              <a:t>Review multi-level conceptual approach</a:t>
            </a:r>
          </a:p>
          <a:p>
            <a:r>
              <a:rPr lang="en-US" dirty="0" smtClean="0"/>
              <a:t>Social determinants – multiple examples</a:t>
            </a:r>
          </a:p>
          <a:p>
            <a:pPr lvl="1"/>
            <a:r>
              <a:rPr lang="en-US" dirty="0" smtClean="0"/>
              <a:t>Socioeconomic status, socioeconomic position</a:t>
            </a:r>
          </a:p>
          <a:p>
            <a:pPr lvl="1"/>
            <a:r>
              <a:rPr lang="en-US" dirty="0" smtClean="0"/>
              <a:t>Race / ethnicity, racism</a:t>
            </a:r>
          </a:p>
          <a:p>
            <a:pPr lvl="1"/>
            <a:r>
              <a:rPr lang="en-US" dirty="0" smtClean="0"/>
              <a:t>Neighborhood and place</a:t>
            </a:r>
          </a:p>
          <a:p>
            <a:r>
              <a:rPr lang="en-US" dirty="0" smtClean="0"/>
              <a:t>How to study</a:t>
            </a:r>
          </a:p>
        </p:txBody>
      </p:sp>
    </p:spTree>
    <p:extLst>
      <p:ext uri="{BB962C8B-B14F-4D97-AF65-F5344CB8AC3E}">
        <p14:creationId xmlns:p14="http://schemas.microsoft.com/office/powerpoint/2010/main" val="3757092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china-map-1911-manchu.jpg"/>
          <p:cNvPicPr>
            <a:picLocks noChangeAspect="1"/>
          </p:cNvPicPr>
          <p:nvPr/>
        </p:nvPicPr>
        <p:blipFill>
          <a:blip r:embed="rId2" cstate="print"/>
          <a:stretch>
            <a:fillRect/>
          </a:stretch>
        </p:blipFill>
        <p:spPr>
          <a:xfrm>
            <a:off x="1524000" y="990600"/>
            <a:ext cx="6380570" cy="4806696"/>
          </a:xfrm>
          <a:prstGeom prst="rect">
            <a:avLst/>
          </a:prstGeom>
        </p:spPr>
      </p:pic>
    </p:spTree>
  </p:cSld>
  <p:clrMapOvr>
    <a:masterClrMapping/>
  </p:clrMapOvr>
</p:sld>
</file>

<file path=ppt/theme/theme1.xml><?xml version="1.0" encoding="utf-8"?>
<a:theme xmlns:a="http://schemas.openxmlformats.org/drawingml/2006/main" name="FCM Template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86234</TotalTime>
  <Words>2146</Words>
  <Application>Microsoft Office PowerPoint</Application>
  <PresentationFormat>On-screen Show (4:3)</PresentationFormat>
  <Paragraphs>345</Paragraphs>
  <Slides>71</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71</vt:i4>
      </vt:variant>
    </vt:vector>
  </HeadingPairs>
  <TitlesOfParts>
    <vt:vector size="79" baseType="lpstr">
      <vt:lpstr>Arial Unicode MS</vt:lpstr>
      <vt:lpstr>Arial</vt:lpstr>
      <vt:lpstr>Calibri</vt:lpstr>
      <vt:lpstr>Courier New</vt:lpstr>
      <vt:lpstr>Times New Roman</vt:lpstr>
      <vt:lpstr>FCM Template 2013</vt:lpstr>
      <vt:lpstr>1_FCM Template 10 border with shading</vt:lpstr>
      <vt:lpstr>2_FCM Template border no shading</vt:lpstr>
      <vt:lpstr>PowerPoint Presentation</vt:lpstr>
      <vt:lpstr>PowerPoint Presentation</vt:lpstr>
      <vt:lpstr>PowerPoint Presentation</vt:lpstr>
      <vt:lpstr>Multi-level Etiologies of Health Disparities: Pt 1. social determinants</vt:lpstr>
      <vt:lpstr>PowerPoint Presentation</vt:lpstr>
      <vt:lpstr>PowerPoint Presentation</vt:lpstr>
      <vt:lpstr>PowerPoint Presentation</vt:lpstr>
      <vt:lpstr>Objectives</vt:lpstr>
      <vt:lpstr>PowerPoint Presentation</vt:lpstr>
      <vt:lpstr>PowerPoint Presentation</vt:lpstr>
      <vt:lpstr>PowerPoint Presentation</vt:lpstr>
      <vt:lpstr>PowerPoint Presentation</vt:lpstr>
      <vt:lpstr>Fundamental Cause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 Ethnicity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Stressors</vt:lpstr>
      <vt:lpstr>High Demands / Low control = job strain</vt:lpstr>
      <vt:lpstr>PowerPoint Presentation</vt:lpstr>
      <vt:lpstr>PowerPoint Presentation</vt:lpstr>
      <vt:lpstr>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CDC Multilevel Model for Obesity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Irene Yen</cp:lastModifiedBy>
  <cp:revision>617</cp:revision>
  <dcterms:created xsi:type="dcterms:W3CDTF">2013-11-18T23:48:20Z</dcterms:created>
  <dcterms:modified xsi:type="dcterms:W3CDTF">2017-01-17T20:43:25Z</dcterms:modified>
</cp:coreProperties>
</file>