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57" r:id="rId4"/>
    <p:sldId id="259" r:id="rId5"/>
    <p:sldId id="260" r:id="rId6"/>
    <p:sldId id="261" r:id="rId7"/>
    <p:sldId id="273" r:id="rId8"/>
    <p:sldId id="266" r:id="rId9"/>
    <p:sldId id="263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71875" autoAdjust="0"/>
  </p:normalViewPr>
  <p:slideViewPr>
    <p:cSldViewPr snapToGrid="0">
      <p:cViewPr varScale="1">
        <p:scale>
          <a:sx n="84" d="100"/>
          <a:sy n="84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8EF2D-BB42-427A-A2B1-A44E2863796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AAC6F-A0E4-465B-81EA-3B4C0E83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0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069964-F5F1-4F9D-BF2A-1A7787194E87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77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The </a:t>
            </a:r>
            <a:r>
              <a:rPr lang="en-US" altLang="en-US" dirty="0" smtClean="0"/>
              <a:t>t-distribution</a:t>
            </a:r>
            <a:r>
              <a:rPr lang="en-US" altLang="en-US" baseline="0" dirty="0" smtClean="0"/>
              <a:t> </a:t>
            </a:r>
            <a:r>
              <a:rPr lang="en-US" altLang="en-US" baseline="0" dirty="0" smtClean="0"/>
              <a:t>is very robust, so if n is large, say &gt;30, and the distribution isn’t too far from normal, it’ll work. </a:t>
            </a:r>
          </a:p>
          <a:p>
            <a:r>
              <a:rPr lang="en-US" altLang="en-US" baseline="0" dirty="0" smtClean="0"/>
              <a:t>See http://people.virginia.edu/~rwm3n/pdf/When%20do%20you%20use%20the%20t%20distribution.pdf for a discussion of this.</a:t>
            </a:r>
            <a:endParaRPr lang="en-US" altLang="en-US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D4F197-C722-40AD-8560-BDDCE28DF2DD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1737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AAC6F-A0E4-465B-81EA-3B4C0E8391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8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36153C-6E74-416F-8CFA-E6FB6FF1A2F0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610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28EF46-4E18-4BAE-B120-52FFA059CB7A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44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2 ways of doing it: take 100% probability and subtract</a:t>
            </a:r>
            <a:r>
              <a:rPr lang="en-US" altLang="en-US" baseline="0" dirty="0" smtClean="0"/>
              <a:t> the exact probabilities that are less than your minimum value of interest (we are looking for the probability of 2 or more successes, so subtract the exact probabilities of zero or 1 successes) with the </a:t>
            </a:r>
            <a:r>
              <a:rPr lang="en-US" altLang="en-US" baseline="0" dirty="0" err="1" smtClean="0"/>
              <a:t>binomialp</a:t>
            </a:r>
            <a:r>
              <a:rPr lang="en-US" altLang="en-US" baseline="0" dirty="0" smtClean="0"/>
              <a:t> command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Or calculate it directly with the </a:t>
            </a:r>
            <a:r>
              <a:rPr lang="en-US" altLang="en-US" baseline="0" dirty="0" err="1" smtClean="0"/>
              <a:t>binomialtail</a:t>
            </a:r>
            <a:r>
              <a:rPr lang="en-US" altLang="en-US" baseline="0" dirty="0" smtClean="0"/>
              <a:t> command</a:t>
            </a:r>
          </a:p>
          <a:p>
            <a:endParaRPr lang="en-US" altLang="en-US" baseline="0" dirty="0" smtClean="0"/>
          </a:p>
          <a:p>
            <a:endParaRPr lang="en-US" alt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B6B214-F912-4F2E-9058-DE18A5603A13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657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Why use it?</a:t>
            </a:r>
          </a:p>
          <a:p>
            <a:pPr lvl="1"/>
            <a:r>
              <a:rPr lang="en-US" altLang="en-US" dirty="0" smtClean="0"/>
              <a:t>It is easier to use the normal distribution than to use table A.1. </a:t>
            </a:r>
          </a:p>
          <a:p>
            <a:pPr lvl="1"/>
            <a:r>
              <a:rPr lang="en-US" altLang="en-US" dirty="0" smtClean="0"/>
              <a:t>Although in Stata the </a:t>
            </a:r>
            <a:r>
              <a:rPr lang="en-US" altLang="en-US" dirty="0" err="1" smtClean="0"/>
              <a:t>binomialtail</a:t>
            </a:r>
            <a:r>
              <a:rPr lang="en-US" altLang="en-US" dirty="0" smtClean="0"/>
              <a:t> function does actually give you P(</a:t>
            </a:r>
            <a:r>
              <a:rPr lang="en-US" altLang="en-US" dirty="0" err="1" smtClean="0"/>
              <a:t>X≥x</a:t>
            </a:r>
            <a:r>
              <a:rPr lang="en-US" alt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AAC6F-A0E4-465B-81EA-3B4C0E8391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1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The standard normal distribution has a mean of zero and a standard deviation of 1.</a:t>
            </a:r>
          </a:p>
          <a:p>
            <a:r>
              <a:rPr lang="en-US" altLang="en-US" dirty="0" smtClean="0"/>
              <a:t>If</a:t>
            </a:r>
            <a:r>
              <a:rPr lang="en-US" altLang="en-US" baseline="0" dirty="0" smtClean="0"/>
              <a:t> you want to find out the probability of a value that is greater than a given z-score, you use the command display (di) 1-normal, followed by the z-score of interest in parentheses.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If you want to know the probability of a value less than a given z-score, you use di normal and specify the z-score of interest.</a:t>
            </a:r>
            <a:endParaRPr lang="en-US" alt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B2F441-9143-4AC0-B552-5F7DE84AB6A0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7145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FC23CA-1C51-435A-9126-DBAA3BD7DA9E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17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609080-1CEC-4E20-AD17-CEB82C53EAB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90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Central limit theorem examples will prove this to you: command </a:t>
            </a:r>
            <a:r>
              <a:rPr lang="en-US" altLang="en-US" dirty="0" err="1" smtClean="0"/>
              <a:t>clt</a:t>
            </a:r>
            <a:r>
              <a:rPr lang="en-US" altLang="en-US" dirty="0" smtClean="0"/>
              <a:t> in Stata (after you install it)</a:t>
            </a:r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D5E794-14A4-495F-AE64-120D200A77E3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822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2023-EA12-4B38-98DF-30C6194A34B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FBE-799A-4695-8D32-C731F494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3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2023-EA12-4B38-98DF-30C6194A34B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FBE-799A-4695-8D32-C731F494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2023-EA12-4B38-98DF-30C6194A34B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FBE-799A-4695-8D32-C731F494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13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1530-7498-426F-9AB5-374FD099BEBE}" type="datetime1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57CE-7223-47F3-A289-A70DDFDDF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4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2023-EA12-4B38-98DF-30C6194A34B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FBE-799A-4695-8D32-C731F494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2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2023-EA12-4B38-98DF-30C6194A34B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FBE-799A-4695-8D32-C731F494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1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2023-EA12-4B38-98DF-30C6194A34B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FBE-799A-4695-8D32-C731F494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2023-EA12-4B38-98DF-30C6194A34B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FBE-799A-4695-8D32-C731F494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4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2023-EA12-4B38-98DF-30C6194A34B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FBE-799A-4695-8D32-C731F494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0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2023-EA12-4B38-98DF-30C6194A34B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FBE-799A-4695-8D32-C731F494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4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2023-EA12-4B38-98DF-30C6194A34B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FBE-799A-4695-8D32-C731F494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0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2023-EA12-4B38-98DF-30C6194A34B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FBE-799A-4695-8D32-C731F494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6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2023-EA12-4B38-98DF-30C6194A34B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DFBE-799A-4695-8D32-C731F494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1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Biostat 200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4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When we cannot measure the entire population we take a sample</a:t>
            </a:r>
          </a:p>
          <a:p>
            <a:r>
              <a:rPr lang="en-US" altLang="en-US" dirty="0"/>
              <a:t>We </a:t>
            </a:r>
            <a:r>
              <a:rPr lang="en-US" altLang="en-US" i="1" dirty="0"/>
              <a:t>estimate</a:t>
            </a:r>
            <a:r>
              <a:rPr lang="en-US" altLang="en-US" dirty="0"/>
              <a:t> the population characteristics, i.e. the mean and variance of our data, using the </a:t>
            </a:r>
            <a:r>
              <a:rPr lang="en-US" altLang="en-US" u="sng" dirty="0"/>
              <a:t>sample</a:t>
            </a:r>
            <a:r>
              <a:rPr lang="en-US" altLang="en-US" dirty="0"/>
              <a:t> mean and variance (formulae in Lecture 1)</a:t>
            </a:r>
          </a:p>
          <a:p>
            <a:r>
              <a:rPr lang="en-US" altLang="en-US" dirty="0" smtClean="0"/>
              <a:t>Increasing size and number of our samples will allow us to more closely approximate the population characteristics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90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Central limit theorem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47800"/>
            <a:ext cx="8458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If you have a random variable that comes from a distribution with mean=</a:t>
            </a:r>
            <a:r>
              <a:rPr lang="en-US" altLang="en-US" i="1" dirty="0" smtClean="0">
                <a:cs typeface="Arial" charset="0"/>
              </a:rPr>
              <a:t>µ</a:t>
            </a:r>
            <a:r>
              <a:rPr lang="en-US" altLang="en-US" dirty="0" smtClean="0">
                <a:cs typeface="Arial" charset="0"/>
              </a:rPr>
              <a:t> and standard deviation=</a:t>
            </a:r>
            <a:r>
              <a:rPr lang="el-GR" altLang="en-US" i="1" dirty="0" smtClean="0">
                <a:cs typeface="Arial" charset="0"/>
              </a:rPr>
              <a:t>σ</a:t>
            </a:r>
            <a:r>
              <a:rPr lang="en-US" altLang="en-US" dirty="0" smtClean="0">
                <a:cs typeface="Arial" charset="0"/>
              </a:rPr>
              <a:t>, the following is true for the sampling distribution (i.e. the distribution of all possible sample means) from samples of size </a:t>
            </a:r>
            <a:r>
              <a:rPr lang="en-US" altLang="en-US" i="1" dirty="0" smtClean="0">
                <a:cs typeface="Arial" charset="0"/>
              </a:rPr>
              <a:t>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cs typeface="Arial" charset="0"/>
              </a:rPr>
              <a:t>If </a:t>
            </a:r>
            <a:r>
              <a:rPr lang="en-US" altLang="en-US" i="1" dirty="0" smtClean="0">
                <a:cs typeface="Arial" charset="0"/>
              </a:rPr>
              <a:t>n</a:t>
            </a:r>
            <a:r>
              <a:rPr lang="en-US" altLang="en-US" dirty="0" smtClean="0">
                <a:cs typeface="Arial" charset="0"/>
              </a:rPr>
              <a:t> is large enough, the shape of the </a:t>
            </a:r>
            <a:r>
              <a:rPr lang="en-US" altLang="en-US" dirty="0">
                <a:cs typeface="Arial" charset="0"/>
              </a:rPr>
              <a:t>sampling distribution </a:t>
            </a:r>
            <a:r>
              <a:rPr lang="en-US" altLang="en-US" dirty="0" smtClean="0">
                <a:cs typeface="Arial" charset="0"/>
              </a:rPr>
              <a:t>will </a:t>
            </a:r>
            <a:r>
              <a:rPr lang="en-US" altLang="en-US" dirty="0">
                <a:cs typeface="Arial" charset="0"/>
              </a:rPr>
              <a:t>be approximately normal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cs typeface="Arial" charset="0"/>
              </a:rPr>
              <a:t>The mean of the sampling distribution is </a:t>
            </a:r>
            <a:r>
              <a:rPr lang="en-US" altLang="en-US" i="1" dirty="0" smtClean="0">
                <a:cs typeface="Arial" charset="0"/>
              </a:rPr>
              <a:t>µ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cs typeface="Arial" charset="0"/>
              </a:rPr>
              <a:t>The standard deviation of the sampling distribution is </a:t>
            </a:r>
            <a:r>
              <a:rPr lang="el-GR" altLang="en-US" i="1" dirty="0" smtClean="0">
                <a:cs typeface="Arial" charset="0"/>
              </a:rPr>
              <a:t>σ</a:t>
            </a:r>
            <a:r>
              <a:rPr lang="en-US" altLang="en-US" i="1" dirty="0" smtClean="0">
                <a:cs typeface="Arial" charset="0"/>
              </a:rPr>
              <a:t>/√n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B5EA7-4C26-4290-9354-8955ECFBBFA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Central limit theorem</a:t>
            </a:r>
          </a:p>
        </p:txBody>
      </p:sp>
      <p:sp>
        <p:nvSpPr>
          <p:cNvPr id="3481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1981200" y="1447801"/>
            <a:ext cx="8229600" cy="4525963"/>
          </a:xfrm>
          <a:blipFill rotWithShape="1">
            <a:blip r:embed="rId3" cstate="print"/>
            <a:stretch>
              <a:fillRect l="-1259" t="-2965" r="-2370"/>
            </a:stretch>
          </a:blipFill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 smtClean="0">
                <a:noFill/>
              </a:rPr>
              <a:t> </a:t>
            </a:r>
            <a:endParaRPr lang="en-US">
              <a:noFill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D7C93-B988-4D72-A689-C60E73C1923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1200" y="5908673"/>
            <a:ext cx="7032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n-US" sz="2800" dirty="0" smtClean="0">
                <a:cs typeface="Arial" charset="0"/>
              </a:rPr>
              <a:t>σ</a:t>
            </a:r>
            <a:r>
              <a:rPr lang="en-US" altLang="en-US" sz="2800" dirty="0" smtClean="0">
                <a:cs typeface="Arial" charset="0"/>
              </a:rPr>
              <a:t>/√n is the standard error of the mean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34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limit theorem defines 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Over many repetitions of the study (with different samples) it is expected that 95% of the 95% confidence intervals will include the true  (population) value</a:t>
            </a:r>
          </a:p>
          <a:p>
            <a:pPr lvl="1"/>
            <a:r>
              <a:rPr lang="en-US" dirty="0" smtClean="0"/>
              <a:t>More on this in your clinical </a:t>
            </a:r>
            <a:r>
              <a:rPr lang="en-US" dirty="0" err="1" smtClean="0"/>
              <a:t>epi</a:t>
            </a:r>
            <a:r>
              <a:rPr lang="en-US" dirty="0" smtClean="0"/>
              <a:t>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Confidence intervals for </a:t>
            </a:r>
            <a:r>
              <a:rPr lang="en-US" altLang="en-US" dirty="0" smtClean="0"/>
              <a:t>means: Student’s t distribution</a:t>
            </a:r>
            <a:endParaRPr lang="en-US" altLang="en-US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7240" y="1570038"/>
            <a:ext cx="11041380" cy="45259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charset="0"/>
              </a:rPr>
              <a:t>If X is normally distributed, and a sample of size n is chosen, then                    follows a Student’s t distribution </a:t>
            </a:r>
            <a:r>
              <a:rPr lang="en-US" altLang="en-US" dirty="0" smtClean="0">
                <a:cs typeface="Arial" charset="0"/>
              </a:rPr>
              <a:t>with </a:t>
            </a:r>
            <a:r>
              <a:rPr lang="en-US" altLang="en-US" dirty="0" smtClean="0">
                <a:cs typeface="Arial" charset="0"/>
              </a:rPr>
              <a:t>n-1 degrees of freedom</a:t>
            </a:r>
          </a:p>
          <a:p>
            <a:pPr eaLnBrk="1" hangingPunct="1">
              <a:buFont typeface="Arial" charset="0"/>
              <a:buNone/>
            </a:pPr>
            <a:endParaRPr lang="en-US" altLang="en-US" dirty="0">
              <a:cs typeface="Arial" charset="0"/>
            </a:endParaRPr>
          </a:p>
          <a:p>
            <a:pPr eaLnBrk="1" hangingPunct="1"/>
            <a:r>
              <a:rPr lang="en-US" altLang="en-US" dirty="0" smtClean="0">
                <a:cs typeface="Arial" charset="0"/>
              </a:rPr>
              <a:t>This </a:t>
            </a:r>
            <a:r>
              <a:rPr lang="en-US" altLang="en-US" dirty="0">
                <a:cs typeface="Arial" charset="0"/>
              </a:rPr>
              <a:t>is denoted </a:t>
            </a:r>
            <a:r>
              <a:rPr lang="en-US" altLang="en-US" i="1" dirty="0" smtClean="0">
                <a:cs typeface="Arial" charset="0"/>
              </a:rPr>
              <a:t>t</a:t>
            </a:r>
            <a:r>
              <a:rPr lang="en-US" altLang="en-US" i="1" baseline="-25000" dirty="0" smtClean="0">
                <a:cs typeface="Arial" charset="0"/>
              </a:rPr>
              <a:t>n-1</a:t>
            </a:r>
          </a:p>
          <a:p>
            <a:pPr eaLnBrk="1" hangingPunct="1"/>
            <a:endParaRPr lang="en-US" altLang="en-US" i="1" baseline="-25000" dirty="0">
              <a:cs typeface="Arial" charset="0"/>
            </a:endParaRPr>
          </a:p>
          <a:p>
            <a:r>
              <a:rPr lang="en-US" dirty="0" smtClean="0"/>
              <a:t>The shape is like a normal distribution but </a:t>
            </a:r>
            <a:br>
              <a:rPr lang="en-US" dirty="0" smtClean="0"/>
            </a:br>
            <a:r>
              <a:rPr lang="en-US" dirty="0" smtClean="0"/>
              <a:t>with fatter tails – it approximates</a:t>
            </a:r>
            <a:r>
              <a:rPr lang="en-US" baseline="0" dirty="0" smtClean="0"/>
              <a:t> a normal </a:t>
            </a:r>
            <a:br>
              <a:rPr lang="en-US" baseline="0" dirty="0" smtClean="0"/>
            </a:br>
            <a:r>
              <a:rPr lang="en-US" baseline="0" dirty="0" smtClean="0"/>
              <a:t>distribution with increasing n</a:t>
            </a:r>
            <a:endParaRPr lang="en-US" dirty="0" smtClean="0"/>
          </a:p>
          <a:p>
            <a:pPr eaLnBrk="1" hangingPunct="1"/>
            <a:endParaRPr lang="en-US" altLang="en-US" i="1" baseline="-25000" dirty="0" smtClean="0">
              <a:cs typeface="Arial" charset="0"/>
            </a:endParaRPr>
          </a:p>
          <a:p>
            <a:pPr eaLnBrk="1" hangingPunct="1"/>
            <a:endParaRPr lang="en-US" altLang="en-US" i="1" baseline="-25000" dirty="0">
              <a:cs typeface="Arial" charset="0"/>
            </a:endParaRPr>
          </a:p>
          <a:p>
            <a:pPr eaLnBrk="1" hangingPunct="1"/>
            <a:endParaRPr lang="en-US" altLang="en-US" i="1" baseline="-25000" dirty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z="2400" dirty="0">
              <a:cs typeface="Arial" charset="0"/>
            </a:endParaRP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870672"/>
              </p:ext>
            </p:extLst>
          </p:nvPr>
        </p:nvGraphicFramePr>
        <p:xfrm>
          <a:off x="10523220" y="1183483"/>
          <a:ext cx="129540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698197" imgH="533169" progId="Equation.3">
                  <p:embed/>
                </p:oleObj>
              </mc:Choice>
              <mc:Fallback>
                <p:oleObj name="Equation" r:id="rId4" imgW="698197" imgH="5331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3220" y="1183483"/>
                        <a:ext cx="1295400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630D-A97F-4E6B-BDD5-C57F987DD75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932" y="3352799"/>
            <a:ext cx="468968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4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distribution of this lecture: Student’s t distribution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cs typeface="Arial" charset="0"/>
              </a:rPr>
              <a:t>The code is </a:t>
            </a:r>
            <a:r>
              <a:rPr lang="en-US" altLang="en-US" dirty="0" err="1" smtClean="0">
                <a:cs typeface="Arial" charset="0"/>
              </a:rPr>
              <a:t>ttail</a:t>
            </a:r>
            <a:r>
              <a:rPr lang="en-US" altLang="en-US" dirty="0" smtClean="0">
                <a:cs typeface="Arial" charset="0"/>
              </a:rPr>
              <a:t>(</a:t>
            </a:r>
            <a:r>
              <a:rPr lang="en-US" altLang="en-US" dirty="0" err="1" smtClean="0">
                <a:cs typeface="Arial" charset="0"/>
              </a:rPr>
              <a:t>df,t</a:t>
            </a:r>
            <a:r>
              <a:rPr lang="en-US" altLang="en-US" dirty="0" smtClean="0">
                <a:cs typeface="Arial" charset="0"/>
              </a:rPr>
              <a:t>)</a:t>
            </a:r>
          </a:p>
          <a:p>
            <a:pPr marL="0" indent="0">
              <a:buNone/>
            </a:pPr>
            <a:r>
              <a:rPr lang="en-US" altLang="en-US" dirty="0" smtClean="0">
                <a:cs typeface="Arial" charset="0"/>
              </a:rPr>
              <a:t>Example: P(T&gt;1.96) n=20 </a:t>
            </a:r>
          </a:p>
          <a:p>
            <a:pPr lvl="1">
              <a:buNone/>
            </a:pP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display </a:t>
            </a:r>
            <a:r>
              <a:rPr lang="en-US" altLang="en-US" sz="1800" dirty="0" err="1" smtClean="0">
                <a:latin typeface="Courier New" pitchFamily="49" charset="0"/>
                <a:cs typeface="Courier New" pitchFamily="49" charset="0"/>
              </a:rPr>
              <a:t>ttail</a:t>
            </a: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(19,1.96)</a:t>
            </a:r>
          </a:p>
          <a:p>
            <a:pPr lvl="1">
              <a:buNone/>
            </a:pP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.03241449</a:t>
            </a:r>
          </a:p>
          <a:p>
            <a:r>
              <a:rPr lang="en-US" altLang="en-US" dirty="0" smtClean="0">
                <a:cs typeface="Arial" charset="0"/>
              </a:rPr>
              <a:t>Want to find a t cutoff value?</a:t>
            </a:r>
          </a:p>
          <a:p>
            <a:pPr marL="0" indent="0">
              <a:buNone/>
            </a:pPr>
            <a:r>
              <a:rPr lang="en-US" altLang="en-US" dirty="0" smtClean="0">
                <a:cs typeface="Arial" charset="0"/>
              </a:rPr>
              <a:t>Example: t at which probability that T&gt;t </a:t>
            </a:r>
            <a:r>
              <a:rPr lang="en-US" altLang="en-US" dirty="0">
                <a:cs typeface="Arial" charset="0"/>
              </a:rPr>
              <a:t/>
            </a:r>
            <a:br>
              <a:rPr lang="en-US" altLang="en-US" dirty="0">
                <a:cs typeface="Arial" charset="0"/>
              </a:rPr>
            </a:br>
            <a:r>
              <a:rPr lang="en-US" altLang="en-US" dirty="0" smtClean="0">
                <a:cs typeface="Arial" charset="0"/>
              </a:rPr>
              <a:t>is 0.025</a:t>
            </a:r>
            <a:endParaRPr lang="en-US" altLang="en-US" dirty="0" smtClean="0">
              <a:cs typeface="Arial" charset="0"/>
            </a:endParaRPr>
          </a:p>
          <a:p>
            <a:pPr lvl="1">
              <a:buNone/>
            </a:pP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display </a:t>
            </a:r>
            <a:r>
              <a:rPr lang="en-US" altLang="en-US" sz="1800" dirty="0" err="1" smtClean="0">
                <a:latin typeface="Courier New" pitchFamily="49" charset="0"/>
                <a:cs typeface="Courier New" pitchFamily="49" charset="0"/>
              </a:rPr>
              <a:t>invttail</a:t>
            </a: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(19,.025)</a:t>
            </a:r>
          </a:p>
          <a:p>
            <a:pPr lvl="1">
              <a:buNone/>
            </a:pP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2.0930241</a:t>
            </a:r>
          </a:p>
          <a:p>
            <a:endParaRPr lang="en-US" altLang="en-US" baseline="-25000" dirty="0" smtClean="0">
              <a:cs typeface="Arial" charset="0"/>
            </a:endParaRPr>
          </a:p>
          <a:p>
            <a:endParaRPr lang="en-US" altLang="en-US" sz="2400" i="1" baseline="-25000" dirty="0" smtClean="0">
              <a:cs typeface="Arial" charset="0"/>
            </a:endParaRPr>
          </a:p>
          <a:p>
            <a:pPr>
              <a:buNone/>
            </a:pPr>
            <a:endParaRPr lang="en-US" altLang="en-US" sz="2000" dirty="0" smtClean="0"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Recap of binomial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binomial distribution describes the probability of x successes in n independent trials, each with probability p of success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/>
              <a:t>possible number of “successes” will be 0 to n, because there are n “trials”</a:t>
            </a:r>
          </a:p>
          <a:p>
            <a:pPr>
              <a:defRPr/>
            </a:pPr>
            <a:r>
              <a:rPr lang="en-US" dirty="0" smtClean="0"/>
              <a:t>Often “successes” are number of people with a disease, “number of trials” is the number of people in the </a:t>
            </a:r>
            <a:r>
              <a:rPr lang="en-US" dirty="0" smtClean="0"/>
              <a:t>sample</a:t>
            </a:r>
          </a:p>
          <a:p>
            <a:pPr>
              <a:defRPr/>
            </a:pPr>
            <a:r>
              <a:rPr lang="en-US" dirty="0"/>
              <a:t>The distribution will be symmetric when p=0.5, skewed right when p&lt;0.5, and skewed left if p&gt;0.5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36485-79DD-48B3-BEE1-CC99F6A887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Binomial </a:t>
            </a:r>
            <a:r>
              <a:rPr lang="en-US" altLang="en-US" dirty="0" smtClean="0"/>
              <a:t>Distribution</a:t>
            </a:r>
            <a:endParaRPr lang="en-US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1" y="1600200"/>
                <a:ext cx="10951028" cy="5105400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dirty="0" smtClean="0"/>
                  <a:t>P(X=x)   </a:t>
                </a:r>
              </a:p>
              <a:p>
                <a:pPr>
                  <a:buFont typeface="Arial" charset="0"/>
                  <a:buNone/>
                  <a:defRPr/>
                </a:pPr>
                <a:r>
                  <a:rPr lang="en-US" dirty="0" smtClean="0"/>
                  <a:t>		X represents the random variable X that follows a binomial distribution</a:t>
                </a:r>
              </a:p>
              <a:p>
                <a:pPr>
                  <a:buFont typeface="Arial" charset="0"/>
                  <a:buNone/>
                  <a:defRPr/>
                </a:pPr>
                <a:r>
                  <a:rPr lang="en-US" dirty="0" smtClean="0"/>
                  <a:t> 		x represents what you actually get (number of successes) when you draw your sample</a:t>
                </a:r>
              </a:p>
              <a:p>
                <a:pPr>
                  <a:defRPr/>
                </a:pPr>
                <a:r>
                  <a:rPr lang="en-US" dirty="0" smtClean="0"/>
                  <a:t>In statistics, the mean of a theoretical probability distribution is also called the “Expected value”.  </a:t>
                </a:r>
              </a:p>
              <a:p>
                <a:pPr>
                  <a:defRPr/>
                </a:pPr>
                <a:r>
                  <a:rPr lang="en-US" dirty="0" smtClean="0"/>
                  <a:t>The expected value or mean of the binomial distribution </a:t>
                </a:r>
                <a:r>
                  <a:rPr lang="en-US" dirty="0" smtClean="0"/>
                  <a:t>    is n*p</a:t>
                </a:r>
              </a:p>
              <a:p>
                <a:pPr>
                  <a:defRPr/>
                </a:pPr>
                <a:r>
                  <a:rPr lang="en-US" dirty="0" smtClean="0"/>
                  <a:t>Standard deviation </a:t>
                </a:r>
                <a:r>
                  <a:rPr lang="el-GR" altLang="en-US" dirty="0"/>
                  <a:t>σ</a:t>
                </a:r>
                <a:r>
                  <a:rPr lang="en-US" alt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/>
                          </a:rPr>
                          <m:t>𝑛𝑝</m:t>
                        </m:r>
                        <m:r>
                          <a:rPr lang="en-US" altLang="en-US" i="1">
                            <a:latin typeface="Cambria Math"/>
                          </a:rPr>
                          <m:t>(</m:t>
                        </m:r>
                        <m:r>
                          <a:rPr lang="en-US" altLang="en-US" i="1">
                            <a:latin typeface="Cambria Math"/>
                          </a:rPr>
                          <m:t>1</m:t>
                        </m:r>
                        <m:r>
                          <a:rPr lang="en-US" altLang="en-US" i="1">
                            <a:latin typeface="Cambria Math"/>
                          </a:rPr>
                          <m:t>−</m:t>
                        </m:r>
                        <m:r>
                          <a:rPr lang="en-US" altLang="en-US" i="1">
                            <a:latin typeface="Cambria Math"/>
                          </a:rPr>
                          <m:t>𝑝</m:t>
                        </m:r>
                        <m:r>
                          <a:rPr lang="en-US" altLang="en-US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>
                  <a:defRPr/>
                </a:pPr>
                <a:r>
                  <a:rPr lang="en-US" dirty="0" smtClean="0"/>
                  <a:t>Variance is np(1-p)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600200"/>
                <a:ext cx="10951028" cy="5105400"/>
              </a:xfrm>
              <a:blipFill rotWithShape="0">
                <a:blip r:embed="rId4"/>
                <a:stretch>
                  <a:fillRect l="-1002" t="-2031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C84B7-5541-4B61-815D-2B611ACDD2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123835"/>
              </p:ext>
            </p:extLst>
          </p:nvPr>
        </p:nvGraphicFramePr>
        <p:xfrm>
          <a:off x="9031185" y="4873851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139579" imgH="164957" progId="Equation.3">
                  <p:embed/>
                </p:oleObj>
              </mc:Choice>
              <mc:Fallback>
                <p:oleObj name="Equation" r:id="rId5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1185" y="4873851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5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Binomial Probability Example 1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P(X=x) =   P(exactly x successes occurring)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	 </a:t>
            </a:r>
            <a:r>
              <a:rPr lang="en-US" dirty="0" smtClean="0"/>
              <a:t>example: </a:t>
            </a:r>
            <a:r>
              <a:rPr lang="en-US" dirty="0" smtClean="0"/>
              <a:t>n=20, p=.05, x=2    P(X=2)?</a:t>
            </a:r>
          </a:p>
          <a:p>
            <a:pPr>
              <a:buFont typeface="Arial" charset="0"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**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using binomialp(n,k,p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binomialp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(20,2,.05)</a:t>
            </a:r>
          </a:p>
          <a:p>
            <a:pPr>
              <a:buFont typeface="Arial" charset="0"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1886768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C63F5-B298-4546-B437-2020A626C7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Binomial Example 2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dirty="0" smtClean="0"/>
              <a:t>P(</a:t>
            </a:r>
            <a:r>
              <a:rPr lang="en-US" dirty="0" err="1" smtClean="0"/>
              <a:t>X≥x</a:t>
            </a:r>
            <a:r>
              <a:rPr lang="en-US" dirty="0" smtClean="0"/>
              <a:t>) = P(of x </a:t>
            </a:r>
            <a:r>
              <a:rPr lang="en-US" u="sng" dirty="0" smtClean="0"/>
              <a:t>or more </a:t>
            </a:r>
            <a:r>
              <a:rPr lang="en-US" dirty="0" smtClean="0"/>
              <a:t>successes occurring</a:t>
            </a:r>
            <a:r>
              <a:rPr lang="en-US" dirty="0" smtClean="0"/>
              <a:t>)  </a:t>
            </a: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   example: </a:t>
            </a:r>
            <a:r>
              <a:rPr lang="en-US" dirty="0" smtClean="0"/>
              <a:t>n=20, </a:t>
            </a:r>
            <a:r>
              <a:rPr lang="en-US" dirty="0" smtClean="0"/>
              <a:t>p=0.05</a:t>
            </a:r>
            <a:r>
              <a:rPr lang="en-US" dirty="0" smtClean="0"/>
              <a:t>, x=2</a:t>
            </a:r>
          </a:p>
          <a:p>
            <a:pPr>
              <a:buFont typeface="Arial" charset="0"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sz="2600" dirty="0"/>
              <a:t>P(X≥ 2)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600" dirty="0">
                <a:cs typeface="Courier New" pitchFamily="49" charset="0"/>
              </a:rPr>
              <a:t>=1 - ( P(X=0) + P(X=1) )</a:t>
            </a:r>
          </a:p>
          <a:p>
            <a:pPr>
              <a:buFont typeface="Arial" charset="0"/>
              <a:buNone/>
              <a:defRPr/>
            </a:pPr>
            <a:endParaRPr lang="it-IT" sz="2400" dirty="0"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it-IT" sz="2400" dirty="0" smtClean="0">
                <a:cs typeface="Courier New" pitchFamily="49" charset="0"/>
              </a:rPr>
              <a:t>using </a:t>
            </a:r>
            <a:r>
              <a:rPr lang="it-IT" sz="2400" dirty="0">
                <a:cs typeface="Courier New" pitchFamily="49" charset="0"/>
              </a:rPr>
              <a:t>binomialp(n,k,p</a:t>
            </a:r>
            <a:r>
              <a:rPr lang="it-IT" sz="2400" dirty="0" smtClean="0">
                <a:cs typeface="Courier New" pitchFamily="49" charset="0"/>
              </a:rPr>
              <a:t>)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di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1 -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binomialp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(20,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,0.05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 -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binomialp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(20,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,0.05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26416048</a:t>
            </a:r>
          </a:p>
          <a:p>
            <a:pPr>
              <a:buFont typeface="Arial" charset="0"/>
              <a:buNone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000" dirty="0" smtClean="0">
                <a:cs typeface="Courier New" pitchFamily="49" charset="0"/>
              </a:rPr>
              <a:t>using </a:t>
            </a:r>
            <a:r>
              <a:rPr lang="en-US" sz="2000" dirty="0" err="1">
                <a:cs typeface="Courier New" pitchFamily="49" charset="0"/>
              </a:rPr>
              <a:t>binomialtail</a:t>
            </a:r>
            <a:r>
              <a:rPr lang="en-US" sz="2000" dirty="0">
                <a:cs typeface="Courier New" pitchFamily="49" charset="0"/>
              </a:rPr>
              <a:t>(</a:t>
            </a:r>
            <a:r>
              <a:rPr lang="en-US" sz="2000" dirty="0" err="1">
                <a:cs typeface="Courier New" pitchFamily="49" charset="0"/>
              </a:rPr>
              <a:t>n,k,p</a:t>
            </a:r>
            <a:r>
              <a:rPr lang="en-US" sz="2000" dirty="0">
                <a:cs typeface="Courier New" pitchFamily="49" charset="0"/>
              </a:rPr>
              <a:t>)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di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binomialtail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(20,2,.05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26416048</a:t>
            </a:r>
          </a:p>
          <a:p>
            <a:pPr>
              <a:buFont typeface="Arial" charset="0"/>
              <a:buNone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8B3D1-D7A0-4321-8D72-05A2F79921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approximation to normal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 smtClean="0"/>
              <a:t>Considered valid when np≥5 and n(1-p) ≥5</a:t>
            </a:r>
          </a:p>
          <a:p>
            <a:pPr marL="0" indent="0">
              <a:buNone/>
              <a:defRPr/>
            </a:pPr>
            <a:r>
              <a:rPr lang="en-US" dirty="0"/>
              <a:t>The true population proportion p is estimated by        </a:t>
            </a:r>
            <a:r>
              <a:rPr lang="en-US" dirty="0" smtClean="0"/>
              <a:t>        , where   </a:t>
            </a:r>
            <a:r>
              <a:rPr lang="en-US" dirty="0"/>
              <a:t>x = </a:t>
            </a:r>
            <a:r>
              <a:rPr lang="en-US" dirty="0" smtClean="0"/>
              <a:t>number of events &amp; n=the </a:t>
            </a:r>
            <a:r>
              <a:rPr lang="en-US" dirty="0"/>
              <a:t>number </a:t>
            </a:r>
            <a:r>
              <a:rPr lang="en-US" dirty="0" smtClean="0"/>
              <a:t>of observations</a:t>
            </a:r>
          </a:p>
          <a:p>
            <a:pPr>
              <a:buFont typeface="Arial" charset="0"/>
              <a:buNone/>
              <a:defRPr/>
            </a:pPr>
            <a:r>
              <a:rPr lang="en-US" altLang="en-US" dirty="0" smtClean="0"/>
              <a:t>Central limit theorem applies: if n is large enough</a:t>
            </a:r>
            <a:r>
              <a:rPr lang="en-US" altLang="en-US" dirty="0"/>
              <a:t>, </a:t>
            </a:r>
            <a:r>
              <a:rPr lang="en-US" dirty="0"/>
              <a:t>p</a:t>
            </a:r>
            <a:r>
              <a:rPr lang="en-US" dirty="0" smtClean="0"/>
              <a:t>̂</a:t>
            </a:r>
            <a:r>
              <a:rPr lang="en-US" dirty="0"/>
              <a:t> </a:t>
            </a:r>
            <a:r>
              <a:rPr lang="en-US" dirty="0" smtClean="0"/>
              <a:t>will follow a normal distribution, with mean p &amp; standard deviation            , also called standard error. 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Use continuity correction (subtracting 0.5 from x) and normal distribution will calculate probabilities based on Z-score and normal distribution</a:t>
            </a:r>
          </a:p>
          <a:p>
            <a:pPr>
              <a:buFont typeface="Arial" charset="0"/>
              <a:buNone/>
              <a:defRPr/>
            </a:pPr>
            <a:r>
              <a:rPr lang="en-US" altLang="en-US" dirty="0" smtClean="0"/>
              <a:t>Example: P(X</a:t>
            </a:r>
            <a:r>
              <a:rPr lang="en-US" altLang="en-US" dirty="0"/>
              <a:t>&gt;=60; n=100, p=.45</a:t>
            </a:r>
            <a:r>
              <a:rPr lang="en-US" altLang="en-US" dirty="0" smtClean="0"/>
              <a:t>): </a:t>
            </a:r>
            <a:r>
              <a:rPr lang="it-IT" altLang="en-US" dirty="0" smtClean="0">
                <a:latin typeface="Courier New" pitchFamily="49" charset="0"/>
                <a:cs typeface="Courier New" pitchFamily="49" charset="0"/>
              </a:rPr>
              <a:t>di </a:t>
            </a:r>
            <a:r>
              <a:rPr lang="it-IT" altLang="en-US" dirty="0">
                <a:latin typeface="Courier New" pitchFamily="49" charset="0"/>
                <a:cs typeface="Courier New" pitchFamily="49" charset="0"/>
              </a:rPr>
              <a:t>1-normal( (59.5-45)/4.975</a:t>
            </a:r>
            <a:r>
              <a:rPr lang="it-IT" alt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Arial" charset="0"/>
              <a:buNone/>
              <a:defRPr/>
            </a:pPr>
            <a:r>
              <a:rPr lang="it-IT" altLang="en-US" dirty="0" smtClean="0">
                <a:cs typeface="Courier New" pitchFamily="49" charset="0"/>
              </a:rPr>
              <a:t>(Or just use </a:t>
            </a:r>
            <a:r>
              <a:rPr lang="it-IT" altLang="en-US" dirty="0" smtClean="0">
                <a:latin typeface="Courier New" pitchFamily="49" charset="0"/>
                <a:cs typeface="Courier New" pitchFamily="49" charset="0"/>
              </a:rPr>
              <a:t>binomialtail </a:t>
            </a:r>
            <a:r>
              <a:rPr lang="it-IT" altLang="en-US" dirty="0" smtClean="0">
                <a:cs typeface="Courier New" pitchFamily="49" charset="0"/>
              </a:rPr>
              <a:t>function from prior slide)</a:t>
            </a:r>
            <a:endParaRPr lang="it-IT" altLang="en-US" dirty="0"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endParaRPr lang="en-US" altLang="en-US" dirty="0"/>
          </a:p>
          <a:p>
            <a:pPr>
              <a:buFont typeface="Arial" charset="0"/>
              <a:buNone/>
              <a:defRPr/>
            </a:pPr>
            <a:r>
              <a:rPr lang="en-US" altLang="en-US" dirty="0" smtClean="0"/>
              <a:t>Use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ci </a:t>
            </a:r>
            <a:r>
              <a:rPr lang="en-US" alt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binomial </a:t>
            </a:r>
            <a:r>
              <a:rPr lang="en-US" altLang="en-US" dirty="0" smtClean="0">
                <a:solidFill>
                  <a:prstClr val="black"/>
                </a:solidFill>
              </a:rPr>
              <a:t>to calculate confidence intervals</a:t>
            </a: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726467"/>
              </p:ext>
            </p:extLst>
          </p:nvPr>
        </p:nvGraphicFramePr>
        <p:xfrm>
          <a:off x="7273291" y="2245517"/>
          <a:ext cx="1024890" cy="3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4" imgW="545626" imgH="203024" progId="Equation.3">
                  <p:embed/>
                </p:oleObj>
              </mc:Choice>
              <mc:Fallback>
                <p:oleObj name="Equation" r:id="rId4" imgW="54562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291" y="2245517"/>
                        <a:ext cx="1024890" cy="38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948660"/>
              </p:ext>
            </p:extLst>
          </p:nvPr>
        </p:nvGraphicFramePr>
        <p:xfrm>
          <a:off x="7120891" y="3428509"/>
          <a:ext cx="807720" cy="53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6" imgW="672808" imgH="444307" progId="Equation.3">
                  <p:embed/>
                </p:oleObj>
              </mc:Choice>
              <mc:Fallback>
                <p:oleObj name="Equation" r:id="rId6" imgW="67280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0891" y="3428509"/>
                        <a:ext cx="807720" cy="533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39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4038600" cy="5334000"/>
          </a:xfrm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/>
              <a:t>Z~N(0,1)  is a normal distribution with mean 0 and standard deviation 1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sz="2600" dirty="0"/>
              <a:t>P(Z &gt; a big z) is small, </a:t>
            </a:r>
            <a:r>
              <a:rPr lang="en-US" sz="2600" dirty="0"/>
              <a:t>e</a:t>
            </a:r>
            <a:r>
              <a:rPr lang="en-US" sz="2600" dirty="0"/>
              <a:t>.g. P(Z&gt;3)</a:t>
            </a:r>
          </a:p>
          <a:p>
            <a:pPr marL="0" indent="0">
              <a:buNone/>
              <a:defRPr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	di 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1-normal(3)</a:t>
            </a:r>
          </a:p>
          <a:p>
            <a:pPr marL="0" indent="0">
              <a:buNone/>
              <a:defRPr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	.0013499</a:t>
            </a:r>
            <a:endParaRPr lang="en-US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2600" dirty="0"/>
              <a:t>P(Z &lt; a big z) is close to 1</a:t>
            </a:r>
          </a:p>
          <a:p>
            <a:pPr marL="0" indent="0">
              <a:buNone/>
              <a:defRPr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	di 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normal(3)</a:t>
            </a:r>
          </a:p>
          <a:p>
            <a:pPr marL="0" indent="0">
              <a:buNone/>
              <a:defRPr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9986501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600" dirty="0"/>
              <a:t>But if z is negative, it is the converse</a:t>
            </a:r>
          </a:p>
          <a:p>
            <a:pPr marL="0" indent="0">
              <a:buNone/>
              <a:defRPr/>
            </a:pPr>
            <a:r>
              <a:rPr lang="it-IT" dirty="0"/>
              <a:t> </a:t>
            </a:r>
            <a:r>
              <a:rPr lang="it-IT" dirty="0" smtClean="0"/>
              <a:t>	</a:t>
            </a:r>
            <a:r>
              <a:rPr lang="it-IT" sz="2300" dirty="0"/>
              <a:t>P(Z&gt;-3) </a:t>
            </a:r>
          </a:p>
          <a:p>
            <a:pPr marL="0" indent="0">
              <a:buNone/>
              <a:defRPr/>
            </a:pPr>
            <a:r>
              <a:rPr lang="it-IT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di </a:t>
            </a: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1-normal(-3)</a:t>
            </a:r>
          </a:p>
          <a:p>
            <a:pPr marL="0" indent="0">
              <a:buNone/>
              <a:defRPr/>
            </a:pP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9986501</a:t>
            </a:r>
          </a:p>
          <a:p>
            <a:pPr marL="0" indent="0">
              <a:buNone/>
              <a:defRPr/>
            </a:pPr>
            <a:endParaRPr lang="it-IT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sz="1800" dirty="0"/>
              <a:t>P(Z&lt;-3</a:t>
            </a:r>
            <a:r>
              <a:rPr lang="it-IT" sz="1800" dirty="0"/>
              <a:t>) </a:t>
            </a:r>
          </a:p>
          <a:p>
            <a:pPr marL="0" indent="0">
              <a:buNone/>
              <a:defRPr/>
            </a:pP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di </a:t>
            </a: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normal(-3)</a:t>
            </a:r>
          </a:p>
          <a:p>
            <a:pPr marL="0" indent="0">
              <a:buNone/>
              <a:defRPr/>
            </a:pP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.0013499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F8B83-20FC-4618-A0CD-338E63E00A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51" y="1752599"/>
            <a:ext cx="4637049" cy="33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Recap </a:t>
            </a:r>
            <a:r>
              <a:rPr lang="en-US" altLang="en-US" dirty="0" smtClean="0"/>
              <a:t>of</a:t>
            </a:r>
            <a:r>
              <a:rPr lang="en-US" altLang="en-US" dirty="0" smtClean="0"/>
              <a:t> </a:t>
            </a:r>
            <a:r>
              <a:rPr lang="en-US" altLang="en-US" dirty="0" smtClean="0"/>
              <a:t>normal distribution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81200" y="1690688"/>
            <a:ext cx="8229600" cy="5105400"/>
          </a:xfrm>
        </p:spPr>
        <p:txBody>
          <a:bodyPr/>
          <a:lstStyle/>
          <a:p>
            <a:r>
              <a:rPr lang="en-US" altLang="en-US" dirty="0" smtClean="0"/>
              <a:t>We do not calculate P(X=x) or P(Z=z) </a:t>
            </a:r>
          </a:p>
          <a:p>
            <a:pPr lvl="1"/>
            <a:r>
              <a:rPr lang="en-US" altLang="en-US" dirty="0" smtClean="0"/>
              <a:t>Probability of individual values are 0</a:t>
            </a:r>
          </a:p>
          <a:p>
            <a:r>
              <a:rPr lang="en-US" altLang="en-US" dirty="0" smtClean="0">
                <a:sym typeface="Symbol" pitchFamily="18" charset="2"/>
              </a:rPr>
              <a:t>We do calculate P(X&gt;x) or P(X&lt;x) or the probability of a range of values (e.g. -1.96, 1.96)</a:t>
            </a:r>
          </a:p>
          <a:p>
            <a:r>
              <a:rPr lang="en-US" altLang="en-US" dirty="0" smtClean="0">
                <a:sym typeface="Symbol" pitchFamily="18" charset="2"/>
              </a:rPr>
              <a:t>It does not make a difference if we use the notation P(X&gt;x) or P(X</a:t>
            </a:r>
            <a:r>
              <a:rPr lang="en-US" altLang="en-US" dirty="0" smtClean="0"/>
              <a:t> ≥x) because we just said P(X=x)=0</a:t>
            </a:r>
          </a:p>
          <a:p>
            <a:endParaRPr lang="en-US" altLang="en-US" dirty="0" smtClean="0">
              <a:latin typeface="Courier New" pitchFamily="49" charset="0"/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59FC0-BF52-428C-88DC-57B0C6E2A5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893</Words>
  <Application>Microsoft Office PowerPoint</Application>
  <PresentationFormat>Widescreen</PresentationFormat>
  <Paragraphs>131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Courier New</vt:lpstr>
      <vt:lpstr>Symbol</vt:lpstr>
      <vt:lpstr>Office Theme</vt:lpstr>
      <vt:lpstr>Equation</vt:lpstr>
      <vt:lpstr>Biostat 200</vt:lpstr>
      <vt:lpstr>Binomial Distribution</vt:lpstr>
      <vt:lpstr>Recap of binomial distribution</vt:lpstr>
      <vt:lpstr>Binomial Distribution</vt:lpstr>
      <vt:lpstr>Binomial Probability Example 1</vt:lpstr>
      <vt:lpstr>Binomial Example 2</vt:lpstr>
      <vt:lpstr>Binomial approximation to normal distribution</vt:lpstr>
      <vt:lpstr>Normal distribution</vt:lpstr>
      <vt:lpstr>Recap of normal distribution</vt:lpstr>
      <vt:lpstr>Sampling</vt:lpstr>
      <vt:lpstr>Central limit theorem</vt:lpstr>
      <vt:lpstr>Central limit theorem</vt:lpstr>
      <vt:lpstr>Central limit theorem defines confidence intervals</vt:lpstr>
      <vt:lpstr>Confidence intervals for means: Student’s t distribution</vt:lpstr>
      <vt:lpstr>Third distribution of this lecture: Student’s t distribution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Biostat 200</dc:title>
  <dc:creator>Aaron Spicer</dc:creator>
  <cp:lastModifiedBy>Aaron Spicer</cp:lastModifiedBy>
  <cp:revision>45</cp:revision>
  <dcterms:created xsi:type="dcterms:W3CDTF">2014-10-08T20:39:52Z</dcterms:created>
  <dcterms:modified xsi:type="dcterms:W3CDTF">2014-10-09T05:44:46Z</dcterms:modified>
</cp:coreProperties>
</file>