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2" r:id="rId3"/>
    <p:sldId id="257" r:id="rId4"/>
    <p:sldId id="258" r:id="rId5"/>
    <p:sldId id="259" r:id="rId6"/>
    <p:sldId id="263" r:id="rId7"/>
    <p:sldId id="261" r:id="rId8"/>
    <p:sldId id="260"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3" d="100"/>
          <a:sy n="63" d="100"/>
        </p:scale>
        <p:origin x="-94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3/23/14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66A4F-B1C5-574F-8EB5-B3AE57C1491F}" type="datetimeFigureOut">
              <a:rPr lang="en-US" smtClean="0"/>
              <a:t>3/23/14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9280E6-CC8A-9F49-B2B6-1396D15DC97D}"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3/23/14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3/23/14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3/23/14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4AA66A4F-B1C5-574F-8EB5-B3AE57C1491F}" type="datetimeFigureOut">
              <a:rPr lang="en-US" smtClean="0"/>
              <a:t>3/23/14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A66A4F-B1C5-574F-8EB5-B3AE57C1491F}" type="datetimeFigureOut">
              <a:rPr lang="en-US" smtClean="0"/>
              <a:t>3/23/14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4AA66A4F-B1C5-574F-8EB5-B3AE57C1491F}" type="datetimeFigureOut">
              <a:rPr lang="en-US" smtClean="0"/>
              <a:t>3/23/14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4AA66A4F-B1C5-574F-8EB5-B3AE57C1491F}" type="datetimeFigureOut">
              <a:rPr lang="en-US" smtClean="0"/>
              <a:t>3/23/14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AA66A4F-B1C5-574F-8EB5-B3AE57C1491F}" type="datetimeFigureOut">
              <a:rPr lang="en-US" smtClean="0"/>
              <a:t>3/23/14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66A4F-B1C5-574F-8EB5-B3AE57C1491F}" type="datetimeFigureOut">
              <a:rPr lang="en-US" smtClean="0"/>
              <a:t>3/23/14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66A4F-B1C5-574F-8EB5-B3AE57C1491F}" type="datetimeFigureOut">
              <a:rPr lang="en-US" smtClean="0"/>
              <a:t>3/23/14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9280E6-CC8A-9F49-B2B6-1396D15DC97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4AA66A4F-B1C5-574F-8EB5-B3AE57C1491F}" type="datetimeFigureOut">
              <a:rPr lang="en-US" smtClean="0"/>
              <a:t>3/23/14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A79280E6-CC8A-9F49-B2B6-1396D15DC97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jeffhendricksondesign.com/how-to-give-a-good-elevator-pitch-exampl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graduateschool.nd.edu/assets/32665/elevator_pitch_presentation.pdf" TargetMode="External"/><Relationship Id="rId4" Type="http://schemas.openxmlformats.org/officeDocument/2006/relationships/hyperlink" Target="https://science.nichd.nih.gov/confluence/pages/viewpage.action?pageId=54657150" TargetMode="External"/><Relationship Id="rId5" Type="http://schemas.openxmlformats.org/officeDocument/2006/relationships/hyperlink" Target="http://www.walshjesuit.org/s/261/images/editor_documents/Career%20Support%20Initiative/CSI_Networking_Scripts.pdf" TargetMode="External"/><Relationship Id="rId1" Type="http://schemas.openxmlformats.org/officeDocument/2006/relationships/slideLayout" Target="../slideLayouts/slideLayout2.xml"/><Relationship Id="rId2" Type="http://schemas.openxmlformats.org/officeDocument/2006/relationships/hyperlink" Target="http://blogs.hbr.org/dowling/2009/05/how-to-perfect-an-elevator-pit.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32335"/>
            <a:ext cx="7772400" cy="3143708"/>
          </a:xfrm>
        </p:spPr>
        <p:txBody>
          <a:bodyPr>
            <a:normAutofit/>
          </a:bodyPr>
          <a:lstStyle/>
          <a:p>
            <a:r>
              <a:rPr lang="en-US" b="1" dirty="0" smtClean="0">
                <a:solidFill>
                  <a:schemeClr val="tx1"/>
                </a:solidFill>
              </a:rPr>
              <a:t>The Elevator Speech</a:t>
            </a:r>
            <a:br>
              <a:rPr lang="en-US" b="1" dirty="0" smtClean="0">
                <a:solidFill>
                  <a:schemeClr val="tx1"/>
                </a:solidFill>
              </a:rPr>
            </a:br>
            <a:r>
              <a:rPr lang="en-US" sz="3600" b="1" dirty="0" smtClean="0">
                <a:solidFill>
                  <a:schemeClr val="tx1"/>
                </a:solidFill>
              </a:rPr>
              <a:t>The Necessary Skill of </a:t>
            </a:r>
            <a:r>
              <a:rPr lang="en-US" sz="3600" b="1" dirty="0">
                <a:solidFill>
                  <a:schemeClr val="tx1"/>
                </a:solidFill>
              </a:rPr>
              <a:t>Seamless </a:t>
            </a:r>
            <a:r>
              <a:rPr lang="en-US" sz="3600" b="1" dirty="0" smtClean="0">
                <a:solidFill>
                  <a:schemeClr val="tx1"/>
                </a:solidFill>
              </a:rPr>
              <a:t/>
            </a:r>
            <a:br>
              <a:rPr lang="en-US" sz="3600" b="1" dirty="0" smtClean="0">
                <a:solidFill>
                  <a:schemeClr val="tx1"/>
                </a:solidFill>
              </a:rPr>
            </a:br>
            <a:r>
              <a:rPr lang="en-US" sz="3600" b="1" dirty="0" smtClean="0">
                <a:solidFill>
                  <a:schemeClr val="tx1"/>
                </a:solidFill>
              </a:rPr>
              <a:t>(and Shameless) </a:t>
            </a:r>
            <a:br>
              <a:rPr lang="en-US" sz="3600" b="1" dirty="0" smtClean="0">
                <a:solidFill>
                  <a:schemeClr val="tx1"/>
                </a:solidFill>
              </a:rPr>
            </a:br>
            <a:r>
              <a:rPr lang="en-US" sz="3600" b="1" dirty="0" smtClean="0">
                <a:solidFill>
                  <a:schemeClr val="tx1"/>
                </a:solidFill>
              </a:rPr>
              <a:t>Self-Promotion </a:t>
            </a:r>
            <a:r>
              <a:rPr lang="en-US" sz="4000" b="1" dirty="0" smtClean="0"/>
              <a:t/>
            </a:r>
            <a:br>
              <a:rPr lang="en-US" sz="4000" b="1" dirty="0" smtClean="0"/>
            </a:br>
            <a:endParaRPr lang="en-US" sz="4000" b="1" dirty="0"/>
          </a:p>
        </p:txBody>
      </p:sp>
      <p:sp>
        <p:nvSpPr>
          <p:cNvPr id="3" name="Subtitle 2"/>
          <p:cNvSpPr>
            <a:spLocks noGrp="1"/>
          </p:cNvSpPr>
          <p:nvPr>
            <p:ph type="subTitle" idx="1"/>
          </p:nvPr>
        </p:nvSpPr>
        <p:spPr>
          <a:xfrm>
            <a:off x="1322921" y="3923348"/>
            <a:ext cx="6498159" cy="1986824"/>
          </a:xfrm>
        </p:spPr>
        <p:txBody>
          <a:bodyPr>
            <a:normAutofit/>
          </a:bodyPr>
          <a:lstStyle/>
          <a:p>
            <a:endParaRPr lang="en-US" dirty="0"/>
          </a:p>
          <a:p>
            <a:r>
              <a:rPr lang="en-US" sz="2800" b="1" dirty="0" smtClean="0">
                <a:solidFill>
                  <a:srgbClr val="000000"/>
                </a:solidFill>
              </a:rPr>
              <a:t>Amy J. Markowitz, JD</a:t>
            </a:r>
          </a:p>
          <a:p>
            <a:r>
              <a:rPr lang="en-US" sz="2800" b="1" dirty="0" err="1" smtClean="0">
                <a:solidFill>
                  <a:srgbClr val="000000"/>
                </a:solidFill>
              </a:rPr>
              <a:t>amymarkowitz@</a:t>
            </a:r>
            <a:r>
              <a:rPr lang="en-US" sz="2800" b="1" dirty="0" err="1" smtClean="0">
                <a:solidFill>
                  <a:srgbClr val="000000"/>
                </a:solidFill>
              </a:rPr>
              <a:t>gmail.com</a:t>
            </a:r>
            <a:endParaRPr lang="en-US" sz="2800" b="1" dirty="0" smtClean="0">
              <a:solidFill>
                <a:srgbClr val="000000"/>
              </a:solidFill>
            </a:endParaRPr>
          </a:p>
        </p:txBody>
      </p:sp>
    </p:spTree>
    <p:extLst>
      <p:ext uri="{BB962C8B-B14F-4D97-AF65-F5344CB8AC3E}">
        <p14:creationId xmlns:p14="http://schemas.microsoft.com/office/powerpoint/2010/main" val="395501510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00"/>
                </a:solidFill>
              </a:rPr>
              <a:t>Purpose/Format</a:t>
            </a:r>
            <a:endParaRPr lang="en-US" dirty="0">
              <a:solidFill>
                <a:srgbClr val="000000"/>
              </a:solidFill>
            </a:endParaRPr>
          </a:p>
        </p:txBody>
      </p:sp>
      <p:sp>
        <p:nvSpPr>
          <p:cNvPr id="3" name="Content Placeholder 2"/>
          <p:cNvSpPr>
            <a:spLocks noGrp="1"/>
          </p:cNvSpPr>
          <p:nvPr>
            <p:ph idx="1"/>
          </p:nvPr>
        </p:nvSpPr>
        <p:spPr/>
        <p:txBody>
          <a:bodyPr>
            <a:normAutofit fontScale="92500" lnSpcReduction="10000"/>
          </a:bodyPr>
          <a:lstStyle/>
          <a:p>
            <a:r>
              <a:rPr lang="en-US" dirty="0"/>
              <a:t>Short, spoken statement (</a:t>
            </a:r>
            <a:r>
              <a:rPr lang="en-US" dirty="0" smtClean="0"/>
              <a:t>30 sec. to 3 min. </a:t>
            </a:r>
            <a:r>
              <a:rPr lang="en-US" dirty="0"/>
              <a:t>mini-abstract</a:t>
            </a:r>
            <a:r>
              <a:rPr lang="en-US" dirty="0" smtClean="0"/>
              <a:t>) for both </a:t>
            </a:r>
            <a:r>
              <a:rPr lang="en-US" b="1" dirty="0" smtClean="0"/>
              <a:t>impromptu</a:t>
            </a:r>
            <a:r>
              <a:rPr lang="en-US" dirty="0" smtClean="0"/>
              <a:t> and </a:t>
            </a:r>
            <a:r>
              <a:rPr lang="en-US" b="1" dirty="0" smtClean="0"/>
              <a:t>planned</a:t>
            </a:r>
            <a:r>
              <a:rPr lang="en-US" dirty="0" smtClean="0"/>
              <a:t> presentations</a:t>
            </a:r>
          </a:p>
          <a:p>
            <a:r>
              <a:rPr lang="en-US" dirty="0" smtClean="0"/>
              <a:t>Promotes yourself, your career, your project</a:t>
            </a:r>
          </a:p>
          <a:p>
            <a:r>
              <a:rPr lang="en-US" dirty="0" smtClean="0"/>
              <a:t>Useful at talks, department meetings, press conferences, VC pitches, the odd Francis Collins sighting </a:t>
            </a:r>
            <a:endParaRPr lang="en-US" dirty="0"/>
          </a:p>
          <a:p>
            <a:pPr lvl="1"/>
            <a:endParaRPr lang="en-US" sz="2400" b="1" dirty="0" smtClean="0"/>
          </a:p>
          <a:p>
            <a:pPr lvl="1">
              <a:buFont typeface="Wingdings" charset="2"/>
              <a:buChar char="§"/>
            </a:pPr>
            <a:r>
              <a:rPr lang="en-US" sz="2400" b="1" dirty="0" smtClean="0"/>
              <a:t>Who</a:t>
            </a:r>
            <a:r>
              <a:rPr lang="en-US" sz="2400" dirty="0" smtClean="0"/>
              <a:t> </a:t>
            </a:r>
            <a:r>
              <a:rPr lang="en-US" sz="2400" dirty="0"/>
              <a:t>you are, </a:t>
            </a:r>
            <a:r>
              <a:rPr lang="en-US" sz="2400" b="1" dirty="0"/>
              <a:t>What</a:t>
            </a:r>
            <a:r>
              <a:rPr lang="en-US" sz="2400" dirty="0"/>
              <a:t> you do well, and </a:t>
            </a:r>
            <a:r>
              <a:rPr lang="en-US" sz="2400" b="1" dirty="0"/>
              <a:t>What </a:t>
            </a:r>
            <a:r>
              <a:rPr lang="en-US" sz="2400" dirty="0"/>
              <a:t>you are looking </a:t>
            </a:r>
            <a:r>
              <a:rPr lang="en-US" sz="2400" dirty="0" smtClean="0"/>
              <a:t>for</a:t>
            </a:r>
          </a:p>
          <a:p>
            <a:pPr lvl="1">
              <a:buFont typeface="Wingdings" charset="2"/>
              <a:buChar char="§"/>
            </a:pPr>
            <a:endParaRPr lang="en-US" sz="2400" dirty="0" smtClean="0"/>
          </a:p>
          <a:p>
            <a:pPr marL="349250" lvl="1" indent="0">
              <a:buNone/>
            </a:pPr>
            <a:r>
              <a:rPr lang="en-US" sz="2400" dirty="0" smtClean="0"/>
              <a:t> </a:t>
            </a:r>
          </a:p>
          <a:p>
            <a:pPr lvl="1"/>
            <a:endParaRPr lang="en-US" sz="2400" dirty="0"/>
          </a:p>
          <a:p>
            <a:endParaRPr lang="en-US" dirty="0"/>
          </a:p>
        </p:txBody>
      </p:sp>
    </p:spTree>
    <p:extLst>
      <p:ext uri="{BB962C8B-B14F-4D97-AF65-F5344CB8AC3E}">
        <p14:creationId xmlns:p14="http://schemas.microsoft.com/office/powerpoint/2010/main" val="9856257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9275" y="425971"/>
            <a:ext cx="8042276" cy="5517630"/>
          </a:xfrm>
        </p:spPr>
        <p:txBody>
          <a:bodyPr>
            <a:noAutofit/>
          </a:bodyPr>
          <a:lstStyle/>
          <a:p>
            <a:pPr marL="349250" lvl="1" indent="0" algn="ctr">
              <a:buNone/>
            </a:pPr>
            <a:r>
              <a:rPr lang="en-US" sz="4800" b="1" dirty="0" smtClean="0"/>
              <a:t>Who </a:t>
            </a:r>
            <a:r>
              <a:rPr lang="en-US" sz="4800" dirty="0" smtClean="0"/>
              <a:t>are you?**</a:t>
            </a:r>
            <a:endParaRPr lang="en-US" sz="4800" dirty="0"/>
          </a:p>
          <a:p>
            <a:r>
              <a:rPr lang="en-US" sz="2000" i="1" dirty="0"/>
              <a:t>My name is</a:t>
            </a:r>
            <a:r>
              <a:rPr lang="en-US" sz="2000" dirty="0"/>
              <a:t>_________________________________. </a:t>
            </a:r>
            <a:r>
              <a:rPr lang="en-US" sz="2000" i="1" dirty="0"/>
              <a:t>I am a(n)</a:t>
            </a:r>
            <a:r>
              <a:rPr lang="en-US" sz="2000" dirty="0" smtClean="0"/>
              <a:t>_______________________________________________________</a:t>
            </a:r>
          </a:p>
          <a:p>
            <a:pPr marL="0" indent="0">
              <a:buNone/>
            </a:pPr>
            <a:r>
              <a:rPr lang="en-US" sz="2000" dirty="0" smtClean="0"/>
              <a:t>(</a:t>
            </a:r>
            <a:r>
              <a:rPr lang="en-US" sz="2000" dirty="0"/>
              <a:t>Tip </a:t>
            </a:r>
            <a:r>
              <a:rPr lang="en-US" sz="2000" dirty="0" smtClean="0"/>
              <a:t>– Insert your </a:t>
            </a:r>
            <a:r>
              <a:rPr lang="en-US" sz="2000" dirty="0"/>
              <a:t>actual job title or a descriptive term for your </a:t>
            </a:r>
            <a:r>
              <a:rPr lang="en-US" sz="2000" dirty="0" smtClean="0"/>
              <a:t>occupation (e.g., internist, </a:t>
            </a:r>
            <a:r>
              <a:rPr lang="en-US" sz="2000" dirty="0"/>
              <a:t>research scientist, microbiologist, </a:t>
            </a:r>
            <a:r>
              <a:rPr lang="en-US" sz="2000" dirty="0" smtClean="0"/>
              <a:t>geneticist). Include your academic affiliation (e.g., “in the UCSF Dept. of Epidemiology.”)</a:t>
            </a:r>
            <a:endParaRPr lang="en-US" sz="2000" dirty="0"/>
          </a:p>
          <a:p>
            <a:r>
              <a:rPr lang="en-US" sz="2000" i="1" dirty="0"/>
              <a:t>Specializing in </a:t>
            </a:r>
            <a:r>
              <a:rPr lang="en-US" sz="2000" dirty="0"/>
              <a:t>_______________________________________________.</a:t>
            </a:r>
            <a:br>
              <a:rPr lang="en-US" sz="2000" dirty="0"/>
            </a:br>
            <a:r>
              <a:rPr lang="en-US" sz="2000" dirty="0"/>
              <a:t>(Tip – </a:t>
            </a:r>
            <a:r>
              <a:rPr lang="en-US" sz="2000" dirty="0" smtClean="0"/>
              <a:t>A short </a:t>
            </a:r>
            <a:r>
              <a:rPr lang="en-US" sz="2000" dirty="0"/>
              <a:t>phrase that makes your title or occupation more specific)</a:t>
            </a:r>
          </a:p>
          <a:p>
            <a:r>
              <a:rPr lang="en-US" sz="1600" dirty="0" smtClean="0"/>
              <a:t>**This is </a:t>
            </a:r>
            <a:r>
              <a:rPr lang="en-US" sz="1600" b="1" dirty="0" smtClean="0"/>
              <a:t>NOT</a:t>
            </a:r>
            <a:r>
              <a:rPr lang="en-US" sz="1600" dirty="0" smtClean="0"/>
              <a:t> an existential question…</a:t>
            </a:r>
            <a:endParaRPr lang="en-US" sz="1600" dirty="0"/>
          </a:p>
        </p:txBody>
      </p:sp>
    </p:spTree>
    <p:extLst>
      <p:ext uri="{BB962C8B-B14F-4D97-AF65-F5344CB8AC3E}">
        <p14:creationId xmlns:p14="http://schemas.microsoft.com/office/powerpoint/2010/main" val="316854745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solidFill>
                  <a:schemeClr val="tx1"/>
                </a:solidFill>
              </a:rPr>
              <a:t>What</a:t>
            </a:r>
            <a:r>
              <a:rPr lang="en-US" sz="4800" dirty="0">
                <a:solidFill>
                  <a:schemeClr val="tx1"/>
                </a:solidFill>
              </a:rPr>
              <a:t> </a:t>
            </a:r>
            <a:r>
              <a:rPr lang="en-US" sz="4800" dirty="0" smtClean="0">
                <a:solidFill>
                  <a:schemeClr val="tx1"/>
                </a:solidFill>
              </a:rPr>
              <a:t>Do You Do Well?</a:t>
            </a:r>
            <a:endParaRPr lang="en-US" dirty="0">
              <a:solidFill>
                <a:schemeClr val="tx1"/>
              </a:solidFill>
            </a:endParaRPr>
          </a:p>
        </p:txBody>
      </p:sp>
      <p:sp>
        <p:nvSpPr>
          <p:cNvPr id="3" name="Content Placeholder 2"/>
          <p:cNvSpPr>
            <a:spLocks noGrp="1"/>
          </p:cNvSpPr>
          <p:nvPr>
            <p:ph idx="1"/>
          </p:nvPr>
        </p:nvSpPr>
        <p:spPr/>
        <p:txBody>
          <a:bodyPr>
            <a:noAutofit/>
          </a:bodyPr>
          <a:lstStyle/>
          <a:p>
            <a:r>
              <a:rPr lang="en-US" sz="2000" b="1" i="1" dirty="0"/>
              <a:t>What you do: </a:t>
            </a:r>
          </a:p>
          <a:p>
            <a:pPr marL="0" indent="0">
              <a:buNone/>
            </a:pPr>
            <a:r>
              <a:rPr lang="en-US" sz="2000" dirty="0"/>
              <a:t>(Tip – </a:t>
            </a:r>
            <a:r>
              <a:rPr lang="en-US" sz="2000" dirty="0" smtClean="0"/>
              <a:t> </a:t>
            </a:r>
            <a:r>
              <a:rPr lang="en-US" sz="2000" dirty="0"/>
              <a:t>Write a single sentence that describes what you do. For example, "I work with... and discover mechanisms that ..." Try to be specific so that people can really picture what you mean.)</a:t>
            </a:r>
          </a:p>
          <a:p>
            <a:pPr marL="0" indent="0">
              <a:buNone/>
            </a:pPr>
            <a:r>
              <a:rPr lang="en-US" sz="2000" dirty="0" smtClean="0"/>
              <a:t>_______________________________________________________________________________________________________________________.</a:t>
            </a:r>
            <a:endParaRPr lang="en-US" sz="2000" dirty="0"/>
          </a:p>
          <a:p>
            <a:r>
              <a:rPr lang="en-US" sz="2000" b="1" i="1" dirty="0"/>
              <a:t>Why you're the best, unique, talented; or what you do especially well </a:t>
            </a:r>
            <a:r>
              <a:rPr lang="en-US" sz="2000" b="1" i="1" dirty="0" smtClean="0"/>
              <a:t>(skills</a:t>
            </a:r>
            <a:r>
              <a:rPr lang="en-US" sz="2000" b="1" i="1" dirty="0"/>
              <a:t>):</a:t>
            </a:r>
          </a:p>
          <a:p>
            <a:pPr marL="0" indent="0">
              <a:buNone/>
            </a:pPr>
            <a:r>
              <a:rPr lang="en-US" sz="2000" dirty="0"/>
              <a:t>(Tip – </a:t>
            </a:r>
            <a:r>
              <a:rPr lang="en-US" sz="2000" dirty="0" smtClean="0"/>
              <a:t>Write </a:t>
            </a:r>
            <a:r>
              <a:rPr lang="en-US" sz="2000" dirty="0"/>
              <a:t>a sentence that expresses your </a:t>
            </a:r>
            <a:r>
              <a:rPr lang="en-US" sz="2000" dirty="0" smtClean="0"/>
              <a:t>best/unique </a:t>
            </a:r>
            <a:r>
              <a:rPr lang="en-US" sz="2000" dirty="0"/>
              <a:t>strength(s</a:t>
            </a:r>
            <a:r>
              <a:rPr lang="en-US" sz="2000" dirty="0" smtClean="0"/>
              <a:t>) and resources. </a:t>
            </a:r>
            <a:r>
              <a:rPr lang="en-US" sz="2000" dirty="0"/>
              <a:t>For example, "My cutting-edge techniques and collaboration with other researchers allows me to ..." Provide a concrete example of something that sets you apart from others in your field.)</a:t>
            </a:r>
          </a:p>
          <a:p>
            <a:pPr marL="0" indent="0">
              <a:buNone/>
            </a:pPr>
            <a:r>
              <a:rPr lang="en-US" sz="2000" dirty="0" smtClean="0"/>
              <a:t>__________________________________________________________________________________________________________________________________________________________________________</a:t>
            </a:r>
            <a:endParaRPr lang="en-US" sz="2000" dirty="0"/>
          </a:p>
        </p:txBody>
      </p:sp>
    </p:spTree>
    <p:extLst>
      <p:ext uri="{BB962C8B-B14F-4D97-AF65-F5344CB8AC3E}">
        <p14:creationId xmlns:p14="http://schemas.microsoft.com/office/powerpoint/2010/main" val="350970291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a:r>
              <a:rPr lang="en-US" sz="4800" b="1" dirty="0" smtClean="0"/>
              <a:t>What </a:t>
            </a:r>
            <a:r>
              <a:rPr lang="en-US" sz="4800" dirty="0" smtClean="0"/>
              <a:t>Are You Looking For?* </a:t>
            </a:r>
          </a:p>
        </p:txBody>
      </p:sp>
      <p:sp>
        <p:nvSpPr>
          <p:cNvPr id="3" name="Content Placeholder 2"/>
          <p:cNvSpPr>
            <a:spLocks noGrp="1"/>
          </p:cNvSpPr>
          <p:nvPr>
            <p:ph idx="1"/>
          </p:nvPr>
        </p:nvSpPr>
        <p:spPr/>
        <p:txBody>
          <a:bodyPr>
            <a:normAutofit/>
          </a:bodyPr>
          <a:lstStyle/>
          <a:p>
            <a:r>
              <a:rPr lang="en-US" b="1" i="1" dirty="0" smtClean="0"/>
              <a:t>Contributions </a:t>
            </a:r>
            <a:r>
              <a:rPr lang="en-US" b="1" i="1" dirty="0"/>
              <a:t>(</a:t>
            </a:r>
            <a:r>
              <a:rPr lang="en-US" b="1" i="1" dirty="0" smtClean="0"/>
              <a:t>value </a:t>
            </a:r>
            <a:r>
              <a:rPr lang="en-US" b="1" i="1" dirty="0"/>
              <a:t>added) you </a:t>
            </a:r>
            <a:r>
              <a:rPr lang="en-US" b="1" i="1" dirty="0" smtClean="0"/>
              <a:t>are seeking to </a:t>
            </a:r>
            <a:r>
              <a:rPr lang="en-US" b="1" i="1" dirty="0"/>
              <a:t>make:</a:t>
            </a:r>
          </a:p>
          <a:p>
            <a:pPr marL="0" indent="0">
              <a:buNone/>
            </a:pPr>
            <a:r>
              <a:rPr lang="en-US" dirty="0"/>
              <a:t>(Tip – </a:t>
            </a:r>
            <a:r>
              <a:rPr lang="en-US" dirty="0" smtClean="0"/>
              <a:t>Say </a:t>
            </a:r>
            <a:r>
              <a:rPr lang="en-US" dirty="0"/>
              <a:t>what you are looking for, in terms of </a:t>
            </a:r>
            <a:r>
              <a:rPr lang="en-US" dirty="0" smtClean="0"/>
              <a:t>problems </a:t>
            </a:r>
            <a:r>
              <a:rPr lang="en-US" dirty="0"/>
              <a:t>you will solve for the employer or for the world. For example, "I'm looking to continue research to discover new ..., make breakthroughs in ..., provide results that can lead to cures </a:t>
            </a:r>
            <a:r>
              <a:rPr lang="en-US" dirty="0" smtClean="0"/>
              <a:t>for .</a:t>
            </a:r>
            <a:r>
              <a:rPr lang="en-US" dirty="0"/>
              <a:t>..")</a:t>
            </a:r>
            <a:r>
              <a:rPr lang="en-US" dirty="0" smtClean="0"/>
              <a:t>___________________________________________________________________________________________________________________________________________________</a:t>
            </a:r>
            <a:endParaRPr lang="en-US" dirty="0"/>
          </a:p>
          <a:p>
            <a:pPr marL="0" indent="0">
              <a:buNone/>
            </a:pPr>
            <a:r>
              <a:rPr lang="en-US" sz="1800" dirty="0" smtClean="0"/>
              <a:t>* Existentialists need not apply…</a:t>
            </a:r>
            <a:endParaRPr lang="en-US" sz="1800" dirty="0"/>
          </a:p>
        </p:txBody>
      </p:sp>
    </p:spTree>
    <p:extLst>
      <p:ext uri="{BB962C8B-B14F-4D97-AF65-F5344CB8AC3E}">
        <p14:creationId xmlns:p14="http://schemas.microsoft.com/office/powerpoint/2010/main" val="81996794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How to Deliver the Pitch</a:t>
            </a:r>
            <a:endParaRPr lang="en-US" b="1" dirty="0">
              <a:solidFill>
                <a:srgbClr val="00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Practice, Practice, Practice</a:t>
            </a:r>
          </a:p>
          <a:p>
            <a:pPr lvl="1">
              <a:buFont typeface="Wingdings" charset="2"/>
              <a:buChar char="§"/>
            </a:pPr>
            <a:r>
              <a:rPr lang="en-US" dirty="0" smtClean="0"/>
              <a:t>Rid yourself of ticks</a:t>
            </a:r>
          </a:p>
          <a:p>
            <a:pPr lvl="1">
              <a:buFont typeface="Wingdings" charset="2"/>
              <a:buChar char="§"/>
            </a:pPr>
            <a:r>
              <a:rPr lang="en-US" dirty="0" smtClean="0"/>
              <a:t>Make eye contact around the table/room</a:t>
            </a:r>
          </a:p>
          <a:p>
            <a:pPr lvl="1">
              <a:buFont typeface="Wingdings" charset="2"/>
              <a:buChar char="§"/>
            </a:pPr>
            <a:r>
              <a:rPr lang="en-US" dirty="0" smtClean="0"/>
              <a:t>Quiet your body (slow deep breaths, beta-blockers [!])</a:t>
            </a:r>
          </a:p>
          <a:p>
            <a:pPr lvl="1">
              <a:buFont typeface="Wingdings" charset="2"/>
              <a:buChar char="§"/>
            </a:pPr>
            <a:r>
              <a:rPr lang="en-US" dirty="0" smtClean="0"/>
              <a:t>Pre-sip water</a:t>
            </a:r>
          </a:p>
          <a:p>
            <a:r>
              <a:rPr lang="en-US" dirty="0" smtClean="0"/>
              <a:t>See Bullet 1</a:t>
            </a:r>
          </a:p>
          <a:p>
            <a:r>
              <a:rPr lang="en-US" dirty="0" smtClean="0"/>
              <a:t>Humiliate yourself (aloud) in front of a mirror</a:t>
            </a:r>
          </a:p>
          <a:p>
            <a:r>
              <a:rPr lang="en-US" dirty="0" smtClean="0"/>
              <a:t>Humiliate yourself in front of your nearest and dearest</a:t>
            </a:r>
          </a:p>
          <a:p>
            <a:r>
              <a:rPr lang="en-US" dirty="0" smtClean="0"/>
              <a:t>Phone/Skype a friend (see Bullet 3)</a:t>
            </a:r>
          </a:p>
          <a:p>
            <a:r>
              <a:rPr lang="en-US" dirty="0" smtClean="0"/>
              <a:t>See Bullet 1</a:t>
            </a:r>
            <a:endParaRPr lang="en-US" dirty="0"/>
          </a:p>
        </p:txBody>
      </p:sp>
    </p:spTree>
    <p:extLst>
      <p:ext uri="{BB962C8B-B14F-4D97-AF65-F5344CB8AC3E}">
        <p14:creationId xmlns:p14="http://schemas.microsoft.com/office/powerpoint/2010/main" val="2609680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rPr>
              <a:t>Another Version:</a:t>
            </a:r>
            <a:br>
              <a:rPr lang="en-US" b="1" dirty="0" smtClean="0">
                <a:solidFill>
                  <a:srgbClr val="000000"/>
                </a:solidFill>
              </a:rPr>
            </a:br>
            <a:r>
              <a:rPr lang="en-US" b="1" dirty="0" smtClean="0">
                <a:solidFill>
                  <a:srgbClr val="000000"/>
                </a:solidFill>
              </a:rPr>
              <a:t>Three-Part Formula</a:t>
            </a:r>
            <a:endParaRPr lang="en-US" b="1" dirty="0">
              <a:solidFill>
                <a:srgbClr val="000000"/>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1700" u="sng" dirty="0" smtClean="0">
                <a:hlinkClick r:id="rId2"/>
              </a:rPr>
              <a:t>http</a:t>
            </a:r>
            <a:r>
              <a:rPr lang="en-US" sz="1700" u="sng" dirty="0">
                <a:hlinkClick r:id="rId2"/>
              </a:rPr>
              <a:t>://www.jeffhendricksondesign.com/how-to-give-a-good-elevator-pitch-example/</a:t>
            </a:r>
            <a:endParaRPr lang="en-US" sz="1700" dirty="0"/>
          </a:p>
          <a:p>
            <a:pPr fontAlgn="base"/>
            <a:r>
              <a:rPr lang="en-US" b="1" dirty="0" smtClean="0"/>
              <a:t>1</a:t>
            </a:r>
            <a:r>
              <a:rPr lang="en-US" b="1" dirty="0"/>
              <a:t>. Ask a question</a:t>
            </a:r>
            <a:r>
              <a:rPr lang="en-US" dirty="0"/>
              <a:t> – “Do you know how millions of people search </a:t>
            </a:r>
            <a:r>
              <a:rPr lang="en-US" dirty="0" smtClean="0"/>
              <a:t>Google </a:t>
            </a:r>
            <a:r>
              <a:rPr lang="en-US" dirty="0"/>
              <a:t>every day using keywords to find what they are looking for?”</a:t>
            </a:r>
          </a:p>
          <a:p>
            <a:pPr fontAlgn="base"/>
            <a:r>
              <a:rPr lang="en-US" b="1" dirty="0"/>
              <a:t>2. Say what it is you do</a:t>
            </a:r>
            <a:r>
              <a:rPr lang="en-US" dirty="0"/>
              <a:t> – “</a:t>
            </a:r>
            <a:r>
              <a:rPr lang="en-US" dirty="0" smtClean="0"/>
              <a:t>Well, </a:t>
            </a:r>
            <a:r>
              <a:rPr lang="en-US" dirty="0"/>
              <a:t>what I do is help business owners get their website ranked in the top position on </a:t>
            </a:r>
            <a:r>
              <a:rPr lang="en-US" dirty="0" smtClean="0"/>
              <a:t>Google </a:t>
            </a:r>
            <a:r>
              <a:rPr lang="en-US" dirty="0"/>
              <a:t>for keywords people would use to find their business online.”</a:t>
            </a:r>
          </a:p>
          <a:p>
            <a:pPr fontAlgn="base"/>
            <a:r>
              <a:rPr lang="en-US" b="1" dirty="0"/>
              <a:t>3. List the main benefit you </a:t>
            </a:r>
            <a:r>
              <a:rPr lang="en-US" b="1" dirty="0" smtClean="0"/>
              <a:t>provide</a:t>
            </a:r>
            <a:r>
              <a:rPr lang="en-US" dirty="0"/>
              <a:t> – “This helps increase their revenue by bringing targeted leads directly to them.”</a:t>
            </a:r>
          </a:p>
          <a:p>
            <a:endParaRPr lang="en-US" dirty="0"/>
          </a:p>
        </p:txBody>
      </p:sp>
    </p:spTree>
    <p:extLst>
      <p:ext uri="{BB962C8B-B14F-4D97-AF65-F5344CB8AC3E}">
        <p14:creationId xmlns:p14="http://schemas.microsoft.com/office/powerpoint/2010/main" val="222852842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solidFill>
                  <a:srgbClr val="000000"/>
                </a:solidFill>
              </a:rPr>
              <a:t>Further </a:t>
            </a:r>
            <a:r>
              <a:rPr lang="en-US" b="1" dirty="0" smtClean="0">
                <a:solidFill>
                  <a:srgbClr val="000000"/>
                </a:solidFill>
              </a:rPr>
              <a:t>resources</a:t>
            </a:r>
            <a:endParaRPr lang="en-US" dirty="0">
              <a:solidFill>
                <a:srgbClr val="000000"/>
              </a:solidFill>
            </a:endParaRPr>
          </a:p>
        </p:txBody>
      </p:sp>
      <p:sp>
        <p:nvSpPr>
          <p:cNvPr id="3" name="Content Placeholder 2"/>
          <p:cNvSpPr>
            <a:spLocks noGrp="1"/>
          </p:cNvSpPr>
          <p:nvPr>
            <p:ph idx="1"/>
          </p:nvPr>
        </p:nvSpPr>
        <p:spPr/>
        <p:txBody>
          <a:bodyPr>
            <a:normAutofit fontScale="85000" lnSpcReduction="20000"/>
          </a:bodyPr>
          <a:lstStyle/>
          <a:p>
            <a:r>
              <a:rPr lang="en-US" dirty="0" smtClean="0">
                <a:hlinkClick r:id="rId2"/>
              </a:rPr>
              <a:t>http</a:t>
            </a:r>
            <a:r>
              <a:rPr lang="en-US" dirty="0">
                <a:hlinkClick r:id="rId2"/>
              </a:rPr>
              <a:t>://blogs.hbr.org/dowling/2009/05/how-to-perfect-an-elevator-pit.html</a:t>
            </a:r>
            <a:r>
              <a:rPr lang="en-US" dirty="0"/>
              <a:t> </a:t>
            </a:r>
            <a:r>
              <a:rPr lang="en-US" b="1" dirty="0"/>
              <a:t>TIPS FOR PRESENTING YOUR </a:t>
            </a:r>
            <a:r>
              <a:rPr lang="en-US" b="1" dirty="0" smtClean="0"/>
              <a:t>PITCH</a:t>
            </a:r>
            <a:r>
              <a:rPr lang="en-US" dirty="0"/>
              <a:t> </a:t>
            </a:r>
          </a:p>
          <a:p>
            <a:r>
              <a:rPr lang="en-US" dirty="0">
                <a:hlinkClick r:id="rId3"/>
              </a:rPr>
              <a:t>http://graduateschool.nd.edu/assets/32665/elevator_pitch_presentation.pdf</a:t>
            </a:r>
            <a:r>
              <a:rPr lang="en-US" dirty="0"/>
              <a:t>  </a:t>
            </a:r>
            <a:r>
              <a:rPr lang="en-US" b="1" dirty="0"/>
              <a:t>STEP-BY-STEP PREP FOR A RESEARCH PITCH</a:t>
            </a:r>
          </a:p>
          <a:p>
            <a:pPr fontAlgn="t"/>
            <a:r>
              <a:rPr lang="en-US" dirty="0"/>
              <a:t> </a:t>
            </a:r>
            <a:r>
              <a:rPr lang="en-US" b="1" dirty="0"/>
              <a:t>"Giving an Elevator Speech" Workshop Recap </a:t>
            </a:r>
            <a:r>
              <a:rPr lang="en-US" b="1" dirty="0" smtClean="0"/>
              <a:t>By </a:t>
            </a:r>
            <a:r>
              <a:rPr lang="en-US" b="1" dirty="0"/>
              <a:t>Brenda </a:t>
            </a:r>
            <a:r>
              <a:rPr lang="en-US" b="1" dirty="0" err="1"/>
              <a:t>Kostelecky</a:t>
            </a:r>
            <a:r>
              <a:rPr lang="en-US" b="1" dirty="0"/>
              <a:t>, </a:t>
            </a:r>
            <a:r>
              <a:rPr lang="en-US" b="1" dirty="0" err="1" smtClean="0"/>
              <a:t>PhD</a:t>
            </a:r>
            <a:r>
              <a:rPr lang="en-US" u="sng" dirty="0" err="1" smtClean="0">
                <a:hlinkClick r:id="rId4"/>
              </a:rPr>
              <a:t>https</a:t>
            </a:r>
            <a:r>
              <a:rPr lang="en-US" u="sng" dirty="0">
                <a:hlinkClick r:id="rId4"/>
              </a:rPr>
              <a:t>://science.nichd.nih.gov/confluence/pages/viewpage.action?pageId=54657150</a:t>
            </a:r>
            <a:r>
              <a:rPr lang="en-US" dirty="0"/>
              <a:t> </a:t>
            </a:r>
          </a:p>
          <a:p>
            <a:r>
              <a:rPr lang="en-US" dirty="0">
                <a:hlinkClick r:id="rId5"/>
              </a:rPr>
              <a:t>http://www.walshjesuit.org/s/261/images/editor_documents/Career%20Support%20Initiative/CSI_Networking_Scripts.pdf</a:t>
            </a:r>
            <a:r>
              <a:rPr lang="en-US" dirty="0"/>
              <a:t>   </a:t>
            </a:r>
            <a:r>
              <a:rPr lang="en-US" b="1" dirty="0"/>
              <a:t>SEVERAL VERSIONS OF SCRIPTS</a:t>
            </a:r>
          </a:p>
          <a:p>
            <a:endParaRPr lang="en-US" dirty="0"/>
          </a:p>
        </p:txBody>
      </p:sp>
    </p:spTree>
    <p:extLst>
      <p:ext uri="{BB962C8B-B14F-4D97-AF65-F5344CB8AC3E}">
        <p14:creationId xmlns:p14="http://schemas.microsoft.com/office/powerpoint/2010/main" val="40434682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51</TotalTime>
  <Words>321</Words>
  <Application>Microsoft Macintosh PowerPoint</Application>
  <PresentationFormat>On-screen Show (4:3)</PresentationFormat>
  <Paragraphs>49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Breeze</vt:lpstr>
      <vt:lpstr>The Elevator Speech The Necessary Skill of Seamless  (and Shameless)  Self-Promotion  </vt:lpstr>
      <vt:lpstr>Purpose/Format</vt:lpstr>
      <vt:lpstr>PowerPoint Presentation</vt:lpstr>
      <vt:lpstr>What Do You Do Well?</vt:lpstr>
      <vt:lpstr>What Are You Looking For?* </vt:lpstr>
      <vt:lpstr>How to Deliver the Pitch</vt:lpstr>
      <vt:lpstr>Another Version: Three-Part Formula</vt:lpstr>
      <vt:lpstr>Further resources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Elevator Speech The Skill of Seamless  (and Shameless)  Self-Promotion  </dc:title>
  <dc:creator>Amy J. Markowitz</dc:creator>
  <cp:lastModifiedBy>Amy J. Markowitz</cp:lastModifiedBy>
  <cp:revision>9</cp:revision>
  <dcterms:created xsi:type="dcterms:W3CDTF">2013-10-10T20:47:41Z</dcterms:created>
  <dcterms:modified xsi:type="dcterms:W3CDTF">2014-03-24T00:01:33Z</dcterms:modified>
</cp:coreProperties>
</file>