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550" r:id="rId3"/>
    <p:sldId id="257" r:id="rId4"/>
    <p:sldId id="364" r:id="rId5"/>
    <p:sldId id="402" r:id="rId6"/>
    <p:sldId id="406" r:id="rId7"/>
    <p:sldId id="514" r:id="rId8"/>
    <p:sldId id="414" r:id="rId9"/>
    <p:sldId id="524" r:id="rId10"/>
    <p:sldId id="419" r:id="rId11"/>
    <p:sldId id="333" r:id="rId12"/>
    <p:sldId id="381" r:id="rId13"/>
    <p:sldId id="484" r:id="rId14"/>
    <p:sldId id="334" r:id="rId15"/>
    <p:sldId id="306" r:id="rId16"/>
    <p:sldId id="300" r:id="rId17"/>
    <p:sldId id="504" r:id="rId18"/>
    <p:sldId id="377" r:id="rId19"/>
    <p:sldId id="536" r:id="rId20"/>
    <p:sldId id="533" r:id="rId21"/>
    <p:sldId id="531" r:id="rId22"/>
    <p:sldId id="376" r:id="rId23"/>
    <p:sldId id="551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Mcculloch" initials="CM" lastIdx="23" clrIdx="0"/>
  <p:cmAuthor id="2" name="Scheffler, Aaron" initials="SA" lastIdx="1" clrIdx="1">
    <p:extLst>
      <p:ext uri="{19B8F6BF-5375-455C-9EA6-DF929625EA0E}">
        <p15:presenceInfo xmlns:p15="http://schemas.microsoft.com/office/powerpoint/2012/main" userId="S::aaron.scheffler@ucsf.edu::114472da-e95c-43a4-b2af-f9f66b076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E1AE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764"/>
    <p:restoredTop sz="89115"/>
  </p:normalViewPr>
  <p:slideViewPr>
    <p:cSldViewPr snapToGrid="0" snapToObjects="1">
      <p:cViewPr varScale="1">
        <p:scale>
          <a:sx n="139" d="100"/>
          <a:sy n="139" d="100"/>
        </p:scale>
        <p:origin x="1144" y="176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4E3BC-2433-40EF-890C-9D866B5FC5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49282EF-A40E-4F0D-871C-EB8D7A2AFBC9}">
      <dgm:prSet/>
      <dgm:spPr/>
      <dgm:t>
        <a:bodyPr/>
        <a:lstStyle/>
        <a:p>
          <a:r>
            <a:rPr lang="en-US"/>
            <a:t>Assignment 3 due Thursday</a:t>
          </a:r>
        </a:p>
      </dgm:t>
    </dgm:pt>
    <dgm:pt modelId="{EB166AD9-5306-4AE3-AA08-F0F59D91E55A}" type="parTrans" cxnId="{79DD1066-DE76-4A83-A3E4-94F3FA56954E}">
      <dgm:prSet/>
      <dgm:spPr/>
      <dgm:t>
        <a:bodyPr/>
        <a:lstStyle/>
        <a:p>
          <a:endParaRPr lang="en-US"/>
        </a:p>
      </dgm:t>
    </dgm:pt>
    <dgm:pt modelId="{16163CFE-4A04-466A-A781-F88ABC5ACA81}" type="sibTrans" cxnId="{79DD1066-DE76-4A83-A3E4-94F3FA56954E}">
      <dgm:prSet/>
      <dgm:spPr/>
      <dgm:t>
        <a:bodyPr/>
        <a:lstStyle/>
        <a:p>
          <a:endParaRPr lang="en-US"/>
        </a:p>
      </dgm:t>
    </dgm:pt>
    <dgm:pt modelId="{1CC090AD-7E6F-43A8-B823-9ACFB10C21B3}">
      <dgm:prSet/>
      <dgm:spPr/>
      <dgm:t>
        <a:bodyPr/>
        <a:lstStyle/>
        <a:p>
          <a:r>
            <a:rPr lang="en-US" dirty="0"/>
            <a:t>Project Component 2 due 8/23 @ midnight</a:t>
          </a:r>
        </a:p>
      </dgm:t>
    </dgm:pt>
    <dgm:pt modelId="{D4797557-98DE-461C-A121-6679F7BC71FE}" type="parTrans" cxnId="{1DC6A894-A15A-4CC6-8211-45F1431A4F2D}">
      <dgm:prSet/>
      <dgm:spPr/>
      <dgm:t>
        <a:bodyPr/>
        <a:lstStyle/>
        <a:p>
          <a:endParaRPr lang="en-US"/>
        </a:p>
      </dgm:t>
    </dgm:pt>
    <dgm:pt modelId="{666AD2F6-8244-422B-B15B-5131E2354AE5}" type="sibTrans" cxnId="{1DC6A894-A15A-4CC6-8211-45F1431A4F2D}">
      <dgm:prSet/>
      <dgm:spPr/>
      <dgm:t>
        <a:bodyPr/>
        <a:lstStyle/>
        <a:p>
          <a:endParaRPr lang="en-US"/>
        </a:p>
      </dgm:t>
    </dgm:pt>
    <dgm:pt modelId="{D5E3BD41-258C-48E9-A33A-03FFFE5E9BFB}" type="pres">
      <dgm:prSet presAssocID="{6784E3BC-2433-40EF-890C-9D866B5FC570}" presName="root" presStyleCnt="0">
        <dgm:presLayoutVars>
          <dgm:dir/>
          <dgm:resizeHandles val="exact"/>
        </dgm:presLayoutVars>
      </dgm:prSet>
      <dgm:spPr/>
    </dgm:pt>
    <dgm:pt modelId="{45BE3083-CF70-435A-B962-D6DE1FAD757B}" type="pres">
      <dgm:prSet presAssocID="{F49282EF-A40E-4F0D-871C-EB8D7A2AFBC9}" presName="compNode" presStyleCnt="0"/>
      <dgm:spPr/>
    </dgm:pt>
    <dgm:pt modelId="{192A6DA1-DDA5-4800-AF4E-C4066B7BCC2F}" type="pres">
      <dgm:prSet presAssocID="{F49282EF-A40E-4F0D-871C-EB8D7A2AFBC9}" presName="bgRect" presStyleLbl="bgShp" presStyleIdx="0" presStyleCnt="2"/>
      <dgm:spPr/>
    </dgm:pt>
    <dgm:pt modelId="{7F127B88-B9F2-4D33-BF40-526419F94022}" type="pres">
      <dgm:prSet presAssocID="{F49282EF-A40E-4F0D-871C-EB8D7A2AFBC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EBF0805-2A95-44D6-867A-8BCE2A0E4227}" type="pres">
      <dgm:prSet presAssocID="{F49282EF-A40E-4F0D-871C-EB8D7A2AFBC9}" presName="spaceRect" presStyleCnt="0"/>
      <dgm:spPr/>
    </dgm:pt>
    <dgm:pt modelId="{87638048-B7C5-4C5B-AF9F-2AAEDC19E93E}" type="pres">
      <dgm:prSet presAssocID="{F49282EF-A40E-4F0D-871C-EB8D7A2AFBC9}" presName="parTx" presStyleLbl="revTx" presStyleIdx="0" presStyleCnt="2">
        <dgm:presLayoutVars>
          <dgm:chMax val="0"/>
          <dgm:chPref val="0"/>
        </dgm:presLayoutVars>
      </dgm:prSet>
      <dgm:spPr/>
    </dgm:pt>
    <dgm:pt modelId="{EDA608B4-0AAA-4AAB-96CC-F878EADE40D7}" type="pres">
      <dgm:prSet presAssocID="{16163CFE-4A04-466A-A781-F88ABC5ACA81}" presName="sibTrans" presStyleCnt="0"/>
      <dgm:spPr/>
    </dgm:pt>
    <dgm:pt modelId="{93F1AB78-B9E6-444C-99CB-BA1FEE5EB6AC}" type="pres">
      <dgm:prSet presAssocID="{1CC090AD-7E6F-43A8-B823-9ACFB10C21B3}" presName="compNode" presStyleCnt="0"/>
      <dgm:spPr/>
    </dgm:pt>
    <dgm:pt modelId="{468071CB-3A26-46D4-B0DA-DA4D3619A157}" type="pres">
      <dgm:prSet presAssocID="{1CC090AD-7E6F-43A8-B823-9ACFB10C21B3}" presName="bgRect" presStyleLbl="bgShp" presStyleIdx="1" presStyleCnt="2"/>
      <dgm:spPr/>
    </dgm:pt>
    <dgm:pt modelId="{FD4EBD59-F36C-4E30-A153-AB895A695061}" type="pres">
      <dgm:prSet presAssocID="{1CC090AD-7E6F-43A8-B823-9ACFB10C21B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226BB670-54EC-4AAD-A6D3-8C2598E5A7E6}" type="pres">
      <dgm:prSet presAssocID="{1CC090AD-7E6F-43A8-B823-9ACFB10C21B3}" presName="spaceRect" presStyleCnt="0"/>
      <dgm:spPr/>
    </dgm:pt>
    <dgm:pt modelId="{2666D573-B015-4CCE-9BB1-4FF50FE14DB7}" type="pres">
      <dgm:prSet presAssocID="{1CC090AD-7E6F-43A8-B823-9ACFB10C21B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4382F11-EA17-49F9-8F05-4089B8813952}" type="presOf" srcId="{1CC090AD-7E6F-43A8-B823-9ACFB10C21B3}" destId="{2666D573-B015-4CCE-9BB1-4FF50FE14DB7}" srcOrd="0" destOrd="0" presId="urn:microsoft.com/office/officeart/2018/2/layout/IconVerticalSolidList"/>
    <dgm:cxn modelId="{4F4DDA48-B812-43B3-8BDC-47204B458BA2}" type="presOf" srcId="{F49282EF-A40E-4F0D-871C-EB8D7A2AFBC9}" destId="{87638048-B7C5-4C5B-AF9F-2AAEDC19E93E}" srcOrd="0" destOrd="0" presId="urn:microsoft.com/office/officeart/2018/2/layout/IconVerticalSolidList"/>
    <dgm:cxn modelId="{79DD1066-DE76-4A83-A3E4-94F3FA56954E}" srcId="{6784E3BC-2433-40EF-890C-9D866B5FC570}" destId="{F49282EF-A40E-4F0D-871C-EB8D7A2AFBC9}" srcOrd="0" destOrd="0" parTransId="{EB166AD9-5306-4AE3-AA08-F0F59D91E55A}" sibTransId="{16163CFE-4A04-466A-A781-F88ABC5ACA81}"/>
    <dgm:cxn modelId="{1DC6A894-A15A-4CC6-8211-45F1431A4F2D}" srcId="{6784E3BC-2433-40EF-890C-9D866B5FC570}" destId="{1CC090AD-7E6F-43A8-B823-9ACFB10C21B3}" srcOrd="1" destOrd="0" parTransId="{D4797557-98DE-461C-A121-6679F7BC71FE}" sibTransId="{666AD2F6-8244-422B-B15B-5131E2354AE5}"/>
    <dgm:cxn modelId="{B29CE7F7-B617-4597-A8AF-39C1D87193F9}" type="presOf" srcId="{6784E3BC-2433-40EF-890C-9D866B5FC570}" destId="{D5E3BD41-258C-48E9-A33A-03FFFE5E9BFB}" srcOrd="0" destOrd="0" presId="urn:microsoft.com/office/officeart/2018/2/layout/IconVerticalSolidList"/>
    <dgm:cxn modelId="{D66009B6-57AA-4E06-8091-0E954D5CD41F}" type="presParOf" srcId="{D5E3BD41-258C-48E9-A33A-03FFFE5E9BFB}" destId="{45BE3083-CF70-435A-B962-D6DE1FAD757B}" srcOrd="0" destOrd="0" presId="urn:microsoft.com/office/officeart/2018/2/layout/IconVerticalSolidList"/>
    <dgm:cxn modelId="{B433776C-8F06-45DB-A4E9-DAB3E6F27F65}" type="presParOf" srcId="{45BE3083-CF70-435A-B962-D6DE1FAD757B}" destId="{192A6DA1-DDA5-4800-AF4E-C4066B7BCC2F}" srcOrd="0" destOrd="0" presId="urn:microsoft.com/office/officeart/2018/2/layout/IconVerticalSolidList"/>
    <dgm:cxn modelId="{1E7E3863-5554-4CB7-B69F-031272532F7D}" type="presParOf" srcId="{45BE3083-CF70-435A-B962-D6DE1FAD757B}" destId="{7F127B88-B9F2-4D33-BF40-526419F94022}" srcOrd="1" destOrd="0" presId="urn:microsoft.com/office/officeart/2018/2/layout/IconVerticalSolidList"/>
    <dgm:cxn modelId="{EF769D8F-329B-47F3-B7BB-566AF3B9C867}" type="presParOf" srcId="{45BE3083-CF70-435A-B962-D6DE1FAD757B}" destId="{0EBF0805-2A95-44D6-867A-8BCE2A0E4227}" srcOrd="2" destOrd="0" presId="urn:microsoft.com/office/officeart/2018/2/layout/IconVerticalSolidList"/>
    <dgm:cxn modelId="{3E65F562-A81F-49F5-A786-659034C6CA7C}" type="presParOf" srcId="{45BE3083-CF70-435A-B962-D6DE1FAD757B}" destId="{87638048-B7C5-4C5B-AF9F-2AAEDC19E93E}" srcOrd="3" destOrd="0" presId="urn:microsoft.com/office/officeart/2018/2/layout/IconVerticalSolidList"/>
    <dgm:cxn modelId="{F448D197-1271-4389-AB0F-176C942794FA}" type="presParOf" srcId="{D5E3BD41-258C-48E9-A33A-03FFFE5E9BFB}" destId="{EDA608B4-0AAA-4AAB-96CC-F878EADE40D7}" srcOrd="1" destOrd="0" presId="urn:microsoft.com/office/officeart/2018/2/layout/IconVerticalSolidList"/>
    <dgm:cxn modelId="{0B5F30FD-0EAB-43AE-9AF1-27CD800524F0}" type="presParOf" srcId="{D5E3BD41-258C-48E9-A33A-03FFFE5E9BFB}" destId="{93F1AB78-B9E6-444C-99CB-BA1FEE5EB6AC}" srcOrd="2" destOrd="0" presId="urn:microsoft.com/office/officeart/2018/2/layout/IconVerticalSolidList"/>
    <dgm:cxn modelId="{FE0D9755-910A-4EFF-8CED-E542EFFC26F5}" type="presParOf" srcId="{93F1AB78-B9E6-444C-99CB-BA1FEE5EB6AC}" destId="{468071CB-3A26-46D4-B0DA-DA4D3619A157}" srcOrd="0" destOrd="0" presId="urn:microsoft.com/office/officeart/2018/2/layout/IconVerticalSolidList"/>
    <dgm:cxn modelId="{4A1EA11B-BD27-4F1A-B6B1-7DA2851F26C4}" type="presParOf" srcId="{93F1AB78-B9E6-444C-99CB-BA1FEE5EB6AC}" destId="{FD4EBD59-F36C-4E30-A153-AB895A695061}" srcOrd="1" destOrd="0" presId="urn:microsoft.com/office/officeart/2018/2/layout/IconVerticalSolidList"/>
    <dgm:cxn modelId="{C2108631-2E66-472F-827F-0F544DC97BE3}" type="presParOf" srcId="{93F1AB78-B9E6-444C-99CB-BA1FEE5EB6AC}" destId="{226BB670-54EC-4AAD-A6D3-8C2598E5A7E6}" srcOrd="2" destOrd="0" presId="urn:microsoft.com/office/officeart/2018/2/layout/IconVerticalSolidList"/>
    <dgm:cxn modelId="{E0CE621F-4DD7-44CE-BB33-6AA40F98C7A8}" type="presParOf" srcId="{93F1AB78-B9E6-444C-99CB-BA1FEE5EB6AC}" destId="{2666D573-B015-4CCE-9BB1-4FF50FE14D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A6DA1-DDA5-4800-AF4E-C4066B7BCC2F}">
      <dsp:nvSpPr>
        <dsp:cNvPr id="0" name=""/>
        <dsp:cNvSpPr/>
      </dsp:nvSpPr>
      <dsp:spPr>
        <a:xfrm>
          <a:off x="0" y="956381"/>
          <a:ext cx="48852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27B88-B9F2-4D33-BF40-526419F94022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38048-B7C5-4C5B-AF9F-2AAEDC19E93E}">
      <dsp:nvSpPr>
        <dsp:cNvPr id="0" name=""/>
        <dsp:cNvSpPr/>
      </dsp:nvSpPr>
      <dsp:spPr>
        <a:xfrm>
          <a:off x="2039300" y="956381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Assignment 3 due Thursday</a:t>
          </a:r>
        </a:p>
      </dsp:txBody>
      <dsp:txXfrm>
        <a:off x="2039300" y="956381"/>
        <a:ext cx="2845902" cy="1765627"/>
      </dsp:txXfrm>
    </dsp:sp>
    <dsp:sp modelId="{468071CB-3A26-46D4-B0DA-DA4D3619A157}">
      <dsp:nvSpPr>
        <dsp:cNvPr id="0" name=""/>
        <dsp:cNvSpPr/>
      </dsp:nvSpPr>
      <dsp:spPr>
        <a:xfrm>
          <a:off x="0" y="3163416"/>
          <a:ext cx="48852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EBD59-F36C-4E30-A153-AB895A695061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6D573-B015-4CCE-9BB1-4FF50FE14DB7}">
      <dsp:nvSpPr>
        <dsp:cNvPr id="0" name=""/>
        <dsp:cNvSpPr/>
      </dsp:nvSpPr>
      <dsp:spPr>
        <a:xfrm>
          <a:off x="2039300" y="3163416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Project Component 2 due 8/23 @ midnight</a:t>
          </a:r>
        </a:p>
      </dsp:txBody>
      <dsp:txXfrm>
        <a:off x="2039300" y="3163416"/>
        <a:ext cx="2845902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226F-F6D1-B445-A338-267713684F86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0D58-8378-B641-AAD1-A8A65AE4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AB55-C745-5844-A3FF-A8CC5F29D863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23B1-1C86-914A-8D33-A626BF6F6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tarworld.com/lessons/how-to-tune-your-guitar-by-ea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3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https://www.guitarworld.com/lessons/how-to-tune-your-guitar-by-ear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2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7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Billions of parameters!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9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34F1-7236-CF4F-B0F4-CBD8C544232B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Q3hYko51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494" y="2104914"/>
            <a:ext cx="8633012" cy="1862884"/>
          </a:xfrm>
        </p:spPr>
        <p:txBody>
          <a:bodyPr>
            <a:noAutofit/>
          </a:bodyPr>
          <a:lstStyle/>
          <a:p>
            <a:r>
              <a:rPr lang="en-US" sz="5200" b="1" dirty="0" err="1"/>
              <a:t>Biostat</a:t>
            </a:r>
            <a:r>
              <a:rPr lang="en-US" sz="5200" b="1" dirty="0"/>
              <a:t> 202: Opportunities and Challenges of “Big Data”.</a:t>
            </a:r>
            <a:br>
              <a:rPr lang="en-US" sz="5200" b="1" dirty="0"/>
            </a:br>
            <a:r>
              <a:rPr lang="en-US" sz="5200" dirty="0">
                <a:solidFill>
                  <a:schemeClr val="accent5"/>
                </a:solidFill>
              </a:rPr>
              <a:t>Machine Learning</a:t>
            </a:r>
            <a:r>
              <a:rPr lang="en-US" sz="5200" b="1" dirty="0">
                <a:solidFill>
                  <a:schemeClr val="accent5"/>
                </a:solidFill>
              </a:rPr>
              <a:t> 3:</a:t>
            </a:r>
            <a:r>
              <a:rPr lang="en-US" sz="5200" dirty="0">
                <a:solidFill>
                  <a:schemeClr val="accent5"/>
                </a:solidFill>
              </a:rPr>
              <a:t> </a:t>
            </a:r>
            <a:br>
              <a:rPr lang="en-US" sz="5200" dirty="0">
                <a:solidFill>
                  <a:schemeClr val="accent5"/>
                </a:solidFill>
              </a:rPr>
            </a:br>
            <a:r>
              <a:rPr lang="en-US" sz="5200" dirty="0">
                <a:solidFill>
                  <a:srgbClr val="00B050"/>
                </a:solidFill>
              </a:rPr>
              <a:t>Supervised learning, contd. [classification]</a:t>
            </a:r>
            <a:endParaRPr lang="en-US" sz="52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764" y="4193708"/>
            <a:ext cx="6858000" cy="1655762"/>
          </a:xfrm>
        </p:spPr>
        <p:txBody>
          <a:bodyPr>
            <a:normAutofit/>
          </a:bodyPr>
          <a:lstStyle/>
          <a:p>
            <a:r>
              <a:rPr lang="en-US" b="1" dirty="0"/>
              <a:t>Aaron Wolfe Scheffler</a:t>
            </a:r>
          </a:p>
          <a:p>
            <a:r>
              <a:rPr lang="en-US" b="1" dirty="0"/>
              <a:t>Division of Biostatistics</a:t>
            </a:r>
          </a:p>
          <a:p>
            <a:r>
              <a:rPr lang="en-US" b="1" dirty="0"/>
              <a:t>Department of Epidemiology and Biostatistics</a:t>
            </a:r>
          </a:p>
        </p:txBody>
      </p:sp>
    </p:spTree>
    <p:extLst>
      <p:ext uri="{BB962C8B-B14F-4D97-AF65-F5344CB8AC3E}">
        <p14:creationId xmlns:p14="http://schemas.microsoft.com/office/powerpoint/2010/main" val="5172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37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K-Nearest Neighbors workflow –</a:t>
            </a:r>
            <a:br>
              <a:rPr lang="en-US" sz="4000" dirty="0"/>
            </a:br>
            <a:r>
              <a:rPr lang="en-US" sz="4000" dirty="0"/>
              <a:t>available on CLE</a:t>
            </a:r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6964800-1E01-504B-A2D8-71B0D1F48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4"/>
          <a:stretch/>
        </p:blipFill>
        <p:spPr>
          <a:xfrm>
            <a:off x="928687" y="1404939"/>
            <a:ext cx="7286625" cy="52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7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56" y="2518390"/>
            <a:ext cx="7886700" cy="1325563"/>
          </a:xfrm>
        </p:spPr>
        <p:txBody>
          <a:bodyPr/>
          <a:lstStyle/>
          <a:p>
            <a:r>
              <a:rPr lang="en-US" dirty="0"/>
              <a:t>Decision Trees</a:t>
            </a:r>
            <a:br>
              <a:rPr lang="en-US" dirty="0"/>
            </a:br>
            <a:r>
              <a:rPr lang="en-US" dirty="0"/>
              <a:t>(Recursive Partitioning)</a:t>
            </a:r>
          </a:p>
        </p:txBody>
      </p:sp>
    </p:spTree>
    <p:extLst>
      <p:ext uri="{BB962C8B-B14F-4D97-AF65-F5344CB8AC3E}">
        <p14:creationId xmlns:p14="http://schemas.microsoft.com/office/powerpoint/2010/main" val="208110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1804116" y="1881397"/>
            <a:ext cx="6172200" cy="3962400"/>
            <a:chOff x="1104" y="960"/>
            <a:chExt cx="3888" cy="2496"/>
          </a:xfrm>
        </p:grpSpPr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332897" y="4744731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RISK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408806" y="4687079"/>
            <a:ext cx="947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RISK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544684" y="5935872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RISK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655641" y="5935872"/>
            <a:ext cx="947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RISK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3328116" y="1347997"/>
            <a:ext cx="1906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 Systolic BP &lt; 140?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6071316" y="2795797"/>
            <a:ext cx="1202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LDL &gt; 190?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752772" y="1922778"/>
            <a:ext cx="143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      Yes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438025" y="2504034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Exercise &lt; 2 times per week</a:t>
            </a:r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7165105" y="3902066"/>
            <a:ext cx="162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Alcohol &lt; 2 units/day?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14186" y="4624597"/>
            <a:ext cx="993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99231" y="4624597"/>
            <a:ext cx="12814" cy="1664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35242" y="4624597"/>
            <a:ext cx="12814" cy="1664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4174400" y="6338092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RISK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168028" y="6332863"/>
            <a:ext cx="947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 RISK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4820159" y="3747650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Exercise &lt; 3 times per week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-61824"/>
            <a:ext cx="9620518" cy="8507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At risk for heart disease? </a:t>
            </a:r>
            <a:r>
              <a:rPr lang="en-US" sz="3600" dirty="0">
                <a:solidFill>
                  <a:srgbClr val="FF0000"/>
                </a:solidFill>
              </a:rPr>
              <a:t>RISK </a:t>
            </a:r>
            <a:r>
              <a:rPr lang="en-US" sz="3600" dirty="0"/>
              <a:t>vs NO RISK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D1A7B6-CDA9-9C4A-B7D1-A633CB75BD34}"/>
              </a:ext>
            </a:extLst>
          </p:cNvPr>
          <p:cNvCxnSpPr/>
          <p:nvPr/>
        </p:nvCxnSpPr>
        <p:spPr>
          <a:xfrm flipH="1">
            <a:off x="1096545" y="1532663"/>
            <a:ext cx="7075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58AF91A-CCCD-D54C-AE45-F3BD3598C8EB}"/>
              </a:ext>
            </a:extLst>
          </p:cNvPr>
          <p:cNvCxnSpPr>
            <a:cxnSpLocks/>
          </p:cNvCxnSpPr>
          <p:nvPr/>
        </p:nvCxnSpPr>
        <p:spPr>
          <a:xfrm>
            <a:off x="6771134" y="1532663"/>
            <a:ext cx="69501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CB0403-1675-A042-91A6-295C646FDF6E}"/>
              </a:ext>
            </a:extLst>
          </p:cNvPr>
          <p:cNvCxnSpPr>
            <a:cxnSpLocks/>
          </p:cNvCxnSpPr>
          <p:nvPr/>
        </p:nvCxnSpPr>
        <p:spPr>
          <a:xfrm>
            <a:off x="3189904" y="3298412"/>
            <a:ext cx="707570" cy="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F0078C7-3191-A940-B04E-F02BA03534C4}"/>
              </a:ext>
            </a:extLst>
          </p:cNvPr>
          <p:cNvCxnSpPr/>
          <p:nvPr/>
        </p:nvCxnSpPr>
        <p:spPr>
          <a:xfrm flipH="1">
            <a:off x="433513" y="3296770"/>
            <a:ext cx="7075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Two women">
            <a:extLst>
              <a:ext uri="{FF2B5EF4-FFF2-40B4-BE49-F238E27FC236}">
                <a16:creationId xmlns:a16="http://schemas.microsoft.com/office/drawing/2014/main" id="{61C92B3B-BDE3-1441-9218-6DA1DC0BD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3077" y="481335"/>
            <a:ext cx="471639" cy="471639"/>
          </a:xfrm>
          <a:prstGeom prst="rect">
            <a:avLst/>
          </a:prstGeom>
        </p:spPr>
      </p:pic>
      <p:pic>
        <p:nvPicPr>
          <p:cNvPr id="60" name="Graphic 59" descr="Two women">
            <a:extLst>
              <a:ext uri="{FF2B5EF4-FFF2-40B4-BE49-F238E27FC236}">
                <a16:creationId xmlns:a16="http://schemas.microsoft.com/office/drawing/2014/main" id="{E9316507-9EA0-C443-8955-EBD16AB9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8265" y="491854"/>
            <a:ext cx="471639" cy="471639"/>
          </a:xfrm>
          <a:prstGeom prst="rect">
            <a:avLst/>
          </a:prstGeom>
        </p:spPr>
      </p:pic>
      <p:pic>
        <p:nvPicPr>
          <p:cNvPr id="62" name="Graphic 61" descr="Two women">
            <a:extLst>
              <a:ext uri="{FF2B5EF4-FFF2-40B4-BE49-F238E27FC236}">
                <a16:creationId xmlns:a16="http://schemas.microsoft.com/office/drawing/2014/main" id="{CDDCA71B-6286-7340-A37B-78A5B8C52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4850" y="506670"/>
            <a:ext cx="471639" cy="471639"/>
          </a:xfrm>
          <a:prstGeom prst="rect">
            <a:avLst/>
          </a:prstGeom>
        </p:spPr>
      </p:pic>
      <p:pic>
        <p:nvPicPr>
          <p:cNvPr id="64" name="Graphic 63" descr="Two women">
            <a:extLst>
              <a:ext uri="{FF2B5EF4-FFF2-40B4-BE49-F238E27FC236}">
                <a16:creationId xmlns:a16="http://schemas.microsoft.com/office/drawing/2014/main" id="{FD44D0FF-4326-1A46-ACDC-EFD7CCF45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9677" y="1080162"/>
            <a:ext cx="471639" cy="471639"/>
          </a:xfrm>
          <a:prstGeom prst="rect">
            <a:avLst/>
          </a:prstGeom>
        </p:spPr>
      </p:pic>
      <p:pic>
        <p:nvPicPr>
          <p:cNvPr id="65" name="Graphic 64" descr="Two women">
            <a:extLst>
              <a:ext uri="{FF2B5EF4-FFF2-40B4-BE49-F238E27FC236}">
                <a16:creationId xmlns:a16="http://schemas.microsoft.com/office/drawing/2014/main" id="{90D0D733-F299-0643-98D6-FA0B826D2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4866" y="1058196"/>
            <a:ext cx="471639" cy="471639"/>
          </a:xfrm>
          <a:prstGeom prst="rect">
            <a:avLst/>
          </a:prstGeom>
        </p:spPr>
      </p:pic>
      <p:pic>
        <p:nvPicPr>
          <p:cNvPr id="66" name="Graphic 65" descr="Two women">
            <a:extLst>
              <a:ext uri="{FF2B5EF4-FFF2-40B4-BE49-F238E27FC236}">
                <a16:creationId xmlns:a16="http://schemas.microsoft.com/office/drawing/2014/main" id="{22187C03-D4E1-7D46-B951-087A673C2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5645" y="1081681"/>
            <a:ext cx="471639" cy="471639"/>
          </a:xfrm>
          <a:prstGeom prst="rect">
            <a:avLst/>
          </a:prstGeom>
        </p:spPr>
      </p:pic>
      <p:pic>
        <p:nvPicPr>
          <p:cNvPr id="67" name="Graphic 66" descr="Two women">
            <a:extLst>
              <a:ext uri="{FF2B5EF4-FFF2-40B4-BE49-F238E27FC236}">
                <a16:creationId xmlns:a16="http://schemas.microsoft.com/office/drawing/2014/main" id="{B98A5EBF-D1A8-734B-A478-25F165570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2947" y="581144"/>
            <a:ext cx="471639" cy="471639"/>
          </a:xfrm>
          <a:prstGeom prst="rect">
            <a:avLst/>
          </a:prstGeom>
        </p:spPr>
      </p:pic>
      <p:pic>
        <p:nvPicPr>
          <p:cNvPr id="68" name="Graphic 67" descr="Two women">
            <a:extLst>
              <a:ext uri="{FF2B5EF4-FFF2-40B4-BE49-F238E27FC236}">
                <a16:creationId xmlns:a16="http://schemas.microsoft.com/office/drawing/2014/main" id="{496E94CD-4E00-DF48-9F0D-B6179D73B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8136" y="559178"/>
            <a:ext cx="471639" cy="471639"/>
          </a:xfrm>
          <a:prstGeom prst="rect">
            <a:avLst/>
          </a:prstGeom>
        </p:spPr>
      </p:pic>
      <p:pic>
        <p:nvPicPr>
          <p:cNvPr id="69" name="Graphic 68" descr="Two women">
            <a:extLst>
              <a:ext uri="{FF2B5EF4-FFF2-40B4-BE49-F238E27FC236}">
                <a16:creationId xmlns:a16="http://schemas.microsoft.com/office/drawing/2014/main" id="{AEA182EE-35D4-0E48-865C-AB240AAA4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8915" y="582663"/>
            <a:ext cx="471639" cy="471639"/>
          </a:xfrm>
          <a:prstGeom prst="rect">
            <a:avLst/>
          </a:prstGeom>
        </p:spPr>
      </p:pic>
      <p:sp>
        <p:nvSpPr>
          <p:cNvPr id="75" name="Line 28">
            <a:extLst>
              <a:ext uri="{FF2B5EF4-FFF2-40B4-BE49-F238E27FC236}">
                <a16:creationId xmlns:a16="http://schemas.microsoft.com/office/drawing/2014/main" id="{96AFCAB8-D69F-8D49-99C7-3D82592C3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716" y="1805197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" name="Graphic 75" descr="Two women">
            <a:extLst>
              <a:ext uri="{FF2B5EF4-FFF2-40B4-BE49-F238E27FC236}">
                <a16:creationId xmlns:a16="http://schemas.microsoft.com/office/drawing/2014/main" id="{30D67B35-2CC5-5642-84AF-9E1949908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3076" y="954022"/>
            <a:ext cx="471639" cy="471639"/>
          </a:xfrm>
          <a:prstGeom prst="rect">
            <a:avLst/>
          </a:prstGeom>
        </p:spPr>
      </p:pic>
      <p:pic>
        <p:nvPicPr>
          <p:cNvPr id="77" name="Graphic 76" descr="Two women">
            <a:extLst>
              <a:ext uri="{FF2B5EF4-FFF2-40B4-BE49-F238E27FC236}">
                <a16:creationId xmlns:a16="http://schemas.microsoft.com/office/drawing/2014/main" id="{2138483C-E19F-994A-BC2C-BEEE75A69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8265" y="932056"/>
            <a:ext cx="471639" cy="471639"/>
          </a:xfrm>
          <a:prstGeom prst="rect">
            <a:avLst/>
          </a:prstGeom>
        </p:spPr>
      </p:pic>
      <p:pic>
        <p:nvPicPr>
          <p:cNvPr id="78" name="Graphic 77" descr="Two women">
            <a:extLst>
              <a:ext uri="{FF2B5EF4-FFF2-40B4-BE49-F238E27FC236}">
                <a16:creationId xmlns:a16="http://schemas.microsoft.com/office/drawing/2014/main" id="{0807AD2D-70B4-5D45-B666-0871849FB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9044" y="955541"/>
            <a:ext cx="471639" cy="47163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DE4B4928-AEA1-A649-AB45-07653CE6FFEB}"/>
              </a:ext>
            </a:extLst>
          </p:cNvPr>
          <p:cNvSpPr txBox="1"/>
          <p:nvPr/>
        </p:nvSpPr>
        <p:spPr>
          <a:xfrm>
            <a:off x="1481070" y="669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1" name="Graphic 80" descr="Two women">
            <a:extLst>
              <a:ext uri="{FF2B5EF4-FFF2-40B4-BE49-F238E27FC236}">
                <a16:creationId xmlns:a16="http://schemas.microsoft.com/office/drawing/2014/main" id="{00BF3884-84B1-B843-9262-6DEAA0E29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5621" y="5054892"/>
            <a:ext cx="471639" cy="471639"/>
          </a:xfrm>
          <a:prstGeom prst="rect">
            <a:avLst/>
          </a:prstGeom>
        </p:spPr>
      </p:pic>
      <p:pic>
        <p:nvPicPr>
          <p:cNvPr id="82" name="Graphic 81" descr="Two women">
            <a:extLst>
              <a:ext uri="{FF2B5EF4-FFF2-40B4-BE49-F238E27FC236}">
                <a16:creationId xmlns:a16="http://schemas.microsoft.com/office/drawing/2014/main" id="{D89EFDF7-3C4E-E14C-AC27-2744485FA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5297" y="5054892"/>
            <a:ext cx="471639" cy="471639"/>
          </a:xfrm>
          <a:prstGeom prst="rect">
            <a:avLst/>
          </a:prstGeom>
        </p:spPr>
      </p:pic>
      <p:pic>
        <p:nvPicPr>
          <p:cNvPr id="83" name="Graphic 82" descr="Two women">
            <a:extLst>
              <a:ext uri="{FF2B5EF4-FFF2-40B4-BE49-F238E27FC236}">
                <a16:creationId xmlns:a16="http://schemas.microsoft.com/office/drawing/2014/main" id="{11BC7C1C-1324-0D45-84FF-2127CFA5E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1589" y="5056411"/>
            <a:ext cx="471639" cy="471639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627A33D-F24C-8042-8157-939619C27F31}"/>
              </a:ext>
            </a:extLst>
          </p:cNvPr>
          <p:cNvSpPr txBox="1"/>
          <p:nvPr/>
        </p:nvSpPr>
        <p:spPr>
          <a:xfrm>
            <a:off x="2743615" y="4770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5" name="Graphic 84" descr="Two women">
            <a:extLst>
              <a:ext uri="{FF2B5EF4-FFF2-40B4-BE49-F238E27FC236}">
                <a16:creationId xmlns:a16="http://schemas.microsoft.com/office/drawing/2014/main" id="{E69C5A3E-D828-A048-AA82-4C561CC63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483" y="5089517"/>
            <a:ext cx="471639" cy="471639"/>
          </a:xfrm>
          <a:prstGeom prst="rect">
            <a:avLst/>
          </a:prstGeom>
        </p:spPr>
      </p:pic>
      <p:pic>
        <p:nvPicPr>
          <p:cNvPr id="86" name="Graphic 85" descr="Two women">
            <a:extLst>
              <a:ext uri="{FF2B5EF4-FFF2-40B4-BE49-F238E27FC236}">
                <a16:creationId xmlns:a16="http://schemas.microsoft.com/office/drawing/2014/main" id="{DDAA29D1-95A9-DE4C-98CC-3E9E2BD3C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2319" y="5089516"/>
            <a:ext cx="471639" cy="471639"/>
          </a:xfrm>
          <a:prstGeom prst="rect">
            <a:avLst/>
          </a:prstGeom>
        </p:spPr>
      </p:pic>
      <p:pic>
        <p:nvPicPr>
          <p:cNvPr id="87" name="Graphic 86" descr="Two women">
            <a:extLst>
              <a:ext uri="{FF2B5EF4-FFF2-40B4-BE49-F238E27FC236}">
                <a16:creationId xmlns:a16="http://schemas.microsoft.com/office/drawing/2014/main" id="{470F4C50-2524-2648-9FE0-0E186E7A6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5541" y="5089515"/>
            <a:ext cx="471639" cy="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Tree workflow – available on CLE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E59907B-60C8-CF4C-B500-3618AF46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09" y="1016351"/>
            <a:ext cx="7793182" cy="56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8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92" y="2857603"/>
            <a:ext cx="7886700" cy="1325563"/>
          </a:xfrm>
        </p:spPr>
        <p:txBody>
          <a:bodyPr/>
          <a:lstStyle/>
          <a:p>
            <a:r>
              <a:rPr lang="en-US" dirty="0"/>
              <a:t>Support Vector Machines</a:t>
            </a:r>
            <a:br>
              <a:rPr lang="en-US" dirty="0"/>
            </a:br>
            <a:r>
              <a:rPr lang="en-US" dirty="0"/>
              <a:t>(SVM)</a:t>
            </a:r>
          </a:p>
        </p:txBody>
      </p:sp>
    </p:spTree>
    <p:extLst>
      <p:ext uri="{BB962C8B-B14F-4D97-AF65-F5344CB8AC3E}">
        <p14:creationId xmlns:p14="http://schemas.microsoft.com/office/powerpoint/2010/main" val="129058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3122" y="-552"/>
            <a:ext cx="5937755" cy="1188720"/>
          </a:xfrm>
        </p:spPr>
        <p:txBody>
          <a:bodyPr/>
          <a:lstStyle/>
          <a:p>
            <a:r>
              <a:rPr lang="en-US" dirty="0"/>
              <a:t>Maximizing margins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36" y="1017578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99689" y="3362421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731325" y="2458037"/>
            <a:ext cx="3492672" cy="2814607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4396839" y="3054889"/>
            <a:ext cx="519546" cy="615064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3752605" y="3764478"/>
            <a:ext cx="549231" cy="720161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00C5C-995A-D248-9E5A-765FC51D4949}"/>
              </a:ext>
            </a:extLst>
          </p:cNvPr>
          <p:cNvCxnSpPr/>
          <p:nvPr/>
        </p:nvCxnSpPr>
        <p:spPr>
          <a:xfrm>
            <a:off x="3782292" y="2092552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EFC2274-9BEA-9547-B00A-CA7BC6A8F94B}"/>
              </a:ext>
            </a:extLst>
          </p:cNvPr>
          <p:cNvSpPr txBox="1"/>
          <p:nvPr/>
        </p:nvSpPr>
        <p:spPr>
          <a:xfrm rot="2266903">
            <a:off x="2620123" y="2753556"/>
            <a:ext cx="219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Classification Rule</a:t>
            </a:r>
          </a:p>
        </p:txBody>
      </p:sp>
    </p:spTree>
    <p:extLst>
      <p:ext uri="{BB962C8B-B14F-4D97-AF65-F5344CB8AC3E}">
        <p14:creationId xmlns:p14="http://schemas.microsoft.com/office/powerpoint/2010/main" val="129725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Linearity can be limited, may need </a:t>
            </a:r>
            <a:br>
              <a:rPr lang="en-US" dirty="0"/>
            </a:br>
            <a:r>
              <a:rPr lang="en-US" dirty="0"/>
              <a:t>“non-linear” decision boundary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08918-1CCE-224C-8983-B896F126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7" y="1808023"/>
            <a:ext cx="8701686" cy="34558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A82616-B01D-0346-8E56-8CF38378D55E}"/>
              </a:ext>
            </a:extLst>
          </p:cNvPr>
          <p:cNvSpPr/>
          <p:nvPr/>
        </p:nvSpPr>
        <p:spPr>
          <a:xfrm>
            <a:off x="733927" y="5381170"/>
            <a:ext cx="7781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trick of SVM is not to have non-linear models for the separation boundaries directly, but rather to </a:t>
            </a:r>
            <a:r>
              <a:rPr lang="en-US" sz="2000" b="1" dirty="0">
                <a:solidFill>
                  <a:schemeClr val="bg1">
                    <a:lumMod val="25000"/>
                  </a:schemeClr>
                </a:solidFill>
              </a:rPr>
              <a:t>warp the space </a:t>
            </a:r>
            <a:r>
              <a:rPr lang="en-US" sz="2000" dirty="0"/>
              <a:t>that the data is in. That way, linear boundaries in the warped space become </a:t>
            </a:r>
            <a:r>
              <a:rPr lang="en-US" sz="2000" b="1" dirty="0">
                <a:solidFill>
                  <a:srgbClr val="7030A0"/>
                </a:solidFill>
              </a:rPr>
              <a:t>non-linear</a:t>
            </a:r>
            <a:r>
              <a:rPr lang="en-US" sz="2000" dirty="0"/>
              <a:t> back in the original space.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94E06-5C0F-644A-987F-E07E5E6BC180}"/>
              </a:ext>
            </a:extLst>
          </p:cNvPr>
          <p:cNvSpPr/>
          <p:nvPr/>
        </p:nvSpPr>
        <p:spPr>
          <a:xfrm>
            <a:off x="2814451" y="4126470"/>
            <a:ext cx="82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D714DA-E937-3044-AE05-6C46C8036FDB}"/>
              </a:ext>
            </a:extLst>
          </p:cNvPr>
          <p:cNvCxnSpPr>
            <a:cxnSpLocks/>
          </p:cNvCxnSpPr>
          <p:nvPr/>
        </p:nvCxnSpPr>
        <p:spPr>
          <a:xfrm flipH="1">
            <a:off x="3696377" y="4363135"/>
            <a:ext cx="1089379" cy="0"/>
          </a:xfrm>
          <a:prstGeom prst="straightConnector1">
            <a:avLst/>
          </a:prstGeom>
          <a:ln w="666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4428D24-834C-B948-B7CD-254E24B110AE}"/>
              </a:ext>
            </a:extLst>
          </p:cNvPr>
          <p:cNvSpPr/>
          <p:nvPr/>
        </p:nvSpPr>
        <p:spPr>
          <a:xfrm rot="19491973">
            <a:off x="1204684" y="2702712"/>
            <a:ext cx="2113807" cy="1064888"/>
          </a:xfrm>
          <a:prstGeom prst="ellipse">
            <a:avLst/>
          </a:prstGeom>
          <a:noFill/>
          <a:ln w="698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C45B24-FE4A-7744-8AB3-CA5C02F439D7}"/>
              </a:ext>
            </a:extLst>
          </p:cNvPr>
          <p:cNvCxnSpPr>
            <a:cxnSpLocks/>
          </p:cNvCxnSpPr>
          <p:nvPr/>
        </p:nvCxnSpPr>
        <p:spPr>
          <a:xfrm flipV="1">
            <a:off x="3828776" y="3402281"/>
            <a:ext cx="1051764" cy="11876"/>
          </a:xfrm>
          <a:prstGeom prst="straightConnector1">
            <a:avLst/>
          </a:prstGeom>
          <a:ln w="66675">
            <a:solidFill>
              <a:schemeClr val="bg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440" y="304166"/>
            <a:ext cx="819531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SVM stream – available on CLE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7D6BA16-3AB2-6C4A-A745-E084A70E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75" y="1348695"/>
            <a:ext cx="7878040" cy="55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9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7968" y="-22642"/>
            <a:ext cx="7886700" cy="766714"/>
          </a:xfrm>
        </p:spPr>
        <p:txBody>
          <a:bodyPr/>
          <a:lstStyle/>
          <a:p>
            <a:r>
              <a:rPr lang="en-US" dirty="0"/>
              <a:t>Artificial neural networks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42" y="744072"/>
            <a:ext cx="6489700" cy="4445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522650" y="1205737"/>
            <a:ext cx="401216" cy="49754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4226" y="744072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Connections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40302" y="1050699"/>
            <a:ext cx="686318" cy="14306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0561" y="720134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Nodes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300048"/>
            <a:ext cx="9179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Underlying math is complex, but every node is a complex function of it’s inputs, and the parameters/weights (connections) of the function are learned from the training data. To expand model complexity, add more hidden layers.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AF114-D19B-4342-A4EF-78E679E31228}"/>
              </a:ext>
            </a:extLst>
          </p:cNvPr>
          <p:cNvSpPr txBox="1"/>
          <p:nvPr/>
        </p:nvSpPr>
        <p:spPr>
          <a:xfrm>
            <a:off x="1526058" y="1739152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SysBP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5627CC-6056-DD49-A9C1-DE3748F9FDEA}"/>
              </a:ext>
            </a:extLst>
          </p:cNvPr>
          <p:cNvSpPr txBox="1"/>
          <p:nvPr/>
        </p:nvSpPr>
        <p:spPr>
          <a:xfrm>
            <a:off x="1669158" y="2551073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B6648-9D4D-4340-AB90-7A94A3EA518A}"/>
              </a:ext>
            </a:extLst>
          </p:cNvPr>
          <p:cNvSpPr txBox="1"/>
          <p:nvPr/>
        </p:nvSpPr>
        <p:spPr>
          <a:xfrm>
            <a:off x="1669158" y="3381568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2DF2A-DC65-7B45-A01C-D16F1A3418C9}"/>
              </a:ext>
            </a:extLst>
          </p:cNvPr>
          <p:cNvSpPr txBox="1"/>
          <p:nvPr/>
        </p:nvSpPr>
        <p:spPr>
          <a:xfrm>
            <a:off x="6387452" y="2055377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714B2C-50EE-BB41-9A27-637E91F62A1E}"/>
              </a:ext>
            </a:extLst>
          </p:cNvPr>
          <p:cNvSpPr txBox="1"/>
          <p:nvPr/>
        </p:nvSpPr>
        <p:spPr>
          <a:xfrm>
            <a:off x="6187839" y="2883952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HD</a:t>
            </a:r>
          </a:p>
        </p:txBody>
      </p:sp>
    </p:spTree>
    <p:extLst>
      <p:ext uri="{BB962C8B-B14F-4D97-AF65-F5344CB8AC3E}">
        <p14:creationId xmlns:p14="http://schemas.microsoft.com/office/powerpoint/2010/main" val="3161087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4955-F6AA-1D45-89B4-F998EB99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14326"/>
            <a:ext cx="8286750" cy="1325563"/>
          </a:xfrm>
        </p:spPr>
        <p:txBody>
          <a:bodyPr/>
          <a:lstStyle/>
          <a:p>
            <a:r>
              <a:rPr lang="en-US" dirty="0"/>
              <a:t>Artificial neural network - visualization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EBD051-01D3-3C45-B962-B6F3C288C744}"/>
              </a:ext>
            </a:extLst>
          </p:cNvPr>
          <p:cNvSpPr/>
          <p:nvPr/>
        </p:nvSpPr>
        <p:spPr>
          <a:xfrm>
            <a:off x="565785" y="3136612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https://www.youtube.com/watch?v=3JQ3hYko51Y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283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4E8BC-1C42-9647-A721-AE262FA3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Announcements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922369-7001-4A86-95F0-D75E19EFA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695192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8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B296-E1E7-F64B-B8C4-22ABE1E6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Artificial Neural Network stream –</a:t>
            </a:r>
            <a:br>
              <a:rPr lang="en-US" sz="4000" dirty="0"/>
            </a:br>
            <a:r>
              <a:rPr lang="en-US" sz="4000" dirty="0"/>
              <a:t>available on CLE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16C145F-CE34-5649-A894-B569D48B8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79" y="1690689"/>
            <a:ext cx="7139041" cy="48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7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8713" y="273132"/>
            <a:ext cx="7886700" cy="679903"/>
          </a:xfrm>
        </p:spPr>
        <p:txBody>
          <a:bodyPr>
            <a:normAutofit fontScale="90000"/>
          </a:bodyPr>
          <a:lstStyle/>
          <a:p>
            <a:r>
              <a:rPr lang="en-US" dirty="0"/>
              <a:t>Many of the models discussed today can be used for regression!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302" y="1634362"/>
            <a:ext cx="8929395" cy="6553956"/>
          </a:xfrm>
        </p:spPr>
        <p:txBody>
          <a:bodyPr>
            <a:normAutofit/>
          </a:bodyPr>
          <a:lstStyle/>
          <a:p>
            <a:r>
              <a:rPr lang="en-US" dirty="0"/>
              <a:t>With some adaptation, the techniques we have discussed today can be applied to target continuous outcomes, i.e. regression problems</a:t>
            </a:r>
          </a:p>
          <a:p>
            <a:r>
              <a:rPr lang="en-US" dirty="0"/>
              <a:t>We will not discuss but Orange offers regression versions of the following algorithms:</a:t>
            </a:r>
          </a:p>
          <a:p>
            <a:pPr lvl="1"/>
            <a:r>
              <a:rPr lang="en-US" dirty="0"/>
              <a:t>K-nearest neighbors</a:t>
            </a:r>
          </a:p>
          <a:p>
            <a:pPr lvl="1"/>
            <a:r>
              <a:rPr lang="en-US" dirty="0"/>
              <a:t>Regression trees (recursive partitioning)</a:t>
            </a:r>
          </a:p>
          <a:p>
            <a:pPr lvl="1"/>
            <a:r>
              <a:rPr lang="en-US" dirty="0"/>
              <a:t>Support vector machines</a:t>
            </a:r>
          </a:p>
          <a:p>
            <a:pPr lvl="1"/>
            <a:r>
              <a:rPr lang="en-US" dirty="0"/>
              <a:t>Artificial neural networks</a:t>
            </a:r>
          </a:p>
          <a:p>
            <a:pPr lvl="1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06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Thursday—</a:t>
            </a:r>
            <a:br>
              <a:rPr lang="en-US" dirty="0"/>
            </a:br>
            <a:r>
              <a:rPr lang="en-US" dirty="0"/>
              <a:t>supervised learning fin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Cross validation</a:t>
            </a:r>
          </a:p>
          <a:p>
            <a:r>
              <a:rPr lang="en-US" sz="3200" dirty="0"/>
              <a:t>Ensemble methods</a:t>
            </a:r>
          </a:p>
          <a:p>
            <a:pPr lvl="1"/>
            <a:r>
              <a:rPr lang="en-US" sz="2800" dirty="0"/>
              <a:t>Bagging</a:t>
            </a:r>
          </a:p>
          <a:p>
            <a:pPr lvl="1"/>
            <a:r>
              <a:rPr lang="en-US" sz="2800" dirty="0"/>
              <a:t>Boosting</a:t>
            </a:r>
          </a:p>
          <a:p>
            <a:pPr lvl="1"/>
            <a:r>
              <a:rPr lang="en-US" sz="2800" dirty="0"/>
              <a:t>Stacking</a:t>
            </a:r>
          </a:p>
          <a:p>
            <a:r>
              <a:rPr lang="en-US" sz="3200"/>
              <a:t>Parameter tuning</a:t>
            </a:r>
            <a:endParaRPr lang="en-US" sz="3200" dirty="0"/>
          </a:p>
          <a:p>
            <a:r>
              <a:rPr lang="en-US" sz="3200" dirty="0"/>
              <a:t>Feature importance</a:t>
            </a:r>
          </a:p>
        </p:txBody>
      </p:sp>
    </p:spTree>
    <p:extLst>
      <p:ext uri="{BB962C8B-B14F-4D97-AF65-F5344CB8AC3E}">
        <p14:creationId xmlns:p14="http://schemas.microsoft.com/office/powerpoint/2010/main" val="3299442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" y="0"/>
            <a:ext cx="3490714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C690-C42D-A040-B91B-819A2AEE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69" y="637762"/>
            <a:ext cx="2174676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Orange Issues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401" y="0"/>
            <a:ext cx="565459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2FF30-3CBF-B74E-BB7C-C0A2BED7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581" y="637762"/>
            <a:ext cx="4200435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quick survey questions</a:t>
            </a:r>
          </a:p>
        </p:txBody>
      </p:sp>
    </p:spTree>
    <p:extLst>
      <p:ext uri="{BB962C8B-B14F-4D97-AF65-F5344CB8AC3E}">
        <p14:creationId xmlns:p14="http://schemas.microsoft.com/office/powerpoint/2010/main" val="345941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this lecture</a:t>
            </a:r>
            <a:br>
              <a:rPr lang="en-US" dirty="0"/>
            </a:br>
            <a:r>
              <a:rPr lang="en-US" dirty="0"/>
              <a:t>- more classification!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8379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K-nearest neighbors</a:t>
            </a:r>
          </a:p>
          <a:p>
            <a:pPr lvl="1"/>
            <a:r>
              <a:rPr lang="en-US" dirty="0"/>
              <a:t>Parameter tuning</a:t>
            </a:r>
          </a:p>
          <a:p>
            <a:pPr lvl="1"/>
            <a:r>
              <a:rPr lang="en-US" dirty="0"/>
              <a:t>Training-validation-test</a:t>
            </a:r>
          </a:p>
          <a:p>
            <a:r>
              <a:rPr lang="en-US" dirty="0"/>
              <a:t>Classification trees (recursive partitioning)</a:t>
            </a:r>
          </a:p>
          <a:p>
            <a:r>
              <a:rPr lang="en-US" dirty="0"/>
              <a:t>Support vector machines</a:t>
            </a:r>
          </a:p>
          <a:p>
            <a:r>
              <a:rPr lang="en-US" dirty="0"/>
              <a:t>Artificial neural networks</a:t>
            </a:r>
          </a:p>
          <a:p>
            <a:r>
              <a:rPr lang="en-US" dirty="0"/>
              <a:t>Comparison of classifiers</a:t>
            </a:r>
          </a:p>
        </p:txBody>
      </p:sp>
    </p:spTree>
    <p:extLst>
      <p:ext uri="{BB962C8B-B14F-4D97-AF65-F5344CB8AC3E}">
        <p14:creationId xmlns:p14="http://schemas.microsoft.com/office/powerpoint/2010/main" val="127445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C61A3F-E2D7-0C4C-B987-96357203D851}"/>
              </a:ext>
            </a:extLst>
          </p:cNvPr>
          <p:cNvSpPr txBox="1"/>
          <p:nvPr/>
        </p:nvSpPr>
        <p:spPr>
          <a:xfrm>
            <a:off x="0" y="1081770"/>
            <a:ext cx="8933793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Data: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n = 303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14 attributes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Target: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AHD: diagnosis of heart disease (1 = yes, 0 = no)</a:t>
            </a:r>
          </a:p>
          <a:p>
            <a:pPr lvl="1"/>
            <a:r>
              <a:rPr lang="en-US" sz="2000" dirty="0"/>
              <a:t>Predictors: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Age: age (years)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Sex: gender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ChestPain</a:t>
            </a:r>
            <a:r>
              <a:rPr lang="en-US" sz="2000" dirty="0"/>
              <a:t>: chest pain type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Chol: cholesterol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Fbs</a:t>
            </a:r>
            <a:r>
              <a:rPr lang="en-US" sz="2000" dirty="0"/>
              <a:t>: fasting blood sugar &gt;120 mg/dL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restecg</a:t>
            </a:r>
            <a:r>
              <a:rPr lang="en-US" sz="2000" dirty="0"/>
              <a:t>: resting electrocardiographic results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MaxHR</a:t>
            </a:r>
            <a:r>
              <a:rPr lang="en-US" sz="2000" dirty="0"/>
              <a:t>: maximum heart rate achieved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ExAng</a:t>
            </a:r>
            <a:r>
              <a:rPr lang="en-US" sz="2000" dirty="0"/>
              <a:t>: exercise induced angina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Oldpeak</a:t>
            </a:r>
            <a:r>
              <a:rPr lang="en-US" sz="2000" dirty="0"/>
              <a:t>: ST depression induced by exercise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Slope: slope of peak exercise ST segment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Ca: # of major vessels colored by </a:t>
            </a:r>
            <a:r>
              <a:rPr lang="en-US" sz="2000" dirty="0" err="1"/>
              <a:t>flouroscopy</a:t>
            </a:r>
            <a:r>
              <a:rPr lang="en-US" sz="20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Thal</a:t>
            </a:r>
            <a:r>
              <a:rPr lang="en-US" sz="2000" dirty="0"/>
              <a:t>: Thallium stress test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SysBp</a:t>
            </a:r>
            <a:r>
              <a:rPr lang="en-US" sz="2000" dirty="0"/>
              <a:t>: systolic blood pressure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223352-5BE2-9F46-847A-AF87A1AA09A2}"/>
              </a:ext>
            </a:extLst>
          </p:cNvPr>
          <p:cNvSpPr txBox="1">
            <a:spLocks/>
          </p:cNvSpPr>
          <p:nvPr/>
        </p:nvSpPr>
        <p:spPr>
          <a:xfrm>
            <a:off x="391962" y="-2437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Ongoing </a:t>
            </a:r>
            <a:r>
              <a:rPr lang="en-US" dirty="0"/>
              <a:t>case study – Heart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D7B2B-9677-6045-B6E8-0BFB970ADD0F}"/>
              </a:ext>
            </a:extLst>
          </p:cNvPr>
          <p:cNvSpPr txBox="1"/>
          <p:nvPr/>
        </p:nvSpPr>
        <p:spPr>
          <a:xfrm>
            <a:off x="391962" y="5979243"/>
            <a:ext cx="927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Goal: Predict (probability) of heart disease using different classifiers.</a:t>
            </a:r>
          </a:p>
        </p:txBody>
      </p:sp>
    </p:spTree>
    <p:extLst>
      <p:ext uri="{BB962C8B-B14F-4D97-AF65-F5344CB8AC3E}">
        <p14:creationId xmlns:p14="http://schemas.microsoft.com/office/powerpoint/2010/main" val="376534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44" y="2518390"/>
            <a:ext cx="7886700" cy="1325563"/>
          </a:xfrm>
        </p:spPr>
        <p:txBody>
          <a:bodyPr/>
          <a:lstStyle/>
          <a:p>
            <a:r>
              <a:rPr lang="en-US" dirty="0"/>
              <a:t>K-nearest neighbors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80700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/>
              <a:t>K-nearest neighbors classification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438281" y="2298423"/>
            <a:ext cx="2011680" cy="2011680"/>
          </a:xfrm>
          <a:prstGeom prst="ellipse">
            <a:avLst/>
          </a:prstGeom>
          <a:solidFill>
            <a:srgbClr val="92D050">
              <a:alpha val="25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681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 = 3 : </a:t>
            </a:r>
            <a:r>
              <a:rPr lang="en-US" sz="3200" dirty="0">
                <a:solidFill>
                  <a:srgbClr val="C00000"/>
                </a:solidFill>
              </a:rPr>
              <a:t>red wins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height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weight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416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D7AB-BAE7-A741-A7F5-50727C03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1638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dirty="0"/>
              <a:t>Parameter tuning</a:t>
            </a:r>
          </a:p>
        </p:txBody>
      </p:sp>
      <p:pic>
        <p:nvPicPr>
          <p:cNvPr id="4" name="Picture 3" descr="A person holding a guitar&#10;&#10;Description automatically generated">
            <a:extLst>
              <a:ext uri="{FF2B5EF4-FFF2-40B4-BE49-F238E27FC236}">
                <a16:creationId xmlns:a16="http://schemas.microsoft.com/office/drawing/2014/main" id="{C409F860-06E4-2247-8E2A-3375199D0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99" b="1456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2395-4AB6-7045-98E9-18A2C013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044" y="4113459"/>
            <a:ext cx="7005956" cy="2452687"/>
          </a:xfrm>
        </p:spPr>
        <p:txBody>
          <a:bodyPr anchor="ctr">
            <a:noAutofit/>
          </a:bodyPr>
          <a:lstStyle/>
          <a:p>
            <a:r>
              <a:rPr lang="en-US" sz="2400" dirty="0"/>
              <a:t>Parameter tuning is the process of adjusting model parameters in order to find the “best” model</a:t>
            </a:r>
          </a:p>
          <a:p>
            <a:r>
              <a:rPr lang="en-US" sz="2400" dirty="0"/>
              <a:t>For example, we tune the K-nearest neighbors by adjusting the parameter k, the number of neighbors</a:t>
            </a:r>
          </a:p>
          <a:p>
            <a:r>
              <a:rPr lang="en-US" sz="2400" dirty="0"/>
              <a:t>Analogy: tuning the strings of a guitar to play the proper note is like parameter tuning to get the best prediction</a:t>
            </a:r>
          </a:p>
        </p:txBody>
      </p:sp>
    </p:spTree>
    <p:extLst>
      <p:ext uri="{BB962C8B-B14F-4D97-AF65-F5344CB8AC3E}">
        <p14:creationId xmlns:p14="http://schemas.microsoft.com/office/powerpoint/2010/main" val="419953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17088" y="4114799"/>
            <a:ext cx="3040912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44410" y="4153577"/>
            <a:ext cx="2690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Test error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goes down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then up again when overfitting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                  to training 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358" y="4000705"/>
            <a:ext cx="2603860" cy="1836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48666">
            <a:off x="2006957" y="5191079"/>
            <a:ext cx="427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Training set error gets better with more complexity – fitting to noise helps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>
                <a:solidFill>
                  <a:schemeClr val="accent1"/>
                </a:solidFill>
              </a:rPr>
              <a:t>Low to high complexity</a:t>
            </a:r>
          </a:p>
        </p:txBody>
      </p:sp>
      <p:sp>
        <p:nvSpPr>
          <p:cNvPr id="3" name="Oval 2"/>
          <p:cNvSpPr/>
          <p:nvPr/>
        </p:nvSpPr>
        <p:spPr>
          <a:xfrm>
            <a:off x="4758070" y="3731136"/>
            <a:ext cx="1031359" cy="2870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07665" y="2466753"/>
            <a:ext cx="2434856" cy="126438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396" y="1859646"/>
            <a:ext cx="160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Best predictive</a:t>
            </a:r>
          </a:p>
          <a:p>
            <a:r>
              <a:rPr lang="en-US" b="1" dirty="0">
                <a:solidFill>
                  <a:srgbClr val="C00000"/>
                </a:solidFill>
              </a:rPr>
              <a:t>models (k = 7)</a:t>
            </a:r>
          </a:p>
        </p:txBody>
      </p:sp>
    </p:spTree>
    <p:extLst>
      <p:ext uri="{BB962C8B-B14F-4D97-AF65-F5344CB8AC3E}">
        <p14:creationId xmlns:p14="http://schemas.microsoft.com/office/powerpoint/2010/main" val="210041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1F1096-B51B-5648-BDEA-DD375852E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115"/>
          <a:stretch/>
        </p:blipFill>
        <p:spPr>
          <a:xfrm>
            <a:off x="3279070" y="1079268"/>
            <a:ext cx="5181600" cy="320239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F9CF163-41AA-FF40-95F0-C22421CBABEE}"/>
              </a:ext>
            </a:extLst>
          </p:cNvPr>
          <p:cNvSpPr/>
          <p:nvPr/>
        </p:nvSpPr>
        <p:spPr>
          <a:xfrm>
            <a:off x="2955851" y="1126312"/>
            <a:ext cx="5504819" cy="3381153"/>
          </a:xfrm>
          <a:prstGeom prst="roundRect">
            <a:avLst/>
          </a:prstGeom>
          <a:solidFill>
            <a:srgbClr val="7030A0">
              <a:alpha val="2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8126"/>
            <a:ext cx="7886700" cy="1325563"/>
          </a:xfrm>
        </p:spPr>
        <p:txBody>
          <a:bodyPr/>
          <a:lstStyle/>
          <a:p>
            <a:r>
              <a:rPr lang="en-US" u="sng" dirty="0"/>
              <a:t>Train/Validate/Test</a:t>
            </a:r>
          </a:p>
        </p:txBody>
      </p:sp>
      <p:pic>
        <p:nvPicPr>
          <p:cNvPr id="36" name="Graphic 35" descr="Refresh">
            <a:extLst>
              <a:ext uri="{FF2B5EF4-FFF2-40B4-BE49-F238E27FC236}">
                <a16:creationId xmlns:a16="http://schemas.microsoft.com/office/drawing/2014/main" id="{88524F39-9E92-B64E-AE8A-230BBC8C3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127698">
            <a:off x="8071507" y="566443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A4CEFD-335D-8A4F-AD1D-095A77FC0109}"/>
              </a:ext>
            </a:extLst>
          </p:cNvPr>
          <p:cNvSpPr/>
          <p:nvPr/>
        </p:nvSpPr>
        <p:spPr>
          <a:xfrm>
            <a:off x="7812391" y="281813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 = 3, 4, 5, 6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6DD463-B98F-DF40-B9EF-9DFC886D690D}"/>
              </a:ext>
            </a:extLst>
          </p:cNvPr>
          <p:cNvSpPr/>
          <p:nvPr/>
        </p:nvSpPr>
        <p:spPr>
          <a:xfrm>
            <a:off x="0" y="1263511"/>
            <a:ext cx="29558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1. </a:t>
            </a:r>
            <a:r>
              <a:rPr lang="en-US" b="1" u="sng" dirty="0">
                <a:solidFill>
                  <a:srgbClr val="00B050"/>
                </a:solidFill>
              </a:rPr>
              <a:t>Train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>
                <a:solidFill>
                  <a:srgbClr val="7030A0"/>
                </a:solidFill>
              </a:rPr>
              <a:t>repeatedly </a:t>
            </a:r>
            <a:r>
              <a:rPr lang="en-US" dirty="0">
                <a:solidFill>
                  <a:srgbClr val="00B050"/>
                </a:solidFill>
              </a:rPr>
              <a:t>fit model to training data for multiple values of the procedures parameter(s), e.g. k = 3, 4, 5, 6 for K-nearest neighbors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u="sng" dirty="0">
                <a:solidFill>
                  <a:srgbClr val="FF0000"/>
                </a:solidFill>
              </a:rPr>
              <a:t>Validate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each model based on training set has potentially been overfit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 so utilize a validation set to determine best fitting model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3. </a:t>
            </a:r>
            <a:r>
              <a:rPr lang="en-US" b="1" u="sng" dirty="0">
                <a:solidFill>
                  <a:schemeClr val="accent1"/>
                </a:solidFill>
              </a:rPr>
              <a:t>Test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>
                <a:solidFill>
                  <a:schemeClr val="accent1"/>
                </a:solidFill>
              </a:rPr>
              <a:t>we are choosing from many models so we may have over-fit</a:t>
            </a:r>
            <a:r>
              <a:rPr lang="mr-IN" dirty="0">
                <a:solidFill>
                  <a:schemeClr val="accent1"/>
                </a:solidFill>
              </a:rPr>
              <a:t>…</a:t>
            </a:r>
            <a:r>
              <a:rPr lang="en-US" dirty="0">
                <a:solidFill>
                  <a:schemeClr val="accent1"/>
                </a:solidFill>
              </a:rPr>
              <a:t>utilize a test set to determine predictive performance of the</a:t>
            </a:r>
            <a:r>
              <a:rPr lang="en-US" dirty="0">
                <a:solidFill>
                  <a:srgbClr val="7030A0"/>
                </a:solidFill>
              </a:rPr>
              <a:t> best fitting model </a:t>
            </a:r>
            <a:r>
              <a:rPr lang="en-US" dirty="0">
                <a:solidFill>
                  <a:schemeClr val="accent1"/>
                </a:solidFill>
              </a:rPr>
              <a:t>from the </a:t>
            </a:r>
            <a:r>
              <a:rPr lang="en-US" dirty="0">
                <a:solidFill>
                  <a:srgbClr val="7030A0"/>
                </a:solidFill>
              </a:rPr>
              <a:t>purple box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41" name="Group 13">
            <a:extLst>
              <a:ext uri="{FF2B5EF4-FFF2-40B4-BE49-F238E27FC236}">
                <a16:creationId xmlns:a16="http://schemas.microsoft.com/office/drawing/2014/main" id="{0582F665-1656-CC40-9F9A-1A36E8F09F5F}"/>
              </a:ext>
            </a:extLst>
          </p:cNvPr>
          <p:cNvGrpSpPr>
            <a:grpSpLocks/>
          </p:cNvGrpSpPr>
          <p:nvPr/>
        </p:nvGrpSpPr>
        <p:grpSpPr bwMode="auto">
          <a:xfrm>
            <a:off x="4954468" y="5331416"/>
            <a:ext cx="1054100" cy="565150"/>
            <a:chOff x="2136" y="2818"/>
            <a:chExt cx="664" cy="356"/>
          </a:xfrm>
        </p:grpSpPr>
        <p:sp>
          <p:nvSpPr>
            <p:cNvPr id="42" name="AutoShape 14">
              <a:extLst>
                <a:ext uri="{FF2B5EF4-FFF2-40B4-BE49-F238E27FC236}">
                  <a16:creationId xmlns:a16="http://schemas.microsoft.com/office/drawing/2014/main" id="{4112C6D0-2EC0-F04A-9ABD-2C42819D1B4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30A0">
                <a:alpha val="69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Rectangle 15">
              <a:extLst>
                <a:ext uri="{FF2B5EF4-FFF2-40B4-BE49-F238E27FC236}">
                  <a16:creationId xmlns:a16="http://schemas.microsoft.com/office/drawing/2014/main" id="{E3D53A43-F5F6-9B4D-BF6A-DCD75B94E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0B7ACF97-BF0F-E249-8AA1-8144F4D2B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7">
              <a:extLst>
                <a:ext uri="{FF2B5EF4-FFF2-40B4-BE49-F238E27FC236}">
                  <a16:creationId xmlns:a16="http://schemas.microsoft.com/office/drawing/2014/main" id="{2E0AE85E-274B-E34B-83C7-F10DBD8EB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8">
              <a:extLst>
                <a:ext uri="{FF2B5EF4-FFF2-40B4-BE49-F238E27FC236}">
                  <a16:creationId xmlns:a16="http://schemas.microsoft.com/office/drawing/2014/main" id="{B6F868A6-E9BC-F640-9A1B-D245B5A0C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9">
              <a:extLst>
                <a:ext uri="{FF2B5EF4-FFF2-40B4-BE49-F238E27FC236}">
                  <a16:creationId xmlns:a16="http://schemas.microsoft.com/office/drawing/2014/main" id="{11815CEE-1E71-9E49-A9FF-D70DD077B3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2B8ED084-1733-9348-B1CB-FB57F5B5C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93BAA35D-1102-4D40-9677-C290EEAB4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2">
              <a:extLst>
                <a:ext uri="{FF2B5EF4-FFF2-40B4-BE49-F238E27FC236}">
                  <a16:creationId xmlns:a16="http://schemas.microsoft.com/office/drawing/2014/main" id="{0566B166-8136-9B4C-8884-E549249B4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A1495D6F-4274-0947-B1AC-AE67670F9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52" name="Rectangle 24">
              <a:extLst>
                <a:ext uri="{FF2B5EF4-FFF2-40B4-BE49-F238E27FC236}">
                  <a16:creationId xmlns:a16="http://schemas.microsoft.com/office/drawing/2014/main" id="{3B66F2C5-67A5-504E-BB72-4E82B7E61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53" name="Rectangle 25">
              <a:extLst>
                <a:ext uri="{FF2B5EF4-FFF2-40B4-BE49-F238E27FC236}">
                  <a16:creationId xmlns:a16="http://schemas.microsoft.com/office/drawing/2014/main" id="{058BC747-3FEA-C34D-9AEC-A2F7AAE60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6">
              <a:extLst>
                <a:ext uri="{FF2B5EF4-FFF2-40B4-BE49-F238E27FC236}">
                  <a16:creationId xmlns:a16="http://schemas.microsoft.com/office/drawing/2014/main" id="{206C699B-3DF2-884C-BD32-12729DA7F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27">
              <a:extLst>
                <a:ext uri="{FF2B5EF4-FFF2-40B4-BE49-F238E27FC236}">
                  <a16:creationId xmlns:a16="http://schemas.microsoft.com/office/drawing/2014/main" id="{5DBA4DE6-DAC1-BE49-BC61-D26B47BC4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49907A9-4CF7-7647-848E-FC2BE19E04D6}"/>
              </a:ext>
            </a:extLst>
          </p:cNvPr>
          <p:cNvCxnSpPr>
            <a:cxnSpLocks/>
          </p:cNvCxnSpPr>
          <p:nvPr/>
        </p:nvCxnSpPr>
        <p:spPr>
          <a:xfrm flipV="1">
            <a:off x="7286930" y="6476998"/>
            <a:ext cx="0" cy="184747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phic 66" descr="Trophy">
            <a:extLst>
              <a:ext uri="{FF2B5EF4-FFF2-40B4-BE49-F238E27FC236}">
                <a16:creationId xmlns:a16="http://schemas.microsoft.com/office/drawing/2014/main" id="{BF97A5D5-56DA-4B43-B8E8-939053827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2242" y="4602912"/>
            <a:ext cx="654978" cy="65497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696540F-0302-5444-BAD0-DDCE591D35D9}"/>
              </a:ext>
            </a:extLst>
          </p:cNvPr>
          <p:cNvSpPr txBox="1"/>
          <p:nvPr/>
        </p:nvSpPr>
        <p:spPr>
          <a:xfrm>
            <a:off x="5294194" y="4639048"/>
            <a:ext cx="94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BEST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MODEL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946CA310-D57D-7040-AA09-4561BB647024}"/>
              </a:ext>
            </a:extLst>
          </p:cNvPr>
          <p:cNvCxnSpPr>
            <a:cxnSpLocks/>
            <a:endCxn id="67" idx="1"/>
          </p:cNvCxnSpPr>
          <p:nvPr/>
        </p:nvCxnSpPr>
        <p:spPr>
          <a:xfrm rot="16200000" flipH="1">
            <a:off x="4471209" y="4579368"/>
            <a:ext cx="371564" cy="330501"/>
          </a:xfrm>
          <a:prstGeom prst="curvedConnector2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AE1EC09-3789-1045-B7C9-BB453D294074}"/>
              </a:ext>
            </a:extLst>
          </p:cNvPr>
          <p:cNvSpPr txBox="1"/>
          <p:nvPr/>
        </p:nvSpPr>
        <p:spPr>
          <a:xfrm>
            <a:off x="5020303" y="5861233"/>
            <a:ext cx="94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(k = 5)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9A64B3C-B7C1-9C4F-A88A-E77F1A743771}"/>
              </a:ext>
            </a:extLst>
          </p:cNvPr>
          <p:cNvCxnSpPr>
            <a:cxnSpLocks/>
          </p:cNvCxnSpPr>
          <p:nvPr/>
        </p:nvCxnSpPr>
        <p:spPr>
          <a:xfrm flipH="1">
            <a:off x="3641404" y="2276341"/>
            <a:ext cx="727878" cy="280658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45">
            <a:extLst>
              <a:ext uri="{FF2B5EF4-FFF2-40B4-BE49-F238E27FC236}">
                <a16:creationId xmlns:a16="http://schemas.microsoft.com/office/drawing/2014/main" id="{E8EE367A-07E5-1241-A060-E966EED80F8C}"/>
              </a:ext>
            </a:extLst>
          </p:cNvPr>
          <p:cNvGrpSpPr>
            <a:grpSpLocks/>
          </p:cNvGrpSpPr>
          <p:nvPr/>
        </p:nvGrpSpPr>
        <p:grpSpPr bwMode="auto">
          <a:xfrm>
            <a:off x="3396260" y="5525091"/>
            <a:ext cx="533400" cy="266700"/>
            <a:chOff x="1812" y="2352"/>
            <a:chExt cx="336" cy="168"/>
          </a:xfrm>
        </p:grpSpPr>
        <p:sp>
          <p:nvSpPr>
            <p:cNvPr id="60" name="Rectangle 46">
              <a:extLst>
                <a:ext uri="{FF2B5EF4-FFF2-40B4-BE49-F238E27FC236}">
                  <a16:creationId xmlns:a16="http://schemas.microsoft.com/office/drawing/2014/main" id="{0551E703-659F-D64F-9BA7-C9673D725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47">
              <a:extLst>
                <a:ext uri="{FF2B5EF4-FFF2-40B4-BE49-F238E27FC236}">
                  <a16:creationId xmlns:a16="http://schemas.microsoft.com/office/drawing/2014/main" id="{B70F1515-C82F-8B42-8900-40BD22753A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Line 48">
              <a:extLst>
                <a:ext uri="{FF2B5EF4-FFF2-40B4-BE49-F238E27FC236}">
                  <a16:creationId xmlns:a16="http://schemas.microsoft.com/office/drawing/2014/main" id="{1B975523-E612-4942-8FA8-883A818B1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id="{5ACBA414-CFAA-8D4D-A211-A77D9DB77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Rectangle 30">
            <a:extLst>
              <a:ext uri="{FF2B5EF4-FFF2-40B4-BE49-F238E27FC236}">
                <a16:creationId xmlns:a16="http://schemas.microsoft.com/office/drawing/2014/main" id="{0B518106-065C-5C4E-A12E-A06AF6FB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886" y="5134302"/>
            <a:ext cx="192572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 dirty="0">
                <a:solidFill>
                  <a:schemeClr val="accent1"/>
                </a:solidFill>
                <a:latin typeface="Arial" charset="0"/>
              </a:rPr>
              <a:t>Testing set (1/4)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EE39506-0D65-4E43-AB6F-FC52F0C9475A}"/>
              </a:ext>
            </a:extLst>
          </p:cNvPr>
          <p:cNvCxnSpPr>
            <a:cxnSpLocks/>
          </p:cNvCxnSpPr>
          <p:nvPr/>
        </p:nvCxnSpPr>
        <p:spPr>
          <a:xfrm flipV="1">
            <a:off x="3661888" y="6649863"/>
            <a:ext cx="3637538" cy="23765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4E08CC9B-6DEB-3348-BB0C-410D232FF808}"/>
              </a:ext>
            </a:extLst>
          </p:cNvPr>
          <p:cNvSpPr/>
          <p:nvPr/>
        </p:nvSpPr>
        <p:spPr>
          <a:xfrm>
            <a:off x="7085220" y="4882540"/>
            <a:ext cx="403421" cy="159445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52F5225-8B39-744B-AFD9-9462FD0EE078}"/>
              </a:ext>
            </a:extLst>
          </p:cNvPr>
          <p:cNvSpPr txBox="1"/>
          <p:nvPr/>
        </p:nvSpPr>
        <p:spPr>
          <a:xfrm>
            <a:off x="7144519" y="4803892"/>
            <a:ext cx="469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+</a:t>
            </a:r>
          </a:p>
          <a:p>
            <a:r>
              <a:rPr lang="en-US" b="1" dirty="0">
                <a:solidFill>
                  <a:schemeClr val="accent1"/>
                </a:solidFill>
              </a:rPr>
              <a:t>-</a:t>
            </a:r>
          </a:p>
          <a:p>
            <a:r>
              <a:rPr lang="en-US" b="1" dirty="0">
                <a:solidFill>
                  <a:schemeClr val="accent1"/>
                </a:solidFill>
              </a:rPr>
              <a:t>-</a:t>
            </a:r>
          </a:p>
          <a:p>
            <a:r>
              <a:rPr lang="en-US" b="1" dirty="0">
                <a:solidFill>
                  <a:schemeClr val="accent1"/>
                </a:solidFill>
              </a:rPr>
              <a:t>+</a:t>
            </a:r>
          </a:p>
          <a:p>
            <a:r>
              <a:rPr lang="en-US" b="1" dirty="0">
                <a:solidFill>
                  <a:schemeClr val="accent1"/>
                </a:solidFill>
              </a:rPr>
              <a:t>-</a:t>
            </a:r>
          </a:p>
          <a:p>
            <a:r>
              <a:rPr lang="en-US" b="1" dirty="0">
                <a:solidFill>
                  <a:schemeClr val="accent1"/>
                </a:solidFill>
              </a:rPr>
              <a:t>+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24BA4D8-BC29-0844-9AC7-AE0FCFEAF8B7}"/>
              </a:ext>
            </a:extLst>
          </p:cNvPr>
          <p:cNvCxnSpPr>
            <a:cxnSpLocks/>
          </p:cNvCxnSpPr>
          <p:nvPr/>
        </p:nvCxnSpPr>
        <p:spPr>
          <a:xfrm>
            <a:off x="6176845" y="5633777"/>
            <a:ext cx="57182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68690F1-346A-094C-A65E-AE5AA154CF83}"/>
              </a:ext>
            </a:extLst>
          </p:cNvPr>
          <p:cNvCxnSpPr>
            <a:cxnSpLocks/>
          </p:cNvCxnSpPr>
          <p:nvPr/>
        </p:nvCxnSpPr>
        <p:spPr>
          <a:xfrm flipV="1">
            <a:off x="3669311" y="5861854"/>
            <a:ext cx="0" cy="788009"/>
          </a:xfrm>
          <a:prstGeom prst="straightConnector1">
            <a:avLst/>
          </a:prstGeom>
          <a:ln w="317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6F8584C-4A2B-4C41-AAF5-EDCE6CD8137F}"/>
              </a:ext>
            </a:extLst>
          </p:cNvPr>
          <p:cNvCxnSpPr>
            <a:cxnSpLocks/>
          </p:cNvCxnSpPr>
          <p:nvPr/>
        </p:nvCxnSpPr>
        <p:spPr>
          <a:xfrm>
            <a:off x="4162921" y="5617710"/>
            <a:ext cx="57182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30">
            <a:extLst>
              <a:ext uri="{FF2B5EF4-FFF2-40B4-BE49-F238E27FC236}">
                <a16:creationId xmlns:a16="http://schemas.microsoft.com/office/drawing/2014/main" id="{CEC1B6FA-4185-6C4A-87E0-7C00C7DFF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760" y="6209242"/>
            <a:ext cx="324385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en-US" sz="1800" dirty="0">
                <a:solidFill>
                  <a:schemeClr val="accent1"/>
                </a:solidFill>
                <a:latin typeface="Arial" charset="0"/>
              </a:rPr>
              <a:t>Evaluate predictions</a:t>
            </a:r>
          </a:p>
        </p:txBody>
      </p:sp>
    </p:spTree>
    <p:extLst>
      <p:ext uri="{BB962C8B-B14F-4D97-AF65-F5344CB8AC3E}">
        <p14:creationId xmlns:p14="http://schemas.microsoft.com/office/powerpoint/2010/main" val="302060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 animBg="1"/>
      <p:bldP spid="73" grpId="0"/>
      <p:bldP spid="77" grpId="0"/>
    </p:bldLst>
  </p:timing>
</p:sld>
</file>

<file path=ppt/theme/theme1.xml><?xml version="1.0" encoding="utf-8"?>
<a:theme xmlns:a="http://schemas.openxmlformats.org/drawingml/2006/main" name="Office Theme">
  <a:themeElements>
    <a:clrScheme name="Biostat202">
      <a:dk1>
        <a:srgbClr val="000000"/>
      </a:dk1>
      <a:lt1>
        <a:srgbClr val="FFE1A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96F264-0114-7B4F-B46D-B8A4265656A2}" vid="{B90AB17B-02C1-A046-9BFA-5EFDF31620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787</Words>
  <Application>Microsoft Macintosh PowerPoint</Application>
  <PresentationFormat>On-screen Show (4:3)</PresentationFormat>
  <Paragraphs>133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Biostat 202: Opportunities and Challenges of “Big Data”. Machine Learning 3:  Supervised learning, contd. [classification]</vt:lpstr>
      <vt:lpstr>Announcements</vt:lpstr>
      <vt:lpstr>Overview of this lecture - more classification!</vt:lpstr>
      <vt:lpstr>PowerPoint Presentation</vt:lpstr>
      <vt:lpstr>K-nearest neighbors classification</vt:lpstr>
      <vt:lpstr>K-nearest neighbors classification</vt:lpstr>
      <vt:lpstr>Parameter tuning</vt:lpstr>
      <vt:lpstr>Choice of k</vt:lpstr>
      <vt:lpstr>Train/Validate/Test</vt:lpstr>
      <vt:lpstr>K-Nearest Neighbors workflow – available on CLE</vt:lpstr>
      <vt:lpstr>Decision Trees (Recursive Partitioning)</vt:lpstr>
      <vt:lpstr>PowerPoint Presentation</vt:lpstr>
      <vt:lpstr>Tree workflow – available on CLE</vt:lpstr>
      <vt:lpstr>Support Vector Machines (SVM)</vt:lpstr>
      <vt:lpstr>Maximizing margins</vt:lpstr>
      <vt:lpstr>Linearity can be limited, may need  “non-linear” decision boundary</vt:lpstr>
      <vt:lpstr>SVM stream – available on CLE</vt:lpstr>
      <vt:lpstr>Artificial neural networks</vt:lpstr>
      <vt:lpstr>Artificial neural network - visualization</vt:lpstr>
      <vt:lpstr>Artificial Neural Network stream – available on CLE</vt:lpstr>
      <vt:lpstr>Many of the models discussed today can be used for regression!</vt:lpstr>
      <vt:lpstr>Next Thursday— supervised learning fin</vt:lpstr>
      <vt:lpstr>Orange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 202: Opportunities and Challenges of “Big Data”. Machine Learning 3:  Supervised learning, contd. [classification]</dc:title>
  <dc:creator>Scheffler, Aaron</dc:creator>
  <cp:lastModifiedBy>Scheffler, Aaron</cp:lastModifiedBy>
  <cp:revision>3</cp:revision>
  <dcterms:created xsi:type="dcterms:W3CDTF">2020-08-17T13:30:37Z</dcterms:created>
  <dcterms:modified xsi:type="dcterms:W3CDTF">2020-08-17T19:45:13Z</dcterms:modified>
</cp:coreProperties>
</file>