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handoutMasterIdLst>
    <p:handoutMasterId r:id="rId84"/>
  </p:handoutMasterIdLst>
  <p:sldIdLst>
    <p:sldId id="701" r:id="rId2"/>
    <p:sldId id="790" r:id="rId3"/>
    <p:sldId id="705" r:id="rId4"/>
    <p:sldId id="711" r:id="rId5"/>
    <p:sldId id="712" r:id="rId6"/>
    <p:sldId id="713" r:id="rId7"/>
    <p:sldId id="714" r:id="rId8"/>
    <p:sldId id="715" r:id="rId9"/>
    <p:sldId id="716" r:id="rId10"/>
    <p:sldId id="717" r:id="rId11"/>
    <p:sldId id="791" r:id="rId12"/>
    <p:sldId id="718" r:id="rId13"/>
    <p:sldId id="719" r:id="rId14"/>
    <p:sldId id="720" r:id="rId15"/>
    <p:sldId id="721" r:id="rId16"/>
    <p:sldId id="722" r:id="rId17"/>
    <p:sldId id="723" r:id="rId18"/>
    <p:sldId id="724" r:id="rId19"/>
    <p:sldId id="726" r:id="rId20"/>
    <p:sldId id="792" r:id="rId21"/>
    <p:sldId id="728" r:id="rId22"/>
    <p:sldId id="729" r:id="rId23"/>
    <p:sldId id="730" r:id="rId24"/>
    <p:sldId id="731" r:id="rId25"/>
    <p:sldId id="732" r:id="rId26"/>
    <p:sldId id="733" r:id="rId27"/>
    <p:sldId id="734" r:id="rId28"/>
    <p:sldId id="738" r:id="rId29"/>
    <p:sldId id="740" r:id="rId30"/>
    <p:sldId id="739" r:id="rId31"/>
    <p:sldId id="742" r:id="rId32"/>
    <p:sldId id="743" r:id="rId33"/>
    <p:sldId id="744" r:id="rId34"/>
    <p:sldId id="745" r:id="rId35"/>
    <p:sldId id="746" r:id="rId36"/>
    <p:sldId id="748" r:id="rId37"/>
    <p:sldId id="747" r:id="rId38"/>
    <p:sldId id="749" r:id="rId39"/>
    <p:sldId id="751" r:id="rId40"/>
    <p:sldId id="753" r:id="rId41"/>
    <p:sldId id="752" r:id="rId42"/>
    <p:sldId id="754" r:id="rId43"/>
    <p:sldId id="755" r:id="rId44"/>
    <p:sldId id="756" r:id="rId45"/>
    <p:sldId id="757" r:id="rId46"/>
    <p:sldId id="758" r:id="rId47"/>
    <p:sldId id="759" r:id="rId48"/>
    <p:sldId id="761" r:id="rId49"/>
    <p:sldId id="764" r:id="rId50"/>
    <p:sldId id="762" r:id="rId51"/>
    <p:sldId id="765" r:id="rId52"/>
    <p:sldId id="763" r:id="rId53"/>
    <p:sldId id="793" r:id="rId54"/>
    <p:sldId id="794" r:id="rId55"/>
    <p:sldId id="750" r:id="rId56"/>
    <p:sldId id="766" r:id="rId57"/>
    <p:sldId id="709" r:id="rId58"/>
    <p:sldId id="767" r:id="rId59"/>
    <p:sldId id="768" r:id="rId60"/>
    <p:sldId id="769" r:id="rId61"/>
    <p:sldId id="770" r:id="rId62"/>
    <p:sldId id="771" r:id="rId63"/>
    <p:sldId id="772" r:id="rId64"/>
    <p:sldId id="773" r:id="rId65"/>
    <p:sldId id="774" r:id="rId66"/>
    <p:sldId id="786" r:id="rId67"/>
    <p:sldId id="787" r:id="rId68"/>
    <p:sldId id="788" r:id="rId69"/>
    <p:sldId id="775" r:id="rId70"/>
    <p:sldId id="776" r:id="rId71"/>
    <p:sldId id="777" r:id="rId72"/>
    <p:sldId id="779" r:id="rId73"/>
    <p:sldId id="780" r:id="rId74"/>
    <p:sldId id="781" r:id="rId75"/>
    <p:sldId id="782" r:id="rId76"/>
    <p:sldId id="783" r:id="rId77"/>
    <p:sldId id="784" r:id="rId78"/>
    <p:sldId id="785" r:id="rId79"/>
    <p:sldId id="789" r:id="rId80"/>
    <p:sldId id="706" r:id="rId81"/>
    <p:sldId id="707" r:id="rId82"/>
  </p:sldIdLst>
  <p:sldSz cx="9144000" cy="6858000" type="screen4x3"/>
  <p:notesSz cx="6858000" cy="91440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FF"/>
    <a:srgbClr val="FF4332"/>
    <a:srgbClr val="4B7919"/>
    <a:srgbClr val="B63670"/>
    <a:srgbClr val="BC3062"/>
    <a:srgbClr val="E7E6E6"/>
    <a:srgbClr val="878787"/>
    <a:srgbClr val="595959"/>
    <a:srgbClr val="FFE9A3"/>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6" autoAdjust="0"/>
    <p:restoredTop sz="96047" autoAdjust="0"/>
  </p:normalViewPr>
  <p:slideViewPr>
    <p:cSldViewPr snapToGrid="0">
      <p:cViewPr varScale="1">
        <p:scale>
          <a:sx n="204" d="100"/>
          <a:sy n="204" d="100"/>
        </p:scale>
        <p:origin x="736" y="168"/>
      </p:cViewPr>
      <p:guideLst/>
    </p:cSldViewPr>
  </p:slideViewPr>
  <p:outlineViewPr>
    <p:cViewPr>
      <p:scale>
        <a:sx n="33" d="100"/>
        <a:sy n="33" d="100"/>
      </p:scale>
      <p:origin x="0" y="-10188"/>
    </p:cViewPr>
  </p:outlin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20E509-37B2-4781-BC0A-FBD6C3E5192E}" type="datetimeFigureOut">
              <a:rPr lang="en-US" smtClean="0"/>
              <a:t>4/19/19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04AAFA-6475-4992-A780-7246A7D3690F}" type="slidenum">
              <a:rPr lang="en-US" smtClean="0"/>
              <a:t>‹#›</a:t>
            </a:fld>
            <a:endParaRPr lang="en-US"/>
          </a:p>
        </p:txBody>
      </p:sp>
    </p:spTree>
    <p:extLst>
      <p:ext uri="{BB962C8B-B14F-4D97-AF65-F5344CB8AC3E}">
        <p14:creationId xmlns:p14="http://schemas.microsoft.com/office/powerpoint/2010/main" val="1429955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424C1-C2A8-4DFC-A820-55A2DEF2FA55}" type="datetimeFigureOut">
              <a:rPr lang="en-US" smtClean="0"/>
              <a:t>4/19/19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494E1-32F3-44AA-B675-9EF69C8FE48A}" type="slidenum">
              <a:rPr lang="en-US" smtClean="0"/>
              <a:t>‹#›</a:t>
            </a:fld>
            <a:endParaRPr lang="en-US"/>
          </a:p>
        </p:txBody>
      </p:sp>
    </p:spTree>
    <p:extLst>
      <p:ext uri="{BB962C8B-B14F-4D97-AF65-F5344CB8AC3E}">
        <p14:creationId xmlns:p14="http://schemas.microsoft.com/office/powerpoint/2010/main" val="33166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5526"/>
            <a:ext cx="7772400" cy="2387600"/>
          </a:xfrm>
        </p:spPr>
        <p:txBody>
          <a:bodyPr anchor="b"/>
          <a:lstStyle>
            <a:lvl1pPr algn="ctr">
              <a:defRPr sz="6000" b="1">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143000" y="400607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684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78134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418827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CDFFC-0AD6-4BB2-B7F0-BEF5498EFB2E}"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01457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BCDFFC-0AD6-4BB2-B7F0-BEF5498EFB2E}"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280243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CDFFC-0AD6-4BB2-B7F0-BEF5498EFB2E}"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8612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CDFFC-0AD6-4BB2-B7F0-BEF5498EFB2E}" type="datetimeFigureOut">
              <a:rPr lang="en-US" smtClean="0"/>
              <a:t>4/19/19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4291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646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CDFFC-0AD6-4BB2-B7F0-BEF5498EFB2E}" type="datetimeFigureOut">
              <a:rPr lang="en-US" smtClean="0"/>
              <a:t>4/19/19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310986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CDFFC-0AD6-4BB2-B7F0-BEF5498EFB2E}"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79185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CDFFC-0AD6-4BB2-B7F0-BEF5498EFB2E}"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80434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7F0555-5543-7E4E-9ECA-FCD9A84DF035}"/>
              </a:ext>
            </a:extLst>
          </p:cNvPr>
          <p:cNvSpPr/>
          <p:nvPr userDrawn="1"/>
        </p:nvSpPr>
        <p:spPr>
          <a:xfrm>
            <a:off x="14042" y="-183981"/>
            <a:ext cx="9144000" cy="15656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09995" y="1074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91144"/>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4018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4/19/19</a:t>
            </a:fld>
            <a:endParaRPr lang="en-US" dirty="0"/>
          </a:p>
        </p:txBody>
      </p:sp>
      <p:sp>
        <p:nvSpPr>
          <p:cNvPr id="5" name="Footer Placeholder 4"/>
          <p:cNvSpPr>
            <a:spLocks noGrp="1"/>
          </p:cNvSpPr>
          <p:nvPr>
            <p:ph type="ftr" sz="quarter" idx="3"/>
          </p:nvPr>
        </p:nvSpPr>
        <p:spPr>
          <a:xfrm>
            <a:off x="3028950" y="623907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2401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B265DF6C-1FA8-2647-9D8C-F7555E734BFC}"/>
              </a:ext>
            </a:extLst>
          </p:cNvPr>
          <p:cNvCxnSpPr>
            <a:cxnSpLocks/>
          </p:cNvCxnSpPr>
          <p:nvPr userDrawn="1"/>
        </p:nvCxnSpPr>
        <p:spPr>
          <a:xfrm>
            <a:off x="23267" y="1386055"/>
            <a:ext cx="9134775" cy="0"/>
          </a:xfrm>
          <a:prstGeom prst="line">
            <a:avLst/>
          </a:prstGeom>
          <a:ln w="25400">
            <a:gradFill flip="none" rotWithShape="1">
              <a:gsLst>
                <a:gs pos="0">
                  <a:srgbClr val="42B8B0">
                    <a:alpha val="0"/>
                  </a:srgbClr>
                </a:gs>
                <a:gs pos="13000">
                  <a:srgbClr val="42B8B0"/>
                </a:gs>
                <a:gs pos="88000">
                  <a:srgbClr val="42B8B0"/>
                </a:gs>
                <a:gs pos="100000">
                  <a:srgbClr val="42B8B0">
                    <a:alpha val="0"/>
                  </a:srgbClr>
                </a:gs>
              </a:gsLst>
              <a:lin ang="0" scaled="1"/>
            </a:gradFill>
          </a:ln>
          <a:effectLst>
            <a:outerShdw blurRad="76200" dist="25400" dir="5400000" sx="93000" sy="93000" algn="t" rotWithShape="0">
              <a:prstClr val="black">
                <a:alpha val="9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D220330-24C8-754F-BBEF-748A18519463}"/>
              </a:ext>
            </a:extLst>
          </p:cNvPr>
          <p:cNvSpPr/>
          <p:nvPr userDrawn="1"/>
        </p:nvSpPr>
        <p:spPr>
          <a:xfrm>
            <a:off x="0" y="6598024"/>
            <a:ext cx="9144000" cy="259976"/>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060ED777-7D83-D441-9A10-8A0EAFE41705}"/>
              </a:ext>
            </a:extLst>
          </p:cNvPr>
          <p:cNvCxnSpPr/>
          <p:nvPr userDrawn="1"/>
        </p:nvCxnSpPr>
        <p:spPr>
          <a:xfrm>
            <a:off x="-14042" y="6598024"/>
            <a:ext cx="9134775" cy="0"/>
          </a:xfrm>
          <a:prstGeom prst="line">
            <a:avLst/>
          </a:prstGeom>
          <a:ln w="25400">
            <a:gradFill flip="none" rotWithShape="1">
              <a:gsLst>
                <a:gs pos="0">
                  <a:srgbClr val="42B8B0">
                    <a:alpha val="0"/>
                  </a:srgbClr>
                </a:gs>
                <a:gs pos="13000">
                  <a:srgbClr val="42B8B0"/>
                </a:gs>
                <a:gs pos="88000">
                  <a:srgbClr val="42B8B0"/>
                </a:gs>
                <a:gs pos="100000">
                  <a:srgbClr val="42B8B0">
                    <a:alpha val="0"/>
                  </a:srgbClr>
                </a:gs>
              </a:gsLst>
              <a:lin ang="0" scaled="1"/>
            </a:gradFill>
          </a:ln>
          <a:effectLst>
            <a:outerShdw blurRad="76200" dist="25400" dir="5400000" sx="93000" sy="93000" algn="t" rotWithShape="0">
              <a:prstClr val="black">
                <a:alpha val="9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a:extLst>
              <a:ext uri="{FF2B5EF4-FFF2-40B4-BE49-F238E27FC236}">
                <a16:creationId xmlns:a16="http://schemas.microsoft.com/office/drawing/2014/main" id="{ABEF9176-92DE-234B-961E-A0282CC3F15C}"/>
              </a:ext>
            </a:extLst>
          </p:cNvPr>
          <p:cNvSpPr/>
          <p:nvPr userDrawn="1"/>
        </p:nvSpPr>
        <p:spPr>
          <a:xfrm>
            <a:off x="8714558" y="6541226"/>
            <a:ext cx="291465" cy="293914"/>
          </a:xfrm>
          <a:custGeom>
            <a:avLst/>
            <a:gdLst>
              <a:gd name="connsiteX0" fmla="*/ 0 w 388620"/>
              <a:gd name="connsiteY0" fmla="*/ 0 h 264862"/>
              <a:gd name="connsiteX1" fmla="*/ 388620 w 388620"/>
              <a:gd name="connsiteY1" fmla="*/ 0 h 264862"/>
              <a:gd name="connsiteX2" fmla="*/ 388620 w 388620"/>
              <a:gd name="connsiteY2" fmla="*/ 264862 h 264862"/>
              <a:gd name="connsiteX3" fmla="*/ 186146 w 388620"/>
              <a:gd name="connsiteY3" fmla="*/ 215878 h 264862"/>
              <a:gd name="connsiteX4" fmla="*/ 0 w 388620"/>
              <a:gd name="connsiteY4" fmla="*/ 264862 h 264862"/>
              <a:gd name="connsiteX5" fmla="*/ 0 w 388620"/>
              <a:gd name="connsiteY5" fmla="*/ 0 h 26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20" h="264862">
                <a:moveTo>
                  <a:pt x="0" y="0"/>
                </a:moveTo>
                <a:lnTo>
                  <a:pt x="388620" y="0"/>
                </a:lnTo>
                <a:lnTo>
                  <a:pt x="388620" y="264862"/>
                </a:lnTo>
                <a:lnTo>
                  <a:pt x="186146" y="215878"/>
                </a:lnTo>
                <a:lnTo>
                  <a:pt x="0" y="264862"/>
                </a:lnTo>
                <a:lnTo>
                  <a:pt x="0" y="0"/>
                </a:lnTo>
                <a:close/>
              </a:path>
            </a:pathLst>
          </a:custGeom>
          <a:solidFill>
            <a:srgbClr val="42B8B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B0F1C652-D73F-0143-A6A2-F34A198E9D5D}"/>
              </a:ext>
            </a:extLst>
          </p:cNvPr>
          <p:cNvSpPr txBox="1"/>
          <p:nvPr userDrawn="1"/>
        </p:nvSpPr>
        <p:spPr>
          <a:xfrm>
            <a:off x="8668838" y="6536338"/>
            <a:ext cx="387756" cy="230832"/>
          </a:xfrm>
          <a:prstGeom prst="rect">
            <a:avLst/>
          </a:prstGeom>
          <a:noFill/>
        </p:spPr>
        <p:txBody>
          <a:bodyPr wrap="square" rtlCol="0">
            <a:spAutoFit/>
          </a:bodyPr>
          <a:lstStyle/>
          <a:p>
            <a:pPr algn="ctr"/>
            <a:fld id="{12E16DA5-BF96-48BE-B698-5653BB9FDDDB}" type="slidenum">
              <a:rPr lang="en-US" sz="9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pPr algn="ctr"/>
              <a:t>‹#›</a:t>
            </a:fld>
            <a:endParaRPr lang="en-US" sz="9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ight Triangle 12">
            <a:extLst>
              <a:ext uri="{FF2B5EF4-FFF2-40B4-BE49-F238E27FC236}">
                <a16:creationId xmlns:a16="http://schemas.microsoft.com/office/drawing/2014/main" id="{69F61C4A-D770-8C4E-9809-C2D1D7E98E35}"/>
              </a:ext>
            </a:extLst>
          </p:cNvPr>
          <p:cNvSpPr/>
          <p:nvPr userDrawn="1"/>
        </p:nvSpPr>
        <p:spPr>
          <a:xfrm rot="16200000">
            <a:off x="8667588" y="6551106"/>
            <a:ext cx="56853" cy="37089"/>
          </a:xfrm>
          <a:prstGeom prst="rtTriangle">
            <a:avLst/>
          </a:prstGeom>
          <a:solidFill>
            <a:srgbClr val="225C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288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kornak@ucsf.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52.png"/><Relationship Id="rId10" Type="http://schemas.openxmlformats.org/officeDocument/2006/relationships/image" Target="../media/image53.png"/><Relationship Id="rId4" Type="http://schemas.openxmlformats.org/officeDocument/2006/relationships/image" Target="../media/image43.png"/><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9.png"/><Relationship Id="rId12"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52.png"/><Relationship Id="rId10" Type="http://schemas.openxmlformats.org/officeDocument/2006/relationships/image" Target="../media/image53.png"/><Relationship Id="rId4" Type="http://schemas.openxmlformats.org/officeDocument/2006/relationships/image" Target="../media/image43.png"/><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2.png"/><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0.png"/><Relationship Id="rId4" Type="http://schemas.openxmlformats.org/officeDocument/2006/relationships/image" Target="../media/image1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B5DC3-1C83-544D-BC30-087AD700E793}"/>
              </a:ext>
            </a:extLst>
          </p:cNvPr>
          <p:cNvSpPr>
            <a:spLocks noGrp="1"/>
          </p:cNvSpPr>
          <p:nvPr>
            <p:ph type="ctrTitle"/>
          </p:nvPr>
        </p:nvSpPr>
        <p:spPr/>
        <p:txBody>
          <a:bodyPr/>
          <a:lstStyle/>
          <a:p>
            <a:r>
              <a:rPr lang="en-US">
                <a:solidFill>
                  <a:schemeClr val="accent1">
                    <a:lumMod val="75000"/>
                  </a:schemeClr>
                </a:solidFill>
              </a:rPr>
              <a:t>Machine Learning in R</a:t>
            </a:r>
            <a:endParaRPr lang="en-US" dirty="0">
              <a:solidFill>
                <a:schemeClr val="accent1">
                  <a:lumMod val="75000"/>
                </a:schemeClr>
              </a:solidFill>
            </a:endParaRPr>
          </a:p>
        </p:txBody>
      </p:sp>
      <p:sp>
        <p:nvSpPr>
          <p:cNvPr id="4" name="Subtitle 3">
            <a:extLst>
              <a:ext uri="{FF2B5EF4-FFF2-40B4-BE49-F238E27FC236}">
                <a16:creationId xmlns:a16="http://schemas.microsoft.com/office/drawing/2014/main" id="{A65DAAD4-191E-E946-9EA5-6627982D620F}"/>
              </a:ext>
            </a:extLst>
          </p:cNvPr>
          <p:cNvSpPr>
            <a:spLocks noGrp="1"/>
          </p:cNvSpPr>
          <p:nvPr>
            <p:ph type="subTitle" idx="1"/>
          </p:nvPr>
        </p:nvSpPr>
        <p:spPr/>
        <p:txBody>
          <a:bodyPr>
            <a:normAutofit lnSpcReduction="10000"/>
          </a:bodyPr>
          <a:lstStyle/>
          <a:p>
            <a:r>
              <a:rPr lang="en-US" dirty="0"/>
              <a:t>Lecture 3 – Linear Algebra, Optimization and Validation</a:t>
            </a:r>
          </a:p>
          <a:p>
            <a:r>
              <a:rPr lang="en-US" dirty="0"/>
              <a:t>John Kornak – Epidemiology and Biostatistics</a:t>
            </a:r>
          </a:p>
          <a:p>
            <a:r>
              <a:rPr lang="en-US" dirty="0">
                <a:hlinkClick r:id="rId2"/>
              </a:rPr>
              <a:t>john.kornak@ucsf.edu</a:t>
            </a:r>
            <a:r>
              <a:rPr lang="en-US" dirty="0"/>
              <a:t> </a:t>
            </a:r>
          </a:p>
        </p:txBody>
      </p:sp>
    </p:spTree>
    <p:extLst>
      <p:ext uri="{BB962C8B-B14F-4D97-AF65-F5344CB8AC3E}">
        <p14:creationId xmlns:p14="http://schemas.microsoft.com/office/powerpoint/2010/main" val="80526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9A6F-38CD-BC4D-92AB-C338A7419B77}"/>
              </a:ext>
            </a:extLst>
          </p:cNvPr>
          <p:cNvSpPr>
            <a:spLocks noGrp="1"/>
          </p:cNvSpPr>
          <p:nvPr>
            <p:ph type="title"/>
          </p:nvPr>
        </p:nvSpPr>
        <p:spPr/>
        <p:txBody>
          <a:bodyPr/>
          <a:lstStyle/>
          <a:p>
            <a:r>
              <a:rPr lang="en-US" dirty="0"/>
              <a:t>Matrix multiplication by a scalar</a:t>
            </a:r>
          </a:p>
        </p:txBody>
      </p:sp>
      <p:sp>
        <p:nvSpPr>
          <p:cNvPr id="3" name="Content Placeholder 2">
            <a:extLst>
              <a:ext uri="{FF2B5EF4-FFF2-40B4-BE49-F238E27FC236}">
                <a16:creationId xmlns:a16="http://schemas.microsoft.com/office/drawing/2014/main" id="{5F195AC3-326D-1D4C-AB99-38C14B3AA261}"/>
              </a:ext>
            </a:extLst>
          </p:cNvPr>
          <p:cNvSpPr>
            <a:spLocks noGrp="1"/>
          </p:cNvSpPr>
          <p:nvPr>
            <p:ph idx="1"/>
          </p:nvPr>
        </p:nvSpPr>
        <p:spPr>
          <a:xfrm>
            <a:off x="559756" y="1728722"/>
            <a:ext cx="7886700" cy="4351338"/>
          </a:xfrm>
        </p:spPr>
        <p:txBody>
          <a:bodyPr/>
          <a:lstStyle/>
          <a:p>
            <a:pPr marL="0" indent="0">
              <a:buNone/>
            </a:pPr>
            <a:r>
              <a:rPr lang="en-US" dirty="0"/>
              <a:t>A </a:t>
            </a:r>
            <a:r>
              <a:rPr lang="en-US" i="1" dirty="0"/>
              <a:t>scalar</a:t>
            </a:r>
            <a:r>
              <a:rPr lang="en-US" dirty="0"/>
              <a:t> is a single value</a:t>
            </a:r>
          </a:p>
          <a:p>
            <a:pPr marL="0" indent="0">
              <a:buNone/>
            </a:pPr>
            <a:r>
              <a:rPr lang="en-US" dirty="0"/>
              <a:t>When a matrix is multiplied by a scalar each element in the matrix is multiplied by the scalar e.g.</a:t>
            </a:r>
          </a:p>
          <a:p>
            <a:pPr marL="0" indent="0">
              <a:buNone/>
            </a:pPr>
            <a:endParaRPr lang="en-US" dirty="0"/>
          </a:p>
          <a:p>
            <a:pPr marL="0" indent="0">
              <a:buNone/>
            </a:pPr>
            <a:endParaRPr lang="en-US" dirty="0"/>
          </a:p>
          <a:p>
            <a:pPr marL="0" indent="0">
              <a:buNone/>
            </a:pPr>
            <a:r>
              <a:rPr lang="en-US" dirty="0"/>
              <a:t>or,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084151C-52A8-A248-80E5-27EB62B5EEF2}"/>
                  </a:ext>
                </a:extLst>
              </p:cNvPr>
              <p:cNvSpPr txBox="1"/>
              <p:nvPr/>
            </p:nvSpPr>
            <p:spPr>
              <a:xfrm>
                <a:off x="1164921" y="3331424"/>
                <a:ext cx="3075586" cy="976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3</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3</m:t>
                                </m:r>
                              </m:e>
                              <m:e>
                                <m:r>
                                  <a:rPr lang="en-US" sz="2400" b="0" i="1" smtClean="0">
                                    <a:solidFill>
                                      <a:srgbClr val="002060"/>
                                    </a:solidFill>
                                    <a:latin typeface="Cambria Math" panose="02040503050406030204" pitchFamily="18" charset="0"/>
                                  </a:rPr>
                                  <m:t>4</m:t>
                                </m:r>
                              </m:e>
                            </m:mr>
                            <m:mr>
                              <m:e>
                                <m:r>
                                  <a:rPr lang="en-US" sz="2400" b="0" i="1" smtClean="0">
                                    <a:solidFill>
                                      <a:srgbClr val="002060"/>
                                    </a:solidFill>
                                    <a:latin typeface="Cambria Math" panose="02040503050406030204" pitchFamily="18" charset="0"/>
                                  </a:rPr>
                                  <m:t>3</m:t>
                                </m:r>
                              </m:e>
                              <m:e>
                                <m:r>
                                  <a:rPr lang="en-US" sz="2400" b="0" i="1" smtClean="0">
                                    <a:solidFill>
                                      <a:srgbClr val="002060"/>
                                    </a:solidFill>
                                    <a:latin typeface="Cambria Math" panose="02040503050406030204" pitchFamily="18" charset="0"/>
                                  </a:rPr>
                                  <m:t>3</m:t>
                                </m:r>
                              </m:e>
                            </m:mr>
                            <m:mr>
                              <m:e>
                                <m:r>
                                  <a:rPr lang="en-US" sz="2400" b="0" i="1" smtClean="0">
                                    <a:solidFill>
                                      <a:srgbClr val="002060"/>
                                    </a:solidFill>
                                    <a:latin typeface="Cambria Math" panose="02040503050406030204" pitchFamily="18" charset="0"/>
                                  </a:rPr>
                                  <m:t>4</m:t>
                                </m:r>
                              </m:e>
                              <m:e>
                                <m:r>
                                  <a:rPr lang="en-US" sz="2400" b="0" i="1" smtClean="0">
                                    <a:solidFill>
                                      <a:srgbClr val="002060"/>
                                    </a:solidFill>
                                    <a:latin typeface="Cambria Math" panose="02040503050406030204" pitchFamily="18" charset="0"/>
                                  </a:rPr>
                                  <m:t>3</m:t>
                                </m:r>
                              </m:e>
                            </m:mr>
                          </m:m>
                        </m:e>
                      </m:d>
                      <m:r>
                        <a:rPr lang="en-US" sz="2400" b="0" i="1" smtClean="0">
                          <a:solidFill>
                            <a:srgbClr val="002060"/>
                          </a:solidFill>
                          <a:latin typeface="Cambria Math" panose="02040503050406030204" pitchFamily="18" charset="0"/>
                        </a:rPr>
                        <m:t>=</m:t>
                      </m:r>
                      <m:d>
                        <m:dPr>
                          <m:ctrlPr>
                            <a:rPr lang="en-US" sz="2400" i="1">
                              <a:solidFill>
                                <a:srgbClr val="002060"/>
                              </a:solidFill>
                              <a:latin typeface="Cambria Math" panose="02040503050406030204" pitchFamily="18" charset="0"/>
                            </a:rPr>
                          </m:ctrlPr>
                        </m:dPr>
                        <m:e>
                          <m:m>
                            <m:mPr>
                              <m:mcs>
                                <m:mc>
                                  <m:mcPr>
                                    <m:count m:val="2"/>
                                    <m:mcJc m:val="center"/>
                                  </m:mcPr>
                                </m:mc>
                              </m:mcs>
                              <m:ctrlPr>
                                <a:rPr lang="en-US" sz="2400" i="1">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9</m:t>
                                </m:r>
                              </m:e>
                              <m:e>
                                <m:r>
                                  <a:rPr lang="en-US" sz="2400" b="0" i="1" smtClean="0">
                                    <a:solidFill>
                                      <a:srgbClr val="002060"/>
                                    </a:solidFill>
                                    <a:latin typeface="Cambria Math" panose="02040503050406030204" pitchFamily="18" charset="0"/>
                                  </a:rPr>
                                  <m:t>12</m:t>
                                </m:r>
                              </m:e>
                            </m:mr>
                            <m:mr>
                              <m:e>
                                <m:r>
                                  <a:rPr lang="en-US" sz="2400" b="0" i="1" smtClean="0">
                                    <a:solidFill>
                                      <a:srgbClr val="002060"/>
                                    </a:solidFill>
                                    <a:latin typeface="Cambria Math" panose="02040503050406030204" pitchFamily="18" charset="0"/>
                                  </a:rPr>
                                  <m:t>9</m:t>
                                </m:r>
                              </m:e>
                              <m:e>
                                <m:r>
                                  <a:rPr lang="en-US" sz="2400" b="0" i="1" smtClean="0">
                                    <a:solidFill>
                                      <a:srgbClr val="002060"/>
                                    </a:solidFill>
                                    <a:latin typeface="Cambria Math" panose="02040503050406030204" pitchFamily="18" charset="0"/>
                                  </a:rPr>
                                  <m:t>9</m:t>
                                </m:r>
                              </m:e>
                            </m:mr>
                            <m:mr>
                              <m:e>
                                <m:r>
                                  <a:rPr lang="en-US" sz="2400" b="0" i="1" smtClean="0">
                                    <a:solidFill>
                                      <a:srgbClr val="002060"/>
                                    </a:solidFill>
                                    <a:latin typeface="Cambria Math" panose="02040503050406030204" pitchFamily="18" charset="0"/>
                                  </a:rPr>
                                  <m:t>12</m:t>
                                </m:r>
                              </m:e>
                              <m:e>
                                <m:r>
                                  <a:rPr lang="en-US" sz="2400" b="0" i="1" smtClean="0">
                                    <a:solidFill>
                                      <a:srgbClr val="002060"/>
                                    </a:solidFill>
                                    <a:latin typeface="Cambria Math" panose="02040503050406030204" pitchFamily="18" charset="0"/>
                                  </a:rPr>
                                  <m:t>9</m:t>
                                </m:r>
                              </m:e>
                            </m:mr>
                          </m:m>
                        </m:e>
                      </m:d>
                    </m:oMath>
                  </m:oMathPara>
                </a14:m>
                <a:endParaRPr lang="en-US" sz="2400" dirty="0">
                  <a:solidFill>
                    <a:srgbClr val="002060"/>
                  </a:solidFill>
                </a:endParaRPr>
              </a:p>
            </p:txBody>
          </p:sp>
        </mc:Choice>
        <mc:Fallback xmlns="">
          <p:sp>
            <p:nvSpPr>
              <p:cNvPr id="4" name="TextBox 3">
                <a:extLst>
                  <a:ext uri="{FF2B5EF4-FFF2-40B4-BE49-F238E27FC236}">
                    <a16:creationId xmlns:a16="http://schemas.microsoft.com/office/drawing/2014/main" id="{0084151C-52A8-A248-80E5-27EB62B5EEF2}"/>
                  </a:ext>
                </a:extLst>
              </p:cNvPr>
              <p:cNvSpPr txBox="1">
                <a:spLocks noRot="1" noChangeAspect="1" noMove="1" noResize="1" noEditPoints="1" noAdjustHandles="1" noChangeArrowheads="1" noChangeShapeType="1" noTextEdit="1"/>
              </p:cNvSpPr>
              <p:nvPr/>
            </p:nvSpPr>
            <p:spPr>
              <a:xfrm>
                <a:off x="1164921" y="3331424"/>
                <a:ext cx="3075586" cy="976614"/>
              </a:xfrm>
              <a:prstGeom prst="rect">
                <a:avLst/>
              </a:prstGeom>
              <a:blipFill>
                <a:blip r:embed="rId2"/>
                <a:stretch>
                  <a:fillRect l="-1646"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48FD05-3297-7044-83E3-AEEF4256EC6C}"/>
                  </a:ext>
                </a:extLst>
              </p:cNvPr>
              <p:cNvSpPr txBox="1"/>
              <p:nvPr/>
            </p:nvSpPr>
            <p:spPr>
              <a:xfrm>
                <a:off x="883085" y="5229616"/>
                <a:ext cx="3509166" cy="623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−2</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1</m:t>
                                </m:r>
                              </m:e>
                              <m:e>
                                <m:r>
                                  <a:rPr lang="en-US" sz="2400" b="0" i="1" smtClean="0">
                                    <a:solidFill>
                                      <a:srgbClr val="002060"/>
                                    </a:solidFill>
                                    <a:latin typeface="Cambria Math" panose="02040503050406030204" pitchFamily="18" charset="0"/>
                                  </a:rPr>
                                  <m:t>−0.5</m:t>
                                </m:r>
                              </m:e>
                            </m:mr>
                            <m:mr>
                              <m:e>
                                <m:r>
                                  <a:rPr lang="en-US" sz="2400" b="0" i="1" smtClean="0">
                                    <a:solidFill>
                                      <a:srgbClr val="002060"/>
                                    </a:solidFill>
                                    <a:latin typeface="Cambria Math" panose="02040503050406030204" pitchFamily="18" charset="0"/>
                                  </a:rPr>
                                  <m:t>1</m:t>
                                </m:r>
                              </m:e>
                              <m:e>
                                <m:r>
                                  <a:rPr lang="en-US" sz="2400" b="0" i="1" smtClean="0">
                                    <a:solidFill>
                                      <a:srgbClr val="002060"/>
                                    </a:solidFill>
                                    <a:latin typeface="Cambria Math" panose="02040503050406030204" pitchFamily="18" charset="0"/>
                                  </a:rPr>
                                  <m:t>0</m:t>
                                </m:r>
                              </m:e>
                            </m:mr>
                          </m:m>
                        </m:e>
                      </m:d>
                      <m:r>
                        <a:rPr lang="en-US" sz="2400" b="0" i="1" smtClean="0">
                          <a:solidFill>
                            <a:srgbClr val="002060"/>
                          </a:solidFill>
                          <a:latin typeface="Cambria Math" panose="02040503050406030204" pitchFamily="18" charset="0"/>
                        </a:rPr>
                        <m:t>=</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2</m:t>
                                </m:r>
                              </m:e>
                              <m:e>
                                <m:r>
                                  <a:rPr lang="en-US" sz="2400" b="0" i="1" smtClean="0">
                                    <a:solidFill>
                                      <a:srgbClr val="002060"/>
                                    </a:solidFill>
                                    <a:latin typeface="Cambria Math" panose="02040503050406030204" pitchFamily="18" charset="0"/>
                                  </a:rPr>
                                  <m:t>1</m:t>
                                </m:r>
                              </m:e>
                            </m:mr>
                            <m:mr>
                              <m:e>
                                <m:r>
                                  <a:rPr lang="en-US" sz="2400" b="0" i="1" smtClean="0">
                                    <a:solidFill>
                                      <a:srgbClr val="002060"/>
                                    </a:solidFill>
                                    <a:latin typeface="Cambria Math" panose="02040503050406030204" pitchFamily="18" charset="0"/>
                                  </a:rPr>
                                  <m:t>−2</m:t>
                                </m:r>
                              </m:e>
                              <m:e>
                                <m:r>
                                  <a:rPr lang="en-US" sz="2400" b="0" i="1" smtClean="0">
                                    <a:solidFill>
                                      <a:srgbClr val="002060"/>
                                    </a:solidFill>
                                    <a:latin typeface="Cambria Math" panose="02040503050406030204" pitchFamily="18" charset="0"/>
                                  </a:rPr>
                                  <m:t>0</m:t>
                                </m:r>
                              </m:e>
                            </m:mr>
                          </m:m>
                        </m:e>
                      </m:d>
                    </m:oMath>
                  </m:oMathPara>
                </a14:m>
                <a:endParaRPr lang="en-US" sz="2400" dirty="0">
                  <a:solidFill>
                    <a:srgbClr val="002060"/>
                  </a:solidFill>
                </a:endParaRPr>
              </a:p>
            </p:txBody>
          </p:sp>
        </mc:Choice>
        <mc:Fallback xmlns="">
          <p:sp>
            <p:nvSpPr>
              <p:cNvPr id="5" name="TextBox 4">
                <a:extLst>
                  <a:ext uri="{FF2B5EF4-FFF2-40B4-BE49-F238E27FC236}">
                    <a16:creationId xmlns:a16="http://schemas.microsoft.com/office/drawing/2014/main" id="{1D48FD05-3297-7044-83E3-AEEF4256EC6C}"/>
                  </a:ext>
                </a:extLst>
              </p:cNvPr>
              <p:cNvSpPr txBox="1">
                <a:spLocks noRot="1" noChangeAspect="1" noMove="1" noResize="1" noEditPoints="1" noAdjustHandles="1" noChangeArrowheads="1" noChangeShapeType="1" noTextEdit="1"/>
              </p:cNvSpPr>
              <p:nvPr/>
            </p:nvSpPr>
            <p:spPr>
              <a:xfrm>
                <a:off x="883085" y="5229616"/>
                <a:ext cx="3509166" cy="623312"/>
              </a:xfrm>
              <a:prstGeom prst="rect">
                <a:avLst/>
              </a:prstGeom>
              <a:blipFill>
                <a:blip r:embed="rId3"/>
                <a:stretch>
                  <a:fillRect t="-2000" b="-1600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5CB6AA7-7FDA-8647-9202-E47F8A31B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416" y="3387660"/>
            <a:ext cx="3873500" cy="2692400"/>
          </a:xfrm>
          <a:prstGeom prst="rect">
            <a:avLst/>
          </a:prstGeom>
        </p:spPr>
      </p:pic>
    </p:spTree>
    <p:extLst>
      <p:ext uri="{BB962C8B-B14F-4D97-AF65-F5344CB8AC3E}">
        <p14:creationId xmlns:p14="http://schemas.microsoft.com/office/powerpoint/2010/main" val="7848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9A6F-38CD-BC4D-92AB-C338A7419B77}"/>
              </a:ext>
            </a:extLst>
          </p:cNvPr>
          <p:cNvSpPr>
            <a:spLocks noGrp="1"/>
          </p:cNvSpPr>
          <p:nvPr>
            <p:ph type="title"/>
          </p:nvPr>
        </p:nvSpPr>
        <p:spPr/>
        <p:txBody>
          <a:bodyPr/>
          <a:lstStyle/>
          <a:p>
            <a:r>
              <a:rPr lang="en-US" dirty="0"/>
              <a:t>Matrix multiplication by a scalar</a:t>
            </a:r>
          </a:p>
        </p:txBody>
      </p:sp>
      <p:sp>
        <p:nvSpPr>
          <p:cNvPr id="3" name="Content Placeholder 2">
            <a:extLst>
              <a:ext uri="{FF2B5EF4-FFF2-40B4-BE49-F238E27FC236}">
                <a16:creationId xmlns:a16="http://schemas.microsoft.com/office/drawing/2014/main" id="{5F195AC3-326D-1D4C-AB99-38C14B3AA261}"/>
              </a:ext>
            </a:extLst>
          </p:cNvPr>
          <p:cNvSpPr>
            <a:spLocks noGrp="1"/>
          </p:cNvSpPr>
          <p:nvPr>
            <p:ph idx="1"/>
          </p:nvPr>
        </p:nvSpPr>
        <p:spPr>
          <a:xfrm>
            <a:off x="559756" y="1728722"/>
            <a:ext cx="7886700" cy="4351338"/>
          </a:xfrm>
        </p:spPr>
        <p:txBody>
          <a:bodyPr/>
          <a:lstStyle/>
          <a:p>
            <a:pPr marL="0" indent="0">
              <a:buNone/>
            </a:pPr>
            <a:r>
              <a:rPr lang="en-US" dirty="0"/>
              <a:t>A </a:t>
            </a:r>
            <a:r>
              <a:rPr lang="en-US" i="1" dirty="0"/>
              <a:t>scalar</a:t>
            </a:r>
            <a:r>
              <a:rPr lang="en-US" dirty="0"/>
              <a:t> is a single value</a:t>
            </a:r>
          </a:p>
          <a:p>
            <a:pPr marL="0" indent="0">
              <a:buNone/>
            </a:pPr>
            <a:r>
              <a:rPr lang="en-US" dirty="0"/>
              <a:t>When a matrix is multiplied by a scalar each element in the matrix is multiplied by the scalar e.g.</a:t>
            </a:r>
          </a:p>
          <a:p>
            <a:pPr marL="0" indent="0">
              <a:buNone/>
            </a:pPr>
            <a:endParaRPr lang="en-US" dirty="0"/>
          </a:p>
          <a:p>
            <a:pPr marL="0" indent="0">
              <a:buNone/>
            </a:pPr>
            <a:endParaRPr lang="en-US" dirty="0"/>
          </a:p>
          <a:p>
            <a:pPr marL="0" indent="0">
              <a:buNone/>
            </a:pPr>
            <a:r>
              <a:rPr lang="en-US" dirty="0"/>
              <a:t>or,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084151C-52A8-A248-80E5-27EB62B5EEF2}"/>
                  </a:ext>
                </a:extLst>
              </p:cNvPr>
              <p:cNvSpPr txBox="1"/>
              <p:nvPr/>
            </p:nvSpPr>
            <p:spPr>
              <a:xfrm>
                <a:off x="1164921" y="3331424"/>
                <a:ext cx="3075586" cy="976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3</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3</m:t>
                                </m:r>
                              </m:e>
                              <m:e>
                                <m:r>
                                  <a:rPr lang="en-US" sz="2400" b="0" i="1" smtClean="0">
                                    <a:solidFill>
                                      <a:srgbClr val="002060"/>
                                    </a:solidFill>
                                    <a:latin typeface="Cambria Math" panose="02040503050406030204" pitchFamily="18" charset="0"/>
                                  </a:rPr>
                                  <m:t>4</m:t>
                                </m:r>
                              </m:e>
                            </m:mr>
                            <m:mr>
                              <m:e>
                                <m:r>
                                  <a:rPr lang="en-US" sz="2400" b="0" i="1" smtClean="0">
                                    <a:solidFill>
                                      <a:srgbClr val="002060"/>
                                    </a:solidFill>
                                    <a:latin typeface="Cambria Math" panose="02040503050406030204" pitchFamily="18" charset="0"/>
                                  </a:rPr>
                                  <m:t>3</m:t>
                                </m:r>
                              </m:e>
                              <m:e>
                                <m:r>
                                  <a:rPr lang="en-US" sz="2400" b="0" i="1" smtClean="0">
                                    <a:solidFill>
                                      <a:srgbClr val="002060"/>
                                    </a:solidFill>
                                    <a:latin typeface="Cambria Math" panose="02040503050406030204" pitchFamily="18" charset="0"/>
                                  </a:rPr>
                                  <m:t>3</m:t>
                                </m:r>
                              </m:e>
                            </m:mr>
                            <m:mr>
                              <m:e>
                                <m:r>
                                  <a:rPr lang="en-US" sz="2400" b="0" i="1" smtClean="0">
                                    <a:solidFill>
                                      <a:srgbClr val="002060"/>
                                    </a:solidFill>
                                    <a:latin typeface="Cambria Math" panose="02040503050406030204" pitchFamily="18" charset="0"/>
                                  </a:rPr>
                                  <m:t>4</m:t>
                                </m:r>
                              </m:e>
                              <m:e>
                                <m:r>
                                  <a:rPr lang="en-US" sz="2400" b="0" i="1" smtClean="0">
                                    <a:solidFill>
                                      <a:srgbClr val="002060"/>
                                    </a:solidFill>
                                    <a:latin typeface="Cambria Math" panose="02040503050406030204" pitchFamily="18" charset="0"/>
                                  </a:rPr>
                                  <m:t>3</m:t>
                                </m:r>
                              </m:e>
                            </m:mr>
                          </m:m>
                        </m:e>
                      </m:d>
                      <m:r>
                        <a:rPr lang="en-US" sz="2400" b="0" i="1" smtClean="0">
                          <a:solidFill>
                            <a:srgbClr val="002060"/>
                          </a:solidFill>
                          <a:latin typeface="Cambria Math" panose="02040503050406030204" pitchFamily="18" charset="0"/>
                        </a:rPr>
                        <m:t>=</m:t>
                      </m:r>
                      <m:d>
                        <m:dPr>
                          <m:ctrlPr>
                            <a:rPr lang="en-US" sz="2400" i="1">
                              <a:solidFill>
                                <a:srgbClr val="002060"/>
                              </a:solidFill>
                              <a:latin typeface="Cambria Math" panose="02040503050406030204" pitchFamily="18" charset="0"/>
                            </a:rPr>
                          </m:ctrlPr>
                        </m:dPr>
                        <m:e>
                          <m:m>
                            <m:mPr>
                              <m:mcs>
                                <m:mc>
                                  <m:mcPr>
                                    <m:count m:val="2"/>
                                    <m:mcJc m:val="center"/>
                                  </m:mcPr>
                                </m:mc>
                              </m:mcs>
                              <m:ctrlPr>
                                <a:rPr lang="en-US" sz="2400" i="1">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9</m:t>
                                </m:r>
                              </m:e>
                              <m:e>
                                <m:r>
                                  <a:rPr lang="en-US" sz="2400" b="0" i="1" smtClean="0">
                                    <a:solidFill>
                                      <a:srgbClr val="002060"/>
                                    </a:solidFill>
                                    <a:latin typeface="Cambria Math" panose="02040503050406030204" pitchFamily="18" charset="0"/>
                                  </a:rPr>
                                  <m:t>12</m:t>
                                </m:r>
                              </m:e>
                            </m:mr>
                            <m:mr>
                              <m:e>
                                <m:r>
                                  <a:rPr lang="en-US" sz="2400" b="0" i="1" smtClean="0">
                                    <a:solidFill>
                                      <a:srgbClr val="002060"/>
                                    </a:solidFill>
                                    <a:latin typeface="Cambria Math" panose="02040503050406030204" pitchFamily="18" charset="0"/>
                                  </a:rPr>
                                  <m:t>9</m:t>
                                </m:r>
                              </m:e>
                              <m:e>
                                <m:r>
                                  <a:rPr lang="en-US" sz="2400" b="0" i="1" smtClean="0">
                                    <a:solidFill>
                                      <a:srgbClr val="002060"/>
                                    </a:solidFill>
                                    <a:latin typeface="Cambria Math" panose="02040503050406030204" pitchFamily="18" charset="0"/>
                                  </a:rPr>
                                  <m:t>9</m:t>
                                </m:r>
                              </m:e>
                            </m:mr>
                            <m:mr>
                              <m:e>
                                <m:r>
                                  <a:rPr lang="en-US" sz="2400" b="0" i="1" smtClean="0">
                                    <a:solidFill>
                                      <a:srgbClr val="002060"/>
                                    </a:solidFill>
                                    <a:latin typeface="Cambria Math" panose="02040503050406030204" pitchFamily="18" charset="0"/>
                                  </a:rPr>
                                  <m:t>12</m:t>
                                </m:r>
                              </m:e>
                              <m:e>
                                <m:r>
                                  <a:rPr lang="en-US" sz="2400" b="0" i="1" smtClean="0">
                                    <a:solidFill>
                                      <a:srgbClr val="002060"/>
                                    </a:solidFill>
                                    <a:latin typeface="Cambria Math" panose="02040503050406030204" pitchFamily="18" charset="0"/>
                                  </a:rPr>
                                  <m:t>9</m:t>
                                </m:r>
                              </m:e>
                            </m:mr>
                          </m:m>
                        </m:e>
                      </m:d>
                    </m:oMath>
                  </m:oMathPara>
                </a14:m>
                <a:endParaRPr lang="en-US" sz="2400" dirty="0">
                  <a:solidFill>
                    <a:srgbClr val="002060"/>
                  </a:solidFill>
                </a:endParaRPr>
              </a:p>
            </p:txBody>
          </p:sp>
        </mc:Choice>
        <mc:Fallback xmlns="">
          <p:sp>
            <p:nvSpPr>
              <p:cNvPr id="4" name="TextBox 3">
                <a:extLst>
                  <a:ext uri="{FF2B5EF4-FFF2-40B4-BE49-F238E27FC236}">
                    <a16:creationId xmlns:a16="http://schemas.microsoft.com/office/drawing/2014/main" id="{0084151C-52A8-A248-80E5-27EB62B5EEF2}"/>
                  </a:ext>
                </a:extLst>
              </p:cNvPr>
              <p:cNvSpPr txBox="1">
                <a:spLocks noRot="1" noChangeAspect="1" noMove="1" noResize="1" noEditPoints="1" noAdjustHandles="1" noChangeArrowheads="1" noChangeShapeType="1" noTextEdit="1"/>
              </p:cNvSpPr>
              <p:nvPr/>
            </p:nvSpPr>
            <p:spPr>
              <a:xfrm>
                <a:off x="1164921" y="3331424"/>
                <a:ext cx="3075586" cy="976614"/>
              </a:xfrm>
              <a:prstGeom prst="rect">
                <a:avLst/>
              </a:prstGeom>
              <a:blipFill>
                <a:blip r:embed="rId2"/>
                <a:stretch>
                  <a:fillRect l="-1646"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48FD05-3297-7044-83E3-AEEF4256EC6C}"/>
                  </a:ext>
                </a:extLst>
              </p:cNvPr>
              <p:cNvSpPr txBox="1"/>
              <p:nvPr/>
            </p:nvSpPr>
            <p:spPr>
              <a:xfrm>
                <a:off x="883085" y="5229616"/>
                <a:ext cx="3509166" cy="623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−2</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1</m:t>
                                </m:r>
                              </m:e>
                              <m:e>
                                <m:r>
                                  <a:rPr lang="en-US" sz="2400" b="0" i="1" smtClean="0">
                                    <a:solidFill>
                                      <a:srgbClr val="002060"/>
                                    </a:solidFill>
                                    <a:latin typeface="Cambria Math" panose="02040503050406030204" pitchFamily="18" charset="0"/>
                                  </a:rPr>
                                  <m:t>−0.5</m:t>
                                </m:r>
                              </m:e>
                            </m:mr>
                            <m:mr>
                              <m:e>
                                <m:r>
                                  <a:rPr lang="en-US" sz="2400" b="0" i="1" smtClean="0">
                                    <a:solidFill>
                                      <a:srgbClr val="002060"/>
                                    </a:solidFill>
                                    <a:latin typeface="Cambria Math" panose="02040503050406030204" pitchFamily="18" charset="0"/>
                                  </a:rPr>
                                  <m:t>1</m:t>
                                </m:r>
                              </m:e>
                              <m:e>
                                <m:r>
                                  <a:rPr lang="en-US" sz="2400" b="0" i="1" smtClean="0">
                                    <a:solidFill>
                                      <a:srgbClr val="002060"/>
                                    </a:solidFill>
                                    <a:latin typeface="Cambria Math" panose="02040503050406030204" pitchFamily="18" charset="0"/>
                                  </a:rPr>
                                  <m:t>0</m:t>
                                </m:r>
                              </m:e>
                            </m:mr>
                          </m:m>
                        </m:e>
                      </m:d>
                      <m:r>
                        <a:rPr lang="en-US" sz="2400" b="0" i="1" smtClean="0">
                          <a:solidFill>
                            <a:srgbClr val="002060"/>
                          </a:solidFill>
                          <a:latin typeface="Cambria Math" panose="02040503050406030204" pitchFamily="18" charset="0"/>
                        </a:rPr>
                        <m:t>=</m:t>
                      </m:r>
                      <m:d>
                        <m:dPr>
                          <m:ctrlPr>
                            <a:rPr lang="en-US" sz="2400" b="0" i="1" smtClean="0">
                              <a:solidFill>
                                <a:srgbClr val="002060"/>
                              </a:solidFill>
                              <a:latin typeface="Cambria Math" panose="02040503050406030204" pitchFamily="18" charset="0"/>
                            </a:rPr>
                          </m:ctrlPr>
                        </m:dPr>
                        <m:e>
                          <m:m>
                            <m:mPr>
                              <m:mcs>
                                <m:mc>
                                  <m:mcPr>
                                    <m:count m:val="2"/>
                                    <m:mcJc m:val="center"/>
                                  </m:mcPr>
                                </m:mc>
                              </m:mcs>
                              <m:ctrlPr>
                                <a:rPr lang="en-US" sz="2400" b="0" i="1" smtClean="0">
                                  <a:solidFill>
                                    <a:srgbClr val="002060"/>
                                  </a:solidFill>
                                  <a:latin typeface="Cambria Math" panose="02040503050406030204" pitchFamily="18" charset="0"/>
                                </a:rPr>
                              </m:ctrlPr>
                            </m:mPr>
                            <m:mr>
                              <m:e>
                                <m:r>
                                  <m:rPr>
                                    <m:brk m:alnAt="7"/>
                                  </m:rP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2</m:t>
                                </m:r>
                              </m:e>
                              <m:e>
                                <m:r>
                                  <a:rPr lang="en-US" sz="2400" b="0" i="1" smtClean="0">
                                    <a:solidFill>
                                      <a:srgbClr val="002060"/>
                                    </a:solidFill>
                                    <a:latin typeface="Cambria Math" panose="02040503050406030204" pitchFamily="18" charset="0"/>
                                  </a:rPr>
                                  <m:t>1</m:t>
                                </m:r>
                              </m:e>
                            </m:mr>
                            <m:mr>
                              <m:e>
                                <m:r>
                                  <a:rPr lang="en-US" sz="2400" b="0" i="1" smtClean="0">
                                    <a:solidFill>
                                      <a:srgbClr val="002060"/>
                                    </a:solidFill>
                                    <a:latin typeface="Cambria Math" panose="02040503050406030204" pitchFamily="18" charset="0"/>
                                  </a:rPr>
                                  <m:t>−2</m:t>
                                </m:r>
                              </m:e>
                              <m:e>
                                <m:r>
                                  <a:rPr lang="en-US" sz="2400" b="0" i="1" smtClean="0">
                                    <a:solidFill>
                                      <a:srgbClr val="002060"/>
                                    </a:solidFill>
                                    <a:latin typeface="Cambria Math" panose="02040503050406030204" pitchFamily="18" charset="0"/>
                                  </a:rPr>
                                  <m:t>0</m:t>
                                </m:r>
                              </m:e>
                            </m:mr>
                          </m:m>
                        </m:e>
                      </m:d>
                    </m:oMath>
                  </m:oMathPara>
                </a14:m>
                <a:endParaRPr lang="en-US" sz="2400" dirty="0">
                  <a:solidFill>
                    <a:srgbClr val="002060"/>
                  </a:solidFill>
                </a:endParaRPr>
              </a:p>
            </p:txBody>
          </p:sp>
        </mc:Choice>
        <mc:Fallback xmlns="">
          <p:sp>
            <p:nvSpPr>
              <p:cNvPr id="5" name="TextBox 4">
                <a:extLst>
                  <a:ext uri="{FF2B5EF4-FFF2-40B4-BE49-F238E27FC236}">
                    <a16:creationId xmlns:a16="http://schemas.microsoft.com/office/drawing/2014/main" id="{1D48FD05-3297-7044-83E3-AEEF4256EC6C}"/>
                  </a:ext>
                </a:extLst>
              </p:cNvPr>
              <p:cNvSpPr txBox="1">
                <a:spLocks noRot="1" noChangeAspect="1" noMove="1" noResize="1" noEditPoints="1" noAdjustHandles="1" noChangeArrowheads="1" noChangeShapeType="1" noTextEdit="1"/>
              </p:cNvSpPr>
              <p:nvPr/>
            </p:nvSpPr>
            <p:spPr>
              <a:xfrm>
                <a:off x="883085" y="5229616"/>
                <a:ext cx="3509166" cy="623312"/>
              </a:xfrm>
              <a:prstGeom prst="rect">
                <a:avLst/>
              </a:prstGeom>
              <a:blipFill>
                <a:blip r:embed="rId3"/>
                <a:stretch>
                  <a:fillRect t="-2000" b="-1600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5CB6AA7-7FDA-8647-9202-E47F8A31B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416" y="3387660"/>
            <a:ext cx="3873500" cy="2692400"/>
          </a:xfrm>
          <a:prstGeom prst="rect">
            <a:avLst/>
          </a:prstGeom>
        </p:spPr>
      </p:pic>
      <p:sp>
        <p:nvSpPr>
          <p:cNvPr id="6" name="TextBox 5">
            <a:extLst>
              <a:ext uri="{FF2B5EF4-FFF2-40B4-BE49-F238E27FC236}">
                <a16:creationId xmlns:a16="http://schemas.microsoft.com/office/drawing/2014/main" id="{3A50DF0D-BC91-2A49-B513-935806BC4076}"/>
              </a:ext>
            </a:extLst>
          </p:cNvPr>
          <p:cNvSpPr txBox="1"/>
          <p:nvPr/>
        </p:nvSpPr>
        <p:spPr>
          <a:xfrm>
            <a:off x="59554" y="6017629"/>
            <a:ext cx="6304033" cy="523220"/>
          </a:xfrm>
          <a:prstGeom prst="rect">
            <a:avLst/>
          </a:prstGeom>
          <a:noFill/>
        </p:spPr>
        <p:txBody>
          <a:bodyPr wrap="none" rtlCol="0">
            <a:spAutoFit/>
          </a:bodyPr>
          <a:lstStyle/>
          <a:p>
            <a:r>
              <a:rPr lang="en-US" sz="2800" b="1" dirty="0">
                <a:solidFill>
                  <a:srgbClr val="7030A0"/>
                </a:solidFill>
              </a:rPr>
              <a:t>What about multiplication of 2 matrices?</a:t>
            </a:r>
          </a:p>
        </p:txBody>
      </p:sp>
    </p:spTree>
    <p:extLst>
      <p:ext uri="{BB962C8B-B14F-4D97-AF65-F5344CB8AC3E}">
        <p14:creationId xmlns:p14="http://schemas.microsoft.com/office/powerpoint/2010/main" val="163037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Tree>
    <p:extLst>
      <p:ext uri="{BB962C8B-B14F-4D97-AF65-F5344CB8AC3E}">
        <p14:creationId xmlns:p14="http://schemas.microsoft.com/office/powerpoint/2010/main" val="387508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m:t>
                                </m:r>
                              </m:e>
                            </m:mr>
                            <m:mr>
                              <m:e>
                                <m:r>
                                  <a:rPr lang="en-US" b="0" i="1" smtClean="0">
                                    <a:solidFill>
                                      <a:srgbClr val="1D41FF"/>
                                    </a:solidFill>
                                    <a:latin typeface="Cambria Math" panose="02040503050406030204" pitchFamily="18" charset="0"/>
                                  </a:rPr>
                                  <m:t>?</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Tree>
    <p:extLst>
      <p:ext uri="{BB962C8B-B14F-4D97-AF65-F5344CB8AC3E}">
        <p14:creationId xmlns:p14="http://schemas.microsoft.com/office/powerpoint/2010/main" val="323572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m:t>
                                </m:r>
                              </m:e>
                            </m:mr>
                            <m:mr>
                              <m:e>
                                <m:r>
                                  <a:rPr lang="en-US" b="0" i="1" smtClean="0">
                                    <a:solidFill>
                                      <a:srgbClr val="1D41FF"/>
                                    </a:solidFill>
                                    <a:latin typeface="Cambria Math" panose="02040503050406030204" pitchFamily="18" charset="0"/>
                                  </a:rPr>
                                  <m:t>?</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99655" y="3477492"/>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919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m:t>
                                </m:r>
                              </m:e>
                            </m:mr>
                            <m:mr>
                              <m:e>
                                <m:r>
                                  <a:rPr lang="en-US" b="0" i="1" smtClean="0">
                                    <a:solidFill>
                                      <a:srgbClr val="1D41FF"/>
                                    </a:solidFill>
                                    <a:latin typeface="Cambria Math" panose="02040503050406030204" pitchFamily="18" charset="0"/>
                                  </a:rPr>
                                  <m:t>?</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99655" y="3477492"/>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c 3">
            <a:extLst>
              <a:ext uri="{FF2B5EF4-FFF2-40B4-BE49-F238E27FC236}">
                <a16:creationId xmlns:a16="http://schemas.microsoft.com/office/drawing/2014/main" id="{4AD827A8-87AC-D547-8210-D74672F721DA}"/>
              </a:ext>
            </a:extLst>
          </p:cNvPr>
          <p:cNvSpPr/>
          <p:nvPr/>
        </p:nvSpPr>
        <p:spPr>
          <a:xfrm rot="21380011">
            <a:off x="1385500" y="3203089"/>
            <a:ext cx="750878" cy="354836"/>
          </a:xfrm>
          <a:prstGeom prst="arc">
            <a:avLst>
              <a:gd name="adj1" fmla="val 10736129"/>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16591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7</m:t>
                                </m:r>
                              </m:e>
                            </m:mr>
                            <m:mr>
                              <m:e>
                                <m:r>
                                  <a:rPr lang="en-US" b="0" i="1" smtClean="0">
                                    <a:solidFill>
                                      <a:srgbClr val="1D41FF"/>
                                    </a:solidFill>
                                    <a:latin typeface="Cambria Math" panose="02040503050406030204" pitchFamily="18" charset="0"/>
                                  </a:rPr>
                                  <m:t>?</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99655" y="3477492"/>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454F90-FBFD-2E49-BDD7-4BF867CC1CC4}"/>
                  </a:ext>
                </a:extLst>
              </p:cNvPr>
              <p:cNvSpPr txBox="1"/>
              <p:nvPr/>
            </p:nvSpPr>
            <p:spPr>
              <a:xfrm>
                <a:off x="1002453" y="5100320"/>
                <a:ext cx="4963090" cy="646331"/>
              </a:xfrm>
              <a:prstGeom prst="rect">
                <a:avLst/>
              </a:prstGeom>
              <a:noFill/>
            </p:spPr>
            <p:txBody>
              <a:bodyPr wrap="none" rtlCol="0">
                <a:spAutoFit/>
              </a:bodyPr>
              <a:lstStyle/>
              <a:p>
                <a:r>
                  <a:rPr lang="en-US" dirty="0">
                    <a:solidFill>
                      <a:srgbClr val="C00000"/>
                    </a:solidFill>
                  </a:rPr>
                  <a:t>Multiply element by element and add together, i.e.</a:t>
                </a:r>
              </a:p>
              <a:p>
                <a:pPr/>
                <a14:m>
                  <m:oMathPara xmlns:m="http://schemas.openxmlformats.org/officeDocument/2006/math">
                    <m:oMathParaPr>
                      <m:jc m:val="centerGroup"/>
                    </m:oMathParaPr>
                    <m:oMath xmlns:m="http://schemas.openxmlformats.org/officeDocument/2006/math">
                      <m:r>
                        <a:rPr lang="en-US" b="0" i="1" smtClean="0">
                          <a:solidFill>
                            <a:srgbClr val="1D41FF"/>
                          </a:solidFill>
                          <a:latin typeface="Cambria Math" panose="02040503050406030204" pitchFamily="18" charset="0"/>
                        </a:rPr>
                        <m:t>3</m:t>
                      </m:r>
                      <m:r>
                        <a:rPr lang="en-US" b="0" i="1" smtClean="0">
                          <a:solidFill>
                            <a:srgbClr val="1D41FF"/>
                          </a:solidFill>
                          <a:latin typeface="Cambria Math" panose="02040503050406030204" pitchFamily="18" charset="0"/>
                          <a:ea typeface="Cambria Math" panose="02040503050406030204" pitchFamily="18" charset="0"/>
                        </a:rPr>
                        <m:t>×2+1×1=7</m:t>
                      </m:r>
                    </m:oMath>
                  </m:oMathPara>
                </a14:m>
                <a:endParaRPr lang="en-US" dirty="0">
                  <a:solidFill>
                    <a:srgbClr val="1D41FF"/>
                  </a:solidFill>
                </a:endParaRPr>
              </a:p>
            </p:txBody>
          </p:sp>
        </mc:Choice>
        <mc:Fallback xmlns="">
          <p:sp>
            <p:nvSpPr>
              <p:cNvPr id="7" name="TextBox 6">
                <a:extLst>
                  <a:ext uri="{FF2B5EF4-FFF2-40B4-BE49-F238E27FC236}">
                    <a16:creationId xmlns:a16="http://schemas.microsoft.com/office/drawing/2014/main" id="{EA454F90-FBFD-2E49-BDD7-4BF867CC1CC4}"/>
                  </a:ext>
                </a:extLst>
              </p:cNvPr>
              <p:cNvSpPr txBox="1">
                <a:spLocks noRot="1" noChangeAspect="1" noMove="1" noResize="1" noEditPoints="1" noAdjustHandles="1" noChangeArrowheads="1" noChangeShapeType="1" noTextEdit="1"/>
              </p:cNvSpPr>
              <p:nvPr/>
            </p:nvSpPr>
            <p:spPr>
              <a:xfrm>
                <a:off x="1002453" y="5100320"/>
                <a:ext cx="4963090" cy="646331"/>
              </a:xfrm>
              <a:prstGeom prst="rect">
                <a:avLst/>
              </a:prstGeom>
              <a:blipFill>
                <a:blip r:embed="rId3"/>
                <a:stretch>
                  <a:fillRect l="-1020" t="-3922"/>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B478D6F6-05B2-F344-9290-6C6158413006}"/>
              </a:ext>
            </a:extLst>
          </p:cNvPr>
          <p:cNvSpPr/>
          <p:nvPr/>
        </p:nvSpPr>
        <p:spPr>
          <a:xfrm rot="19909907">
            <a:off x="2331036" y="3633710"/>
            <a:ext cx="750878" cy="354836"/>
          </a:xfrm>
          <a:prstGeom prst="arc">
            <a:avLst>
              <a:gd name="adj1" fmla="val 11627576"/>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E5FA5B2-3FFC-CE4B-AEE6-EB03A82AD6F2}"/>
              </a:ext>
            </a:extLst>
          </p:cNvPr>
          <p:cNvCxnSpPr>
            <a:cxnSpLocks/>
          </p:cNvCxnSpPr>
          <p:nvPr/>
        </p:nvCxnSpPr>
        <p:spPr>
          <a:xfrm>
            <a:off x="1624908" y="3784265"/>
            <a:ext cx="456675" cy="406911"/>
          </a:xfrm>
          <a:prstGeom prst="straightConnector1">
            <a:avLst/>
          </a:prstGeom>
          <a:ln w="25400">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E5A31525-15A2-4845-8838-378FF125F3BB}"/>
              </a:ext>
            </a:extLst>
          </p:cNvPr>
          <p:cNvSpPr/>
          <p:nvPr/>
        </p:nvSpPr>
        <p:spPr>
          <a:xfrm rot="21203142">
            <a:off x="996568" y="3433222"/>
            <a:ext cx="1116277" cy="483593"/>
          </a:xfrm>
          <a:prstGeom prst="arc">
            <a:avLst>
              <a:gd name="adj1" fmla="val 11627576"/>
              <a:gd name="adj2" fmla="val 0"/>
            </a:avLst>
          </a:prstGeom>
          <a:ln w="25400">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73941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solidFill>
                      <a:schemeClr val="bg1"/>
                    </a:solidFill>
                  </a:rPr>
                  <a:t>Matrix multiplication diverges from what you might expect. We will start with a matrix multiplying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7</m:t>
                                </m:r>
                              </m:e>
                            </m:mr>
                            <m:mr>
                              <m:e>
                                <m:r>
                                  <a:rPr lang="en-US" b="0" i="1" smtClean="0">
                                    <a:solidFill>
                                      <a:srgbClr val="1D41FF"/>
                                    </a:solidFill>
                                    <a:latin typeface="Cambria Math" panose="02040503050406030204" pitchFamily="18" charset="0"/>
                                  </a:rPr>
                                  <m:t>?</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r="-1125"/>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99655" y="3477492"/>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c 3">
            <a:extLst>
              <a:ext uri="{FF2B5EF4-FFF2-40B4-BE49-F238E27FC236}">
                <a16:creationId xmlns:a16="http://schemas.microsoft.com/office/drawing/2014/main" id="{4AD827A8-87AC-D547-8210-D74672F721DA}"/>
              </a:ext>
            </a:extLst>
          </p:cNvPr>
          <p:cNvSpPr/>
          <p:nvPr/>
        </p:nvSpPr>
        <p:spPr>
          <a:xfrm rot="21380011">
            <a:off x="1385500" y="3203089"/>
            <a:ext cx="750878" cy="354836"/>
          </a:xfrm>
          <a:prstGeom prst="arc">
            <a:avLst>
              <a:gd name="adj1" fmla="val 10736129"/>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454F90-FBFD-2E49-BDD7-4BF867CC1CC4}"/>
                  </a:ext>
                </a:extLst>
              </p:cNvPr>
              <p:cNvSpPr txBox="1"/>
              <p:nvPr/>
            </p:nvSpPr>
            <p:spPr>
              <a:xfrm>
                <a:off x="1002453" y="5100320"/>
                <a:ext cx="4963090" cy="646331"/>
              </a:xfrm>
              <a:prstGeom prst="rect">
                <a:avLst/>
              </a:prstGeom>
              <a:noFill/>
            </p:spPr>
            <p:txBody>
              <a:bodyPr wrap="none" rtlCol="0">
                <a:spAutoFit/>
              </a:bodyPr>
              <a:lstStyle/>
              <a:p>
                <a:r>
                  <a:rPr lang="en-US" dirty="0">
                    <a:solidFill>
                      <a:srgbClr val="C00000"/>
                    </a:solidFill>
                  </a:rPr>
                  <a:t>Multiply element by element and add together, i.e.</a:t>
                </a:r>
              </a:p>
              <a:p>
                <a:pPr/>
                <a14:m>
                  <m:oMathPara xmlns:m="http://schemas.openxmlformats.org/officeDocument/2006/math">
                    <m:oMathParaPr>
                      <m:jc m:val="centerGroup"/>
                    </m:oMathParaPr>
                    <m:oMath xmlns:m="http://schemas.openxmlformats.org/officeDocument/2006/math">
                      <m:r>
                        <a:rPr lang="en-US" b="0" i="1" smtClean="0">
                          <a:solidFill>
                            <a:srgbClr val="1D41FF"/>
                          </a:solidFill>
                          <a:latin typeface="Cambria Math" panose="02040503050406030204" pitchFamily="18" charset="0"/>
                        </a:rPr>
                        <m:t>3</m:t>
                      </m:r>
                      <m:r>
                        <a:rPr lang="en-US" b="0" i="1" smtClean="0">
                          <a:solidFill>
                            <a:srgbClr val="1D41FF"/>
                          </a:solidFill>
                          <a:latin typeface="Cambria Math" panose="02040503050406030204" pitchFamily="18" charset="0"/>
                          <a:ea typeface="Cambria Math" panose="02040503050406030204" pitchFamily="18" charset="0"/>
                        </a:rPr>
                        <m:t>×2+1×1=7</m:t>
                      </m:r>
                    </m:oMath>
                  </m:oMathPara>
                </a14:m>
                <a:endParaRPr lang="en-US" dirty="0">
                  <a:solidFill>
                    <a:srgbClr val="1D41FF"/>
                  </a:solidFill>
                </a:endParaRPr>
              </a:p>
            </p:txBody>
          </p:sp>
        </mc:Choice>
        <mc:Fallback xmlns="">
          <p:sp>
            <p:nvSpPr>
              <p:cNvPr id="7" name="TextBox 6">
                <a:extLst>
                  <a:ext uri="{FF2B5EF4-FFF2-40B4-BE49-F238E27FC236}">
                    <a16:creationId xmlns:a16="http://schemas.microsoft.com/office/drawing/2014/main" id="{EA454F90-FBFD-2E49-BDD7-4BF867CC1CC4}"/>
                  </a:ext>
                </a:extLst>
              </p:cNvPr>
              <p:cNvSpPr txBox="1">
                <a:spLocks noRot="1" noChangeAspect="1" noMove="1" noResize="1" noEditPoints="1" noAdjustHandles="1" noChangeArrowheads="1" noChangeShapeType="1" noTextEdit="1"/>
              </p:cNvSpPr>
              <p:nvPr/>
            </p:nvSpPr>
            <p:spPr>
              <a:xfrm>
                <a:off x="1002453" y="5100320"/>
                <a:ext cx="4963090" cy="646331"/>
              </a:xfrm>
              <a:prstGeom prst="rect">
                <a:avLst/>
              </a:prstGeom>
              <a:blipFill>
                <a:blip r:embed="rId3"/>
                <a:stretch>
                  <a:fillRect l="-1020" t="-3922"/>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B478D6F6-05B2-F344-9290-6C6158413006}"/>
              </a:ext>
            </a:extLst>
          </p:cNvPr>
          <p:cNvSpPr/>
          <p:nvPr/>
        </p:nvSpPr>
        <p:spPr>
          <a:xfrm rot="19909907">
            <a:off x="2331036" y="3633710"/>
            <a:ext cx="750878" cy="354836"/>
          </a:xfrm>
          <a:prstGeom prst="arc">
            <a:avLst>
              <a:gd name="adj1" fmla="val 11627576"/>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1854EB-8A50-1544-92DA-925A76CAF073}"/>
                  </a:ext>
                </a:extLst>
              </p:cNvPr>
              <p:cNvSpPr txBox="1"/>
              <p:nvPr/>
            </p:nvSpPr>
            <p:spPr>
              <a:xfrm>
                <a:off x="1236494" y="2910644"/>
                <a:ext cx="982961" cy="369332"/>
              </a:xfrm>
              <a:prstGeom prst="rect">
                <a:avLst/>
              </a:prstGeom>
              <a:noFill/>
            </p:spPr>
            <p:txBody>
              <a:bodyPr wrap="none" rtlCol="0">
                <a:spAutoFit/>
              </a:bodyPr>
              <a:lstStyle/>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and </a:t>
                </a:r>
                <a14:m>
                  <m:oMath xmlns:m="http://schemas.openxmlformats.org/officeDocument/2006/math">
                    <m:r>
                      <a:rPr lang="en-US" b="0" i="1" smtClean="0">
                        <a:solidFill>
                          <a:srgbClr val="C00000"/>
                        </a:solidFill>
                        <a:latin typeface="Cambria Math" panose="02040503050406030204" pitchFamily="18" charset="0"/>
                      </a:rPr>
                      <m:t>+</m:t>
                    </m:r>
                  </m:oMath>
                </a14:m>
                <a:endParaRPr lang="en-US" dirty="0">
                  <a:solidFill>
                    <a:srgbClr val="C00000"/>
                  </a:solidFill>
                </a:endParaRPr>
              </a:p>
            </p:txBody>
          </p:sp>
        </mc:Choice>
        <mc:Fallback xmlns="">
          <p:sp>
            <p:nvSpPr>
              <p:cNvPr id="9" name="TextBox 8">
                <a:extLst>
                  <a:ext uri="{FF2B5EF4-FFF2-40B4-BE49-F238E27FC236}">
                    <a16:creationId xmlns:a16="http://schemas.microsoft.com/office/drawing/2014/main" id="{551854EB-8A50-1544-92DA-925A76CAF073}"/>
                  </a:ext>
                </a:extLst>
              </p:cNvPr>
              <p:cNvSpPr txBox="1">
                <a:spLocks noRot="1" noChangeAspect="1" noMove="1" noResize="1" noEditPoints="1" noAdjustHandles="1" noChangeArrowheads="1" noChangeShapeType="1" noTextEdit="1"/>
              </p:cNvSpPr>
              <p:nvPr/>
            </p:nvSpPr>
            <p:spPr>
              <a:xfrm>
                <a:off x="1236494" y="2910644"/>
                <a:ext cx="982961" cy="369332"/>
              </a:xfrm>
              <a:prstGeom prst="rect">
                <a:avLst/>
              </a:prstGeom>
              <a:blipFill>
                <a:blip r:embed="rId4"/>
                <a:stretch>
                  <a:fillRect t="-3333" b="-23333"/>
                </a:stretch>
              </a:blipFill>
            </p:spPr>
            <p:txBody>
              <a:bodyPr/>
              <a:lstStyle/>
              <a:p>
                <a:r>
                  <a:rPr lang="en-US">
                    <a:noFill/>
                  </a:rPr>
                  <a:t> </a:t>
                </a:r>
              </a:p>
            </p:txBody>
          </p:sp>
        </mc:Fallback>
      </mc:AlternateContent>
    </p:spTree>
    <p:extLst>
      <p:ext uri="{BB962C8B-B14F-4D97-AF65-F5344CB8AC3E}">
        <p14:creationId xmlns:p14="http://schemas.microsoft.com/office/powerpoint/2010/main" val="114236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solidFill>
                      <a:schemeClr val="bg1"/>
                    </a:solidFill>
                  </a:rPr>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7</m:t>
                                </m:r>
                              </m:e>
                            </m:mr>
                            <m:mr>
                              <m:e>
                                <m:r>
                                  <a:rPr lang="en-US" b="0" i="1" smtClean="0">
                                    <a:solidFill>
                                      <a:srgbClr val="1D41FF"/>
                                    </a:solidFill>
                                    <a:latin typeface="Cambria Math" panose="02040503050406030204" pitchFamily="18" charset="0"/>
                                  </a:rPr>
                                  <m:t>8</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54603" y="3958084"/>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c 3">
            <a:extLst>
              <a:ext uri="{FF2B5EF4-FFF2-40B4-BE49-F238E27FC236}">
                <a16:creationId xmlns:a16="http://schemas.microsoft.com/office/drawing/2014/main" id="{4AD827A8-87AC-D547-8210-D74672F721DA}"/>
              </a:ext>
            </a:extLst>
          </p:cNvPr>
          <p:cNvSpPr/>
          <p:nvPr/>
        </p:nvSpPr>
        <p:spPr>
          <a:xfrm rot="19893176">
            <a:off x="1209356" y="3398404"/>
            <a:ext cx="831155" cy="726977"/>
          </a:xfrm>
          <a:prstGeom prst="arc">
            <a:avLst>
              <a:gd name="adj1" fmla="val 10866988"/>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454F90-FBFD-2E49-BDD7-4BF867CC1CC4}"/>
                  </a:ext>
                </a:extLst>
              </p:cNvPr>
              <p:cNvSpPr txBox="1"/>
              <p:nvPr/>
            </p:nvSpPr>
            <p:spPr>
              <a:xfrm>
                <a:off x="1002453" y="5100320"/>
                <a:ext cx="4963090" cy="646331"/>
              </a:xfrm>
              <a:prstGeom prst="rect">
                <a:avLst/>
              </a:prstGeom>
              <a:noFill/>
            </p:spPr>
            <p:txBody>
              <a:bodyPr wrap="none" rtlCol="0">
                <a:spAutoFit/>
              </a:bodyPr>
              <a:lstStyle/>
              <a:p>
                <a:r>
                  <a:rPr lang="en-US" dirty="0">
                    <a:solidFill>
                      <a:srgbClr val="C00000"/>
                    </a:solidFill>
                  </a:rPr>
                  <a:t>Multiply element by element and add together, i.e.</a:t>
                </a:r>
              </a:p>
              <a:p>
                <a:pPr/>
                <a14:m>
                  <m:oMathPara xmlns:m="http://schemas.openxmlformats.org/officeDocument/2006/math">
                    <m:oMathParaPr>
                      <m:jc m:val="centerGroup"/>
                    </m:oMathParaPr>
                    <m:oMath xmlns:m="http://schemas.openxmlformats.org/officeDocument/2006/math">
                      <m:r>
                        <a:rPr lang="en-US" i="1">
                          <a:solidFill>
                            <a:srgbClr val="1D41FF"/>
                          </a:solidFill>
                          <a:latin typeface="Cambria Math" panose="02040503050406030204" pitchFamily="18" charset="0"/>
                        </a:rPr>
                        <m:t>2</m:t>
                      </m:r>
                      <m:r>
                        <a:rPr lang="en-US" b="0" i="1" smtClean="0">
                          <a:solidFill>
                            <a:srgbClr val="1D41FF"/>
                          </a:solidFill>
                          <a:latin typeface="Cambria Math" panose="02040503050406030204" pitchFamily="18" charset="0"/>
                          <a:ea typeface="Cambria Math" panose="02040503050406030204" pitchFamily="18" charset="0"/>
                        </a:rPr>
                        <m:t>×2+4×1=8</m:t>
                      </m:r>
                    </m:oMath>
                  </m:oMathPara>
                </a14:m>
                <a:endParaRPr lang="en-US" dirty="0">
                  <a:solidFill>
                    <a:srgbClr val="1D41FF"/>
                  </a:solidFill>
                </a:endParaRPr>
              </a:p>
            </p:txBody>
          </p:sp>
        </mc:Choice>
        <mc:Fallback xmlns="">
          <p:sp>
            <p:nvSpPr>
              <p:cNvPr id="7" name="TextBox 6">
                <a:extLst>
                  <a:ext uri="{FF2B5EF4-FFF2-40B4-BE49-F238E27FC236}">
                    <a16:creationId xmlns:a16="http://schemas.microsoft.com/office/drawing/2014/main" id="{EA454F90-FBFD-2E49-BDD7-4BF867CC1CC4}"/>
                  </a:ext>
                </a:extLst>
              </p:cNvPr>
              <p:cNvSpPr txBox="1">
                <a:spLocks noRot="1" noChangeAspect="1" noMove="1" noResize="1" noEditPoints="1" noAdjustHandles="1" noChangeArrowheads="1" noChangeShapeType="1" noTextEdit="1"/>
              </p:cNvSpPr>
              <p:nvPr/>
            </p:nvSpPr>
            <p:spPr>
              <a:xfrm>
                <a:off x="1002453" y="5100320"/>
                <a:ext cx="4963090" cy="646331"/>
              </a:xfrm>
              <a:prstGeom prst="rect">
                <a:avLst/>
              </a:prstGeom>
              <a:blipFill>
                <a:blip r:embed="rId3"/>
                <a:stretch>
                  <a:fillRect l="-1020" t="-3922"/>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B478D6F6-05B2-F344-9290-6C6158413006}"/>
              </a:ext>
            </a:extLst>
          </p:cNvPr>
          <p:cNvSpPr/>
          <p:nvPr/>
        </p:nvSpPr>
        <p:spPr>
          <a:xfrm rot="10800000" flipH="1">
            <a:off x="2276121" y="4056164"/>
            <a:ext cx="883073" cy="520371"/>
          </a:xfrm>
          <a:prstGeom prst="arc">
            <a:avLst>
              <a:gd name="adj1" fmla="val 11627576"/>
              <a:gd name="adj2" fmla="val 21511352"/>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1854EB-8A50-1544-92DA-925A76CAF073}"/>
                  </a:ext>
                </a:extLst>
              </p:cNvPr>
              <p:cNvSpPr txBox="1"/>
              <p:nvPr/>
            </p:nvSpPr>
            <p:spPr>
              <a:xfrm>
                <a:off x="1173815" y="3059668"/>
                <a:ext cx="982961" cy="369332"/>
              </a:xfrm>
              <a:prstGeom prst="rect">
                <a:avLst/>
              </a:prstGeom>
              <a:noFill/>
            </p:spPr>
            <p:txBody>
              <a:bodyPr wrap="none" rtlCol="0">
                <a:spAutoFit/>
              </a:bodyPr>
              <a:lstStyle/>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and </a:t>
                </a:r>
                <a14:m>
                  <m:oMath xmlns:m="http://schemas.openxmlformats.org/officeDocument/2006/math">
                    <m:r>
                      <a:rPr lang="en-US" b="0" i="1" smtClean="0">
                        <a:solidFill>
                          <a:srgbClr val="C00000"/>
                        </a:solidFill>
                        <a:latin typeface="Cambria Math" panose="02040503050406030204" pitchFamily="18" charset="0"/>
                      </a:rPr>
                      <m:t>+</m:t>
                    </m:r>
                  </m:oMath>
                </a14:m>
                <a:endParaRPr lang="en-US" dirty="0">
                  <a:solidFill>
                    <a:srgbClr val="C00000"/>
                  </a:solidFill>
                </a:endParaRPr>
              </a:p>
            </p:txBody>
          </p:sp>
        </mc:Choice>
        <mc:Fallback xmlns="">
          <p:sp>
            <p:nvSpPr>
              <p:cNvPr id="9" name="TextBox 8">
                <a:extLst>
                  <a:ext uri="{FF2B5EF4-FFF2-40B4-BE49-F238E27FC236}">
                    <a16:creationId xmlns:a16="http://schemas.microsoft.com/office/drawing/2014/main" id="{551854EB-8A50-1544-92DA-925A76CAF073}"/>
                  </a:ext>
                </a:extLst>
              </p:cNvPr>
              <p:cNvSpPr txBox="1">
                <a:spLocks noRot="1" noChangeAspect="1" noMove="1" noResize="1" noEditPoints="1" noAdjustHandles="1" noChangeArrowheads="1" noChangeShapeType="1" noTextEdit="1"/>
              </p:cNvSpPr>
              <p:nvPr/>
            </p:nvSpPr>
            <p:spPr>
              <a:xfrm>
                <a:off x="1173815" y="3059668"/>
                <a:ext cx="982961" cy="369332"/>
              </a:xfrm>
              <a:prstGeom prst="rect">
                <a:avLst/>
              </a:prstGeom>
              <a:blipFill>
                <a:blip r:embed="rId4"/>
                <a:stretch>
                  <a:fillRect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20034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solidFill>
                      <a:schemeClr val="bg1"/>
                    </a:solidFill>
                  </a:rPr>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7</m:t>
                                </m:r>
                              </m:e>
                            </m:mr>
                            <m:mr>
                              <m:e>
                                <m:r>
                                  <a:rPr lang="en-US" b="0" i="1" smtClean="0">
                                    <a:solidFill>
                                      <a:srgbClr val="1D41FF"/>
                                    </a:solidFill>
                                    <a:latin typeface="Cambria Math" panose="02040503050406030204" pitchFamily="18" charset="0"/>
                                  </a:rPr>
                                  <m:t>8</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54603" y="3958084"/>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c 3">
            <a:extLst>
              <a:ext uri="{FF2B5EF4-FFF2-40B4-BE49-F238E27FC236}">
                <a16:creationId xmlns:a16="http://schemas.microsoft.com/office/drawing/2014/main" id="{4AD827A8-87AC-D547-8210-D74672F721DA}"/>
              </a:ext>
            </a:extLst>
          </p:cNvPr>
          <p:cNvSpPr/>
          <p:nvPr/>
        </p:nvSpPr>
        <p:spPr>
          <a:xfrm rot="19893176">
            <a:off x="1209356" y="3398404"/>
            <a:ext cx="831155" cy="726977"/>
          </a:xfrm>
          <a:prstGeom prst="arc">
            <a:avLst>
              <a:gd name="adj1" fmla="val 10866988"/>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B478D6F6-05B2-F344-9290-6C6158413006}"/>
              </a:ext>
            </a:extLst>
          </p:cNvPr>
          <p:cNvSpPr/>
          <p:nvPr/>
        </p:nvSpPr>
        <p:spPr>
          <a:xfrm rot="19909907">
            <a:off x="2331036" y="3633710"/>
            <a:ext cx="750878" cy="354836"/>
          </a:xfrm>
          <a:prstGeom prst="arc">
            <a:avLst>
              <a:gd name="adj1" fmla="val 11627576"/>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1854EB-8A50-1544-92DA-925A76CAF073}"/>
                  </a:ext>
                </a:extLst>
              </p:cNvPr>
              <p:cNvSpPr txBox="1"/>
              <p:nvPr/>
            </p:nvSpPr>
            <p:spPr>
              <a:xfrm>
                <a:off x="1173815" y="3059668"/>
                <a:ext cx="982961" cy="369332"/>
              </a:xfrm>
              <a:prstGeom prst="rect">
                <a:avLst/>
              </a:prstGeom>
              <a:noFill/>
            </p:spPr>
            <p:txBody>
              <a:bodyPr wrap="none" rtlCol="0">
                <a:spAutoFit/>
              </a:bodyPr>
              <a:lstStyle/>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and </a:t>
                </a:r>
                <a14:m>
                  <m:oMath xmlns:m="http://schemas.openxmlformats.org/officeDocument/2006/math">
                    <m:r>
                      <a:rPr lang="en-US" b="0" i="1" smtClean="0">
                        <a:solidFill>
                          <a:srgbClr val="C00000"/>
                        </a:solidFill>
                        <a:latin typeface="Cambria Math" panose="02040503050406030204" pitchFamily="18" charset="0"/>
                      </a:rPr>
                      <m:t>+</m:t>
                    </m:r>
                  </m:oMath>
                </a14:m>
                <a:endParaRPr lang="en-US" dirty="0">
                  <a:solidFill>
                    <a:srgbClr val="C00000"/>
                  </a:solidFill>
                </a:endParaRPr>
              </a:p>
            </p:txBody>
          </p:sp>
        </mc:Choice>
        <mc:Fallback xmlns="">
          <p:sp>
            <p:nvSpPr>
              <p:cNvPr id="9" name="TextBox 8">
                <a:extLst>
                  <a:ext uri="{FF2B5EF4-FFF2-40B4-BE49-F238E27FC236}">
                    <a16:creationId xmlns:a16="http://schemas.microsoft.com/office/drawing/2014/main" id="{551854EB-8A50-1544-92DA-925A76CAF073}"/>
                  </a:ext>
                </a:extLst>
              </p:cNvPr>
              <p:cNvSpPr txBox="1">
                <a:spLocks noRot="1" noChangeAspect="1" noMove="1" noResize="1" noEditPoints="1" noAdjustHandles="1" noChangeArrowheads="1" noChangeShapeType="1" noTextEdit="1"/>
              </p:cNvSpPr>
              <p:nvPr/>
            </p:nvSpPr>
            <p:spPr>
              <a:xfrm>
                <a:off x="1173815" y="3059668"/>
                <a:ext cx="982961" cy="369332"/>
              </a:xfrm>
              <a:prstGeom prst="rect">
                <a:avLst/>
              </a:prstGeom>
              <a:blipFill>
                <a:blip r:embed="rId3"/>
                <a:stretch>
                  <a:fillRect t="-6667" b="-2333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0701534-7A33-144C-ABA6-E683F1970117}"/>
              </a:ext>
            </a:extLst>
          </p:cNvPr>
          <p:cNvPicPr>
            <a:picLocks noChangeAspect="1"/>
          </p:cNvPicPr>
          <p:nvPr/>
        </p:nvPicPr>
        <p:blipFill rotWithShape="1">
          <a:blip r:embed="rId4">
            <a:extLst>
              <a:ext uri="{28A0092B-C50C-407E-A947-70E740481C1C}">
                <a14:useLocalDpi xmlns:a14="http://schemas.microsoft.com/office/drawing/2010/main" val="0"/>
              </a:ext>
            </a:extLst>
          </a:blip>
          <a:srcRect b="29939"/>
          <a:stretch/>
        </p:blipFill>
        <p:spPr>
          <a:xfrm>
            <a:off x="3904467" y="1602234"/>
            <a:ext cx="4838700" cy="3301070"/>
          </a:xfrm>
          <a:prstGeom prst="rect">
            <a:avLst/>
          </a:prstGeom>
        </p:spPr>
      </p:pic>
    </p:spTree>
    <p:extLst>
      <p:ext uri="{BB962C8B-B14F-4D97-AF65-F5344CB8AC3E}">
        <p14:creationId xmlns:p14="http://schemas.microsoft.com/office/powerpoint/2010/main" val="263173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BA1B-0089-EF4E-B4D2-6BF58AEF8F9F}"/>
              </a:ext>
            </a:extLst>
          </p:cNvPr>
          <p:cNvSpPr>
            <a:spLocks noGrp="1"/>
          </p:cNvSpPr>
          <p:nvPr>
            <p:ph type="title"/>
          </p:nvPr>
        </p:nvSpPr>
        <p:spPr/>
        <p:txBody>
          <a:bodyPr/>
          <a:lstStyle/>
          <a:p>
            <a:r>
              <a:rPr lang="en-US" dirty="0"/>
              <a:t>Projects</a:t>
            </a:r>
          </a:p>
        </p:txBody>
      </p:sp>
      <p:sp>
        <p:nvSpPr>
          <p:cNvPr id="3" name="Content Placeholder 2">
            <a:extLst>
              <a:ext uri="{FF2B5EF4-FFF2-40B4-BE49-F238E27FC236}">
                <a16:creationId xmlns:a16="http://schemas.microsoft.com/office/drawing/2014/main" id="{D9A470FB-76FF-E442-8F0B-5196826ABACF}"/>
              </a:ext>
            </a:extLst>
          </p:cNvPr>
          <p:cNvSpPr>
            <a:spLocks noGrp="1"/>
          </p:cNvSpPr>
          <p:nvPr>
            <p:ph idx="1"/>
          </p:nvPr>
        </p:nvSpPr>
        <p:spPr/>
        <p:txBody>
          <a:bodyPr/>
          <a:lstStyle/>
          <a:p>
            <a:r>
              <a:rPr lang="en-US" dirty="0"/>
              <a:t>How many people interested in performing their project on their own data?</a:t>
            </a:r>
          </a:p>
        </p:txBody>
      </p:sp>
    </p:spTree>
    <p:extLst>
      <p:ext uri="{BB962C8B-B14F-4D97-AF65-F5344CB8AC3E}">
        <p14:creationId xmlns:p14="http://schemas.microsoft.com/office/powerpoint/2010/main" val="271436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4466" y="10745"/>
            <a:ext cx="8398701"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BF67975-F210-F140-957B-E1E176173385}"/>
                  </a:ext>
                </a:extLst>
              </p:cNvPr>
              <p:cNvSpPr>
                <a:spLocks noGrp="1"/>
              </p:cNvSpPr>
              <p:nvPr>
                <p:ph idx="1"/>
              </p:nvPr>
            </p:nvSpPr>
            <p:spPr/>
            <p:txBody>
              <a:bodyPr/>
              <a:lstStyle/>
              <a:p>
                <a:pPr marL="0" indent="0">
                  <a:buNone/>
                </a:pPr>
                <a:r>
                  <a:rPr lang="en-US" dirty="0">
                    <a:solidFill>
                      <a:schemeClr val="bg1"/>
                    </a:solidFill>
                  </a:rPr>
                  <a:t>Matrix multiplication diverges from what you might expect. We will start with a matrix multiplying a vector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i="1" smtClean="0">
                              <a:solidFill>
                                <a:srgbClr val="1D41FF"/>
                              </a:solidFill>
                              <a:latin typeface="Cambria Math" panose="02040503050406030204" pitchFamily="18" charset="0"/>
                            </a:rPr>
                          </m:ctrlPr>
                        </m:dPr>
                        <m:e>
                          <m:m>
                            <m:mPr>
                              <m:mcs>
                                <m:mc>
                                  <m:mcPr>
                                    <m:count m:val="2"/>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3</m:t>
                                </m:r>
                              </m:e>
                              <m:e>
                                <m:r>
                                  <a:rPr lang="en-US" b="0" i="1" smtClean="0">
                                    <a:solidFill>
                                      <a:srgbClr val="1D41FF"/>
                                    </a:solidFill>
                                    <a:latin typeface="Cambria Math" panose="02040503050406030204" pitchFamily="18" charset="0"/>
                                  </a:rPr>
                                  <m:t>1</m:t>
                                </m:r>
                              </m:e>
                            </m:mr>
                            <m:mr>
                              <m:e>
                                <m:r>
                                  <a:rPr lang="en-US" b="0" i="1" smtClean="0">
                                    <a:solidFill>
                                      <a:srgbClr val="1D41FF"/>
                                    </a:solidFill>
                                    <a:latin typeface="Cambria Math" panose="02040503050406030204" pitchFamily="18" charset="0"/>
                                  </a:rPr>
                                  <m:t>2</m:t>
                                </m:r>
                              </m:e>
                              <m:e>
                                <m:r>
                                  <a:rPr lang="en-US" b="0" i="1" smtClean="0">
                                    <a:solidFill>
                                      <a:srgbClr val="1D41FF"/>
                                    </a:solidFill>
                                    <a:latin typeface="Cambria Math" panose="02040503050406030204" pitchFamily="18" charset="0"/>
                                  </a:rPr>
                                  <m:t>4</m:t>
                                </m:r>
                              </m:e>
                            </m:mr>
                          </m:m>
                        </m:e>
                      </m:d>
                      <m:d>
                        <m:dPr>
                          <m:ctrlPr>
                            <a:rPr lang="en-US" i="1" smtClean="0">
                              <a:solidFill>
                                <a:srgbClr val="1D41FF"/>
                              </a:solidFill>
                              <a:latin typeface="Cambria Math" panose="02040503050406030204" pitchFamily="18" charset="0"/>
                            </a:rPr>
                          </m:ctrlPr>
                        </m:dPr>
                        <m:e>
                          <m:m>
                            <m:mPr>
                              <m:mcs>
                                <m:mc>
                                  <m:mcPr>
                                    <m:count m:val="1"/>
                                    <m:mcJc m:val="center"/>
                                  </m:mcPr>
                                </m:mc>
                              </m:mcs>
                              <m:ctrlPr>
                                <a:rPr lang="en-US"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2</m:t>
                                </m:r>
                              </m:e>
                            </m:mr>
                            <m:mr>
                              <m:e>
                                <m:r>
                                  <a:rPr lang="en-US" b="0" i="1" smtClean="0">
                                    <a:solidFill>
                                      <a:srgbClr val="1D41FF"/>
                                    </a:solidFill>
                                    <a:latin typeface="Cambria Math" panose="02040503050406030204" pitchFamily="18" charset="0"/>
                                  </a:rPr>
                                  <m:t>1</m:t>
                                </m:r>
                              </m:e>
                            </m:mr>
                          </m:m>
                        </m:e>
                      </m:d>
                      <m:r>
                        <a:rPr lang="en-US" b="0" i="1" smtClean="0">
                          <a:solidFill>
                            <a:srgbClr val="1D41FF"/>
                          </a:solidFill>
                          <a:latin typeface="Cambria Math" panose="02040503050406030204" pitchFamily="18" charset="0"/>
                        </a:rPr>
                        <m:t>=</m:t>
                      </m:r>
                      <m:d>
                        <m:dPr>
                          <m:ctrlPr>
                            <a:rPr lang="en-US" b="0" i="1" smtClean="0">
                              <a:solidFill>
                                <a:srgbClr val="1D41FF"/>
                              </a:solidFill>
                              <a:latin typeface="Cambria Math" panose="02040503050406030204" pitchFamily="18" charset="0"/>
                            </a:rPr>
                          </m:ctrlPr>
                        </m:dPr>
                        <m:e>
                          <m:m>
                            <m:mPr>
                              <m:mcs>
                                <m:mc>
                                  <m:mcPr>
                                    <m:count m:val="1"/>
                                    <m:mcJc m:val="center"/>
                                  </m:mcPr>
                                </m:mc>
                              </m:mcs>
                              <m:ctrlPr>
                                <a:rPr lang="en-US" b="0" i="1" smtClean="0">
                                  <a:solidFill>
                                    <a:srgbClr val="1D41FF"/>
                                  </a:solidFill>
                                  <a:latin typeface="Cambria Math" panose="02040503050406030204" pitchFamily="18" charset="0"/>
                                </a:rPr>
                              </m:ctrlPr>
                            </m:mPr>
                            <m:mr>
                              <m:e>
                                <m:r>
                                  <m:rPr>
                                    <m:brk m:alnAt="7"/>
                                  </m:rPr>
                                  <a:rPr lang="en-US" b="0" i="1" smtClean="0">
                                    <a:solidFill>
                                      <a:srgbClr val="1D41FF"/>
                                    </a:solidFill>
                                    <a:latin typeface="Cambria Math" panose="02040503050406030204" pitchFamily="18" charset="0"/>
                                  </a:rPr>
                                  <m:t>7</m:t>
                                </m:r>
                              </m:e>
                            </m:mr>
                            <m:mr>
                              <m:e>
                                <m:r>
                                  <a:rPr lang="en-US" b="0" i="1" smtClean="0">
                                    <a:solidFill>
                                      <a:srgbClr val="1D41FF"/>
                                    </a:solidFill>
                                    <a:latin typeface="Cambria Math" panose="02040503050406030204" pitchFamily="18" charset="0"/>
                                  </a:rPr>
                                  <m:t>8</m:t>
                                </m:r>
                              </m:e>
                            </m:mr>
                          </m:m>
                        </m:e>
                      </m:d>
                    </m:oMath>
                  </m:oMathPara>
                </a14:m>
                <a:endParaRPr lang="en-US" dirty="0">
                  <a:solidFill>
                    <a:srgbClr val="1D41FF"/>
                  </a:solidFill>
                </a:endParaRPr>
              </a:p>
              <a:p>
                <a:pPr marL="0" indent="0">
                  <a:buNone/>
                </a:pPr>
                <a:endParaRPr lang="en-US" dirty="0"/>
              </a:p>
            </p:txBody>
          </p:sp>
        </mc:Choice>
        <mc:Fallback xmlns="">
          <p:sp>
            <p:nvSpPr>
              <p:cNvPr id="5" name="Content Placeholder 4">
                <a:extLst>
                  <a:ext uri="{FF2B5EF4-FFF2-40B4-BE49-F238E27FC236}">
                    <a16:creationId xmlns:a16="http://schemas.microsoft.com/office/drawing/2014/main" id="{3BF67975-F210-F140-957B-E1E176173385}"/>
                  </a:ext>
                </a:extLst>
              </p:cNvPr>
              <p:cNvSpPr>
                <a:spLocks noGrp="1" noRot="1" noChangeAspect="1" noMove="1" noResize="1" noEditPoints="1" noAdjustHandles="1" noChangeArrowheads="1" noChangeShapeType="1" noTextEdit="1"/>
              </p:cNvSpPr>
              <p:nvPr>
                <p:ph idx="1"/>
              </p:nvPr>
            </p:nvSpPr>
            <p:spPr>
              <a:blipFill>
                <a:blip r:embed="rId2"/>
                <a:stretch>
                  <a:fillRect l="-1608" t="-116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E249D709-6D36-B648-B7EB-52F908E8F2C7}"/>
              </a:ext>
            </a:extLst>
          </p:cNvPr>
          <p:cNvSpPr/>
          <p:nvPr/>
        </p:nvSpPr>
        <p:spPr>
          <a:xfrm>
            <a:off x="654603" y="3958084"/>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886EF4-7567-9B49-98CB-027EB442FD4D}"/>
              </a:ext>
            </a:extLst>
          </p:cNvPr>
          <p:cNvSpPr/>
          <p:nvPr/>
        </p:nvSpPr>
        <p:spPr>
          <a:xfrm rot="5400000">
            <a:off x="1584614" y="3778828"/>
            <a:ext cx="1163782" cy="464127"/>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c 3">
            <a:extLst>
              <a:ext uri="{FF2B5EF4-FFF2-40B4-BE49-F238E27FC236}">
                <a16:creationId xmlns:a16="http://schemas.microsoft.com/office/drawing/2014/main" id="{4AD827A8-87AC-D547-8210-D74672F721DA}"/>
              </a:ext>
            </a:extLst>
          </p:cNvPr>
          <p:cNvSpPr/>
          <p:nvPr/>
        </p:nvSpPr>
        <p:spPr>
          <a:xfrm rot="19893176">
            <a:off x="1209356" y="3398404"/>
            <a:ext cx="831155" cy="726977"/>
          </a:xfrm>
          <a:prstGeom prst="arc">
            <a:avLst>
              <a:gd name="adj1" fmla="val 10866988"/>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B478D6F6-05B2-F344-9290-6C6158413006}"/>
              </a:ext>
            </a:extLst>
          </p:cNvPr>
          <p:cNvSpPr/>
          <p:nvPr/>
        </p:nvSpPr>
        <p:spPr>
          <a:xfrm rot="19909907">
            <a:off x="2331036" y="3633710"/>
            <a:ext cx="750878" cy="354836"/>
          </a:xfrm>
          <a:prstGeom prst="arc">
            <a:avLst>
              <a:gd name="adj1" fmla="val 11627576"/>
              <a:gd name="adj2" fmla="val 0"/>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1854EB-8A50-1544-92DA-925A76CAF073}"/>
                  </a:ext>
                </a:extLst>
              </p:cNvPr>
              <p:cNvSpPr txBox="1"/>
              <p:nvPr/>
            </p:nvSpPr>
            <p:spPr>
              <a:xfrm>
                <a:off x="1173815" y="3059668"/>
                <a:ext cx="982961" cy="369332"/>
              </a:xfrm>
              <a:prstGeom prst="rect">
                <a:avLst/>
              </a:prstGeom>
              <a:noFill/>
            </p:spPr>
            <p:txBody>
              <a:bodyPr wrap="none" rtlCol="0">
                <a:spAutoFit/>
              </a:bodyPr>
              <a:lstStyle/>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and </a:t>
                </a:r>
                <a14:m>
                  <m:oMath xmlns:m="http://schemas.openxmlformats.org/officeDocument/2006/math">
                    <m:r>
                      <a:rPr lang="en-US" b="0" i="1" smtClean="0">
                        <a:solidFill>
                          <a:srgbClr val="C00000"/>
                        </a:solidFill>
                        <a:latin typeface="Cambria Math" panose="02040503050406030204" pitchFamily="18" charset="0"/>
                      </a:rPr>
                      <m:t>+</m:t>
                    </m:r>
                  </m:oMath>
                </a14:m>
                <a:endParaRPr lang="en-US" dirty="0">
                  <a:solidFill>
                    <a:srgbClr val="C00000"/>
                  </a:solidFill>
                </a:endParaRPr>
              </a:p>
            </p:txBody>
          </p:sp>
        </mc:Choice>
        <mc:Fallback xmlns="">
          <p:sp>
            <p:nvSpPr>
              <p:cNvPr id="9" name="TextBox 8">
                <a:extLst>
                  <a:ext uri="{FF2B5EF4-FFF2-40B4-BE49-F238E27FC236}">
                    <a16:creationId xmlns:a16="http://schemas.microsoft.com/office/drawing/2014/main" id="{551854EB-8A50-1544-92DA-925A76CAF073}"/>
                  </a:ext>
                </a:extLst>
              </p:cNvPr>
              <p:cNvSpPr txBox="1">
                <a:spLocks noRot="1" noChangeAspect="1" noMove="1" noResize="1" noEditPoints="1" noAdjustHandles="1" noChangeArrowheads="1" noChangeShapeType="1" noTextEdit="1"/>
              </p:cNvSpPr>
              <p:nvPr/>
            </p:nvSpPr>
            <p:spPr>
              <a:xfrm>
                <a:off x="1173815" y="3059668"/>
                <a:ext cx="982961" cy="369332"/>
              </a:xfrm>
              <a:prstGeom prst="rect">
                <a:avLst/>
              </a:prstGeom>
              <a:blipFill>
                <a:blip r:embed="rId3"/>
                <a:stretch>
                  <a:fillRect t="-6667" b="-2333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0701534-7A33-144C-ABA6-E683F1970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467" y="1602234"/>
            <a:ext cx="4838700" cy="4711700"/>
          </a:xfrm>
          <a:prstGeom prst="rect">
            <a:avLst/>
          </a:prstGeom>
        </p:spPr>
      </p:pic>
    </p:spTree>
    <p:extLst>
      <p:ext uri="{BB962C8B-B14F-4D97-AF65-F5344CB8AC3E}">
        <p14:creationId xmlns:p14="http://schemas.microsoft.com/office/powerpoint/2010/main" val="3630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 – 2</a:t>
            </a:r>
            <a:r>
              <a:rPr lang="en-US" baseline="30000" dirty="0"/>
              <a:t>nd</a:t>
            </a:r>
            <a:r>
              <a:rPr lang="en-US" dirty="0"/>
              <a:t> 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424399"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e>
                            </m:mr>
                            <m:mr>
                              <m:e>
                                <m:r>
                                  <a:rPr lang="en-US" b="0" i="1" smtClean="0">
                                    <a:solidFill>
                                      <a:srgbClr val="002060"/>
                                    </a:solidFill>
                                    <a:latin typeface="Cambria Math" panose="02040503050406030204" pitchFamily="18" charset="0"/>
                                  </a:rPr>
                                  <m:t>?</m:t>
                                </m:r>
                              </m:e>
                            </m:mr>
                            <m:mr>
                              <m:e>
                                <m:r>
                                  <a:rPr lang="en-US" b="0" i="1" smtClean="0">
                                    <a:solidFill>
                                      <a:srgbClr val="002060"/>
                                    </a:solidFill>
                                    <a:latin typeface="Cambria Math" panose="02040503050406030204" pitchFamily="18" charset="0"/>
                                  </a:rPr>
                                  <m:t>?</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424399" cy="1034642"/>
              </a:xfrm>
              <a:prstGeom prst="rect">
                <a:avLst/>
              </a:prstGeom>
              <a:blipFill>
                <a:blip r:embed="rId2"/>
                <a:stretch>
                  <a:fillRect b="-7317"/>
                </a:stretch>
              </a:blipFill>
            </p:spPr>
            <p:txBody>
              <a:bodyPr/>
              <a:lstStyle/>
              <a:p>
                <a:r>
                  <a:rPr lang="en-US">
                    <a:noFill/>
                  </a:rPr>
                  <a:t> </a:t>
                </a:r>
              </a:p>
            </p:txBody>
          </p:sp>
        </mc:Fallback>
      </mc:AlternateContent>
    </p:spTree>
    <p:extLst>
      <p:ext uri="{BB962C8B-B14F-4D97-AF65-F5344CB8AC3E}">
        <p14:creationId xmlns:p14="http://schemas.microsoft.com/office/powerpoint/2010/main" val="4217280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 – 2</a:t>
            </a:r>
            <a:r>
              <a:rPr lang="en-US" baseline="30000" dirty="0"/>
              <a:t>nd</a:t>
            </a:r>
            <a:r>
              <a:rPr lang="en-US" dirty="0"/>
              <a:t> 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538213"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m:t>
                                </m:r>
                              </m:e>
                            </m:mr>
                            <m:mr>
                              <m:e>
                                <m:r>
                                  <a:rPr lang="en-US" b="0" i="1" smtClean="0">
                                    <a:solidFill>
                                      <a:srgbClr val="002060"/>
                                    </a:solidFill>
                                    <a:latin typeface="Cambria Math" panose="02040503050406030204" pitchFamily="18" charset="0"/>
                                  </a:rPr>
                                  <m:t>?</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538213"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7101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m:t>
                      </m:r>
                      <m:r>
                        <a:rPr lang="en-US" b="0" i="1" smtClean="0">
                          <a:solidFill>
                            <a:srgbClr val="002060"/>
                          </a:solidFill>
                          <a:latin typeface="Cambria Math" panose="02040503050406030204" pitchFamily="18" charset="0"/>
                          <a:ea typeface="Cambria Math" panose="02040503050406030204" pitchFamily="18" charset="0"/>
                        </a:rPr>
                        <m:t>8</m:t>
                      </m:r>
                    </m:oMath>
                  </m:oMathPara>
                </a14:m>
                <a:endParaRPr lang="en-US" dirty="0">
                  <a:solidFill>
                    <a:srgbClr val="002060"/>
                  </a:solidFill>
                </a:endParaRPr>
              </a:p>
            </p:txBody>
          </p:sp>
        </mc:Choice>
        <mc:Fallback>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710183" cy="276999"/>
              </a:xfrm>
              <a:prstGeom prst="rect">
                <a:avLst/>
              </a:prstGeom>
              <a:blipFill>
                <a:blip r:embed="rId3"/>
                <a:stretch>
                  <a:fillRect r="-680" b="-8696"/>
                </a:stretch>
              </a:blipFill>
            </p:spPr>
            <p:txBody>
              <a:bodyPr/>
              <a:lstStyle/>
              <a:p>
                <a:r>
                  <a:rPr lang="en-US">
                    <a:noFill/>
                  </a:rPr>
                  <a:t> </a:t>
                </a:r>
              </a:p>
            </p:txBody>
          </p:sp>
        </mc:Fallback>
      </mc:AlternateContent>
    </p:spTree>
    <p:extLst>
      <p:ext uri="{BB962C8B-B14F-4D97-AF65-F5344CB8AC3E}">
        <p14:creationId xmlns:p14="http://schemas.microsoft.com/office/powerpoint/2010/main" val="3641775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 – 2</a:t>
            </a:r>
            <a:r>
              <a:rPr lang="en-US" baseline="30000" dirty="0"/>
              <a:t>nd</a:t>
            </a:r>
            <a:r>
              <a:rPr lang="en-US" dirty="0"/>
              <a:t> 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640292"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18</m:t>
                                </m:r>
                              </m:e>
                            </m:mr>
                            <m:mr>
                              <m:e>
                                <m:r>
                                  <a:rPr lang="en-US" b="0" i="1" smtClean="0">
                                    <a:solidFill>
                                      <a:srgbClr val="002060"/>
                                    </a:solidFill>
                                    <a:latin typeface="Cambria Math" panose="02040503050406030204" pitchFamily="18" charset="0"/>
                                  </a:rPr>
                                  <m:t>?</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640292"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7101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m:t>
                      </m:r>
                      <m:r>
                        <a:rPr lang="en-US" b="0" i="1" smtClean="0">
                          <a:solidFill>
                            <a:srgbClr val="002060"/>
                          </a:solidFill>
                          <a:latin typeface="Cambria Math" panose="02040503050406030204" pitchFamily="18" charset="0"/>
                          <a:ea typeface="Cambria Math" panose="02040503050406030204" pitchFamily="18" charset="0"/>
                        </a:rPr>
                        <m:t>8</m:t>
                      </m:r>
                    </m:oMath>
                  </m:oMathPara>
                </a14:m>
                <a:endParaRPr lang="en-US" dirty="0">
                  <a:solidFill>
                    <a:srgbClr val="002060"/>
                  </a:solidFill>
                </a:endParaRPr>
              </a:p>
            </p:txBody>
          </p:sp>
        </mc:Choice>
        <mc:Fallback>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710183" cy="276999"/>
              </a:xfrm>
              <a:prstGeom prst="rect">
                <a:avLst/>
              </a:prstGeom>
              <a:blipFill>
                <a:blip r:embed="rId3"/>
                <a:stretch>
                  <a:fillRect r="-68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463F66-8F8D-2246-8CDF-D407793A2B41}"/>
                  </a:ext>
                </a:extLst>
              </p:cNvPr>
              <p:cNvSpPr txBox="1"/>
              <p:nvPr/>
            </p:nvSpPr>
            <p:spPr>
              <a:xfrm>
                <a:off x="492520" y="4158827"/>
                <a:ext cx="4206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−4</m:t>
                          </m:r>
                        </m:e>
                      </m:d>
                      <m:r>
                        <a:rPr lang="en-US" b="0" i="1" smtClean="0">
                          <a:solidFill>
                            <a:srgbClr val="002060"/>
                          </a:solidFill>
                          <a:latin typeface="Cambria Math" panose="02040503050406030204" pitchFamily="18" charset="0"/>
                          <a:ea typeface="Cambria Math" panose="02040503050406030204" pitchFamily="18" charset="0"/>
                        </a:rPr>
                        <m:t>×</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+3×0.5+3.5×3=18</m:t>
                      </m:r>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0B463F66-8F8D-2246-8CDF-D407793A2B41}"/>
                  </a:ext>
                </a:extLst>
              </p:cNvPr>
              <p:cNvSpPr txBox="1">
                <a:spLocks noRot="1" noChangeAspect="1" noMove="1" noResize="1" noEditPoints="1" noAdjustHandles="1" noChangeArrowheads="1" noChangeShapeType="1" noTextEdit="1"/>
              </p:cNvSpPr>
              <p:nvPr/>
            </p:nvSpPr>
            <p:spPr>
              <a:xfrm>
                <a:off x="492520" y="4158827"/>
                <a:ext cx="4206343" cy="276999"/>
              </a:xfrm>
              <a:prstGeom prst="rect">
                <a:avLst/>
              </a:prstGeom>
              <a:blipFill>
                <a:blip r:embed="rId4"/>
                <a:stretch>
                  <a:fillRect l="-602" r="-602" b="-8696"/>
                </a:stretch>
              </a:blipFill>
            </p:spPr>
            <p:txBody>
              <a:bodyPr/>
              <a:lstStyle/>
              <a:p>
                <a:r>
                  <a:rPr lang="en-US">
                    <a:noFill/>
                  </a:rPr>
                  <a:t> </a:t>
                </a:r>
              </a:p>
            </p:txBody>
          </p:sp>
        </mc:Fallback>
      </mc:AlternateContent>
    </p:spTree>
    <p:extLst>
      <p:ext uri="{BB962C8B-B14F-4D97-AF65-F5344CB8AC3E}">
        <p14:creationId xmlns:p14="http://schemas.microsoft.com/office/powerpoint/2010/main" val="138249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 – 2</a:t>
            </a:r>
            <a:r>
              <a:rPr lang="en-US" baseline="30000" dirty="0"/>
              <a:t>nd</a:t>
            </a:r>
            <a:r>
              <a:rPr lang="en-US" dirty="0"/>
              <a:t> 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640292"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18</m:t>
                                </m:r>
                              </m:e>
                            </m:mr>
                            <m:mr>
                              <m:e>
                                <m:r>
                                  <a:rPr lang="en-US" b="0" i="1" smtClean="0">
                                    <a:solidFill>
                                      <a:srgbClr val="002060"/>
                                    </a:solidFill>
                                    <a:latin typeface="Cambria Math" panose="02040503050406030204" pitchFamily="18" charset="0"/>
                                  </a:rPr>
                                  <m:t>8</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640292"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7101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m:t>
                      </m:r>
                      <m:r>
                        <a:rPr lang="en-US" b="0" i="1" smtClean="0">
                          <a:solidFill>
                            <a:srgbClr val="002060"/>
                          </a:solidFill>
                          <a:latin typeface="Cambria Math" panose="02040503050406030204" pitchFamily="18" charset="0"/>
                          <a:ea typeface="Cambria Math" panose="02040503050406030204" pitchFamily="18" charset="0"/>
                        </a:rPr>
                        <m:t>8</m:t>
                      </m:r>
                    </m:oMath>
                  </m:oMathPara>
                </a14:m>
                <a:endParaRPr lang="en-US" dirty="0">
                  <a:solidFill>
                    <a:srgbClr val="002060"/>
                  </a:solidFill>
                </a:endParaRPr>
              </a:p>
            </p:txBody>
          </p:sp>
        </mc:Choice>
        <mc:Fallback>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710183" cy="276999"/>
              </a:xfrm>
              <a:prstGeom prst="rect">
                <a:avLst/>
              </a:prstGeom>
              <a:blipFill>
                <a:blip r:embed="rId3"/>
                <a:stretch>
                  <a:fillRect r="-68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463F66-8F8D-2246-8CDF-D407793A2B41}"/>
                  </a:ext>
                </a:extLst>
              </p:cNvPr>
              <p:cNvSpPr txBox="1"/>
              <p:nvPr/>
            </p:nvSpPr>
            <p:spPr>
              <a:xfrm>
                <a:off x="492520" y="4158827"/>
                <a:ext cx="4206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−4</m:t>
                          </m:r>
                        </m:e>
                      </m:d>
                      <m:r>
                        <a:rPr lang="en-US" b="0" i="1" smtClean="0">
                          <a:solidFill>
                            <a:srgbClr val="002060"/>
                          </a:solidFill>
                          <a:latin typeface="Cambria Math" panose="02040503050406030204" pitchFamily="18" charset="0"/>
                          <a:ea typeface="Cambria Math" panose="02040503050406030204" pitchFamily="18" charset="0"/>
                        </a:rPr>
                        <m:t>×</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+3×0.5+3.5×3=18</m:t>
                      </m:r>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0B463F66-8F8D-2246-8CDF-D407793A2B41}"/>
                  </a:ext>
                </a:extLst>
              </p:cNvPr>
              <p:cNvSpPr txBox="1">
                <a:spLocks noRot="1" noChangeAspect="1" noMove="1" noResize="1" noEditPoints="1" noAdjustHandles="1" noChangeArrowheads="1" noChangeShapeType="1" noTextEdit="1"/>
              </p:cNvSpPr>
              <p:nvPr/>
            </p:nvSpPr>
            <p:spPr>
              <a:xfrm>
                <a:off x="492520" y="4158827"/>
                <a:ext cx="4206343" cy="276999"/>
              </a:xfrm>
              <a:prstGeom prst="rect">
                <a:avLst/>
              </a:prstGeom>
              <a:blipFill>
                <a:blip r:embed="rId4"/>
                <a:stretch>
                  <a:fillRect l="-602" r="-60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A620B3-77E3-8945-B80B-C991A2967BBD}"/>
                  </a:ext>
                </a:extLst>
              </p:cNvPr>
              <p:cNvSpPr txBox="1"/>
              <p:nvPr/>
            </p:nvSpPr>
            <p:spPr>
              <a:xfrm>
                <a:off x="707849" y="4592220"/>
                <a:ext cx="35370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3</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+2×0.5+1×3=8</m:t>
                      </m:r>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8CA620B3-77E3-8945-B80B-C991A2967BBD}"/>
                  </a:ext>
                </a:extLst>
              </p:cNvPr>
              <p:cNvSpPr txBox="1">
                <a:spLocks noRot="1" noChangeAspect="1" noMove="1" noResize="1" noEditPoints="1" noAdjustHandles="1" noChangeArrowheads="1" noChangeShapeType="1" noTextEdit="1"/>
              </p:cNvSpPr>
              <p:nvPr/>
            </p:nvSpPr>
            <p:spPr>
              <a:xfrm>
                <a:off x="707849" y="4592220"/>
                <a:ext cx="3537059" cy="276999"/>
              </a:xfrm>
              <a:prstGeom prst="rect">
                <a:avLst/>
              </a:prstGeom>
              <a:blipFill>
                <a:blip r:embed="rId5"/>
                <a:stretch>
                  <a:fillRect l="-1075" r="-717" b="-9091"/>
                </a:stretch>
              </a:blipFill>
            </p:spPr>
            <p:txBody>
              <a:bodyPr/>
              <a:lstStyle/>
              <a:p>
                <a:r>
                  <a:rPr lang="en-US">
                    <a:noFill/>
                  </a:rPr>
                  <a:t> </a:t>
                </a:r>
              </a:p>
            </p:txBody>
          </p:sp>
        </mc:Fallback>
      </mc:AlternateContent>
    </p:spTree>
    <p:extLst>
      <p:ext uri="{BB962C8B-B14F-4D97-AF65-F5344CB8AC3E}">
        <p14:creationId xmlns:p14="http://schemas.microsoft.com/office/powerpoint/2010/main" val="3828537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640292"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18</m:t>
                                </m:r>
                              </m:e>
                            </m:mr>
                            <m:mr>
                              <m:e>
                                <m:r>
                                  <a:rPr lang="en-US" b="0" i="1" smtClean="0">
                                    <a:solidFill>
                                      <a:srgbClr val="002060"/>
                                    </a:solidFill>
                                    <a:latin typeface="Cambria Math" panose="02040503050406030204" pitchFamily="18" charset="0"/>
                                  </a:rPr>
                                  <m:t>8</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640292"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7101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m:t>
                      </m:r>
                      <m:r>
                        <a:rPr lang="en-US" b="0" i="1" smtClean="0">
                          <a:solidFill>
                            <a:srgbClr val="002060"/>
                          </a:solidFill>
                          <a:latin typeface="Cambria Math" panose="02040503050406030204" pitchFamily="18" charset="0"/>
                          <a:ea typeface="Cambria Math" panose="02040503050406030204" pitchFamily="18" charset="0"/>
                        </a:rPr>
                        <m:t>8</m:t>
                      </m:r>
                    </m:oMath>
                  </m:oMathPara>
                </a14:m>
                <a:endParaRPr lang="en-US" dirty="0">
                  <a:solidFill>
                    <a:srgbClr val="002060"/>
                  </a:solidFill>
                </a:endParaRPr>
              </a:p>
            </p:txBody>
          </p:sp>
        </mc:Choice>
        <mc:Fallback>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710183" cy="276999"/>
              </a:xfrm>
              <a:prstGeom prst="rect">
                <a:avLst/>
              </a:prstGeom>
              <a:blipFill>
                <a:blip r:embed="rId3"/>
                <a:stretch>
                  <a:fillRect r="-68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463F66-8F8D-2246-8CDF-D407793A2B41}"/>
                  </a:ext>
                </a:extLst>
              </p:cNvPr>
              <p:cNvSpPr txBox="1"/>
              <p:nvPr/>
            </p:nvSpPr>
            <p:spPr>
              <a:xfrm>
                <a:off x="492520" y="4158827"/>
                <a:ext cx="4206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−4</m:t>
                          </m:r>
                        </m:e>
                      </m:d>
                      <m:r>
                        <a:rPr lang="en-US" b="0" i="1" smtClean="0">
                          <a:solidFill>
                            <a:srgbClr val="002060"/>
                          </a:solidFill>
                          <a:latin typeface="Cambria Math" panose="02040503050406030204" pitchFamily="18" charset="0"/>
                          <a:ea typeface="Cambria Math" panose="02040503050406030204" pitchFamily="18" charset="0"/>
                        </a:rPr>
                        <m:t>×</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+3×0.5+3.5×3=18</m:t>
                      </m:r>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0B463F66-8F8D-2246-8CDF-D407793A2B41}"/>
                  </a:ext>
                </a:extLst>
              </p:cNvPr>
              <p:cNvSpPr txBox="1">
                <a:spLocks noRot="1" noChangeAspect="1" noMove="1" noResize="1" noEditPoints="1" noAdjustHandles="1" noChangeArrowheads="1" noChangeShapeType="1" noTextEdit="1"/>
              </p:cNvSpPr>
              <p:nvPr/>
            </p:nvSpPr>
            <p:spPr>
              <a:xfrm>
                <a:off x="492520" y="4158827"/>
                <a:ext cx="4206343" cy="276999"/>
              </a:xfrm>
              <a:prstGeom prst="rect">
                <a:avLst/>
              </a:prstGeom>
              <a:blipFill>
                <a:blip r:embed="rId4"/>
                <a:stretch>
                  <a:fillRect l="-602" r="-60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A620B3-77E3-8945-B80B-C991A2967BBD}"/>
                  </a:ext>
                </a:extLst>
              </p:cNvPr>
              <p:cNvSpPr txBox="1"/>
              <p:nvPr/>
            </p:nvSpPr>
            <p:spPr>
              <a:xfrm>
                <a:off x="707849" y="4592220"/>
                <a:ext cx="35370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3</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+2×0.5+1×3=8</m:t>
                      </m:r>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8CA620B3-77E3-8945-B80B-C991A2967BBD}"/>
                  </a:ext>
                </a:extLst>
              </p:cNvPr>
              <p:cNvSpPr txBox="1">
                <a:spLocks noRot="1" noChangeAspect="1" noMove="1" noResize="1" noEditPoints="1" noAdjustHandles="1" noChangeArrowheads="1" noChangeShapeType="1" noTextEdit="1"/>
              </p:cNvSpPr>
              <p:nvPr/>
            </p:nvSpPr>
            <p:spPr>
              <a:xfrm>
                <a:off x="707849" y="4592220"/>
                <a:ext cx="3537059" cy="276999"/>
              </a:xfrm>
              <a:prstGeom prst="rect">
                <a:avLst/>
              </a:prstGeom>
              <a:blipFill>
                <a:blip r:embed="rId5"/>
                <a:stretch>
                  <a:fillRect l="-1075" r="-717" b="-909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3F3A256-E915-CB46-A0B3-559CE76C41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9590" y="1974331"/>
            <a:ext cx="4013475" cy="3502205"/>
          </a:xfrm>
          <a:prstGeom prst="rect">
            <a:avLst/>
          </a:prstGeom>
        </p:spPr>
      </p:pic>
    </p:spTree>
    <p:extLst>
      <p:ext uri="{BB962C8B-B14F-4D97-AF65-F5344CB8AC3E}">
        <p14:creationId xmlns:p14="http://schemas.microsoft.com/office/powerpoint/2010/main" val="4120357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640292"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18</m:t>
                                </m:r>
                              </m:e>
                            </m:mr>
                            <m:mr>
                              <m:e>
                                <m:r>
                                  <a:rPr lang="en-US" b="0" i="1" smtClean="0">
                                    <a:solidFill>
                                      <a:srgbClr val="002060"/>
                                    </a:solidFill>
                                    <a:latin typeface="Cambria Math" panose="02040503050406030204" pitchFamily="18" charset="0"/>
                                  </a:rPr>
                                  <m:t>8</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640292"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838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+0×0.5+4×3=12</m:t>
                      </m:r>
                    </m:oMath>
                  </m:oMathPara>
                </a14:m>
                <a:endParaRPr lang="en-US" dirty="0">
                  <a:solidFill>
                    <a:srgbClr val="002060"/>
                  </a:solidFill>
                </a:endParaRPr>
              </a:p>
            </p:txBody>
          </p:sp>
        </mc:Choice>
        <mc:Fallback xmlns="">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838423" cy="276999"/>
              </a:xfrm>
              <a:prstGeom prst="rect">
                <a:avLst/>
              </a:prstGeom>
              <a:blipFill>
                <a:blip r:embed="rId3"/>
                <a:stretch>
                  <a:fillRect r="-6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463F66-8F8D-2246-8CDF-D407793A2B41}"/>
                  </a:ext>
                </a:extLst>
              </p:cNvPr>
              <p:cNvSpPr txBox="1"/>
              <p:nvPr/>
            </p:nvSpPr>
            <p:spPr>
              <a:xfrm>
                <a:off x="492520" y="4158827"/>
                <a:ext cx="4206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−4</m:t>
                          </m:r>
                        </m:e>
                      </m:d>
                      <m:r>
                        <a:rPr lang="en-US" b="0" i="1" smtClean="0">
                          <a:solidFill>
                            <a:srgbClr val="002060"/>
                          </a:solidFill>
                          <a:latin typeface="Cambria Math" panose="02040503050406030204" pitchFamily="18" charset="0"/>
                          <a:ea typeface="Cambria Math" panose="02040503050406030204" pitchFamily="18" charset="0"/>
                        </a:rPr>
                        <m:t>×</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+3×0.5+3.5×3=18</m:t>
                      </m:r>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0B463F66-8F8D-2246-8CDF-D407793A2B41}"/>
                  </a:ext>
                </a:extLst>
              </p:cNvPr>
              <p:cNvSpPr txBox="1">
                <a:spLocks noRot="1" noChangeAspect="1" noMove="1" noResize="1" noEditPoints="1" noAdjustHandles="1" noChangeArrowheads="1" noChangeShapeType="1" noTextEdit="1"/>
              </p:cNvSpPr>
              <p:nvPr/>
            </p:nvSpPr>
            <p:spPr>
              <a:xfrm>
                <a:off x="492520" y="4158827"/>
                <a:ext cx="4206343" cy="276999"/>
              </a:xfrm>
              <a:prstGeom prst="rect">
                <a:avLst/>
              </a:prstGeom>
              <a:blipFill>
                <a:blip r:embed="rId4"/>
                <a:stretch>
                  <a:fillRect l="-602" r="-60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A620B3-77E3-8945-B80B-C991A2967BBD}"/>
                  </a:ext>
                </a:extLst>
              </p:cNvPr>
              <p:cNvSpPr txBox="1"/>
              <p:nvPr/>
            </p:nvSpPr>
            <p:spPr>
              <a:xfrm>
                <a:off x="707849" y="4592220"/>
                <a:ext cx="35370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3</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+2×0.5+1×3=8</m:t>
                      </m:r>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8CA620B3-77E3-8945-B80B-C991A2967BBD}"/>
                  </a:ext>
                </a:extLst>
              </p:cNvPr>
              <p:cNvSpPr txBox="1">
                <a:spLocks noRot="1" noChangeAspect="1" noMove="1" noResize="1" noEditPoints="1" noAdjustHandles="1" noChangeArrowheads="1" noChangeShapeType="1" noTextEdit="1"/>
              </p:cNvSpPr>
              <p:nvPr/>
            </p:nvSpPr>
            <p:spPr>
              <a:xfrm>
                <a:off x="707849" y="4592220"/>
                <a:ext cx="3537059" cy="276999"/>
              </a:xfrm>
              <a:prstGeom prst="rect">
                <a:avLst/>
              </a:prstGeom>
              <a:blipFill>
                <a:blip r:embed="rId5"/>
                <a:stretch>
                  <a:fillRect l="-1075" r="-717" b="-909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CCAFA1B-8D70-AC4B-8188-C7A0F103831B}"/>
              </a:ext>
            </a:extLst>
          </p:cNvPr>
          <p:cNvSpPr txBox="1"/>
          <p:nvPr/>
        </p:nvSpPr>
        <p:spPr>
          <a:xfrm>
            <a:off x="1832911" y="5235787"/>
            <a:ext cx="2495170" cy="369332"/>
          </a:xfrm>
          <a:prstGeom prst="rect">
            <a:avLst/>
          </a:prstGeom>
          <a:noFill/>
        </p:spPr>
        <p:txBody>
          <a:bodyPr wrap="none" rtlCol="0">
            <a:spAutoFit/>
          </a:bodyPr>
          <a:lstStyle/>
          <a:p>
            <a:r>
              <a:rPr lang="en-US" b="1" dirty="0">
                <a:solidFill>
                  <a:srgbClr val="1D41FF"/>
                </a:solidFill>
              </a:rPr>
              <a:t>So why is all this useful?</a:t>
            </a:r>
          </a:p>
        </p:txBody>
      </p:sp>
      <p:pic>
        <p:nvPicPr>
          <p:cNvPr id="9" name="Picture 8">
            <a:extLst>
              <a:ext uri="{FF2B5EF4-FFF2-40B4-BE49-F238E27FC236}">
                <a16:creationId xmlns:a16="http://schemas.microsoft.com/office/drawing/2014/main" id="{45FAD3B5-8A93-8F43-93D0-54E7833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9590" y="1974331"/>
            <a:ext cx="4013475" cy="3502205"/>
          </a:xfrm>
          <a:prstGeom prst="rect">
            <a:avLst/>
          </a:prstGeom>
        </p:spPr>
      </p:pic>
    </p:spTree>
    <p:extLst>
      <p:ext uri="{BB962C8B-B14F-4D97-AF65-F5344CB8AC3E}">
        <p14:creationId xmlns:p14="http://schemas.microsoft.com/office/powerpoint/2010/main" val="4083484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A6D-0B9D-F741-BE31-1F5EFC71C278}"/>
              </a:ext>
            </a:extLst>
          </p:cNvPr>
          <p:cNvSpPr>
            <a:spLocks noGrp="1"/>
          </p:cNvSpPr>
          <p:nvPr>
            <p:ph type="title"/>
          </p:nvPr>
        </p:nvSpPr>
        <p:spPr>
          <a:xfrm>
            <a:off x="345439" y="10745"/>
            <a:ext cx="8527626" cy="1325563"/>
          </a:xfrm>
        </p:spPr>
        <p:txBody>
          <a:bodyPr/>
          <a:lstStyle/>
          <a:p>
            <a:r>
              <a:rPr lang="en-US" dirty="0"/>
              <a:t>Multiply a column vector by a matrix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2D4DAF-94C2-1540-A61D-D72F81449929}"/>
                  </a:ext>
                </a:extLst>
              </p:cNvPr>
              <p:cNvSpPr txBox="1"/>
              <p:nvPr/>
            </p:nvSpPr>
            <p:spPr>
              <a:xfrm>
                <a:off x="775546" y="2092960"/>
                <a:ext cx="3640292"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4"/>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0</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3.5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1</m:t>
                                </m:r>
                              </m:e>
                            </m:mr>
                          </m:m>
                        </m:e>
                      </m:d>
                      <m:d>
                        <m:dPr>
                          <m:ctrlPr>
                            <a:rPr lang="en-US" i="1" smtClean="0">
                              <a:solidFill>
                                <a:srgbClr val="002060"/>
                              </a:solidFill>
                              <a:latin typeface="Cambria Math" panose="02040503050406030204" pitchFamily="18" charset="0"/>
                            </a:rPr>
                          </m:ctrlPr>
                        </m:dPr>
                        <m:e>
                          <m:m>
                            <m:mPr>
                              <m:mcs>
                                <m:mc>
                                  <m:mcPr>
                                    <m:count m:val="1"/>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−1</m:t>
                                </m:r>
                              </m:e>
                            </m:mr>
                            <m:mr>
                              <m:e>
                                <m:r>
                                  <a:rPr lang="en-US" b="0" i="1" smtClean="0">
                                    <a:solidFill>
                                      <a:srgbClr val="002060"/>
                                    </a:solidFill>
                                    <a:latin typeface="Cambria Math" panose="02040503050406030204" pitchFamily="18" charset="0"/>
                                  </a:rPr>
                                  <m:t>0.5</m:t>
                                </m:r>
                              </m:e>
                            </m:mr>
                            <m:mr>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1"/>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e>
                            </m:mr>
                            <m:mr>
                              <m:e>
                                <m:r>
                                  <a:rPr lang="en-US" b="0" i="1" smtClean="0">
                                    <a:solidFill>
                                      <a:srgbClr val="002060"/>
                                    </a:solidFill>
                                    <a:latin typeface="Cambria Math" panose="02040503050406030204" pitchFamily="18" charset="0"/>
                                  </a:rPr>
                                  <m:t>18</m:t>
                                </m:r>
                              </m:e>
                            </m:mr>
                            <m:mr>
                              <m:e>
                                <m:r>
                                  <a:rPr lang="en-US" b="0" i="1" smtClean="0">
                                    <a:solidFill>
                                      <a:srgbClr val="002060"/>
                                    </a:solidFill>
                                    <a:latin typeface="Cambria Math" panose="02040503050406030204" pitchFamily="18" charset="0"/>
                                  </a:rPr>
                                  <m:t>8</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42D4DAF-94C2-1540-A61D-D72F81449929}"/>
                  </a:ext>
                </a:extLst>
              </p:cNvPr>
              <p:cNvSpPr txBox="1">
                <a:spLocks noRot="1" noChangeAspect="1" noMove="1" noResize="1" noEditPoints="1" noAdjustHandles="1" noChangeArrowheads="1" noChangeShapeType="1" noTextEdit="1"/>
              </p:cNvSpPr>
              <p:nvPr/>
            </p:nvSpPr>
            <p:spPr>
              <a:xfrm>
                <a:off x="775546" y="2092960"/>
                <a:ext cx="3640292" cy="1034642"/>
              </a:xfrm>
              <a:prstGeom prst="rect">
                <a:avLst/>
              </a:prstGeom>
              <a:blipFill>
                <a:blip r:embed="rId2"/>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7F689B3-BED3-5440-BB6F-91206E7F49C5}"/>
                  </a:ext>
                </a:extLst>
              </p:cNvPr>
              <p:cNvSpPr txBox="1"/>
              <p:nvPr/>
            </p:nvSpPr>
            <p:spPr>
              <a:xfrm>
                <a:off x="654038" y="3725434"/>
                <a:ext cx="3838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+0×0.5+4×3=12</m:t>
                      </m:r>
                    </m:oMath>
                  </m:oMathPara>
                </a14:m>
                <a:endParaRPr lang="en-US" dirty="0">
                  <a:solidFill>
                    <a:srgbClr val="002060"/>
                  </a:solidFill>
                </a:endParaRPr>
              </a:p>
            </p:txBody>
          </p:sp>
        </mc:Choice>
        <mc:Fallback xmlns="">
          <p:sp>
            <p:nvSpPr>
              <p:cNvPr id="3" name="TextBox 2">
                <a:extLst>
                  <a:ext uri="{FF2B5EF4-FFF2-40B4-BE49-F238E27FC236}">
                    <a16:creationId xmlns:a16="http://schemas.microsoft.com/office/drawing/2014/main" id="{C7F689B3-BED3-5440-BB6F-91206E7F49C5}"/>
                  </a:ext>
                </a:extLst>
              </p:cNvPr>
              <p:cNvSpPr txBox="1">
                <a:spLocks noRot="1" noChangeAspect="1" noMove="1" noResize="1" noEditPoints="1" noAdjustHandles="1" noChangeArrowheads="1" noChangeShapeType="1" noTextEdit="1"/>
              </p:cNvSpPr>
              <p:nvPr/>
            </p:nvSpPr>
            <p:spPr>
              <a:xfrm>
                <a:off x="654038" y="3725434"/>
                <a:ext cx="3838423" cy="276999"/>
              </a:xfrm>
              <a:prstGeom prst="rect">
                <a:avLst/>
              </a:prstGeom>
              <a:blipFill>
                <a:blip r:embed="rId3"/>
                <a:stretch>
                  <a:fillRect r="-6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463F66-8F8D-2246-8CDF-D407793A2B41}"/>
                  </a:ext>
                </a:extLst>
              </p:cNvPr>
              <p:cNvSpPr txBox="1"/>
              <p:nvPr/>
            </p:nvSpPr>
            <p:spPr>
              <a:xfrm>
                <a:off x="492520" y="4158827"/>
                <a:ext cx="4206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ea typeface="Cambria Math" panose="02040503050406030204" pitchFamily="18" charset="0"/>
                        </a:rPr>
                        <m:t>×2+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−4</m:t>
                          </m:r>
                        </m:e>
                      </m:d>
                      <m:r>
                        <a:rPr lang="en-US" b="0" i="1" smtClean="0">
                          <a:solidFill>
                            <a:srgbClr val="002060"/>
                          </a:solidFill>
                          <a:latin typeface="Cambria Math" panose="02040503050406030204" pitchFamily="18" charset="0"/>
                          <a:ea typeface="Cambria Math" panose="02040503050406030204" pitchFamily="18" charset="0"/>
                        </a:rPr>
                        <m:t>×</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+3×0.5+3.5×3=18</m:t>
                      </m:r>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0B463F66-8F8D-2246-8CDF-D407793A2B41}"/>
                  </a:ext>
                </a:extLst>
              </p:cNvPr>
              <p:cNvSpPr txBox="1">
                <a:spLocks noRot="1" noChangeAspect="1" noMove="1" noResize="1" noEditPoints="1" noAdjustHandles="1" noChangeArrowheads="1" noChangeShapeType="1" noTextEdit="1"/>
              </p:cNvSpPr>
              <p:nvPr/>
            </p:nvSpPr>
            <p:spPr>
              <a:xfrm>
                <a:off x="492520" y="4158827"/>
                <a:ext cx="4206343" cy="276999"/>
              </a:xfrm>
              <a:prstGeom prst="rect">
                <a:avLst/>
              </a:prstGeom>
              <a:blipFill>
                <a:blip r:embed="rId4"/>
                <a:stretch>
                  <a:fillRect l="-602" r="-60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A620B3-77E3-8945-B80B-C991A2967BBD}"/>
                  </a:ext>
                </a:extLst>
              </p:cNvPr>
              <p:cNvSpPr txBox="1"/>
              <p:nvPr/>
            </p:nvSpPr>
            <p:spPr>
              <a:xfrm>
                <a:off x="707849" y="4592220"/>
                <a:ext cx="35370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3</m:t>
                      </m:r>
                      <m:r>
                        <a:rPr lang="en-US" b="0" i="1" smtClean="0">
                          <a:solidFill>
                            <a:srgbClr val="002060"/>
                          </a:solidFill>
                          <a:latin typeface="Cambria Math" panose="02040503050406030204" pitchFamily="18" charset="0"/>
                          <a:ea typeface="Cambria Math" panose="02040503050406030204" pitchFamily="18" charset="0"/>
                        </a:rPr>
                        <m:t>×2+2×</m:t>
                      </m:r>
                      <m:d>
                        <m:dPr>
                          <m:ctrlPr>
                            <a:rPr lang="en-US" b="0" i="1" smtClean="0">
                              <a:solidFill>
                                <a:srgbClr val="002060"/>
                              </a:solidFill>
                              <a:latin typeface="Cambria Math" panose="02040503050406030204" pitchFamily="18" charset="0"/>
                              <a:ea typeface="Cambria Math" panose="02040503050406030204" pitchFamily="18" charset="0"/>
                            </a:rPr>
                          </m:ctrlPr>
                        </m:dPr>
                        <m:e>
                          <m:r>
                            <a:rPr lang="en-US" b="0" i="1" smtClean="0">
                              <a:solidFill>
                                <a:srgbClr val="002060"/>
                              </a:solidFill>
                              <a:latin typeface="Cambria Math" panose="02040503050406030204" pitchFamily="18" charset="0"/>
                              <a:ea typeface="Cambria Math" panose="02040503050406030204" pitchFamily="18" charset="0"/>
                            </a:rPr>
                            <m:t>−1</m:t>
                          </m:r>
                        </m:e>
                      </m:d>
                      <m:r>
                        <a:rPr lang="en-US" b="0" i="1" smtClean="0">
                          <a:solidFill>
                            <a:srgbClr val="002060"/>
                          </a:solidFill>
                          <a:latin typeface="Cambria Math" panose="02040503050406030204" pitchFamily="18" charset="0"/>
                          <a:ea typeface="Cambria Math" panose="02040503050406030204" pitchFamily="18" charset="0"/>
                        </a:rPr>
                        <m:t>+2×0.5+1×3=8</m:t>
                      </m:r>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8CA620B3-77E3-8945-B80B-C991A2967BBD}"/>
                  </a:ext>
                </a:extLst>
              </p:cNvPr>
              <p:cNvSpPr txBox="1">
                <a:spLocks noRot="1" noChangeAspect="1" noMove="1" noResize="1" noEditPoints="1" noAdjustHandles="1" noChangeArrowheads="1" noChangeShapeType="1" noTextEdit="1"/>
              </p:cNvSpPr>
              <p:nvPr/>
            </p:nvSpPr>
            <p:spPr>
              <a:xfrm>
                <a:off x="707849" y="4592220"/>
                <a:ext cx="3537059" cy="276999"/>
              </a:xfrm>
              <a:prstGeom prst="rect">
                <a:avLst/>
              </a:prstGeom>
              <a:blipFill>
                <a:blip r:embed="rId5"/>
                <a:stretch>
                  <a:fillRect l="-1075" r="-717" b="-909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CCAFA1B-8D70-AC4B-8188-C7A0F103831B}"/>
              </a:ext>
            </a:extLst>
          </p:cNvPr>
          <p:cNvSpPr txBox="1"/>
          <p:nvPr/>
        </p:nvSpPr>
        <p:spPr>
          <a:xfrm>
            <a:off x="1832911" y="5235787"/>
            <a:ext cx="6057236" cy="923330"/>
          </a:xfrm>
          <a:prstGeom prst="rect">
            <a:avLst/>
          </a:prstGeom>
          <a:noFill/>
        </p:spPr>
        <p:txBody>
          <a:bodyPr wrap="none" rtlCol="0">
            <a:spAutoFit/>
          </a:bodyPr>
          <a:lstStyle/>
          <a:p>
            <a:r>
              <a:rPr lang="en-US" b="1" dirty="0">
                <a:solidFill>
                  <a:srgbClr val="1D41FF"/>
                </a:solidFill>
              </a:rPr>
              <a:t>So why is all this useful?</a:t>
            </a:r>
          </a:p>
          <a:p>
            <a:endParaRPr lang="en-US" b="1" dirty="0">
              <a:solidFill>
                <a:srgbClr val="C00000"/>
              </a:solidFill>
            </a:endParaRPr>
          </a:p>
          <a:p>
            <a:r>
              <a:rPr lang="en-US" b="1" dirty="0">
                <a:solidFill>
                  <a:srgbClr val="C00000"/>
                </a:solidFill>
              </a:rPr>
              <a:t>Because it allows simplification for computation and notation</a:t>
            </a:r>
          </a:p>
        </p:txBody>
      </p:sp>
      <p:pic>
        <p:nvPicPr>
          <p:cNvPr id="9" name="Picture 8">
            <a:extLst>
              <a:ext uri="{FF2B5EF4-FFF2-40B4-BE49-F238E27FC236}">
                <a16:creationId xmlns:a16="http://schemas.microsoft.com/office/drawing/2014/main" id="{0C2939F9-8A6E-A14E-9C14-6346B690E3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9590" y="1974331"/>
            <a:ext cx="4013475" cy="3502205"/>
          </a:xfrm>
          <a:prstGeom prst="rect">
            <a:avLst/>
          </a:prstGeom>
        </p:spPr>
      </p:pic>
    </p:spTree>
    <p:extLst>
      <p:ext uri="{BB962C8B-B14F-4D97-AF65-F5344CB8AC3E}">
        <p14:creationId xmlns:p14="http://schemas.microsoft.com/office/powerpoint/2010/main" val="332324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Consider a data matrix</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4FAC80-9251-034C-A071-42508DCE75D5}"/>
                  </a:ext>
                </a:extLst>
              </p:cNvPr>
              <p:cNvSpPr txBox="1"/>
              <p:nvPr/>
            </p:nvSpPr>
            <p:spPr>
              <a:xfrm>
                <a:off x="1276773" y="2208107"/>
                <a:ext cx="3203762" cy="160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oMath>
                  </m:oMathPara>
                </a14:m>
                <a:endParaRPr lang="en-US" dirty="0"/>
              </a:p>
            </p:txBody>
          </p:sp>
        </mc:Choice>
        <mc:Fallback xmlns="">
          <p:sp>
            <p:nvSpPr>
              <p:cNvPr id="3" name="TextBox 2">
                <a:extLst>
                  <a:ext uri="{FF2B5EF4-FFF2-40B4-BE49-F238E27FC236}">
                    <a16:creationId xmlns:a16="http://schemas.microsoft.com/office/drawing/2014/main" id="{884FAC80-9251-034C-A071-42508DCE75D5}"/>
                  </a:ext>
                </a:extLst>
              </p:cNvPr>
              <p:cNvSpPr txBox="1">
                <a:spLocks noRot="1" noChangeAspect="1" noMove="1" noResize="1" noEditPoints="1" noAdjustHandles="1" noChangeArrowheads="1" noChangeShapeType="1" noTextEdit="1"/>
              </p:cNvSpPr>
              <p:nvPr/>
            </p:nvSpPr>
            <p:spPr>
              <a:xfrm>
                <a:off x="1276773" y="2208107"/>
                <a:ext cx="3203762" cy="1604991"/>
              </a:xfrm>
              <a:prstGeom prst="rect">
                <a:avLst/>
              </a:prstGeom>
              <a:blipFill>
                <a:blip r:embed="rId2"/>
                <a:stretch>
                  <a:fillRect b="-3937"/>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C8896ABF-0778-4C40-8637-3ECD814838AD}"/>
              </a:ext>
            </a:extLst>
          </p:cNvPr>
          <p:cNvSpPr/>
          <p:nvPr/>
        </p:nvSpPr>
        <p:spPr>
          <a:xfrm rot="5400000">
            <a:off x="2592896" y="685000"/>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9657D4-735A-094A-994F-B1E627FF23AD}"/>
                  </a:ext>
                </a:extLst>
              </p:cNvPr>
              <p:cNvSpPr txBox="1"/>
              <p:nvPr/>
            </p:nvSpPr>
            <p:spPr>
              <a:xfrm>
                <a:off x="1923282" y="1448458"/>
                <a:ext cx="1515287"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columns</a:t>
                </a:r>
              </a:p>
            </p:txBody>
          </p:sp>
        </mc:Choice>
        <mc:Fallback xmlns="">
          <p:sp>
            <p:nvSpPr>
              <p:cNvPr id="5" name="TextBox 4">
                <a:extLst>
                  <a:ext uri="{FF2B5EF4-FFF2-40B4-BE49-F238E27FC236}">
                    <a16:creationId xmlns:a16="http://schemas.microsoft.com/office/drawing/2014/main" id="{829657D4-735A-094A-994F-B1E627FF23AD}"/>
                  </a:ext>
                </a:extLst>
              </p:cNvPr>
              <p:cNvSpPr txBox="1">
                <a:spLocks noRot="1" noChangeAspect="1" noMove="1" noResize="1" noEditPoints="1" noAdjustHandles="1" noChangeArrowheads="1" noChangeShapeType="1" noTextEdit="1"/>
              </p:cNvSpPr>
              <p:nvPr/>
            </p:nvSpPr>
            <p:spPr>
              <a:xfrm>
                <a:off x="1923282" y="1448458"/>
                <a:ext cx="1515287" cy="461665"/>
              </a:xfrm>
              <a:prstGeom prst="rect">
                <a:avLst/>
              </a:prstGeom>
              <a:blipFill>
                <a:blip r:embed="rId3"/>
                <a:stretch>
                  <a:fillRect t="-5405" r="-4132" b="-2973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E01B18FF-3BE7-0F42-8C23-C5B209A6DAB8}"/>
              </a:ext>
            </a:extLst>
          </p:cNvPr>
          <p:cNvSpPr/>
          <p:nvPr/>
        </p:nvSpPr>
        <p:spPr>
          <a:xfrm>
            <a:off x="1034266" y="2223678"/>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39155D-9794-4543-94C7-4CB9C02CC77C}"/>
                  </a:ext>
                </a:extLst>
              </p:cNvPr>
              <p:cNvSpPr txBox="1"/>
              <p:nvPr/>
            </p:nvSpPr>
            <p:spPr>
              <a:xfrm rot="16200000">
                <a:off x="278460" y="2672387"/>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rows</a:t>
                </a:r>
              </a:p>
            </p:txBody>
          </p:sp>
        </mc:Choice>
        <mc:Fallback xmlns="">
          <p:sp>
            <p:nvSpPr>
              <p:cNvPr id="7" name="TextBox 6">
                <a:extLst>
                  <a:ext uri="{FF2B5EF4-FFF2-40B4-BE49-F238E27FC236}">
                    <a16:creationId xmlns:a16="http://schemas.microsoft.com/office/drawing/2014/main" id="{D339155D-9794-4543-94C7-4CB9C02CC77C}"/>
                  </a:ext>
                </a:extLst>
              </p:cNvPr>
              <p:cNvSpPr txBox="1">
                <a:spLocks noRot="1" noChangeAspect="1" noMove="1" noResize="1" noEditPoints="1" noAdjustHandles="1" noChangeArrowheads="1" noChangeShapeType="1" noTextEdit="1"/>
              </p:cNvSpPr>
              <p:nvPr/>
            </p:nvSpPr>
            <p:spPr>
              <a:xfrm rot="16200000">
                <a:off x="278460" y="2672387"/>
                <a:ext cx="1051560" cy="461665"/>
              </a:xfrm>
              <a:prstGeom prst="rect">
                <a:avLst/>
              </a:prstGeom>
              <a:blipFill>
                <a:blip r:embed="rId4"/>
                <a:stretch>
                  <a:fillRect l="-5263" t="-7143"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391646"/>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391646"/>
              </a:xfrm>
              <a:prstGeom prst="rect">
                <a:avLst/>
              </a:prstGeom>
              <a:blipFill>
                <a:blip r:embed="rId5"/>
                <a:stretch>
                  <a:fillRect l="-735" t="-6250" b="-15625"/>
                </a:stretch>
              </a:blipFill>
            </p:spPr>
            <p:txBody>
              <a:bodyPr/>
              <a:lstStyle/>
              <a:p>
                <a:r>
                  <a:rPr lang="en-US">
                    <a:noFill/>
                  </a:rPr>
                  <a:t> </a:t>
                </a:r>
              </a:p>
            </p:txBody>
          </p:sp>
        </mc:Fallback>
      </mc:AlternateContent>
    </p:spTree>
    <p:extLst>
      <p:ext uri="{BB962C8B-B14F-4D97-AF65-F5344CB8AC3E}">
        <p14:creationId xmlns:p14="http://schemas.microsoft.com/office/powerpoint/2010/main" val="1003492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 response column vector matrix</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4FAC80-9251-034C-A071-42508DCE75D5}"/>
                  </a:ext>
                </a:extLst>
              </p:cNvPr>
              <p:cNvSpPr txBox="1"/>
              <p:nvPr/>
            </p:nvSpPr>
            <p:spPr>
              <a:xfrm>
                <a:off x="1276773" y="2208107"/>
                <a:ext cx="3203762" cy="160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oMath>
                  </m:oMathPara>
                </a14:m>
                <a:endParaRPr lang="en-US" dirty="0"/>
              </a:p>
            </p:txBody>
          </p:sp>
        </mc:Choice>
        <mc:Fallback xmlns="">
          <p:sp>
            <p:nvSpPr>
              <p:cNvPr id="3" name="TextBox 2">
                <a:extLst>
                  <a:ext uri="{FF2B5EF4-FFF2-40B4-BE49-F238E27FC236}">
                    <a16:creationId xmlns:a16="http://schemas.microsoft.com/office/drawing/2014/main" id="{884FAC80-9251-034C-A071-42508DCE75D5}"/>
                  </a:ext>
                </a:extLst>
              </p:cNvPr>
              <p:cNvSpPr txBox="1">
                <a:spLocks noRot="1" noChangeAspect="1" noMove="1" noResize="1" noEditPoints="1" noAdjustHandles="1" noChangeArrowheads="1" noChangeShapeType="1" noTextEdit="1"/>
              </p:cNvSpPr>
              <p:nvPr/>
            </p:nvSpPr>
            <p:spPr>
              <a:xfrm>
                <a:off x="1276773" y="2208107"/>
                <a:ext cx="3203762" cy="1604991"/>
              </a:xfrm>
              <a:prstGeom prst="rect">
                <a:avLst/>
              </a:prstGeom>
              <a:blipFill>
                <a:blip r:embed="rId2"/>
                <a:stretch>
                  <a:fillRect b="-3937"/>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C8896ABF-0778-4C40-8637-3ECD814838AD}"/>
              </a:ext>
            </a:extLst>
          </p:cNvPr>
          <p:cNvSpPr/>
          <p:nvPr/>
        </p:nvSpPr>
        <p:spPr>
          <a:xfrm rot="5400000">
            <a:off x="2592896" y="685000"/>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9657D4-735A-094A-994F-B1E627FF23AD}"/>
                  </a:ext>
                </a:extLst>
              </p:cNvPr>
              <p:cNvSpPr txBox="1"/>
              <p:nvPr/>
            </p:nvSpPr>
            <p:spPr>
              <a:xfrm>
                <a:off x="1923282" y="1448458"/>
                <a:ext cx="1515287"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columns</a:t>
                </a:r>
              </a:p>
            </p:txBody>
          </p:sp>
        </mc:Choice>
        <mc:Fallback xmlns="">
          <p:sp>
            <p:nvSpPr>
              <p:cNvPr id="5" name="TextBox 4">
                <a:extLst>
                  <a:ext uri="{FF2B5EF4-FFF2-40B4-BE49-F238E27FC236}">
                    <a16:creationId xmlns:a16="http://schemas.microsoft.com/office/drawing/2014/main" id="{829657D4-735A-094A-994F-B1E627FF23AD}"/>
                  </a:ext>
                </a:extLst>
              </p:cNvPr>
              <p:cNvSpPr txBox="1">
                <a:spLocks noRot="1" noChangeAspect="1" noMove="1" noResize="1" noEditPoints="1" noAdjustHandles="1" noChangeArrowheads="1" noChangeShapeType="1" noTextEdit="1"/>
              </p:cNvSpPr>
              <p:nvPr/>
            </p:nvSpPr>
            <p:spPr>
              <a:xfrm>
                <a:off x="1923282" y="1448458"/>
                <a:ext cx="1515287" cy="461665"/>
              </a:xfrm>
              <a:prstGeom prst="rect">
                <a:avLst/>
              </a:prstGeom>
              <a:blipFill>
                <a:blip r:embed="rId3"/>
                <a:stretch>
                  <a:fillRect t="-5405" r="-4132" b="-2973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E01B18FF-3BE7-0F42-8C23-C5B209A6DAB8}"/>
              </a:ext>
            </a:extLst>
          </p:cNvPr>
          <p:cNvSpPr/>
          <p:nvPr/>
        </p:nvSpPr>
        <p:spPr>
          <a:xfrm>
            <a:off x="1034266" y="2223678"/>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39155D-9794-4543-94C7-4CB9C02CC77C}"/>
                  </a:ext>
                </a:extLst>
              </p:cNvPr>
              <p:cNvSpPr txBox="1"/>
              <p:nvPr/>
            </p:nvSpPr>
            <p:spPr>
              <a:xfrm rot="16200000">
                <a:off x="278460" y="2672387"/>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rows</a:t>
                </a:r>
              </a:p>
            </p:txBody>
          </p:sp>
        </mc:Choice>
        <mc:Fallback xmlns="">
          <p:sp>
            <p:nvSpPr>
              <p:cNvPr id="7" name="TextBox 6">
                <a:extLst>
                  <a:ext uri="{FF2B5EF4-FFF2-40B4-BE49-F238E27FC236}">
                    <a16:creationId xmlns:a16="http://schemas.microsoft.com/office/drawing/2014/main" id="{D339155D-9794-4543-94C7-4CB9C02CC77C}"/>
                  </a:ext>
                </a:extLst>
              </p:cNvPr>
              <p:cNvSpPr txBox="1">
                <a:spLocks noRot="1" noChangeAspect="1" noMove="1" noResize="1" noEditPoints="1" noAdjustHandles="1" noChangeArrowheads="1" noChangeShapeType="1" noTextEdit="1"/>
              </p:cNvSpPr>
              <p:nvPr/>
            </p:nvSpPr>
            <p:spPr>
              <a:xfrm rot="16200000">
                <a:off x="278460" y="2672387"/>
                <a:ext cx="1051560" cy="461665"/>
              </a:xfrm>
              <a:prstGeom prst="rect">
                <a:avLst/>
              </a:prstGeom>
              <a:blipFill>
                <a:blip r:embed="rId4"/>
                <a:stretch>
                  <a:fillRect l="-5263" t="-7143"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945643"/>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observed outcome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endParaRPr lang="en-US" dirty="0"/>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945643"/>
              </a:xfrm>
              <a:prstGeom prst="rect">
                <a:avLst/>
              </a:prstGeom>
              <a:blipFill>
                <a:blip r:embed="rId5"/>
                <a:stretch>
                  <a:fillRect l="-735" t="-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59C683-CAF2-0E45-B441-9F94F891C4C9}"/>
                  </a:ext>
                </a:extLst>
              </p:cNvPr>
              <p:cNvSpPr txBox="1"/>
              <p:nvPr/>
            </p:nvSpPr>
            <p:spPr>
              <a:xfrm>
                <a:off x="5379692" y="2256902"/>
                <a:ext cx="634020" cy="15074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9" name="TextBox 8">
                <a:extLst>
                  <a:ext uri="{FF2B5EF4-FFF2-40B4-BE49-F238E27FC236}">
                    <a16:creationId xmlns:a16="http://schemas.microsoft.com/office/drawing/2014/main" id="{5659C683-CAF2-0E45-B441-9F94F891C4C9}"/>
                  </a:ext>
                </a:extLst>
              </p:cNvPr>
              <p:cNvSpPr txBox="1">
                <a:spLocks noRot="1" noChangeAspect="1" noMove="1" noResize="1" noEditPoints="1" noAdjustHandles="1" noChangeArrowheads="1" noChangeShapeType="1" noTextEdit="1"/>
              </p:cNvSpPr>
              <p:nvPr/>
            </p:nvSpPr>
            <p:spPr>
              <a:xfrm>
                <a:off x="5379692" y="2256902"/>
                <a:ext cx="634020" cy="1507400"/>
              </a:xfrm>
              <a:prstGeom prst="rect">
                <a:avLst/>
              </a:prstGeom>
              <a:blipFill>
                <a:blip r:embed="rId6"/>
                <a:stretch>
                  <a:fillRect b="-3361"/>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30379826-26BE-2845-B905-B0BC394B7A01}"/>
              </a:ext>
            </a:extLst>
          </p:cNvPr>
          <p:cNvSpPr/>
          <p:nvPr/>
        </p:nvSpPr>
        <p:spPr>
          <a:xfrm>
            <a:off x="5136378" y="2256902"/>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CAF38-1442-014C-A53B-204EBBB377E8}"/>
                  </a:ext>
                </a:extLst>
              </p:cNvPr>
              <p:cNvSpPr txBox="1"/>
              <p:nvPr/>
            </p:nvSpPr>
            <p:spPr>
              <a:xfrm rot="16200000">
                <a:off x="4380572" y="2705611"/>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obs.</a:t>
                </a:r>
              </a:p>
            </p:txBody>
          </p:sp>
        </mc:Choice>
        <mc:Fallback xmlns="">
          <p:sp>
            <p:nvSpPr>
              <p:cNvPr id="11" name="TextBox 10">
                <a:extLst>
                  <a:ext uri="{FF2B5EF4-FFF2-40B4-BE49-F238E27FC236}">
                    <a16:creationId xmlns:a16="http://schemas.microsoft.com/office/drawing/2014/main" id="{93ACAF38-1442-014C-A53B-204EBBB377E8}"/>
                  </a:ext>
                </a:extLst>
              </p:cNvPr>
              <p:cNvSpPr txBox="1">
                <a:spLocks noRot="1" noChangeAspect="1" noMove="1" noResize="1" noEditPoints="1" noAdjustHandles="1" noChangeArrowheads="1" noChangeShapeType="1" noTextEdit="1"/>
              </p:cNvSpPr>
              <p:nvPr/>
            </p:nvSpPr>
            <p:spPr>
              <a:xfrm rot="16200000">
                <a:off x="4380572" y="2705611"/>
                <a:ext cx="1051560" cy="461665"/>
              </a:xfrm>
              <a:prstGeom prst="rect">
                <a:avLst/>
              </a:prstGeom>
              <a:blipFill>
                <a:blip r:embed="rId7"/>
                <a:stretch>
                  <a:fillRect l="-5263" r="-26316"/>
                </a:stretch>
              </a:blipFill>
            </p:spPr>
            <p:txBody>
              <a:bodyPr/>
              <a:lstStyle/>
              <a:p>
                <a:r>
                  <a:rPr lang="en-US">
                    <a:noFill/>
                  </a:rPr>
                  <a:t> </a:t>
                </a:r>
              </a:p>
            </p:txBody>
          </p:sp>
        </mc:Fallback>
      </mc:AlternateContent>
    </p:spTree>
    <p:extLst>
      <p:ext uri="{BB962C8B-B14F-4D97-AF65-F5344CB8AC3E}">
        <p14:creationId xmlns:p14="http://schemas.microsoft.com/office/powerpoint/2010/main" val="245792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78E0-F5AB-A24C-9D48-A52FBC20835A}"/>
              </a:ext>
            </a:extLst>
          </p:cNvPr>
          <p:cNvSpPr>
            <a:spLocks noGrp="1"/>
          </p:cNvSpPr>
          <p:nvPr>
            <p:ph type="title"/>
          </p:nvPr>
        </p:nvSpPr>
        <p:spPr/>
        <p:txBody>
          <a:bodyPr/>
          <a:lstStyle/>
          <a:p>
            <a:r>
              <a:rPr lang="en-US" dirty="0"/>
              <a:t>In this lecture:</a:t>
            </a:r>
          </a:p>
        </p:txBody>
      </p:sp>
      <p:sp>
        <p:nvSpPr>
          <p:cNvPr id="3" name="Content Placeholder 2">
            <a:extLst>
              <a:ext uri="{FF2B5EF4-FFF2-40B4-BE49-F238E27FC236}">
                <a16:creationId xmlns:a16="http://schemas.microsoft.com/office/drawing/2014/main" id="{BE1EA7A5-411E-2649-BFBE-726EF9BBF2F7}"/>
              </a:ext>
            </a:extLst>
          </p:cNvPr>
          <p:cNvSpPr>
            <a:spLocks noGrp="1"/>
          </p:cNvSpPr>
          <p:nvPr>
            <p:ph idx="1"/>
          </p:nvPr>
        </p:nvSpPr>
        <p:spPr/>
        <p:txBody>
          <a:bodyPr>
            <a:normAutofit/>
          </a:bodyPr>
          <a:lstStyle/>
          <a:p>
            <a:pPr>
              <a:lnSpc>
                <a:spcPct val="110000"/>
              </a:lnSpc>
            </a:pPr>
            <a:r>
              <a:rPr lang="en-US" dirty="0"/>
              <a:t>Matrix algebra</a:t>
            </a:r>
          </a:p>
          <a:p>
            <a:pPr>
              <a:lnSpc>
                <a:spcPct val="110000"/>
              </a:lnSpc>
            </a:pPr>
            <a:r>
              <a:rPr lang="en-US" dirty="0"/>
              <a:t>Validation and Cross-validation methods</a:t>
            </a:r>
          </a:p>
          <a:p>
            <a:pPr>
              <a:lnSpc>
                <a:spcPct val="110000"/>
              </a:lnSpc>
            </a:pPr>
            <a:endParaRPr lang="en-US" dirty="0"/>
          </a:p>
        </p:txBody>
      </p:sp>
    </p:spTree>
    <p:extLst>
      <p:ext uri="{BB962C8B-B14F-4D97-AF65-F5344CB8AC3E}">
        <p14:creationId xmlns:p14="http://schemas.microsoft.com/office/powerpoint/2010/main" val="2997013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 vector of parameters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4FAC80-9251-034C-A071-42508DCE75D5}"/>
                  </a:ext>
                </a:extLst>
              </p:cNvPr>
              <p:cNvSpPr txBox="1"/>
              <p:nvPr/>
            </p:nvSpPr>
            <p:spPr>
              <a:xfrm>
                <a:off x="1276773" y="2208107"/>
                <a:ext cx="3203762" cy="160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oMath>
                  </m:oMathPara>
                </a14:m>
                <a:endParaRPr lang="en-US" dirty="0"/>
              </a:p>
            </p:txBody>
          </p:sp>
        </mc:Choice>
        <mc:Fallback xmlns="">
          <p:sp>
            <p:nvSpPr>
              <p:cNvPr id="3" name="TextBox 2">
                <a:extLst>
                  <a:ext uri="{FF2B5EF4-FFF2-40B4-BE49-F238E27FC236}">
                    <a16:creationId xmlns:a16="http://schemas.microsoft.com/office/drawing/2014/main" id="{884FAC80-9251-034C-A071-42508DCE75D5}"/>
                  </a:ext>
                </a:extLst>
              </p:cNvPr>
              <p:cNvSpPr txBox="1">
                <a:spLocks noRot="1" noChangeAspect="1" noMove="1" noResize="1" noEditPoints="1" noAdjustHandles="1" noChangeArrowheads="1" noChangeShapeType="1" noTextEdit="1"/>
              </p:cNvSpPr>
              <p:nvPr/>
            </p:nvSpPr>
            <p:spPr>
              <a:xfrm>
                <a:off x="1276773" y="2208107"/>
                <a:ext cx="3203762" cy="1604991"/>
              </a:xfrm>
              <a:prstGeom prst="rect">
                <a:avLst/>
              </a:prstGeom>
              <a:blipFill>
                <a:blip r:embed="rId2"/>
                <a:stretch>
                  <a:fillRect b="-3937"/>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C8896ABF-0778-4C40-8637-3ECD814838AD}"/>
              </a:ext>
            </a:extLst>
          </p:cNvPr>
          <p:cNvSpPr/>
          <p:nvPr/>
        </p:nvSpPr>
        <p:spPr>
          <a:xfrm rot="5400000">
            <a:off x="2592896" y="685000"/>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9657D4-735A-094A-994F-B1E627FF23AD}"/>
                  </a:ext>
                </a:extLst>
              </p:cNvPr>
              <p:cNvSpPr txBox="1"/>
              <p:nvPr/>
            </p:nvSpPr>
            <p:spPr>
              <a:xfrm>
                <a:off x="1923282" y="1448458"/>
                <a:ext cx="1515287"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columns</a:t>
                </a:r>
              </a:p>
            </p:txBody>
          </p:sp>
        </mc:Choice>
        <mc:Fallback xmlns="">
          <p:sp>
            <p:nvSpPr>
              <p:cNvPr id="5" name="TextBox 4">
                <a:extLst>
                  <a:ext uri="{FF2B5EF4-FFF2-40B4-BE49-F238E27FC236}">
                    <a16:creationId xmlns:a16="http://schemas.microsoft.com/office/drawing/2014/main" id="{829657D4-735A-094A-994F-B1E627FF23AD}"/>
                  </a:ext>
                </a:extLst>
              </p:cNvPr>
              <p:cNvSpPr txBox="1">
                <a:spLocks noRot="1" noChangeAspect="1" noMove="1" noResize="1" noEditPoints="1" noAdjustHandles="1" noChangeArrowheads="1" noChangeShapeType="1" noTextEdit="1"/>
              </p:cNvSpPr>
              <p:nvPr/>
            </p:nvSpPr>
            <p:spPr>
              <a:xfrm>
                <a:off x="1923282" y="1448458"/>
                <a:ext cx="1515287" cy="461665"/>
              </a:xfrm>
              <a:prstGeom prst="rect">
                <a:avLst/>
              </a:prstGeom>
              <a:blipFill>
                <a:blip r:embed="rId3"/>
                <a:stretch>
                  <a:fillRect t="-5405" r="-4132" b="-2973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E01B18FF-3BE7-0F42-8C23-C5B209A6DAB8}"/>
              </a:ext>
            </a:extLst>
          </p:cNvPr>
          <p:cNvSpPr/>
          <p:nvPr/>
        </p:nvSpPr>
        <p:spPr>
          <a:xfrm>
            <a:off x="1034266" y="2223678"/>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39155D-9794-4543-94C7-4CB9C02CC77C}"/>
                  </a:ext>
                </a:extLst>
              </p:cNvPr>
              <p:cNvSpPr txBox="1"/>
              <p:nvPr/>
            </p:nvSpPr>
            <p:spPr>
              <a:xfrm rot="16200000">
                <a:off x="278460" y="2672387"/>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rows</a:t>
                </a:r>
              </a:p>
            </p:txBody>
          </p:sp>
        </mc:Choice>
        <mc:Fallback xmlns="">
          <p:sp>
            <p:nvSpPr>
              <p:cNvPr id="7" name="TextBox 6">
                <a:extLst>
                  <a:ext uri="{FF2B5EF4-FFF2-40B4-BE49-F238E27FC236}">
                    <a16:creationId xmlns:a16="http://schemas.microsoft.com/office/drawing/2014/main" id="{D339155D-9794-4543-94C7-4CB9C02CC77C}"/>
                  </a:ext>
                </a:extLst>
              </p:cNvPr>
              <p:cNvSpPr txBox="1">
                <a:spLocks noRot="1" noChangeAspect="1" noMove="1" noResize="1" noEditPoints="1" noAdjustHandles="1" noChangeArrowheads="1" noChangeShapeType="1" noTextEdit="1"/>
              </p:cNvSpPr>
              <p:nvPr/>
            </p:nvSpPr>
            <p:spPr>
              <a:xfrm rot="16200000">
                <a:off x="278460" y="2672387"/>
                <a:ext cx="1051560" cy="461665"/>
              </a:xfrm>
              <a:prstGeom prst="rect">
                <a:avLst/>
              </a:prstGeom>
              <a:blipFill>
                <a:blip r:embed="rId4"/>
                <a:stretch>
                  <a:fillRect l="-5263" t="-7143"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967957"/>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observed outcome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oMath>
                </a14:m>
                <a:r>
                  <a:rPr lang="en-US" dirty="0"/>
                  <a:t> is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parameter (regression coefficient)</a:t>
                </a:r>
                <a:endParaRPr lang="en-US" baseline="30000" dirty="0"/>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967957"/>
              </a:xfrm>
              <a:prstGeom prst="rect">
                <a:avLst/>
              </a:prstGeom>
              <a:blipFill>
                <a:blip r:embed="rId5"/>
                <a:stretch>
                  <a:fillRect l="-735" t="-2597" b="-6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59C683-CAF2-0E45-B441-9F94F891C4C9}"/>
                  </a:ext>
                </a:extLst>
              </p:cNvPr>
              <p:cNvSpPr txBox="1"/>
              <p:nvPr/>
            </p:nvSpPr>
            <p:spPr>
              <a:xfrm>
                <a:off x="5379692" y="2256902"/>
                <a:ext cx="634020" cy="15074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9" name="TextBox 8">
                <a:extLst>
                  <a:ext uri="{FF2B5EF4-FFF2-40B4-BE49-F238E27FC236}">
                    <a16:creationId xmlns:a16="http://schemas.microsoft.com/office/drawing/2014/main" id="{5659C683-CAF2-0E45-B441-9F94F891C4C9}"/>
                  </a:ext>
                </a:extLst>
              </p:cNvPr>
              <p:cNvSpPr txBox="1">
                <a:spLocks noRot="1" noChangeAspect="1" noMove="1" noResize="1" noEditPoints="1" noAdjustHandles="1" noChangeArrowheads="1" noChangeShapeType="1" noTextEdit="1"/>
              </p:cNvSpPr>
              <p:nvPr/>
            </p:nvSpPr>
            <p:spPr>
              <a:xfrm>
                <a:off x="5379692" y="2256902"/>
                <a:ext cx="634020" cy="1507400"/>
              </a:xfrm>
              <a:prstGeom prst="rect">
                <a:avLst/>
              </a:prstGeom>
              <a:blipFill>
                <a:blip r:embed="rId6"/>
                <a:stretch>
                  <a:fillRect b="-3361"/>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30379826-26BE-2845-B905-B0BC394B7A01}"/>
              </a:ext>
            </a:extLst>
          </p:cNvPr>
          <p:cNvSpPr/>
          <p:nvPr/>
        </p:nvSpPr>
        <p:spPr>
          <a:xfrm>
            <a:off x="5136378" y="2256902"/>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CAF38-1442-014C-A53B-204EBBB377E8}"/>
                  </a:ext>
                </a:extLst>
              </p:cNvPr>
              <p:cNvSpPr txBox="1"/>
              <p:nvPr/>
            </p:nvSpPr>
            <p:spPr>
              <a:xfrm rot="16200000">
                <a:off x="3870433" y="2674570"/>
                <a:ext cx="2112477"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observations</a:t>
                </a:r>
              </a:p>
            </p:txBody>
          </p:sp>
        </mc:Choice>
        <mc:Fallback xmlns="">
          <p:sp>
            <p:nvSpPr>
              <p:cNvPr id="11" name="TextBox 10">
                <a:extLst>
                  <a:ext uri="{FF2B5EF4-FFF2-40B4-BE49-F238E27FC236}">
                    <a16:creationId xmlns:a16="http://schemas.microsoft.com/office/drawing/2014/main" id="{93ACAF38-1442-014C-A53B-204EBBB377E8}"/>
                  </a:ext>
                </a:extLst>
              </p:cNvPr>
              <p:cNvSpPr txBox="1">
                <a:spLocks noRot="1" noChangeAspect="1" noMove="1" noResize="1" noEditPoints="1" noAdjustHandles="1" noChangeArrowheads="1" noChangeShapeType="1" noTextEdit="1"/>
              </p:cNvSpPr>
              <p:nvPr/>
            </p:nvSpPr>
            <p:spPr>
              <a:xfrm rot="16200000">
                <a:off x="3870433" y="2674570"/>
                <a:ext cx="2112477" cy="461665"/>
              </a:xfrm>
              <a:prstGeom prst="rect">
                <a:avLst/>
              </a:prstGeom>
              <a:blipFill>
                <a:blip r:embed="rId7"/>
                <a:stretch>
                  <a:fillRect l="-8108" t="-1796" r="-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749C2-0EA9-8B48-A5A8-CCA2E0052945}"/>
                  </a:ext>
                </a:extLst>
              </p:cNvPr>
              <p:cNvSpPr txBox="1"/>
              <p:nvPr/>
            </p:nvSpPr>
            <p:spPr>
              <a:xfrm>
                <a:off x="6788323" y="1837806"/>
                <a:ext cx="864789" cy="13824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e>
                                  </m:mr>
                                </m:m>
                              </m:e>
                            </m:mr>
                          </m:m>
                        </m:e>
                      </m:d>
                    </m:oMath>
                  </m:oMathPara>
                </a14:m>
                <a:endParaRPr lang="en-US" dirty="0"/>
              </a:p>
            </p:txBody>
          </p:sp>
        </mc:Choice>
        <mc:Fallback xmlns="">
          <p:sp>
            <p:nvSpPr>
              <p:cNvPr id="12" name="TextBox 11">
                <a:extLst>
                  <a:ext uri="{FF2B5EF4-FFF2-40B4-BE49-F238E27FC236}">
                    <a16:creationId xmlns:a16="http://schemas.microsoft.com/office/drawing/2014/main" id="{7BD749C2-0EA9-8B48-A5A8-CCA2E0052945}"/>
                  </a:ext>
                </a:extLst>
              </p:cNvPr>
              <p:cNvSpPr txBox="1">
                <a:spLocks noRot="1" noChangeAspect="1" noMove="1" noResize="1" noEditPoints="1" noAdjustHandles="1" noChangeArrowheads="1" noChangeShapeType="1" noTextEdit="1"/>
              </p:cNvSpPr>
              <p:nvPr/>
            </p:nvSpPr>
            <p:spPr>
              <a:xfrm>
                <a:off x="6788323" y="1837806"/>
                <a:ext cx="864789" cy="1382494"/>
              </a:xfrm>
              <a:prstGeom prst="rect">
                <a:avLst/>
              </a:prstGeom>
              <a:blipFill>
                <a:blip r:embed="rId8"/>
                <a:stretch>
                  <a:fillRect t="-909" b="-2727"/>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67C89914-CF53-2045-B82C-A6C392DD6DC7}"/>
              </a:ext>
            </a:extLst>
          </p:cNvPr>
          <p:cNvSpPr/>
          <p:nvPr/>
        </p:nvSpPr>
        <p:spPr>
          <a:xfrm>
            <a:off x="6545816" y="1893050"/>
            <a:ext cx="243314" cy="1272005"/>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7CE8EE-18F8-A941-A651-BB0670843CB4}"/>
                  </a:ext>
                </a:extLst>
              </p:cNvPr>
              <p:cNvSpPr txBox="1"/>
              <p:nvPr/>
            </p:nvSpPr>
            <p:spPr>
              <a:xfrm rot="16200000">
                <a:off x="5388306" y="2288451"/>
                <a:ext cx="1892056"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parameters</a:t>
                </a:r>
              </a:p>
            </p:txBody>
          </p:sp>
        </mc:Choice>
        <mc:Fallback xmlns="">
          <p:sp>
            <p:nvSpPr>
              <p:cNvPr id="14" name="TextBox 13">
                <a:extLst>
                  <a:ext uri="{FF2B5EF4-FFF2-40B4-BE49-F238E27FC236}">
                    <a16:creationId xmlns:a16="http://schemas.microsoft.com/office/drawing/2014/main" id="{C07CE8EE-18F8-A941-A651-BB0670843CB4}"/>
                  </a:ext>
                </a:extLst>
              </p:cNvPr>
              <p:cNvSpPr txBox="1">
                <a:spLocks noRot="1" noChangeAspect="1" noMove="1" noResize="1" noEditPoints="1" noAdjustHandles="1" noChangeArrowheads="1" noChangeShapeType="1" noTextEdit="1"/>
              </p:cNvSpPr>
              <p:nvPr/>
            </p:nvSpPr>
            <p:spPr>
              <a:xfrm rot="16200000">
                <a:off x="5388306" y="2288451"/>
                <a:ext cx="1892056" cy="461665"/>
              </a:xfrm>
              <a:prstGeom prst="rect">
                <a:avLst/>
              </a:prstGeom>
              <a:blipFill>
                <a:blip r:embed="rId9"/>
                <a:stretch>
                  <a:fillRect l="-8108" t="-4000" r="-29730" b="-667"/>
                </a:stretch>
              </a:blipFill>
            </p:spPr>
            <p:txBody>
              <a:bodyPr/>
              <a:lstStyle/>
              <a:p>
                <a:r>
                  <a:rPr lang="en-US">
                    <a:noFill/>
                  </a:rPr>
                  <a:t> </a:t>
                </a:r>
              </a:p>
            </p:txBody>
          </p:sp>
        </mc:Fallback>
      </mc:AlternateContent>
    </p:spTree>
    <p:extLst>
      <p:ext uri="{BB962C8B-B14F-4D97-AF65-F5344CB8AC3E}">
        <p14:creationId xmlns:p14="http://schemas.microsoft.com/office/powerpoint/2010/main" val="146287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 vector of parameters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4FAC80-9251-034C-A071-42508DCE75D5}"/>
                  </a:ext>
                </a:extLst>
              </p:cNvPr>
              <p:cNvSpPr txBox="1"/>
              <p:nvPr/>
            </p:nvSpPr>
            <p:spPr>
              <a:xfrm>
                <a:off x="1276773" y="2208107"/>
                <a:ext cx="3203762" cy="160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oMath>
                  </m:oMathPara>
                </a14:m>
                <a:endParaRPr lang="en-US" dirty="0"/>
              </a:p>
            </p:txBody>
          </p:sp>
        </mc:Choice>
        <mc:Fallback xmlns="">
          <p:sp>
            <p:nvSpPr>
              <p:cNvPr id="3" name="TextBox 2">
                <a:extLst>
                  <a:ext uri="{FF2B5EF4-FFF2-40B4-BE49-F238E27FC236}">
                    <a16:creationId xmlns:a16="http://schemas.microsoft.com/office/drawing/2014/main" id="{884FAC80-9251-034C-A071-42508DCE75D5}"/>
                  </a:ext>
                </a:extLst>
              </p:cNvPr>
              <p:cNvSpPr txBox="1">
                <a:spLocks noRot="1" noChangeAspect="1" noMove="1" noResize="1" noEditPoints="1" noAdjustHandles="1" noChangeArrowheads="1" noChangeShapeType="1" noTextEdit="1"/>
              </p:cNvSpPr>
              <p:nvPr/>
            </p:nvSpPr>
            <p:spPr>
              <a:xfrm>
                <a:off x="1276773" y="2208107"/>
                <a:ext cx="3203762" cy="1604991"/>
              </a:xfrm>
              <a:prstGeom prst="rect">
                <a:avLst/>
              </a:prstGeom>
              <a:blipFill>
                <a:blip r:embed="rId2"/>
                <a:stretch>
                  <a:fillRect b="-3937"/>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C8896ABF-0778-4C40-8637-3ECD814838AD}"/>
              </a:ext>
            </a:extLst>
          </p:cNvPr>
          <p:cNvSpPr/>
          <p:nvPr/>
        </p:nvSpPr>
        <p:spPr>
          <a:xfrm rot="5400000">
            <a:off x="2592896" y="685000"/>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9657D4-735A-094A-994F-B1E627FF23AD}"/>
                  </a:ext>
                </a:extLst>
              </p:cNvPr>
              <p:cNvSpPr txBox="1"/>
              <p:nvPr/>
            </p:nvSpPr>
            <p:spPr>
              <a:xfrm>
                <a:off x="1923282" y="1448458"/>
                <a:ext cx="1515287"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columns</a:t>
                </a:r>
              </a:p>
            </p:txBody>
          </p:sp>
        </mc:Choice>
        <mc:Fallback xmlns="">
          <p:sp>
            <p:nvSpPr>
              <p:cNvPr id="5" name="TextBox 4">
                <a:extLst>
                  <a:ext uri="{FF2B5EF4-FFF2-40B4-BE49-F238E27FC236}">
                    <a16:creationId xmlns:a16="http://schemas.microsoft.com/office/drawing/2014/main" id="{829657D4-735A-094A-994F-B1E627FF23AD}"/>
                  </a:ext>
                </a:extLst>
              </p:cNvPr>
              <p:cNvSpPr txBox="1">
                <a:spLocks noRot="1" noChangeAspect="1" noMove="1" noResize="1" noEditPoints="1" noAdjustHandles="1" noChangeArrowheads="1" noChangeShapeType="1" noTextEdit="1"/>
              </p:cNvSpPr>
              <p:nvPr/>
            </p:nvSpPr>
            <p:spPr>
              <a:xfrm>
                <a:off x="1923282" y="1448458"/>
                <a:ext cx="1515287" cy="461665"/>
              </a:xfrm>
              <a:prstGeom prst="rect">
                <a:avLst/>
              </a:prstGeom>
              <a:blipFill>
                <a:blip r:embed="rId3"/>
                <a:stretch>
                  <a:fillRect t="-5405" r="-4132" b="-2973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E01B18FF-3BE7-0F42-8C23-C5B209A6DAB8}"/>
              </a:ext>
            </a:extLst>
          </p:cNvPr>
          <p:cNvSpPr/>
          <p:nvPr/>
        </p:nvSpPr>
        <p:spPr>
          <a:xfrm>
            <a:off x="1034266" y="2223678"/>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39155D-9794-4543-94C7-4CB9C02CC77C}"/>
                  </a:ext>
                </a:extLst>
              </p:cNvPr>
              <p:cNvSpPr txBox="1"/>
              <p:nvPr/>
            </p:nvSpPr>
            <p:spPr>
              <a:xfrm rot="16200000">
                <a:off x="278460" y="2672387"/>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rows</a:t>
                </a:r>
              </a:p>
            </p:txBody>
          </p:sp>
        </mc:Choice>
        <mc:Fallback xmlns="">
          <p:sp>
            <p:nvSpPr>
              <p:cNvPr id="7" name="TextBox 6">
                <a:extLst>
                  <a:ext uri="{FF2B5EF4-FFF2-40B4-BE49-F238E27FC236}">
                    <a16:creationId xmlns:a16="http://schemas.microsoft.com/office/drawing/2014/main" id="{D339155D-9794-4543-94C7-4CB9C02CC77C}"/>
                  </a:ext>
                </a:extLst>
              </p:cNvPr>
              <p:cNvSpPr txBox="1">
                <a:spLocks noRot="1" noChangeAspect="1" noMove="1" noResize="1" noEditPoints="1" noAdjustHandles="1" noChangeArrowheads="1" noChangeShapeType="1" noTextEdit="1"/>
              </p:cNvSpPr>
              <p:nvPr/>
            </p:nvSpPr>
            <p:spPr>
              <a:xfrm rot="16200000">
                <a:off x="278460" y="2672387"/>
                <a:ext cx="1051560" cy="461665"/>
              </a:xfrm>
              <a:prstGeom prst="rect">
                <a:avLst/>
              </a:prstGeom>
              <a:blipFill>
                <a:blip r:embed="rId4"/>
                <a:stretch>
                  <a:fillRect l="-5263" t="-7143"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1429622"/>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observed outcome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oMath>
                </a14:m>
                <a:r>
                  <a:rPr lang="en-US" dirty="0"/>
                  <a:t> is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parameter (regression coefficient)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Sub>
                  </m:oMath>
                </a14:m>
                <a:r>
                  <a:rPr lang="en-US" dirty="0"/>
                  <a:t> is the error term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endParaRPr lang="en-US" baseline="30000" dirty="0"/>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1429622"/>
              </a:xfrm>
              <a:prstGeom prst="rect">
                <a:avLst/>
              </a:prstGeom>
              <a:blipFill>
                <a:blip r:embed="rId5"/>
                <a:stretch>
                  <a:fillRect l="-735" t="-1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59C683-CAF2-0E45-B441-9F94F891C4C9}"/>
                  </a:ext>
                </a:extLst>
              </p:cNvPr>
              <p:cNvSpPr txBox="1"/>
              <p:nvPr/>
            </p:nvSpPr>
            <p:spPr>
              <a:xfrm>
                <a:off x="5379692" y="2256902"/>
                <a:ext cx="634020" cy="15074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9" name="TextBox 8">
                <a:extLst>
                  <a:ext uri="{FF2B5EF4-FFF2-40B4-BE49-F238E27FC236}">
                    <a16:creationId xmlns:a16="http://schemas.microsoft.com/office/drawing/2014/main" id="{5659C683-CAF2-0E45-B441-9F94F891C4C9}"/>
                  </a:ext>
                </a:extLst>
              </p:cNvPr>
              <p:cNvSpPr txBox="1">
                <a:spLocks noRot="1" noChangeAspect="1" noMove="1" noResize="1" noEditPoints="1" noAdjustHandles="1" noChangeArrowheads="1" noChangeShapeType="1" noTextEdit="1"/>
              </p:cNvSpPr>
              <p:nvPr/>
            </p:nvSpPr>
            <p:spPr>
              <a:xfrm>
                <a:off x="5379692" y="2256902"/>
                <a:ext cx="634020" cy="1507400"/>
              </a:xfrm>
              <a:prstGeom prst="rect">
                <a:avLst/>
              </a:prstGeom>
              <a:blipFill>
                <a:blip r:embed="rId6"/>
                <a:stretch>
                  <a:fillRect b="-3361"/>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30379826-26BE-2845-B905-B0BC394B7A01}"/>
              </a:ext>
            </a:extLst>
          </p:cNvPr>
          <p:cNvSpPr/>
          <p:nvPr/>
        </p:nvSpPr>
        <p:spPr>
          <a:xfrm>
            <a:off x="5136378" y="2256902"/>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CAF38-1442-014C-A53B-204EBBB377E8}"/>
                  </a:ext>
                </a:extLst>
              </p:cNvPr>
              <p:cNvSpPr txBox="1"/>
              <p:nvPr/>
            </p:nvSpPr>
            <p:spPr>
              <a:xfrm rot="16200000">
                <a:off x="3870433" y="2674570"/>
                <a:ext cx="2112477"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observations</a:t>
                </a:r>
              </a:p>
            </p:txBody>
          </p:sp>
        </mc:Choice>
        <mc:Fallback xmlns="">
          <p:sp>
            <p:nvSpPr>
              <p:cNvPr id="11" name="TextBox 10">
                <a:extLst>
                  <a:ext uri="{FF2B5EF4-FFF2-40B4-BE49-F238E27FC236}">
                    <a16:creationId xmlns:a16="http://schemas.microsoft.com/office/drawing/2014/main" id="{93ACAF38-1442-014C-A53B-204EBBB377E8}"/>
                  </a:ext>
                </a:extLst>
              </p:cNvPr>
              <p:cNvSpPr txBox="1">
                <a:spLocks noRot="1" noChangeAspect="1" noMove="1" noResize="1" noEditPoints="1" noAdjustHandles="1" noChangeArrowheads="1" noChangeShapeType="1" noTextEdit="1"/>
              </p:cNvSpPr>
              <p:nvPr/>
            </p:nvSpPr>
            <p:spPr>
              <a:xfrm rot="16200000">
                <a:off x="3870433" y="2674570"/>
                <a:ext cx="2112477" cy="461665"/>
              </a:xfrm>
              <a:prstGeom prst="rect">
                <a:avLst/>
              </a:prstGeom>
              <a:blipFill>
                <a:blip r:embed="rId7"/>
                <a:stretch>
                  <a:fillRect l="-8108" t="-1796" r="-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749C2-0EA9-8B48-A5A8-CCA2E0052945}"/>
                  </a:ext>
                </a:extLst>
              </p:cNvPr>
              <p:cNvSpPr txBox="1"/>
              <p:nvPr/>
            </p:nvSpPr>
            <p:spPr>
              <a:xfrm>
                <a:off x="6788323" y="1837806"/>
                <a:ext cx="864789" cy="13824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e>
                                  </m:mr>
                                </m:m>
                              </m:e>
                            </m:mr>
                          </m:m>
                        </m:e>
                      </m:d>
                    </m:oMath>
                  </m:oMathPara>
                </a14:m>
                <a:endParaRPr lang="en-US" dirty="0"/>
              </a:p>
            </p:txBody>
          </p:sp>
        </mc:Choice>
        <mc:Fallback xmlns="">
          <p:sp>
            <p:nvSpPr>
              <p:cNvPr id="12" name="TextBox 11">
                <a:extLst>
                  <a:ext uri="{FF2B5EF4-FFF2-40B4-BE49-F238E27FC236}">
                    <a16:creationId xmlns:a16="http://schemas.microsoft.com/office/drawing/2014/main" id="{7BD749C2-0EA9-8B48-A5A8-CCA2E0052945}"/>
                  </a:ext>
                </a:extLst>
              </p:cNvPr>
              <p:cNvSpPr txBox="1">
                <a:spLocks noRot="1" noChangeAspect="1" noMove="1" noResize="1" noEditPoints="1" noAdjustHandles="1" noChangeArrowheads="1" noChangeShapeType="1" noTextEdit="1"/>
              </p:cNvSpPr>
              <p:nvPr/>
            </p:nvSpPr>
            <p:spPr>
              <a:xfrm>
                <a:off x="6788323" y="1837806"/>
                <a:ext cx="864789" cy="1382494"/>
              </a:xfrm>
              <a:prstGeom prst="rect">
                <a:avLst/>
              </a:prstGeom>
              <a:blipFill>
                <a:blip r:embed="rId8"/>
                <a:stretch>
                  <a:fillRect t="-909" b="-2727"/>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67C89914-CF53-2045-B82C-A6C392DD6DC7}"/>
              </a:ext>
            </a:extLst>
          </p:cNvPr>
          <p:cNvSpPr/>
          <p:nvPr/>
        </p:nvSpPr>
        <p:spPr>
          <a:xfrm>
            <a:off x="6545816" y="1893050"/>
            <a:ext cx="243314" cy="1272005"/>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7CE8EE-18F8-A941-A651-BB0670843CB4}"/>
                  </a:ext>
                </a:extLst>
              </p:cNvPr>
              <p:cNvSpPr txBox="1"/>
              <p:nvPr/>
            </p:nvSpPr>
            <p:spPr>
              <a:xfrm rot="16200000">
                <a:off x="5388306" y="2288451"/>
                <a:ext cx="1892056"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parameters</a:t>
                </a:r>
              </a:p>
            </p:txBody>
          </p:sp>
        </mc:Choice>
        <mc:Fallback xmlns="">
          <p:sp>
            <p:nvSpPr>
              <p:cNvPr id="14" name="TextBox 13">
                <a:extLst>
                  <a:ext uri="{FF2B5EF4-FFF2-40B4-BE49-F238E27FC236}">
                    <a16:creationId xmlns:a16="http://schemas.microsoft.com/office/drawing/2014/main" id="{C07CE8EE-18F8-A941-A651-BB0670843CB4}"/>
                  </a:ext>
                </a:extLst>
              </p:cNvPr>
              <p:cNvSpPr txBox="1">
                <a:spLocks noRot="1" noChangeAspect="1" noMove="1" noResize="1" noEditPoints="1" noAdjustHandles="1" noChangeArrowheads="1" noChangeShapeType="1" noTextEdit="1"/>
              </p:cNvSpPr>
              <p:nvPr/>
            </p:nvSpPr>
            <p:spPr>
              <a:xfrm rot="16200000">
                <a:off x="5388306" y="2288451"/>
                <a:ext cx="1892056" cy="461665"/>
              </a:xfrm>
              <a:prstGeom prst="rect">
                <a:avLst/>
              </a:prstGeom>
              <a:blipFill>
                <a:blip r:embed="rId9"/>
                <a:stretch>
                  <a:fillRect l="-8108" t="-4000" r="-29730" b="-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0F96FA-5486-B443-8BF2-31AE49C26F57}"/>
                  </a:ext>
                </a:extLst>
              </p:cNvPr>
              <p:cNvSpPr txBox="1"/>
              <p:nvPr/>
            </p:nvSpPr>
            <p:spPr>
              <a:xfrm>
                <a:off x="8357672" y="2615845"/>
                <a:ext cx="626197" cy="15050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15" name="TextBox 14">
                <a:extLst>
                  <a:ext uri="{FF2B5EF4-FFF2-40B4-BE49-F238E27FC236}">
                    <a16:creationId xmlns:a16="http://schemas.microsoft.com/office/drawing/2014/main" id="{B80F96FA-5486-B443-8BF2-31AE49C26F57}"/>
                  </a:ext>
                </a:extLst>
              </p:cNvPr>
              <p:cNvSpPr txBox="1">
                <a:spLocks noRot="1" noChangeAspect="1" noMove="1" noResize="1" noEditPoints="1" noAdjustHandles="1" noChangeArrowheads="1" noChangeShapeType="1" noTextEdit="1"/>
              </p:cNvSpPr>
              <p:nvPr/>
            </p:nvSpPr>
            <p:spPr>
              <a:xfrm>
                <a:off x="8357672" y="2615845"/>
                <a:ext cx="626197" cy="1505027"/>
              </a:xfrm>
              <a:prstGeom prst="rect">
                <a:avLst/>
              </a:prstGeom>
              <a:blipFill>
                <a:blip r:embed="rId10"/>
                <a:stretch>
                  <a:fillRect b="-1681"/>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3A0AC73B-E297-B147-A010-9E2C72705087}"/>
              </a:ext>
            </a:extLst>
          </p:cNvPr>
          <p:cNvSpPr/>
          <p:nvPr/>
        </p:nvSpPr>
        <p:spPr>
          <a:xfrm>
            <a:off x="8114358" y="2615845"/>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C13507-254D-4244-B939-EBBB9FEB2F50}"/>
                  </a:ext>
                </a:extLst>
              </p:cNvPr>
              <p:cNvSpPr txBox="1"/>
              <p:nvPr/>
            </p:nvSpPr>
            <p:spPr>
              <a:xfrm rot="16200000">
                <a:off x="6753586" y="2938685"/>
                <a:ext cx="2302131"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error variables</a:t>
                </a:r>
              </a:p>
            </p:txBody>
          </p:sp>
        </mc:Choice>
        <mc:Fallback xmlns="">
          <p:sp>
            <p:nvSpPr>
              <p:cNvPr id="17" name="TextBox 16">
                <a:extLst>
                  <a:ext uri="{FF2B5EF4-FFF2-40B4-BE49-F238E27FC236}">
                    <a16:creationId xmlns:a16="http://schemas.microsoft.com/office/drawing/2014/main" id="{FBC13507-254D-4244-B939-EBBB9FEB2F50}"/>
                  </a:ext>
                </a:extLst>
              </p:cNvPr>
              <p:cNvSpPr txBox="1">
                <a:spLocks noRot="1" noChangeAspect="1" noMove="1" noResize="1" noEditPoints="1" noAdjustHandles="1" noChangeArrowheads="1" noChangeShapeType="1" noTextEdit="1"/>
              </p:cNvSpPr>
              <p:nvPr/>
            </p:nvSpPr>
            <p:spPr>
              <a:xfrm rot="16200000">
                <a:off x="6753586" y="2938685"/>
                <a:ext cx="2302131" cy="461665"/>
              </a:xfrm>
              <a:prstGeom prst="rect">
                <a:avLst/>
              </a:prstGeom>
              <a:blipFill>
                <a:blip r:embed="rId11"/>
                <a:stretch>
                  <a:fillRect l="-5263" t="-2747" r="-26316"/>
                </a:stretch>
              </a:blipFill>
            </p:spPr>
            <p:txBody>
              <a:bodyPr/>
              <a:lstStyle/>
              <a:p>
                <a:r>
                  <a:rPr lang="en-US">
                    <a:noFill/>
                  </a:rPr>
                  <a:t> </a:t>
                </a:r>
              </a:p>
            </p:txBody>
          </p:sp>
        </mc:Fallback>
      </mc:AlternateContent>
    </p:spTree>
    <p:extLst>
      <p:ext uri="{BB962C8B-B14F-4D97-AF65-F5344CB8AC3E}">
        <p14:creationId xmlns:p14="http://schemas.microsoft.com/office/powerpoint/2010/main" val="2520189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Now set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0</m:t>
                        </m:r>
                      </m:sub>
                    </m:sSub>
                    <m:r>
                      <a:rPr lang="en-US" i="1">
                        <a:latin typeface="Cambria Math" panose="02040503050406030204" pitchFamily="18" charset="0"/>
                      </a:rPr>
                      <m:t>=1</m:t>
                    </m:r>
                  </m:oMath>
                </a14:m>
                <a:r>
                  <a:rPr lang="en-US" dirty="0"/>
                  <a:t> for all </a:t>
                </a:r>
                <a14:m>
                  <m:oMath xmlns:m="http://schemas.openxmlformats.org/officeDocument/2006/math">
                    <m:r>
                      <a:rPr lang="en-US" i="1">
                        <a:latin typeface="Cambria Math" panose="02040503050406030204" pitchFamily="18" charset="0"/>
                      </a:rPr>
                      <m:t>𝑖</m:t>
                    </m:r>
                  </m:oMath>
                </a14:m>
                <a:endParaRPr lang="en-US" dirty="0"/>
              </a:p>
            </p:txBody>
          </p:sp>
        </mc:Choice>
        <mc:Fallback xmlns="">
          <p:sp>
            <p:nvSpPr>
              <p:cNvPr id="2" name="Title 1">
                <a:extLst>
                  <a:ext uri="{FF2B5EF4-FFF2-40B4-BE49-F238E27FC236}">
                    <a16:creationId xmlns:a16="http://schemas.microsoft.com/office/drawing/2014/main" id="{620555CE-3276-934B-95E0-96573FCB7506}"/>
                  </a:ext>
                </a:extLst>
              </p:cNvPr>
              <p:cNvSpPr>
                <a:spLocks noGrp="1" noRot="1" noChangeAspect="1" noMove="1" noResize="1" noEditPoints="1" noAdjustHandles="1" noChangeArrowheads="1" noChangeShapeType="1" noTextEdit="1"/>
              </p:cNvSpPr>
              <p:nvPr>
                <p:ph type="title"/>
              </p:nvPr>
            </p:nvSpPr>
            <p:spPr>
              <a:blipFill>
                <a:blip r:embed="rId2"/>
                <a:stretch>
                  <a:fillRect l="-3221"/>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C8896ABF-0778-4C40-8637-3ECD814838AD}"/>
              </a:ext>
            </a:extLst>
          </p:cNvPr>
          <p:cNvSpPr/>
          <p:nvPr/>
        </p:nvSpPr>
        <p:spPr>
          <a:xfrm rot="5400000">
            <a:off x="2592896" y="685000"/>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9657D4-735A-094A-994F-B1E627FF23AD}"/>
                  </a:ext>
                </a:extLst>
              </p:cNvPr>
              <p:cNvSpPr txBox="1"/>
              <p:nvPr/>
            </p:nvSpPr>
            <p:spPr>
              <a:xfrm>
                <a:off x="1923282" y="1448458"/>
                <a:ext cx="1515287"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columns</a:t>
                </a:r>
              </a:p>
            </p:txBody>
          </p:sp>
        </mc:Choice>
        <mc:Fallback xmlns="">
          <p:sp>
            <p:nvSpPr>
              <p:cNvPr id="5" name="TextBox 4">
                <a:extLst>
                  <a:ext uri="{FF2B5EF4-FFF2-40B4-BE49-F238E27FC236}">
                    <a16:creationId xmlns:a16="http://schemas.microsoft.com/office/drawing/2014/main" id="{829657D4-735A-094A-994F-B1E627FF23AD}"/>
                  </a:ext>
                </a:extLst>
              </p:cNvPr>
              <p:cNvSpPr txBox="1">
                <a:spLocks noRot="1" noChangeAspect="1" noMove="1" noResize="1" noEditPoints="1" noAdjustHandles="1" noChangeArrowheads="1" noChangeShapeType="1" noTextEdit="1"/>
              </p:cNvSpPr>
              <p:nvPr/>
            </p:nvSpPr>
            <p:spPr>
              <a:xfrm>
                <a:off x="1923282" y="1448458"/>
                <a:ext cx="1515287" cy="461665"/>
              </a:xfrm>
              <a:prstGeom prst="rect">
                <a:avLst/>
              </a:prstGeom>
              <a:blipFill>
                <a:blip r:embed="rId3"/>
                <a:stretch>
                  <a:fillRect t="-5405" r="-4132" b="-2973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E01B18FF-3BE7-0F42-8C23-C5B209A6DAB8}"/>
              </a:ext>
            </a:extLst>
          </p:cNvPr>
          <p:cNvSpPr/>
          <p:nvPr/>
        </p:nvSpPr>
        <p:spPr>
          <a:xfrm>
            <a:off x="1034266" y="2223678"/>
            <a:ext cx="243314" cy="161002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39155D-9794-4543-94C7-4CB9C02CC77C}"/>
                  </a:ext>
                </a:extLst>
              </p:cNvPr>
              <p:cNvSpPr txBox="1"/>
              <p:nvPr/>
            </p:nvSpPr>
            <p:spPr>
              <a:xfrm rot="16200000">
                <a:off x="278460" y="2672387"/>
                <a:ext cx="1051560"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rows</a:t>
                </a:r>
              </a:p>
            </p:txBody>
          </p:sp>
        </mc:Choice>
        <mc:Fallback xmlns="">
          <p:sp>
            <p:nvSpPr>
              <p:cNvPr id="7" name="TextBox 6">
                <a:extLst>
                  <a:ext uri="{FF2B5EF4-FFF2-40B4-BE49-F238E27FC236}">
                    <a16:creationId xmlns:a16="http://schemas.microsoft.com/office/drawing/2014/main" id="{D339155D-9794-4543-94C7-4CB9C02CC77C}"/>
                  </a:ext>
                </a:extLst>
              </p:cNvPr>
              <p:cNvSpPr txBox="1">
                <a:spLocks noRot="1" noChangeAspect="1" noMove="1" noResize="1" noEditPoints="1" noAdjustHandles="1" noChangeArrowheads="1" noChangeShapeType="1" noTextEdit="1"/>
              </p:cNvSpPr>
              <p:nvPr/>
            </p:nvSpPr>
            <p:spPr>
              <a:xfrm rot="16200000">
                <a:off x="278460" y="2672387"/>
                <a:ext cx="1051560" cy="461665"/>
              </a:xfrm>
              <a:prstGeom prst="rect">
                <a:avLst/>
              </a:prstGeom>
              <a:blipFill>
                <a:blip r:embed="rId4"/>
                <a:stretch>
                  <a:fillRect l="-5263" t="-7143"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1429622"/>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observed outcome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oMath>
                </a14:m>
                <a:r>
                  <a:rPr lang="en-US" dirty="0"/>
                  <a:t> is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parameter (regression coefficient)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Sub>
                  </m:oMath>
                </a14:m>
                <a:r>
                  <a:rPr lang="en-US" dirty="0"/>
                  <a:t> is the error term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endParaRPr lang="en-US" baseline="30000" dirty="0"/>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1429622"/>
              </a:xfrm>
              <a:prstGeom prst="rect">
                <a:avLst/>
              </a:prstGeom>
              <a:blipFill>
                <a:blip r:embed="rId5"/>
                <a:stretch>
                  <a:fillRect l="-735" t="-1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59C683-CAF2-0E45-B441-9F94F891C4C9}"/>
                  </a:ext>
                </a:extLst>
              </p:cNvPr>
              <p:cNvSpPr txBox="1"/>
              <p:nvPr/>
            </p:nvSpPr>
            <p:spPr>
              <a:xfrm>
                <a:off x="5379692" y="2256902"/>
                <a:ext cx="634020" cy="15074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9" name="TextBox 8">
                <a:extLst>
                  <a:ext uri="{FF2B5EF4-FFF2-40B4-BE49-F238E27FC236}">
                    <a16:creationId xmlns:a16="http://schemas.microsoft.com/office/drawing/2014/main" id="{5659C683-CAF2-0E45-B441-9F94F891C4C9}"/>
                  </a:ext>
                </a:extLst>
              </p:cNvPr>
              <p:cNvSpPr txBox="1">
                <a:spLocks noRot="1" noChangeAspect="1" noMove="1" noResize="1" noEditPoints="1" noAdjustHandles="1" noChangeArrowheads="1" noChangeShapeType="1" noTextEdit="1"/>
              </p:cNvSpPr>
              <p:nvPr/>
            </p:nvSpPr>
            <p:spPr>
              <a:xfrm>
                <a:off x="5379692" y="2256902"/>
                <a:ext cx="634020" cy="1507400"/>
              </a:xfrm>
              <a:prstGeom prst="rect">
                <a:avLst/>
              </a:prstGeom>
              <a:blipFill>
                <a:blip r:embed="rId6"/>
                <a:stretch>
                  <a:fillRect b="-3361"/>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30379826-26BE-2845-B905-B0BC394B7A01}"/>
              </a:ext>
            </a:extLst>
          </p:cNvPr>
          <p:cNvSpPr/>
          <p:nvPr/>
        </p:nvSpPr>
        <p:spPr>
          <a:xfrm>
            <a:off x="5136378" y="2256902"/>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CAF38-1442-014C-A53B-204EBBB377E8}"/>
                  </a:ext>
                </a:extLst>
              </p:cNvPr>
              <p:cNvSpPr txBox="1"/>
              <p:nvPr/>
            </p:nvSpPr>
            <p:spPr>
              <a:xfrm rot="16200000">
                <a:off x="3870433" y="2674570"/>
                <a:ext cx="2112477"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observations</a:t>
                </a:r>
              </a:p>
            </p:txBody>
          </p:sp>
        </mc:Choice>
        <mc:Fallback xmlns="">
          <p:sp>
            <p:nvSpPr>
              <p:cNvPr id="11" name="TextBox 10">
                <a:extLst>
                  <a:ext uri="{FF2B5EF4-FFF2-40B4-BE49-F238E27FC236}">
                    <a16:creationId xmlns:a16="http://schemas.microsoft.com/office/drawing/2014/main" id="{93ACAF38-1442-014C-A53B-204EBBB377E8}"/>
                  </a:ext>
                </a:extLst>
              </p:cNvPr>
              <p:cNvSpPr txBox="1">
                <a:spLocks noRot="1" noChangeAspect="1" noMove="1" noResize="1" noEditPoints="1" noAdjustHandles="1" noChangeArrowheads="1" noChangeShapeType="1" noTextEdit="1"/>
              </p:cNvSpPr>
              <p:nvPr/>
            </p:nvSpPr>
            <p:spPr>
              <a:xfrm rot="16200000">
                <a:off x="3870433" y="2674570"/>
                <a:ext cx="2112477" cy="461665"/>
              </a:xfrm>
              <a:prstGeom prst="rect">
                <a:avLst/>
              </a:prstGeom>
              <a:blipFill>
                <a:blip r:embed="rId7"/>
                <a:stretch>
                  <a:fillRect l="-8108" t="-1796" r="-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749C2-0EA9-8B48-A5A8-CCA2E0052945}"/>
                  </a:ext>
                </a:extLst>
              </p:cNvPr>
              <p:cNvSpPr txBox="1"/>
              <p:nvPr/>
            </p:nvSpPr>
            <p:spPr>
              <a:xfrm>
                <a:off x="6788323" y="1837806"/>
                <a:ext cx="864789" cy="13824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e>
                                  </m:mr>
                                </m:m>
                              </m:e>
                            </m:mr>
                          </m:m>
                        </m:e>
                      </m:d>
                    </m:oMath>
                  </m:oMathPara>
                </a14:m>
                <a:endParaRPr lang="en-US" dirty="0"/>
              </a:p>
            </p:txBody>
          </p:sp>
        </mc:Choice>
        <mc:Fallback xmlns="">
          <p:sp>
            <p:nvSpPr>
              <p:cNvPr id="12" name="TextBox 11">
                <a:extLst>
                  <a:ext uri="{FF2B5EF4-FFF2-40B4-BE49-F238E27FC236}">
                    <a16:creationId xmlns:a16="http://schemas.microsoft.com/office/drawing/2014/main" id="{7BD749C2-0EA9-8B48-A5A8-CCA2E0052945}"/>
                  </a:ext>
                </a:extLst>
              </p:cNvPr>
              <p:cNvSpPr txBox="1">
                <a:spLocks noRot="1" noChangeAspect="1" noMove="1" noResize="1" noEditPoints="1" noAdjustHandles="1" noChangeArrowheads="1" noChangeShapeType="1" noTextEdit="1"/>
              </p:cNvSpPr>
              <p:nvPr/>
            </p:nvSpPr>
            <p:spPr>
              <a:xfrm>
                <a:off x="6788323" y="1837806"/>
                <a:ext cx="864789" cy="1382494"/>
              </a:xfrm>
              <a:prstGeom prst="rect">
                <a:avLst/>
              </a:prstGeom>
              <a:blipFill>
                <a:blip r:embed="rId8"/>
                <a:stretch>
                  <a:fillRect t="-909" b="-2727"/>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67C89914-CF53-2045-B82C-A6C392DD6DC7}"/>
              </a:ext>
            </a:extLst>
          </p:cNvPr>
          <p:cNvSpPr/>
          <p:nvPr/>
        </p:nvSpPr>
        <p:spPr>
          <a:xfrm>
            <a:off x="6545816" y="1893050"/>
            <a:ext cx="243314" cy="1272005"/>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7CE8EE-18F8-A941-A651-BB0670843CB4}"/>
                  </a:ext>
                </a:extLst>
              </p:cNvPr>
              <p:cNvSpPr txBox="1"/>
              <p:nvPr/>
            </p:nvSpPr>
            <p:spPr>
              <a:xfrm rot="16200000">
                <a:off x="5388306" y="2288451"/>
                <a:ext cx="1892056" cy="461665"/>
              </a:xfrm>
              <a:prstGeom prst="rect">
                <a:avLst/>
              </a:prstGeom>
              <a:noFill/>
            </p:spPr>
            <p:txBody>
              <a:bodyPr wrap="none" rtlCol="0">
                <a:spAutoFit/>
              </a:bodyPr>
              <a:lstStyle/>
              <a:p>
                <a14:m>
                  <m:oMath xmlns:m="http://schemas.openxmlformats.org/officeDocument/2006/math">
                    <m:r>
                      <a:rPr lang="en-US" sz="2400" b="0" i="1" smtClean="0">
                        <a:solidFill>
                          <a:schemeClr val="accent6">
                            <a:lumMod val="75000"/>
                          </a:schemeClr>
                        </a:solidFill>
                        <a:latin typeface="Cambria Math" panose="02040503050406030204" pitchFamily="18" charset="0"/>
                      </a:rPr>
                      <m:t>𝑝</m:t>
                    </m:r>
                  </m:oMath>
                </a14:m>
                <a:r>
                  <a:rPr lang="en-US" sz="2400" b="1" dirty="0">
                    <a:solidFill>
                      <a:schemeClr val="accent6">
                        <a:lumMod val="75000"/>
                      </a:schemeClr>
                    </a:solidFill>
                  </a:rPr>
                  <a:t> parameters</a:t>
                </a:r>
              </a:p>
            </p:txBody>
          </p:sp>
        </mc:Choice>
        <mc:Fallback xmlns="">
          <p:sp>
            <p:nvSpPr>
              <p:cNvPr id="14" name="TextBox 13">
                <a:extLst>
                  <a:ext uri="{FF2B5EF4-FFF2-40B4-BE49-F238E27FC236}">
                    <a16:creationId xmlns:a16="http://schemas.microsoft.com/office/drawing/2014/main" id="{C07CE8EE-18F8-A941-A651-BB0670843CB4}"/>
                  </a:ext>
                </a:extLst>
              </p:cNvPr>
              <p:cNvSpPr txBox="1">
                <a:spLocks noRot="1" noChangeAspect="1" noMove="1" noResize="1" noEditPoints="1" noAdjustHandles="1" noChangeArrowheads="1" noChangeShapeType="1" noTextEdit="1"/>
              </p:cNvSpPr>
              <p:nvPr/>
            </p:nvSpPr>
            <p:spPr>
              <a:xfrm rot="16200000">
                <a:off x="5388306" y="2288451"/>
                <a:ext cx="1892056" cy="461665"/>
              </a:xfrm>
              <a:prstGeom prst="rect">
                <a:avLst/>
              </a:prstGeom>
              <a:blipFill>
                <a:blip r:embed="rId9"/>
                <a:stretch>
                  <a:fillRect l="-8108" t="-4000" r="-29730" b="-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0F96FA-5486-B443-8BF2-31AE49C26F57}"/>
                  </a:ext>
                </a:extLst>
              </p:cNvPr>
              <p:cNvSpPr txBox="1"/>
              <p:nvPr/>
            </p:nvSpPr>
            <p:spPr>
              <a:xfrm>
                <a:off x="8357672" y="2615845"/>
                <a:ext cx="626197" cy="15050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2</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3</m:t>
                                          </m:r>
                                        </m:sub>
                                      </m:sSub>
                                    </m:e>
                                  </m:mr>
                                  <m:mr>
                                    <m:e>
                                      <m:r>
                                        <a:rPr lang="en-US" i="1" smtClean="0">
                                          <a:latin typeface="Cambria Math" panose="02040503050406030204" pitchFamily="18" charset="0"/>
                                        </a:rPr>
                                        <m:t>⋮</m:t>
                                      </m:r>
                                    </m:e>
                                  </m:mr>
                                  <m:mr>
                                    <m:e>
                                      <m:r>
                                        <a:rPr lang="en-US" i="1" smtClean="0">
                                          <a:latin typeface="Cambria Math" panose="02040503050406030204" pitchFamily="18" charset="0"/>
                                        </a:rPr>
                                        <m:t>⋮</m:t>
                                      </m:r>
                                    </m:e>
                                  </m:m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𝑛</m:t>
                                          </m:r>
                                        </m:sub>
                                      </m:sSub>
                                    </m:e>
                                  </m:mr>
                                </m:m>
                              </m:e>
                            </m:mr>
                          </m:m>
                        </m:e>
                      </m:d>
                    </m:oMath>
                  </m:oMathPara>
                </a14:m>
                <a:endParaRPr lang="en-US" dirty="0"/>
              </a:p>
            </p:txBody>
          </p:sp>
        </mc:Choice>
        <mc:Fallback xmlns="">
          <p:sp>
            <p:nvSpPr>
              <p:cNvPr id="15" name="TextBox 14">
                <a:extLst>
                  <a:ext uri="{FF2B5EF4-FFF2-40B4-BE49-F238E27FC236}">
                    <a16:creationId xmlns:a16="http://schemas.microsoft.com/office/drawing/2014/main" id="{B80F96FA-5486-B443-8BF2-31AE49C26F57}"/>
                  </a:ext>
                </a:extLst>
              </p:cNvPr>
              <p:cNvSpPr txBox="1">
                <a:spLocks noRot="1" noChangeAspect="1" noMove="1" noResize="1" noEditPoints="1" noAdjustHandles="1" noChangeArrowheads="1" noChangeShapeType="1" noTextEdit="1"/>
              </p:cNvSpPr>
              <p:nvPr/>
            </p:nvSpPr>
            <p:spPr>
              <a:xfrm>
                <a:off x="8357672" y="2615845"/>
                <a:ext cx="626197" cy="1505027"/>
              </a:xfrm>
              <a:prstGeom prst="rect">
                <a:avLst/>
              </a:prstGeom>
              <a:blipFill>
                <a:blip r:embed="rId10"/>
                <a:stretch>
                  <a:fillRect b="-1681"/>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3A0AC73B-E297-B147-A010-9E2C72705087}"/>
              </a:ext>
            </a:extLst>
          </p:cNvPr>
          <p:cNvSpPr/>
          <p:nvPr/>
        </p:nvSpPr>
        <p:spPr>
          <a:xfrm>
            <a:off x="8114358" y="2615845"/>
            <a:ext cx="243314" cy="1528749"/>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C13507-254D-4244-B939-EBBB9FEB2F50}"/>
                  </a:ext>
                </a:extLst>
              </p:cNvPr>
              <p:cNvSpPr txBox="1"/>
              <p:nvPr/>
            </p:nvSpPr>
            <p:spPr>
              <a:xfrm rot="16200000">
                <a:off x="6753586" y="2938685"/>
                <a:ext cx="2302131" cy="461665"/>
              </a:xfrm>
              <a:prstGeom prst="rect">
                <a:avLst/>
              </a:prstGeom>
              <a:noFill/>
            </p:spPr>
            <p:txBody>
              <a:bodyPr wrap="square" rtlCol="0">
                <a:spAutoFit/>
              </a:bodyPr>
              <a:lstStyle/>
              <a:p>
                <a14:m>
                  <m:oMath xmlns:m="http://schemas.openxmlformats.org/officeDocument/2006/math">
                    <m:r>
                      <a:rPr lang="en-US" sz="2400" b="0" i="1" smtClean="0">
                        <a:solidFill>
                          <a:schemeClr val="accent5">
                            <a:lumMod val="75000"/>
                          </a:schemeClr>
                        </a:solidFill>
                        <a:latin typeface="Cambria Math" panose="02040503050406030204" pitchFamily="18" charset="0"/>
                      </a:rPr>
                      <m:t>𝑛</m:t>
                    </m:r>
                  </m:oMath>
                </a14:m>
                <a:r>
                  <a:rPr lang="en-US" sz="2400" b="1" dirty="0">
                    <a:solidFill>
                      <a:schemeClr val="accent5">
                        <a:lumMod val="75000"/>
                      </a:schemeClr>
                    </a:solidFill>
                  </a:rPr>
                  <a:t> error variables</a:t>
                </a:r>
              </a:p>
            </p:txBody>
          </p:sp>
        </mc:Choice>
        <mc:Fallback xmlns="">
          <p:sp>
            <p:nvSpPr>
              <p:cNvPr id="17" name="TextBox 16">
                <a:extLst>
                  <a:ext uri="{FF2B5EF4-FFF2-40B4-BE49-F238E27FC236}">
                    <a16:creationId xmlns:a16="http://schemas.microsoft.com/office/drawing/2014/main" id="{FBC13507-254D-4244-B939-EBBB9FEB2F50}"/>
                  </a:ext>
                </a:extLst>
              </p:cNvPr>
              <p:cNvSpPr txBox="1">
                <a:spLocks noRot="1" noChangeAspect="1" noMove="1" noResize="1" noEditPoints="1" noAdjustHandles="1" noChangeArrowheads="1" noChangeShapeType="1" noTextEdit="1"/>
              </p:cNvSpPr>
              <p:nvPr/>
            </p:nvSpPr>
            <p:spPr>
              <a:xfrm rot="16200000">
                <a:off x="6753586" y="2938685"/>
                <a:ext cx="2302131" cy="461665"/>
              </a:xfrm>
              <a:prstGeom prst="rect">
                <a:avLst/>
              </a:prstGeom>
              <a:blipFill>
                <a:blip r:embed="rId11"/>
                <a:stretch>
                  <a:fillRect l="-5263" t="-2747" r="-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1236457" y="2168420"/>
                <a:ext cx="3097258"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1236457" y="2168420"/>
                <a:ext cx="3097258" cy="1747466"/>
              </a:xfrm>
              <a:prstGeom prst="rect">
                <a:avLst/>
              </a:prstGeom>
              <a:blipFill>
                <a:blip r:embed="rId12"/>
                <a:stretch>
                  <a:fillRect b="-3623"/>
                </a:stretch>
              </a:blipFill>
            </p:spPr>
            <p:txBody>
              <a:bodyPr/>
              <a:lstStyle/>
              <a:p>
                <a:r>
                  <a:rPr lang="en-US">
                    <a:noFill/>
                  </a:rPr>
                  <a:t> </a:t>
                </a:r>
              </a:p>
            </p:txBody>
          </p:sp>
        </mc:Fallback>
      </mc:AlternateContent>
    </p:spTree>
    <p:extLst>
      <p:ext uri="{BB962C8B-B14F-4D97-AF65-F5344CB8AC3E}">
        <p14:creationId xmlns:p14="http://schemas.microsoft.com/office/powerpoint/2010/main" val="3193046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And write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D94D46-63B4-F743-9C26-372E15891B70}"/>
                  </a:ext>
                </a:extLst>
              </p:cNvPr>
              <p:cNvSpPr txBox="1"/>
              <p:nvPr/>
            </p:nvSpPr>
            <p:spPr>
              <a:xfrm>
                <a:off x="535359" y="4022599"/>
                <a:ext cx="6896760" cy="1429622"/>
              </a:xfrm>
              <a:prstGeom prst="rect">
                <a:avLst/>
              </a:prstGeom>
              <a:noFill/>
            </p:spPr>
            <p:txBody>
              <a:bodyPr wrap="none" rtlCol="0">
                <a:sp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dirty="0"/>
                  <a:t> is the value of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variable for the </a:t>
                </a:r>
                <a14:m>
                  <m:oMath xmlns:m="http://schemas.openxmlformats.org/officeDocument/2006/math">
                    <m:r>
                      <a:rPr lang="en-US" b="0" i="1" smtClean="0">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observed outcome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oMath>
                </a14:m>
                <a:r>
                  <a:rPr lang="en-US" dirty="0"/>
                  <a:t> is the </a:t>
                </a:r>
                <a14:m>
                  <m:oMath xmlns:m="http://schemas.openxmlformats.org/officeDocument/2006/math">
                    <m:r>
                      <a:rPr lang="en-US" b="0" i="1" smtClean="0">
                        <a:latin typeface="Cambria Math" panose="02040503050406030204" pitchFamily="18" charset="0"/>
                      </a:rPr>
                      <m:t>𝑗</m:t>
                    </m:r>
                  </m:oMath>
                </a14:m>
                <a:r>
                  <a:rPr lang="en-US" baseline="30000" dirty="0" err="1"/>
                  <a:t>th</a:t>
                </a:r>
                <a:r>
                  <a:rPr lang="en-US" dirty="0"/>
                  <a:t> parameter (regression coefficient)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Sub>
                  </m:oMath>
                </a14:m>
                <a:r>
                  <a:rPr lang="en-US" dirty="0"/>
                  <a:t> is the error term for the </a:t>
                </a:r>
                <a14:m>
                  <m:oMath xmlns:m="http://schemas.openxmlformats.org/officeDocument/2006/math">
                    <m:r>
                      <a:rPr lang="en-US" i="1">
                        <a:latin typeface="Cambria Math" panose="02040503050406030204" pitchFamily="18" charset="0"/>
                      </a:rPr>
                      <m:t>𝑖</m:t>
                    </m:r>
                  </m:oMath>
                </a14:m>
                <a:r>
                  <a:rPr lang="en-US" baseline="30000" dirty="0" err="1"/>
                  <a:t>th</a:t>
                </a:r>
                <a:r>
                  <a:rPr lang="en-US" dirty="0"/>
                  <a:t> observation (subject)</a:t>
                </a:r>
              </a:p>
              <a:p>
                <a:endParaRPr lang="en-US" baseline="30000" dirty="0"/>
              </a:p>
            </p:txBody>
          </p:sp>
        </mc:Choice>
        <mc:Fallback xmlns="">
          <p:sp>
            <p:nvSpPr>
              <p:cNvPr id="8" name="TextBox 7">
                <a:extLst>
                  <a:ext uri="{FF2B5EF4-FFF2-40B4-BE49-F238E27FC236}">
                    <a16:creationId xmlns:a16="http://schemas.microsoft.com/office/drawing/2014/main" id="{2FD94D46-63B4-F743-9C26-372E15891B70}"/>
                  </a:ext>
                </a:extLst>
              </p:cNvPr>
              <p:cNvSpPr txBox="1">
                <a:spLocks noRot="1" noChangeAspect="1" noMove="1" noResize="1" noEditPoints="1" noAdjustHandles="1" noChangeArrowheads="1" noChangeShapeType="1" noTextEdit="1"/>
              </p:cNvSpPr>
              <p:nvPr/>
            </p:nvSpPr>
            <p:spPr>
              <a:xfrm>
                <a:off x="535359" y="4022599"/>
                <a:ext cx="6896760" cy="1429622"/>
              </a:xfrm>
              <a:prstGeom prst="rect">
                <a:avLst/>
              </a:prstGeom>
              <a:blipFill>
                <a:blip r:embed="rId2"/>
                <a:stretch>
                  <a:fillRect l="-735" t="-1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609995" y="1860067"/>
                <a:ext cx="5595763"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e>
                                  </m:mr>
                                </m:m>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e>
                                  </m:mr>
                                </m:m>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𝑛</m:t>
                                          </m:r>
                                        </m:sub>
                                      </m:sSub>
                                    </m:e>
                                  </m:mr>
                                </m:m>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609995" y="1860067"/>
                <a:ext cx="5595763" cy="1747466"/>
              </a:xfrm>
              <a:prstGeom prst="rect">
                <a:avLst/>
              </a:prstGeom>
              <a:blipFill>
                <a:blip r:embed="rId3"/>
                <a:stretch>
                  <a:fillRect b="-3597"/>
                </a:stretch>
              </a:blipFill>
            </p:spPr>
            <p:txBody>
              <a:bodyPr/>
              <a:lstStyle/>
              <a:p>
                <a:r>
                  <a:rPr lang="en-US">
                    <a:noFill/>
                  </a:rPr>
                  <a:t> </a:t>
                </a:r>
              </a:p>
            </p:txBody>
          </p:sp>
        </mc:Fallback>
      </mc:AlternateContent>
    </p:spTree>
    <p:extLst>
      <p:ext uri="{BB962C8B-B14F-4D97-AF65-F5344CB8AC3E}">
        <p14:creationId xmlns:p14="http://schemas.microsoft.com/office/powerpoint/2010/main" val="3995656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And write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609995" y="1860067"/>
                <a:ext cx="5595763"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e>
                                  </m:mr>
                                </m:m>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e>
                                  </m:mr>
                                </m:m>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𝑛</m:t>
                                          </m:r>
                                        </m:sub>
                                      </m:sSub>
                                    </m:e>
                                  </m:mr>
                                </m:m>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609995" y="1860067"/>
                <a:ext cx="5595763" cy="1747466"/>
              </a:xfrm>
              <a:prstGeom prst="rect">
                <a:avLst/>
              </a:prstGeom>
              <a:blipFill>
                <a:blip r:embed="rId3"/>
                <a:stretch>
                  <a:fillRect b="-35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344AB26-EBDA-104D-8061-027F8BEDF944}"/>
                  </a:ext>
                </a:extLst>
              </p:cNvPr>
              <p:cNvSpPr txBox="1"/>
              <p:nvPr/>
            </p:nvSpPr>
            <p:spPr>
              <a:xfrm>
                <a:off x="1694985" y="4204010"/>
                <a:ext cx="4537717" cy="673005"/>
              </a:xfrm>
              <a:prstGeom prst="rect">
                <a:avLst/>
              </a:prstGeom>
              <a:noFill/>
            </p:spPr>
            <p:txBody>
              <a:bodyPr wrap="none" rtlCol="0">
                <a:spAutoFit/>
              </a:bodyPr>
              <a:lstStyle/>
              <a:p>
                <a:r>
                  <a:rPr lang="en-US" dirty="0"/>
                  <a:t>Expanding the first row we get…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oMath>
                </a14:m>
                <a:endParaRPr lang="en-US" dirty="0"/>
              </a:p>
            </p:txBody>
          </p:sp>
        </mc:Choice>
        <mc:Fallback>
          <p:sp>
            <p:nvSpPr>
              <p:cNvPr id="3" name="TextBox 2">
                <a:extLst>
                  <a:ext uri="{FF2B5EF4-FFF2-40B4-BE49-F238E27FC236}">
                    <a16:creationId xmlns:a16="http://schemas.microsoft.com/office/drawing/2014/main" id="{2344AB26-EBDA-104D-8061-027F8BEDF944}"/>
                  </a:ext>
                </a:extLst>
              </p:cNvPr>
              <p:cNvSpPr txBox="1">
                <a:spLocks noRot="1" noChangeAspect="1" noMove="1" noResize="1" noEditPoints="1" noAdjustHandles="1" noChangeArrowheads="1" noChangeShapeType="1" noTextEdit="1"/>
              </p:cNvSpPr>
              <p:nvPr/>
            </p:nvSpPr>
            <p:spPr>
              <a:xfrm>
                <a:off x="1694985" y="4204010"/>
                <a:ext cx="4537717" cy="673005"/>
              </a:xfrm>
              <a:prstGeom prst="rect">
                <a:avLst/>
              </a:prstGeom>
              <a:blipFill>
                <a:blip r:embed="rId4"/>
                <a:stretch>
                  <a:fillRect l="-836" t="-3704" b="-9259"/>
                </a:stretch>
              </a:blipFill>
            </p:spPr>
            <p:txBody>
              <a:bodyPr/>
              <a:lstStyle/>
              <a:p>
                <a:r>
                  <a:rPr lang="en-US">
                    <a:noFill/>
                  </a:rPr>
                  <a:t> </a:t>
                </a:r>
              </a:p>
            </p:txBody>
          </p:sp>
        </mc:Fallback>
      </mc:AlternateContent>
    </p:spTree>
    <p:extLst>
      <p:ext uri="{BB962C8B-B14F-4D97-AF65-F5344CB8AC3E}">
        <p14:creationId xmlns:p14="http://schemas.microsoft.com/office/powerpoint/2010/main" val="4146262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And write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609995" y="1860067"/>
                <a:ext cx="5595763"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e>
                                  </m:mr>
                                </m:m>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e>
                                  </m:mr>
                                </m:m>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𝑛</m:t>
                                          </m:r>
                                        </m:sub>
                                      </m:sSub>
                                    </m:e>
                                  </m:mr>
                                </m:m>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609995" y="1860067"/>
                <a:ext cx="5595763" cy="1747466"/>
              </a:xfrm>
              <a:prstGeom prst="rect">
                <a:avLst/>
              </a:prstGeom>
              <a:blipFill>
                <a:blip r:embed="rId3"/>
                <a:stretch>
                  <a:fillRect b="-3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44AB26-EBDA-104D-8061-027F8BEDF944}"/>
                  </a:ext>
                </a:extLst>
              </p:cNvPr>
              <p:cNvSpPr txBox="1"/>
              <p:nvPr/>
            </p:nvSpPr>
            <p:spPr>
              <a:xfrm>
                <a:off x="1694985" y="4204010"/>
                <a:ext cx="4564326" cy="1330621"/>
              </a:xfrm>
              <a:prstGeom prst="rect">
                <a:avLst/>
              </a:prstGeom>
              <a:noFill/>
            </p:spPr>
            <p:txBody>
              <a:bodyPr wrap="none" rtlCol="0">
                <a:spAutoFit/>
              </a:bodyPr>
              <a:lstStyle/>
              <a:p>
                <a:r>
                  <a:rPr lang="en-US" dirty="0"/>
                  <a:t>Expanding the 1</a:t>
                </a:r>
                <a:r>
                  <a:rPr lang="en-US" baseline="30000" dirty="0"/>
                  <a:t>st</a:t>
                </a:r>
                <a:r>
                  <a:rPr lang="en-US" dirty="0"/>
                  <a:t> row we get…</a:t>
                </a:r>
              </a:p>
              <a:p>
                <a:pPr>
                  <a:spcAft>
                    <a:spcPts val="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oMath>
                </a14:m>
                <a:endParaRPr lang="en-US" dirty="0"/>
              </a:p>
              <a:p>
                <a:r>
                  <a:rPr lang="en-US" dirty="0"/>
                  <a:t>And then for the 2</a:t>
                </a:r>
                <a:r>
                  <a:rPr lang="en-US" baseline="30000" dirty="0"/>
                  <a:t>nd</a:t>
                </a:r>
                <a:r>
                  <a:rPr lang="en-US" dirty="0"/>
                  <a:t> row</a:t>
                </a:r>
              </a:p>
              <a:p>
                <a:pPr>
                  <a:spcAft>
                    <a:spcPts val="600"/>
                  </a:spcAft>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2(</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a14:m>
                <a:endParaRPr lang="en-US" dirty="0"/>
              </a:p>
            </p:txBody>
          </p:sp>
        </mc:Choice>
        <mc:Fallback xmlns="">
          <p:sp>
            <p:nvSpPr>
              <p:cNvPr id="3" name="TextBox 2">
                <a:extLst>
                  <a:ext uri="{FF2B5EF4-FFF2-40B4-BE49-F238E27FC236}">
                    <a16:creationId xmlns:a16="http://schemas.microsoft.com/office/drawing/2014/main" id="{2344AB26-EBDA-104D-8061-027F8BEDF944}"/>
                  </a:ext>
                </a:extLst>
              </p:cNvPr>
              <p:cNvSpPr txBox="1">
                <a:spLocks noRot="1" noChangeAspect="1" noMove="1" noResize="1" noEditPoints="1" noAdjustHandles="1" noChangeArrowheads="1" noChangeShapeType="1" noTextEdit="1"/>
              </p:cNvSpPr>
              <p:nvPr/>
            </p:nvSpPr>
            <p:spPr>
              <a:xfrm>
                <a:off x="1694985" y="4204010"/>
                <a:ext cx="4564326" cy="1330621"/>
              </a:xfrm>
              <a:prstGeom prst="rect">
                <a:avLst/>
              </a:prstGeom>
              <a:blipFill>
                <a:blip r:embed="rId4"/>
                <a:stretch>
                  <a:fillRect l="-831" t="-1887" b="-3774"/>
                </a:stretch>
              </a:blipFill>
            </p:spPr>
            <p:txBody>
              <a:bodyPr/>
              <a:lstStyle/>
              <a:p>
                <a:r>
                  <a:rPr lang="en-US">
                    <a:noFill/>
                  </a:rPr>
                  <a:t> </a:t>
                </a:r>
              </a:p>
            </p:txBody>
          </p:sp>
        </mc:Fallback>
      </mc:AlternateContent>
    </p:spTree>
    <p:extLst>
      <p:ext uri="{BB962C8B-B14F-4D97-AF65-F5344CB8AC3E}">
        <p14:creationId xmlns:p14="http://schemas.microsoft.com/office/powerpoint/2010/main" val="2145051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And write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609995" y="1860067"/>
                <a:ext cx="5595763"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e>
                                  </m:mr>
                                </m:m>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e>
                                  </m:mr>
                                </m:m>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𝑛</m:t>
                                          </m:r>
                                        </m:sub>
                                      </m:sSub>
                                    </m:e>
                                  </m:mr>
                                </m:m>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609995" y="1860067"/>
                <a:ext cx="5595763" cy="1747466"/>
              </a:xfrm>
              <a:prstGeom prst="rect">
                <a:avLst/>
              </a:prstGeom>
              <a:blipFill>
                <a:blip r:embed="rId3"/>
                <a:stretch>
                  <a:fillRect b="-3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44AB26-EBDA-104D-8061-027F8BEDF944}"/>
                  </a:ext>
                </a:extLst>
              </p:cNvPr>
              <p:cNvSpPr txBox="1"/>
              <p:nvPr/>
            </p:nvSpPr>
            <p:spPr>
              <a:xfrm>
                <a:off x="1694985" y="4204010"/>
                <a:ext cx="4615815" cy="1977721"/>
              </a:xfrm>
              <a:prstGeom prst="rect">
                <a:avLst/>
              </a:prstGeom>
              <a:noFill/>
            </p:spPr>
            <p:txBody>
              <a:bodyPr wrap="none" rtlCol="0">
                <a:spAutoFit/>
              </a:bodyPr>
              <a:lstStyle/>
              <a:p>
                <a:r>
                  <a:rPr lang="en-US" dirty="0"/>
                  <a:t>Expanding the 1</a:t>
                </a:r>
                <a:r>
                  <a:rPr lang="en-US" baseline="30000" dirty="0"/>
                  <a:t>st</a:t>
                </a:r>
                <a:r>
                  <a:rPr lang="en-US" dirty="0"/>
                  <a:t> row we get…</a:t>
                </a:r>
              </a:p>
              <a:p>
                <a:pPr>
                  <a:spcAft>
                    <a:spcPts val="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oMath>
                </a14:m>
                <a:endParaRPr lang="en-US" dirty="0"/>
              </a:p>
              <a:p>
                <a:r>
                  <a:rPr lang="en-US" dirty="0"/>
                  <a:t>And then for the 2</a:t>
                </a:r>
                <a:r>
                  <a:rPr lang="en-US" baseline="30000" dirty="0"/>
                  <a:t>nd</a:t>
                </a:r>
                <a:r>
                  <a:rPr lang="en-US" dirty="0"/>
                  <a:t> row</a:t>
                </a:r>
              </a:p>
              <a:p>
                <a:pPr>
                  <a:spcAft>
                    <a:spcPts val="600"/>
                  </a:spcAft>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2(</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a14:m>
                <a:endParaRPr lang="en-US" dirty="0"/>
              </a:p>
              <a:p>
                <a:r>
                  <a:rPr lang="en-US" dirty="0"/>
                  <a:t>down to</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𝑛</m:t>
                        </m:r>
                      </m:sub>
                    </m:sSub>
                  </m:oMath>
                </a14:m>
                <a:endParaRPr lang="en-US" dirty="0"/>
              </a:p>
            </p:txBody>
          </p:sp>
        </mc:Choice>
        <mc:Fallback xmlns="">
          <p:sp>
            <p:nvSpPr>
              <p:cNvPr id="3" name="TextBox 2">
                <a:extLst>
                  <a:ext uri="{FF2B5EF4-FFF2-40B4-BE49-F238E27FC236}">
                    <a16:creationId xmlns:a16="http://schemas.microsoft.com/office/drawing/2014/main" id="{2344AB26-EBDA-104D-8061-027F8BEDF944}"/>
                  </a:ext>
                </a:extLst>
              </p:cNvPr>
              <p:cNvSpPr txBox="1">
                <a:spLocks noRot="1" noChangeAspect="1" noMove="1" noResize="1" noEditPoints="1" noAdjustHandles="1" noChangeArrowheads="1" noChangeShapeType="1" noTextEdit="1"/>
              </p:cNvSpPr>
              <p:nvPr/>
            </p:nvSpPr>
            <p:spPr>
              <a:xfrm>
                <a:off x="1694985" y="4204010"/>
                <a:ext cx="4615815" cy="1977721"/>
              </a:xfrm>
              <a:prstGeom prst="rect">
                <a:avLst/>
              </a:prstGeom>
              <a:blipFill>
                <a:blip r:embed="rId4"/>
                <a:stretch>
                  <a:fillRect l="-822" t="-1274" b="-3185"/>
                </a:stretch>
              </a:blipFill>
            </p:spPr>
            <p:txBody>
              <a:bodyPr/>
              <a:lstStyle/>
              <a:p>
                <a:r>
                  <a:rPr lang="en-US">
                    <a:noFill/>
                  </a:rPr>
                  <a:t> </a:t>
                </a:r>
              </a:p>
            </p:txBody>
          </p:sp>
        </mc:Fallback>
      </mc:AlternateContent>
    </p:spTree>
    <p:extLst>
      <p:ext uri="{BB962C8B-B14F-4D97-AF65-F5344CB8AC3E}">
        <p14:creationId xmlns:p14="http://schemas.microsoft.com/office/powerpoint/2010/main" val="1776072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CE-3276-934B-95E0-96573FCB7506}"/>
              </a:ext>
            </a:extLst>
          </p:cNvPr>
          <p:cNvSpPr>
            <a:spLocks noGrp="1"/>
          </p:cNvSpPr>
          <p:nvPr>
            <p:ph type="title"/>
          </p:nvPr>
        </p:nvSpPr>
        <p:spPr/>
        <p:txBody>
          <a:bodyPr/>
          <a:lstStyle/>
          <a:p>
            <a:r>
              <a:rPr lang="en-US" dirty="0"/>
              <a:t>And write..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FE08D1-4F36-8243-A5B9-BC3ACFAE34CE}"/>
                  </a:ext>
                </a:extLst>
              </p:cNvPr>
              <p:cNvSpPr txBox="1"/>
              <p:nvPr/>
            </p:nvSpPr>
            <p:spPr>
              <a:xfrm>
                <a:off x="609995" y="1860067"/>
                <a:ext cx="5595763" cy="1747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e>
                                  </m:mr>
                                </m:m>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5"/>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e>
                              <m:e>
                                <m:r>
                                  <a:rPr lang="en-US" i="1" smtClean="0">
                                    <a:latin typeface="Cambria Math" panose="02040503050406030204" pitchFamily="18" charset="0"/>
                                  </a:rPr>
                                  <m:t>…</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𝑝</m:t>
                                    </m:r>
                                    <m:r>
                                      <a:rPr lang="en-US" b="0" i="1" smtClean="0">
                                        <a:latin typeface="Cambria Math" panose="02040503050406030204" pitchFamily="18" charset="0"/>
                                      </a:rPr>
                                      <m:t>−1)</m:t>
                                    </m:r>
                                  </m:sub>
                                </m:sSub>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e>
                                <m:r>
                                  <a:rPr lang="en-US" i="1" smtClean="0">
                                    <a:latin typeface="Cambria Math" panose="02040503050406030204" pitchFamily="18" charset="0"/>
                                  </a:rPr>
                                  <m:t>⋮</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2</m:t>
                                    </m:r>
                                  </m:sub>
                                </m:sSub>
                              </m:e>
                              <m:e>
                                <m:r>
                                  <a:rPr lang="en-US"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−1)</m:t>
                                    </m:r>
                                  </m:sub>
                                </m:sSub>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e>
                                  </m:mr>
                                </m:m>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2</m:t>
                                    </m:r>
                                  </m:sub>
                                </m:sSub>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3</m:t>
                                          </m:r>
                                        </m:sub>
                                      </m:sSub>
                                    </m:e>
                                  </m:mr>
                                  <m:mr>
                                    <m:e>
                                      <m:r>
                                        <a:rPr lang="en-US" i="1">
                                          <a:latin typeface="Cambria Math" panose="02040503050406030204" pitchFamily="18" charset="0"/>
                                        </a:rPr>
                                        <m:t>⋮</m:t>
                                      </m:r>
                                    </m:e>
                                  </m:mr>
                                  <m:mr>
                                    <m:e>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𝑛</m:t>
                                          </m:r>
                                        </m:sub>
                                      </m:sSub>
                                    </m:e>
                                  </m:mr>
                                </m:m>
                              </m:e>
                            </m:mr>
                          </m:m>
                        </m:e>
                      </m:d>
                    </m:oMath>
                  </m:oMathPara>
                </a14:m>
                <a:endParaRPr lang="en-US" dirty="0"/>
              </a:p>
            </p:txBody>
          </p:sp>
        </mc:Choice>
        <mc:Fallback xmlns="">
          <p:sp>
            <p:nvSpPr>
              <p:cNvPr id="18" name="TextBox 17">
                <a:extLst>
                  <a:ext uri="{FF2B5EF4-FFF2-40B4-BE49-F238E27FC236}">
                    <a16:creationId xmlns:a16="http://schemas.microsoft.com/office/drawing/2014/main" id="{E4FE08D1-4F36-8243-A5B9-BC3ACFAE34CE}"/>
                  </a:ext>
                </a:extLst>
              </p:cNvPr>
              <p:cNvSpPr txBox="1">
                <a:spLocks noRot="1" noChangeAspect="1" noMove="1" noResize="1" noEditPoints="1" noAdjustHandles="1" noChangeArrowheads="1" noChangeShapeType="1" noTextEdit="1"/>
              </p:cNvSpPr>
              <p:nvPr/>
            </p:nvSpPr>
            <p:spPr>
              <a:xfrm>
                <a:off x="609995" y="1860067"/>
                <a:ext cx="5595763" cy="1747466"/>
              </a:xfrm>
              <a:prstGeom prst="rect">
                <a:avLst/>
              </a:prstGeom>
              <a:blipFill>
                <a:blip r:embed="rId3"/>
                <a:stretch>
                  <a:fillRect b="-3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44AB26-EBDA-104D-8061-027F8BEDF944}"/>
                  </a:ext>
                </a:extLst>
              </p:cNvPr>
              <p:cNvSpPr txBox="1"/>
              <p:nvPr/>
            </p:nvSpPr>
            <p:spPr>
              <a:xfrm>
                <a:off x="1694985" y="4204010"/>
                <a:ext cx="4615815" cy="1977721"/>
              </a:xfrm>
              <a:prstGeom prst="rect">
                <a:avLst/>
              </a:prstGeom>
              <a:noFill/>
            </p:spPr>
            <p:txBody>
              <a:bodyPr wrap="none" rtlCol="0">
                <a:spAutoFit/>
              </a:bodyPr>
              <a:lstStyle/>
              <a:p>
                <a:r>
                  <a:rPr lang="en-US" dirty="0"/>
                  <a:t>Expanding the 1</a:t>
                </a:r>
                <a:r>
                  <a:rPr lang="en-US" baseline="30000" dirty="0"/>
                  <a:t>st</a:t>
                </a:r>
                <a:r>
                  <a:rPr lang="en-US" dirty="0"/>
                  <a:t> row we get…</a:t>
                </a:r>
              </a:p>
              <a:p>
                <a:pPr>
                  <a:spcAft>
                    <a:spcPts val="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1</m:t>
                        </m:r>
                      </m:sub>
                    </m:sSub>
                  </m:oMath>
                </a14:m>
                <a:endParaRPr lang="en-US" dirty="0"/>
              </a:p>
              <a:p>
                <a:r>
                  <a:rPr lang="en-US" dirty="0"/>
                  <a:t>And then for the 2</a:t>
                </a:r>
                <a:r>
                  <a:rPr lang="en-US" baseline="30000" dirty="0"/>
                  <a:t>nd</a:t>
                </a:r>
                <a:r>
                  <a:rPr lang="en-US" dirty="0"/>
                  <a:t> row</a:t>
                </a:r>
              </a:p>
              <a:p>
                <a:pPr>
                  <a:spcAft>
                    <a:spcPts val="600"/>
                  </a:spcAft>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2(</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a14:m>
                <a:endParaRPr lang="en-US" dirty="0"/>
              </a:p>
              <a:p>
                <a:r>
                  <a:rPr lang="en-US" dirty="0"/>
                  <a:t>down to</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𝑛</m:t>
                        </m:r>
                      </m:sub>
                    </m:sSub>
                  </m:oMath>
                </a14:m>
                <a:endParaRPr lang="en-US" dirty="0"/>
              </a:p>
            </p:txBody>
          </p:sp>
        </mc:Choice>
        <mc:Fallback xmlns="">
          <p:sp>
            <p:nvSpPr>
              <p:cNvPr id="3" name="TextBox 2">
                <a:extLst>
                  <a:ext uri="{FF2B5EF4-FFF2-40B4-BE49-F238E27FC236}">
                    <a16:creationId xmlns:a16="http://schemas.microsoft.com/office/drawing/2014/main" id="{2344AB26-EBDA-104D-8061-027F8BEDF944}"/>
                  </a:ext>
                </a:extLst>
              </p:cNvPr>
              <p:cNvSpPr txBox="1">
                <a:spLocks noRot="1" noChangeAspect="1" noMove="1" noResize="1" noEditPoints="1" noAdjustHandles="1" noChangeArrowheads="1" noChangeShapeType="1" noTextEdit="1"/>
              </p:cNvSpPr>
              <p:nvPr/>
            </p:nvSpPr>
            <p:spPr>
              <a:xfrm>
                <a:off x="1694985" y="4204010"/>
                <a:ext cx="4615815" cy="1977721"/>
              </a:xfrm>
              <a:prstGeom prst="rect">
                <a:avLst/>
              </a:prstGeom>
              <a:blipFill>
                <a:blip r:embed="rId4"/>
                <a:stretch>
                  <a:fillRect l="-822" t="-1274" b="-3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A611E6F-3766-9149-BC23-23BD3EAB05B2}"/>
                  </a:ext>
                </a:extLst>
              </p:cNvPr>
              <p:cNvSpPr txBox="1"/>
              <p:nvPr/>
            </p:nvSpPr>
            <p:spPr>
              <a:xfrm>
                <a:off x="6467707" y="3845829"/>
                <a:ext cx="2409121" cy="800219"/>
              </a:xfrm>
              <a:prstGeom prst="rect">
                <a:avLst/>
              </a:prstGeom>
              <a:noFill/>
            </p:spPr>
            <p:txBody>
              <a:bodyPr wrap="none" rtlCol="0">
                <a:spAutoFit/>
              </a:bodyPr>
              <a:lstStyle/>
              <a:p>
                <a:r>
                  <a:rPr lang="en-US" dirty="0">
                    <a:solidFill>
                      <a:srgbClr val="002060"/>
                    </a:solidFill>
                  </a:rPr>
                  <a:t>Succinctly, we can write</a:t>
                </a:r>
              </a:p>
              <a:p>
                <a:pPr/>
                <a14:m>
                  <m:oMathPara xmlns:m="http://schemas.openxmlformats.org/officeDocument/2006/math">
                    <m:oMathParaPr>
                      <m:jc m:val="centerGroup"/>
                    </m:oMathParaPr>
                    <m:oMath xmlns:m="http://schemas.openxmlformats.org/officeDocument/2006/math">
                      <m:r>
                        <a:rPr lang="en-US" sz="2800" b="1" i="0" smtClean="0">
                          <a:solidFill>
                            <a:srgbClr val="002060"/>
                          </a:solidFill>
                          <a:latin typeface="Cambria Math" panose="02040503050406030204" pitchFamily="18" charset="0"/>
                        </a:rPr>
                        <m:t>𝐲</m:t>
                      </m:r>
                      <m:r>
                        <a:rPr lang="en-US" sz="2800" b="0" i="1" smtClean="0">
                          <a:solidFill>
                            <a:srgbClr val="002060"/>
                          </a:solidFill>
                          <a:latin typeface="Cambria Math" panose="02040503050406030204" pitchFamily="18" charset="0"/>
                        </a:rPr>
                        <m:t>=</m:t>
                      </m:r>
                      <m:r>
                        <a:rPr lang="en-US" sz="2800" b="0" i="1" smtClean="0">
                          <a:solidFill>
                            <a:srgbClr val="002060"/>
                          </a:solidFill>
                          <a:latin typeface="Cambria Math" panose="02040503050406030204" pitchFamily="18" charset="0"/>
                        </a:rPr>
                        <m:t>𝑋</m:t>
                      </m:r>
                      <m:r>
                        <a:rPr lang="en-US" sz="2800" b="1" i="0" smtClean="0">
                          <a:solidFill>
                            <a:srgbClr val="002060"/>
                          </a:solidFill>
                          <a:latin typeface="Cambria Math" panose="02040503050406030204" pitchFamily="18" charset="0"/>
                          <a:ea typeface="Cambria Math" panose="02040503050406030204" pitchFamily="18" charset="0"/>
                        </a:rPr>
                        <m:t>𝛃</m:t>
                      </m:r>
                      <m:r>
                        <a:rPr lang="en-US" sz="2800" b="0" i="1" smtClean="0">
                          <a:solidFill>
                            <a:srgbClr val="002060"/>
                          </a:solidFill>
                          <a:latin typeface="Cambria Math" panose="02040503050406030204" pitchFamily="18" charset="0"/>
                          <a:ea typeface="Cambria Math" panose="02040503050406030204" pitchFamily="18" charset="0"/>
                        </a:rPr>
                        <m:t>+</m:t>
                      </m:r>
                      <m:r>
                        <a:rPr lang="en-US" sz="2800" b="1" i="0" smtClean="0">
                          <a:solidFill>
                            <a:srgbClr val="002060"/>
                          </a:solidFill>
                          <a:latin typeface="Cambria Math" panose="02040503050406030204" pitchFamily="18" charset="0"/>
                          <a:ea typeface="Cambria Math" panose="02040503050406030204" pitchFamily="18" charset="0"/>
                        </a:rPr>
                        <m:t>𝛆</m:t>
                      </m:r>
                    </m:oMath>
                  </m:oMathPara>
                </a14:m>
                <a:endParaRPr lang="en-US" sz="2800" b="1" dirty="0">
                  <a:solidFill>
                    <a:srgbClr val="002060"/>
                  </a:solidFill>
                </a:endParaRPr>
              </a:p>
            </p:txBody>
          </p:sp>
        </mc:Choice>
        <mc:Fallback xmlns="">
          <p:sp>
            <p:nvSpPr>
              <p:cNvPr id="4" name="TextBox 3">
                <a:extLst>
                  <a:ext uri="{FF2B5EF4-FFF2-40B4-BE49-F238E27FC236}">
                    <a16:creationId xmlns:a16="http://schemas.microsoft.com/office/drawing/2014/main" id="{CA611E6F-3766-9149-BC23-23BD3EAB05B2}"/>
                  </a:ext>
                </a:extLst>
              </p:cNvPr>
              <p:cNvSpPr txBox="1">
                <a:spLocks noRot="1" noChangeAspect="1" noMove="1" noResize="1" noEditPoints="1" noAdjustHandles="1" noChangeArrowheads="1" noChangeShapeType="1" noTextEdit="1"/>
              </p:cNvSpPr>
              <p:nvPr/>
            </p:nvSpPr>
            <p:spPr>
              <a:xfrm>
                <a:off x="6467707" y="3845829"/>
                <a:ext cx="2409121" cy="800219"/>
              </a:xfrm>
              <a:prstGeom prst="rect">
                <a:avLst/>
              </a:prstGeom>
              <a:blipFill>
                <a:blip r:embed="rId5"/>
                <a:stretch>
                  <a:fillRect l="-1571" t="-3125" r="-1047" b="-1093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EC85C49-C0FD-0A4D-B904-3D0B8D3A9FCB}"/>
              </a:ext>
            </a:extLst>
          </p:cNvPr>
          <p:cNvSpPr txBox="1"/>
          <p:nvPr/>
        </p:nvSpPr>
        <p:spPr>
          <a:xfrm>
            <a:off x="6787249" y="4646048"/>
            <a:ext cx="1770036" cy="369332"/>
          </a:xfrm>
          <a:prstGeom prst="rect">
            <a:avLst/>
          </a:prstGeom>
          <a:noFill/>
        </p:spPr>
        <p:txBody>
          <a:bodyPr wrap="none" rtlCol="0">
            <a:spAutoFit/>
          </a:bodyPr>
          <a:lstStyle/>
          <a:p>
            <a:r>
              <a:rPr lang="en-US" dirty="0">
                <a:solidFill>
                  <a:srgbClr val="002060"/>
                </a:solidFill>
              </a:rPr>
              <a:t>The linear model</a:t>
            </a:r>
          </a:p>
        </p:txBody>
      </p:sp>
    </p:spTree>
    <p:extLst>
      <p:ext uri="{BB962C8B-B14F-4D97-AF65-F5344CB8AC3E}">
        <p14:creationId xmlns:p14="http://schemas.microsoft.com/office/powerpoint/2010/main" val="3485735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000693"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000693" cy="730777"/>
              </a:xfrm>
              <a:prstGeom prst="rect">
                <a:avLst/>
              </a:prstGeom>
              <a:blipFill>
                <a:blip r:embed="rId2"/>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2B8E79-0E50-0743-A19C-1806D6F77C35}"/>
                  </a:ext>
                </a:extLst>
              </p:cNvPr>
              <p:cNvSpPr txBox="1"/>
              <p:nvPr/>
            </p:nvSpPr>
            <p:spPr>
              <a:xfrm>
                <a:off x="1427356"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4" name="TextBox 3">
                <a:extLst>
                  <a:ext uri="{FF2B5EF4-FFF2-40B4-BE49-F238E27FC236}">
                    <a16:creationId xmlns:a16="http://schemas.microsoft.com/office/drawing/2014/main" id="{1F2B8E79-0E50-0743-A19C-1806D6F77C35}"/>
                  </a:ext>
                </a:extLst>
              </p:cNvPr>
              <p:cNvSpPr txBox="1">
                <a:spLocks noRot="1" noChangeAspect="1" noMove="1" noResize="1" noEditPoints="1" noAdjustHandles="1" noChangeArrowheads="1" noChangeShapeType="1" noTextEdit="1"/>
              </p:cNvSpPr>
              <p:nvPr/>
            </p:nvSpPr>
            <p:spPr>
              <a:xfrm>
                <a:off x="1427356" y="3479180"/>
                <a:ext cx="65915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E4A263-BE41-AD49-AF18-F5ABD854616A}"/>
                  </a:ext>
                </a:extLst>
              </p:cNvPr>
              <p:cNvSpPr txBox="1"/>
              <p:nvPr/>
            </p:nvSpPr>
            <p:spPr>
              <a:xfrm>
                <a:off x="2356422"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5" name="TextBox 4">
                <a:extLst>
                  <a:ext uri="{FF2B5EF4-FFF2-40B4-BE49-F238E27FC236}">
                    <a16:creationId xmlns:a16="http://schemas.microsoft.com/office/drawing/2014/main" id="{62E4A263-BE41-AD49-AF18-F5ABD854616A}"/>
                  </a:ext>
                </a:extLst>
              </p:cNvPr>
              <p:cNvSpPr txBox="1">
                <a:spLocks noRot="1" noChangeAspect="1" noMove="1" noResize="1" noEditPoints="1" noAdjustHandles="1" noChangeArrowheads="1" noChangeShapeType="1" noTextEdit="1"/>
              </p:cNvSpPr>
              <p:nvPr/>
            </p:nvSpPr>
            <p:spPr>
              <a:xfrm>
                <a:off x="2356422" y="3479180"/>
                <a:ext cx="65915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6174EA-7FF7-074B-B171-D3186FE49D92}"/>
                  </a:ext>
                </a:extLst>
              </p:cNvPr>
              <p:cNvSpPr txBox="1"/>
              <p:nvPr/>
            </p:nvSpPr>
            <p:spPr>
              <a:xfrm>
                <a:off x="3367668"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6" name="TextBox 5">
                <a:extLst>
                  <a:ext uri="{FF2B5EF4-FFF2-40B4-BE49-F238E27FC236}">
                    <a16:creationId xmlns:a16="http://schemas.microsoft.com/office/drawing/2014/main" id="{956174EA-7FF7-074B-B171-D3186FE49D92}"/>
                  </a:ext>
                </a:extLst>
              </p:cNvPr>
              <p:cNvSpPr txBox="1">
                <a:spLocks noRot="1" noChangeAspect="1" noMove="1" noResize="1" noEditPoints="1" noAdjustHandles="1" noChangeArrowheads="1" noChangeShapeType="1" noTextEdit="1"/>
              </p:cNvSpPr>
              <p:nvPr/>
            </p:nvSpPr>
            <p:spPr>
              <a:xfrm>
                <a:off x="3367668" y="3479180"/>
                <a:ext cx="659155"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1155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000693"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000693" cy="730777"/>
              </a:xfrm>
              <a:prstGeom prst="rect">
                <a:avLst/>
              </a:prstGeom>
              <a:blipFill>
                <a:blip r:embed="rId2"/>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2B8E79-0E50-0743-A19C-1806D6F77C35}"/>
                  </a:ext>
                </a:extLst>
              </p:cNvPr>
              <p:cNvSpPr txBox="1"/>
              <p:nvPr/>
            </p:nvSpPr>
            <p:spPr>
              <a:xfrm>
                <a:off x="1427356"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4" name="TextBox 3">
                <a:extLst>
                  <a:ext uri="{FF2B5EF4-FFF2-40B4-BE49-F238E27FC236}">
                    <a16:creationId xmlns:a16="http://schemas.microsoft.com/office/drawing/2014/main" id="{1F2B8E79-0E50-0743-A19C-1806D6F77C35}"/>
                  </a:ext>
                </a:extLst>
              </p:cNvPr>
              <p:cNvSpPr txBox="1">
                <a:spLocks noRot="1" noChangeAspect="1" noMove="1" noResize="1" noEditPoints="1" noAdjustHandles="1" noChangeArrowheads="1" noChangeShapeType="1" noTextEdit="1"/>
              </p:cNvSpPr>
              <p:nvPr/>
            </p:nvSpPr>
            <p:spPr>
              <a:xfrm>
                <a:off x="1427356" y="3479180"/>
                <a:ext cx="65915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E4A263-BE41-AD49-AF18-F5ABD854616A}"/>
                  </a:ext>
                </a:extLst>
              </p:cNvPr>
              <p:cNvSpPr txBox="1"/>
              <p:nvPr/>
            </p:nvSpPr>
            <p:spPr>
              <a:xfrm>
                <a:off x="2356422"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5" name="TextBox 4">
                <a:extLst>
                  <a:ext uri="{FF2B5EF4-FFF2-40B4-BE49-F238E27FC236}">
                    <a16:creationId xmlns:a16="http://schemas.microsoft.com/office/drawing/2014/main" id="{62E4A263-BE41-AD49-AF18-F5ABD854616A}"/>
                  </a:ext>
                </a:extLst>
              </p:cNvPr>
              <p:cNvSpPr txBox="1">
                <a:spLocks noRot="1" noChangeAspect="1" noMove="1" noResize="1" noEditPoints="1" noAdjustHandles="1" noChangeArrowheads="1" noChangeShapeType="1" noTextEdit="1"/>
              </p:cNvSpPr>
              <p:nvPr/>
            </p:nvSpPr>
            <p:spPr>
              <a:xfrm>
                <a:off x="2356422" y="3479180"/>
                <a:ext cx="65915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6174EA-7FF7-074B-B171-D3186FE49D92}"/>
                  </a:ext>
                </a:extLst>
              </p:cNvPr>
              <p:cNvSpPr txBox="1"/>
              <p:nvPr/>
            </p:nvSpPr>
            <p:spPr>
              <a:xfrm>
                <a:off x="3367668"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6" name="TextBox 5">
                <a:extLst>
                  <a:ext uri="{FF2B5EF4-FFF2-40B4-BE49-F238E27FC236}">
                    <a16:creationId xmlns:a16="http://schemas.microsoft.com/office/drawing/2014/main" id="{956174EA-7FF7-074B-B171-D3186FE49D92}"/>
                  </a:ext>
                </a:extLst>
              </p:cNvPr>
              <p:cNvSpPr txBox="1">
                <a:spLocks noRot="1" noChangeAspect="1" noMove="1" noResize="1" noEditPoints="1" noAdjustHandles="1" noChangeArrowheads="1" noChangeShapeType="1" noTextEdit="1"/>
              </p:cNvSpPr>
              <p:nvPr/>
            </p:nvSpPr>
            <p:spPr>
              <a:xfrm>
                <a:off x="3367668" y="3479180"/>
                <a:ext cx="659155" cy="369332"/>
              </a:xfrm>
              <a:prstGeom prst="rect">
                <a:avLst/>
              </a:prstGeom>
              <a:blipFill>
                <a:blip r:embed="rId5"/>
                <a:stretch>
                  <a:fillRect/>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7BDFA348-F0EF-8C4F-8E6E-50C6D29571A4}"/>
              </a:ext>
            </a:extLst>
          </p:cNvPr>
          <p:cNvSpPr/>
          <p:nvPr/>
        </p:nvSpPr>
        <p:spPr>
          <a:xfrm rot="7481287">
            <a:off x="1791936" y="3052279"/>
            <a:ext cx="953772" cy="810252"/>
          </a:xfrm>
          <a:prstGeom prst="arc">
            <a:avLst>
              <a:gd name="adj1" fmla="val 17673207"/>
              <a:gd name="adj2" fmla="val 454912"/>
            </a:avLst>
          </a:prstGeom>
          <a:ln w="31750">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FDC93DF9-2CF6-154F-A70F-6CED8C8F51B1}"/>
              </a:ext>
            </a:extLst>
          </p:cNvPr>
          <p:cNvSpPr txBox="1"/>
          <p:nvPr/>
        </p:nvSpPr>
        <p:spPr>
          <a:xfrm>
            <a:off x="1206060" y="4011216"/>
            <a:ext cx="2959877" cy="923330"/>
          </a:xfrm>
          <a:prstGeom prst="rect">
            <a:avLst/>
          </a:prstGeom>
          <a:noFill/>
        </p:spPr>
        <p:txBody>
          <a:bodyPr wrap="square" rtlCol="0">
            <a:spAutoFit/>
          </a:bodyPr>
          <a:lstStyle/>
          <a:p>
            <a:r>
              <a:rPr lang="en-US" dirty="0">
                <a:solidFill>
                  <a:schemeClr val="accent1"/>
                </a:solidFill>
              </a:rPr>
              <a:t>Number of columns of first matrix must match number of rows of second matrix</a:t>
            </a:r>
          </a:p>
        </p:txBody>
      </p:sp>
    </p:spTree>
    <p:extLst>
      <p:ext uri="{BB962C8B-B14F-4D97-AF65-F5344CB8AC3E}">
        <p14:creationId xmlns:p14="http://schemas.microsoft.com/office/powerpoint/2010/main" val="74095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18D7-FFC3-E343-8E1B-7CC2A63D4876}"/>
              </a:ext>
            </a:extLst>
          </p:cNvPr>
          <p:cNvSpPr>
            <a:spLocks noGrp="1"/>
          </p:cNvSpPr>
          <p:nvPr>
            <p:ph type="title"/>
          </p:nvPr>
        </p:nvSpPr>
        <p:spPr/>
        <p:txBody>
          <a:bodyPr/>
          <a:lstStyle/>
          <a:p>
            <a:r>
              <a:rPr lang="en-US" dirty="0"/>
              <a:t>Matrix algebra / Linear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88CB02-E723-E540-97C8-F60283D3EFD4}"/>
                  </a:ext>
                </a:extLst>
              </p:cNvPr>
              <p:cNvSpPr>
                <a:spLocks noGrp="1"/>
              </p:cNvSpPr>
              <p:nvPr>
                <p:ph idx="1"/>
              </p:nvPr>
            </p:nvSpPr>
            <p:spPr>
              <a:xfrm>
                <a:off x="408644" y="1698019"/>
                <a:ext cx="3899509" cy="4351338"/>
              </a:xfrm>
            </p:spPr>
            <p:txBody>
              <a:bodyPr>
                <a:normAutofit lnSpcReduction="10000"/>
              </a:bodyPr>
              <a:lstStyle/>
              <a:p>
                <a:r>
                  <a:rPr lang="en-US" b="1" i="1" dirty="0">
                    <a:solidFill>
                      <a:srgbClr val="BC3062"/>
                    </a:solidFill>
                  </a:rPr>
                  <a:t>Matrix</a:t>
                </a:r>
                <a:r>
                  <a:rPr lang="en-US" dirty="0"/>
                  <a:t> (</a:t>
                </a:r>
                <a:r>
                  <a:rPr lang="en-US" b="1" i="1" dirty="0">
                    <a:solidFill>
                      <a:srgbClr val="BC3062"/>
                    </a:solidFill>
                  </a:rPr>
                  <a:t>Matrices pl.</a:t>
                </a:r>
                <a:r>
                  <a:rPr lang="en-US" dirty="0"/>
                  <a:t>) – rectangular array of numbers or variables</a:t>
                </a:r>
              </a:p>
              <a:p>
                <a:r>
                  <a:rPr lang="en-US" b="1" i="1" dirty="0">
                    <a:solidFill>
                      <a:srgbClr val="BC3062"/>
                    </a:solidFill>
                  </a:rPr>
                  <a:t>Element</a:t>
                </a:r>
                <a:r>
                  <a:rPr lang="en-US" dirty="0"/>
                  <a:t> </a:t>
                </a:r>
                <a:r>
                  <a:rPr lang="en-US" i="1" dirty="0"/>
                  <a:t>of a matrix </a:t>
                </a:r>
                <a:r>
                  <a:rPr lang="en-US" dirty="0"/>
                  <a:t>– a single value in a matrix</a:t>
                </a:r>
              </a:p>
              <a:p>
                <a:r>
                  <a:rPr lang="en-US" b="1" i="1" dirty="0">
                    <a:solidFill>
                      <a:srgbClr val="BC3062"/>
                    </a:solidFill>
                  </a:rPr>
                  <a:t>Dimension</a:t>
                </a:r>
                <a:r>
                  <a:rPr lang="en-US" dirty="0"/>
                  <a:t> </a:t>
                </a:r>
                <a:r>
                  <a:rPr lang="en-US" i="1" dirty="0"/>
                  <a:t>of a matrix </a:t>
                </a:r>
                <a:r>
                  <a:rPr lang="en-US" dirty="0"/>
                  <a:t>– number of rows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number of columns in a matrix (dimension: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𝑛</m:t>
                    </m:r>
                  </m:oMath>
                </a14:m>
                <a:r>
                  <a:rPr lang="en-US" dirty="0"/>
                  <a:t>)</a:t>
                </a:r>
              </a:p>
            </p:txBody>
          </p:sp>
        </mc:Choice>
        <mc:Fallback xmlns="">
          <p:sp>
            <p:nvSpPr>
              <p:cNvPr id="3" name="Content Placeholder 2">
                <a:extLst>
                  <a:ext uri="{FF2B5EF4-FFF2-40B4-BE49-F238E27FC236}">
                    <a16:creationId xmlns:a16="http://schemas.microsoft.com/office/drawing/2014/main" id="{7988CB02-E723-E540-97C8-F60283D3EFD4}"/>
                  </a:ext>
                </a:extLst>
              </p:cNvPr>
              <p:cNvSpPr>
                <a:spLocks noGrp="1" noRot="1" noChangeAspect="1" noMove="1" noResize="1" noEditPoints="1" noAdjustHandles="1" noChangeArrowheads="1" noChangeShapeType="1" noTextEdit="1"/>
              </p:cNvSpPr>
              <p:nvPr>
                <p:ph idx="1"/>
              </p:nvPr>
            </p:nvSpPr>
            <p:spPr>
              <a:xfrm>
                <a:off x="408644" y="1698019"/>
                <a:ext cx="3899509" cy="4351338"/>
              </a:xfrm>
              <a:blipFill>
                <a:blip r:embed="rId2"/>
                <a:stretch>
                  <a:fillRect l="-2597" t="-2332" r="-3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EFCFA4-E6AA-4F4B-83B3-AC239249139E}"/>
                  </a:ext>
                </a:extLst>
              </p:cNvPr>
              <p:cNvSpPr txBox="1"/>
              <p:nvPr/>
            </p:nvSpPr>
            <p:spPr>
              <a:xfrm>
                <a:off x="5364292" y="2287035"/>
                <a:ext cx="3132403" cy="1753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4"/>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6</m:t>
                                </m:r>
                              </m:e>
                              <m:e>
                                <m:r>
                                  <a:rPr lang="en-US" sz="2400" b="0" i="1" smtClean="0">
                                    <a:latin typeface="Cambria Math" panose="02040503050406030204" pitchFamily="18" charset="0"/>
                                  </a:rPr>
                                  <m:t>3.1</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−9</m:t>
                                </m:r>
                              </m:e>
                              <m:e>
                                <m:r>
                                  <a:rPr lang="en-US" sz="2400" b="0" i="1" smtClean="0">
                                    <a:latin typeface="Cambria Math" panose="02040503050406030204" pitchFamily="18" charset="0"/>
                                  </a:rPr>
                                  <m:t>4.7</m:t>
                                </m:r>
                              </m:e>
                              <m:e>
                                <m:r>
                                  <a:rPr lang="en-US" sz="2400" b="0" i="1" smtClean="0">
                                    <a:latin typeface="Cambria Math" panose="02040503050406030204" pitchFamily="18" charset="0"/>
                                  </a:rPr>
                                  <m:t>3</m:t>
                                </m:r>
                              </m:e>
                              <m:e>
                                <m:r>
                                  <a:rPr lang="en-US" sz="2400" b="0" i="1" smtClean="0">
                                    <a:latin typeface="Cambria Math" panose="02040503050406030204" pitchFamily="18" charset="0"/>
                                  </a:rPr>
                                  <m:t>−4</m:t>
                                </m:r>
                              </m:e>
                            </m:mr>
                            <m:mr>
                              <m:e>
                                <m:r>
                                  <a:rPr lang="en-US" sz="2400" b="0" i="1" smtClean="0">
                                    <a:latin typeface="Cambria Math" panose="02040503050406030204" pitchFamily="18" charset="0"/>
                                  </a:rPr>
                                  <m:t>6</m:t>
                                </m:r>
                              </m:e>
                              <m:e>
                                <m:r>
                                  <a:rPr lang="en-US" sz="2400" b="0" i="1" smtClean="0">
                                    <a:latin typeface="Cambria Math" panose="02040503050406030204" pitchFamily="18" charset="0"/>
                                  </a:rPr>
                                  <m:t>3.2</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−5</m:t>
                                </m:r>
                              </m:e>
                              <m:e>
                                <m:r>
                                  <a:rPr lang="en-US" sz="2400" b="0" i="1" smtClean="0">
                                    <a:latin typeface="Cambria Math" panose="02040503050406030204" pitchFamily="18" charset="0"/>
                                  </a:rPr>
                                  <m:t>−4.1</m:t>
                                </m:r>
                              </m:e>
                              <m:e>
                                <m:r>
                                  <a:rPr lang="en-US" sz="2400" b="0" i="1" smtClean="0">
                                    <a:latin typeface="Cambria Math" panose="02040503050406030204" pitchFamily="18" charset="0"/>
                                  </a:rPr>
                                  <m:t>2</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9.0</m:t>
                                </m:r>
                              </m:e>
                              <m:e>
                                <m:r>
                                  <a:rPr lang="en-US" sz="2400" b="0" i="1" smtClean="0">
                                    <a:latin typeface="Cambria Math" panose="02040503050406030204" pitchFamily="18" charset="0"/>
                                  </a:rPr>
                                  <m:t>9</m:t>
                                </m:r>
                              </m:e>
                              <m:e>
                                <m:r>
                                  <a:rPr lang="en-US" sz="2400" b="0" i="1" smtClean="0">
                                    <a:latin typeface="Cambria Math" panose="02040503050406030204" pitchFamily="18" charset="0"/>
                                  </a:rPr>
                                  <m:t>−5</m:t>
                                </m:r>
                              </m:e>
                            </m:mr>
                          </m:m>
                        </m:e>
                      </m:d>
                    </m:oMath>
                  </m:oMathPara>
                </a14:m>
                <a:endParaRPr lang="en-US" sz="2400" dirty="0"/>
              </a:p>
            </p:txBody>
          </p:sp>
        </mc:Choice>
        <mc:Fallback xmlns="">
          <p:sp>
            <p:nvSpPr>
              <p:cNvPr id="5" name="TextBox 4">
                <a:extLst>
                  <a:ext uri="{FF2B5EF4-FFF2-40B4-BE49-F238E27FC236}">
                    <a16:creationId xmlns:a16="http://schemas.microsoft.com/office/drawing/2014/main" id="{47EFCFA4-E6AA-4F4B-83B3-AC239249139E}"/>
                  </a:ext>
                </a:extLst>
              </p:cNvPr>
              <p:cNvSpPr txBox="1">
                <a:spLocks noRot="1" noChangeAspect="1" noMove="1" noResize="1" noEditPoints="1" noAdjustHandles="1" noChangeArrowheads="1" noChangeShapeType="1" noTextEdit="1"/>
              </p:cNvSpPr>
              <p:nvPr/>
            </p:nvSpPr>
            <p:spPr>
              <a:xfrm>
                <a:off x="5364292" y="2287035"/>
                <a:ext cx="3132403" cy="1753429"/>
              </a:xfrm>
              <a:prstGeom prst="rect">
                <a:avLst/>
              </a:prstGeom>
              <a:blipFill>
                <a:blip r:embed="rId3"/>
                <a:stretch>
                  <a:fillRect r="-806" b="-362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4D641B3-EB46-2D40-ADB6-49A1AC8E10F5}"/>
              </a:ext>
            </a:extLst>
          </p:cNvPr>
          <p:cNvSpPr txBox="1"/>
          <p:nvPr/>
        </p:nvSpPr>
        <p:spPr>
          <a:xfrm>
            <a:off x="5229616" y="4183693"/>
            <a:ext cx="3601233" cy="1754326"/>
          </a:xfrm>
          <a:prstGeom prst="rect">
            <a:avLst/>
          </a:prstGeom>
          <a:noFill/>
        </p:spPr>
        <p:txBody>
          <a:bodyPr wrap="square" rtlCol="0">
            <a:spAutoFit/>
          </a:bodyPr>
          <a:lstStyle/>
          <a:p>
            <a:endParaRPr lang="en-US" dirty="0"/>
          </a:p>
          <a:p>
            <a:endParaRPr lang="en-US" dirty="0"/>
          </a:p>
          <a:p>
            <a:endParaRPr lang="en-US" dirty="0"/>
          </a:p>
          <a:p>
            <a:r>
              <a:rPr lang="en-US" dirty="0"/>
              <a:t>Note that some prefer to use square rather than curved parentheses to represent a matrix – it’s up to you.</a:t>
            </a:r>
          </a:p>
        </p:txBody>
      </p:sp>
    </p:spTree>
    <p:extLst>
      <p:ext uri="{BB962C8B-B14F-4D97-AF65-F5344CB8AC3E}">
        <p14:creationId xmlns:p14="http://schemas.microsoft.com/office/powerpoint/2010/main" val="1755417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000693"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000693" cy="730777"/>
              </a:xfrm>
              <a:prstGeom prst="rect">
                <a:avLst/>
              </a:prstGeom>
              <a:blipFill>
                <a:blip r:embed="rId2"/>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2B8E79-0E50-0743-A19C-1806D6F77C35}"/>
                  </a:ext>
                </a:extLst>
              </p:cNvPr>
              <p:cNvSpPr txBox="1"/>
              <p:nvPr/>
            </p:nvSpPr>
            <p:spPr>
              <a:xfrm>
                <a:off x="1427356"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4" name="TextBox 3">
                <a:extLst>
                  <a:ext uri="{FF2B5EF4-FFF2-40B4-BE49-F238E27FC236}">
                    <a16:creationId xmlns:a16="http://schemas.microsoft.com/office/drawing/2014/main" id="{1F2B8E79-0E50-0743-A19C-1806D6F77C35}"/>
                  </a:ext>
                </a:extLst>
              </p:cNvPr>
              <p:cNvSpPr txBox="1">
                <a:spLocks noRot="1" noChangeAspect="1" noMove="1" noResize="1" noEditPoints="1" noAdjustHandles="1" noChangeArrowheads="1" noChangeShapeType="1" noTextEdit="1"/>
              </p:cNvSpPr>
              <p:nvPr/>
            </p:nvSpPr>
            <p:spPr>
              <a:xfrm>
                <a:off x="1427356" y="3479180"/>
                <a:ext cx="65915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E4A263-BE41-AD49-AF18-F5ABD854616A}"/>
                  </a:ext>
                </a:extLst>
              </p:cNvPr>
              <p:cNvSpPr txBox="1"/>
              <p:nvPr/>
            </p:nvSpPr>
            <p:spPr>
              <a:xfrm>
                <a:off x="2356422"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5" name="TextBox 4">
                <a:extLst>
                  <a:ext uri="{FF2B5EF4-FFF2-40B4-BE49-F238E27FC236}">
                    <a16:creationId xmlns:a16="http://schemas.microsoft.com/office/drawing/2014/main" id="{62E4A263-BE41-AD49-AF18-F5ABD854616A}"/>
                  </a:ext>
                </a:extLst>
              </p:cNvPr>
              <p:cNvSpPr txBox="1">
                <a:spLocks noRot="1" noChangeAspect="1" noMove="1" noResize="1" noEditPoints="1" noAdjustHandles="1" noChangeArrowheads="1" noChangeShapeType="1" noTextEdit="1"/>
              </p:cNvSpPr>
              <p:nvPr/>
            </p:nvSpPr>
            <p:spPr>
              <a:xfrm>
                <a:off x="2356422" y="3479180"/>
                <a:ext cx="65915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6174EA-7FF7-074B-B171-D3186FE49D92}"/>
                  </a:ext>
                </a:extLst>
              </p:cNvPr>
              <p:cNvSpPr txBox="1"/>
              <p:nvPr/>
            </p:nvSpPr>
            <p:spPr>
              <a:xfrm>
                <a:off x="3367668" y="3479180"/>
                <a:ext cx="6591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6" name="TextBox 5">
                <a:extLst>
                  <a:ext uri="{FF2B5EF4-FFF2-40B4-BE49-F238E27FC236}">
                    <a16:creationId xmlns:a16="http://schemas.microsoft.com/office/drawing/2014/main" id="{956174EA-7FF7-074B-B171-D3186FE49D92}"/>
                  </a:ext>
                </a:extLst>
              </p:cNvPr>
              <p:cNvSpPr txBox="1">
                <a:spLocks noRot="1" noChangeAspect="1" noMove="1" noResize="1" noEditPoints="1" noAdjustHandles="1" noChangeArrowheads="1" noChangeShapeType="1" noTextEdit="1"/>
              </p:cNvSpPr>
              <p:nvPr/>
            </p:nvSpPr>
            <p:spPr>
              <a:xfrm>
                <a:off x="3367668" y="3479180"/>
                <a:ext cx="659155" cy="369332"/>
              </a:xfrm>
              <a:prstGeom prst="rect">
                <a:avLst/>
              </a:prstGeom>
              <a:blipFill>
                <a:blip r:embed="rId5"/>
                <a:stretch>
                  <a:fillRect/>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7BDFA348-F0EF-8C4F-8E6E-50C6D29571A4}"/>
              </a:ext>
            </a:extLst>
          </p:cNvPr>
          <p:cNvSpPr/>
          <p:nvPr/>
        </p:nvSpPr>
        <p:spPr>
          <a:xfrm rot="7481287">
            <a:off x="1058228" y="1114186"/>
            <a:ext cx="3255541" cy="2897279"/>
          </a:xfrm>
          <a:prstGeom prst="arc">
            <a:avLst>
              <a:gd name="adj1" fmla="val 17367625"/>
              <a:gd name="adj2" fmla="val 454912"/>
            </a:avLst>
          </a:prstGeom>
          <a:ln w="31750">
            <a:solidFill>
              <a:srgbClr val="4B7919"/>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B079B3C2-BBC7-AA4B-A537-E6C62CD62FF7}"/>
              </a:ext>
            </a:extLst>
          </p:cNvPr>
          <p:cNvSpPr txBox="1"/>
          <p:nvPr/>
        </p:nvSpPr>
        <p:spPr>
          <a:xfrm>
            <a:off x="1583323" y="4282706"/>
            <a:ext cx="2532492" cy="646331"/>
          </a:xfrm>
          <a:prstGeom prst="rect">
            <a:avLst/>
          </a:prstGeom>
          <a:noFill/>
        </p:spPr>
        <p:txBody>
          <a:bodyPr wrap="square" rtlCol="0">
            <a:spAutoFit/>
          </a:bodyPr>
          <a:lstStyle/>
          <a:p>
            <a:r>
              <a:rPr lang="en-US" dirty="0"/>
              <a:t>Getting the dimensions of the matrix answer</a:t>
            </a:r>
          </a:p>
        </p:txBody>
      </p:sp>
      <p:sp>
        <p:nvSpPr>
          <p:cNvPr id="10" name="Arc 9">
            <a:extLst>
              <a:ext uri="{FF2B5EF4-FFF2-40B4-BE49-F238E27FC236}">
                <a16:creationId xmlns:a16="http://schemas.microsoft.com/office/drawing/2014/main" id="{C8A0080B-F8E3-444A-A0A7-AD7C938C75FC}"/>
              </a:ext>
            </a:extLst>
          </p:cNvPr>
          <p:cNvSpPr/>
          <p:nvPr/>
        </p:nvSpPr>
        <p:spPr>
          <a:xfrm rot="7481287">
            <a:off x="2684799" y="2608894"/>
            <a:ext cx="1190930" cy="1422801"/>
          </a:xfrm>
          <a:prstGeom prst="arc">
            <a:avLst>
              <a:gd name="adj1" fmla="val 16450193"/>
              <a:gd name="adj2" fmla="val 454912"/>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14947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000693"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solidFill>
                                      <a:srgbClr val="B63670"/>
                                    </a:solidFill>
                                    <a:latin typeface="Cambria Math" panose="02040503050406030204" pitchFamily="18" charset="0"/>
                                  </a:rPr>
                                  <m:t>8</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000693" cy="730777"/>
              </a:xfrm>
              <a:prstGeom prst="rect">
                <a:avLst/>
              </a:prstGeom>
              <a:blipFill>
                <a:blip r:embed="rId2"/>
                <a:stretch>
                  <a:fillRect b="-8475"/>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B03B894-9A89-CA4B-B7D2-CC32AD53C782}"/>
              </a:ext>
            </a:extLst>
          </p:cNvPr>
          <p:cNvSpPr/>
          <p:nvPr/>
        </p:nvSpPr>
        <p:spPr>
          <a:xfrm>
            <a:off x="1259619" y="2452419"/>
            <a:ext cx="974817" cy="311408"/>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E990B01-FB04-9545-9E5C-5A692F73A7F7}"/>
              </a:ext>
            </a:extLst>
          </p:cNvPr>
          <p:cNvSpPr/>
          <p:nvPr/>
        </p:nvSpPr>
        <p:spPr>
          <a:xfrm rot="5400000">
            <a:off x="2038350" y="2613830"/>
            <a:ext cx="936743" cy="299994"/>
          </a:xfrm>
          <a:prstGeom prst="ellipse">
            <a:avLst/>
          </a:prstGeom>
          <a:noFill/>
          <a:ln w="25400">
            <a:solidFill>
              <a:srgbClr val="B63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786FA5-966D-3C41-9100-AD0136C88CAC}"/>
                  </a:ext>
                </a:extLst>
              </p:cNvPr>
              <p:cNvSpPr txBox="1"/>
              <p:nvPr/>
            </p:nvSpPr>
            <p:spPr>
              <a:xfrm>
                <a:off x="548332" y="3410093"/>
                <a:ext cx="4109138" cy="369332"/>
              </a:xfrm>
              <a:prstGeom prst="rect">
                <a:avLst/>
              </a:prstGeom>
              <a:noFill/>
            </p:spPr>
            <p:txBody>
              <a:bodyPr wrap="none" rtlCol="0">
                <a:spAutoFit/>
              </a:bodyPr>
              <a:lstStyle/>
              <a:p>
                <a:r>
                  <a:rPr lang="en-US" dirty="0">
                    <a:solidFill>
                      <a:srgbClr val="B63670"/>
                    </a:solidFill>
                  </a:rPr>
                  <a:t>Element </a:t>
                </a:r>
                <a14:m>
                  <m:oMath xmlns:m="http://schemas.openxmlformats.org/officeDocument/2006/math">
                    <m:d>
                      <m:dPr>
                        <m:ctrlPr>
                          <a:rPr lang="en-US" b="0" i="1" smtClean="0">
                            <a:solidFill>
                              <a:srgbClr val="B63670"/>
                            </a:solidFill>
                            <a:latin typeface="Cambria Math" panose="02040503050406030204" pitchFamily="18" charset="0"/>
                          </a:rPr>
                        </m:ctrlPr>
                      </m:dPr>
                      <m:e>
                        <m:r>
                          <a:rPr lang="en-US" b="0" i="1" smtClean="0">
                            <a:solidFill>
                              <a:srgbClr val="B63670"/>
                            </a:solidFill>
                            <a:latin typeface="Cambria Math" panose="02040503050406030204" pitchFamily="18" charset="0"/>
                          </a:rPr>
                          <m:t>1,1</m:t>
                        </m:r>
                      </m:e>
                    </m:d>
                    <m:r>
                      <a:rPr lang="en-US" b="0" i="1" smtClean="0">
                        <a:solidFill>
                          <a:srgbClr val="B63670"/>
                        </a:solidFill>
                        <a:latin typeface="Cambria Math" panose="02040503050406030204" pitchFamily="18" charset="0"/>
                      </a:rPr>
                      <m:t>=1</m:t>
                    </m:r>
                    <m:r>
                      <a:rPr lang="en-US" b="0" i="1" smtClean="0">
                        <a:solidFill>
                          <a:srgbClr val="B63670"/>
                        </a:solidFill>
                        <a:latin typeface="Cambria Math" panose="02040503050406030204" pitchFamily="18" charset="0"/>
                        <a:ea typeface="Cambria Math" panose="02040503050406030204" pitchFamily="18" charset="0"/>
                      </a:rPr>
                      <m:t>×1+2×2+3×1=8 </m:t>
                    </m:r>
                  </m:oMath>
                </a14:m>
                <a:endParaRPr lang="en-US" dirty="0">
                  <a:solidFill>
                    <a:srgbClr val="B63670"/>
                  </a:solidFill>
                </a:endParaRPr>
              </a:p>
            </p:txBody>
          </p:sp>
        </mc:Choice>
        <mc:Fallback xmlns="">
          <p:sp>
            <p:nvSpPr>
              <p:cNvPr id="13" name="TextBox 12">
                <a:extLst>
                  <a:ext uri="{FF2B5EF4-FFF2-40B4-BE49-F238E27FC236}">
                    <a16:creationId xmlns:a16="http://schemas.microsoft.com/office/drawing/2014/main" id="{9F786FA5-966D-3C41-9100-AD0136C88CAC}"/>
                  </a:ext>
                </a:extLst>
              </p:cNvPr>
              <p:cNvSpPr txBox="1">
                <a:spLocks noRot="1" noChangeAspect="1" noMove="1" noResize="1" noEditPoints="1" noAdjustHandles="1" noChangeArrowheads="1" noChangeShapeType="1" noTextEdit="1"/>
              </p:cNvSpPr>
              <p:nvPr/>
            </p:nvSpPr>
            <p:spPr>
              <a:xfrm>
                <a:off x="548332" y="3410093"/>
                <a:ext cx="4109138" cy="369332"/>
              </a:xfrm>
              <a:prstGeom prst="rect">
                <a:avLst/>
              </a:prstGeom>
              <a:blipFill>
                <a:blip r:embed="rId3"/>
                <a:stretch>
                  <a:fillRect l="-923"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1613702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045577"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solidFill>
                                      <a:srgbClr val="B63670"/>
                                    </a:solidFill>
                                    <a:latin typeface="Cambria Math" panose="02040503050406030204" pitchFamily="18" charset="0"/>
                                  </a:rPr>
                                  <m:t>8</m:t>
                                </m:r>
                              </m:e>
                              <m:e>
                                <m:r>
                                  <a:rPr lang="en-US" b="0" i="1" smtClean="0">
                                    <a:latin typeface="Cambria Math" panose="02040503050406030204" pitchFamily="18" charset="0"/>
                                  </a:rPr>
                                  <m:t>?</m:t>
                                </m:r>
                              </m:e>
                            </m:mr>
                            <m:mr>
                              <m:e>
                                <m:r>
                                  <a:rPr lang="en-US" b="0" i="1" smtClean="0">
                                    <a:solidFill>
                                      <a:srgbClr val="0070C0"/>
                                    </a:solidFill>
                                    <a:latin typeface="Cambria Math" panose="02040503050406030204" pitchFamily="18" charset="0"/>
                                  </a:rPr>
                                  <m:t>20</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045577" cy="730777"/>
              </a:xfrm>
              <a:prstGeom prst="rect">
                <a:avLst/>
              </a:prstGeom>
              <a:blipFill>
                <a:blip r:embed="rId2"/>
                <a:stretch>
                  <a:fillRect b="-8475"/>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B03B894-9A89-CA4B-B7D2-CC32AD53C782}"/>
              </a:ext>
            </a:extLst>
          </p:cNvPr>
          <p:cNvSpPr/>
          <p:nvPr/>
        </p:nvSpPr>
        <p:spPr>
          <a:xfrm>
            <a:off x="1221015" y="2707144"/>
            <a:ext cx="974817" cy="311408"/>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E990B01-FB04-9545-9E5C-5A692F73A7F7}"/>
              </a:ext>
            </a:extLst>
          </p:cNvPr>
          <p:cNvSpPr/>
          <p:nvPr/>
        </p:nvSpPr>
        <p:spPr>
          <a:xfrm rot="5400000">
            <a:off x="1990223" y="2595445"/>
            <a:ext cx="936743" cy="299994"/>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786FA5-966D-3C41-9100-AD0136C88CAC}"/>
                  </a:ext>
                </a:extLst>
              </p:cNvPr>
              <p:cNvSpPr txBox="1"/>
              <p:nvPr/>
            </p:nvSpPr>
            <p:spPr>
              <a:xfrm>
                <a:off x="548332" y="3410093"/>
                <a:ext cx="4422429" cy="923330"/>
              </a:xfrm>
              <a:prstGeom prst="rect">
                <a:avLst/>
              </a:prstGeom>
              <a:noFill/>
            </p:spPr>
            <p:txBody>
              <a:bodyPr wrap="square" rtlCol="0">
                <a:spAutoFit/>
              </a:bodyPr>
              <a:lstStyle/>
              <a:p>
                <a:r>
                  <a:rPr lang="en-US" dirty="0">
                    <a:solidFill>
                      <a:srgbClr val="B63670"/>
                    </a:solidFill>
                  </a:rPr>
                  <a:t>Element </a:t>
                </a:r>
                <a14:m>
                  <m:oMath xmlns:m="http://schemas.openxmlformats.org/officeDocument/2006/math">
                    <m:d>
                      <m:dPr>
                        <m:ctrlPr>
                          <a:rPr lang="en-US" b="0" i="1" smtClean="0">
                            <a:solidFill>
                              <a:srgbClr val="B63670"/>
                            </a:solidFill>
                            <a:latin typeface="Cambria Math" panose="02040503050406030204" pitchFamily="18" charset="0"/>
                          </a:rPr>
                        </m:ctrlPr>
                      </m:dPr>
                      <m:e>
                        <m:r>
                          <a:rPr lang="en-US" b="0" i="1" smtClean="0">
                            <a:solidFill>
                              <a:srgbClr val="B63670"/>
                            </a:solidFill>
                            <a:latin typeface="Cambria Math" panose="02040503050406030204" pitchFamily="18" charset="0"/>
                          </a:rPr>
                          <m:t>1,1</m:t>
                        </m:r>
                      </m:e>
                    </m:d>
                    <m:r>
                      <a:rPr lang="en-US" b="0" i="1" smtClean="0">
                        <a:solidFill>
                          <a:srgbClr val="B63670"/>
                        </a:solidFill>
                        <a:latin typeface="Cambria Math" panose="02040503050406030204" pitchFamily="18" charset="0"/>
                      </a:rPr>
                      <m:t>=1</m:t>
                    </m:r>
                    <m:r>
                      <a:rPr lang="en-US" b="0" i="1" smtClean="0">
                        <a:solidFill>
                          <a:srgbClr val="B63670"/>
                        </a:solidFill>
                        <a:latin typeface="Cambria Math" panose="02040503050406030204" pitchFamily="18" charset="0"/>
                        <a:ea typeface="Cambria Math" panose="02040503050406030204" pitchFamily="18" charset="0"/>
                      </a:rPr>
                      <m:t>×1+2×2+3×1=8</m:t>
                    </m:r>
                  </m:oMath>
                </a14:m>
                <a:endParaRPr lang="en-US" b="0" i="1" dirty="0">
                  <a:solidFill>
                    <a:srgbClr val="B6367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rgbClr val="0070C0"/>
                          </a:solidFill>
                        </a:rPr>
                        <m:t>Element</m:t>
                      </m:r>
                      <m:r>
                        <m:rPr>
                          <m:nor/>
                        </m:rPr>
                        <a:rPr lang="en-US" dirty="0" smtClean="0">
                          <a:solidFill>
                            <a:srgbClr val="0070C0"/>
                          </a:solidFill>
                        </a:rPr>
                        <m:t> </m:t>
                      </m:r>
                      <m:d>
                        <m:dPr>
                          <m:ctrlPr>
                            <a:rPr lang="en-US" i="1">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,1</m:t>
                          </m:r>
                        </m:e>
                      </m:d>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4</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5</m:t>
                      </m:r>
                      <m:r>
                        <a:rPr lang="en-US" i="1">
                          <a:solidFill>
                            <a:srgbClr val="0070C0"/>
                          </a:solidFill>
                          <a:latin typeface="Cambria Math" panose="02040503050406030204" pitchFamily="18" charset="0"/>
                          <a:ea typeface="Cambria Math" panose="02040503050406030204" pitchFamily="18" charset="0"/>
                        </a:rPr>
                        <m:t>×2+</m:t>
                      </m:r>
                      <m:r>
                        <a:rPr lang="en-US" b="0" i="1" smtClean="0">
                          <a:solidFill>
                            <a:srgbClr val="0070C0"/>
                          </a:solidFill>
                          <a:latin typeface="Cambria Math" panose="02040503050406030204" pitchFamily="18" charset="0"/>
                          <a:ea typeface="Cambria Math" panose="02040503050406030204" pitchFamily="18" charset="0"/>
                        </a:rPr>
                        <m:t>6</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20</m:t>
                      </m:r>
                    </m:oMath>
                  </m:oMathPara>
                </a14:m>
                <a:endParaRPr lang="en-US" i="1" dirty="0">
                  <a:solidFill>
                    <a:srgbClr val="0070C0"/>
                  </a:solidFill>
                  <a:latin typeface="Cambria Math" panose="02040503050406030204" pitchFamily="18" charset="0"/>
                  <a:ea typeface="Cambria Math" panose="02040503050406030204" pitchFamily="18" charset="0"/>
                </a:endParaRPr>
              </a:p>
              <a:p>
                <a:endParaRPr lang="en-US" dirty="0">
                  <a:solidFill>
                    <a:srgbClr val="B63670"/>
                  </a:solidFill>
                </a:endParaRPr>
              </a:p>
            </p:txBody>
          </p:sp>
        </mc:Choice>
        <mc:Fallback xmlns="">
          <p:sp>
            <p:nvSpPr>
              <p:cNvPr id="13" name="TextBox 12">
                <a:extLst>
                  <a:ext uri="{FF2B5EF4-FFF2-40B4-BE49-F238E27FC236}">
                    <a16:creationId xmlns:a16="http://schemas.microsoft.com/office/drawing/2014/main" id="{9F786FA5-966D-3C41-9100-AD0136C88CAC}"/>
                  </a:ext>
                </a:extLst>
              </p:cNvPr>
              <p:cNvSpPr txBox="1">
                <a:spLocks noRot="1" noChangeAspect="1" noMove="1" noResize="1" noEditPoints="1" noAdjustHandles="1" noChangeArrowheads="1" noChangeShapeType="1" noTextEdit="1"/>
              </p:cNvSpPr>
              <p:nvPr/>
            </p:nvSpPr>
            <p:spPr>
              <a:xfrm>
                <a:off x="548332" y="3410093"/>
                <a:ext cx="4422429" cy="923330"/>
              </a:xfrm>
              <a:prstGeom prst="rect">
                <a:avLst/>
              </a:prstGeom>
              <a:blipFill>
                <a:blip r:embed="rId3"/>
                <a:stretch>
                  <a:fillRect l="-860" t="-2740"/>
                </a:stretch>
              </a:blipFill>
            </p:spPr>
            <p:txBody>
              <a:bodyPr/>
              <a:lstStyle/>
              <a:p>
                <a:r>
                  <a:rPr lang="en-US">
                    <a:noFill/>
                  </a:rPr>
                  <a:t> </a:t>
                </a:r>
              </a:p>
            </p:txBody>
          </p:sp>
        </mc:Fallback>
      </mc:AlternateContent>
    </p:spTree>
    <p:extLst>
      <p:ext uri="{BB962C8B-B14F-4D97-AF65-F5344CB8AC3E}">
        <p14:creationId xmlns:p14="http://schemas.microsoft.com/office/powerpoint/2010/main" val="162319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204274"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solidFill>
                                      <a:srgbClr val="B63670"/>
                                    </a:solidFill>
                                    <a:latin typeface="Cambria Math" panose="02040503050406030204" pitchFamily="18" charset="0"/>
                                  </a:rPr>
                                  <m:t>8</m:t>
                                </m:r>
                              </m:e>
                              <m:e>
                                <m:r>
                                  <a:rPr lang="en-US" b="0" i="1" smtClean="0">
                                    <a:solidFill>
                                      <a:srgbClr val="4B7919"/>
                                    </a:solidFill>
                                    <a:latin typeface="Cambria Math" panose="02040503050406030204" pitchFamily="18" charset="0"/>
                                  </a:rPr>
                                  <m:t>10</m:t>
                                </m:r>
                              </m:e>
                            </m:mr>
                            <m:mr>
                              <m:e>
                                <m:r>
                                  <a:rPr lang="en-US" b="0" i="1" smtClean="0">
                                    <a:solidFill>
                                      <a:srgbClr val="0070C0"/>
                                    </a:solidFill>
                                    <a:latin typeface="Cambria Math" panose="02040503050406030204" pitchFamily="18" charset="0"/>
                                  </a:rPr>
                                  <m:t>20</m:t>
                                </m:r>
                              </m:e>
                              <m:e>
                                <m:r>
                                  <a:rPr lang="en-US" b="0" i="1" smtClean="0">
                                    <a:latin typeface="Cambria Math" panose="02040503050406030204" pitchFamily="18" charset="0"/>
                                  </a:rPr>
                                  <m:t>?</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204274" cy="730777"/>
              </a:xfrm>
              <a:prstGeom prst="rect">
                <a:avLst/>
              </a:prstGeom>
              <a:blipFill>
                <a:blip r:embed="rId2"/>
                <a:stretch>
                  <a:fillRect b="-8475"/>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B03B894-9A89-CA4B-B7D2-CC32AD53C782}"/>
              </a:ext>
            </a:extLst>
          </p:cNvPr>
          <p:cNvSpPr/>
          <p:nvPr/>
        </p:nvSpPr>
        <p:spPr>
          <a:xfrm>
            <a:off x="1193514" y="2436989"/>
            <a:ext cx="974817" cy="311408"/>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E990B01-FB04-9545-9E5C-5A692F73A7F7}"/>
              </a:ext>
            </a:extLst>
          </p:cNvPr>
          <p:cNvSpPr/>
          <p:nvPr/>
        </p:nvSpPr>
        <p:spPr>
          <a:xfrm rot="5400000">
            <a:off x="2336181" y="2598400"/>
            <a:ext cx="936743" cy="299994"/>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786FA5-966D-3C41-9100-AD0136C88CAC}"/>
                  </a:ext>
                </a:extLst>
              </p:cNvPr>
              <p:cNvSpPr txBox="1"/>
              <p:nvPr/>
            </p:nvSpPr>
            <p:spPr>
              <a:xfrm>
                <a:off x="548332" y="3410093"/>
                <a:ext cx="4422429" cy="923330"/>
              </a:xfrm>
              <a:prstGeom prst="rect">
                <a:avLst/>
              </a:prstGeom>
              <a:noFill/>
            </p:spPr>
            <p:txBody>
              <a:bodyPr wrap="square" rtlCol="0">
                <a:spAutoFit/>
              </a:bodyPr>
              <a:lstStyle/>
              <a:p>
                <a:r>
                  <a:rPr lang="en-US" dirty="0">
                    <a:solidFill>
                      <a:srgbClr val="B63670"/>
                    </a:solidFill>
                  </a:rPr>
                  <a:t>Element </a:t>
                </a:r>
                <a14:m>
                  <m:oMath xmlns:m="http://schemas.openxmlformats.org/officeDocument/2006/math">
                    <m:d>
                      <m:dPr>
                        <m:ctrlPr>
                          <a:rPr lang="en-US" b="0" i="1" smtClean="0">
                            <a:solidFill>
                              <a:srgbClr val="B63670"/>
                            </a:solidFill>
                            <a:latin typeface="Cambria Math" panose="02040503050406030204" pitchFamily="18" charset="0"/>
                          </a:rPr>
                        </m:ctrlPr>
                      </m:dPr>
                      <m:e>
                        <m:r>
                          <a:rPr lang="en-US" b="0" i="1" smtClean="0">
                            <a:solidFill>
                              <a:srgbClr val="B63670"/>
                            </a:solidFill>
                            <a:latin typeface="Cambria Math" panose="02040503050406030204" pitchFamily="18" charset="0"/>
                          </a:rPr>
                          <m:t>1,1</m:t>
                        </m:r>
                      </m:e>
                    </m:d>
                    <m:r>
                      <a:rPr lang="en-US" b="0" i="1" smtClean="0">
                        <a:solidFill>
                          <a:srgbClr val="B63670"/>
                        </a:solidFill>
                        <a:latin typeface="Cambria Math" panose="02040503050406030204" pitchFamily="18" charset="0"/>
                      </a:rPr>
                      <m:t>=1</m:t>
                    </m:r>
                    <m:r>
                      <a:rPr lang="en-US" b="0" i="1" smtClean="0">
                        <a:solidFill>
                          <a:srgbClr val="B63670"/>
                        </a:solidFill>
                        <a:latin typeface="Cambria Math" panose="02040503050406030204" pitchFamily="18" charset="0"/>
                        <a:ea typeface="Cambria Math" panose="02040503050406030204" pitchFamily="18" charset="0"/>
                      </a:rPr>
                      <m:t>×1+2×2+3×1=8</m:t>
                    </m:r>
                  </m:oMath>
                </a14:m>
                <a:endParaRPr lang="en-US" b="0" i="1" dirty="0">
                  <a:solidFill>
                    <a:srgbClr val="B6367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rgbClr val="0070C0"/>
                          </a:solidFill>
                        </a:rPr>
                        <m:t>Element</m:t>
                      </m:r>
                      <m:r>
                        <m:rPr>
                          <m:nor/>
                        </m:rPr>
                        <a:rPr lang="en-US" dirty="0" smtClean="0">
                          <a:solidFill>
                            <a:srgbClr val="0070C0"/>
                          </a:solidFill>
                        </a:rPr>
                        <m:t> </m:t>
                      </m:r>
                      <m:d>
                        <m:dPr>
                          <m:ctrlPr>
                            <a:rPr lang="en-US" i="1">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,1</m:t>
                          </m:r>
                        </m:e>
                      </m:d>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4</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5</m:t>
                      </m:r>
                      <m:r>
                        <a:rPr lang="en-US" i="1">
                          <a:solidFill>
                            <a:srgbClr val="0070C0"/>
                          </a:solidFill>
                          <a:latin typeface="Cambria Math" panose="02040503050406030204" pitchFamily="18" charset="0"/>
                          <a:ea typeface="Cambria Math" panose="02040503050406030204" pitchFamily="18" charset="0"/>
                        </a:rPr>
                        <m:t>×2+</m:t>
                      </m:r>
                      <m:r>
                        <a:rPr lang="en-US" b="0" i="1" smtClean="0">
                          <a:solidFill>
                            <a:srgbClr val="0070C0"/>
                          </a:solidFill>
                          <a:latin typeface="Cambria Math" panose="02040503050406030204" pitchFamily="18" charset="0"/>
                          <a:ea typeface="Cambria Math" panose="02040503050406030204" pitchFamily="18" charset="0"/>
                        </a:rPr>
                        <m:t>6</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20</m:t>
                      </m:r>
                    </m:oMath>
                  </m:oMathPara>
                </a14:m>
                <a:endParaRPr lang="en-US" i="1" dirty="0">
                  <a:solidFill>
                    <a:srgbClr val="0070C0"/>
                  </a:solidFill>
                  <a:latin typeface="Cambria Math" panose="02040503050406030204" pitchFamily="18" charset="0"/>
                  <a:ea typeface="Cambria Math" panose="02040503050406030204" pitchFamily="18" charset="0"/>
                </a:endParaRPr>
              </a:p>
              <a:p>
                <a:r>
                  <a:rPr lang="en-US" dirty="0">
                    <a:solidFill>
                      <a:srgbClr val="4B7919"/>
                    </a:solidFill>
                  </a:rPr>
                  <a:t>Element </a:t>
                </a:r>
                <a14:m>
                  <m:oMath xmlns:m="http://schemas.openxmlformats.org/officeDocument/2006/math">
                    <m:d>
                      <m:dPr>
                        <m:ctrlPr>
                          <a:rPr lang="en-US" b="0" i="1" smtClean="0">
                            <a:solidFill>
                              <a:srgbClr val="4B7919"/>
                            </a:solidFill>
                            <a:latin typeface="Cambria Math" panose="02040503050406030204" pitchFamily="18" charset="0"/>
                          </a:rPr>
                        </m:ctrlPr>
                      </m:dPr>
                      <m:e>
                        <m:r>
                          <a:rPr lang="en-US" b="0" i="1" smtClean="0">
                            <a:solidFill>
                              <a:srgbClr val="4B7919"/>
                            </a:solidFill>
                            <a:latin typeface="Cambria Math" panose="02040503050406030204" pitchFamily="18" charset="0"/>
                          </a:rPr>
                          <m:t>1,2</m:t>
                        </m:r>
                      </m:e>
                    </m:d>
                    <m:r>
                      <a:rPr lang="en-US" b="0" i="1" smtClean="0">
                        <a:solidFill>
                          <a:srgbClr val="4B7919"/>
                        </a:solidFill>
                        <a:latin typeface="Cambria Math" panose="02040503050406030204" pitchFamily="18" charset="0"/>
                      </a:rPr>
                      <m:t>=</m:t>
                    </m:r>
                    <m:r>
                      <a:rPr lang="en-US" i="1">
                        <a:solidFill>
                          <a:srgbClr val="4B7919"/>
                        </a:solidFill>
                        <a:latin typeface="Cambria Math" panose="02040503050406030204" pitchFamily="18" charset="0"/>
                      </a:rPr>
                      <m:t>1</m:t>
                    </m:r>
                    <m:r>
                      <a:rPr lang="en-US" i="1">
                        <a:solidFill>
                          <a:srgbClr val="4B7919"/>
                        </a:solidFill>
                        <a:latin typeface="Cambria Math" panose="02040503050406030204" pitchFamily="18" charset="0"/>
                        <a:ea typeface="Cambria Math" panose="02040503050406030204" pitchFamily="18" charset="0"/>
                      </a:rPr>
                      <m:t>×</m:t>
                    </m:r>
                    <m:r>
                      <a:rPr lang="en-US" b="0" i="1" smtClean="0">
                        <a:solidFill>
                          <a:srgbClr val="4B7919"/>
                        </a:solidFill>
                        <a:latin typeface="Cambria Math" panose="02040503050406030204" pitchFamily="18" charset="0"/>
                        <a:ea typeface="Cambria Math" panose="02040503050406030204" pitchFamily="18" charset="0"/>
                      </a:rPr>
                      <m:t>2</m:t>
                    </m:r>
                    <m:r>
                      <a:rPr lang="en-US" i="1">
                        <a:solidFill>
                          <a:srgbClr val="4B7919"/>
                        </a:solidFill>
                        <a:latin typeface="Cambria Math" panose="02040503050406030204" pitchFamily="18" charset="0"/>
                        <a:ea typeface="Cambria Math" panose="02040503050406030204" pitchFamily="18" charset="0"/>
                      </a:rPr>
                      <m:t>+2×</m:t>
                    </m:r>
                    <m:r>
                      <a:rPr lang="en-US" b="0" i="1" smtClean="0">
                        <a:solidFill>
                          <a:srgbClr val="4B7919"/>
                        </a:solidFill>
                        <a:latin typeface="Cambria Math" panose="02040503050406030204" pitchFamily="18" charset="0"/>
                        <a:ea typeface="Cambria Math" panose="02040503050406030204" pitchFamily="18" charset="0"/>
                      </a:rPr>
                      <m:t>1</m:t>
                    </m:r>
                    <m:r>
                      <a:rPr lang="en-US" i="1">
                        <a:solidFill>
                          <a:srgbClr val="4B7919"/>
                        </a:solidFill>
                        <a:latin typeface="Cambria Math" panose="02040503050406030204" pitchFamily="18" charset="0"/>
                        <a:ea typeface="Cambria Math" panose="02040503050406030204" pitchFamily="18" charset="0"/>
                      </a:rPr>
                      <m:t>+3×</m:t>
                    </m:r>
                    <m:r>
                      <a:rPr lang="en-US" b="0" i="1" smtClean="0">
                        <a:solidFill>
                          <a:srgbClr val="4B7919"/>
                        </a:solidFill>
                        <a:latin typeface="Cambria Math" panose="02040503050406030204" pitchFamily="18" charset="0"/>
                        <a:ea typeface="Cambria Math" panose="02040503050406030204" pitchFamily="18" charset="0"/>
                      </a:rPr>
                      <m:t>2</m:t>
                    </m:r>
                    <m:r>
                      <a:rPr lang="en-US" i="1">
                        <a:solidFill>
                          <a:srgbClr val="4B7919"/>
                        </a:solidFill>
                        <a:latin typeface="Cambria Math" panose="02040503050406030204" pitchFamily="18" charset="0"/>
                        <a:ea typeface="Cambria Math" panose="02040503050406030204" pitchFamily="18" charset="0"/>
                      </a:rPr>
                      <m:t>=</m:t>
                    </m:r>
                    <m:r>
                      <a:rPr lang="en-US" b="0" i="1" smtClean="0">
                        <a:solidFill>
                          <a:srgbClr val="4B7919"/>
                        </a:solidFill>
                        <a:latin typeface="Cambria Math" panose="02040503050406030204" pitchFamily="18" charset="0"/>
                        <a:ea typeface="Cambria Math" panose="02040503050406030204" pitchFamily="18" charset="0"/>
                      </a:rPr>
                      <m:t>10</m:t>
                    </m:r>
                  </m:oMath>
                </a14:m>
                <a:endParaRPr lang="en-US" b="0" i="1" dirty="0">
                  <a:solidFill>
                    <a:srgbClr val="4B7919"/>
                  </a:solidFill>
                  <a:latin typeface="Cambria Math" panose="02040503050406030204" pitchFamily="18" charset="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9F786FA5-966D-3C41-9100-AD0136C88CAC}"/>
                  </a:ext>
                </a:extLst>
              </p:cNvPr>
              <p:cNvSpPr txBox="1">
                <a:spLocks noRot="1" noChangeAspect="1" noMove="1" noResize="1" noEditPoints="1" noAdjustHandles="1" noChangeArrowheads="1" noChangeShapeType="1" noTextEdit="1"/>
              </p:cNvSpPr>
              <p:nvPr/>
            </p:nvSpPr>
            <p:spPr>
              <a:xfrm>
                <a:off x="548332" y="3410093"/>
                <a:ext cx="4422429" cy="923330"/>
              </a:xfrm>
              <a:prstGeom prst="rect">
                <a:avLst/>
              </a:prstGeom>
              <a:blipFill>
                <a:blip r:embed="rId3"/>
                <a:stretch>
                  <a:fillRect l="-860" t="-2740" b="-9589"/>
                </a:stretch>
              </a:blipFill>
            </p:spPr>
            <p:txBody>
              <a:bodyPr/>
              <a:lstStyle/>
              <a:p>
                <a:r>
                  <a:rPr lang="en-US">
                    <a:noFill/>
                  </a:rPr>
                  <a:t> </a:t>
                </a:r>
              </a:p>
            </p:txBody>
          </p:sp>
        </mc:Fallback>
      </mc:AlternateContent>
    </p:spTree>
    <p:extLst>
      <p:ext uri="{BB962C8B-B14F-4D97-AF65-F5344CB8AC3E}">
        <p14:creationId xmlns:p14="http://schemas.microsoft.com/office/powerpoint/2010/main" val="2911256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204274"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solidFill>
                                      <a:srgbClr val="B63670"/>
                                    </a:solidFill>
                                    <a:latin typeface="Cambria Math" panose="02040503050406030204" pitchFamily="18" charset="0"/>
                                  </a:rPr>
                                  <m:t>8</m:t>
                                </m:r>
                              </m:e>
                              <m:e>
                                <m:r>
                                  <a:rPr lang="en-US" b="0" i="1" smtClean="0">
                                    <a:solidFill>
                                      <a:srgbClr val="4B7919"/>
                                    </a:solidFill>
                                    <a:latin typeface="Cambria Math" panose="02040503050406030204" pitchFamily="18" charset="0"/>
                                  </a:rPr>
                                  <m:t>10</m:t>
                                </m:r>
                              </m:e>
                            </m:mr>
                            <m:mr>
                              <m:e>
                                <m:r>
                                  <a:rPr lang="en-US" b="0" i="1" smtClean="0">
                                    <a:solidFill>
                                      <a:srgbClr val="0070C0"/>
                                    </a:solidFill>
                                    <a:latin typeface="Cambria Math" panose="02040503050406030204" pitchFamily="18" charset="0"/>
                                  </a:rPr>
                                  <m:t>20</m:t>
                                </m:r>
                              </m:e>
                              <m:e>
                                <m:r>
                                  <a:rPr lang="en-US" b="0" i="1" smtClean="0">
                                    <a:solidFill>
                                      <a:srgbClr val="7030A0"/>
                                    </a:solidFill>
                                    <a:latin typeface="Cambria Math" panose="02040503050406030204" pitchFamily="18" charset="0"/>
                                  </a:rPr>
                                  <m:t>25</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204274" cy="730777"/>
              </a:xfrm>
              <a:prstGeom prst="rect">
                <a:avLst/>
              </a:prstGeom>
              <a:blipFill>
                <a:blip r:embed="rId2"/>
                <a:stretch>
                  <a:fillRect b="-8475"/>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B03B894-9A89-CA4B-B7D2-CC32AD53C782}"/>
              </a:ext>
            </a:extLst>
          </p:cNvPr>
          <p:cNvSpPr/>
          <p:nvPr/>
        </p:nvSpPr>
        <p:spPr>
          <a:xfrm>
            <a:off x="1200389" y="2703362"/>
            <a:ext cx="974817" cy="311408"/>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E990B01-FB04-9545-9E5C-5A692F73A7F7}"/>
              </a:ext>
            </a:extLst>
          </p:cNvPr>
          <p:cNvSpPr/>
          <p:nvPr/>
        </p:nvSpPr>
        <p:spPr>
          <a:xfrm rot="5400000">
            <a:off x="2336181" y="2598400"/>
            <a:ext cx="936743" cy="299994"/>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786FA5-966D-3C41-9100-AD0136C88CAC}"/>
                  </a:ext>
                </a:extLst>
              </p:cNvPr>
              <p:cNvSpPr txBox="1"/>
              <p:nvPr/>
            </p:nvSpPr>
            <p:spPr>
              <a:xfrm>
                <a:off x="548332" y="3410093"/>
                <a:ext cx="4422429" cy="1477328"/>
              </a:xfrm>
              <a:prstGeom prst="rect">
                <a:avLst/>
              </a:prstGeom>
              <a:noFill/>
            </p:spPr>
            <p:txBody>
              <a:bodyPr wrap="square" rtlCol="0">
                <a:spAutoFit/>
              </a:bodyPr>
              <a:lstStyle/>
              <a:p>
                <a:r>
                  <a:rPr lang="en-US" dirty="0">
                    <a:solidFill>
                      <a:srgbClr val="B63670"/>
                    </a:solidFill>
                  </a:rPr>
                  <a:t>Element </a:t>
                </a:r>
                <a14:m>
                  <m:oMath xmlns:m="http://schemas.openxmlformats.org/officeDocument/2006/math">
                    <m:d>
                      <m:dPr>
                        <m:ctrlPr>
                          <a:rPr lang="en-US" b="0" i="1" smtClean="0">
                            <a:solidFill>
                              <a:srgbClr val="B63670"/>
                            </a:solidFill>
                            <a:latin typeface="Cambria Math" panose="02040503050406030204" pitchFamily="18" charset="0"/>
                          </a:rPr>
                        </m:ctrlPr>
                      </m:dPr>
                      <m:e>
                        <m:r>
                          <a:rPr lang="en-US" b="0" i="1" smtClean="0">
                            <a:solidFill>
                              <a:srgbClr val="B63670"/>
                            </a:solidFill>
                            <a:latin typeface="Cambria Math" panose="02040503050406030204" pitchFamily="18" charset="0"/>
                          </a:rPr>
                          <m:t>1,1</m:t>
                        </m:r>
                      </m:e>
                    </m:d>
                    <m:r>
                      <a:rPr lang="en-US" b="0" i="1" smtClean="0">
                        <a:solidFill>
                          <a:srgbClr val="B63670"/>
                        </a:solidFill>
                        <a:latin typeface="Cambria Math" panose="02040503050406030204" pitchFamily="18" charset="0"/>
                      </a:rPr>
                      <m:t>=1</m:t>
                    </m:r>
                    <m:r>
                      <a:rPr lang="en-US" b="0" i="1" smtClean="0">
                        <a:solidFill>
                          <a:srgbClr val="B63670"/>
                        </a:solidFill>
                        <a:latin typeface="Cambria Math" panose="02040503050406030204" pitchFamily="18" charset="0"/>
                        <a:ea typeface="Cambria Math" panose="02040503050406030204" pitchFamily="18" charset="0"/>
                      </a:rPr>
                      <m:t>×1+2×2+3×1=8</m:t>
                    </m:r>
                  </m:oMath>
                </a14:m>
                <a:endParaRPr lang="en-US" b="0" i="1" dirty="0">
                  <a:solidFill>
                    <a:srgbClr val="B6367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rgbClr val="0070C0"/>
                          </a:solidFill>
                        </a:rPr>
                        <m:t>Element</m:t>
                      </m:r>
                      <m:r>
                        <m:rPr>
                          <m:nor/>
                        </m:rPr>
                        <a:rPr lang="en-US" dirty="0" smtClean="0">
                          <a:solidFill>
                            <a:srgbClr val="0070C0"/>
                          </a:solidFill>
                        </a:rPr>
                        <m:t> </m:t>
                      </m:r>
                      <m:d>
                        <m:dPr>
                          <m:ctrlPr>
                            <a:rPr lang="en-US" i="1">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,1</m:t>
                          </m:r>
                        </m:e>
                      </m:d>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4</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5</m:t>
                      </m:r>
                      <m:r>
                        <a:rPr lang="en-US" i="1">
                          <a:solidFill>
                            <a:srgbClr val="0070C0"/>
                          </a:solidFill>
                          <a:latin typeface="Cambria Math" panose="02040503050406030204" pitchFamily="18" charset="0"/>
                          <a:ea typeface="Cambria Math" panose="02040503050406030204" pitchFamily="18" charset="0"/>
                        </a:rPr>
                        <m:t>×2+</m:t>
                      </m:r>
                      <m:r>
                        <a:rPr lang="en-US" b="0" i="1" smtClean="0">
                          <a:solidFill>
                            <a:srgbClr val="0070C0"/>
                          </a:solidFill>
                          <a:latin typeface="Cambria Math" panose="02040503050406030204" pitchFamily="18" charset="0"/>
                          <a:ea typeface="Cambria Math" panose="02040503050406030204" pitchFamily="18" charset="0"/>
                        </a:rPr>
                        <m:t>6</m:t>
                      </m:r>
                      <m:r>
                        <a:rPr lang="en-US" i="1">
                          <a:solidFill>
                            <a:srgbClr val="0070C0"/>
                          </a:solidFill>
                          <a:latin typeface="Cambria Math" panose="02040503050406030204" pitchFamily="18" charset="0"/>
                          <a:ea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20</m:t>
                      </m:r>
                    </m:oMath>
                  </m:oMathPara>
                </a14:m>
                <a:endParaRPr lang="en-US" i="1" dirty="0">
                  <a:solidFill>
                    <a:srgbClr val="0070C0"/>
                  </a:solidFill>
                  <a:latin typeface="Cambria Math" panose="02040503050406030204" pitchFamily="18" charset="0"/>
                  <a:ea typeface="Cambria Math" panose="02040503050406030204" pitchFamily="18" charset="0"/>
                </a:endParaRPr>
              </a:p>
              <a:p>
                <a:r>
                  <a:rPr lang="en-US" dirty="0">
                    <a:solidFill>
                      <a:srgbClr val="4B7919"/>
                    </a:solidFill>
                  </a:rPr>
                  <a:t>Element </a:t>
                </a:r>
                <a14:m>
                  <m:oMath xmlns:m="http://schemas.openxmlformats.org/officeDocument/2006/math">
                    <m:d>
                      <m:dPr>
                        <m:ctrlPr>
                          <a:rPr lang="en-US" b="0" i="1" smtClean="0">
                            <a:solidFill>
                              <a:srgbClr val="4B7919"/>
                            </a:solidFill>
                            <a:latin typeface="Cambria Math" panose="02040503050406030204" pitchFamily="18" charset="0"/>
                          </a:rPr>
                        </m:ctrlPr>
                      </m:dPr>
                      <m:e>
                        <m:r>
                          <a:rPr lang="en-US" b="0" i="1" smtClean="0">
                            <a:solidFill>
                              <a:srgbClr val="4B7919"/>
                            </a:solidFill>
                            <a:latin typeface="Cambria Math" panose="02040503050406030204" pitchFamily="18" charset="0"/>
                          </a:rPr>
                          <m:t>1,2</m:t>
                        </m:r>
                      </m:e>
                    </m:d>
                    <m:r>
                      <a:rPr lang="en-US" b="0" i="1" smtClean="0">
                        <a:solidFill>
                          <a:srgbClr val="4B7919"/>
                        </a:solidFill>
                        <a:latin typeface="Cambria Math" panose="02040503050406030204" pitchFamily="18" charset="0"/>
                      </a:rPr>
                      <m:t>=</m:t>
                    </m:r>
                    <m:r>
                      <a:rPr lang="en-US" i="1">
                        <a:solidFill>
                          <a:srgbClr val="4B7919"/>
                        </a:solidFill>
                        <a:latin typeface="Cambria Math" panose="02040503050406030204" pitchFamily="18" charset="0"/>
                      </a:rPr>
                      <m:t>1</m:t>
                    </m:r>
                    <m:r>
                      <a:rPr lang="en-US" i="1">
                        <a:solidFill>
                          <a:srgbClr val="4B7919"/>
                        </a:solidFill>
                        <a:latin typeface="Cambria Math" panose="02040503050406030204" pitchFamily="18" charset="0"/>
                        <a:ea typeface="Cambria Math" panose="02040503050406030204" pitchFamily="18" charset="0"/>
                      </a:rPr>
                      <m:t>×</m:t>
                    </m:r>
                    <m:r>
                      <a:rPr lang="en-US" b="0" i="1" smtClean="0">
                        <a:solidFill>
                          <a:srgbClr val="4B7919"/>
                        </a:solidFill>
                        <a:latin typeface="Cambria Math" panose="02040503050406030204" pitchFamily="18" charset="0"/>
                        <a:ea typeface="Cambria Math" panose="02040503050406030204" pitchFamily="18" charset="0"/>
                      </a:rPr>
                      <m:t>2</m:t>
                    </m:r>
                    <m:r>
                      <a:rPr lang="en-US" i="1">
                        <a:solidFill>
                          <a:srgbClr val="4B7919"/>
                        </a:solidFill>
                        <a:latin typeface="Cambria Math" panose="02040503050406030204" pitchFamily="18" charset="0"/>
                        <a:ea typeface="Cambria Math" panose="02040503050406030204" pitchFamily="18" charset="0"/>
                      </a:rPr>
                      <m:t>+2×</m:t>
                    </m:r>
                    <m:r>
                      <a:rPr lang="en-US" b="0" i="1" smtClean="0">
                        <a:solidFill>
                          <a:srgbClr val="4B7919"/>
                        </a:solidFill>
                        <a:latin typeface="Cambria Math" panose="02040503050406030204" pitchFamily="18" charset="0"/>
                        <a:ea typeface="Cambria Math" panose="02040503050406030204" pitchFamily="18" charset="0"/>
                      </a:rPr>
                      <m:t>1</m:t>
                    </m:r>
                    <m:r>
                      <a:rPr lang="en-US" i="1">
                        <a:solidFill>
                          <a:srgbClr val="4B7919"/>
                        </a:solidFill>
                        <a:latin typeface="Cambria Math" panose="02040503050406030204" pitchFamily="18" charset="0"/>
                        <a:ea typeface="Cambria Math" panose="02040503050406030204" pitchFamily="18" charset="0"/>
                      </a:rPr>
                      <m:t>+3×</m:t>
                    </m:r>
                    <m:r>
                      <a:rPr lang="en-US" b="0" i="1" smtClean="0">
                        <a:solidFill>
                          <a:srgbClr val="4B7919"/>
                        </a:solidFill>
                        <a:latin typeface="Cambria Math" panose="02040503050406030204" pitchFamily="18" charset="0"/>
                        <a:ea typeface="Cambria Math" panose="02040503050406030204" pitchFamily="18" charset="0"/>
                      </a:rPr>
                      <m:t>2</m:t>
                    </m:r>
                    <m:r>
                      <a:rPr lang="en-US" i="1">
                        <a:solidFill>
                          <a:srgbClr val="4B7919"/>
                        </a:solidFill>
                        <a:latin typeface="Cambria Math" panose="02040503050406030204" pitchFamily="18" charset="0"/>
                        <a:ea typeface="Cambria Math" panose="02040503050406030204" pitchFamily="18" charset="0"/>
                      </a:rPr>
                      <m:t>=</m:t>
                    </m:r>
                    <m:r>
                      <a:rPr lang="en-US" b="0" i="1" smtClean="0">
                        <a:solidFill>
                          <a:srgbClr val="4B7919"/>
                        </a:solidFill>
                        <a:latin typeface="Cambria Math" panose="02040503050406030204" pitchFamily="18" charset="0"/>
                        <a:ea typeface="Cambria Math" panose="02040503050406030204" pitchFamily="18" charset="0"/>
                      </a:rPr>
                      <m:t>10</m:t>
                    </m:r>
                  </m:oMath>
                </a14:m>
                <a:endParaRPr lang="en-US" b="0" i="1" dirty="0">
                  <a:solidFill>
                    <a:srgbClr val="4B7919"/>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rgbClr val="7030A0"/>
                          </a:solidFill>
                        </a:rPr>
                        <m:t>Element</m:t>
                      </m:r>
                      <m:r>
                        <m:rPr>
                          <m:nor/>
                        </m:rPr>
                        <a:rPr lang="en-US" dirty="0" smtClean="0">
                          <a:solidFill>
                            <a:srgbClr val="7030A0"/>
                          </a:solidFill>
                        </a:rPr>
                        <m:t> </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2,</m:t>
                          </m:r>
                          <m:r>
                            <a:rPr lang="en-US" b="0" i="1" smtClean="0">
                              <a:solidFill>
                                <a:srgbClr val="7030A0"/>
                              </a:solidFill>
                              <a:latin typeface="Cambria Math" panose="02040503050406030204" pitchFamily="18" charset="0"/>
                            </a:rPr>
                            <m:t>2</m:t>
                          </m:r>
                        </m:e>
                      </m:d>
                      <m:r>
                        <a:rPr lang="en-US" i="1">
                          <a:solidFill>
                            <a:srgbClr val="7030A0"/>
                          </a:solidFill>
                          <a:latin typeface="Cambria Math" panose="02040503050406030204" pitchFamily="18" charset="0"/>
                        </a:rPr>
                        <m:t>=4</m:t>
                      </m:r>
                      <m:r>
                        <a:rPr lang="en-US" i="1">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2</m:t>
                      </m:r>
                      <m:r>
                        <a:rPr lang="en-US" i="1">
                          <a:solidFill>
                            <a:srgbClr val="7030A0"/>
                          </a:solidFill>
                          <a:latin typeface="Cambria Math" panose="02040503050406030204" pitchFamily="18" charset="0"/>
                          <a:ea typeface="Cambria Math" panose="02040503050406030204" pitchFamily="18" charset="0"/>
                        </a:rPr>
                        <m:t>+5×</m:t>
                      </m:r>
                      <m:r>
                        <a:rPr lang="en-US" b="0" i="1" smtClean="0">
                          <a:solidFill>
                            <a:srgbClr val="7030A0"/>
                          </a:solidFill>
                          <a:latin typeface="Cambria Math" panose="02040503050406030204" pitchFamily="18" charset="0"/>
                          <a:ea typeface="Cambria Math" panose="02040503050406030204" pitchFamily="18" charset="0"/>
                        </a:rPr>
                        <m:t>1</m:t>
                      </m:r>
                      <m:r>
                        <a:rPr lang="en-US" i="1">
                          <a:solidFill>
                            <a:srgbClr val="7030A0"/>
                          </a:solidFill>
                          <a:latin typeface="Cambria Math" panose="02040503050406030204" pitchFamily="18" charset="0"/>
                          <a:ea typeface="Cambria Math" panose="02040503050406030204" pitchFamily="18" charset="0"/>
                        </a:rPr>
                        <m:t>+6×</m:t>
                      </m:r>
                      <m:r>
                        <a:rPr lang="en-US" b="0" i="1" smtClean="0">
                          <a:solidFill>
                            <a:srgbClr val="7030A0"/>
                          </a:solidFill>
                          <a:latin typeface="Cambria Math" panose="02040503050406030204" pitchFamily="18" charset="0"/>
                          <a:ea typeface="Cambria Math" panose="02040503050406030204" pitchFamily="18" charset="0"/>
                        </a:rPr>
                        <m:t>2</m:t>
                      </m:r>
                      <m:r>
                        <a:rPr lang="en-US" i="1">
                          <a:solidFill>
                            <a:srgbClr val="7030A0"/>
                          </a:solidFill>
                          <a:latin typeface="Cambria Math" panose="02040503050406030204" pitchFamily="18" charset="0"/>
                          <a:ea typeface="Cambria Math" panose="02040503050406030204" pitchFamily="18" charset="0"/>
                        </a:rPr>
                        <m:t>=2</m:t>
                      </m:r>
                      <m:r>
                        <a:rPr lang="en-US" b="0" i="1" smtClean="0">
                          <a:solidFill>
                            <a:srgbClr val="7030A0"/>
                          </a:solidFill>
                          <a:latin typeface="Cambria Math" panose="02040503050406030204" pitchFamily="18" charset="0"/>
                          <a:ea typeface="Cambria Math" panose="02040503050406030204" pitchFamily="18" charset="0"/>
                        </a:rPr>
                        <m:t>5</m:t>
                      </m:r>
                    </m:oMath>
                  </m:oMathPara>
                </a14:m>
                <a:endParaRPr lang="en-US" i="1" dirty="0">
                  <a:solidFill>
                    <a:srgbClr val="7030A0"/>
                  </a:solidFill>
                  <a:latin typeface="Cambria Math" panose="02040503050406030204" pitchFamily="18" charset="0"/>
                  <a:ea typeface="Cambria Math" panose="02040503050406030204" pitchFamily="18" charset="0"/>
                </a:endParaRPr>
              </a:p>
              <a:p>
                <a:endParaRPr lang="en-US" dirty="0">
                  <a:solidFill>
                    <a:srgbClr val="B63670"/>
                  </a:solidFill>
                </a:endParaRPr>
              </a:p>
            </p:txBody>
          </p:sp>
        </mc:Choice>
        <mc:Fallback xmlns="">
          <p:sp>
            <p:nvSpPr>
              <p:cNvPr id="13" name="TextBox 12">
                <a:extLst>
                  <a:ext uri="{FF2B5EF4-FFF2-40B4-BE49-F238E27FC236}">
                    <a16:creationId xmlns:a16="http://schemas.microsoft.com/office/drawing/2014/main" id="{9F786FA5-966D-3C41-9100-AD0136C88CAC}"/>
                  </a:ext>
                </a:extLst>
              </p:cNvPr>
              <p:cNvSpPr txBox="1">
                <a:spLocks noRot="1" noChangeAspect="1" noMove="1" noResize="1" noEditPoints="1" noAdjustHandles="1" noChangeArrowheads="1" noChangeShapeType="1" noTextEdit="1"/>
              </p:cNvSpPr>
              <p:nvPr/>
            </p:nvSpPr>
            <p:spPr>
              <a:xfrm>
                <a:off x="548332" y="3410093"/>
                <a:ext cx="4422429" cy="1477328"/>
              </a:xfrm>
              <a:prstGeom prst="rect">
                <a:avLst/>
              </a:prstGeom>
              <a:blipFill>
                <a:blip r:embed="rId3"/>
                <a:stretch>
                  <a:fillRect l="-860" t="-1709"/>
                </a:stretch>
              </a:blipFill>
            </p:spPr>
            <p:txBody>
              <a:bodyPr/>
              <a:lstStyle/>
              <a:p>
                <a:r>
                  <a:rPr lang="en-US">
                    <a:noFill/>
                  </a:rPr>
                  <a:t> </a:t>
                </a:r>
              </a:p>
            </p:txBody>
          </p:sp>
        </mc:Fallback>
      </mc:AlternateContent>
    </p:spTree>
    <p:extLst>
      <p:ext uri="{BB962C8B-B14F-4D97-AF65-F5344CB8AC3E}">
        <p14:creationId xmlns:p14="http://schemas.microsoft.com/office/powerpoint/2010/main" val="4261998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D8F3-7EDA-E948-AE9E-F64AC56DB0C6}"/>
              </a:ext>
            </a:extLst>
          </p:cNvPr>
          <p:cNvSpPr>
            <a:spLocks noGrp="1"/>
          </p:cNvSpPr>
          <p:nvPr>
            <p:ph type="title"/>
          </p:nvPr>
        </p:nvSpPr>
        <p:spPr/>
        <p:txBody>
          <a:bodyPr/>
          <a:lstStyle/>
          <a:p>
            <a:r>
              <a:rPr lang="en-US" dirty="0"/>
              <a:t>Matrix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227A0E-B70C-A447-B392-3CCE42B6489C}"/>
                  </a:ext>
                </a:extLst>
              </p:cNvPr>
              <p:cNvSpPr txBox="1"/>
              <p:nvPr/>
            </p:nvSpPr>
            <p:spPr>
              <a:xfrm>
                <a:off x="1115122" y="2341756"/>
                <a:ext cx="3204274" cy="73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solidFill>
                                    <a:schemeClr val="tx1"/>
                                  </a:solidFill>
                                  <a:latin typeface="Cambria Math" panose="02040503050406030204" pitchFamily="18" charset="0"/>
                                </a:rPr>
                              </m:ctrlPr>
                            </m:mPr>
                            <m:mr>
                              <m:e>
                                <m:r>
                                  <m:rPr>
                                    <m:brk m:alnAt="7"/>
                                  </m:rPr>
                                  <a:rPr lang="en-US" b="0" i="1" smtClean="0">
                                    <a:solidFill>
                                      <a:schemeClr val="tx1"/>
                                    </a:solidFill>
                                    <a:latin typeface="Cambria Math" panose="02040503050406030204" pitchFamily="18" charset="0"/>
                                  </a:rPr>
                                  <m:t>8</m:t>
                                </m:r>
                              </m:e>
                              <m:e>
                                <m:r>
                                  <a:rPr lang="en-US" b="0" i="1" smtClean="0">
                                    <a:solidFill>
                                      <a:schemeClr val="tx1"/>
                                    </a:solidFill>
                                    <a:latin typeface="Cambria Math" panose="02040503050406030204" pitchFamily="18" charset="0"/>
                                  </a:rPr>
                                  <m:t>10</m:t>
                                </m:r>
                              </m:e>
                            </m:mr>
                            <m:mr>
                              <m:e>
                                <m:r>
                                  <a:rPr lang="en-US" b="0" i="1" smtClean="0">
                                    <a:solidFill>
                                      <a:schemeClr val="tx1"/>
                                    </a:solidFill>
                                    <a:latin typeface="Cambria Math" panose="02040503050406030204" pitchFamily="18" charset="0"/>
                                  </a:rPr>
                                  <m:t>20</m:t>
                                </m:r>
                              </m:e>
                              <m:e>
                                <m:r>
                                  <a:rPr lang="en-US" b="0" i="1" smtClean="0">
                                    <a:solidFill>
                                      <a:schemeClr val="tx1"/>
                                    </a:solidFill>
                                    <a:latin typeface="Cambria Math" panose="02040503050406030204" pitchFamily="18" charset="0"/>
                                  </a:rPr>
                                  <m:t>25</m:t>
                                </m:r>
                              </m:e>
                            </m:mr>
                          </m:m>
                        </m:e>
                      </m:d>
                    </m:oMath>
                  </m:oMathPara>
                </a14:m>
                <a:endParaRPr lang="en-US" dirty="0"/>
              </a:p>
            </p:txBody>
          </p:sp>
        </mc:Choice>
        <mc:Fallback xmlns="">
          <p:sp>
            <p:nvSpPr>
              <p:cNvPr id="3" name="TextBox 2">
                <a:extLst>
                  <a:ext uri="{FF2B5EF4-FFF2-40B4-BE49-F238E27FC236}">
                    <a16:creationId xmlns:a16="http://schemas.microsoft.com/office/drawing/2014/main" id="{B0227A0E-B70C-A447-B392-3CCE42B6489C}"/>
                  </a:ext>
                </a:extLst>
              </p:cNvPr>
              <p:cNvSpPr txBox="1">
                <a:spLocks noRot="1" noChangeAspect="1" noMove="1" noResize="1" noEditPoints="1" noAdjustHandles="1" noChangeArrowheads="1" noChangeShapeType="1" noTextEdit="1"/>
              </p:cNvSpPr>
              <p:nvPr/>
            </p:nvSpPr>
            <p:spPr>
              <a:xfrm>
                <a:off x="1115122" y="2341756"/>
                <a:ext cx="3204274" cy="730777"/>
              </a:xfrm>
              <a:prstGeom prst="rect">
                <a:avLst/>
              </a:prstGeom>
              <a:blipFill>
                <a:blip r:embed="rId2"/>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786FA5-966D-3C41-9100-AD0136C88CAC}"/>
                  </a:ext>
                </a:extLst>
              </p:cNvPr>
              <p:cNvSpPr txBox="1"/>
              <p:nvPr/>
            </p:nvSpPr>
            <p:spPr>
              <a:xfrm>
                <a:off x="548332" y="3410093"/>
                <a:ext cx="4422429" cy="1477328"/>
              </a:xfrm>
              <a:prstGeom prst="rect">
                <a:avLst/>
              </a:prstGeom>
              <a:noFill/>
            </p:spPr>
            <p:txBody>
              <a:bodyPr wrap="square" rtlCol="0">
                <a:spAutoFit/>
              </a:bodyPr>
              <a:lstStyle/>
              <a:p>
                <a:r>
                  <a:rPr lang="en-US" dirty="0">
                    <a:solidFill>
                      <a:schemeClr val="tx1"/>
                    </a:solidFill>
                  </a:rPr>
                  <a:t>Element </a:t>
                </a:r>
                <a14:m>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1,1</m:t>
                        </m:r>
                      </m:e>
                    </m:d>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×1+2×2+3×1=8</m:t>
                    </m:r>
                  </m:oMath>
                </a14:m>
                <a:endParaRPr lang="en-US" b="0"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chemeClr val="tx1"/>
                          </a:solidFill>
                        </a:rPr>
                        <m:t>Element</m:t>
                      </m:r>
                      <m:r>
                        <m:rPr>
                          <m:nor/>
                        </m:rPr>
                        <a:rPr lang="en-US" dirty="0" smtClean="0">
                          <a:solidFill>
                            <a:schemeClr val="tx1"/>
                          </a:solidFill>
                        </a:rPr>
                        <m:t> </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r>
                            <a:rPr lang="en-US" i="1">
                              <a:solidFill>
                                <a:schemeClr val="tx1"/>
                              </a:solidFill>
                              <a:latin typeface="Cambria Math" panose="02040503050406030204" pitchFamily="18" charset="0"/>
                            </a:rPr>
                            <m:t>,1</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i="1">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5</m:t>
                      </m:r>
                      <m:r>
                        <a:rPr lang="en-US" i="1">
                          <a:solidFill>
                            <a:schemeClr val="tx1"/>
                          </a:solidFill>
                          <a:latin typeface="Cambria Math" panose="02040503050406030204" pitchFamily="18" charset="0"/>
                          <a:ea typeface="Cambria Math" panose="02040503050406030204" pitchFamily="18" charset="0"/>
                        </a:rPr>
                        <m:t>×2+</m:t>
                      </m:r>
                      <m:r>
                        <a:rPr lang="en-US" b="0" i="1" smtClean="0">
                          <a:solidFill>
                            <a:schemeClr val="tx1"/>
                          </a:solidFill>
                          <a:latin typeface="Cambria Math" panose="02040503050406030204" pitchFamily="18" charset="0"/>
                          <a:ea typeface="Cambria Math" panose="02040503050406030204" pitchFamily="18" charset="0"/>
                        </a:rPr>
                        <m:t>6</m:t>
                      </m:r>
                      <m:r>
                        <a:rPr lang="en-US" i="1">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20</m:t>
                      </m:r>
                    </m:oMath>
                  </m:oMathPara>
                </a14:m>
                <a:endParaRPr lang="en-US" i="1" dirty="0">
                  <a:solidFill>
                    <a:schemeClr val="tx1"/>
                  </a:solidFill>
                  <a:latin typeface="Cambria Math" panose="02040503050406030204" pitchFamily="18" charset="0"/>
                  <a:ea typeface="Cambria Math" panose="02040503050406030204" pitchFamily="18" charset="0"/>
                </a:endParaRPr>
              </a:p>
              <a:p>
                <a:r>
                  <a:rPr lang="en-US" dirty="0">
                    <a:solidFill>
                      <a:schemeClr val="tx1"/>
                    </a:solidFill>
                  </a:rPr>
                  <a:t>Element </a:t>
                </a:r>
                <a14:m>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1,2</m:t>
                        </m:r>
                      </m:e>
                    </m:d>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2</m:t>
                    </m:r>
                    <m:r>
                      <a:rPr lang="en-US" i="1">
                        <a:solidFill>
                          <a:schemeClr val="tx1"/>
                        </a:solidFill>
                        <a:latin typeface="Cambria Math" panose="02040503050406030204" pitchFamily="18" charset="0"/>
                        <a:ea typeface="Cambria Math" panose="02040503050406030204" pitchFamily="18" charset="0"/>
                      </a:rPr>
                      <m:t>+2×</m:t>
                    </m:r>
                    <m:r>
                      <a:rPr lang="en-US" b="0" i="1" smtClean="0">
                        <a:solidFill>
                          <a:schemeClr val="tx1"/>
                        </a:solidFill>
                        <a:latin typeface="Cambria Math" panose="02040503050406030204" pitchFamily="18" charset="0"/>
                        <a:ea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+3×</m:t>
                    </m:r>
                    <m:r>
                      <a:rPr lang="en-US" b="0" i="1" smtClean="0">
                        <a:solidFill>
                          <a:schemeClr val="tx1"/>
                        </a:solidFill>
                        <a:latin typeface="Cambria Math" panose="02040503050406030204" pitchFamily="18" charset="0"/>
                        <a:ea typeface="Cambria Math" panose="02040503050406030204" pitchFamily="18" charset="0"/>
                      </a:rPr>
                      <m:t>2</m:t>
                    </m:r>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10</m:t>
                    </m:r>
                  </m:oMath>
                </a14:m>
                <a:endParaRPr lang="en-US" b="0"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dirty="0" smtClean="0">
                          <a:solidFill>
                            <a:schemeClr val="tx1"/>
                          </a:solidFill>
                        </a:rPr>
                        <m:t>Element</m:t>
                      </m:r>
                      <m:r>
                        <m:rPr>
                          <m:nor/>
                        </m:rPr>
                        <a:rPr lang="en-US" dirty="0" smtClean="0">
                          <a:solidFill>
                            <a:schemeClr val="tx1"/>
                          </a:solidFill>
                        </a:rPr>
                        <m:t> </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2</m:t>
                          </m:r>
                        </m:e>
                      </m:d>
                      <m:r>
                        <a:rPr lang="en-US" i="1">
                          <a:solidFill>
                            <a:schemeClr val="tx1"/>
                          </a:solidFill>
                          <a:latin typeface="Cambria Math" panose="02040503050406030204" pitchFamily="18" charset="0"/>
                        </a:rPr>
                        <m:t>=4</m:t>
                      </m:r>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2</m:t>
                      </m:r>
                      <m:r>
                        <a:rPr lang="en-US" i="1">
                          <a:solidFill>
                            <a:schemeClr val="tx1"/>
                          </a:solidFill>
                          <a:latin typeface="Cambria Math" panose="02040503050406030204" pitchFamily="18" charset="0"/>
                          <a:ea typeface="Cambria Math" panose="02040503050406030204" pitchFamily="18" charset="0"/>
                        </a:rPr>
                        <m:t>+5×</m:t>
                      </m:r>
                      <m:r>
                        <a:rPr lang="en-US" b="0" i="1" smtClean="0">
                          <a:solidFill>
                            <a:schemeClr val="tx1"/>
                          </a:solidFill>
                          <a:latin typeface="Cambria Math" panose="02040503050406030204" pitchFamily="18" charset="0"/>
                          <a:ea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+6×</m:t>
                      </m:r>
                      <m:r>
                        <a:rPr lang="en-US" b="0" i="1" smtClean="0">
                          <a:solidFill>
                            <a:schemeClr val="tx1"/>
                          </a:solidFill>
                          <a:latin typeface="Cambria Math" panose="02040503050406030204" pitchFamily="18" charset="0"/>
                          <a:ea typeface="Cambria Math" panose="02040503050406030204" pitchFamily="18" charset="0"/>
                        </a:rPr>
                        <m:t>2</m:t>
                      </m:r>
                      <m:r>
                        <a:rPr lang="en-US" i="1">
                          <a:solidFill>
                            <a:schemeClr val="tx1"/>
                          </a:solidFill>
                          <a:latin typeface="Cambria Math" panose="02040503050406030204" pitchFamily="18" charset="0"/>
                          <a:ea typeface="Cambria Math" panose="02040503050406030204" pitchFamily="18" charset="0"/>
                        </a:rPr>
                        <m:t>=2</m:t>
                      </m:r>
                      <m:r>
                        <a:rPr lang="en-US" b="0" i="1" smtClean="0">
                          <a:solidFill>
                            <a:schemeClr val="tx1"/>
                          </a:solidFill>
                          <a:latin typeface="Cambria Math" panose="02040503050406030204" pitchFamily="18" charset="0"/>
                          <a:ea typeface="Cambria Math" panose="02040503050406030204" pitchFamily="18" charset="0"/>
                        </a:rPr>
                        <m:t>5</m:t>
                      </m:r>
                    </m:oMath>
                  </m:oMathPara>
                </a14:m>
                <a:endParaRPr lang="en-US" i="1" dirty="0">
                  <a:solidFill>
                    <a:schemeClr val="tx1"/>
                  </a:solidFill>
                  <a:latin typeface="Cambria Math" panose="02040503050406030204" pitchFamily="18" charset="0"/>
                  <a:ea typeface="Cambria Math" panose="02040503050406030204" pitchFamily="18" charset="0"/>
                </a:endParaRPr>
              </a:p>
              <a:p>
                <a:endParaRPr lang="en-US" dirty="0">
                  <a:solidFill>
                    <a:srgbClr val="B63670"/>
                  </a:solidFill>
                </a:endParaRPr>
              </a:p>
            </p:txBody>
          </p:sp>
        </mc:Choice>
        <mc:Fallback xmlns="">
          <p:sp>
            <p:nvSpPr>
              <p:cNvPr id="13" name="TextBox 12">
                <a:extLst>
                  <a:ext uri="{FF2B5EF4-FFF2-40B4-BE49-F238E27FC236}">
                    <a16:creationId xmlns:a16="http://schemas.microsoft.com/office/drawing/2014/main" id="{9F786FA5-966D-3C41-9100-AD0136C88CAC}"/>
                  </a:ext>
                </a:extLst>
              </p:cNvPr>
              <p:cNvSpPr txBox="1">
                <a:spLocks noRot="1" noChangeAspect="1" noMove="1" noResize="1" noEditPoints="1" noAdjustHandles="1" noChangeArrowheads="1" noChangeShapeType="1" noTextEdit="1"/>
              </p:cNvSpPr>
              <p:nvPr/>
            </p:nvSpPr>
            <p:spPr>
              <a:xfrm>
                <a:off x="548332" y="3410093"/>
                <a:ext cx="4422429" cy="1477328"/>
              </a:xfrm>
              <a:prstGeom prst="rect">
                <a:avLst/>
              </a:prstGeom>
              <a:blipFill>
                <a:blip r:embed="rId3"/>
                <a:stretch>
                  <a:fillRect l="-860" t="-170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CB5A528-E5B8-EE4A-BCBE-E7713A4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813" y="1741944"/>
            <a:ext cx="4000500" cy="1930400"/>
          </a:xfrm>
          <a:prstGeom prst="rect">
            <a:avLst/>
          </a:prstGeom>
        </p:spPr>
      </p:pic>
    </p:spTree>
    <p:extLst>
      <p:ext uri="{BB962C8B-B14F-4D97-AF65-F5344CB8AC3E}">
        <p14:creationId xmlns:p14="http://schemas.microsoft.com/office/powerpoint/2010/main" val="130262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44D9-FD43-8D44-BB4F-E5D8A0F5E076}"/>
              </a:ext>
            </a:extLst>
          </p:cNvPr>
          <p:cNvSpPr>
            <a:spLocks noGrp="1"/>
          </p:cNvSpPr>
          <p:nvPr>
            <p:ph type="title"/>
          </p:nvPr>
        </p:nvSpPr>
        <p:spPr>
          <a:xfrm>
            <a:off x="501889" y="10745"/>
            <a:ext cx="7994806" cy="1325563"/>
          </a:xfrm>
        </p:spPr>
        <p:txBody>
          <a:bodyPr/>
          <a:lstStyle/>
          <a:p>
            <a:r>
              <a:rPr lang="en-US" dirty="0"/>
              <a:t>Element-by-element multiplication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61F274-77E9-044F-8E8E-74C5DDDD8D2F}"/>
                  </a:ext>
                </a:extLst>
              </p:cNvPr>
              <p:cNvSpPr txBox="1"/>
              <p:nvPr/>
            </p:nvSpPr>
            <p:spPr>
              <a:xfrm>
                <a:off x="821583" y="1962866"/>
                <a:ext cx="4862100" cy="1139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800" i="1" smtClean="0">
                              <a:solidFill>
                                <a:srgbClr val="002060"/>
                              </a:solidFill>
                              <a:latin typeface="Cambria Math" panose="02040503050406030204" pitchFamily="18" charset="0"/>
                            </a:rPr>
                          </m:ctrlPr>
                        </m:dPr>
                        <m:e>
                          <m:m>
                            <m:mPr>
                              <m:mcs>
                                <m:mc>
                                  <m:mcPr>
                                    <m:count m:val="2"/>
                                    <m:mcJc m:val="center"/>
                                  </m:mcPr>
                                </m:mc>
                              </m:mcs>
                              <m:ctrlPr>
                                <a:rPr lang="en-US" sz="2800" i="1" smtClean="0">
                                  <a:solidFill>
                                    <a:srgbClr val="002060"/>
                                  </a:solidFill>
                                  <a:latin typeface="Cambria Math" panose="02040503050406030204" pitchFamily="18" charset="0"/>
                                </a:rPr>
                              </m:ctrlPr>
                            </m:mPr>
                            <m:mr>
                              <m:e>
                                <m:r>
                                  <m:rPr>
                                    <m:brk m:alnAt="7"/>
                                  </m:rPr>
                                  <a:rPr lang="en-US" sz="2800" b="0" i="1" smtClean="0">
                                    <a:solidFill>
                                      <a:srgbClr val="002060"/>
                                    </a:solidFill>
                                    <a:latin typeface="Cambria Math" panose="02040503050406030204" pitchFamily="18" charset="0"/>
                                  </a:rPr>
                                  <m:t>2</m:t>
                                </m:r>
                              </m:e>
                              <m:e>
                                <m:r>
                                  <a:rPr lang="en-US" sz="2800" b="0" i="1" smtClean="0">
                                    <a:solidFill>
                                      <a:srgbClr val="002060"/>
                                    </a:solidFill>
                                    <a:latin typeface="Cambria Math" panose="02040503050406030204" pitchFamily="18" charset="0"/>
                                  </a:rPr>
                                  <m:t>6</m:t>
                                </m:r>
                              </m:e>
                            </m:mr>
                            <m:mr>
                              <m:e>
                                <m:r>
                                  <a:rPr lang="en-US" sz="2800" b="0" i="1" smtClean="0">
                                    <a:solidFill>
                                      <a:srgbClr val="002060"/>
                                    </a:solidFill>
                                    <a:latin typeface="Cambria Math" panose="02040503050406030204" pitchFamily="18" charset="0"/>
                                  </a:rPr>
                                  <m:t>3</m:t>
                                </m:r>
                              </m:e>
                              <m:e>
                                <m:r>
                                  <a:rPr lang="en-US" sz="2800" b="0" i="1" smtClean="0">
                                    <a:solidFill>
                                      <a:srgbClr val="002060"/>
                                    </a:solidFill>
                                    <a:latin typeface="Cambria Math" panose="02040503050406030204" pitchFamily="18" charset="0"/>
                                  </a:rPr>
                                  <m:t>5</m:t>
                                </m:r>
                              </m:e>
                            </m:mr>
                            <m:mr>
                              <m:e>
                                <m:r>
                                  <a:rPr lang="en-US" sz="2800" b="0" i="1" smtClean="0">
                                    <a:solidFill>
                                      <a:srgbClr val="002060"/>
                                    </a:solidFill>
                                    <a:latin typeface="Cambria Math" panose="02040503050406030204" pitchFamily="18" charset="0"/>
                                  </a:rPr>
                                  <m:t>4</m:t>
                                </m:r>
                              </m:e>
                              <m:e>
                                <m:r>
                                  <a:rPr lang="en-US" sz="2800" b="0" i="1" smtClean="0">
                                    <a:solidFill>
                                      <a:srgbClr val="002060"/>
                                    </a:solidFill>
                                    <a:latin typeface="Cambria Math" panose="02040503050406030204" pitchFamily="18" charset="0"/>
                                  </a:rPr>
                                  <m:t>4</m:t>
                                </m:r>
                              </m:e>
                            </m:mr>
                          </m:m>
                        </m:e>
                      </m:d>
                      <m:r>
                        <a:rPr lang="en-US" sz="2800" b="0" i="1" smtClean="0">
                          <a:solidFill>
                            <a:srgbClr val="002060"/>
                          </a:solidFill>
                          <a:latin typeface="Cambria Math" panose="02040503050406030204" pitchFamily="18" charset="0"/>
                        </a:rPr>
                        <m:t>∗</m:t>
                      </m:r>
                      <m:d>
                        <m:dPr>
                          <m:ctrlPr>
                            <a:rPr lang="en-US" sz="2800" i="1">
                              <a:solidFill>
                                <a:srgbClr val="002060"/>
                              </a:solidFill>
                              <a:latin typeface="Cambria Math" panose="02040503050406030204" pitchFamily="18" charset="0"/>
                            </a:rPr>
                          </m:ctrlPr>
                        </m:dPr>
                        <m:e>
                          <m:m>
                            <m:mPr>
                              <m:mcs>
                                <m:mc>
                                  <m:mcPr>
                                    <m:count m:val="2"/>
                                    <m:mcJc m:val="center"/>
                                  </m:mcPr>
                                </m:mc>
                              </m:mcs>
                              <m:ctrlPr>
                                <a:rPr lang="en-US" sz="2800" i="1">
                                  <a:solidFill>
                                    <a:srgbClr val="002060"/>
                                  </a:solidFill>
                                  <a:latin typeface="Cambria Math" panose="02040503050406030204" pitchFamily="18" charset="0"/>
                                </a:rPr>
                              </m:ctrlPr>
                            </m:mPr>
                            <m:mr>
                              <m:e>
                                <m:r>
                                  <m:rPr>
                                    <m:brk m:alnAt="7"/>
                                  </m:rPr>
                                  <a:rPr lang="en-US" sz="2800" b="0" i="1" smtClean="0">
                                    <a:solidFill>
                                      <a:srgbClr val="002060"/>
                                    </a:solidFill>
                                    <a:latin typeface="Cambria Math" panose="02040503050406030204" pitchFamily="18" charset="0"/>
                                  </a:rPr>
                                  <m:t>2</m:t>
                                </m:r>
                              </m:e>
                              <m:e>
                                <m:r>
                                  <a:rPr lang="en-US" sz="2800" b="0" i="1" smtClean="0">
                                    <a:solidFill>
                                      <a:srgbClr val="002060"/>
                                    </a:solidFill>
                                    <a:latin typeface="Cambria Math" panose="02040503050406030204" pitchFamily="18" charset="0"/>
                                  </a:rPr>
                                  <m:t>6</m:t>
                                </m:r>
                              </m:e>
                            </m:mr>
                            <m:mr>
                              <m:e>
                                <m:r>
                                  <a:rPr lang="en-US" sz="2800" b="0" i="1" smtClean="0">
                                    <a:solidFill>
                                      <a:srgbClr val="002060"/>
                                    </a:solidFill>
                                    <a:latin typeface="Cambria Math" panose="02040503050406030204" pitchFamily="18" charset="0"/>
                                  </a:rPr>
                                  <m:t>4</m:t>
                                </m:r>
                              </m:e>
                              <m:e>
                                <m:r>
                                  <a:rPr lang="en-US" sz="2800" b="0" i="1" smtClean="0">
                                    <a:solidFill>
                                      <a:srgbClr val="002060"/>
                                    </a:solidFill>
                                    <a:latin typeface="Cambria Math" panose="02040503050406030204" pitchFamily="18" charset="0"/>
                                  </a:rPr>
                                  <m:t>7</m:t>
                                </m:r>
                              </m:e>
                            </m:mr>
                            <m:mr>
                              <m:e>
                                <m:r>
                                  <a:rPr lang="en-US" sz="2800" b="0" i="1" smtClean="0">
                                    <a:solidFill>
                                      <a:srgbClr val="002060"/>
                                    </a:solidFill>
                                    <a:latin typeface="Cambria Math" panose="02040503050406030204" pitchFamily="18" charset="0"/>
                                  </a:rPr>
                                  <m:t>2</m:t>
                                </m:r>
                              </m:e>
                              <m:e>
                                <m:r>
                                  <a:rPr lang="en-US" sz="2800" b="0" i="1" smtClean="0">
                                    <a:solidFill>
                                      <a:srgbClr val="002060"/>
                                    </a:solidFill>
                                    <a:latin typeface="Cambria Math" panose="02040503050406030204" pitchFamily="18" charset="0"/>
                                  </a:rPr>
                                  <m:t>3</m:t>
                                </m:r>
                              </m:e>
                            </m:mr>
                          </m:m>
                        </m:e>
                      </m:d>
                      <m:r>
                        <a:rPr lang="en-US" sz="2800" b="0" i="1" smtClean="0">
                          <a:solidFill>
                            <a:srgbClr val="002060"/>
                          </a:solidFill>
                          <a:latin typeface="Cambria Math" panose="02040503050406030204" pitchFamily="18" charset="0"/>
                        </a:rPr>
                        <m:t>=</m:t>
                      </m:r>
                      <m:d>
                        <m:dPr>
                          <m:ctrlPr>
                            <a:rPr lang="en-US" sz="2800" i="1">
                              <a:solidFill>
                                <a:srgbClr val="002060"/>
                              </a:solidFill>
                              <a:latin typeface="Cambria Math" panose="02040503050406030204" pitchFamily="18" charset="0"/>
                            </a:rPr>
                          </m:ctrlPr>
                        </m:dPr>
                        <m:e>
                          <m:m>
                            <m:mPr>
                              <m:mcs>
                                <m:mc>
                                  <m:mcPr>
                                    <m:count m:val="2"/>
                                    <m:mcJc m:val="center"/>
                                  </m:mcPr>
                                </m:mc>
                              </m:mcs>
                              <m:ctrlPr>
                                <a:rPr lang="en-US" sz="2800" i="1">
                                  <a:solidFill>
                                    <a:srgbClr val="002060"/>
                                  </a:solidFill>
                                  <a:latin typeface="Cambria Math" panose="02040503050406030204" pitchFamily="18" charset="0"/>
                                </a:rPr>
                              </m:ctrlPr>
                            </m:mPr>
                            <m:mr>
                              <m:e>
                                <m:r>
                                  <m:rPr>
                                    <m:brk m:alnAt="7"/>
                                  </m:rPr>
                                  <a:rPr lang="en-US" sz="2800" b="0" i="1" smtClean="0">
                                    <a:solidFill>
                                      <a:srgbClr val="002060"/>
                                    </a:solidFill>
                                    <a:latin typeface="Cambria Math" panose="02040503050406030204" pitchFamily="18" charset="0"/>
                                  </a:rPr>
                                  <m:t>4</m:t>
                                </m:r>
                              </m:e>
                              <m:e>
                                <m:r>
                                  <a:rPr lang="en-US" sz="2800" b="0" i="1" smtClean="0">
                                    <a:solidFill>
                                      <a:srgbClr val="002060"/>
                                    </a:solidFill>
                                    <a:latin typeface="Cambria Math" panose="02040503050406030204" pitchFamily="18" charset="0"/>
                                  </a:rPr>
                                  <m:t>36</m:t>
                                </m:r>
                              </m:e>
                            </m:mr>
                            <m:mr>
                              <m:e>
                                <m:r>
                                  <a:rPr lang="en-US" sz="2800" b="0" i="1" smtClean="0">
                                    <a:solidFill>
                                      <a:srgbClr val="002060"/>
                                    </a:solidFill>
                                    <a:latin typeface="Cambria Math" panose="02040503050406030204" pitchFamily="18" charset="0"/>
                                  </a:rPr>
                                  <m:t>12</m:t>
                                </m:r>
                              </m:e>
                              <m:e>
                                <m:r>
                                  <a:rPr lang="en-US" sz="2800" b="0" i="1" smtClean="0">
                                    <a:solidFill>
                                      <a:srgbClr val="002060"/>
                                    </a:solidFill>
                                    <a:latin typeface="Cambria Math" panose="02040503050406030204" pitchFamily="18" charset="0"/>
                                  </a:rPr>
                                  <m:t>35</m:t>
                                </m:r>
                              </m:e>
                            </m:mr>
                            <m:mr>
                              <m:e>
                                <m:r>
                                  <a:rPr lang="en-US" sz="2800" b="0" i="1" smtClean="0">
                                    <a:solidFill>
                                      <a:srgbClr val="002060"/>
                                    </a:solidFill>
                                    <a:latin typeface="Cambria Math" panose="02040503050406030204" pitchFamily="18" charset="0"/>
                                  </a:rPr>
                                  <m:t>8</m:t>
                                </m:r>
                              </m:e>
                              <m:e>
                                <m:r>
                                  <a:rPr lang="en-US" sz="2800" b="0" i="1" smtClean="0">
                                    <a:solidFill>
                                      <a:srgbClr val="002060"/>
                                    </a:solidFill>
                                    <a:latin typeface="Cambria Math" panose="02040503050406030204" pitchFamily="18" charset="0"/>
                                  </a:rPr>
                                  <m:t>12</m:t>
                                </m:r>
                              </m:e>
                            </m:mr>
                          </m:m>
                        </m:e>
                      </m:d>
                    </m:oMath>
                  </m:oMathPara>
                </a14:m>
                <a:endParaRPr lang="en-US" sz="2800" dirty="0">
                  <a:solidFill>
                    <a:srgbClr val="002060"/>
                  </a:solidFill>
                </a:endParaRPr>
              </a:p>
            </p:txBody>
          </p:sp>
        </mc:Choice>
        <mc:Fallback xmlns="">
          <p:sp>
            <p:nvSpPr>
              <p:cNvPr id="3" name="TextBox 2">
                <a:extLst>
                  <a:ext uri="{FF2B5EF4-FFF2-40B4-BE49-F238E27FC236}">
                    <a16:creationId xmlns:a16="http://schemas.microsoft.com/office/drawing/2014/main" id="{C961F274-77E9-044F-8E8E-74C5DDDD8D2F}"/>
                  </a:ext>
                </a:extLst>
              </p:cNvPr>
              <p:cNvSpPr txBox="1">
                <a:spLocks noRot="1" noChangeAspect="1" noMove="1" noResize="1" noEditPoints="1" noAdjustHandles="1" noChangeArrowheads="1" noChangeShapeType="1" noTextEdit="1"/>
              </p:cNvSpPr>
              <p:nvPr/>
            </p:nvSpPr>
            <p:spPr>
              <a:xfrm>
                <a:off x="821583" y="1962866"/>
                <a:ext cx="4862100" cy="1139414"/>
              </a:xfrm>
              <a:prstGeom prst="rect">
                <a:avLst/>
              </a:prstGeom>
              <a:blipFill>
                <a:blip r:embed="rId2"/>
                <a:stretch>
                  <a:fillRect b="-888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876A544-8D32-AD41-B363-EEEA3CA37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409" y="3676410"/>
            <a:ext cx="4076700" cy="2159000"/>
          </a:xfrm>
          <a:prstGeom prst="rect">
            <a:avLst/>
          </a:prstGeom>
        </p:spPr>
      </p:pic>
    </p:spTree>
    <p:extLst>
      <p:ext uri="{BB962C8B-B14F-4D97-AF65-F5344CB8AC3E}">
        <p14:creationId xmlns:p14="http://schemas.microsoft.com/office/powerpoint/2010/main" val="352101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953B-BA97-A141-8C62-EAFC73FD9B2F}"/>
              </a:ext>
            </a:extLst>
          </p:cNvPr>
          <p:cNvSpPr>
            <a:spLocks noGrp="1"/>
          </p:cNvSpPr>
          <p:nvPr>
            <p:ph type="title"/>
          </p:nvPr>
        </p:nvSpPr>
        <p:spPr/>
        <p:txBody>
          <a:bodyPr/>
          <a:lstStyle/>
          <a:p>
            <a:r>
              <a:rPr lang="en-US" dirty="0"/>
              <a:t>Matrix transpose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D8A02-7705-6144-A9E8-092302EA1878}"/>
                  </a:ext>
                </a:extLst>
              </p:cNvPr>
              <p:cNvSpPr txBox="1"/>
              <p:nvPr/>
            </p:nvSpPr>
            <p:spPr>
              <a:xfrm>
                <a:off x="993465" y="2647607"/>
                <a:ext cx="2811667" cy="804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r>
                                  <m:e>
                                    <m:r>
                                      <a:rPr lang="en-US" b="0" i="1" smtClean="0">
                                        <a:solidFill>
                                          <a:srgbClr val="C00000"/>
                                        </a:solidFill>
                                        <a:latin typeface="Cambria Math" panose="02040503050406030204" pitchFamily="18" charset="0"/>
                                      </a:rPr>
                                      <m:t>7</m:t>
                                    </m:r>
                                  </m:e>
                                  <m:e>
                                    <m:r>
                                      <a:rPr lang="en-US" b="0" i="1" smtClean="0">
                                        <a:solidFill>
                                          <a:srgbClr val="C00000"/>
                                        </a:solidFill>
                                        <a:latin typeface="Cambria Math" panose="02040503050406030204" pitchFamily="18" charset="0"/>
                                      </a:rPr>
                                      <m:t>8</m:t>
                                    </m:r>
                                  </m:e>
                                  <m:e>
                                    <m:r>
                                      <a:rPr lang="en-US" b="0" i="1" smtClean="0">
                                        <a:solidFill>
                                          <a:srgbClr val="C00000"/>
                                        </a:solidFill>
                                        <a:latin typeface="Cambria Math" panose="02040503050406030204" pitchFamily="18" charset="0"/>
                                      </a:rPr>
                                      <m:t>9</m:t>
                                    </m:r>
                                  </m:e>
                                </m:mr>
                              </m:m>
                            </m:e>
                          </m:d>
                        </m:e>
                        <m:sup>
                          <m:r>
                            <m:rPr>
                              <m:sty m:val="p"/>
                            </m:rPr>
                            <a:rPr lang="en-US">
                              <a:solidFill>
                                <a:srgbClr val="C00000"/>
                              </a:solidFill>
                              <a:latin typeface="Cambria Math" panose="02040503050406030204" pitchFamily="18" charset="0"/>
                            </a:rPr>
                            <m:t>T</m:t>
                          </m:r>
                        </m:sup>
                      </m:sSup>
                      <m:r>
                        <a:rPr lang="en-US" b="0" i="1" smtClean="0">
                          <a:solidFill>
                            <a:srgbClr val="C00000"/>
                          </a:solidFill>
                          <a:latin typeface="Cambria Math" panose="02040503050406030204" pitchFamily="18" charset="0"/>
                        </a:rPr>
                        <m:t>=</m:t>
                      </m:r>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7</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8</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9</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D9ED8A02-7705-6144-A9E8-092302EA1878}"/>
                  </a:ext>
                </a:extLst>
              </p:cNvPr>
              <p:cNvSpPr txBox="1">
                <a:spLocks noRot="1" noChangeAspect="1" noMove="1" noResize="1" noEditPoints="1" noAdjustHandles="1" noChangeArrowheads="1" noChangeShapeType="1" noTextEdit="1"/>
              </p:cNvSpPr>
              <p:nvPr/>
            </p:nvSpPr>
            <p:spPr>
              <a:xfrm>
                <a:off x="993465" y="2647607"/>
                <a:ext cx="2811667" cy="804964"/>
              </a:xfrm>
              <a:prstGeom prst="rect">
                <a:avLst/>
              </a:prstGeom>
              <a:blipFill>
                <a:blip r:embed="rId2"/>
                <a:stretch>
                  <a:fillRect b="-615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F0B6387D-893F-2C48-BE6C-3AE6CAF0B095}"/>
              </a:ext>
            </a:extLst>
          </p:cNvPr>
          <p:cNvSpPr txBox="1"/>
          <p:nvPr/>
        </p:nvSpPr>
        <p:spPr>
          <a:xfrm>
            <a:off x="568060" y="2142015"/>
            <a:ext cx="7918322" cy="369332"/>
          </a:xfrm>
          <a:prstGeom prst="rect">
            <a:avLst/>
          </a:prstGeom>
          <a:noFill/>
        </p:spPr>
        <p:txBody>
          <a:bodyPr wrap="none" rtlCol="0">
            <a:spAutoFit/>
          </a:bodyPr>
          <a:lstStyle/>
          <a:p>
            <a:r>
              <a:rPr lang="en-US" dirty="0"/>
              <a:t>To get a matrix transpose you reflect the matrix elements along the main diagonal:</a:t>
            </a:r>
          </a:p>
        </p:txBody>
      </p:sp>
    </p:spTree>
    <p:extLst>
      <p:ext uri="{BB962C8B-B14F-4D97-AF65-F5344CB8AC3E}">
        <p14:creationId xmlns:p14="http://schemas.microsoft.com/office/powerpoint/2010/main" val="3707209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953B-BA97-A141-8C62-EAFC73FD9B2F}"/>
              </a:ext>
            </a:extLst>
          </p:cNvPr>
          <p:cNvSpPr>
            <a:spLocks noGrp="1"/>
          </p:cNvSpPr>
          <p:nvPr>
            <p:ph type="title"/>
          </p:nvPr>
        </p:nvSpPr>
        <p:spPr/>
        <p:txBody>
          <a:bodyPr/>
          <a:lstStyle/>
          <a:p>
            <a:r>
              <a:rPr lang="en-US" dirty="0"/>
              <a:t>Matrix transpose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D8A02-7705-6144-A9E8-092302EA1878}"/>
                  </a:ext>
                </a:extLst>
              </p:cNvPr>
              <p:cNvSpPr txBox="1"/>
              <p:nvPr/>
            </p:nvSpPr>
            <p:spPr>
              <a:xfrm>
                <a:off x="993465" y="2647607"/>
                <a:ext cx="2811667" cy="804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r>
                                  <m:e>
                                    <m:r>
                                      <a:rPr lang="en-US" b="0" i="1" smtClean="0">
                                        <a:solidFill>
                                          <a:srgbClr val="C00000"/>
                                        </a:solidFill>
                                        <a:latin typeface="Cambria Math" panose="02040503050406030204" pitchFamily="18" charset="0"/>
                                      </a:rPr>
                                      <m:t>7</m:t>
                                    </m:r>
                                  </m:e>
                                  <m:e>
                                    <m:r>
                                      <a:rPr lang="en-US" b="0" i="1" smtClean="0">
                                        <a:solidFill>
                                          <a:srgbClr val="C00000"/>
                                        </a:solidFill>
                                        <a:latin typeface="Cambria Math" panose="02040503050406030204" pitchFamily="18" charset="0"/>
                                      </a:rPr>
                                      <m:t>8</m:t>
                                    </m:r>
                                  </m:e>
                                  <m:e>
                                    <m:r>
                                      <a:rPr lang="en-US" b="0" i="1" smtClean="0">
                                        <a:solidFill>
                                          <a:srgbClr val="C00000"/>
                                        </a:solidFill>
                                        <a:latin typeface="Cambria Math" panose="02040503050406030204" pitchFamily="18" charset="0"/>
                                      </a:rPr>
                                      <m:t>9</m:t>
                                    </m:r>
                                  </m:e>
                                </m:mr>
                              </m:m>
                            </m:e>
                          </m:d>
                        </m:e>
                        <m:sup>
                          <m:r>
                            <m:rPr>
                              <m:sty m:val="p"/>
                            </m:rPr>
                            <a:rPr lang="en-US">
                              <a:solidFill>
                                <a:srgbClr val="C00000"/>
                              </a:solidFill>
                              <a:latin typeface="Cambria Math" panose="02040503050406030204" pitchFamily="18" charset="0"/>
                            </a:rPr>
                            <m:t>T</m:t>
                          </m:r>
                        </m:sup>
                      </m:sSup>
                      <m:r>
                        <a:rPr lang="en-US" b="0" i="1" smtClean="0">
                          <a:solidFill>
                            <a:srgbClr val="C00000"/>
                          </a:solidFill>
                          <a:latin typeface="Cambria Math" panose="02040503050406030204" pitchFamily="18" charset="0"/>
                        </a:rPr>
                        <m:t>=</m:t>
                      </m:r>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7</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8</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9</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D9ED8A02-7705-6144-A9E8-092302EA1878}"/>
                  </a:ext>
                </a:extLst>
              </p:cNvPr>
              <p:cNvSpPr txBox="1">
                <a:spLocks noRot="1" noChangeAspect="1" noMove="1" noResize="1" noEditPoints="1" noAdjustHandles="1" noChangeArrowheads="1" noChangeShapeType="1" noTextEdit="1"/>
              </p:cNvSpPr>
              <p:nvPr/>
            </p:nvSpPr>
            <p:spPr>
              <a:xfrm>
                <a:off x="993465" y="2647607"/>
                <a:ext cx="2811667" cy="804964"/>
              </a:xfrm>
              <a:prstGeom prst="rect">
                <a:avLst/>
              </a:prstGeom>
              <a:blipFill>
                <a:blip r:embed="rId2"/>
                <a:stretch>
                  <a:fillRect b="-6154"/>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782AD73-3353-CB44-8C7B-E0642E97CD73}"/>
              </a:ext>
            </a:extLst>
          </p:cNvPr>
          <p:cNvCxnSpPr>
            <a:cxnSpLocks/>
          </p:cNvCxnSpPr>
          <p:nvPr/>
        </p:nvCxnSpPr>
        <p:spPr>
          <a:xfrm flipV="1">
            <a:off x="1354411" y="2855851"/>
            <a:ext cx="213131" cy="250241"/>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B6387D-893F-2C48-BE6C-3AE6CAF0B095}"/>
              </a:ext>
            </a:extLst>
          </p:cNvPr>
          <p:cNvSpPr txBox="1"/>
          <p:nvPr/>
        </p:nvSpPr>
        <p:spPr>
          <a:xfrm>
            <a:off x="568060" y="2142015"/>
            <a:ext cx="7918322" cy="369332"/>
          </a:xfrm>
          <a:prstGeom prst="rect">
            <a:avLst/>
          </a:prstGeom>
          <a:noFill/>
        </p:spPr>
        <p:txBody>
          <a:bodyPr wrap="none" rtlCol="0">
            <a:spAutoFit/>
          </a:bodyPr>
          <a:lstStyle/>
          <a:p>
            <a:r>
              <a:rPr lang="en-US" dirty="0"/>
              <a:t>To get a matrix transpose you reflect the matrix elements along the main diagonal:</a:t>
            </a:r>
          </a:p>
        </p:txBody>
      </p:sp>
      <p:cxnSp>
        <p:nvCxnSpPr>
          <p:cNvPr id="12" name="Straight Connector 11">
            <a:extLst>
              <a:ext uri="{FF2B5EF4-FFF2-40B4-BE49-F238E27FC236}">
                <a16:creationId xmlns:a16="http://schemas.microsoft.com/office/drawing/2014/main" id="{1A592F21-7777-FD4C-BDA0-33638A21E311}"/>
              </a:ext>
            </a:extLst>
          </p:cNvPr>
          <p:cNvCxnSpPr/>
          <p:nvPr/>
        </p:nvCxnSpPr>
        <p:spPr>
          <a:xfrm>
            <a:off x="1175657" y="2758195"/>
            <a:ext cx="928151" cy="694376"/>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594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953B-BA97-A141-8C62-EAFC73FD9B2F}"/>
              </a:ext>
            </a:extLst>
          </p:cNvPr>
          <p:cNvSpPr>
            <a:spLocks noGrp="1"/>
          </p:cNvSpPr>
          <p:nvPr>
            <p:ph type="title"/>
          </p:nvPr>
        </p:nvSpPr>
        <p:spPr/>
        <p:txBody>
          <a:bodyPr/>
          <a:lstStyle/>
          <a:p>
            <a:r>
              <a:rPr lang="en-US" dirty="0"/>
              <a:t>Matrix transpose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D8A02-7705-6144-A9E8-092302EA1878}"/>
                  </a:ext>
                </a:extLst>
              </p:cNvPr>
              <p:cNvSpPr txBox="1"/>
              <p:nvPr/>
            </p:nvSpPr>
            <p:spPr>
              <a:xfrm>
                <a:off x="993465" y="2647607"/>
                <a:ext cx="2811667" cy="804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r>
                                  <m:e>
                                    <m:r>
                                      <a:rPr lang="en-US" b="0" i="1" smtClean="0">
                                        <a:solidFill>
                                          <a:srgbClr val="C00000"/>
                                        </a:solidFill>
                                        <a:latin typeface="Cambria Math" panose="02040503050406030204" pitchFamily="18" charset="0"/>
                                      </a:rPr>
                                      <m:t>7</m:t>
                                    </m:r>
                                  </m:e>
                                  <m:e>
                                    <m:r>
                                      <a:rPr lang="en-US" b="0" i="1" smtClean="0">
                                        <a:solidFill>
                                          <a:srgbClr val="C00000"/>
                                        </a:solidFill>
                                        <a:latin typeface="Cambria Math" panose="02040503050406030204" pitchFamily="18" charset="0"/>
                                      </a:rPr>
                                      <m:t>8</m:t>
                                    </m:r>
                                  </m:e>
                                  <m:e>
                                    <m:r>
                                      <a:rPr lang="en-US" b="0" i="1" smtClean="0">
                                        <a:solidFill>
                                          <a:srgbClr val="C00000"/>
                                        </a:solidFill>
                                        <a:latin typeface="Cambria Math" panose="02040503050406030204" pitchFamily="18" charset="0"/>
                                      </a:rPr>
                                      <m:t>9</m:t>
                                    </m:r>
                                  </m:e>
                                </m:mr>
                              </m:m>
                            </m:e>
                          </m:d>
                        </m:e>
                        <m:sup>
                          <m:r>
                            <m:rPr>
                              <m:sty m:val="p"/>
                            </m:rPr>
                            <a:rPr lang="en-US">
                              <a:solidFill>
                                <a:srgbClr val="C00000"/>
                              </a:solidFill>
                              <a:latin typeface="Cambria Math" panose="02040503050406030204" pitchFamily="18" charset="0"/>
                            </a:rPr>
                            <m:t>T</m:t>
                          </m:r>
                        </m:sup>
                      </m:sSup>
                      <m:r>
                        <a:rPr lang="en-US" b="0" i="1" smtClean="0">
                          <a:solidFill>
                            <a:srgbClr val="C00000"/>
                          </a:solidFill>
                          <a:latin typeface="Cambria Math" panose="02040503050406030204" pitchFamily="18" charset="0"/>
                        </a:rPr>
                        <m:t>=</m:t>
                      </m:r>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7</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8</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9</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D9ED8A02-7705-6144-A9E8-092302EA1878}"/>
                  </a:ext>
                </a:extLst>
              </p:cNvPr>
              <p:cNvSpPr txBox="1">
                <a:spLocks noRot="1" noChangeAspect="1" noMove="1" noResize="1" noEditPoints="1" noAdjustHandles="1" noChangeArrowheads="1" noChangeShapeType="1" noTextEdit="1"/>
              </p:cNvSpPr>
              <p:nvPr/>
            </p:nvSpPr>
            <p:spPr>
              <a:xfrm>
                <a:off x="993465" y="2647607"/>
                <a:ext cx="2811667" cy="804964"/>
              </a:xfrm>
              <a:prstGeom prst="rect">
                <a:avLst/>
              </a:prstGeom>
              <a:blipFill>
                <a:blip r:embed="rId2"/>
                <a:stretch>
                  <a:fillRect b="-6154"/>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782AD73-3353-CB44-8C7B-E0642E97CD73}"/>
              </a:ext>
            </a:extLst>
          </p:cNvPr>
          <p:cNvCxnSpPr>
            <a:cxnSpLocks/>
          </p:cNvCxnSpPr>
          <p:nvPr/>
        </p:nvCxnSpPr>
        <p:spPr>
          <a:xfrm flipV="1">
            <a:off x="1354411" y="2855851"/>
            <a:ext cx="213131" cy="250241"/>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B6387D-893F-2C48-BE6C-3AE6CAF0B095}"/>
              </a:ext>
            </a:extLst>
          </p:cNvPr>
          <p:cNvSpPr txBox="1"/>
          <p:nvPr/>
        </p:nvSpPr>
        <p:spPr>
          <a:xfrm>
            <a:off x="568060" y="2142015"/>
            <a:ext cx="7918322" cy="369332"/>
          </a:xfrm>
          <a:prstGeom prst="rect">
            <a:avLst/>
          </a:prstGeom>
          <a:noFill/>
        </p:spPr>
        <p:txBody>
          <a:bodyPr wrap="none" rtlCol="0">
            <a:spAutoFit/>
          </a:bodyPr>
          <a:lstStyle/>
          <a:p>
            <a:r>
              <a:rPr lang="en-US" dirty="0"/>
              <a:t>To get a matrix transpose you reflect the matrix elements along the main diagonal:</a:t>
            </a:r>
          </a:p>
        </p:txBody>
      </p:sp>
      <p:cxnSp>
        <p:nvCxnSpPr>
          <p:cNvPr id="12" name="Straight Connector 11">
            <a:extLst>
              <a:ext uri="{FF2B5EF4-FFF2-40B4-BE49-F238E27FC236}">
                <a16:creationId xmlns:a16="http://schemas.microsoft.com/office/drawing/2014/main" id="{1A592F21-7777-FD4C-BDA0-33638A21E311}"/>
              </a:ext>
            </a:extLst>
          </p:cNvPr>
          <p:cNvCxnSpPr/>
          <p:nvPr/>
        </p:nvCxnSpPr>
        <p:spPr>
          <a:xfrm>
            <a:off x="1175657" y="2758195"/>
            <a:ext cx="928151" cy="694376"/>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3F7452E-345A-064A-B4E3-81EA1D61C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345" y="2758195"/>
            <a:ext cx="2921000" cy="2933700"/>
          </a:xfrm>
          <a:prstGeom prst="rect">
            <a:avLst/>
          </a:prstGeom>
        </p:spPr>
      </p:pic>
    </p:spTree>
    <p:extLst>
      <p:ext uri="{BB962C8B-B14F-4D97-AF65-F5344CB8AC3E}">
        <p14:creationId xmlns:p14="http://schemas.microsoft.com/office/powerpoint/2010/main" val="63161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18D7-FFC3-E343-8E1B-7CC2A63D4876}"/>
              </a:ext>
            </a:extLst>
          </p:cNvPr>
          <p:cNvSpPr>
            <a:spLocks noGrp="1"/>
          </p:cNvSpPr>
          <p:nvPr>
            <p:ph type="title"/>
          </p:nvPr>
        </p:nvSpPr>
        <p:spPr/>
        <p:txBody>
          <a:bodyPr/>
          <a:lstStyle/>
          <a:p>
            <a:r>
              <a:rPr lang="en-US" dirty="0"/>
              <a:t>Matrix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88CB02-E723-E540-97C8-F60283D3EFD4}"/>
                  </a:ext>
                </a:extLst>
              </p:cNvPr>
              <p:cNvSpPr>
                <a:spLocks noGrp="1"/>
              </p:cNvSpPr>
              <p:nvPr>
                <p:ph idx="1"/>
              </p:nvPr>
            </p:nvSpPr>
            <p:spPr>
              <a:xfrm>
                <a:off x="408644" y="1698019"/>
                <a:ext cx="3899509" cy="4351338"/>
              </a:xfrm>
            </p:spPr>
            <p:txBody>
              <a:bodyPr>
                <a:normAutofit lnSpcReduction="10000"/>
              </a:bodyPr>
              <a:lstStyle/>
              <a:p>
                <a:r>
                  <a:rPr lang="en-US" b="1" i="1" dirty="0">
                    <a:solidFill>
                      <a:srgbClr val="BC3062"/>
                    </a:solidFill>
                  </a:rPr>
                  <a:t>Matrix</a:t>
                </a:r>
                <a:r>
                  <a:rPr lang="en-US" dirty="0"/>
                  <a:t> (</a:t>
                </a:r>
                <a:r>
                  <a:rPr lang="en-US" b="1" i="1" dirty="0">
                    <a:solidFill>
                      <a:srgbClr val="BC3062"/>
                    </a:solidFill>
                  </a:rPr>
                  <a:t>Matrices pl.</a:t>
                </a:r>
                <a:r>
                  <a:rPr lang="en-US" dirty="0"/>
                  <a:t>) – rectangular array of numbers or variables</a:t>
                </a:r>
              </a:p>
              <a:p>
                <a:r>
                  <a:rPr lang="en-US" b="1" i="1" dirty="0">
                    <a:solidFill>
                      <a:srgbClr val="BC3062"/>
                    </a:solidFill>
                  </a:rPr>
                  <a:t>Element</a:t>
                </a:r>
                <a:r>
                  <a:rPr lang="en-US" dirty="0"/>
                  <a:t> </a:t>
                </a:r>
                <a:r>
                  <a:rPr lang="en-US" i="1" dirty="0"/>
                  <a:t>of a matrix </a:t>
                </a:r>
                <a:r>
                  <a:rPr lang="en-US" dirty="0"/>
                  <a:t>– a single value in a matrix</a:t>
                </a:r>
              </a:p>
              <a:p>
                <a:r>
                  <a:rPr lang="en-US" b="1" i="1" dirty="0">
                    <a:solidFill>
                      <a:srgbClr val="BC3062"/>
                    </a:solidFill>
                  </a:rPr>
                  <a:t>Dimension</a:t>
                </a:r>
                <a:r>
                  <a:rPr lang="en-US" dirty="0"/>
                  <a:t> </a:t>
                </a:r>
                <a:r>
                  <a:rPr lang="en-US" i="1" dirty="0"/>
                  <a:t>of a matrix </a:t>
                </a:r>
                <a:r>
                  <a:rPr lang="en-US" dirty="0"/>
                  <a:t>– number of rows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number of columns in a matrix (dimension: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dirty="0"/>
                  <a:t>)</a:t>
                </a:r>
              </a:p>
            </p:txBody>
          </p:sp>
        </mc:Choice>
        <mc:Fallback xmlns="">
          <p:sp>
            <p:nvSpPr>
              <p:cNvPr id="3" name="Content Placeholder 2">
                <a:extLst>
                  <a:ext uri="{FF2B5EF4-FFF2-40B4-BE49-F238E27FC236}">
                    <a16:creationId xmlns:a16="http://schemas.microsoft.com/office/drawing/2014/main" id="{7988CB02-E723-E540-97C8-F60283D3EFD4}"/>
                  </a:ext>
                </a:extLst>
              </p:cNvPr>
              <p:cNvSpPr>
                <a:spLocks noGrp="1" noRot="1" noChangeAspect="1" noMove="1" noResize="1" noEditPoints="1" noAdjustHandles="1" noChangeArrowheads="1" noChangeShapeType="1" noTextEdit="1"/>
              </p:cNvSpPr>
              <p:nvPr>
                <p:ph idx="1"/>
              </p:nvPr>
            </p:nvSpPr>
            <p:spPr>
              <a:xfrm>
                <a:off x="408644" y="1698019"/>
                <a:ext cx="3899509" cy="4351338"/>
              </a:xfrm>
              <a:blipFill>
                <a:blip r:embed="rId2"/>
                <a:stretch>
                  <a:fillRect l="-2597" t="-2332" r="-3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EFCFA4-E6AA-4F4B-83B3-AC239249139E}"/>
                  </a:ext>
                </a:extLst>
              </p:cNvPr>
              <p:cNvSpPr txBox="1"/>
              <p:nvPr/>
            </p:nvSpPr>
            <p:spPr>
              <a:xfrm>
                <a:off x="5364292" y="2287035"/>
                <a:ext cx="3132403" cy="1753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4"/>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6</m:t>
                                </m:r>
                              </m:e>
                              <m:e>
                                <m:r>
                                  <a:rPr lang="en-US" sz="2400" b="0" i="1" smtClean="0">
                                    <a:latin typeface="Cambria Math" panose="02040503050406030204" pitchFamily="18" charset="0"/>
                                  </a:rPr>
                                  <m:t>3.1</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−9</m:t>
                                </m:r>
                              </m:e>
                              <m:e>
                                <m:r>
                                  <a:rPr lang="en-US" sz="2400" b="0" i="1" smtClean="0">
                                    <a:latin typeface="Cambria Math" panose="02040503050406030204" pitchFamily="18" charset="0"/>
                                  </a:rPr>
                                  <m:t>4.7</m:t>
                                </m:r>
                              </m:e>
                              <m:e>
                                <m:r>
                                  <a:rPr lang="en-US" sz="2400" b="0" i="1" smtClean="0">
                                    <a:latin typeface="Cambria Math" panose="02040503050406030204" pitchFamily="18" charset="0"/>
                                  </a:rPr>
                                  <m:t>3</m:t>
                                </m:r>
                              </m:e>
                              <m:e>
                                <m:r>
                                  <a:rPr lang="en-US" sz="2400" b="0" i="1" smtClean="0">
                                    <a:latin typeface="Cambria Math" panose="02040503050406030204" pitchFamily="18" charset="0"/>
                                  </a:rPr>
                                  <m:t>−4</m:t>
                                </m:r>
                              </m:e>
                            </m:mr>
                            <m:mr>
                              <m:e>
                                <m:r>
                                  <a:rPr lang="en-US" sz="2400" b="0" i="1" smtClean="0">
                                    <a:latin typeface="Cambria Math" panose="02040503050406030204" pitchFamily="18" charset="0"/>
                                  </a:rPr>
                                  <m:t>6</m:t>
                                </m:r>
                              </m:e>
                              <m:e>
                                <m:r>
                                  <a:rPr lang="en-US" sz="2400" b="0" i="1" smtClean="0">
                                    <a:latin typeface="Cambria Math" panose="02040503050406030204" pitchFamily="18" charset="0"/>
                                  </a:rPr>
                                  <m:t>3.2</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−5</m:t>
                                </m:r>
                              </m:e>
                              <m:e>
                                <m:r>
                                  <a:rPr lang="en-US" sz="2400" b="0" i="1" smtClean="0">
                                    <a:latin typeface="Cambria Math" panose="02040503050406030204" pitchFamily="18" charset="0"/>
                                  </a:rPr>
                                  <m:t>−4.1</m:t>
                                </m:r>
                              </m:e>
                              <m:e>
                                <m:r>
                                  <a:rPr lang="en-US" sz="2400" b="0" i="1" smtClean="0">
                                    <a:latin typeface="Cambria Math" panose="02040503050406030204" pitchFamily="18" charset="0"/>
                                  </a:rPr>
                                  <m:t>2</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9.0</m:t>
                                </m:r>
                              </m:e>
                              <m:e>
                                <m:r>
                                  <a:rPr lang="en-US" sz="2400" b="0" i="1" smtClean="0">
                                    <a:latin typeface="Cambria Math" panose="02040503050406030204" pitchFamily="18" charset="0"/>
                                  </a:rPr>
                                  <m:t>9</m:t>
                                </m:r>
                              </m:e>
                              <m:e>
                                <m:r>
                                  <a:rPr lang="en-US" sz="2400" b="0" i="1" smtClean="0">
                                    <a:latin typeface="Cambria Math" panose="02040503050406030204" pitchFamily="18" charset="0"/>
                                  </a:rPr>
                                  <m:t>−5</m:t>
                                </m:r>
                              </m:e>
                            </m:mr>
                          </m:m>
                        </m:e>
                      </m:d>
                    </m:oMath>
                  </m:oMathPara>
                </a14:m>
                <a:endParaRPr lang="en-US" sz="2400" dirty="0"/>
              </a:p>
            </p:txBody>
          </p:sp>
        </mc:Choice>
        <mc:Fallback xmlns="">
          <p:sp>
            <p:nvSpPr>
              <p:cNvPr id="5" name="TextBox 4">
                <a:extLst>
                  <a:ext uri="{FF2B5EF4-FFF2-40B4-BE49-F238E27FC236}">
                    <a16:creationId xmlns:a16="http://schemas.microsoft.com/office/drawing/2014/main" id="{47EFCFA4-E6AA-4F4B-83B3-AC239249139E}"/>
                  </a:ext>
                </a:extLst>
              </p:cNvPr>
              <p:cNvSpPr txBox="1">
                <a:spLocks noRot="1" noChangeAspect="1" noMove="1" noResize="1" noEditPoints="1" noAdjustHandles="1" noChangeArrowheads="1" noChangeShapeType="1" noTextEdit="1"/>
              </p:cNvSpPr>
              <p:nvPr/>
            </p:nvSpPr>
            <p:spPr>
              <a:xfrm>
                <a:off x="5364292" y="2287035"/>
                <a:ext cx="3132403" cy="1753429"/>
              </a:xfrm>
              <a:prstGeom prst="rect">
                <a:avLst/>
              </a:prstGeom>
              <a:blipFill>
                <a:blip r:embed="rId3"/>
                <a:stretch>
                  <a:fillRect r="-806" b="-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D641B3-EB46-2D40-ADB6-49A1AC8E10F5}"/>
                  </a:ext>
                </a:extLst>
              </p:cNvPr>
              <p:cNvSpPr txBox="1"/>
              <p:nvPr/>
            </p:nvSpPr>
            <p:spPr>
              <a:xfrm>
                <a:off x="5229616" y="4183693"/>
                <a:ext cx="3601233" cy="1754326"/>
              </a:xfrm>
              <a:prstGeom prst="rect">
                <a:avLst/>
              </a:prstGeom>
              <a:noFill/>
            </p:spPr>
            <p:txBody>
              <a:bodyPr wrap="square" rtlCol="0">
                <a:spAutoFit/>
              </a:bodyPr>
              <a:lstStyle/>
              <a:p>
                <a:r>
                  <a:rPr lang="en-US" dirty="0"/>
                  <a:t>The above is a </a:t>
                </a:r>
                <a14:m>
                  <m:oMath xmlns:m="http://schemas.openxmlformats.org/officeDocument/2006/math">
                    <m:r>
                      <a:rPr lang="en-US" b="0" i="1" smtClean="0">
                        <a:solidFill>
                          <a:schemeClr val="accent5">
                            <a:lumMod val="75000"/>
                          </a:schemeClr>
                        </a:solidFill>
                        <a:latin typeface="Cambria Math" panose="02040503050406030204" pitchFamily="18" charset="0"/>
                      </a:rPr>
                      <m:t>5</m:t>
                    </m:r>
                    <m:r>
                      <a:rPr lang="en-US" b="0" i="1" smtClean="0">
                        <a:latin typeface="Cambria Math" panose="02040503050406030204" pitchFamily="18" charset="0"/>
                        <a:ea typeface="Cambria Math" panose="02040503050406030204" pitchFamily="18" charset="0"/>
                      </a:rPr>
                      <m:t>×</m:t>
                    </m:r>
                    <m:r>
                      <a:rPr lang="en-US" b="0" i="1" smtClean="0">
                        <a:solidFill>
                          <a:schemeClr val="accent6">
                            <a:lumMod val="75000"/>
                          </a:schemeClr>
                        </a:solidFill>
                        <a:latin typeface="Cambria Math" panose="02040503050406030204" pitchFamily="18" charset="0"/>
                        <a:ea typeface="Cambria Math" panose="02040503050406030204" pitchFamily="18" charset="0"/>
                      </a:rPr>
                      <m:t>4</m:t>
                    </m:r>
                  </m:oMath>
                </a14:m>
                <a:r>
                  <a:rPr lang="en-US" dirty="0"/>
                  <a:t> matrix (</a:t>
                </a:r>
                <a:r>
                  <a:rPr lang="en-US" dirty="0">
                    <a:solidFill>
                      <a:schemeClr val="accent5">
                        <a:lumMod val="75000"/>
                      </a:schemeClr>
                    </a:solidFill>
                  </a:rPr>
                  <a:t>5 rows </a:t>
                </a:r>
                <a:r>
                  <a:rPr lang="en-US" dirty="0"/>
                  <a:t>and </a:t>
                </a:r>
                <a:r>
                  <a:rPr lang="en-US" dirty="0">
                    <a:solidFill>
                      <a:schemeClr val="accent6">
                        <a:lumMod val="75000"/>
                      </a:schemeClr>
                    </a:solidFill>
                  </a:rPr>
                  <a:t>4 columns</a:t>
                </a:r>
                <a:r>
                  <a:rPr lang="en-US" dirty="0"/>
                  <a:t>, i.e. </a:t>
                </a:r>
                <a14:m>
                  <m:oMath xmlns:m="http://schemas.openxmlformats.org/officeDocument/2006/math">
                    <m:r>
                      <a:rPr lang="en-US" b="0" i="1" smtClean="0">
                        <a:solidFill>
                          <a:schemeClr val="accent5">
                            <a:lumMod val="75000"/>
                          </a:schemeClr>
                        </a:solidFill>
                        <a:latin typeface="Cambria Math" panose="02040503050406030204" pitchFamily="18" charset="0"/>
                      </a:rPr>
                      <m:t>𝑚</m:t>
                    </m:r>
                    <m:r>
                      <a:rPr lang="en-US" b="0" i="1" smtClean="0">
                        <a:solidFill>
                          <a:schemeClr val="accent5">
                            <a:lumMod val="75000"/>
                          </a:schemeClr>
                        </a:solidFill>
                        <a:latin typeface="Cambria Math" panose="02040503050406030204" pitchFamily="18" charset="0"/>
                      </a:rPr>
                      <m:t>=5</m:t>
                    </m:r>
                  </m:oMath>
                </a14:m>
                <a:r>
                  <a:rPr lang="en-US" dirty="0"/>
                  <a:t>, </a:t>
                </a:r>
                <a14:m>
                  <m:oMath xmlns:m="http://schemas.openxmlformats.org/officeDocument/2006/math">
                    <m:r>
                      <a:rPr lang="en-US" b="0" i="1" smtClean="0">
                        <a:solidFill>
                          <a:schemeClr val="accent6">
                            <a:lumMod val="75000"/>
                          </a:schemeClr>
                        </a:solidFill>
                        <a:latin typeface="Cambria Math" panose="02040503050406030204" pitchFamily="18" charset="0"/>
                      </a:rPr>
                      <m:t>𝑛</m:t>
                    </m:r>
                    <m:r>
                      <a:rPr lang="en-US" b="0" i="1" smtClean="0">
                        <a:solidFill>
                          <a:schemeClr val="accent6">
                            <a:lumMod val="75000"/>
                          </a:schemeClr>
                        </a:solidFill>
                        <a:latin typeface="Cambria Math" panose="02040503050406030204" pitchFamily="18" charset="0"/>
                      </a:rPr>
                      <m:t>=4</m:t>
                    </m:r>
                  </m:oMath>
                </a14:m>
                <a:r>
                  <a:rPr lang="en-US" dirty="0"/>
                  <a:t>).</a:t>
                </a:r>
              </a:p>
              <a:p>
                <a:endParaRPr lang="en-US" dirty="0"/>
              </a:p>
              <a:p>
                <a:r>
                  <a:rPr lang="en-US" dirty="0"/>
                  <a:t>Note that some prefer to use square rather than curved parentheses to represent a matrix – it’s up to you.</a:t>
                </a:r>
              </a:p>
            </p:txBody>
          </p:sp>
        </mc:Choice>
        <mc:Fallback xmlns="">
          <p:sp>
            <p:nvSpPr>
              <p:cNvPr id="6" name="TextBox 5">
                <a:extLst>
                  <a:ext uri="{FF2B5EF4-FFF2-40B4-BE49-F238E27FC236}">
                    <a16:creationId xmlns:a16="http://schemas.microsoft.com/office/drawing/2014/main" id="{34D641B3-EB46-2D40-ADB6-49A1AC8E10F5}"/>
                  </a:ext>
                </a:extLst>
              </p:cNvPr>
              <p:cNvSpPr txBox="1">
                <a:spLocks noRot="1" noChangeAspect="1" noMove="1" noResize="1" noEditPoints="1" noAdjustHandles="1" noChangeArrowheads="1" noChangeShapeType="1" noTextEdit="1"/>
              </p:cNvSpPr>
              <p:nvPr/>
            </p:nvSpPr>
            <p:spPr>
              <a:xfrm>
                <a:off x="5229616" y="4183693"/>
                <a:ext cx="3601233" cy="1754326"/>
              </a:xfrm>
              <a:prstGeom prst="rect">
                <a:avLst/>
              </a:prstGeom>
              <a:blipFill>
                <a:blip r:embed="rId4"/>
                <a:stretch>
                  <a:fillRect l="-1408" t="-714" r="-1408" b="-4286"/>
                </a:stretch>
              </a:blipFill>
            </p:spPr>
            <p:txBody>
              <a:bodyPr/>
              <a:lstStyle/>
              <a:p>
                <a:r>
                  <a:rPr lang="en-US">
                    <a:noFill/>
                  </a:rPr>
                  <a:t> </a:t>
                </a:r>
              </a:p>
            </p:txBody>
          </p:sp>
        </mc:Fallback>
      </mc:AlternateContent>
      <p:sp>
        <p:nvSpPr>
          <p:cNvPr id="8" name="Left Brace 7">
            <a:extLst>
              <a:ext uri="{FF2B5EF4-FFF2-40B4-BE49-F238E27FC236}">
                <a16:creationId xmlns:a16="http://schemas.microsoft.com/office/drawing/2014/main" id="{4E475952-87AC-0845-B6BD-582AFFA92E4D}"/>
              </a:ext>
            </a:extLst>
          </p:cNvPr>
          <p:cNvSpPr/>
          <p:nvPr/>
        </p:nvSpPr>
        <p:spPr>
          <a:xfrm>
            <a:off x="5087388" y="2344439"/>
            <a:ext cx="243314" cy="1643170"/>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58E2A5F7-6386-B74E-9272-9F97B1220958}"/>
              </a:ext>
            </a:extLst>
          </p:cNvPr>
          <p:cNvSpPr txBox="1"/>
          <p:nvPr/>
        </p:nvSpPr>
        <p:spPr>
          <a:xfrm rot="16200000">
            <a:off x="4382867" y="2878917"/>
            <a:ext cx="1029577" cy="461665"/>
          </a:xfrm>
          <a:prstGeom prst="rect">
            <a:avLst/>
          </a:prstGeom>
          <a:noFill/>
        </p:spPr>
        <p:txBody>
          <a:bodyPr wrap="none" rtlCol="0">
            <a:spAutoFit/>
          </a:bodyPr>
          <a:lstStyle/>
          <a:p>
            <a:r>
              <a:rPr lang="en-US" sz="2400" b="1" dirty="0">
                <a:solidFill>
                  <a:schemeClr val="accent5">
                    <a:lumMod val="75000"/>
                  </a:schemeClr>
                </a:solidFill>
              </a:rPr>
              <a:t>5 rows</a:t>
            </a:r>
          </a:p>
        </p:txBody>
      </p:sp>
      <p:sp>
        <p:nvSpPr>
          <p:cNvPr id="10" name="Left Brace 9">
            <a:extLst>
              <a:ext uri="{FF2B5EF4-FFF2-40B4-BE49-F238E27FC236}">
                <a16:creationId xmlns:a16="http://schemas.microsoft.com/office/drawing/2014/main" id="{F805F112-B389-964D-B960-C72A15469F53}"/>
              </a:ext>
            </a:extLst>
          </p:cNvPr>
          <p:cNvSpPr/>
          <p:nvPr/>
        </p:nvSpPr>
        <p:spPr>
          <a:xfrm rot="5400000">
            <a:off x="6860096" y="799631"/>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8371B469-8322-5B4C-8A5B-2A99BE4EE796}"/>
              </a:ext>
            </a:extLst>
          </p:cNvPr>
          <p:cNvSpPr txBox="1"/>
          <p:nvPr/>
        </p:nvSpPr>
        <p:spPr>
          <a:xfrm>
            <a:off x="6190482" y="1563089"/>
            <a:ext cx="1480021" cy="461665"/>
          </a:xfrm>
          <a:prstGeom prst="rect">
            <a:avLst/>
          </a:prstGeom>
          <a:noFill/>
        </p:spPr>
        <p:txBody>
          <a:bodyPr wrap="none" rtlCol="0">
            <a:spAutoFit/>
          </a:bodyPr>
          <a:lstStyle/>
          <a:p>
            <a:r>
              <a:rPr lang="en-US" sz="2400" b="1" dirty="0">
                <a:solidFill>
                  <a:schemeClr val="accent6">
                    <a:lumMod val="75000"/>
                  </a:schemeClr>
                </a:solidFill>
              </a:rPr>
              <a:t>4 columns</a:t>
            </a:r>
          </a:p>
        </p:txBody>
      </p:sp>
    </p:spTree>
    <p:extLst>
      <p:ext uri="{BB962C8B-B14F-4D97-AF65-F5344CB8AC3E}">
        <p14:creationId xmlns:p14="http://schemas.microsoft.com/office/powerpoint/2010/main" val="860843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953B-BA97-A141-8C62-EAFC73FD9B2F}"/>
              </a:ext>
            </a:extLst>
          </p:cNvPr>
          <p:cNvSpPr>
            <a:spLocks noGrp="1"/>
          </p:cNvSpPr>
          <p:nvPr>
            <p:ph type="title"/>
          </p:nvPr>
        </p:nvSpPr>
        <p:spPr/>
        <p:txBody>
          <a:bodyPr/>
          <a:lstStyle/>
          <a:p>
            <a:r>
              <a:rPr lang="en-US" dirty="0"/>
              <a:t>Matrix transpose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D354C2-5023-454D-8DE4-AF4175F40E5F}"/>
                  </a:ext>
                </a:extLst>
              </p:cNvPr>
              <p:cNvSpPr txBox="1"/>
              <p:nvPr/>
            </p:nvSpPr>
            <p:spPr>
              <a:xfrm>
                <a:off x="1086795" y="4523443"/>
                <a:ext cx="2314223" cy="7326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2060"/>
                              </a:solidFill>
                              <a:latin typeface="Cambria Math" panose="02040503050406030204" pitchFamily="18" charset="0"/>
                            </a:rPr>
                          </m:ctrlPr>
                        </m:sSupPr>
                        <m:e>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i="1">
                                        <a:solidFill>
                                          <a:srgbClr val="002060"/>
                                        </a:solidFill>
                                        <a:latin typeface="Cambria Math" panose="02040503050406030204" pitchFamily="18" charset="0"/>
                                      </a:rPr>
                                      <m:t>1</m:t>
                                    </m:r>
                                  </m:e>
                                  <m:e>
                                    <m:r>
                                      <a:rPr lang="en-US" i="1">
                                        <a:solidFill>
                                          <a:srgbClr val="002060"/>
                                        </a:solidFill>
                                        <a:latin typeface="Cambria Math" panose="02040503050406030204" pitchFamily="18" charset="0"/>
                                      </a:rPr>
                                      <m:t>3</m:t>
                                    </m:r>
                                  </m:e>
                                  <m:e>
                                    <m:r>
                                      <a:rPr lang="en-US" i="1">
                                        <a:solidFill>
                                          <a:srgbClr val="002060"/>
                                        </a:solidFill>
                                        <a:latin typeface="Cambria Math" panose="02040503050406030204" pitchFamily="18" charset="0"/>
                                      </a:rPr>
                                      <m:t>5</m:t>
                                    </m:r>
                                  </m:e>
                                </m:mr>
                                <m:mr>
                                  <m:e>
                                    <m:r>
                                      <a:rPr lang="en-US" i="1">
                                        <a:solidFill>
                                          <a:srgbClr val="002060"/>
                                        </a:solidFill>
                                        <a:latin typeface="Cambria Math" panose="02040503050406030204" pitchFamily="18" charset="0"/>
                                      </a:rPr>
                                      <m:t>2</m:t>
                                    </m:r>
                                  </m:e>
                                  <m:e>
                                    <m:r>
                                      <a:rPr lang="en-US" i="1">
                                        <a:solidFill>
                                          <a:srgbClr val="002060"/>
                                        </a:solidFill>
                                        <a:latin typeface="Cambria Math" panose="02040503050406030204" pitchFamily="18" charset="0"/>
                                      </a:rPr>
                                      <m:t>4</m:t>
                                    </m:r>
                                  </m:e>
                                  <m:e>
                                    <m:r>
                                      <a:rPr lang="en-US" i="1">
                                        <a:solidFill>
                                          <a:srgbClr val="002060"/>
                                        </a:solidFill>
                                        <a:latin typeface="Cambria Math" panose="02040503050406030204" pitchFamily="18" charset="0"/>
                                      </a:rPr>
                                      <m:t>6</m:t>
                                    </m:r>
                                  </m:e>
                                </m:mr>
                              </m:m>
                            </m:e>
                          </m:d>
                        </m:e>
                        <m:sup>
                          <m:r>
                            <m:rPr>
                              <m:sty m:val="p"/>
                            </m:rPr>
                            <a:rPr lang="en-US" b="0" i="0" smtClean="0">
                              <a:solidFill>
                                <a:srgbClr val="002060"/>
                              </a:solidFill>
                              <a:latin typeface="Cambria Math" panose="02040503050406030204" pitchFamily="18" charset="0"/>
                            </a:rPr>
                            <m:t>T</m:t>
                          </m:r>
                        </m:sup>
                      </m:sSup>
                      <m:r>
                        <a:rPr lang="en-US" b="0" i="1"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i="1">
                                    <a:solidFill>
                                      <a:srgbClr val="002060"/>
                                    </a:solidFill>
                                    <a:latin typeface="Cambria Math" panose="02040503050406030204" pitchFamily="18" charset="0"/>
                                  </a:rPr>
                                  <m:t>1</m:t>
                                </m:r>
                              </m:e>
                              <m:e>
                                <m:r>
                                  <a:rPr lang="en-US" i="1">
                                    <a:solidFill>
                                      <a:srgbClr val="002060"/>
                                    </a:solidFill>
                                    <a:latin typeface="Cambria Math" panose="02040503050406030204" pitchFamily="18" charset="0"/>
                                  </a:rPr>
                                  <m:t>2</m:t>
                                </m:r>
                              </m:e>
                            </m:mr>
                            <m:mr>
                              <m:e>
                                <m:r>
                                  <a:rPr lang="en-US" i="1">
                                    <a:solidFill>
                                      <a:srgbClr val="002060"/>
                                    </a:solidFill>
                                    <a:latin typeface="Cambria Math" panose="02040503050406030204" pitchFamily="18" charset="0"/>
                                  </a:rPr>
                                  <m:t>3</m:t>
                                </m:r>
                              </m:e>
                              <m:e>
                                <m:r>
                                  <a:rPr lang="en-US" i="1">
                                    <a:solidFill>
                                      <a:srgbClr val="002060"/>
                                    </a:solidFill>
                                    <a:latin typeface="Cambria Math" panose="02040503050406030204" pitchFamily="18" charset="0"/>
                                  </a:rPr>
                                  <m:t>4</m:t>
                                </m:r>
                              </m:e>
                            </m:mr>
                            <m:mr>
                              <m:e>
                                <m:r>
                                  <a:rPr lang="en-US" i="1">
                                    <a:solidFill>
                                      <a:srgbClr val="002060"/>
                                    </a:solidFill>
                                    <a:latin typeface="Cambria Math" panose="02040503050406030204" pitchFamily="18" charset="0"/>
                                  </a:rPr>
                                  <m:t>5</m:t>
                                </m:r>
                              </m:e>
                              <m:e>
                                <m:r>
                                  <a:rPr lang="en-US" i="1">
                                    <a:solidFill>
                                      <a:srgbClr val="002060"/>
                                    </a:solidFill>
                                    <a:latin typeface="Cambria Math" panose="02040503050406030204" pitchFamily="18" charset="0"/>
                                  </a:rPr>
                                  <m:t>6</m:t>
                                </m:r>
                              </m:e>
                            </m:mr>
                          </m:m>
                        </m:e>
                      </m:d>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32D354C2-5023-454D-8DE4-AF4175F40E5F}"/>
                  </a:ext>
                </a:extLst>
              </p:cNvPr>
              <p:cNvSpPr txBox="1">
                <a:spLocks noRot="1" noChangeAspect="1" noMove="1" noResize="1" noEditPoints="1" noAdjustHandles="1" noChangeArrowheads="1" noChangeShapeType="1" noTextEdit="1"/>
              </p:cNvSpPr>
              <p:nvPr/>
            </p:nvSpPr>
            <p:spPr>
              <a:xfrm>
                <a:off x="1086795" y="4523443"/>
                <a:ext cx="2314223" cy="732636"/>
              </a:xfrm>
              <a:prstGeom prst="rect">
                <a:avLst/>
              </a:prstGeom>
              <a:blipFill>
                <a:blip r:embed="rId2"/>
                <a:stretch>
                  <a:fillRect b="-10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D8A02-7705-6144-A9E8-092302EA1878}"/>
                  </a:ext>
                </a:extLst>
              </p:cNvPr>
              <p:cNvSpPr txBox="1"/>
              <p:nvPr/>
            </p:nvSpPr>
            <p:spPr>
              <a:xfrm>
                <a:off x="993465" y="2647607"/>
                <a:ext cx="2811667" cy="804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r>
                                  <m:e>
                                    <m:r>
                                      <a:rPr lang="en-US" b="0" i="1" smtClean="0">
                                        <a:solidFill>
                                          <a:srgbClr val="C00000"/>
                                        </a:solidFill>
                                        <a:latin typeface="Cambria Math" panose="02040503050406030204" pitchFamily="18" charset="0"/>
                                      </a:rPr>
                                      <m:t>7</m:t>
                                    </m:r>
                                  </m:e>
                                  <m:e>
                                    <m:r>
                                      <a:rPr lang="en-US" b="0" i="1" smtClean="0">
                                        <a:solidFill>
                                          <a:srgbClr val="C00000"/>
                                        </a:solidFill>
                                        <a:latin typeface="Cambria Math" panose="02040503050406030204" pitchFamily="18" charset="0"/>
                                      </a:rPr>
                                      <m:t>8</m:t>
                                    </m:r>
                                  </m:e>
                                  <m:e>
                                    <m:r>
                                      <a:rPr lang="en-US" b="0" i="1" smtClean="0">
                                        <a:solidFill>
                                          <a:srgbClr val="C00000"/>
                                        </a:solidFill>
                                        <a:latin typeface="Cambria Math" panose="02040503050406030204" pitchFamily="18" charset="0"/>
                                      </a:rPr>
                                      <m:t>9</m:t>
                                    </m:r>
                                  </m:e>
                                </m:mr>
                              </m:m>
                            </m:e>
                          </m:d>
                        </m:e>
                        <m:sup>
                          <m:r>
                            <m:rPr>
                              <m:sty m:val="p"/>
                            </m:rPr>
                            <a:rPr lang="en-US">
                              <a:solidFill>
                                <a:srgbClr val="C00000"/>
                              </a:solidFill>
                              <a:latin typeface="Cambria Math" panose="02040503050406030204" pitchFamily="18" charset="0"/>
                            </a:rPr>
                            <m:t>T</m:t>
                          </m:r>
                        </m:sup>
                      </m:sSup>
                      <m:r>
                        <a:rPr lang="en-US" b="0" i="1" smtClean="0">
                          <a:solidFill>
                            <a:srgbClr val="C00000"/>
                          </a:solidFill>
                          <a:latin typeface="Cambria Math" panose="02040503050406030204" pitchFamily="18" charset="0"/>
                        </a:rPr>
                        <m:t>=</m:t>
                      </m:r>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7</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8</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9</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D9ED8A02-7705-6144-A9E8-092302EA1878}"/>
                  </a:ext>
                </a:extLst>
              </p:cNvPr>
              <p:cNvSpPr txBox="1">
                <a:spLocks noRot="1" noChangeAspect="1" noMove="1" noResize="1" noEditPoints="1" noAdjustHandles="1" noChangeArrowheads="1" noChangeShapeType="1" noTextEdit="1"/>
              </p:cNvSpPr>
              <p:nvPr/>
            </p:nvSpPr>
            <p:spPr>
              <a:xfrm>
                <a:off x="993465" y="2647607"/>
                <a:ext cx="2811667" cy="804964"/>
              </a:xfrm>
              <a:prstGeom prst="rect">
                <a:avLst/>
              </a:prstGeom>
              <a:blipFill>
                <a:blip r:embed="rId3"/>
                <a:stretch>
                  <a:fillRect b="-615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F0B6387D-893F-2C48-BE6C-3AE6CAF0B095}"/>
              </a:ext>
            </a:extLst>
          </p:cNvPr>
          <p:cNvSpPr txBox="1"/>
          <p:nvPr/>
        </p:nvSpPr>
        <p:spPr>
          <a:xfrm>
            <a:off x="568060" y="2142015"/>
            <a:ext cx="7918322" cy="369332"/>
          </a:xfrm>
          <a:prstGeom prst="rect">
            <a:avLst/>
          </a:prstGeom>
          <a:noFill/>
        </p:spPr>
        <p:txBody>
          <a:bodyPr wrap="none" rtlCol="0">
            <a:spAutoFit/>
          </a:bodyPr>
          <a:lstStyle/>
          <a:p>
            <a:r>
              <a:rPr lang="en-US" dirty="0"/>
              <a:t>To get a matrix transpose you reflect the matrix elements along the main diagonal:</a:t>
            </a:r>
          </a:p>
        </p:txBody>
      </p:sp>
      <p:sp>
        <p:nvSpPr>
          <p:cNvPr id="14" name="TextBox 13">
            <a:extLst>
              <a:ext uri="{FF2B5EF4-FFF2-40B4-BE49-F238E27FC236}">
                <a16:creationId xmlns:a16="http://schemas.microsoft.com/office/drawing/2014/main" id="{2C95A950-6E30-1E44-A84B-7CFB1053C556}"/>
              </a:ext>
            </a:extLst>
          </p:cNvPr>
          <p:cNvSpPr txBox="1"/>
          <p:nvPr/>
        </p:nvSpPr>
        <p:spPr>
          <a:xfrm>
            <a:off x="609995" y="4078559"/>
            <a:ext cx="4292970" cy="369332"/>
          </a:xfrm>
          <a:prstGeom prst="rect">
            <a:avLst/>
          </a:prstGeom>
          <a:noFill/>
        </p:spPr>
        <p:txBody>
          <a:bodyPr wrap="none" rtlCol="0">
            <a:spAutoFit/>
          </a:bodyPr>
          <a:lstStyle/>
          <a:p>
            <a:r>
              <a:rPr lang="en-US" dirty="0">
                <a:solidFill>
                  <a:srgbClr val="002060"/>
                </a:solidFill>
              </a:rPr>
              <a:t>You can also transpose non-square matrices</a:t>
            </a:r>
          </a:p>
        </p:txBody>
      </p:sp>
    </p:spTree>
    <p:extLst>
      <p:ext uri="{BB962C8B-B14F-4D97-AF65-F5344CB8AC3E}">
        <p14:creationId xmlns:p14="http://schemas.microsoft.com/office/powerpoint/2010/main" val="2583021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953B-BA97-A141-8C62-EAFC73FD9B2F}"/>
              </a:ext>
            </a:extLst>
          </p:cNvPr>
          <p:cNvSpPr>
            <a:spLocks noGrp="1"/>
          </p:cNvSpPr>
          <p:nvPr>
            <p:ph type="title"/>
          </p:nvPr>
        </p:nvSpPr>
        <p:spPr/>
        <p:txBody>
          <a:bodyPr/>
          <a:lstStyle/>
          <a:p>
            <a:r>
              <a:rPr lang="en-US" dirty="0"/>
              <a:t>Matrix transpose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228ABF-8FBC-874B-8B35-26F7EB0D8C67}"/>
                  </a:ext>
                </a:extLst>
              </p:cNvPr>
              <p:cNvSpPr txBox="1"/>
              <p:nvPr/>
            </p:nvSpPr>
            <p:spPr>
              <a:xfrm>
                <a:off x="3401018" y="5201078"/>
                <a:ext cx="2397579" cy="793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2060"/>
                              </a:solidFill>
                              <a:latin typeface="Cambria Math" panose="02040503050406030204" pitchFamily="18" charset="0"/>
                            </a:rPr>
                          </m:ctrlPr>
                        </m:sSupPr>
                        <m:e>
                          <m:d>
                            <m:dPr>
                              <m:ctrlPr>
                                <a:rPr lang="en-US" i="1" smtClean="0">
                                  <a:solidFill>
                                    <a:srgbClr val="002060"/>
                                  </a:solidFill>
                                  <a:latin typeface="Cambria Math" panose="02040503050406030204" pitchFamily="18" charset="0"/>
                                </a:rPr>
                              </m:ctrlPr>
                            </m:dPr>
                            <m:e>
                              <m:m>
                                <m:mPr>
                                  <m:mcs>
                                    <m:mc>
                                      <m:mcPr>
                                        <m:count m:val="2"/>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5</m:t>
                                    </m:r>
                                  </m:e>
                                  <m:e>
                                    <m:r>
                                      <a:rPr lang="en-US" b="0" i="1" smtClean="0">
                                        <a:solidFill>
                                          <a:srgbClr val="002060"/>
                                        </a:solidFill>
                                        <a:latin typeface="Cambria Math" panose="02040503050406030204" pitchFamily="18" charset="0"/>
                                      </a:rPr>
                                      <m:t>6</m:t>
                                    </m:r>
                                  </m:e>
                                </m:mr>
                              </m:m>
                            </m:e>
                          </m:d>
                        </m:e>
                        <m:sup>
                          <m:r>
                            <m:rPr>
                              <m:sty m:val="p"/>
                            </m:rPr>
                            <a:rPr lang="en-US" b="0" i="0" smtClean="0">
                              <a:solidFill>
                                <a:srgbClr val="002060"/>
                              </a:solidFill>
                              <a:latin typeface="Cambria Math" panose="02040503050406030204" pitchFamily="18" charset="0"/>
                            </a:rPr>
                            <m:t>T</m:t>
                          </m:r>
                        </m:sup>
                      </m:sSup>
                      <m:r>
                        <a:rPr lang="en-US" b="0" i="0"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3"/>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5</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6</m:t>
                                </m:r>
                              </m:e>
                            </m:mr>
                          </m:m>
                        </m:e>
                      </m:d>
                    </m:oMath>
                  </m:oMathPara>
                </a14:m>
                <a:endParaRPr lang="en-US" dirty="0">
                  <a:solidFill>
                    <a:srgbClr val="002060"/>
                  </a:solidFill>
                </a:endParaRPr>
              </a:p>
            </p:txBody>
          </p:sp>
        </mc:Choice>
        <mc:Fallback xmlns="">
          <p:sp>
            <p:nvSpPr>
              <p:cNvPr id="3" name="TextBox 2">
                <a:extLst>
                  <a:ext uri="{FF2B5EF4-FFF2-40B4-BE49-F238E27FC236}">
                    <a16:creationId xmlns:a16="http://schemas.microsoft.com/office/drawing/2014/main" id="{BA228ABF-8FBC-874B-8B35-26F7EB0D8C67}"/>
                  </a:ext>
                </a:extLst>
              </p:cNvPr>
              <p:cNvSpPr txBox="1">
                <a:spLocks noRot="1" noChangeAspect="1" noMove="1" noResize="1" noEditPoints="1" noAdjustHandles="1" noChangeArrowheads="1" noChangeShapeType="1" noTextEdit="1"/>
              </p:cNvSpPr>
              <p:nvPr/>
            </p:nvSpPr>
            <p:spPr>
              <a:xfrm>
                <a:off x="3401018" y="5201078"/>
                <a:ext cx="2397579" cy="793102"/>
              </a:xfrm>
              <a:prstGeom prst="rect">
                <a:avLst/>
              </a:prstGeom>
              <a:blipFill>
                <a:blip r:embed="rId2"/>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D354C2-5023-454D-8DE4-AF4175F40E5F}"/>
                  </a:ext>
                </a:extLst>
              </p:cNvPr>
              <p:cNvSpPr txBox="1"/>
              <p:nvPr/>
            </p:nvSpPr>
            <p:spPr>
              <a:xfrm>
                <a:off x="1086795" y="4523443"/>
                <a:ext cx="2314223" cy="7326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2060"/>
                              </a:solidFill>
                              <a:latin typeface="Cambria Math" panose="02040503050406030204" pitchFamily="18" charset="0"/>
                            </a:rPr>
                          </m:ctrlPr>
                        </m:sSupPr>
                        <m:e>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i="1">
                                        <a:solidFill>
                                          <a:srgbClr val="002060"/>
                                        </a:solidFill>
                                        <a:latin typeface="Cambria Math" panose="02040503050406030204" pitchFamily="18" charset="0"/>
                                      </a:rPr>
                                      <m:t>1</m:t>
                                    </m:r>
                                  </m:e>
                                  <m:e>
                                    <m:r>
                                      <a:rPr lang="en-US" i="1">
                                        <a:solidFill>
                                          <a:srgbClr val="002060"/>
                                        </a:solidFill>
                                        <a:latin typeface="Cambria Math" panose="02040503050406030204" pitchFamily="18" charset="0"/>
                                      </a:rPr>
                                      <m:t>3</m:t>
                                    </m:r>
                                  </m:e>
                                  <m:e>
                                    <m:r>
                                      <a:rPr lang="en-US" i="1">
                                        <a:solidFill>
                                          <a:srgbClr val="002060"/>
                                        </a:solidFill>
                                        <a:latin typeface="Cambria Math" panose="02040503050406030204" pitchFamily="18" charset="0"/>
                                      </a:rPr>
                                      <m:t>5</m:t>
                                    </m:r>
                                  </m:e>
                                </m:mr>
                                <m:mr>
                                  <m:e>
                                    <m:r>
                                      <a:rPr lang="en-US" i="1">
                                        <a:solidFill>
                                          <a:srgbClr val="002060"/>
                                        </a:solidFill>
                                        <a:latin typeface="Cambria Math" panose="02040503050406030204" pitchFamily="18" charset="0"/>
                                      </a:rPr>
                                      <m:t>2</m:t>
                                    </m:r>
                                  </m:e>
                                  <m:e>
                                    <m:r>
                                      <a:rPr lang="en-US" i="1">
                                        <a:solidFill>
                                          <a:srgbClr val="002060"/>
                                        </a:solidFill>
                                        <a:latin typeface="Cambria Math" panose="02040503050406030204" pitchFamily="18" charset="0"/>
                                      </a:rPr>
                                      <m:t>4</m:t>
                                    </m:r>
                                  </m:e>
                                  <m:e>
                                    <m:r>
                                      <a:rPr lang="en-US" i="1">
                                        <a:solidFill>
                                          <a:srgbClr val="002060"/>
                                        </a:solidFill>
                                        <a:latin typeface="Cambria Math" panose="02040503050406030204" pitchFamily="18" charset="0"/>
                                      </a:rPr>
                                      <m:t>6</m:t>
                                    </m:r>
                                  </m:e>
                                </m:mr>
                              </m:m>
                            </m:e>
                          </m:d>
                        </m:e>
                        <m:sup>
                          <m:r>
                            <m:rPr>
                              <m:sty m:val="p"/>
                            </m:rPr>
                            <a:rPr lang="en-US" b="0" i="0" smtClean="0">
                              <a:solidFill>
                                <a:srgbClr val="002060"/>
                              </a:solidFill>
                              <a:latin typeface="Cambria Math" panose="02040503050406030204" pitchFamily="18" charset="0"/>
                            </a:rPr>
                            <m:t>T</m:t>
                          </m:r>
                        </m:sup>
                      </m:sSup>
                      <m:r>
                        <a:rPr lang="en-US" b="0" i="1"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i="1">
                                    <a:solidFill>
                                      <a:srgbClr val="002060"/>
                                    </a:solidFill>
                                    <a:latin typeface="Cambria Math" panose="02040503050406030204" pitchFamily="18" charset="0"/>
                                  </a:rPr>
                                  <m:t>1</m:t>
                                </m:r>
                              </m:e>
                              <m:e>
                                <m:r>
                                  <a:rPr lang="en-US" i="1">
                                    <a:solidFill>
                                      <a:srgbClr val="002060"/>
                                    </a:solidFill>
                                    <a:latin typeface="Cambria Math" panose="02040503050406030204" pitchFamily="18" charset="0"/>
                                  </a:rPr>
                                  <m:t>2</m:t>
                                </m:r>
                              </m:e>
                            </m:mr>
                            <m:mr>
                              <m:e>
                                <m:r>
                                  <a:rPr lang="en-US" i="1">
                                    <a:solidFill>
                                      <a:srgbClr val="002060"/>
                                    </a:solidFill>
                                    <a:latin typeface="Cambria Math" panose="02040503050406030204" pitchFamily="18" charset="0"/>
                                  </a:rPr>
                                  <m:t>3</m:t>
                                </m:r>
                              </m:e>
                              <m:e>
                                <m:r>
                                  <a:rPr lang="en-US" i="1">
                                    <a:solidFill>
                                      <a:srgbClr val="002060"/>
                                    </a:solidFill>
                                    <a:latin typeface="Cambria Math" panose="02040503050406030204" pitchFamily="18" charset="0"/>
                                  </a:rPr>
                                  <m:t>4</m:t>
                                </m:r>
                              </m:e>
                            </m:mr>
                            <m:mr>
                              <m:e>
                                <m:r>
                                  <a:rPr lang="en-US" i="1">
                                    <a:solidFill>
                                      <a:srgbClr val="002060"/>
                                    </a:solidFill>
                                    <a:latin typeface="Cambria Math" panose="02040503050406030204" pitchFamily="18" charset="0"/>
                                  </a:rPr>
                                  <m:t>5</m:t>
                                </m:r>
                              </m:e>
                              <m:e>
                                <m:r>
                                  <a:rPr lang="en-US" i="1">
                                    <a:solidFill>
                                      <a:srgbClr val="002060"/>
                                    </a:solidFill>
                                    <a:latin typeface="Cambria Math" panose="02040503050406030204" pitchFamily="18" charset="0"/>
                                  </a:rPr>
                                  <m:t>6</m:t>
                                </m:r>
                              </m:e>
                            </m:mr>
                          </m:m>
                        </m:e>
                      </m:d>
                    </m:oMath>
                  </m:oMathPara>
                </a14:m>
                <a:endParaRPr lang="en-US" dirty="0">
                  <a:solidFill>
                    <a:srgbClr val="002060"/>
                  </a:solidFill>
                </a:endParaRPr>
              </a:p>
            </p:txBody>
          </p:sp>
        </mc:Choice>
        <mc:Fallback xmlns="">
          <p:sp>
            <p:nvSpPr>
              <p:cNvPr id="4" name="TextBox 3">
                <a:extLst>
                  <a:ext uri="{FF2B5EF4-FFF2-40B4-BE49-F238E27FC236}">
                    <a16:creationId xmlns:a16="http://schemas.microsoft.com/office/drawing/2014/main" id="{32D354C2-5023-454D-8DE4-AF4175F40E5F}"/>
                  </a:ext>
                </a:extLst>
              </p:cNvPr>
              <p:cNvSpPr txBox="1">
                <a:spLocks noRot="1" noChangeAspect="1" noMove="1" noResize="1" noEditPoints="1" noAdjustHandles="1" noChangeArrowheads="1" noChangeShapeType="1" noTextEdit="1"/>
              </p:cNvSpPr>
              <p:nvPr/>
            </p:nvSpPr>
            <p:spPr>
              <a:xfrm>
                <a:off x="1086795" y="4523443"/>
                <a:ext cx="2314223" cy="732636"/>
              </a:xfrm>
              <a:prstGeom prst="rect">
                <a:avLst/>
              </a:prstGeom>
              <a:blipFill>
                <a:blip r:embed="rId3"/>
                <a:stretch>
                  <a:fillRect b="-10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ED8A02-7705-6144-A9E8-092302EA1878}"/>
                  </a:ext>
                </a:extLst>
              </p:cNvPr>
              <p:cNvSpPr txBox="1"/>
              <p:nvPr/>
            </p:nvSpPr>
            <p:spPr>
              <a:xfrm>
                <a:off x="993465" y="2647607"/>
                <a:ext cx="2811667" cy="804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i="1">
                                  <a:solidFill>
                                    <a:srgbClr val="C00000"/>
                                  </a:solidFill>
                                  <a:latin typeface="Cambria Math" panose="02040503050406030204" pitchFamily="18" charset="0"/>
                                </a:rPr>
                              </m:ctrlPr>
                            </m:dPr>
                            <m:e>
                              <m:m>
                                <m:mPr>
                                  <m:mcs>
                                    <m:mc>
                                      <m:mcPr>
                                        <m:count m:val="3"/>
                                        <m:mcJc m:val="center"/>
                                      </m:mcPr>
                                    </m:mc>
                                  </m:mcs>
                                  <m:ctrlPr>
                                    <a:rPr lang="en-US" i="1">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r>
                                  <m:e>
                                    <m:r>
                                      <a:rPr lang="en-US" b="0" i="1" smtClean="0">
                                        <a:solidFill>
                                          <a:srgbClr val="C00000"/>
                                        </a:solidFill>
                                        <a:latin typeface="Cambria Math" panose="02040503050406030204" pitchFamily="18" charset="0"/>
                                      </a:rPr>
                                      <m:t>7</m:t>
                                    </m:r>
                                  </m:e>
                                  <m:e>
                                    <m:r>
                                      <a:rPr lang="en-US" b="0" i="1" smtClean="0">
                                        <a:solidFill>
                                          <a:srgbClr val="C00000"/>
                                        </a:solidFill>
                                        <a:latin typeface="Cambria Math" panose="02040503050406030204" pitchFamily="18" charset="0"/>
                                      </a:rPr>
                                      <m:t>8</m:t>
                                    </m:r>
                                  </m:e>
                                  <m:e>
                                    <m:r>
                                      <a:rPr lang="en-US" b="0" i="1" smtClean="0">
                                        <a:solidFill>
                                          <a:srgbClr val="C00000"/>
                                        </a:solidFill>
                                        <a:latin typeface="Cambria Math" panose="02040503050406030204" pitchFamily="18" charset="0"/>
                                      </a:rPr>
                                      <m:t>9</m:t>
                                    </m:r>
                                  </m:e>
                                </m:mr>
                              </m:m>
                            </m:e>
                          </m:d>
                        </m:e>
                        <m:sup>
                          <m:r>
                            <m:rPr>
                              <m:sty m:val="p"/>
                            </m:rPr>
                            <a:rPr lang="en-US">
                              <a:solidFill>
                                <a:srgbClr val="C00000"/>
                              </a:solidFill>
                              <a:latin typeface="Cambria Math" panose="02040503050406030204" pitchFamily="18" charset="0"/>
                            </a:rPr>
                            <m:t>T</m:t>
                          </m:r>
                        </m:sup>
                      </m:sSup>
                      <m:r>
                        <a:rPr lang="en-US" b="0" i="1" smtClean="0">
                          <a:solidFill>
                            <a:srgbClr val="C00000"/>
                          </a:solidFill>
                          <a:latin typeface="Cambria Math" panose="02040503050406030204" pitchFamily="18" charset="0"/>
                        </a:rPr>
                        <m:t>=</m:t>
                      </m:r>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7</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8</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9</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D9ED8A02-7705-6144-A9E8-092302EA1878}"/>
                  </a:ext>
                </a:extLst>
              </p:cNvPr>
              <p:cNvSpPr txBox="1">
                <a:spLocks noRot="1" noChangeAspect="1" noMove="1" noResize="1" noEditPoints="1" noAdjustHandles="1" noChangeArrowheads="1" noChangeShapeType="1" noTextEdit="1"/>
              </p:cNvSpPr>
              <p:nvPr/>
            </p:nvSpPr>
            <p:spPr>
              <a:xfrm>
                <a:off x="993465" y="2647607"/>
                <a:ext cx="2811667" cy="804964"/>
              </a:xfrm>
              <a:prstGeom prst="rect">
                <a:avLst/>
              </a:prstGeom>
              <a:blipFill>
                <a:blip r:embed="rId4"/>
                <a:stretch>
                  <a:fillRect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B2CE65B-4888-2F44-ADE5-C9BEBCB13B7E}"/>
                  </a:ext>
                </a:extLst>
              </p:cNvPr>
              <p:cNvSpPr txBox="1"/>
              <p:nvPr/>
            </p:nvSpPr>
            <p:spPr>
              <a:xfrm>
                <a:off x="364386" y="3947757"/>
                <a:ext cx="3759042" cy="374270"/>
              </a:xfrm>
              <a:prstGeom prst="rect">
                <a:avLst/>
              </a:prstGeom>
              <a:noFill/>
            </p:spPr>
            <p:txBody>
              <a:bodyPr wrap="none" rtlCol="0">
                <a:spAutoFit/>
              </a:bodyPr>
              <a:lstStyle/>
              <a:p>
                <a:r>
                  <a:rPr lang="en-US" dirty="0">
                    <a:solidFill>
                      <a:srgbClr val="002060"/>
                    </a:solidFill>
                  </a:rPr>
                  <a:t>And note that if </a:t>
                </a:r>
                <a14:m>
                  <m:oMath xmlns:m="http://schemas.openxmlformats.org/officeDocument/2006/math">
                    <m:sSup>
                      <m:sSupPr>
                        <m:ctrlPr>
                          <a:rPr lang="en-US" i="1" smtClean="0">
                            <a:solidFill>
                              <a:srgbClr val="002060"/>
                            </a:solidFill>
                            <a:latin typeface="Cambria Math" panose="02040503050406030204" pitchFamily="18" charset="0"/>
                          </a:rPr>
                        </m:ctrlPr>
                      </m:sSupPr>
                      <m:e>
                        <m:r>
                          <a:rPr lang="en-US" b="0" i="1" smtClean="0">
                            <a:solidFill>
                              <a:srgbClr val="002060"/>
                            </a:solidFill>
                            <a:latin typeface="Cambria Math" panose="02040503050406030204" pitchFamily="18" charset="0"/>
                          </a:rPr>
                          <m:t>𝐴</m:t>
                        </m:r>
                      </m:e>
                      <m:sup>
                        <m:r>
                          <m:rPr>
                            <m:sty m:val="p"/>
                          </m:rPr>
                          <a:rPr lang="en-US">
                            <a:solidFill>
                              <a:srgbClr val="002060"/>
                            </a:solidFill>
                            <a:latin typeface="Cambria Math" panose="02040503050406030204" pitchFamily="18" charset="0"/>
                          </a:rPr>
                          <m:t>T</m:t>
                        </m:r>
                      </m:sup>
                    </m:sSup>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𝐵</m:t>
                    </m:r>
                  </m:oMath>
                </a14:m>
                <a:r>
                  <a:rPr lang="en-US" dirty="0">
                    <a:solidFill>
                      <a:srgbClr val="002060"/>
                    </a:solidFill>
                  </a:rPr>
                  <a:t>, then </a:t>
                </a:r>
                <a14:m>
                  <m:oMath xmlns:m="http://schemas.openxmlformats.org/officeDocument/2006/math">
                    <m:sSup>
                      <m:sSupPr>
                        <m:ctrlPr>
                          <a:rPr lang="en-US" i="1">
                            <a:solidFill>
                              <a:srgbClr val="002060"/>
                            </a:solidFill>
                            <a:latin typeface="Cambria Math" panose="02040503050406030204" pitchFamily="18" charset="0"/>
                          </a:rPr>
                        </m:ctrlPr>
                      </m:sSupPr>
                      <m:e>
                        <m:r>
                          <a:rPr lang="en-US" b="0" i="1" smtClean="0">
                            <a:solidFill>
                              <a:srgbClr val="002060"/>
                            </a:solidFill>
                            <a:latin typeface="Cambria Math" panose="02040503050406030204" pitchFamily="18" charset="0"/>
                          </a:rPr>
                          <m:t>𝐵</m:t>
                        </m:r>
                      </m:e>
                      <m:sup>
                        <m:r>
                          <m:rPr>
                            <m:sty m:val="p"/>
                          </m:rPr>
                          <a:rPr lang="en-US">
                            <a:solidFill>
                              <a:srgbClr val="002060"/>
                            </a:solidFill>
                            <a:latin typeface="Cambria Math" panose="02040503050406030204" pitchFamily="18" charset="0"/>
                          </a:rPr>
                          <m:t>T</m:t>
                        </m:r>
                      </m:sup>
                    </m:sSup>
                    <m:r>
                      <a:rPr lang="en-US" i="1">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𝐴</m:t>
                    </m:r>
                  </m:oMath>
                </a14:m>
                <a:endParaRPr lang="en-US" dirty="0">
                  <a:solidFill>
                    <a:srgbClr val="002060"/>
                  </a:solidFill>
                </a:endParaRPr>
              </a:p>
            </p:txBody>
          </p:sp>
        </mc:Choice>
        <mc:Fallback xmlns="">
          <p:sp>
            <p:nvSpPr>
              <p:cNvPr id="6" name="TextBox 5">
                <a:extLst>
                  <a:ext uri="{FF2B5EF4-FFF2-40B4-BE49-F238E27FC236}">
                    <a16:creationId xmlns:a16="http://schemas.microsoft.com/office/drawing/2014/main" id="{7B2CE65B-4888-2F44-ADE5-C9BEBCB13B7E}"/>
                  </a:ext>
                </a:extLst>
              </p:cNvPr>
              <p:cNvSpPr txBox="1">
                <a:spLocks noRot="1" noChangeAspect="1" noMove="1" noResize="1" noEditPoints="1" noAdjustHandles="1" noChangeArrowheads="1" noChangeShapeType="1" noTextEdit="1"/>
              </p:cNvSpPr>
              <p:nvPr/>
            </p:nvSpPr>
            <p:spPr>
              <a:xfrm>
                <a:off x="364386" y="3947757"/>
                <a:ext cx="3759042" cy="374270"/>
              </a:xfrm>
              <a:prstGeom prst="rect">
                <a:avLst/>
              </a:prstGeom>
              <a:blipFill>
                <a:blip r:embed="rId5"/>
                <a:stretch>
                  <a:fillRect l="-1347" t="-6667" b="-2333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F0B6387D-893F-2C48-BE6C-3AE6CAF0B095}"/>
              </a:ext>
            </a:extLst>
          </p:cNvPr>
          <p:cNvSpPr txBox="1"/>
          <p:nvPr/>
        </p:nvSpPr>
        <p:spPr>
          <a:xfrm>
            <a:off x="568060" y="2142015"/>
            <a:ext cx="7918322" cy="369332"/>
          </a:xfrm>
          <a:prstGeom prst="rect">
            <a:avLst/>
          </a:prstGeom>
          <a:noFill/>
        </p:spPr>
        <p:txBody>
          <a:bodyPr wrap="none" rtlCol="0">
            <a:spAutoFit/>
          </a:bodyPr>
          <a:lstStyle/>
          <a:p>
            <a:r>
              <a:rPr lang="en-US" dirty="0"/>
              <a:t>To get a matrix transpose you reflect the matrix elements along the main diagonal:</a:t>
            </a:r>
          </a:p>
        </p:txBody>
      </p:sp>
      <p:pic>
        <p:nvPicPr>
          <p:cNvPr id="13" name="Picture 12">
            <a:extLst>
              <a:ext uri="{FF2B5EF4-FFF2-40B4-BE49-F238E27FC236}">
                <a16:creationId xmlns:a16="http://schemas.microsoft.com/office/drawing/2014/main" id="{E90B0E25-1669-C34D-B436-36BDFFC2F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651" y="2678737"/>
            <a:ext cx="2223896" cy="3689412"/>
          </a:xfrm>
          <a:prstGeom prst="rect">
            <a:avLst/>
          </a:prstGeom>
        </p:spPr>
      </p:pic>
    </p:spTree>
    <p:extLst>
      <p:ext uri="{BB962C8B-B14F-4D97-AF65-F5344CB8AC3E}">
        <p14:creationId xmlns:p14="http://schemas.microsoft.com/office/powerpoint/2010/main" val="393057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6E8E-3A16-AA4D-B454-88931A0BDB4D}"/>
              </a:ext>
            </a:extLst>
          </p:cNvPr>
          <p:cNvSpPr>
            <a:spLocks noGrp="1"/>
          </p:cNvSpPr>
          <p:nvPr>
            <p:ph type="title"/>
          </p:nvPr>
        </p:nvSpPr>
        <p:spPr/>
        <p:txBody>
          <a:bodyPr/>
          <a:lstStyle/>
          <a:p>
            <a:r>
              <a:rPr lang="en-US" dirty="0"/>
              <a:t>Identity matrix</a:t>
            </a:r>
          </a:p>
        </p:txBody>
      </p:sp>
      <p:sp>
        <p:nvSpPr>
          <p:cNvPr id="3" name="Content Placeholder 2">
            <a:extLst>
              <a:ext uri="{FF2B5EF4-FFF2-40B4-BE49-F238E27FC236}">
                <a16:creationId xmlns:a16="http://schemas.microsoft.com/office/drawing/2014/main" id="{04469724-34D5-1E4F-A56E-FBC05706CE21}"/>
              </a:ext>
            </a:extLst>
          </p:cNvPr>
          <p:cNvSpPr>
            <a:spLocks noGrp="1"/>
          </p:cNvSpPr>
          <p:nvPr>
            <p:ph idx="1"/>
          </p:nvPr>
        </p:nvSpPr>
        <p:spPr/>
        <p:txBody>
          <a:bodyPr/>
          <a:lstStyle/>
          <a:p>
            <a:pPr marL="0" indent="0">
              <a:buNone/>
            </a:pPr>
            <a:r>
              <a:rPr lang="en-US" dirty="0"/>
              <a:t>The identity matrix is a square matrix with ones on the diagonal and zeros everywhere else. Whenever, you multiply with the identity matrix you get the same answer (like multiplying scalars by one)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49F6D1-8202-1041-8B2A-59800E74B576}"/>
                  </a:ext>
                </a:extLst>
              </p:cNvPr>
              <p:cNvSpPr txBox="1"/>
              <p:nvPr/>
            </p:nvSpPr>
            <p:spPr>
              <a:xfrm>
                <a:off x="1900989" y="3963547"/>
                <a:ext cx="2790186"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plcHide m:val="on"/>
                              <m:mcs>
                                <m:mc>
                                  <m:mcPr>
                                    <m:count m:val="2"/>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oMath>
                  </m:oMathPara>
                </a14:m>
                <a:endParaRPr lang="en-US" dirty="0"/>
              </a:p>
            </p:txBody>
          </p:sp>
        </mc:Choice>
        <mc:Fallback xmlns="">
          <p:sp>
            <p:nvSpPr>
              <p:cNvPr id="4" name="TextBox 3">
                <a:extLst>
                  <a:ext uri="{FF2B5EF4-FFF2-40B4-BE49-F238E27FC236}">
                    <a16:creationId xmlns:a16="http://schemas.microsoft.com/office/drawing/2014/main" id="{7B49F6D1-8202-1041-8B2A-59800E74B576}"/>
                  </a:ext>
                </a:extLst>
              </p:cNvPr>
              <p:cNvSpPr txBox="1">
                <a:spLocks noRot="1" noChangeAspect="1" noMove="1" noResize="1" noEditPoints="1" noAdjustHandles="1" noChangeArrowheads="1" noChangeShapeType="1" noTextEdit="1"/>
              </p:cNvSpPr>
              <p:nvPr/>
            </p:nvSpPr>
            <p:spPr>
              <a:xfrm>
                <a:off x="1900989" y="3963547"/>
                <a:ext cx="2790186" cy="461921"/>
              </a:xfrm>
              <a:prstGeom prst="rect">
                <a:avLst/>
              </a:prstGeom>
              <a:blipFill>
                <a:blip r:embed="rId2"/>
                <a:stretch>
                  <a:fillRect t="-5556" b="-16667"/>
                </a:stretch>
              </a:blipFill>
            </p:spPr>
            <p:txBody>
              <a:bodyPr/>
              <a:lstStyle/>
              <a:p>
                <a:r>
                  <a:rPr lang="en-US">
                    <a:noFill/>
                  </a:rPr>
                  <a:t> </a:t>
                </a:r>
              </a:p>
            </p:txBody>
          </p:sp>
        </mc:Fallback>
      </mc:AlternateContent>
    </p:spTree>
    <p:extLst>
      <p:ext uri="{BB962C8B-B14F-4D97-AF65-F5344CB8AC3E}">
        <p14:creationId xmlns:p14="http://schemas.microsoft.com/office/powerpoint/2010/main" val="3110597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6E8E-3A16-AA4D-B454-88931A0BDB4D}"/>
              </a:ext>
            </a:extLst>
          </p:cNvPr>
          <p:cNvSpPr>
            <a:spLocks noGrp="1"/>
          </p:cNvSpPr>
          <p:nvPr>
            <p:ph type="title"/>
          </p:nvPr>
        </p:nvSpPr>
        <p:spPr/>
        <p:txBody>
          <a:bodyPr/>
          <a:lstStyle/>
          <a:p>
            <a:r>
              <a:rPr lang="en-US" dirty="0"/>
              <a:t>Identity matrix</a:t>
            </a:r>
          </a:p>
        </p:txBody>
      </p:sp>
      <p:sp>
        <p:nvSpPr>
          <p:cNvPr id="3" name="Content Placeholder 2">
            <a:extLst>
              <a:ext uri="{FF2B5EF4-FFF2-40B4-BE49-F238E27FC236}">
                <a16:creationId xmlns:a16="http://schemas.microsoft.com/office/drawing/2014/main" id="{04469724-34D5-1E4F-A56E-FBC05706CE21}"/>
              </a:ext>
            </a:extLst>
          </p:cNvPr>
          <p:cNvSpPr>
            <a:spLocks noGrp="1"/>
          </p:cNvSpPr>
          <p:nvPr>
            <p:ph idx="1"/>
          </p:nvPr>
        </p:nvSpPr>
        <p:spPr>
          <a:xfrm>
            <a:off x="628650" y="1691144"/>
            <a:ext cx="7886700" cy="4351338"/>
          </a:xfrm>
        </p:spPr>
        <p:txBody>
          <a:bodyPr/>
          <a:lstStyle/>
          <a:p>
            <a:pPr marL="0" indent="0">
              <a:buNone/>
            </a:pPr>
            <a:r>
              <a:rPr lang="en-US" dirty="0"/>
              <a:t>The identity matrix is a square matrix with ones on the diagonal and zeros everywhere else. Whenever, you multiply with the identity matrix you get the same answer (like multiplying scalars by one)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49F6D1-8202-1041-8B2A-59800E74B576}"/>
                  </a:ext>
                </a:extLst>
              </p:cNvPr>
              <p:cNvSpPr txBox="1"/>
              <p:nvPr/>
            </p:nvSpPr>
            <p:spPr>
              <a:xfrm>
                <a:off x="1900989" y="3963547"/>
                <a:ext cx="2790186"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plcHide m:val="on"/>
                              <m:mcs>
                                <m:mc>
                                  <m:mcPr>
                                    <m:count m:val="2"/>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oMath>
                  </m:oMathPara>
                </a14:m>
                <a:endParaRPr lang="en-US" dirty="0"/>
              </a:p>
            </p:txBody>
          </p:sp>
        </mc:Choice>
        <mc:Fallback xmlns="">
          <p:sp>
            <p:nvSpPr>
              <p:cNvPr id="4" name="TextBox 3">
                <a:extLst>
                  <a:ext uri="{FF2B5EF4-FFF2-40B4-BE49-F238E27FC236}">
                    <a16:creationId xmlns:a16="http://schemas.microsoft.com/office/drawing/2014/main" id="{7B49F6D1-8202-1041-8B2A-59800E74B576}"/>
                  </a:ext>
                </a:extLst>
              </p:cNvPr>
              <p:cNvSpPr txBox="1">
                <a:spLocks noRot="1" noChangeAspect="1" noMove="1" noResize="1" noEditPoints="1" noAdjustHandles="1" noChangeArrowheads="1" noChangeShapeType="1" noTextEdit="1"/>
              </p:cNvSpPr>
              <p:nvPr/>
            </p:nvSpPr>
            <p:spPr>
              <a:xfrm>
                <a:off x="1900989" y="3963547"/>
                <a:ext cx="2790186" cy="461921"/>
              </a:xfrm>
              <a:prstGeom prst="rect">
                <a:avLst/>
              </a:prstGeom>
              <a:blipFill>
                <a:blip r:embed="rId2"/>
                <a:stretch>
                  <a:fillRect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BDEB8C-20D8-8547-9D2C-512587ABEF4F}"/>
                  </a:ext>
                </a:extLst>
              </p:cNvPr>
              <p:cNvSpPr txBox="1"/>
              <p:nvPr/>
            </p:nvSpPr>
            <p:spPr>
              <a:xfrm>
                <a:off x="2485381" y="4780304"/>
                <a:ext cx="3665940"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0</m:t>
                                </m:r>
                              </m:e>
                              <m:e>
                                <m:r>
                                  <a:rPr lang="en-US" i="1" smtClean="0">
                                    <a:latin typeface="Cambria Math" panose="02040503050406030204" pitchFamily="18" charset="0"/>
                                  </a:rPr>
                                  <m:t>1</m:t>
                                </m:r>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4</m:t>
                                </m:r>
                              </m:e>
                              <m:e>
                                <m:r>
                                  <a:rPr lang="en-US" i="1">
                                    <a:latin typeface="Cambria Math" panose="02040503050406030204" pitchFamily="18" charset="0"/>
                                  </a:rPr>
                                  <m:t>5</m:t>
                                </m:r>
                              </m:e>
                              <m:e>
                                <m:r>
                                  <a:rPr lang="en-US" i="1">
                                    <a:latin typeface="Cambria Math" panose="02040503050406030204" pitchFamily="18" charset="0"/>
                                  </a:rPr>
                                  <m:t>6</m:t>
                                </m:r>
                              </m:e>
                            </m:mr>
                          </m:m>
                        </m:e>
                      </m:d>
                    </m:oMath>
                  </m:oMathPara>
                </a14:m>
                <a:endParaRPr lang="en-US" dirty="0"/>
              </a:p>
            </p:txBody>
          </p:sp>
        </mc:Choice>
        <mc:Fallback xmlns="">
          <p:sp>
            <p:nvSpPr>
              <p:cNvPr id="5" name="TextBox 4">
                <a:extLst>
                  <a:ext uri="{FF2B5EF4-FFF2-40B4-BE49-F238E27FC236}">
                    <a16:creationId xmlns:a16="http://schemas.microsoft.com/office/drawing/2014/main" id="{11BDEB8C-20D8-8547-9D2C-512587ABEF4F}"/>
                  </a:ext>
                </a:extLst>
              </p:cNvPr>
              <p:cNvSpPr txBox="1">
                <a:spLocks noRot="1" noChangeAspect="1" noMove="1" noResize="1" noEditPoints="1" noAdjustHandles="1" noChangeArrowheads="1" noChangeShapeType="1" noTextEdit="1"/>
              </p:cNvSpPr>
              <p:nvPr/>
            </p:nvSpPr>
            <p:spPr>
              <a:xfrm>
                <a:off x="2485381" y="4780304"/>
                <a:ext cx="3665940" cy="732573"/>
              </a:xfrm>
              <a:prstGeom prst="rect">
                <a:avLst/>
              </a:prstGeom>
              <a:blipFill>
                <a:blip r:embed="rId3"/>
                <a:stretch>
                  <a:fillRect b="-847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511AF55-674D-2945-B986-8B3E0E7D71A7}"/>
              </a:ext>
            </a:extLst>
          </p:cNvPr>
          <p:cNvSpPr txBox="1"/>
          <p:nvPr/>
        </p:nvSpPr>
        <p:spPr>
          <a:xfrm>
            <a:off x="2315815" y="5770737"/>
            <a:ext cx="4005071" cy="369332"/>
          </a:xfrm>
          <a:prstGeom prst="rect">
            <a:avLst/>
          </a:prstGeom>
          <a:noFill/>
        </p:spPr>
        <p:txBody>
          <a:bodyPr wrap="none" rtlCol="0">
            <a:spAutoFit/>
          </a:bodyPr>
          <a:lstStyle/>
          <a:p>
            <a:r>
              <a:rPr lang="en-US" dirty="0"/>
              <a:t>Works whether you pre- or post-multiply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97A3026-D43C-3F4C-824F-8686E724A23B}"/>
                  </a:ext>
                </a:extLst>
              </p:cNvPr>
              <p:cNvSpPr txBox="1"/>
              <p:nvPr/>
            </p:nvSpPr>
            <p:spPr>
              <a:xfrm>
                <a:off x="6151321" y="3866813"/>
                <a:ext cx="2532041" cy="646331"/>
              </a:xfrm>
              <a:prstGeom prst="rect">
                <a:avLst/>
              </a:prstGeom>
              <a:noFill/>
            </p:spPr>
            <p:txBody>
              <a:bodyPr wrap="square" rtlCol="0">
                <a:spAutoFit/>
              </a:bodyPr>
              <a:lstStyle/>
              <a:p>
                <a:r>
                  <a:rPr lang="en-US" dirty="0">
                    <a:solidFill>
                      <a:schemeClr val="accent5">
                        <a:lumMod val="75000"/>
                      </a:schemeClr>
                    </a:solidFill>
                  </a:rPr>
                  <a:t>Identity matrix denoted by </a:t>
                </a:r>
                <a14:m>
                  <m:oMath xmlns:m="http://schemas.openxmlformats.org/officeDocument/2006/math">
                    <m:r>
                      <a:rPr lang="en-US" b="0" i="1" smtClean="0">
                        <a:solidFill>
                          <a:schemeClr val="accent5">
                            <a:lumMod val="75000"/>
                          </a:schemeClr>
                        </a:solidFill>
                        <a:latin typeface="Cambria Math" panose="02040503050406030204" pitchFamily="18" charset="0"/>
                      </a:rPr>
                      <m:t>𝐼</m:t>
                    </m:r>
                  </m:oMath>
                </a14:m>
                <a:r>
                  <a:rPr lang="en-US" dirty="0">
                    <a:solidFill>
                      <a:schemeClr val="accent5">
                        <a:lumMod val="75000"/>
                      </a:schemeClr>
                    </a:solidFill>
                  </a:rPr>
                  <a:t>, e.g. </a:t>
                </a:r>
                <a14:m>
                  <m:oMath xmlns:m="http://schemas.openxmlformats.org/officeDocument/2006/math">
                    <m:sSub>
                      <m:sSubPr>
                        <m:ctrlPr>
                          <a:rPr lang="en-US" i="1" smtClean="0">
                            <a:solidFill>
                              <a:schemeClr val="accent5">
                                <a:lumMod val="75000"/>
                              </a:schemeClr>
                            </a:solidFill>
                            <a:latin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rPr>
                          <m:t>𝐼</m:t>
                        </m:r>
                      </m:e>
                      <m:sub>
                        <m:r>
                          <a:rPr lang="en-US" b="0" i="1" smtClean="0">
                            <a:solidFill>
                              <a:schemeClr val="accent5">
                                <a:lumMod val="75000"/>
                              </a:schemeClr>
                            </a:solidFill>
                            <a:latin typeface="Cambria Math" panose="02040503050406030204" pitchFamily="18" charset="0"/>
                          </a:rPr>
                          <m:t>2</m:t>
                        </m:r>
                      </m:sub>
                    </m:sSub>
                  </m:oMath>
                </a14:m>
                <a:r>
                  <a:rPr lang="en-US" dirty="0">
                    <a:solidFill>
                      <a:schemeClr val="accent5">
                        <a:lumMod val="75000"/>
                      </a:schemeClr>
                    </a:solidFill>
                  </a:rPr>
                  <a:t>, and </a:t>
                </a:r>
                <a14:m>
                  <m:oMath xmlns:m="http://schemas.openxmlformats.org/officeDocument/2006/math">
                    <m:sSub>
                      <m:sSubPr>
                        <m:ctrlPr>
                          <a:rPr lang="en-US" i="1">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𝐼</m:t>
                        </m:r>
                      </m:e>
                      <m:sub>
                        <m:r>
                          <a:rPr lang="en-US" b="0" i="1" smtClean="0">
                            <a:solidFill>
                              <a:schemeClr val="accent5">
                                <a:lumMod val="75000"/>
                              </a:schemeClr>
                            </a:solidFill>
                            <a:latin typeface="Cambria Math" panose="02040503050406030204" pitchFamily="18" charset="0"/>
                          </a:rPr>
                          <m:t>3</m:t>
                        </m:r>
                      </m:sub>
                    </m:sSub>
                  </m:oMath>
                </a14:m>
                <a:endParaRPr lang="en-US" dirty="0">
                  <a:solidFill>
                    <a:schemeClr val="accent5">
                      <a:lumMod val="75000"/>
                    </a:schemeClr>
                  </a:solidFill>
                </a:endParaRPr>
              </a:p>
            </p:txBody>
          </p:sp>
        </mc:Choice>
        <mc:Fallback xmlns="">
          <p:sp>
            <p:nvSpPr>
              <p:cNvPr id="7" name="TextBox 6">
                <a:extLst>
                  <a:ext uri="{FF2B5EF4-FFF2-40B4-BE49-F238E27FC236}">
                    <a16:creationId xmlns:a16="http://schemas.microsoft.com/office/drawing/2014/main" id="{E97A3026-D43C-3F4C-824F-8686E724A23B}"/>
                  </a:ext>
                </a:extLst>
              </p:cNvPr>
              <p:cNvSpPr txBox="1">
                <a:spLocks noRot="1" noChangeAspect="1" noMove="1" noResize="1" noEditPoints="1" noAdjustHandles="1" noChangeArrowheads="1" noChangeShapeType="1" noTextEdit="1"/>
              </p:cNvSpPr>
              <p:nvPr/>
            </p:nvSpPr>
            <p:spPr>
              <a:xfrm>
                <a:off x="6151321" y="3866813"/>
                <a:ext cx="2532041" cy="646331"/>
              </a:xfrm>
              <a:prstGeom prst="rect">
                <a:avLst/>
              </a:prstGeom>
              <a:blipFill>
                <a:blip r:embed="rId4"/>
                <a:stretch>
                  <a:fillRect l="-1493" t="-1923" b="-15385"/>
                </a:stretch>
              </a:blipFill>
            </p:spPr>
            <p:txBody>
              <a:bodyPr/>
              <a:lstStyle/>
              <a:p>
                <a:r>
                  <a:rPr lang="en-US">
                    <a:noFill/>
                  </a:rPr>
                  <a:t> </a:t>
                </a:r>
              </a:p>
            </p:txBody>
          </p:sp>
        </mc:Fallback>
      </mc:AlternateContent>
    </p:spTree>
    <p:extLst>
      <p:ext uri="{BB962C8B-B14F-4D97-AF65-F5344CB8AC3E}">
        <p14:creationId xmlns:p14="http://schemas.microsoft.com/office/powerpoint/2010/main" val="3035364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6E8E-3A16-AA4D-B454-88931A0BDB4D}"/>
              </a:ext>
            </a:extLst>
          </p:cNvPr>
          <p:cNvSpPr>
            <a:spLocks noGrp="1"/>
          </p:cNvSpPr>
          <p:nvPr>
            <p:ph type="title"/>
          </p:nvPr>
        </p:nvSpPr>
        <p:spPr/>
        <p:txBody>
          <a:bodyPr/>
          <a:lstStyle/>
          <a:p>
            <a:r>
              <a:rPr lang="en-US" dirty="0"/>
              <a:t>Identity matrix</a:t>
            </a:r>
          </a:p>
        </p:txBody>
      </p:sp>
      <p:sp>
        <p:nvSpPr>
          <p:cNvPr id="3" name="Content Placeholder 2">
            <a:extLst>
              <a:ext uri="{FF2B5EF4-FFF2-40B4-BE49-F238E27FC236}">
                <a16:creationId xmlns:a16="http://schemas.microsoft.com/office/drawing/2014/main" id="{04469724-34D5-1E4F-A56E-FBC05706CE21}"/>
              </a:ext>
            </a:extLst>
          </p:cNvPr>
          <p:cNvSpPr>
            <a:spLocks noGrp="1"/>
          </p:cNvSpPr>
          <p:nvPr>
            <p:ph idx="1"/>
          </p:nvPr>
        </p:nvSpPr>
        <p:spPr/>
        <p:txBody>
          <a:bodyPr/>
          <a:lstStyle/>
          <a:p>
            <a:pPr marL="0" indent="0">
              <a:buNone/>
            </a:pPr>
            <a:r>
              <a:rPr lang="en-US" dirty="0"/>
              <a:t>The identity matrix is a square matrix with ones on the diagonal and zeros everywhere else. Whenever, you multiply with the identity matrix you get the same answer (like multiplying scalars by one)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49F6D1-8202-1041-8B2A-59800E74B576}"/>
                  </a:ext>
                </a:extLst>
              </p:cNvPr>
              <p:cNvSpPr txBox="1"/>
              <p:nvPr/>
            </p:nvSpPr>
            <p:spPr>
              <a:xfrm>
                <a:off x="1900989" y="3963547"/>
                <a:ext cx="2790186"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plcHide m:val="on"/>
                              <m:mcs>
                                <m:mc>
                                  <m:mcPr>
                                    <m:count m:val="2"/>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mr>
                          </m:m>
                        </m:e>
                      </m:d>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6</m:t>
                                </m:r>
                              </m:e>
                              <m:e>
                                <m:r>
                                  <a:rPr lang="en-US" b="0" i="1" smtClean="0">
                                    <a:latin typeface="Cambria Math" panose="02040503050406030204" pitchFamily="18" charset="0"/>
                                  </a:rPr>
                                  <m:t>7</m:t>
                                </m:r>
                              </m:e>
                            </m:mr>
                            <m:mr>
                              <m:e>
                                <m:r>
                                  <a:rPr lang="en-US" b="0" i="1" smtClean="0">
                                    <a:latin typeface="Cambria Math" panose="02040503050406030204" pitchFamily="18" charset="0"/>
                                  </a:rPr>
                                  <m:t>12</m:t>
                                </m:r>
                              </m:e>
                              <m:e>
                                <m:r>
                                  <a:rPr lang="en-US" b="0" i="1" smtClean="0">
                                    <a:latin typeface="Cambria Math" panose="02040503050406030204" pitchFamily="18" charset="0"/>
                                  </a:rPr>
                                  <m:t>2</m:t>
                                </m:r>
                              </m:e>
                            </m:mr>
                          </m:m>
                        </m:e>
                      </m:d>
                    </m:oMath>
                  </m:oMathPara>
                </a14:m>
                <a:endParaRPr lang="en-US" dirty="0"/>
              </a:p>
            </p:txBody>
          </p:sp>
        </mc:Choice>
        <mc:Fallback xmlns="">
          <p:sp>
            <p:nvSpPr>
              <p:cNvPr id="4" name="TextBox 3">
                <a:extLst>
                  <a:ext uri="{FF2B5EF4-FFF2-40B4-BE49-F238E27FC236}">
                    <a16:creationId xmlns:a16="http://schemas.microsoft.com/office/drawing/2014/main" id="{7B49F6D1-8202-1041-8B2A-59800E74B576}"/>
                  </a:ext>
                </a:extLst>
              </p:cNvPr>
              <p:cNvSpPr txBox="1">
                <a:spLocks noRot="1" noChangeAspect="1" noMove="1" noResize="1" noEditPoints="1" noAdjustHandles="1" noChangeArrowheads="1" noChangeShapeType="1" noTextEdit="1"/>
              </p:cNvSpPr>
              <p:nvPr/>
            </p:nvSpPr>
            <p:spPr>
              <a:xfrm>
                <a:off x="1900989" y="3963547"/>
                <a:ext cx="2790186" cy="461921"/>
              </a:xfrm>
              <a:prstGeom prst="rect">
                <a:avLst/>
              </a:prstGeom>
              <a:blipFill>
                <a:blip r:embed="rId2"/>
                <a:stretch>
                  <a:fillRect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BDEB8C-20D8-8547-9D2C-512587ABEF4F}"/>
                  </a:ext>
                </a:extLst>
              </p:cNvPr>
              <p:cNvSpPr txBox="1"/>
              <p:nvPr/>
            </p:nvSpPr>
            <p:spPr>
              <a:xfrm>
                <a:off x="2485381" y="4780304"/>
                <a:ext cx="3665940"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6</m:t>
                                </m:r>
                              </m:e>
                            </m:mr>
                          </m:m>
                        </m:e>
                      </m:d>
                      <m:d>
                        <m:dPr>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0</m:t>
                                </m:r>
                              </m:e>
                              <m:e>
                                <m:r>
                                  <a:rPr lang="en-US" i="1" smtClean="0">
                                    <a:latin typeface="Cambria Math" panose="02040503050406030204" pitchFamily="18" charset="0"/>
                                  </a:rPr>
                                  <m:t>1</m:t>
                                </m:r>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4</m:t>
                                </m:r>
                              </m:e>
                              <m:e>
                                <m:r>
                                  <a:rPr lang="en-US" i="1">
                                    <a:latin typeface="Cambria Math" panose="02040503050406030204" pitchFamily="18" charset="0"/>
                                  </a:rPr>
                                  <m:t>5</m:t>
                                </m:r>
                              </m:e>
                              <m:e>
                                <m:r>
                                  <a:rPr lang="en-US" i="1">
                                    <a:latin typeface="Cambria Math" panose="02040503050406030204" pitchFamily="18" charset="0"/>
                                  </a:rPr>
                                  <m:t>6</m:t>
                                </m:r>
                              </m:e>
                            </m:mr>
                          </m:m>
                        </m:e>
                      </m:d>
                    </m:oMath>
                  </m:oMathPara>
                </a14:m>
                <a:endParaRPr lang="en-US" dirty="0"/>
              </a:p>
            </p:txBody>
          </p:sp>
        </mc:Choice>
        <mc:Fallback xmlns="">
          <p:sp>
            <p:nvSpPr>
              <p:cNvPr id="5" name="TextBox 4">
                <a:extLst>
                  <a:ext uri="{FF2B5EF4-FFF2-40B4-BE49-F238E27FC236}">
                    <a16:creationId xmlns:a16="http://schemas.microsoft.com/office/drawing/2014/main" id="{11BDEB8C-20D8-8547-9D2C-512587ABEF4F}"/>
                  </a:ext>
                </a:extLst>
              </p:cNvPr>
              <p:cNvSpPr txBox="1">
                <a:spLocks noRot="1" noChangeAspect="1" noMove="1" noResize="1" noEditPoints="1" noAdjustHandles="1" noChangeArrowheads="1" noChangeShapeType="1" noTextEdit="1"/>
              </p:cNvSpPr>
              <p:nvPr/>
            </p:nvSpPr>
            <p:spPr>
              <a:xfrm>
                <a:off x="2485381" y="4780304"/>
                <a:ext cx="3665940" cy="732573"/>
              </a:xfrm>
              <a:prstGeom prst="rect">
                <a:avLst/>
              </a:prstGeom>
              <a:blipFill>
                <a:blip r:embed="rId3"/>
                <a:stretch>
                  <a:fillRect b="-847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511AF55-674D-2945-B986-8B3E0E7D71A7}"/>
              </a:ext>
            </a:extLst>
          </p:cNvPr>
          <p:cNvSpPr txBox="1"/>
          <p:nvPr/>
        </p:nvSpPr>
        <p:spPr>
          <a:xfrm>
            <a:off x="2315815" y="5770737"/>
            <a:ext cx="4005071" cy="369332"/>
          </a:xfrm>
          <a:prstGeom prst="rect">
            <a:avLst/>
          </a:prstGeom>
          <a:noFill/>
        </p:spPr>
        <p:txBody>
          <a:bodyPr wrap="none" rtlCol="0">
            <a:spAutoFit/>
          </a:bodyPr>
          <a:lstStyle/>
          <a:p>
            <a:r>
              <a:rPr lang="en-US" dirty="0"/>
              <a:t>Works whether you pre- or post-multiply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97A3026-D43C-3F4C-824F-8686E724A23B}"/>
                  </a:ext>
                </a:extLst>
              </p:cNvPr>
              <p:cNvSpPr txBox="1"/>
              <p:nvPr/>
            </p:nvSpPr>
            <p:spPr>
              <a:xfrm>
                <a:off x="6151321" y="3866813"/>
                <a:ext cx="2532041" cy="646331"/>
              </a:xfrm>
              <a:prstGeom prst="rect">
                <a:avLst/>
              </a:prstGeom>
              <a:noFill/>
            </p:spPr>
            <p:txBody>
              <a:bodyPr wrap="square" rtlCol="0">
                <a:spAutoFit/>
              </a:bodyPr>
              <a:lstStyle/>
              <a:p>
                <a:r>
                  <a:rPr lang="en-US" dirty="0">
                    <a:solidFill>
                      <a:schemeClr val="accent5">
                        <a:lumMod val="75000"/>
                      </a:schemeClr>
                    </a:solidFill>
                  </a:rPr>
                  <a:t>Identity matrix denoted by </a:t>
                </a:r>
                <a14:m>
                  <m:oMath xmlns:m="http://schemas.openxmlformats.org/officeDocument/2006/math">
                    <m:r>
                      <a:rPr lang="en-US" b="0" i="1" smtClean="0">
                        <a:solidFill>
                          <a:schemeClr val="accent5">
                            <a:lumMod val="75000"/>
                          </a:schemeClr>
                        </a:solidFill>
                        <a:latin typeface="Cambria Math" panose="02040503050406030204" pitchFamily="18" charset="0"/>
                      </a:rPr>
                      <m:t>𝐼</m:t>
                    </m:r>
                  </m:oMath>
                </a14:m>
                <a:r>
                  <a:rPr lang="en-US" dirty="0">
                    <a:solidFill>
                      <a:schemeClr val="accent5">
                        <a:lumMod val="75000"/>
                      </a:schemeClr>
                    </a:solidFill>
                  </a:rPr>
                  <a:t>, e.g. </a:t>
                </a:r>
                <a14:m>
                  <m:oMath xmlns:m="http://schemas.openxmlformats.org/officeDocument/2006/math">
                    <m:sSub>
                      <m:sSubPr>
                        <m:ctrlPr>
                          <a:rPr lang="en-US" i="1" smtClean="0">
                            <a:solidFill>
                              <a:schemeClr val="accent5">
                                <a:lumMod val="75000"/>
                              </a:schemeClr>
                            </a:solidFill>
                            <a:latin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rPr>
                          <m:t>𝐼</m:t>
                        </m:r>
                      </m:e>
                      <m:sub>
                        <m:r>
                          <a:rPr lang="en-US" b="0" i="1" smtClean="0">
                            <a:solidFill>
                              <a:schemeClr val="accent5">
                                <a:lumMod val="75000"/>
                              </a:schemeClr>
                            </a:solidFill>
                            <a:latin typeface="Cambria Math" panose="02040503050406030204" pitchFamily="18" charset="0"/>
                          </a:rPr>
                          <m:t>2</m:t>
                        </m:r>
                      </m:sub>
                    </m:sSub>
                  </m:oMath>
                </a14:m>
                <a:r>
                  <a:rPr lang="en-US" dirty="0">
                    <a:solidFill>
                      <a:schemeClr val="accent5">
                        <a:lumMod val="75000"/>
                      </a:schemeClr>
                    </a:solidFill>
                  </a:rPr>
                  <a:t>, and </a:t>
                </a:r>
                <a14:m>
                  <m:oMath xmlns:m="http://schemas.openxmlformats.org/officeDocument/2006/math">
                    <m:sSub>
                      <m:sSubPr>
                        <m:ctrlPr>
                          <a:rPr lang="en-US" i="1">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𝐼</m:t>
                        </m:r>
                      </m:e>
                      <m:sub>
                        <m:r>
                          <a:rPr lang="en-US" b="0" i="1" smtClean="0">
                            <a:solidFill>
                              <a:schemeClr val="accent5">
                                <a:lumMod val="75000"/>
                              </a:schemeClr>
                            </a:solidFill>
                            <a:latin typeface="Cambria Math" panose="02040503050406030204" pitchFamily="18" charset="0"/>
                          </a:rPr>
                          <m:t>3</m:t>
                        </m:r>
                      </m:sub>
                    </m:sSub>
                  </m:oMath>
                </a14:m>
                <a:endParaRPr lang="en-US" dirty="0">
                  <a:solidFill>
                    <a:schemeClr val="accent5">
                      <a:lumMod val="75000"/>
                    </a:schemeClr>
                  </a:solidFill>
                </a:endParaRPr>
              </a:p>
            </p:txBody>
          </p:sp>
        </mc:Choice>
        <mc:Fallback xmlns="">
          <p:sp>
            <p:nvSpPr>
              <p:cNvPr id="7" name="TextBox 6">
                <a:extLst>
                  <a:ext uri="{FF2B5EF4-FFF2-40B4-BE49-F238E27FC236}">
                    <a16:creationId xmlns:a16="http://schemas.microsoft.com/office/drawing/2014/main" id="{E97A3026-D43C-3F4C-824F-8686E724A23B}"/>
                  </a:ext>
                </a:extLst>
              </p:cNvPr>
              <p:cNvSpPr txBox="1">
                <a:spLocks noRot="1" noChangeAspect="1" noMove="1" noResize="1" noEditPoints="1" noAdjustHandles="1" noChangeArrowheads="1" noChangeShapeType="1" noTextEdit="1"/>
              </p:cNvSpPr>
              <p:nvPr/>
            </p:nvSpPr>
            <p:spPr>
              <a:xfrm>
                <a:off x="6151321" y="3866813"/>
                <a:ext cx="2532041" cy="646331"/>
              </a:xfrm>
              <a:prstGeom prst="rect">
                <a:avLst/>
              </a:prstGeom>
              <a:blipFill>
                <a:blip r:embed="rId4"/>
                <a:stretch>
                  <a:fillRect l="-1493" t="-1923" b="-15385"/>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5336D82D-C79D-6843-87B1-E5CCD9276823}"/>
              </a:ext>
            </a:extLst>
          </p:cNvPr>
          <p:cNvCxnSpPr>
            <a:cxnSpLocks/>
          </p:cNvCxnSpPr>
          <p:nvPr/>
        </p:nvCxnSpPr>
        <p:spPr>
          <a:xfrm flipV="1">
            <a:off x="995599" y="4425469"/>
            <a:ext cx="963830" cy="35483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FF57026-8539-CA41-9646-DDDB7F9F7CAF}"/>
              </a:ext>
            </a:extLst>
          </p:cNvPr>
          <p:cNvCxnSpPr>
            <a:cxnSpLocks/>
          </p:cNvCxnSpPr>
          <p:nvPr/>
        </p:nvCxnSpPr>
        <p:spPr>
          <a:xfrm flipH="1" flipV="1">
            <a:off x="4771380" y="5512877"/>
            <a:ext cx="2014273" cy="25786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A0791C1-9E01-0B4F-8E44-CC187A24928D}"/>
                  </a:ext>
                </a:extLst>
              </p:cNvPr>
              <p:cNvSpPr/>
              <p:nvPr/>
            </p:nvSpPr>
            <p:spPr>
              <a:xfrm>
                <a:off x="628650" y="4644432"/>
                <a:ext cx="4195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𝐼</m:t>
                          </m:r>
                        </m:e>
                        <m:sub>
                          <m:r>
                            <a:rPr lang="en-US" i="1">
                              <a:solidFill>
                                <a:schemeClr val="accent5">
                                  <a:lumMod val="75000"/>
                                </a:schemeClr>
                              </a:solidFill>
                              <a:latin typeface="Cambria Math" panose="02040503050406030204" pitchFamily="18" charset="0"/>
                            </a:rPr>
                            <m:t>2</m:t>
                          </m:r>
                        </m:sub>
                      </m:sSub>
                    </m:oMath>
                  </m:oMathPara>
                </a14:m>
                <a:endParaRPr lang="en-US" dirty="0"/>
              </a:p>
            </p:txBody>
          </p:sp>
        </mc:Choice>
        <mc:Fallback xmlns="">
          <p:sp>
            <p:nvSpPr>
              <p:cNvPr id="14" name="Rectangle 13">
                <a:extLst>
                  <a:ext uri="{FF2B5EF4-FFF2-40B4-BE49-F238E27FC236}">
                    <a16:creationId xmlns:a16="http://schemas.microsoft.com/office/drawing/2014/main" id="{EA0791C1-9E01-0B4F-8E44-CC187A24928D}"/>
                  </a:ext>
                </a:extLst>
              </p:cNvPr>
              <p:cNvSpPr>
                <a:spLocks noRot="1" noChangeAspect="1" noMove="1" noResize="1" noEditPoints="1" noAdjustHandles="1" noChangeArrowheads="1" noChangeShapeType="1" noTextEdit="1"/>
              </p:cNvSpPr>
              <p:nvPr/>
            </p:nvSpPr>
            <p:spPr>
              <a:xfrm>
                <a:off x="628650" y="4644432"/>
                <a:ext cx="41953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6EE3CAD-59E5-2B49-9A1C-F6B715ED125B}"/>
                  </a:ext>
                </a:extLst>
              </p:cNvPr>
              <p:cNvSpPr/>
              <p:nvPr/>
            </p:nvSpPr>
            <p:spPr>
              <a:xfrm>
                <a:off x="6766197" y="5611697"/>
                <a:ext cx="4195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𝐼</m:t>
                          </m:r>
                        </m:e>
                        <m:sub>
                          <m:r>
                            <a:rPr lang="en-US" b="0" i="1" smtClean="0">
                              <a:solidFill>
                                <a:schemeClr val="accent5">
                                  <a:lumMod val="75000"/>
                                </a:schemeClr>
                              </a:solidFill>
                              <a:latin typeface="Cambria Math" panose="02040503050406030204" pitchFamily="18" charset="0"/>
                            </a:rPr>
                            <m:t>3</m:t>
                          </m:r>
                        </m:sub>
                      </m:sSub>
                    </m:oMath>
                  </m:oMathPara>
                </a14:m>
                <a:endParaRPr lang="en-US" dirty="0"/>
              </a:p>
            </p:txBody>
          </p:sp>
        </mc:Choice>
        <mc:Fallback xmlns="">
          <p:sp>
            <p:nvSpPr>
              <p:cNvPr id="15" name="Rectangle 14">
                <a:extLst>
                  <a:ext uri="{FF2B5EF4-FFF2-40B4-BE49-F238E27FC236}">
                    <a16:creationId xmlns:a16="http://schemas.microsoft.com/office/drawing/2014/main" id="{A6EE3CAD-59E5-2B49-9A1C-F6B715ED125B}"/>
                  </a:ext>
                </a:extLst>
              </p:cNvPr>
              <p:cNvSpPr>
                <a:spLocks noRot="1" noChangeAspect="1" noMove="1" noResize="1" noEditPoints="1" noAdjustHandles="1" noChangeArrowheads="1" noChangeShapeType="1" noTextEdit="1"/>
              </p:cNvSpPr>
              <p:nvPr/>
            </p:nvSpPr>
            <p:spPr>
              <a:xfrm>
                <a:off x="6766197" y="5611697"/>
                <a:ext cx="419537"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2156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80ED-B6AA-E548-BE37-3BFAD9781236}"/>
              </a:ext>
            </a:extLst>
          </p:cNvPr>
          <p:cNvSpPr>
            <a:spLocks noGrp="1"/>
          </p:cNvSpPr>
          <p:nvPr>
            <p:ph type="title"/>
          </p:nvPr>
        </p:nvSpPr>
        <p:spPr/>
        <p:txBody>
          <a:bodyPr/>
          <a:lstStyle/>
          <a:p>
            <a:r>
              <a:rPr lang="en-US" dirty="0"/>
              <a:t>Inverse matrix</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A836E86-857F-284F-9706-ADC6D16B242F}"/>
                  </a:ext>
                </a:extLst>
              </p:cNvPr>
              <p:cNvSpPr>
                <a:spLocks noGrp="1"/>
              </p:cNvSpPr>
              <p:nvPr>
                <p:ph idx="1"/>
              </p:nvPr>
            </p:nvSpPr>
            <p:spPr>
              <a:xfrm>
                <a:off x="408644" y="1732394"/>
                <a:ext cx="5222135" cy="4682155"/>
              </a:xfrm>
            </p:spPr>
            <p:txBody>
              <a:bodyPr>
                <a:normAutofit fontScale="85000" lnSpcReduction="20000"/>
              </a:bodyPr>
              <a:lstStyle/>
              <a:p>
                <a:pPr marL="0" indent="0">
                  <a:buNone/>
                </a:pPr>
                <a:r>
                  <a:rPr lang="en-US" dirty="0"/>
                  <a:t>For a matrix </a:t>
                </a:r>
                <a14:m>
                  <m:oMath xmlns:m="http://schemas.openxmlformats.org/officeDocument/2006/math">
                    <m:r>
                      <a:rPr lang="en-US" b="0" i="1" smtClean="0">
                        <a:latin typeface="Cambria Math" panose="02040503050406030204" pitchFamily="18" charset="0"/>
                      </a:rPr>
                      <m:t>𝐴</m:t>
                    </m:r>
                  </m:oMath>
                </a14:m>
                <a:r>
                  <a:rPr lang="en-US" dirty="0"/>
                  <a:t> it’s inverse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−1</m:t>
                        </m:r>
                      </m:sup>
                    </m:sSup>
                  </m:oMath>
                </a14:m>
                <a:r>
                  <a:rPr lang="en-US" dirty="0"/>
                  <a:t> is such that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−1</m:t>
                          </m:r>
                        </m:sup>
                      </m:sSup>
                      <m:r>
                        <a:rPr lang="en-US" b="0" i="1" smtClean="0">
                          <a:latin typeface="Cambria Math" panose="02040503050406030204" pitchFamily="18" charset="0"/>
                        </a:rPr>
                        <m:t>𝐴</m:t>
                      </m:r>
                    </m:oMath>
                  </m:oMathPara>
                </a14:m>
                <a:endParaRPr lang="en-US" dirty="0"/>
              </a:p>
              <a:p>
                <a:pPr marL="0" indent="0">
                  <a:buNone/>
                </a:pPr>
                <a:endParaRPr lang="en-US" dirty="0"/>
              </a:p>
              <a:p>
                <a:pPr marL="0" indent="0">
                  <a:buNone/>
                </a:pPr>
                <a:r>
                  <a:rPr lang="en-US" dirty="0"/>
                  <a:t>E.g.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4</m:t>
                                  </m:r>
                                </m:e>
                                <m:e>
                                  <m:r>
                                    <a:rPr lang="en-US" b="0" i="1" smtClean="0">
                                      <a:latin typeface="Cambria Math" panose="02040503050406030204" pitchFamily="18" charset="0"/>
                                    </a:rPr>
                                    <m:t>7</m:t>
                                  </m:r>
                                </m:e>
                              </m:mr>
                              <m:mr>
                                <m:e>
                                  <m:r>
                                    <a:rPr lang="en-US" b="0" i="1" smtClean="0">
                                      <a:latin typeface="Cambria Math" panose="02040503050406030204" pitchFamily="18" charset="0"/>
                                    </a:rPr>
                                    <m:t>2</m:t>
                                  </m:r>
                                </m:e>
                                <m:e>
                                  <m:r>
                                    <a:rPr lang="en-US" b="0" i="1" smtClean="0">
                                      <a:latin typeface="Cambria Math" panose="02040503050406030204" pitchFamily="18" charset="0"/>
                                    </a:rPr>
                                    <m:t>6</m:t>
                                  </m:r>
                                </m:e>
                              </m:mr>
                            </m:m>
                          </m:e>
                        </m:d>
                      </m:e>
                      <m:sup>
                        <m:r>
                          <a:rPr lang="en-US" b="0" i="1" smtClean="0">
                            <a:latin typeface="Cambria Math" panose="02040503050406030204" pitchFamily="18" charset="0"/>
                          </a:rPr>
                          <m:t>−1</m:t>
                        </m:r>
                      </m:sup>
                    </m:sSup>
                    <m:r>
                      <a:rPr lang="en-US" b="0" i="0" smtClean="0">
                        <a:latin typeface="Cambria Math" panose="02040503050406030204" pitchFamily="18" charset="0"/>
                      </a:rPr>
                      <m:t>=</m:t>
                    </m:r>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.6</m:t>
                              </m:r>
                            </m:e>
                            <m:e>
                              <m:r>
                                <a:rPr lang="en-US" b="0" i="1" smtClean="0">
                                  <a:latin typeface="Cambria Math" panose="02040503050406030204" pitchFamily="18" charset="0"/>
                                </a:rPr>
                                <m:t>−0.7</m:t>
                              </m:r>
                            </m:e>
                          </m:mr>
                          <m:mr>
                            <m:e>
                              <m:r>
                                <a:rPr lang="en-US" b="0" i="1" smtClean="0">
                                  <a:latin typeface="Cambria Math" panose="02040503050406030204" pitchFamily="18" charset="0"/>
                                </a:rPr>
                                <m:t>−0.2</m:t>
                              </m:r>
                            </m:e>
                            <m:e>
                              <m:r>
                                <a:rPr lang="en-US" b="0" i="1" smtClean="0">
                                  <a:latin typeface="Cambria Math" panose="02040503050406030204" pitchFamily="18" charset="0"/>
                                </a:rPr>
                                <m:t>0.4</m:t>
                              </m:r>
                            </m:e>
                          </m:mr>
                        </m:m>
                      </m:e>
                    </m:d>
                  </m:oMath>
                </a14:m>
                <a:endParaRPr lang="en-US" dirty="0"/>
              </a:p>
              <a:p>
                <a:pPr marL="0" indent="0">
                  <a:buNone/>
                </a:pPr>
                <a:endParaRPr lang="en-US" dirty="0"/>
              </a:p>
              <a:p>
                <a:pPr marL="0" indent="0">
                  <a:buNone/>
                </a:pPr>
                <a:r>
                  <a:rPr lang="en-US" dirty="0"/>
                  <a:t>Not all matrices have an inverse (most don’t) – they have to be square and </a:t>
                </a:r>
                <a:r>
                  <a:rPr lang="en-US" i="1" dirty="0">
                    <a:solidFill>
                      <a:srgbClr val="1D41FF"/>
                    </a:solidFill>
                  </a:rPr>
                  <a:t>nonsingular</a:t>
                </a:r>
                <a:endParaRPr lang="en-US" dirty="0">
                  <a:solidFill>
                    <a:srgbClr val="1D41FF"/>
                  </a:solidFill>
                </a:endParaRPr>
              </a:p>
              <a:p>
                <a:pPr marL="0" indent="0">
                  <a:buNone/>
                </a:pPr>
                <a:r>
                  <a:rPr lang="en-US" dirty="0"/>
                  <a:t>Calculating an inverse is quite involved but </a:t>
                </a:r>
                <a:r>
                  <a:rPr lang="en-US" dirty="0">
                    <a:latin typeface="Courier" pitchFamily="2" charset="0"/>
                  </a:rPr>
                  <a:t>R</a:t>
                </a:r>
                <a:r>
                  <a:rPr lang="en-US" dirty="0"/>
                  <a:t> can do it for you with the </a:t>
                </a:r>
                <a:r>
                  <a:rPr lang="en-US" dirty="0">
                    <a:latin typeface="Courier" pitchFamily="2" charset="0"/>
                  </a:rPr>
                  <a:t>solve</a:t>
                </a:r>
                <a:r>
                  <a:rPr lang="en-US" dirty="0"/>
                  <a:t> command</a:t>
                </a:r>
              </a:p>
            </p:txBody>
          </p:sp>
        </mc:Choice>
        <mc:Fallback xmlns="">
          <p:sp>
            <p:nvSpPr>
              <p:cNvPr id="4" name="Content Placeholder 3">
                <a:extLst>
                  <a:ext uri="{FF2B5EF4-FFF2-40B4-BE49-F238E27FC236}">
                    <a16:creationId xmlns:a16="http://schemas.microsoft.com/office/drawing/2014/main" id="{DA836E86-857F-284F-9706-ADC6D16B242F}"/>
                  </a:ext>
                </a:extLst>
              </p:cNvPr>
              <p:cNvSpPr>
                <a:spLocks noGrp="1" noRot="1" noChangeAspect="1" noMove="1" noResize="1" noEditPoints="1" noAdjustHandles="1" noChangeArrowheads="1" noChangeShapeType="1" noTextEdit="1"/>
              </p:cNvSpPr>
              <p:nvPr>
                <p:ph idx="1"/>
              </p:nvPr>
            </p:nvSpPr>
            <p:spPr>
              <a:xfrm>
                <a:off x="408644" y="1732394"/>
                <a:ext cx="5222135" cy="4682155"/>
              </a:xfrm>
              <a:blipFill>
                <a:blip r:embed="rId2"/>
                <a:stretch>
                  <a:fillRect l="-1699" t="-2162" b="-27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5C08CD9-27BD-3341-BE5B-CECBE4A5B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907" y="1964489"/>
            <a:ext cx="3154617" cy="3439409"/>
          </a:xfrm>
          <a:prstGeom prst="rect">
            <a:avLst/>
          </a:prstGeom>
        </p:spPr>
      </p:pic>
    </p:spTree>
    <p:extLst>
      <p:ext uri="{BB962C8B-B14F-4D97-AF65-F5344CB8AC3E}">
        <p14:creationId xmlns:p14="http://schemas.microsoft.com/office/powerpoint/2010/main" val="141680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049C5-0A24-DD48-A58E-3F086AB34D6C}"/>
              </a:ext>
            </a:extLst>
          </p:cNvPr>
          <p:cNvSpPr>
            <a:spLocks noGrp="1"/>
          </p:cNvSpPr>
          <p:nvPr>
            <p:ph type="ctrTitle"/>
          </p:nvPr>
        </p:nvSpPr>
        <p:spPr/>
        <p:txBody>
          <a:bodyPr/>
          <a:lstStyle/>
          <a:p>
            <a:r>
              <a:rPr lang="en-US" dirty="0"/>
              <a:t>Validation and Cross-validation</a:t>
            </a:r>
          </a:p>
        </p:txBody>
      </p:sp>
      <p:sp>
        <p:nvSpPr>
          <p:cNvPr id="5" name="Subtitle 4">
            <a:extLst>
              <a:ext uri="{FF2B5EF4-FFF2-40B4-BE49-F238E27FC236}">
                <a16:creationId xmlns:a16="http://schemas.microsoft.com/office/drawing/2014/main" id="{5DB9E2B6-4EB4-8B4E-BBF1-406DB8A660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428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FA15-828A-4447-A512-1451D2F6CCCA}"/>
              </a:ext>
            </a:extLst>
          </p:cNvPr>
          <p:cNvSpPr>
            <a:spLocks noGrp="1"/>
          </p:cNvSpPr>
          <p:nvPr>
            <p:ph type="title"/>
          </p:nvPr>
        </p:nvSpPr>
        <p:spPr/>
        <p:txBody>
          <a:bodyPr/>
          <a:lstStyle/>
          <a:p>
            <a:r>
              <a:rPr lang="en-US" dirty="0"/>
              <a:t>Training Error versus Test error </a:t>
            </a:r>
          </a:p>
        </p:txBody>
      </p:sp>
      <p:sp>
        <p:nvSpPr>
          <p:cNvPr id="3" name="Content Placeholder 2">
            <a:extLst>
              <a:ext uri="{FF2B5EF4-FFF2-40B4-BE49-F238E27FC236}">
                <a16:creationId xmlns:a16="http://schemas.microsoft.com/office/drawing/2014/main" id="{0B2325B5-D568-F44A-94EC-E3785C0687B0}"/>
              </a:ext>
            </a:extLst>
          </p:cNvPr>
          <p:cNvSpPr>
            <a:spLocks noGrp="1"/>
          </p:cNvSpPr>
          <p:nvPr>
            <p:ph idx="1"/>
          </p:nvPr>
        </p:nvSpPr>
        <p:spPr/>
        <p:txBody>
          <a:bodyPr>
            <a:normAutofit fontScale="85000" lnSpcReduction="20000"/>
          </a:bodyPr>
          <a:lstStyle/>
          <a:p>
            <a:r>
              <a:rPr lang="en-US" dirty="0"/>
              <a:t>Recall the distinction between the </a:t>
            </a:r>
            <a:r>
              <a:rPr lang="en-US" i="1" dirty="0">
                <a:solidFill>
                  <a:srgbClr val="1D41FF"/>
                </a:solidFill>
              </a:rPr>
              <a:t>test error </a:t>
            </a:r>
            <a:r>
              <a:rPr lang="en-US" dirty="0"/>
              <a:t>and the </a:t>
            </a:r>
            <a:r>
              <a:rPr lang="en-US" i="1" dirty="0">
                <a:solidFill>
                  <a:srgbClr val="1D41FF"/>
                </a:solidFill>
              </a:rPr>
              <a:t>training error</a:t>
            </a:r>
            <a:r>
              <a:rPr lang="en-US" dirty="0"/>
              <a:t>: </a:t>
            </a:r>
          </a:p>
          <a:p>
            <a:r>
              <a:rPr lang="en-US" dirty="0"/>
              <a:t>The </a:t>
            </a:r>
            <a:r>
              <a:rPr lang="en-US" i="1" dirty="0">
                <a:solidFill>
                  <a:srgbClr val="1D41FF"/>
                </a:solidFill>
              </a:rPr>
              <a:t>test error </a:t>
            </a:r>
            <a:r>
              <a:rPr lang="en-US" dirty="0"/>
              <a:t>is the average error that results from using a machine learning method to predict the response on a new observation, i.e., one that was not used in training the method. </a:t>
            </a:r>
          </a:p>
          <a:p>
            <a:r>
              <a:rPr lang="en-US" dirty="0"/>
              <a:t>In contrast, the </a:t>
            </a:r>
            <a:r>
              <a:rPr lang="en-US" i="1" dirty="0">
                <a:solidFill>
                  <a:srgbClr val="1D41FF"/>
                </a:solidFill>
              </a:rPr>
              <a:t>training error</a:t>
            </a:r>
            <a:r>
              <a:rPr lang="en-US" dirty="0"/>
              <a:t> is the average error of the machine learning method to predict the observations that were used in training. </a:t>
            </a:r>
          </a:p>
          <a:p>
            <a:r>
              <a:rPr lang="en-US" dirty="0"/>
              <a:t>But the training error rate can be quite different from the test error rate, and in particular the training error can </a:t>
            </a:r>
            <a:r>
              <a:rPr lang="en-US" i="1" dirty="0">
                <a:solidFill>
                  <a:srgbClr val="1D41FF"/>
                </a:solidFill>
              </a:rPr>
              <a:t>dramatically underestimate </a:t>
            </a:r>
            <a:r>
              <a:rPr lang="en-US" dirty="0"/>
              <a:t>the the test error of interest.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72563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DC04-8DA6-A649-9803-91DBAF51AC62}"/>
              </a:ext>
            </a:extLst>
          </p:cNvPr>
          <p:cNvSpPr>
            <a:spLocks noGrp="1"/>
          </p:cNvSpPr>
          <p:nvPr>
            <p:ph type="title"/>
          </p:nvPr>
        </p:nvSpPr>
        <p:spPr>
          <a:xfrm>
            <a:off x="371260" y="10745"/>
            <a:ext cx="8662737" cy="1325563"/>
          </a:xfrm>
        </p:spPr>
        <p:txBody>
          <a:bodyPr>
            <a:normAutofit/>
          </a:bodyPr>
          <a:lstStyle/>
          <a:p>
            <a:r>
              <a:rPr lang="en-US" dirty="0"/>
              <a:t>Training- versus Test-Set Performance </a:t>
            </a:r>
          </a:p>
        </p:txBody>
      </p:sp>
      <p:pic>
        <p:nvPicPr>
          <p:cNvPr id="5" name="Picture 4">
            <a:extLst>
              <a:ext uri="{FF2B5EF4-FFF2-40B4-BE49-F238E27FC236}">
                <a16:creationId xmlns:a16="http://schemas.microsoft.com/office/drawing/2014/main" id="{ED225D37-8252-B248-9A15-2CB8FFB3DDB1}"/>
              </a:ext>
            </a:extLst>
          </p:cNvPr>
          <p:cNvPicPr>
            <a:picLocks noChangeAspect="1"/>
          </p:cNvPicPr>
          <p:nvPr/>
        </p:nvPicPr>
        <p:blipFill rotWithShape="1">
          <a:blip r:embed="rId2">
            <a:extLst>
              <a:ext uri="{28A0092B-C50C-407E-A947-70E740481C1C}">
                <a14:useLocalDpi xmlns:a14="http://schemas.microsoft.com/office/drawing/2010/main" val="0"/>
              </a:ext>
            </a:extLst>
          </a:blip>
          <a:srcRect t="22337"/>
          <a:stretch/>
        </p:blipFill>
        <p:spPr>
          <a:xfrm>
            <a:off x="770020" y="1897550"/>
            <a:ext cx="7621598" cy="4173242"/>
          </a:xfrm>
          <a:prstGeom prst="rect">
            <a:avLst/>
          </a:prstGeom>
        </p:spPr>
      </p:pic>
    </p:spTree>
    <p:extLst>
      <p:ext uri="{BB962C8B-B14F-4D97-AF65-F5344CB8AC3E}">
        <p14:creationId xmlns:p14="http://schemas.microsoft.com/office/powerpoint/2010/main" val="3698187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510A-7E01-794C-9766-B993DB0C3FBA}"/>
              </a:ext>
            </a:extLst>
          </p:cNvPr>
          <p:cNvSpPr>
            <a:spLocks noGrp="1"/>
          </p:cNvSpPr>
          <p:nvPr>
            <p:ph type="title"/>
          </p:nvPr>
        </p:nvSpPr>
        <p:spPr>
          <a:xfrm>
            <a:off x="609995" y="10745"/>
            <a:ext cx="8203996" cy="1325563"/>
          </a:xfrm>
        </p:spPr>
        <p:txBody>
          <a:bodyPr>
            <a:normAutofit/>
          </a:bodyPr>
          <a:lstStyle/>
          <a:p>
            <a:r>
              <a:rPr lang="en-US" dirty="0"/>
              <a:t>More on prediction-error estimates </a:t>
            </a:r>
          </a:p>
        </p:txBody>
      </p:sp>
      <p:sp>
        <p:nvSpPr>
          <p:cNvPr id="3" name="Content Placeholder 2">
            <a:extLst>
              <a:ext uri="{FF2B5EF4-FFF2-40B4-BE49-F238E27FC236}">
                <a16:creationId xmlns:a16="http://schemas.microsoft.com/office/drawing/2014/main" id="{5158B94F-6764-3A4D-8C0C-F0A01C65879D}"/>
              </a:ext>
            </a:extLst>
          </p:cNvPr>
          <p:cNvSpPr>
            <a:spLocks noGrp="1"/>
          </p:cNvSpPr>
          <p:nvPr>
            <p:ph idx="1"/>
          </p:nvPr>
        </p:nvSpPr>
        <p:spPr/>
        <p:txBody>
          <a:bodyPr>
            <a:normAutofit fontScale="92500" lnSpcReduction="10000"/>
          </a:bodyPr>
          <a:lstStyle/>
          <a:p>
            <a:r>
              <a:rPr lang="en-US" dirty="0"/>
              <a:t>Best solution: a large designated independent test set. Often not available.</a:t>
            </a:r>
          </a:p>
          <a:p>
            <a:r>
              <a:rPr lang="en-US" dirty="0"/>
              <a:t>Some methods make a mathematical adjustment to the training error rate in order to estimate the test error rate. These include </a:t>
            </a:r>
            <a:r>
              <a:rPr lang="en-US" i="1" dirty="0">
                <a:solidFill>
                  <a:srgbClr val="1D41FF"/>
                </a:solidFill>
              </a:rPr>
              <a:t>AIC</a:t>
            </a:r>
            <a:r>
              <a:rPr lang="en-US" dirty="0"/>
              <a:t> and </a:t>
            </a:r>
            <a:r>
              <a:rPr lang="en-US" i="1" dirty="0">
                <a:solidFill>
                  <a:srgbClr val="1D41FF"/>
                </a:solidFill>
              </a:rPr>
              <a:t>BIC</a:t>
            </a:r>
            <a:r>
              <a:rPr lang="en-US" dirty="0"/>
              <a:t>. </a:t>
            </a:r>
          </a:p>
          <a:p>
            <a:r>
              <a:rPr lang="en-US" dirty="0"/>
              <a:t>Here we instead consider a class of methods that estimate the test error by removing a subset of the training observations from the fitting process, and then applying the fitted machine learning method to those held out observations (the </a:t>
            </a:r>
            <a:r>
              <a:rPr lang="en-US" i="1" dirty="0">
                <a:solidFill>
                  <a:srgbClr val="1D41FF"/>
                </a:solidFill>
              </a:rPr>
              <a:t>validation set </a:t>
            </a:r>
            <a:r>
              <a:rPr lang="en-US" dirty="0"/>
              <a:t>[sometimes called</a:t>
            </a:r>
            <a:r>
              <a:rPr lang="en-US" i="1" dirty="0">
                <a:solidFill>
                  <a:srgbClr val="1D41FF"/>
                </a:solidFill>
              </a:rPr>
              <a:t> hold-out set</a:t>
            </a:r>
            <a:r>
              <a:rPr lang="en-US" dirty="0"/>
              <a:t>], which is now effectively a test set)</a:t>
            </a:r>
          </a:p>
          <a:p>
            <a:endParaRPr lang="en-US" dirty="0"/>
          </a:p>
          <a:p>
            <a:endParaRPr lang="en-US" dirty="0"/>
          </a:p>
        </p:txBody>
      </p:sp>
    </p:spTree>
    <p:extLst>
      <p:ext uri="{BB962C8B-B14F-4D97-AF65-F5344CB8AC3E}">
        <p14:creationId xmlns:p14="http://schemas.microsoft.com/office/powerpoint/2010/main" val="380330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0AB6D-73FE-3B46-B39F-B4A6A503F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41" y="1498476"/>
            <a:ext cx="4447059" cy="5003996"/>
          </a:xfrm>
          <a:prstGeom prst="rect">
            <a:avLst/>
          </a:prstGeom>
        </p:spPr>
      </p:pic>
      <p:sp>
        <p:nvSpPr>
          <p:cNvPr id="2" name="Title 1">
            <a:extLst>
              <a:ext uri="{FF2B5EF4-FFF2-40B4-BE49-F238E27FC236}">
                <a16:creationId xmlns:a16="http://schemas.microsoft.com/office/drawing/2014/main" id="{22D718D7-FFC3-E343-8E1B-7CC2A63D4876}"/>
              </a:ext>
            </a:extLst>
          </p:cNvPr>
          <p:cNvSpPr>
            <a:spLocks noGrp="1"/>
          </p:cNvSpPr>
          <p:nvPr>
            <p:ph type="title"/>
          </p:nvPr>
        </p:nvSpPr>
        <p:spPr/>
        <p:txBody>
          <a:bodyPr/>
          <a:lstStyle/>
          <a:p>
            <a:r>
              <a:rPr lang="en-US" dirty="0"/>
              <a:t>Matrices in 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EFCFA4-E6AA-4F4B-83B3-AC239249139E}"/>
                  </a:ext>
                </a:extLst>
              </p:cNvPr>
              <p:cNvSpPr txBox="1"/>
              <p:nvPr/>
            </p:nvSpPr>
            <p:spPr>
              <a:xfrm>
                <a:off x="5364292" y="2287035"/>
                <a:ext cx="3132403" cy="1753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4"/>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6</m:t>
                                </m:r>
                              </m:e>
                              <m:e>
                                <m:r>
                                  <a:rPr lang="en-US" sz="2400" b="0" i="1" smtClean="0">
                                    <a:latin typeface="Cambria Math" panose="02040503050406030204" pitchFamily="18" charset="0"/>
                                  </a:rPr>
                                  <m:t>3.1</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−9</m:t>
                                </m:r>
                              </m:e>
                              <m:e>
                                <m:r>
                                  <a:rPr lang="en-US" sz="2400" b="0" i="1" smtClean="0">
                                    <a:latin typeface="Cambria Math" panose="02040503050406030204" pitchFamily="18" charset="0"/>
                                  </a:rPr>
                                  <m:t>4.7</m:t>
                                </m:r>
                              </m:e>
                              <m:e>
                                <m:r>
                                  <a:rPr lang="en-US" sz="2400" b="0" i="1" smtClean="0">
                                    <a:latin typeface="Cambria Math" panose="02040503050406030204" pitchFamily="18" charset="0"/>
                                  </a:rPr>
                                  <m:t>3</m:t>
                                </m:r>
                              </m:e>
                              <m:e>
                                <m:r>
                                  <a:rPr lang="en-US" sz="2400" b="0" i="1" smtClean="0">
                                    <a:latin typeface="Cambria Math" panose="02040503050406030204" pitchFamily="18" charset="0"/>
                                  </a:rPr>
                                  <m:t>−4</m:t>
                                </m:r>
                              </m:e>
                            </m:mr>
                            <m:mr>
                              <m:e>
                                <m:r>
                                  <a:rPr lang="en-US" sz="2400" b="0" i="1" smtClean="0">
                                    <a:latin typeface="Cambria Math" panose="02040503050406030204" pitchFamily="18" charset="0"/>
                                  </a:rPr>
                                  <m:t>6</m:t>
                                </m:r>
                              </m:e>
                              <m:e>
                                <m:r>
                                  <a:rPr lang="en-US" sz="2400" b="0" i="1" smtClean="0">
                                    <a:latin typeface="Cambria Math" panose="02040503050406030204" pitchFamily="18" charset="0"/>
                                  </a:rPr>
                                  <m:t>3.2</m:t>
                                </m:r>
                              </m:e>
                              <m:e>
                                <m:r>
                                  <a:rPr lang="en-US" sz="2400" b="0" i="1" smtClean="0">
                                    <a:latin typeface="Cambria Math" panose="02040503050406030204" pitchFamily="18" charset="0"/>
                                  </a:rPr>
                                  <m:t>−4</m:t>
                                </m:r>
                              </m:e>
                              <m:e>
                                <m:r>
                                  <a:rPr lang="en-US" sz="2400" b="0" i="1" smtClean="0">
                                    <a:latin typeface="Cambria Math" panose="02040503050406030204" pitchFamily="18" charset="0"/>
                                  </a:rPr>
                                  <m:t>12</m:t>
                                </m:r>
                              </m:e>
                            </m:mr>
                            <m:mr>
                              <m:e>
                                <m:r>
                                  <a:rPr lang="en-US" sz="2400" b="0" i="1" smtClean="0">
                                    <a:latin typeface="Cambria Math" panose="02040503050406030204" pitchFamily="18" charset="0"/>
                                  </a:rPr>
                                  <m:t>−5</m:t>
                                </m:r>
                              </m:e>
                              <m:e>
                                <m:r>
                                  <a:rPr lang="en-US" sz="2400" b="0" i="1" smtClean="0">
                                    <a:latin typeface="Cambria Math" panose="02040503050406030204" pitchFamily="18" charset="0"/>
                                  </a:rPr>
                                  <m:t>−4.1</m:t>
                                </m:r>
                              </m:e>
                              <m:e>
                                <m:r>
                                  <a:rPr lang="en-US" sz="2400" b="0" i="1" smtClean="0">
                                    <a:latin typeface="Cambria Math" panose="02040503050406030204" pitchFamily="18" charset="0"/>
                                  </a:rPr>
                                  <m:t>2</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9.0</m:t>
                                </m:r>
                              </m:e>
                              <m:e>
                                <m:r>
                                  <a:rPr lang="en-US" sz="2400" b="0" i="1" smtClean="0">
                                    <a:latin typeface="Cambria Math" panose="02040503050406030204" pitchFamily="18" charset="0"/>
                                  </a:rPr>
                                  <m:t>9</m:t>
                                </m:r>
                              </m:e>
                              <m:e>
                                <m:r>
                                  <a:rPr lang="en-US" sz="2400" b="0" i="1" smtClean="0">
                                    <a:latin typeface="Cambria Math" panose="02040503050406030204" pitchFamily="18" charset="0"/>
                                  </a:rPr>
                                  <m:t>−5</m:t>
                                </m:r>
                              </m:e>
                            </m:mr>
                          </m:m>
                        </m:e>
                      </m:d>
                    </m:oMath>
                  </m:oMathPara>
                </a14:m>
                <a:endParaRPr lang="en-US" sz="2400" dirty="0"/>
              </a:p>
            </p:txBody>
          </p:sp>
        </mc:Choice>
        <mc:Fallback xmlns="">
          <p:sp>
            <p:nvSpPr>
              <p:cNvPr id="5" name="TextBox 4">
                <a:extLst>
                  <a:ext uri="{FF2B5EF4-FFF2-40B4-BE49-F238E27FC236}">
                    <a16:creationId xmlns:a16="http://schemas.microsoft.com/office/drawing/2014/main" id="{47EFCFA4-E6AA-4F4B-83B3-AC239249139E}"/>
                  </a:ext>
                </a:extLst>
              </p:cNvPr>
              <p:cNvSpPr txBox="1">
                <a:spLocks noRot="1" noChangeAspect="1" noMove="1" noResize="1" noEditPoints="1" noAdjustHandles="1" noChangeArrowheads="1" noChangeShapeType="1" noTextEdit="1"/>
              </p:cNvSpPr>
              <p:nvPr/>
            </p:nvSpPr>
            <p:spPr>
              <a:xfrm>
                <a:off x="5364292" y="2287035"/>
                <a:ext cx="3132403" cy="1753429"/>
              </a:xfrm>
              <a:prstGeom prst="rect">
                <a:avLst/>
              </a:prstGeom>
              <a:blipFill>
                <a:blip r:embed="rId3"/>
                <a:stretch>
                  <a:fillRect r="-806" b="-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D641B3-EB46-2D40-ADB6-49A1AC8E10F5}"/>
                  </a:ext>
                </a:extLst>
              </p:cNvPr>
              <p:cNvSpPr txBox="1"/>
              <p:nvPr/>
            </p:nvSpPr>
            <p:spPr>
              <a:xfrm>
                <a:off x="5229616" y="4183693"/>
                <a:ext cx="3601233" cy="1754326"/>
              </a:xfrm>
              <a:prstGeom prst="rect">
                <a:avLst/>
              </a:prstGeom>
              <a:noFill/>
            </p:spPr>
            <p:txBody>
              <a:bodyPr wrap="square" rtlCol="0">
                <a:spAutoFit/>
              </a:bodyPr>
              <a:lstStyle/>
              <a:p>
                <a:r>
                  <a:rPr lang="en-US" dirty="0"/>
                  <a:t>The above is a </a:t>
                </a:r>
                <a14:m>
                  <m:oMath xmlns:m="http://schemas.openxmlformats.org/officeDocument/2006/math">
                    <m:r>
                      <a:rPr lang="en-US" b="0" i="1" smtClean="0">
                        <a:solidFill>
                          <a:schemeClr val="accent5">
                            <a:lumMod val="75000"/>
                          </a:schemeClr>
                        </a:solidFill>
                        <a:latin typeface="Cambria Math" panose="02040503050406030204" pitchFamily="18" charset="0"/>
                      </a:rPr>
                      <m:t>5</m:t>
                    </m:r>
                    <m:r>
                      <a:rPr lang="en-US" b="0" i="1" smtClean="0">
                        <a:latin typeface="Cambria Math" panose="02040503050406030204" pitchFamily="18" charset="0"/>
                        <a:ea typeface="Cambria Math" panose="02040503050406030204" pitchFamily="18" charset="0"/>
                      </a:rPr>
                      <m:t>×</m:t>
                    </m:r>
                    <m:r>
                      <a:rPr lang="en-US" b="0" i="1" smtClean="0">
                        <a:solidFill>
                          <a:schemeClr val="accent6">
                            <a:lumMod val="75000"/>
                          </a:schemeClr>
                        </a:solidFill>
                        <a:latin typeface="Cambria Math" panose="02040503050406030204" pitchFamily="18" charset="0"/>
                        <a:ea typeface="Cambria Math" panose="02040503050406030204" pitchFamily="18" charset="0"/>
                      </a:rPr>
                      <m:t>4</m:t>
                    </m:r>
                  </m:oMath>
                </a14:m>
                <a:r>
                  <a:rPr lang="en-US" dirty="0"/>
                  <a:t> matrix (</a:t>
                </a:r>
                <a:r>
                  <a:rPr lang="en-US" dirty="0">
                    <a:solidFill>
                      <a:schemeClr val="accent5">
                        <a:lumMod val="75000"/>
                      </a:schemeClr>
                    </a:solidFill>
                  </a:rPr>
                  <a:t>5 rows </a:t>
                </a:r>
                <a:r>
                  <a:rPr lang="en-US" dirty="0"/>
                  <a:t>and </a:t>
                </a:r>
                <a:r>
                  <a:rPr lang="en-US" dirty="0">
                    <a:solidFill>
                      <a:schemeClr val="accent6">
                        <a:lumMod val="75000"/>
                      </a:schemeClr>
                    </a:solidFill>
                  </a:rPr>
                  <a:t>4 columns</a:t>
                </a:r>
                <a:r>
                  <a:rPr lang="en-US" dirty="0"/>
                  <a:t>, i.e. </a:t>
                </a:r>
                <a14:m>
                  <m:oMath xmlns:m="http://schemas.openxmlformats.org/officeDocument/2006/math">
                    <m:r>
                      <a:rPr lang="en-US" b="0" i="1" smtClean="0">
                        <a:solidFill>
                          <a:schemeClr val="accent5">
                            <a:lumMod val="75000"/>
                          </a:schemeClr>
                        </a:solidFill>
                        <a:latin typeface="Cambria Math" panose="02040503050406030204" pitchFamily="18" charset="0"/>
                      </a:rPr>
                      <m:t>𝑚</m:t>
                    </m:r>
                    <m:r>
                      <a:rPr lang="en-US" b="0" i="1" smtClean="0">
                        <a:solidFill>
                          <a:schemeClr val="accent5">
                            <a:lumMod val="75000"/>
                          </a:schemeClr>
                        </a:solidFill>
                        <a:latin typeface="Cambria Math" panose="02040503050406030204" pitchFamily="18" charset="0"/>
                      </a:rPr>
                      <m:t>=5</m:t>
                    </m:r>
                  </m:oMath>
                </a14:m>
                <a:r>
                  <a:rPr lang="en-US" dirty="0"/>
                  <a:t>, </a:t>
                </a:r>
                <a14:m>
                  <m:oMath xmlns:m="http://schemas.openxmlformats.org/officeDocument/2006/math">
                    <m:r>
                      <a:rPr lang="en-US" b="0" i="1" smtClean="0">
                        <a:solidFill>
                          <a:schemeClr val="accent6">
                            <a:lumMod val="75000"/>
                          </a:schemeClr>
                        </a:solidFill>
                        <a:latin typeface="Cambria Math" panose="02040503050406030204" pitchFamily="18" charset="0"/>
                      </a:rPr>
                      <m:t>𝑛</m:t>
                    </m:r>
                    <m:r>
                      <a:rPr lang="en-US" b="0" i="1" smtClean="0">
                        <a:solidFill>
                          <a:schemeClr val="accent6">
                            <a:lumMod val="75000"/>
                          </a:schemeClr>
                        </a:solidFill>
                        <a:latin typeface="Cambria Math" panose="02040503050406030204" pitchFamily="18" charset="0"/>
                      </a:rPr>
                      <m:t>=4</m:t>
                    </m:r>
                  </m:oMath>
                </a14:m>
                <a:r>
                  <a:rPr lang="en-US" dirty="0"/>
                  <a:t>).</a:t>
                </a:r>
              </a:p>
              <a:p>
                <a:endParaRPr lang="en-US" dirty="0"/>
              </a:p>
              <a:p>
                <a:r>
                  <a:rPr lang="en-US" dirty="0"/>
                  <a:t>Note that some prefer to use square rather than curved parentheses to represent a matrix – it’s up to you.</a:t>
                </a:r>
              </a:p>
            </p:txBody>
          </p:sp>
        </mc:Choice>
        <mc:Fallback xmlns="">
          <p:sp>
            <p:nvSpPr>
              <p:cNvPr id="6" name="TextBox 5">
                <a:extLst>
                  <a:ext uri="{FF2B5EF4-FFF2-40B4-BE49-F238E27FC236}">
                    <a16:creationId xmlns:a16="http://schemas.microsoft.com/office/drawing/2014/main" id="{34D641B3-EB46-2D40-ADB6-49A1AC8E10F5}"/>
                  </a:ext>
                </a:extLst>
              </p:cNvPr>
              <p:cNvSpPr txBox="1">
                <a:spLocks noRot="1" noChangeAspect="1" noMove="1" noResize="1" noEditPoints="1" noAdjustHandles="1" noChangeArrowheads="1" noChangeShapeType="1" noTextEdit="1"/>
              </p:cNvSpPr>
              <p:nvPr/>
            </p:nvSpPr>
            <p:spPr>
              <a:xfrm>
                <a:off x="5229616" y="4183693"/>
                <a:ext cx="3601233" cy="1754326"/>
              </a:xfrm>
              <a:prstGeom prst="rect">
                <a:avLst/>
              </a:prstGeom>
              <a:blipFill>
                <a:blip r:embed="rId4"/>
                <a:stretch>
                  <a:fillRect l="-1408" t="-714" r="-1408" b="-4286"/>
                </a:stretch>
              </a:blipFill>
            </p:spPr>
            <p:txBody>
              <a:bodyPr/>
              <a:lstStyle/>
              <a:p>
                <a:r>
                  <a:rPr lang="en-US">
                    <a:noFill/>
                  </a:rPr>
                  <a:t> </a:t>
                </a:r>
              </a:p>
            </p:txBody>
          </p:sp>
        </mc:Fallback>
      </mc:AlternateContent>
      <p:sp>
        <p:nvSpPr>
          <p:cNvPr id="8" name="Left Brace 7">
            <a:extLst>
              <a:ext uri="{FF2B5EF4-FFF2-40B4-BE49-F238E27FC236}">
                <a16:creationId xmlns:a16="http://schemas.microsoft.com/office/drawing/2014/main" id="{4E475952-87AC-0845-B6BD-582AFFA92E4D}"/>
              </a:ext>
            </a:extLst>
          </p:cNvPr>
          <p:cNvSpPr/>
          <p:nvPr/>
        </p:nvSpPr>
        <p:spPr>
          <a:xfrm>
            <a:off x="5087388" y="2344439"/>
            <a:ext cx="243314" cy="1643170"/>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58E2A5F7-6386-B74E-9272-9F97B1220958}"/>
              </a:ext>
            </a:extLst>
          </p:cNvPr>
          <p:cNvSpPr txBox="1"/>
          <p:nvPr/>
        </p:nvSpPr>
        <p:spPr>
          <a:xfrm rot="16200000">
            <a:off x="4382867" y="2878917"/>
            <a:ext cx="1029577" cy="461665"/>
          </a:xfrm>
          <a:prstGeom prst="rect">
            <a:avLst/>
          </a:prstGeom>
          <a:noFill/>
        </p:spPr>
        <p:txBody>
          <a:bodyPr wrap="none" rtlCol="0">
            <a:spAutoFit/>
          </a:bodyPr>
          <a:lstStyle/>
          <a:p>
            <a:r>
              <a:rPr lang="en-US" sz="2400" b="1" dirty="0">
                <a:solidFill>
                  <a:schemeClr val="accent5">
                    <a:lumMod val="75000"/>
                  </a:schemeClr>
                </a:solidFill>
              </a:rPr>
              <a:t>5 rows</a:t>
            </a:r>
          </a:p>
        </p:txBody>
      </p:sp>
      <p:sp>
        <p:nvSpPr>
          <p:cNvPr id="10" name="Left Brace 9">
            <a:extLst>
              <a:ext uri="{FF2B5EF4-FFF2-40B4-BE49-F238E27FC236}">
                <a16:creationId xmlns:a16="http://schemas.microsoft.com/office/drawing/2014/main" id="{F805F112-B389-964D-B960-C72A15469F53}"/>
              </a:ext>
            </a:extLst>
          </p:cNvPr>
          <p:cNvSpPr/>
          <p:nvPr/>
        </p:nvSpPr>
        <p:spPr>
          <a:xfrm rot="5400000">
            <a:off x="6860096" y="799631"/>
            <a:ext cx="243314" cy="260569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8371B469-8322-5B4C-8A5B-2A99BE4EE796}"/>
              </a:ext>
            </a:extLst>
          </p:cNvPr>
          <p:cNvSpPr txBox="1"/>
          <p:nvPr/>
        </p:nvSpPr>
        <p:spPr>
          <a:xfrm>
            <a:off x="6190482" y="1563089"/>
            <a:ext cx="1480021" cy="461665"/>
          </a:xfrm>
          <a:prstGeom prst="rect">
            <a:avLst/>
          </a:prstGeom>
          <a:noFill/>
        </p:spPr>
        <p:txBody>
          <a:bodyPr wrap="none" rtlCol="0">
            <a:spAutoFit/>
          </a:bodyPr>
          <a:lstStyle/>
          <a:p>
            <a:r>
              <a:rPr lang="en-US" sz="2400" b="1" dirty="0">
                <a:solidFill>
                  <a:schemeClr val="accent6">
                    <a:lumMod val="75000"/>
                  </a:schemeClr>
                </a:solidFill>
              </a:rPr>
              <a:t>4 columns</a:t>
            </a:r>
          </a:p>
        </p:txBody>
      </p:sp>
      <p:cxnSp>
        <p:nvCxnSpPr>
          <p:cNvPr id="13" name="Straight Arrow Connector 12">
            <a:extLst>
              <a:ext uri="{FF2B5EF4-FFF2-40B4-BE49-F238E27FC236}">
                <a16:creationId xmlns:a16="http://schemas.microsoft.com/office/drawing/2014/main" id="{BA09C100-623C-C64E-9B44-302F49613177}"/>
              </a:ext>
            </a:extLst>
          </p:cNvPr>
          <p:cNvCxnSpPr>
            <a:cxnSpLocks/>
          </p:cNvCxnSpPr>
          <p:nvPr/>
        </p:nvCxnSpPr>
        <p:spPr>
          <a:xfrm flipH="1">
            <a:off x="844046" y="3608712"/>
            <a:ext cx="1441532" cy="10000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5737A9-BC2C-9A41-A11B-F9C2542E8E4F}"/>
                  </a:ext>
                </a:extLst>
              </p:cNvPr>
              <p:cNvSpPr txBox="1"/>
              <p:nvPr/>
            </p:nvSpPr>
            <p:spPr>
              <a:xfrm>
                <a:off x="2232833" y="3173428"/>
                <a:ext cx="1818248" cy="584775"/>
              </a:xfrm>
              <a:prstGeom prst="rect">
                <a:avLst/>
              </a:prstGeom>
              <a:noFill/>
            </p:spPr>
            <p:txBody>
              <a:bodyPr wrap="square" rtlCol="0">
                <a:spAutoFit/>
              </a:bodyPr>
              <a:lstStyle/>
              <a:p>
                <a:r>
                  <a:rPr lang="en-US" sz="1600" dirty="0">
                    <a:solidFill>
                      <a:srgbClr val="FFFF00"/>
                    </a:solidFill>
                  </a:rPr>
                  <a:t>Element of </a:t>
                </a:r>
                <a14:m>
                  <m:oMath xmlns:m="http://schemas.openxmlformats.org/officeDocument/2006/math">
                    <m:r>
                      <a:rPr lang="en-US" sz="1600" i="1">
                        <a:solidFill>
                          <a:srgbClr val="FFFF00"/>
                        </a:solidFill>
                        <a:latin typeface="Cambria Math" panose="02040503050406030204" pitchFamily="18" charset="0"/>
                      </a:rPr>
                      <m:t>𝑋</m:t>
                    </m:r>
                  </m:oMath>
                </a14:m>
                <a:r>
                  <a:rPr lang="en-US" sz="1600" dirty="0">
                    <a:solidFill>
                      <a:srgbClr val="FFFF00"/>
                    </a:solidFill>
                  </a:rPr>
                  <a:t> in 2</a:t>
                </a:r>
                <a:r>
                  <a:rPr lang="en-US" sz="1600" baseline="30000" dirty="0">
                    <a:solidFill>
                      <a:srgbClr val="FFFF00"/>
                    </a:solidFill>
                  </a:rPr>
                  <a:t>nd</a:t>
                </a:r>
                <a:r>
                  <a:rPr lang="en-US" sz="1600" dirty="0">
                    <a:solidFill>
                      <a:srgbClr val="FFFF00"/>
                    </a:solidFill>
                  </a:rPr>
                  <a:t> row and 3</a:t>
                </a:r>
                <a:r>
                  <a:rPr lang="en-US" sz="1600" baseline="30000" dirty="0">
                    <a:solidFill>
                      <a:srgbClr val="FFFF00"/>
                    </a:solidFill>
                  </a:rPr>
                  <a:t>rd</a:t>
                </a:r>
                <a:r>
                  <a:rPr lang="en-US" sz="1600" dirty="0">
                    <a:solidFill>
                      <a:srgbClr val="FFFF00"/>
                    </a:solidFill>
                  </a:rPr>
                  <a:t> column</a:t>
                </a:r>
              </a:p>
            </p:txBody>
          </p:sp>
        </mc:Choice>
        <mc:Fallback xmlns="">
          <p:sp>
            <p:nvSpPr>
              <p:cNvPr id="15" name="TextBox 14">
                <a:extLst>
                  <a:ext uri="{FF2B5EF4-FFF2-40B4-BE49-F238E27FC236}">
                    <a16:creationId xmlns:a16="http://schemas.microsoft.com/office/drawing/2014/main" id="{4E5737A9-BC2C-9A41-A11B-F9C2542E8E4F}"/>
                  </a:ext>
                </a:extLst>
              </p:cNvPr>
              <p:cNvSpPr txBox="1">
                <a:spLocks noRot="1" noChangeAspect="1" noMove="1" noResize="1" noEditPoints="1" noAdjustHandles="1" noChangeArrowheads="1" noChangeShapeType="1" noTextEdit="1"/>
              </p:cNvSpPr>
              <p:nvPr/>
            </p:nvSpPr>
            <p:spPr>
              <a:xfrm>
                <a:off x="2232833" y="3173428"/>
                <a:ext cx="1818248" cy="584775"/>
              </a:xfrm>
              <a:prstGeom prst="rect">
                <a:avLst/>
              </a:prstGeom>
              <a:blipFill>
                <a:blip r:embed="rId5"/>
                <a:stretch>
                  <a:fillRect l="-1389" t="-2128" b="-10638"/>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F9B20544-963C-224B-B2A7-323DF1A31750}"/>
              </a:ext>
            </a:extLst>
          </p:cNvPr>
          <p:cNvCxnSpPr>
            <a:cxnSpLocks/>
          </p:cNvCxnSpPr>
          <p:nvPr/>
        </p:nvCxnSpPr>
        <p:spPr>
          <a:xfrm flipH="1">
            <a:off x="859197" y="4059886"/>
            <a:ext cx="1388787" cy="0"/>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2B25FCA-F782-524F-A887-1109B6B6C861}"/>
                  </a:ext>
                </a:extLst>
              </p:cNvPr>
              <p:cNvSpPr txBox="1"/>
              <p:nvPr/>
            </p:nvSpPr>
            <p:spPr>
              <a:xfrm>
                <a:off x="2240774" y="3839287"/>
                <a:ext cx="1818248" cy="338554"/>
              </a:xfrm>
              <a:prstGeom prst="rect">
                <a:avLst/>
              </a:prstGeom>
              <a:noFill/>
            </p:spPr>
            <p:txBody>
              <a:bodyPr wrap="square" rtlCol="0">
                <a:spAutoFit/>
              </a:bodyPr>
              <a:lstStyle/>
              <a:p>
                <a:r>
                  <a:rPr lang="en-US" sz="1600" dirty="0">
                    <a:solidFill>
                      <a:srgbClr val="92D050"/>
                    </a:solidFill>
                  </a:rPr>
                  <a:t>1</a:t>
                </a:r>
                <a:r>
                  <a:rPr lang="en-US" sz="1600" baseline="30000" dirty="0">
                    <a:solidFill>
                      <a:srgbClr val="92D050"/>
                    </a:solidFill>
                  </a:rPr>
                  <a:t>st</a:t>
                </a:r>
                <a:r>
                  <a:rPr lang="en-US" sz="1600" dirty="0">
                    <a:solidFill>
                      <a:srgbClr val="92D050"/>
                    </a:solidFill>
                  </a:rPr>
                  <a:t>  column of </a:t>
                </a:r>
                <a14:m>
                  <m:oMath xmlns:m="http://schemas.openxmlformats.org/officeDocument/2006/math">
                    <m:r>
                      <a:rPr lang="en-US" sz="1600" b="0" i="1" smtClean="0">
                        <a:solidFill>
                          <a:srgbClr val="92D050"/>
                        </a:solidFill>
                        <a:latin typeface="Cambria Math" panose="02040503050406030204" pitchFamily="18" charset="0"/>
                      </a:rPr>
                      <m:t>𝑋</m:t>
                    </m:r>
                  </m:oMath>
                </a14:m>
                <a:endParaRPr lang="en-US" sz="1600" dirty="0">
                  <a:solidFill>
                    <a:srgbClr val="92D050"/>
                  </a:solidFill>
                </a:endParaRPr>
              </a:p>
            </p:txBody>
          </p:sp>
        </mc:Choice>
        <mc:Fallback xmlns="">
          <p:sp>
            <p:nvSpPr>
              <p:cNvPr id="18" name="TextBox 17">
                <a:extLst>
                  <a:ext uri="{FF2B5EF4-FFF2-40B4-BE49-F238E27FC236}">
                    <a16:creationId xmlns:a16="http://schemas.microsoft.com/office/drawing/2014/main" id="{52B25FCA-F782-524F-A887-1109B6B6C861}"/>
                  </a:ext>
                </a:extLst>
              </p:cNvPr>
              <p:cNvSpPr txBox="1">
                <a:spLocks noRot="1" noChangeAspect="1" noMove="1" noResize="1" noEditPoints="1" noAdjustHandles="1" noChangeArrowheads="1" noChangeShapeType="1" noTextEdit="1"/>
              </p:cNvSpPr>
              <p:nvPr/>
            </p:nvSpPr>
            <p:spPr>
              <a:xfrm>
                <a:off x="2240774" y="3839287"/>
                <a:ext cx="1818248" cy="338554"/>
              </a:xfrm>
              <a:prstGeom prst="rect">
                <a:avLst/>
              </a:prstGeom>
              <a:blipFill>
                <a:blip r:embed="rId6"/>
                <a:stretch>
                  <a:fillRect l="-1379" t="-3571" b="-17857"/>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2811666-B949-C043-B41E-2BF4C9BE7CC7}"/>
              </a:ext>
            </a:extLst>
          </p:cNvPr>
          <p:cNvCxnSpPr>
            <a:cxnSpLocks/>
          </p:cNvCxnSpPr>
          <p:nvPr/>
        </p:nvCxnSpPr>
        <p:spPr>
          <a:xfrm flipH="1" flipV="1">
            <a:off x="865337" y="4432476"/>
            <a:ext cx="1230659" cy="75628"/>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16C62D-4604-DC45-906C-16E3DA08BC94}"/>
                  </a:ext>
                </a:extLst>
              </p:cNvPr>
              <p:cNvSpPr txBox="1"/>
              <p:nvPr/>
            </p:nvSpPr>
            <p:spPr>
              <a:xfrm>
                <a:off x="2095995" y="4339253"/>
                <a:ext cx="1818248" cy="338554"/>
              </a:xfrm>
              <a:prstGeom prst="rect">
                <a:avLst/>
              </a:prstGeom>
              <a:noFill/>
            </p:spPr>
            <p:txBody>
              <a:bodyPr wrap="square" rtlCol="0">
                <a:spAutoFit/>
              </a:bodyPr>
              <a:lstStyle/>
              <a:p>
                <a:r>
                  <a:rPr lang="en-US" sz="1600" dirty="0">
                    <a:solidFill>
                      <a:srgbClr val="00B0F0"/>
                    </a:solidFill>
                  </a:rPr>
                  <a:t>1</a:t>
                </a:r>
                <a:r>
                  <a:rPr lang="en-US" sz="1600" baseline="30000" dirty="0">
                    <a:solidFill>
                      <a:srgbClr val="00B0F0"/>
                    </a:solidFill>
                  </a:rPr>
                  <a:t>st</a:t>
                </a:r>
                <a:r>
                  <a:rPr lang="en-US" sz="1600" dirty="0">
                    <a:solidFill>
                      <a:srgbClr val="00B0F0"/>
                    </a:solidFill>
                  </a:rPr>
                  <a:t>  row of </a:t>
                </a:r>
                <a14:m>
                  <m:oMath xmlns:m="http://schemas.openxmlformats.org/officeDocument/2006/math">
                    <m:r>
                      <a:rPr lang="en-US" sz="1600" b="0" i="1" smtClean="0">
                        <a:solidFill>
                          <a:srgbClr val="00B0F0"/>
                        </a:solidFill>
                        <a:latin typeface="Cambria Math" panose="02040503050406030204" pitchFamily="18" charset="0"/>
                      </a:rPr>
                      <m:t>𝑋</m:t>
                    </m:r>
                  </m:oMath>
                </a14:m>
                <a:endParaRPr lang="en-US" sz="1600" dirty="0">
                  <a:solidFill>
                    <a:srgbClr val="00B0F0"/>
                  </a:solidFill>
                </a:endParaRPr>
              </a:p>
            </p:txBody>
          </p:sp>
        </mc:Choice>
        <mc:Fallback xmlns="">
          <p:sp>
            <p:nvSpPr>
              <p:cNvPr id="20" name="TextBox 19">
                <a:extLst>
                  <a:ext uri="{FF2B5EF4-FFF2-40B4-BE49-F238E27FC236}">
                    <a16:creationId xmlns:a16="http://schemas.microsoft.com/office/drawing/2014/main" id="{C916C62D-4604-DC45-906C-16E3DA08BC94}"/>
                  </a:ext>
                </a:extLst>
              </p:cNvPr>
              <p:cNvSpPr txBox="1">
                <a:spLocks noRot="1" noChangeAspect="1" noMove="1" noResize="1" noEditPoints="1" noAdjustHandles="1" noChangeArrowheads="1" noChangeShapeType="1" noTextEdit="1"/>
              </p:cNvSpPr>
              <p:nvPr/>
            </p:nvSpPr>
            <p:spPr>
              <a:xfrm>
                <a:off x="2095995" y="4339253"/>
                <a:ext cx="1818248" cy="338554"/>
              </a:xfrm>
              <a:prstGeom prst="rect">
                <a:avLst/>
              </a:prstGeom>
              <a:blipFill>
                <a:blip r:embed="rId7"/>
                <a:stretch>
                  <a:fillRect l="-1389" t="-3704" b="-18519"/>
                </a:stretch>
              </a:blipFill>
            </p:spPr>
            <p:txBody>
              <a:bodyPr/>
              <a:lstStyle/>
              <a:p>
                <a:r>
                  <a:rPr lang="en-US">
                    <a:noFill/>
                  </a:rPr>
                  <a:t> </a:t>
                </a:r>
              </a:p>
            </p:txBody>
          </p:sp>
        </mc:Fallback>
      </mc:AlternateContent>
    </p:spTree>
    <p:extLst>
      <p:ext uri="{BB962C8B-B14F-4D97-AF65-F5344CB8AC3E}">
        <p14:creationId xmlns:p14="http://schemas.microsoft.com/office/powerpoint/2010/main" val="39299478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D42F-26A3-E24B-867D-5770B5BE8B64}"/>
              </a:ext>
            </a:extLst>
          </p:cNvPr>
          <p:cNvSpPr>
            <a:spLocks noGrp="1"/>
          </p:cNvSpPr>
          <p:nvPr>
            <p:ph type="title"/>
          </p:nvPr>
        </p:nvSpPr>
        <p:spPr/>
        <p:txBody>
          <a:bodyPr/>
          <a:lstStyle/>
          <a:p>
            <a:r>
              <a:rPr lang="en-US" dirty="0"/>
              <a:t>Validation approach </a:t>
            </a:r>
          </a:p>
        </p:txBody>
      </p:sp>
      <p:sp>
        <p:nvSpPr>
          <p:cNvPr id="3" name="Content Placeholder 2">
            <a:extLst>
              <a:ext uri="{FF2B5EF4-FFF2-40B4-BE49-F238E27FC236}">
                <a16:creationId xmlns:a16="http://schemas.microsoft.com/office/drawing/2014/main" id="{A1BF7211-B87A-E747-B39D-688E5AAC28FD}"/>
              </a:ext>
            </a:extLst>
          </p:cNvPr>
          <p:cNvSpPr>
            <a:spLocks noGrp="1"/>
          </p:cNvSpPr>
          <p:nvPr>
            <p:ph idx="1"/>
          </p:nvPr>
        </p:nvSpPr>
        <p:spPr/>
        <p:txBody>
          <a:bodyPr>
            <a:normAutofit fontScale="92500"/>
          </a:bodyPr>
          <a:lstStyle/>
          <a:p>
            <a:r>
              <a:rPr lang="en-US" dirty="0"/>
              <a:t>Here we randomly divide the available set of samples into two parts: a </a:t>
            </a:r>
            <a:r>
              <a:rPr lang="en-US" i="1" dirty="0">
                <a:solidFill>
                  <a:srgbClr val="1D41FF"/>
                </a:solidFill>
              </a:rPr>
              <a:t>training set </a:t>
            </a:r>
            <a:r>
              <a:rPr lang="en-US" dirty="0"/>
              <a:t>and a </a:t>
            </a:r>
            <a:r>
              <a:rPr lang="en-US" i="1" dirty="0">
                <a:solidFill>
                  <a:srgbClr val="1D41FF"/>
                </a:solidFill>
              </a:rPr>
              <a:t>validation set</a:t>
            </a:r>
            <a:r>
              <a:rPr lang="en-US" dirty="0"/>
              <a:t>. </a:t>
            </a:r>
          </a:p>
          <a:p>
            <a:r>
              <a:rPr lang="en-US" dirty="0"/>
              <a:t>The model is fit on the training set, and the fitted model is used to predict the responses for the observations in the validation set. </a:t>
            </a:r>
          </a:p>
          <a:p>
            <a:r>
              <a:rPr lang="en-US" dirty="0"/>
              <a:t>The resulting validation set error provides an estimate of the test error. This is typically assessed using MSE in the case of a quantitative response and misclassification rate in the case of a qualitative (discrete) response. </a:t>
            </a:r>
          </a:p>
          <a:p>
            <a:endParaRPr lang="en-US" dirty="0"/>
          </a:p>
          <a:p>
            <a:endParaRPr lang="en-US" dirty="0"/>
          </a:p>
        </p:txBody>
      </p:sp>
    </p:spTree>
    <p:extLst>
      <p:ext uri="{BB962C8B-B14F-4D97-AF65-F5344CB8AC3E}">
        <p14:creationId xmlns:p14="http://schemas.microsoft.com/office/powerpoint/2010/main" val="425914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011E-DCEC-2A49-B3AF-103FA675066D}"/>
              </a:ext>
            </a:extLst>
          </p:cNvPr>
          <p:cNvSpPr>
            <a:spLocks noGrp="1"/>
          </p:cNvSpPr>
          <p:nvPr>
            <p:ph type="title"/>
          </p:nvPr>
        </p:nvSpPr>
        <p:spPr/>
        <p:txBody>
          <a:bodyPr/>
          <a:lstStyle/>
          <a:p>
            <a:r>
              <a:rPr lang="en-US" dirty="0"/>
              <a:t>The Validation process </a:t>
            </a:r>
          </a:p>
        </p:txBody>
      </p:sp>
      <p:sp>
        <p:nvSpPr>
          <p:cNvPr id="3" name="Content Placeholder 2">
            <a:extLst>
              <a:ext uri="{FF2B5EF4-FFF2-40B4-BE49-F238E27FC236}">
                <a16:creationId xmlns:a16="http://schemas.microsoft.com/office/drawing/2014/main" id="{09FDC08E-B9EA-6D40-922B-2DADF324500C}"/>
              </a:ext>
            </a:extLst>
          </p:cNvPr>
          <p:cNvSpPr>
            <a:spLocks noGrp="1"/>
          </p:cNvSpPr>
          <p:nvPr>
            <p:ph idx="1"/>
          </p:nvPr>
        </p:nvSpPr>
        <p:spPr>
          <a:xfrm>
            <a:off x="628650" y="4702628"/>
            <a:ext cx="7886700" cy="1339853"/>
          </a:xfrm>
        </p:spPr>
        <p:txBody>
          <a:bodyPr>
            <a:normAutofit lnSpcReduction="10000"/>
          </a:bodyPr>
          <a:lstStyle/>
          <a:p>
            <a:pPr marL="0" indent="0">
              <a:buNone/>
            </a:pPr>
            <a:r>
              <a:rPr lang="en-US" dirty="0"/>
              <a:t>A random split is made into two halves: left part is training set, right part is validation set (it is also common to split 60:40)</a:t>
            </a:r>
          </a:p>
          <a:p>
            <a:pPr marL="0" indent="0">
              <a:buNone/>
            </a:pPr>
            <a:endParaRPr lang="en-US" dirty="0"/>
          </a:p>
        </p:txBody>
      </p:sp>
      <p:pic>
        <p:nvPicPr>
          <p:cNvPr id="5" name="Picture 4">
            <a:extLst>
              <a:ext uri="{FF2B5EF4-FFF2-40B4-BE49-F238E27FC236}">
                <a16:creationId xmlns:a16="http://schemas.microsoft.com/office/drawing/2014/main" id="{E05C7F17-C9A7-554B-89CA-3D85CC91C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6" y="2171955"/>
            <a:ext cx="7700211" cy="2047654"/>
          </a:xfrm>
          <a:prstGeom prst="rect">
            <a:avLst/>
          </a:prstGeom>
        </p:spPr>
      </p:pic>
      <p:sp>
        <p:nvSpPr>
          <p:cNvPr id="4" name="TextBox 3">
            <a:extLst>
              <a:ext uri="{FF2B5EF4-FFF2-40B4-BE49-F238E27FC236}">
                <a16:creationId xmlns:a16="http://schemas.microsoft.com/office/drawing/2014/main" id="{5DDE867A-C4B9-D046-8072-ABBF8D4833D9}"/>
              </a:ext>
            </a:extLst>
          </p:cNvPr>
          <p:cNvSpPr txBox="1"/>
          <p:nvPr/>
        </p:nvSpPr>
        <p:spPr>
          <a:xfrm>
            <a:off x="1127530" y="2392566"/>
            <a:ext cx="343364" cy="369332"/>
          </a:xfrm>
          <a:prstGeom prst="rect">
            <a:avLst/>
          </a:prstGeom>
          <a:noFill/>
        </p:spPr>
        <p:txBody>
          <a:bodyPr wrap="none" rtlCol="0">
            <a:spAutoFit/>
          </a:bodyPr>
          <a:lstStyle/>
          <a:p>
            <a:r>
              <a:rPr lang="en-US" dirty="0"/>
              <a:t>…</a:t>
            </a:r>
          </a:p>
        </p:txBody>
      </p:sp>
      <p:sp>
        <p:nvSpPr>
          <p:cNvPr id="6" name="TextBox 5">
            <a:extLst>
              <a:ext uri="{FF2B5EF4-FFF2-40B4-BE49-F238E27FC236}">
                <a16:creationId xmlns:a16="http://schemas.microsoft.com/office/drawing/2014/main" id="{9B92548F-E1BC-E641-9E4E-5524977F9E64}"/>
              </a:ext>
            </a:extLst>
          </p:cNvPr>
          <p:cNvSpPr txBox="1"/>
          <p:nvPr/>
        </p:nvSpPr>
        <p:spPr>
          <a:xfrm>
            <a:off x="4483767" y="3634695"/>
            <a:ext cx="853119" cy="369332"/>
          </a:xfrm>
          <a:prstGeom prst="rect">
            <a:avLst/>
          </a:prstGeom>
          <a:noFill/>
        </p:spPr>
        <p:txBody>
          <a:bodyPr wrap="none" rtlCol="0">
            <a:spAutoFit/>
          </a:bodyPr>
          <a:lstStyle/>
          <a:p>
            <a:r>
              <a:rPr lang="en-US" dirty="0"/>
              <a:t>4  35 …</a:t>
            </a:r>
          </a:p>
        </p:txBody>
      </p:sp>
      <p:sp>
        <p:nvSpPr>
          <p:cNvPr id="7" name="TextBox 6">
            <a:extLst>
              <a:ext uri="{FF2B5EF4-FFF2-40B4-BE49-F238E27FC236}">
                <a16:creationId xmlns:a16="http://schemas.microsoft.com/office/drawing/2014/main" id="{35F10316-A34C-ED45-9D88-1E6E43F8CE04}"/>
              </a:ext>
            </a:extLst>
          </p:cNvPr>
          <p:cNvSpPr txBox="1"/>
          <p:nvPr/>
        </p:nvSpPr>
        <p:spPr>
          <a:xfrm>
            <a:off x="6956411" y="3634695"/>
            <a:ext cx="683200" cy="369332"/>
          </a:xfrm>
          <a:prstGeom prst="rect">
            <a:avLst/>
          </a:prstGeom>
          <a:noFill/>
        </p:spPr>
        <p:txBody>
          <a:bodyPr wrap="none" rtlCol="0">
            <a:spAutoFit/>
          </a:bodyPr>
          <a:lstStyle/>
          <a:p>
            <a:r>
              <a:rPr lang="en-US" dirty="0"/>
              <a:t>… 17 </a:t>
            </a:r>
          </a:p>
        </p:txBody>
      </p:sp>
      <p:sp>
        <p:nvSpPr>
          <p:cNvPr id="8" name="TextBox 7">
            <a:extLst>
              <a:ext uri="{FF2B5EF4-FFF2-40B4-BE49-F238E27FC236}">
                <a16:creationId xmlns:a16="http://schemas.microsoft.com/office/drawing/2014/main" id="{0049D399-8721-9246-AF8D-27C45F74F6E0}"/>
              </a:ext>
            </a:extLst>
          </p:cNvPr>
          <p:cNvSpPr txBox="1"/>
          <p:nvPr/>
        </p:nvSpPr>
        <p:spPr>
          <a:xfrm>
            <a:off x="7298011" y="2392566"/>
            <a:ext cx="343364" cy="369332"/>
          </a:xfrm>
          <a:prstGeom prst="rect">
            <a:avLst/>
          </a:prstGeom>
          <a:noFill/>
        </p:spPr>
        <p:txBody>
          <a:bodyPr wrap="none" rtlCol="0">
            <a:spAutoFit/>
          </a:bodyPr>
          <a:lstStyle/>
          <a:p>
            <a:r>
              <a:rPr lang="en-US" dirty="0"/>
              <a:t>…</a:t>
            </a:r>
          </a:p>
        </p:txBody>
      </p:sp>
      <p:sp>
        <p:nvSpPr>
          <p:cNvPr id="9" name="TextBox 8">
            <a:extLst>
              <a:ext uri="{FF2B5EF4-FFF2-40B4-BE49-F238E27FC236}">
                <a16:creationId xmlns:a16="http://schemas.microsoft.com/office/drawing/2014/main" id="{05AC3BC5-AB60-E64D-BA79-9ACBEC0178C3}"/>
              </a:ext>
            </a:extLst>
          </p:cNvPr>
          <p:cNvSpPr txBox="1"/>
          <p:nvPr/>
        </p:nvSpPr>
        <p:spPr>
          <a:xfrm>
            <a:off x="1470894" y="3628959"/>
            <a:ext cx="343364" cy="369332"/>
          </a:xfrm>
          <a:prstGeom prst="rect">
            <a:avLst/>
          </a:prstGeom>
          <a:noFill/>
        </p:spPr>
        <p:txBody>
          <a:bodyPr wrap="none" rtlCol="0">
            <a:spAutoFit/>
          </a:bodyPr>
          <a:lstStyle/>
          <a:p>
            <a:r>
              <a:rPr lang="en-US" dirty="0"/>
              <a:t>…</a:t>
            </a:r>
          </a:p>
        </p:txBody>
      </p:sp>
      <p:sp>
        <p:nvSpPr>
          <p:cNvPr id="10" name="TextBox 9">
            <a:extLst>
              <a:ext uri="{FF2B5EF4-FFF2-40B4-BE49-F238E27FC236}">
                <a16:creationId xmlns:a16="http://schemas.microsoft.com/office/drawing/2014/main" id="{1BC20DAD-6396-DB44-A541-84283B9F6D5E}"/>
              </a:ext>
            </a:extLst>
          </p:cNvPr>
          <p:cNvSpPr txBox="1"/>
          <p:nvPr/>
        </p:nvSpPr>
        <p:spPr>
          <a:xfrm>
            <a:off x="3414092" y="3628959"/>
            <a:ext cx="869149" cy="369332"/>
          </a:xfrm>
          <a:prstGeom prst="rect">
            <a:avLst/>
          </a:prstGeom>
          <a:noFill/>
        </p:spPr>
        <p:txBody>
          <a:bodyPr wrap="none" rtlCol="0">
            <a:spAutoFit/>
          </a:bodyPr>
          <a:lstStyle/>
          <a:p>
            <a:r>
              <a:rPr lang="en-US" dirty="0"/>
              <a:t>n  44  2</a:t>
            </a:r>
          </a:p>
        </p:txBody>
      </p:sp>
      <p:sp>
        <p:nvSpPr>
          <p:cNvPr id="11" name="TextBox 10">
            <a:extLst>
              <a:ext uri="{FF2B5EF4-FFF2-40B4-BE49-F238E27FC236}">
                <a16:creationId xmlns:a16="http://schemas.microsoft.com/office/drawing/2014/main" id="{6D164B2D-F638-D446-BCDD-994928BEEF79}"/>
              </a:ext>
            </a:extLst>
          </p:cNvPr>
          <p:cNvSpPr txBox="1"/>
          <p:nvPr/>
        </p:nvSpPr>
        <p:spPr>
          <a:xfrm>
            <a:off x="1361441" y="3044375"/>
            <a:ext cx="1276888" cy="369332"/>
          </a:xfrm>
          <a:prstGeom prst="rect">
            <a:avLst/>
          </a:prstGeom>
          <a:noFill/>
        </p:spPr>
        <p:txBody>
          <a:bodyPr wrap="none" rtlCol="0">
            <a:spAutoFit/>
          </a:bodyPr>
          <a:lstStyle/>
          <a:p>
            <a:r>
              <a:rPr lang="en-US" dirty="0">
                <a:solidFill>
                  <a:srgbClr val="1D41FF"/>
                </a:solidFill>
              </a:rPr>
              <a:t>Training Set</a:t>
            </a:r>
          </a:p>
        </p:txBody>
      </p:sp>
      <p:sp>
        <p:nvSpPr>
          <p:cNvPr id="12" name="TextBox 11">
            <a:extLst>
              <a:ext uri="{FF2B5EF4-FFF2-40B4-BE49-F238E27FC236}">
                <a16:creationId xmlns:a16="http://schemas.microsoft.com/office/drawing/2014/main" id="{21862111-12A9-EC41-9BDD-7355850AB139}"/>
              </a:ext>
            </a:extLst>
          </p:cNvPr>
          <p:cNvSpPr txBox="1"/>
          <p:nvPr/>
        </p:nvSpPr>
        <p:spPr>
          <a:xfrm>
            <a:off x="5336886" y="3011116"/>
            <a:ext cx="1473352" cy="369332"/>
          </a:xfrm>
          <a:prstGeom prst="rect">
            <a:avLst/>
          </a:prstGeom>
          <a:noFill/>
        </p:spPr>
        <p:txBody>
          <a:bodyPr wrap="none" rtlCol="0">
            <a:spAutoFit/>
          </a:bodyPr>
          <a:lstStyle/>
          <a:p>
            <a:r>
              <a:rPr lang="en-US" dirty="0">
                <a:solidFill>
                  <a:srgbClr val="1D41FF"/>
                </a:solidFill>
              </a:rPr>
              <a:t>Validation Set</a:t>
            </a:r>
          </a:p>
        </p:txBody>
      </p:sp>
    </p:spTree>
    <p:extLst>
      <p:ext uri="{BB962C8B-B14F-4D97-AF65-F5344CB8AC3E}">
        <p14:creationId xmlns:p14="http://schemas.microsoft.com/office/powerpoint/2010/main" val="1717951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4AF0-5532-434A-A8F0-FC5885CFC41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D209335-00A9-AE4E-B009-E2AB919FD5A2}"/>
              </a:ext>
            </a:extLst>
          </p:cNvPr>
          <p:cNvSpPr>
            <a:spLocks noGrp="1"/>
          </p:cNvSpPr>
          <p:nvPr>
            <p:ph idx="1"/>
          </p:nvPr>
        </p:nvSpPr>
        <p:spPr>
          <a:xfrm>
            <a:off x="609995" y="1553641"/>
            <a:ext cx="7886700" cy="1519569"/>
          </a:xfrm>
        </p:spPr>
        <p:txBody>
          <a:bodyPr>
            <a:normAutofit fontScale="70000" lnSpcReduction="20000"/>
          </a:bodyPr>
          <a:lstStyle/>
          <a:p>
            <a:r>
              <a:rPr lang="en-US" dirty="0"/>
              <a:t>Want to compare linear vs higher-order polynomial terms in a linear regression </a:t>
            </a:r>
          </a:p>
          <a:p>
            <a:r>
              <a:rPr lang="en-US" dirty="0"/>
              <a:t>We randomly split the 392 observations into two sets, a training set containing 196 of the data points, and a validation set containing the remaining 196 observations. </a:t>
            </a:r>
          </a:p>
          <a:p>
            <a:endParaRPr lang="en-US" dirty="0"/>
          </a:p>
        </p:txBody>
      </p:sp>
      <p:pic>
        <p:nvPicPr>
          <p:cNvPr id="5" name="Picture 4">
            <a:extLst>
              <a:ext uri="{FF2B5EF4-FFF2-40B4-BE49-F238E27FC236}">
                <a16:creationId xmlns:a16="http://schemas.microsoft.com/office/drawing/2014/main" id="{9714E8D6-8EE1-EC42-843C-E15B7952F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411" y="3073210"/>
            <a:ext cx="6393925" cy="2653961"/>
          </a:xfrm>
          <a:prstGeom prst="rect">
            <a:avLst/>
          </a:prstGeom>
        </p:spPr>
      </p:pic>
      <p:sp>
        <p:nvSpPr>
          <p:cNvPr id="6" name="TextBox 5">
            <a:extLst>
              <a:ext uri="{FF2B5EF4-FFF2-40B4-BE49-F238E27FC236}">
                <a16:creationId xmlns:a16="http://schemas.microsoft.com/office/drawing/2014/main" id="{6D7E126B-B068-A94A-8073-787706CB72BE}"/>
              </a:ext>
            </a:extLst>
          </p:cNvPr>
          <p:cNvSpPr txBox="1"/>
          <p:nvPr/>
        </p:nvSpPr>
        <p:spPr>
          <a:xfrm>
            <a:off x="1436914" y="5837035"/>
            <a:ext cx="6122253" cy="369332"/>
          </a:xfrm>
          <a:prstGeom prst="rect">
            <a:avLst/>
          </a:prstGeom>
          <a:noFill/>
        </p:spPr>
        <p:txBody>
          <a:bodyPr wrap="none" rtlCol="0">
            <a:spAutoFit/>
          </a:bodyPr>
          <a:lstStyle/>
          <a:p>
            <a:r>
              <a:rPr lang="en-US" b="1" i="1" dirty="0">
                <a:solidFill>
                  <a:srgbClr val="4B7919"/>
                </a:solidFill>
              </a:rPr>
              <a:t>Left panel shows single split; right panel shows multiple splits </a:t>
            </a:r>
          </a:p>
        </p:txBody>
      </p:sp>
    </p:spTree>
    <p:extLst>
      <p:ext uri="{BB962C8B-B14F-4D97-AF65-F5344CB8AC3E}">
        <p14:creationId xmlns:p14="http://schemas.microsoft.com/office/powerpoint/2010/main" val="264396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807B-B50B-3744-9FA7-426AC25C60B3}"/>
              </a:ext>
            </a:extLst>
          </p:cNvPr>
          <p:cNvSpPr>
            <a:spLocks noGrp="1"/>
          </p:cNvSpPr>
          <p:nvPr>
            <p:ph type="title"/>
          </p:nvPr>
        </p:nvSpPr>
        <p:spPr>
          <a:xfrm>
            <a:off x="288758" y="10745"/>
            <a:ext cx="8600859" cy="1325563"/>
          </a:xfrm>
        </p:spPr>
        <p:txBody>
          <a:bodyPr>
            <a:normAutofit/>
          </a:bodyPr>
          <a:lstStyle/>
          <a:p>
            <a:r>
              <a:rPr lang="en-US" dirty="0"/>
              <a:t>Drawbacks of validation set approach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2EF113-DED4-3041-9206-08C308B69143}"/>
                  </a:ext>
                </a:extLst>
              </p:cNvPr>
              <p:cNvSpPr>
                <a:spLocks noGrp="1"/>
              </p:cNvSpPr>
              <p:nvPr>
                <p:ph idx="1"/>
              </p:nvPr>
            </p:nvSpPr>
            <p:spPr/>
            <p:txBody>
              <a:bodyPr>
                <a:normAutofit fontScale="85000" lnSpcReduction="10000"/>
              </a:bodyPr>
              <a:lstStyle/>
              <a:p>
                <a:r>
                  <a:rPr lang="en-US" dirty="0"/>
                  <a:t>The validation estimate of the test error can be highly variable, depending on precisely which observations are included in the training set and which observations are included in the test set. </a:t>
                </a:r>
              </a:p>
              <a:p>
                <a:r>
                  <a:rPr lang="en-US" dirty="0"/>
                  <a:t>In the validation approach, only a subset of the observations — those that are included in the training set rather than in the validation set — are used to fit the model. </a:t>
                </a:r>
              </a:p>
              <a:p>
                <a:r>
                  <a:rPr lang="en-US" dirty="0"/>
                  <a:t>This suggests that the validation set error may tend to </a:t>
                </a:r>
                <a:r>
                  <a:rPr lang="en-US" i="1" dirty="0"/>
                  <a:t>overestimate</a:t>
                </a:r>
                <a:r>
                  <a:rPr lang="en-US" dirty="0"/>
                  <a:t> the test error for the model fit on the entire data set. (The model has been fit with a sample size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rather than </a:t>
                </a:r>
                <a14:m>
                  <m:oMath xmlns:m="http://schemas.openxmlformats.org/officeDocument/2006/math">
                    <m:r>
                      <a:rPr lang="en-US" b="0" i="1" smtClean="0">
                        <a:latin typeface="Cambria Math" panose="02040503050406030204" pitchFamily="18" charset="0"/>
                      </a:rPr>
                      <m:t>𝑛</m:t>
                    </m:r>
                  </m:oMath>
                </a14:m>
                <a:r>
                  <a:rPr lang="en-US" dirty="0"/>
                  <a:t>, which will clearly provide a less reliable fit.)</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4D2EF113-DED4-3041-9206-08C308B69143}"/>
                  </a:ext>
                </a:extLst>
              </p:cNvPr>
              <p:cNvSpPr>
                <a:spLocks noGrp="1" noRot="1" noChangeAspect="1" noMove="1" noResize="1" noEditPoints="1" noAdjustHandles="1" noChangeArrowheads="1" noChangeShapeType="1" noTextEdit="1"/>
              </p:cNvSpPr>
              <p:nvPr>
                <p:ph idx="1"/>
              </p:nvPr>
            </p:nvSpPr>
            <p:spPr>
              <a:blipFill>
                <a:blip r:embed="rId2"/>
                <a:stretch>
                  <a:fillRect l="-965" t="-1453" r="-1768"/>
                </a:stretch>
              </a:blipFill>
            </p:spPr>
            <p:txBody>
              <a:bodyPr/>
              <a:lstStyle/>
              <a:p>
                <a:r>
                  <a:rPr lang="en-US">
                    <a:noFill/>
                  </a:rPr>
                  <a:t> </a:t>
                </a:r>
              </a:p>
            </p:txBody>
          </p:sp>
        </mc:Fallback>
      </mc:AlternateContent>
    </p:spTree>
    <p:extLst>
      <p:ext uri="{BB962C8B-B14F-4D97-AF65-F5344CB8AC3E}">
        <p14:creationId xmlns:p14="http://schemas.microsoft.com/office/powerpoint/2010/main" val="3816971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B6BF-05FC-4A4D-A0FC-27FB67EA75D5}"/>
              </a:ext>
            </a:extLst>
          </p:cNvPr>
          <p:cNvSpPr>
            <a:spLocks noGrp="1"/>
          </p:cNvSpPr>
          <p:nvPr>
            <p:ph type="title"/>
          </p:nvPr>
        </p:nvSpPr>
        <p:spPr/>
        <p:txBody>
          <a:bodyPr/>
          <a:lstStyle/>
          <a:p>
            <a:r>
              <a:rPr lang="en-US" dirty="0"/>
              <a:t>Alternative: K-fold cross-validation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69FF10-82E1-894A-93B6-F1FDB2716F7B}"/>
                  </a:ext>
                </a:extLst>
              </p:cNvPr>
              <p:cNvSpPr>
                <a:spLocks noGrp="1"/>
              </p:cNvSpPr>
              <p:nvPr>
                <p:ph idx="1"/>
              </p:nvPr>
            </p:nvSpPr>
            <p:spPr/>
            <p:txBody>
              <a:bodyPr>
                <a:normAutofit lnSpcReduction="10000"/>
              </a:bodyPr>
              <a:lstStyle/>
              <a:p>
                <a:r>
                  <a:rPr lang="en-US" dirty="0"/>
                  <a:t>Widely used approach for estimating test error. </a:t>
                </a:r>
              </a:p>
              <a:p>
                <a:r>
                  <a:rPr lang="en-US" dirty="0"/>
                  <a:t>Estimates can be used to select best model, and to give an idea of the test error of the final chosen model. </a:t>
                </a:r>
              </a:p>
              <a:p>
                <a:r>
                  <a:rPr lang="en-US" dirty="0"/>
                  <a:t>Idea is to randomly divide the data into </a:t>
                </a:r>
                <a14:m>
                  <m:oMath xmlns:m="http://schemas.openxmlformats.org/officeDocument/2006/math">
                    <m:r>
                      <a:rPr lang="en-US" i="1" dirty="0" smtClean="0">
                        <a:latin typeface="Cambria Math" panose="02040503050406030204" pitchFamily="18" charset="0"/>
                      </a:rPr>
                      <m:t>𝐾</m:t>
                    </m:r>
                  </m:oMath>
                </a14:m>
                <a:r>
                  <a:rPr lang="en-US" dirty="0"/>
                  <a:t> equal-sized parts. We leave out part </a:t>
                </a:r>
                <a14:m>
                  <m:oMath xmlns:m="http://schemas.openxmlformats.org/officeDocument/2006/math">
                    <m:r>
                      <a:rPr lang="en-US" i="1" dirty="0" smtClean="0">
                        <a:latin typeface="Cambria Math" panose="02040503050406030204" pitchFamily="18" charset="0"/>
                      </a:rPr>
                      <m:t>𝑘</m:t>
                    </m:r>
                  </m:oMath>
                </a14:m>
                <a:r>
                  <a:rPr lang="en-US" dirty="0"/>
                  <a:t>, fit the model to the other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−1</m:t>
                    </m:r>
                  </m:oMath>
                </a14:m>
                <a:r>
                  <a:rPr lang="en-US" dirty="0"/>
                  <a:t> parts (combined), and then obtain predictions for the left-out </a:t>
                </a:r>
                <a14:m>
                  <m:oMath xmlns:m="http://schemas.openxmlformats.org/officeDocument/2006/math">
                    <m:r>
                      <a:rPr lang="en-US" i="1" dirty="0" smtClean="0">
                        <a:latin typeface="Cambria Math" panose="02040503050406030204" pitchFamily="18" charset="0"/>
                      </a:rPr>
                      <m:t>𝑘</m:t>
                    </m:r>
                  </m:oMath>
                </a14:m>
                <a:r>
                  <a:rPr lang="en-US" baseline="30000" dirty="0"/>
                  <a:t>th</a:t>
                </a:r>
                <a:r>
                  <a:rPr lang="en-US" dirty="0"/>
                  <a:t> part. </a:t>
                </a:r>
              </a:p>
              <a:p>
                <a:r>
                  <a:rPr lang="en-US" dirty="0"/>
                  <a:t>This is done in turn for each part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=1,2,…</m:t>
                    </m:r>
                    <m:r>
                      <a:rPr lang="en-US" i="1" dirty="0" smtClean="0">
                        <a:latin typeface="Cambria Math" panose="02040503050406030204" pitchFamily="18" charset="0"/>
                      </a:rPr>
                      <m:t>𝐾</m:t>
                    </m:r>
                  </m:oMath>
                </a14:m>
                <a:r>
                  <a:rPr lang="en-US" dirty="0"/>
                  <a:t>, and then the results are combined.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7F69FF10-82E1-894A-93B6-F1FDB2716F7B}"/>
                  </a:ext>
                </a:extLst>
              </p:cNvPr>
              <p:cNvSpPr>
                <a:spLocks noGrp="1" noRot="1" noChangeAspect="1" noMove="1" noResize="1" noEditPoints="1" noAdjustHandles="1" noChangeArrowheads="1" noChangeShapeType="1" noTextEdit="1"/>
              </p:cNvSpPr>
              <p:nvPr>
                <p:ph idx="1"/>
              </p:nvPr>
            </p:nvSpPr>
            <p:spPr>
              <a:blipFill>
                <a:blip r:embed="rId2"/>
                <a:stretch>
                  <a:fillRect l="-1447" t="-2326" r="-804" b="-2907"/>
                </a:stretch>
              </a:blipFill>
            </p:spPr>
            <p:txBody>
              <a:bodyPr/>
              <a:lstStyle/>
              <a:p>
                <a:r>
                  <a:rPr lang="en-US">
                    <a:noFill/>
                  </a:rPr>
                  <a:t> </a:t>
                </a:r>
              </a:p>
            </p:txBody>
          </p:sp>
        </mc:Fallback>
      </mc:AlternateContent>
    </p:spTree>
    <p:extLst>
      <p:ext uri="{BB962C8B-B14F-4D97-AF65-F5344CB8AC3E}">
        <p14:creationId xmlns:p14="http://schemas.microsoft.com/office/powerpoint/2010/main" val="2986240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0463-E83E-A04C-8700-3B0F2C87B635}"/>
              </a:ext>
            </a:extLst>
          </p:cNvPr>
          <p:cNvSpPr>
            <a:spLocks noGrp="1"/>
          </p:cNvSpPr>
          <p:nvPr>
            <p:ph type="title"/>
          </p:nvPr>
        </p:nvSpPr>
        <p:spPr/>
        <p:txBody>
          <a:bodyPr/>
          <a:lstStyle/>
          <a:p>
            <a:r>
              <a:rPr lang="en-US" dirty="0"/>
              <a:t>K-fold Cross-validation in detail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0FF72B-E080-5846-9644-8F9368734190}"/>
                  </a:ext>
                </a:extLst>
              </p:cNvPr>
              <p:cNvSpPr>
                <a:spLocks noGrp="1"/>
              </p:cNvSpPr>
              <p:nvPr>
                <p:ph idx="1"/>
              </p:nvPr>
            </p:nvSpPr>
            <p:spPr>
              <a:xfrm>
                <a:off x="409110" y="1457387"/>
                <a:ext cx="8288469" cy="735797"/>
              </a:xfrm>
            </p:spPr>
            <p:txBody>
              <a:bodyPr>
                <a:normAutofit fontScale="92500"/>
              </a:bodyPr>
              <a:lstStyle/>
              <a:p>
                <a:pPr marL="0" indent="0">
                  <a:buNone/>
                </a:pPr>
                <a:r>
                  <a:rPr lang="en-US" dirty="0"/>
                  <a:t>Divide data into </a:t>
                </a:r>
                <a14:m>
                  <m:oMath xmlns:m="http://schemas.openxmlformats.org/officeDocument/2006/math">
                    <m:r>
                      <a:rPr lang="en-US" i="1" dirty="0" smtClean="0">
                        <a:latin typeface="Cambria Math" panose="02040503050406030204" pitchFamily="18" charset="0"/>
                      </a:rPr>
                      <m:t>𝐾</m:t>
                    </m:r>
                  </m:oMath>
                </a14:m>
                <a:r>
                  <a:rPr lang="en-US" dirty="0"/>
                  <a:t> roughly equal-sized parts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 </m:t>
                    </m:r>
                  </m:oMath>
                </a14:m>
                <a:r>
                  <a:rPr lang="en-US" dirty="0"/>
                  <a:t>here)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50FF72B-E080-5846-9644-8F9368734190}"/>
                  </a:ext>
                </a:extLst>
              </p:cNvPr>
              <p:cNvSpPr>
                <a:spLocks noGrp="1" noRot="1" noChangeAspect="1" noMove="1" noResize="1" noEditPoints="1" noAdjustHandles="1" noChangeArrowheads="1" noChangeShapeType="1" noTextEdit="1"/>
              </p:cNvSpPr>
              <p:nvPr>
                <p:ph idx="1"/>
              </p:nvPr>
            </p:nvSpPr>
            <p:spPr>
              <a:xfrm>
                <a:off x="409110" y="1457387"/>
                <a:ext cx="8288469" cy="735797"/>
              </a:xfrm>
              <a:blipFill>
                <a:blip r:embed="rId2"/>
                <a:stretch>
                  <a:fillRect l="-1223" t="-678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F00D926-0BFD-B544-92C9-0E1FD942F50B}"/>
              </a:ext>
            </a:extLst>
          </p:cNvPr>
          <p:cNvSpPr/>
          <p:nvPr/>
        </p:nvSpPr>
        <p:spPr>
          <a:xfrm>
            <a:off x="609995" y="2094259"/>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
        <p:nvSpPr>
          <p:cNvPr id="6" name="Rectangle 5">
            <a:extLst>
              <a:ext uri="{FF2B5EF4-FFF2-40B4-BE49-F238E27FC236}">
                <a16:creationId xmlns:a16="http://schemas.microsoft.com/office/drawing/2014/main" id="{CEF89A8F-6ED6-8C44-ADE0-142C6F99F979}"/>
              </a:ext>
            </a:extLst>
          </p:cNvPr>
          <p:cNvSpPr/>
          <p:nvPr/>
        </p:nvSpPr>
        <p:spPr>
          <a:xfrm>
            <a:off x="6786778"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7" name="Rectangle 6">
            <a:extLst>
              <a:ext uri="{FF2B5EF4-FFF2-40B4-BE49-F238E27FC236}">
                <a16:creationId xmlns:a16="http://schemas.microsoft.com/office/drawing/2014/main" id="{1C69E702-4DB2-D140-8890-A22065D88F11}"/>
              </a:ext>
            </a:extLst>
          </p:cNvPr>
          <p:cNvSpPr/>
          <p:nvPr/>
        </p:nvSpPr>
        <p:spPr>
          <a:xfrm>
            <a:off x="5246736"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8" name="Rectangle 7">
            <a:extLst>
              <a:ext uri="{FF2B5EF4-FFF2-40B4-BE49-F238E27FC236}">
                <a16:creationId xmlns:a16="http://schemas.microsoft.com/office/drawing/2014/main" id="{D8CF5BAF-E316-B742-9B7C-2B4D951F7BA1}"/>
              </a:ext>
            </a:extLst>
          </p:cNvPr>
          <p:cNvSpPr/>
          <p:nvPr/>
        </p:nvSpPr>
        <p:spPr>
          <a:xfrm>
            <a:off x="3706694"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9" name="Rectangle 8">
            <a:extLst>
              <a:ext uri="{FF2B5EF4-FFF2-40B4-BE49-F238E27FC236}">
                <a16:creationId xmlns:a16="http://schemas.microsoft.com/office/drawing/2014/main" id="{91EA5B74-B86E-444A-93F5-16828B69E73C}"/>
              </a:ext>
            </a:extLst>
          </p:cNvPr>
          <p:cNvSpPr/>
          <p:nvPr/>
        </p:nvSpPr>
        <p:spPr>
          <a:xfrm>
            <a:off x="2150037"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Tree>
    <p:extLst>
      <p:ext uri="{BB962C8B-B14F-4D97-AF65-F5344CB8AC3E}">
        <p14:creationId xmlns:p14="http://schemas.microsoft.com/office/powerpoint/2010/main" val="468397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0463-E83E-A04C-8700-3B0F2C87B635}"/>
              </a:ext>
            </a:extLst>
          </p:cNvPr>
          <p:cNvSpPr>
            <a:spLocks noGrp="1"/>
          </p:cNvSpPr>
          <p:nvPr>
            <p:ph type="title"/>
          </p:nvPr>
        </p:nvSpPr>
        <p:spPr/>
        <p:txBody>
          <a:bodyPr/>
          <a:lstStyle/>
          <a:p>
            <a:r>
              <a:rPr lang="en-US" dirty="0"/>
              <a:t>K-fold Cross-validation in detail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0FF72B-E080-5846-9644-8F9368734190}"/>
                  </a:ext>
                </a:extLst>
              </p:cNvPr>
              <p:cNvSpPr>
                <a:spLocks noGrp="1"/>
              </p:cNvSpPr>
              <p:nvPr>
                <p:ph idx="1"/>
              </p:nvPr>
            </p:nvSpPr>
            <p:spPr>
              <a:xfrm>
                <a:off x="409110" y="1457387"/>
                <a:ext cx="8288469" cy="735797"/>
              </a:xfrm>
            </p:spPr>
            <p:txBody>
              <a:bodyPr>
                <a:normAutofit fontScale="92500"/>
              </a:bodyPr>
              <a:lstStyle/>
              <a:p>
                <a:pPr marL="0" indent="0">
                  <a:buNone/>
                </a:pPr>
                <a:r>
                  <a:rPr lang="en-US" dirty="0"/>
                  <a:t>Divide data into </a:t>
                </a:r>
                <a14:m>
                  <m:oMath xmlns:m="http://schemas.openxmlformats.org/officeDocument/2006/math">
                    <m:r>
                      <a:rPr lang="en-US" i="1" dirty="0" smtClean="0">
                        <a:latin typeface="Cambria Math" panose="02040503050406030204" pitchFamily="18" charset="0"/>
                      </a:rPr>
                      <m:t>𝐾</m:t>
                    </m:r>
                  </m:oMath>
                </a14:m>
                <a:r>
                  <a:rPr lang="en-US" dirty="0"/>
                  <a:t> roughly equal-sized parts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 </m:t>
                    </m:r>
                  </m:oMath>
                </a14:m>
                <a:r>
                  <a:rPr lang="en-US" dirty="0"/>
                  <a:t>here)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50FF72B-E080-5846-9644-8F9368734190}"/>
                  </a:ext>
                </a:extLst>
              </p:cNvPr>
              <p:cNvSpPr>
                <a:spLocks noGrp="1" noRot="1" noChangeAspect="1" noMove="1" noResize="1" noEditPoints="1" noAdjustHandles="1" noChangeArrowheads="1" noChangeShapeType="1" noTextEdit="1"/>
              </p:cNvSpPr>
              <p:nvPr>
                <p:ph idx="1"/>
              </p:nvPr>
            </p:nvSpPr>
            <p:spPr>
              <a:xfrm>
                <a:off x="409110" y="1457387"/>
                <a:ext cx="8288469" cy="735797"/>
              </a:xfrm>
              <a:blipFill>
                <a:blip r:embed="rId2"/>
                <a:stretch>
                  <a:fillRect l="-1223" t="-678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F00D926-0BFD-B544-92C9-0E1FD942F50B}"/>
              </a:ext>
            </a:extLst>
          </p:cNvPr>
          <p:cNvSpPr/>
          <p:nvPr/>
        </p:nvSpPr>
        <p:spPr>
          <a:xfrm>
            <a:off x="609995" y="2094259"/>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
        <p:nvSpPr>
          <p:cNvPr id="6" name="Rectangle 5">
            <a:extLst>
              <a:ext uri="{FF2B5EF4-FFF2-40B4-BE49-F238E27FC236}">
                <a16:creationId xmlns:a16="http://schemas.microsoft.com/office/drawing/2014/main" id="{CEF89A8F-6ED6-8C44-ADE0-142C6F99F979}"/>
              </a:ext>
            </a:extLst>
          </p:cNvPr>
          <p:cNvSpPr/>
          <p:nvPr/>
        </p:nvSpPr>
        <p:spPr>
          <a:xfrm>
            <a:off x="6786778"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7" name="Rectangle 6">
            <a:extLst>
              <a:ext uri="{FF2B5EF4-FFF2-40B4-BE49-F238E27FC236}">
                <a16:creationId xmlns:a16="http://schemas.microsoft.com/office/drawing/2014/main" id="{1C69E702-4DB2-D140-8890-A22065D88F11}"/>
              </a:ext>
            </a:extLst>
          </p:cNvPr>
          <p:cNvSpPr/>
          <p:nvPr/>
        </p:nvSpPr>
        <p:spPr>
          <a:xfrm>
            <a:off x="5246736"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8" name="Rectangle 7">
            <a:extLst>
              <a:ext uri="{FF2B5EF4-FFF2-40B4-BE49-F238E27FC236}">
                <a16:creationId xmlns:a16="http://schemas.microsoft.com/office/drawing/2014/main" id="{D8CF5BAF-E316-B742-9B7C-2B4D951F7BA1}"/>
              </a:ext>
            </a:extLst>
          </p:cNvPr>
          <p:cNvSpPr/>
          <p:nvPr/>
        </p:nvSpPr>
        <p:spPr>
          <a:xfrm>
            <a:off x="3706694"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9" name="Rectangle 8">
            <a:extLst>
              <a:ext uri="{FF2B5EF4-FFF2-40B4-BE49-F238E27FC236}">
                <a16:creationId xmlns:a16="http://schemas.microsoft.com/office/drawing/2014/main" id="{91EA5B74-B86E-444A-93F5-16828B69E73C}"/>
              </a:ext>
            </a:extLst>
          </p:cNvPr>
          <p:cNvSpPr/>
          <p:nvPr/>
        </p:nvSpPr>
        <p:spPr>
          <a:xfrm>
            <a:off x="2150037"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5" name="TextBox 4">
            <a:extLst>
              <a:ext uri="{FF2B5EF4-FFF2-40B4-BE49-F238E27FC236}">
                <a16:creationId xmlns:a16="http://schemas.microsoft.com/office/drawing/2014/main" id="{B6FDE25C-65B7-FF4D-92E4-F7B18BDD0DCF}"/>
              </a:ext>
            </a:extLst>
          </p:cNvPr>
          <p:cNvSpPr txBox="1"/>
          <p:nvPr/>
        </p:nvSpPr>
        <p:spPr>
          <a:xfrm>
            <a:off x="430703" y="3104319"/>
            <a:ext cx="5290615" cy="646331"/>
          </a:xfrm>
          <a:prstGeom prst="rect">
            <a:avLst/>
          </a:prstGeom>
          <a:noFill/>
        </p:spPr>
        <p:txBody>
          <a:bodyPr wrap="none" rtlCol="0">
            <a:spAutoFit/>
          </a:bodyPr>
          <a:lstStyle/>
          <a:p>
            <a:r>
              <a:rPr lang="en-US" dirty="0"/>
              <a:t>Now fit the model on the four training parts combined</a:t>
            </a:r>
          </a:p>
          <a:p>
            <a:r>
              <a:rPr lang="en-US" dirty="0"/>
              <a:t>Calculate the prediction error on the validation set.</a:t>
            </a:r>
          </a:p>
        </p:txBody>
      </p:sp>
    </p:spTree>
    <p:extLst>
      <p:ext uri="{BB962C8B-B14F-4D97-AF65-F5344CB8AC3E}">
        <p14:creationId xmlns:p14="http://schemas.microsoft.com/office/powerpoint/2010/main" val="3496272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0463-E83E-A04C-8700-3B0F2C87B635}"/>
              </a:ext>
            </a:extLst>
          </p:cNvPr>
          <p:cNvSpPr>
            <a:spLocks noGrp="1"/>
          </p:cNvSpPr>
          <p:nvPr>
            <p:ph type="title"/>
          </p:nvPr>
        </p:nvSpPr>
        <p:spPr/>
        <p:txBody>
          <a:bodyPr/>
          <a:lstStyle/>
          <a:p>
            <a:r>
              <a:rPr lang="en-US" dirty="0"/>
              <a:t>K-fold Cross-validation in detail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0FF72B-E080-5846-9644-8F9368734190}"/>
                  </a:ext>
                </a:extLst>
              </p:cNvPr>
              <p:cNvSpPr>
                <a:spLocks noGrp="1"/>
              </p:cNvSpPr>
              <p:nvPr>
                <p:ph idx="1"/>
              </p:nvPr>
            </p:nvSpPr>
            <p:spPr>
              <a:xfrm>
                <a:off x="409110" y="1457387"/>
                <a:ext cx="8288469" cy="735797"/>
              </a:xfrm>
            </p:spPr>
            <p:txBody>
              <a:bodyPr>
                <a:normAutofit fontScale="92500"/>
              </a:bodyPr>
              <a:lstStyle/>
              <a:p>
                <a:pPr marL="0" indent="0">
                  <a:buNone/>
                </a:pPr>
                <a:r>
                  <a:rPr lang="en-US" dirty="0"/>
                  <a:t>Divide data into </a:t>
                </a:r>
                <a14:m>
                  <m:oMath xmlns:m="http://schemas.openxmlformats.org/officeDocument/2006/math">
                    <m:r>
                      <a:rPr lang="en-US" i="1" dirty="0" smtClean="0">
                        <a:latin typeface="Cambria Math" panose="02040503050406030204" pitchFamily="18" charset="0"/>
                      </a:rPr>
                      <m:t>𝐾</m:t>
                    </m:r>
                  </m:oMath>
                </a14:m>
                <a:r>
                  <a:rPr lang="en-US" dirty="0"/>
                  <a:t> roughly equal-sized parts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 </m:t>
                    </m:r>
                  </m:oMath>
                </a14:m>
                <a:r>
                  <a:rPr lang="en-US" dirty="0"/>
                  <a:t>here)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50FF72B-E080-5846-9644-8F9368734190}"/>
                  </a:ext>
                </a:extLst>
              </p:cNvPr>
              <p:cNvSpPr>
                <a:spLocks noGrp="1" noRot="1" noChangeAspect="1" noMove="1" noResize="1" noEditPoints="1" noAdjustHandles="1" noChangeArrowheads="1" noChangeShapeType="1" noTextEdit="1"/>
              </p:cNvSpPr>
              <p:nvPr>
                <p:ph idx="1"/>
              </p:nvPr>
            </p:nvSpPr>
            <p:spPr>
              <a:xfrm>
                <a:off x="409110" y="1457387"/>
                <a:ext cx="8288469" cy="735797"/>
              </a:xfrm>
              <a:blipFill>
                <a:blip r:embed="rId2"/>
                <a:stretch>
                  <a:fillRect l="-1223" t="-678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F00D926-0BFD-B544-92C9-0E1FD942F50B}"/>
              </a:ext>
            </a:extLst>
          </p:cNvPr>
          <p:cNvSpPr/>
          <p:nvPr/>
        </p:nvSpPr>
        <p:spPr>
          <a:xfrm>
            <a:off x="609995" y="2094259"/>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
        <p:nvSpPr>
          <p:cNvPr id="6" name="Rectangle 5">
            <a:extLst>
              <a:ext uri="{FF2B5EF4-FFF2-40B4-BE49-F238E27FC236}">
                <a16:creationId xmlns:a16="http://schemas.microsoft.com/office/drawing/2014/main" id="{CEF89A8F-6ED6-8C44-ADE0-142C6F99F979}"/>
              </a:ext>
            </a:extLst>
          </p:cNvPr>
          <p:cNvSpPr/>
          <p:nvPr/>
        </p:nvSpPr>
        <p:spPr>
          <a:xfrm>
            <a:off x="6786778"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7" name="Rectangle 6">
            <a:extLst>
              <a:ext uri="{FF2B5EF4-FFF2-40B4-BE49-F238E27FC236}">
                <a16:creationId xmlns:a16="http://schemas.microsoft.com/office/drawing/2014/main" id="{1C69E702-4DB2-D140-8890-A22065D88F11}"/>
              </a:ext>
            </a:extLst>
          </p:cNvPr>
          <p:cNvSpPr/>
          <p:nvPr/>
        </p:nvSpPr>
        <p:spPr>
          <a:xfrm>
            <a:off x="5246736"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8" name="Rectangle 7">
            <a:extLst>
              <a:ext uri="{FF2B5EF4-FFF2-40B4-BE49-F238E27FC236}">
                <a16:creationId xmlns:a16="http://schemas.microsoft.com/office/drawing/2014/main" id="{D8CF5BAF-E316-B742-9B7C-2B4D951F7BA1}"/>
              </a:ext>
            </a:extLst>
          </p:cNvPr>
          <p:cNvSpPr/>
          <p:nvPr/>
        </p:nvSpPr>
        <p:spPr>
          <a:xfrm>
            <a:off x="3706694"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9" name="Rectangle 8">
            <a:extLst>
              <a:ext uri="{FF2B5EF4-FFF2-40B4-BE49-F238E27FC236}">
                <a16:creationId xmlns:a16="http://schemas.microsoft.com/office/drawing/2014/main" id="{91EA5B74-B86E-444A-93F5-16828B69E73C}"/>
              </a:ext>
            </a:extLst>
          </p:cNvPr>
          <p:cNvSpPr/>
          <p:nvPr/>
        </p:nvSpPr>
        <p:spPr>
          <a:xfrm>
            <a:off x="2150037"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5" name="TextBox 4">
            <a:extLst>
              <a:ext uri="{FF2B5EF4-FFF2-40B4-BE49-F238E27FC236}">
                <a16:creationId xmlns:a16="http://schemas.microsoft.com/office/drawing/2014/main" id="{B6FDE25C-65B7-FF4D-92E4-F7B18BDD0DCF}"/>
              </a:ext>
            </a:extLst>
          </p:cNvPr>
          <p:cNvSpPr txBox="1"/>
          <p:nvPr/>
        </p:nvSpPr>
        <p:spPr>
          <a:xfrm>
            <a:off x="430703" y="3104319"/>
            <a:ext cx="7896117" cy="1200329"/>
          </a:xfrm>
          <a:prstGeom prst="rect">
            <a:avLst/>
          </a:prstGeom>
          <a:noFill/>
        </p:spPr>
        <p:txBody>
          <a:bodyPr wrap="square" rtlCol="0">
            <a:spAutoFit/>
          </a:bodyPr>
          <a:lstStyle/>
          <a:p>
            <a:r>
              <a:rPr lang="en-US" dirty="0"/>
              <a:t>Now fit the model on the four training parts combined</a:t>
            </a:r>
          </a:p>
          <a:p>
            <a:r>
              <a:rPr lang="en-US" dirty="0"/>
              <a:t>Calculate the prediction error on the validation set.</a:t>
            </a:r>
          </a:p>
          <a:p>
            <a:r>
              <a:rPr lang="en-US" dirty="0"/>
              <a:t>Now switch the validation set and refit to the 4 remaining train sets and calculate prediction error on new validation set.</a:t>
            </a:r>
          </a:p>
        </p:txBody>
      </p:sp>
      <p:sp>
        <p:nvSpPr>
          <p:cNvPr id="10" name="Rectangle 9">
            <a:extLst>
              <a:ext uri="{FF2B5EF4-FFF2-40B4-BE49-F238E27FC236}">
                <a16:creationId xmlns:a16="http://schemas.microsoft.com/office/drawing/2014/main" id="{88EF6883-ED2D-1048-B47F-AA3BBA16B8FF}"/>
              </a:ext>
            </a:extLst>
          </p:cNvPr>
          <p:cNvSpPr/>
          <p:nvPr/>
        </p:nvSpPr>
        <p:spPr>
          <a:xfrm>
            <a:off x="609995"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1" name="Rectangle 10">
            <a:extLst>
              <a:ext uri="{FF2B5EF4-FFF2-40B4-BE49-F238E27FC236}">
                <a16:creationId xmlns:a16="http://schemas.microsoft.com/office/drawing/2014/main" id="{7590776A-081C-4D40-B629-11A34E9A64CB}"/>
              </a:ext>
            </a:extLst>
          </p:cNvPr>
          <p:cNvSpPr/>
          <p:nvPr/>
        </p:nvSpPr>
        <p:spPr>
          <a:xfrm>
            <a:off x="6786778"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2" name="Rectangle 11">
            <a:extLst>
              <a:ext uri="{FF2B5EF4-FFF2-40B4-BE49-F238E27FC236}">
                <a16:creationId xmlns:a16="http://schemas.microsoft.com/office/drawing/2014/main" id="{8F006ECD-B138-5747-9E19-515EA2C3506A}"/>
              </a:ext>
            </a:extLst>
          </p:cNvPr>
          <p:cNvSpPr/>
          <p:nvPr/>
        </p:nvSpPr>
        <p:spPr>
          <a:xfrm>
            <a:off x="5246736"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3" name="Rectangle 12">
            <a:extLst>
              <a:ext uri="{FF2B5EF4-FFF2-40B4-BE49-F238E27FC236}">
                <a16:creationId xmlns:a16="http://schemas.microsoft.com/office/drawing/2014/main" id="{9C0619B9-CCA4-0D46-8C7C-AAD8B56ABEF1}"/>
              </a:ext>
            </a:extLst>
          </p:cNvPr>
          <p:cNvSpPr/>
          <p:nvPr/>
        </p:nvSpPr>
        <p:spPr>
          <a:xfrm>
            <a:off x="3706694"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4" name="Rectangle 13">
            <a:extLst>
              <a:ext uri="{FF2B5EF4-FFF2-40B4-BE49-F238E27FC236}">
                <a16:creationId xmlns:a16="http://schemas.microsoft.com/office/drawing/2014/main" id="{4E750E46-4479-D64B-A661-7EF55D9DA10F}"/>
              </a:ext>
            </a:extLst>
          </p:cNvPr>
          <p:cNvSpPr/>
          <p:nvPr/>
        </p:nvSpPr>
        <p:spPr>
          <a:xfrm>
            <a:off x="2150037" y="4420934"/>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Tree>
    <p:extLst>
      <p:ext uri="{BB962C8B-B14F-4D97-AF65-F5344CB8AC3E}">
        <p14:creationId xmlns:p14="http://schemas.microsoft.com/office/powerpoint/2010/main" val="474141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0463-E83E-A04C-8700-3B0F2C87B635}"/>
              </a:ext>
            </a:extLst>
          </p:cNvPr>
          <p:cNvSpPr>
            <a:spLocks noGrp="1"/>
          </p:cNvSpPr>
          <p:nvPr>
            <p:ph type="title"/>
          </p:nvPr>
        </p:nvSpPr>
        <p:spPr/>
        <p:txBody>
          <a:bodyPr/>
          <a:lstStyle/>
          <a:p>
            <a:r>
              <a:rPr lang="en-US" dirty="0"/>
              <a:t>K-fold Cross-validation in detail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0FF72B-E080-5846-9644-8F9368734190}"/>
                  </a:ext>
                </a:extLst>
              </p:cNvPr>
              <p:cNvSpPr>
                <a:spLocks noGrp="1"/>
              </p:cNvSpPr>
              <p:nvPr>
                <p:ph idx="1"/>
              </p:nvPr>
            </p:nvSpPr>
            <p:spPr>
              <a:xfrm>
                <a:off x="409110" y="1457387"/>
                <a:ext cx="8288469" cy="735797"/>
              </a:xfrm>
            </p:spPr>
            <p:txBody>
              <a:bodyPr>
                <a:normAutofit fontScale="92500"/>
              </a:bodyPr>
              <a:lstStyle/>
              <a:p>
                <a:pPr marL="0" indent="0">
                  <a:buNone/>
                </a:pPr>
                <a:r>
                  <a:rPr lang="en-US" dirty="0"/>
                  <a:t>Divide data into </a:t>
                </a:r>
                <a14:m>
                  <m:oMath xmlns:m="http://schemas.openxmlformats.org/officeDocument/2006/math">
                    <m:r>
                      <a:rPr lang="en-US" i="1" dirty="0" smtClean="0">
                        <a:latin typeface="Cambria Math" panose="02040503050406030204" pitchFamily="18" charset="0"/>
                      </a:rPr>
                      <m:t>𝐾</m:t>
                    </m:r>
                  </m:oMath>
                </a14:m>
                <a:r>
                  <a:rPr lang="en-US" dirty="0"/>
                  <a:t> roughly equal-sized parts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 </m:t>
                    </m:r>
                  </m:oMath>
                </a14:m>
                <a:r>
                  <a:rPr lang="en-US" dirty="0"/>
                  <a:t>here)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50FF72B-E080-5846-9644-8F9368734190}"/>
                  </a:ext>
                </a:extLst>
              </p:cNvPr>
              <p:cNvSpPr>
                <a:spLocks noGrp="1" noRot="1" noChangeAspect="1" noMove="1" noResize="1" noEditPoints="1" noAdjustHandles="1" noChangeArrowheads="1" noChangeShapeType="1" noTextEdit="1"/>
              </p:cNvSpPr>
              <p:nvPr>
                <p:ph idx="1"/>
              </p:nvPr>
            </p:nvSpPr>
            <p:spPr>
              <a:xfrm>
                <a:off x="409110" y="1457387"/>
                <a:ext cx="8288469" cy="735797"/>
              </a:xfrm>
              <a:blipFill>
                <a:blip r:embed="rId2"/>
                <a:stretch>
                  <a:fillRect l="-1223" t="-678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F00D926-0BFD-B544-92C9-0E1FD942F50B}"/>
              </a:ext>
            </a:extLst>
          </p:cNvPr>
          <p:cNvSpPr/>
          <p:nvPr/>
        </p:nvSpPr>
        <p:spPr>
          <a:xfrm>
            <a:off x="609995" y="2094259"/>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
        <p:nvSpPr>
          <p:cNvPr id="6" name="Rectangle 5">
            <a:extLst>
              <a:ext uri="{FF2B5EF4-FFF2-40B4-BE49-F238E27FC236}">
                <a16:creationId xmlns:a16="http://schemas.microsoft.com/office/drawing/2014/main" id="{CEF89A8F-6ED6-8C44-ADE0-142C6F99F979}"/>
              </a:ext>
            </a:extLst>
          </p:cNvPr>
          <p:cNvSpPr/>
          <p:nvPr/>
        </p:nvSpPr>
        <p:spPr>
          <a:xfrm>
            <a:off x="6786778"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7" name="Rectangle 6">
            <a:extLst>
              <a:ext uri="{FF2B5EF4-FFF2-40B4-BE49-F238E27FC236}">
                <a16:creationId xmlns:a16="http://schemas.microsoft.com/office/drawing/2014/main" id="{1C69E702-4DB2-D140-8890-A22065D88F11}"/>
              </a:ext>
            </a:extLst>
          </p:cNvPr>
          <p:cNvSpPr/>
          <p:nvPr/>
        </p:nvSpPr>
        <p:spPr>
          <a:xfrm>
            <a:off x="5246736"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8" name="Rectangle 7">
            <a:extLst>
              <a:ext uri="{FF2B5EF4-FFF2-40B4-BE49-F238E27FC236}">
                <a16:creationId xmlns:a16="http://schemas.microsoft.com/office/drawing/2014/main" id="{D8CF5BAF-E316-B742-9B7C-2B4D951F7BA1}"/>
              </a:ext>
            </a:extLst>
          </p:cNvPr>
          <p:cNvSpPr/>
          <p:nvPr/>
        </p:nvSpPr>
        <p:spPr>
          <a:xfrm>
            <a:off x="3706694"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9" name="Rectangle 8">
            <a:extLst>
              <a:ext uri="{FF2B5EF4-FFF2-40B4-BE49-F238E27FC236}">
                <a16:creationId xmlns:a16="http://schemas.microsoft.com/office/drawing/2014/main" id="{91EA5B74-B86E-444A-93F5-16828B69E73C}"/>
              </a:ext>
            </a:extLst>
          </p:cNvPr>
          <p:cNvSpPr/>
          <p:nvPr/>
        </p:nvSpPr>
        <p:spPr>
          <a:xfrm>
            <a:off x="2150037" y="2094259"/>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5" name="TextBox 4">
            <a:extLst>
              <a:ext uri="{FF2B5EF4-FFF2-40B4-BE49-F238E27FC236}">
                <a16:creationId xmlns:a16="http://schemas.microsoft.com/office/drawing/2014/main" id="{B6FDE25C-65B7-FF4D-92E4-F7B18BDD0DCF}"/>
              </a:ext>
            </a:extLst>
          </p:cNvPr>
          <p:cNvSpPr txBox="1"/>
          <p:nvPr/>
        </p:nvSpPr>
        <p:spPr>
          <a:xfrm>
            <a:off x="430703" y="3104319"/>
            <a:ext cx="7896117" cy="1200329"/>
          </a:xfrm>
          <a:prstGeom prst="rect">
            <a:avLst/>
          </a:prstGeom>
          <a:noFill/>
        </p:spPr>
        <p:txBody>
          <a:bodyPr wrap="square" rtlCol="0">
            <a:spAutoFit/>
          </a:bodyPr>
          <a:lstStyle/>
          <a:p>
            <a:r>
              <a:rPr lang="en-US" dirty="0"/>
              <a:t>Now fit the model on the four training parts combined</a:t>
            </a:r>
          </a:p>
          <a:p>
            <a:r>
              <a:rPr lang="en-US" dirty="0"/>
              <a:t>Calculate the prediction error on the validation set.</a:t>
            </a:r>
          </a:p>
          <a:p>
            <a:r>
              <a:rPr lang="en-US" dirty="0"/>
              <a:t>Now switch the validation set and refit to the 4 remaining train sets and calculate prediction error on new validation set.</a:t>
            </a:r>
          </a:p>
        </p:txBody>
      </p:sp>
      <p:sp>
        <p:nvSpPr>
          <p:cNvPr id="10" name="Rectangle 9">
            <a:extLst>
              <a:ext uri="{FF2B5EF4-FFF2-40B4-BE49-F238E27FC236}">
                <a16:creationId xmlns:a16="http://schemas.microsoft.com/office/drawing/2014/main" id="{88EF6883-ED2D-1048-B47F-AA3BBA16B8FF}"/>
              </a:ext>
            </a:extLst>
          </p:cNvPr>
          <p:cNvSpPr/>
          <p:nvPr/>
        </p:nvSpPr>
        <p:spPr>
          <a:xfrm>
            <a:off x="609995"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1" name="Rectangle 10">
            <a:extLst>
              <a:ext uri="{FF2B5EF4-FFF2-40B4-BE49-F238E27FC236}">
                <a16:creationId xmlns:a16="http://schemas.microsoft.com/office/drawing/2014/main" id="{7590776A-081C-4D40-B629-11A34E9A64CB}"/>
              </a:ext>
            </a:extLst>
          </p:cNvPr>
          <p:cNvSpPr/>
          <p:nvPr/>
        </p:nvSpPr>
        <p:spPr>
          <a:xfrm>
            <a:off x="6786778"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2" name="Rectangle 11">
            <a:extLst>
              <a:ext uri="{FF2B5EF4-FFF2-40B4-BE49-F238E27FC236}">
                <a16:creationId xmlns:a16="http://schemas.microsoft.com/office/drawing/2014/main" id="{8F006ECD-B138-5747-9E19-515EA2C3506A}"/>
              </a:ext>
            </a:extLst>
          </p:cNvPr>
          <p:cNvSpPr/>
          <p:nvPr/>
        </p:nvSpPr>
        <p:spPr>
          <a:xfrm>
            <a:off x="5246736"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3" name="Rectangle 12">
            <a:extLst>
              <a:ext uri="{FF2B5EF4-FFF2-40B4-BE49-F238E27FC236}">
                <a16:creationId xmlns:a16="http://schemas.microsoft.com/office/drawing/2014/main" id="{9C0619B9-CCA4-0D46-8C7C-AAD8B56ABEF1}"/>
              </a:ext>
            </a:extLst>
          </p:cNvPr>
          <p:cNvSpPr/>
          <p:nvPr/>
        </p:nvSpPr>
        <p:spPr>
          <a:xfrm>
            <a:off x="3706694" y="4420934"/>
            <a:ext cx="1540042" cy="893774"/>
          </a:xfrm>
          <a:prstGeom prst="rect">
            <a:avLst/>
          </a:prstGeom>
          <a:solidFill>
            <a:schemeClr val="accent1">
              <a:alpha val="3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4" name="Rectangle 13">
            <a:extLst>
              <a:ext uri="{FF2B5EF4-FFF2-40B4-BE49-F238E27FC236}">
                <a16:creationId xmlns:a16="http://schemas.microsoft.com/office/drawing/2014/main" id="{4E750E46-4479-D64B-A661-7EF55D9DA10F}"/>
              </a:ext>
            </a:extLst>
          </p:cNvPr>
          <p:cNvSpPr/>
          <p:nvPr/>
        </p:nvSpPr>
        <p:spPr>
          <a:xfrm>
            <a:off x="2150037" y="4420934"/>
            <a:ext cx="1540042" cy="893774"/>
          </a:xfrm>
          <a:prstGeom prst="rect">
            <a:avLst/>
          </a:prstGeom>
          <a:solidFill>
            <a:srgbClr val="FF0000">
              <a:alpha val="30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Validation</a:t>
            </a:r>
          </a:p>
        </p:txBody>
      </p:sp>
      <p:sp>
        <p:nvSpPr>
          <p:cNvPr id="15" name="TextBox 14">
            <a:extLst>
              <a:ext uri="{FF2B5EF4-FFF2-40B4-BE49-F238E27FC236}">
                <a16:creationId xmlns:a16="http://schemas.microsoft.com/office/drawing/2014/main" id="{3B003AAA-C66A-FD48-A692-6C8730C82EFB}"/>
              </a:ext>
            </a:extLst>
          </p:cNvPr>
          <p:cNvSpPr txBox="1"/>
          <p:nvPr/>
        </p:nvSpPr>
        <p:spPr>
          <a:xfrm>
            <a:off x="409110" y="5562027"/>
            <a:ext cx="8219251" cy="646331"/>
          </a:xfrm>
          <a:prstGeom prst="rect">
            <a:avLst/>
          </a:prstGeom>
          <a:noFill/>
        </p:spPr>
        <p:txBody>
          <a:bodyPr wrap="square" rtlCol="0">
            <a:spAutoFit/>
          </a:bodyPr>
          <a:lstStyle/>
          <a:p>
            <a:r>
              <a:rPr lang="en-US" dirty="0"/>
              <a:t>Repeat this process until every partition has been the validation set and average the prediction error over all 5 validation sets.</a:t>
            </a:r>
          </a:p>
        </p:txBody>
      </p:sp>
    </p:spTree>
    <p:extLst>
      <p:ext uri="{BB962C8B-B14F-4D97-AF65-F5344CB8AC3E}">
        <p14:creationId xmlns:p14="http://schemas.microsoft.com/office/powerpoint/2010/main" val="27239965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8044-72CA-C440-BDF4-53613075FC3C}"/>
              </a:ext>
            </a:extLst>
          </p:cNvPr>
          <p:cNvSpPr>
            <a:spLocks noGrp="1"/>
          </p:cNvSpPr>
          <p:nvPr>
            <p:ph type="title"/>
          </p:nvPr>
        </p:nvSpPr>
        <p:spPr/>
        <p:txBody>
          <a:bodyPr/>
          <a:lstStyle/>
          <a:p>
            <a:r>
              <a:rPr lang="en-US" dirty="0"/>
              <a:t>The details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79E542-29FE-CB45-B227-B86B803690B2}"/>
                  </a:ext>
                </a:extLst>
              </p:cNvPr>
              <p:cNvSpPr>
                <a:spLocks noGrp="1"/>
              </p:cNvSpPr>
              <p:nvPr>
                <p:ph idx="1"/>
              </p:nvPr>
            </p:nvSpPr>
            <p:spPr>
              <a:xfrm>
                <a:off x="628650" y="1691144"/>
                <a:ext cx="7886700" cy="5166856"/>
              </a:xfrm>
            </p:spPr>
            <p:txBody>
              <a:bodyPr>
                <a:normAutofit fontScale="92500" lnSpcReduction="10000"/>
              </a:bodyPr>
              <a:lstStyle/>
              <a:p>
                <a:r>
                  <a:rPr lang="en-US" dirty="0"/>
                  <a:t>Let the </a:t>
                </a:r>
                <a14:m>
                  <m:oMath xmlns:m="http://schemas.openxmlformats.org/officeDocument/2006/math">
                    <m:r>
                      <a:rPr lang="en-US" i="1" dirty="0" smtClean="0">
                        <a:latin typeface="Cambria Math" panose="02040503050406030204" pitchFamily="18" charset="0"/>
                      </a:rPr>
                      <m:t>𝐾</m:t>
                    </m:r>
                  </m:oMath>
                </a14:m>
                <a:r>
                  <a:rPr lang="en-US" dirty="0"/>
                  <a:t> parts be </a:t>
                </a:r>
                <a14:m>
                  <m:oMath xmlns:m="http://schemas.openxmlformats.org/officeDocument/2006/math">
                    <m:r>
                      <a:rPr lang="en-US" i="1" dirty="0" smtClean="0">
                        <a:latin typeface="Cambria Math" panose="02040503050406030204" pitchFamily="18" charset="0"/>
                      </a:rPr>
                      <m:t>𝐶</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baseline="-25000"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𝐶𝐾</m:t>
                    </m:r>
                    <m:r>
                      <a:rPr lang="en-US" i="1" dirty="0" smtClean="0">
                        <a:latin typeface="Cambria Math" panose="02040503050406030204" pitchFamily="18" charset="0"/>
                      </a:rPr>
                      <m:t>, </m:t>
                    </m:r>
                  </m:oMath>
                </a14:m>
                <a:r>
                  <a:rPr lang="en-US" dirty="0"/>
                  <a:t>where </a:t>
                </a:r>
                <a14:m>
                  <m:oMath xmlns:m="http://schemas.openxmlformats.org/officeDocument/2006/math">
                    <m:r>
                      <a:rPr lang="en-US" i="1" dirty="0" smtClean="0">
                        <a:latin typeface="Cambria Math" panose="02040503050406030204" pitchFamily="18" charset="0"/>
                      </a:rPr>
                      <m:t>𝐶</m:t>
                    </m:r>
                    <m:r>
                      <a:rPr lang="en-US" i="1" baseline="-25000" dirty="0" smtClean="0">
                        <a:latin typeface="Cambria Math" panose="02040503050406030204" pitchFamily="18" charset="0"/>
                      </a:rPr>
                      <m:t>𝑘</m:t>
                    </m:r>
                  </m:oMath>
                </a14:m>
                <a:r>
                  <a:rPr lang="en-US" dirty="0"/>
                  <a:t> denotes the indices of the observations in part </a:t>
                </a:r>
                <a14:m>
                  <m:oMath xmlns:m="http://schemas.openxmlformats.org/officeDocument/2006/math">
                    <m:r>
                      <a:rPr lang="en-US" i="1" dirty="0" smtClean="0">
                        <a:latin typeface="Cambria Math" panose="02040503050406030204" pitchFamily="18" charset="0"/>
                      </a:rPr>
                      <m:t>𝑘</m:t>
                    </m:r>
                  </m:oMath>
                </a14:m>
                <a:r>
                  <a:rPr lang="en-US" dirty="0"/>
                  <a:t>. There are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𝑘</m:t>
                    </m:r>
                  </m:oMath>
                </a14:m>
                <a:r>
                  <a:rPr lang="en-US" dirty="0"/>
                  <a:t> observations in part </a:t>
                </a:r>
                <a14:m>
                  <m:oMath xmlns:m="http://schemas.openxmlformats.org/officeDocument/2006/math">
                    <m:r>
                      <a:rPr lang="en-US" i="1" dirty="0" smtClean="0">
                        <a:latin typeface="Cambria Math" panose="02040503050406030204" pitchFamily="18" charset="0"/>
                      </a:rPr>
                      <m:t>𝑘</m:t>
                    </m:r>
                  </m:oMath>
                </a14:m>
                <a:r>
                  <a:rPr lang="en-US" dirty="0"/>
                  <a:t>: if </a:t>
                </a:r>
                <a14:m>
                  <m:oMath xmlns:m="http://schemas.openxmlformats.org/officeDocument/2006/math">
                    <m:r>
                      <a:rPr lang="en-US" i="1" dirty="0" smtClean="0">
                        <a:latin typeface="Cambria Math" panose="02040503050406030204" pitchFamily="18" charset="0"/>
                      </a:rPr>
                      <m:t>𝑁</m:t>
                    </m:r>
                  </m:oMath>
                </a14:m>
                <a:r>
                  <a:rPr lang="en-US" dirty="0"/>
                  <a:t> is a multiple of </a:t>
                </a:r>
                <a14:m>
                  <m:oMath xmlns:m="http://schemas.openxmlformats.org/officeDocument/2006/math">
                    <m:r>
                      <a:rPr lang="en-US" i="1" dirty="0" smtClean="0">
                        <a:latin typeface="Cambria Math" panose="02040503050406030204" pitchFamily="18" charset="0"/>
                      </a:rPr>
                      <m:t>𝐾</m:t>
                    </m:r>
                  </m:oMath>
                </a14:m>
                <a:r>
                  <a:rPr lang="en-US" dirty="0"/>
                  <a:t>, then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𝑘</m:t>
                    </m:r>
                    <m:r>
                      <a:rPr lang="en-US" i="1" dirty="0" smtClean="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r>
                      <a:rPr lang="en-US" i="1" dirty="0">
                        <a:latin typeface="Cambria Math" panose="02040503050406030204" pitchFamily="18" charset="0"/>
                      </a:rPr>
                      <m:t>𝐾</m:t>
                    </m:r>
                  </m:oMath>
                </a14:m>
                <a:r>
                  <a:rPr lang="en-US" dirty="0"/>
                  <a:t>. </a:t>
                </a:r>
              </a:p>
              <a:p>
                <a:r>
                  <a:rPr lang="en-US" dirty="0"/>
                  <a:t>Compute</a:t>
                </a:r>
              </a:p>
              <a:p>
                <a:endParaRPr lang="en-US" dirty="0"/>
              </a:p>
              <a:p>
                <a:pPr marL="0" indent="0">
                  <a:buNone/>
                </a:pPr>
                <a:r>
                  <a:rPr lang="en-US" dirty="0"/>
                  <a:t>   where                                          and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oMath>
                </a14:m>
                <a:r>
                  <a:rPr lang="en-US" dirty="0"/>
                  <a:t> is the fit for observation </a:t>
                </a:r>
                <a14:m>
                  <m:oMath xmlns:m="http://schemas.openxmlformats.org/officeDocument/2006/math">
                    <m:r>
                      <a:rPr lang="en-US" i="1" dirty="0" smtClean="0">
                        <a:latin typeface="Cambria Math" panose="02040503050406030204" pitchFamily="18" charset="0"/>
                      </a:rPr>
                      <m:t>𝑖</m:t>
                    </m:r>
                  </m:oMath>
                </a14:m>
                <a:r>
                  <a:rPr lang="en-US" dirty="0"/>
                  <a:t>, obtained from the data with part </a:t>
                </a:r>
                <a14:m>
                  <m:oMath xmlns:m="http://schemas.openxmlformats.org/officeDocument/2006/math">
                    <m:r>
                      <a:rPr lang="en-US" i="1" dirty="0" smtClean="0">
                        <a:latin typeface="Cambria Math" panose="02040503050406030204" pitchFamily="18" charset="0"/>
                      </a:rPr>
                      <m:t>𝑘</m:t>
                    </m:r>
                  </m:oMath>
                </a14:m>
                <a:r>
                  <a:rPr lang="en-US" dirty="0"/>
                  <a:t> removed. </a:t>
                </a:r>
              </a:p>
              <a:p>
                <a:r>
                  <a:rPr lang="en-US" dirty="0"/>
                  <a:t>Setting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yields </a:t>
                </a:r>
                <a14:m>
                  <m:oMath xmlns:m="http://schemas.openxmlformats.org/officeDocument/2006/math">
                    <m:r>
                      <a:rPr lang="en-US" i="1" dirty="0" smtClean="0">
                        <a:latin typeface="Cambria Math" panose="02040503050406030204" pitchFamily="18" charset="0"/>
                      </a:rPr>
                      <m:t>𝑛</m:t>
                    </m:r>
                  </m:oMath>
                </a14:m>
                <a:r>
                  <a:rPr lang="en-US" dirty="0"/>
                  <a:t>-fold or leave-one-out cross-validation (LOOCV). </a:t>
                </a:r>
              </a:p>
              <a:p>
                <a:pPr marL="0" indent="0">
                  <a:buNone/>
                </a:pPr>
                <a:r>
                  <a:rPr lang="en-US" dirty="0"/>
                  <a:t> </a:t>
                </a:r>
              </a:p>
              <a:p>
                <a:endParaRPr lang="en-US" dirty="0"/>
              </a:p>
            </p:txBody>
          </p:sp>
        </mc:Choice>
        <mc:Fallback>
          <p:sp>
            <p:nvSpPr>
              <p:cNvPr id="3" name="Content Placeholder 2">
                <a:extLst>
                  <a:ext uri="{FF2B5EF4-FFF2-40B4-BE49-F238E27FC236}">
                    <a16:creationId xmlns:a16="http://schemas.microsoft.com/office/drawing/2014/main" id="{E679E542-29FE-CB45-B227-B86B803690B2}"/>
                  </a:ext>
                </a:extLst>
              </p:cNvPr>
              <p:cNvSpPr>
                <a:spLocks noGrp="1" noRot="1" noChangeAspect="1" noMove="1" noResize="1" noEditPoints="1" noAdjustHandles="1" noChangeArrowheads="1" noChangeShapeType="1" noTextEdit="1"/>
              </p:cNvSpPr>
              <p:nvPr>
                <p:ph idx="1"/>
              </p:nvPr>
            </p:nvSpPr>
            <p:spPr>
              <a:xfrm>
                <a:off x="628650" y="1691144"/>
                <a:ext cx="7886700" cy="5166856"/>
              </a:xfrm>
              <a:blipFill>
                <a:blip r:embed="rId2"/>
                <a:stretch>
                  <a:fillRect l="-1447" t="-171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F1DADBB-4D77-4447-A7EA-2FECF32EE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698" y="3258953"/>
            <a:ext cx="2336800" cy="838200"/>
          </a:xfrm>
          <a:prstGeom prst="rect">
            <a:avLst/>
          </a:prstGeom>
        </p:spPr>
      </p:pic>
      <p:pic>
        <p:nvPicPr>
          <p:cNvPr id="7" name="Picture 6">
            <a:extLst>
              <a:ext uri="{FF2B5EF4-FFF2-40B4-BE49-F238E27FC236}">
                <a16:creationId xmlns:a16="http://schemas.microsoft.com/office/drawing/2014/main" id="{CE6311D8-7CF8-594D-8EB9-2FA0B9B90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9187" y="4274571"/>
            <a:ext cx="3003790" cy="359305"/>
          </a:xfrm>
          <a:prstGeom prst="rect">
            <a:avLst/>
          </a:prstGeom>
        </p:spPr>
      </p:pic>
      <p:sp>
        <p:nvSpPr>
          <p:cNvPr id="4" name="TextBox 3">
            <a:extLst>
              <a:ext uri="{FF2B5EF4-FFF2-40B4-BE49-F238E27FC236}">
                <a16:creationId xmlns:a16="http://schemas.microsoft.com/office/drawing/2014/main" id="{1F2CBE0D-E206-8847-B3A7-15A1B556A7BE}"/>
              </a:ext>
            </a:extLst>
          </p:cNvPr>
          <p:cNvSpPr txBox="1"/>
          <p:nvPr/>
        </p:nvSpPr>
        <p:spPr>
          <a:xfrm>
            <a:off x="5768283" y="3451344"/>
            <a:ext cx="2905732" cy="369332"/>
          </a:xfrm>
          <a:prstGeom prst="rect">
            <a:avLst/>
          </a:prstGeom>
          <a:noFill/>
        </p:spPr>
        <p:txBody>
          <a:bodyPr wrap="none" rtlCol="0">
            <a:spAutoFit/>
          </a:bodyPr>
          <a:lstStyle/>
          <a:p>
            <a:r>
              <a:rPr lang="en-US" dirty="0"/>
              <a:t>MSE for continuous outcome</a:t>
            </a:r>
          </a:p>
        </p:txBody>
      </p:sp>
    </p:spTree>
    <p:extLst>
      <p:ext uri="{BB962C8B-B14F-4D97-AF65-F5344CB8AC3E}">
        <p14:creationId xmlns:p14="http://schemas.microsoft.com/office/powerpoint/2010/main" val="7859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8FB2-5CF7-D94A-AF2B-00D8C21828D8}"/>
              </a:ext>
            </a:extLst>
          </p:cNvPr>
          <p:cNvSpPr>
            <a:spLocks noGrp="1"/>
          </p:cNvSpPr>
          <p:nvPr>
            <p:ph type="title"/>
          </p:nvPr>
        </p:nvSpPr>
        <p:spPr/>
        <p:txBody>
          <a:bodyPr/>
          <a:lstStyle/>
          <a:p>
            <a:r>
              <a:rPr lang="en-US" dirty="0"/>
              <a:t>Matrices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A2F988-9C08-5E4C-AE5A-7F825119D60B}"/>
                  </a:ext>
                </a:extLst>
              </p:cNvPr>
              <p:cNvSpPr>
                <a:spLocks noGrp="1"/>
              </p:cNvSpPr>
              <p:nvPr>
                <p:ph idx="1"/>
              </p:nvPr>
            </p:nvSpPr>
            <p:spPr>
              <a:xfrm>
                <a:off x="628650" y="1691144"/>
                <a:ext cx="7886700" cy="4351338"/>
              </a:xfrm>
            </p:spPr>
            <p:txBody>
              <a:bodyPr/>
              <a:lstStyle/>
              <a:p>
                <a:r>
                  <a:rPr lang="en-US" dirty="0"/>
                  <a:t>Matrices are typically indexed by upper case letters, e.g.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𝑌</m:t>
                    </m:r>
                  </m:oMath>
                </a14:m>
                <a:endParaRPr lang="en-US" dirty="0"/>
              </a:p>
              <a:p>
                <a:r>
                  <a:rPr lang="en-US" dirty="0"/>
                  <a:t>We can perform arithmetic on Matrices</a:t>
                </a:r>
              </a:p>
              <a:p>
                <a:r>
                  <a:rPr lang="en-US" dirty="0"/>
                  <a:t>Matrices of important dimensions:</a:t>
                </a:r>
              </a:p>
            </p:txBody>
          </p:sp>
        </mc:Choice>
        <mc:Fallback xmlns="">
          <p:sp>
            <p:nvSpPr>
              <p:cNvPr id="3" name="Content Placeholder 2">
                <a:extLst>
                  <a:ext uri="{FF2B5EF4-FFF2-40B4-BE49-F238E27FC236}">
                    <a16:creationId xmlns:a16="http://schemas.microsoft.com/office/drawing/2014/main" id="{ADA2F988-9C08-5E4C-AE5A-7F825119D60B}"/>
                  </a:ext>
                </a:extLst>
              </p:cNvPr>
              <p:cNvSpPr>
                <a:spLocks noGrp="1" noRot="1" noChangeAspect="1" noMove="1" noResize="1" noEditPoints="1" noAdjustHandles="1" noChangeArrowheads="1" noChangeShapeType="1" noTextEdit="1"/>
              </p:cNvSpPr>
              <p:nvPr>
                <p:ph idx="1"/>
              </p:nvPr>
            </p:nvSpPr>
            <p:spPr>
              <a:xfrm>
                <a:off x="628650" y="1691144"/>
                <a:ext cx="7886700" cy="4351338"/>
              </a:xfrm>
              <a:blipFill>
                <a:blip r:embed="rId2"/>
                <a:stretch>
                  <a:fillRect l="-1447" t="-1163" r="-22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E45FCE7-459D-EB43-9BBF-CDC2DE0C6F9E}"/>
                  </a:ext>
                </a:extLst>
              </p:cNvPr>
              <p:cNvSpPr txBox="1"/>
              <p:nvPr/>
            </p:nvSpPr>
            <p:spPr>
              <a:xfrm>
                <a:off x="1515650" y="4321479"/>
                <a:ext cx="635623" cy="7297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7030A0"/>
                              </a:solidFill>
                              <a:latin typeface="Cambria Math" panose="02040503050406030204" pitchFamily="18" charset="0"/>
                            </a:rPr>
                          </m:ctrlPr>
                        </m:dPr>
                        <m:e>
                          <m:m>
                            <m:mPr>
                              <m:mcs>
                                <m:mc>
                                  <m:mcPr>
                                    <m:count m:val="1"/>
                                    <m:mcJc m:val="center"/>
                                  </m:mcPr>
                                </m:mc>
                              </m:mcs>
                              <m:ctrlPr>
                                <a:rPr lang="en-US" i="1" smtClean="0">
                                  <a:solidFill>
                                    <a:srgbClr val="7030A0"/>
                                  </a:solidFill>
                                  <a:latin typeface="Cambria Math" panose="02040503050406030204" pitchFamily="18" charset="0"/>
                                </a:rPr>
                              </m:ctrlPr>
                            </m:mPr>
                            <m:mr>
                              <m:e>
                                <m:r>
                                  <m:rPr>
                                    <m:brk m:alnAt="7"/>
                                  </m:rP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4</m:t>
                                </m:r>
                              </m:e>
                            </m:mr>
                            <m:mr>
                              <m:e>
                                <m:r>
                                  <a:rPr lang="en-US" b="0" i="1" smtClean="0">
                                    <a:solidFill>
                                      <a:srgbClr val="7030A0"/>
                                    </a:solidFill>
                                    <a:latin typeface="Cambria Math" panose="02040503050406030204" pitchFamily="18" charset="0"/>
                                  </a:rPr>
                                  <m:t>2</m:t>
                                </m:r>
                              </m:e>
                            </m:mr>
                            <m:mr>
                              <m:e>
                                <m:r>
                                  <a:rPr lang="en-US" b="0" i="1" smtClean="0">
                                    <a:solidFill>
                                      <a:srgbClr val="7030A0"/>
                                    </a:solidFill>
                                    <a:latin typeface="Cambria Math" panose="02040503050406030204" pitchFamily="18" charset="0"/>
                                  </a:rPr>
                                  <m:t>7.3</m:t>
                                </m:r>
                              </m:e>
                            </m:mr>
                          </m:m>
                        </m:e>
                      </m:d>
                    </m:oMath>
                  </m:oMathPara>
                </a14:m>
                <a:endParaRPr lang="en-US" dirty="0">
                  <a:solidFill>
                    <a:srgbClr val="7030A0"/>
                  </a:solidFill>
                </a:endParaRPr>
              </a:p>
            </p:txBody>
          </p:sp>
        </mc:Choice>
        <mc:Fallback xmlns="">
          <p:sp>
            <p:nvSpPr>
              <p:cNvPr id="4" name="TextBox 3">
                <a:extLst>
                  <a:ext uri="{FF2B5EF4-FFF2-40B4-BE49-F238E27FC236}">
                    <a16:creationId xmlns:a16="http://schemas.microsoft.com/office/drawing/2014/main" id="{1E45FCE7-459D-EB43-9BBF-CDC2DE0C6F9E}"/>
                  </a:ext>
                </a:extLst>
              </p:cNvPr>
              <p:cNvSpPr txBox="1">
                <a:spLocks noRot="1" noChangeAspect="1" noMove="1" noResize="1" noEditPoints="1" noAdjustHandles="1" noChangeArrowheads="1" noChangeShapeType="1" noTextEdit="1"/>
              </p:cNvSpPr>
              <p:nvPr/>
            </p:nvSpPr>
            <p:spPr>
              <a:xfrm>
                <a:off x="1515650" y="4321479"/>
                <a:ext cx="635623" cy="729752"/>
              </a:xfrm>
              <a:prstGeom prst="rect">
                <a:avLst/>
              </a:prstGeom>
              <a:blipFill>
                <a:blip r:embed="rId3"/>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092C3E-9C58-054B-B692-09C858E4DDB5}"/>
                  </a:ext>
                </a:extLst>
              </p:cNvPr>
              <p:cNvSpPr txBox="1"/>
              <p:nvPr/>
            </p:nvSpPr>
            <p:spPr>
              <a:xfrm>
                <a:off x="3489024" y="4409356"/>
                <a:ext cx="18442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C00000"/>
                              </a:solidFill>
                              <a:latin typeface="Cambria Math" panose="02040503050406030204" pitchFamily="18" charset="0"/>
                            </a:rPr>
                          </m:ctrlPr>
                        </m:dPr>
                        <m:e>
                          <m:m>
                            <m:mPr>
                              <m:mcs>
                                <m:mc>
                                  <m:mcPr>
                                    <m:count m:val="4"/>
                                    <m:mcJc m:val="center"/>
                                  </m:mcPr>
                                </m:mc>
                              </m:mcs>
                              <m:ctrlPr>
                                <a:rPr lang="en-US" b="0"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6</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−1</m:t>
                                </m:r>
                              </m:e>
                            </m:mr>
                          </m:m>
                        </m:e>
                      </m:d>
                    </m:oMath>
                  </m:oMathPara>
                </a14:m>
                <a:endParaRPr lang="en-US" dirty="0">
                  <a:solidFill>
                    <a:srgbClr val="C00000"/>
                  </a:solidFill>
                </a:endParaRPr>
              </a:p>
            </p:txBody>
          </p:sp>
        </mc:Choice>
        <mc:Fallback xmlns="">
          <p:sp>
            <p:nvSpPr>
              <p:cNvPr id="5" name="TextBox 4">
                <a:extLst>
                  <a:ext uri="{FF2B5EF4-FFF2-40B4-BE49-F238E27FC236}">
                    <a16:creationId xmlns:a16="http://schemas.microsoft.com/office/drawing/2014/main" id="{2C092C3E-9C58-054B-B692-09C858E4DDB5}"/>
                  </a:ext>
                </a:extLst>
              </p:cNvPr>
              <p:cNvSpPr txBox="1">
                <a:spLocks noRot="1" noChangeAspect="1" noMove="1" noResize="1" noEditPoints="1" noAdjustHandles="1" noChangeArrowheads="1" noChangeShapeType="1" noTextEdit="1"/>
              </p:cNvSpPr>
              <p:nvPr/>
            </p:nvSpPr>
            <p:spPr>
              <a:xfrm>
                <a:off x="3489024" y="4409356"/>
                <a:ext cx="1844287" cy="276999"/>
              </a:xfrm>
              <a:prstGeom prst="rect">
                <a:avLst/>
              </a:prstGeom>
              <a:blipFill>
                <a:blip r:embed="rId4"/>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8E47BC4-EA17-4D4A-8EA4-99AB4B8327A8}"/>
                  </a:ext>
                </a:extLst>
              </p:cNvPr>
              <p:cNvSpPr txBox="1"/>
              <p:nvPr/>
            </p:nvSpPr>
            <p:spPr>
              <a:xfrm>
                <a:off x="6864756" y="4281912"/>
                <a:ext cx="766557"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2"/>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mr>
                          </m:m>
                        </m:e>
                      </m:d>
                    </m:oMath>
                  </m:oMathPara>
                </a14:m>
                <a:endParaRPr lang="en-US" dirty="0">
                  <a:solidFill>
                    <a:srgbClr val="002060"/>
                  </a:solidFill>
                </a:endParaRPr>
              </a:p>
            </p:txBody>
          </p:sp>
        </mc:Choice>
        <mc:Fallback xmlns="">
          <p:sp>
            <p:nvSpPr>
              <p:cNvPr id="6" name="TextBox 5">
                <a:extLst>
                  <a:ext uri="{FF2B5EF4-FFF2-40B4-BE49-F238E27FC236}">
                    <a16:creationId xmlns:a16="http://schemas.microsoft.com/office/drawing/2014/main" id="{A8E47BC4-EA17-4D4A-8EA4-99AB4B8327A8}"/>
                  </a:ext>
                </a:extLst>
              </p:cNvPr>
              <p:cNvSpPr txBox="1">
                <a:spLocks noRot="1" noChangeAspect="1" noMove="1" noResize="1" noEditPoints="1" noAdjustHandles="1" noChangeArrowheads="1" noChangeShapeType="1" noTextEdit="1"/>
              </p:cNvSpPr>
              <p:nvPr/>
            </p:nvSpPr>
            <p:spPr>
              <a:xfrm>
                <a:off x="6864756" y="4281912"/>
                <a:ext cx="766557" cy="461921"/>
              </a:xfrm>
              <a:prstGeom prst="rect">
                <a:avLst/>
              </a:prstGeom>
              <a:blipFill>
                <a:blip r:embed="rId5"/>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DC732C2-1152-E74D-B195-A86DA5DFB4C5}"/>
                  </a:ext>
                </a:extLst>
              </p:cNvPr>
              <p:cNvSpPr txBox="1"/>
              <p:nvPr/>
            </p:nvSpPr>
            <p:spPr>
              <a:xfrm>
                <a:off x="382044" y="5135671"/>
                <a:ext cx="2286000" cy="923330"/>
              </a:xfrm>
              <a:prstGeom prst="rect">
                <a:avLst/>
              </a:prstGeom>
              <a:noFill/>
            </p:spPr>
            <p:txBody>
              <a:bodyPr wrap="square" rtlCol="0">
                <a:spAutoFit/>
              </a:bodyPr>
              <a:lstStyle/>
              <a:p>
                <a:r>
                  <a:rPr lang="en-US" dirty="0">
                    <a:solidFill>
                      <a:srgbClr val="7030A0"/>
                    </a:solidFill>
                  </a:rPr>
                  <a:t>Single column matrix or column vector, e.g.  dimension </a:t>
                </a:r>
                <a14:m>
                  <m:oMath xmlns:m="http://schemas.openxmlformats.org/officeDocument/2006/math">
                    <m:r>
                      <a:rPr lang="en-US" b="0" i="1" smtClean="0">
                        <a:solidFill>
                          <a:srgbClr val="7030A0"/>
                        </a:solidFill>
                        <a:latin typeface="Cambria Math" panose="02040503050406030204" pitchFamily="18" charset="0"/>
                      </a:rPr>
                      <m:t>3</m:t>
                    </m:r>
                    <m:r>
                      <a:rPr lang="en-US" b="0" i="1" smtClean="0">
                        <a:solidFill>
                          <a:srgbClr val="7030A0"/>
                        </a:solidFill>
                        <a:latin typeface="Cambria Math" panose="02040503050406030204" pitchFamily="18" charset="0"/>
                        <a:ea typeface="Cambria Math" panose="02040503050406030204" pitchFamily="18" charset="0"/>
                      </a:rPr>
                      <m:t>×1</m:t>
                    </m:r>
                  </m:oMath>
                </a14:m>
                <a:endParaRPr lang="en-US" dirty="0">
                  <a:solidFill>
                    <a:srgbClr val="7030A0"/>
                  </a:solidFill>
                </a:endParaRPr>
              </a:p>
            </p:txBody>
          </p:sp>
        </mc:Choice>
        <mc:Fallback xmlns="">
          <p:sp>
            <p:nvSpPr>
              <p:cNvPr id="7" name="TextBox 6">
                <a:extLst>
                  <a:ext uri="{FF2B5EF4-FFF2-40B4-BE49-F238E27FC236}">
                    <a16:creationId xmlns:a16="http://schemas.microsoft.com/office/drawing/2014/main" id="{0DC732C2-1152-E74D-B195-A86DA5DFB4C5}"/>
                  </a:ext>
                </a:extLst>
              </p:cNvPr>
              <p:cNvSpPr txBox="1">
                <a:spLocks noRot="1" noChangeAspect="1" noMove="1" noResize="1" noEditPoints="1" noAdjustHandles="1" noChangeArrowheads="1" noChangeShapeType="1" noTextEdit="1"/>
              </p:cNvSpPr>
              <p:nvPr/>
            </p:nvSpPr>
            <p:spPr>
              <a:xfrm>
                <a:off x="382044" y="5135671"/>
                <a:ext cx="2286000" cy="923330"/>
              </a:xfrm>
              <a:prstGeom prst="rect">
                <a:avLst/>
              </a:prstGeom>
              <a:blipFill>
                <a:blip r:embed="rId6"/>
                <a:stretch>
                  <a:fillRect l="-2210" t="-1351" r="-2762" b="-9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82D24C2-FDF4-0E40-AE63-0256284CD1B5}"/>
                  </a:ext>
                </a:extLst>
              </p:cNvPr>
              <p:cNvSpPr txBox="1"/>
              <p:nvPr/>
            </p:nvSpPr>
            <p:spPr>
              <a:xfrm>
                <a:off x="3049520" y="4743833"/>
                <a:ext cx="2723294" cy="646331"/>
              </a:xfrm>
              <a:prstGeom prst="rect">
                <a:avLst/>
              </a:prstGeom>
              <a:noFill/>
            </p:spPr>
            <p:txBody>
              <a:bodyPr wrap="square" rtlCol="0">
                <a:spAutoFit/>
              </a:bodyPr>
              <a:lstStyle/>
              <a:p>
                <a:r>
                  <a:rPr lang="en-US" dirty="0">
                    <a:solidFill>
                      <a:srgbClr val="C00000"/>
                    </a:solidFill>
                  </a:rPr>
                  <a:t>Single row matrix or row vector, e.g. dimension </a:t>
                </a:r>
                <a14:m>
                  <m:oMath xmlns:m="http://schemas.openxmlformats.org/officeDocument/2006/math">
                    <m:r>
                      <a:rPr lang="en-US" i="1">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ea typeface="Cambria Math" panose="02040503050406030204" pitchFamily="18" charset="0"/>
                      </a:rPr>
                      <m:t>×4</m:t>
                    </m:r>
                  </m:oMath>
                </a14:m>
                <a:endParaRPr lang="en-US" dirty="0">
                  <a:solidFill>
                    <a:srgbClr val="C00000"/>
                  </a:solidFill>
                </a:endParaRPr>
              </a:p>
            </p:txBody>
          </p:sp>
        </mc:Choice>
        <mc:Fallback xmlns="">
          <p:sp>
            <p:nvSpPr>
              <p:cNvPr id="8" name="TextBox 7">
                <a:extLst>
                  <a:ext uri="{FF2B5EF4-FFF2-40B4-BE49-F238E27FC236}">
                    <a16:creationId xmlns:a16="http://schemas.microsoft.com/office/drawing/2014/main" id="{F82D24C2-FDF4-0E40-AE63-0256284CD1B5}"/>
                  </a:ext>
                </a:extLst>
              </p:cNvPr>
              <p:cNvSpPr txBox="1">
                <a:spLocks noRot="1" noChangeAspect="1" noMove="1" noResize="1" noEditPoints="1" noAdjustHandles="1" noChangeArrowheads="1" noChangeShapeType="1" noTextEdit="1"/>
              </p:cNvSpPr>
              <p:nvPr/>
            </p:nvSpPr>
            <p:spPr>
              <a:xfrm>
                <a:off x="3049520" y="4743833"/>
                <a:ext cx="2723294" cy="646331"/>
              </a:xfrm>
              <a:prstGeom prst="rect">
                <a:avLst/>
              </a:prstGeom>
              <a:blipFill>
                <a:blip r:embed="rId7"/>
                <a:stretch>
                  <a:fillRect l="-1860" t="-3922"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82F9B9-7522-2B4A-A919-09EF24841B91}"/>
                  </a:ext>
                </a:extLst>
              </p:cNvPr>
              <p:cNvSpPr txBox="1"/>
              <p:nvPr/>
            </p:nvSpPr>
            <p:spPr>
              <a:xfrm>
                <a:off x="6452991" y="4928499"/>
                <a:ext cx="2043704" cy="646331"/>
              </a:xfrm>
              <a:prstGeom prst="rect">
                <a:avLst/>
              </a:prstGeom>
              <a:noFill/>
            </p:spPr>
            <p:txBody>
              <a:bodyPr wrap="square" rtlCol="0">
                <a:spAutoFit/>
              </a:bodyPr>
              <a:lstStyle/>
              <a:p>
                <a:r>
                  <a:rPr lang="en-US" dirty="0">
                    <a:solidFill>
                      <a:srgbClr val="002060"/>
                    </a:solidFill>
                  </a:rPr>
                  <a:t>Square matrix, e.g.,  dimension </a:t>
                </a:r>
                <a14:m>
                  <m:oMath xmlns:m="http://schemas.openxmlformats.org/officeDocument/2006/math">
                    <m:r>
                      <a:rPr lang="en-US" i="1">
                        <a:solidFill>
                          <a:srgbClr val="002060"/>
                        </a:solidFill>
                        <a:latin typeface="Cambria Math" panose="02040503050406030204" pitchFamily="18" charset="0"/>
                      </a:rPr>
                      <m:t>2</m:t>
                    </m:r>
                    <m:r>
                      <a:rPr lang="en-US" b="0" i="1" smtClean="0">
                        <a:solidFill>
                          <a:srgbClr val="002060"/>
                        </a:solidFill>
                        <a:latin typeface="Cambria Math" panose="02040503050406030204" pitchFamily="18" charset="0"/>
                        <a:ea typeface="Cambria Math" panose="02040503050406030204" pitchFamily="18" charset="0"/>
                      </a:rPr>
                      <m:t>×2</m:t>
                    </m:r>
                  </m:oMath>
                </a14:m>
                <a:endParaRPr lang="en-US" dirty="0">
                  <a:solidFill>
                    <a:srgbClr val="002060"/>
                  </a:solidFill>
                </a:endParaRPr>
              </a:p>
            </p:txBody>
          </p:sp>
        </mc:Choice>
        <mc:Fallback xmlns="">
          <p:sp>
            <p:nvSpPr>
              <p:cNvPr id="9" name="TextBox 8">
                <a:extLst>
                  <a:ext uri="{FF2B5EF4-FFF2-40B4-BE49-F238E27FC236}">
                    <a16:creationId xmlns:a16="http://schemas.microsoft.com/office/drawing/2014/main" id="{2182F9B9-7522-2B4A-A919-09EF24841B91}"/>
                  </a:ext>
                </a:extLst>
              </p:cNvPr>
              <p:cNvSpPr txBox="1">
                <a:spLocks noRot="1" noChangeAspect="1" noMove="1" noResize="1" noEditPoints="1" noAdjustHandles="1" noChangeArrowheads="1" noChangeShapeType="1" noTextEdit="1"/>
              </p:cNvSpPr>
              <p:nvPr/>
            </p:nvSpPr>
            <p:spPr>
              <a:xfrm>
                <a:off x="6452991" y="4928499"/>
                <a:ext cx="2043704" cy="646331"/>
              </a:xfrm>
              <a:prstGeom prst="rect">
                <a:avLst/>
              </a:prstGeom>
              <a:blipFill>
                <a:blip r:embed="rId8"/>
                <a:stretch>
                  <a:fillRect l="-1852" t="-3846" r="-4321" b="-13462"/>
                </a:stretch>
              </a:blipFill>
            </p:spPr>
            <p:txBody>
              <a:bodyPr/>
              <a:lstStyle/>
              <a:p>
                <a:r>
                  <a:rPr lang="en-US">
                    <a:noFill/>
                  </a:rPr>
                  <a:t> </a:t>
                </a:r>
              </a:p>
            </p:txBody>
          </p:sp>
        </mc:Fallback>
      </mc:AlternateContent>
    </p:spTree>
    <p:extLst>
      <p:ext uri="{BB962C8B-B14F-4D97-AF65-F5344CB8AC3E}">
        <p14:creationId xmlns:p14="http://schemas.microsoft.com/office/powerpoint/2010/main" val="34660606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B77CF-F2AD-F54F-A206-BF2752C5CD61}"/>
              </a:ext>
            </a:extLst>
          </p:cNvPr>
          <p:cNvSpPr>
            <a:spLocks noGrp="1"/>
          </p:cNvSpPr>
          <p:nvPr>
            <p:ph type="title"/>
          </p:nvPr>
        </p:nvSpPr>
        <p:spPr/>
        <p:txBody>
          <a:bodyPr/>
          <a:lstStyle/>
          <a:p>
            <a:r>
              <a:rPr lang="en-US" dirty="0"/>
              <a:t>A nice special case!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BA090C-AC74-1A4B-98A1-0D0FA347BCA5}"/>
                  </a:ext>
                </a:extLst>
              </p:cNvPr>
              <p:cNvSpPr>
                <a:spLocks noGrp="1"/>
              </p:cNvSpPr>
              <p:nvPr>
                <p:ph idx="1"/>
              </p:nvPr>
            </p:nvSpPr>
            <p:spPr>
              <a:xfrm>
                <a:off x="240632" y="1691144"/>
                <a:ext cx="8786490" cy="4351338"/>
              </a:xfrm>
            </p:spPr>
            <p:txBody>
              <a:bodyPr>
                <a:normAutofit fontScale="92500" lnSpcReduction="10000"/>
              </a:bodyPr>
              <a:lstStyle/>
              <a:p>
                <a:pPr marL="0" indent="0">
                  <a:buNone/>
                </a:pPr>
                <a:r>
                  <a:rPr lang="en-US" dirty="0"/>
                  <a:t>With least-squares linear or polynomial regression, an amazing shortcut makes the cost of LOOCV the same as that of a single model fit! The following formula holds: </a:t>
                </a:r>
              </a:p>
              <a:p>
                <a:endParaRPr lang="en-US" dirty="0"/>
              </a:p>
              <a:p>
                <a:endParaRPr lang="en-US" dirty="0"/>
              </a:p>
              <a:p>
                <a:endParaRPr lang="en-US" dirty="0"/>
              </a:p>
              <a:p>
                <a:pPr marL="0" indent="0">
                  <a:buNone/>
                </a:pPr>
                <a:r>
                  <a:rPr lang="en-US" dirty="0"/>
                  <a:t>where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oMath>
                </a14:m>
                <a:r>
                  <a:rPr lang="en-US" dirty="0"/>
                  <a:t> is the </a:t>
                </a:r>
                <a14:m>
                  <m:oMath xmlns:m="http://schemas.openxmlformats.org/officeDocument/2006/math">
                    <m:r>
                      <a:rPr lang="en-US" i="1" dirty="0" smtClean="0">
                        <a:latin typeface="Cambria Math" panose="02040503050406030204" pitchFamily="18" charset="0"/>
                      </a:rPr>
                      <m:t>𝑖</m:t>
                    </m:r>
                  </m:oMath>
                </a14:m>
                <a:r>
                  <a:rPr lang="en-US" baseline="30000" dirty="0" err="1"/>
                  <a:t>th</a:t>
                </a:r>
                <a:r>
                  <a:rPr lang="en-US" dirty="0"/>
                  <a:t> fitted value from the original least squares fit, and </a:t>
                </a:r>
                <a14:m>
                  <m:oMath xmlns:m="http://schemas.openxmlformats.org/officeDocument/2006/math">
                    <m:r>
                      <a:rPr lang="en-US" i="1" dirty="0" smtClean="0">
                        <a:latin typeface="Cambria Math" panose="02040503050406030204" pitchFamily="18" charset="0"/>
                      </a:rPr>
                      <m:t>h</m:t>
                    </m:r>
                    <m:r>
                      <a:rPr lang="en-US" i="1" baseline="-25000" dirty="0" smtClean="0">
                        <a:latin typeface="Cambria Math" panose="02040503050406030204" pitchFamily="18" charset="0"/>
                      </a:rPr>
                      <m:t>𝑖</m:t>
                    </m:r>
                  </m:oMath>
                </a14:m>
                <a:r>
                  <a:rPr lang="en-US" dirty="0"/>
                  <a:t> is the leverage (diagonal of the “hat” matrix; see ISLR book for details.) This is like the ordinary MSE, except the </a:t>
                </a:r>
                <a14:m>
                  <m:oMath xmlns:m="http://schemas.openxmlformats.org/officeDocument/2006/math">
                    <m:r>
                      <a:rPr lang="en-US" i="1" dirty="0" smtClean="0">
                        <a:latin typeface="Cambria Math" panose="02040503050406030204" pitchFamily="18" charset="0"/>
                      </a:rPr>
                      <m:t>𝑖</m:t>
                    </m:r>
                  </m:oMath>
                </a14:m>
                <a:r>
                  <a:rPr lang="en-US" baseline="30000" dirty="0" err="1"/>
                  <a:t>th</a:t>
                </a:r>
                <a:r>
                  <a:rPr lang="en-US" dirty="0"/>
                  <a:t> residual is divided by </a:t>
                </a:r>
                <a14:m>
                  <m:oMath xmlns:m="http://schemas.openxmlformats.org/officeDocument/2006/math">
                    <m:r>
                      <a:rPr lang="en-US" i="1" dirty="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h𝑖</m:t>
                    </m:r>
                  </m:oMath>
                </a14:m>
                <a:r>
                  <a:rPr lang="en-US" dirty="0"/>
                  <a:t>. </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E6BA090C-AC74-1A4B-98A1-0D0FA347BCA5}"/>
                  </a:ext>
                </a:extLst>
              </p:cNvPr>
              <p:cNvSpPr>
                <a:spLocks noGrp="1" noRot="1" noChangeAspect="1" noMove="1" noResize="1" noEditPoints="1" noAdjustHandles="1" noChangeArrowheads="1" noChangeShapeType="1" noTextEdit="1"/>
              </p:cNvSpPr>
              <p:nvPr>
                <p:ph idx="1"/>
              </p:nvPr>
            </p:nvSpPr>
            <p:spPr>
              <a:xfrm>
                <a:off x="240632" y="1691144"/>
                <a:ext cx="8786490" cy="4351338"/>
              </a:xfrm>
              <a:blipFill>
                <a:blip r:embed="rId2"/>
                <a:stretch>
                  <a:fillRect l="-1154" t="-2035" r="-158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8F8049F-9C55-4D4B-BD62-B516D4B9C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469" y="2883330"/>
            <a:ext cx="4544833" cy="1355056"/>
          </a:xfrm>
          <a:prstGeom prst="rect">
            <a:avLst/>
          </a:prstGeom>
        </p:spPr>
      </p:pic>
    </p:spTree>
    <p:extLst>
      <p:ext uri="{BB962C8B-B14F-4D97-AF65-F5344CB8AC3E}">
        <p14:creationId xmlns:p14="http://schemas.microsoft.com/office/powerpoint/2010/main" val="22709088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D28B-FB52-2047-B3DA-2D75E3563A86}"/>
              </a:ext>
            </a:extLst>
          </p:cNvPr>
          <p:cNvSpPr>
            <a:spLocks noGrp="1"/>
          </p:cNvSpPr>
          <p:nvPr>
            <p:ph type="title"/>
          </p:nvPr>
        </p:nvSpPr>
        <p:spPr/>
        <p:txBody>
          <a:bodyPr/>
          <a:lstStyle/>
          <a:p>
            <a:r>
              <a:rPr lang="en-US" dirty="0"/>
              <a:t>Limitations of LOOCV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3224E2-C73F-6849-8C34-27D9DDCBC081}"/>
                  </a:ext>
                </a:extLst>
              </p:cNvPr>
              <p:cNvSpPr>
                <a:spLocks noGrp="1"/>
              </p:cNvSpPr>
              <p:nvPr>
                <p:ph idx="1"/>
              </p:nvPr>
            </p:nvSpPr>
            <p:spPr>
              <a:xfrm>
                <a:off x="628650" y="1691144"/>
                <a:ext cx="7886700" cy="1739575"/>
              </a:xfrm>
            </p:spPr>
            <p:txBody>
              <a:bodyPr>
                <a:normAutofit fontScale="85000" lnSpcReduction="10000"/>
              </a:bodyPr>
              <a:lstStyle/>
              <a:p>
                <a:r>
                  <a:rPr lang="en-US" dirty="0"/>
                  <a:t>LOOCV sometimes useful, but typically doesn’t </a:t>
                </a:r>
                <a:r>
                  <a:rPr lang="en-US" i="1" dirty="0"/>
                  <a:t>shake up </a:t>
                </a:r>
                <a:r>
                  <a:rPr lang="en-US" dirty="0"/>
                  <a:t>the data enough. The estimates from each fold are highly correlated and hence their average can have high variance. </a:t>
                </a:r>
              </a:p>
              <a:p>
                <a:r>
                  <a:rPr lang="en-US" dirty="0"/>
                  <a:t>A better choice is </a:t>
                </a:r>
                <a14:m>
                  <m:oMath xmlns:m="http://schemas.openxmlformats.org/officeDocument/2006/math">
                    <m:r>
                      <a:rPr lang="en-US" i="1" dirty="0" smtClean="0">
                        <a:latin typeface="Cambria Math" panose="02040503050406030204" pitchFamily="18" charset="0"/>
                      </a:rPr>
                      <m:t>𝐾</m:t>
                    </m:r>
                    <m:r>
                      <a:rPr lang="en-US" i="1" dirty="0">
                        <a:latin typeface="Cambria Math" panose="02040503050406030204" pitchFamily="18" charset="0"/>
                      </a:rPr>
                      <m:t>=</m:t>
                    </m:r>
                    <m:r>
                      <a:rPr lang="en-US" i="1" dirty="0" smtClean="0">
                        <a:latin typeface="Cambria Math" panose="02040503050406030204" pitchFamily="18" charset="0"/>
                      </a:rPr>
                      <m:t>5</m:t>
                    </m:r>
                  </m:oMath>
                </a14:m>
                <a:r>
                  <a:rPr lang="en-US" dirty="0"/>
                  <a:t> or </a:t>
                </a:r>
                <a14:m>
                  <m:oMath xmlns:m="http://schemas.openxmlformats.org/officeDocument/2006/math">
                    <m:r>
                      <a:rPr lang="en-US" i="1" dirty="0" smtClean="0">
                        <a:latin typeface="Cambria Math" panose="02040503050406030204" pitchFamily="18" charset="0"/>
                      </a:rPr>
                      <m:t>10</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DB3224E2-C73F-6849-8C34-27D9DDCBC081}"/>
                  </a:ext>
                </a:extLst>
              </p:cNvPr>
              <p:cNvSpPr>
                <a:spLocks noGrp="1" noRot="1" noChangeAspect="1" noMove="1" noResize="1" noEditPoints="1" noAdjustHandles="1" noChangeArrowheads="1" noChangeShapeType="1" noTextEdit="1"/>
              </p:cNvSpPr>
              <p:nvPr>
                <p:ph idx="1"/>
              </p:nvPr>
            </p:nvSpPr>
            <p:spPr>
              <a:xfrm>
                <a:off x="628650" y="1691144"/>
                <a:ext cx="7886700" cy="1739575"/>
              </a:xfrm>
              <a:blipFill>
                <a:blip r:embed="rId2"/>
                <a:stretch>
                  <a:fillRect l="-965" t="-3623" r="-96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BA56AA0-65EF-8B44-8698-B8EACE589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90" y="3366830"/>
            <a:ext cx="6091417" cy="2785040"/>
          </a:xfrm>
          <a:prstGeom prst="rect">
            <a:avLst/>
          </a:prstGeom>
        </p:spPr>
      </p:pic>
    </p:spTree>
    <p:extLst>
      <p:ext uri="{BB962C8B-B14F-4D97-AF65-F5344CB8AC3E}">
        <p14:creationId xmlns:p14="http://schemas.microsoft.com/office/powerpoint/2010/main" val="42509790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EA4A-EBA8-2A40-8DB5-1AB82F1E1D82}"/>
              </a:ext>
            </a:extLst>
          </p:cNvPr>
          <p:cNvSpPr>
            <a:spLocks noGrp="1"/>
          </p:cNvSpPr>
          <p:nvPr>
            <p:ph type="title"/>
          </p:nvPr>
        </p:nvSpPr>
        <p:spPr/>
        <p:txBody>
          <a:bodyPr/>
          <a:lstStyle/>
          <a:p>
            <a:r>
              <a:rPr lang="en-US" dirty="0"/>
              <a:t>Other issues with Cross-validation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C195F3-0208-1E44-A5F3-FADD739F31CB}"/>
                  </a:ext>
                </a:extLst>
              </p:cNvPr>
              <p:cNvSpPr>
                <a:spLocks noGrp="1"/>
              </p:cNvSpPr>
              <p:nvPr>
                <p:ph idx="1"/>
              </p:nvPr>
            </p:nvSpPr>
            <p:spPr/>
            <p:txBody>
              <a:bodyPr/>
              <a:lstStyle/>
              <a:p>
                <a:r>
                  <a:rPr lang="en-US" dirty="0"/>
                  <a:t>Since each training set is only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𝐾</m:t>
                    </m:r>
                    <m:r>
                      <a:rPr lang="en-US" i="1" dirty="0" smtClean="0">
                        <a:latin typeface="Cambria Math" panose="02040503050406030204" pitchFamily="18" charset="0"/>
                      </a:rPr>
                      <m:t>−1)/</m:t>
                    </m:r>
                    <m:r>
                      <a:rPr lang="en-US" i="1" dirty="0" smtClean="0">
                        <a:latin typeface="Cambria Math" panose="02040503050406030204" pitchFamily="18" charset="0"/>
                      </a:rPr>
                      <m:t>𝐾</m:t>
                    </m:r>
                    <m:r>
                      <a:rPr lang="en-US" i="1" dirty="0" smtClean="0">
                        <a:latin typeface="Cambria Math" panose="02040503050406030204" pitchFamily="18" charset="0"/>
                      </a:rPr>
                      <m:t> </m:t>
                    </m:r>
                  </m:oMath>
                </a14:m>
                <a:r>
                  <a:rPr lang="en-US" dirty="0"/>
                  <a:t>as big as the original training set, the estimates of prediction error will typically be biased upward. </a:t>
                </a:r>
                <a:r>
                  <a:rPr lang="en-US" i="1" dirty="0">
                    <a:solidFill>
                      <a:srgbClr val="1D41FF"/>
                    </a:solidFill>
                  </a:rPr>
                  <a:t>Why?</a:t>
                </a:r>
                <a:r>
                  <a:rPr lang="en-US" dirty="0">
                    <a:solidFill>
                      <a:srgbClr val="1D41FF"/>
                    </a:solidFill>
                  </a:rPr>
                  <a:t> </a:t>
                </a:r>
              </a:p>
              <a:p>
                <a:r>
                  <a:rPr lang="en-US" dirty="0"/>
                  <a:t>This bias is minimized when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(LOOCV), but this estimate has high variance. </a:t>
                </a:r>
              </a:p>
              <a:p>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 </m:t>
                    </m:r>
                  </m:oMath>
                </a14:m>
                <a:r>
                  <a:rPr lang="en-US" dirty="0"/>
                  <a:t>or </a:t>
                </a:r>
                <a14:m>
                  <m:oMath xmlns:m="http://schemas.openxmlformats.org/officeDocument/2006/math">
                    <m:r>
                      <a:rPr lang="en-US" i="1" dirty="0" smtClean="0">
                        <a:latin typeface="Cambria Math" panose="02040503050406030204" pitchFamily="18" charset="0"/>
                      </a:rPr>
                      <m:t>10</m:t>
                    </m:r>
                  </m:oMath>
                </a14:m>
                <a:r>
                  <a:rPr lang="en-US" dirty="0"/>
                  <a:t> provides a good compromise for this bias-variance tradeoff. </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6C195F3-0208-1E44-A5F3-FADD739F31CB}"/>
                  </a:ext>
                </a:extLst>
              </p:cNvPr>
              <p:cNvSpPr>
                <a:spLocks noGrp="1" noRot="1" noChangeAspect="1" noMove="1" noResize="1" noEditPoints="1" noAdjustHandles="1" noChangeArrowheads="1" noChangeShapeType="1" noTextEdit="1"/>
              </p:cNvSpPr>
              <p:nvPr>
                <p:ph idx="1"/>
              </p:nvPr>
            </p:nvSpPr>
            <p:spPr>
              <a:blipFill>
                <a:blip r:embed="rId2"/>
                <a:stretch>
                  <a:fillRect l="-1447" t="-1163" r="-1608"/>
                </a:stretch>
              </a:blipFill>
            </p:spPr>
            <p:txBody>
              <a:bodyPr/>
              <a:lstStyle/>
              <a:p>
                <a:r>
                  <a:rPr lang="en-US">
                    <a:noFill/>
                  </a:rPr>
                  <a:t> </a:t>
                </a:r>
              </a:p>
            </p:txBody>
          </p:sp>
        </mc:Fallback>
      </mc:AlternateContent>
    </p:spTree>
    <p:extLst>
      <p:ext uri="{BB962C8B-B14F-4D97-AF65-F5344CB8AC3E}">
        <p14:creationId xmlns:p14="http://schemas.microsoft.com/office/powerpoint/2010/main" val="6322032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023B-5A35-CF43-8FC5-0354EECB38D4}"/>
              </a:ext>
            </a:extLst>
          </p:cNvPr>
          <p:cNvSpPr>
            <a:spLocks noGrp="1"/>
          </p:cNvSpPr>
          <p:nvPr>
            <p:ph type="title"/>
          </p:nvPr>
        </p:nvSpPr>
        <p:spPr/>
        <p:txBody>
          <a:bodyPr>
            <a:normAutofit/>
          </a:bodyPr>
          <a:lstStyle/>
          <a:p>
            <a:r>
              <a:rPr lang="en-US" dirty="0"/>
              <a:t>Cross-Validation for Classification Problems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9FBE8B0-8BEA-A248-88B7-11888328C430}"/>
                  </a:ext>
                </a:extLst>
              </p:cNvPr>
              <p:cNvSpPr>
                <a:spLocks noGrp="1"/>
              </p:cNvSpPr>
              <p:nvPr>
                <p:ph idx="1"/>
              </p:nvPr>
            </p:nvSpPr>
            <p:spPr>
              <a:xfrm>
                <a:off x="628650" y="1691143"/>
                <a:ext cx="7886700" cy="4819659"/>
              </a:xfrm>
            </p:spPr>
            <p:txBody>
              <a:bodyPr>
                <a:normAutofit fontScale="77500" lnSpcReduction="20000"/>
              </a:bodyPr>
              <a:lstStyle/>
              <a:p>
                <a:r>
                  <a:rPr lang="en-US" dirty="0"/>
                  <a:t>We divide the data into </a:t>
                </a:r>
                <a14:m>
                  <m:oMath xmlns:m="http://schemas.openxmlformats.org/officeDocument/2006/math">
                    <m:r>
                      <a:rPr lang="en-US" i="1" dirty="0" smtClean="0">
                        <a:latin typeface="Cambria Math" panose="02040503050406030204" pitchFamily="18" charset="0"/>
                      </a:rPr>
                      <m:t>𝐾</m:t>
                    </m:r>
                  </m:oMath>
                </a14:m>
                <a:r>
                  <a:rPr lang="en-US" dirty="0"/>
                  <a:t> roughly equal-sized parts </a:t>
                </a:r>
                <a14:m>
                  <m:oMath xmlns:m="http://schemas.openxmlformats.org/officeDocument/2006/math">
                    <m:r>
                      <a:rPr lang="en-US" i="1" dirty="0" smtClean="0">
                        <a:latin typeface="Cambria Math" panose="02040503050406030204" pitchFamily="18" charset="0"/>
                      </a:rPr>
                      <m:t>𝐶</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baseline="-25000"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𝐶𝐾</m:t>
                    </m:r>
                  </m:oMath>
                </a14:m>
                <a:r>
                  <a:rPr lang="en-US" dirty="0"/>
                  <a:t>. </a:t>
                </a:r>
                <a14:m>
                  <m:oMath xmlns:m="http://schemas.openxmlformats.org/officeDocument/2006/math">
                    <m:r>
                      <a:rPr lang="en-US" i="1" dirty="0" smtClean="0">
                        <a:latin typeface="Cambria Math" panose="02040503050406030204" pitchFamily="18" charset="0"/>
                      </a:rPr>
                      <m:t>𝐶</m:t>
                    </m:r>
                    <m:r>
                      <a:rPr lang="en-US" i="1" baseline="-25000" dirty="0" smtClean="0">
                        <a:latin typeface="Cambria Math" panose="02040503050406030204" pitchFamily="18" charset="0"/>
                      </a:rPr>
                      <m:t>𝑘</m:t>
                    </m:r>
                  </m:oMath>
                </a14:m>
                <a:r>
                  <a:rPr lang="en-US" dirty="0"/>
                  <a:t> denotes the indices of the observations in part </a:t>
                </a:r>
                <a14:m>
                  <m:oMath xmlns:m="http://schemas.openxmlformats.org/officeDocument/2006/math">
                    <m:r>
                      <a:rPr lang="en-US" i="1" dirty="0" smtClean="0">
                        <a:latin typeface="Cambria Math" panose="02040503050406030204" pitchFamily="18" charset="0"/>
                      </a:rPr>
                      <m:t>𝑘</m:t>
                    </m:r>
                  </m:oMath>
                </a14:m>
                <a:r>
                  <a:rPr lang="en-US" dirty="0"/>
                  <a:t>. There are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𝑘</m:t>
                    </m:r>
                  </m:oMath>
                </a14:m>
                <a:r>
                  <a:rPr lang="en-US" dirty="0"/>
                  <a:t> observations in part </a:t>
                </a:r>
                <a14:m>
                  <m:oMath xmlns:m="http://schemas.openxmlformats.org/officeDocument/2006/math">
                    <m:r>
                      <a:rPr lang="en-US" i="1" dirty="0" smtClean="0">
                        <a:latin typeface="Cambria Math" panose="02040503050406030204" pitchFamily="18" charset="0"/>
                      </a:rPr>
                      <m:t>𝑘</m:t>
                    </m:r>
                  </m:oMath>
                </a14:m>
                <a:r>
                  <a:rPr lang="en-US" dirty="0"/>
                  <a:t>: if </a:t>
                </a:r>
                <a14:m>
                  <m:oMath xmlns:m="http://schemas.openxmlformats.org/officeDocument/2006/math">
                    <m:r>
                      <a:rPr lang="en-US" i="1" dirty="0" smtClean="0">
                        <a:latin typeface="Cambria Math" panose="02040503050406030204" pitchFamily="18" charset="0"/>
                      </a:rPr>
                      <m:t>𝑛</m:t>
                    </m:r>
                  </m:oMath>
                </a14:m>
                <a:r>
                  <a:rPr lang="en-US" dirty="0"/>
                  <a:t> is a multiple of </a:t>
                </a:r>
                <a14:m>
                  <m:oMath xmlns:m="http://schemas.openxmlformats.org/officeDocument/2006/math">
                    <m:r>
                      <a:rPr lang="en-US" i="1" dirty="0" smtClean="0">
                        <a:latin typeface="Cambria Math" panose="02040503050406030204" pitchFamily="18" charset="0"/>
                      </a:rPr>
                      <m:t>𝐾</m:t>
                    </m:r>
                  </m:oMath>
                </a14:m>
                <a:r>
                  <a:rPr lang="en-US" dirty="0"/>
                  <a:t>, then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r>
                      <a:rPr lang="en-US" i="1" dirty="0">
                        <a:latin typeface="Cambria Math" panose="02040503050406030204" pitchFamily="18" charset="0"/>
                      </a:rPr>
                      <m:t>𝐾</m:t>
                    </m:r>
                  </m:oMath>
                </a14:m>
                <a:r>
                  <a:rPr lang="en-US" dirty="0"/>
                  <a:t>. </a:t>
                </a:r>
              </a:p>
              <a:p>
                <a:r>
                  <a:rPr lang="en-US" dirty="0"/>
                  <a:t>Compute </a:t>
                </a:r>
              </a:p>
              <a:p>
                <a:endParaRPr lang="en-US" dirty="0"/>
              </a:p>
              <a:p>
                <a:endParaRPr lang="en-US" dirty="0"/>
              </a:p>
              <a:p>
                <a:endParaRPr lang="en-US" dirty="0"/>
              </a:p>
              <a:p>
                <a:r>
                  <a:rPr lang="en-US" dirty="0"/>
                  <a:t>The estimated standard deviation of </a:t>
                </a:r>
                <a14:m>
                  <m:oMath xmlns:m="http://schemas.openxmlformats.org/officeDocument/2006/math">
                    <m:r>
                      <a:rPr lang="en-US" i="1" dirty="0" smtClean="0">
                        <a:latin typeface="Cambria Math" panose="02040503050406030204" pitchFamily="18" charset="0"/>
                      </a:rPr>
                      <m:t>𝐶𝑉</m:t>
                    </m:r>
                    <m:r>
                      <a:rPr lang="en-US" i="1" baseline="-25000" dirty="0" smtClean="0">
                        <a:latin typeface="Cambria Math" panose="02040503050406030204" pitchFamily="18" charset="0"/>
                      </a:rPr>
                      <m:t>𝐾</m:t>
                    </m:r>
                  </m:oMath>
                </a14:m>
                <a:r>
                  <a:rPr lang="en-US" dirty="0"/>
                  <a:t> is </a:t>
                </a:r>
              </a:p>
              <a:p>
                <a:endParaRPr lang="en-US" dirty="0"/>
              </a:p>
              <a:p>
                <a:pPr>
                  <a:spcAft>
                    <a:spcPts val="1200"/>
                  </a:spcAft>
                </a:pPr>
                <a:endParaRPr lang="en-US" dirty="0"/>
              </a:p>
              <a:p>
                <a:r>
                  <a:rPr lang="en-US" dirty="0"/>
                  <a:t>This is a useful estimate, but strictly speaking, not quite valid. </a:t>
                </a:r>
                <a:r>
                  <a:rPr lang="en-US" i="1" dirty="0">
                    <a:solidFill>
                      <a:srgbClr val="1D41FF"/>
                    </a:solidFill>
                  </a:rPr>
                  <a:t>Why not? </a:t>
                </a:r>
                <a:endParaRPr lang="en-US" dirty="0">
                  <a:solidFill>
                    <a:srgbClr val="1D41FF"/>
                  </a:solidFill>
                </a:endParaRPr>
              </a:p>
              <a:p>
                <a:endParaRPr lang="en-US" dirty="0"/>
              </a:p>
            </p:txBody>
          </p:sp>
        </mc:Choice>
        <mc:Fallback>
          <p:sp>
            <p:nvSpPr>
              <p:cNvPr id="3" name="Content Placeholder 2">
                <a:extLst>
                  <a:ext uri="{FF2B5EF4-FFF2-40B4-BE49-F238E27FC236}">
                    <a16:creationId xmlns:a16="http://schemas.microsoft.com/office/drawing/2014/main" id="{39FBE8B0-8BEA-A248-88B7-11888328C430}"/>
                  </a:ext>
                </a:extLst>
              </p:cNvPr>
              <p:cNvSpPr>
                <a:spLocks noGrp="1" noRot="1" noChangeAspect="1" noMove="1" noResize="1" noEditPoints="1" noAdjustHandles="1" noChangeArrowheads="1" noChangeShapeType="1" noTextEdit="1"/>
              </p:cNvSpPr>
              <p:nvPr>
                <p:ph idx="1"/>
              </p:nvPr>
            </p:nvSpPr>
            <p:spPr>
              <a:xfrm>
                <a:off x="628650" y="1691143"/>
                <a:ext cx="7886700" cy="4819659"/>
              </a:xfrm>
              <a:blipFill>
                <a:blip r:embed="rId2"/>
                <a:stretch>
                  <a:fillRect l="-804" t="-210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BBC278E-BAD4-7045-9186-294DDBCE9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559" y="2644538"/>
            <a:ext cx="2521045" cy="1066248"/>
          </a:xfrm>
          <a:prstGeom prst="rect">
            <a:avLst/>
          </a:prstGeom>
        </p:spPr>
      </p:pic>
      <p:pic>
        <p:nvPicPr>
          <p:cNvPr id="7" name="Picture 6">
            <a:extLst>
              <a:ext uri="{FF2B5EF4-FFF2-40B4-BE49-F238E27FC236}">
                <a16:creationId xmlns:a16="http://schemas.microsoft.com/office/drawing/2014/main" id="{93E89BB5-9C77-B14B-817E-7CD499204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411" y="3786844"/>
            <a:ext cx="3217445" cy="425718"/>
          </a:xfrm>
          <a:prstGeom prst="rect">
            <a:avLst/>
          </a:prstGeom>
        </p:spPr>
      </p:pic>
      <p:pic>
        <p:nvPicPr>
          <p:cNvPr id="9" name="Picture 8">
            <a:extLst>
              <a:ext uri="{FF2B5EF4-FFF2-40B4-BE49-F238E27FC236}">
                <a16:creationId xmlns:a16="http://schemas.microsoft.com/office/drawing/2014/main" id="{CAA4F22D-778E-3147-8CFB-2CFB61047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6932" y="4544018"/>
            <a:ext cx="4438700" cy="1024883"/>
          </a:xfrm>
          <a:prstGeom prst="rect">
            <a:avLst/>
          </a:prstGeom>
        </p:spPr>
      </p:pic>
      <p:sp>
        <p:nvSpPr>
          <p:cNvPr id="10" name="TextBox 9">
            <a:extLst>
              <a:ext uri="{FF2B5EF4-FFF2-40B4-BE49-F238E27FC236}">
                <a16:creationId xmlns:a16="http://schemas.microsoft.com/office/drawing/2014/main" id="{AFB473A3-54A3-9942-82EC-DB0BE488EF9C}"/>
              </a:ext>
            </a:extLst>
          </p:cNvPr>
          <p:cNvSpPr txBox="1"/>
          <p:nvPr/>
        </p:nvSpPr>
        <p:spPr>
          <a:xfrm>
            <a:off x="1255460" y="3763023"/>
            <a:ext cx="977319" cy="461665"/>
          </a:xfrm>
          <a:prstGeom prst="rect">
            <a:avLst/>
          </a:prstGeom>
          <a:noFill/>
        </p:spPr>
        <p:txBody>
          <a:bodyPr wrap="none" rtlCol="0">
            <a:spAutoFit/>
          </a:bodyPr>
          <a:lstStyle/>
          <a:p>
            <a:r>
              <a:rPr lang="en-US" sz="2400" dirty="0"/>
              <a:t>where</a:t>
            </a:r>
          </a:p>
        </p:txBody>
      </p:sp>
    </p:spTree>
    <p:extLst>
      <p:ext uri="{BB962C8B-B14F-4D97-AF65-F5344CB8AC3E}">
        <p14:creationId xmlns:p14="http://schemas.microsoft.com/office/powerpoint/2010/main" val="85929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2FA0-815B-874D-A684-D2F8A5CE7CCC}"/>
              </a:ext>
            </a:extLst>
          </p:cNvPr>
          <p:cNvSpPr>
            <a:spLocks noGrp="1"/>
          </p:cNvSpPr>
          <p:nvPr>
            <p:ph type="title"/>
          </p:nvPr>
        </p:nvSpPr>
        <p:spPr/>
        <p:txBody>
          <a:bodyPr/>
          <a:lstStyle/>
          <a:p>
            <a:r>
              <a:rPr lang="en-US" dirty="0"/>
              <a:t>Cross-validation: right and wrong </a:t>
            </a:r>
          </a:p>
        </p:txBody>
      </p:sp>
      <p:sp>
        <p:nvSpPr>
          <p:cNvPr id="3" name="Content Placeholder 2">
            <a:extLst>
              <a:ext uri="{FF2B5EF4-FFF2-40B4-BE49-F238E27FC236}">
                <a16:creationId xmlns:a16="http://schemas.microsoft.com/office/drawing/2014/main" id="{8E2475C1-1C68-5E41-B31C-29326AEF6B88}"/>
              </a:ext>
            </a:extLst>
          </p:cNvPr>
          <p:cNvSpPr>
            <a:spLocks noGrp="1"/>
          </p:cNvSpPr>
          <p:nvPr>
            <p:ph idx="1"/>
          </p:nvPr>
        </p:nvSpPr>
        <p:spPr>
          <a:xfrm>
            <a:off x="440012" y="1691144"/>
            <a:ext cx="8075338" cy="4351338"/>
          </a:xfrm>
        </p:spPr>
        <p:txBody>
          <a:bodyPr>
            <a:normAutofit fontScale="85000" lnSpcReduction="10000"/>
          </a:bodyPr>
          <a:lstStyle/>
          <a:p>
            <a:pPr marL="0" indent="0">
              <a:buNone/>
            </a:pPr>
            <a:r>
              <a:rPr lang="en-US" dirty="0"/>
              <a:t>Consider a simple classifier applied to some two-class data: </a:t>
            </a:r>
          </a:p>
          <a:p>
            <a:pPr marL="514350" indent="-514350">
              <a:buFont typeface="+mj-lt"/>
              <a:buAutoNum type="arabicPeriod"/>
            </a:pPr>
            <a:r>
              <a:rPr lang="en-US" dirty="0"/>
              <a:t>Starting with 5000 predictors and 50 samples, find the predictors having the largest correlation with the class labels</a:t>
            </a:r>
          </a:p>
          <a:p>
            <a:pPr marL="514350" indent="-514350">
              <a:buFont typeface="+mj-lt"/>
              <a:buAutoNum type="arabicPeriod"/>
            </a:pPr>
            <a:r>
              <a:rPr lang="en-US" dirty="0"/>
              <a:t>We then apply a classifier such as logistic regression, using only these 100 predictors</a:t>
            </a:r>
          </a:p>
          <a:p>
            <a:pPr marL="0" indent="0">
              <a:buNone/>
            </a:pPr>
            <a:r>
              <a:rPr lang="en-US" dirty="0"/>
              <a:t>How do we estimate the test set performance of this classifier? </a:t>
            </a:r>
          </a:p>
          <a:p>
            <a:pPr marL="0" indent="0">
              <a:buNone/>
            </a:pPr>
            <a:r>
              <a:rPr lang="en-US" dirty="0"/>
              <a:t>Can we apply cross-validation in step 2, forgetting about step 1? </a:t>
            </a:r>
          </a:p>
          <a:p>
            <a:pPr marL="0" indent="0">
              <a:buNone/>
            </a:pPr>
            <a:r>
              <a:rPr lang="en-US" dirty="0"/>
              <a:t> </a:t>
            </a:r>
          </a:p>
        </p:txBody>
      </p:sp>
    </p:spTree>
    <p:extLst>
      <p:ext uri="{BB962C8B-B14F-4D97-AF65-F5344CB8AC3E}">
        <p14:creationId xmlns:p14="http://schemas.microsoft.com/office/powerpoint/2010/main" val="1068862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6BA5-765D-1646-BFF1-9DC30E27A21A}"/>
              </a:ext>
            </a:extLst>
          </p:cNvPr>
          <p:cNvSpPr>
            <a:spLocks noGrp="1"/>
          </p:cNvSpPr>
          <p:nvPr>
            <p:ph type="title"/>
          </p:nvPr>
        </p:nvSpPr>
        <p:spPr/>
        <p:txBody>
          <a:bodyPr/>
          <a:lstStyle/>
          <a:p>
            <a:r>
              <a:rPr lang="en-US" dirty="0"/>
              <a:t>NO!</a:t>
            </a:r>
          </a:p>
        </p:txBody>
      </p:sp>
      <p:sp>
        <p:nvSpPr>
          <p:cNvPr id="3" name="Content Placeholder 2">
            <a:extLst>
              <a:ext uri="{FF2B5EF4-FFF2-40B4-BE49-F238E27FC236}">
                <a16:creationId xmlns:a16="http://schemas.microsoft.com/office/drawing/2014/main" id="{998DFFEF-26B9-8B4B-9C62-4D3CBDCAE600}"/>
              </a:ext>
            </a:extLst>
          </p:cNvPr>
          <p:cNvSpPr>
            <a:spLocks noGrp="1"/>
          </p:cNvSpPr>
          <p:nvPr>
            <p:ph idx="1"/>
          </p:nvPr>
        </p:nvSpPr>
        <p:spPr/>
        <p:txBody>
          <a:bodyPr>
            <a:normAutofit fontScale="92500" lnSpcReduction="10000"/>
          </a:bodyPr>
          <a:lstStyle/>
          <a:p>
            <a:r>
              <a:rPr lang="en-US" dirty="0"/>
              <a:t>This would ignore the fact that in Step 1, the procedure </a:t>
            </a:r>
            <a:r>
              <a:rPr lang="en-US" i="1" dirty="0"/>
              <a:t>has already seen the labels of the training data</a:t>
            </a:r>
            <a:r>
              <a:rPr lang="en-US" dirty="0"/>
              <a:t>, and made use of them. This is a form of training and must be included in the validation process. </a:t>
            </a:r>
          </a:p>
          <a:p>
            <a:r>
              <a:rPr lang="en-US" dirty="0"/>
              <a:t>It is easy to simulate realistic data with the class labels independent of the outcome, so that true test error =50%, but the CV error estimate that ignores Step 1 is zero!</a:t>
            </a:r>
            <a:br>
              <a:rPr lang="en-US" dirty="0"/>
            </a:br>
            <a:r>
              <a:rPr lang="en-US" i="1" dirty="0">
                <a:solidFill>
                  <a:srgbClr val="1D41FF"/>
                </a:solidFill>
              </a:rPr>
              <a:t>Try to do this yourself </a:t>
            </a:r>
          </a:p>
          <a:p>
            <a:r>
              <a:rPr lang="en-US" dirty="0"/>
              <a:t>This error has been made in many high profile genomics papers</a:t>
            </a:r>
          </a:p>
          <a:p>
            <a:endParaRPr lang="en-US" dirty="0"/>
          </a:p>
          <a:p>
            <a:endParaRPr lang="en-US" dirty="0"/>
          </a:p>
        </p:txBody>
      </p:sp>
    </p:spTree>
    <p:extLst>
      <p:ext uri="{BB962C8B-B14F-4D97-AF65-F5344CB8AC3E}">
        <p14:creationId xmlns:p14="http://schemas.microsoft.com/office/powerpoint/2010/main" val="22172445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3D90-7CB6-6041-8C77-23BA36379DF8}"/>
              </a:ext>
            </a:extLst>
          </p:cNvPr>
          <p:cNvSpPr>
            <a:spLocks noGrp="1"/>
          </p:cNvSpPr>
          <p:nvPr>
            <p:ph type="title"/>
          </p:nvPr>
        </p:nvSpPr>
        <p:spPr/>
        <p:txBody>
          <a:bodyPr/>
          <a:lstStyle/>
          <a:p>
            <a:r>
              <a:rPr lang="en-US" dirty="0"/>
              <a:t>The Wrong and Right Way </a:t>
            </a:r>
          </a:p>
        </p:txBody>
      </p:sp>
      <p:sp>
        <p:nvSpPr>
          <p:cNvPr id="3" name="Content Placeholder 2">
            <a:extLst>
              <a:ext uri="{FF2B5EF4-FFF2-40B4-BE49-F238E27FC236}">
                <a16:creationId xmlns:a16="http://schemas.microsoft.com/office/drawing/2014/main" id="{8B167B32-47BF-8C4A-93F3-C897B6CC6344}"/>
              </a:ext>
            </a:extLst>
          </p:cNvPr>
          <p:cNvSpPr>
            <a:spLocks noGrp="1"/>
          </p:cNvSpPr>
          <p:nvPr>
            <p:ph idx="1"/>
          </p:nvPr>
        </p:nvSpPr>
        <p:spPr>
          <a:xfrm>
            <a:off x="1020535" y="2371788"/>
            <a:ext cx="7886700" cy="1897704"/>
          </a:xfrm>
        </p:spPr>
        <p:txBody>
          <a:bodyPr>
            <a:normAutofit lnSpcReduction="10000"/>
          </a:bodyPr>
          <a:lstStyle/>
          <a:p>
            <a:r>
              <a:rPr lang="en-US" i="1" dirty="0">
                <a:solidFill>
                  <a:srgbClr val="C00000"/>
                </a:solidFill>
              </a:rPr>
              <a:t>Wrong:</a:t>
            </a:r>
            <a:r>
              <a:rPr lang="en-US" dirty="0"/>
              <a:t> Apply cross-validation in step 2</a:t>
            </a:r>
          </a:p>
          <a:p>
            <a:r>
              <a:rPr lang="en-US" i="1" dirty="0">
                <a:solidFill>
                  <a:schemeClr val="accent6">
                    <a:lumMod val="75000"/>
                  </a:schemeClr>
                </a:solidFill>
              </a:rPr>
              <a:t>Right:</a:t>
            </a:r>
            <a:r>
              <a:rPr lang="en-US" i="1" dirty="0"/>
              <a:t> </a:t>
            </a:r>
            <a:r>
              <a:rPr lang="en-US" dirty="0"/>
              <a:t>Apply cross-validation to steps 1 and 2. </a:t>
            </a:r>
          </a:p>
          <a:p>
            <a:pPr marL="0" indent="0">
              <a:buNone/>
            </a:pPr>
            <a:br>
              <a:rPr lang="en-US" dirty="0"/>
            </a:br>
            <a:endParaRPr lang="en-US" dirty="0"/>
          </a:p>
        </p:txBody>
      </p:sp>
    </p:spTree>
    <p:extLst>
      <p:ext uri="{BB962C8B-B14F-4D97-AF65-F5344CB8AC3E}">
        <p14:creationId xmlns:p14="http://schemas.microsoft.com/office/powerpoint/2010/main" val="4459784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102A-3569-0745-A5B3-B71EB56FDC61}"/>
              </a:ext>
            </a:extLst>
          </p:cNvPr>
          <p:cNvSpPr>
            <a:spLocks noGrp="1"/>
          </p:cNvSpPr>
          <p:nvPr>
            <p:ph type="title"/>
          </p:nvPr>
        </p:nvSpPr>
        <p:spPr/>
        <p:txBody>
          <a:bodyPr/>
          <a:lstStyle/>
          <a:p>
            <a:r>
              <a:rPr lang="en-US" dirty="0"/>
              <a:t>Wrong way</a:t>
            </a:r>
          </a:p>
        </p:txBody>
      </p:sp>
      <p:pic>
        <p:nvPicPr>
          <p:cNvPr id="5" name="Picture 4">
            <a:extLst>
              <a:ext uri="{FF2B5EF4-FFF2-40B4-BE49-F238E27FC236}">
                <a16:creationId xmlns:a16="http://schemas.microsoft.com/office/drawing/2014/main" id="{DA5C2308-2230-F84B-93BB-250932DD5D08}"/>
              </a:ext>
            </a:extLst>
          </p:cNvPr>
          <p:cNvPicPr>
            <a:picLocks noChangeAspect="1"/>
          </p:cNvPicPr>
          <p:nvPr/>
        </p:nvPicPr>
        <p:blipFill rotWithShape="1">
          <a:blip r:embed="rId2">
            <a:extLst>
              <a:ext uri="{28A0092B-C50C-407E-A947-70E740481C1C}">
                <a14:useLocalDpi xmlns:a14="http://schemas.microsoft.com/office/drawing/2010/main" val="0"/>
              </a:ext>
            </a:extLst>
          </a:blip>
          <a:srcRect t="10878" b="8438"/>
          <a:stretch/>
        </p:blipFill>
        <p:spPr>
          <a:xfrm>
            <a:off x="806367" y="2014430"/>
            <a:ext cx="7342701" cy="3630099"/>
          </a:xfrm>
          <a:prstGeom prst="rect">
            <a:avLst/>
          </a:prstGeom>
        </p:spPr>
      </p:pic>
      <p:sp>
        <p:nvSpPr>
          <p:cNvPr id="3" name="TextBox 2">
            <a:extLst>
              <a:ext uri="{FF2B5EF4-FFF2-40B4-BE49-F238E27FC236}">
                <a16:creationId xmlns:a16="http://schemas.microsoft.com/office/drawing/2014/main" id="{ECB0865A-3BD5-9042-9515-3B1FE20D2E18}"/>
              </a:ext>
            </a:extLst>
          </p:cNvPr>
          <p:cNvSpPr txBox="1"/>
          <p:nvPr/>
        </p:nvSpPr>
        <p:spPr>
          <a:xfrm>
            <a:off x="4553345" y="2963205"/>
            <a:ext cx="2526971" cy="646331"/>
          </a:xfrm>
          <a:prstGeom prst="rect">
            <a:avLst/>
          </a:prstGeom>
          <a:noFill/>
        </p:spPr>
        <p:txBody>
          <a:bodyPr wrap="square" rtlCol="0">
            <a:spAutoFit/>
          </a:bodyPr>
          <a:lstStyle/>
          <a:p>
            <a:r>
              <a:rPr lang="en-US" dirty="0">
                <a:solidFill>
                  <a:schemeClr val="accent6">
                    <a:lumMod val="75000"/>
                  </a:schemeClr>
                </a:solidFill>
              </a:rPr>
              <a:t>Use all data to subset predictors</a:t>
            </a:r>
          </a:p>
        </p:txBody>
      </p:sp>
    </p:spTree>
    <p:extLst>
      <p:ext uri="{BB962C8B-B14F-4D97-AF65-F5344CB8AC3E}">
        <p14:creationId xmlns:p14="http://schemas.microsoft.com/office/powerpoint/2010/main" val="2594458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361D-9025-084B-A823-223B072C6175}"/>
              </a:ext>
            </a:extLst>
          </p:cNvPr>
          <p:cNvSpPr>
            <a:spLocks noGrp="1"/>
          </p:cNvSpPr>
          <p:nvPr>
            <p:ph type="title"/>
          </p:nvPr>
        </p:nvSpPr>
        <p:spPr/>
        <p:txBody>
          <a:bodyPr/>
          <a:lstStyle/>
          <a:p>
            <a:r>
              <a:rPr lang="en-US" dirty="0"/>
              <a:t>Right way</a:t>
            </a:r>
          </a:p>
        </p:txBody>
      </p:sp>
      <p:pic>
        <p:nvPicPr>
          <p:cNvPr id="4" name="Picture 3">
            <a:extLst>
              <a:ext uri="{FF2B5EF4-FFF2-40B4-BE49-F238E27FC236}">
                <a16:creationId xmlns:a16="http://schemas.microsoft.com/office/drawing/2014/main" id="{57EEF5DE-9E92-B64D-AB11-4225012FFD4E}"/>
              </a:ext>
            </a:extLst>
          </p:cNvPr>
          <p:cNvPicPr>
            <a:picLocks noChangeAspect="1"/>
          </p:cNvPicPr>
          <p:nvPr/>
        </p:nvPicPr>
        <p:blipFill rotWithShape="1">
          <a:blip r:embed="rId2">
            <a:extLst>
              <a:ext uri="{28A0092B-C50C-407E-A947-70E740481C1C}">
                <a14:useLocalDpi xmlns:a14="http://schemas.microsoft.com/office/drawing/2010/main" val="0"/>
              </a:ext>
            </a:extLst>
          </a:blip>
          <a:srcRect t="23560"/>
          <a:stretch/>
        </p:blipFill>
        <p:spPr>
          <a:xfrm>
            <a:off x="763146" y="2055682"/>
            <a:ext cx="7411021" cy="3685101"/>
          </a:xfrm>
          <a:prstGeom prst="rect">
            <a:avLst/>
          </a:prstGeom>
        </p:spPr>
      </p:pic>
    </p:spTree>
    <p:extLst>
      <p:ext uri="{BB962C8B-B14F-4D97-AF65-F5344CB8AC3E}">
        <p14:creationId xmlns:p14="http://schemas.microsoft.com/office/powerpoint/2010/main" val="1295816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361D-9025-084B-A823-223B072C6175}"/>
              </a:ext>
            </a:extLst>
          </p:cNvPr>
          <p:cNvSpPr>
            <a:spLocks noGrp="1"/>
          </p:cNvSpPr>
          <p:nvPr>
            <p:ph type="title"/>
          </p:nvPr>
        </p:nvSpPr>
        <p:spPr/>
        <p:txBody>
          <a:bodyPr/>
          <a:lstStyle/>
          <a:p>
            <a:r>
              <a:rPr lang="en-US" dirty="0"/>
              <a:t>Right way</a:t>
            </a:r>
          </a:p>
        </p:txBody>
      </p:sp>
      <p:pic>
        <p:nvPicPr>
          <p:cNvPr id="4" name="Picture 3">
            <a:extLst>
              <a:ext uri="{FF2B5EF4-FFF2-40B4-BE49-F238E27FC236}">
                <a16:creationId xmlns:a16="http://schemas.microsoft.com/office/drawing/2014/main" id="{57EEF5DE-9E92-B64D-AB11-4225012FFD4E}"/>
              </a:ext>
            </a:extLst>
          </p:cNvPr>
          <p:cNvPicPr>
            <a:picLocks noChangeAspect="1"/>
          </p:cNvPicPr>
          <p:nvPr/>
        </p:nvPicPr>
        <p:blipFill rotWithShape="1">
          <a:blip r:embed="rId2">
            <a:extLst>
              <a:ext uri="{28A0092B-C50C-407E-A947-70E740481C1C}">
                <a14:useLocalDpi xmlns:a14="http://schemas.microsoft.com/office/drawing/2010/main" val="0"/>
              </a:ext>
            </a:extLst>
          </a:blip>
          <a:srcRect t="23560"/>
          <a:stretch/>
        </p:blipFill>
        <p:spPr>
          <a:xfrm>
            <a:off x="763146" y="2055682"/>
            <a:ext cx="7411021" cy="3685101"/>
          </a:xfrm>
          <a:prstGeom prst="rect">
            <a:avLst/>
          </a:prstGeom>
        </p:spPr>
      </p:pic>
      <p:sp>
        <p:nvSpPr>
          <p:cNvPr id="3" name="TextBox 2">
            <a:extLst>
              <a:ext uri="{FF2B5EF4-FFF2-40B4-BE49-F238E27FC236}">
                <a16:creationId xmlns:a16="http://schemas.microsoft.com/office/drawing/2014/main" id="{B5F070D9-15A3-1A40-853D-45676618F12D}"/>
              </a:ext>
            </a:extLst>
          </p:cNvPr>
          <p:cNvSpPr txBox="1"/>
          <p:nvPr/>
        </p:nvSpPr>
        <p:spPr>
          <a:xfrm>
            <a:off x="708725" y="5912663"/>
            <a:ext cx="7465442" cy="369332"/>
          </a:xfrm>
          <a:prstGeom prst="rect">
            <a:avLst/>
          </a:prstGeom>
          <a:noFill/>
        </p:spPr>
        <p:txBody>
          <a:bodyPr wrap="none" rtlCol="0">
            <a:spAutoFit/>
          </a:bodyPr>
          <a:lstStyle/>
          <a:p>
            <a:r>
              <a:rPr lang="en-US" dirty="0"/>
              <a:t>This means you will get different subsets of predictors for predicting each fold</a:t>
            </a:r>
          </a:p>
        </p:txBody>
      </p:sp>
    </p:spTree>
    <p:extLst>
      <p:ext uri="{BB962C8B-B14F-4D97-AF65-F5344CB8AC3E}">
        <p14:creationId xmlns:p14="http://schemas.microsoft.com/office/powerpoint/2010/main" val="120854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78EE-4F8F-534E-AFF8-C3303677BF19}"/>
              </a:ext>
            </a:extLst>
          </p:cNvPr>
          <p:cNvSpPr>
            <a:spLocks noGrp="1"/>
          </p:cNvSpPr>
          <p:nvPr>
            <p:ph type="title"/>
          </p:nvPr>
        </p:nvSpPr>
        <p:spPr/>
        <p:txBody>
          <a:bodyPr/>
          <a:lstStyle/>
          <a:p>
            <a:r>
              <a:rPr lang="en-US" dirty="0"/>
              <a:t>Adding and subtracting matrices</a:t>
            </a:r>
          </a:p>
        </p:txBody>
      </p:sp>
      <p:sp>
        <p:nvSpPr>
          <p:cNvPr id="3" name="Content Placeholder 2">
            <a:extLst>
              <a:ext uri="{FF2B5EF4-FFF2-40B4-BE49-F238E27FC236}">
                <a16:creationId xmlns:a16="http://schemas.microsoft.com/office/drawing/2014/main" id="{15B35EC1-C3A7-F643-9374-FF2C9D888835}"/>
              </a:ext>
            </a:extLst>
          </p:cNvPr>
          <p:cNvSpPr>
            <a:spLocks noGrp="1"/>
          </p:cNvSpPr>
          <p:nvPr>
            <p:ph idx="1"/>
          </p:nvPr>
        </p:nvSpPr>
        <p:spPr>
          <a:xfrm>
            <a:off x="187891" y="1672355"/>
            <a:ext cx="9144000" cy="4351338"/>
          </a:xfrm>
        </p:spPr>
        <p:txBody>
          <a:bodyPr>
            <a:normAutofit/>
          </a:bodyPr>
          <a:lstStyle/>
          <a:p>
            <a:pPr marL="0" indent="0">
              <a:spcAft>
                <a:spcPts val="600"/>
              </a:spcAft>
              <a:buNone/>
            </a:pPr>
            <a:r>
              <a:rPr lang="en-US" sz="2400" dirty="0"/>
              <a:t>To </a:t>
            </a:r>
            <a:r>
              <a:rPr lang="en-US" sz="2400" b="1" i="1" dirty="0">
                <a:solidFill>
                  <a:schemeClr val="accent1"/>
                </a:solidFill>
              </a:rPr>
              <a:t>add or subtract matrices they need to be of the same dimension</a:t>
            </a:r>
            <a:r>
              <a:rPr lang="en-US" sz="2400" dirty="0"/>
              <a:t>. Then you just add or subtract element-by-element:</a:t>
            </a:r>
          </a:p>
          <a:p>
            <a:pPr marL="0" indent="0">
              <a:buNone/>
            </a:pPr>
            <a:endParaRPr lang="en-US" sz="2400" dirty="0"/>
          </a:p>
          <a:p>
            <a:pPr marL="0" indent="0">
              <a:spcAft>
                <a:spcPts val="600"/>
              </a:spcAft>
              <a:buNone/>
            </a:pPr>
            <a:r>
              <a:rPr lang="en-US" sz="2400" dirty="0"/>
              <a:t>or, </a:t>
            </a:r>
          </a:p>
          <a:p>
            <a:pPr marL="0" indent="0">
              <a:buNone/>
            </a:pPr>
            <a:endParaRPr lang="en-US" sz="2400" dirty="0"/>
          </a:p>
          <a:p>
            <a:pPr marL="0" indent="0">
              <a:buNone/>
            </a:pPr>
            <a:r>
              <a:rPr lang="en-US" sz="2400" dirty="0"/>
              <a:t>But not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A3568B-F35B-AC40-AB55-8C2D3D94E736}"/>
                  </a:ext>
                </a:extLst>
              </p:cNvPr>
              <p:cNvSpPr txBox="1"/>
              <p:nvPr/>
            </p:nvSpPr>
            <p:spPr>
              <a:xfrm>
                <a:off x="547232" y="2526440"/>
                <a:ext cx="3418565"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2"/>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7</m:t>
                                </m:r>
                              </m:e>
                              <m:e>
                                <m:r>
                                  <a:rPr lang="en-US" b="0" i="1" smtClean="0">
                                    <a:solidFill>
                                      <a:srgbClr val="002060"/>
                                    </a:solidFill>
                                    <a:latin typeface="Cambria Math" panose="02040503050406030204" pitchFamily="18" charset="0"/>
                                  </a:rPr>
                                  <m:t>3</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−6</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5</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−3</m:t>
                                </m:r>
                              </m:e>
                            </m:mr>
                          </m:m>
                        </m:e>
                      </m:d>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51A3568B-F35B-AC40-AB55-8C2D3D94E736}"/>
                  </a:ext>
                </a:extLst>
              </p:cNvPr>
              <p:cNvSpPr txBox="1">
                <a:spLocks noRot="1" noChangeAspect="1" noMove="1" noResize="1" noEditPoints="1" noAdjustHandles="1" noChangeArrowheads="1" noChangeShapeType="1" noTextEdit="1"/>
              </p:cNvSpPr>
              <p:nvPr/>
            </p:nvSpPr>
            <p:spPr>
              <a:xfrm>
                <a:off x="547232" y="2526440"/>
                <a:ext cx="3418565" cy="467500"/>
              </a:xfrm>
              <a:prstGeom prst="rect">
                <a:avLst/>
              </a:prstGeom>
              <a:blipFill>
                <a:blip r:embed="rId2"/>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EBDF24-1A59-5A41-ACB5-64D6F2F7D1CB}"/>
                  </a:ext>
                </a:extLst>
              </p:cNvPr>
              <p:cNvSpPr txBox="1"/>
              <p:nvPr/>
            </p:nvSpPr>
            <p:spPr>
              <a:xfrm>
                <a:off x="122438" y="3569178"/>
                <a:ext cx="5781391"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3"/>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4.4</m:t>
                                </m:r>
                              </m:e>
                              <m:e>
                                <m:r>
                                  <a:rPr lang="en-US" b="0" i="1" smtClean="0">
                                    <a:solidFill>
                                      <a:srgbClr val="002060"/>
                                    </a:solidFill>
                                    <a:latin typeface="Cambria Math" panose="02040503050406030204" pitchFamily="18" charset="0"/>
                                  </a:rPr>
                                  <m:t>9.2</m:t>
                                </m:r>
                              </m:e>
                            </m:mr>
                            <m:mr>
                              <m:e>
                                <m:r>
                                  <a:rPr lang="en-US" b="0" i="1" smtClean="0">
                                    <a:solidFill>
                                      <a:srgbClr val="002060"/>
                                    </a:solidFill>
                                    <a:latin typeface="Cambria Math" panose="02040503050406030204" pitchFamily="18" charset="0"/>
                                  </a:rPr>
                                  <m:t>7.6</m:t>
                                </m:r>
                              </m:e>
                              <m:e>
                                <m:r>
                                  <a:rPr lang="en-US" b="0" i="1" smtClean="0">
                                    <a:solidFill>
                                      <a:srgbClr val="002060"/>
                                    </a:solidFill>
                                    <a:latin typeface="Cambria Math" panose="02040503050406030204" pitchFamily="18" charset="0"/>
                                  </a:rPr>
                                  <m:t>4.8</m:t>
                                </m:r>
                              </m:e>
                              <m:e>
                                <m:r>
                                  <a:rPr lang="en-US" b="0" i="1" smtClean="0">
                                    <a:solidFill>
                                      <a:srgbClr val="002060"/>
                                    </a:solidFill>
                                    <a:latin typeface="Cambria Math" panose="02040503050406030204" pitchFamily="18" charset="0"/>
                                  </a:rPr>
                                  <m:t>9.1</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6</m:t>
                                </m:r>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7.1</m:t>
                                </m:r>
                              </m:e>
                              <m:e>
                                <m:r>
                                  <a:rPr lang="en-US" b="0" i="1" smtClean="0">
                                    <a:solidFill>
                                      <a:srgbClr val="002060"/>
                                    </a:solidFill>
                                    <a:latin typeface="Cambria Math" panose="02040503050406030204" pitchFamily="18" charset="0"/>
                                  </a:rPr>
                                  <m:t>9.4</m:t>
                                </m:r>
                              </m:e>
                            </m:mr>
                            <m:mr>
                              <m:e>
                                <m:r>
                                  <a:rPr lang="en-US" b="0" i="1" smtClean="0">
                                    <a:solidFill>
                                      <a:srgbClr val="002060"/>
                                    </a:solidFill>
                                    <a:latin typeface="Cambria Math" panose="02040503050406030204" pitchFamily="18" charset="0"/>
                                  </a:rPr>
                                  <m:t>6.8</m:t>
                                </m:r>
                              </m:e>
                              <m:e>
                                <m:r>
                                  <a:rPr lang="en-US" b="0" i="1" smtClean="0">
                                    <a:solidFill>
                                      <a:srgbClr val="002060"/>
                                    </a:solidFill>
                                    <a:latin typeface="Cambria Math" panose="02040503050406030204" pitchFamily="18" charset="0"/>
                                  </a:rPr>
                                  <m:t>6.7</m:t>
                                </m:r>
                              </m:e>
                              <m:e>
                                <m:r>
                                  <a:rPr lang="en-US" b="0" i="1" smtClean="0">
                                    <a:solidFill>
                                      <a:srgbClr val="002060"/>
                                    </a:solidFill>
                                    <a:latin typeface="Cambria Math" panose="02040503050406030204" pitchFamily="18" charset="0"/>
                                  </a:rPr>
                                  <m:t>9.1</m:t>
                                </m:r>
                              </m:e>
                            </m:mr>
                          </m:m>
                        </m:e>
                      </m:d>
                      <m:r>
                        <a:rPr lang="en-US" b="0" i="1"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−2.7</m:t>
                                </m:r>
                              </m:e>
                              <m:e>
                                <m:r>
                                  <a:rPr lang="en-US" b="0" i="1" smtClean="0">
                                    <a:solidFill>
                                      <a:srgbClr val="002060"/>
                                    </a:solidFill>
                                    <a:latin typeface="Cambria Math" panose="02040503050406030204" pitchFamily="18" charset="0"/>
                                  </a:rPr>
                                  <m:t>−0.2</m:t>
                                </m:r>
                              </m:e>
                            </m:mr>
                            <m:mr>
                              <m:e>
                                <m:r>
                                  <a:rPr lang="en-US" b="0" i="1" smtClean="0">
                                    <a:solidFill>
                                      <a:srgbClr val="002060"/>
                                    </a:solidFill>
                                    <a:latin typeface="Cambria Math" panose="02040503050406030204" pitchFamily="18" charset="0"/>
                                  </a:rPr>
                                  <m:t>0.8</m:t>
                                </m:r>
                              </m:e>
                              <m:e>
                                <m:r>
                                  <a:rPr lang="en-US" b="0" i="1" smtClean="0">
                                    <a:solidFill>
                                      <a:srgbClr val="002060"/>
                                    </a:solidFill>
                                    <a:latin typeface="Cambria Math" panose="02040503050406030204" pitchFamily="18" charset="0"/>
                                  </a:rPr>
                                  <m:t>−1.9</m:t>
                                </m:r>
                              </m:e>
                              <m:e>
                                <m:r>
                                  <a:rPr lang="en-US" b="0" i="1" smtClean="0">
                                    <a:solidFill>
                                      <a:srgbClr val="002060"/>
                                    </a:solidFill>
                                    <a:latin typeface="Cambria Math" panose="02040503050406030204" pitchFamily="18" charset="0"/>
                                  </a:rPr>
                                  <m:t>0.0</m:t>
                                </m:r>
                              </m:e>
                            </m:mr>
                          </m:m>
                        </m:e>
                      </m:d>
                    </m:oMath>
                  </m:oMathPara>
                </a14:m>
                <a:endParaRPr lang="en-US" dirty="0">
                  <a:solidFill>
                    <a:srgbClr val="002060"/>
                  </a:solidFill>
                </a:endParaRPr>
              </a:p>
            </p:txBody>
          </p:sp>
        </mc:Choice>
        <mc:Fallback xmlns="">
          <p:sp>
            <p:nvSpPr>
              <p:cNvPr id="6" name="TextBox 5">
                <a:extLst>
                  <a:ext uri="{FF2B5EF4-FFF2-40B4-BE49-F238E27FC236}">
                    <a16:creationId xmlns:a16="http://schemas.microsoft.com/office/drawing/2014/main" id="{86EBDF24-1A59-5A41-ACB5-64D6F2F7D1CB}"/>
                  </a:ext>
                </a:extLst>
              </p:cNvPr>
              <p:cNvSpPr txBox="1">
                <a:spLocks noRot="1" noChangeAspect="1" noMove="1" noResize="1" noEditPoints="1" noAdjustHandles="1" noChangeArrowheads="1" noChangeShapeType="1" noTextEdit="1"/>
              </p:cNvSpPr>
              <p:nvPr/>
            </p:nvSpPr>
            <p:spPr>
              <a:xfrm>
                <a:off x="122438" y="3569178"/>
                <a:ext cx="5781391" cy="461921"/>
              </a:xfrm>
              <a:prstGeom prst="rect">
                <a:avLst/>
              </a:prstGeom>
              <a:blipFill>
                <a:blip r:embed="rId3"/>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583B64-831E-9946-A1DA-3F174CC422AC}"/>
                  </a:ext>
                </a:extLst>
              </p:cNvPr>
              <p:cNvSpPr txBox="1"/>
              <p:nvPr/>
            </p:nvSpPr>
            <p:spPr>
              <a:xfrm>
                <a:off x="466903" y="4606338"/>
                <a:ext cx="2253373" cy="756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C00000"/>
                              </a:solidFill>
                              <a:latin typeface="Cambria Math" panose="02040503050406030204" pitchFamily="18" charset="0"/>
                            </a:rPr>
                          </m:ctrlPr>
                        </m:dPr>
                        <m:e>
                          <m:m>
                            <m:mPr>
                              <m:mcs>
                                <m:mc>
                                  <m:mcPr>
                                    <m:count m:val="3"/>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3</m:t>
                                </m:r>
                              </m:e>
                            </m:mr>
                            <m:mr>
                              <m:e>
                                <m:r>
                                  <a:rPr lang="en-US" b="0" i="1" smtClean="0">
                                    <a:solidFill>
                                      <a:srgbClr val="C00000"/>
                                    </a:solidFill>
                                    <a:latin typeface="Cambria Math" panose="02040503050406030204" pitchFamily="18" charset="0"/>
                                  </a:rPr>
                                  <m:t>4</m:t>
                                </m:r>
                              </m:e>
                              <m:e>
                                <m:r>
                                  <a:rPr lang="en-US" b="0" i="1" smtClean="0">
                                    <a:solidFill>
                                      <a:srgbClr val="C00000"/>
                                    </a:solidFill>
                                    <a:latin typeface="Cambria Math" panose="02040503050406030204" pitchFamily="18" charset="0"/>
                                  </a:rPr>
                                  <m:t>5</m:t>
                                </m:r>
                              </m:e>
                              <m:e>
                                <m:r>
                                  <a:rPr lang="en-US" b="0" i="1" smtClean="0">
                                    <a:solidFill>
                                      <a:srgbClr val="C00000"/>
                                    </a:solidFill>
                                    <a:latin typeface="Cambria Math" panose="02040503050406030204" pitchFamily="18" charset="0"/>
                                  </a:rPr>
                                  <m:t>6</m:t>
                                </m:r>
                              </m:e>
                            </m:mr>
                          </m:m>
                        </m:e>
                      </m:d>
                      <m:r>
                        <a:rPr lang="en-US" b="0" i="1" smtClean="0">
                          <a:solidFill>
                            <a:srgbClr val="C00000"/>
                          </a:solidFill>
                          <a:latin typeface="Cambria Math" panose="02040503050406030204" pitchFamily="18" charset="0"/>
                        </a:rPr>
                        <m:t>+</m:t>
                      </m:r>
                      <m:d>
                        <m:dPr>
                          <m:ctrlPr>
                            <a:rPr lang="en-US" b="0" i="1" smtClean="0">
                              <a:solidFill>
                                <a:srgbClr val="C00000"/>
                              </a:solidFill>
                              <a:latin typeface="Cambria Math" panose="02040503050406030204" pitchFamily="18" charset="0"/>
                            </a:rPr>
                          </m:ctrlPr>
                        </m:dPr>
                        <m:e>
                          <m:m>
                            <m:mPr>
                              <m:mcs>
                                <m:mc>
                                  <m:mcPr>
                                    <m:count m:val="2"/>
                                    <m:mcJc m:val="center"/>
                                  </m:mcPr>
                                </m:mc>
                              </m:mcs>
                              <m:ctrlPr>
                                <a:rPr lang="en-US" b="0"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4</m:t>
                                </m:r>
                              </m:e>
                            </m:mr>
                            <m:mr>
                              <m:e>
                                <m:r>
                                  <a:rPr lang="en-US" b="0" i="1" smtClean="0">
                                    <a:solidFill>
                                      <a:srgbClr val="C00000"/>
                                    </a:solidFill>
                                    <a:latin typeface="Cambria Math" panose="02040503050406030204" pitchFamily="18" charset="0"/>
                                  </a:rPr>
                                  <m:t>2</m:t>
                                </m:r>
                              </m:e>
                              <m:e>
                                <m:r>
                                  <a:rPr lang="en-US" b="0" i="1" smtClean="0">
                                    <a:solidFill>
                                      <a:srgbClr val="C00000"/>
                                    </a:solidFill>
                                    <a:latin typeface="Cambria Math" panose="02040503050406030204" pitchFamily="18" charset="0"/>
                                  </a:rPr>
                                  <m:t>5</m:t>
                                </m:r>
                              </m:e>
                            </m:mr>
                            <m:mr>
                              <m:e>
                                <m:r>
                                  <a:rPr lang="en-US" b="0" i="1" smtClean="0">
                                    <a:solidFill>
                                      <a:srgbClr val="C00000"/>
                                    </a:solidFill>
                                    <a:latin typeface="Cambria Math" panose="02040503050406030204" pitchFamily="18" charset="0"/>
                                  </a:rPr>
                                  <m:t>3</m:t>
                                </m:r>
                              </m:e>
                              <m:e>
                                <m:r>
                                  <a:rPr lang="en-US" b="0" i="1" smtClean="0">
                                    <a:solidFill>
                                      <a:srgbClr val="C00000"/>
                                    </a:solidFill>
                                    <a:latin typeface="Cambria Math" panose="02040503050406030204" pitchFamily="18" charset="0"/>
                                  </a:rPr>
                                  <m:t>6</m:t>
                                </m:r>
                              </m:e>
                            </m:mr>
                          </m:m>
                        </m:e>
                      </m:d>
                    </m:oMath>
                  </m:oMathPara>
                </a14:m>
                <a:endParaRPr lang="en-US" dirty="0">
                  <a:solidFill>
                    <a:srgbClr val="C00000"/>
                  </a:solidFill>
                </a:endParaRPr>
              </a:p>
            </p:txBody>
          </p:sp>
        </mc:Choice>
        <mc:Fallback xmlns="">
          <p:sp>
            <p:nvSpPr>
              <p:cNvPr id="7" name="TextBox 6">
                <a:extLst>
                  <a:ext uri="{FF2B5EF4-FFF2-40B4-BE49-F238E27FC236}">
                    <a16:creationId xmlns:a16="http://schemas.microsoft.com/office/drawing/2014/main" id="{5F583B64-831E-9946-A1DA-3F174CC422AC}"/>
                  </a:ext>
                </a:extLst>
              </p:cNvPr>
              <p:cNvSpPr txBox="1">
                <a:spLocks noRot="1" noChangeAspect="1" noMove="1" noResize="1" noEditPoints="1" noAdjustHandles="1" noChangeArrowheads="1" noChangeShapeType="1" noTextEdit="1"/>
              </p:cNvSpPr>
              <p:nvPr/>
            </p:nvSpPr>
            <p:spPr>
              <a:xfrm>
                <a:off x="466903" y="4606338"/>
                <a:ext cx="2253373" cy="756426"/>
              </a:xfrm>
              <a:prstGeom prst="rect">
                <a:avLst/>
              </a:prstGeom>
              <a:blipFill>
                <a:blip r:embed="rId4"/>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763150-A0B7-0643-8446-28177190D50C}"/>
                  </a:ext>
                </a:extLst>
              </p:cNvPr>
              <p:cNvSpPr txBox="1"/>
              <p:nvPr/>
            </p:nvSpPr>
            <p:spPr>
              <a:xfrm>
                <a:off x="547232" y="5569081"/>
                <a:ext cx="2587440" cy="646331"/>
              </a:xfrm>
              <a:prstGeom prst="rect">
                <a:avLst/>
              </a:prstGeom>
              <a:noFill/>
            </p:spPr>
            <p:txBody>
              <a:bodyPr wrap="none" rtlCol="0">
                <a:spAutoFit/>
              </a:bodyPr>
              <a:lstStyle/>
              <a:p>
                <a:r>
                  <a:rPr lang="en-US" dirty="0">
                    <a:solidFill>
                      <a:srgbClr val="C00000"/>
                    </a:solidFill>
                  </a:rPr>
                  <a:t>Dimensions do not match</a:t>
                </a:r>
              </a:p>
              <a:p>
                <a14:m>
                  <m:oMath xmlns:m="http://schemas.openxmlformats.org/officeDocument/2006/math">
                    <m:r>
                      <a:rPr lang="en-US" b="0" i="1" smtClean="0">
                        <a:solidFill>
                          <a:srgbClr val="C00000"/>
                        </a:solidFill>
                        <a:latin typeface="Cambria Math" panose="02040503050406030204" pitchFamily="18" charset="0"/>
                      </a:rPr>
                      <m:t>2</m:t>
                    </m:r>
                    <m:r>
                      <a:rPr lang="en-US" b="0" i="1" smtClean="0">
                        <a:solidFill>
                          <a:srgbClr val="C00000"/>
                        </a:solidFill>
                        <a:latin typeface="Cambria Math" panose="02040503050406030204" pitchFamily="18" charset="0"/>
                        <a:ea typeface="Cambria Math" panose="02040503050406030204" pitchFamily="18" charset="0"/>
                      </a:rPr>
                      <m:t>×3</m:t>
                    </m:r>
                  </m:oMath>
                </a14:m>
                <a:r>
                  <a:rPr lang="en-US" dirty="0">
                    <a:solidFill>
                      <a:srgbClr val="C00000"/>
                    </a:solidFill>
                  </a:rPr>
                  <a:t> vs. </a:t>
                </a:r>
                <a14:m>
                  <m:oMath xmlns:m="http://schemas.openxmlformats.org/officeDocument/2006/math">
                    <m:r>
                      <a:rPr lang="en-US" b="0" i="1" smtClean="0">
                        <a:solidFill>
                          <a:srgbClr val="C00000"/>
                        </a:solidFill>
                        <a:latin typeface="Cambria Math" panose="02040503050406030204" pitchFamily="18" charset="0"/>
                      </a:rPr>
                      <m:t>3</m:t>
                    </m:r>
                    <m:r>
                      <a:rPr lang="en-US" b="0" i="1" smtClean="0">
                        <a:solidFill>
                          <a:srgbClr val="C00000"/>
                        </a:solidFill>
                        <a:latin typeface="Cambria Math" panose="02040503050406030204" pitchFamily="18" charset="0"/>
                        <a:ea typeface="Cambria Math" panose="02040503050406030204" pitchFamily="18" charset="0"/>
                      </a:rPr>
                      <m:t>×2</m:t>
                    </m:r>
                  </m:oMath>
                </a14:m>
                <a:endParaRPr lang="en-US" dirty="0">
                  <a:solidFill>
                    <a:srgbClr val="C00000"/>
                  </a:solidFill>
                </a:endParaRPr>
              </a:p>
            </p:txBody>
          </p:sp>
        </mc:Choice>
        <mc:Fallback xmlns="">
          <p:sp>
            <p:nvSpPr>
              <p:cNvPr id="8" name="TextBox 7">
                <a:extLst>
                  <a:ext uri="{FF2B5EF4-FFF2-40B4-BE49-F238E27FC236}">
                    <a16:creationId xmlns:a16="http://schemas.microsoft.com/office/drawing/2014/main" id="{47763150-A0B7-0643-8446-28177190D50C}"/>
                  </a:ext>
                </a:extLst>
              </p:cNvPr>
              <p:cNvSpPr txBox="1">
                <a:spLocks noRot="1" noChangeAspect="1" noMove="1" noResize="1" noEditPoints="1" noAdjustHandles="1" noChangeArrowheads="1" noChangeShapeType="1" noTextEdit="1"/>
              </p:cNvSpPr>
              <p:nvPr/>
            </p:nvSpPr>
            <p:spPr>
              <a:xfrm>
                <a:off x="547232" y="5569081"/>
                <a:ext cx="2587440" cy="646331"/>
              </a:xfrm>
              <a:prstGeom prst="rect">
                <a:avLst/>
              </a:prstGeom>
              <a:blipFill>
                <a:blip r:embed="rId5"/>
                <a:stretch>
                  <a:fillRect l="-1951" t="-3922" r="-976" b="-15686"/>
                </a:stretch>
              </a:blipFill>
            </p:spPr>
            <p:txBody>
              <a:bodyPr/>
              <a:lstStyle/>
              <a:p>
                <a:r>
                  <a:rPr lang="en-US">
                    <a:noFill/>
                  </a:rPr>
                  <a:t> </a:t>
                </a:r>
              </a:p>
            </p:txBody>
          </p:sp>
        </mc:Fallback>
      </mc:AlternateContent>
    </p:spTree>
    <p:extLst>
      <p:ext uri="{BB962C8B-B14F-4D97-AF65-F5344CB8AC3E}">
        <p14:creationId xmlns:p14="http://schemas.microsoft.com/office/powerpoint/2010/main" val="17503296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FF2D-CE97-8046-830A-BCDB0F6271D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3A1EF62-6ADC-F640-969F-7C63619DBFE4}"/>
              </a:ext>
            </a:extLst>
          </p:cNvPr>
          <p:cNvSpPr>
            <a:spLocks noGrp="1"/>
          </p:cNvSpPr>
          <p:nvPr>
            <p:ph idx="1"/>
          </p:nvPr>
        </p:nvSpPr>
        <p:spPr/>
        <p:txBody>
          <a:bodyPr/>
          <a:lstStyle/>
          <a:p>
            <a:r>
              <a:rPr lang="en-US" dirty="0"/>
              <a:t>Matrix algebra</a:t>
            </a:r>
          </a:p>
          <a:p>
            <a:r>
              <a:rPr lang="en-US" dirty="0"/>
              <a:t>Training-test validation</a:t>
            </a:r>
          </a:p>
          <a:p>
            <a:r>
              <a:rPr lang="en-US" dirty="0"/>
              <a:t>Cross-validation</a:t>
            </a:r>
          </a:p>
          <a:p>
            <a:endParaRPr lang="en-US" dirty="0"/>
          </a:p>
        </p:txBody>
      </p:sp>
    </p:spTree>
    <p:extLst>
      <p:ext uri="{BB962C8B-B14F-4D97-AF65-F5344CB8AC3E}">
        <p14:creationId xmlns:p14="http://schemas.microsoft.com/office/powerpoint/2010/main" val="3506545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2ACC-DC63-AE46-9BAC-F53B914A583B}"/>
              </a:ext>
            </a:extLst>
          </p:cNvPr>
          <p:cNvSpPr>
            <a:spLocks noGrp="1"/>
          </p:cNvSpPr>
          <p:nvPr>
            <p:ph type="title"/>
          </p:nvPr>
        </p:nvSpPr>
        <p:spPr/>
        <p:txBody>
          <a:bodyPr/>
          <a:lstStyle/>
          <a:p>
            <a:r>
              <a:rPr lang="en-US"/>
              <a:t>Next Lecture</a:t>
            </a:r>
          </a:p>
        </p:txBody>
      </p:sp>
      <p:sp>
        <p:nvSpPr>
          <p:cNvPr id="3" name="Content Placeholder 2">
            <a:extLst>
              <a:ext uri="{FF2B5EF4-FFF2-40B4-BE49-F238E27FC236}">
                <a16:creationId xmlns:a16="http://schemas.microsoft.com/office/drawing/2014/main" id="{3334D053-80E8-4848-ACC6-5FFD0EAE1340}"/>
              </a:ext>
            </a:extLst>
          </p:cNvPr>
          <p:cNvSpPr>
            <a:spLocks noGrp="1"/>
          </p:cNvSpPr>
          <p:nvPr>
            <p:ph idx="1"/>
          </p:nvPr>
        </p:nvSpPr>
        <p:spPr/>
        <p:txBody>
          <a:bodyPr/>
          <a:lstStyle/>
          <a:p>
            <a:r>
              <a:rPr lang="en-US" dirty="0"/>
              <a:t>Support vector machines</a:t>
            </a:r>
          </a:p>
          <a:p>
            <a:r>
              <a:rPr lang="en-US" dirty="0"/>
              <a:t>And maybe a few other bits and pieces</a:t>
            </a:r>
          </a:p>
        </p:txBody>
      </p:sp>
    </p:spTree>
    <p:extLst>
      <p:ext uri="{BB962C8B-B14F-4D97-AF65-F5344CB8AC3E}">
        <p14:creationId xmlns:p14="http://schemas.microsoft.com/office/powerpoint/2010/main" val="54085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78EE-4F8F-534E-AFF8-C3303677BF19}"/>
              </a:ext>
            </a:extLst>
          </p:cNvPr>
          <p:cNvSpPr>
            <a:spLocks noGrp="1"/>
          </p:cNvSpPr>
          <p:nvPr>
            <p:ph type="title"/>
          </p:nvPr>
        </p:nvSpPr>
        <p:spPr/>
        <p:txBody>
          <a:bodyPr/>
          <a:lstStyle/>
          <a:p>
            <a:r>
              <a:rPr lang="en-US" dirty="0"/>
              <a:t>Adding and subtracting matrices</a:t>
            </a:r>
          </a:p>
        </p:txBody>
      </p:sp>
      <p:sp>
        <p:nvSpPr>
          <p:cNvPr id="3" name="Content Placeholder 2">
            <a:extLst>
              <a:ext uri="{FF2B5EF4-FFF2-40B4-BE49-F238E27FC236}">
                <a16:creationId xmlns:a16="http://schemas.microsoft.com/office/drawing/2014/main" id="{15B35EC1-C3A7-F643-9374-FF2C9D888835}"/>
              </a:ext>
            </a:extLst>
          </p:cNvPr>
          <p:cNvSpPr>
            <a:spLocks noGrp="1"/>
          </p:cNvSpPr>
          <p:nvPr>
            <p:ph idx="1"/>
          </p:nvPr>
        </p:nvSpPr>
        <p:spPr>
          <a:xfrm>
            <a:off x="187891" y="1672355"/>
            <a:ext cx="9144000" cy="4351338"/>
          </a:xfrm>
        </p:spPr>
        <p:txBody>
          <a:bodyPr>
            <a:normAutofit/>
          </a:bodyPr>
          <a:lstStyle/>
          <a:p>
            <a:pPr marL="0" indent="0">
              <a:spcAft>
                <a:spcPts val="600"/>
              </a:spcAft>
              <a:buNone/>
            </a:pPr>
            <a:r>
              <a:rPr lang="en-US" sz="2400" dirty="0"/>
              <a:t>To add or subtract matrices they need to be of the same dimension. Then you just add or subtract element-by-element:</a:t>
            </a:r>
          </a:p>
          <a:p>
            <a:pPr marL="0" indent="0">
              <a:buNone/>
            </a:pPr>
            <a:endParaRPr lang="en-US" sz="2400" dirty="0"/>
          </a:p>
          <a:p>
            <a:pPr marL="0" indent="0">
              <a:spcAft>
                <a:spcPts val="600"/>
              </a:spcAft>
              <a:buNone/>
            </a:pPr>
            <a:r>
              <a:rPr lang="en-US" sz="2400" dirty="0"/>
              <a:t>or, </a:t>
            </a:r>
          </a:p>
          <a:p>
            <a:pPr marL="0" indent="0">
              <a:buNone/>
            </a:pPr>
            <a:endParaRPr lang="en-US" sz="2400" dirty="0"/>
          </a:p>
          <a:p>
            <a:pPr marL="0" indent="0">
              <a:buNone/>
            </a:pPr>
            <a:r>
              <a:rPr lang="en-US" sz="2400" dirty="0"/>
              <a:t>But not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A3568B-F35B-AC40-AB55-8C2D3D94E736}"/>
                  </a:ext>
                </a:extLst>
              </p:cNvPr>
              <p:cNvSpPr txBox="1"/>
              <p:nvPr/>
            </p:nvSpPr>
            <p:spPr>
              <a:xfrm>
                <a:off x="547232" y="2526440"/>
                <a:ext cx="3418565"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2"/>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2</m:t>
                                </m:r>
                              </m:e>
                            </m:mr>
                            <m:mr>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3</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7</m:t>
                                </m:r>
                              </m:e>
                              <m:e>
                                <m:r>
                                  <a:rPr lang="en-US" b="0" i="1" smtClean="0">
                                    <a:solidFill>
                                      <a:srgbClr val="002060"/>
                                    </a:solidFill>
                                    <a:latin typeface="Cambria Math" panose="02040503050406030204" pitchFamily="18" charset="0"/>
                                  </a:rPr>
                                  <m:t>3</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−6</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2"/>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5</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−3</m:t>
                                </m:r>
                              </m:e>
                            </m:mr>
                          </m:m>
                        </m:e>
                      </m:d>
                    </m:oMath>
                  </m:oMathPara>
                </a14:m>
                <a:endParaRPr lang="en-US" dirty="0">
                  <a:solidFill>
                    <a:srgbClr val="002060"/>
                  </a:solidFill>
                </a:endParaRPr>
              </a:p>
            </p:txBody>
          </p:sp>
        </mc:Choice>
        <mc:Fallback xmlns="">
          <p:sp>
            <p:nvSpPr>
              <p:cNvPr id="5" name="TextBox 4">
                <a:extLst>
                  <a:ext uri="{FF2B5EF4-FFF2-40B4-BE49-F238E27FC236}">
                    <a16:creationId xmlns:a16="http://schemas.microsoft.com/office/drawing/2014/main" id="{51A3568B-F35B-AC40-AB55-8C2D3D94E736}"/>
                  </a:ext>
                </a:extLst>
              </p:cNvPr>
              <p:cNvSpPr txBox="1">
                <a:spLocks noRot="1" noChangeAspect="1" noMove="1" noResize="1" noEditPoints="1" noAdjustHandles="1" noChangeArrowheads="1" noChangeShapeType="1" noTextEdit="1"/>
              </p:cNvSpPr>
              <p:nvPr/>
            </p:nvSpPr>
            <p:spPr>
              <a:xfrm>
                <a:off x="547232" y="2526440"/>
                <a:ext cx="3418565" cy="467500"/>
              </a:xfrm>
              <a:prstGeom prst="rect">
                <a:avLst/>
              </a:prstGeom>
              <a:blipFill>
                <a:blip r:embed="rId2"/>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EBDF24-1A59-5A41-ACB5-64D6F2F7D1CB}"/>
                  </a:ext>
                </a:extLst>
              </p:cNvPr>
              <p:cNvSpPr txBox="1"/>
              <p:nvPr/>
            </p:nvSpPr>
            <p:spPr>
              <a:xfrm>
                <a:off x="122438" y="3569178"/>
                <a:ext cx="5781391"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3"/>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8</m:t>
                                </m:r>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4.4</m:t>
                                </m:r>
                              </m:e>
                              <m:e>
                                <m:r>
                                  <a:rPr lang="en-US" b="0" i="1" smtClean="0">
                                    <a:solidFill>
                                      <a:srgbClr val="002060"/>
                                    </a:solidFill>
                                    <a:latin typeface="Cambria Math" panose="02040503050406030204" pitchFamily="18" charset="0"/>
                                  </a:rPr>
                                  <m:t>9.2</m:t>
                                </m:r>
                              </m:e>
                            </m:mr>
                            <m:mr>
                              <m:e>
                                <m:r>
                                  <a:rPr lang="en-US" b="0" i="1" smtClean="0">
                                    <a:solidFill>
                                      <a:srgbClr val="002060"/>
                                    </a:solidFill>
                                    <a:latin typeface="Cambria Math" panose="02040503050406030204" pitchFamily="18" charset="0"/>
                                  </a:rPr>
                                  <m:t>7.6</m:t>
                                </m:r>
                              </m:e>
                              <m:e>
                                <m:r>
                                  <a:rPr lang="en-US" b="0" i="1" smtClean="0">
                                    <a:solidFill>
                                      <a:srgbClr val="002060"/>
                                    </a:solidFill>
                                    <a:latin typeface="Cambria Math" panose="02040503050406030204" pitchFamily="18" charset="0"/>
                                  </a:rPr>
                                  <m:t>4.8</m:t>
                                </m:r>
                              </m:e>
                              <m:e>
                                <m:r>
                                  <a:rPr lang="en-US" b="0" i="1" smtClean="0">
                                    <a:solidFill>
                                      <a:srgbClr val="002060"/>
                                    </a:solidFill>
                                    <a:latin typeface="Cambria Math" panose="02040503050406030204" pitchFamily="18" charset="0"/>
                                  </a:rPr>
                                  <m:t>9.1</m:t>
                                </m:r>
                              </m:e>
                            </m:mr>
                          </m:m>
                        </m:e>
                      </m:d>
                      <m:r>
                        <a:rPr lang="en-US" b="0" i="0"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6</m:t>
                                </m:r>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7.1</m:t>
                                </m:r>
                              </m:e>
                              <m:e>
                                <m:r>
                                  <a:rPr lang="en-US" b="0" i="1" smtClean="0">
                                    <a:solidFill>
                                      <a:srgbClr val="002060"/>
                                    </a:solidFill>
                                    <a:latin typeface="Cambria Math" panose="02040503050406030204" pitchFamily="18" charset="0"/>
                                  </a:rPr>
                                  <m:t>9.4</m:t>
                                </m:r>
                              </m:e>
                            </m:mr>
                            <m:mr>
                              <m:e>
                                <m:r>
                                  <a:rPr lang="en-US" b="0" i="1" smtClean="0">
                                    <a:solidFill>
                                      <a:srgbClr val="002060"/>
                                    </a:solidFill>
                                    <a:latin typeface="Cambria Math" panose="02040503050406030204" pitchFamily="18" charset="0"/>
                                  </a:rPr>
                                  <m:t>6.8</m:t>
                                </m:r>
                              </m:e>
                              <m:e>
                                <m:r>
                                  <a:rPr lang="en-US" b="0" i="1" smtClean="0">
                                    <a:solidFill>
                                      <a:srgbClr val="002060"/>
                                    </a:solidFill>
                                    <a:latin typeface="Cambria Math" panose="02040503050406030204" pitchFamily="18" charset="0"/>
                                  </a:rPr>
                                  <m:t>6.7</m:t>
                                </m:r>
                              </m:e>
                              <m:e>
                                <m:r>
                                  <a:rPr lang="en-US" b="0" i="1" smtClean="0">
                                    <a:solidFill>
                                      <a:srgbClr val="002060"/>
                                    </a:solidFill>
                                    <a:latin typeface="Cambria Math" panose="02040503050406030204" pitchFamily="18" charset="0"/>
                                  </a:rPr>
                                  <m:t>9.1</m:t>
                                </m:r>
                              </m:e>
                            </m:mr>
                          </m:m>
                        </m:e>
                      </m:d>
                      <m:r>
                        <a:rPr lang="en-US" b="0" i="1"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m>
                            <m:mPr>
                              <m:mcs>
                                <m:mc>
                                  <m:mcPr>
                                    <m:count m:val="3"/>
                                    <m:mcJc m:val="center"/>
                                  </m:mcPr>
                                </m:mc>
                              </m:mcs>
                              <m:ctrlPr>
                                <a:rPr lang="en-US" i="1">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2</m:t>
                                </m:r>
                                <m: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−2.7</m:t>
                                </m:r>
                              </m:e>
                              <m:e>
                                <m:r>
                                  <a:rPr lang="en-US" b="0" i="1" smtClean="0">
                                    <a:solidFill>
                                      <a:srgbClr val="002060"/>
                                    </a:solidFill>
                                    <a:latin typeface="Cambria Math" panose="02040503050406030204" pitchFamily="18" charset="0"/>
                                  </a:rPr>
                                  <m:t>−0.2</m:t>
                                </m:r>
                              </m:e>
                            </m:mr>
                            <m:mr>
                              <m:e>
                                <m:r>
                                  <a:rPr lang="en-US" b="0" i="1" smtClean="0">
                                    <a:solidFill>
                                      <a:srgbClr val="002060"/>
                                    </a:solidFill>
                                    <a:latin typeface="Cambria Math" panose="02040503050406030204" pitchFamily="18" charset="0"/>
                                  </a:rPr>
                                  <m:t>0.8</m:t>
                                </m:r>
                              </m:e>
                              <m:e>
                                <m:r>
                                  <a:rPr lang="en-US" b="0" i="1" smtClean="0">
                                    <a:solidFill>
                                      <a:srgbClr val="002060"/>
                                    </a:solidFill>
                                    <a:latin typeface="Cambria Math" panose="02040503050406030204" pitchFamily="18" charset="0"/>
                                  </a:rPr>
                                  <m:t>−1.9</m:t>
                                </m:r>
                              </m:e>
                              <m:e>
                                <m:r>
                                  <a:rPr lang="en-US" b="0" i="1" smtClean="0">
                                    <a:solidFill>
                                      <a:srgbClr val="002060"/>
                                    </a:solidFill>
                                    <a:latin typeface="Cambria Math" panose="02040503050406030204" pitchFamily="18" charset="0"/>
                                  </a:rPr>
                                  <m:t>0.0</m:t>
                                </m:r>
                              </m:e>
                            </m:mr>
                          </m:m>
                        </m:e>
                      </m:d>
                    </m:oMath>
                  </m:oMathPara>
                </a14:m>
                <a:endParaRPr lang="en-US" dirty="0">
                  <a:solidFill>
                    <a:srgbClr val="002060"/>
                  </a:solidFill>
                </a:endParaRPr>
              </a:p>
            </p:txBody>
          </p:sp>
        </mc:Choice>
        <mc:Fallback xmlns="">
          <p:sp>
            <p:nvSpPr>
              <p:cNvPr id="6" name="TextBox 5">
                <a:extLst>
                  <a:ext uri="{FF2B5EF4-FFF2-40B4-BE49-F238E27FC236}">
                    <a16:creationId xmlns:a16="http://schemas.microsoft.com/office/drawing/2014/main" id="{86EBDF24-1A59-5A41-ACB5-64D6F2F7D1CB}"/>
                  </a:ext>
                </a:extLst>
              </p:cNvPr>
              <p:cNvSpPr txBox="1">
                <a:spLocks noRot="1" noChangeAspect="1" noMove="1" noResize="1" noEditPoints="1" noAdjustHandles="1" noChangeArrowheads="1" noChangeShapeType="1" noTextEdit="1"/>
              </p:cNvSpPr>
              <p:nvPr/>
            </p:nvSpPr>
            <p:spPr>
              <a:xfrm>
                <a:off x="122438" y="3569178"/>
                <a:ext cx="5781391" cy="461921"/>
              </a:xfrm>
              <a:prstGeom prst="rect">
                <a:avLst/>
              </a:prstGeom>
              <a:blipFill>
                <a:blip r:embed="rId3"/>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583B64-831E-9946-A1DA-3F174CC422AC}"/>
                  </a:ext>
                </a:extLst>
              </p:cNvPr>
              <p:cNvSpPr txBox="1"/>
              <p:nvPr/>
            </p:nvSpPr>
            <p:spPr>
              <a:xfrm>
                <a:off x="466903" y="4606338"/>
                <a:ext cx="2253373" cy="756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2060"/>
                              </a:solidFill>
                              <a:latin typeface="Cambria Math" panose="02040503050406030204" pitchFamily="18" charset="0"/>
                            </a:rPr>
                          </m:ctrlPr>
                        </m:dPr>
                        <m:e>
                          <m:m>
                            <m:mPr>
                              <m:mcs>
                                <m:mc>
                                  <m:mcPr>
                                    <m:count m:val="3"/>
                                    <m:mcJc m:val="center"/>
                                  </m:mcPr>
                                </m:mc>
                              </m:mcs>
                              <m:ctrlPr>
                                <a:rPr lang="en-US"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3</m:t>
                                </m:r>
                              </m:e>
                            </m:mr>
                            <m:mr>
                              <m:e>
                                <m:r>
                                  <a:rPr lang="en-US" b="0" i="1" smtClean="0">
                                    <a:solidFill>
                                      <a:srgbClr val="002060"/>
                                    </a:solidFill>
                                    <a:latin typeface="Cambria Math" panose="02040503050406030204" pitchFamily="18" charset="0"/>
                                  </a:rPr>
                                  <m:t>4</m:t>
                                </m:r>
                              </m:e>
                              <m:e>
                                <m:r>
                                  <a:rPr lang="en-US" b="0" i="1" smtClean="0">
                                    <a:solidFill>
                                      <a:srgbClr val="002060"/>
                                    </a:solidFill>
                                    <a:latin typeface="Cambria Math" panose="02040503050406030204" pitchFamily="18" charset="0"/>
                                  </a:rPr>
                                  <m:t>5</m:t>
                                </m:r>
                              </m:e>
                              <m:e>
                                <m:r>
                                  <a:rPr lang="en-US" b="0" i="1" smtClean="0">
                                    <a:solidFill>
                                      <a:srgbClr val="002060"/>
                                    </a:solidFill>
                                    <a:latin typeface="Cambria Math" panose="02040503050406030204" pitchFamily="18" charset="0"/>
                                  </a:rPr>
                                  <m:t>6</m:t>
                                </m:r>
                              </m:e>
                            </m:mr>
                          </m:m>
                        </m:e>
                      </m:d>
                      <m:r>
                        <a:rPr lang="en-US" b="0" i="1" smtClean="0">
                          <a:solidFill>
                            <a:srgbClr val="002060"/>
                          </a:solidFill>
                          <a:latin typeface="Cambria Math" panose="02040503050406030204" pitchFamily="18" charset="0"/>
                        </a:rPr>
                        <m:t>+</m:t>
                      </m:r>
                      <m:d>
                        <m:dPr>
                          <m:ctrlPr>
                            <a:rPr lang="en-US" b="0" i="1" smtClean="0">
                              <a:solidFill>
                                <a:srgbClr val="002060"/>
                              </a:solidFill>
                              <a:latin typeface="Cambria Math" panose="02040503050406030204" pitchFamily="18" charset="0"/>
                            </a:rPr>
                          </m:ctrlPr>
                        </m:dPr>
                        <m:e>
                          <m:m>
                            <m:mPr>
                              <m:mcs>
                                <m:mc>
                                  <m:mcPr>
                                    <m:count m:val="2"/>
                                    <m:mcJc m:val="center"/>
                                  </m:mcPr>
                                </m:mc>
                              </m:mcs>
                              <m:ctrlPr>
                                <a:rPr lang="en-US" b="0" i="1" smtClean="0">
                                  <a:solidFill>
                                    <a:srgbClr val="002060"/>
                                  </a:solidFill>
                                  <a:latin typeface="Cambria Math" panose="02040503050406030204" pitchFamily="18" charset="0"/>
                                </a:rPr>
                              </m:ctrlPr>
                            </m:mPr>
                            <m:mr>
                              <m:e>
                                <m:r>
                                  <m:rPr>
                                    <m:brk m:alnAt="7"/>
                                  </m:rPr>
                                  <a:rPr lang="en-US" b="0" i="1" smtClean="0">
                                    <a:solidFill>
                                      <a:srgbClr val="002060"/>
                                    </a:solidFill>
                                    <a:latin typeface="Cambria Math" panose="02040503050406030204" pitchFamily="18" charset="0"/>
                                  </a:rPr>
                                  <m:t>1</m:t>
                                </m:r>
                              </m:e>
                              <m:e>
                                <m:r>
                                  <a:rPr lang="en-US" b="0" i="1" smtClean="0">
                                    <a:solidFill>
                                      <a:srgbClr val="002060"/>
                                    </a:solidFill>
                                    <a:latin typeface="Cambria Math" panose="02040503050406030204" pitchFamily="18" charset="0"/>
                                  </a:rPr>
                                  <m:t>4</m:t>
                                </m:r>
                              </m:e>
                            </m:mr>
                            <m:mr>
                              <m:e>
                                <m:r>
                                  <a:rPr lang="en-US" b="0" i="1" smtClean="0">
                                    <a:solidFill>
                                      <a:srgbClr val="002060"/>
                                    </a:solidFill>
                                    <a:latin typeface="Cambria Math" panose="02040503050406030204" pitchFamily="18" charset="0"/>
                                  </a:rPr>
                                  <m:t>2</m:t>
                                </m:r>
                              </m:e>
                              <m:e>
                                <m:r>
                                  <a:rPr lang="en-US" b="0" i="1" smtClean="0">
                                    <a:solidFill>
                                      <a:srgbClr val="002060"/>
                                    </a:solidFill>
                                    <a:latin typeface="Cambria Math" panose="02040503050406030204" pitchFamily="18" charset="0"/>
                                  </a:rPr>
                                  <m:t>5</m:t>
                                </m:r>
                              </m:e>
                            </m:mr>
                            <m:mr>
                              <m:e>
                                <m:r>
                                  <a:rPr lang="en-US" b="0" i="1" smtClean="0">
                                    <a:solidFill>
                                      <a:srgbClr val="002060"/>
                                    </a:solidFill>
                                    <a:latin typeface="Cambria Math" panose="02040503050406030204" pitchFamily="18" charset="0"/>
                                  </a:rPr>
                                  <m:t>3</m:t>
                                </m:r>
                              </m:e>
                              <m:e>
                                <m:r>
                                  <a:rPr lang="en-US" b="0" i="1" smtClean="0">
                                    <a:solidFill>
                                      <a:srgbClr val="002060"/>
                                    </a:solidFill>
                                    <a:latin typeface="Cambria Math" panose="02040503050406030204" pitchFamily="18" charset="0"/>
                                  </a:rPr>
                                  <m:t>6</m:t>
                                </m:r>
                              </m:e>
                            </m:mr>
                          </m:m>
                        </m:e>
                      </m:d>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F583B64-831E-9946-A1DA-3F174CC422AC}"/>
                  </a:ext>
                </a:extLst>
              </p:cNvPr>
              <p:cNvSpPr txBox="1">
                <a:spLocks noRot="1" noChangeAspect="1" noMove="1" noResize="1" noEditPoints="1" noAdjustHandles="1" noChangeArrowheads="1" noChangeShapeType="1" noTextEdit="1"/>
              </p:cNvSpPr>
              <p:nvPr/>
            </p:nvSpPr>
            <p:spPr>
              <a:xfrm>
                <a:off x="466903" y="4606338"/>
                <a:ext cx="2253373" cy="756426"/>
              </a:xfrm>
              <a:prstGeom prst="rect">
                <a:avLst/>
              </a:prstGeom>
              <a:blipFill>
                <a:blip r:embed="rId4"/>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763150-A0B7-0643-8446-28177190D50C}"/>
                  </a:ext>
                </a:extLst>
              </p:cNvPr>
              <p:cNvSpPr txBox="1"/>
              <p:nvPr/>
            </p:nvSpPr>
            <p:spPr>
              <a:xfrm>
                <a:off x="547232" y="5569081"/>
                <a:ext cx="2587440" cy="646331"/>
              </a:xfrm>
              <a:prstGeom prst="rect">
                <a:avLst/>
              </a:prstGeom>
              <a:noFill/>
            </p:spPr>
            <p:txBody>
              <a:bodyPr wrap="none" rtlCol="0">
                <a:spAutoFit/>
              </a:bodyPr>
              <a:lstStyle/>
              <a:p>
                <a:r>
                  <a:rPr lang="en-US" dirty="0">
                    <a:solidFill>
                      <a:srgbClr val="002060"/>
                    </a:solidFill>
                  </a:rPr>
                  <a:t>Dimensions do not match</a:t>
                </a:r>
              </a:p>
              <a:p>
                <a14:m>
                  <m:oMath xmlns:m="http://schemas.openxmlformats.org/officeDocument/2006/math">
                    <m:r>
                      <a:rPr lang="en-US" b="0" i="1" smtClean="0">
                        <a:solidFill>
                          <a:srgbClr val="002060"/>
                        </a:solidFill>
                        <a:latin typeface="Cambria Math" panose="02040503050406030204" pitchFamily="18" charset="0"/>
                      </a:rPr>
                      <m:t>2</m:t>
                    </m:r>
                    <m:r>
                      <a:rPr lang="en-US" b="0" i="1" smtClean="0">
                        <a:solidFill>
                          <a:srgbClr val="002060"/>
                        </a:solidFill>
                        <a:latin typeface="Cambria Math" panose="02040503050406030204" pitchFamily="18" charset="0"/>
                        <a:ea typeface="Cambria Math" panose="02040503050406030204" pitchFamily="18" charset="0"/>
                      </a:rPr>
                      <m:t>×3</m:t>
                    </m:r>
                  </m:oMath>
                </a14:m>
                <a:r>
                  <a:rPr lang="en-US" dirty="0">
                    <a:solidFill>
                      <a:srgbClr val="002060"/>
                    </a:solidFill>
                  </a:rPr>
                  <a:t> vs. </a:t>
                </a:r>
                <a14:m>
                  <m:oMath xmlns:m="http://schemas.openxmlformats.org/officeDocument/2006/math">
                    <m:r>
                      <a:rPr lang="en-US" b="0" i="1" smtClean="0">
                        <a:solidFill>
                          <a:srgbClr val="002060"/>
                        </a:solidFill>
                        <a:latin typeface="Cambria Math" panose="02040503050406030204" pitchFamily="18" charset="0"/>
                      </a:rPr>
                      <m:t>3</m:t>
                    </m:r>
                    <m:r>
                      <a:rPr lang="en-US" b="0" i="1" smtClean="0">
                        <a:solidFill>
                          <a:srgbClr val="002060"/>
                        </a:solidFill>
                        <a:latin typeface="Cambria Math" panose="02040503050406030204" pitchFamily="18" charset="0"/>
                        <a:ea typeface="Cambria Math" panose="02040503050406030204" pitchFamily="18" charset="0"/>
                      </a:rPr>
                      <m:t>×2</m:t>
                    </m:r>
                  </m:oMath>
                </a14:m>
                <a:endParaRPr lang="en-US" dirty="0">
                  <a:solidFill>
                    <a:srgbClr val="002060"/>
                  </a:solidFill>
                </a:endParaRPr>
              </a:p>
            </p:txBody>
          </p:sp>
        </mc:Choice>
        <mc:Fallback xmlns="">
          <p:sp>
            <p:nvSpPr>
              <p:cNvPr id="8" name="TextBox 7">
                <a:extLst>
                  <a:ext uri="{FF2B5EF4-FFF2-40B4-BE49-F238E27FC236}">
                    <a16:creationId xmlns:a16="http://schemas.microsoft.com/office/drawing/2014/main" id="{47763150-A0B7-0643-8446-28177190D50C}"/>
                  </a:ext>
                </a:extLst>
              </p:cNvPr>
              <p:cNvSpPr txBox="1">
                <a:spLocks noRot="1" noChangeAspect="1" noMove="1" noResize="1" noEditPoints="1" noAdjustHandles="1" noChangeArrowheads="1" noChangeShapeType="1" noTextEdit="1"/>
              </p:cNvSpPr>
              <p:nvPr/>
            </p:nvSpPr>
            <p:spPr>
              <a:xfrm>
                <a:off x="547232" y="5569081"/>
                <a:ext cx="2587440" cy="646331"/>
              </a:xfrm>
              <a:prstGeom prst="rect">
                <a:avLst/>
              </a:prstGeom>
              <a:blipFill>
                <a:blip r:embed="rId5"/>
                <a:stretch>
                  <a:fillRect l="-1951" t="-3922" r="-976" b="-1568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23112B7-88CE-CD4E-840D-9CC174D7B1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5783" y="2476336"/>
            <a:ext cx="2611111" cy="3983277"/>
          </a:xfrm>
          <a:prstGeom prst="rect">
            <a:avLst/>
          </a:prstGeom>
        </p:spPr>
      </p:pic>
    </p:spTree>
    <p:extLst>
      <p:ext uri="{BB962C8B-B14F-4D97-AF65-F5344CB8AC3E}">
        <p14:creationId xmlns:p14="http://schemas.microsoft.com/office/powerpoint/2010/main" val="2587412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6299.0"/>
  <p:tag name="AS_RELEASE_DATE" val="2017.03.22"/>
  <p:tag name="AS_TITLE" val="Aspose.Slides for .NET 4.0"/>
  <p:tag name="AS_VERSION" val="17.3"/>
</p:tagLst>
</file>

<file path=ppt/theme/theme1.xml><?xml version="1.0" encoding="utf-8"?>
<a:theme xmlns:a="http://schemas.openxmlformats.org/drawingml/2006/main" name="Office Theme">
  <a:themeElements>
    <a:clrScheme name="Custom 4">
      <a:dk1>
        <a:srgbClr val="000000"/>
      </a:dk1>
      <a:lt1>
        <a:srgbClr val="FFF1D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6050</TotalTime>
  <Words>3607</Words>
  <Application>Microsoft Macintosh PowerPoint</Application>
  <PresentationFormat>On-screen Show (4:3)</PresentationFormat>
  <Paragraphs>489</Paragraphs>
  <Slides>81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Calibri Light</vt:lpstr>
      <vt:lpstr>Cambria Math</vt:lpstr>
      <vt:lpstr>Courier</vt:lpstr>
      <vt:lpstr>Office Theme</vt:lpstr>
      <vt:lpstr>Machine Learning in R</vt:lpstr>
      <vt:lpstr>Projects</vt:lpstr>
      <vt:lpstr>In this lecture:</vt:lpstr>
      <vt:lpstr>Matrix algebra / Linear algebra</vt:lpstr>
      <vt:lpstr>Matrix algebra</vt:lpstr>
      <vt:lpstr>Matrices in R</vt:lpstr>
      <vt:lpstr>Matrices</vt:lpstr>
      <vt:lpstr>Adding and subtracting matrices</vt:lpstr>
      <vt:lpstr>Adding and subtracting matrices</vt:lpstr>
      <vt:lpstr>Matrix multiplication by a scalar</vt:lpstr>
      <vt:lpstr>Matrix multiplication by a scalar</vt:lpstr>
      <vt:lpstr>Multiply a column vector by a matrix</vt:lpstr>
      <vt:lpstr>Multiply a column vector by a matrix</vt:lpstr>
      <vt:lpstr>Multiply a column vector by a matrix</vt:lpstr>
      <vt:lpstr>Multiply a column vector by a matrix</vt:lpstr>
      <vt:lpstr>Multiply a column vector by a matrix</vt:lpstr>
      <vt:lpstr>Multiply a column vector by a matrix</vt:lpstr>
      <vt:lpstr>Multiply a column vector by a matrix</vt:lpstr>
      <vt:lpstr>Multiply a column vector by a matrix</vt:lpstr>
      <vt:lpstr>Multiply a column vector by a matrix</vt:lpstr>
      <vt:lpstr>Multiply a column vector by a matrix – 2nd example</vt:lpstr>
      <vt:lpstr>Multiply a column vector by a matrix – 2nd example</vt:lpstr>
      <vt:lpstr>Multiply a column vector by a matrix – 2nd example</vt:lpstr>
      <vt:lpstr>Multiply a column vector by a matrix – 2nd example</vt:lpstr>
      <vt:lpstr>Multiply a column vector by a matrix</vt:lpstr>
      <vt:lpstr>Multiply a column vector by a matrix</vt:lpstr>
      <vt:lpstr>Multiply a column vector by a matrix</vt:lpstr>
      <vt:lpstr>Consider a data matrix</vt:lpstr>
      <vt:lpstr>a response column vector matrix</vt:lpstr>
      <vt:lpstr>a vector of parameters</vt:lpstr>
      <vt:lpstr>a vector of parameters</vt:lpstr>
      <vt:lpstr>Now set x_i0=1 for all i</vt:lpstr>
      <vt:lpstr>And write</vt:lpstr>
      <vt:lpstr>And write</vt:lpstr>
      <vt:lpstr>And write</vt:lpstr>
      <vt:lpstr>And write</vt:lpstr>
      <vt:lpstr>And write..</vt:lpstr>
      <vt:lpstr>Matrix multiplication</vt:lpstr>
      <vt:lpstr>Matrix multiplication</vt:lpstr>
      <vt:lpstr>Matrix multiplication</vt:lpstr>
      <vt:lpstr>Matrix multiplication</vt:lpstr>
      <vt:lpstr>Matrix multiplication</vt:lpstr>
      <vt:lpstr>Matrix multiplication</vt:lpstr>
      <vt:lpstr>Matrix multiplication</vt:lpstr>
      <vt:lpstr>Matrix multiplication</vt:lpstr>
      <vt:lpstr>Element-by-element multiplication</vt:lpstr>
      <vt:lpstr>Matrix transpose</vt:lpstr>
      <vt:lpstr>Matrix transpose</vt:lpstr>
      <vt:lpstr>Matrix transpose</vt:lpstr>
      <vt:lpstr>Matrix transpose</vt:lpstr>
      <vt:lpstr>Matrix transpose</vt:lpstr>
      <vt:lpstr>Identity matrix</vt:lpstr>
      <vt:lpstr>Identity matrix</vt:lpstr>
      <vt:lpstr>Identity matrix</vt:lpstr>
      <vt:lpstr>Inverse matrix</vt:lpstr>
      <vt:lpstr>Validation and Cross-validation</vt:lpstr>
      <vt:lpstr>Training Error versus Test error </vt:lpstr>
      <vt:lpstr>Training- versus Test-Set Performance </vt:lpstr>
      <vt:lpstr>More on prediction-error estimates </vt:lpstr>
      <vt:lpstr>Validation approach </vt:lpstr>
      <vt:lpstr>The Validation process </vt:lpstr>
      <vt:lpstr>Example</vt:lpstr>
      <vt:lpstr>Drawbacks of validation set approach </vt:lpstr>
      <vt:lpstr>Alternative: K-fold cross-validation</vt:lpstr>
      <vt:lpstr>K-fold Cross-validation in detail </vt:lpstr>
      <vt:lpstr>K-fold Cross-validation in detail </vt:lpstr>
      <vt:lpstr>K-fold Cross-validation in detail </vt:lpstr>
      <vt:lpstr>K-fold Cross-validation in detail </vt:lpstr>
      <vt:lpstr>The details </vt:lpstr>
      <vt:lpstr>A nice special case! </vt:lpstr>
      <vt:lpstr>Limitations of LOOCV</vt:lpstr>
      <vt:lpstr>Other issues with Cross-validation </vt:lpstr>
      <vt:lpstr>Cross-Validation for Classification Problems </vt:lpstr>
      <vt:lpstr>Cross-validation: right and wrong </vt:lpstr>
      <vt:lpstr>NO!</vt:lpstr>
      <vt:lpstr>The Wrong and Right Way </vt:lpstr>
      <vt:lpstr>Wrong way</vt:lpstr>
      <vt:lpstr>Right way</vt:lpstr>
      <vt:lpstr>Right way</vt:lpstr>
      <vt:lpstr>Summary</vt:lpstr>
      <vt:lpstr>Next Lecture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in R</dc:title>
  <cp:lastModifiedBy>Kornak, John</cp:lastModifiedBy>
  <cp:revision>108</cp:revision>
  <dcterms:created xsi:type="dcterms:W3CDTF">1601-01-01T00:00:00Z</dcterms:created>
  <dcterms:modified xsi:type="dcterms:W3CDTF">2019-04-20T01:51:55Z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F">
    <vt:lpwstr>{REF:0486230012}</vt:lpwstr>
  </property>
</Properties>
</file>