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3"/>
  </p:notesMasterIdLst>
  <p:sldIdLst>
    <p:sldId id="256" r:id="rId2"/>
    <p:sldId id="366" r:id="rId3"/>
    <p:sldId id="367" r:id="rId4"/>
    <p:sldId id="375" r:id="rId5"/>
    <p:sldId id="259" r:id="rId6"/>
    <p:sldId id="318" r:id="rId7"/>
    <p:sldId id="363" r:id="rId8"/>
    <p:sldId id="365" r:id="rId9"/>
    <p:sldId id="364" r:id="rId10"/>
    <p:sldId id="352" r:id="rId11"/>
    <p:sldId id="368" r:id="rId12"/>
    <p:sldId id="270" r:id="rId13"/>
    <p:sldId id="369" r:id="rId14"/>
    <p:sldId id="337" r:id="rId15"/>
    <p:sldId id="371" r:id="rId16"/>
    <p:sldId id="353" r:id="rId17"/>
    <p:sldId id="354" r:id="rId18"/>
    <p:sldId id="376" r:id="rId19"/>
    <p:sldId id="351" r:id="rId20"/>
    <p:sldId id="348" r:id="rId21"/>
    <p:sldId id="319" r:id="rId22"/>
    <p:sldId id="320" r:id="rId23"/>
    <p:sldId id="321" r:id="rId24"/>
    <p:sldId id="393" r:id="rId25"/>
    <p:sldId id="323" r:id="rId26"/>
    <p:sldId id="330" r:id="rId27"/>
    <p:sldId id="334" r:id="rId28"/>
    <p:sldId id="372" r:id="rId29"/>
    <p:sldId id="329" r:id="rId30"/>
    <p:sldId id="328" r:id="rId31"/>
    <p:sldId id="355" r:id="rId32"/>
    <p:sldId id="327" r:id="rId33"/>
    <p:sldId id="281" r:id="rId34"/>
    <p:sldId id="260" r:id="rId35"/>
    <p:sldId id="278" r:id="rId36"/>
    <p:sldId id="279" r:id="rId37"/>
    <p:sldId id="395" r:id="rId38"/>
    <p:sldId id="261" r:id="rId39"/>
    <p:sldId id="286" r:id="rId40"/>
    <p:sldId id="394" r:id="rId41"/>
    <p:sldId id="285" r:id="rId42"/>
    <p:sldId id="333" r:id="rId43"/>
    <p:sldId id="338" r:id="rId44"/>
    <p:sldId id="311" r:id="rId45"/>
    <p:sldId id="342" r:id="rId46"/>
    <p:sldId id="344" r:id="rId47"/>
    <p:sldId id="343" r:id="rId48"/>
    <p:sldId id="361" r:id="rId49"/>
    <p:sldId id="373" r:id="rId50"/>
    <p:sldId id="360" r:id="rId51"/>
    <p:sldId id="332" r:id="rId52"/>
    <p:sldId id="357" r:id="rId53"/>
    <p:sldId id="358" r:id="rId54"/>
    <p:sldId id="377" r:id="rId55"/>
    <p:sldId id="389" r:id="rId56"/>
    <p:sldId id="380" r:id="rId57"/>
    <p:sldId id="392" r:id="rId58"/>
    <p:sldId id="391" r:id="rId59"/>
    <p:sldId id="382" r:id="rId60"/>
    <p:sldId id="383" r:id="rId61"/>
    <p:sldId id="34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77" autoAdjust="0"/>
  </p:normalViewPr>
  <p:slideViewPr>
    <p:cSldViewPr>
      <p:cViewPr varScale="1">
        <p:scale>
          <a:sx n="55" d="100"/>
          <a:sy n="55" d="100"/>
        </p:scale>
        <p:origin x="-8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52BF9-7E0A-4EB6-9826-FD32B70BD64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13E20D3-0C7B-4164-BD2D-7C6AA6A6CE84}">
      <dgm:prSet phldrT="[Text]"/>
      <dgm:spPr/>
      <dgm:t>
        <a:bodyPr/>
        <a:lstStyle/>
        <a:p>
          <a:r>
            <a:rPr lang="en-US" dirty="0" smtClean="0"/>
            <a:t>Branches of spatial statistics</a:t>
          </a:r>
          <a:endParaRPr lang="en-US" dirty="0"/>
        </a:p>
      </dgm:t>
    </dgm:pt>
    <dgm:pt modelId="{2EC7B9A1-5C5A-4B71-A6E8-6FC9883898DE}" type="parTrans" cxnId="{2F5BC0BB-9CB3-4D1C-9D22-390ED747E12F}">
      <dgm:prSet/>
      <dgm:spPr/>
      <dgm:t>
        <a:bodyPr/>
        <a:lstStyle/>
        <a:p>
          <a:endParaRPr lang="en-US"/>
        </a:p>
      </dgm:t>
    </dgm:pt>
    <dgm:pt modelId="{F8820E5D-83E4-4248-8570-F14D20296DFB}" type="sibTrans" cxnId="{2F5BC0BB-9CB3-4D1C-9D22-390ED747E12F}">
      <dgm:prSet/>
      <dgm:spPr/>
      <dgm:t>
        <a:bodyPr/>
        <a:lstStyle/>
        <a:p>
          <a:endParaRPr lang="en-US"/>
        </a:p>
      </dgm:t>
    </dgm:pt>
    <dgm:pt modelId="{39B3CA23-85EF-44C6-B933-A9A2A65C2E0B}">
      <dgm:prSet phldrT="[Text]"/>
      <dgm:spPr/>
      <dgm:t>
        <a:bodyPr/>
        <a:lstStyle/>
        <a:p>
          <a:r>
            <a:rPr lang="en-US" dirty="0" smtClean="0"/>
            <a:t>Continuous spatial analysis</a:t>
          </a:r>
          <a:endParaRPr lang="en-US" dirty="0"/>
        </a:p>
      </dgm:t>
    </dgm:pt>
    <dgm:pt modelId="{222F4F6B-66D5-4ACF-8625-D346CB64F77F}" type="parTrans" cxnId="{6008627D-B18C-469B-9E45-4DCD6EE3D4B2}">
      <dgm:prSet/>
      <dgm:spPr/>
      <dgm:t>
        <a:bodyPr/>
        <a:lstStyle/>
        <a:p>
          <a:endParaRPr lang="en-US"/>
        </a:p>
      </dgm:t>
    </dgm:pt>
    <dgm:pt modelId="{32EE986D-D406-4575-94D2-3F9C4D54D45B}" type="sibTrans" cxnId="{6008627D-B18C-469B-9E45-4DCD6EE3D4B2}">
      <dgm:prSet/>
      <dgm:spPr/>
      <dgm:t>
        <a:bodyPr/>
        <a:lstStyle/>
        <a:p>
          <a:endParaRPr lang="en-US"/>
        </a:p>
      </dgm:t>
    </dgm:pt>
    <dgm:pt modelId="{CECABCB6-1126-48F4-92BE-3A4E4825DA89}">
      <dgm:prSet phldrT="[Text]"/>
      <dgm:spPr/>
      <dgm:t>
        <a:bodyPr/>
        <a:lstStyle/>
        <a:p>
          <a:r>
            <a:rPr lang="en-US" dirty="0" smtClean="0"/>
            <a:t>Discrete spatial analysis</a:t>
          </a:r>
          <a:endParaRPr lang="en-US" dirty="0"/>
        </a:p>
      </dgm:t>
    </dgm:pt>
    <dgm:pt modelId="{FB18119B-102F-466A-8F80-98226926091C}" type="parTrans" cxnId="{75483B97-7DF6-4D8D-90AE-DBF903728111}">
      <dgm:prSet/>
      <dgm:spPr/>
      <dgm:t>
        <a:bodyPr/>
        <a:lstStyle/>
        <a:p>
          <a:endParaRPr lang="en-US"/>
        </a:p>
      </dgm:t>
    </dgm:pt>
    <dgm:pt modelId="{B650573F-994A-4371-AEE0-FBEB36D25258}" type="sibTrans" cxnId="{75483B97-7DF6-4D8D-90AE-DBF903728111}">
      <dgm:prSet/>
      <dgm:spPr/>
      <dgm:t>
        <a:bodyPr/>
        <a:lstStyle/>
        <a:p>
          <a:endParaRPr lang="en-US"/>
        </a:p>
      </dgm:t>
    </dgm:pt>
    <dgm:pt modelId="{E3F0D48D-EA09-4DB2-BC64-1F5884470121}">
      <dgm:prSet/>
      <dgm:spPr/>
      <dgm:t>
        <a:bodyPr/>
        <a:lstStyle/>
        <a:p>
          <a:r>
            <a:rPr lang="en-US" smtClean="0"/>
            <a:t>Spatial point processes</a:t>
          </a:r>
          <a:endParaRPr lang="en-US" dirty="0" smtClean="0"/>
        </a:p>
      </dgm:t>
    </dgm:pt>
    <dgm:pt modelId="{F8718070-0D8A-4E2C-858F-34C3C1A07899}" type="parTrans" cxnId="{40947591-8396-47C9-AB56-A625D7334D8E}">
      <dgm:prSet/>
      <dgm:spPr/>
      <dgm:t>
        <a:bodyPr/>
        <a:lstStyle/>
        <a:p>
          <a:endParaRPr lang="en-US"/>
        </a:p>
      </dgm:t>
    </dgm:pt>
    <dgm:pt modelId="{155758AC-31CB-479C-9AEE-CD432C922E3E}" type="sibTrans" cxnId="{40947591-8396-47C9-AB56-A625D7334D8E}">
      <dgm:prSet/>
      <dgm:spPr/>
      <dgm:t>
        <a:bodyPr/>
        <a:lstStyle/>
        <a:p>
          <a:endParaRPr lang="en-US"/>
        </a:p>
      </dgm:t>
    </dgm:pt>
    <dgm:pt modelId="{B2F3B654-BF6A-4CD0-B6DD-E34A8C5FBEF3}">
      <dgm:prSet/>
      <dgm:spPr/>
      <dgm:t>
        <a:bodyPr/>
        <a:lstStyle/>
        <a:p>
          <a:endParaRPr lang="en-US" dirty="0"/>
        </a:p>
      </dgm:t>
    </dgm:pt>
    <dgm:pt modelId="{7A877F8C-66B8-4FAC-B404-347E12DA3F75}" type="parTrans" cxnId="{E31F6812-82AA-4EE4-A71F-C1B2D2A6195B}">
      <dgm:prSet/>
      <dgm:spPr/>
      <dgm:t>
        <a:bodyPr/>
        <a:lstStyle/>
        <a:p>
          <a:endParaRPr lang="en-US"/>
        </a:p>
      </dgm:t>
    </dgm:pt>
    <dgm:pt modelId="{F944FC07-9DA2-4B5E-BF53-BFAAD75E2F8C}" type="sibTrans" cxnId="{E31F6812-82AA-4EE4-A71F-C1B2D2A6195B}">
      <dgm:prSet/>
      <dgm:spPr/>
      <dgm:t>
        <a:bodyPr/>
        <a:lstStyle/>
        <a:p>
          <a:endParaRPr lang="en-US"/>
        </a:p>
      </dgm:t>
    </dgm:pt>
    <dgm:pt modelId="{068B62A7-CCA7-445A-9354-9B1C5D6B4682}">
      <dgm:prSet/>
      <dgm:spPr/>
      <dgm:t>
        <a:bodyPr/>
        <a:lstStyle/>
        <a:p>
          <a:endParaRPr lang="en-US" dirty="0"/>
        </a:p>
      </dgm:t>
    </dgm:pt>
    <dgm:pt modelId="{923C4595-B58B-4E2B-8A79-0CF42A188A2E}" type="parTrans" cxnId="{7F11E7FA-F110-4BEA-9F1F-AEFBBAA01007}">
      <dgm:prSet/>
      <dgm:spPr/>
      <dgm:t>
        <a:bodyPr/>
        <a:lstStyle/>
        <a:p>
          <a:endParaRPr lang="en-US"/>
        </a:p>
      </dgm:t>
    </dgm:pt>
    <dgm:pt modelId="{0956A9D1-7E02-4EDA-AA1C-E253093C517B}" type="sibTrans" cxnId="{7F11E7FA-F110-4BEA-9F1F-AEFBBAA01007}">
      <dgm:prSet/>
      <dgm:spPr/>
      <dgm:t>
        <a:bodyPr/>
        <a:lstStyle/>
        <a:p>
          <a:endParaRPr lang="en-US"/>
        </a:p>
      </dgm:t>
    </dgm:pt>
    <dgm:pt modelId="{08342A9C-B8D5-4A55-99EA-903FE2019FE0}">
      <dgm:prSet/>
      <dgm:spPr/>
      <dgm:t>
        <a:bodyPr/>
        <a:lstStyle/>
        <a:p>
          <a:endParaRPr lang="en-US" dirty="0"/>
        </a:p>
      </dgm:t>
    </dgm:pt>
    <dgm:pt modelId="{BBABB267-499D-42FA-A7BE-02074ECE22DA}" type="parTrans" cxnId="{97FFF162-CC45-4CF7-A721-9264F0634EFE}">
      <dgm:prSet/>
      <dgm:spPr/>
      <dgm:t>
        <a:bodyPr/>
        <a:lstStyle/>
        <a:p>
          <a:endParaRPr lang="en-US"/>
        </a:p>
      </dgm:t>
    </dgm:pt>
    <dgm:pt modelId="{E3AE5396-C9FB-478C-8A80-4DF459D38B34}" type="sibTrans" cxnId="{97FFF162-CC45-4CF7-A721-9264F0634EFE}">
      <dgm:prSet/>
      <dgm:spPr/>
      <dgm:t>
        <a:bodyPr/>
        <a:lstStyle/>
        <a:p>
          <a:endParaRPr lang="en-US"/>
        </a:p>
      </dgm:t>
    </dgm:pt>
    <dgm:pt modelId="{201DAB82-D0C9-4AEA-B5A5-60A94ADDCAAE}" type="pres">
      <dgm:prSet presAssocID="{7EB52BF9-7E0A-4EB6-9826-FD32B70BD642}" presName="hierChild1" presStyleCnt="0">
        <dgm:presLayoutVars>
          <dgm:chPref val="1"/>
          <dgm:dir/>
          <dgm:animOne val="branch"/>
          <dgm:animLvl val="lvl"/>
          <dgm:resizeHandles/>
        </dgm:presLayoutVars>
      </dgm:prSet>
      <dgm:spPr/>
      <dgm:t>
        <a:bodyPr/>
        <a:lstStyle/>
        <a:p>
          <a:endParaRPr lang="en-US"/>
        </a:p>
      </dgm:t>
    </dgm:pt>
    <dgm:pt modelId="{9B8886DD-EA7E-4727-ABE3-9F198957B05E}" type="pres">
      <dgm:prSet presAssocID="{D13E20D3-0C7B-4164-BD2D-7C6AA6A6CE84}" presName="hierRoot1" presStyleCnt="0"/>
      <dgm:spPr/>
    </dgm:pt>
    <dgm:pt modelId="{984FBD7D-7581-4153-84B0-383E507880D7}" type="pres">
      <dgm:prSet presAssocID="{D13E20D3-0C7B-4164-BD2D-7C6AA6A6CE84}" presName="composite" presStyleCnt="0"/>
      <dgm:spPr/>
    </dgm:pt>
    <dgm:pt modelId="{CFEBE7C5-2888-4CC5-90D5-F9597B17A93C}" type="pres">
      <dgm:prSet presAssocID="{D13E20D3-0C7B-4164-BD2D-7C6AA6A6CE84}" presName="background" presStyleLbl="node0" presStyleIdx="0" presStyleCnt="1"/>
      <dgm:spPr/>
    </dgm:pt>
    <dgm:pt modelId="{DF55D3C0-1347-4A41-9512-3ED01FF026C7}" type="pres">
      <dgm:prSet presAssocID="{D13E20D3-0C7B-4164-BD2D-7C6AA6A6CE84}" presName="text" presStyleLbl="fgAcc0" presStyleIdx="0" presStyleCnt="1" custScaleX="348699">
        <dgm:presLayoutVars>
          <dgm:chPref val="3"/>
        </dgm:presLayoutVars>
      </dgm:prSet>
      <dgm:spPr/>
      <dgm:t>
        <a:bodyPr/>
        <a:lstStyle/>
        <a:p>
          <a:endParaRPr lang="en-US"/>
        </a:p>
      </dgm:t>
    </dgm:pt>
    <dgm:pt modelId="{76D7C02C-2380-42A0-95FF-6BAA812D1861}" type="pres">
      <dgm:prSet presAssocID="{D13E20D3-0C7B-4164-BD2D-7C6AA6A6CE84}" presName="hierChild2" presStyleCnt="0"/>
      <dgm:spPr/>
    </dgm:pt>
    <dgm:pt modelId="{74CF1BB3-C8FB-4D93-8FC5-966C3B9919E0}" type="pres">
      <dgm:prSet presAssocID="{222F4F6B-66D5-4ACF-8625-D346CB64F77F}" presName="Name10" presStyleLbl="parChTrans1D2" presStyleIdx="0" presStyleCnt="3"/>
      <dgm:spPr/>
      <dgm:t>
        <a:bodyPr/>
        <a:lstStyle/>
        <a:p>
          <a:endParaRPr lang="en-US"/>
        </a:p>
      </dgm:t>
    </dgm:pt>
    <dgm:pt modelId="{D7304F09-1E3B-4E31-BCF6-84C13AE87574}" type="pres">
      <dgm:prSet presAssocID="{39B3CA23-85EF-44C6-B933-A9A2A65C2E0B}" presName="hierRoot2" presStyleCnt="0"/>
      <dgm:spPr/>
    </dgm:pt>
    <dgm:pt modelId="{1F7276CE-C281-4AB3-B49B-FC0E3275819E}" type="pres">
      <dgm:prSet presAssocID="{39B3CA23-85EF-44C6-B933-A9A2A65C2E0B}" presName="composite2" presStyleCnt="0"/>
      <dgm:spPr/>
    </dgm:pt>
    <dgm:pt modelId="{E637C15A-61DC-4A1D-9989-13707AEDF332}" type="pres">
      <dgm:prSet presAssocID="{39B3CA23-85EF-44C6-B933-A9A2A65C2E0B}" presName="background2" presStyleLbl="node2" presStyleIdx="0" presStyleCnt="3"/>
      <dgm:spPr/>
    </dgm:pt>
    <dgm:pt modelId="{EB0DA4BC-D6D2-47A8-9BF9-EC0F0C8F73A7}" type="pres">
      <dgm:prSet presAssocID="{39B3CA23-85EF-44C6-B933-A9A2A65C2E0B}" presName="text2" presStyleLbl="fgAcc2" presStyleIdx="0" presStyleCnt="3">
        <dgm:presLayoutVars>
          <dgm:chPref val="3"/>
        </dgm:presLayoutVars>
      </dgm:prSet>
      <dgm:spPr/>
      <dgm:t>
        <a:bodyPr/>
        <a:lstStyle/>
        <a:p>
          <a:endParaRPr lang="en-US"/>
        </a:p>
      </dgm:t>
    </dgm:pt>
    <dgm:pt modelId="{FC4CBCF8-5CDF-4A82-B5A2-921BBA9C432A}" type="pres">
      <dgm:prSet presAssocID="{39B3CA23-85EF-44C6-B933-A9A2A65C2E0B}" presName="hierChild3" presStyleCnt="0"/>
      <dgm:spPr/>
    </dgm:pt>
    <dgm:pt modelId="{A3873CC9-15F4-414E-BEDD-D3C75910E8E5}" type="pres">
      <dgm:prSet presAssocID="{7A877F8C-66B8-4FAC-B404-347E12DA3F75}" presName="Name17" presStyleLbl="parChTrans1D3" presStyleIdx="0" presStyleCnt="3"/>
      <dgm:spPr/>
      <dgm:t>
        <a:bodyPr/>
        <a:lstStyle/>
        <a:p>
          <a:endParaRPr lang="en-US"/>
        </a:p>
      </dgm:t>
    </dgm:pt>
    <dgm:pt modelId="{C26C405E-04F7-43AF-B510-9FF914F1061C}" type="pres">
      <dgm:prSet presAssocID="{B2F3B654-BF6A-4CD0-B6DD-E34A8C5FBEF3}" presName="hierRoot3" presStyleCnt="0"/>
      <dgm:spPr/>
    </dgm:pt>
    <dgm:pt modelId="{26366DB8-D37F-4841-B3A0-EF047555B224}" type="pres">
      <dgm:prSet presAssocID="{B2F3B654-BF6A-4CD0-B6DD-E34A8C5FBEF3}" presName="composite3" presStyleCnt="0"/>
      <dgm:spPr/>
    </dgm:pt>
    <dgm:pt modelId="{4DA796D4-2692-4793-9A92-5D9DD771D4AC}" type="pres">
      <dgm:prSet presAssocID="{B2F3B654-BF6A-4CD0-B6DD-E34A8C5FBEF3}" presName="background3" presStyleLbl="node3" presStyleIdx="0" presStyleCnt="3"/>
      <dgm:spPr/>
      <dgm:t>
        <a:bodyPr/>
        <a:lstStyle/>
        <a:p>
          <a:endParaRPr lang="en-US"/>
        </a:p>
      </dgm:t>
    </dgm:pt>
    <dgm:pt modelId="{4EF7D3BC-1E62-4C7F-83E1-7AD477E4142C}" type="pres">
      <dgm:prSet presAssocID="{B2F3B654-BF6A-4CD0-B6DD-E34A8C5FBEF3}" presName="text3" presStyleLbl="fgAcc3" presStyleIdx="0" presStyleCnt="3" custScaleX="103070" custScaleY="156203">
        <dgm:presLayoutVars>
          <dgm:chPref val="3"/>
        </dgm:presLayoutVars>
      </dgm:prSet>
      <dgm:spPr/>
      <dgm:t>
        <a:bodyPr/>
        <a:lstStyle/>
        <a:p>
          <a:endParaRPr lang="en-US"/>
        </a:p>
      </dgm:t>
    </dgm:pt>
    <dgm:pt modelId="{6CFDFC0B-AAFD-4EF7-8925-DB4A92505812}" type="pres">
      <dgm:prSet presAssocID="{B2F3B654-BF6A-4CD0-B6DD-E34A8C5FBEF3}" presName="hierChild4" presStyleCnt="0"/>
      <dgm:spPr/>
    </dgm:pt>
    <dgm:pt modelId="{019C49AE-2AD6-4ABB-9463-AE4E4470363F}" type="pres">
      <dgm:prSet presAssocID="{FB18119B-102F-466A-8F80-98226926091C}" presName="Name10" presStyleLbl="parChTrans1D2" presStyleIdx="1" presStyleCnt="3"/>
      <dgm:spPr/>
      <dgm:t>
        <a:bodyPr/>
        <a:lstStyle/>
        <a:p>
          <a:endParaRPr lang="en-US"/>
        </a:p>
      </dgm:t>
    </dgm:pt>
    <dgm:pt modelId="{78CD4728-596C-43AC-A584-8F742E4A2198}" type="pres">
      <dgm:prSet presAssocID="{CECABCB6-1126-48F4-92BE-3A4E4825DA89}" presName="hierRoot2" presStyleCnt="0"/>
      <dgm:spPr/>
    </dgm:pt>
    <dgm:pt modelId="{421E80E0-CA53-4D4E-9D6F-69CF509B091B}" type="pres">
      <dgm:prSet presAssocID="{CECABCB6-1126-48F4-92BE-3A4E4825DA89}" presName="composite2" presStyleCnt="0"/>
      <dgm:spPr/>
    </dgm:pt>
    <dgm:pt modelId="{CD2AD023-9541-44EE-9D9A-3F9595267B56}" type="pres">
      <dgm:prSet presAssocID="{CECABCB6-1126-48F4-92BE-3A4E4825DA89}" presName="background2" presStyleLbl="node2" presStyleIdx="1" presStyleCnt="3"/>
      <dgm:spPr/>
    </dgm:pt>
    <dgm:pt modelId="{F2A17CB1-AF68-433A-B043-E4259EEDD689}" type="pres">
      <dgm:prSet presAssocID="{CECABCB6-1126-48F4-92BE-3A4E4825DA89}" presName="text2" presStyleLbl="fgAcc2" presStyleIdx="1" presStyleCnt="3">
        <dgm:presLayoutVars>
          <dgm:chPref val="3"/>
        </dgm:presLayoutVars>
      </dgm:prSet>
      <dgm:spPr/>
      <dgm:t>
        <a:bodyPr/>
        <a:lstStyle/>
        <a:p>
          <a:endParaRPr lang="en-US"/>
        </a:p>
      </dgm:t>
    </dgm:pt>
    <dgm:pt modelId="{66BC336D-EB61-4940-A682-17F778A2C57C}" type="pres">
      <dgm:prSet presAssocID="{CECABCB6-1126-48F4-92BE-3A4E4825DA89}" presName="hierChild3" presStyleCnt="0"/>
      <dgm:spPr/>
    </dgm:pt>
    <dgm:pt modelId="{BAD02AFB-6CFE-4A61-AB64-38C06E153E68}" type="pres">
      <dgm:prSet presAssocID="{923C4595-B58B-4E2B-8A79-0CF42A188A2E}" presName="Name17" presStyleLbl="parChTrans1D3" presStyleIdx="1" presStyleCnt="3"/>
      <dgm:spPr/>
      <dgm:t>
        <a:bodyPr/>
        <a:lstStyle/>
        <a:p>
          <a:endParaRPr lang="en-US"/>
        </a:p>
      </dgm:t>
    </dgm:pt>
    <dgm:pt modelId="{942D8450-195E-45C3-ABBD-90163B7D8675}" type="pres">
      <dgm:prSet presAssocID="{068B62A7-CCA7-445A-9354-9B1C5D6B4682}" presName="hierRoot3" presStyleCnt="0"/>
      <dgm:spPr/>
    </dgm:pt>
    <dgm:pt modelId="{717D3880-9A28-4BBA-AAF5-08458F9B8448}" type="pres">
      <dgm:prSet presAssocID="{068B62A7-CCA7-445A-9354-9B1C5D6B4682}" presName="composite3" presStyleCnt="0"/>
      <dgm:spPr/>
    </dgm:pt>
    <dgm:pt modelId="{EF70215E-73FB-4BD7-9186-AEEF3B752901}" type="pres">
      <dgm:prSet presAssocID="{068B62A7-CCA7-445A-9354-9B1C5D6B4682}" presName="background3" presStyleLbl="node3" presStyleIdx="1" presStyleCnt="3"/>
      <dgm:spPr/>
    </dgm:pt>
    <dgm:pt modelId="{6E2ABEAC-E02E-4CE9-BA11-8788B7E61C3F}" type="pres">
      <dgm:prSet presAssocID="{068B62A7-CCA7-445A-9354-9B1C5D6B4682}" presName="text3" presStyleLbl="fgAcc3" presStyleIdx="1" presStyleCnt="3" custScaleX="103308" custScaleY="153078">
        <dgm:presLayoutVars>
          <dgm:chPref val="3"/>
        </dgm:presLayoutVars>
      </dgm:prSet>
      <dgm:spPr/>
      <dgm:t>
        <a:bodyPr/>
        <a:lstStyle/>
        <a:p>
          <a:endParaRPr lang="en-US"/>
        </a:p>
      </dgm:t>
    </dgm:pt>
    <dgm:pt modelId="{1CAC0316-551A-4C3B-8525-2B9CD57EB638}" type="pres">
      <dgm:prSet presAssocID="{068B62A7-CCA7-445A-9354-9B1C5D6B4682}" presName="hierChild4" presStyleCnt="0"/>
      <dgm:spPr/>
    </dgm:pt>
    <dgm:pt modelId="{52D163C1-CC3F-48B2-AE5C-627E66954E50}" type="pres">
      <dgm:prSet presAssocID="{F8718070-0D8A-4E2C-858F-34C3C1A07899}" presName="Name10" presStyleLbl="parChTrans1D2" presStyleIdx="2" presStyleCnt="3"/>
      <dgm:spPr/>
      <dgm:t>
        <a:bodyPr/>
        <a:lstStyle/>
        <a:p>
          <a:endParaRPr lang="en-US"/>
        </a:p>
      </dgm:t>
    </dgm:pt>
    <dgm:pt modelId="{595DF139-F41E-4DD1-B86B-42170A3ABD39}" type="pres">
      <dgm:prSet presAssocID="{E3F0D48D-EA09-4DB2-BC64-1F5884470121}" presName="hierRoot2" presStyleCnt="0"/>
      <dgm:spPr/>
    </dgm:pt>
    <dgm:pt modelId="{00921326-BE9C-4E53-A239-B1999CC7C978}" type="pres">
      <dgm:prSet presAssocID="{E3F0D48D-EA09-4DB2-BC64-1F5884470121}" presName="composite2" presStyleCnt="0"/>
      <dgm:spPr/>
    </dgm:pt>
    <dgm:pt modelId="{94842D9A-BB12-4DCF-9C54-E1A48C3185FA}" type="pres">
      <dgm:prSet presAssocID="{E3F0D48D-EA09-4DB2-BC64-1F5884470121}" presName="background2" presStyleLbl="node2" presStyleIdx="2" presStyleCnt="3"/>
      <dgm:spPr/>
    </dgm:pt>
    <dgm:pt modelId="{DE5EE5BC-5D91-4EC4-90E6-B137E7378065}" type="pres">
      <dgm:prSet presAssocID="{E3F0D48D-EA09-4DB2-BC64-1F5884470121}" presName="text2" presStyleLbl="fgAcc2" presStyleIdx="2" presStyleCnt="3">
        <dgm:presLayoutVars>
          <dgm:chPref val="3"/>
        </dgm:presLayoutVars>
      </dgm:prSet>
      <dgm:spPr/>
      <dgm:t>
        <a:bodyPr/>
        <a:lstStyle/>
        <a:p>
          <a:endParaRPr lang="en-US"/>
        </a:p>
      </dgm:t>
    </dgm:pt>
    <dgm:pt modelId="{2297C1B9-F641-4F9F-8955-7E0AA40F6DEF}" type="pres">
      <dgm:prSet presAssocID="{E3F0D48D-EA09-4DB2-BC64-1F5884470121}" presName="hierChild3" presStyleCnt="0"/>
      <dgm:spPr/>
    </dgm:pt>
    <dgm:pt modelId="{1AFEBE8D-94CF-4DEF-8F61-46001573CC20}" type="pres">
      <dgm:prSet presAssocID="{BBABB267-499D-42FA-A7BE-02074ECE22DA}" presName="Name17" presStyleLbl="parChTrans1D3" presStyleIdx="2" presStyleCnt="3"/>
      <dgm:spPr/>
      <dgm:t>
        <a:bodyPr/>
        <a:lstStyle/>
        <a:p>
          <a:endParaRPr lang="en-US"/>
        </a:p>
      </dgm:t>
    </dgm:pt>
    <dgm:pt modelId="{19ED8347-A0C8-4C20-8502-97BEF07A6080}" type="pres">
      <dgm:prSet presAssocID="{08342A9C-B8D5-4A55-99EA-903FE2019FE0}" presName="hierRoot3" presStyleCnt="0"/>
      <dgm:spPr/>
    </dgm:pt>
    <dgm:pt modelId="{A479DB73-9F51-4361-AD16-B0A17699D68C}" type="pres">
      <dgm:prSet presAssocID="{08342A9C-B8D5-4A55-99EA-903FE2019FE0}" presName="composite3" presStyleCnt="0"/>
      <dgm:spPr/>
    </dgm:pt>
    <dgm:pt modelId="{D54734EB-3499-4833-9B3C-A52AD9FD3ECB}" type="pres">
      <dgm:prSet presAssocID="{08342A9C-B8D5-4A55-99EA-903FE2019FE0}" presName="background3" presStyleLbl="node3" presStyleIdx="2" presStyleCnt="3"/>
      <dgm:spPr/>
    </dgm:pt>
    <dgm:pt modelId="{1A17A2F6-E210-4546-8982-748436005332}" type="pres">
      <dgm:prSet presAssocID="{08342A9C-B8D5-4A55-99EA-903FE2019FE0}" presName="text3" presStyleLbl="fgAcc3" presStyleIdx="2" presStyleCnt="3" custScaleX="112578" custScaleY="144594">
        <dgm:presLayoutVars>
          <dgm:chPref val="3"/>
        </dgm:presLayoutVars>
      </dgm:prSet>
      <dgm:spPr/>
      <dgm:t>
        <a:bodyPr/>
        <a:lstStyle/>
        <a:p>
          <a:endParaRPr lang="en-US"/>
        </a:p>
      </dgm:t>
    </dgm:pt>
    <dgm:pt modelId="{C82E077D-1A3E-401E-9D77-80A695DBC06A}" type="pres">
      <dgm:prSet presAssocID="{08342A9C-B8D5-4A55-99EA-903FE2019FE0}" presName="hierChild4" presStyleCnt="0"/>
      <dgm:spPr/>
    </dgm:pt>
  </dgm:ptLst>
  <dgm:cxnLst>
    <dgm:cxn modelId="{2F5BC0BB-9CB3-4D1C-9D22-390ED747E12F}" srcId="{7EB52BF9-7E0A-4EB6-9826-FD32B70BD642}" destId="{D13E20D3-0C7B-4164-BD2D-7C6AA6A6CE84}" srcOrd="0" destOrd="0" parTransId="{2EC7B9A1-5C5A-4B71-A6E8-6FC9883898DE}" sibTransId="{F8820E5D-83E4-4248-8570-F14D20296DFB}"/>
    <dgm:cxn modelId="{8EE9E52C-D13D-4ED7-9C16-F7E9097787D0}" type="presOf" srcId="{E3F0D48D-EA09-4DB2-BC64-1F5884470121}" destId="{DE5EE5BC-5D91-4EC4-90E6-B137E7378065}" srcOrd="0" destOrd="0" presId="urn:microsoft.com/office/officeart/2005/8/layout/hierarchy1"/>
    <dgm:cxn modelId="{05944591-4E79-4096-88FD-1F0A2B1D63AF}" type="presOf" srcId="{B2F3B654-BF6A-4CD0-B6DD-E34A8C5FBEF3}" destId="{4EF7D3BC-1E62-4C7F-83E1-7AD477E4142C}" srcOrd="0" destOrd="0" presId="urn:microsoft.com/office/officeart/2005/8/layout/hierarchy1"/>
    <dgm:cxn modelId="{B36695B6-9F18-40D2-BC9A-BEB315B865DA}" type="presOf" srcId="{08342A9C-B8D5-4A55-99EA-903FE2019FE0}" destId="{1A17A2F6-E210-4546-8982-748436005332}" srcOrd="0" destOrd="0" presId="urn:microsoft.com/office/officeart/2005/8/layout/hierarchy1"/>
    <dgm:cxn modelId="{D3B6421A-E394-41AE-A5A6-6634017E68EF}" type="presOf" srcId="{39B3CA23-85EF-44C6-B933-A9A2A65C2E0B}" destId="{EB0DA4BC-D6D2-47A8-9BF9-EC0F0C8F73A7}" srcOrd="0" destOrd="0" presId="urn:microsoft.com/office/officeart/2005/8/layout/hierarchy1"/>
    <dgm:cxn modelId="{40947591-8396-47C9-AB56-A625D7334D8E}" srcId="{D13E20D3-0C7B-4164-BD2D-7C6AA6A6CE84}" destId="{E3F0D48D-EA09-4DB2-BC64-1F5884470121}" srcOrd="2" destOrd="0" parTransId="{F8718070-0D8A-4E2C-858F-34C3C1A07899}" sibTransId="{155758AC-31CB-479C-9AEE-CD432C922E3E}"/>
    <dgm:cxn modelId="{97FFF162-CC45-4CF7-A721-9264F0634EFE}" srcId="{E3F0D48D-EA09-4DB2-BC64-1F5884470121}" destId="{08342A9C-B8D5-4A55-99EA-903FE2019FE0}" srcOrd="0" destOrd="0" parTransId="{BBABB267-499D-42FA-A7BE-02074ECE22DA}" sibTransId="{E3AE5396-C9FB-478C-8A80-4DF459D38B34}"/>
    <dgm:cxn modelId="{75483B97-7DF6-4D8D-90AE-DBF903728111}" srcId="{D13E20D3-0C7B-4164-BD2D-7C6AA6A6CE84}" destId="{CECABCB6-1126-48F4-92BE-3A4E4825DA89}" srcOrd="1" destOrd="0" parTransId="{FB18119B-102F-466A-8F80-98226926091C}" sibTransId="{B650573F-994A-4371-AEE0-FBEB36D25258}"/>
    <dgm:cxn modelId="{87854967-5DA6-4E9D-B7EB-37FC066C9238}" type="presOf" srcId="{7EB52BF9-7E0A-4EB6-9826-FD32B70BD642}" destId="{201DAB82-D0C9-4AEA-B5A5-60A94ADDCAAE}" srcOrd="0" destOrd="0" presId="urn:microsoft.com/office/officeart/2005/8/layout/hierarchy1"/>
    <dgm:cxn modelId="{0A79074B-A531-43B0-A4E1-0EB0F86920F9}" type="presOf" srcId="{D13E20D3-0C7B-4164-BD2D-7C6AA6A6CE84}" destId="{DF55D3C0-1347-4A41-9512-3ED01FF026C7}" srcOrd="0" destOrd="0" presId="urn:microsoft.com/office/officeart/2005/8/layout/hierarchy1"/>
    <dgm:cxn modelId="{5B420404-8854-47B1-A7A0-9E5E230EA410}" type="presOf" srcId="{7A877F8C-66B8-4FAC-B404-347E12DA3F75}" destId="{A3873CC9-15F4-414E-BEDD-D3C75910E8E5}" srcOrd="0" destOrd="0" presId="urn:microsoft.com/office/officeart/2005/8/layout/hierarchy1"/>
    <dgm:cxn modelId="{E3EEFCFA-2EA3-48DB-929B-14A63683BB2E}" type="presOf" srcId="{BBABB267-499D-42FA-A7BE-02074ECE22DA}" destId="{1AFEBE8D-94CF-4DEF-8F61-46001573CC20}" srcOrd="0" destOrd="0" presId="urn:microsoft.com/office/officeart/2005/8/layout/hierarchy1"/>
    <dgm:cxn modelId="{DAD9F505-6B1B-4849-A319-F1B30F1C2C4B}" type="presOf" srcId="{F8718070-0D8A-4E2C-858F-34C3C1A07899}" destId="{52D163C1-CC3F-48B2-AE5C-627E66954E50}" srcOrd="0" destOrd="0" presId="urn:microsoft.com/office/officeart/2005/8/layout/hierarchy1"/>
    <dgm:cxn modelId="{6C0CA505-5958-4FB4-989F-A740987433B9}" type="presOf" srcId="{CECABCB6-1126-48F4-92BE-3A4E4825DA89}" destId="{F2A17CB1-AF68-433A-B043-E4259EEDD689}" srcOrd="0" destOrd="0" presId="urn:microsoft.com/office/officeart/2005/8/layout/hierarchy1"/>
    <dgm:cxn modelId="{0243B3CE-7396-48F0-BC34-10A297BC5A3E}" type="presOf" srcId="{923C4595-B58B-4E2B-8A79-0CF42A188A2E}" destId="{BAD02AFB-6CFE-4A61-AB64-38C06E153E68}" srcOrd="0" destOrd="0" presId="urn:microsoft.com/office/officeart/2005/8/layout/hierarchy1"/>
    <dgm:cxn modelId="{6008627D-B18C-469B-9E45-4DCD6EE3D4B2}" srcId="{D13E20D3-0C7B-4164-BD2D-7C6AA6A6CE84}" destId="{39B3CA23-85EF-44C6-B933-A9A2A65C2E0B}" srcOrd="0" destOrd="0" parTransId="{222F4F6B-66D5-4ACF-8625-D346CB64F77F}" sibTransId="{32EE986D-D406-4575-94D2-3F9C4D54D45B}"/>
    <dgm:cxn modelId="{7F11E7FA-F110-4BEA-9F1F-AEFBBAA01007}" srcId="{CECABCB6-1126-48F4-92BE-3A4E4825DA89}" destId="{068B62A7-CCA7-445A-9354-9B1C5D6B4682}" srcOrd="0" destOrd="0" parTransId="{923C4595-B58B-4E2B-8A79-0CF42A188A2E}" sibTransId="{0956A9D1-7E02-4EDA-AA1C-E253093C517B}"/>
    <dgm:cxn modelId="{3CF1F01A-50D2-43DD-A1B1-E5E08FCDE53A}" type="presOf" srcId="{FB18119B-102F-466A-8F80-98226926091C}" destId="{019C49AE-2AD6-4ABB-9463-AE4E4470363F}" srcOrd="0" destOrd="0" presId="urn:microsoft.com/office/officeart/2005/8/layout/hierarchy1"/>
    <dgm:cxn modelId="{B2B70E18-11F5-4FCB-B6DD-EFA4A6F9D6D1}" type="presOf" srcId="{068B62A7-CCA7-445A-9354-9B1C5D6B4682}" destId="{6E2ABEAC-E02E-4CE9-BA11-8788B7E61C3F}" srcOrd="0" destOrd="0" presId="urn:microsoft.com/office/officeart/2005/8/layout/hierarchy1"/>
    <dgm:cxn modelId="{AD1F647F-11FA-4586-8E0D-0F6BFB117845}" type="presOf" srcId="{222F4F6B-66D5-4ACF-8625-D346CB64F77F}" destId="{74CF1BB3-C8FB-4D93-8FC5-966C3B9919E0}" srcOrd="0" destOrd="0" presId="urn:microsoft.com/office/officeart/2005/8/layout/hierarchy1"/>
    <dgm:cxn modelId="{E31F6812-82AA-4EE4-A71F-C1B2D2A6195B}" srcId="{39B3CA23-85EF-44C6-B933-A9A2A65C2E0B}" destId="{B2F3B654-BF6A-4CD0-B6DD-E34A8C5FBEF3}" srcOrd="0" destOrd="0" parTransId="{7A877F8C-66B8-4FAC-B404-347E12DA3F75}" sibTransId="{F944FC07-9DA2-4B5E-BF53-BFAAD75E2F8C}"/>
    <dgm:cxn modelId="{979425BB-EEC4-47D9-96C1-91F435C40FFC}" type="presParOf" srcId="{201DAB82-D0C9-4AEA-B5A5-60A94ADDCAAE}" destId="{9B8886DD-EA7E-4727-ABE3-9F198957B05E}" srcOrd="0" destOrd="0" presId="urn:microsoft.com/office/officeart/2005/8/layout/hierarchy1"/>
    <dgm:cxn modelId="{859B84D0-F20B-453D-93D6-45A4DEA1EA09}" type="presParOf" srcId="{9B8886DD-EA7E-4727-ABE3-9F198957B05E}" destId="{984FBD7D-7581-4153-84B0-383E507880D7}" srcOrd="0" destOrd="0" presId="urn:microsoft.com/office/officeart/2005/8/layout/hierarchy1"/>
    <dgm:cxn modelId="{22E91DBE-8E43-420B-88A9-3A2CE56A4218}" type="presParOf" srcId="{984FBD7D-7581-4153-84B0-383E507880D7}" destId="{CFEBE7C5-2888-4CC5-90D5-F9597B17A93C}" srcOrd="0" destOrd="0" presId="urn:microsoft.com/office/officeart/2005/8/layout/hierarchy1"/>
    <dgm:cxn modelId="{CB4C8419-37FB-40B6-84CB-A8B591CAD6D0}" type="presParOf" srcId="{984FBD7D-7581-4153-84B0-383E507880D7}" destId="{DF55D3C0-1347-4A41-9512-3ED01FF026C7}" srcOrd="1" destOrd="0" presId="urn:microsoft.com/office/officeart/2005/8/layout/hierarchy1"/>
    <dgm:cxn modelId="{FA792219-04C4-4FC0-9980-247E20D42890}" type="presParOf" srcId="{9B8886DD-EA7E-4727-ABE3-9F198957B05E}" destId="{76D7C02C-2380-42A0-95FF-6BAA812D1861}" srcOrd="1" destOrd="0" presId="urn:microsoft.com/office/officeart/2005/8/layout/hierarchy1"/>
    <dgm:cxn modelId="{0ADD3B49-C2C5-4332-BD3A-EE53762DB349}" type="presParOf" srcId="{76D7C02C-2380-42A0-95FF-6BAA812D1861}" destId="{74CF1BB3-C8FB-4D93-8FC5-966C3B9919E0}" srcOrd="0" destOrd="0" presId="urn:microsoft.com/office/officeart/2005/8/layout/hierarchy1"/>
    <dgm:cxn modelId="{D455E429-5A3E-4CCD-84AF-8BB09A5368A1}" type="presParOf" srcId="{76D7C02C-2380-42A0-95FF-6BAA812D1861}" destId="{D7304F09-1E3B-4E31-BCF6-84C13AE87574}" srcOrd="1" destOrd="0" presId="urn:microsoft.com/office/officeart/2005/8/layout/hierarchy1"/>
    <dgm:cxn modelId="{CE33D150-8CE4-4B00-83AB-2BFED796CB34}" type="presParOf" srcId="{D7304F09-1E3B-4E31-BCF6-84C13AE87574}" destId="{1F7276CE-C281-4AB3-B49B-FC0E3275819E}" srcOrd="0" destOrd="0" presId="urn:microsoft.com/office/officeart/2005/8/layout/hierarchy1"/>
    <dgm:cxn modelId="{55CA80E0-8811-43E0-A5FD-9162AFE59A90}" type="presParOf" srcId="{1F7276CE-C281-4AB3-B49B-FC0E3275819E}" destId="{E637C15A-61DC-4A1D-9989-13707AEDF332}" srcOrd="0" destOrd="0" presId="urn:microsoft.com/office/officeart/2005/8/layout/hierarchy1"/>
    <dgm:cxn modelId="{CE9CBC33-FAFA-492E-967C-E6134D7B0C13}" type="presParOf" srcId="{1F7276CE-C281-4AB3-B49B-FC0E3275819E}" destId="{EB0DA4BC-D6D2-47A8-9BF9-EC0F0C8F73A7}" srcOrd="1" destOrd="0" presId="urn:microsoft.com/office/officeart/2005/8/layout/hierarchy1"/>
    <dgm:cxn modelId="{6F92601C-41E4-4E26-8619-A95C100CC91D}" type="presParOf" srcId="{D7304F09-1E3B-4E31-BCF6-84C13AE87574}" destId="{FC4CBCF8-5CDF-4A82-B5A2-921BBA9C432A}" srcOrd="1" destOrd="0" presId="urn:microsoft.com/office/officeart/2005/8/layout/hierarchy1"/>
    <dgm:cxn modelId="{81A41B9C-FAA5-4F04-8B62-4BD59865C760}" type="presParOf" srcId="{FC4CBCF8-5CDF-4A82-B5A2-921BBA9C432A}" destId="{A3873CC9-15F4-414E-BEDD-D3C75910E8E5}" srcOrd="0" destOrd="0" presId="urn:microsoft.com/office/officeart/2005/8/layout/hierarchy1"/>
    <dgm:cxn modelId="{57D807D7-64C8-4623-9662-873C857F9948}" type="presParOf" srcId="{FC4CBCF8-5CDF-4A82-B5A2-921BBA9C432A}" destId="{C26C405E-04F7-43AF-B510-9FF914F1061C}" srcOrd="1" destOrd="0" presId="urn:microsoft.com/office/officeart/2005/8/layout/hierarchy1"/>
    <dgm:cxn modelId="{AE66218F-CEBC-4836-8A3E-AA246C8AC3B7}" type="presParOf" srcId="{C26C405E-04F7-43AF-B510-9FF914F1061C}" destId="{26366DB8-D37F-4841-B3A0-EF047555B224}" srcOrd="0" destOrd="0" presId="urn:microsoft.com/office/officeart/2005/8/layout/hierarchy1"/>
    <dgm:cxn modelId="{A7E5D470-8AA2-4F26-BDC7-AE2B22D9C601}" type="presParOf" srcId="{26366DB8-D37F-4841-B3A0-EF047555B224}" destId="{4DA796D4-2692-4793-9A92-5D9DD771D4AC}" srcOrd="0" destOrd="0" presId="urn:microsoft.com/office/officeart/2005/8/layout/hierarchy1"/>
    <dgm:cxn modelId="{943FACD2-AB95-4BBD-ADE7-A963E643BC7A}" type="presParOf" srcId="{26366DB8-D37F-4841-B3A0-EF047555B224}" destId="{4EF7D3BC-1E62-4C7F-83E1-7AD477E4142C}" srcOrd="1" destOrd="0" presId="urn:microsoft.com/office/officeart/2005/8/layout/hierarchy1"/>
    <dgm:cxn modelId="{56D95FF4-105A-41CA-81CB-551D25938608}" type="presParOf" srcId="{C26C405E-04F7-43AF-B510-9FF914F1061C}" destId="{6CFDFC0B-AAFD-4EF7-8925-DB4A92505812}" srcOrd="1" destOrd="0" presId="urn:microsoft.com/office/officeart/2005/8/layout/hierarchy1"/>
    <dgm:cxn modelId="{DE5B3E52-10B0-4797-8DCB-BB7767B64601}" type="presParOf" srcId="{76D7C02C-2380-42A0-95FF-6BAA812D1861}" destId="{019C49AE-2AD6-4ABB-9463-AE4E4470363F}" srcOrd="2" destOrd="0" presId="urn:microsoft.com/office/officeart/2005/8/layout/hierarchy1"/>
    <dgm:cxn modelId="{9DFC493D-0AD9-409D-8758-6D5E12BEBC36}" type="presParOf" srcId="{76D7C02C-2380-42A0-95FF-6BAA812D1861}" destId="{78CD4728-596C-43AC-A584-8F742E4A2198}" srcOrd="3" destOrd="0" presId="urn:microsoft.com/office/officeart/2005/8/layout/hierarchy1"/>
    <dgm:cxn modelId="{9BEEC76B-DAF6-411A-ACD2-8423D3E8143F}" type="presParOf" srcId="{78CD4728-596C-43AC-A584-8F742E4A2198}" destId="{421E80E0-CA53-4D4E-9D6F-69CF509B091B}" srcOrd="0" destOrd="0" presId="urn:microsoft.com/office/officeart/2005/8/layout/hierarchy1"/>
    <dgm:cxn modelId="{D3DFC37A-F406-4CD9-B13D-FDAC3CFBC765}" type="presParOf" srcId="{421E80E0-CA53-4D4E-9D6F-69CF509B091B}" destId="{CD2AD023-9541-44EE-9D9A-3F9595267B56}" srcOrd="0" destOrd="0" presId="urn:microsoft.com/office/officeart/2005/8/layout/hierarchy1"/>
    <dgm:cxn modelId="{5A4F56A3-5CE6-4267-BE08-88AB157814F1}" type="presParOf" srcId="{421E80E0-CA53-4D4E-9D6F-69CF509B091B}" destId="{F2A17CB1-AF68-433A-B043-E4259EEDD689}" srcOrd="1" destOrd="0" presId="urn:microsoft.com/office/officeart/2005/8/layout/hierarchy1"/>
    <dgm:cxn modelId="{F95EEAA5-2E96-4AF2-8D3A-B45810DA3EDF}" type="presParOf" srcId="{78CD4728-596C-43AC-A584-8F742E4A2198}" destId="{66BC336D-EB61-4940-A682-17F778A2C57C}" srcOrd="1" destOrd="0" presId="urn:microsoft.com/office/officeart/2005/8/layout/hierarchy1"/>
    <dgm:cxn modelId="{40C3ACE1-4C23-42EE-ACD7-0ADD19418BB3}" type="presParOf" srcId="{66BC336D-EB61-4940-A682-17F778A2C57C}" destId="{BAD02AFB-6CFE-4A61-AB64-38C06E153E68}" srcOrd="0" destOrd="0" presId="urn:microsoft.com/office/officeart/2005/8/layout/hierarchy1"/>
    <dgm:cxn modelId="{F7BD4BF6-B296-4501-BD6D-072E42107B0B}" type="presParOf" srcId="{66BC336D-EB61-4940-A682-17F778A2C57C}" destId="{942D8450-195E-45C3-ABBD-90163B7D8675}" srcOrd="1" destOrd="0" presId="urn:microsoft.com/office/officeart/2005/8/layout/hierarchy1"/>
    <dgm:cxn modelId="{F016B6E2-C414-429C-80E8-09E0E2FA83E6}" type="presParOf" srcId="{942D8450-195E-45C3-ABBD-90163B7D8675}" destId="{717D3880-9A28-4BBA-AAF5-08458F9B8448}" srcOrd="0" destOrd="0" presId="urn:microsoft.com/office/officeart/2005/8/layout/hierarchy1"/>
    <dgm:cxn modelId="{843D87BE-DBCD-4542-B684-E0591BE1DE44}" type="presParOf" srcId="{717D3880-9A28-4BBA-AAF5-08458F9B8448}" destId="{EF70215E-73FB-4BD7-9186-AEEF3B752901}" srcOrd="0" destOrd="0" presId="urn:microsoft.com/office/officeart/2005/8/layout/hierarchy1"/>
    <dgm:cxn modelId="{03731CBA-24DB-4B0E-91DF-37F8513F6A4D}" type="presParOf" srcId="{717D3880-9A28-4BBA-AAF5-08458F9B8448}" destId="{6E2ABEAC-E02E-4CE9-BA11-8788B7E61C3F}" srcOrd="1" destOrd="0" presId="urn:microsoft.com/office/officeart/2005/8/layout/hierarchy1"/>
    <dgm:cxn modelId="{60BFE6B7-C77B-497D-8202-1038BEE21C3A}" type="presParOf" srcId="{942D8450-195E-45C3-ABBD-90163B7D8675}" destId="{1CAC0316-551A-4C3B-8525-2B9CD57EB638}" srcOrd="1" destOrd="0" presId="urn:microsoft.com/office/officeart/2005/8/layout/hierarchy1"/>
    <dgm:cxn modelId="{7DCA1258-35F1-4970-96A4-E8F4C6C4EF45}" type="presParOf" srcId="{76D7C02C-2380-42A0-95FF-6BAA812D1861}" destId="{52D163C1-CC3F-48B2-AE5C-627E66954E50}" srcOrd="4" destOrd="0" presId="urn:microsoft.com/office/officeart/2005/8/layout/hierarchy1"/>
    <dgm:cxn modelId="{3CAD1545-1A68-46B9-A9A7-02BB555214EF}" type="presParOf" srcId="{76D7C02C-2380-42A0-95FF-6BAA812D1861}" destId="{595DF139-F41E-4DD1-B86B-42170A3ABD39}" srcOrd="5" destOrd="0" presId="urn:microsoft.com/office/officeart/2005/8/layout/hierarchy1"/>
    <dgm:cxn modelId="{233940AF-942D-40B5-AD58-B5BBA84EDD3C}" type="presParOf" srcId="{595DF139-F41E-4DD1-B86B-42170A3ABD39}" destId="{00921326-BE9C-4E53-A239-B1999CC7C978}" srcOrd="0" destOrd="0" presId="urn:microsoft.com/office/officeart/2005/8/layout/hierarchy1"/>
    <dgm:cxn modelId="{8ACE487F-63FC-4977-A16D-96C41902A758}" type="presParOf" srcId="{00921326-BE9C-4E53-A239-B1999CC7C978}" destId="{94842D9A-BB12-4DCF-9C54-E1A48C3185FA}" srcOrd="0" destOrd="0" presId="urn:microsoft.com/office/officeart/2005/8/layout/hierarchy1"/>
    <dgm:cxn modelId="{61F24EFF-FF15-4DA0-87E6-1E9E506C27B5}" type="presParOf" srcId="{00921326-BE9C-4E53-A239-B1999CC7C978}" destId="{DE5EE5BC-5D91-4EC4-90E6-B137E7378065}" srcOrd="1" destOrd="0" presId="urn:microsoft.com/office/officeart/2005/8/layout/hierarchy1"/>
    <dgm:cxn modelId="{939EC99B-6387-4F77-AEC2-D3CF8BF3256E}" type="presParOf" srcId="{595DF139-F41E-4DD1-B86B-42170A3ABD39}" destId="{2297C1B9-F641-4F9F-8955-7E0AA40F6DEF}" srcOrd="1" destOrd="0" presId="urn:microsoft.com/office/officeart/2005/8/layout/hierarchy1"/>
    <dgm:cxn modelId="{619533B6-8620-48A7-9BCC-49AA02DBB670}" type="presParOf" srcId="{2297C1B9-F641-4F9F-8955-7E0AA40F6DEF}" destId="{1AFEBE8D-94CF-4DEF-8F61-46001573CC20}" srcOrd="0" destOrd="0" presId="urn:microsoft.com/office/officeart/2005/8/layout/hierarchy1"/>
    <dgm:cxn modelId="{5F05F137-E92F-4EC3-AA11-6E3F211E8ED3}" type="presParOf" srcId="{2297C1B9-F641-4F9F-8955-7E0AA40F6DEF}" destId="{19ED8347-A0C8-4C20-8502-97BEF07A6080}" srcOrd="1" destOrd="0" presId="urn:microsoft.com/office/officeart/2005/8/layout/hierarchy1"/>
    <dgm:cxn modelId="{3DDFD402-DA89-48E8-B255-459553A9C770}" type="presParOf" srcId="{19ED8347-A0C8-4C20-8502-97BEF07A6080}" destId="{A479DB73-9F51-4361-AD16-B0A17699D68C}" srcOrd="0" destOrd="0" presId="urn:microsoft.com/office/officeart/2005/8/layout/hierarchy1"/>
    <dgm:cxn modelId="{19FE0897-A672-452B-8AE7-53FEF056F218}" type="presParOf" srcId="{A479DB73-9F51-4361-AD16-B0A17699D68C}" destId="{D54734EB-3499-4833-9B3C-A52AD9FD3ECB}" srcOrd="0" destOrd="0" presId="urn:microsoft.com/office/officeart/2005/8/layout/hierarchy1"/>
    <dgm:cxn modelId="{F39ABAA3-75D9-47E1-B052-E65F8BCEF078}" type="presParOf" srcId="{A479DB73-9F51-4361-AD16-B0A17699D68C}" destId="{1A17A2F6-E210-4546-8982-748436005332}" srcOrd="1" destOrd="0" presId="urn:microsoft.com/office/officeart/2005/8/layout/hierarchy1"/>
    <dgm:cxn modelId="{CE3E59B9-BA51-485C-8728-63250F6582CC}" type="presParOf" srcId="{19ED8347-A0C8-4C20-8502-97BEF07A6080}" destId="{C82E077D-1A3E-401E-9D77-80A695DBC06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B52BF9-7E0A-4EB6-9826-FD32B70BD64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13E20D3-0C7B-4164-BD2D-7C6AA6A6CE84}">
      <dgm:prSet phldrT="[Text]"/>
      <dgm:spPr/>
      <dgm:t>
        <a:bodyPr/>
        <a:lstStyle/>
        <a:p>
          <a:r>
            <a:rPr lang="en-US" dirty="0" smtClean="0"/>
            <a:t>Branches of spatial statistics</a:t>
          </a:r>
          <a:endParaRPr lang="en-US" dirty="0"/>
        </a:p>
      </dgm:t>
    </dgm:pt>
    <dgm:pt modelId="{2EC7B9A1-5C5A-4B71-A6E8-6FC9883898DE}" type="parTrans" cxnId="{2F5BC0BB-9CB3-4D1C-9D22-390ED747E12F}">
      <dgm:prSet/>
      <dgm:spPr/>
      <dgm:t>
        <a:bodyPr/>
        <a:lstStyle/>
        <a:p>
          <a:endParaRPr lang="en-US"/>
        </a:p>
      </dgm:t>
    </dgm:pt>
    <dgm:pt modelId="{F8820E5D-83E4-4248-8570-F14D20296DFB}" type="sibTrans" cxnId="{2F5BC0BB-9CB3-4D1C-9D22-390ED747E12F}">
      <dgm:prSet/>
      <dgm:spPr/>
      <dgm:t>
        <a:bodyPr/>
        <a:lstStyle/>
        <a:p>
          <a:endParaRPr lang="en-US"/>
        </a:p>
      </dgm:t>
    </dgm:pt>
    <dgm:pt modelId="{39B3CA23-85EF-44C6-B933-A9A2A65C2E0B}">
      <dgm:prSet phldrT="[Text]"/>
      <dgm:spPr/>
      <dgm:t>
        <a:bodyPr/>
        <a:lstStyle/>
        <a:p>
          <a:r>
            <a:rPr lang="en-US" dirty="0" smtClean="0"/>
            <a:t>Continuous spatial analysis</a:t>
          </a:r>
          <a:endParaRPr lang="en-US" dirty="0"/>
        </a:p>
      </dgm:t>
    </dgm:pt>
    <dgm:pt modelId="{222F4F6B-66D5-4ACF-8625-D346CB64F77F}" type="parTrans" cxnId="{6008627D-B18C-469B-9E45-4DCD6EE3D4B2}">
      <dgm:prSet/>
      <dgm:spPr/>
      <dgm:t>
        <a:bodyPr/>
        <a:lstStyle/>
        <a:p>
          <a:endParaRPr lang="en-US"/>
        </a:p>
      </dgm:t>
    </dgm:pt>
    <dgm:pt modelId="{32EE986D-D406-4575-94D2-3F9C4D54D45B}" type="sibTrans" cxnId="{6008627D-B18C-469B-9E45-4DCD6EE3D4B2}">
      <dgm:prSet/>
      <dgm:spPr/>
      <dgm:t>
        <a:bodyPr/>
        <a:lstStyle/>
        <a:p>
          <a:endParaRPr lang="en-US"/>
        </a:p>
      </dgm:t>
    </dgm:pt>
    <dgm:pt modelId="{CECABCB6-1126-48F4-92BE-3A4E4825DA89}">
      <dgm:prSet phldrT="[Text]"/>
      <dgm:spPr/>
      <dgm:t>
        <a:bodyPr/>
        <a:lstStyle/>
        <a:p>
          <a:r>
            <a:rPr lang="en-US" dirty="0" smtClean="0"/>
            <a:t>Discrete spatial analysis</a:t>
          </a:r>
          <a:endParaRPr lang="en-US" dirty="0"/>
        </a:p>
      </dgm:t>
    </dgm:pt>
    <dgm:pt modelId="{FB18119B-102F-466A-8F80-98226926091C}" type="parTrans" cxnId="{75483B97-7DF6-4D8D-90AE-DBF903728111}">
      <dgm:prSet/>
      <dgm:spPr/>
      <dgm:t>
        <a:bodyPr/>
        <a:lstStyle/>
        <a:p>
          <a:endParaRPr lang="en-US"/>
        </a:p>
      </dgm:t>
    </dgm:pt>
    <dgm:pt modelId="{B650573F-994A-4371-AEE0-FBEB36D25258}" type="sibTrans" cxnId="{75483B97-7DF6-4D8D-90AE-DBF903728111}">
      <dgm:prSet/>
      <dgm:spPr/>
      <dgm:t>
        <a:bodyPr/>
        <a:lstStyle/>
        <a:p>
          <a:endParaRPr lang="en-US"/>
        </a:p>
      </dgm:t>
    </dgm:pt>
    <dgm:pt modelId="{E3F0D48D-EA09-4DB2-BC64-1F5884470121}">
      <dgm:prSet/>
      <dgm:spPr/>
      <dgm:t>
        <a:bodyPr/>
        <a:lstStyle/>
        <a:p>
          <a:r>
            <a:rPr lang="en-US" smtClean="0"/>
            <a:t>Spatial point processes</a:t>
          </a:r>
          <a:endParaRPr lang="en-US" dirty="0" smtClean="0"/>
        </a:p>
      </dgm:t>
    </dgm:pt>
    <dgm:pt modelId="{F8718070-0D8A-4E2C-858F-34C3C1A07899}" type="parTrans" cxnId="{40947591-8396-47C9-AB56-A625D7334D8E}">
      <dgm:prSet/>
      <dgm:spPr/>
      <dgm:t>
        <a:bodyPr/>
        <a:lstStyle/>
        <a:p>
          <a:endParaRPr lang="en-US"/>
        </a:p>
      </dgm:t>
    </dgm:pt>
    <dgm:pt modelId="{155758AC-31CB-479C-9AEE-CD432C922E3E}" type="sibTrans" cxnId="{40947591-8396-47C9-AB56-A625D7334D8E}">
      <dgm:prSet/>
      <dgm:spPr/>
      <dgm:t>
        <a:bodyPr/>
        <a:lstStyle/>
        <a:p>
          <a:endParaRPr lang="en-US"/>
        </a:p>
      </dgm:t>
    </dgm:pt>
    <dgm:pt modelId="{B2F3B654-BF6A-4CD0-B6DD-E34A8C5FBEF3}">
      <dgm:prSet/>
      <dgm:spPr/>
      <dgm:t>
        <a:bodyPr/>
        <a:lstStyle/>
        <a:p>
          <a:endParaRPr lang="en-US" dirty="0"/>
        </a:p>
      </dgm:t>
    </dgm:pt>
    <dgm:pt modelId="{7A877F8C-66B8-4FAC-B404-347E12DA3F75}" type="parTrans" cxnId="{E31F6812-82AA-4EE4-A71F-C1B2D2A6195B}">
      <dgm:prSet/>
      <dgm:spPr/>
      <dgm:t>
        <a:bodyPr/>
        <a:lstStyle/>
        <a:p>
          <a:endParaRPr lang="en-US"/>
        </a:p>
      </dgm:t>
    </dgm:pt>
    <dgm:pt modelId="{F944FC07-9DA2-4B5E-BF53-BFAAD75E2F8C}" type="sibTrans" cxnId="{E31F6812-82AA-4EE4-A71F-C1B2D2A6195B}">
      <dgm:prSet/>
      <dgm:spPr/>
      <dgm:t>
        <a:bodyPr/>
        <a:lstStyle/>
        <a:p>
          <a:endParaRPr lang="en-US"/>
        </a:p>
      </dgm:t>
    </dgm:pt>
    <dgm:pt modelId="{068B62A7-CCA7-445A-9354-9B1C5D6B4682}">
      <dgm:prSet/>
      <dgm:spPr/>
      <dgm:t>
        <a:bodyPr/>
        <a:lstStyle/>
        <a:p>
          <a:endParaRPr lang="en-US" dirty="0"/>
        </a:p>
      </dgm:t>
    </dgm:pt>
    <dgm:pt modelId="{923C4595-B58B-4E2B-8A79-0CF42A188A2E}" type="parTrans" cxnId="{7F11E7FA-F110-4BEA-9F1F-AEFBBAA01007}">
      <dgm:prSet/>
      <dgm:spPr/>
      <dgm:t>
        <a:bodyPr/>
        <a:lstStyle/>
        <a:p>
          <a:endParaRPr lang="en-US"/>
        </a:p>
      </dgm:t>
    </dgm:pt>
    <dgm:pt modelId="{0956A9D1-7E02-4EDA-AA1C-E253093C517B}" type="sibTrans" cxnId="{7F11E7FA-F110-4BEA-9F1F-AEFBBAA01007}">
      <dgm:prSet/>
      <dgm:spPr/>
      <dgm:t>
        <a:bodyPr/>
        <a:lstStyle/>
        <a:p>
          <a:endParaRPr lang="en-US"/>
        </a:p>
      </dgm:t>
    </dgm:pt>
    <dgm:pt modelId="{08342A9C-B8D5-4A55-99EA-903FE2019FE0}">
      <dgm:prSet/>
      <dgm:spPr/>
      <dgm:t>
        <a:bodyPr/>
        <a:lstStyle/>
        <a:p>
          <a:endParaRPr lang="en-US" dirty="0"/>
        </a:p>
      </dgm:t>
    </dgm:pt>
    <dgm:pt modelId="{BBABB267-499D-42FA-A7BE-02074ECE22DA}" type="parTrans" cxnId="{97FFF162-CC45-4CF7-A721-9264F0634EFE}">
      <dgm:prSet/>
      <dgm:spPr/>
      <dgm:t>
        <a:bodyPr/>
        <a:lstStyle/>
        <a:p>
          <a:endParaRPr lang="en-US"/>
        </a:p>
      </dgm:t>
    </dgm:pt>
    <dgm:pt modelId="{E3AE5396-C9FB-478C-8A80-4DF459D38B34}" type="sibTrans" cxnId="{97FFF162-CC45-4CF7-A721-9264F0634EFE}">
      <dgm:prSet/>
      <dgm:spPr/>
      <dgm:t>
        <a:bodyPr/>
        <a:lstStyle/>
        <a:p>
          <a:endParaRPr lang="en-US"/>
        </a:p>
      </dgm:t>
    </dgm:pt>
    <dgm:pt modelId="{201DAB82-D0C9-4AEA-B5A5-60A94ADDCAAE}" type="pres">
      <dgm:prSet presAssocID="{7EB52BF9-7E0A-4EB6-9826-FD32B70BD642}" presName="hierChild1" presStyleCnt="0">
        <dgm:presLayoutVars>
          <dgm:chPref val="1"/>
          <dgm:dir/>
          <dgm:animOne val="branch"/>
          <dgm:animLvl val="lvl"/>
          <dgm:resizeHandles/>
        </dgm:presLayoutVars>
      </dgm:prSet>
      <dgm:spPr/>
      <dgm:t>
        <a:bodyPr/>
        <a:lstStyle/>
        <a:p>
          <a:endParaRPr lang="en-US"/>
        </a:p>
      </dgm:t>
    </dgm:pt>
    <dgm:pt modelId="{9B8886DD-EA7E-4727-ABE3-9F198957B05E}" type="pres">
      <dgm:prSet presAssocID="{D13E20D3-0C7B-4164-BD2D-7C6AA6A6CE84}" presName="hierRoot1" presStyleCnt="0"/>
      <dgm:spPr/>
    </dgm:pt>
    <dgm:pt modelId="{984FBD7D-7581-4153-84B0-383E507880D7}" type="pres">
      <dgm:prSet presAssocID="{D13E20D3-0C7B-4164-BD2D-7C6AA6A6CE84}" presName="composite" presStyleCnt="0"/>
      <dgm:spPr/>
    </dgm:pt>
    <dgm:pt modelId="{CFEBE7C5-2888-4CC5-90D5-F9597B17A93C}" type="pres">
      <dgm:prSet presAssocID="{D13E20D3-0C7B-4164-BD2D-7C6AA6A6CE84}" presName="background" presStyleLbl="node0" presStyleIdx="0" presStyleCnt="1"/>
      <dgm:spPr/>
    </dgm:pt>
    <dgm:pt modelId="{DF55D3C0-1347-4A41-9512-3ED01FF026C7}" type="pres">
      <dgm:prSet presAssocID="{D13E20D3-0C7B-4164-BD2D-7C6AA6A6CE84}" presName="text" presStyleLbl="fgAcc0" presStyleIdx="0" presStyleCnt="1" custScaleX="348699">
        <dgm:presLayoutVars>
          <dgm:chPref val="3"/>
        </dgm:presLayoutVars>
      </dgm:prSet>
      <dgm:spPr/>
      <dgm:t>
        <a:bodyPr/>
        <a:lstStyle/>
        <a:p>
          <a:endParaRPr lang="en-US"/>
        </a:p>
      </dgm:t>
    </dgm:pt>
    <dgm:pt modelId="{76D7C02C-2380-42A0-95FF-6BAA812D1861}" type="pres">
      <dgm:prSet presAssocID="{D13E20D3-0C7B-4164-BD2D-7C6AA6A6CE84}" presName="hierChild2" presStyleCnt="0"/>
      <dgm:spPr/>
    </dgm:pt>
    <dgm:pt modelId="{74CF1BB3-C8FB-4D93-8FC5-966C3B9919E0}" type="pres">
      <dgm:prSet presAssocID="{222F4F6B-66D5-4ACF-8625-D346CB64F77F}" presName="Name10" presStyleLbl="parChTrans1D2" presStyleIdx="0" presStyleCnt="3"/>
      <dgm:spPr/>
      <dgm:t>
        <a:bodyPr/>
        <a:lstStyle/>
        <a:p>
          <a:endParaRPr lang="en-US"/>
        </a:p>
      </dgm:t>
    </dgm:pt>
    <dgm:pt modelId="{D7304F09-1E3B-4E31-BCF6-84C13AE87574}" type="pres">
      <dgm:prSet presAssocID="{39B3CA23-85EF-44C6-B933-A9A2A65C2E0B}" presName="hierRoot2" presStyleCnt="0"/>
      <dgm:spPr/>
    </dgm:pt>
    <dgm:pt modelId="{1F7276CE-C281-4AB3-B49B-FC0E3275819E}" type="pres">
      <dgm:prSet presAssocID="{39B3CA23-85EF-44C6-B933-A9A2A65C2E0B}" presName="composite2" presStyleCnt="0"/>
      <dgm:spPr/>
    </dgm:pt>
    <dgm:pt modelId="{E637C15A-61DC-4A1D-9989-13707AEDF332}" type="pres">
      <dgm:prSet presAssocID="{39B3CA23-85EF-44C6-B933-A9A2A65C2E0B}" presName="background2" presStyleLbl="node2" presStyleIdx="0" presStyleCnt="3"/>
      <dgm:spPr/>
    </dgm:pt>
    <dgm:pt modelId="{EB0DA4BC-D6D2-47A8-9BF9-EC0F0C8F73A7}" type="pres">
      <dgm:prSet presAssocID="{39B3CA23-85EF-44C6-B933-A9A2A65C2E0B}" presName="text2" presStyleLbl="fgAcc2" presStyleIdx="0" presStyleCnt="3">
        <dgm:presLayoutVars>
          <dgm:chPref val="3"/>
        </dgm:presLayoutVars>
      </dgm:prSet>
      <dgm:spPr/>
      <dgm:t>
        <a:bodyPr/>
        <a:lstStyle/>
        <a:p>
          <a:endParaRPr lang="en-US"/>
        </a:p>
      </dgm:t>
    </dgm:pt>
    <dgm:pt modelId="{FC4CBCF8-5CDF-4A82-B5A2-921BBA9C432A}" type="pres">
      <dgm:prSet presAssocID="{39B3CA23-85EF-44C6-B933-A9A2A65C2E0B}" presName="hierChild3" presStyleCnt="0"/>
      <dgm:spPr/>
    </dgm:pt>
    <dgm:pt modelId="{A3873CC9-15F4-414E-BEDD-D3C75910E8E5}" type="pres">
      <dgm:prSet presAssocID="{7A877F8C-66B8-4FAC-B404-347E12DA3F75}" presName="Name17" presStyleLbl="parChTrans1D3" presStyleIdx="0" presStyleCnt="3"/>
      <dgm:spPr/>
      <dgm:t>
        <a:bodyPr/>
        <a:lstStyle/>
        <a:p>
          <a:endParaRPr lang="en-US"/>
        </a:p>
      </dgm:t>
    </dgm:pt>
    <dgm:pt modelId="{C26C405E-04F7-43AF-B510-9FF914F1061C}" type="pres">
      <dgm:prSet presAssocID="{B2F3B654-BF6A-4CD0-B6DD-E34A8C5FBEF3}" presName="hierRoot3" presStyleCnt="0"/>
      <dgm:spPr/>
    </dgm:pt>
    <dgm:pt modelId="{26366DB8-D37F-4841-B3A0-EF047555B224}" type="pres">
      <dgm:prSet presAssocID="{B2F3B654-BF6A-4CD0-B6DD-E34A8C5FBEF3}" presName="composite3" presStyleCnt="0"/>
      <dgm:spPr/>
    </dgm:pt>
    <dgm:pt modelId="{4DA796D4-2692-4793-9A92-5D9DD771D4AC}" type="pres">
      <dgm:prSet presAssocID="{B2F3B654-BF6A-4CD0-B6DD-E34A8C5FBEF3}" presName="background3" presStyleLbl="node3" presStyleIdx="0" presStyleCnt="3"/>
      <dgm:spPr/>
      <dgm:t>
        <a:bodyPr/>
        <a:lstStyle/>
        <a:p>
          <a:endParaRPr lang="en-US"/>
        </a:p>
      </dgm:t>
    </dgm:pt>
    <dgm:pt modelId="{4EF7D3BC-1E62-4C7F-83E1-7AD477E4142C}" type="pres">
      <dgm:prSet presAssocID="{B2F3B654-BF6A-4CD0-B6DD-E34A8C5FBEF3}" presName="text3" presStyleLbl="fgAcc3" presStyleIdx="0" presStyleCnt="3" custScaleX="103070" custScaleY="156203">
        <dgm:presLayoutVars>
          <dgm:chPref val="3"/>
        </dgm:presLayoutVars>
      </dgm:prSet>
      <dgm:spPr/>
      <dgm:t>
        <a:bodyPr/>
        <a:lstStyle/>
        <a:p>
          <a:endParaRPr lang="en-US"/>
        </a:p>
      </dgm:t>
    </dgm:pt>
    <dgm:pt modelId="{6CFDFC0B-AAFD-4EF7-8925-DB4A92505812}" type="pres">
      <dgm:prSet presAssocID="{B2F3B654-BF6A-4CD0-B6DD-E34A8C5FBEF3}" presName="hierChild4" presStyleCnt="0"/>
      <dgm:spPr/>
    </dgm:pt>
    <dgm:pt modelId="{019C49AE-2AD6-4ABB-9463-AE4E4470363F}" type="pres">
      <dgm:prSet presAssocID="{FB18119B-102F-466A-8F80-98226926091C}" presName="Name10" presStyleLbl="parChTrans1D2" presStyleIdx="1" presStyleCnt="3"/>
      <dgm:spPr/>
      <dgm:t>
        <a:bodyPr/>
        <a:lstStyle/>
        <a:p>
          <a:endParaRPr lang="en-US"/>
        </a:p>
      </dgm:t>
    </dgm:pt>
    <dgm:pt modelId="{78CD4728-596C-43AC-A584-8F742E4A2198}" type="pres">
      <dgm:prSet presAssocID="{CECABCB6-1126-48F4-92BE-3A4E4825DA89}" presName="hierRoot2" presStyleCnt="0"/>
      <dgm:spPr/>
    </dgm:pt>
    <dgm:pt modelId="{421E80E0-CA53-4D4E-9D6F-69CF509B091B}" type="pres">
      <dgm:prSet presAssocID="{CECABCB6-1126-48F4-92BE-3A4E4825DA89}" presName="composite2" presStyleCnt="0"/>
      <dgm:spPr/>
    </dgm:pt>
    <dgm:pt modelId="{CD2AD023-9541-44EE-9D9A-3F9595267B56}" type="pres">
      <dgm:prSet presAssocID="{CECABCB6-1126-48F4-92BE-3A4E4825DA89}" presName="background2" presStyleLbl="node2" presStyleIdx="1" presStyleCnt="3"/>
      <dgm:spPr/>
    </dgm:pt>
    <dgm:pt modelId="{F2A17CB1-AF68-433A-B043-E4259EEDD689}" type="pres">
      <dgm:prSet presAssocID="{CECABCB6-1126-48F4-92BE-3A4E4825DA89}" presName="text2" presStyleLbl="fgAcc2" presStyleIdx="1" presStyleCnt="3">
        <dgm:presLayoutVars>
          <dgm:chPref val="3"/>
        </dgm:presLayoutVars>
      </dgm:prSet>
      <dgm:spPr/>
      <dgm:t>
        <a:bodyPr/>
        <a:lstStyle/>
        <a:p>
          <a:endParaRPr lang="en-US"/>
        </a:p>
      </dgm:t>
    </dgm:pt>
    <dgm:pt modelId="{66BC336D-EB61-4940-A682-17F778A2C57C}" type="pres">
      <dgm:prSet presAssocID="{CECABCB6-1126-48F4-92BE-3A4E4825DA89}" presName="hierChild3" presStyleCnt="0"/>
      <dgm:spPr/>
    </dgm:pt>
    <dgm:pt modelId="{BAD02AFB-6CFE-4A61-AB64-38C06E153E68}" type="pres">
      <dgm:prSet presAssocID="{923C4595-B58B-4E2B-8A79-0CF42A188A2E}" presName="Name17" presStyleLbl="parChTrans1D3" presStyleIdx="1" presStyleCnt="3"/>
      <dgm:spPr/>
      <dgm:t>
        <a:bodyPr/>
        <a:lstStyle/>
        <a:p>
          <a:endParaRPr lang="en-US"/>
        </a:p>
      </dgm:t>
    </dgm:pt>
    <dgm:pt modelId="{942D8450-195E-45C3-ABBD-90163B7D8675}" type="pres">
      <dgm:prSet presAssocID="{068B62A7-CCA7-445A-9354-9B1C5D6B4682}" presName="hierRoot3" presStyleCnt="0"/>
      <dgm:spPr/>
    </dgm:pt>
    <dgm:pt modelId="{717D3880-9A28-4BBA-AAF5-08458F9B8448}" type="pres">
      <dgm:prSet presAssocID="{068B62A7-CCA7-445A-9354-9B1C5D6B4682}" presName="composite3" presStyleCnt="0"/>
      <dgm:spPr/>
    </dgm:pt>
    <dgm:pt modelId="{EF70215E-73FB-4BD7-9186-AEEF3B752901}" type="pres">
      <dgm:prSet presAssocID="{068B62A7-CCA7-445A-9354-9B1C5D6B4682}" presName="background3" presStyleLbl="node3" presStyleIdx="1" presStyleCnt="3"/>
      <dgm:spPr/>
    </dgm:pt>
    <dgm:pt modelId="{6E2ABEAC-E02E-4CE9-BA11-8788B7E61C3F}" type="pres">
      <dgm:prSet presAssocID="{068B62A7-CCA7-445A-9354-9B1C5D6B4682}" presName="text3" presStyleLbl="fgAcc3" presStyleIdx="1" presStyleCnt="3" custScaleX="103308" custScaleY="153078">
        <dgm:presLayoutVars>
          <dgm:chPref val="3"/>
        </dgm:presLayoutVars>
      </dgm:prSet>
      <dgm:spPr/>
      <dgm:t>
        <a:bodyPr/>
        <a:lstStyle/>
        <a:p>
          <a:endParaRPr lang="en-US"/>
        </a:p>
      </dgm:t>
    </dgm:pt>
    <dgm:pt modelId="{1CAC0316-551A-4C3B-8525-2B9CD57EB638}" type="pres">
      <dgm:prSet presAssocID="{068B62A7-CCA7-445A-9354-9B1C5D6B4682}" presName="hierChild4" presStyleCnt="0"/>
      <dgm:spPr/>
    </dgm:pt>
    <dgm:pt modelId="{52D163C1-CC3F-48B2-AE5C-627E66954E50}" type="pres">
      <dgm:prSet presAssocID="{F8718070-0D8A-4E2C-858F-34C3C1A07899}" presName="Name10" presStyleLbl="parChTrans1D2" presStyleIdx="2" presStyleCnt="3"/>
      <dgm:spPr/>
      <dgm:t>
        <a:bodyPr/>
        <a:lstStyle/>
        <a:p>
          <a:endParaRPr lang="en-US"/>
        </a:p>
      </dgm:t>
    </dgm:pt>
    <dgm:pt modelId="{595DF139-F41E-4DD1-B86B-42170A3ABD39}" type="pres">
      <dgm:prSet presAssocID="{E3F0D48D-EA09-4DB2-BC64-1F5884470121}" presName="hierRoot2" presStyleCnt="0"/>
      <dgm:spPr/>
    </dgm:pt>
    <dgm:pt modelId="{00921326-BE9C-4E53-A239-B1999CC7C978}" type="pres">
      <dgm:prSet presAssocID="{E3F0D48D-EA09-4DB2-BC64-1F5884470121}" presName="composite2" presStyleCnt="0"/>
      <dgm:spPr/>
    </dgm:pt>
    <dgm:pt modelId="{94842D9A-BB12-4DCF-9C54-E1A48C3185FA}" type="pres">
      <dgm:prSet presAssocID="{E3F0D48D-EA09-4DB2-BC64-1F5884470121}" presName="background2" presStyleLbl="node2" presStyleIdx="2" presStyleCnt="3"/>
      <dgm:spPr/>
    </dgm:pt>
    <dgm:pt modelId="{DE5EE5BC-5D91-4EC4-90E6-B137E7378065}" type="pres">
      <dgm:prSet presAssocID="{E3F0D48D-EA09-4DB2-BC64-1F5884470121}" presName="text2" presStyleLbl="fgAcc2" presStyleIdx="2" presStyleCnt="3">
        <dgm:presLayoutVars>
          <dgm:chPref val="3"/>
        </dgm:presLayoutVars>
      </dgm:prSet>
      <dgm:spPr/>
      <dgm:t>
        <a:bodyPr/>
        <a:lstStyle/>
        <a:p>
          <a:endParaRPr lang="en-US"/>
        </a:p>
      </dgm:t>
    </dgm:pt>
    <dgm:pt modelId="{2297C1B9-F641-4F9F-8955-7E0AA40F6DEF}" type="pres">
      <dgm:prSet presAssocID="{E3F0D48D-EA09-4DB2-BC64-1F5884470121}" presName="hierChild3" presStyleCnt="0"/>
      <dgm:spPr/>
    </dgm:pt>
    <dgm:pt modelId="{1AFEBE8D-94CF-4DEF-8F61-46001573CC20}" type="pres">
      <dgm:prSet presAssocID="{BBABB267-499D-42FA-A7BE-02074ECE22DA}" presName="Name17" presStyleLbl="parChTrans1D3" presStyleIdx="2" presStyleCnt="3"/>
      <dgm:spPr/>
      <dgm:t>
        <a:bodyPr/>
        <a:lstStyle/>
        <a:p>
          <a:endParaRPr lang="en-US"/>
        </a:p>
      </dgm:t>
    </dgm:pt>
    <dgm:pt modelId="{19ED8347-A0C8-4C20-8502-97BEF07A6080}" type="pres">
      <dgm:prSet presAssocID="{08342A9C-B8D5-4A55-99EA-903FE2019FE0}" presName="hierRoot3" presStyleCnt="0"/>
      <dgm:spPr/>
    </dgm:pt>
    <dgm:pt modelId="{A479DB73-9F51-4361-AD16-B0A17699D68C}" type="pres">
      <dgm:prSet presAssocID="{08342A9C-B8D5-4A55-99EA-903FE2019FE0}" presName="composite3" presStyleCnt="0"/>
      <dgm:spPr/>
    </dgm:pt>
    <dgm:pt modelId="{D54734EB-3499-4833-9B3C-A52AD9FD3ECB}" type="pres">
      <dgm:prSet presAssocID="{08342A9C-B8D5-4A55-99EA-903FE2019FE0}" presName="background3" presStyleLbl="node3" presStyleIdx="2" presStyleCnt="3"/>
      <dgm:spPr/>
    </dgm:pt>
    <dgm:pt modelId="{1A17A2F6-E210-4546-8982-748436005332}" type="pres">
      <dgm:prSet presAssocID="{08342A9C-B8D5-4A55-99EA-903FE2019FE0}" presName="text3" presStyleLbl="fgAcc3" presStyleIdx="2" presStyleCnt="3" custScaleX="112578" custScaleY="144594">
        <dgm:presLayoutVars>
          <dgm:chPref val="3"/>
        </dgm:presLayoutVars>
      </dgm:prSet>
      <dgm:spPr/>
      <dgm:t>
        <a:bodyPr/>
        <a:lstStyle/>
        <a:p>
          <a:endParaRPr lang="en-US"/>
        </a:p>
      </dgm:t>
    </dgm:pt>
    <dgm:pt modelId="{C82E077D-1A3E-401E-9D77-80A695DBC06A}" type="pres">
      <dgm:prSet presAssocID="{08342A9C-B8D5-4A55-99EA-903FE2019FE0}" presName="hierChild4" presStyleCnt="0"/>
      <dgm:spPr/>
    </dgm:pt>
  </dgm:ptLst>
  <dgm:cxnLst>
    <dgm:cxn modelId="{7F11E7FA-F110-4BEA-9F1F-AEFBBAA01007}" srcId="{CECABCB6-1126-48F4-92BE-3A4E4825DA89}" destId="{068B62A7-CCA7-445A-9354-9B1C5D6B4682}" srcOrd="0" destOrd="0" parTransId="{923C4595-B58B-4E2B-8A79-0CF42A188A2E}" sibTransId="{0956A9D1-7E02-4EDA-AA1C-E253093C517B}"/>
    <dgm:cxn modelId="{68C1AA8F-8F52-4984-B2BB-4686147F2F7F}" type="presOf" srcId="{7EB52BF9-7E0A-4EB6-9826-FD32B70BD642}" destId="{201DAB82-D0C9-4AEA-B5A5-60A94ADDCAAE}" srcOrd="0" destOrd="0" presId="urn:microsoft.com/office/officeart/2005/8/layout/hierarchy1"/>
    <dgm:cxn modelId="{40947591-8396-47C9-AB56-A625D7334D8E}" srcId="{D13E20D3-0C7B-4164-BD2D-7C6AA6A6CE84}" destId="{E3F0D48D-EA09-4DB2-BC64-1F5884470121}" srcOrd="2" destOrd="0" parTransId="{F8718070-0D8A-4E2C-858F-34C3C1A07899}" sibTransId="{155758AC-31CB-479C-9AEE-CD432C922E3E}"/>
    <dgm:cxn modelId="{9493D7A9-8F2C-4B0F-9220-07B0E88819DA}" type="presOf" srcId="{923C4595-B58B-4E2B-8A79-0CF42A188A2E}" destId="{BAD02AFB-6CFE-4A61-AB64-38C06E153E68}" srcOrd="0" destOrd="0" presId="urn:microsoft.com/office/officeart/2005/8/layout/hierarchy1"/>
    <dgm:cxn modelId="{75483B97-7DF6-4D8D-90AE-DBF903728111}" srcId="{D13E20D3-0C7B-4164-BD2D-7C6AA6A6CE84}" destId="{CECABCB6-1126-48F4-92BE-3A4E4825DA89}" srcOrd="1" destOrd="0" parTransId="{FB18119B-102F-466A-8F80-98226926091C}" sibTransId="{B650573F-994A-4371-AEE0-FBEB36D25258}"/>
    <dgm:cxn modelId="{1EAD9646-0178-4A41-9E75-0B90A8ECD580}" type="presOf" srcId="{7A877F8C-66B8-4FAC-B404-347E12DA3F75}" destId="{A3873CC9-15F4-414E-BEDD-D3C75910E8E5}" srcOrd="0" destOrd="0" presId="urn:microsoft.com/office/officeart/2005/8/layout/hierarchy1"/>
    <dgm:cxn modelId="{933EF5C3-87E2-41CF-9738-A81D692F643B}" type="presOf" srcId="{BBABB267-499D-42FA-A7BE-02074ECE22DA}" destId="{1AFEBE8D-94CF-4DEF-8F61-46001573CC20}" srcOrd="0" destOrd="0" presId="urn:microsoft.com/office/officeart/2005/8/layout/hierarchy1"/>
    <dgm:cxn modelId="{97FFF162-CC45-4CF7-A721-9264F0634EFE}" srcId="{E3F0D48D-EA09-4DB2-BC64-1F5884470121}" destId="{08342A9C-B8D5-4A55-99EA-903FE2019FE0}" srcOrd="0" destOrd="0" parTransId="{BBABB267-499D-42FA-A7BE-02074ECE22DA}" sibTransId="{E3AE5396-C9FB-478C-8A80-4DF459D38B34}"/>
    <dgm:cxn modelId="{2F5BC0BB-9CB3-4D1C-9D22-390ED747E12F}" srcId="{7EB52BF9-7E0A-4EB6-9826-FD32B70BD642}" destId="{D13E20D3-0C7B-4164-BD2D-7C6AA6A6CE84}" srcOrd="0" destOrd="0" parTransId="{2EC7B9A1-5C5A-4B71-A6E8-6FC9883898DE}" sibTransId="{F8820E5D-83E4-4248-8570-F14D20296DFB}"/>
    <dgm:cxn modelId="{800C3014-B7DC-442B-ACC3-5EB35F5A8EC8}" type="presOf" srcId="{CECABCB6-1126-48F4-92BE-3A4E4825DA89}" destId="{F2A17CB1-AF68-433A-B043-E4259EEDD689}" srcOrd="0" destOrd="0" presId="urn:microsoft.com/office/officeart/2005/8/layout/hierarchy1"/>
    <dgm:cxn modelId="{E31F6812-82AA-4EE4-A71F-C1B2D2A6195B}" srcId="{39B3CA23-85EF-44C6-B933-A9A2A65C2E0B}" destId="{B2F3B654-BF6A-4CD0-B6DD-E34A8C5FBEF3}" srcOrd="0" destOrd="0" parTransId="{7A877F8C-66B8-4FAC-B404-347E12DA3F75}" sibTransId="{F944FC07-9DA2-4B5E-BF53-BFAAD75E2F8C}"/>
    <dgm:cxn modelId="{D1F56455-223F-47EB-AF03-15A5472CC7C1}" type="presOf" srcId="{D13E20D3-0C7B-4164-BD2D-7C6AA6A6CE84}" destId="{DF55D3C0-1347-4A41-9512-3ED01FF026C7}" srcOrd="0" destOrd="0" presId="urn:microsoft.com/office/officeart/2005/8/layout/hierarchy1"/>
    <dgm:cxn modelId="{2C4A584B-889C-43D6-9576-200D29CC7D57}" type="presOf" srcId="{B2F3B654-BF6A-4CD0-B6DD-E34A8C5FBEF3}" destId="{4EF7D3BC-1E62-4C7F-83E1-7AD477E4142C}" srcOrd="0" destOrd="0" presId="urn:microsoft.com/office/officeart/2005/8/layout/hierarchy1"/>
    <dgm:cxn modelId="{86088900-2C7E-46EB-BBA7-38B03F771BFC}" type="presOf" srcId="{E3F0D48D-EA09-4DB2-BC64-1F5884470121}" destId="{DE5EE5BC-5D91-4EC4-90E6-B137E7378065}" srcOrd="0" destOrd="0" presId="urn:microsoft.com/office/officeart/2005/8/layout/hierarchy1"/>
    <dgm:cxn modelId="{33B3AEED-14EB-4C93-89AD-59AEF57FA240}" type="presOf" srcId="{39B3CA23-85EF-44C6-B933-A9A2A65C2E0B}" destId="{EB0DA4BC-D6D2-47A8-9BF9-EC0F0C8F73A7}" srcOrd="0" destOrd="0" presId="urn:microsoft.com/office/officeart/2005/8/layout/hierarchy1"/>
    <dgm:cxn modelId="{B0007F00-A57D-4AA7-A557-FE701417E35B}" type="presOf" srcId="{FB18119B-102F-466A-8F80-98226926091C}" destId="{019C49AE-2AD6-4ABB-9463-AE4E4470363F}" srcOrd="0" destOrd="0" presId="urn:microsoft.com/office/officeart/2005/8/layout/hierarchy1"/>
    <dgm:cxn modelId="{C408684A-83BB-4A88-9D19-9BE6A6F40B33}" type="presOf" srcId="{08342A9C-B8D5-4A55-99EA-903FE2019FE0}" destId="{1A17A2F6-E210-4546-8982-748436005332}" srcOrd="0" destOrd="0" presId="urn:microsoft.com/office/officeart/2005/8/layout/hierarchy1"/>
    <dgm:cxn modelId="{B684CF61-755E-4763-A2E6-2BCCCEADA942}" type="presOf" srcId="{068B62A7-CCA7-445A-9354-9B1C5D6B4682}" destId="{6E2ABEAC-E02E-4CE9-BA11-8788B7E61C3F}" srcOrd="0" destOrd="0" presId="urn:microsoft.com/office/officeart/2005/8/layout/hierarchy1"/>
    <dgm:cxn modelId="{6008627D-B18C-469B-9E45-4DCD6EE3D4B2}" srcId="{D13E20D3-0C7B-4164-BD2D-7C6AA6A6CE84}" destId="{39B3CA23-85EF-44C6-B933-A9A2A65C2E0B}" srcOrd="0" destOrd="0" parTransId="{222F4F6B-66D5-4ACF-8625-D346CB64F77F}" sibTransId="{32EE986D-D406-4575-94D2-3F9C4D54D45B}"/>
    <dgm:cxn modelId="{700A6CAD-41D3-4B94-A381-F1172A775959}" type="presOf" srcId="{F8718070-0D8A-4E2C-858F-34C3C1A07899}" destId="{52D163C1-CC3F-48B2-AE5C-627E66954E50}" srcOrd="0" destOrd="0" presId="urn:microsoft.com/office/officeart/2005/8/layout/hierarchy1"/>
    <dgm:cxn modelId="{4CE92FA6-1296-4D1A-A779-FFE8FAA64D8C}" type="presOf" srcId="{222F4F6B-66D5-4ACF-8625-D346CB64F77F}" destId="{74CF1BB3-C8FB-4D93-8FC5-966C3B9919E0}" srcOrd="0" destOrd="0" presId="urn:microsoft.com/office/officeart/2005/8/layout/hierarchy1"/>
    <dgm:cxn modelId="{5808F80D-DDEE-4FEB-AE17-EDB44ECBE915}" type="presParOf" srcId="{201DAB82-D0C9-4AEA-B5A5-60A94ADDCAAE}" destId="{9B8886DD-EA7E-4727-ABE3-9F198957B05E}" srcOrd="0" destOrd="0" presId="urn:microsoft.com/office/officeart/2005/8/layout/hierarchy1"/>
    <dgm:cxn modelId="{2B8535DB-2484-4F9D-BD22-4CC50C0A6594}" type="presParOf" srcId="{9B8886DD-EA7E-4727-ABE3-9F198957B05E}" destId="{984FBD7D-7581-4153-84B0-383E507880D7}" srcOrd="0" destOrd="0" presId="urn:microsoft.com/office/officeart/2005/8/layout/hierarchy1"/>
    <dgm:cxn modelId="{EF3DEEE4-26FD-4C17-B48E-5E3AAA9152F5}" type="presParOf" srcId="{984FBD7D-7581-4153-84B0-383E507880D7}" destId="{CFEBE7C5-2888-4CC5-90D5-F9597B17A93C}" srcOrd="0" destOrd="0" presId="urn:microsoft.com/office/officeart/2005/8/layout/hierarchy1"/>
    <dgm:cxn modelId="{D5553F18-12C7-47C8-A617-87BE4B77B913}" type="presParOf" srcId="{984FBD7D-7581-4153-84B0-383E507880D7}" destId="{DF55D3C0-1347-4A41-9512-3ED01FF026C7}" srcOrd="1" destOrd="0" presId="urn:microsoft.com/office/officeart/2005/8/layout/hierarchy1"/>
    <dgm:cxn modelId="{D5646E0D-3722-4658-8CE4-23D9AD205DBB}" type="presParOf" srcId="{9B8886DD-EA7E-4727-ABE3-9F198957B05E}" destId="{76D7C02C-2380-42A0-95FF-6BAA812D1861}" srcOrd="1" destOrd="0" presId="urn:microsoft.com/office/officeart/2005/8/layout/hierarchy1"/>
    <dgm:cxn modelId="{30E063F4-CE7F-450F-9CAF-C01C7901F8F5}" type="presParOf" srcId="{76D7C02C-2380-42A0-95FF-6BAA812D1861}" destId="{74CF1BB3-C8FB-4D93-8FC5-966C3B9919E0}" srcOrd="0" destOrd="0" presId="urn:microsoft.com/office/officeart/2005/8/layout/hierarchy1"/>
    <dgm:cxn modelId="{960099FD-298A-43FD-A4A3-28F9A8B2B455}" type="presParOf" srcId="{76D7C02C-2380-42A0-95FF-6BAA812D1861}" destId="{D7304F09-1E3B-4E31-BCF6-84C13AE87574}" srcOrd="1" destOrd="0" presId="urn:microsoft.com/office/officeart/2005/8/layout/hierarchy1"/>
    <dgm:cxn modelId="{442408C4-34D5-4BB6-9584-EBAD632725C2}" type="presParOf" srcId="{D7304F09-1E3B-4E31-BCF6-84C13AE87574}" destId="{1F7276CE-C281-4AB3-B49B-FC0E3275819E}" srcOrd="0" destOrd="0" presId="urn:microsoft.com/office/officeart/2005/8/layout/hierarchy1"/>
    <dgm:cxn modelId="{C421B9C2-E4B0-41DE-8234-0A375BCCEE19}" type="presParOf" srcId="{1F7276CE-C281-4AB3-B49B-FC0E3275819E}" destId="{E637C15A-61DC-4A1D-9989-13707AEDF332}" srcOrd="0" destOrd="0" presId="urn:microsoft.com/office/officeart/2005/8/layout/hierarchy1"/>
    <dgm:cxn modelId="{AF18A57B-C0B4-4F66-BB50-9F835D45E751}" type="presParOf" srcId="{1F7276CE-C281-4AB3-B49B-FC0E3275819E}" destId="{EB0DA4BC-D6D2-47A8-9BF9-EC0F0C8F73A7}" srcOrd="1" destOrd="0" presId="urn:microsoft.com/office/officeart/2005/8/layout/hierarchy1"/>
    <dgm:cxn modelId="{D7D73E4D-A342-42DA-9A80-836DEA7AADEA}" type="presParOf" srcId="{D7304F09-1E3B-4E31-BCF6-84C13AE87574}" destId="{FC4CBCF8-5CDF-4A82-B5A2-921BBA9C432A}" srcOrd="1" destOrd="0" presId="urn:microsoft.com/office/officeart/2005/8/layout/hierarchy1"/>
    <dgm:cxn modelId="{3FD1D2AD-EC0D-4857-AB72-F87280C8573E}" type="presParOf" srcId="{FC4CBCF8-5CDF-4A82-B5A2-921BBA9C432A}" destId="{A3873CC9-15F4-414E-BEDD-D3C75910E8E5}" srcOrd="0" destOrd="0" presId="urn:microsoft.com/office/officeart/2005/8/layout/hierarchy1"/>
    <dgm:cxn modelId="{7208294A-978D-429B-A1F6-BE4091AFA53C}" type="presParOf" srcId="{FC4CBCF8-5CDF-4A82-B5A2-921BBA9C432A}" destId="{C26C405E-04F7-43AF-B510-9FF914F1061C}" srcOrd="1" destOrd="0" presId="urn:microsoft.com/office/officeart/2005/8/layout/hierarchy1"/>
    <dgm:cxn modelId="{82FDFDAA-403D-4063-8701-2BA4233D52E7}" type="presParOf" srcId="{C26C405E-04F7-43AF-B510-9FF914F1061C}" destId="{26366DB8-D37F-4841-B3A0-EF047555B224}" srcOrd="0" destOrd="0" presId="urn:microsoft.com/office/officeart/2005/8/layout/hierarchy1"/>
    <dgm:cxn modelId="{0BCAC255-373C-46DB-A0F0-5191BFDDB1F9}" type="presParOf" srcId="{26366DB8-D37F-4841-B3A0-EF047555B224}" destId="{4DA796D4-2692-4793-9A92-5D9DD771D4AC}" srcOrd="0" destOrd="0" presId="urn:microsoft.com/office/officeart/2005/8/layout/hierarchy1"/>
    <dgm:cxn modelId="{327466E6-80B0-4902-B63C-D0BC7B787FC9}" type="presParOf" srcId="{26366DB8-D37F-4841-B3A0-EF047555B224}" destId="{4EF7D3BC-1E62-4C7F-83E1-7AD477E4142C}" srcOrd="1" destOrd="0" presId="urn:microsoft.com/office/officeart/2005/8/layout/hierarchy1"/>
    <dgm:cxn modelId="{50C8A7F0-8F55-48DB-BC95-299D203373D7}" type="presParOf" srcId="{C26C405E-04F7-43AF-B510-9FF914F1061C}" destId="{6CFDFC0B-AAFD-4EF7-8925-DB4A92505812}" srcOrd="1" destOrd="0" presId="urn:microsoft.com/office/officeart/2005/8/layout/hierarchy1"/>
    <dgm:cxn modelId="{496E6874-4A40-4C75-A63F-F698E051ECB1}" type="presParOf" srcId="{76D7C02C-2380-42A0-95FF-6BAA812D1861}" destId="{019C49AE-2AD6-4ABB-9463-AE4E4470363F}" srcOrd="2" destOrd="0" presId="urn:microsoft.com/office/officeart/2005/8/layout/hierarchy1"/>
    <dgm:cxn modelId="{569C26CE-7FCB-4D10-9F92-A61E72940AC8}" type="presParOf" srcId="{76D7C02C-2380-42A0-95FF-6BAA812D1861}" destId="{78CD4728-596C-43AC-A584-8F742E4A2198}" srcOrd="3" destOrd="0" presId="urn:microsoft.com/office/officeart/2005/8/layout/hierarchy1"/>
    <dgm:cxn modelId="{6CA0AEFC-9B92-4827-B9BD-5922D2C44298}" type="presParOf" srcId="{78CD4728-596C-43AC-A584-8F742E4A2198}" destId="{421E80E0-CA53-4D4E-9D6F-69CF509B091B}" srcOrd="0" destOrd="0" presId="urn:microsoft.com/office/officeart/2005/8/layout/hierarchy1"/>
    <dgm:cxn modelId="{31DB663B-79AD-4E5C-A52C-BC843C2B35A2}" type="presParOf" srcId="{421E80E0-CA53-4D4E-9D6F-69CF509B091B}" destId="{CD2AD023-9541-44EE-9D9A-3F9595267B56}" srcOrd="0" destOrd="0" presId="urn:microsoft.com/office/officeart/2005/8/layout/hierarchy1"/>
    <dgm:cxn modelId="{82C16FB8-C936-4771-BE82-32D2A569DFDD}" type="presParOf" srcId="{421E80E0-CA53-4D4E-9D6F-69CF509B091B}" destId="{F2A17CB1-AF68-433A-B043-E4259EEDD689}" srcOrd="1" destOrd="0" presId="urn:microsoft.com/office/officeart/2005/8/layout/hierarchy1"/>
    <dgm:cxn modelId="{24C2574D-C9A8-4233-A9AF-479946CFCC57}" type="presParOf" srcId="{78CD4728-596C-43AC-A584-8F742E4A2198}" destId="{66BC336D-EB61-4940-A682-17F778A2C57C}" srcOrd="1" destOrd="0" presId="urn:microsoft.com/office/officeart/2005/8/layout/hierarchy1"/>
    <dgm:cxn modelId="{807FE7A6-7FCD-47BA-86AC-5F0E07479556}" type="presParOf" srcId="{66BC336D-EB61-4940-A682-17F778A2C57C}" destId="{BAD02AFB-6CFE-4A61-AB64-38C06E153E68}" srcOrd="0" destOrd="0" presId="urn:microsoft.com/office/officeart/2005/8/layout/hierarchy1"/>
    <dgm:cxn modelId="{4A1A3705-554F-4AEF-9150-9F0A06B2BBFB}" type="presParOf" srcId="{66BC336D-EB61-4940-A682-17F778A2C57C}" destId="{942D8450-195E-45C3-ABBD-90163B7D8675}" srcOrd="1" destOrd="0" presId="urn:microsoft.com/office/officeart/2005/8/layout/hierarchy1"/>
    <dgm:cxn modelId="{2827ED5C-04E6-425B-995E-EEA734EB7D1F}" type="presParOf" srcId="{942D8450-195E-45C3-ABBD-90163B7D8675}" destId="{717D3880-9A28-4BBA-AAF5-08458F9B8448}" srcOrd="0" destOrd="0" presId="urn:microsoft.com/office/officeart/2005/8/layout/hierarchy1"/>
    <dgm:cxn modelId="{71B6608C-9624-4330-81E1-04146162443E}" type="presParOf" srcId="{717D3880-9A28-4BBA-AAF5-08458F9B8448}" destId="{EF70215E-73FB-4BD7-9186-AEEF3B752901}" srcOrd="0" destOrd="0" presId="urn:microsoft.com/office/officeart/2005/8/layout/hierarchy1"/>
    <dgm:cxn modelId="{63F9D41A-D6E6-4045-AFF3-9928FC9F0333}" type="presParOf" srcId="{717D3880-9A28-4BBA-AAF5-08458F9B8448}" destId="{6E2ABEAC-E02E-4CE9-BA11-8788B7E61C3F}" srcOrd="1" destOrd="0" presId="urn:microsoft.com/office/officeart/2005/8/layout/hierarchy1"/>
    <dgm:cxn modelId="{9971C54A-0551-458D-9ACF-EE95A594BE2E}" type="presParOf" srcId="{942D8450-195E-45C3-ABBD-90163B7D8675}" destId="{1CAC0316-551A-4C3B-8525-2B9CD57EB638}" srcOrd="1" destOrd="0" presId="urn:microsoft.com/office/officeart/2005/8/layout/hierarchy1"/>
    <dgm:cxn modelId="{80E3CD48-6BD7-47E4-B3E1-FC34BFA72A54}" type="presParOf" srcId="{76D7C02C-2380-42A0-95FF-6BAA812D1861}" destId="{52D163C1-CC3F-48B2-AE5C-627E66954E50}" srcOrd="4" destOrd="0" presId="urn:microsoft.com/office/officeart/2005/8/layout/hierarchy1"/>
    <dgm:cxn modelId="{C3EB1354-FD6D-49CE-80B4-EE49424F9D2B}" type="presParOf" srcId="{76D7C02C-2380-42A0-95FF-6BAA812D1861}" destId="{595DF139-F41E-4DD1-B86B-42170A3ABD39}" srcOrd="5" destOrd="0" presId="urn:microsoft.com/office/officeart/2005/8/layout/hierarchy1"/>
    <dgm:cxn modelId="{25D6DAA5-EFAB-4300-BB3F-ECAE04B8EBAE}" type="presParOf" srcId="{595DF139-F41E-4DD1-B86B-42170A3ABD39}" destId="{00921326-BE9C-4E53-A239-B1999CC7C978}" srcOrd="0" destOrd="0" presId="urn:microsoft.com/office/officeart/2005/8/layout/hierarchy1"/>
    <dgm:cxn modelId="{ABA1AA81-5854-4FA6-A771-BA36167F5FD5}" type="presParOf" srcId="{00921326-BE9C-4E53-A239-B1999CC7C978}" destId="{94842D9A-BB12-4DCF-9C54-E1A48C3185FA}" srcOrd="0" destOrd="0" presId="urn:microsoft.com/office/officeart/2005/8/layout/hierarchy1"/>
    <dgm:cxn modelId="{D0F39A49-E9FE-418A-986E-55E7B298DF98}" type="presParOf" srcId="{00921326-BE9C-4E53-A239-B1999CC7C978}" destId="{DE5EE5BC-5D91-4EC4-90E6-B137E7378065}" srcOrd="1" destOrd="0" presId="urn:microsoft.com/office/officeart/2005/8/layout/hierarchy1"/>
    <dgm:cxn modelId="{E9AEA909-F1C1-4FAA-A1AB-32281ACD15E2}" type="presParOf" srcId="{595DF139-F41E-4DD1-B86B-42170A3ABD39}" destId="{2297C1B9-F641-4F9F-8955-7E0AA40F6DEF}" srcOrd="1" destOrd="0" presId="urn:microsoft.com/office/officeart/2005/8/layout/hierarchy1"/>
    <dgm:cxn modelId="{7E1E91FA-9394-4A8A-BE0D-8D88540BEDA0}" type="presParOf" srcId="{2297C1B9-F641-4F9F-8955-7E0AA40F6DEF}" destId="{1AFEBE8D-94CF-4DEF-8F61-46001573CC20}" srcOrd="0" destOrd="0" presId="urn:microsoft.com/office/officeart/2005/8/layout/hierarchy1"/>
    <dgm:cxn modelId="{0931EEA0-5F2D-4AD0-B877-BAD3FD63B0FF}" type="presParOf" srcId="{2297C1B9-F641-4F9F-8955-7E0AA40F6DEF}" destId="{19ED8347-A0C8-4C20-8502-97BEF07A6080}" srcOrd="1" destOrd="0" presId="urn:microsoft.com/office/officeart/2005/8/layout/hierarchy1"/>
    <dgm:cxn modelId="{5446C700-B6BE-45B4-8CD7-A75AC82E4CE8}" type="presParOf" srcId="{19ED8347-A0C8-4C20-8502-97BEF07A6080}" destId="{A479DB73-9F51-4361-AD16-B0A17699D68C}" srcOrd="0" destOrd="0" presId="urn:microsoft.com/office/officeart/2005/8/layout/hierarchy1"/>
    <dgm:cxn modelId="{E00D526A-9A2D-4FDB-B8FB-111E280C9718}" type="presParOf" srcId="{A479DB73-9F51-4361-AD16-B0A17699D68C}" destId="{D54734EB-3499-4833-9B3C-A52AD9FD3ECB}" srcOrd="0" destOrd="0" presId="urn:microsoft.com/office/officeart/2005/8/layout/hierarchy1"/>
    <dgm:cxn modelId="{A94291CE-5BF7-4D30-854D-2C12F4C5D276}" type="presParOf" srcId="{A479DB73-9F51-4361-AD16-B0A17699D68C}" destId="{1A17A2F6-E210-4546-8982-748436005332}" srcOrd="1" destOrd="0" presId="urn:microsoft.com/office/officeart/2005/8/layout/hierarchy1"/>
    <dgm:cxn modelId="{5B92DC9C-7CCA-4328-9A01-7C8EC564D6D0}" type="presParOf" srcId="{19ED8347-A0C8-4C20-8502-97BEF07A6080}" destId="{C82E077D-1A3E-401E-9D77-80A695DBC06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B52BF9-7E0A-4EB6-9826-FD32B70BD64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13E20D3-0C7B-4164-BD2D-7C6AA6A6CE84}">
      <dgm:prSet phldrT="[Text]"/>
      <dgm:spPr/>
      <dgm:t>
        <a:bodyPr/>
        <a:lstStyle/>
        <a:p>
          <a:r>
            <a:rPr lang="en-US" dirty="0" smtClean="0"/>
            <a:t>Branches of spatial statistics</a:t>
          </a:r>
          <a:endParaRPr lang="en-US" dirty="0"/>
        </a:p>
      </dgm:t>
    </dgm:pt>
    <dgm:pt modelId="{2EC7B9A1-5C5A-4B71-A6E8-6FC9883898DE}" type="parTrans" cxnId="{2F5BC0BB-9CB3-4D1C-9D22-390ED747E12F}">
      <dgm:prSet/>
      <dgm:spPr/>
      <dgm:t>
        <a:bodyPr/>
        <a:lstStyle/>
        <a:p>
          <a:endParaRPr lang="en-US"/>
        </a:p>
      </dgm:t>
    </dgm:pt>
    <dgm:pt modelId="{F8820E5D-83E4-4248-8570-F14D20296DFB}" type="sibTrans" cxnId="{2F5BC0BB-9CB3-4D1C-9D22-390ED747E12F}">
      <dgm:prSet/>
      <dgm:spPr/>
      <dgm:t>
        <a:bodyPr/>
        <a:lstStyle/>
        <a:p>
          <a:endParaRPr lang="en-US"/>
        </a:p>
      </dgm:t>
    </dgm:pt>
    <dgm:pt modelId="{39B3CA23-85EF-44C6-B933-A9A2A65C2E0B}">
      <dgm:prSet phldrT="[Text]"/>
      <dgm:spPr/>
      <dgm:t>
        <a:bodyPr/>
        <a:lstStyle/>
        <a:p>
          <a:r>
            <a:rPr lang="en-US" dirty="0" smtClean="0"/>
            <a:t>Continuous spatial analysis</a:t>
          </a:r>
          <a:endParaRPr lang="en-US" dirty="0"/>
        </a:p>
      </dgm:t>
    </dgm:pt>
    <dgm:pt modelId="{222F4F6B-66D5-4ACF-8625-D346CB64F77F}" type="parTrans" cxnId="{6008627D-B18C-469B-9E45-4DCD6EE3D4B2}">
      <dgm:prSet/>
      <dgm:spPr/>
      <dgm:t>
        <a:bodyPr/>
        <a:lstStyle/>
        <a:p>
          <a:endParaRPr lang="en-US"/>
        </a:p>
      </dgm:t>
    </dgm:pt>
    <dgm:pt modelId="{32EE986D-D406-4575-94D2-3F9C4D54D45B}" type="sibTrans" cxnId="{6008627D-B18C-469B-9E45-4DCD6EE3D4B2}">
      <dgm:prSet/>
      <dgm:spPr/>
      <dgm:t>
        <a:bodyPr/>
        <a:lstStyle/>
        <a:p>
          <a:endParaRPr lang="en-US"/>
        </a:p>
      </dgm:t>
    </dgm:pt>
    <dgm:pt modelId="{CECABCB6-1126-48F4-92BE-3A4E4825DA89}">
      <dgm:prSet phldrT="[Text]"/>
      <dgm:spPr/>
      <dgm:t>
        <a:bodyPr/>
        <a:lstStyle/>
        <a:p>
          <a:r>
            <a:rPr lang="en-US" dirty="0" smtClean="0"/>
            <a:t>Discrete spatial analysis</a:t>
          </a:r>
          <a:endParaRPr lang="en-US" dirty="0"/>
        </a:p>
      </dgm:t>
    </dgm:pt>
    <dgm:pt modelId="{FB18119B-102F-466A-8F80-98226926091C}" type="parTrans" cxnId="{75483B97-7DF6-4D8D-90AE-DBF903728111}">
      <dgm:prSet/>
      <dgm:spPr/>
      <dgm:t>
        <a:bodyPr/>
        <a:lstStyle/>
        <a:p>
          <a:endParaRPr lang="en-US"/>
        </a:p>
      </dgm:t>
    </dgm:pt>
    <dgm:pt modelId="{B650573F-994A-4371-AEE0-FBEB36D25258}" type="sibTrans" cxnId="{75483B97-7DF6-4D8D-90AE-DBF903728111}">
      <dgm:prSet/>
      <dgm:spPr/>
      <dgm:t>
        <a:bodyPr/>
        <a:lstStyle/>
        <a:p>
          <a:endParaRPr lang="en-US"/>
        </a:p>
      </dgm:t>
    </dgm:pt>
    <dgm:pt modelId="{E3F0D48D-EA09-4DB2-BC64-1F5884470121}">
      <dgm:prSet/>
      <dgm:spPr/>
      <dgm:t>
        <a:bodyPr/>
        <a:lstStyle/>
        <a:p>
          <a:r>
            <a:rPr lang="en-US" smtClean="0"/>
            <a:t>Spatial point processes</a:t>
          </a:r>
          <a:endParaRPr lang="en-US" dirty="0" smtClean="0"/>
        </a:p>
      </dgm:t>
    </dgm:pt>
    <dgm:pt modelId="{F8718070-0D8A-4E2C-858F-34C3C1A07899}" type="parTrans" cxnId="{40947591-8396-47C9-AB56-A625D7334D8E}">
      <dgm:prSet/>
      <dgm:spPr/>
      <dgm:t>
        <a:bodyPr/>
        <a:lstStyle/>
        <a:p>
          <a:endParaRPr lang="en-US"/>
        </a:p>
      </dgm:t>
    </dgm:pt>
    <dgm:pt modelId="{155758AC-31CB-479C-9AEE-CD432C922E3E}" type="sibTrans" cxnId="{40947591-8396-47C9-AB56-A625D7334D8E}">
      <dgm:prSet/>
      <dgm:spPr/>
      <dgm:t>
        <a:bodyPr/>
        <a:lstStyle/>
        <a:p>
          <a:endParaRPr lang="en-US"/>
        </a:p>
      </dgm:t>
    </dgm:pt>
    <dgm:pt modelId="{B2F3B654-BF6A-4CD0-B6DD-E34A8C5FBEF3}">
      <dgm:prSet/>
      <dgm:spPr/>
      <dgm:t>
        <a:bodyPr/>
        <a:lstStyle/>
        <a:p>
          <a:endParaRPr lang="en-US" dirty="0"/>
        </a:p>
      </dgm:t>
    </dgm:pt>
    <dgm:pt modelId="{7A877F8C-66B8-4FAC-B404-347E12DA3F75}" type="parTrans" cxnId="{E31F6812-82AA-4EE4-A71F-C1B2D2A6195B}">
      <dgm:prSet/>
      <dgm:spPr/>
      <dgm:t>
        <a:bodyPr/>
        <a:lstStyle/>
        <a:p>
          <a:endParaRPr lang="en-US"/>
        </a:p>
      </dgm:t>
    </dgm:pt>
    <dgm:pt modelId="{F944FC07-9DA2-4B5E-BF53-BFAAD75E2F8C}" type="sibTrans" cxnId="{E31F6812-82AA-4EE4-A71F-C1B2D2A6195B}">
      <dgm:prSet/>
      <dgm:spPr/>
      <dgm:t>
        <a:bodyPr/>
        <a:lstStyle/>
        <a:p>
          <a:endParaRPr lang="en-US"/>
        </a:p>
      </dgm:t>
    </dgm:pt>
    <dgm:pt modelId="{068B62A7-CCA7-445A-9354-9B1C5D6B4682}">
      <dgm:prSet/>
      <dgm:spPr/>
      <dgm:t>
        <a:bodyPr/>
        <a:lstStyle/>
        <a:p>
          <a:endParaRPr lang="en-US" dirty="0"/>
        </a:p>
      </dgm:t>
    </dgm:pt>
    <dgm:pt modelId="{923C4595-B58B-4E2B-8A79-0CF42A188A2E}" type="parTrans" cxnId="{7F11E7FA-F110-4BEA-9F1F-AEFBBAA01007}">
      <dgm:prSet/>
      <dgm:spPr/>
      <dgm:t>
        <a:bodyPr/>
        <a:lstStyle/>
        <a:p>
          <a:endParaRPr lang="en-US"/>
        </a:p>
      </dgm:t>
    </dgm:pt>
    <dgm:pt modelId="{0956A9D1-7E02-4EDA-AA1C-E253093C517B}" type="sibTrans" cxnId="{7F11E7FA-F110-4BEA-9F1F-AEFBBAA01007}">
      <dgm:prSet/>
      <dgm:spPr/>
      <dgm:t>
        <a:bodyPr/>
        <a:lstStyle/>
        <a:p>
          <a:endParaRPr lang="en-US"/>
        </a:p>
      </dgm:t>
    </dgm:pt>
    <dgm:pt modelId="{08342A9C-B8D5-4A55-99EA-903FE2019FE0}">
      <dgm:prSet/>
      <dgm:spPr/>
      <dgm:t>
        <a:bodyPr/>
        <a:lstStyle/>
        <a:p>
          <a:endParaRPr lang="en-US" dirty="0"/>
        </a:p>
      </dgm:t>
    </dgm:pt>
    <dgm:pt modelId="{BBABB267-499D-42FA-A7BE-02074ECE22DA}" type="parTrans" cxnId="{97FFF162-CC45-4CF7-A721-9264F0634EFE}">
      <dgm:prSet/>
      <dgm:spPr/>
      <dgm:t>
        <a:bodyPr/>
        <a:lstStyle/>
        <a:p>
          <a:endParaRPr lang="en-US"/>
        </a:p>
      </dgm:t>
    </dgm:pt>
    <dgm:pt modelId="{E3AE5396-C9FB-478C-8A80-4DF459D38B34}" type="sibTrans" cxnId="{97FFF162-CC45-4CF7-A721-9264F0634EFE}">
      <dgm:prSet/>
      <dgm:spPr/>
      <dgm:t>
        <a:bodyPr/>
        <a:lstStyle/>
        <a:p>
          <a:endParaRPr lang="en-US"/>
        </a:p>
      </dgm:t>
    </dgm:pt>
    <dgm:pt modelId="{201DAB82-D0C9-4AEA-B5A5-60A94ADDCAAE}" type="pres">
      <dgm:prSet presAssocID="{7EB52BF9-7E0A-4EB6-9826-FD32B70BD642}" presName="hierChild1" presStyleCnt="0">
        <dgm:presLayoutVars>
          <dgm:chPref val="1"/>
          <dgm:dir/>
          <dgm:animOne val="branch"/>
          <dgm:animLvl val="lvl"/>
          <dgm:resizeHandles/>
        </dgm:presLayoutVars>
      </dgm:prSet>
      <dgm:spPr/>
      <dgm:t>
        <a:bodyPr/>
        <a:lstStyle/>
        <a:p>
          <a:endParaRPr lang="en-US"/>
        </a:p>
      </dgm:t>
    </dgm:pt>
    <dgm:pt modelId="{9B8886DD-EA7E-4727-ABE3-9F198957B05E}" type="pres">
      <dgm:prSet presAssocID="{D13E20D3-0C7B-4164-BD2D-7C6AA6A6CE84}" presName="hierRoot1" presStyleCnt="0"/>
      <dgm:spPr/>
    </dgm:pt>
    <dgm:pt modelId="{984FBD7D-7581-4153-84B0-383E507880D7}" type="pres">
      <dgm:prSet presAssocID="{D13E20D3-0C7B-4164-BD2D-7C6AA6A6CE84}" presName="composite" presStyleCnt="0"/>
      <dgm:spPr/>
    </dgm:pt>
    <dgm:pt modelId="{CFEBE7C5-2888-4CC5-90D5-F9597B17A93C}" type="pres">
      <dgm:prSet presAssocID="{D13E20D3-0C7B-4164-BD2D-7C6AA6A6CE84}" presName="background" presStyleLbl="node0" presStyleIdx="0" presStyleCnt="1"/>
      <dgm:spPr/>
    </dgm:pt>
    <dgm:pt modelId="{DF55D3C0-1347-4A41-9512-3ED01FF026C7}" type="pres">
      <dgm:prSet presAssocID="{D13E20D3-0C7B-4164-BD2D-7C6AA6A6CE84}" presName="text" presStyleLbl="fgAcc0" presStyleIdx="0" presStyleCnt="1" custScaleX="348699">
        <dgm:presLayoutVars>
          <dgm:chPref val="3"/>
        </dgm:presLayoutVars>
      </dgm:prSet>
      <dgm:spPr/>
      <dgm:t>
        <a:bodyPr/>
        <a:lstStyle/>
        <a:p>
          <a:endParaRPr lang="en-US"/>
        </a:p>
      </dgm:t>
    </dgm:pt>
    <dgm:pt modelId="{76D7C02C-2380-42A0-95FF-6BAA812D1861}" type="pres">
      <dgm:prSet presAssocID="{D13E20D3-0C7B-4164-BD2D-7C6AA6A6CE84}" presName="hierChild2" presStyleCnt="0"/>
      <dgm:spPr/>
    </dgm:pt>
    <dgm:pt modelId="{74CF1BB3-C8FB-4D93-8FC5-966C3B9919E0}" type="pres">
      <dgm:prSet presAssocID="{222F4F6B-66D5-4ACF-8625-D346CB64F77F}" presName="Name10" presStyleLbl="parChTrans1D2" presStyleIdx="0" presStyleCnt="3"/>
      <dgm:spPr/>
      <dgm:t>
        <a:bodyPr/>
        <a:lstStyle/>
        <a:p>
          <a:endParaRPr lang="en-US"/>
        </a:p>
      </dgm:t>
    </dgm:pt>
    <dgm:pt modelId="{D7304F09-1E3B-4E31-BCF6-84C13AE87574}" type="pres">
      <dgm:prSet presAssocID="{39B3CA23-85EF-44C6-B933-A9A2A65C2E0B}" presName="hierRoot2" presStyleCnt="0"/>
      <dgm:spPr/>
    </dgm:pt>
    <dgm:pt modelId="{1F7276CE-C281-4AB3-B49B-FC0E3275819E}" type="pres">
      <dgm:prSet presAssocID="{39B3CA23-85EF-44C6-B933-A9A2A65C2E0B}" presName="composite2" presStyleCnt="0"/>
      <dgm:spPr/>
    </dgm:pt>
    <dgm:pt modelId="{E637C15A-61DC-4A1D-9989-13707AEDF332}" type="pres">
      <dgm:prSet presAssocID="{39B3CA23-85EF-44C6-B933-A9A2A65C2E0B}" presName="background2" presStyleLbl="node2" presStyleIdx="0" presStyleCnt="3"/>
      <dgm:spPr/>
    </dgm:pt>
    <dgm:pt modelId="{EB0DA4BC-D6D2-47A8-9BF9-EC0F0C8F73A7}" type="pres">
      <dgm:prSet presAssocID="{39B3CA23-85EF-44C6-B933-A9A2A65C2E0B}" presName="text2" presStyleLbl="fgAcc2" presStyleIdx="0" presStyleCnt="3">
        <dgm:presLayoutVars>
          <dgm:chPref val="3"/>
        </dgm:presLayoutVars>
      </dgm:prSet>
      <dgm:spPr/>
      <dgm:t>
        <a:bodyPr/>
        <a:lstStyle/>
        <a:p>
          <a:endParaRPr lang="en-US"/>
        </a:p>
      </dgm:t>
    </dgm:pt>
    <dgm:pt modelId="{FC4CBCF8-5CDF-4A82-B5A2-921BBA9C432A}" type="pres">
      <dgm:prSet presAssocID="{39B3CA23-85EF-44C6-B933-A9A2A65C2E0B}" presName="hierChild3" presStyleCnt="0"/>
      <dgm:spPr/>
    </dgm:pt>
    <dgm:pt modelId="{A3873CC9-15F4-414E-BEDD-D3C75910E8E5}" type="pres">
      <dgm:prSet presAssocID="{7A877F8C-66B8-4FAC-B404-347E12DA3F75}" presName="Name17" presStyleLbl="parChTrans1D3" presStyleIdx="0" presStyleCnt="3"/>
      <dgm:spPr/>
      <dgm:t>
        <a:bodyPr/>
        <a:lstStyle/>
        <a:p>
          <a:endParaRPr lang="en-US"/>
        </a:p>
      </dgm:t>
    </dgm:pt>
    <dgm:pt modelId="{C26C405E-04F7-43AF-B510-9FF914F1061C}" type="pres">
      <dgm:prSet presAssocID="{B2F3B654-BF6A-4CD0-B6DD-E34A8C5FBEF3}" presName="hierRoot3" presStyleCnt="0"/>
      <dgm:spPr/>
    </dgm:pt>
    <dgm:pt modelId="{26366DB8-D37F-4841-B3A0-EF047555B224}" type="pres">
      <dgm:prSet presAssocID="{B2F3B654-BF6A-4CD0-B6DD-E34A8C5FBEF3}" presName="composite3" presStyleCnt="0"/>
      <dgm:spPr/>
    </dgm:pt>
    <dgm:pt modelId="{4DA796D4-2692-4793-9A92-5D9DD771D4AC}" type="pres">
      <dgm:prSet presAssocID="{B2F3B654-BF6A-4CD0-B6DD-E34A8C5FBEF3}" presName="background3" presStyleLbl="node3" presStyleIdx="0" presStyleCnt="3"/>
      <dgm:spPr/>
    </dgm:pt>
    <dgm:pt modelId="{4EF7D3BC-1E62-4C7F-83E1-7AD477E4142C}" type="pres">
      <dgm:prSet presAssocID="{B2F3B654-BF6A-4CD0-B6DD-E34A8C5FBEF3}" presName="text3" presStyleLbl="fgAcc3" presStyleIdx="0" presStyleCnt="3" custScaleX="103070" custScaleY="156203">
        <dgm:presLayoutVars>
          <dgm:chPref val="3"/>
        </dgm:presLayoutVars>
      </dgm:prSet>
      <dgm:spPr/>
      <dgm:t>
        <a:bodyPr/>
        <a:lstStyle/>
        <a:p>
          <a:endParaRPr lang="en-US"/>
        </a:p>
      </dgm:t>
    </dgm:pt>
    <dgm:pt modelId="{6CFDFC0B-AAFD-4EF7-8925-DB4A92505812}" type="pres">
      <dgm:prSet presAssocID="{B2F3B654-BF6A-4CD0-B6DD-E34A8C5FBEF3}" presName="hierChild4" presStyleCnt="0"/>
      <dgm:spPr/>
    </dgm:pt>
    <dgm:pt modelId="{019C49AE-2AD6-4ABB-9463-AE4E4470363F}" type="pres">
      <dgm:prSet presAssocID="{FB18119B-102F-466A-8F80-98226926091C}" presName="Name10" presStyleLbl="parChTrans1D2" presStyleIdx="1" presStyleCnt="3"/>
      <dgm:spPr/>
      <dgm:t>
        <a:bodyPr/>
        <a:lstStyle/>
        <a:p>
          <a:endParaRPr lang="en-US"/>
        </a:p>
      </dgm:t>
    </dgm:pt>
    <dgm:pt modelId="{78CD4728-596C-43AC-A584-8F742E4A2198}" type="pres">
      <dgm:prSet presAssocID="{CECABCB6-1126-48F4-92BE-3A4E4825DA89}" presName="hierRoot2" presStyleCnt="0"/>
      <dgm:spPr/>
    </dgm:pt>
    <dgm:pt modelId="{421E80E0-CA53-4D4E-9D6F-69CF509B091B}" type="pres">
      <dgm:prSet presAssocID="{CECABCB6-1126-48F4-92BE-3A4E4825DA89}" presName="composite2" presStyleCnt="0"/>
      <dgm:spPr/>
    </dgm:pt>
    <dgm:pt modelId="{CD2AD023-9541-44EE-9D9A-3F9595267B56}" type="pres">
      <dgm:prSet presAssocID="{CECABCB6-1126-48F4-92BE-3A4E4825DA89}" presName="background2" presStyleLbl="node2" presStyleIdx="1" presStyleCnt="3"/>
      <dgm:spPr/>
    </dgm:pt>
    <dgm:pt modelId="{F2A17CB1-AF68-433A-B043-E4259EEDD689}" type="pres">
      <dgm:prSet presAssocID="{CECABCB6-1126-48F4-92BE-3A4E4825DA89}" presName="text2" presStyleLbl="fgAcc2" presStyleIdx="1" presStyleCnt="3">
        <dgm:presLayoutVars>
          <dgm:chPref val="3"/>
        </dgm:presLayoutVars>
      </dgm:prSet>
      <dgm:spPr/>
      <dgm:t>
        <a:bodyPr/>
        <a:lstStyle/>
        <a:p>
          <a:endParaRPr lang="en-US"/>
        </a:p>
      </dgm:t>
    </dgm:pt>
    <dgm:pt modelId="{66BC336D-EB61-4940-A682-17F778A2C57C}" type="pres">
      <dgm:prSet presAssocID="{CECABCB6-1126-48F4-92BE-3A4E4825DA89}" presName="hierChild3" presStyleCnt="0"/>
      <dgm:spPr/>
    </dgm:pt>
    <dgm:pt modelId="{BAD02AFB-6CFE-4A61-AB64-38C06E153E68}" type="pres">
      <dgm:prSet presAssocID="{923C4595-B58B-4E2B-8A79-0CF42A188A2E}" presName="Name17" presStyleLbl="parChTrans1D3" presStyleIdx="1" presStyleCnt="3"/>
      <dgm:spPr/>
      <dgm:t>
        <a:bodyPr/>
        <a:lstStyle/>
        <a:p>
          <a:endParaRPr lang="en-US"/>
        </a:p>
      </dgm:t>
    </dgm:pt>
    <dgm:pt modelId="{942D8450-195E-45C3-ABBD-90163B7D8675}" type="pres">
      <dgm:prSet presAssocID="{068B62A7-CCA7-445A-9354-9B1C5D6B4682}" presName="hierRoot3" presStyleCnt="0"/>
      <dgm:spPr/>
    </dgm:pt>
    <dgm:pt modelId="{717D3880-9A28-4BBA-AAF5-08458F9B8448}" type="pres">
      <dgm:prSet presAssocID="{068B62A7-CCA7-445A-9354-9B1C5D6B4682}" presName="composite3" presStyleCnt="0"/>
      <dgm:spPr/>
    </dgm:pt>
    <dgm:pt modelId="{EF70215E-73FB-4BD7-9186-AEEF3B752901}" type="pres">
      <dgm:prSet presAssocID="{068B62A7-CCA7-445A-9354-9B1C5D6B4682}" presName="background3" presStyleLbl="node3" presStyleIdx="1" presStyleCnt="3"/>
      <dgm:spPr/>
    </dgm:pt>
    <dgm:pt modelId="{6E2ABEAC-E02E-4CE9-BA11-8788B7E61C3F}" type="pres">
      <dgm:prSet presAssocID="{068B62A7-CCA7-445A-9354-9B1C5D6B4682}" presName="text3" presStyleLbl="fgAcc3" presStyleIdx="1" presStyleCnt="3" custScaleX="103308" custScaleY="153078">
        <dgm:presLayoutVars>
          <dgm:chPref val="3"/>
        </dgm:presLayoutVars>
      </dgm:prSet>
      <dgm:spPr/>
      <dgm:t>
        <a:bodyPr/>
        <a:lstStyle/>
        <a:p>
          <a:endParaRPr lang="en-US"/>
        </a:p>
      </dgm:t>
    </dgm:pt>
    <dgm:pt modelId="{1CAC0316-551A-4C3B-8525-2B9CD57EB638}" type="pres">
      <dgm:prSet presAssocID="{068B62A7-CCA7-445A-9354-9B1C5D6B4682}" presName="hierChild4" presStyleCnt="0"/>
      <dgm:spPr/>
    </dgm:pt>
    <dgm:pt modelId="{52D163C1-CC3F-48B2-AE5C-627E66954E50}" type="pres">
      <dgm:prSet presAssocID="{F8718070-0D8A-4E2C-858F-34C3C1A07899}" presName="Name10" presStyleLbl="parChTrans1D2" presStyleIdx="2" presStyleCnt="3"/>
      <dgm:spPr/>
      <dgm:t>
        <a:bodyPr/>
        <a:lstStyle/>
        <a:p>
          <a:endParaRPr lang="en-US"/>
        </a:p>
      </dgm:t>
    </dgm:pt>
    <dgm:pt modelId="{595DF139-F41E-4DD1-B86B-42170A3ABD39}" type="pres">
      <dgm:prSet presAssocID="{E3F0D48D-EA09-4DB2-BC64-1F5884470121}" presName="hierRoot2" presStyleCnt="0"/>
      <dgm:spPr/>
    </dgm:pt>
    <dgm:pt modelId="{00921326-BE9C-4E53-A239-B1999CC7C978}" type="pres">
      <dgm:prSet presAssocID="{E3F0D48D-EA09-4DB2-BC64-1F5884470121}" presName="composite2" presStyleCnt="0"/>
      <dgm:spPr/>
    </dgm:pt>
    <dgm:pt modelId="{94842D9A-BB12-4DCF-9C54-E1A48C3185FA}" type="pres">
      <dgm:prSet presAssocID="{E3F0D48D-EA09-4DB2-BC64-1F5884470121}" presName="background2" presStyleLbl="node2" presStyleIdx="2" presStyleCnt="3"/>
      <dgm:spPr/>
    </dgm:pt>
    <dgm:pt modelId="{DE5EE5BC-5D91-4EC4-90E6-B137E7378065}" type="pres">
      <dgm:prSet presAssocID="{E3F0D48D-EA09-4DB2-BC64-1F5884470121}" presName="text2" presStyleLbl="fgAcc2" presStyleIdx="2" presStyleCnt="3">
        <dgm:presLayoutVars>
          <dgm:chPref val="3"/>
        </dgm:presLayoutVars>
      </dgm:prSet>
      <dgm:spPr/>
      <dgm:t>
        <a:bodyPr/>
        <a:lstStyle/>
        <a:p>
          <a:endParaRPr lang="en-US"/>
        </a:p>
      </dgm:t>
    </dgm:pt>
    <dgm:pt modelId="{2297C1B9-F641-4F9F-8955-7E0AA40F6DEF}" type="pres">
      <dgm:prSet presAssocID="{E3F0D48D-EA09-4DB2-BC64-1F5884470121}" presName="hierChild3" presStyleCnt="0"/>
      <dgm:spPr/>
    </dgm:pt>
    <dgm:pt modelId="{1AFEBE8D-94CF-4DEF-8F61-46001573CC20}" type="pres">
      <dgm:prSet presAssocID="{BBABB267-499D-42FA-A7BE-02074ECE22DA}" presName="Name17" presStyleLbl="parChTrans1D3" presStyleIdx="2" presStyleCnt="3"/>
      <dgm:spPr/>
      <dgm:t>
        <a:bodyPr/>
        <a:lstStyle/>
        <a:p>
          <a:endParaRPr lang="en-US"/>
        </a:p>
      </dgm:t>
    </dgm:pt>
    <dgm:pt modelId="{19ED8347-A0C8-4C20-8502-97BEF07A6080}" type="pres">
      <dgm:prSet presAssocID="{08342A9C-B8D5-4A55-99EA-903FE2019FE0}" presName="hierRoot3" presStyleCnt="0"/>
      <dgm:spPr/>
    </dgm:pt>
    <dgm:pt modelId="{A479DB73-9F51-4361-AD16-B0A17699D68C}" type="pres">
      <dgm:prSet presAssocID="{08342A9C-B8D5-4A55-99EA-903FE2019FE0}" presName="composite3" presStyleCnt="0"/>
      <dgm:spPr/>
    </dgm:pt>
    <dgm:pt modelId="{D54734EB-3499-4833-9B3C-A52AD9FD3ECB}" type="pres">
      <dgm:prSet presAssocID="{08342A9C-B8D5-4A55-99EA-903FE2019FE0}" presName="background3" presStyleLbl="node3" presStyleIdx="2" presStyleCnt="3"/>
      <dgm:spPr/>
    </dgm:pt>
    <dgm:pt modelId="{1A17A2F6-E210-4546-8982-748436005332}" type="pres">
      <dgm:prSet presAssocID="{08342A9C-B8D5-4A55-99EA-903FE2019FE0}" presName="text3" presStyleLbl="fgAcc3" presStyleIdx="2" presStyleCnt="3" custScaleX="112578" custScaleY="144594">
        <dgm:presLayoutVars>
          <dgm:chPref val="3"/>
        </dgm:presLayoutVars>
      </dgm:prSet>
      <dgm:spPr/>
      <dgm:t>
        <a:bodyPr/>
        <a:lstStyle/>
        <a:p>
          <a:endParaRPr lang="en-US"/>
        </a:p>
      </dgm:t>
    </dgm:pt>
    <dgm:pt modelId="{C82E077D-1A3E-401E-9D77-80A695DBC06A}" type="pres">
      <dgm:prSet presAssocID="{08342A9C-B8D5-4A55-99EA-903FE2019FE0}" presName="hierChild4" presStyleCnt="0"/>
      <dgm:spPr/>
    </dgm:pt>
  </dgm:ptLst>
  <dgm:cxnLst>
    <dgm:cxn modelId="{56B18889-3B1E-4F5B-8683-73D75F41647F}" type="presOf" srcId="{222F4F6B-66D5-4ACF-8625-D346CB64F77F}" destId="{74CF1BB3-C8FB-4D93-8FC5-966C3B9919E0}" srcOrd="0" destOrd="0" presId="urn:microsoft.com/office/officeart/2005/8/layout/hierarchy1"/>
    <dgm:cxn modelId="{C667DB1B-AF66-45E3-A713-D7F0521AB872}" type="presOf" srcId="{BBABB267-499D-42FA-A7BE-02074ECE22DA}" destId="{1AFEBE8D-94CF-4DEF-8F61-46001573CC20}" srcOrd="0" destOrd="0" presId="urn:microsoft.com/office/officeart/2005/8/layout/hierarchy1"/>
    <dgm:cxn modelId="{2F5BC0BB-9CB3-4D1C-9D22-390ED747E12F}" srcId="{7EB52BF9-7E0A-4EB6-9826-FD32B70BD642}" destId="{D13E20D3-0C7B-4164-BD2D-7C6AA6A6CE84}" srcOrd="0" destOrd="0" parTransId="{2EC7B9A1-5C5A-4B71-A6E8-6FC9883898DE}" sibTransId="{F8820E5D-83E4-4248-8570-F14D20296DFB}"/>
    <dgm:cxn modelId="{5456B55C-F679-4297-BADA-C8083A56DC57}" type="presOf" srcId="{39B3CA23-85EF-44C6-B933-A9A2A65C2E0B}" destId="{EB0DA4BC-D6D2-47A8-9BF9-EC0F0C8F73A7}" srcOrd="0" destOrd="0" presId="urn:microsoft.com/office/officeart/2005/8/layout/hierarchy1"/>
    <dgm:cxn modelId="{1E112692-32BB-45B7-99E9-40B80B50AEE2}" type="presOf" srcId="{08342A9C-B8D5-4A55-99EA-903FE2019FE0}" destId="{1A17A2F6-E210-4546-8982-748436005332}" srcOrd="0" destOrd="0" presId="urn:microsoft.com/office/officeart/2005/8/layout/hierarchy1"/>
    <dgm:cxn modelId="{712518D0-77C9-4525-86D1-E99F6B77BFF3}" type="presOf" srcId="{7A877F8C-66B8-4FAC-B404-347E12DA3F75}" destId="{A3873CC9-15F4-414E-BEDD-D3C75910E8E5}" srcOrd="0" destOrd="0" presId="urn:microsoft.com/office/officeart/2005/8/layout/hierarchy1"/>
    <dgm:cxn modelId="{373D09F5-F500-4A52-AE5B-C175B0E34CCB}" type="presOf" srcId="{D13E20D3-0C7B-4164-BD2D-7C6AA6A6CE84}" destId="{DF55D3C0-1347-4A41-9512-3ED01FF026C7}" srcOrd="0" destOrd="0" presId="urn:microsoft.com/office/officeart/2005/8/layout/hierarchy1"/>
    <dgm:cxn modelId="{7CD04145-D630-47C8-8138-D83F17E8ED99}" type="presOf" srcId="{FB18119B-102F-466A-8F80-98226926091C}" destId="{019C49AE-2AD6-4ABB-9463-AE4E4470363F}" srcOrd="0" destOrd="0" presId="urn:microsoft.com/office/officeart/2005/8/layout/hierarchy1"/>
    <dgm:cxn modelId="{40947591-8396-47C9-AB56-A625D7334D8E}" srcId="{D13E20D3-0C7B-4164-BD2D-7C6AA6A6CE84}" destId="{E3F0D48D-EA09-4DB2-BC64-1F5884470121}" srcOrd="2" destOrd="0" parTransId="{F8718070-0D8A-4E2C-858F-34C3C1A07899}" sibTransId="{155758AC-31CB-479C-9AEE-CD432C922E3E}"/>
    <dgm:cxn modelId="{97FFF162-CC45-4CF7-A721-9264F0634EFE}" srcId="{E3F0D48D-EA09-4DB2-BC64-1F5884470121}" destId="{08342A9C-B8D5-4A55-99EA-903FE2019FE0}" srcOrd="0" destOrd="0" parTransId="{BBABB267-499D-42FA-A7BE-02074ECE22DA}" sibTransId="{E3AE5396-C9FB-478C-8A80-4DF459D38B34}"/>
    <dgm:cxn modelId="{75483B97-7DF6-4D8D-90AE-DBF903728111}" srcId="{D13E20D3-0C7B-4164-BD2D-7C6AA6A6CE84}" destId="{CECABCB6-1126-48F4-92BE-3A4E4825DA89}" srcOrd="1" destOrd="0" parTransId="{FB18119B-102F-466A-8F80-98226926091C}" sibTransId="{B650573F-994A-4371-AEE0-FBEB36D25258}"/>
    <dgm:cxn modelId="{D3A45FC3-5640-4494-8D2B-121F84E6FADC}" type="presOf" srcId="{068B62A7-CCA7-445A-9354-9B1C5D6B4682}" destId="{6E2ABEAC-E02E-4CE9-BA11-8788B7E61C3F}" srcOrd="0" destOrd="0" presId="urn:microsoft.com/office/officeart/2005/8/layout/hierarchy1"/>
    <dgm:cxn modelId="{084D213D-9106-45F3-A14F-6D2BD2DD0A41}" type="presOf" srcId="{B2F3B654-BF6A-4CD0-B6DD-E34A8C5FBEF3}" destId="{4EF7D3BC-1E62-4C7F-83E1-7AD477E4142C}" srcOrd="0" destOrd="0" presId="urn:microsoft.com/office/officeart/2005/8/layout/hierarchy1"/>
    <dgm:cxn modelId="{523BA0A6-6EA6-44F0-98CD-FF34873403B2}" type="presOf" srcId="{F8718070-0D8A-4E2C-858F-34C3C1A07899}" destId="{52D163C1-CC3F-48B2-AE5C-627E66954E50}" srcOrd="0" destOrd="0" presId="urn:microsoft.com/office/officeart/2005/8/layout/hierarchy1"/>
    <dgm:cxn modelId="{F0FB9EF4-CD82-4FC8-AED2-3E4EE17656F1}" type="presOf" srcId="{923C4595-B58B-4E2B-8A79-0CF42A188A2E}" destId="{BAD02AFB-6CFE-4A61-AB64-38C06E153E68}" srcOrd="0" destOrd="0" presId="urn:microsoft.com/office/officeart/2005/8/layout/hierarchy1"/>
    <dgm:cxn modelId="{6008627D-B18C-469B-9E45-4DCD6EE3D4B2}" srcId="{D13E20D3-0C7B-4164-BD2D-7C6AA6A6CE84}" destId="{39B3CA23-85EF-44C6-B933-A9A2A65C2E0B}" srcOrd="0" destOrd="0" parTransId="{222F4F6B-66D5-4ACF-8625-D346CB64F77F}" sibTransId="{32EE986D-D406-4575-94D2-3F9C4D54D45B}"/>
    <dgm:cxn modelId="{F8BD171B-1E35-41A7-BD35-02BDE2EC526A}" type="presOf" srcId="{E3F0D48D-EA09-4DB2-BC64-1F5884470121}" destId="{DE5EE5BC-5D91-4EC4-90E6-B137E7378065}" srcOrd="0" destOrd="0" presId="urn:microsoft.com/office/officeart/2005/8/layout/hierarchy1"/>
    <dgm:cxn modelId="{7F11E7FA-F110-4BEA-9F1F-AEFBBAA01007}" srcId="{CECABCB6-1126-48F4-92BE-3A4E4825DA89}" destId="{068B62A7-CCA7-445A-9354-9B1C5D6B4682}" srcOrd="0" destOrd="0" parTransId="{923C4595-B58B-4E2B-8A79-0CF42A188A2E}" sibTransId="{0956A9D1-7E02-4EDA-AA1C-E253093C517B}"/>
    <dgm:cxn modelId="{A96E8C21-41A7-4D17-9850-29B897D10A8E}" type="presOf" srcId="{CECABCB6-1126-48F4-92BE-3A4E4825DA89}" destId="{F2A17CB1-AF68-433A-B043-E4259EEDD689}" srcOrd="0" destOrd="0" presId="urn:microsoft.com/office/officeart/2005/8/layout/hierarchy1"/>
    <dgm:cxn modelId="{E470BC09-D534-41A1-AAFE-8792916A409B}" type="presOf" srcId="{7EB52BF9-7E0A-4EB6-9826-FD32B70BD642}" destId="{201DAB82-D0C9-4AEA-B5A5-60A94ADDCAAE}" srcOrd="0" destOrd="0" presId="urn:microsoft.com/office/officeart/2005/8/layout/hierarchy1"/>
    <dgm:cxn modelId="{E31F6812-82AA-4EE4-A71F-C1B2D2A6195B}" srcId="{39B3CA23-85EF-44C6-B933-A9A2A65C2E0B}" destId="{B2F3B654-BF6A-4CD0-B6DD-E34A8C5FBEF3}" srcOrd="0" destOrd="0" parTransId="{7A877F8C-66B8-4FAC-B404-347E12DA3F75}" sibTransId="{F944FC07-9DA2-4B5E-BF53-BFAAD75E2F8C}"/>
    <dgm:cxn modelId="{C64514B2-0ACF-48DD-81C9-C04CC03725F6}" type="presParOf" srcId="{201DAB82-D0C9-4AEA-B5A5-60A94ADDCAAE}" destId="{9B8886DD-EA7E-4727-ABE3-9F198957B05E}" srcOrd="0" destOrd="0" presId="urn:microsoft.com/office/officeart/2005/8/layout/hierarchy1"/>
    <dgm:cxn modelId="{C1045BD3-2137-4E86-8643-96CCB2140DA8}" type="presParOf" srcId="{9B8886DD-EA7E-4727-ABE3-9F198957B05E}" destId="{984FBD7D-7581-4153-84B0-383E507880D7}" srcOrd="0" destOrd="0" presId="urn:microsoft.com/office/officeart/2005/8/layout/hierarchy1"/>
    <dgm:cxn modelId="{A407B7A3-4C43-4668-B614-C1144E15017F}" type="presParOf" srcId="{984FBD7D-7581-4153-84B0-383E507880D7}" destId="{CFEBE7C5-2888-4CC5-90D5-F9597B17A93C}" srcOrd="0" destOrd="0" presId="urn:microsoft.com/office/officeart/2005/8/layout/hierarchy1"/>
    <dgm:cxn modelId="{09A5DB88-7233-438F-84C0-C89D0B460CFC}" type="presParOf" srcId="{984FBD7D-7581-4153-84B0-383E507880D7}" destId="{DF55D3C0-1347-4A41-9512-3ED01FF026C7}" srcOrd="1" destOrd="0" presId="urn:microsoft.com/office/officeart/2005/8/layout/hierarchy1"/>
    <dgm:cxn modelId="{D40000FD-CC74-41D8-A3BF-E1D88F77344E}" type="presParOf" srcId="{9B8886DD-EA7E-4727-ABE3-9F198957B05E}" destId="{76D7C02C-2380-42A0-95FF-6BAA812D1861}" srcOrd="1" destOrd="0" presId="urn:microsoft.com/office/officeart/2005/8/layout/hierarchy1"/>
    <dgm:cxn modelId="{3EF1AEF5-4904-4044-A34D-23BB700E5030}" type="presParOf" srcId="{76D7C02C-2380-42A0-95FF-6BAA812D1861}" destId="{74CF1BB3-C8FB-4D93-8FC5-966C3B9919E0}" srcOrd="0" destOrd="0" presId="urn:microsoft.com/office/officeart/2005/8/layout/hierarchy1"/>
    <dgm:cxn modelId="{C4F80CEB-6651-4ACB-8D48-6490C7F5757A}" type="presParOf" srcId="{76D7C02C-2380-42A0-95FF-6BAA812D1861}" destId="{D7304F09-1E3B-4E31-BCF6-84C13AE87574}" srcOrd="1" destOrd="0" presId="urn:microsoft.com/office/officeart/2005/8/layout/hierarchy1"/>
    <dgm:cxn modelId="{B6979273-6E8E-43AE-A997-F80F4BCCFF59}" type="presParOf" srcId="{D7304F09-1E3B-4E31-BCF6-84C13AE87574}" destId="{1F7276CE-C281-4AB3-B49B-FC0E3275819E}" srcOrd="0" destOrd="0" presId="urn:microsoft.com/office/officeart/2005/8/layout/hierarchy1"/>
    <dgm:cxn modelId="{2E5C443C-798A-47A4-A0BF-44211E6CA9FB}" type="presParOf" srcId="{1F7276CE-C281-4AB3-B49B-FC0E3275819E}" destId="{E637C15A-61DC-4A1D-9989-13707AEDF332}" srcOrd="0" destOrd="0" presId="urn:microsoft.com/office/officeart/2005/8/layout/hierarchy1"/>
    <dgm:cxn modelId="{4E047225-EDEC-47A0-A07E-4CD24A1D9E4A}" type="presParOf" srcId="{1F7276CE-C281-4AB3-B49B-FC0E3275819E}" destId="{EB0DA4BC-D6D2-47A8-9BF9-EC0F0C8F73A7}" srcOrd="1" destOrd="0" presId="urn:microsoft.com/office/officeart/2005/8/layout/hierarchy1"/>
    <dgm:cxn modelId="{00F4C42E-0483-49C5-9197-3EC304B5EB3C}" type="presParOf" srcId="{D7304F09-1E3B-4E31-BCF6-84C13AE87574}" destId="{FC4CBCF8-5CDF-4A82-B5A2-921BBA9C432A}" srcOrd="1" destOrd="0" presId="urn:microsoft.com/office/officeart/2005/8/layout/hierarchy1"/>
    <dgm:cxn modelId="{FD036DD8-1080-4FE5-9D05-170FEC20CA1B}" type="presParOf" srcId="{FC4CBCF8-5CDF-4A82-B5A2-921BBA9C432A}" destId="{A3873CC9-15F4-414E-BEDD-D3C75910E8E5}" srcOrd="0" destOrd="0" presId="urn:microsoft.com/office/officeart/2005/8/layout/hierarchy1"/>
    <dgm:cxn modelId="{94FE503C-87A7-48F9-A0DC-43E23F84B078}" type="presParOf" srcId="{FC4CBCF8-5CDF-4A82-B5A2-921BBA9C432A}" destId="{C26C405E-04F7-43AF-B510-9FF914F1061C}" srcOrd="1" destOrd="0" presId="urn:microsoft.com/office/officeart/2005/8/layout/hierarchy1"/>
    <dgm:cxn modelId="{CBAEB268-F9AC-48FC-9DC0-6E186D0A9991}" type="presParOf" srcId="{C26C405E-04F7-43AF-B510-9FF914F1061C}" destId="{26366DB8-D37F-4841-B3A0-EF047555B224}" srcOrd="0" destOrd="0" presId="urn:microsoft.com/office/officeart/2005/8/layout/hierarchy1"/>
    <dgm:cxn modelId="{0A1208B8-326C-4140-8460-AFB642635FA6}" type="presParOf" srcId="{26366DB8-D37F-4841-B3A0-EF047555B224}" destId="{4DA796D4-2692-4793-9A92-5D9DD771D4AC}" srcOrd="0" destOrd="0" presId="urn:microsoft.com/office/officeart/2005/8/layout/hierarchy1"/>
    <dgm:cxn modelId="{268B3FAD-6350-4E20-91FE-DBF2FFC10695}" type="presParOf" srcId="{26366DB8-D37F-4841-B3A0-EF047555B224}" destId="{4EF7D3BC-1E62-4C7F-83E1-7AD477E4142C}" srcOrd="1" destOrd="0" presId="urn:microsoft.com/office/officeart/2005/8/layout/hierarchy1"/>
    <dgm:cxn modelId="{09F5E5D6-330D-4DBA-8C78-CC0A5E75B40A}" type="presParOf" srcId="{C26C405E-04F7-43AF-B510-9FF914F1061C}" destId="{6CFDFC0B-AAFD-4EF7-8925-DB4A92505812}" srcOrd="1" destOrd="0" presId="urn:microsoft.com/office/officeart/2005/8/layout/hierarchy1"/>
    <dgm:cxn modelId="{B95A6878-D3AB-44E0-9F7A-C20ECF3BD540}" type="presParOf" srcId="{76D7C02C-2380-42A0-95FF-6BAA812D1861}" destId="{019C49AE-2AD6-4ABB-9463-AE4E4470363F}" srcOrd="2" destOrd="0" presId="urn:microsoft.com/office/officeart/2005/8/layout/hierarchy1"/>
    <dgm:cxn modelId="{32657735-C71B-4280-8684-0CE609DB5917}" type="presParOf" srcId="{76D7C02C-2380-42A0-95FF-6BAA812D1861}" destId="{78CD4728-596C-43AC-A584-8F742E4A2198}" srcOrd="3" destOrd="0" presId="urn:microsoft.com/office/officeart/2005/8/layout/hierarchy1"/>
    <dgm:cxn modelId="{4214F57F-E532-4CA7-8788-DBC0E02EFD7F}" type="presParOf" srcId="{78CD4728-596C-43AC-A584-8F742E4A2198}" destId="{421E80E0-CA53-4D4E-9D6F-69CF509B091B}" srcOrd="0" destOrd="0" presId="urn:microsoft.com/office/officeart/2005/8/layout/hierarchy1"/>
    <dgm:cxn modelId="{EE12C218-F02B-4410-9796-E6E4578D6031}" type="presParOf" srcId="{421E80E0-CA53-4D4E-9D6F-69CF509B091B}" destId="{CD2AD023-9541-44EE-9D9A-3F9595267B56}" srcOrd="0" destOrd="0" presId="urn:microsoft.com/office/officeart/2005/8/layout/hierarchy1"/>
    <dgm:cxn modelId="{3AC7F601-9D1F-4E73-A1B8-C8ED5463225E}" type="presParOf" srcId="{421E80E0-CA53-4D4E-9D6F-69CF509B091B}" destId="{F2A17CB1-AF68-433A-B043-E4259EEDD689}" srcOrd="1" destOrd="0" presId="urn:microsoft.com/office/officeart/2005/8/layout/hierarchy1"/>
    <dgm:cxn modelId="{DF06B9BC-1DA3-4CC0-A0F6-42F9A47B5096}" type="presParOf" srcId="{78CD4728-596C-43AC-A584-8F742E4A2198}" destId="{66BC336D-EB61-4940-A682-17F778A2C57C}" srcOrd="1" destOrd="0" presId="urn:microsoft.com/office/officeart/2005/8/layout/hierarchy1"/>
    <dgm:cxn modelId="{ECA61167-C129-411F-AF18-CF1F37520D54}" type="presParOf" srcId="{66BC336D-EB61-4940-A682-17F778A2C57C}" destId="{BAD02AFB-6CFE-4A61-AB64-38C06E153E68}" srcOrd="0" destOrd="0" presId="urn:microsoft.com/office/officeart/2005/8/layout/hierarchy1"/>
    <dgm:cxn modelId="{68FAF2F2-6D79-442B-9A2B-B9678C00D7C3}" type="presParOf" srcId="{66BC336D-EB61-4940-A682-17F778A2C57C}" destId="{942D8450-195E-45C3-ABBD-90163B7D8675}" srcOrd="1" destOrd="0" presId="urn:microsoft.com/office/officeart/2005/8/layout/hierarchy1"/>
    <dgm:cxn modelId="{97A40F9E-1DDF-403E-8CAC-F63953BA90CE}" type="presParOf" srcId="{942D8450-195E-45C3-ABBD-90163B7D8675}" destId="{717D3880-9A28-4BBA-AAF5-08458F9B8448}" srcOrd="0" destOrd="0" presId="urn:microsoft.com/office/officeart/2005/8/layout/hierarchy1"/>
    <dgm:cxn modelId="{DBB8C89F-3E53-450D-B813-740525782DDC}" type="presParOf" srcId="{717D3880-9A28-4BBA-AAF5-08458F9B8448}" destId="{EF70215E-73FB-4BD7-9186-AEEF3B752901}" srcOrd="0" destOrd="0" presId="urn:microsoft.com/office/officeart/2005/8/layout/hierarchy1"/>
    <dgm:cxn modelId="{F6D1546B-3CF2-465B-B2CB-BA90870C3472}" type="presParOf" srcId="{717D3880-9A28-4BBA-AAF5-08458F9B8448}" destId="{6E2ABEAC-E02E-4CE9-BA11-8788B7E61C3F}" srcOrd="1" destOrd="0" presId="urn:microsoft.com/office/officeart/2005/8/layout/hierarchy1"/>
    <dgm:cxn modelId="{D2819510-2810-4B89-ABBF-5FE12619A7FE}" type="presParOf" srcId="{942D8450-195E-45C3-ABBD-90163B7D8675}" destId="{1CAC0316-551A-4C3B-8525-2B9CD57EB638}" srcOrd="1" destOrd="0" presId="urn:microsoft.com/office/officeart/2005/8/layout/hierarchy1"/>
    <dgm:cxn modelId="{2ED30F37-9C7D-41E4-B911-96B8398E6EDE}" type="presParOf" srcId="{76D7C02C-2380-42A0-95FF-6BAA812D1861}" destId="{52D163C1-CC3F-48B2-AE5C-627E66954E50}" srcOrd="4" destOrd="0" presId="urn:microsoft.com/office/officeart/2005/8/layout/hierarchy1"/>
    <dgm:cxn modelId="{292B5F00-05E0-4BD7-807D-A0C1C4575E40}" type="presParOf" srcId="{76D7C02C-2380-42A0-95FF-6BAA812D1861}" destId="{595DF139-F41E-4DD1-B86B-42170A3ABD39}" srcOrd="5" destOrd="0" presId="urn:microsoft.com/office/officeart/2005/8/layout/hierarchy1"/>
    <dgm:cxn modelId="{92C4FC14-FBA7-47E1-ABBD-4D64761ED0F3}" type="presParOf" srcId="{595DF139-F41E-4DD1-B86B-42170A3ABD39}" destId="{00921326-BE9C-4E53-A239-B1999CC7C978}" srcOrd="0" destOrd="0" presId="urn:microsoft.com/office/officeart/2005/8/layout/hierarchy1"/>
    <dgm:cxn modelId="{78ADBBCD-8C04-4DD4-92BE-991D42AA6134}" type="presParOf" srcId="{00921326-BE9C-4E53-A239-B1999CC7C978}" destId="{94842D9A-BB12-4DCF-9C54-E1A48C3185FA}" srcOrd="0" destOrd="0" presId="urn:microsoft.com/office/officeart/2005/8/layout/hierarchy1"/>
    <dgm:cxn modelId="{92BC257D-2BC4-417F-83E3-27547F60940B}" type="presParOf" srcId="{00921326-BE9C-4E53-A239-B1999CC7C978}" destId="{DE5EE5BC-5D91-4EC4-90E6-B137E7378065}" srcOrd="1" destOrd="0" presId="urn:microsoft.com/office/officeart/2005/8/layout/hierarchy1"/>
    <dgm:cxn modelId="{4535B2F8-D942-4D4C-B210-B2322BB427B8}" type="presParOf" srcId="{595DF139-F41E-4DD1-B86B-42170A3ABD39}" destId="{2297C1B9-F641-4F9F-8955-7E0AA40F6DEF}" srcOrd="1" destOrd="0" presId="urn:microsoft.com/office/officeart/2005/8/layout/hierarchy1"/>
    <dgm:cxn modelId="{DCF4F91F-44B9-4CAC-981C-BDE24E60B500}" type="presParOf" srcId="{2297C1B9-F641-4F9F-8955-7E0AA40F6DEF}" destId="{1AFEBE8D-94CF-4DEF-8F61-46001573CC20}" srcOrd="0" destOrd="0" presId="urn:microsoft.com/office/officeart/2005/8/layout/hierarchy1"/>
    <dgm:cxn modelId="{9613DDE5-C428-45FF-901F-7DEB9ADB77FB}" type="presParOf" srcId="{2297C1B9-F641-4F9F-8955-7E0AA40F6DEF}" destId="{19ED8347-A0C8-4C20-8502-97BEF07A6080}" srcOrd="1" destOrd="0" presId="urn:microsoft.com/office/officeart/2005/8/layout/hierarchy1"/>
    <dgm:cxn modelId="{ACEE4D13-16C8-443D-A793-C1AEB6F45657}" type="presParOf" srcId="{19ED8347-A0C8-4C20-8502-97BEF07A6080}" destId="{A479DB73-9F51-4361-AD16-B0A17699D68C}" srcOrd="0" destOrd="0" presId="urn:microsoft.com/office/officeart/2005/8/layout/hierarchy1"/>
    <dgm:cxn modelId="{A0EDD7A2-022C-4906-B690-B354E6891843}" type="presParOf" srcId="{A479DB73-9F51-4361-AD16-B0A17699D68C}" destId="{D54734EB-3499-4833-9B3C-A52AD9FD3ECB}" srcOrd="0" destOrd="0" presId="urn:microsoft.com/office/officeart/2005/8/layout/hierarchy1"/>
    <dgm:cxn modelId="{50299CE7-0A8D-45EB-AE0C-EB6266429166}" type="presParOf" srcId="{A479DB73-9F51-4361-AD16-B0A17699D68C}" destId="{1A17A2F6-E210-4546-8982-748436005332}" srcOrd="1" destOrd="0" presId="urn:microsoft.com/office/officeart/2005/8/layout/hierarchy1"/>
    <dgm:cxn modelId="{56C97CC7-446C-48A2-9CDC-D7FE9BAF97A5}" type="presParOf" srcId="{19ED8347-A0C8-4C20-8502-97BEF07A6080}" destId="{C82E077D-1A3E-401E-9D77-80A695DBC06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DDA5C2-43E1-426B-83A5-50BF7BBC548E}" type="doc">
      <dgm:prSet loTypeId="urn:microsoft.com/office/officeart/2005/8/layout/hProcess9" loCatId="process" qsTypeId="urn:microsoft.com/office/officeart/2005/8/quickstyle/simple1" qsCatId="simple" csTypeId="urn:microsoft.com/office/officeart/2005/8/colors/accent1_2" csCatId="accent1" phldr="1"/>
      <dgm:spPr/>
    </dgm:pt>
    <dgm:pt modelId="{5A45D930-8182-4757-B70D-1BCFD2B1F49D}">
      <dgm:prSet phldrT="[Text]"/>
      <dgm:spPr/>
      <dgm:t>
        <a:bodyPr/>
        <a:lstStyle/>
        <a:p>
          <a:r>
            <a:rPr lang="en-US" dirty="0" smtClean="0"/>
            <a:t>Macro</a:t>
          </a:r>
          <a:endParaRPr lang="en-US" dirty="0"/>
        </a:p>
      </dgm:t>
    </dgm:pt>
    <dgm:pt modelId="{DA15CB9A-89E4-4501-85EA-0C0145B02889}" type="parTrans" cxnId="{AB3BD481-3D54-4FCA-A043-0E09B36D25B7}">
      <dgm:prSet/>
      <dgm:spPr/>
      <dgm:t>
        <a:bodyPr/>
        <a:lstStyle/>
        <a:p>
          <a:endParaRPr lang="en-US"/>
        </a:p>
      </dgm:t>
    </dgm:pt>
    <dgm:pt modelId="{02AA8409-C7F0-4A33-9314-C3A2D5E85031}" type="sibTrans" cxnId="{AB3BD481-3D54-4FCA-A043-0E09B36D25B7}">
      <dgm:prSet/>
      <dgm:spPr/>
      <dgm:t>
        <a:bodyPr/>
        <a:lstStyle/>
        <a:p>
          <a:endParaRPr lang="en-US"/>
        </a:p>
      </dgm:t>
    </dgm:pt>
    <dgm:pt modelId="{3072A312-4760-4BF2-8214-90AE12266A94}">
      <dgm:prSet phldrT="[Text]"/>
      <dgm:spPr/>
      <dgm:t>
        <a:bodyPr/>
        <a:lstStyle/>
        <a:p>
          <a:r>
            <a:rPr lang="en-US" dirty="0" err="1" smtClean="0"/>
            <a:t>Meso</a:t>
          </a:r>
          <a:endParaRPr lang="en-US" dirty="0"/>
        </a:p>
      </dgm:t>
    </dgm:pt>
    <dgm:pt modelId="{0284EF36-C7E4-4905-BD11-8DB43FBFFF90}" type="parTrans" cxnId="{6DAB6AA3-145C-4C46-AC02-48B81D4DC071}">
      <dgm:prSet/>
      <dgm:spPr/>
      <dgm:t>
        <a:bodyPr/>
        <a:lstStyle/>
        <a:p>
          <a:endParaRPr lang="en-US"/>
        </a:p>
      </dgm:t>
    </dgm:pt>
    <dgm:pt modelId="{6F50DEEE-68C6-431B-9EEC-25FD57D71950}" type="sibTrans" cxnId="{6DAB6AA3-145C-4C46-AC02-48B81D4DC071}">
      <dgm:prSet/>
      <dgm:spPr/>
      <dgm:t>
        <a:bodyPr/>
        <a:lstStyle/>
        <a:p>
          <a:endParaRPr lang="en-US"/>
        </a:p>
      </dgm:t>
    </dgm:pt>
    <dgm:pt modelId="{49644446-38E9-4115-A7BF-EE3EEFEF49CD}">
      <dgm:prSet phldrT="[Text]"/>
      <dgm:spPr/>
      <dgm:t>
        <a:bodyPr/>
        <a:lstStyle/>
        <a:p>
          <a:r>
            <a:rPr lang="en-US" dirty="0" smtClean="0"/>
            <a:t>Micro</a:t>
          </a:r>
          <a:endParaRPr lang="en-US" dirty="0"/>
        </a:p>
      </dgm:t>
    </dgm:pt>
    <dgm:pt modelId="{CD0104F6-99B8-4009-8F26-15169970294F}" type="parTrans" cxnId="{76100186-25C7-47B6-BE08-642B4EE9FD36}">
      <dgm:prSet/>
      <dgm:spPr/>
      <dgm:t>
        <a:bodyPr/>
        <a:lstStyle/>
        <a:p>
          <a:endParaRPr lang="en-US"/>
        </a:p>
      </dgm:t>
    </dgm:pt>
    <dgm:pt modelId="{86A7E99D-542F-4A5F-AF1A-E95B5307FA47}" type="sibTrans" cxnId="{76100186-25C7-47B6-BE08-642B4EE9FD36}">
      <dgm:prSet/>
      <dgm:spPr/>
      <dgm:t>
        <a:bodyPr/>
        <a:lstStyle/>
        <a:p>
          <a:endParaRPr lang="en-US"/>
        </a:p>
      </dgm:t>
    </dgm:pt>
    <dgm:pt modelId="{8A1AE4A3-72D4-4DED-856B-7D113BC694FE}" type="pres">
      <dgm:prSet presAssocID="{63DDA5C2-43E1-426B-83A5-50BF7BBC548E}" presName="CompostProcess" presStyleCnt="0">
        <dgm:presLayoutVars>
          <dgm:dir/>
          <dgm:resizeHandles val="exact"/>
        </dgm:presLayoutVars>
      </dgm:prSet>
      <dgm:spPr/>
    </dgm:pt>
    <dgm:pt modelId="{124DD961-12D2-4246-924A-0EE7B64FF57E}" type="pres">
      <dgm:prSet presAssocID="{63DDA5C2-43E1-426B-83A5-50BF7BBC548E}" presName="arrow" presStyleLbl="bgShp" presStyleIdx="0" presStyleCnt="1" custScaleX="117647"/>
      <dgm:spPr/>
    </dgm:pt>
    <dgm:pt modelId="{18A52105-6368-4D81-9564-AF9D04F691C1}" type="pres">
      <dgm:prSet presAssocID="{63DDA5C2-43E1-426B-83A5-50BF7BBC548E}" presName="linearProcess" presStyleCnt="0"/>
      <dgm:spPr/>
    </dgm:pt>
    <dgm:pt modelId="{CA2AA902-4D90-4E1B-B4A8-205493AF611D}" type="pres">
      <dgm:prSet presAssocID="{5A45D930-8182-4757-B70D-1BCFD2B1F49D}" presName="textNode" presStyleLbl="node1" presStyleIdx="0" presStyleCnt="3" custScaleX="76941" custLinFactX="-8082" custLinFactNeighborX="-100000" custLinFactNeighborY="-2710">
        <dgm:presLayoutVars>
          <dgm:bulletEnabled val="1"/>
        </dgm:presLayoutVars>
      </dgm:prSet>
      <dgm:spPr/>
      <dgm:t>
        <a:bodyPr/>
        <a:lstStyle/>
        <a:p>
          <a:endParaRPr lang="en-US"/>
        </a:p>
      </dgm:t>
    </dgm:pt>
    <dgm:pt modelId="{045769E9-B34C-44CD-88AA-198D61353A94}" type="pres">
      <dgm:prSet presAssocID="{02AA8409-C7F0-4A33-9314-C3A2D5E85031}" presName="sibTrans" presStyleCnt="0"/>
      <dgm:spPr/>
    </dgm:pt>
    <dgm:pt modelId="{787B27AD-C943-481E-9693-7029D76C6E21}" type="pres">
      <dgm:prSet presAssocID="{3072A312-4760-4BF2-8214-90AE12266A94}" presName="textNode" presStyleLbl="node1" presStyleIdx="1" presStyleCnt="3" custScaleX="60675">
        <dgm:presLayoutVars>
          <dgm:bulletEnabled val="1"/>
        </dgm:presLayoutVars>
      </dgm:prSet>
      <dgm:spPr/>
      <dgm:t>
        <a:bodyPr/>
        <a:lstStyle/>
        <a:p>
          <a:endParaRPr lang="en-US"/>
        </a:p>
      </dgm:t>
    </dgm:pt>
    <dgm:pt modelId="{D6CF1792-4E10-4EC3-ADC8-E42DEE568C4A}" type="pres">
      <dgm:prSet presAssocID="{6F50DEEE-68C6-431B-9EEC-25FD57D71950}" presName="sibTrans" presStyleCnt="0"/>
      <dgm:spPr/>
    </dgm:pt>
    <dgm:pt modelId="{15D4E9D9-742D-40A7-9554-F2ACCF4B05E5}" type="pres">
      <dgm:prSet presAssocID="{49644446-38E9-4115-A7BF-EE3EEFEF49CD}" presName="textNode" presStyleLbl="node1" presStyleIdx="2" presStyleCnt="3" custScaleX="60245">
        <dgm:presLayoutVars>
          <dgm:bulletEnabled val="1"/>
        </dgm:presLayoutVars>
      </dgm:prSet>
      <dgm:spPr/>
      <dgm:t>
        <a:bodyPr/>
        <a:lstStyle/>
        <a:p>
          <a:endParaRPr lang="en-US"/>
        </a:p>
      </dgm:t>
    </dgm:pt>
  </dgm:ptLst>
  <dgm:cxnLst>
    <dgm:cxn modelId="{C3DAE335-8C4C-49B8-814C-21DBD650D232}" type="presOf" srcId="{5A45D930-8182-4757-B70D-1BCFD2B1F49D}" destId="{CA2AA902-4D90-4E1B-B4A8-205493AF611D}" srcOrd="0" destOrd="0" presId="urn:microsoft.com/office/officeart/2005/8/layout/hProcess9"/>
    <dgm:cxn modelId="{88267A4F-B715-48EF-99A9-AA5A7DD83D30}" type="presOf" srcId="{49644446-38E9-4115-A7BF-EE3EEFEF49CD}" destId="{15D4E9D9-742D-40A7-9554-F2ACCF4B05E5}" srcOrd="0" destOrd="0" presId="urn:microsoft.com/office/officeart/2005/8/layout/hProcess9"/>
    <dgm:cxn modelId="{76100186-25C7-47B6-BE08-642B4EE9FD36}" srcId="{63DDA5C2-43E1-426B-83A5-50BF7BBC548E}" destId="{49644446-38E9-4115-A7BF-EE3EEFEF49CD}" srcOrd="2" destOrd="0" parTransId="{CD0104F6-99B8-4009-8F26-15169970294F}" sibTransId="{86A7E99D-542F-4A5F-AF1A-E95B5307FA47}"/>
    <dgm:cxn modelId="{AB3BD481-3D54-4FCA-A043-0E09B36D25B7}" srcId="{63DDA5C2-43E1-426B-83A5-50BF7BBC548E}" destId="{5A45D930-8182-4757-B70D-1BCFD2B1F49D}" srcOrd="0" destOrd="0" parTransId="{DA15CB9A-89E4-4501-85EA-0C0145B02889}" sibTransId="{02AA8409-C7F0-4A33-9314-C3A2D5E85031}"/>
    <dgm:cxn modelId="{D7801B18-CE72-46D8-B219-7935535BAF42}" type="presOf" srcId="{3072A312-4760-4BF2-8214-90AE12266A94}" destId="{787B27AD-C943-481E-9693-7029D76C6E21}" srcOrd="0" destOrd="0" presId="urn:microsoft.com/office/officeart/2005/8/layout/hProcess9"/>
    <dgm:cxn modelId="{ACAA2D49-13D8-471B-9AFF-C5AF5387896F}" type="presOf" srcId="{63DDA5C2-43E1-426B-83A5-50BF7BBC548E}" destId="{8A1AE4A3-72D4-4DED-856B-7D113BC694FE}" srcOrd="0" destOrd="0" presId="urn:microsoft.com/office/officeart/2005/8/layout/hProcess9"/>
    <dgm:cxn modelId="{6DAB6AA3-145C-4C46-AC02-48B81D4DC071}" srcId="{63DDA5C2-43E1-426B-83A5-50BF7BBC548E}" destId="{3072A312-4760-4BF2-8214-90AE12266A94}" srcOrd="1" destOrd="0" parTransId="{0284EF36-C7E4-4905-BD11-8DB43FBFFF90}" sibTransId="{6F50DEEE-68C6-431B-9EEC-25FD57D71950}"/>
    <dgm:cxn modelId="{43D99059-6EAB-4577-B8E7-15CDD1FE182D}" type="presParOf" srcId="{8A1AE4A3-72D4-4DED-856B-7D113BC694FE}" destId="{124DD961-12D2-4246-924A-0EE7B64FF57E}" srcOrd="0" destOrd="0" presId="urn:microsoft.com/office/officeart/2005/8/layout/hProcess9"/>
    <dgm:cxn modelId="{EF0DEAE9-7F88-4FB5-9FC7-A1485C9E35A9}" type="presParOf" srcId="{8A1AE4A3-72D4-4DED-856B-7D113BC694FE}" destId="{18A52105-6368-4D81-9564-AF9D04F691C1}" srcOrd="1" destOrd="0" presId="urn:microsoft.com/office/officeart/2005/8/layout/hProcess9"/>
    <dgm:cxn modelId="{D2D03D4E-2012-41C1-B824-539CE750E2D9}" type="presParOf" srcId="{18A52105-6368-4D81-9564-AF9D04F691C1}" destId="{CA2AA902-4D90-4E1B-B4A8-205493AF611D}" srcOrd="0" destOrd="0" presId="urn:microsoft.com/office/officeart/2005/8/layout/hProcess9"/>
    <dgm:cxn modelId="{E17BD920-501B-48AF-BC03-D2FDF8BC129B}" type="presParOf" srcId="{18A52105-6368-4D81-9564-AF9D04F691C1}" destId="{045769E9-B34C-44CD-88AA-198D61353A94}" srcOrd="1" destOrd="0" presId="urn:microsoft.com/office/officeart/2005/8/layout/hProcess9"/>
    <dgm:cxn modelId="{D2B24DBA-6649-418F-BCB6-38754D2B7BCE}" type="presParOf" srcId="{18A52105-6368-4D81-9564-AF9D04F691C1}" destId="{787B27AD-C943-481E-9693-7029D76C6E21}" srcOrd="2" destOrd="0" presId="urn:microsoft.com/office/officeart/2005/8/layout/hProcess9"/>
    <dgm:cxn modelId="{75D77080-63BD-4AC0-876A-C46CBD63CD5E}" type="presParOf" srcId="{18A52105-6368-4D81-9564-AF9D04F691C1}" destId="{D6CF1792-4E10-4EC3-ADC8-E42DEE568C4A}" srcOrd="3" destOrd="0" presId="urn:microsoft.com/office/officeart/2005/8/layout/hProcess9"/>
    <dgm:cxn modelId="{15C16597-813C-46B7-BBEA-5F97E9C642C2}" type="presParOf" srcId="{18A52105-6368-4D81-9564-AF9D04F691C1}" destId="{15D4E9D9-742D-40A7-9554-F2ACCF4B05E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EBE8D-94CF-4DEF-8F61-46001573CC20}">
      <dsp:nvSpPr>
        <dsp:cNvPr id="0" name=""/>
        <dsp:cNvSpPr/>
      </dsp:nvSpPr>
      <dsp:spPr>
        <a:xfrm>
          <a:off x="5723599"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D163C1-CC3F-48B2-AE5C-627E66954E50}">
      <dsp:nvSpPr>
        <dsp:cNvPr id="0" name=""/>
        <dsp:cNvSpPr/>
      </dsp:nvSpPr>
      <dsp:spPr>
        <a:xfrm>
          <a:off x="4086540" y="837531"/>
          <a:ext cx="1682779" cy="382983"/>
        </a:xfrm>
        <a:custGeom>
          <a:avLst/>
          <a:gdLst/>
          <a:ahLst/>
          <a:cxnLst/>
          <a:rect l="0" t="0" r="0" b="0"/>
          <a:pathLst>
            <a:path>
              <a:moveTo>
                <a:pt x="0" y="0"/>
              </a:moveTo>
              <a:lnTo>
                <a:pt x="0" y="260992"/>
              </a:lnTo>
              <a:lnTo>
                <a:pt x="1682779" y="260992"/>
              </a:lnTo>
              <a:lnTo>
                <a:pt x="1682779"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02AFB-6CFE-4A61-AB64-38C06E153E68}">
      <dsp:nvSpPr>
        <dsp:cNvPr id="0" name=""/>
        <dsp:cNvSpPr/>
      </dsp:nvSpPr>
      <dsp:spPr>
        <a:xfrm>
          <a:off x="4009518"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C49AE-2AD6-4ABB-9463-AE4E4470363F}">
      <dsp:nvSpPr>
        <dsp:cNvPr id="0" name=""/>
        <dsp:cNvSpPr/>
      </dsp:nvSpPr>
      <dsp:spPr>
        <a:xfrm>
          <a:off x="4009518" y="837531"/>
          <a:ext cx="91440" cy="382983"/>
        </a:xfrm>
        <a:custGeom>
          <a:avLst/>
          <a:gdLst/>
          <a:ahLst/>
          <a:cxnLst/>
          <a:rect l="0" t="0" r="0" b="0"/>
          <a:pathLst>
            <a:path>
              <a:moveTo>
                <a:pt x="77021" y="0"/>
              </a:moveTo>
              <a:lnTo>
                <a:pt x="77021" y="260992"/>
              </a:lnTo>
              <a:lnTo>
                <a:pt x="45720" y="260992"/>
              </a:lnTo>
              <a:lnTo>
                <a:pt x="4572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73CC9-15F4-414E-BEDD-D3C75910E8E5}">
      <dsp:nvSpPr>
        <dsp:cNvPr id="0" name=""/>
        <dsp:cNvSpPr/>
      </dsp:nvSpPr>
      <dsp:spPr>
        <a:xfrm>
          <a:off x="2358041"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F1BB3-C8FB-4D93-8FC5-966C3B9919E0}">
      <dsp:nvSpPr>
        <dsp:cNvPr id="0" name=""/>
        <dsp:cNvSpPr/>
      </dsp:nvSpPr>
      <dsp:spPr>
        <a:xfrm>
          <a:off x="2403761" y="837531"/>
          <a:ext cx="1682779" cy="382983"/>
        </a:xfrm>
        <a:custGeom>
          <a:avLst/>
          <a:gdLst/>
          <a:ahLst/>
          <a:cxnLst/>
          <a:rect l="0" t="0" r="0" b="0"/>
          <a:pathLst>
            <a:path>
              <a:moveTo>
                <a:pt x="1682779" y="0"/>
              </a:moveTo>
              <a:lnTo>
                <a:pt x="1682779" y="260992"/>
              </a:lnTo>
              <a:lnTo>
                <a:pt x="0" y="260992"/>
              </a:lnTo>
              <a:lnTo>
                <a:pt x="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BE7C5-2888-4CC5-90D5-F9597B17A93C}">
      <dsp:nvSpPr>
        <dsp:cNvPr id="0" name=""/>
        <dsp:cNvSpPr/>
      </dsp:nvSpPr>
      <dsp:spPr>
        <a:xfrm>
          <a:off x="1790619" y="1331"/>
          <a:ext cx="4591842"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55D3C0-1347-4A41-9512-3ED01FF026C7}">
      <dsp:nvSpPr>
        <dsp:cNvPr id="0" name=""/>
        <dsp:cNvSpPr/>
      </dsp:nvSpPr>
      <dsp:spPr>
        <a:xfrm>
          <a:off x="1936935" y="140332"/>
          <a:ext cx="4591842"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Branches of spatial statistics</a:t>
          </a:r>
          <a:endParaRPr lang="en-US" sz="1500" kern="1200" dirty="0"/>
        </a:p>
      </dsp:txBody>
      <dsp:txXfrm>
        <a:off x="1961426" y="164823"/>
        <a:ext cx="4542860" cy="787217"/>
      </dsp:txXfrm>
    </dsp:sp>
    <dsp:sp modelId="{E637C15A-61DC-4A1D-9989-13707AEDF332}">
      <dsp:nvSpPr>
        <dsp:cNvPr id="0" name=""/>
        <dsp:cNvSpPr/>
      </dsp:nvSpPr>
      <dsp:spPr>
        <a:xfrm>
          <a:off x="1745336"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0DA4BC-D6D2-47A8-9BF9-EC0F0C8F73A7}">
      <dsp:nvSpPr>
        <dsp:cNvPr id="0" name=""/>
        <dsp:cNvSpPr/>
      </dsp:nvSpPr>
      <dsp:spPr>
        <a:xfrm>
          <a:off x="1891652"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Continuous spatial analysis</a:t>
          </a:r>
          <a:endParaRPr lang="en-US" sz="1500" kern="1200" dirty="0"/>
        </a:p>
      </dsp:txBody>
      <dsp:txXfrm>
        <a:off x="1916143" y="1384006"/>
        <a:ext cx="1267867" cy="787217"/>
      </dsp:txXfrm>
    </dsp:sp>
    <dsp:sp modelId="{4DA796D4-2692-4793-9A92-5D9DD771D4AC}">
      <dsp:nvSpPr>
        <dsp:cNvPr id="0" name=""/>
        <dsp:cNvSpPr/>
      </dsp:nvSpPr>
      <dsp:spPr>
        <a:xfrm>
          <a:off x="1725122" y="2439698"/>
          <a:ext cx="1357277" cy="13061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F7D3BC-1E62-4C7F-83E1-7AD477E4142C}">
      <dsp:nvSpPr>
        <dsp:cNvPr id="0" name=""/>
        <dsp:cNvSpPr/>
      </dsp:nvSpPr>
      <dsp:spPr>
        <a:xfrm>
          <a:off x="1871439" y="2578699"/>
          <a:ext cx="1357277" cy="13061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1909695" y="2616955"/>
        <a:ext cx="1280765" cy="1229656"/>
      </dsp:txXfrm>
    </dsp:sp>
    <dsp:sp modelId="{CD2AD023-9541-44EE-9D9A-3F9595267B56}">
      <dsp:nvSpPr>
        <dsp:cNvPr id="0" name=""/>
        <dsp:cNvSpPr/>
      </dsp:nvSpPr>
      <dsp:spPr>
        <a:xfrm>
          <a:off x="3396813"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A17CB1-AF68-433A-B043-E4259EEDD689}">
      <dsp:nvSpPr>
        <dsp:cNvPr id="0" name=""/>
        <dsp:cNvSpPr/>
      </dsp:nvSpPr>
      <dsp:spPr>
        <a:xfrm>
          <a:off x="354313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Discrete spatial analysis</a:t>
          </a:r>
          <a:endParaRPr lang="en-US" sz="1500" kern="1200" dirty="0"/>
        </a:p>
      </dsp:txBody>
      <dsp:txXfrm>
        <a:off x="3567621" y="1384006"/>
        <a:ext cx="1267867" cy="787217"/>
      </dsp:txXfrm>
    </dsp:sp>
    <dsp:sp modelId="{EF70215E-73FB-4BD7-9186-AEEF3B752901}">
      <dsp:nvSpPr>
        <dsp:cNvPr id="0" name=""/>
        <dsp:cNvSpPr/>
      </dsp:nvSpPr>
      <dsp:spPr>
        <a:xfrm>
          <a:off x="3375033" y="2439698"/>
          <a:ext cx="1360411" cy="12800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2ABEAC-E02E-4CE9-BA11-8788B7E61C3F}">
      <dsp:nvSpPr>
        <dsp:cNvPr id="0" name=""/>
        <dsp:cNvSpPr/>
      </dsp:nvSpPr>
      <dsp:spPr>
        <a:xfrm>
          <a:off x="3521349" y="2578699"/>
          <a:ext cx="1360411" cy="1280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3558840" y="2616190"/>
        <a:ext cx="1285429" cy="1205055"/>
      </dsp:txXfrm>
    </dsp:sp>
    <dsp:sp modelId="{94842D9A-BB12-4DCF-9C54-E1A48C3185FA}">
      <dsp:nvSpPr>
        <dsp:cNvPr id="0" name=""/>
        <dsp:cNvSpPr/>
      </dsp:nvSpPr>
      <dsp:spPr>
        <a:xfrm>
          <a:off x="5110894"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5EE5BC-5D91-4EC4-90E6-B137E7378065}">
      <dsp:nvSpPr>
        <dsp:cNvPr id="0" name=""/>
        <dsp:cNvSpPr/>
      </dsp:nvSpPr>
      <dsp:spPr>
        <a:xfrm>
          <a:off x="525721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Spatial point processes</a:t>
          </a:r>
          <a:endParaRPr lang="en-US" sz="1500" kern="1200" dirty="0" smtClean="0"/>
        </a:p>
      </dsp:txBody>
      <dsp:txXfrm>
        <a:off x="5281701" y="1384006"/>
        <a:ext cx="1267867" cy="787217"/>
      </dsp:txXfrm>
    </dsp:sp>
    <dsp:sp modelId="{D54734EB-3499-4833-9B3C-A52AD9FD3ECB}">
      <dsp:nvSpPr>
        <dsp:cNvPr id="0" name=""/>
        <dsp:cNvSpPr/>
      </dsp:nvSpPr>
      <dsp:spPr>
        <a:xfrm>
          <a:off x="5028077" y="2439698"/>
          <a:ext cx="1482483" cy="1209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17A2F6-E210-4546-8982-748436005332}">
      <dsp:nvSpPr>
        <dsp:cNvPr id="0" name=""/>
        <dsp:cNvSpPr/>
      </dsp:nvSpPr>
      <dsp:spPr>
        <a:xfrm>
          <a:off x="5174394" y="2578699"/>
          <a:ext cx="1482483" cy="12090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5209807" y="2614112"/>
        <a:ext cx="1411657" cy="1138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EBE8D-94CF-4DEF-8F61-46001573CC20}">
      <dsp:nvSpPr>
        <dsp:cNvPr id="0" name=""/>
        <dsp:cNvSpPr/>
      </dsp:nvSpPr>
      <dsp:spPr>
        <a:xfrm>
          <a:off x="5723599"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D163C1-CC3F-48B2-AE5C-627E66954E50}">
      <dsp:nvSpPr>
        <dsp:cNvPr id="0" name=""/>
        <dsp:cNvSpPr/>
      </dsp:nvSpPr>
      <dsp:spPr>
        <a:xfrm>
          <a:off x="4086540" y="837531"/>
          <a:ext cx="1682779" cy="382983"/>
        </a:xfrm>
        <a:custGeom>
          <a:avLst/>
          <a:gdLst/>
          <a:ahLst/>
          <a:cxnLst/>
          <a:rect l="0" t="0" r="0" b="0"/>
          <a:pathLst>
            <a:path>
              <a:moveTo>
                <a:pt x="0" y="0"/>
              </a:moveTo>
              <a:lnTo>
                <a:pt x="0" y="260992"/>
              </a:lnTo>
              <a:lnTo>
                <a:pt x="1682779" y="260992"/>
              </a:lnTo>
              <a:lnTo>
                <a:pt x="1682779"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02AFB-6CFE-4A61-AB64-38C06E153E68}">
      <dsp:nvSpPr>
        <dsp:cNvPr id="0" name=""/>
        <dsp:cNvSpPr/>
      </dsp:nvSpPr>
      <dsp:spPr>
        <a:xfrm>
          <a:off x="4009518"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C49AE-2AD6-4ABB-9463-AE4E4470363F}">
      <dsp:nvSpPr>
        <dsp:cNvPr id="0" name=""/>
        <dsp:cNvSpPr/>
      </dsp:nvSpPr>
      <dsp:spPr>
        <a:xfrm>
          <a:off x="4009518" y="837531"/>
          <a:ext cx="91440" cy="382983"/>
        </a:xfrm>
        <a:custGeom>
          <a:avLst/>
          <a:gdLst/>
          <a:ahLst/>
          <a:cxnLst/>
          <a:rect l="0" t="0" r="0" b="0"/>
          <a:pathLst>
            <a:path>
              <a:moveTo>
                <a:pt x="77021" y="0"/>
              </a:moveTo>
              <a:lnTo>
                <a:pt x="77021" y="260992"/>
              </a:lnTo>
              <a:lnTo>
                <a:pt x="45720" y="260992"/>
              </a:lnTo>
              <a:lnTo>
                <a:pt x="4572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73CC9-15F4-414E-BEDD-D3C75910E8E5}">
      <dsp:nvSpPr>
        <dsp:cNvPr id="0" name=""/>
        <dsp:cNvSpPr/>
      </dsp:nvSpPr>
      <dsp:spPr>
        <a:xfrm>
          <a:off x="2358041"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F1BB3-C8FB-4D93-8FC5-966C3B9919E0}">
      <dsp:nvSpPr>
        <dsp:cNvPr id="0" name=""/>
        <dsp:cNvSpPr/>
      </dsp:nvSpPr>
      <dsp:spPr>
        <a:xfrm>
          <a:off x="2403761" y="837531"/>
          <a:ext cx="1682779" cy="382983"/>
        </a:xfrm>
        <a:custGeom>
          <a:avLst/>
          <a:gdLst/>
          <a:ahLst/>
          <a:cxnLst/>
          <a:rect l="0" t="0" r="0" b="0"/>
          <a:pathLst>
            <a:path>
              <a:moveTo>
                <a:pt x="1682779" y="0"/>
              </a:moveTo>
              <a:lnTo>
                <a:pt x="1682779" y="260992"/>
              </a:lnTo>
              <a:lnTo>
                <a:pt x="0" y="260992"/>
              </a:lnTo>
              <a:lnTo>
                <a:pt x="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BE7C5-2888-4CC5-90D5-F9597B17A93C}">
      <dsp:nvSpPr>
        <dsp:cNvPr id="0" name=""/>
        <dsp:cNvSpPr/>
      </dsp:nvSpPr>
      <dsp:spPr>
        <a:xfrm>
          <a:off x="1790619" y="1331"/>
          <a:ext cx="4591842"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55D3C0-1347-4A41-9512-3ED01FF026C7}">
      <dsp:nvSpPr>
        <dsp:cNvPr id="0" name=""/>
        <dsp:cNvSpPr/>
      </dsp:nvSpPr>
      <dsp:spPr>
        <a:xfrm>
          <a:off x="1936935" y="140332"/>
          <a:ext cx="4591842"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Branches of spatial statistics</a:t>
          </a:r>
          <a:endParaRPr lang="en-US" sz="1500" kern="1200" dirty="0"/>
        </a:p>
      </dsp:txBody>
      <dsp:txXfrm>
        <a:off x="1961426" y="164823"/>
        <a:ext cx="4542860" cy="787217"/>
      </dsp:txXfrm>
    </dsp:sp>
    <dsp:sp modelId="{E637C15A-61DC-4A1D-9989-13707AEDF332}">
      <dsp:nvSpPr>
        <dsp:cNvPr id="0" name=""/>
        <dsp:cNvSpPr/>
      </dsp:nvSpPr>
      <dsp:spPr>
        <a:xfrm>
          <a:off x="1745336"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0DA4BC-D6D2-47A8-9BF9-EC0F0C8F73A7}">
      <dsp:nvSpPr>
        <dsp:cNvPr id="0" name=""/>
        <dsp:cNvSpPr/>
      </dsp:nvSpPr>
      <dsp:spPr>
        <a:xfrm>
          <a:off x="1891652"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Continuous spatial analysis</a:t>
          </a:r>
          <a:endParaRPr lang="en-US" sz="1500" kern="1200" dirty="0"/>
        </a:p>
      </dsp:txBody>
      <dsp:txXfrm>
        <a:off x="1916143" y="1384006"/>
        <a:ext cx="1267867" cy="787217"/>
      </dsp:txXfrm>
    </dsp:sp>
    <dsp:sp modelId="{4DA796D4-2692-4793-9A92-5D9DD771D4AC}">
      <dsp:nvSpPr>
        <dsp:cNvPr id="0" name=""/>
        <dsp:cNvSpPr/>
      </dsp:nvSpPr>
      <dsp:spPr>
        <a:xfrm>
          <a:off x="1725122" y="2439698"/>
          <a:ext cx="1357277" cy="13061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F7D3BC-1E62-4C7F-83E1-7AD477E4142C}">
      <dsp:nvSpPr>
        <dsp:cNvPr id="0" name=""/>
        <dsp:cNvSpPr/>
      </dsp:nvSpPr>
      <dsp:spPr>
        <a:xfrm>
          <a:off x="1871439" y="2578699"/>
          <a:ext cx="1357277" cy="13061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1909695" y="2616955"/>
        <a:ext cx="1280765" cy="1229656"/>
      </dsp:txXfrm>
    </dsp:sp>
    <dsp:sp modelId="{CD2AD023-9541-44EE-9D9A-3F9595267B56}">
      <dsp:nvSpPr>
        <dsp:cNvPr id="0" name=""/>
        <dsp:cNvSpPr/>
      </dsp:nvSpPr>
      <dsp:spPr>
        <a:xfrm>
          <a:off x="3396813"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A17CB1-AF68-433A-B043-E4259EEDD689}">
      <dsp:nvSpPr>
        <dsp:cNvPr id="0" name=""/>
        <dsp:cNvSpPr/>
      </dsp:nvSpPr>
      <dsp:spPr>
        <a:xfrm>
          <a:off x="354313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Discrete spatial analysis</a:t>
          </a:r>
          <a:endParaRPr lang="en-US" sz="1500" kern="1200" dirty="0"/>
        </a:p>
      </dsp:txBody>
      <dsp:txXfrm>
        <a:off x="3567621" y="1384006"/>
        <a:ext cx="1267867" cy="787217"/>
      </dsp:txXfrm>
    </dsp:sp>
    <dsp:sp modelId="{EF70215E-73FB-4BD7-9186-AEEF3B752901}">
      <dsp:nvSpPr>
        <dsp:cNvPr id="0" name=""/>
        <dsp:cNvSpPr/>
      </dsp:nvSpPr>
      <dsp:spPr>
        <a:xfrm>
          <a:off x="3375033" y="2439698"/>
          <a:ext cx="1360411" cy="12800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2ABEAC-E02E-4CE9-BA11-8788B7E61C3F}">
      <dsp:nvSpPr>
        <dsp:cNvPr id="0" name=""/>
        <dsp:cNvSpPr/>
      </dsp:nvSpPr>
      <dsp:spPr>
        <a:xfrm>
          <a:off x="3521349" y="2578699"/>
          <a:ext cx="1360411" cy="1280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3558840" y="2616190"/>
        <a:ext cx="1285429" cy="1205055"/>
      </dsp:txXfrm>
    </dsp:sp>
    <dsp:sp modelId="{94842D9A-BB12-4DCF-9C54-E1A48C3185FA}">
      <dsp:nvSpPr>
        <dsp:cNvPr id="0" name=""/>
        <dsp:cNvSpPr/>
      </dsp:nvSpPr>
      <dsp:spPr>
        <a:xfrm>
          <a:off x="5110894"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5EE5BC-5D91-4EC4-90E6-B137E7378065}">
      <dsp:nvSpPr>
        <dsp:cNvPr id="0" name=""/>
        <dsp:cNvSpPr/>
      </dsp:nvSpPr>
      <dsp:spPr>
        <a:xfrm>
          <a:off x="525721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Spatial point processes</a:t>
          </a:r>
          <a:endParaRPr lang="en-US" sz="1500" kern="1200" dirty="0" smtClean="0"/>
        </a:p>
      </dsp:txBody>
      <dsp:txXfrm>
        <a:off x="5281701" y="1384006"/>
        <a:ext cx="1267867" cy="787217"/>
      </dsp:txXfrm>
    </dsp:sp>
    <dsp:sp modelId="{D54734EB-3499-4833-9B3C-A52AD9FD3ECB}">
      <dsp:nvSpPr>
        <dsp:cNvPr id="0" name=""/>
        <dsp:cNvSpPr/>
      </dsp:nvSpPr>
      <dsp:spPr>
        <a:xfrm>
          <a:off x="5028077" y="2439698"/>
          <a:ext cx="1482483" cy="1209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17A2F6-E210-4546-8982-748436005332}">
      <dsp:nvSpPr>
        <dsp:cNvPr id="0" name=""/>
        <dsp:cNvSpPr/>
      </dsp:nvSpPr>
      <dsp:spPr>
        <a:xfrm>
          <a:off x="5174394" y="2578699"/>
          <a:ext cx="1482483" cy="12090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5209807" y="2614112"/>
        <a:ext cx="1411657" cy="1138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EBE8D-94CF-4DEF-8F61-46001573CC20}">
      <dsp:nvSpPr>
        <dsp:cNvPr id="0" name=""/>
        <dsp:cNvSpPr/>
      </dsp:nvSpPr>
      <dsp:spPr>
        <a:xfrm>
          <a:off x="5723599"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D163C1-CC3F-48B2-AE5C-627E66954E50}">
      <dsp:nvSpPr>
        <dsp:cNvPr id="0" name=""/>
        <dsp:cNvSpPr/>
      </dsp:nvSpPr>
      <dsp:spPr>
        <a:xfrm>
          <a:off x="4086540" y="837531"/>
          <a:ext cx="1682779" cy="382983"/>
        </a:xfrm>
        <a:custGeom>
          <a:avLst/>
          <a:gdLst/>
          <a:ahLst/>
          <a:cxnLst/>
          <a:rect l="0" t="0" r="0" b="0"/>
          <a:pathLst>
            <a:path>
              <a:moveTo>
                <a:pt x="0" y="0"/>
              </a:moveTo>
              <a:lnTo>
                <a:pt x="0" y="260992"/>
              </a:lnTo>
              <a:lnTo>
                <a:pt x="1682779" y="260992"/>
              </a:lnTo>
              <a:lnTo>
                <a:pt x="1682779"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02AFB-6CFE-4A61-AB64-38C06E153E68}">
      <dsp:nvSpPr>
        <dsp:cNvPr id="0" name=""/>
        <dsp:cNvSpPr/>
      </dsp:nvSpPr>
      <dsp:spPr>
        <a:xfrm>
          <a:off x="4009518"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C49AE-2AD6-4ABB-9463-AE4E4470363F}">
      <dsp:nvSpPr>
        <dsp:cNvPr id="0" name=""/>
        <dsp:cNvSpPr/>
      </dsp:nvSpPr>
      <dsp:spPr>
        <a:xfrm>
          <a:off x="4009518" y="837531"/>
          <a:ext cx="91440" cy="382983"/>
        </a:xfrm>
        <a:custGeom>
          <a:avLst/>
          <a:gdLst/>
          <a:ahLst/>
          <a:cxnLst/>
          <a:rect l="0" t="0" r="0" b="0"/>
          <a:pathLst>
            <a:path>
              <a:moveTo>
                <a:pt x="77021" y="0"/>
              </a:moveTo>
              <a:lnTo>
                <a:pt x="77021" y="260992"/>
              </a:lnTo>
              <a:lnTo>
                <a:pt x="45720" y="260992"/>
              </a:lnTo>
              <a:lnTo>
                <a:pt x="4572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73CC9-15F4-414E-BEDD-D3C75910E8E5}">
      <dsp:nvSpPr>
        <dsp:cNvPr id="0" name=""/>
        <dsp:cNvSpPr/>
      </dsp:nvSpPr>
      <dsp:spPr>
        <a:xfrm>
          <a:off x="2358041" y="2056714"/>
          <a:ext cx="91440" cy="382983"/>
        </a:xfrm>
        <a:custGeom>
          <a:avLst/>
          <a:gdLst/>
          <a:ahLst/>
          <a:cxnLst/>
          <a:rect l="0" t="0" r="0" b="0"/>
          <a:pathLst>
            <a:path>
              <a:moveTo>
                <a:pt x="45720" y="0"/>
              </a:moveTo>
              <a:lnTo>
                <a:pt x="45720" y="3829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F1BB3-C8FB-4D93-8FC5-966C3B9919E0}">
      <dsp:nvSpPr>
        <dsp:cNvPr id="0" name=""/>
        <dsp:cNvSpPr/>
      </dsp:nvSpPr>
      <dsp:spPr>
        <a:xfrm>
          <a:off x="2403761" y="837531"/>
          <a:ext cx="1682779" cy="382983"/>
        </a:xfrm>
        <a:custGeom>
          <a:avLst/>
          <a:gdLst/>
          <a:ahLst/>
          <a:cxnLst/>
          <a:rect l="0" t="0" r="0" b="0"/>
          <a:pathLst>
            <a:path>
              <a:moveTo>
                <a:pt x="1682779" y="0"/>
              </a:moveTo>
              <a:lnTo>
                <a:pt x="1682779" y="260992"/>
              </a:lnTo>
              <a:lnTo>
                <a:pt x="0" y="260992"/>
              </a:lnTo>
              <a:lnTo>
                <a:pt x="0" y="3829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BE7C5-2888-4CC5-90D5-F9597B17A93C}">
      <dsp:nvSpPr>
        <dsp:cNvPr id="0" name=""/>
        <dsp:cNvSpPr/>
      </dsp:nvSpPr>
      <dsp:spPr>
        <a:xfrm>
          <a:off x="1790619" y="1331"/>
          <a:ext cx="4591842"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55D3C0-1347-4A41-9512-3ED01FF026C7}">
      <dsp:nvSpPr>
        <dsp:cNvPr id="0" name=""/>
        <dsp:cNvSpPr/>
      </dsp:nvSpPr>
      <dsp:spPr>
        <a:xfrm>
          <a:off x="1936935" y="140332"/>
          <a:ext cx="4591842"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Branches of spatial statistics</a:t>
          </a:r>
          <a:endParaRPr lang="en-US" sz="1500" kern="1200" dirty="0"/>
        </a:p>
      </dsp:txBody>
      <dsp:txXfrm>
        <a:off x="1961426" y="164823"/>
        <a:ext cx="4542860" cy="787217"/>
      </dsp:txXfrm>
    </dsp:sp>
    <dsp:sp modelId="{E637C15A-61DC-4A1D-9989-13707AEDF332}">
      <dsp:nvSpPr>
        <dsp:cNvPr id="0" name=""/>
        <dsp:cNvSpPr/>
      </dsp:nvSpPr>
      <dsp:spPr>
        <a:xfrm>
          <a:off x="1745336"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0DA4BC-D6D2-47A8-9BF9-EC0F0C8F73A7}">
      <dsp:nvSpPr>
        <dsp:cNvPr id="0" name=""/>
        <dsp:cNvSpPr/>
      </dsp:nvSpPr>
      <dsp:spPr>
        <a:xfrm>
          <a:off x="1891652"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Continuous spatial analysis</a:t>
          </a:r>
          <a:endParaRPr lang="en-US" sz="1500" kern="1200" dirty="0"/>
        </a:p>
      </dsp:txBody>
      <dsp:txXfrm>
        <a:off x="1916143" y="1384006"/>
        <a:ext cx="1267867" cy="787217"/>
      </dsp:txXfrm>
    </dsp:sp>
    <dsp:sp modelId="{4DA796D4-2692-4793-9A92-5D9DD771D4AC}">
      <dsp:nvSpPr>
        <dsp:cNvPr id="0" name=""/>
        <dsp:cNvSpPr/>
      </dsp:nvSpPr>
      <dsp:spPr>
        <a:xfrm>
          <a:off x="1725122" y="2439698"/>
          <a:ext cx="1357277" cy="13061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F7D3BC-1E62-4C7F-83E1-7AD477E4142C}">
      <dsp:nvSpPr>
        <dsp:cNvPr id="0" name=""/>
        <dsp:cNvSpPr/>
      </dsp:nvSpPr>
      <dsp:spPr>
        <a:xfrm>
          <a:off x="1871439" y="2578699"/>
          <a:ext cx="1357277" cy="13061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1909695" y="2616955"/>
        <a:ext cx="1280765" cy="1229656"/>
      </dsp:txXfrm>
    </dsp:sp>
    <dsp:sp modelId="{CD2AD023-9541-44EE-9D9A-3F9595267B56}">
      <dsp:nvSpPr>
        <dsp:cNvPr id="0" name=""/>
        <dsp:cNvSpPr/>
      </dsp:nvSpPr>
      <dsp:spPr>
        <a:xfrm>
          <a:off x="3396813"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2A17CB1-AF68-433A-B043-E4259EEDD689}">
      <dsp:nvSpPr>
        <dsp:cNvPr id="0" name=""/>
        <dsp:cNvSpPr/>
      </dsp:nvSpPr>
      <dsp:spPr>
        <a:xfrm>
          <a:off x="354313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Discrete spatial analysis</a:t>
          </a:r>
          <a:endParaRPr lang="en-US" sz="1500" kern="1200" dirty="0"/>
        </a:p>
      </dsp:txBody>
      <dsp:txXfrm>
        <a:off x="3567621" y="1384006"/>
        <a:ext cx="1267867" cy="787217"/>
      </dsp:txXfrm>
    </dsp:sp>
    <dsp:sp modelId="{EF70215E-73FB-4BD7-9186-AEEF3B752901}">
      <dsp:nvSpPr>
        <dsp:cNvPr id="0" name=""/>
        <dsp:cNvSpPr/>
      </dsp:nvSpPr>
      <dsp:spPr>
        <a:xfrm>
          <a:off x="3375033" y="2439698"/>
          <a:ext cx="1360411" cy="12800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2ABEAC-E02E-4CE9-BA11-8788B7E61C3F}">
      <dsp:nvSpPr>
        <dsp:cNvPr id="0" name=""/>
        <dsp:cNvSpPr/>
      </dsp:nvSpPr>
      <dsp:spPr>
        <a:xfrm>
          <a:off x="3521349" y="2578699"/>
          <a:ext cx="1360411" cy="1280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3558840" y="2616190"/>
        <a:ext cx="1285429" cy="1205055"/>
      </dsp:txXfrm>
    </dsp:sp>
    <dsp:sp modelId="{94842D9A-BB12-4DCF-9C54-E1A48C3185FA}">
      <dsp:nvSpPr>
        <dsp:cNvPr id="0" name=""/>
        <dsp:cNvSpPr/>
      </dsp:nvSpPr>
      <dsp:spPr>
        <a:xfrm>
          <a:off x="5110894" y="1220515"/>
          <a:ext cx="1316849" cy="8361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5EE5BC-5D91-4EC4-90E6-B137E7378065}">
      <dsp:nvSpPr>
        <dsp:cNvPr id="0" name=""/>
        <dsp:cNvSpPr/>
      </dsp:nvSpPr>
      <dsp:spPr>
        <a:xfrm>
          <a:off x="5257210" y="1359515"/>
          <a:ext cx="1316849" cy="8361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Spatial point processes</a:t>
          </a:r>
          <a:endParaRPr lang="en-US" sz="1500" kern="1200" dirty="0" smtClean="0"/>
        </a:p>
      </dsp:txBody>
      <dsp:txXfrm>
        <a:off x="5281701" y="1384006"/>
        <a:ext cx="1267867" cy="787217"/>
      </dsp:txXfrm>
    </dsp:sp>
    <dsp:sp modelId="{D54734EB-3499-4833-9B3C-A52AD9FD3ECB}">
      <dsp:nvSpPr>
        <dsp:cNvPr id="0" name=""/>
        <dsp:cNvSpPr/>
      </dsp:nvSpPr>
      <dsp:spPr>
        <a:xfrm>
          <a:off x="5028077" y="2439698"/>
          <a:ext cx="1482483" cy="1209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17A2F6-E210-4546-8982-748436005332}">
      <dsp:nvSpPr>
        <dsp:cNvPr id="0" name=""/>
        <dsp:cNvSpPr/>
      </dsp:nvSpPr>
      <dsp:spPr>
        <a:xfrm>
          <a:off x="5174394" y="2578699"/>
          <a:ext cx="1482483" cy="12090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5209807" y="2614112"/>
        <a:ext cx="1411657" cy="1138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DD961-12D2-4246-924A-0EE7B64FF57E}">
      <dsp:nvSpPr>
        <dsp:cNvPr id="0" name=""/>
        <dsp:cNvSpPr/>
      </dsp:nvSpPr>
      <dsp:spPr>
        <a:xfrm>
          <a:off x="1" y="0"/>
          <a:ext cx="7184190" cy="225114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AA902-4D90-4E1B-B4A8-205493AF611D}">
      <dsp:nvSpPr>
        <dsp:cNvPr id="0" name=""/>
        <dsp:cNvSpPr/>
      </dsp:nvSpPr>
      <dsp:spPr>
        <a:xfrm>
          <a:off x="236188" y="650940"/>
          <a:ext cx="1896330" cy="900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Macro</a:t>
          </a:r>
          <a:endParaRPr lang="en-US" sz="3600" kern="1200" dirty="0"/>
        </a:p>
      </dsp:txBody>
      <dsp:txXfrm>
        <a:off x="280145" y="694897"/>
        <a:ext cx="1808416" cy="812542"/>
      </dsp:txXfrm>
    </dsp:sp>
    <dsp:sp modelId="{787B27AD-C943-481E-9693-7029D76C6E21}">
      <dsp:nvSpPr>
        <dsp:cNvPr id="0" name=""/>
        <dsp:cNvSpPr/>
      </dsp:nvSpPr>
      <dsp:spPr>
        <a:xfrm>
          <a:off x="3050131" y="675342"/>
          <a:ext cx="1495429" cy="900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t>Meso</a:t>
          </a:r>
          <a:endParaRPr lang="en-US" sz="3600" kern="1200" dirty="0"/>
        </a:p>
      </dsp:txBody>
      <dsp:txXfrm>
        <a:off x="3094088" y="719299"/>
        <a:ext cx="1407515" cy="812542"/>
      </dsp:txXfrm>
    </dsp:sp>
    <dsp:sp modelId="{15D4E9D9-742D-40A7-9554-F2ACCF4B05E5}">
      <dsp:nvSpPr>
        <dsp:cNvPr id="0" name=""/>
        <dsp:cNvSpPr/>
      </dsp:nvSpPr>
      <dsp:spPr>
        <a:xfrm>
          <a:off x="4904771" y="675342"/>
          <a:ext cx="1484831" cy="9004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Micro</a:t>
          </a:r>
          <a:endParaRPr lang="en-US" sz="3600" kern="1200" dirty="0"/>
        </a:p>
      </dsp:txBody>
      <dsp:txXfrm>
        <a:off x="4948728" y="719299"/>
        <a:ext cx="1396917" cy="8125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D8ABB-08BB-4BB4-A3C0-03F71226E4AB}" type="datetimeFigureOut">
              <a:rPr lang="en-US" smtClean="0"/>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BF2D0-B6BC-4973-B6CE-47E0818873D0}" type="slidenum">
              <a:rPr lang="en-US" smtClean="0"/>
              <a:t>‹#›</a:t>
            </a:fld>
            <a:endParaRPr lang="en-US"/>
          </a:p>
        </p:txBody>
      </p:sp>
    </p:spTree>
    <p:extLst>
      <p:ext uri="{BB962C8B-B14F-4D97-AF65-F5344CB8AC3E}">
        <p14:creationId xmlns:p14="http://schemas.microsoft.com/office/powerpoint/2010/main" val="286758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3</a:t>
            </a:fld>
            <a:endParaRPr lang="en-US"/>
          </a:p>
        </p:txBody>
      </p:sp>
    </p:spTree>
    <p:extLst>
      <p:ext uri="{BB962C8B-B14F-4D97-AF65-F5344CB8AC3E}">
        <p14:creationId xmlns:p14="http://schemas.microsoft.com/office/powerpoint/2010/main" val="322329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p:txBody>
      </p:sp>
      <p:sp>
        <p:nvSpPr>
          <p:cNvPr id="4" name="Slide Number Placeholder 3"/>
          <p:cNvSpPr>
            <a:spLocks noGrp="1"/>
          </p:cNvSpPr>
          <p:nvPr>
            <p:ph type="sldNum" sz="quarter" idx="10"/>
          </p:nvPr>
        </p:nvSpPr>
        <p:spPr/>
        <p:txBody>
          <a:bodyPr/>
          <a:lstStyle/>
          <a:p>
            <a:fld id="{2EDBF2D0-B6BC-4973-B6CE-47E0818873D0}" type="slidenum">
              <a:rPr lang="en-US" smtClean="0"/>
              <a:t>17</a:t>
            </a:fld>
            <a:endParaRPr lang="en-US"/>
          </a:p>
        </p:txBody>
      </p:sp>
    </p:spTree>
    <p:extLst>
      <p:ext uri="{BB962C8B-B14F-4D97-AF65-F5344CB8AC3E}">
        <p14:creationId xmlns:p14="http://schemas.microsoft.com/office/powerpoint/2010/main" val="80154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19</a:t>
            </a:fld>
            <a:endParaRPr lang="en-US"/>
          </a:p>
        </p:txBody>
      </p:sp>
    </p:spTree>
    <p:extLst>
      <p:ext uri="{BB962C8B-B14F-4D97-AF65-F5344CB8AC3E}">
        <p14:creationId xmlns:p14="http://schemas.microsoft.com/office/powerpoint/2010/main" val="1282575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Where the cross product of the difference between the values (</a:t>
                </a:r>
                <a:r>
                  <a:rPr lang="en-GB" sz="1200" i="1" kern="1200" dirty="0">
                    <a:solidFill>
                      <a:schemeClr val="tx1"/>
                    </a:solidFill>
                    <a:effectLst/>
                    <a:latin typeface="+mn-lt"/>
                    <a:ea typeface="+mn-ea"/>
                    <a:cs typeface="+mn-cs"/>
                  </a:rPr>
                  <a:t>Z</a:t>
                </a:r>
                <a:r>
                  <a:rPr lang="en-GB" sz="1200" kern="1200" dirty="0">
                    <a:solidFill>
                      <a:schemeClr val="tx1"/>
                    </a:solidFill>
                    <a:effectLst/>
                    <a:latin typeface="+mn-lt"/>
                    <a:ea typeface="+mn-ea"/>
                    <a:cs typeface="+mn-cs"/>
                  </a:rPr>
                  <a:t>) and the mean (</a:t>
                </a:r>
                <a:r>
                  <a:rPr lang="en-GB" sz="1200" i="0" kern="1200">
                    <a:solidFill>
                      <a:schemeClr val="tx1"/>
                    </a:solidFill>
                    <a:effectLst/>
                    <a:latin typeface="+mn-lt"/>
                    <a:ea typeface="+mn-ea"/>
                    <a:cs typeface="+mn-cs"/>
                  </a:rPr>
                  <a:t>𝑍</a:t>
                </a:r>
                <a:r>
                  <a:rPr lang="en-US" sz="1200" i="0" kern="1200">
                    <a:solidFill>
                      <a:schemeClr val="tx1"/>
                    </a:solidFill>
                    <a:effectLst/>
                    <a:latin typeface="+mn-lt"/>
                    <a:ea typeface="+mn-ea"/>
                    <a:cs typeface="+mn-cs"/>
                  </a:rPr>
                  <a:t> ̅</a:t>
                </a:r>
                <a:r>
                  <a:rPr lang="en-GB" sz="1200" kern="1200" dirty="0">
                    <a:solidFill>
                      <a:schemeClr val="tx1"/>
                    </a:solidFill>
                    <a:effectLst/>
                    <a:latin typeface="+mn-lt"/>
                    <a:ea typeface="+mn-ea"/>
                    <a:cs typeface="+mn-cs"/>
                  </a:rPr>
                  <a:t>), calculated for locations </a:t>
                </a:r>
                <a:r>
                  <a:rPr lang="en-GB" sz="1200" i="1"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j</a:t>
                </a:r>
                <a:r>
                  <a:rPr lang="en-GB" sz="1200" kern="1200" dirty="0">
                    <a:solidFill>
                      <a:schemeClr val="tx1"/>
                    </a:solidFill>
                    <a:effectLst/>
                    <a:latin typeface="+mn-lt"/>
                    <a:ea typeface="+mn-ea"/>
                    <a:cs typeface="+mn-cs"/>
                  </a:rPr>
                  <a:t> according to a weights matrix (</a:t>
                </a:r>
                <a:r>
                  <a:rPr lang="en-GB" sz="1200" i="0" kern="1200">
                    <a:solidFill>
                      <a:schemeClr val="tx1"/>
                    </a:solidFill>
                    <a:effectLst/>
                    <a:latin typeface="+mn-lt"/>
                    <a:ea typeface="+mn-ea"/>
                    <a:cs typeface="+mn-cs"/>
                  </a:rPr>
                  <a:t>𝑊</a:t>
                </a:r>
                <a:r>
                  <a:rPr lang="en-US"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𝑖𝑗</a:t>
                </a:r>
                <a:r>
                  <a:rPr lang="en-GB" sz="1200" kern="1200" dirty="0">
                    <a:solidFill>
                      <a:schemeClr val="tx1"/>
                    </a:solidFill>
                    <a:effectLst/>
                    <a:latin typeface="+mn-lt"/>
                    <a:ea typeface="+mn-ea"/>
                    <a:cs typeface="+mn-cs"/>
                  </a:rPr>
                  <a:t>), are summed over all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locations. In this case, a binary weights </a:t>
                </a:r>
                <a:r>
                  <a:rPr lang="en-GB" sz="1200" kern="1200" dirty="0" err="1">
                    <a:solidFill>
                      <a:schemeClr val="tx1"/>
                    </a:solidFill>
                    <a:effectLst/>
                    <a:latin typeface="+mn-lt"/>
                    <a:ea typeface="+mn-ea"/>
                    <a:cs typeface="+mn-cs"/>
                  </a:rPr>
                  <a:t>marix</a:t>
                </a:r>
                <a:r>
                  <a:rPr lang="en-GB" sz="1200" kern="1200" dirty="0">
                    <a:solidFill>
                      <a:schemeClr val="tx1"/>
                    </a:solidFill>
                    <a:effectLst/>
                    <a:latin typeface="+mn-lt"/>
                    <a:ea typeface="+mn-ea"/>
                    <a:cs typeface="+mn-cs"/>
                  </a:rPr>
                  <a:t> was used based on the minimum distance required to allow all points at least one neighbour (56 km). The significance of the resulting statistic is assessed using Monte Carlo randomisation within R. </a:t>
                </a:r>
                <a:endParaRPr lang="en-US" dirty="0"/>
              </a:p>
            </p:txBody>
          </p:sp>
        </mc:Fallback>
      </mc:AlternateContent>
      <p:sp>
        <p:nvSpPr>
          <p:cNvPr id="4" name="Slide Number Placeholder 3"/>
          <p:cNvSpPr>
            <a:spLocks noGrp="1"/>
          </p:cNvSpPr>
          <p:nvPr>
            <p:ph type="sldNum" sz="quarter" idx="10"/>
          </p:nvPr>
        </p:nvSpPr>
        <p:spPr/>
        <p:txBody>
          <a:bodyPr/>
          <a:lstStyle/>
          <a:p>
            <a:fld id="{2EDBF2D0-B6BC-4973-B6CE-47E0818873D0}" type="slidenum">
              <a:rPr lang="en-US" smtClean="0"/>
              <a:t>25</a:t>
            </a:fld>
            <a:endParaRPr lang="en-US"/>
          </a:p>
        </p:txBody>
      </p:sp>
    </p:spTree>
    <p:extLst>
      <p:ext uri="{BB962C8B-B14F-4D97-AF65-F5344CB8AC3E}">
        <p14:creationId xmlns:p14="http://schemas.microsoft.com/office/powerpoint/2010/main" val="2918556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30</a:t>
            </a:fld>
            <a:endParaRPr lang="en-US"/>
          </a:p>
        </p:txBody>
      </p:sp>
    </p:spTree>
    <p:extLst>
      <p:ext uri="{BB962C8B-B14F-4D97-AF65-F5344CB8AC3E}">
        <p14:creationId xmlns:p14="http://schemas.microsoft.com/office/powerpoint/2010/main" val="203465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54</a:t>
            </a:fld>
            <a:endParaRPr lang="en-US"/>
          </a:p>
        </p:txBody>
      </p:sp>
    </p:spTree>
    <p:extLst>
      <p:ext uri="{BB962C8B-B14F-4D97-AF65-F5344CB8AC3E}">
        <p14:creationId xmlns:p14="http://schemas.microsoft.com/office/powerpoint/2010/main" val="406466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55</a:t>
            </a:fld>
            <a:endParaRPr lang="en-US"/>
          </a:p>
        </p:txBody>
      </p:sp>
    </p:spTree>
    <p:extLst>
      <p:ext uri="{BB962C8B-B14F-4D97-AF65-F5344CB8AC3E}">
        <p14:creationId xmlns:p14="http://schemas.microsoft.com/office/powerpoint/2010/main" val="2755067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56</a:t>
            </a:fld>
            <a:endParaRPr lang="en-US"/>
          </a:p>
        </p:txBody>
      </p:sp>
    </p:spTree>
    <p:extLst>
      <p:ext uri="{BB962C8B-B14F-4D97-AF65-F5344CB8AC3E}">
        <p14:creationId xmlns:p14="http://schemas.microsoft.com/office/powerpoint/2010/main" val="12124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4</a:t>
            </a:fld>
            <a:endParaRPr lang="en-US"/>
          </a:p>
        </p:txBody>
      </p:sp>
    </p:spTree>
    <p:extLst>
      <p:ext uri="{BB962C8B-B14F-4D97-AF65-F5344CB8AC3E}">
        <p14:creationId xmlns:p14="http://schemas.microsoft.com/office/powerpoint/2010/main" val="103700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5</a:t>
            </a:fld>
            <a:endParaRPr lang="en-US"/>
          </a:p>
        </p:txBody>
      </p:sp>
    </p:spTree>
    <p:extLst>
      <p:ext uri="{BB962C8B-B14F-4D97-AF65-F5344CB8AC3E}">
        <p14:creationId xmlns:p14="http://schemas.microsoft.com/office/powerpoint/2010/main" val="103700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6</a:t>
            </a:fld>
            <a:endParaRPr lang="en-US"/>
          </a:p>
        </p:txBody>
      </p:sp>
    </p:spTree>
    <p:extLst>
      <p:ext uri="{BB962C8B-B14F-4D97-AF65-F5344CB8AC3E}">
        <p14:creationId xmlns:p14="http://schemas.microsoft.com/office/powerpoint/2010/main" val="103700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11</a:t>
            </a:fld>
            <a:endParaRPr lang="en-US"/>
          </a:p>
        </p:txBody>
      </p:sp>
    </p:spTree>
    <p:extLst>
      <p:ext uri="{BB962C8B-B14F-4D97-AF65-F5344CB8AC3E}">
        <p14:creationId xmlns:p14="http://schemas.microsoft.com/office/powerpoint/2010/main" val="15748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12</a:t>
            </a:fld>
            <a:endParaRPr lang="en-US"/>
          </a:p>
        </p:txBody>
      </p:sp>
    </p:spTree>
    <p:extLst>
      <p:ext uri="{BB962C8B-B14F-4D97-AF65-F5344CB8AC3E}">
        <p14:creationId xmlns:p14="http://schemas.microsoft.com/office/powerpoint/2010/main" val="118582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13</a:t>
            </a:fld>
            <a:endParaRPr lang="en-US"/>
          </a:p>
        </p:txBody>
      </p:sp>
    </p:spTree>
    <p:extLst>
      <p:ext uri="{BB962C8B-B14F-4D97-AF65-F5344CB8AC3E}">
        <p14:creationId xmlns:p14="http://schemas.microsoft.com/office/powerpoint/2010/main" val="291514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14</a:t>
            </a:fld>
            <a:endParaRPr lang="en-US"/>
          </a:p>
        </p:txBody>
      </p:sp>
    </p:spTree>
    <p:extLst>
      <p:ext uri="{BB962C8B-B14F-4D97-AF65-F5344CB8AC3E}">
        <p14:creationId xmlns:p14="http://schemas.microsoft.com/office/powerpoint/2010/main" val="232178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BF2D0-B6BC-4973-B6CE-47E0818873D0}" type="slidenum">
              <a:rPr lang="en-US" smtClean="0"/>
              <a:t>15</a:t>
            </a:fld>
            <a:endParaRPr lang="en-US"/>
          </a:p>
        </p:txBody>
      </p:sp>
    </p:spTree>
    <p:extLst>
      <p:ext uri="{BB962C8B-B14F-4D97-AF65-F5344CB8AC3E}">
        <p14:creationId xmlns:p14="http://schemas.microsoft.com/office/powerpoint/2010/main" val="83614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DE0F1-88E3-4AAD-9FB1-EC2001E526BB}"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384804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DE0F1-88E3-4AAD-9FB1-EC2001E526BB}"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320237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DE0F1-88E3-4AAD-9FB1-EC2001E526BB}"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156233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DE0F1-88E3-4AAD-9FB1-EC2001E526BB}"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43264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DE0F1-88E3-4AAD-9FB1-EC2001E526BB}"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419754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DE0F1-88E3-4AAD-9FB1-EC2001E526BB}"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33793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DE0F1-88E3-4AAD-9FB1-EC2001E526BB}"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169591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DE0F1-88E3-4AAD-9FB1-EC2001E526BB}"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72733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DE0F1-88E3-4AAD-9FB1-EC2001E526BB}" type="datetimeFigureOut">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344398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DE0F1-88E3-4AAD-9FB1-EC2001E526BB}"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414933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DE0F1-88E3-4AAD-9FB1-EC2001E526BB}"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8F83-EA09-44EB-847D-0D71D96151F9}" type="slidenum">
              <a:rPr lang="en-US" smtClean="0"/>
              <a:t>‹#›</a:t>
            </a:fld>
            <a:endParaRPr lang="en-US"/>
          </a:p>
        </p:txBody>
      </p:sp>
    </p:spTree>
    <p:extLst>
      <p:ext uri="{BB962C8B-B14F-4D97-AF65-F5344CB8AC3E}">
        <p14:creationId xmlns:p14="http://schemas.microsoft.com/office/powerpoint/2010/main" val="59785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DE0F1-88E3-4AAD-9FB1-EC2001E526BB}" type="datetimeFigureOut">
              <a:rPr lang="en-US" smtClean="0"/>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8F83-EA09-44EB-847D-0D71D96151F9}" type="slidenum">
              <a:rPr lang="en-US" smtClean="0"/>
              <a:t>‹#›</a:t>
            </a:fld>
            <a:endParaRPr lang="en-US"/>
          </a:p>
        </p:txBody>
      </p:sp>
    </p:spTree>
    <p:extLst>
      <p:ext uri="{BB962C8B-B14F-4D97-AF65-F5344CB8AC3E}">
        <p14:creationId xmlns:p14="http://schemas.microsoft.com/office/powerpoint/2010/main" val="39605612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tiff"/><Relationship Id="rId4" Type="http://schemas.openxmlformats.org/officeDocument/2006/relationships/diagramLayout" Target="../diagrams/layout2.xml"/><Relationship Id="rId9"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tiff"/><Relationship Id="rId4" Type="http://schemas.openxmlformats.org/officeDocument/2006/relationships/diagramLayout" Target="../diagrams/layout3.xml"/><Relationship Id="rId9"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Analyzing spatial clustering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988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Aims of cluster analysis</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r>
              <a:rPr lang="en-US" dirty="0" smtClean="0"/>
              <a:t>Are observed patterns ‘random’? </a:t>
            </a:r>
          </a:p>
          <a:p>
            <a:pPr lvl="1"/>
            <a:r>
              <a:rPr lang="en-US" dirty="0" smtClean="0"/>
              <a:t>point-processes define clustering as a departure from this randomness</a:t>
            </a:r>
          </a:p>
          <a:p>
            <a:r>
              <a:rPr lang="en-US" dirty="0" smtClean="0"/>
              <a:t>What is the propensity for spatial clustering or locations of individual clusters (places with excess cases)?</a:t>
            </a:r>
          </a:p>
          <a:p>
            <a:pPr lvl="1"/>
            <a:r>
              <a:rPr lang="en-US" dirty="0" smtClean="0"/>
              <a:t>Surveillance systems</a:t>
            </a:r>
          </a:p>
          <a:p>
            <a:r>
              <a:rPr lang="en-US" dirty="0" smtClean="0"/>
              <a:t>Where are areas with higher than expected risk?</a:t>
            </a:r>
          </a:p>
          <a:p>
            <a:pPr lvl="1"/>
            <a:r>
              <a:rPr lang="en-US" dirty="0" smtClean="0"/>
              <a:t>Target interventions to high risk areas; detect potential outbreaks</a:t>
            </a:r>
          </a:p>
          <a:p>
            <a:r>
              <a:rPr lang="en-US" dirty="0" smtClean="0"/>
              <a:t>Over what scale does clustering occur? </a:t>
            </a:r>
          </a:p>
          <a:p>
            <a:pPr lvl="1"/>
            <a:r>
              <a:rPr lang="en-US" dirty="0" smtClean="0"/>
              <a:t>determine the optimal scale of interventions</a:t>
            </a:r>
          </a:p>
          <a:p>
            <a:pPr marL="0" indent="0">
              <a:buNone/>
            </a:pPr>
            <a:endParaRPr lang="en-US" dirty="0" smtClean="0">
              <a:solidFill>
                <a:srgbClr val="FF0000"/>
              </a:solidFill>
            </a:endParaRPr>
          </a:p>
          <a:p>
            <a:endParaRPr lang="en-US" dirty="0"/>
          </a:p>
        </p:txBody>
      </p:sp>
    </p:spTree>
    <p:extLst>
      <p:ext uri="{BB962C8B-B14F-4D97-AF65-F5344CB8AC3E}">
        <p14:creationId xmlns:p14="http://schemas.microsoft.com/office/powerpoint/2010/main" val="2594451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define clustering</a:t>
            </a:r>
            <a:endParaRPr lang="en-US" dirty="0"/>
          </a:p>
        </p:txBody>
      </p:sp>
      <p:sp>
        <p:nvSpPr>
          <p:cNvPr id="3" name="Content Placeholder 2"/>
          <p:cNvSpPr>
            <a:spLocks noGrp="1"/>
          </p:cNvSpPr>
          <p:nvPr>
            <p:ph idx="1"/>
          </p:nvPr>
        </p:nvSpPr>
        <p:spPr/>
        <p:txBody>
          <a:bodyPr/>
          <a:lstStyle/>
          <a:p>
            <a:r>
              <a:rPr lang="en-US" dirty="0"/>
              <a:t>Global vs local clustering </a:t>
            </a:r>
            <a:r>
              <a:rPr lang="en-US" dirty="0" smtClean="0"/>
              <a:t>methods</a:t>
            </a:r>
          </a:p>
          <a:p>
            <a:pPr lvl="1"/>
            <a:r>
              <a:rPr lang="en-US" dirty="0" smtClean="0"/>
              <a:t>i.e. </a:t>
            </a:r>
            <a:r>
              <a:rPr lang="en-US" i="1" dirty="0"/>
              <a:t>clustering </a:t>
            </a:r>
            <a:r>
              <a:rPr lang="en-US" dirty="0"/>
              <a:t>vs</a:t>
            </a:r>
            <a:r>
              <a:rPr lang="en-US" i="1" dirty="0"/>
              <a:t> cluster </a:t>
            </a:r>
            <a:r>
              <a:rPr lang="en-US" i="1" dirty="0" smtClean="0"/>
              <a:t>detection</a:t>
            </a:r>
            <a:endParaRPr lang="en-US" dirty="0" smtClean="0"/>
          </a:p>
          <a:p>
            <a:r>
              <a:rPr lang="en-US" dirty="0" smtClean="0"/>
              <a:t>Raw vs residual</a:t>
            </a:r>
          </a:p>
          <a:p>
            <a:pPr lvl="1"/>
            <a:r>
              <a:rPr lang="en-US" dirty="0" smtClean="0"/>
              <a:t>i.e. corrected for known risk factors </a:t>
            </a:r>
          </a:p>
          <a:p>
            <a:r>
              <a:rPr lang="en-US" dirty="0" smtClean="0"/>
              <a:t>Scale</a:t>
            </a:r>
          </a:p>
          <a:p>
            <a:pPr lvl="1"/>
            <a:r>
              <a:rPr lang="en-US" dirty="0" smtClean="0"/>
              <a:t>Clustering likely to happen over multiple scales</a:t>
            </a:r>
          </a:p>
          <a:p>
            <a:pPr lvl="1"/>
            <a:r>
              <a:rPr lang="en-US" dirty="0" smtClean="0"/>
              <a:t>Clustering over larger spatial scales (and these tests of association) may mask more local clusters</a:t>
            </a:r>
            <a:endParaRPr lang="en-US" dirty="0"/>
          </a:p>
          <a:p>
            <a:endParaRPr lang="en-US" dirty="0"/>
          </a:p>
        </p:txBody>
      </p:sp>
    </p:spTree>
    <p:extLst>
      <p:ext uri="{BB962C8B-B14F-4D97-AF65-F5344CB8AC3E}">
        <p14:creationId xmlns:p14="http://schemas.microsoft.com/office/powerpoint/2010/main" val="3526275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7180223" cy="6829097"/>
          </a:xfrm>
        </p:spPr>
      </p:pic>
      <p:sp>
        <p:nvSpPr>
          <p:cNvPr id="6" name="TextBox 5"/>
          <p:cNvSpPr txBox="1"/>
          <p:nvPr/>
        </p:nvSpPr>
        <p:spPr>
          <a:xfrm>
            <a:off x="304800" y="260608"/>
            <a:ext cx="3200400" cy="646331"/>
          </a:xfrm>
          <a:prstGeom prst="rect">
            <a:avLst/>
          </a:prstGeom>
          <a:solidFill>
            <a:schemeClr val="bg1"/>
          </a:solidFill>
          <a:ln>
            <a:solidFill>
              <a:schemeClr val="accent5">
                <a:lumMod val="75000"/>
              </a:schemeClr>
            </a:solidFill>
          </a:ln>
        </p:spPr>
        <p:txBody>
          <a:bodyPr wrap="square" rtlCol="0">
            <a:spAutoFit/>
          </a:bodyPr>
          <a:lstStyle/>
          <a:p>
            <a:r>
              <a:rPr lang="en-US" dirty="0" smtClean="0"/>
              <a:t>Broad Street Cholera Outbreak John Snow ~ 1854</a:t>
            </a:r>
            <a:endParaRPr lang="en-US" dirty="0"/>
          </a:p>
        </p:txBody>
      </p:sp>
      <p:sp>
        <p:nvSpPr>
          <p:cNvPr id="8" name="Oval 7"/>
          <p:cNvSpPr/>
          <p:nvPr/>
        </p:nvSpPr>
        <p:spPr>
          <a:xfrm>
            <a:off x="3962400" y="2971800"/>
            <a:ext cx="228600" cy="22860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62200" y="2590800"/>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56940" y="1655346"/>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29474" y="4903142"/>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74988" y="4698184"/>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4736" y="4146374"/>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18862" y="3983454"/>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89258" y="6012008"/>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26640" y="509674"/>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06506" y="614776"/>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29158" y="120770"/>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30640" y="5870100"/>
            <a:ext cx="76200" cy="76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44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statistical concepts</a:t>
            </a:r>
            <a:endParaRPr lang="en-US" dirty="0"/>
          </a:p>
        </p:txBody>
      </p:sp>
      <p:sp>
        <p:nvSpPr>
          <p:cNvPr id="3" name="Content Placeholder 2"/>
          <p:cNvSpPr>
            <a:spLocks noGrp="1"/>
          </p:cNvSpPr>
          <p:nvPr>
            <p:ph idx="1"/>
          </p:nvPr>
        </p:nvSpPr>
        <p:spPr/>
        <p:txBody>
          <a:bodyPr>
            <a:normAutofit/>
          </a:bodyPr>
          <a:lstStyle/>
          <a:p>
            <a:r>
              <a:rPr lang="en-US" dirty="0" smtClean="0"/>
              <a:t>Spatial heterogeneity and dependence</a:t>
            </a:r>
          </a:p>
          <a:p>
            <a:pPr lvl="1"/>
            <a:r>
              <a:rPr lang="en-US" dirty="0" smtClean="0"/>
              <a:t>Stationary</a:t>
            </a:r>
            <a:endParaRPr lang="en-US" dirty="0"/>
          </a:p>
          <a:p>
            <a:pPr lvl="1"/>
            <a:r>
              <a:rPr lang="en-US" dirty="0" smtClean="0"/>
              <a:t>Isotropy</a:t>
            </a:r>
          </a:p>
          <a:p>
            <a:pPr lvl="1"/>
            <a:endParaRPr lang="en-US" dirty="0"/>
          </a:p>
          <a:p>
            <a:r>
              <a:rPr lang="en-US" dirty="0"/>
              <a:t>Variation amongst attribute values of a spatial process </a:t>
            </a:r>
          </a:p>
          <a:p>
            <a:pPr lvl="1"/>
            <a:r>
              <a:rPr lang="en-US" dirty="0"/>
              <a:t>First-order spatial effects</a:t>
            </a:r>
          </a:p>
          <a:p>
            <a:pPr lvl="1"/>
            <a:r>
              <a:rPr lang="en-US" dirty="0"/>
              <a:t>Second-order spatial effects</a:t>
            </a:r>
          </a:p>
          <a:p>
            <a:pPr marL="457200" lvl="1" indent="0">
              <a:buNone/>
            </a:pPr>
            <a:endParaRPr lang="en-US" dirty="0"/>
          </a:p>
        </p:txBody>
      </p:sp>
    </p:spTree>
    <p:extLst>
      <p:ext uri="{BB962C8B-B14F-4D97-AF65-F5344CB8AC3E}">
        <p14:creationId xmlns:p14="http://schemas.microsoft.com/office/powerpoint/2010/main" val="3669887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Stationary and Isotropy</a:t>
            </a:r>
            <a:endParaRPr lang="en-US" dirty="0"/>
          </a:p>
        </p:txBody>
      </p:sp>
      <p:sp>
        <p:nvSpPr>
          <p:cNvPr id="3" name="Content Placeholder 2"/>
          <p:cNvSpPr>
            <a:spLocks noGrp="1"/>
          </p:cNvSpPr>
          <p:nvPr>
            <p:ph idx="1"/>
          </p:nvPr>
        </p:nvSpPr>
        <p:spPr>
          <a:xfrm>
            <a:off x="533400" y="1524000"/>
            <a:ext cx="8229600" cy="4876800"/>
          </a:xfrm>
        </p:spPr>
        <p:txBody>
          <a:bodyPr>
            <a:normAutofit lnSpcReduction="10000"/>
          </a:bodyPr>
          <a:lstStyle/>
          <a:p>
            <a:r>
              <a:rPr lang="en-US" dirty="0" smtClean="0"/>
              <a:t>A </a:t>
            </a:r>
            <a:r>
              <a:rPr lang="en-US" b="1" dirty="0" smtClean="0"/>
              <a:t>stationary</a:t>
            </a:r>
            <a:r>
              <a:rPr lang="en-US" dirty="0" smtClean="0"/>
              <a:t> process in one is which the relationship between two events depends only on their relative positions, not on the locations themselves </a:t>
            </a:r>
          </a:p>
          <a:p>
            <a:pPr lvl="1"/>
            <a:r>
              <a:rPr lang="en-US" i="1" dirty="0" smtClean="0"/>
              <a:t>(i.e. all properties of the process are invariant under translation)</a:t>
            </a:r>
          </a:p>
          <a:p>
            <a:r>
              <a:rPr lang="en-US" dirty="0"/>
              <a:t>Under the assumption of </a:t>
            </a:r>
            <a:r>
              <a:rPr lang="en-US" b="1" dirty="0"/>
              <a:t>isotropy</a:t>
            </a:r>
            <a:r>
              <a:rPr lang="en-US" dirty="0"/>
              <a:t> the relationship depends only on distance and not on direction/orientation to each other </a:t>
            </a:r>
          </a:p>
          <a:p>
            <a:pPr lvl="1"/>
            <a:r>
              <a:rPr lang="en-US" i="1" dirty="0"/>
              <a:t>(e.g. invariant under rotation)</a:t>
            </a:r>
          </a:p>
          <a:p>
            <a:endParaRPr lang="en-US" dirty="0"/>
          </a:p>
        </p:txBody>
      </p:sp>
    </p:spTree>
    <p:extLst>
      <p:ext uri="{BB962C8B-B14F-4D97-AF65-F5344CB8AC3E}">
        <p14:creationId xmlns:p14="http://schemas.microsoft.com/office/powerpoint/2010/main" val="71139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Variation amongst attribute values</a:t>
            </a:r>
            <a:endParaRPr lang="en-US" dirty="0"/>
          </a:p>
        </p:txBody>
      </p:sp>
      <p:sp>
        <p:nvSpPr>
          <p:cNvPr id="8" name="Right Brace 7"/>
          <p:cNvSpPr/>
          <p:nvPr/>
        </p:nvSpPr>
        <p:spPr>
          <a:xfrm rot="5400000">
            <a:off x="5498759" y="2118419"/>
            <a:ext cx="629244" cy="34028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3500" y="4250353"/>
            <a:ext cx="4319388" cy="1015663"/>
          </a:xfrm>
          <a:prstGeom prst="rect">
            <a:avLst/>
          </a:prstGeom>
          <a:noFill/>
        </p:spPr>
        <p:txBody>
          <a:bodyPr wrap="none" rtlCol="0">
            <a:spAutoFit/>
          </a:bodyPr>
          <a:lstStyle/>
          <a:p>
            <a:pPr algn="ctr"/>
            <a:r>
              <a:rPr lang="en-US" sz="2000" dirty="0" smtClean="0"/>
              <a:t>Large scale trends</a:t>
            </a:r>
          </a:p>
          <a:p>
            <a:pPr marL="285750" indent="-285750">
              <a:buFont typeface="Arial" panose="020B0604020202020204" pitchFamily="34" charset="0"/>
              <a:buChar char="•"/>
            </a:pPr>
            <a:r>
              <a:rPr lang="en-US" sz="2000" dirty="0" err="1" smtClean="0"/>
              <a:t>Geostatistical</a:t>
            </a:r>
            <a:r>
              <a:rPr lang="en-US" sz="2000" dirty="0" smtClean="0"/>
              <a:t>:  mean of the outcome</a:t>
            </a:r>
          </a:p>
          <a:p>
            <a:pPr marL="285750" indent="-285750">
              <a:buFont typeface="Arial" panose="020B0604020202020204" pitchFamily="34" charset="0"/>
              <a:buChar char="•"/>
            </a:pPr>
            <a:r>
              <a:rPr lang="en-US" sz="2000" dirty="0" smtClean="0"/>
              <a:t>Point process: mean intensity</a:t>
            </a:r>
          </a:p>
        </p:txBody>
      </p:sp>
      <p:sp>
        <p:nvSpPr>
          <p:cNvPr id="10" name="TextBox 9"/>
          <p:cNvSpPr txBox="1"/>
          <p:nvPr/>
        </p:nvSpPr>
        <p:spPr>
          <a:xfrm>
            <a:off x="4724400" y="4250353"/>
            <a:ext cx="3704784" cy="1631216"/>
          </a:xfrm>
          <a:prstGeom prst="rect">
            <a:avLst/>
          </a:prstGeom>
          <a:noFill/>
        </p:spPr>
        <p:txBody>
          <a:bodyPr wrap="square" rtlCol="0">
            <a:spAutoFit/>
          </a:bodyPr>
          <a:lstStyle/>
          <a:p>
            <a:r>
              <a:rPr lang="en-US" sz="2000" dirty="0" smtClean="0"/>
              <a:t>Local dependence of spatial process &amp; smaller scale interactions between neighbors</a:t>
            </a:r>
          </a:p>
          <a:p>
            <a:pPr marL="285750" indent="-285750">
              <a:buFont typeface="Arial" panose="020B0604020202020204" pitchFamily="34" charset="0"/>
              <a:buChar char="•"/>
            </a:pPr>
            <a:r>
              <a:rPr lang="en-US" sz="2000" dirty="0" err="1" smtClean="0"/>
              <a:t>Geostatistical</a:t>
            </a:r>
            <a:r>
              <a:rPr lang="en-US" sz="2000" dirty="0" smtClean="0"/>
              <a:t>:  autocorrelation</a:t>
            </a:r>
          </a:p>
          <a:p>
            <a:pPr marL="285750" indent="-285750">
              <a:buFont typeface="Arial" panose="020B0604020202020204" pitchFamily="34" charset="0"/>
              <a:buChar char="•"/>
            </a:pPr>
            <a:r>
              <a:rPr lang="en-US" sz="2000" dirty="0" smtClean="0"/>
              <a:t>Point process:  clusters</a:t>
            </a:r>
          </a:p>
        </p:txBody>
      </p:sp>
      <p:graphicFrame>
        <p:nvGraphicFramePr>
          <p:cNvPr id="4" name="Diagram 3"/>
          <p:cNvGraphicFramePr/>
          <p:nvPr>
            <p:extLst>
              <p:ext uri="{D42A27DB-BD31-4B8C-83A1-F6EECF244321}">
                <p14:modId xmlns:p14="http://schemas.microsoft.com/office/powerpoint/2010/main" val="402587953"/>
              </p:ext>
            </p:extLst>
          </p:nvPr>
        </p:nvGraphicFramePr>
        <p:xfrm>
          <a:off x="988832" y="1787458"/>
          <a:ext cx="7184194" cy="2251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76418" y="1411178"/>
            <a:ext cx="3374898" cy="923330"/>
          </a:xfrm>
          <a:prstGeom prst="rect">
            <a:avLst/>
          </a:prstGeom>
          <a:noFill/>
        </p:spPr>
        <p:txBody>
          <a:bodyPr wrap="none" rtlCol="0">
            <a:spAutoFit/>
          </a:bodyPr>
          <a:lstStyle/>
          <a:p>
            <a:pPr algn="ctr"/>
            <a:r>
              <a:rPr lang="en-US" dirty="0"/>
              <a:t>(aka “</a:t>
            </a:r>
            <a:r>
              <a:rPr lang="en-US" b="1" dirty="0"/>
              <a:t>second-order spatial effect</a:t>
            </a:r>
            <a:r>
              <a:rPr lang="en-US" dirty="0"/>
              <a:t>”</a:t>
            </a:r>
          </a:p>
          <a:p>
            <a:pPr algn="ctr"/>
            <a:r>
              <a:rPr lang="en-US" dirty="0">
                <a:solidFill>
                  <a:srgbClr val="FF0000"/>
                </a:solidFill>
              </a:rPr>
              <a:t>Residuals</a:t>
            </a:r>
          </a:p>
          <a:p>
            <a:endParaRPr lang="en-US" dirty="0"/>
          </a:p>
        </p:txBody>
      </p:sp>
      <p:sp>
        <p:nvSpPr>
          <p:cNvPr id="7" name="TextBox 6"/>
          <p:cNvSpPr txBox="1"/>
          <p:nvPr/>
        </p:nvSpPr>
        <p:spPr>
          <a:xfrm>
            <a:off x="597666" y="1384995"/>
            <a:ext cx="3151055" cy="923330"/>
          </a:xfrm>
          <a:prstGeom prst="rect">
            <a:avLst/>
          </a:prstGeom>
          <a:noFill/>
        </p:spPr>
        <p:txBody>
          <a:bodyPr wrap="none" rtlCol="0">
            <a:spAutoFit/>
          </a:bodyPr>
          <a:lstStyle/>
          <a:p>
            <a:pPr algn="ctr"/>
            <a:r>
              <a:rPr lang="en-US" dirty="0"/>
              <a:t>(aka “</a:t>
            </a:r>
            <a:r>
              <a:rPr lang="en-US" b="1" dirty="0"/>
              <a:t>first-order spatial effect</a:t>
            </a:r>
            <a:r>
              <a:rPr lang="en-US" dirty="0"/>
              <a:t>”)</a:t>
            </a:r>
          </a:p>
          <a:p>
            <a:pPr algn="ctr"/>
            <a:r>
              <a:rPr lang="en-US" dirty="0">
                <a:solidFill>
                  <a:srgbClr val="FF0000"/>
                </a:solidFill>
              </a:rPr>
              <a:t>Variation in the mean</a:t>
            </a:r>
          </a:p>
          <a:p>
            <a:endParaRPr lang="en-US" dirty="0"/>
          </a:p>
        </p:txBody>
      </p:sp>
    </p:spTree>
    <p:extLst>
      <p:ext uri="{BB962C8B-B14F-4D97-AF65-F5344CB8AC3E}">
        <p14:creationId xmlns:p14="http://schemas.microsoft.com/office/powerpoint/2010/main" val="190889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First-order characteristics (macro) </a:t>
            </a:r>
          </a:p>
        </p:txBody>
      </p:sp>
      <p:sp>
        <p:nvSpPr>
          <p:cNvPr id="3" name="Content Placeholder 2"/>
          <p:cNvSpPr>
            <a:spLocks noGrp="1"/>
          </p:cNvSpPr>
          <p:nvPr>
            <p:ph idx="1"/>
          </p:nvPr>
        </p:nvSpPr>
        <p:spPr>
          <a:xfrm>
            <a:off x="381000" y="1447800"/>
            <a:ext cx="8229600" cy="4800600"/>
          </a:xfrm>
        </p:spPr>
        <p:txBody>
          <a:bodyPr>
            <a:noAutofit/>
          </a:bodyPr>
          <a:lstStyle/>
          <a:p>
            <a:pPr lvl="1">
              <a:buFont typeface="Arial" panose="020B0604020202020204" pitchFamily="34" charset="0"/>
              <a:buChar char="•"/>
            </a:pPr>
            <a:r>
              <a:rPr lang="en-US" dirty="0" smtClean="0"/>
              <a:t>Describe the way in which the expected value (mean or average) of the spatial point pattern varies across space (i.e., the density of the spatial point pattern)</a:t>
            </a:r>
          </a:p>
          <a:p>
            <a:pPr lvl="1">
              <a:buFont typeface="Arial" panose="020B0604020202020204" pitchFamily="34" charset="0"/>
              <a:buChar char="•"/>
            </a:pPr>
            <a:r>
              <a:rPr lang="en-US" dirty="0" smtClean="0"/>
              <a:t>May be constant or spatially varying, but assumes that  individual event locations are independent of one another (i.e. no spatial dependency). </a:t>
            </a:r>
          </a:p>
          <a:p>
            <a:pPr lvl="1">
              <a:buFont typeface="Arial" panose="020B0604020202020204" pitchFamily="34" charset="0"/>
              <a:buChar char="•"/>
            </a:pPr>
            <a:r>
              <a:rPr lang="en-US" dirty="0" smtClean="0"/>
              <a:t>Measured by an intensity measure, e.g. quadrat estimation, kernel estimation</a:t>
            </a:r>
          </a:p>
          <a:p>
            <a:pPr lvl="1">
              <a:buFont typeface="Arial" panose="020B0604020202020204" pitchFamily="34" charset="0"/>
              <a:buChar char="•"/>
            </a:pPr>
            <a:r>
              <a:rPr lang="en-US" dirty="0" smtClean="0"/>
              <a:t>Where do patterns appear to differ?</a:t>
            </a:r>
          </a:p>
        </p:txBody>
      </p:sp>
    </p:spTree>
    <p:extLst>
      <p:ext uri="{BB962C8B-B14F-4D97-AF65-F5344CB8AC3E}">
        <p14:creationId xmlns:p14="http://schemas.microsoft.com/office/powerpoint/2010/main" val="1821887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Autofit/>
          </a:bodyPr>
          <a:lstStyle/>
          <a:p>
            <a:r>
              <a:rPr lang="en-US" dirty="0" smtClean="0"/>
              <a:t>Second-order properties </a:t>
            </a:r>
            <a:br>
              <a:rPr lang="en-US" dirty="0" smtClean="0"/>
            </a:br>
            <a:r>
              <a:rPr lang="en-US" dirty="0" smtClean="0"/>
              <a:t>(</a:t>
            </a:r>
            <a:r>
              <a:rPr lang="en-US" dirty="0" err="1" smtClean="0"/>
              <a:t>meso</a:t>
            </a:r>
            <a:r>
              <a:rPr lang="en-US" dirty="0" smtClean="0"/>
              <a:t>-/micro-)</a:t>
            </a:r>
            <a:endParaRPr lang="en-US" dirty="0"/>
          </a:p>
        </p:txBody>
      </p:sp>
      <p:sp>
        <p:nvSpPr>
          <p:cNvPr id="3" name="Content Placeholder 2"/>
          <p:cNvSpPr>
            <a:spLocks noGrp="1"/>
          </p:cNvSpPr>
          <p:nvPr>
            <p:ph idx="1"/>
          </p:nvPr>
        </p:nvSpPr>
        <p:spPr>
          <a:xfrm>
            <a:off x="457200" y="1981200"/>
            <a:ext cx="8229600" cy="4525963"/>
          </a:xfrm>
        </p:spPr>
        <p:txBody>
          <a:bodyPr>
            <a:normAutofit/>
          </a:bodyPr>
          <a:lstStyle/>
          <a:p>
            <a:pPr lvl="1"/>
            <a:r>
              <a:rPr lang="en-US" dirty="0" smtClean="0"/>
              <a:t>Inform on the interrelationship between events or spatial dependence. </a:t>
            </a:r>
          </a:p>
          <a:p>
            <a:pPr lvl="1"/>
            <a:r>
              <a:rPr lang="en-US" dirty="0" smtClean="0"/>
              <a:t>Measures by a dependence measure – e.g. nearest neighbor analysis, Ripley’s k-function</a:t>
            </a:r>
          </a:p>
          <a:p>
            <a:pPr lvl="1"/>
            <a:r>
              <a:rPr lang="en-US" dirty="0" smtClean="0"/>
              <a:t>Insight into global aspects of the point pattern, i.e. are there general patterns of clustering with respect to CSR or another pattern?</a:t>
            </a:r>
          </a:p>
          <a:p>
            <a:endParaRPr lang="en-US" sz="2800" dirty="0"/>
          </a:p>
        </p:txBody>
      </p:sp>
    </p:spTree>
    <p:extLst>
      <p:ext uri="{BB962C8B-B14F-4D97-AF65-F5344CB8AC3E}">
        <p14:creationId xmlns:p14="http://schemas.microsoft.com/office/powerpoint/2010/main" val="3507029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of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Determine whether disease clustering is statistically significant and worthy of further investigation</a:t>
            </a:r>
          </a:p>
          <a:p>
            <a:r>
              <a:rPr lang="en-US" dirty="0" smtClean="0"/>
              <a:t>Later classes will focus on using some of the same concepts to produce smoothed risk maps or model spatial variation that is present (i.e. to model the mean risk or ensure standard errors are correct in the presence of spatial autocorrelation)</a:t>
            </a:r>
            <a:endParaRPr lang="en-US" dirty="0"/>
          </a:p>
        </p:txBody>
      </p:sp>
    </p:spTree>
    <p:extLst>
      <p:ext uri="{BB962C8B-B14F-4D97-AF65-F5344CB8AC3E}">
        <p14:creationId xmlns:p14="http://schemas.microsoft.com/office/powerpoint/2010/main" val="390513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8596" y="0"/>
            <a:ext cx="8358246" cy="941385"/>
          </a:xfrm>
        </p:spPr>
        <p:txBody>
          <a:bodyPr>
            <a:normAutofit fontScale="90000"/>
          </a:bodyPr>
          <a:lstStyle/>
          <a:p>
            <a:r>
              <a:rPr lang="en-GB" dirty="0" smtClean="0"/>
              <a:t>Main types of tests for spatial clusters</a:t>
            </a:r>
            <a:endParaRPr lang="en-GB" dirty="0"/>
          </a:p>
        </p:txBody>
      </p:sp>
      <p:sp>
        <p:nvSpPr>
          <p:cNvPr id="5" name="TextBox 4"/>
          <p:cNvSpPr txBox="1"/>
          <p:nvPr/>
        </p:nvSpPr>
        <p:spPr>
          <a:xfrm>
            <a:off x="428596" y="1071546"/>
            <a:ext cx="8286808" cy="5693866"/>
          </a:xfrm>
          <a:prstGeom prst="rect">
            <a:avLst/>
          </a:prstGeom>
          <a:noFill/>
        </p:spPr>
        <p:txBody>
          <a:bodyPr wrap="square" rtlCol="0">
            <a:spAutoFit/>
          </a:bodyPr>
          <a:lstStyle/>
          <a:p>
            <a:r>
              <a:rPr lang="en-GB" sz="2800" b="1" dirty="0" smtClean="0"/>
              <a:t>Global statistics</a:t>
            </a:r>
          </a:p>
          <a:p>
            <a:pPr marL="357188" indent="-271463">
              <a:buFont typeface="Arial" pitchFamily="34" charset="0"/>
              <a:buChar char="•"/>
            </a:pPr>
            <a:r>
              <a:rPr lang="en-GB" sz="2800" dirty="0" smtClean="0"/>
              <a:t>propensity for clustering anywhere in the study area, e.g. Ripley’s </a:t>
            </a:r>
            <a:r>
              <a:rPr lang="en-GB" sz="2800" i="1" dirty="0" smtClean="0"/>
              <a:t>K-</a:t>
            </a:r>
            <a:r>
              <a:rPr lang="en-GB" sz="2800" dirty="0" smtClean="0"/>
              <a:t>function, </a:t>
            </a:r>
            <a:r>
              <a:rPr lang="en-GB" sz="2800" dirty="0" err="1" smtClean="0"/>
              <a:t>Cuzick</a:t>
            </a:r>
            <a:r>
              <a:rPr lang="en-GB" sz="2800" dirty="0" smtClean="0"/>
              <a:t> &amp; Edwards test for point data and Moran’s I for area data</a:t>
            </a:r>
            <a:endParaRPr lang="en-GB" sz="2800" i="1" dirty="0" smtClean="0"/>
          </a:p>
          <a:p>
            <a:pPr marL="357188" indent="-271463">
              <a:buFont typeface="Arial" pitchFamily="34" charset="0"/>
              <a:buChar char="•"/>
            </a:pPr>
            <a:endParaRPr lang="en-GB" sz="2800" dirty="0" smtClean="0"/>
          </a:p>
          <a:p>
            <a:r>
              <a:rPr lang="en-GB" sz="2800" b="1" dirty="0" smtClean="0"/>
              <a:t>Local statistics</a:t>
            </a:r>
          </a:p>
          <a:p>
            <a:pPr marL="357188" indent="-271463">
              <a:buFont typeface="Arial" pitchFamily="34" charset="0"/>
              <a:buChar char="•"/>
            </a:pPr>
            <a:r>
              <a:rPr lang="en-GB" sz="2800" dirty="0" smtClean="0"/>
              <a:t>cluster(s) in specific locations, e.g. Spatial scan statistic for point data and </a:t>
            </a:r>
            <a:r>
              <a:rPr lang="en-GB" sz="2800" dirty="0" err="1" smtClean="0"/>
              <a:t>Getis</a:t>
            </a:r>
            <a:r>
              <a:rPr lang="en-GB" sz="2800" dirty="0" smtClean="0"/>
              <a:t> and </a:t>
            </a:r>
            <a:r>
              <a:rPr lang="en-GB" sz="2800" dirty="0" err="1" smtClean="0"/>
              <a:t>Ord’s</a:t>
            </a:r>
            <a:r>
              <a:rPr lang="en-GB" sz="2800" dirty="0" smtClean="0"/>
              <a:t> local </a:t>
            </a:r>
            <a:r>
              <a:rPr lang="en-GB" sz="2800" dirty="0" err="1" smtClean="0"/>
              <a:t>G</a:t>
            </a:r>
            <a:r>
              <a:rPr lang="en-GB" sz="2800" i="1" dirty="0" err="1" smtClean="0"/>
              <a:t>i</a:t>
            </a:r>
            <a:r>
              <a:rPr lang="en-GB" sz="2800" dirty="0" smtClean="0"/>
              <a:t>(d) statistic for area data</a:t>
            </a:r>
          </a:p>
          <a:p>
            <a:pPr marL="357188" indent="-271463"/>
            <a:endParaRPr lang="en-GB" sz="2800" dirty="0" smtClean="0"/>
          </a:p>
          <a:p>
            <a:r>
              <a:rPr lang="en-GB" sz="2800" b="1" dirty="0" smtClean="0"/>
              <a:t>Focused statistics</a:t>
            </a:r>
          </a:p>
          <a:p>
            <a:pPr marL="357188" indent="-271463">
              <a:buFont typeface="Arial" pitchFamily="34" charset="0"/>
              <a:buChar char="•"/>
            </a:pPr>
            <a:r>
              <a:rPr lang="en-GB" sz="2800" dirty="0" smtClean="0"/>
              <a:t>cluster(s) around a specific point source, e.g. </a:t>
            </a:r>
            <a:r>
              <a:rPr lang="en-GB" sz="2800" dirty="0" err="1" smtClean="0"/>
              <a:t>Diggle’s</a:t>
            </a:r>
            <a:r>
              <a:rPr lang="en-GB" sz="2800" dirty="0" smtClean="0"/>
              <a:t> method, Stone’s test, </a:t>
            </a:r>
            <a:r>
              <a:rPr lang="en-GB" sz="2800" dirty="0" err="1" smtClean="0"/>
              <a:t>Bithell’s</a:t>
            </a:r>
            <a:r>
              <a:rPr lang="en-GB" sz="2800" dirty="0" smtClean="0"/>
              <a:t> test</a:t>
            </a:r>
          </a:p>
        </p:txBody>
      </p:sp>
    </p:spTree>
    <p:extLst>
      <p:ext uri="{BB962C8B-B14F-4D97-AF65-F5344CB8AC3E}">
        <p14:creationId xmlns:p14="http://schemas.microsoft.com/office/powerpoint/2010/main" val="862078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clustering?</a:t>
            </a:r>
            <a:endParaRPr lang="en-US" dirty="0"/>
          </a:p>
        </p:txBody>
      </p:sp>
      <p:sp>
        <p:nvSpPr>
          <p:cNvPr id="3" name="Content Placeholder 2"/>
          <p:cNvSpPr>
            <a:spLocks noGrp="1"/>
          </p:cNvSpPr>
          <p:nvPr>
            <p:ph idx="1"/>
          </p:nvPr>
        </p:nvSpPr>
        <p:spPr/>
        <p:txBody>
          <a:bodyPr/>
          <a:lstStyle/>
          <a:p>
            <a:r>
              <a:rPr lang="en-US" dirty="0" smtClean="0"/>
              <a:t>Background </a:t>
            </a:r>
            <a:r>
              <a:rPr lang="en-US" dirty="0"/>
              <a:t>reading: </a:t>
            </a:r>
            <a:r>
              <a:rPr lang="en-US" dirty="0" err="1"/>
              <a:t>Pullan</a:t>
            </a:r>
            <a:r>
              <a:rPr lang="en-US" dirty="0"/>
              <a:t> et al (2012) </a:t>
            </a:r>
            <a:r>
              <a:rPr lang="en-US" dirty="0" smtClean="0"/>
              <a:t>and Pfeiffer Chapters 4 &amp; 5</a:t>
            </a:r>
            <a:endParaRPr lang="en-US" dirty="0"/>
          </a:p>
          <a:p>
            <a:r>
              <a:rPr lang="en-US" dirty="0" smtClean="0"/>
              <a:t>“Spatial </a:t>
            </a:r>
            <a:r>
              <a:rPr lang="en-US" dirty="0"/>
              <a:t>a</a:t>
            </a:r>
            <a:r>
              <a:rPr lang="en-US" dirty="0" smtClean="0"/>
              <a:t>utocorrelation”</a:t>
            </a:r>
            <a:endParaRPr lang="en-US" dirty="0"/>
          </a:p>
        </p:txBody>
      </p:sp>
    </p:spTree>
    <p:extLst>
      <p:ext uri="{BB962C8B-B14F-4D97-AF65-F5344CB8AC3E}">
        <p14:creationId xmlns:p14="http://schemas.microsoft.com/office/powerpoint/2010/main" val="134695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normAutofit fontScale="92500"/>
          </a:bodyPr>
          <a:lstStyle/>
          <a:p>
            <a:r>
              <a:rPr lang="en-US" dirty="0" smtClean="0"/>
              <a:t>Disease cluster investigations generally involve case data as either</a:t>
            </a:r>
          </a:p>
          <a:p>
            <a:pPr lvl="1"/>
            <a:r>
              <a:rPr lang="en-US" b="1" dirty="0" smtClean="0"/>
              <a:t>Case-control point data: </a:t>
            </a:r>
            <a:r>
              <a:rPr lang="en-US" dirty="0" smtClean="0"/>
              <a:t>point locations for each of a set of cases reported and a collection of non-cases (controls). “Marked point data”</a:t>
            </a:r>
          </a:p>
          <a:p>
            <a:pPr lvl="2"/>
            <a:r>
              <a:rPr lang="en-US" dirty="0" smtClean="0"/>
              <a:t>Malaria cases and population controls from Namibia</a:t>
            </a:r>
          </a:p>
          <a:p>
            <a:pPr lvl="1"/>
            <a:r>
              <a:rPr lang="en-US" b="1" dirty="0" smtClean="0"/>
              <a:t>Point-level &amp; area-level data: </a:t>
            </a:r>
            <a:r>
              <a:rPr lang="en-US" dirty="0" smtClean="0"/>
              <a:t>reported counts of incident (newly diagnosed) or prevalent (existing) cases residing in particular areas within the study area</a:t>
            </a:r>
          </a:p>
          <a:p>
            <a:pPr lvl="2"/>
            <a:r>
              <a:rPr lang="en-US" dirty="0" smtClean="0"/>
              <a:t>Point prevalence of malaria in The Gambia</a:t>
            </a:r>
            <a:endParaRPr lang="en-US" dirty="0"/>
          </a:p>
        </p:txBody>
      </p:sp>
    </p:spTree>
    <p:extLst>
      <p:ext uri="{BB962C8B-B14F-4D97-AF65-F5344CB8AC3E}">
        <p14:creationId xmlns:p14="http://schemas.microsoft.com/office/powerpoint/2010/main" val="4117807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Global tests for spatial clustering using point-level and area data</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9881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data &amp; underlying assumptions</a:t>
            </a:r>
            <a:endParaRPr lang="en-US" dirty="0"/>
          </a:p>
        </p:txBody>
      </p:sp>
      <p:sp>
        <p:nvSpPr>
          <p:cNvPr id="3" name="Content Placeholder 2"/>
          <p:cNvSpPr>
            <a:spLocks noGrp="1"/>
          </p:cNvSpPr>
          <p:nvPr>
            <p:ph idx="1"/>
          </p:nvPr>
        </p:nvSpPr>
        <p:spPr/>
        <p:txBody>
          <a:bodyPr>
            <a:normAutofit/>
          </a:bodyPr>
          <a:lstStyle/>
          <a:p>
            <a:r>
              <a:rPr lang="en-US" dirty="0" smtClean="0"/>
              <a:t>Autocorrelation statistics provide an estimate of the degree of spatial similarity observed among neighboring values of an attribute (i.e. disease prevalence) over a study area.</a:t>
            </a:r>
          </a:p>
          <a:p>
            <a:r>
              <a:rPr lang="en-US" dirty="0" smtClean="0"/>
              <a:t>Requires:</a:t>
            </a:r>
          </a:p>
          <a:p>
            <a:pPr marL="971550" lvl="1" indent="-514350">
              <a:buFont typeface="+mj-lt"/>
              <a:buAutoNum type="arabicPeriod"/>
            </a:pPr>
            <a:r>
              <a:rPr lang="en-US" dirty="0" smtClean="0"/>
              <a:t>Definition of neighbors (distance-based or adjacency)</a:t>
            </a:r>
          </a:p>
          <a:p>
            <a:pPr marL="971550" lvl="1" indent="-514350">
              <a:buFont typeface="+mj-lt"/>
              <a:buAutoNum type="arabicPeriod"/>
            </a:pPr>
            <a:r>
              <a:rPr lang="en-US" dirty="0" smtClean="0"/>
              <a:t>Weights matrix (those close in space given greater weight)</a:t>
            </a:r>
            <a:endParaRPr lang="en-US" dirty="0"/>
          </a:p>
        </p:txBody>
      </p:sp>
    </p:spTree>
    <p:extLst>
      <p:ext uri="{BB962C8B-B14F-4D97-AF65-F5344CB8AC3E}">
        <p14:creationId xmlns:p14="http://schemas.microsoft.com/office/powerpoint/2010/main" val="1950727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neighbors</a:t>
            </a:r>
            <a:endParaRPr lang="en-US" dirty="0"/>
          </a:p>
        </p:txBody>
      </p:sp>
      <p:sp>
        <p:nvSpPr>
          <p:cNvPr id="6" name="TextBox 5"/>
          <p:cNvSpPr txBox="1"/>
          <p:nvPr/>
        </p:nvSpPr>
        <p:spPr>
          <a:xfrm>
            <a:off x="6795378" y="1839884"/>
            <a:ext cx="1800236" cy="1200329"/>
          </a:xfrm>
          <a:prstGeom prst="rect">
            <a:avLst/>
          </a:prstGeom>
          <a:noFill/>
        </p:spPr>
        <p:txBody>
          <a:bodyPr wrap="none" rtlCol="0">
            <a:spAutoFit/>
          </a:bodyPr>
          <a:lstStyle/>
          <a:p>
            <a:r>
              <a:rPr lang="en-US" u="sng" dirty="0" smtClean="0"/>
              <a:t>Adjacency</a:t>
            </a:r>
          </a:p>
          <a:p>
            <a:endParaRPr lang="en-US" dirty="0"/>
          </a:p>
          <a:p>
            <a:pPr marL="342900" indent="-342900">
              <a:buAutoNum type="alphaLcParenR"/>
            </a:pPr>
            <a:r>
              <a:rPr lang="en-US" dirty="0" smtClean="0"/>
              <a:t>first-order</a:t>
            </a:r>
          </a:p>
          <a:p>
            <a:pPr marL="342900" indent="-342900">
              <a:buAutoNum type="alphaLcParenR"/>
            </a:pPr>
            <a:r>
              <a:rPr lang="en-US" dirty="0" smtClean="0"/>
              <a:t>Second-order</a:t>
            </a:r>
            <a:endParaRPr lang="en-US" dirty="0"/>
          </a:p>
        </p:txBody>
      </p:sp>
      <p:sp>
        <p:nvSpPr>
          <p:cNvPr id="7" name="TextBox 6"/>
          <p:cNvSpPr txBox="1"/>
          <p:nvPr/>
        </p:nvSpPr>
        <p:spPr>
          <a:xfrm>
            <a:off x="5714999" y="4685117"/>
            <a:ext cx="3135601" cy="1754326"/>
          </a:xfrm>
          <a:prstGeom prst="rect">
            <a:avLst/>
          </a:prstGeom>
          <a:noFill/>
        </p:spPr>
        <p:txBody>
          <a:bodyPr wrap="square" rtlCol="0">
            <a:spAutoFit/>
          </a:bodyPr>
          <a:lstStyle/>
          <a:p>
            <a:r>
              <a:rPr lang="en-US" u="sng" dirty="0" smtClean="0"/>
              <a:t>Distance-based</a:t>
            </a:r>
          </a:p>
          <a:p>
            <a:endParaRPr lang="en-US" dirty="0" smtClean="0"/>
          </a:p>
          <a:p>
            <a:r>
              <a:rPr lang="en-US" dirty="0" smtClean="0"/>
              <a:t>NB: may choose distance that allows each point/polygon at least one neighbor OR define spatial lags</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0"/>
            <a:ext cx="6177600" cy="22860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4796" b="19013"/>
          <a:stretch/>
        </p:blipFill>
        <p:spPr>
          <a:xfrm>
            <a:off x="1613290" y="4189614"/>
            <a:ext cx="3720709" cy="2468335"/>
          </a:xfrm>
          <a:prstGeom prst="rect">
            <a:avLst/>
          </a:prstGeom>
          <a:ln>
            <a:solidFill>
              <a:schemeClr val="tx1"/>
            </a:solidFill>
          </a:ln>
        </p:spPr>
      </p:pic>
    </p:spTree>
    <p:extLst>
      <p:ext uri="{BB962C8B-B14F-4D97-AF65-F5344CB8AC3E}">
        <p14:creationId xmlns:p14="http://schemas.microsoft.com/office/powerpoint/2010/main" val="3359513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spatial weights</a:t>
            </a:r>
            <a:endParaRPr lang="en-US" dirty="0"/>
          </a:p>
        </p:txBody>
      </p:sp>
      <p:sp>
        <p:nvSpPr>
          <p:cNvPr id="3" name="Content Placeholder 2"/>
          <p:cNvSpPr>
            <a:spLocks noGrp="1"/>
          </p:cNvSpPr>
          <p:nvPr>
            <p:ph idx="1"/>
          </p:nvPr>
        </p:nvSpPr>
        <p:spPr>
          <a:xfrm>
            <a:off x="457200" y="1447800"/>
            <a:ext cx="8229600" cy="4953000"/>
          </a:xfrm>
        </p:spPr>
        <p:txBody>
          <a:bodyPr>
            <a:normAutofit fontScale="85000" lnSpcReduction="10000"/>
          </a:bodyPr>
          <a:lstStyle/>
          <a:p>
            <a:r>
              <a:rPr lang="en-US" dirty="0" smtClean="0"/>
              <a:t>In order to calculate summary statistics, you have to assign spatial weights to each relationship</a:t>
            </a:r>
          </a:p>
          <a:p>
            <a:pPr lvl="1"/>
            <a:r>
              <a:rPr lang="en-US" dirty="0" smtClean="0"/>
              <a:t>Binary: </a:t>
            </a:r>
            <a:r>
              <a:rPr lang="en-US" dirty="0"/>
              <a:t>used with fixed distance, K nearest neighbors, and contiguity spatial </a:t>
            </a:r>
            <a:r>
              <a:rPr lang="en-US" dirty="0" smtClean="0"/>
              <a:t>relationships. Neighbors </a:t>
            </a:r>
            <a:r>
              <a:rPr lang="en-US" dirty="0"/>
              <a:t>=1, </a:t>
            </a:r>
            <a:r>
              <a:rPr lang="en-US" dirty="0" smtClean="0"/>
              <a:t>non-neighbors=0</a:t>
            </a:r>
          </a:p>
          <a:p>
            <a:pPr lvl="1"/>
            <a:r>
              <a:rPr lang="en-US" dirty="0" smtClean="0"/>
              <a:t>Variable: </a:t>
            </a:r>
            <a:r>
              <a:rPr lang="en-US" dirty="0"/>
              <a:t>For inverse distance or inverse time spatial relationships, weights fall into a range from 0 to 1 with nearby neighbors getting larger weights than neighbors farther away.</a:t>
            </a:r>
            <a:endParaRPr lang="en-US" dirty="0" smtClean="0"/>
          </a:p>
          <a:p>
            <a:r>
              <a:rPr lang="en-US" dirty="0" smtClean="0"/>
              <a:t>Rule of thumb – stick to binary representation unless you know about the spatial process.</a:t>
            </a:r>
          </a:p>
          <a:p>
            <a:r>
              <a:rPr lang="en-US" dirty="0" smtClean="0"/>
              <a:t>Default in R is “W” where the weights are standardized to sum to unit (aka row standardization). </a:t>
            </a:r>
          </a:p>
        </p:txBody>
      </p:sp>
    </p:spTree>
    <p:extLst>
      <p:ext uri="{BB962C8B-B14F-4D97-AF65-F5344CB8AC3E}">
        <p14:creationId xmlns:p14="http://schemas.microsoft.com/office/powerpoint/2010/main" val="1391106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Moran’s I statistic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Autofit/>
              </a:bodyPr>
              <a:lstStyle/>
              <a:p>
                <a:r>
                  <a:rPr lang="en-US" sz="2200" dirty="0" smtClean="0"/>
                  <a:t>Intended for use with continuous data (although it can also be used with count data – issues with population distribution)</a:t>
                </a:r>
              </a:p>
              <a:p>
                <a:pPr marL="0" indent="0">
                  <a:buNone/>
                </a:pPr>
                <a:endParaRPr lang="en-US" sz="2200" dirty="0" smtClean="0"/>
              </a:p>
              <a:p>
                <a:pPr marL="0" indent="0">
                  <a:buNone/>
                </a:pPr>
                <a14:m>
                  <m:oMathPara xmlns:m="http://schemas.openxmlformats.org/officeDocument/2006/math">
                    <m:oMathParaPr>
                      <m:jc m:val="centerGroup"/>
                    </m:oMathParaPr>
                    <m:oMath xmlns:m="http://schemas.openxmlformats.org/officeDocument/2006/math">
                      <m:r>
                        <a:rPr lang="en-GB" sz="2200" i="1">
                          <a:latin typeface="Cambria Math"/>
                        </a:rPr>
                        <m:t>𝐼</m:t>
                      </m:r>
                      <m:r>
                        <a:rPr lang="en-GB" sz="2200" i="1">
                          <a:latin typeface="Cambria Math"/>
                        </a:rPr>
                        <m:t>=</m:t>
                      </m:r>
                      <m:f>
                        <m:fPr>
                          <m:ctrlPr>
                            <a:rPr lang="en-US" sz="2200" i="1">
                              <a:latin typeface="Cambria Math"/>
                            </a:rPr>
                          </m:ctrlPr>
                        </m:fPr>
                        <m:num>
                          <m:r>
                            <a:rPr lang="en-GB" sz="2200" i="1">
                              <a:latin typeface="Cambria Math"/>
                            </a:rPr>
                            <m:t>𝑛</m:t>
                          </m:r>
                          <m:nary>
                            <m:naryPr>
                              <m:chr m:val="∑"/>
                              <m:limLoc m:val="subSup"/>
                              <m:supHide m:val="on"/>
                              <m:ctrlPr>
                                <a:rPr lang="en-US" sz="2200" i="1">
                                  <a:latin typeface="Cambria Math"/>
                                </a:rPr>
                              </m:ctrlPr>
                            </m:naryPr>
                            <m:sub>
                              <m:r>
                                <a:rPr lang="en-GB" sz="2200" i="1">
                                  <a:latin typeface="Cambria Math"/>
                                </a:rPr>
                                <m:t>𝑖</m:t>
                              </m:r>
                            </m:sub>
                            <m:sup/>
                            <m:e>
                              <m:nary>
                                <m:naryPr>
                                  <m:chr m:val="∑"/>
                                  <m:limLoc m:val="subSup"/>
                                  <m:supHide m:val="on"/>
                                  <m:ctrlPr>
                                    <a:rPr lang="en-US" sz="2200" i="1">
                                      <a:latin typeface="Cambria Math"/>
                                    </a:rPr>
                                  </m:ctrlPr>
                                </m:naryPr>
                                <m:sub>
                                  <m:r>
                                    <a:rPr lang="en-GB" sz="2200" i="1">
                                      <a:latin typeface="Cambria Math"/>
                                    </a:rPr>
                                    <m:t>𝑗</m:t>
                                  </m:r>
                                </m:sub>
                                <m:sup/>
                                <m:e>
                                  <m:sSub>
                                    <m:sSubPr>
                                      <m:ctrlPr>
                                        <a:rPr lang="en-US" sz="2200" i="1">
                                          <a:latin typeface="Cambria Math"/>
                                        </a:rPr>
                                      </m:ctrlPr>
                                    </m:sSubPr>
                                    <m:e>
                                      <m:r>
                                        <a:rPr lang="en-GB" sz="2200" i="1">
                                          <a:latin typeface="Cambria Math"/>
                                        </a:rPr>
                                        <m:t>𝑊</m:t>
                                      </m:r>
                                    </m:e>
                                    <m:sub>
                                      <m:r>
                                        <a:rPr lang="en-GB" sz="2200" i="1">
                                          <a:latin typeface="Cambria Math"/>
                                        </a:rPr>
                                        <m:t>𝑖𝑗</m:t>
                                      </m:r>
                                    </m:sub>
                                  </m:sSub>
                                  <m:d>
                                    <m:dPr>
                                      <m:ctrlPr>
                                        <a:rPr lang="en-US" sz="2200" i="1">
                                          <a:latin typeface="Cambria Math"/>
                                        </a:rPr>
                                      </m:ctrlPr>
                                    </m:dPr>
                                    <m:e>
                                      <m:sSub>
                                        <m:sSubPr>
                                          <m:ctrlPr>
                                            <a:rPr lang="en-US" sz="2200" i="1">
                                              <a:latin typeface="Cambria Math"/>
                                            </a:rPr>
                                          </m:ctrlPr>
                                        </m:sSubPr>
                                        <m:e>
                                          <m:r>
                                            <a:rPr lang="en-GB" sz="2200" i="1">
                                              <a:latin typeface="Cambria Math"/>
                                            </a:rPr>
                                            <m:t>𝑍</m:t>
                                          </m:r>
                                        </m:e>
                                        <m:sub>
                                          <m:r>
                                            <a:rPr lang="en-GB" sz="2200" i="1">
                                              <a:latin typeface="Cambria Math"/>
                                            </a:rPr>
                                            <m:t>𝑖</m:t>
                                          </m:r>
                                        </m:sub>
                                      </m:sSub>
                                      <m:r>
                                        <a:rPr lang="en-GB" sz="2200" i="1">
                                          <a:latin typeface="Cambria Math"/>
                                        </a:rPr>
                                        <m:t>−</m:t>
                                      </m:r>
                                      <m:acc>
                                        <m:accPr>
                                          <m:chr m:val="̅"/>
                                          <m:ctrlPr>
                                            <a:rPr lang="en-US" sz="2200" i="1">
                                              <a:latin typeface="Cambria Math"/>
                                            </a:rPr>
                                          </m:ctrlPr>
                                        </m:accPr>
                                        <m:e>
                                          <m:r>
                                            <a:rPr lang="en-GB" sz="2200" i="1">
                                              <a:latin typeface="Cambria Math"/>
                                            </a:rPr>
                                            <m:t>𝑍</m:t>
                                          </m:r>
                                        </m:e>
                                      </m:acc>
                                    </m:e>
                                  </m:d>
                                  <m:d>
                                    <m:dPr>
                                      <m:ctrlPr>
                                        <a:rPr lang="en-US" sz="2200" i="1">
                                          <a:latin typeface="Cambria Math"/>
                                        </a:rPr>
                                      </m:ctrlPr>
                                    </m:dPr>
                                    <m:e>
                                      <m:sSub>
                                        <m:sSubPr>
                                          <m:ctrlPr>
                                            <a:rPr lang="en-US" sz="2200" i="1">
                                              <a:latin typeface="Cambria Math"/>
                                            </a:rPr>
                                          </m:ctrlPr>
                                        </m:sSubPr>
                                        <m:e>
                                          <m:r>
                                            <a:rPr lang="en-GB" sz="2200" i="1">
                                              <a:latin typeface="Cambria Math"/>
                                            </a:rPr>
                                            <m:t>𝑍</m:t>
                                          </m:r>
                                        </m:e>
                                        <m:sub>
                                          <m:r>
                                            <a:rPr lang="en-GB" sz="2200" i="1">
                                              <a:latin typeface="Cambria Math"/>
                                            </a:rPr>
                                            <m:t>𝑗</m:t>
                                          </m:r>
                                        </m:sub>
                                      </m:sSub>
                                      <m:r>
                                        <a:rPr lang="en-GB" sz="2200" i="1">
                                          <a:latin typeface="Cambria Math"/>
                                        </a:rPr>
                                        <m:t>−</m:t>
                                      </m:r>
                                      <m:acc>
                                        <m:accPr>
                                          <m:chr m:val="̅"/>
                                          <m:ctrlPr>
                                            <a:rPr lang="en-US" sz="2200" i="1">
                                              <a:latin typeface="Cambria Math"/>
                                            </a:rPr>
                                          </m:ctrlPr>
                                        </m:accPr>
                                        <m:e>
                                          <m:r>
                                            <a:rPr lang="en-GB" sz="2200" i="1">
                                              <a:latin typeface="Cambria Math"/>
                                            </a:rPr>
                                            <m:t>𝑍</m:t>
                                          </m:r>
                                        </m:e>
                                      </m:acc>
                                    </m:e>
                                  </m:d>
                                </m:e>
                              </m:nary>
                            </m:e>
                          </m:nary>
                        </m:num>
                        <m:den>
                          <m:d>
                            <m:dPr>
                              <m:ctrlPr>
                                <a:rPr lang="en-US" sz="2200" i="1">
                                  <a:latin typeface="Cambria Math"/>
                                </a:rPr>
                              </m:ctrlPr>
                            </m:dPr>
                            <m:e>
                              <m:nary>
                                <m:naryPr>
                                  <m:chr m:val="∑"/>
                                  <m:limLoc m:val="subSup"/>
                                  <m:supHide m:val="on"/>
                                  <m:ctrlPr>
                                    <a:rPr lang="en-US" sz="2200" i="1">
                                      <a:latin typeface="Cambria Math"/>
                                    </a:rPr>
                                  </m:ctrlPr>
                                </m:naryPr>
                                <m:sub>
                                  <m:r>
                                    <a:rPr lang="en-GB" sz="2200" i="1">
                                      <a:latin typeface="Cambria Math"/>
                                    </a:rPr>
                                    <m:t>𝑖</m:t>
                                  </m:r>
                                </m:sub>
                                <m:sup/>
                                <m:e>
                                  <m:nary>
                                    <m:naryPr>
                                      <m:chr m:val="∑"/>
                                      <m:limLoc m:val="subSup"/>
                                      <m:supHide m:val="on"/>
                                      <m:ctrlPr>
                                        <a:rPr lang="en-US" sz="2200" i="1">
                                          <a:latin typeface="Cambria Math"/>
                                        </a:rPr>
                                      </m:ctrlPr>
                                    </m:naryPr>
                                    <m:sub>
                                      <m:r>
                                        <a:rPr lang="en-GB" sz="2200" i="1">
                                          <a:latin typeface="Cambria Math"/>
                                        </a:rPr>
                                        <m:t>𝑗</m:t>
                                      </m:r>
                                    </m:sub>
                                    <m:sup/>
                                    <m:e>
                                      <m:sSub>
                                        <m:sSubPr>
                                          <m:ctrlPr>
                                            <a:rPr lang="en-US" sz="2200" i="1">
                                              <a:latin typeface="Cambria Math"/>
                                            </a:rPr>
                                          </m:ctrlPr>
                                        </m:sSubPr>
                                        <m:e>
                                          <m:r>
                                            <a:rPr lang="en-GB" sz="2200" i="1">
                                              <a:latin typeface="Cambria Math"/>
                                            </a:rPr>
                                            <m:t>𝑊</m:t>
                                          </m:r>
                                        </m:e>
                                        <m:sub>
                                          <m:r>
                                            <a:rPr lang="en-GB" sz="2200" i="1">
                                              <a:latin typeface="Cambria Math"/>
                                            </a:rPr>
                                            <m:t>𝑖𝑗</m:t>
                                          </m:r>
                                        </m:sub>
                                      </m:sSub>
                                    </m:e>
                                  </m:nary>
                                </m:e>
                              </m:nary>
                            </m:e>
                          </m:d>
                          <m:nary>
                            <m:naryPr>
                              <m:chr m:val="∑"/>
                              <m:limLoc m:val="subSup"/>
                              <m:supHide m:val="on"/>
                              <m:ctrlPr>
                                <a:rPr lang="en-US" sz="2200" i="1">
                                  <a:latin typeface="Cambria Math"/>
                                </a:rPr>
                              </m:ctrlPr>
                            </m:naryPr>
                            <m:sub>
                              <m:r>
                                <a:rPr lang="en-GB" sz="2200" i="1">
                                  <a:latin typeface="Cambria Math"/>
                                </a:rPr>
                                <m:t>𝑘</m:t>
                              </m:r>
                            </m:sub>
                            <m:sup/>
                            <m:e>
                              <m:sSup>
                                <m:sSupPr>
                                  <m:ctrlPr>
                                    <a:rPr lang="en-US" sz="2200" i="1">
                                      <a:latin typeface="Cambria Math"/>
                                    </a:rPr>
                                  </m:ctrlPr>
                                </m:sSupPr>
                                <m:e>
                                  <m:d>
                                    <m:dPr>
                                      <m:ctrlPr>
                                        <a:rPr lang="en-US" sz="2200" i="1">
                                          <a:latin typeface="Cambria Math"/>
                                        </a:rPr>
                                      </m:ctrlPr>
                                    </m:dPr>
                                    <m:e>
                                      <m:sSub>
                                        <m:sSubPr>
                                          <m:ctrlPr>
                                            <a:rPr lang="en-US" sz="2200" i="1">
                                              <a:latin typeface="Cambria Math"/>
                                            </a:rPr>
                                          </m:ctrlPr>
                                        </m:sSubPr>
                                        <m:e>
                                          <m:r>
                                            <a:rPr lang="en-GB" sz="2200" i="1">
                                              <a:latin typeface="Cambria Math"/>
                                            </a:rPr>
                                            <m:t>𝑍</m:t>
                                          </m:r>
                                        </m:e>
                                        <m:sub>
                                          <m:r>
                                            <a:rPr lang="en-GB" sz="2200" i="1">
                                              <a:latin typeface="Cambria Math"/>
                                            </a:rPr>
                                            <m:t>𝑘</m:t>
                                          </m:r>
                                        </m:sub>
                                      </m:sSub>
                                      <m:r>
                                        <a:rPr lang="en-GB" sz="2200" i="1">
                                          <a:latin typeface="Cambria Math"/>
                                        </a:rPr>
                                        <m:t>−</m:t>
                                      </m:r>
                                      <m:acc>
                                        <m:accPr>
                                          <m:chr m:val="̅"/>
                                          <m:ctrlPr>
                                            <a:rPr lang="en-US" sz="2200" i="1">
                                              <a:latin typeface="Cambria Math"/>
                                            </a:rPr>
                                          </m:ctrlPr>
                                        </m:accPr>
                                        <m:e>
                                          <m:r>
                                            <a:rPr lang="en-GB" sz="2200" i="1">
                                              <a:latin typeface="Cambria Math"/>
                                            </a:rPr>
                                            <m:t>𝑍</m:t>
                                          </m:r>
                                        </m:e>
                                      </m:acc>
                                    </m:e>
                                  </m:d>
                                </m:e>
                                <m:sup>
                                  <m:r>
                                    <a:rPr lang="en-GB" sz="2200" i="1">
                                      <a:latin typeface="Cambria Math"/>
                                    </a:rPr>
                                    <m:t>2</m:t>
                                  </m:r>
                                </m:sup>
                              </m:sSup>
                            </m:e>
                          </m:nary>
                        </m:den>
                      </m:f>
                    </m:oMath>
                  </m:oMathPara>
                </a14:m>
                <a:endParaRPr lang="en-US" sz="2200" dirty="0" smtClean="0"/>
              </a:p>
              <a:p>
                <a:endParaRPr lang="en-GB" sz="2200" dirty="0" smtClean="0"/>
              </a:p>
              <a:p>
                <a:r>
                  <a:rPr lang="en-GB" sz="2200" dirty="0" smtClean="0"/>
                  <a:t>Weights </a:t>
                </a:r>
                <a:r>
                  <a:rPr lang="en-GB" sz="2200" dirty="0"/>
                  <a:t>matrix (W) is used to define the spatial relationship (regions close in space given more weight calculating the statistic)</a:t>
                </a:r>
              </a:p>
              <a:p>
                <a:r>
                  <a:rPr lang="en-GB" sz="2200" dirty="0"/>
                  <a:t>Generally between +1 and -1; value of 0 indicates no </a:t>
                </a:r>
                <a:r>
                  <a:rPr lang="en-GB" sz="2200" dirty="0" smtClean="0"/>
                  <a:t>clustering</a:t>
                </a:r>
              </a:p>
              <a:p>
                <a:r>
                  <a:rPr lang="en-GB" sz="2200" dirty="0" smtClean="0"/>
                  <a:t>If there is clustering (positive </a:t>
                </a:r>
                <a:r>
                  <a:rPr lang="en-GB" sz="2200" dirty="0"/>
                  <a:t>spatial </a:t>
                </a:r>
                <a:r>
                  <a:rPr lang="en-GB" sz="2200" dirty="0" smtClean="0"/>
                  <a:t>autocorrelation) then areas close together will have similar responses and the term </a:t>
                </a:r>
                <a14:m>
                  <m:oMath xmlns:m="http://schemas.openxmlformats.org/officeDocument/2006/math">
                    <m:d>
                      <m:dPr>
                        <m:ctrlPr>
                          <a:rPr lang="en-US" sz="2200" i="1">
                            <a:latin typeface="Cambria Math"/>
                          </a:rPr>
                        </m:ctrlPr>
                      </m:dPr>
                      <m:e>
                        <m:sSub>
                          <m:sSubPr>
                            <m:ctrlPr>
                              <a:rPr lang="en-US" sz="2200" i="1">
                                <a:latin typeface="Cambria Math"/>
                              </a:rPr>
                            </m:ctrlPr>
                          </m:sSubPr>
                          <m:e>
                            <m:r>
                              <a:rPr lang="en-GB" sz="2200" i="1">
                                <a:latin typeface="Cambria Math"/>
                              </a:rPr>
                              <m:t>𝑍</m:t>
                            </m:r>
                          </m:e>
                          <m:sub>
                            <m:r>
                              <a:rPr lang="en-GB" sz="2200" i="1">
                                <a:latin typeface="Cambria Math"/>
                              </a:rPr>
                              <m:t>𝑖</m:t>
                            </m:r>
                          </m:sub>
                        </m:sSub>
                        <m:r>
                          <a:rPr lang="en-GB" sz="2200" i="1">
                            <a:latin typeface="Cambria Math"/>
                          </a:rPr>
                          <m:t>−</m:t>
                        </m:r>
                        <m:acc>
                          <m:accPr>
                            <m:chr m:val="̅"/>
                            <m:ctrlPr>
                              <a:rPr lang="en-US" sz="2200" i="1">
                                <a:latin typeface="Cambria Math"/>
                              </a:rPr>
                            </m:ctrlPr>
                          </m:accPr>
                          <m:e>
                            <m:r>
                              <a:rPr lang="en-GB" sz="2200" i="1">
                                <a:latin typeface="Cambria Math"/>
                              </a:rPr>
                              <m:t>𝑍</m:t>
                            </m:r>
                          </m:e>
                        </m:acc>
                      </m:e>
                    </m:d>
                    <m:d>
                      <m:dPr>
                        <m:ctrlPr>
                          <a:rPr lang="en-US" sz="2200" i="1">
                            <a:latin typeface="Cambria Math"/>
                          </a:rPr>
                        </m:ctrlPr>
                      </m:dPr>
                      <m:e>
                        <m:sSub>
                          <m:sSubPr>
                            <m:ctrlPr>
                              <a:rPr lang="en-US" sz="2200" i="1">
                                <a:latin typeface="Cambria Math"/>
                              </a:rPr>
                            </m:ctrlPr>
                          </m:sSubPr>
                          <m:e>
                            <m:r>
                              <a:rPr lang="en-GB" sz="2200" i="1">
                                <a:latin typeface="Cambria Math"/>
                              </a:rPr>
                              <m:t>𝑍</m:t>
                            </m:r>
                          </m:e>
                          <m:sub>
                            <m:r>
                              <a:rPr lang="en-GB" sz="2200" i="1">
                                <a:latin typeface="Cambria Math"/>
                              </a:rPr>
                              <m:t>𝑗</m:t>
                            </m:r>
                          </m:sub>
                        </m:sSub>
                        <m:r>
                          <a:rPr lang="en-GB" sz="2200" i="1">
                            <a:latin typeface="Cambria Math"/>
                          </a:rPr>
                          <m:t>−</m:t>
                        </m:r>
                        <m:acc>
                          <m:accPr>
                            <m:chr m:val="̅"/>
                            <m:ctrlPr>
                              <a:rPr lang="en-US" sz="2200" i="1">
                                <a:latin typeface="Cambria Math"/>
                              </a:rPr>
                            </m:ctrlPr>
                          </m:accPr>
                          <m:e>
                            <m:r>
                              <a:rPr lang="en-GB" sz="2200" i="1">
                                <a:latin typeface="Cambria Math"/>
                              </a:rPr>
                              <m:t>𝑍</m:t>
                            </m:r>
                          </m:e>
                        </m:acc>
                      </m:e>
                    </m:d>
                  </m:oMath>
                </a14:m>
                <a:r>
                  <a:rPr lang="en-GB" sz="2200" dirty="0" smtClean="0"/>
                  <a:t> will be positive and the statistic will be positive.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3"/>
                <a:stretch>
                  <a:fillRect l="-815" t="-762" r="-815"/>
                </a:stretch>
              </a:blipFill>
            </p:spPr>
            <p:txBody>
              <a:bodyPr/>
              <a:lstStyle/>
              <a:p>
                <a:r>
                  <a:rPr lang="en-US">
                    <a:noFill/>
                  </a:rPr>
                  <a:t> </a:t>
                </a:r>
              </a:p>
            </p:txBody>
          </p:sp>
        </mc:Fallback>
      </mc:AlternateContent>
    </p:spTree>
    <p:extLst>
      <p:ext uri="{BB962C8B-B14F-4D97-AF65-F5344CB8AC3E}">
        <p14:creationId xmlns:p14="http://schemas.microsoft.com/office/powerpoint/2010/main" val="136633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Correlogram</a:t>
            </a:r>
            <a:r>
              <a:rPr lang="en-US" dirty="0" smtClean="0"/>
              <a:t> of Moran’s I</a:t>
            </a:r>
            <a:endParaRPr lang="en-US" dirty="0"/>
          </a:p>
        </p:txBody>
      </p:sp>
      <p:sp>
        <p:nvSpPr>
          <p:cNvPr id="3" name="Content Placeholder 2"/>
          <p:cNvSpPr>
            <a:spLocks noGrp="1"/>
          </p:cNvSpPr>
          <p:nvPr>
            <p:ph idx="1"/>
          </p:nvPr>
        </p:nvSpPr>
        <p:spPr/>
        <p:txBody>
          <a:bodyPr>
            <a:normAutofit/>
          </a:bodyPr>
          <a:lstStyle/>
          <a:p>
            <a:r>
              <a:rPr lang="en-US" sz="2400" dirty="0" smtClean="0"/>
              <a:t>Series of estimates of Moran’s I evaluated at increasing distances and plotted against one another – can help to determine where spatial autocorrelation is maximized.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877936"/>
            <a:ext cx="5638800" cy="3785391"/>
          </a:xfrm>
          <a:prstGeom prst="rect">
            <a:avLst/>
          </a:prstGeom>
        </p:spPr>
      </p:pic>
    </p:spTree>
    <p:extLst>
      <p:ext uri="{BB962C8B-B14F-4D97-AF65-F5344CB8AC3E}">
        <p14:creationId xmlns:p14="http://schemas.microsoft.com/office/powerpoint/2010/main" val="946221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Local tests for spatial </a:t>
            </a:r>
            <a:r>
              <a:rPr lang="en-US" dirty="0"/>
              <a:t>clustering using point-level and area data </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10942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Indicators of Spatial Association (LISAs)</a:t>
            </a:r>
            <a:endParaRPr lang="en-US" dirty="0"/>
          </a:p>
        </p:txBody>
      </p:sp>
      <p:sp>
        <p:nvSpPr>
          <p:cNvPr id="3" name="Content Placeholder 2"/>
          <p:cNvSpPr>
            <a:spLocks noGrp="1"/>
          </p:cNvSpPr>
          <p:nvPr>
            <p:ph idx="1"/>
          </p:nvPr>
        </p:nvSpPr>
        <p:spPr/>
        <p:txBody>
          <a:bodyPr>
            <a:normAutofit fontScale="92500"/>
          </a:bodyPr>
          <a:lstStyle/>
          <a:p>
            <a:r>
              <a:rPr lang="en-US" dirty="0" smtClean="0"/>
              <a:t>Global measures assume that the spatial process is stationary – if this is not true than tests can obscure local effects.</a:t>
            </a:r>
          </a:p>
          <a:p>
            <a:r>
              <a:rPr lang="en-US" dirty="0" smtClean="0"/>
              <a:t>Particularly an issue with larger datasets because they summarize large amounts of potentially dissimilar information</a:t>
            </a:r>
          </a:p>
          <a:p>
            <a:r>
              <a:rPr lang="en-US" dirty="0" smtClean="0"/>
              <a:t>LISAs scan the whole dataset but only measure dependence in limited portions of the study area</a:t>
            </a:r>
          </a:p>
          <a:p>
            <a:r>
              <a:rPr lang="en-US" dirty="0" smtClean="0"/>
              <a:t>Detection of disease clusters……</a:t>
            </a:r>
            <a:endParaRPr lang="en-US" dirty="0"/>
          </a:p>
        </p:txBody>
      </p:sp>
    </p:spTree>
    <p:extLst>
      <p:ext uri="{BB962C8B-B14F-4D97-AF65-F5344CB8AC3E}">
        <p14:creationId xmlns:p14="http://schemas.microsoft.com/office/powerpoint/2010/main" val="3715215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Moran’s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rmAutofit fontScale="85000" lnSpcReduction="10000"/>
              </a:bodyPr>
              <a:lstStyle/>
              <a:p>
                <a:r>
                  <a:rPr lang="en-US" dirty="0" smtClean="0"/>
                  <a:t>Decomposes Moran’s I statistic into contributions for each area.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𝐼</m:t>
                          </m:r>
                        </m:e>
                        <m:sub>
                          <m:r>
                            <a:rPr lang="en-US" b="0" i="1" smtClean="0">
                              <a:latin typeface="Cambria Math"/>
                            </a:rPr>
                            <m:t>𝑖</m:t>
                          </m:r>
                        </m:sub>
                      </m:sSub>
                      <m:r>
                        <a:rPr lang="en-US" b="0" i="1" smtClean="0">
                          <a:latin typeface="Cambria Math"/>
                        </a:rPr>
                        <m:t>= </m:t>
                      </m:r>
                      <m:sSub>
                        <m:sSubPr>
                          <m:ctrlPr>
                            <a:rPr lang="en-US" b="0" i="1" smtClean="0">
                              <a:latin typeface="Cambria Math"/>
                            </a:rPr>
                          </m:ctrlPr>
                        </m:sSubPr>
                        <m:e>
                          <m:r>
                            <a:rPr lang="en-US" b="0" i="1" smtClean="0">
                              <a:latin typeface="Cambria Math"/>
                            </a:rPr>
                            <m:t>𝑍</m:t>
                          </m:r>
                        </m:e>
                        <m:sub>
                          <m:r>
                            <a:rPr lang="en-US" b="0" i="1" smtClean="0">
                              <a:latin typeface="Cambria Math"/>
                            </a:rPr>
                            <m:t>𝑖</m:t>
                          </m:r>
                        </m:sub>
                      </m:sSub>
                      <m:nary>
                        <m:naryPr>
                          <m:chr m:val="∑"/>
                          <m:ctrlPr>
                            <a:rPr lang="en-US" b="0" i="1" smtClean="0">
                              <a:latin typeface="Cambria Math"/>
                            </a:rPr>
                          </m:ctrlPr>
                        </m:naryPr>
                        <m:sub>
                          <m:r>
                            <m:rPr>
                              <m:brk m:alnAt="23"/>
                            </m:rPr>
                            <a:rPr lang="en-US" b="0" i="1" smtClean="0">
                              <a:latin typeface="Cambria Math"/>
                            </a:rPr>
                            <m:t>𝑗</m:t>
                          </m:r>
                          <m:r>
                            <a:rPr lang="en-US" b="0" i="1" smtClean="0">
                              <a:latin typeface="Cambria Math"/>
                            </a:rPr>
                            <m:t>, </m:t>
                          </m:r>
                          <m:r>
                            <a:rPr lang="en-US" b="0" i="1" smtClean="0">
                              <a:latin typeface="Cambria Math"/>
                            </a:rPr>
                            <m:t>𝑗</m:t>
                          </m:r>
                          <m:r>
                            <a:rPr lang="en-US" b="0" i="1" smtClean="0">
                              <a:latin typeface="Cambria Math"/>
                              <a:ea typeface="Cambria Math"/>
                            </a:rPr>
                            <m:t>≠</m:t>
                          </m:r>
                          <m:r>
                            <a:rPr lang="en-US" b="0" i="1" smtClean="0">
                              <a:latin typeface="Cambria Math"/>
                              <a:ea typeface="Cambria Math"/>
                            </a:rPr>
                            <m:t>𝑖</m:t>
                          </m:r>
                        </m:sub>
                        <m:sup>
                          <m:r>
                            <a:rPr lang="en-US" b="0" i="1" smtClean="0">
                              <a:latin typeface="Cambria Math"/>
                            </a:rPr>
                            <m:t>𝑛</m:t>
                          </m:r>
                        </m:sup>
                        <m:e>
                          <m:sSub>
                            <m:sSubPr>
                              <m:ctrlPr>
                                <a:rPr lang="en-US" b="0" i="1" smtClean="0">
                                  <a:latin typeface="Cambria Math"/>
                                </a:rPr>
                              </m:ctrlPr>
                            </m:sSubPr>
                            <m:e>
                              <m:r>
                                <a:rPr lang="en-US" b="0" i="1" smtClean="0">
                                  <a:latin typeface="Cambria Math"/>
                                </a:rPr>
                                <m:t>𝑤</m:t>
                              </m:r>
                            </m:e>
                            <m:sub>
                              <m:r>
                                <a:rPr lang="en-US" b="0" i="1" smtClean="0">
                                  <a:latin typeface="Cambria Math"/>
                                </a:rPr>
                                <m:t>𝑖𝑗</m:t>
                              </m:r>
                            </m:sub>
                          </m:sSub>
                          <m:sSub>
                            <m:sSubPr>
                              <m:ctrlPr>
                                <a:rPr lang="en-US" b="0" i="1" smtClean="0">
                                  <a:latin typeface="Cambria Math"/>
                                </a:rPr>
                              </m:ctrlPr>
                            </m:sSubPr>
                            <m:e>
                              <m:r>
                                <a:rPr lang="en-US" b="0" i="1" smtClean="0">
                                  <a:latin typeface="Cambria Math"/>
                                </a:rPr>
                                <m:t>𝑍</m:t>
                              </m:r>
                            </m:e>
                            <m:sub>
                              <m:r>
                                <a:rPr lang="en-US" b="0" i="1" smtClean="0">
                                  <a:latin typeface="Cambria Math"/>
                                </a:rPr>
                                <m:t>𝑗</m:t>
                              </m:r>
                            </m:sub>
                          </m:sSub>
                        </m:e>
                      </m:nary>
                    </m:oMath>
                  </m:oMathPara>
                </a14:m>
                <a:endParaRPr lang="en-US" dirty="0" smtClean="0"/>
              </a:p>
              <a:p>
                <a:pPr marL="0" indent="0">
                  <a:buNone/>
                </a:pPr>
                <a:endParaRPr lang="en-US" dirty="0" smtClean="0"/>
              </a:p>
              <a:p>
                <a:r>
                  <a:rPr lang="en-US" dirty="0" smtClean="0"/>
                  <a:t>Detects clusters of either similar or dissimilar disease frequency values around a given observation</a:t>
                </a:r>
              </a:p>
              <a:p>
                <a:r>
                  <a:rPr lang="en-US" dirty="0" smtClean="0"/>
                  <a:t>Sum of the LISAs is proportional to the global Moran’s I statistic.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2"/>
                <a:stretch>
                  <a:fillRect l="-1185" t="-1906" r="-1481"/>
                </a:stretch>
              </a:blipFill>
            </p:spPr>
            <p:txBody>
              <a:bodyPr/>
              <a:lstStyle/>
              <a:p>
                <a:r>
                  <a:rPr lang="en-US">
                    <a:noFill/>
                  </a:rPr>
                  <a:t> </a:t>
                </a:r>
              </a:p>
            </p:txBody>
          </p:sp>
        </mc:Fallback>
      </mc:AlternateContent>
    </p:spTree>
    <p:extLst>
      <p:ext uri="{BB962C8B-B14F-4D97-AF65-F5344CB8AC3E}">
        <p14:creationId xmlns:p14="http://schemas.microsoft.com/office/powerpoint/2010/main" val="755747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clustering?</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a:t>Background reading: </a:t>
            </a:r>
            <a:r>
              <a:rPr lang="en-US" dirty="0" err="1"/>
              <a:t>Pullan</a:t>
            </a:r>
            <a:r>
              <a:rPr lang="en-US" dirty="0"/>
              <a:t> et al (2012) and Pfeiffer Chapters 4 &amp; 5</a:t>
            </a:r>
          </a:p>
          <a:p>
            <a:r>
              <a:rPr lang="en-US" dirty="0" smtClean="0"/>
              <a:t>“Spatial autocorrelation” </a:t>
            </a:r>
          </a:p>
          <a:p>
            <a:pPr lvl="1"/>
            <a:r>
              <a:rPr lang="en-US" dirty="0"/>
              <a:t> "Everything is related to everything else, but near things are more related than distant things</a:t>
            </a:r>
            <a:r>
              <a:rPr lang="en-US" dirty="0" smtClean="0"/>
              <a:t>.“ </a:t>
            </a:r>
          </a:p>
          <a:p>
            <a:pPr marL="457200" lvl="1" indent="0">
              <a:buNone/>
            </a:pPr>
            <a:r>
              <a:rPr lang="en-US" dirty="0"/>
              <a:t> </a:t>
            </a:r>
            <a:r>
              <a:rPr lang="en-US" dirty="0" smtClean="0"/>
              <a:t>   </a:t>
            </a:r>
            <a:r>
              <a:rPr lang="en-US" dirty="0" err="1" smtClean="0"/>
              <a:t>Tobler’s</a:t>
            </a:r>
            <a:r>
              <a:rPr lang="en-US" dirty="0" smtClean="0"/>
              <a:t> First law of Geography</a:t>
            </a:r>
          </a:p>
          <a:p>
            <a:r>
              <a:rPr lang="en-US" dirty="0"/>
              <a:t>Epidemiologically-significant local spatial variation in residual risk</a:t>
            </a:r>
            <a:r>
              <a:rPr lang="en-US" dirty="0" smtClean="0"/>
              <a:t>.</a:t>
            </a:r>
          </a:p>
          <a:p>
            <a:r>
              <a:rPr lang="en-US" dirty="0"/>
              <a:t>Mechanisms for clustering:</a:t>
            </a:r>
          </a:p>
          <a:p>
            <a:pPr lvl="1"/>
            <a:r>
              <a:rPr lang="en-US" dirty="0"/>
              <a:t>Infectious diseases</a:t>
            </a:r>
          </a:p>
          <a:p>
            <a:pPr lvl="1"/>
            <a:r>
              <a:rPr lang="en-US" dirty="0"/>
              <a:t>Shared risk factors (i.e. socioeconomic status)</a:t>
            </a:r>
          </a:p>
          <a:p>
            <a:pPr lvl="1"/>
            <a:r>
              <a:rPr lang="en-US" dirty="0"/>
              <a:t>Data anomalies with spatial pattern (i.e. reporting bias)</a:t>
            </a:r>
          </a:p>
          <a:p>
            <a:endParaRPr lang="en-US" dirty="0"/>
          </a:p>
        </p:txBody>
      </p:sp>
    </p:spTree>
    <p:extLst>
      <p:ext uri="{BB962C8B-B14F-4D97-AF65-F5344CB8AC3E}">
        <p14:creationId xmlns:p14="http://schemas.microsoft.com/office/powerpoint/2010/main" val="2917702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ran_District.jpg"/>
          <p:cNvPicPr/>
          <p:nvPr/>
        </p:nvPicPr>
        <p:blipFill>
          <a:blip r:embed="rId3" cstate="print"/>
          <a:stretch>
            <a:fillRect/>
          </a:stretch>
        </p:blipFill>
        <p:spPr>
          <a:xfrm>
            <a:off x="295102" y="990600"/>
            <a:ext cx="8534400" cy="4724400"/>
          </a:xfrm>
          <a:prstGeom prst="rect">
            <a:avLst/>
          </a:prstGeom>
          <a:ln w="6350">
            <a:solidFill>
              <a:schemeClr val="tx1"/>
            </a:solidFill>
          </a:ln>
        </p:spPr>
      </p:pic>
    </p:spTree>
    <p:extLst>
      <p:ext uri="{BB962C8B-B14F-4D97-AF65-F5344CB8AC3E}">
        <p14:creationId xmlns:p14="http://schemas.microsoft.com/office/powerpoint/2010/main" val="2122844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Use simulation (Monte Carlo randomization) to assess the significance of  clustering</a:t>
            </a:r>
          </a:p>
          <a:p>
            <a:pPr lvl="1"/>
            <a:r>
              <a:rPr lang="en-US" dirty="0" smtClean="0"/>
              <a:t>i.e. does the observed spatial pattern differ significantly from the null hypothesis of complete spatial randomness</a:t>
            </a:r>
          </a:p>
          <a:p>
            <a:r>
              <a:rPr lang="en-US" dirty="0" smtClean="0"/>
              <a:t>Calculate the test statistic using the observed data and then re-calculating it using a specified number of simulated data sets (or permutations). </a:t>
            </a:r>
            <a:endParaRPr lang="en-US" dirty="0"/>
          </a:p>
          <a:p>
            <a:pPr lvl="1"/>
            <a:r>
              <a:rPr lang="en-US" dirty="0" smtClean="0"/>
              <a:t>Expected distribution of the test statistic under the null hypothesis</a:t>
            </a:r>
          </a:p>
          <a:p>
            <a:pPr lvl="1"/>
            <a:r>
              <a:rPr lang="en-US" dirty="0" smtClean="0"/>
              <a:t>Calculate the likelihood of obtaining the value for the test statistic derived from the observed data and expressed as the p-value = the proportion of the test statistic value (from the simulated data) that are greater than the value of the test statistic from the observed data.</a:t>
            </a:r>
            <a:endParaRPr lang="en-US" dirty="0"/>
          </a:p>
        </p:txBody>
      </p:sp>
    </p:spTree>
    <p:extLst>
      <p:ext uri="{BB962C8B-B14F-4D97-AF65-F5344CB8AC3E}">
        <p14:creationId xmlns:p14="http://schemas.microsoft.com/office/powerpoint/2010/main" val="2647281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2400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Practical Part I: Methods for point-level data</a:t>
            </a:r>
            <a:endParaRPr lang="en-US" dirty="0"/>
          </a:p>
        </p:txBody>
      </p:sp>
      <p:sp>
        <p:nvSpPr>
          <p:cNvPr id="3" name="Content Placeholder 2"/>
          <p:cNvSpPr>
            <a:spLocks noGrp="1"/>
          </p:cNvSpPr>
          <p:nvPr>
            <p:ph idx="1"/>
          </p:nvPr>
        </p:nvSpPr>
        <p:spPr/>
        <p:txBody>
          <a:bodyPr/>
          <a:lstStyle/>
          <a:p>
            <a:r>
              <a:rPr lang="en-US" dirty="0" smtClean="0"/>
              <a:t>Import point malaria prevalence data from the Gambia</a:t>
            </a:r>
          </a:p>
          <a:p>
            <a:r>
              <a:rPr lang="en-US" dirty="0" smtClean="0"/>
              <a:t>Visualize data</a:t>
            </a:r>
          </a:p>
          <a:p>
            <a:r>
              <a:rPr lang="en-US" dirty="0" smtClean="0"/>
              <a:t>Calculate global Moran’s I and a </a:t>
            </a:r>
            <a:r>
              <a:rPr lang="en-US" dirty="0" err="1" smtClean="0"/>
              <a:t>correlogram</a:t>
            </a:r>
            <a:endParaRPr lang="en-US" dirty="0" smtClean="0"/>
          </a:p>
          <a:p>
            <a:r>
              <a:rPr lang="en-US" dirty="0" smtClean="0"/>
              <a:t>Calculate local Moran’s I </a:t>
            </a:r>
          </a:p>
          <a:p>
            <a:pPr marL="0" indent="0">
              <a:buNone/>
            </a:pPr>
            <a:endParaRPr lang="en-US" dirty="0" smtClean="0"/>
          </a:p>
          <a:p>
            <a:pPr marL="0" indent="0">
              <a:buNone/>
            </a:pPr>
            <a:r>
              <a:rPr lang="en-US" dirty="0" smtClean="0"/>
              <a:t>**If you have time, carry out the global Moran’s I with the area-level data on Scottish lip cancer</a:t>
            </a:r>
            <a:endParaRPr lang="en-US" dirty="0"/>
          </a:p>
        </p:txBody>
      </p:sp>
    </p:spTree>
    <p:extLst>
      <p:ext uri="{BB962C8B-B14F-4D97-AF65-F5344CB8AC3E}">
        <p14:creationId xmlns:p14="http://schemas.microsoft.com/office/powerpoint/2010/main" val="3494304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 to point processes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2336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71" t="17893" r="27241" b="34559"/>
          <a:stretch/>
        </p:blipFill>
        <p:spPr bwMode="auto">
          <a:xfrm>
            <a:off x="8626" y="2884448"/>
            <a:ext cx="6011173" cy="350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Properties of spatial point patterns</a:t>
            </a:r>
            <a:endParaRPr lang="en-US" dirty="0"/>
          </a:p>
        </p:txBody>
      </p:sp>
      <p:sp>
        <p:nvSpPr>
          <p:cNvPr id="3" name="Content Placeholder 2"/>
          <p:cNvSpPr>
            <a:spLocks noGrp="1"/>
          </p:cNvSpPr>
          <p:nvPr>
            <p:ph idx="1"/>
          </p:nvPr>
        </p:nvSpPr>
        <p:spPr>
          <a:xfrm>
            <a:off x="28755" y="1371600"/>
            <a:ext cx="8229600" cy="2308167"/>
          </a:xfrm>
        </p:spPr>
        <p:txBody>
          <a:bodyPr>
            <a:normAutofit/>
          </a:bodyPr>
          <a:lstStyle/>
          <a:p>
            <a:r>
              <a:rPr lang="en-US" sz="2800" dirty="0" smtClean="0"/>
              <a:t>A point pattern is a set of locations </a:t>
            </a:r>
          </a:p>
          <a:p>
            <a:pPr marL="0" indent="0">
              <a:buNone/>
            </a:pPr>
            <a:r>
              <a:rPr lang="en-US" sz="2800" dirty="0"/>
              <a:t> </a:t>
            </a:r>
            <a:r>
              <a:rPr lang="en-US" sz="2800" dirty="0" smtClean="0"/>
              <a:t>   in a defined study region at which</a:t>
            </a:r>
          </a:p>
          <a:p>
            <a:pPr marL="0" indent="0">
              <a:buNone/>
            </a:pPr>
            <a:r>
              <a:rPr lang="en-US" sz="2800" dirty="0"/>
              <a:t> </a:t>
            </a:r>
            <a:r>
              <a:rPr lang="en-US" sz="2800" dirty="0" smtClean="0"/>
              <a:t>   events of interest have been </a:t>
            </a:r>
          </a:p>
          <a:p>
            <a:pPr marL="0" indent="0">
              <a:buNone/>
            </a:pPr>
            <a:r>
              <a:rPr lang="en-US" sz="2800" dirty="0"/>
              <a:t> </a:t>
            </a:r>
            <a:r>
              <a:rPr lang="en-US" sz="2800" dirty="0" smtClean="0"/>
              <a:t>   recorded</a:t>
            </a:r>
          </a:p>
          <a:p>
            <a:pPr marL="0" indent="0">
              <a:buNone/>
            </a:pPr>
            <a:endParaRPr lang="en-US" sz="2800" dirty="0"/>
          </a:p>
          <a:p>
            <a:pPr marL="0" indent="0">
              <a:buNone/>
            </a:pPr>
            <a:endParaRPr lang="en-US" sz="2800" dirty="0" smtClean="0"/>
          </a:p>
        </p:txBody>
      </p:sp>
      <p:sp>
        <p:nvSpPr>
          <p:cNvPr id="4" name="TextBox 3"/>
          <p:cNvSpPr txBox="1"/>
          <p:nvPr/>
        </p:nvSpPr>
        <p:spPr>
          <a:xfrm>
            <a:off x="6019800" y="1752600"/>
            <a:ext cx="2895600" cy="4801314"/>
          </a:xfrm>
          <a:prstGeom prst="rect">
            <a:avLst/>
          </a:prstGeom>
          <a:solidFill>
            <a:schemeClr val="tx2">
              <a:lumMod val="20000"/>
              <a:lumOff val="80000"/>
            </a:schemeClr>
          </a:solidFill>
        </p:spPr>
        <p:txBody>
          <a:bodyPr wrap="square" rtlCol="0">
            <a:spAutoFit/>
          </a:bodyPr>
          <a:lstStyle/>
          <a:p>
            <a:pPr algn="ctr"/>
            <a:r>
              <a:rPr lang="en-US" b="1" dirty="0" smtClean="0"/>
              <a:t>Key terms</a:t>
            </a:r>
          </a:p>
          <a:p>
            <a:r>
              <a:rPr lang="en-US" b="1" i="1" dirty="0" smtClean="0"/>
              <a:t>Event</a:t>
            </a:r>
            <a:r>
              <a:rPr lang="en-US" dirty="0" smtClean="0"/>
              <a:t> – an occurrence of interest (e.g. incident case of disease)</a:t>
            </a:r>
          </a:p>
          <a:p>
            <a:endParaRPr lang="en-US" dirty="0" smtClean="0"/>
          </a:p>
          <a:p>
            <a:r>
              <a:rPr lang="en-US" b="1" i="1" dirty="0" smtClean="0"/>
              <a:t>Point</a:t>
            </a:r>
            <a:r>
              <a:rPr lang="en-US" dirty="0" smtClean="0"/>
              <a:t> – any location in the study area where an event could occur</a:t>
            </a:r>
          </a:p>
          <a:p>
            <a:endParaRPr lang="en-US" dirty="0" smtClean="0"/>
          </a:p>
          <a:p>
            <a:r>
              <a:rPr lang="en-US" b="1" i="1" dirty="0" smtClean="0"/>
              <a:t>(Event) Location </a:t>
            </a:r>
            <a:r>
              <a:rPr lang="en-US" dirty="0" smtClean="0"/>
              <a:t>– specific location where an event did occur</a:t>
            </a:r>
          </a:p>
          <a:p>
            <a:endParaRPr lang="en-US" b="1" i="1" dirty="0"/>
          </a:p>
          <a:p>
            <a:r>
              <a:rPr lang="en-US" b="1" i="1" dirty="0" smtClean="0"/>
              <a:t>Data set</a:t>
            </a:r>
            <a:r>
              <a:rPr lang="en-US" dirty="0" smtClean="0"/>
              <a:t> – collection of observed event locations and a spatial domain of interest</a:t>
            </a:r>
            <a:endParaRPr lang="en-US" dirty="0"/>
          </a:p>
        </p:txBody>
      </p:sp>
      <p:sp>
        <p:nvSpPr>
          <p:cNvPr id="5" name="TextBox 4"/>
          <p:cNvSpPr txBox="1"/>
          <p:nvPr/>
        </p:nvSpPr>
        <p:spPr>
          <a:xfrm>
            <a:off x="12939" y="6418797"/>
            <a:ext cx="1961371" cy="369332"/>
          </a:xfrm>
          <a:prstGeom prst="rect">
            <a:avLst/>
          </a:prstGeom>
          <a:noFill/>
        </p:spPr>
        <p:txBody>
          <a:bodyPr wrap="none" rtlCol="0">
            <a:spAutoFit/>
          </a:bodyPr>
          <a:lstStyle/>
          <a:p>
            <a:r>
              <a:rPr lang="en-US" dirty="0" smtClean="0"/>
              <a:t>Polack et al (2005)</a:t>
            </a:r>
            <a:endParaRPr lang="en-US" dirty="0"/>
          </a:p>
        </p:txBody>
      </p:sp>
    </p:spTree>
    <p:extLst>
      <p:ext uri="{BB962C8B-B14F-4D97-AF65-F5344CB8AC3E}">
        <p14:creationId xmlns:p14="http://schemas.microsoft.com/office/powerpoint/2010/main" val="2296061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
          <p:cNvSpPr txBox="1">
            <a:spLocks/>
          </p:cNvSpPr>
          <p:nvPr/>
        </p:nvSpPr>
        <p:spPr>
          <a:xfrm>
            <a:off x="214282" y="0"/>
            <a:ext cx="8929718" cy="114300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400" b="1" dirty="0" smtClean="0">
                <a:ea typeface="+mj-ea"/>
                <a:cs typeface="+mj-cs"/>
              </a:rPr>
              <a:t>General forms of point patterns</a:t>
            </a:r>
          </a:p>
        </p:txBody>
      </p:sp>
      <p:sp>
        <p:nvSpPr>
          <p:cNvPr id="5" name="Rectangle 4"/>
          <p:cNvSpPr/>
          <p:nvPr/>
        </p:nvSpPr>
        <p:spPr>
          <a:xfrm>
            <a:off x="857224" y="1357298"/>
            <a:ext cx="3214710"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13206" y="3378378"/>
            <a:ext cx="3888432" cy="923330"/>
          </a:xfrm>
          <a:prstGeom prst="rect">
            <a:avLst/>
          </a:prstGeom>
          <a:noFill/>
        </p:spPr>
        <p:txBody>
          <a:bodyPr wrap="square" rtlCol="0">
            <a:spAutoFit/>
          </a:bodyPr>
          <a:lstStyle/>
          <a:p>
            <a:r>
              <a:rPr lang="en-GB" b="1" dirty="0" smtClean="0"/>
              <a:t>Random </a:t>
            </a:r>
            <a:r>
              <a:rPr lang="en-GB" dirty="0" smtClean="0"/>
              <a:t>– a given point is equally likely to occur at any location and independent of other points</a:t>
            </a:r>
            <a:endParaRPr lang="en-GB" dirty="0"/>
          </a:p>
        </p:txBody>
      </p:sp>
      <p:sp>
        <p:nvSpPr>
          <p:cNvPr id="10" name="Rectangle 9"/>
          <p:cNvSpPr/>
          <p:nvPr/>
        </p:nvSpPr>
        <p:spPr>
          <a:xfrm>
            <a:off x="4786314" y="1357298"/>
            <a:ext cx="3214710"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857488" y="4286256"/>
            <a:ext cx="3214710"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837058" y="6316168"/>
            <a:ext cx="7175169" cy="369332"/>
          </a:xfrm>
          <a:prstGeom prst="rect">
            <a:avLst/>
          </a:prstGeom>
          <a:noFill/>
        </p:spPr>
        <p:txBody>
          <a:bodyPr wrap="none" rtlCol="0">
            <a:spAutoFit/>
          </a:bodyPr>
          <a:lstStyle/>
          <a:p>
            <a:r>
              <a:rPr lang="en-GB" b="1" dirty="0" smtClean="0"/>
              <a:t>Clustered – </a:t>
            </a:r>
            <a:r>
              <a:rPr lang="en-GB" dirty="0" smtClean="0"/>
              <a:t>some points clustered together, other areas contain no points</a:t>
            </a:r>
          </a:p>
        </p:txBody>
      </p:sp>
      <p:sp>
        <p:nvSpPr>
          <p:cNvPr id="14" name="Flowchart: Connector 13"/>
          <p:cNvSpPr/>
          <p:nvPr/>
        </p:nvSpPr>
        <p:spPr>
          <a:xfrm>
            <a:off x="1500166" y="1714488"/>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p:cNvSpPr/>
          <p:nvPr/>
        </p:nvSpPr>
        <p:spPr>
          <a:xfrm>
            <a:off x="1357290" y="228599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p:cNvSpPr/>
          <p:nvPr/>
        </p:nvSpPr>
        <p:spPr>
          <a:xfrm>
            <a:off x="1928794" y="200024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p:cNvSpPr/>
          <p:nvPr/>
        </p:nvSpPr>
        <p:spPr>
          <a:xfrm>
            <a:off x="2214546" y="164305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p:cNvSpPr/>
          <p:nvPr/>
        </p:nvSpPr>
        <p:spPr>
          <a:xfrm>
            <a:off x="1814490" y="274319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p:cNvSpPr/>
          <p:nvPr/>
        </p:nvSpPr>
        <p:spPr>
          <a:xfrm>
            <a:off x="2428860" y="235743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p:cNvSpPr/>
          <p:nvPr/>
        </p:nvSpPr>
        <p:spPr>
          <a:xfrm>
            <a:off x="2357422" y="2786058"/>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Connector 20"/>
          <p:cNvSpPr/>
          <p:nvPr/>
        </p:nvSpPr>
        <p:spPr>
          <a:xfrm>
            <a:off x="2786050" y="157161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Connector 21"/>
          <p:cNvSpPr/>
          <p:nvPr/>
        </p:nvSpPr>
        <p:spPr>
          <a:xfrm>
            <a:off x="2857488" y="200024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p:cNvSpPr/>
          <p:nvPr/>
        </p:nvSpPr>
        <p:spPr>
          <a:xfrm>
            <a:off x="3071802" y="257174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a:off x="5572132" y="164305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a:off x="5572132" y="214311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a:off x="6143636" y="214311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6143636" y="164305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a:off x="5572132" y="267175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a:off x="6786578" y="264318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a:off x="6143636" y="264318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p:cNvSpPr/>
          <p:nvPr/>
        </p:nvSpPr>
        <p:spPr>
          <a:xfrm>
            <a:off x="6786578" y="164305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p:cNvSpPr/>
          <p:nvPr/>
        </p:nvSpPr>
        <p:spPr>
          <a:xfrm>
            <a:off x="6786578" y="214311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3214678" y="4572008"/>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3286116" y="500063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4071934" y="4929198"/>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p:cNvSpPr/>
          <p:nvPr/>
        </p:nvSpPr>
        <p:spPr>
          <a:xfrm>
            <a:off x="4845420" y="597112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p:cNvSpPr/>
          <p:nvPr/>
        </p:nvSpPr>
        <p:spPr>
          <a:xfrm>
            <a:off x="3400297" y="480996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4916858" y="466709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5286380" y="485776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4929190" y="450057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5143504" y="4643446"/>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lowchart: Connector 43"/>
          <p:cNvSpPr/>
          <p:nvPr/>
        </p:nvSpPr>
        <p:spPr>
          <a:xfrm>
            <a:off x="5000628" y="4857760"/>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4786314" y="3378378"/>
            <a:ext cx="3888432" cy="646331"/>
          </a:xfrm>
          <a:prstGeom prst="rect">
            <a:avLst/>
          </a:prstGeom>
          <a:noFill/>
        </p:spPr>
        <p:txBody>
          <a:bodyPr wrap="square" rtlCol="0">
            <a:spAutoFit/>
          </a:bodyPr>
          <a:lstStyle/>
          <a:p>
            <a:r>
              <a:rPr lang="en-GB" b="1" dirty="0" smtClean="0"/>
              <a:t>Regular </a:t>
            </a:r>
            <a:r>
              <a:rPr lang="en-GB" dirty="0" smtClean="0"/>
              <a:t>– each point is as far from neighbour as possible</a:t>
            </a:r>
            <a:endParaRPr lang="en-GB" dirty="0"/>
          </a:p>
        </p:txBody>
      </p:sp>
    </p:spTree>
    <p:extLst>
      <p:ext uri="{BB962C8B-B14F-4D97-AF65-F5344CB8AC3E}">
        <p14:creationId xmlns:p14="http://schemas.microsoft.com/office/powerpoint/2010/main" val="952176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point process?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An observed point pattern that can be described by a spatial stochastic process – probabilistic model defined by a collection of random variables (e.g. the amount of rainfall at a location), where each variable (X) represents the location of an event in space.</a:t>
            </a:r>
          </a:p>
          <a:p>
            <a:r>
              <a:rPr lang="en-US" dirty="0" smtClean="0"/>
              <a:t>Any observed spatial point pattern can be considered an outcome (or a </a:t>
            </a:r>
            <a:r>
              <a:rPr lang="en-US" dirty="0" err="1" smtClean="0"/>
              <a:t>realisation</a:t>
            </a:r>
            <a:r>
              <a:rPr lang="en-US" dirty="0" smtClean="0"/>
              <a:t>) of a spatial stochastic process – i.e. a data set resulting from a particular model</a:t>
            </a:r>
          </a:p>
          <a:p>
            <a:r>
              <a:rPr lang="en-US" dirty="0" smtClean="0"/>
              <a:t>Typically a </a:t>
            </a:r>
            <a:r>
              <a:rPr lang="en-US" dirty="0"/>
              <a:t>P</a:t>
            </a:r>
            <a:r>
              <a:rPr lang="en-US" dirty="0" smtClean="0"/>
              <a:t>oisson process</a:t>
            </a:r>
            <a:endParaRPr lang="en-US" dirty="0"/>
          </a:p>
        </p:txBody>
      </p:sp>
    </p:spTree>
    <p:extLst>
      <p:ext uri="{BB962C8B-B14F-4D97-AF65-F5344CB8AC3E}">
        <p14:creationId xmlns:p14="http://schemas.microsoft.com/office/powerpoint/2010/main" val="3222675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point process</a:t>
            </a:r>
            <a:endParaRPr lang="en-US"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smtClean="0"/>
              <a:t>First-order </a:t>
            </a:r>
            <a:r>
              <a:rPr lang="en-US" dirty="0"/>
              <a:t>(mean) </a:t>
            </a:r>
            <a:r>
              <a:rPr lang="en-US" dirty="0" smtClean="0"/>
              <a:t>properties</a:t>
            </a:r>
          </a:p>
          <a:p>
            <a:pPr marL="742950" lvl="2" indent="-342900"/>
            <a:r>
              <a:rPr lang="en-US" dirty="0" smtClean="0"/>
              <a:t>Describes </a:t>
            </a:r>
            <a:r>
              <a:rPr lang="en-US" dirty="0"/>
              <a:t>the </a:t>
            </a:r>
            <a:r>
              <a:rPr lang="en-US" dirty="0" smtClean="0"/>
              <a:t>expected density </a:t>
            </a:r>
            <a:r>
              <a:rPr lang="en-US" dirty="0"/>
              <a:t>of points through space. </a:t>
            </a:r>
            <a:endParaRPr lang="en-US" dirty="0" smtClean="0"/>
          </a:p>
          <a:p>
            <a:pPr marL="742950" lvl="2" indent="-342900"/>
            <a:r>
              <a:rPr lang="en-US" dirty="0" smtClean="0"/>
              <a:t>Quadrat </a:t>
            </a:r>
            <a:r>
              <a:rPr lang="en-US" dirty="0"/>
              <a:t>and Kernel density </a:t>
            </a:r>
            <a:r>
              <a:rPr lang="en-US" dirty="0" smtClean="0"/>
              <a:t>estimation (next lecture)</a:t>
            </a:r>
          </a:p>
          <a:p>
            <a:pPr marL="342900" lvl="1" indent="-342900"/>
            <a:r>
              <a:rPr lang="en-US" dirty="0" smtClean="0"/>
              <a:t>Second-order properties</a:t>
            </a:r>
          </a:p>
          <a:p>
            <a:pPr marL="742950" lvl="2" indent="-342900"/>
            <a:r>
              <a:rPr lang="en-US" dirty="0" smtClean="0"/>
              <a:t>Informs on the interrelationship between events of the process</a:t>
            </a:r>
          </a:p>
          <a:p>
            <a:pPr marL="742950" lvl="2" indent="-342900"/>
            <a:r>
              <a:rPr lang="en-US" dirty="0" smtClean="0"/>
              <a:t>Similar to variance and covariance</a:t>
            </a:r>
          </a:p>
          <a:p>
            <a:pPr marL="742950" lvl="2" indent="-342900"/>
            <a:r>
              <a:rPr lang="en-US" dirty="0" smtClean="0"/>
              <a:t>Summarize spatial dependence between events over different spatial scales</a:t>
            </a:r>
            <a:endParaRPr lang="en-US" dirty="0"/>
          </a:p>
          <a:p>
            <a:endParaRPr lang="en-US" dirty="0"/>
          </a:p>
        </p:txBody>
      </p:sp>
    </p:spTree>
    <p:extLst>
      <p:ext uri="{BB962C8B-B14F-4D97-AF65-F5344CB8AC3E}">
        <p14:creationId xmlns:p14="http://schemas.microsoft.com/office/powerpoint/2010/main" val="245398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spatial randomness (CSR)</a:t>
            </a:r>
            <a:endParaRPr lang="en-US" dirty="0"/>
          </a:p>
        </p:txBody>
      </p:sp>
      <p:sp>
        <p:nvSpPr>
          <p:cNvPr id="3" name="Content Placeholder 2"/>
          <p:cNvSpPr>
            <a:spLocks noGrp="1"/>
          </p:cNvSpPr>
          <p:nvPr>
            <p:ph idx="1"/>
          </p:nvPr>
        </p:nvSpPr>
        <p:spPr/>
        <p:txBody>
          <a:bodyPr>
            <a:normAutofit fontScale="92500"/>
          </a:bodyPr>
          <a:lstStyle/>
          <a:p>
            <a:r>
              <a:rPr lang="en-GB" dirty="0"/>
              <a:t>Homogeneous Poisson process (HPP</a:t>
            </a:r>
            <a:r>
              <a:rPr lang="en-GB" dirty="0" smtClean="0"/>
              <a:t>)</a:t>
            </a:r>
          </a:p>
          <a:p>
            <a:r>
              <a:rPr lang="en-US" dirty="0" smtClean="0"/>
              <a:t>Simplest theoretical model for a spatial point pattern (stationary; independence of points)</a:t>
            </a:r>
          </a:p>
          <a:p>
            <a:r>
              <a:rPr lang="en-US" dirty="0" smtClean="0"/>
              <a:t>Events are distributed independently according to a uniform probability distribution over the region</a:t>
            </a:r>
          </a:p>
          <a:p>
            <a:r>
              <a:rPr lang="en-US" dirty="0" smtClean="0"/>
              <a:t>Used as a benchmark for hypothesis testing – not useful if departure is obvious due to a priori heterogeneity (e.g. underlying population distribution)</a:t>
            </a:r>
            <a:endParaRPr lang="en-US" dirty="0"/>
          </a:p>
        </p:txBody>
      </p:sp>
    </p:spTree>
    <p:extLst>
      <p:ext uri="{BB962C8B-B14F-4D97-AF65-F5344CB8AC3E}">
        <p14:creationId xmlns:p14="http://schemas.microsoft.com/office/powerpoint/2010/main" val="3649813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CSR II</a:t>
            </a:r>
            <a:endParaRPr lang="en-US" dirty="0"/>
          </a:p>
        </p:txBody>
      </p:sp>
      <p:sp>
        <p:nvSpPr>
          <p:cNvPr id="3" name="Content Placeholder 2"/>
          <p:cNvSpPr>
            <a:spLocks noGrp="1"/>
          </p:cNvSpPr>
          <p:nvPr>
            <p:ph idx="1"/>
          </p:nvPr>
        </p:nvSpPr>
        <p:spPr>
          <a:xfrm>
            <a:off x="4953000" y="1981200"/>
            <a:ext cx="3962400" cy="4876800"/>
          </a:xfrm>
        </p:spPr>
        <p:txBody>
          <a:bodyPr>
            <a:normAutofit/>
          </a:bodyPr>
          <a:lstStyle/>
          <a:p>
            <a:r>
              <a:rPr lang="en-US" sz="2800" dirty="0" smtClean="0"/>
              <a:t>Intensity of events is constant at all locations in the study area = homogenous</a:t>
            </a:r>
          </a:p>
          <a:p>
            <a:r>
              <a:rPr lang="en-US" sz="2800" dirty="0" smtClean="0"/>
              <a:t>Realizations from the model can appear different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39" y="1371600"/>
            <a:ext cx="4587054" cy="4343400"/>
          </a:xfrm>
          <a:prstGeom prst="rect">
            <a:avLst/>
          </a:prstGeom>
        </p:spPr>
      </p:pic>
    </p:spTree>
    <p:extLst>
      <p:ext uri="{BB962C8B-B14F-4D97-AF65-F5344CB8AC3E}">
        <p14:creationId xmlns:p14="http://schemas.microsoft.com/office/powerpoint/2010/main" val="43085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01" y="152400"/>
            <a:ext cx="8229600" cy="1143000"/>
          </a:xfrm>
        </p:spPr>
        <p:txBody>
          <a:bodyPr/>
          <a:lstStyle/>
          <a:p>
            <a:r>
              <a:rPr lang="en-US" dirty="0" smtClean="0"/>
              <a:t>Review</a:t>
            </a:r>
            <a:endParaRPr lang="en-US" dirty="0"/>
          </a:p>
        </p:txBody>
      </p:sp>
      <p:graphicFrame>
        <p:nvGraphicFramePr>
          <p:cNvPr id="4" name="Diagram 3"/>
          <p:cNvGraphicFramePr/>
          <p:nvPr>
            <p:extLst>
              <p:ext uri="{D42A27DB-BD31-4B8C-83A1-F6EECF244321}">
                <p14:modId xmlns:p14="http://schemas.microsoft.com/office/powerpoint/2010/main" val="573429554"/>
              </p:ext>
            </p:extLst>
          </p:nvPr>
        </p:nvGraphicFramePr>
        <p:xfrm>
          <a:off x="1081656" y="10668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403300" y="6368534"/>
            <a:ext cx="1938736" cy="369332"/>
          </a:xfrm>
          <a:prstGeom prst="rect">
            <a:avLst/>
          </a:prstGeom>
          <a:noFill/>
        </p:spPr>
        <p:txBody>
          <a:bodyPr wrap="none" rtlCol="0">
            <a:spAutoFit/>
          </a:bodyPr>
          <a:lstStyle/>
          <a:p>
            <a:r>
              <a:rPr lang="en-US" i="1" dirty="0" err="1" smtClean="0"/>
              <a:t>Pullan</a:t>
            </a:r>
            <a:r>
              <a:rPr lang="en-US" i="1" dirty="0" smtClean="0"/>
              <a:t> et al (2012) </a:t>
            </a:r>
            <a:endParaRPr lang="en-US" i="1" dirty="0"/>
          </a:p>
        </p:txBody>
      </p:sp>
      <p:sp>
        <p:nvSpPr>
          <p:cNvPr id="3" name="Rounded Rectangle 2"/>
          <p:cNvSpPr/>
          <p:nvPr/>
        </p:nvSpPr>
        <p:spPr>
          <a:xfrm>
            <a:off x="929256" y="3617624"/>
            <a:ext cx="1273099" cy="131399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202355" y="4274622"/>
            <a:ext cx="7641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025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HPP vs IPP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Assumption of stationary is restrictive– the intensity is often not constant in the study area.  </a:t>
            </a:r>
          </a:p>
          <a:p>
            <a:pPr lvl="1"/>
            <a:r>
              <a:rPr lang="en-US" sz="2400" dirty="0" smtClean="0"/>
              <a:t>We </a:t>
            </a:r>
            <a:r>
              <a:rPr lang="en-US" sz="2400" dirty="0"/>
              <a:t>expect more cases in areas with more people at </a:t>
            </a:r>
            <a:r>
              <a:rPr lang="en-US" sz="2400" dirty="0" smtClean="0"/>
              <a:t>risk</a:t>
            </a:r>
          </a:p>
          <a:p>
            <a:pPr lvl="1"/>
            <a:r>
              <a:rPr lang="en-US" sz="2400" dirty="0" smtClean="0"/>
              <a:t>Risk may vary in space with other covariates </a:t>
            </a:r>
            <a:endParaRPr lang="en-US" sz="2400" dirty="0"/>
          </a:p>
          <a:p>
            <a:r>
              <a:rPr lang="en-US" dirty="0" err="1" smtClean="0"/>
              <a:t>Heterogenous</a:t>
            </a:r>
            <a:r>
              <a:rPr lang="en-US" dirty="0" smtClean="0"/>
              <a:t>/</a:t>
            </a:r>
            <a:r>
              <a:rPr lang="en-US" dirty="0" err="1" smtClean="0"/>
              <a:t>inhomogenous</a:t>
            </a:r>
            <a:r>
              <a:rPr lang="en-US" dirty="0" smtClean="0"/>
              <a:t> Poisson process allows for spatially varying  first-order (mean) property of the process. </a:t>
            </a:r>
          </a:p>
          <a:p>
            <a:r>
              <a:rPr lang="en-US" dirty="0" smtClean="0"/>
              <a:t>No longer stationary</a:t>
            </a:r>
          </a:p>
          <a:p>
            <a:r>
              <a:rPr lang="en-US" dirty="0" smtClean="0"/>
              <a:t>Allows for geographic variations in population size / other variation in risk</a:t>
            </a:r>
          </a:p>
        </p:txBody>
      </p:sp>
    </p:spTree>
    <p:extLst>
      <p:ext uri="{BB962C8B-B14F-4D97-AF65-F5344CB8AC3E}">
        <p14:creationId xmlns:p14="http://schemas.microsoft.com/office/powerpoint/2010/main" val="3469601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effects</a:t>
            </a:r>
            <a:endParaRPr lang="en-US" dirty="0"/>
          </a:p>
        </p:txBody>
      </p:sp>
      <p:sp>
        <p:nvSpPr>
          <p:cNvPr id="3" name="Content Placeholder 2"/>
          <p:cNvSpPr>
            <a:spLocks noGrp="1"/>
          </p:cNvSpPr>
          <p:nvPr>
            <p:ph idx="1"/>
          </p:nvPr>
        </p:nvSpPr>
        <p:spPr/>
        <p:txBody>
          <a:bodyPr>
            <a:normAutofit lnSpcReduction="10000"/>
          </a:bodyPr>
          <a:lstStyle/>
          <a:p>
            <a:r>
              <a:rPr lang="en-US" dirty="0" smtClean="0"/>
              <a:t>Boundaries of edges of an area may be incompatible (arbitrary), unavailable (another country) or non-existent (next to an ocean)</a:t>
            </a:r>
          </a:p>
          <a:p>
            <a:r>
              <a:rPr lang="en-US" dirty="0" smtClean="0"/>
              <a:t>Points or area-units near edges will have fewer neighbors, which will be problematic when calculating mean intensity or test statistics for clustering. </a:t>
            </a:r>
          </a:p>
          <a:p>
            <a:r>
              <a:rPr lang="en-US" dirty="0" smtClean="0"/>
              <a:t>Corrections usually use a weighting system to give less weight to observations at the edge</a:t>
            </a:r>
            <a:endParaRPr lang="en-US" dirty="0"/>
          </a:p>
        </p:txBody>
      </p:sp>
    </p:spTree>
    <p:extLst>
      <p:ext uri="{BB962C8B-B14F-4D97-AF65-F5344CB8AC3E}">
        <p14:creationId xmlns:p14="http://schemas.microsoft.com/office/powerpoint/2010/main" val="1645445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Global tests for spatial clustering using point (event) data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3957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Ripley’s K function</a:t>
            </a:r>
            <a:endParaRPr lang="en-US" dirty="0"/>
          </a:p>
        </p:txBody>
      </p:sp>
      <p:sp>
        <p:nvSpPr>
          <p:cNvPr id="3" name="Content Placeholder 2"/>
          <p:cNvSpPr>
            <a:spLocks noGrp="1"/>
          </p:cNvSpPr>
          <p:nvPr>
            <p:ph idx="1"/>
          </p:nvPr>
        </p:nvSpPr>
        <p:spPr/>
        <p:txBody>
          <a:bodyPr>
            <a:normAutofit fontScale="85000" lnSpcReduction="20000"/>
          </a:bodyPr>
          <a:lstStyle/>
          <a:p>
            <a:r>
              <a:rPr lang="en-GB" dirty="0" smtClean="0"/>
              <a:t>Second-order analysis: Identifies the distance at which clustering occurs, based on the expected number of events within a distance, without regard to shape of study area and assuming no 1</a:t>
            </a:r>
            <a:r>
              <a:rPr lang="en-GB" baseline="30000" dirty="0" smtClean="0"/>
              <a:t>st</a:t>
            </a:r>
            <a:r>
              <a:rPr lang="en-GB" dirty="0" smtClean="0"/>
              <a:t> order effects</a:t>
            </a:r>
          </a:p>
          <a:p>
            <a:endParaRPr lang="en-US" dirty="0" smtClean="0"/>
          </a:p>
          <a:p>
            <a:endParaRPr lang="en-US" dirty="0"/>
          </a:p>
          <a:p>
            <a:endParaRPr lang="en-US" dirty="0" smtClean="0"/>
          </a:p>
          <a:p>
            <a:r>
              <a:rPr lang="en-US" dirty="0" smtClean="0"/>
              <a:t>Summarize spatial dependence between events at wide range of spatial scales</a:t>
            </a:r>
          </a:p>
          <a:p>
            <a:r>
              <a:rPr lang="en-US" dirty="0" smtClean="0"/>
              <a:t>Number of events within a given spatial lag of a randomly chosen event</a:t>
            </a:r>
          </a:p>
        </p:txBody>
      </p:sp>
      <mc:AlternateContent xmlns:mc="http://schemas.openxmlformats.org/markup-compatibility/2006" xmlns:a14="http://schemas.microsoft.com/office/drawing/2010/main">
        <mc:Choice Requires="a14">
          <p:sp>
            <p:nvSpPr>
              <p:cNvPr id="4" name="TextBox 3"/>
              <p:cNvSpPr txBox="1"/>
              <p:nvPr/>
            </p:nvSpPr>
            <p:spPr>
              <a:xfrm>
                <a:off x="990600" y="3264650"/>
                <a:ext cx="6875536" cy="618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𝐾</m:t>
                      </m:r>
                      <m:r>
                        <a:rPr lang="en-US" b="0" i="1" smtClean="0">
                          <a:latin typeface="Cambria Math"/>
                        </a:rPr>
                        <m:t> </m:t>
                      </m:r>
                      <m:d>
                        <m:dPr>
                          <m:ctrlPr>
                            <a:rPr lang="en-US" b="0" i="1" smtClean="0">
                              <a:latin typeface="Cambria Math"/>
                            </a:rPr>
                          </m:ctrlPr>
                        </m:dPr>
                        <m:e>
                          <m:r>
                            <a:rPr lang="en-US" b="0" i="1" smtClean="0">
                              <a:latin typeface="Cambria Math"/>
                            </a:rPr>
                            <m:t>h</m:t>
                          </m:r>
                        </m:e>
                      </m:d>
                      <m:r>
                        <a:rPr lang="en-US" b="0" i="1" smtClean="0">
                          <a:latin typeface="Cambria Math"/>
                        </a:rPr>
                        <m:t>= </m:t>
                      </m:r>
                      <m:f>
                        <m:fPr>
                          <m:ctrlPr>
                            <a:rPr lang="en-US" b="0" i="1" smtClean="0">
                              <a:latin typeface="Cambria Math"/>
                            </a:rPr>
                          </m:ctrlPr>
                        </m:fPr>
                        <m:num>
                          <m:r>
                            <a:rPr lang="en-US" b="0" i="1" smtClean="0">
                              <a:latin typeface="Cambria Math"/>
                            </a:rPr>
                            <m:t>𝐸</m:t>
                          </m:r>
                          <m:r>
                            <a:rPr lang="en-US" b="0" i="1" smtClean="0">
                              <a:latin typeface="Cambria Math"/>
                            </a:rPr>
                            <m:t>[</m:t>
                          </m:r>
                          <m:r>
                            <m:rPr>
                              <m:sty m:val="p"/>
                            </m:rPr>
                            <a:rPr lang="en-US" b="0" i="0" smtClean="0">
                              <a:latin typeface="Cambria Math"/>
                            </a:rPr>
                            <m:t>number</m:t>
                          </m:r>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events</m:t>
                          </m:r>
                          <m:r>
                            <a:rPr lang="en-US" b="0" i="0" smtClean="0">
                              <a:latin typeface="Cambria Math"/>
                            </a:rPr>
                            <m:t> </m:t>
                          </m:r>
                          <m:r>
                            <m:rPr>
                              <m:sty m:val="p"/>
                            </m:rPr>
                            <a:rPr lang="en-US" b="0" i="0" smtClean="0">
                              <a:latin typeface="Cambria Math"/>
                            </a:rPr>
                            <m:t>within</m:t>
                          </m:r>
                          <m:r>
                            <a:rPr lang="en-US" b="0" i="0" smtClean="0">
                              <a:latin typeface="Cambria Math"/>
                            </a:rPr>
                            <m:t> </m:t>
                          </m:r>
                          <m:r>
                            <a:rPr lang="en-US" b="0" i="1" smtClean="0">
                              <a:latin typeface="Cambria Math"/>
                            </a:rPr>
                            <m:t>h</m:t>
                          </m:r>
                          <m:r>
                            <a:rPr lang="en-US" b="0" i="1"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a</m:t>
                          </m:r>
                          <m:r>
                            <a:rPr lang="en-US" b="0" i="1" smtClean="0">
                              <a:latin typeface="Cambria Math"/>
                            </a:rPr>
                            <m:t> </m:t>
                          </m:r>
                          <m:r>
                            <a:rPr lang="en-US" b="0" i="1" smtClean="0">
                              <a:latin typeface="Cambria Math"/>
                            </a:rPr>
                            <m:t>𝑟𝑎𝑛𝑑𝑜𝑚𝑙𝑦</m:t>
                          </m:r>
                          <m:r>
                            <a:rPr lang="en-US" b="0" i="1" smtClean="0">
                              <a:latin typeface="Cambria Math"/>
                            </a:rPr>
                            <m:t> </m:t>
                          </m:r>
                          <m:r>
                            <m:rPr>
                              <m:sty m:val="p"/>
                            </m:rPr>
                            <a:rPr lang="en-US" b="0" i="0" smtClean="0">
                              <a:latin typeface="Cambria Math"/>
                            </a:rPr>
                            <m:t>chosen</m:t>
                          </m:r>
                          <m:r>
                            <a:rPr lang="en-US" b="0" i="0" smtClean="0">
                              <a:latin typeface="Cambria Math"/>
                            </a:rPr>
                            <m:t> </m:t>
                          </m:r>
                          <m:r>
                            <m:rPr>
                              <m:sty m:val="p"/>
                            </m:rPr>
                            <a:rPr lang="en-US" b="0" i="0" smtClean="0">
                              <a:latin typeface="Cambria Math"/>
                            </a:rPr>
                            <m:t>event</m:t>
                          </m:r>
                          <m:r>
                            <a:rPr lang="en-US" b="0" i="1" smtClean="0">
                              <a:latin typeface="Cambria Math"/>
                            </a:rPr>
                            <m:t>]</m:t>
                          </m:r>
                        </m:num>
                        <m:den>
                          <m:r>
                            <m:rPr>
                              <m:sty m:val="p"/>
                            </m:rPr>
                            <a:rPr lang="el-GR" b="0" i="1" smtClean="0">
                              <a:latin typeface="Cambria Math"/>
                            </a:rPr>
                            <m:t>λ</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90600" y="3264650"/>
                <a:ext cx="6875536" cy="618567"/>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3855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28597" y="562048"/>
            <a:ext cx="8486804" cy="4892140"/>
            <a:chOff x="0" y="1733266"/>
            <a:chExt cx="9144000" cy="4572008"/>
          </a:xfrm>
        </p:grpSpPr>
        <p:cxnSp>
          <p:nvCxnSpPr>
            <p:cNvPr id="10" name="Elbow Connector 9"/>
            <p:cNvCxnSpPr/>
            <p:nvPr/>
          </p:nvCxnSpPr>
          <p:spPr>
            <a:xfrm>
              <a:off x="1643042" y="2643182"/>
              <a:ext cx="5857916" cy="3214710"/>
            </a:xfrm>
            <a:prstGeom prst="bentConnector3">
              <a:avLst>
                <a:gd name="adj1" fmla="val 1540"/>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897039" y="2306472"/>
              <a:ext cx="5677468" cy="3357349"/>
            </a:xfrm>
            <a:custGeom>
              <a:avLst/>
              <a:gdLst>
                <a:gd name="connsiteX0" fmla="*/ 0 w 5677468"/>
                <a:gd name="connsiteY0" fmla="*/ 3357349 h 3357349"/>
                <a:gd name="connsiteX1" fmla="*/ 873457 w 5677468"/>
                <a:gd name="connsiteY1" fmla="*/ 2088107 h 3357349"/>
                <a:gd name="connsiteX2" fmla="*/ 2511188 w 5677468"/>
                <a:gd name="connsiteY2" fmla="*/ 1678674 h 3357349"/>
                <a:gd name="connsiteX3" fmla="*/ 4176215 w 5677468"/>
                <a:gd name="connsiteY3" fmla="*/ 1392071 h 3357349"/>
                <a:gd name="connsiteX4" fmla="*/ 5349922 w 5677468"/>
                <a:gd name="connsiteY4" fmla="*/ 300250 h 3357349"/>
                <a:gd name="connsiteX5" fmla="*/ 5677468 w 5677468"/>
                <a:gd name="connsiteY5" fmla="*/ 0 h 33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7468" h="3357349">
                  <a:moveTo>
                    <a:pt x="0" y="3357349"/>
                  </a:moveTo>
                  <a:cubicBezTo>
                    <a:pt x="227463" y="2862617"/>
                    <a:pt x="454926" y="2367886"/>
                    <a:pt x="873457" y="2088107"/>
                  </a:cubicBezTo>
                  <a:cubicBezTo>
                    <a:pt x="1291988" y="1808328"/>
                    <a:pt x="1960728" y="1794680"/>
                    <a:pt x="2511188" y="1678674"/>
                  </a:cubicBezTo>
                  <a:cubicBezTo>
                    <a:pt x="3061648" y="1562668"/>
                    <a:pt x="3703093" y="1621808"/>
                    <a:pt x="4176215" y="1392071"/>
                  </a:cubicBezTo>
                  <a:cubicBezTo>
                    <a:pt x="4649337" y="1162334"/>
                    <a:pt x="5099713" y="532262"/>
                    <a:pt x="5349922" y="300250"/>
                  </a:cubicBezTo>
                  <a:cubicBezTo>
                    <a:pt x="5600131" y="68238"/>
                    <a:pt x="5638799" y="34119"/>
                    <a:pt x="5677468" y="0"/>
                  </a:cubicBez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1951630" y="1928883"/>
              <a:ext cx="6039135" cy="3721290"/>
            </a:xfrm>
            <a:custGeom>
              <a:avLst/>
              <a:gdLst>
                <a:gd name="connsiteX0" fmla="*/ 0 w 6039135"/>
                <a:gd name="connsiteY0" fmla="*/ 3721290 h 3721290"/>
                <a:gd name="connsiteX1" fmla="*/ 914400 w 6039135"/>
                <a:gd name="connsiteY1" fmla="*/ 3189027 h 3721290"/>
                <a:gd name="connsiteX2" fmla="*/ 1883391 w 6039135"/>
                <a:gd name="connsiteY2" fmla="*/ 2738651 h 3721290"/>
                <a:gd name="connsiteX3" fmla="*/ 2593074 w 6039135"/>
                <a:gd name="connsiteY3" fmla="*/ 2370162 h 3721290"/>
                <a:gd name="connsiteX4" fmla="*/ 3657600 w 6039135"/>
                <a:gd name="connsiteY4" fmla="*/ 1592239 h 3721290"/>
                <a:gd name="connsiteX5" fmla="*/ 4449170 w 6039135"/>
                <a:gd name="connsiteY5" fmla="*/ 1019033 h 3721290"/>
                <a:gd name="connsiteX6" fmla="*/ 5786651 w 6039135"/>
                <a:gd name="connsiteY6" fmla="*/ 159224 h 3721290"/>
                <a:gd name="connsiteX7" fmla="*/ 5964071 w 6039135"/>
                <a:gd name="connsiteY7" fmla="*/ 63690 h 372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9135" h="3721290">
                  <a:moveTo>
                    <a:pt x="0" y="3721290"/>
                  </a:moveTo>
                  <a:cubicBezTo>
                    <a:pt x="300251" y="3537045"/>
                    <a:pt x="600502" y="3352800"/>
                    <a:pt x="914400" y="3189027"/>
                  </a:cubicBezTo>
                  <a:cubicBezTo>
                    <a:pt x="1228298" y="3025254"/>
                    <a:pt x="1603612" y="2875128"/>
                    <a:pt x="1883391" y="2738651"/>
                  </a:cubicBezTo>
                  <a:cubicBezTo>
                    <a:pt x="2163170" y="2602174"/>
                    <a:pt x="2297373" y="2561231"/>
                    <a:pt x="2593074" y="2370162"/>
                  </a:cubicBezTo>
                  <a:cubicBezTo>
                    <a:pt x="2888775" y="2179093"/>
                    <a:pt x="3657600" y="1592239"/>
                    <a:pt x="3657600" y="1592239"/>
                  </a:cubicBezTo>
                  <a:cubicBezTo>
                    <a:pt x="3966949" y="1367051"/>
                    <a:pt x="4094328" y="1257869"/>
                    <a:pt x="4449170" y="1019033"/>
                  </a:cubicBezTo>
                  <a:cubicBezTo>
                    <a:pt x="4804012" y="780197"/>
                    <a:pt x="5534168" y="318448"/>
                    <a:pt x="5786651" y="159224"/>
                  </a:cubicBezTo>
                  <a:cubicBezTo>
                    <a:pt x="6039135" y="0"/>
                    <a:pt x="6001603" y="31845"/>
                    <a:pt x="5964071" y="63690"/>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1857356" y="1733266"/>
              <a:ext cx="6003754" cy="3767436"/>
            </a:xfrm>
            <a:custGeom>
              <a:avLst/>
              <a:gdLst>
                <a:gd name="connsiteX0" fmla="*/ 0 w 5786650"/>
                <a:gd name="connsiteY0" fmla="*/ 3603009 h 3603009"/>
                <a:gd name="connsiteX1" fmla="*/ 928047 w 5786650"/>
                <a:gd name="connsiteY1" fmla="*/ 3002507 h 3603009"/>
                <a:gd name="connsiteX2" fmla="*/ 1569492 w 5786650"/>
                <a:gd name="connsiteY2" fmla="*/ 2674961 h 3603009"/>
                <a:gd name="connsiteX3" fmla="*/ 2251880 w 5786650"/>
                <a:gd name="connsiteY3" fmla="*/ 2497540 h 3603009"/>
                <a:gd name="connsiteX4" fmla="*/ 2729552 w 5786650"/>
                <a:gd name="connsiteY4" fmla="*/ 2224585 h 3603009"/>
                <a:gd name="connsiteX5" fmla="*/ 3152633 w 5786650"/>
                <a:gd name="connsiteY5" fmla="*/ 1760561 h 3603009"/>
                <a:gd name="connsiteX6" fmla="*/ 3753134 w 5786650"/>
                <a:gd name="connsiteY6" fmla="*/ 1282889 h 3603009"/>
                <a:gd name="connsiteX7" fmla="*/ 4148919 w 5786650"/>
                <a:gd name="connsiteY7" fmla="*/ 1009934 h 3603009"/>
                <a:gd name="connsiteX8" fmla="*/ 4899546 w 5786650"/>
                <a:gd name="connsiteY8" fmla="*/ 477671 h 3603009"/>
                <a:gd name="connsiteX9" fmla="*/ 5445456 w 5786650"/>
                <a:gd name="connsiteY9" fmla="*/ 177421 h 3603009"/>
                <a:gd name="connsiteX10" fmla="*/ 5786650 w 5786650"/>
                <a:gd name="connsiteY10" fmla="*/ 0 h 360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6650" h="3603009">
                  <a:moveTo>
                    <a:pt x="0" y="3603009"/>
                  </a:moveTo>
                  <a:cubicBezTo>
                    <a:pt x="333232" y="3380095"/>
                    <a:pt x="666465" y="3157182"/>
                    <a:pt x="928047" y="3002507"/>
                  </a:cubicBezTo>
                  <a:cubicBezTo>
                    <a:pt x="1189629" y="2847832"/>
                    <a:pt x="1348853" y="2759122"/>
                    <a:pt x="1569492" y="2674961"/>
                  </a:cubicBezTo>
                  <a:cubicBezTo>
                    <a:pt x="1790131" y="2590800"/>
                    <a:pt x="2058537" y="2572603"/>
                    <a:pt x="2251880" y="2497540"/>
                  </a:cubicBezTo>
                  <a:cubicBezTo>
                    <a:pt x="2445223" y="2422477"/>
                    <a:pt x="2579427" y="2347415"/>
                    <a:pt x="2729552" y="2224585"/>
                  </a:cubicBezTo>
                  <a:cubicBezTo>
                    <a:pt x="2879677" y="2101755"/>
                    <a:pt x="2982036" y="1917510"/>
                    <a:pt x="3152633" y="1760561"/>
                  </a:cubicBezTo>
                  <a:cubicBezTo>
                    <a:pt x="3323230" y="1603612"/>
                    <a:pt x="3587086" y="1407994"/>
                    <a:pt x="3753134" y="1282889"/>
                  </a:cubicBezTo>
                  <a:cubicBezTo>
                    <a:pt x="3919182" y="1157785"/>
                    <a:pt x="4148919" y="1009934"/>
                    <a:pt x="4148919" y="1009934"/>
                  </a:cubicBezTo>
                  <a:cubicBezTo>
                    <a:pt x="4339988" y="875731"/>
                    <a:pt x="4683457" y="616423"/>
                    <a:pt x="4899546" y="477671"/>
                  </a:cubicBezTo>
                  <a:cubicBezTo>
                    <a:pt x="5115636" y="338919"/>
                    <a:pt x="5297605" y="257033"/>
                    <a:pt x="5445456" y="177421"/>
                  </a:cubicBezTo>
                  <a:cubicBezTo>
                    <a:pt x="5593307" y="97809"/>
                    <a:pt x="5689978" y="48904"/>
                    <a:pt x="5786650" y="0"/>
                  </a:cubicBezTo>
                </a:path>
              </a:pathLst>
            </a:custGeom>
            <a:ln w="317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2143108" y="2143116"/>
              <a:ext cx="6003754" cy="3714776"/>
            </a:xfrm>
            <a:custGeom>
              <a:avLst/>
              <a:gdLst>
                <a:gd name="connsiteX0" fmla="*/ 0 w 5786650"/>
                <a:gd name="connsiteY0" fmla="*/ 3603009 h 3603009"/>
                <a:gd name="connsiteX1" fmla="*/ 928047 w 5786650"/>
                <a:gd name="connsiteY1" fmla="*/ 3002507 h 3603009"/>
                <a:gd name="connsiteX2" fmla="*/ 1569492 w 5786650"/>
                <a:gd name="connsiteY2" fmla="*/ 2674961 h 3603009"/>
                <a:gd name="connsiteX3" fmla="*/ 2251880 w 5786650"/>
                <a:gd name="connsiteY3" fmla="*/ 2497540 h 3603009"/>
                <a:gd name="connsiteX4" fmla="*/ 2729552 w 5786650"/>
                <a:gd name="connsiteY4" fmla="*/ 2224585 h 3603009"/>
                <a:gd name="connsiteX5" fmla="*/ 3152633 w 5786650"/>
                <a:gd name="connsiteY5" fmla="*/ 1760561 h 3603009"/>
                <a:gd name="connsiteX6" fmla="*/ 3753134 w 5786650"/>
                <a:gd name="connsiteY6" fmla="*/ 1282889 h 3603009"/>
                <a:gd name="connsiteX7" fmla="*/ 4148919 w 5786650"/>
                <a:gd name="connsiteY7" fmla="*/ 1009934 h 3603009"/>
                <a:gd name="connsiteX8" fmla="*/ 4899546 w 5786650"/>
                <a:gd name="connsiteY8" fmla="*/ 477671 h 3603009"/>
                <a:gd name="connsiteX9" fmla="*/ 5445456 w 5786650"/>
                <a:gd name="connsiteY9" fmla="*/ 177421 h 3603009"/>
                <a:gd name="connsiteX10" fmla="*/ 5786650 w 5786650"/>
                <a:gd name="connsiteY10" fmla="*/ 0 h 360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86650" h="3603009">
                  <a:moveTo>
                    <a:pt x="0" y="3603009"/>
                  </a:moveTo>
                  <a:cubicBezTo>
                    <a:pt x="333232" y="3380095"/>
                    <a:pt x="666465" y="3157182"/>
                    <a:pt x="928047" y="3002507"/>
                  </a:cubicBezTo>
                  <a:cubicBezTo>
                    <a:pt x="1189629" y="2847832"/>
                    <a:pt x="1348853" y="2759122"/>
                    <a:pt x="1569492" y="2674961"/>
                  </a:cubicBezTo>
                  <a:cubicBezTo>
                    <a:pt x="1790131" y="2590800"/>
                    <a:pt x="2058537" y="2572603"/>
                    <a:pt x="2251880" y="2497540"/>
                  </a:cubicBezTo>
                  <a:cubicBezTo>
                    <a:pt x="2445223" y="2422477"/>
                    <a:pt x="2579427" y="2347415"/>
                    <a:pt x="2729552" y="2224585"/>
                  </a:cubicBezTo>
                  <a:cubicBezTo>
                    <a:pt x="2879677" y="2101755"/>
                    <a:pt x="2982036" y="1917510"/>
                    <a:pt x="3152633" y="1760561"/>
                  </a:cubicBezTo>
                  <a:cubicBezTo>
                    <a:pt x="3323230" y="1603612"/>
                    <a:pt x="3587086" y="1407994"/>
                    <a:pt x="3753134" y="1282889"/>
                  </a:cubicBezTo>
                  <a:cubicBezTo>
                    <a:pt x="3919182" y="1157785"/>
                    <a:pt x="4148919" y="1009934"/>
                    <a:pt x="4148919" y="1009934"/>
                  </a:cubicBezTo>
                  <a:cubicBezTo>
                    <a:pt x="4339988" y="875731"/>
                    <a:pt x="4683457" y="616423"/>
                    <a:pt x="4899546" y="477671"/>
                  </a:cubicBezTo>
                  <a:cubicBezTo>
                    <a:pt x="5115636" y="338919"/>
                    <a:pt x="5297605" y="257033"/>
                    <a:pt x="5445456" y="177421"/>
                  </a:cubicBezTo>
                  <a:cubicBezTo>
                    <a:pt x="5593307" y="97809"/>
                    <a:pt x="5689978" y="48904"/>
                    <a:pt x="5786650" y="0"/>
                  </a:cubicBezTo>
                </a:path>
              </a:pathLst>
            </a:custGeom>
            <a:ln w="317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9" name="Group 28"/>
            <p:cNvGrpSpPr/>
            <p:nvPr/>
          </p:nvGrpSpPr>
          <p:grpSpPr>
            <a:xfrm>
              <a:off x="1928795" y="2320120"/>
              <a:ext cx="4214840" cy="1032802"/>
              <a:chOff x="2285984" y="2320119"/>
              <a:chExt cx="4444739" cy="1089136"/>
            </a:xfrm>
          </p:grpSpPr>
          <p:cxnSp>
            <p:nvCxnSpPr>
              <p:cNvPr id="22" name="Straight Connector 21"/>
              <p:cNvCxnSpPr/>
              <p:nvPr/>
            </p:nvCxnSpPr>
            <p:spPr>
              <a:xfrm>
                <a:off x="2285984" y="2500306"/>
                <a:ext cx="10001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85984" y="2786058"/>
                <a:ext cx="100013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85984" y="3071810"/>
                <a:ext cx="1000132" cy="0"/>
              </a:xfrm>
              <a:prstGeom prst="line">
                <a:avLst/>
              </a:prstGeom>
              <a:ln w="317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79097" y="2320119"/>
                <a:ext cx="2500330" cy="324565"/>
              </a:xfrm>
              <a:prstGeom prst="rect">
                <a:avLst/>
              </a:prstGeom>
              <a:noFill/>
            </p:spPr>
            <p:txBody>
              <a:bodyPr wrap="square" rtlCol="0">
                <a:spAutoFit/>
              </a:bodyPr>
              <a:lstStyle/>
              <a:p>
                <a:r>
                  <a:rPr lang="en-GB" sz="1400" b="1" dirty="0" smtClean="0"/>
                  <a:t>Observed spatial pattern</a:t>
                </a:r>
                <a:endParaRPr lang="en-GB" sz="1400" b="1" dirty="0"/>
              </a:p>
            </p:txBody>
          </p:sp>
          <p:sp>
            <p:nvSpPr>
              <p:cNvPr id="27" name="TextBox 26"/>
              <p:cNvSpPr txBox="1"/>
              <p:nvPr/>
            </p:nvSpPr>
            <p:spPr>
              <a:xfrm>
                <a:off x="3379095" y="2604866"/>
                <a:ext cx="3351628" cy="324565"/>
              </a:xfrm>
              <a:prstGeom prst="rect">
                <a:avLst/>
              </a:prstGeom>
              <a:noFill/>
            </p:spPr>
            <p:txBody>
              <a:bodyPr wrap="square" rtlCol="0">
                <a:spAutoFit/>
              </a:bodyPr>
              <a:lstStyle/>
              <a:p>
                <a:r>
                  <a:rPr lang="en-GB" sz="1400" b="1" dirty="0" smtClean="0"/>
                  <a:t>Expected random spatial pattern</a:t>
                </a:r>
                <a:endParaRPr lang="en-GB" sz="1400" b="1" dirty="0"/>
              </a:p>
            </p:txBody>
          </p:sp>
          <p:sp>
            <p:nvSpPr>
              <p:cNvPr id="28" name="TextBox 27"/>
              <p:cNvSpPr txBox="1"/>
              <p:nvPr/>
            </p:nvSpPr>
            <p:spPr>
              <a:xfrm>
                <a:off x="3379097" y="2857496"/>
                <a:ext cx="2748950" cy="551759"/>
              </a:xfrm>
              <a:prstGeom prst="rect">
                <a:avLst/>
              </a:prstGeom>
              <a:noFill/>
            </p:spPr>
            <p:txBody>
              <a:bodyPr wrap="square" rtlCol="0">
                <a:spAutoFit/>
              </a:bodyPr>
              <a:lstStyle/>
              <a:p>
                <a:r>
                  <a:rPr lang="en-GB" sz="1400" b="1" dirty="0" smtClean="0"/>
                  <a:t>Lower &amp; upper confidence envelopes</a:t>
                </a:r>
                <a:endParaRPr lang="en-GB" sz="1400" b="1" dirty="0"/>
              </a:p>
            </p:txBody>
          </p:sp>
        </p:grpSp>
        <p:sp>
          <p:nvSpPr>
            <p:cNvPr id="31" name="Freeform 30"/>
            <p:cNvSpPr/>
            <p:nvPr/>
          </p:nvSpPr>
          <p:spPr>
            <a:xfrm>
              <a:off x="2115403" y="3930555"/>
              <a:ext cx="2729552" cy="1337481"/>
            </a:xfrm>
            <a:custGeom>
              <a:avLst/>
              <a:gdLst>
                <a:gd name="connsiteX0" fmla="*/ 0 w 2729552"/>
                <a:gd name="connsiteY0" fmla="*/ 1337481 h 1337481"/>
                <a:gd name="connsiteX1" fmla="*/ 0 w 2729552"/>
                <a:gd name="connsiteY1" fmla="*/ 1337481 h 1337481"/>
                <a:gd name="connsiteX2" fmla="*/ 300251 w 2729552"/>
                <a:gd name="connsiteY2" fmla="*/ 1132764 h 1337481"/>
                <a:gd name="connsiteX3" fmla="*/ 614149 w 2729552"/>
                <a:gd name="connsiteY3" fmla="*/ 955344 h 1337481"/>
                <a:gd name="connsiteX4" fmla="*/ 1064525 w 2729552"/>
                <a:gd name="connsiteY4" fmla="*/ 709684 h 1337481"/>
                <a:gd name="connsiteX5" fmla="*/ 1378424 w 2729552"/>
                <a:gd name="connsiteY5" fmla="*/ 573206 h 1337481"/>
                <a:gd name="connsiteX6" fmla="*/ 1733266 w 2729552"/>
                <a:gd name="connsiteY6" fmla="*/ 477672 h 1337481"/>
                <a:gd name="connsiteX7" fmla="*/ 2019869 w 2729552"/>
                <a:gd name="connsiteY7" fmla="*/ 395785 h 1337481"/>
                <a:gd name="connsiteX8" fmla="*/ 2402006 w 2729552"/>
                <a:gd name="connsiteY8" fmla="*/ 232012 h 1337481"/>
                <a:gd name="connsiteX9" fmla="*/ 2620370 w 2729552"/>
                <a:gd name="connsiteY9" fmla="*/ 122830 h 1337481"/>
                <a:gd name="connsiteX10" fmla="*/ 2620370 w 2729552"/>
                <a:gd name="connsiteY10" fmla="*/ 122830 h 1337481"/>
                <a:gd name="connsiteX11" fmla="*/ 2729552 w 2729552"/>
                <a:gd name="connsiteY11" fmla="*/ 0 h 1337481"/>
                <a:gd name="connsiteX12" fmla="*/ 2320119 w 2729552"/>
                <a:gd name="connsiteY12" fmla="*/ 68239 h 1337481"/>
                <a:gd name="connsiteX13" fmla="*/ 1897039 w 2729552"/>
                <a:gd name="connsiteY13" fmla="*/ 177421 h 1337481"/>
                <a:gd name="connsiteX14" fmla="*/ 1460310 w 2729552"/>
                <a:gd name="connsiteY14" fmla="*/ 232012 h 1337481"/>
                <a:gd name="connsiteX15" fmla="*/ 1091821 w 2729552"/>
                <a:gd name="connsiteY15" fmla="*/ 313899 h 1337481"/>
                <a:gd name="connsiteX16" fmla="*/ 709684 w 2729552"/>
                <a:gd name="connsiteY16" fmla="*/ 477672 h 1337481"/>
                <a:gd name="connsiteX17" fmla="*/ 491319 w 2729552"/>
                <a:gd name="connsiteY17" fmla="*/ 655093 h 1337481"/>
                <a:gd name="connsiteX18" fmla="*/ 286603 w 2729552"/>
                <a:gd name="connsiteY18" fmla="*/ 914400 h 1337481"/>
                <a:gd name="connsiteX19" fmla="*/ 95534 w 2729552"/>
                <a:gd name="connsiteY19" fmla="*/ 1132764 h 1337481"/>
                <a:gd name="connsiteX20" fmla="*/ 0 w 2729552"/>
                <a:gd name="connsiteY20" fmla="*/ 1337481 h 133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9552" h="1337481">
                  <a:moveTo>
                    <a:pt x="0" y="1337481"/>
                  </a:moveTo>
                  <a:lnTo>
                    <a:pt x="0" y="1337481"/>
                  </a:lnTo>
                  <a:lnTo>
                    <a:pt x="300251" y="1132764"/>
                  </a:lnTo>
                  <a:lnTo>
                    <a:pt x="614149" y="955344"/>
                  </a:lnTo>
                  <a:lnTo>
                    <a:pt x="1064525" y="709684"/>
                  </a:lnTo>
                  <a:lnTo>
                    <a:pt x="1378424" y="573206"/>
                  </a:lnTo>
                  <a:lnTo>
                    <a:pt x="1733266" y="477672"/>
                  </a:lnTo>
                  <a:lnTo>
                    <a:pt x="2019869" y="395785"/>
                  </a:lnTo>
                  <a:lnTo>
                    <a:pt x="2402006" y="232012"/>
                  </a:lnTo>
                  <a:lnTo>
                    <a:pt x="2620370" y="122830"/>
                  </a:lnTo>
                  <a:lnTo>
                    <a:pt x="2620370" y="122830"/>
                  </a:lnTo>
                  <a:lnTo>
                    <a:pt x="2729552" y="0"/>
                  </a:lnTo>
                  <a:lnTo>
                    <a:pt x="2320119" y="68239"/>
                  </a:lnTo>
                  <a:lnTo>
                    <a:pt x="1897039" y="177421"/>
                  </a:lnTo>
                  <a:lnTo>
                    <a:pt x="1460310" y="232012"/>
                  </a:lnTo>
                  <a:lnTo>
                    <a:pt x="1091821" y="313899"/>
                  </a:lnTo>
                  <a:lnTo>
                    <a:pt x="709684" y="477672"/>
                  </a:lnTo>
                  <a:lnTo>
                    <a:pt x="491319" y="655093"/>
                  </a:lnTo>
                  <a:lnTo>
                    <a:pt x="286603" y="914400"/>
                  </a:lnTo>
                  <a:lnTo>
                    <a:pt x="95534" y="1132764"/>
                  </a:lnTo>
                  <a:lnTo>
                    <a:pt x="0" y="1337481"/>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a:off x="5636525" y="2797791"/>
              <a:ext cx="1392072" cy="996287"/>
            </a:xfrm>
            <a:custGeom>
              <a:avLst/>
              <a:gdLst>
                <a:gd name="connsiteX0" fmla="*/ 0 w 1392072"/>
                <a:gd name="connsiteY0" fmla="*/ 996287 h 996287"/>
                <a:gd name="connsiteX1" fmla="*/ 245660 w 1392072"/>
                <a:gd name="connsiteY1" fmla="*/ 832513 h 996287"/>
                <a:gd name="connsiteX2" fmla="*/ 586854 w 1392072"/>
                <a:gd name="connsiteY2" fmla="*/ 573206 h 996287"/>
                <a:gd name="connsiteX3" fmla="*/ 914400 w 1392072"/>
                <a:gd name="connsiteY3" fmla="*/ 354842 h 996287"/>
                <a:gd name="connsiteX4" fmla="*/ 1187356 w 1392072"/>
                <a:gd name="connsiteY4" fmla="*/ 150125 h 996287"/>
                <a:gd name="connsiteX5" fmla="*/ 1392072 w 1392072"/>
                <a:gd name="connsiteY5" fmla="*/ 0 h 996287"/>
                <a:gd name="connsiteX6" fmla="*/ 1173708 w 1392072"/>
                <a:gd name="connsiteY6" fmla="*/ 272955 h 996287"/>
                <a:gd name="connsiteX7" fmla="*/ 873457 w 1392072"/>
                <a:gd name="connsiteY7" fmla="*/ 559558 h 996287"/>
                <a:gd name="connsiteX8" fmla="*/ 614150 w 1392072"/>
                <a:gd name="connsiteY8" fmla="*/ 777922 h 996287"/>
                <a:gd name="connsiteX9" fmla="*/ 300251 w 1392072"/>
                <a:gd name="connsiteY9" fmla="*/ 955343 h 996287"/>
                <a:gd name="connsiteX10" fmla="*/ 109182 w 1392072"/>
                <a:gd name="connsiteY10" fmla="*/ 982639 h 996287"/>
                <a:gd name="connsiteX11" fmla="*/ 0 w 1392072"/>
                <a:gd name="connsiteY11" fmla="*/ 996287 h 99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2072" h="996287">
                  <a:moveTo>
                    <a:pt x="0" y="996287"/>
                  </a:moveTo>
                  <a:lnTo>
                    <a:pt x="245660" y="832513"/>
                  </a:lnTo>
                  <a:lnTo>
                    <a:pt x="586854" y="573206"/>
                  </a:lnTo>
                  <a:lnTo>
                    <a:pt x="914400" y="354842"/>
                  </a:lnTo>
                  <a:lnTo>
                    <a:pt x="1187356" y="150125"/>
                  </a:lnTo>
                  <a:lnTo>
                    <a:pt x="1392072" y="0"/>
                  </a:lnTo>
                  <a:lnTo>
                    <a:pt x="1173708" y="272955"/>
                  </a:lnTo>
                  <a:lnTo>
                    <a:pt x="873457" y="559558"/>
                  </a:lnTo>
                  <a:lnTo>
                    <a:pt x="614150" y="777922"/>
                  </a:lnTo>
                  <a:lnTo>
                    <a:pt x="300251" y="955343"/>
                  </a:lnTo>
                  <a:lnTo>
                    <a:pt x="109182" y="982639"/>
                  </a:lnTo>
                  <a:lnTo>
                    <a:pt x="0" y="996287"/>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0" y="4519348"/>
              <a:ext cx="1500230" cy="1323439"/>
            </a:xfrm>
            <a:prstGeom prst="rect">
              <a:avLst/>
            </a:prstGeom>
            <a:noFill/>
          </p:spPr>
          <p:txBody>
            <a:bodyPr wrap="square" rtlCol="0">
              <a:spAutoFit/>
            </a:bodyPr>
            <a:lstStyle/>
            <a:p>
              <a:r>
                <a:rPr lang="en-GB" sz="2000" dirty="0" smtClean="0"/>
                <a:t>Significant dispersion at </a:t>
              </a:r>
              <a:r>
                <a:rPr lang="en-GB" sz="2000" b="1" dirty="0" smtClean="0"/>
                <a:t>smaller </a:t>
              </a:r>
              <a:r>
                <a:rPr lang="en-GB" sz="2000" dirty="0" smtClean="0"/>
                <a:t>distances</a:t>
              </a:r>
            </a:p>
          </p:txBody>
        </p:sp>
        <p:sp>
          <p:nvSpPr>
            <p:cNvPr id="34" name="TextBox 33"/>
            <p:cNvSpPr txBox="1"/>
            <p:nvPr/>
          </p:nvSpPr>
          <p:spPr>
            <a:xfrm>
              <a:off x="7429488" y="3357562"/>
              <a:ext cx="1714512" cy="1323439"/>
            </a:xfrm>
            <a:prstGeom prst="rect">
              <a:avLst/>
            </a:prstGeom>
            <a:noFill/>
          </p:spPr>
          <p:txBody>
            <a:bodyPr wrap="square" rtlCol="0">
              <a:spAutoFit/>
            </a:bodyPr>
            <a:lstStyle/>
            <a:p>
              <a:r>
                <a:rPr lang="en-GB" sz="2000" dirty="0" smtClean="0"/>
                <a:t>Significant dispersion at </a:t>
              </a:r>
              <a:r>
                <a:rPr lang="en-GB" sz="2000" b="1" dirty="0" smtClean="0"/>
                <a:t>larger </a:t>
              </a:r>
              <a:r>
                <a:rPr lang="en-GB" sz="2000" dirty="0" smtClean="0"/>
                <a:t>distances</a:t>
              </a:r>
            </a:p>
          </p:txBody>
        </p:sp>
        <p:cxnSp>
          <p:nvCxnSpPr>
            <p:cNvPr id="37" name="Straight Arrow Connector 36"/>
            <p:cNvCxnSpPr>
              <a:stCxn id="33" idx="3"/>
            </p:cNvCxnSpPr>
            <p:nvPr/>
          </p:nvCxnSpPr>
          <p:spPr>
            <a:xfrm flipV="1">
              <a:off x="1500230" y="4805100"/>
              <a:ext cx="1071506" cy="3759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4" idx="1"/>
            </p:cNvCxnSpPr>
            <p:nvPr/>
          </p:nvCxnSpPr>
          <p:spPr>
            <a:xfrm flipH="1" flipV="1">
              <a:off x="6143636" y="3500438"/>
              <a:ext cx="1285852" cy="5188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43372" y="5905164"/>
              <a:ext cx="1714512" cy="400110"/>
            </a:xfrm>
            <a:prstGeom prst="rect">
              <a:avLst/>
            </a:prstGeom>
            <a:noFill/>
          </p:spPr>
          <p:txBody>
            <a:bodyPr wrap="square" rtlCol="0">
              <a:spAutoFit/>
            </a:bodyPr>
            <a:lstStyle/>
            <a:p>
              <a:r>
                <a:rPr lang="en-GB" sz="2000" b="1" dirty="0" smtClean="0"/>
                <a:t>Distance</a:t>
              </a:r>
            </a:p>
          </p:txBody>
        </p:sp>
        <p:sp>
          <p:nvSpPr>
            <p:cNvPr id="46" name="TextBox 45"/>
            <p:cNvSpPr txBox="1"/>
            <p:nvPr/>
          </p:nvSpPr>
          <p:spPr>
            <a:xfrm rot="16200000">
              <a:off x="628651" y="3390599"/>
              <a:ext cx="1714512" cy="400110"/>
            </a:xfrm>
            <a:prstGeom prst="rect">
              <a:avLst/>
            </a:prstGeom>
            <a:noFill/>
          </p:spPr>
          <p:txBody>
            <a:bodyPr wrap="square" rtlCol="0">
              <a:spAutoFit/>
            </a:bodyPr>
            <a:lstStyle/>
            <a:p>
              <a:r>
                <a:rPr lang="en-GB" sz="2000" b="1" dirty="0" smtClean="0"/>
                <a:t>K-function</a:t>
              </a:r>
            </a:p>
          </p:txBody>
        </p:sp>
      </p:grpSp>
      <p:sp>
        <p:nvSpPr>
          <p:cNvPr id="25" name="TextBox 24"/>
          <p:cNvSpPr txBox="1"/>
          <p:nvPr/>
        </p:nvSpPr>
        <p:spPr>
          <a:xfrm>
            <a:off x="0" y="5699622"/>
            <a:ext cx="9143999" cy="1200329"/>
          </a:xfrm>
          <a:prstGeom prst="rect">
            <a:avLst/>
          </a:prstGeom>
          <a:noFill/>
        </p:spPr>
        <p:txBody>
          <a:bodyPr wrap="square" rtlCol="0">
            <a:spAutoFit/>
          </a:bodyPr>
          <a:lstStyle/>
          <a:p>
            <a:r>
              <a:rPr lang="en-GB" dirty="0" smtClean="0"/>
              <a:t>When observed K </a:t>
            </a:r>
            <a:r>
              <a:rPr lang="en-GB" dirty="0"/>
              <a:t>value is larger than the expected K value for a particular distance, the distribution is more clustered than a random distribution at that </a:t>
            </a:r>
            <a:r>
              <a:rPr lang="en-GB" dirty="0" smtClean="0"/>
              <a:t>distance. </a:t>
            </a:r>
            <a:r>
              <a:rPr lang="en-GB" dirty="0"/>
              <a:t>When the observed K value is smaller than the expected K, the distribution is more dispersed than a random distribution at that distance. </a:t>
            </a:r>
            <a:r>
              <a:rPr lang="en-GB" dirty="0" smtClean="0"/>
              <a:t>Statistical significance indicated by envelopes</a:t>
            </a:r>
          </a:p>
        </p:txBody>
      </p:sp>
    </p:spTree>
    <p:extLst>
      <p:ext uri="{BB962C8B-B14F-4D97-AF65-F5344CB8AC3E}">
        <p14:creationId xmlns:p14="http://schemas.microsoft.com/office/powerpoint/2010/main" val="3108382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Spatial clustering of malaria in Kenya </a:t>
            </a:r>
            <a:endParaRPr lang="en-US" dirty="0"/>
          </a:p>
        </p:txBody>
      </p:sp>
      <p:sp>
        <p:nvSpPr>
          <p:cNvPr id="5" name="Content Placeholder 4"/>
          <p:cNvSpPr>
            <a:spLocks noGrp="1"/>
          </p:cNvSpPr>
          <p:nvPr>
            <p:ph idx="1"/>
          </p:nvPr>
        </p:nvSpPr>
        <p:spPr/>
        <p:txBody>
          <a:bodyPr/>
          <a:lstStyle/>
          <a:p>
            <a:r>
              <a:rPr lang="en-US" dirty="0" smtClean="0"/>
              <a:t>Comparison of clustering in differing valley systems in Kenya</a:t>
            </a:r>
          </a:p>
          <a:p>
            <a:r>
              <a:rPr lang="en-US" dirty="0" smtClean="0"/>
              <a:t>U-shaped vs V-shaped</a:t>
            </a:r>
          </a:p>
          <a:p>
            <a:r>
              <a:rPr lang="en-US" dirty="0" smtClean="0"/>
              <a:t>Cohorts of children aged 6-15 years</a:t>
            </a:r>
          </a:p>
          <a:p>
            <a:r>
              <a:rPr lang="en-US" dirty="0" err="1" smtClean="0"/>
              <a:t>Geolocated</a:t>
            </a:r>
            <a:r>
              <a:rPr lang="en-US" dirty="0" smtClean="0"/>
              <a:t> households of participants</a:t>
            </a:r>
            <a:endParaRPr lang="en-US" dirty="0"/>
          </a:p>
        </p:txBody>
      </p:sp>
      <p:sp>
        <p:nvSpPr>
          <p:cNvPr id="6" name="TextBox 5"/>
          <p:cNvSpPr txBox="1"/>
          <p:nvPr/>
        </p:nvSpPr>
        <p:spPr>
          <a:xfrm>
            <a:off x="376518" y="5698012"/>
            <a:ext cx="8458200" cy="1200329"/>
          </a:xfrm>
          <a:prstGeom prst="rect">
            <a:avLst/>
          </a:prstGeom>
          <a:noFill/>
        </p:spPr>
        <p:txBody>
          <a:bodyPr wrap="square" rtlCol="0">
            <a:spAutoFit/>
          </a:bodyPr>
          <a:lstStyle/>
          <a:p>
            <a:r>
              <a:rPr lang="en-US" i="1" dirty="0" err="1" smtClean="0"/>
              <a:t>Wanjala</a:t>
            </a:r>
            <a:r>
              <a:rPr lang="en-US" i="1" dirty="0" smtClean="0"/>
              <a:t>, C. L., J. </a:t>
            </a:r>
            <a:r>
              <a:rPr lang="en-US" i="1" dirty="0" err="1" smtClean="0"/>
              <a:t>Waitumbi</a:t>
            </a:r>
            <a:r>
              <a:rPr lang="en-US" i="1" dirty="0" smtClean="0"/>
              <a:t>, et al. (2011). "Identification of malaria transmission and epidemic hotspots in the western Kenya highlands: its application to malaria epidemic prediction." </a:t>
            </a:r>
            <a:r>
              <a:rPr lang="en-US" i="1" u="sng" dirty="0" err="1" smtClean="0"/>
              <a:t>Parasit</a:t>
            </a:r>
            <a:r>
              <a:rPr lang="en-US" i="1" u="sng" dirty="0" smtClean="0"/>
              <a:t> Vectors </a:t>
            </a:r>
            <a:r>
              <a:rPr lang="en-US" b="1" i="1" u="sng" dirty="0" smtClean="0"/>
              <a:t>4</a:t>
            </a:r>
            <a:r>
              <a:rPr lang="en-US" b="0" i="1" u="sng" dirty="0" smtClean="0"/>
              <a:t>: 81.</a:t>
            </a:r>
          </a:p>
          <a:p>
            <a:endParaRPr lang="en-US" i="1" dirty="0"/>
          </a:p>
        </p:txBody>
      </p:sp>
    </p:spTree>
    <p:extLst>
      <p:ext uri="{BB962C8B-B14F-4D97-AF65-F5344CB8AC3E}">
        <p14:creationId xmlns:p14="http://schemas.microsoft.com/office/powerpoint/2010/main" val="2173409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V-shaped valleys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5383" y="1600200"/>
            <a:ext cx="6033233" cy="4525963"/>
          </a:xfrm>
        </p:spPr>
      </p:pic>
    </p:spTree>
    <p:extLst>
      <p:ext uri="{BB962C8B-B14F-4D97-AF65-F5344CB8AC3E}">
        <p14:creationId xmlns:p14="http://schemas.microsoft.com/office/powerpoint/2010/main" val="3954802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U-shaped valleys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7550" y="1600200"/>
            <a:ext cx="5988900" cy="4525963"/>
          </a:xfrm>
        </p:spPr>
      </p:pic>
    </p:spTree>
    <p:extLst>
      <p:ext uri="{BB962C8B-B14F-4D97-AF65-F5344CB8AC3E}">
        <p14:creationId xmlns:p14="http://schemas.microsoft.com/office/powerpoint/2010/main" val="1376669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lnSpcReduction="10000"/>
          </a:bodyPr>
          <a:lstStyle/>
          <a:p>
            <a:r>
              <a:rPr lang="en-US" dirty="0" smtClean="0"/>
              <a:t>K-function just for cases may not be useful due to variations in the spatial distribution of the population at risk</a:t>
            </a:r>
          </a:p>
          <a:p>
            <a:r>
              <a:rPr lang="en-US" dirty="0" smtClean="0"/>
              <a:t>Can calculate the K-function for both cases and non-cases (controls) and estimate the difference in the two functions to represent a measures of the extra aggregation of cases above that observed in the general population. </a:t>
            </a:r>
            <a:endParaRPr lang="en-US" dirty="0"/>
          </a:p>
        </p:txBody>
      </p:sp>
    </p:spTree>
    <p:extLst>
      <p:ext uri="{BB962C8B-B14F-4D97-AF65-F5344CB8AC3E}">
        <p14:creationId xmlns:p14="http://schemas.microsoft.com/office/powerpoint/2010/main" val="2017819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in K-functions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Assess clustering of the cases compared to the controls</a:t>
                </a:r>
              </a:p>
              <a:p>
                <a:r>
                  <a:rPr lang="en-US" dirty="0" smtClean="0"/>
                  <a:t>H</a:t>
                </a:r>
                <a:r>
                  <a:rPr lang="en-US" baseline="-25000" dirty="0" smtClean="0"/>
                  <a:t>0</a:t>
                </a:r>
                <a:r>
                  <a:rPr lang="en-US" dirty="0" smtClean="0"/>
                  <a:t> = cases and controls are two IPP that have the same intensities up to a proportionality constant and so will produce the same K functions. </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𝐾</m:t>
                          </m:r>
                        </m:e>
                        <m:sub>
                          <m:r>
                            <a:rPr lang="en-US" b="0" i="1" smtClean="0">
                              <a:latin typeface="Cambria Math"/>
                            </a:rPr>
                            <m:t>𝑠</m:t>
                          </m:r>
                        </m:sub>
                      </m:sSub>
                      <m:r>
                        <a:rPr lang="en-US" b="0" i="1" smtClean="0">
                          <a:latin typeface="Cambria Math"/>
                        </a:rPr>
                        <m:t>= </m:t>
                      </m:r>
                      <m:sSub>
                        <m:sSubPr>
                          <m:ctrlPr>
                            <a:rPr lang="en-US" b="0" i="1" smtClean="0">
                              <a:latin typeface="Cambria Math"/>
                            </a:rPr>
                          </m:ctrlPr>
                        </m:sSubPr>
                        <m:e>
                          <m:r>
                            <a:rPr lang="en-US" b="0" i="1" smtClean="0">
                              <a:latin typeface="Cambria Math"/>
                            </a:rPr>
                            <m:t>𝐾</m:t>
                          </m:r>
                        </m:e>
                        <m:sub>
                          <m:r>
                            <a:rPr lang="en-US" b="0" i="1" smtClean="0">
                              <a:latin typeface="Cambria Math"/>
                            </a:rPr>
                            <m:t>1</m:t>
                          </m:r>
                        </m:sub>
                      </m:sSub>
                      <m:d>
                        <m:dPr>
                          <m:ctrlPr>
                            <a:rPr lang="en-US" b="0" i="1" smtClean="0">
                              <a:latin typeface="Cambria Math"/>
                            </a:rPr>
                          </m:ctrlPr>
                        </m:dPr>
                        <m:e>
                          <m:r>
                            <a:rPr lang="en-US" b="0" i="1" smtClean="0">
                              <a:latin typeface="Cambria Math"/>
                            </a:rPr>
                            <m:t>𝑠</m:t>
                          </m:r>
                        </m:e>
                      </m:d>
                      <m:r>
                        <a:rPr lang="en-US" b="0" i="1" smtClean="0">
                          <a:latin typeface="Cambria Math"/>
                        </a:rPr>
                        <m:t> − </m:t>
                      </m:r>
                      <m:sSub>
                        <m:sSubPr>
                          <m:ctrlPr>
                            <a:rPr lang="en-US" b="0" i="1" smtClean="0">
                              <a:latin typeface="Cambria Math"/>
                            </a:rPr>
                          </m:ctrlPr>
                        </m:sSubPr>
                        <m:e>
                          <m:r>
                            <a:rPr lang="en-US" b="0" i="1" smtClean="0">
                              <a:latin typeface="Cambria Math"/>
                            </a:rPr>
                            <m:t>𝐾</m:t>
                          </m:r>
                        </m:e>
                        <m:sub>
                          <m:r>
                            <a:rPr lang="en-US" b="0" i="1" smtClean="0">
                              <a:latin typeface="Cambria Math"/>
                            </a:rPr>
                            <m:t>0</m:t>
                          </m:r>
                        </m:sub>
                      </m:sSub>
                      <m:d>
                        <m:dPr>
                          <m:ctrlPr>
                            <a:rPr lang="en-US" b="0" i="1" smtClean="0">
                              <a:latin typeface="Cambria Math"/>
                            </a:rPr>
                          </m:ctrlPr>
                        </m:dPr>
                        <m:e>
                          <m:r>
                            <a:rPr lang="en-US" b="0" i="1" smtClean="0">
                              <a:latin typeface="Cambria Math"/>
                            </a:rPr>
                            <m:t>𝑠</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519"/>
                </a:stretch>
              </a:blipFill>
            </p:spPr>
            <p:txBody>
              <a:bodyPr/>
              <a:lstStyle/>
              <a:p>
                <a:r>
                  <a:rPr lang="en-US">
                    <a:noFill/>
                  </a:rPr>
                  <a:t> </a:t>
                </a:r>
              </a:p>
            </p:txBody>
          </p:sp>
        </mc:Fallback>
      </mc:AlternateContent>
    </p:spTree>
    <p:extLst>
      <p:ext uri="{BB962C8B-B14F-4D97-AF65-F5344CB8AC3E}">
        <p14:creationId xmlns:p14="http://schemas.microsoft.com/office/powerpoint/2010/main" val="318657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01" y="152400"/>
            <a:ext cx="8229600" cy="1143000"/>
          </a:xfrm>
        </p:spPr>
        <p:txBody>
          <a:bodyPr/>
          <a:lstStyle/>
          <a:p>
            <a:r>
              <a:rPr lang="en-US" dirty="0" smtClean="0"/>
              <a:t>Review</a:t>
            </a:r>
            <a:endParaRPr lang="en-US" dirty="0"/>
          </a:p>
        </p:txBody>
      </p:sp>
      <p:graphicFrame>
        <p:nvGraphicFramePr>
          <p:cNvPr id="4" name="Diagram 3"/>
          <p:cNvGraphicFramePr/>
          <p:nvPr>
            <p:extLst>
              <p:ext uri="{D42A27DB-BD31-4B8C-83A1-F6EECF244321}">
                <p14:modId xmlns:p14="http://schemas.microsoft.com/office/powerpoint/2010/main" val="1709711083"/>
              </p:ext>
            </p:extLst>
          </p:nvPr>
        </p:nvGraphicFramePr>
        <p:xfrm>
          <a:off x="1081656" y="10668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Left Brace 6"/>
          <p:cNvSpPr/>
          <p:nvPr/>
        </p:nvSpPr>
        <p:spPr>
          <a:xfrm rot="16200000">
            <a:off x="3310507" y="2590348"/>
            <a:ext cx="342899" cy="51053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534274" y="5433735"/>
            <a:ext cx="3657601" cy="738664"/>
          </a:xfrm>
          <a:prstGeom prst="rect">
            <a:avLst/>
          </a:prstGeom>
          <a:noFill/>
        </p:spPr>
        <p:txBody>
          <a:bodyPr wrap="square" rtlCol="0">
            <a:spAutoFit/>
          </a:bodyPr>
          <a:lstStyle/>
          <a:p>
            <a:r>
              <a:rPr lang="en-US" sz="1400" dirty="0" smtClean="0"/>
              <a:t>Rely upon spatially sampled measurement data</a:t>
            </a:r>
          </a:p>
          <a:p>
            <a:r>
              <a:rPr lang="en-US" sz="1400" dirty="0" smtClean="0"/>
              <a:t>Global (i.e. model overall spatial autocorrelation in data)</a:t>
            </a:r>
            <a:endParaRPr lang="en-US" sz="1400" dirty="0"/>
          </a:p>
        </p:txBody>
      </p:sp>
      <p:sp>
        <p:nvSpPr>
          <p:cNvPr id="9" name="TextBox 8"/>
          <p:cNvSpPr txBox="1"/>
          <p:nvPr/>
        </p:nvSpPr>
        <p:spPr>
          <a:xfrm>
            <a:off x="5816672" y="5412070"/>
            <a:ext cx="3200400" cy="738664"/>
          </a:xfrm>
          <a:prstGeom prst="rect">
            <a:avLst/>
          </a:prstGeom>
          <a:noFill/>
        </p:spPr>
        <p:txBody>
          <a:bodyPr wrap="square" rtlCol="0">
            <a:spAutoFit/>
          </a:bodyPr>
          <a:lstStyle/>
          <a:p>
            <a:r>
              <a:rPr lang="en-US" sz="1400" dirty="0" smtClean="0"/>
              <a:t>Physical location of events in region</a:t>
            </a:r>
          </a:p>
          <a:p>
            <a:r>
              <a:rPr lang="en-US" sz="1400" dirty="0" smtClean="0"/>
              <a:t>Global </a:t>
            </a:r>
            <a:r>
              <a:rPr lang="en-US" sz="1400" b="1" dirty="0" smtClean="0"/>
              <a:t>propensity to cluster</a:t>
            </a:r>
            <a:r>
              <a:rPr lang="en-US" sz="1400" dirty="0" smtClean="0"/>
              <a:t> or </a:t>
            </a:r>
            <a:r>
              <a:rPr lang="en-US" sz="1400" b="1" dirty="0" smtClean="0"/>
              <a:t>local spatial clusters</a:t>
            </a:r>
            <a:r>
              <a:rPr lang="en-US" sz="1400" dirty="0" smtClean="0"/>
              <a:t> of infection</a:t>
            </a:r>
            <a:endParaRPr lang="en-US" sz="1400" dirty="0"/>
          </a:p>
        </p:txBody>
      </p:sp>
      <p:cxnSp>
        <p:nvCxnSpPr>
          <p:cNvPr id="11" name="Straight Connector 10"/>
          <p:cNvCxnSpPr/>
          <p:nvPr/>
        </p:nvCxnSpPr>
        <p:spPr>
          <a:xfrm>
            <a:off x="7025256" y="4971597"/>
            <a:ext cx="0" cy="3429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300" y="6368534"/>
            <a:ext cx="1938736" cy="369332"/>
          </a:xfrm>
          <a:prstGeom prst="rect">
            <a:avLst/>
          </a:prstGeom>
          <a:noFill/>
        </p:spPr>
        <p:txBody>
          <a:bodyPr wrap="none" rtlCol="0">
            <a:spAutoFit/>
          </a:bodyPr>
          <a:lstStyle/>
          <a:p>
            <a:r>
              <a:rPr lang="en-US" i="1" dirty="0" err="1" smtClean="0"/>
              <a:t>Pullan</a:t>
            </a:r>
            <a:r>
              <a:rPr lang="en-US" i="1" dirty="0" smtClean="0"/>
              <a:t> et al (2012) </a:t>
            </a:r>
            <a:endParaRPr lang="en-US" i="1"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7912" y="3810000"/>
            <a:ext cx="1108760" cy="1001256"/>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3627" y="3810000"/>
            <a:ext cx="1100328" cy="10012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3755" y="3785344"/>
            <a:ext cx="1123001" cy="1018536"/>
          </a:xfrm>
          <a:prstGeom prst="rect">
            <a:avLst/>
          </a:prstGeom>
        </p:spPr>
      </p:pic>
      <p:sp>
        <p:nvSpPr>
          <p:cNvPr id="3" name="Rounded Rectangle 2"/>
          <p:cNvSpPr/>
          <p:nvPr/>
        </p:nvSpPr>
        <p:spPr>
          <a:xfrm>
            <a:off x="929256" y="3617624"/>
            <a:ext cx="1273099" cy="131399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7756" y="3811136"/>
            <a:ext cx="1123001" cy="1018536"/>
          </a:xfrm>
          <a:prstGeom prst="rect">
            <a:avLst/>
          </a:prstGeom>
        </p:spPr>
      </p:pic>
      <p:cxnSp>
        <p:nvCxnSpPr>
          <p:cNvPr id="6" name="Straight Arrow Connector 5"/>
          <p:cNvCxnSpPr/>
          <p:nvPr/>
        </p:nvCxnSpPr>
        <p:spPr>
          <a:xfrm flipH="1">
            <a:off x="2202355" y="4274622"/>
            <a:ext cx="7641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1956" y="3200400"/>
            <a:ext cx="1174599" cy="307777"/>
          </a:xfrm>
          <a:prstGeom prst="rect">
            <a:avLst/>
          </a:prstGeom>
          <a:noFill/>
        </p:spPr>
        <p:txBody>
          <a:bodyPr wrap="square" rtlCol="0">
            <a:spAutoFit/>
          </a:bodyPr>
          <a:lstStyle/>
          <a:p>
            <a:r>
              <a:rPr lang="en-US" sz="1400" dirty="0" smtClean="0"/>
              <a:t>Sampled data</a:t>
            </a:r>
            <a:endParaRPr lang="en-US" sz="1400" dirty="0"/>
          </a:p>
        </p:txBody>
      </p:sp>
    </p:spTree>
    <p:extLst>
      <p:ext uri="{BB962C8B-B14F-4D97-AF65-F5344CB8AC3E}">
        <p14:creationId xmlns:p14="http://schemas.microsoft.com/office/powerpoint/2010/main" val="4028416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testing</a:t>
            </a:r>
            <a:endParaRPr lang="en-US" dirty="0"/>
          </a:p>
        </p:txBody>
      </p:sp>
      <p:sp>
        <p:nvSpPr>
          <p:cNvPr id="3" name="Content Placeholder 2"/>
          <p:cNvSpPr>
            <a:spLocks noGrp="1"/>
          </p:cNvSpPr>
          <p:nvPr>
            <p:ph idx="1"/>
          </p:nvPr>
        </p:nvSpPr>
        <p:spPr/>
        <p:txBody>
          <a:bodyPr/>
          <a:lstStyle/>
          <a:p>
            <a:r>
              <a:rPr lang="en-US" dirty="0" smtClean="0"/>
              <a:t>Monte Carlo randomization can be used to randomly permute the locations of cases and non-cases (controls)</a:t>
            </a:r>
          </a:p>
          <a:p>
            <a:r>
              <a:rPr lang="en-US" dirty="0" smtClean="0"/>
              <a:t>Values of the difference function D(s) is computed for each permutation and then upper and lower bounds plotted.</a:t>
            </a:r>
          </a:p>
          <a:p>
            <a:r>
              <a:rPr lang="en-US" dirty="0" smtClean="0"/>
              <a:t>Can use </a:t>
            </a:r>
            <a:r>
              <a:rPr lang="en-US" dirty="0" err="1" smtClean="0"/>
              <a:t>ClusterSeer</a:t>
            </a:r>
            <a:r>
              <a:rPr lang="en-US" dirty="0" smtClean="0"/>
              <a:t> or the </a:t>
            </a:r>
            <a:r>
              <a:rPr lang="en-US" dirty="0" err="1" smtClean="0"/>
              <a:t>splancs</a:t>
            </a:r>
            <a:r>
              <a:rPr lang="en-US" dirty="0" smtClean="0"/>
              <a:t> package in R</a:t>
            </a:r>
            <a:endParaRPr lang="en-US" dirty="0"/>
          </a:p>
        </p:txBody>
      </p:sp>
    </p:spTree>
    <p:extLst>
      <p:ext uri="{BB962C8B-B14F-4D97-AF65-F5344CB8AC3E}">
        <p14:creationId xmlns:p14="http://schemas.microsoft.com/office/powerpoint/2010/main" val="1539897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2400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Practical Part </a:t>
            </a:r>
            <a:r>
              <a:rPr lang="en-US" dirty="0" err="1" smtClean="0"/>
              <a:t>IIa</a:t>
            </a:r>
            <a:r>
              <a:rPr lang="en-US" dirty="0" smtClean="0"/>
              <a:t>: Global cluster detection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Simulate point data within your study area that represent CSR</a:t>
            </a:r>
          </a:p>
          <a:p>
            <a:r>
              <a:rPr lang="en-US" dirty="0" smtClean="0"/>
              <a:t>Visualize data</a:t>
            </a:r>
          </a:p>
          <a:p>
            <a:r>
              <a:rPr lang="en-US" dirty="0" smtClean="0"/>
              <a:t>Use the case data in dataset 1 and Section 1 of the code in R use Ripley’s K to characterize clustering</a:t>
            </a:r>
          </a:p>
          <a:p>
            <a:pPr lvl="1"/>
            <a:r>
              <a:rPr lang="en-US" dirty="0" smtClean="0"/>
              <a:t>Is clustering present in the dataset?</a:t>
            </a:r>
          </a:p>
          <a:p>
            <a:pPr lvl="1"/>
            <a:r>
              <a:rPr lang="en-US" dirty="0" smtClean="0"/>
              <a:t>Over what scale is clustering present?</a:t>
            </a:r>
          </a:p>
          <a:p>
            <a:pPr lvl="1"/>
            <a:r>
              <a:rPr lang="en-US" dirty="0" smtClean="0"/>
              <a:t>What are the limitations of this approach</a:t>
            </a:r>
          </a:p>
          <a:p>
            <a:r>
              <a:rPr lang="en-US" dirty="0" smtClean="0"/>
              <a:t>Estimate the difference in K-function for cases and controls</a:t>
            </a:r>
          </a:p>
          <a:p>
            <a:endParaRPr lang="en-US" dirty="0"/>
          </a:p>
        </p:txBody>
      </p:sp>
    </p:spTree>
    <p:extLst>
      <p:ext uri="{BB962C8B-B14F-4D97-AF65-F5344CB8AC3E}">
        <p14:creationId xmlns:p14="http://schemas.microsoft.com/office/powerpoint/2010/main" val="3890482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Local tests for spatial clustering using point process data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4013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scan statistics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400" dirty="0" smtClean="0"/>
              <a:t>Calculations of intensity and K-functions not in many packages – other tests based on properties of </a:t>
            </a:r>
            <a:r>
              <a:rPr lang="en-US" sz="2400" dirty="0" err="1" smtClean="0"/>
              <a:t>heterogenous</a:t>
            </a:r>
            <a:r>
              <a:rPr lang="en-US" sz="2400" dirty="0" smtClean="0"/>
              <a:t> point process (i.e. number of events follows Poisson distribution)</a:t>
            </a:r>
          </a:p>
          <a:p>
            <a:r>
              <a:rPr lang="en-US" sz="2400" dirty="0" smtClean="0"/>
              <a:t>Scan statistics – based on comparisons of local rate estimates</a:t>
            </a:r>
          </a:p>
          <a:p>
            <a:pPr lvl="1"/>
            <a:r>
              <a:rPr lang="en-US" sz="2400" dirty="0" smtClean="0"/>
              <a:t>Does the ratio of cases to controls (or cases per population at risk) appear “significantly” elevated in certain areas</a:t>
            </a:r>
          </a:p>
          <a:p>
            <a:pPr lvl="1"/>
            <a:r>
              <a:rPr lang="en-US" sz="2400" dirty="0" smtClean="0"/>
              <a:t>Similar to the comparison of intensity functions</a:t>
            </a:r>
          </a:p>
          <a:p>
            <a:pPr lvl="1"/>
            <a:r>
              <a:rPr lang="en-US" sz="2400" dirty="0" smtClean="0"/>
              <a:t>Goal is to detect specific clusters where the observed rate (or ratio) is inconsistent with the rate (or ratio) over the rest of the study area.</a:t>
            </a:r>
            <a:endParaRPr lang="en-US" sz="2400" dirty="0"/>
          </a:p>
        </p:txBody>
      </p:sp>
    </p:spTree>
    <p:extLst>
      <p:ext uri="{BB962C8B-B14F-4D97-AF65-F5344CB8AC3E}">
        <p14:creationId xmlns:p14="http://schemas.microsoft.com/office/powerpoint/2010/main" val="1203899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8596" y="285728"/>
            <a:ext cx="8358246" cy="941385"/>
          </a:xfrm>
        </p:spPr>
        <p:txBody>
          <a:bodyPr>
            <a:normAutofit/>
          </a:bodyPr>
          <a:lstStyle/>
          <a:p>
            <a:r>
              <a:rPr lang="en-GB" dirty="0" err="1" smtClean="0"/>
              <a:t>Kulldorff’s</a:t>
            </a:r>
            <a:r>
              <a:rPr lang="en-GB" dirty="0" smtClean="0"/>
              <a:t> spatial scan statistic</a:t>
            </a:r>
            <a:endParaRPr lang="en-GB" dirty="0"/>
          </a:p>
        </p:txBody>
      </p:sp>
      <p:sp>
        <p:nvSpPr>
          <p:cNvPr id="8" name="TextBox 7"/>
          <p:cNvSpPr txBox="1"/>
          <p:nvPr/>
        </p:nvSpPr>
        <p:spPr>
          <a:xfrm>
            <a:off x="66136" y="1143000"/>
            <a:ext cx="8929718" cy="5355312"/>
          </a:xfrm>
          <a:prstGeom prst="rect">
            <a:avLst/>
          </a:prstGeom>
          <a:noFill/>
        </p:spPr>
        <p:txBody>
          <a:bodyPr wrap="square" rtlCol="0">
            <a:spAutoFit/>
          </a:bodyPr>
          <a:lstStyle/>
          <a:p>
            <a:pPr marL="95250">
              <a:spcAft>
                <a:spcPts val="600"/>
              </a:spcAft>
            </a:pPr>
            <a:r>
              <a:rPr lang="en-US" sz="2400" dirty="0" smtClean="0"/>
              <a:t>This test detects spatial clusters based on </a:t>
            </a:r>
            <a:r>
              <a:rPr lang="en-GB" sz="2400" dirty="0" smtClean="0"/>
              <a:t>a </a:t>
            </a:r>
            <a:r>
              <a:rPr lang="en-GB" sz="2400" dirty="0"/>
              <a:t>significant excess of cases within a moving cylindrical (or elliptical) window that systematically visits all spatial </a:t>
            </a:r>
            <a:r>
              <a:rPr lang="en-GB" sz="2400" dirty="0" smtClean="0"/>
              <a:t>locations.  </a:t>
            </a:r>
            <a:r>
              <a:rPr lang="en-US" sz="2400" dirty="0" smtClean="0"/>
              <a:t>Can be used for discrete (non-random and fixed locations) and continuous scan statistics (locations are random).</a:t>
            </a:r>
            <a:endParaRPr lang="en-US" sz="2400" dirty="0"/>
          </a:p>
          <a:p>
            <a:pPr marL="95250" lvl="1">
              <a:spcAft>
                <a:spcPts val="600"/>
              </a:spcAft>
            </a:pPr>
            <a:r>
              <a:rPr lang="en-US" sz="2400" dirty="0" smtClean="0"/>
              <a:t>Different </a:t>
            </a:r>
            <a:r>
              <a:rPr lang="en-US" sz="2400" dirty="0"/>
              <a:t>types of probabilistic </a:t>
            </a:r>
            <a:r>
              <a:rPr lang="en-US" sz="2400" dirty="0" smtClean="0"/>
              <a:t>models for discrete scan statistics according </a:t>
            </a:r>
            <a:r>
              <a:rPr lang="en-US" sz="2400" dirty="0"/>
              <a:t>to the underlying distribution of the population at risk</a:t>
            </a:r>
            <a:r>
              <a:rPr lang="en-US" sz="2400" dirty="0" smtClean="0"/>
              <a:t>.</a:t>
            </a:r>
          </a:p>
          <a:p>
            <a:pPr marL="895350" lvl="1" indent="-342900">
              <a:spcAft>
                <a:spcPts val="600"/>
              </a:spcAft>
              <a:buFont typeface="Arial" panose="020B0604020202020204" pitchFamily="34" charset="0"/>
              <a:buChar char="•"/>
            </a:pPr>
            <a:r>
              <a:rPr lang="en-US" sz="2400" dirty="0" smtClean="0"/>
              <a:t>Poisson: number of events in a geographical location is </a:t>
            </a:r>
            <a:r>
              <a:rPr lang="en-US" sz="2400" dirty="0" err="1" smtClean="0"/>
              <a:t>poisson</a:t>
            </a:r>
            <a:r>
              <a:rPr lang="en-US" sz="2400" dirty="0" smtClean="0"/>
              <a:t>-distributed, according to a known underlying population at risk</a:t>
            </a:r>
          </a:p>
          <a:p>
            <a:pPr marL="895350" lvl="1" indent="-342900">
              <a:spcAft>
                <a:spcPts val="600"/>
              </a:spcAft>
              <a:buFont typeface="Arial" panose="020B0604020202020204" pitchFamily="34" charset="0"/>
              <a:buChar char="•"/>
            </a:pPr>
            <a:r>
              <a:rPr lang="en-US" sz="2400" dirty="0" smtClean="0"/>
              <a:t>Bernoulli: 0/1 event data such as cases and controls</a:t>
            </a:r>
          </a:p>
          <a:p>
            <a:pPr marL="895350" lvl="1" indent="-342900">
              <a:spcAft>
                <a:spcPts val="600"/>
              </a:spcAft>
              <a:buFont typeface="Arial" panose="020B0604020202020204" pitchFamily="34" charset="0"/>
              <a:buChar char="•"/>
            </a:pPr>
            <a:r>
              <a:rPr lang="en-US" sz="2400" dirty="0" smtClean="0"/>
              <a:t>Ordinal: Ordered categorical data</a:t>
            </a:r>
          </a:p>
          <a:p>
            <a:pPr marL="895350" lvl="1" indent="-342900">
              <a:spcAft>
                <a:spcPts val="600"/>
              </a:spcAft>
              <a:buFont typeface="Arial" panose="020B0604020202020204" pitchFamily="34" charset="0"/>
              <a:buChar char="•"/>
            </a:pPr>
            <a:r>
              <a:rPr lang="en-US" sz="2400" dirty="0" smtClean="0"/>
              <a:t>Exponential: Survival time data</a:t>
            </a:r>
          </a:p>
          <a:p>
            <a:pPr marL="895350" lvl="1" indent="-342900">
              <a:spcAft>
                <a:spcPts val="600"/>
              </a:spcAft>
              <a:buFont typeface="Arial" panose="020B0604020202020204" pitchFamily="34" charset="0"/>
              <a:buChar char="•"/>
            </a:pPr>
            <a:r>
              <a:rPr lang="en-US" sz="2400" dirty="0" smtClean="0"/>
              <a:t>Normal: Other types of continuous data</a:t>
            </a:r>
          </a:p>
        </p:txBody>
      </p:sp>
    </p:spTree>
    <p:extLst>
      <p:ext uri="{BB962C8B-B14F-4D97-AF65-F5344CB8AC3E}">
        <p14:creationId xmlns:p14="http://schemas.microsoft.com/office/powerpoint/2010/main" val="12873780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4775" y="2899566"/>
            <a:ext cx="8467602" cy="3810001"/>
            <a:chOff x="1627537" y="2025998"/>
            <a:chExt cx="6087735" cy="3592664"/>
          </a:xfrm>
        </p:grpSpPr>
        <p:pic>
          <p:nvPicPr>
            <p:cNvPr id="5" name="Picture 1"/>
            <p:cNvPicPr>
              <a:picLocks noChangeAspect="1" noChangeArrowheads="1"/>
            </p:cNvPicPr>
            <p:nvPr/>
          </p:nvPicPr>
          <p:blipFill>
            <a:blip r:embed="rId3" cstate="print"/>
            <a:srcRect l="4234" t="16317" r="5787" b="18134"/>
            <a:stretch>
              <a:fillRect/>
            </a:stretch>
          </p:blipFill>
          <p:spPr bwMode="auto">
            <a:xfrm>
              <a:off x="1643042" y="2025998"/>
              <a:ext cx="6072230" cy="3260390"/>
            </a:xfrm>
            <a:prstGeom prst="rect">
              <a:avLst/>
            </a:prstGeom>
            <a:noFill/>
            <a:ln w="9525">
              <a:noFill/>
              <a:miter lim="800000"/>
              <a:headEnd/>
              <a:tailEnd/>
            </a:ln>
            <a:effectLst/>
          </p:spPr>
        </p:pic>
        <p:grpSp>
          <p:nvGrpSpPr>
            <p:cNvPr id="6" name="Group 5"/>
            <p:cNvGrpSpPr/>
            <p:nvPr/>
          </p:nvGrpSpPr>
          <p:grpSpPr>
            <a:xfrm>
              <a:off x="1627537" y="4947619"/>
              <a:ext cx="2214578" cy="671043"/>
              <a:chOff x="1627537" y="4947619"/>
              <a:chExt cx="2214578" cy="671043"/>
            </a:xfrm>
          </p:grpSpPr>
          <p:pic>
            <p:nvPicPr>
              <p:cNvPr id="7" name="Picture 1"/>
              <p:cNvPicPr>
                <a:picLocks noChangeAspect="1" noChangeArrowheads="1"/>
              </p:cNvPicPr>
              <p:nvPr/>
            </p:nvPicPr>
            <p:blipFill>
              <a:blip r:embed="rId3" cstate="print"/>
              <a:srcRect l="5454" t="86671" r="90909"/>
              <a:stretch>
                <a:fillRect/>
              </a:stretch>
            </p:blipFill>
            <p:spPr bwMode="auto">
              <a:xfrm>
                <a:off x="1780962" y="4977369"/>
                <a:ext cx="237376" cy="641293"/>
              </a:xfrm>
              <a:prstGeom prst="rect">
                <a:avLst/>
              </a:prstGeom>
              <a:noFill/>
              <a:ln w="9525">
                <a:noFill/>
                <a:miter lim="800000"/>
                <a:headEnd/>
                <a:tailEnd/>
              </a:ln>
              <a:effectLst/>
            </p:spPr>
          </p:pic>
          <p:sp>
            <p:nvSpPr>
              <p:cNvPr id="8" name="TextBox 7"/>
              <p:cNvSpPr txBox="1"/>
              <p:nvPr/>
            </p:nvSpPr>
            <p:spPr>
              <a:xfrm>
                <a:off x="1627537" y="4947619"/>
                <a:ext cx="2214578" cy="667506"/>
              </a:xfrm>
              <a:prstGeom prst="rect">
                <a:avLst/>
              </a:prstGeom>
              <a:noFill/>
            </p:spPr>
            <p:txBody>
              <a:bodyPr wrap="square" rtlCol="0">
                <a:spAutoFit/>
              </a:bodyPr>
              <a:lstStyle/>
              <a:p>
                <a:r>
                  <a:rPr lang="en-GB" sz="2000" b="1" dirty="0" smtClean="0"/>
                  <a:t>         Control</a:t>
                </a:r>
              </a:p>
              <a:p>
                <a:r>
                  <a:rPr lang="en-GB" sz="2000" b="1" dirty="0" smtClean="0"/>
                  <a:t>         Malaria case</a:t>
                </a:r>
                <a:endParaRPr lang="en-GB" sz="2000" b="1" dirty="0"/>
              </a:p>
            </p:txBody>
          </p:sp>
        </p:grpSp>
      </p:grpSp>
      <p:sp>
        <p:nvSpPr>
          <p:cNvPr id="3" name="Content Placeholder 2"/>
          <p:cNvSpPr>
            <a:spLocks noGrp="1"/>
          </p:cNvSpPr>
          <p:nvPr>
            <p:ph idx="1"/>
          </p:nvPr>
        </p:nvSpPr>
        <p:spPr>
          <a:xfrm>
            <a:off x="311340" y="372026"/>
            <a:ext cx="8305800" cy="2527540"/>
          </a:xfrm>
        </p:spPr>
        <p:txBody>
          <a:bodyPr>
            <a:normAutofit fontScale="62500" lnSpcReduction="20000"/>
          </a:bodyPr>
          <a:lstStyle/>
          <a:p>
            <a:pPr marL="0" indent="0">
              <a:spcAft>
                <a:spcPts val="1200"/>
              </a:spcAft>
              <a:buNone/>
            </a:pPr>
            <a:r>
              <a:rPr lang="en-GB" b="1" dirty="0" smtClean="0"/>
              <a:t>H</a:t>
            </a:r>
            <a:r>
              <a:rPr lang="en-GB" b="1" baseline="-25000" dirty="0" smtClean="0"/>
              <a:t>1 </a:t>
            </a:r>
            <a:r>
              <a:rPr lang="en-GB" b="1" i="1" dirty="0" smtClean="0"/>
              <a:t>: </a:t>
            </a:r>
            <a:r>
              <a:rPr lang="en-US" b="1" i="1" dirty="0" smtClean="0"/>
              <a:t> </a:t>
            </a:r>
            <a:r>
              <a:rPr lang="en-US" b="1" i="1" dirty="0"/>
              <a:t>there is an </a:t>
            </a:r>
            <a:r>
              <a:rPr lang="en-US" b="1" i="1" dirty="0" smtClean="0"/>
              <a:t>elevated risk </a:t>
            </a:r>
            <a:r>
              <a:rPr lang="en-US" b="1" i="1" dirty="0"/>
              <a:t>within the window as compared to </a:t>
            </a:r>
            <a:r>
              <a:rPr lang="en-US" b="1" i="1" dirty="0" smtClean="0"/>
              <a:t>outside, for each location and size.</a:t>
            </a:r>
          </a:p>
          <a:p>
            <a:pPr marL="0" indent="0">
              <a:spcAft>
                <a:spcPts val="1200"/>
              </a:spcAft>
              <a:buNone/>
            </a:pPr>
            <a:r>
              <a:rPr lang="en-GB" b="1" dirty="0"/>
              <a:t>H</a:t>
            </a:r>
            <a:r>
              <a:rPr lang="en-GB" b="1" baseline="-25000" dirty="0"/>
              <a:t>0</a:t>
            </a:r>
            <a:r>
              <a:rPr lang="en-GB" b="1" dirty="0"/>
              <a:t>: </a:t>
            </a:r>
            <a:r>
              <a:rPr lang="en-GB" b="1" i="1" dirty="0"/>
              <a:t>The risk of an event is the same within and outside the window</a:t>
            </a:r>
          </a:p>
          <a:p>
            <a:pPr marL="95250">
              <a:spcAft>
                <a:spcPts val="1200"/>
              </a:spcAft>
            </a:pPr>
            <a:r>
              <a:rPr lang="en-GB" dirty="0" smtClean="0"/>
              <a:t>Create </a:t>
            </a:r>
            <a:r>
              <a:rPr lang="en-GB" dirty="0"/>
              <a:t>a grid of points (either as grid or population unit locations) throughout area</a:t>
            </a:r>
          </a:p>
          <a:p>
            <a:pPr marL="95250">
              <a:spcAft>
                <a:spcPts val="1200"/>
              </a:spcAft>
            </a:pPr>
            <a:r>
              <a:rPr lang="en-GB" dirty="0"/>
              <a:t>Creates an infinite number of circles of varying sizes around each </a:t>
            </a:r>
            <a:r>
              <a:rPr lang="en-GB" dirty="0" smtClean="0"/>
              <a:t>point, maximum size = fixed proportion of pop.</a:t>
            </a:r>
            <a:endParaRPr lang="en-GB" dirty="0"/>
          </a:p>
        </p:txBody>
      </p:sp>
    </p:spTree>
    <p:extLst>
      <p:ext uri="{BB962C8B-B14F-4D97-AF65-F5344CB8AC3E}">
        <p14:creationId xmlns:p14="http://schemas.microsoft.com/office/powerpoint/2010/main" val="657272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674410" y="2842679"/>
            <a:ext cx="7924026" cy="3741965"/>
            <a:chOff x="1643042" y="2025998"/>
            <a:chExt cx="6072230" cy="3461985"/>
          </a:xfrm>
        </p:grpSpPr>
        <p:pic>
          <p:nvPicPr>
            <p:cNvPr id="19457" name="Picture 1"/>
            <p:cNvPicPr>
              <a:picLocks noChangeAspect="1" noChangeArrowheads="1"/>
            </p:cNvPicPr>
            <p:nvPr/>
          </p:nvPicPr>
          <p:blipFill>
            <a:blip r:embed="rId3" cstate="print"/>
            <a:srcRect l="4234" t="16317" r="5787" b="18134"/>
            <a:stretch>
              <a:fillRect/>
            </a:stretch>
          </p:blipFill>
          <p:spPr bwMode="auto">
            <a:xfrm>
              <a:off x="1643042" y="2025998"/>
              <a:ext cx="6072230" cy="3260390"/>
            </a:xfrm>
            <a:prstGeom prst="rect">
              <a:avLst/>
            </a:prstGeom>
            <a:noFill/>
            <a:ln w="9525">
              <a:noFill/>
              <a:miter lim="800000"/>
              <a:headEnd/>
              <a:tailEnd/>
            </a:ln>
            <a:effectLst/>
          </p:spPr>
        </p:pic>
        <p:grpSp>
          <p:nvGrpSpPr>
            <p:cNvPr id="3" name="Group 8"/>
            <p:cNvGrpSpPr/>
            <p:nvPr/>
          </p:nvGrpSpPr>
          <p:grpSpPr>
            <a:xfrm>
              <a:off x="1682583" y="4699120"/>
              <a:ext cx="2214578" cy="788863"/>
              <a:chOff x="1682583" y="4699120"/>
              <a:chExt cx="2214578" cy="788863"/>
            </a:xfrm>
          </p:grpSpPr>
          <p:pic>
            <p:nvPicPr>
              <p:cNvPr id="6" name="Picture 1"/>
              <p:cNvPicPr>
                <a:picLocks noChangeAspect="1" noChangeArrowheads="1"/>
              </p:cNvPicPr>
              <p:nvPr/>
            </p:nvPicPr>
            <p:blipFill>
              <a:blip r:embed="rId3" cstate="print"/>
              <a:srcRect l="5454" t="86671" r="90909"/>
              <a:stretch>
                <a:fillRect/>
              </a:stretch>
            </p:blipFill>
            <p:spPr bwMode="auto">
              <a:xfrm>
                <a:off x="1780962" y="4846690"/>
                <a:ext cx="237376" cy="641293"/>
              </a:xfrm>
              <a:prstGeom prst="rect">
                <a:avLst/>
              </a:prstGeom>
              <a:noFill/>
              <a:ln w="9525">
                <a:noFill/>
                <a:miter lim="800000"/>
                <a:headEnd/>
                <a:tailEnd/>
              </a:ln>
              <a:effectLst/>
            </p:spPr>
          </p:pic>
          <p:sp>
            <p:nvSpPr>
              <p:cNvPr id="8" name="TextBox 7"/>
              <p:cNvSpPr txBox="1"/>
              <p:nvPr/>
            </p:nvSpPr>
            <p:spPr>
              <a:xfrm>
                <a:off x="1682583" y="4699120"/>
                <a:ext cx="2214578" cy="748836"/>
              </a:xfrm>
              <a:prstGeom prst="rect">
                <a:avLst/>
              </a:prstGeom>
              <a:noFill/>
            </p:spPr>
            <p:txBody>
              <a:bodyPr wrap="square" rtlCol="0">
                <a:spAutoFit/>
              </a:bodyPr>
              <a:lstStyle/>
              <a:p>
                <a:r>
                  <a:rPr lang="en-GB" sz="2000" b="1" dirty="0" smtClean="0"/>
                  <a:t>Household location</a:t>
                </a:r>
              </a:p>
              <a:p>
                <a:r>
                  <a:rPr lang="en-GB" sz="2000" b="1" dirty="0" smtClean="0"/>
                  <a:t>        Control</a:t>
                </a:r>
              </a:p>
              <a:p>
                <a:r>
                  <a:rPr lang="en-GB" sz="2000" b="1" dirty="0" smtClean="0"/>
                  <a:t>        Malaria case</a:t>
                </a:r>
                <a:endParaRPr lang="en-GB" sz="2000" b="1" dirty="0"/>
              </a:p>
            </p:txBody>
          </p:sp>
        </p:grpSp>
      </p:grpSp>
      <p:sp>
        <p:nvSpPr>
          <p:cNvPr id="11" name="TextBox 10"/>
          <p:cNvSpPr txBox="1"/>
          <p:nvPr/>
        </p:nvSpPr>
        <p:spPr>
          <a:xfrm>
            <a:off x="5358233" y="3185301"/>
            <a:ext cx="1285884" cy="369332"/>
          </a:xfrm>
          <a:prstGeom prst="rect">
            <a:avLst/>
          </a:prstGeom>
          <a:solidFill>
            <a:srgbClr val="FFFF00"/>
          </a:solidFill>
          <a:ln>
            <a:solidFill>
              <a:schemeClr val="tx1"/>
            </a:solidFill>
          </a:ln>
        </p:spPr>
        <p:txBody>
          <a:bodyPr wrap="square" rtlCol="0">
            <a:spAutoFit/>
          </a:bodyPr>
          <a:lstStyle/>
          <a:p>
            <a:r>
              <a:rPr lang="en-GB" b="1" dirty="0" smtClean="0"/>
              <a:t>6/20 = 0.3</a:t>
            </a:r>
            <a:endParaRPr lang="en-GB" b="1" dirty="0"/>
          </a:p>
        </p:txBody>
      </p:sp>
      <p:sp>
        <p:nvSpPr>
          <p:cNvPr id="13" name="TextBox 12"/>
          <p:cNvSpPr txBox="1"/>
          <p:nvPr/>
        </p:nvSpPr>
        <p:spPr>
          <a:xfrm>
            <a:off x="6000760" y="5474287"/>
            <a:ext cx="1500198" cy="369332"/>
          </a:xfrm>
          <a:prstGeom prst="rect">
            <a:avLst/>
          </a:prstGeom>
          <a:solidFill>
            <a:srgbClr val="FFFF00"/>
          </a:solidFill>
          <a:ln>
            <a:solidFill>
              <a:schemeClr val="tx1"/>
            </a:solidFill>
          </a:ln>
        </p:spPr>
        <p:txBody>
          <a:bodyPr wrap="square" rtlCol="0">
            <a:spAutoFit/>
          </a:bodyPr>
          <a:lstStyle/>
          <a:p>
            <a:r>
              <a:rPr lang="en-GB" b="1" dirty="0" smtClean="0"/>
              <a:t>11/132 = 0.08</a:t>
            </a:r>
            <a:endParaRPr lang="en-GB" b="1" dirty="0"/>
          </a:p>
        </p:txBody>
      </p:sp>
      <p:cxnSp>
        <p:nvCxnSpPr>
          <p:cNvPr id="15" name="Straight Arrow Connector 14"/>
          <p:cNvCxnSpPr>
            <a:stCxn id="11" idx="2"/>
          </p:cNvCxnSpPr>
          <p:nvPr/>
        </p:nvCxnSpPr>
        <p:spPr>
          <a:xfrm rot="5400000">
            <a:off x="5471461" y="3655719"/>
            <a:ext cx="630800" cy="42862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lowchart: Connector 16"/>
          <p:cNvSpPr/>
          <p:nvPr/>
        </p:nvSpPr>
        <p:spPr>
          <a:xfrm>
            <a:off x="4424660" y="3963871"/>
            <a:ext cx="1361786" cy="1281681"/>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28596" y="328965"/>
            <a:ext cx="8072494" cy="2492990"/>
          </a:xfrm>
          <a:prstGeom prst="rect">
            <a:avLst/>
          </a:prstGeom>
          <a:noFill/>
        </p:spPr>
        <p:txBody>
          <a:bodyPr wrap="square" rtlCol="0">
            <a:spAutoFit/>
          </a:bodyPr>
          <a:lstStyle/>
          <a:p>
            <a:pPr marL="95250"/>
            <a:r>
              <a:rPr lang="en-GB" sz="2400" b="1" dirty="0" smtClean="0"/>
              <a:t>For each circle:</a:t>
            </a:r>
          </a:p>
          <a:p>
            <a:pPr marL="531813" indent="-436563">
              <a:buFont typeface="Wingdings" pitchFamily="2" charset="2"/>
              <a:buChar char="Ø"/>
            </a:pPr>
            <a:r>
              <a:rPr lang="en-GB" sz="2200" dirty="0" smtClean="0"/>
              <a:t>Obtain actual and expected number of events inside and outside the circle</a:t>
            </a:r>
          </a:p>
          <a:p>
            <a:pPr marL="531813" indent="-436563">
              <a:buFont typeface="Wingdings" pitchFamily="2" charset="2"/>
              <a:buChar char="Ø"/>
            </a:pPr>
            <a:r>
              <a:rPr lang="en-GB" sz="2200" dirty="0" smtClean="0"/>
              <a:t>Expected number of cases in each unit is proportional to the size of the population at risk</a:t>
            </a:r>
          </a:p>
          <a:p>
            <a:pPr marL="531813" indent="-436563">
              <a:spcAft>
                <a:spcPts val="1200"/>
              </a:spcAft>
              <a:buFont typeface="Wingdings" pitchFamily="2" charset="2"/>
              <a:buChar char="Ø"/>
            </a:pPr>
            <a:r>
              <a:rPr lang="en-GB" sz="2200" dirty="0" smtClean="0"/>
              <a:t>Calculate the likelihood function – likelihood of finding the observed number of events in each circle’</a:t>
            </a:r>
          </a:p>
        </p:txBody>
      </p:sp>
    </p:spTree>
    <p:extLst>
      <p:ext uri="{BB962C8B-B14F-4D97-AF65-F5344CB8AC3E}">
        <p14:creationId xmlns:p14="http://schemas.microsoft.com/office/powerpoint/2010/main" val="32098961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input</a:t>
            </a:r>
            <a:endParaRPr lang="en-US" dirty="0"/>
          </a:p>
        </p:txBody>
      </p:sp>
      <p:sp>
        <p:nvSpPr>
          <p:cNvPr id="3" name="Content Placeholder 2"/>
          <p:cNvSpPr>
            <a:spLocks noGrp="1"/>
          </p:cNvSpPr>
          <p:nvPr>
            <p:ph idx="1"/>
          </p:nvPr>
        </p:nvSpPr>
        <p:spPr/>
        <p:txBody>
          <a:bodyPr>
            <a:normAutofit fontScale="92500"/>
          </a:bodyPr>
          <a:lstStyle/>
          <a:p>
            <a:r>
              <a:rPr lang="en-GB" dirty="0"/>
              <a:t>Data can be either aggregated by administrative unit or other geographical level, or there may be unique coordinates for each observation. </a:t>
            </a:r>
            <a:endParaRPr lang="en-GB" dirty="0" smtClean="0"/>
          </a:p>
          <a:p>
            <a:r>
              <a:rPr lang="en-GB" dirty="0" err="1" smtClean="0"/>
              <a:t>SaTScan</a:t>
            </a:r>
            <a:r>
              <a:rPr lang="en-GB" dirty="0"/>
              <a:t>™ adjusts for the underlying spatial variation of a background population. </a:t>
            </a:r>
            <a:endParaRPr lang="en-GB" dirty="0" smtClean="0"/>
          </a:p>
          <a:p>
            <a:r>
              <a:rPr lang="en-GB" dirty="0" smtClean="0"/>
              <a:t>It </a:t>
            </a:r>
            <a:r>
              <a:rPr lang="en-GB" dirty="0"/>
              <a:t>can also adjust for any number of categorical covariates, as well as for temporal trends, known space-time clusters and missing data. </a:t>
            </a:r>
            <a:endParaRPr lang="en-US" dirty="0"/>
          </a:p>
          <a:p>
            <a:endParaRPr lang="en-US" dirty="0"/>
          </a:p>
        </p:txBody>
      </p:sp>
    </p:spTree>
    <p:extLst>
      <p:ext uri="{BB962C8B-B14F-4D97-AF65-F5344CB8AC3E}">
        <p14:creationId xmlns:p14="http://schemas.microsoft.com/office/powerpoint/2010/main" val="3560701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err="1" smtClean="0"/>
              <a:t>SatScan</a:t>
            </a:r>
            <a:r>
              <a:rPr lang="en-US" dirty="0" smtClean="0"/>
              <a:t> models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latin typeface="+mj-lt"/>
              </a:rPr>
              <a:t>Poisson model:  </a:t>
            </a:r>
            <a:r>
              <a:rPr lang="en-GB" dirty="0" smtClean="0">
                <a:latin typeface="+mj-lt"/>
              </a:rPr>
              <a:t>where </a:t>
            </a:r>
            <a:r>
              <a:rPr lang="en-GB" dirty="0">
                <a:latin typeface="+mj-lt"/>
              </a:rPr>
              <a:t>the number of events in an area is Poisson distributed under the null hypothesis. Number of cases is compared to the background population data and the expected number of cases is proportional to the size of the population at risk in each circle. </a:t>
            </a:r>
          </a:p>
          <a:p>
            <a:r>
              <a:rPr lang="en-GB" b="1" dirty="0"/>
              <a:t>Bernoulli </a:t>
            </a:r>
            <a:r>
              <a:rPr lang="en-GB" b="1" dirty="0" smtClean="0"/>
              <a:t>model</a:t>
            </a:r>
            <a:r>
              <a:rPr lang="en-GB" dirty="0" smtClean="0"/>
              <a:t>: with </a:t>
            </a:r>
            <a:r>
              <a:rPr lang="en-GB" dirty="0"/>
              <a:t>0/1 event data such as cases and </a:t>
            </a:r>
            <a:r>
              <a:rPr lang="en-GB" dirty="0" smtClean="0"/>
              <a:t>controls, </a:t>
            </a:r>
            <a:r>
              <a:rPr lang="en-GB" dirty="0"/>
              <a:t>where non-cases are taken to represent the background distribution population.</a:t>
            </a:r>
            <a:endParaRPr lang="en-US" dirty="0">
              <a:latin typeface="+mj-lt"/>
            </a:endParaRPr>
          </a:p>
        </p:txBody>
      </p:sp>
    </p:spTree>
    <p:extLst>
      <p:ext uri="{BB962C8B-B14F-4D97-AF65-F5344CB8AC3E}">
        <p14:creationId xmlns:p14="http://schemas.microsoft.com/office/powerpoint/2010/main" val="4023855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
          <p:cNvSpPr txBox="1">
            <a:spLocks/>
          </p:cNvSpPr>
          <p:nvPr/>
        </p:nvSpPr>
        <p:spPr>
          <a:xfrm>
            <a:off x="214282" y="0"/>
            <a:ext cx="8715436" cy="1143008"/>
          </a:xfrm>
          <a:prstGeom prst="rect">
            <a:avLst/>
          </a:prstGeom>
        </p:spPr>
        <p:txBody>
          <a:bodyPr vert="horz" lIns="91440" tIns="45720" rIns="91440" bIns="45720" rtlCol="0" anchor="ctr">
            <a:normAutofit/>
          </a:bodyPr>
          <a:lstStyle/>
          <a:p>
            <a:pPr lvl="0" algn="ctr">
              <a:spcBef>
                <a:spcPct val="0"/>
              </a:spcBef>
              <a:defRPr/>
            </a:pPr>
            <a:r>
              <a:rPr lang="en-GB" sz="3200" b="1" dirty="0" smtClean="0"/>
              <a:t>Epidemic of </a:t>
            </a:r>
            <a:r>
              <a:rPr lang="en-GB" sz="3200" b="1" i="1" dirty="0" err="1" smtClean="0"/>
              <a:t>Trypanosoma</a:t>
            </a:r>
            <a:r>
              <a:rPr lang="en-GB" sz="3200" b="1" i="1" dirty="0" smtClean="0"/>
              <a:t> </a:t>
            </a:r>
            <a:r>
              <a:rPr lang="en-GB" sz="3200" b="1" i="1" dirty="0" err="1" smtClean="0"/>
              <a:t>brucei</a:t>
            </a:r>
            <a:r>
              <a:rPr lang="en-GB" sz="3200" b="1" i="1" dirty="0" smtClean="0"/>
              <a:t> </a:t>
            </a:r>
            <a:r>
              <a:rPr lang="en-GB" sz="3200" b="1" i="1" dirty="0" err="1" smtClean="0"/>
              <a:t>rhodesiense</a:t>
            </a:r>
            <a:r>
              <a:rPr lang="en-GB" sz="3200" b="1" dirty="0" smtClean="0"/>
              <a:t> sleeping sickness in eastern Uganda</a:t>
            </a:r>
            <a:endParaRPr lang="en-GB" sz="3200" b="1" i="1" dirty="0" smtClean="0">
              <a:ea typeface="+mj-ea"/>
              <a:cs typeface="+mj-cs"/>
            </a:endParaRPr>
          </a:p>
        </p:txBody>
      </p:sp>
      <p:sp>
        <p:nvSpPr>
          <p:cNvPr id="4" name="TextBox 3"/>
          <p:cNvSpPr txBox="1"/>
          <p:nvPr/>
        </p:nvSpPr>
        <p:spPr>
          <a:xfrm>
            <a:off x="0" y="6027003"/>
            <a:ext cx="9144000" cy="830997"/>
          </a:xfrm>
          <a:prstGeom prst="rect">
            <a:avLst/>
          </a:prstGeom>
          <a:noFill/>
        </p:spPr>
        <p:txBody>
          <a:bodyPr wrap="square" rtlCol="0">
            <a:spAutoFit/>
          </a:bodyPr>
          <a:lstStyle/>
          <a:p>
            <a:r>
              <a:rPr lang="en-GB" sz="1600" b="1" dirty="0" smtClean="0"/>
              <a:t>Spatial clustering of sleeping sickness  around Brookes market, </a:t>
            </a:r>
            <a:r>
              <a:rPr lang="en-GB" sz="1600" b="1" dirty="0" err="1" smtClean="0"/>
              <a:t>Soroti</a:t>
            </a:r>
            <a:r>
              <a:rPr lang="en-GB" sz="1600" b="1" dirty="0" smtClean="0"/>
              <a:t> District, Uganda</a:t>
            </a:r>
            <a:r>
              <a:rPr lang="en-GB" sz="1600" dirty="0" smtClean="0"/>
              <a:t>. The circle describes the area of the cluster (the triangle marks its centre) defined in the analysis, and includes 27 of 28 of the cases during the time period. </a:t>
            </a:r>
            <a:r>
              <a:rPr lang="en-GB" sz="1600" dirty="0" err="1" smtClean="0"/>
              <a:t>Fevre</a:t>
            </a:r>
            <a:r>
              <a:rPr lang="en-GB" sz="1600" dirty="0" smtClean="0"/>
              <a:t> et al. (2001). </a:t>
            </a:r>
            <a:r>
              <a:rPr lang="en-GB" sz="1600" i="1" dirty="0" smtClean="0"/>
              <a:t>Lancet</a:t>
            </a:r>
            <a:r>
              <a:rPr lang="en-GB" sz="1600" dirty="0" smtClean="0"/>
              <a:t>, 358: 625-628</a:t>
            </a:r>
            <a:endParaRPr lang="en-GB" sz="1600" dirty="0"/>
          </a:p>
        </p:txBody>
      </p:sp>
      <p:pic>
        <p:nvPicPr>
          <p:cNvPr id="6" name="Picture 4" descr="Cover"/>
          <p:cNvPicPr>
            <a:picLocks noChangeAspect="1" noChangeArrowheads="1"/>
          </p:cNvPicPr>
          <p:nvPr/>
        </p:nvPicPr>
        <p:blipFill>
          <a:blip r:embed="rId2" cstate="print"/>
          <a:srcRect l="1332" t="2137" r="2741" b="2176"/>
          <a:stretch>
            <a:fillRect/>
          </a:stretch>
        </p:blipFill>
        <p:spPr bwMode="auto">
          <a:xfrm>
            <a:off x="1785918" y="1463666"/>
            <a:ext cx="7000924" cy="4511637"/>
          </a:xfrm>
          <a:prstGeom prst="rect">
            <a:avLst/>
          </a:prstGeom>
          <a:noFill/>
          <a:ln w="63500">
            <a:solidFill>
              <a:srgbClr val="FFFFFF"/>
            </a:solidFill>
            <a:miter lim="800000"/>
            <a:headEnd/>
            <a:tailEnd/>
          </a:ln>
        </p:spPr>
      </p:pic>
      <p:pic>
        <p:nvPicPr>
          <p:cNvPr id="56324" name="Picture 4" descr="Figure 1"/>
          <p:cNvPicPr>
            <a:picLocks noChangeAspect="1" noChangeArrowheads="1"/>
          </p:cNvPicPr>
          <p:nvPr/>
        </p:nvPicPr>
        <p:blipFill>
          <a:blip r:embed="rId3" cstate="print"/>
          <a:srcRect/>
          <a:stretch>
            <a:fillRect/>
          </a:stretch>
        </p:blipFill>
        <p:spPr bwMode="auto">
          <a:xfrm>
            <a:off x="214282" y="1571613"/>
            <a:ext cx="2714644" cy="1913977"/>
          </a:xfrm>
          <a:prstGeom prst="rect">
            <a:avLst/>
          </a:prstGeom>
          <a:noFill/>
          <a:ln>
            <a:solidFill>
              <a:schemeClr val="tx1"/>
            </a:solidFill>
          </a:ln>
        </p:spPr>
      </p:pic>
    </p:spTree>
    <p:extLst>
      <p:ext uri="{BB962C8B-B14F-4D97-AF65-F5344CB8AC3E}">
        <p14:creationId xmlns:p14="http://schemas.microsoft.com/office/powerpoint/2010/main" val="3870380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40766" y="5458236"/>
            <a:ext cx="7134699" cy="523220"/>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2501" y="152400"/>
            <a:ext cx="8229600" cy="1143000"/>
          </a:xfrm>
        </p:spPr>
        <p:txBody>
          <a:bodyPr/>
          <a:lstStyle/>
          <a:p>
            <a:r>
              <a:rPr lang="en-US" dirty="0" smtClean="0"/>
              <a:t>Review</a:t>
            </a:r>
            <a:endParaRPr lang="en-US" dirty="0"/>
          </a:p>
        </p:txBody>
      </p:sp>
      <p:graphicFrame>
        <p:nvGraphicFramePr>
          <p:cNvPr id="4" name="Diagram 3"/>
          <p:cNvGraphicFramePr/>
          <p:nvPr>
            <p:extLst>
              <p:ext uri="{D42A27DB-BD31-4B8C-83A1-F6EECF244321}">
                <p14:modId xmlns:p14="http://schemas.microsoft.com/office/powerpoint/2010/main" val="1221800551"/>
              </p:ext>
            </p:extLst>
          </p:nvPr>
        </p:nvGraphicFramePr>
        <p:xfrm>
          <a:off x="1193166" y="1066800"/>
          <a:ext cx="8382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7136766" y="4971597"/>
            <a:ext cx="0" cy="34290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9422" y="3810000"/>
            <a:ext cx="1108760" cy="1001256"/>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5137" y="3810000"/>
            <a:ext cx="1100328" cy="1001256"/>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75265" y="3785344"/>
            <a:ext cx="1123001" cy="1018536"/>
          </a:xfrm>
          <a:prstGeom prst="rect">
            <a:avLst/>
          </a:prstGeom>
        </p:spPr>
      </p:pic>
      <p:cxnSp>
        <p:nvCxnSpPr>
          <p:cNvPr id="16" name="Straight Connector 15"/>
          <p:cNvCxnSpPr/>
          <p:nvPr/>
        </p:nvCxnSpPr>
        <p:spPr>
          <a:xfrm>
            <a:off x="5376573" y="4971597"/>
            <a:ext cx="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31566" y="4971597"/>
            <a:ext cx="0" cy="3429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75265" y="5565957"/>
            <a:ext cx="1600200" cy="523220"/>
          </a:xfrm>
          <a:prstGeom prst="rect">
            <a:avLst/>
          </a:prstGeom>
          <a:noFill/>
        </p:spPr>
        <p:txBody>
          <a:bodyPr wrap="square" rtlCol="0">
            <a:spAutoFit/>
          </a:bodyPr>
          <a:lstStyle/>
          <a:p>
            <a:r>
              <a:rPr lang="en-US" sz="1400" dirty="0" smtClean="0"/>
              <a:t>Point process data (event)</a:t>
            </a:r>
            <a:endParaRPr lang="en-US" sz="1400" dirty="0"/>
          </a:p>
        </p:txBody>
      </p:sp>
      <p:sp>
        <p:nvSpPr>
          <p:cNvPr id="19" name="TextBox 18"/>
          <p:cNvSpPr txBox="1"/>
          <p:nvPr/>
        </p:nvSpPr>
        <p:spPr>
          <a:xfrm>
            <a:off x="1068276" y="5458235"/>
            <a:ext cx="1987956" cy="523220"/>
          </a:xfrm>
          <a:prstGeom prst="rect">
            <a:avLst/>
          </a:prstGeom>
          <a:noFill/>
        </p:spPr>
        <p:txBody>
          <a:bodyPr wrap="square" rtlCol="0">
            <a:spAutoFit/>
          </a:bodyPr>
          <a:lstStyle/>
          <a:p>
            <a:pPr algn="ctr"/>
            <a:r>
              <a:rPr lang="en-US" sz="1400" dirty="0" smtClean="0"/>
              <a:t>Point-level count data (prevalence/incidence)</a:t>
            </a:r>
            <a:endParaRPr lang="en-US" sz="1400" dirty="0"/>
          </a:p>
        </p:txBody>
      </p:sp>
      <p:sp>
        <p:nvSpPr>
          <p:cNvPr id="20" name="TextBox 19"/>
          <p:cNvSpPr txBox="1"/>
          <p:nvPr/>
        </p:nvSpPr>
        <p:spPr>
          <a:xfrm>
            <a:off x="4448152" y="5458236"/>
            <a:ext cx="2182064" cy="523220"/>
          </a:xfrm>
          <a:prstGeom prst="rect">
            <a:avLst/>
          </a:prstGeom>
          <a:noFill/>
        </p:spPr>
        <p:txBody>
          <a:bodyPr wrap="square" rtlCol="0">
            <a:spAutoFit/>
          </a:bodyPr>
          <a:lstStyle/>
          <a:p>
            <a:pPr algn="ctr"/>
            <a:r>
              <a:rPr lang="en-US" sz="1400" dirty="0" smtClean="0"/>
              <a:t>Area-level count data (prevalence/incidence)</a:t>
            </a:r>
            <a:endParaRPr lang="en-US" sz="1400" dirty="0"/>
          </a:p>
        </p:txBody>
      </p:sp>
      <p:sp>
        <p:nvSpPr>
          <p:cNvPr id="21" name="Rounded Rectangle 20"/>
          <p:cNvSpPr/>
          <p:nvPr/>
        </p:nvSpPr>
        <p:spPr>
          <a:xfrm>
            <a:off x="1040766" y="3617624"/>
            <a:ext cx="1273099" cy="131399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9266" y="3811136"/>
            <a:ext cx="1123001" cy="1018536"/>
          </a:xfrm>
          <a:prstGeom prst="rect">
            <a:avLst/>
          </a:prstGeom>
        </p:spPr>
      </p:pic>
      <p:cxnSp>
        <p:nvCxnSpPr>
          <p:cNvPr id="23" name="Straight Arrow Connector 22"/>
          <p:cNvCxnSpPr/>
          <p:nvPr/>
        </p:nvCxnSpPr>
        <p:spPr>
          <a:xfrm flipH="1">
            <a:off x="2313865" y="4274622"/>
            <a:ext cx="7641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13466" y="3200400"/>
            <a:ext cx="1174599" cy="307777"/>
          </a:xfrm>
          <a:prstGeom prst="rect">
            <a:avLst/>
          </a:prstGeom>
          <a:noFill/>
        </p:spPr>
        <p:txBody>
          <a:bodyPr wrap="square" rtlCol="0">
            <a:spAutoFit/>
          </a:bodyPr>
          <a:lstStyle/>
          <a:p>
            <a:r>
              <a:rPr lang="en-US" sz="1400" dirty="0" smtClean="0"/>
              <a:t>Sampled data</a:t>
            </a:r>
            <a:endParaRPr lang="en-US" sz="1400" dirty="0"/>
          </a:p>
        </p:txBody>
      </p:sp>
    </p:spTree>
    <p:extLst>
      <p:ext uri="{BB962C8B-B14F-4D97-AF65-F5344CB8AC3E}">
        <p14:creationId xmlns:p14="http://schemas.microsoft.com/office/powerpoint/2010/main" val="2782211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0"/>
            <a:ext cx="7772400" cy="941385"/>
          </a:xfrm>
        </p:spPr>
        <p:txBody>
          <a:bodyPr>
            <a:normAutofit/>
          </a:bodyPr>
          <a:lstStyle/>
          <a:p>
            <a:r>
              <a:rPr lang="en-GB" dirty="0" smtClean="0"/>
              <a:t>Interpretation of spatial clusters</a:t>
            </a:r>
            <a:endParaRPr lang="en-GB" dirty="0"/>
          </a:p>
        </p:txBody>
      </p:sp>
      <p:sp>
        <p:nvSpPr>
          <p:cNvPr id="5" name="TextBox 4"/>
          <p:cNvSpPr txBox="1"/>
          <p:nvPr/>
        </p:nvSpPr>
        <p:spPr>
          <a:xfrm>
            <a:off x="357158" y="1000108"/>
            <a:ext cx="8501122" cy="5632311"/>
          </a:xfrm>
          <a:prstGeom prst="rect">
            <a:avLst/>
          </a:prstGeom>
          <a:noFill/>
        </p:spPr>
        <p:txBody>
          <a:bodyPr wrap="square" rtlCol="0">
            <a:spAutoFit/>
          </a:bodyPr>
          <a:lstStyle/>
          <a:p>
            <a:pPr marL="357188" indent="-271463">
              <a:buFont typeface="Arial" pitchFamily="34" charset="0"/>
              <a:buChar char="•"/>
            </a:pPr>
            <a:r>
              <a:rPr lang="en-GB" sz="2400" dirty="0" smtClean="0"/>
              <a:t>Possibility of false-positive clusters</a:t>
            </a:r>
          </a:p>
          <a:p>
            <a:pPr marL="814388" lvl="1" indent="-271463">
              <a:buFont typeface="Courier New" pitchFamily="49" charset="0"/>
              <a:buChar char="o"/>
            </a:pPr>
            <a:r>
              <a:rPr lang="en-GB" sz="2400" dirty="0" smtClean="0"/>
              <a:t>Inaccurate and non-standardised case definition</a:t>
            </a:r>
          </a:p>
          <a:p>
            <a:pPr marL="814388" lvl="1" indent="-271463">
              <a:buFont typeface="Courier New" pitchFamily="49" charset="0"/>
              <a:buChar char="o"/>
            </a:pPr>
            <a:r>
              <a:rPr lang="en-GB" sz="2400" dirty="0" smtClean="0"/>
              <a:t>Inadequate control of confounding variables</a:t>
            </a:r>
          </a:p>
          <a:p>
            <a:pPr marL="814388" lvl="1" indent="-271463">
              <a:buFont typeface="Courier New" pitchFamily="49" charset="0"/>
              <a:buChar char="o"/>
            </a:pPr>
            <a:r>
              <a:rPr lang="en-GB" sz="2400" dirty="0" smtClean="0"/>
              <a:t>Error in exposure measurement</a:t>
            </a:r>
          </a:p>
          <a:p>
            <a:pPr marL="814388" lvl="1" indent="-271463">
              <a:buFont typeface="Courier New" pitchFamily="49" charset="0"/>
              <a:buChar char="o"/>
            </a:pPr>
            <a:r>
              <a:rPr lang="en-GB" sz="2400" dirty="0" smtClean="0"/>
              <a:t>Influence of arbitrary assumptions, e.g. scanning window size and upper cluster size threshold</a:t>
            </a:r>
          </a:p>
          <a:p>
            <a:pPr marL="357188" indent="-271463">
              <a:buFont typeface="Arial" pitchFamily="34" charset="0"/>
              <a:buChar char="•"/>
            </a:pPr>
            <a:endParaRPr lang="en-GB" sz="2400" dirty="0" smtClean="0"/>
          </a:p>
          <a:p>
            <a:pPr marL="357188" indent="-271463">
              <a:buFont typeface="Arial" pitchFamily="34" charset="0"/>
              <a:buChar char="•"/>
            </a:pPr>
            <a:r>
              <a:rPr lang="en-GB" sz="2400" dirty="0" smtClean="0"/>
              <a:t>Rarely leads to aetiologically important insights as diseases always cluster (in space and time) and better to adopt traditional epidemiological hypothesis-driven investigation (Kenneth Rothman. </a:t>
            </a:r>
            <a:r>
              <a:rPr lang="en-GB" sz="2400" i="1" dirty="0" smtClean="0"/>
              <a:t>Am J </a:t>
            </a:r>
            <a:r>
              <a:rPr lang="en-GB" sz="2400" i="1" dirty="0" err="1" smtClean="0"/>
              <a:t>Epidemiol</a:t>
            </a:r>
            <a:r>
              <a:rPr lang="en-GB" sz="2400" dirty="0" smtClean="0"/>
              <a:t>. 1990. 132 (supp1), S6-13)</a:t>
            </a:r>
          </a:p>
          <a:p>
            <a:pPr marL="357188" indent="-271463">
              <a:buFont typeface="Arial" pitchFamily="34" charset="0"/>
              <a:buChar char="•"/>
            </a:pPr>
            <a:endParaRPr lang="en-GB" sz="2400" dirty="0" smtClean="0"/>
          </a:p>
          <a:p>
            <a:pPr marL="357188" indent="-271463">
              <a:buFont typeface="Arial" pitchFamily="34" charset="0"/>
              <a:buChar char="•"/>
            </a:pPr>
            <a:r>
              <a:rPr lang="en-GB" sz="2400" dirty="0" smtClean="0"/>
              <a:t>For example, whilst numerous cancer clusters have been detected, none have been linked to an environmental pollutant or infectious agent (Alexander &amp; Boyle, 2001)</a:t>
            </a:r>
          </a:p>
        </p:txBody>
      </p:sp>
    </p:spTree>
    <p:extLst>
      <p:ext uri="{BB962C8B-B14F-4D97-AF65-F5344CB8AC3E}">
        <p14:creationId xmlns:p14="http://schemas.microsoft.com/office/powerpoint/2010/main" val="2433943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2400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Practical Part </a:t>
            </a:r>
            <a:r>
              <a:rPr lang="en-US" dirty="0" err="1" smtClean="0"/>
              <a:t>IIb</a:t>
            </a:r>
            <a:r>
              <a:rPr lang="en-US" dirty="0" smtClean="0"/>
              <a:t>: Cluster analysis with point process data</a:t>
            </a:r>
            <a:endParaRPr lang="en-US" dirty="0"/>
          </a:p>
        </p:txBody>
      </p:sp>
      <p:sp>
        <p:nvSpPr>
          <p:cNvPr id="3" name="Content Placeholder 2"/>
          <p:cNvSpPr>
            <a:spLocks noGrp="1"/>
          </p:cNvSpPr>
          <p:nvPr>
            <p:ph idx="1"/>
          </p:nvPr>
        </p:nvSpPr>
        <p:spPr/>
        <p:txBody>
          <a:bodyPr/>
          <a:lstStyle/>
          <a:p>
            <a:r>
              <a:rPr lang="en-US" dirty="0" smtClean="0"/>
              <a:t>Export the case-control data required for </a:t>
            </a:r>
            <a:r>
              <a:rPr lang="en-US" dirty="0" err="1" smtClean="0"/>
              <a:t>SatScan</a:t>
            </a:r>
            <a:r>
              <a:rPr lang="en-US" dirty="0" smtClean="0"/>
              <a:t> as detailed at </a:t>
            </a:r>
            <a:r>
              <a:rPr lang="en-US" dirty="0"/>
              <a:t>the end of </a:t>
            </a:r>
            <a:r>
              <a:rPr lang="en-US" dirty="0" smtClean="0"/>
              <a:t>Lab2_PointProcess.R</a:t>
            </a:r>
          </a:p>
          <a:p>
            <a:r>
              <a:rPr lang="en-US" dirty="0" smtClean="0"/>
              <a:t>Run the analysis in </a:t>
            </a:r>
            <a:r>
              <a:rPr lang="en-US" dirty="0" err="1" smtClean="0"/>
              <a:t>SatScan</a:t>
            </a:r>
            <a:endParaRPr lang="en-US" dirty="0"/>
          </a:p>
          <a:p>
            <a:pPr lvl="1"/>
            <a:r>
              <a:rPr lang="en-US" dirty="0" smtClean="0"/>
              <a:t>What model will you be using?</a:t>
            </a:r>
          </a:p>
          <a:p>
            <a:r>
              <a:rPr lang="en-US" dirty="0" smtClean="0"/>
              <a:t>Compare </a:t>
            </a:r>
            <a:r>
              <a:rPr lang="en-US" dirty="0" err="1" smtClean="0"/>
              <a:t>SatScan</a:t>
            </a:r>
            <a:r>
              <a:rPr lang="en-US" dirty="0" smtClean="0"/>
              <a:t> </a:t>
            </a:r>
            <a:r>
              <a:rPr lang="en-US" dirty="0"/>
              <a:t>results using </a:t>
            </a:r>
            <a:r>
              <a:rPr lang="en-US" dirty="0" err="1" smtClean="0"/>
              <a:t>spscan.test</a:t>
            </a:r>
            <a:r>
              <a:rPr lang="en-US" dirty="0" smtClean="0"/>
              <a:t> in the “</a:t>
            </a:r>
            <a:r>
              <a:rPr lang="en-US" dirty="0" err="1" smtClean="0"/>
              <a:t>smacpod</a:t>
            </a:r>
            <a:r>
              <a:rPr lang="en-US" dirty="0" smtClean="0"/>
              <a:t>” library in R</a:t>
            </a:r>
            <a:endParaRPr lang="en-US" dirty="0"/>
          </a:p>
          <a:p>
            <a:endParaRPr lang="en-US" dirty="0"/>
          </a:p>
        </p:txBody>
      </p:sp>
    </p:spTree>
    <p:extLst>
      <p:ext uri="{BB962C8B-B14F-4D97-AF65-F5344CB8AC3E}">
        <p14:creationId xmlns:p14="http://schemas.microsoft.com/office/powerpoint/2010/main" val="40459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55"/>
            <a:ext cx="8229600" cy="1143000"/>
          </a:xfrm>
        </p:spPr>
        <p:txBody>
          <a:bodyPr/>
          <a:lstStyle/>
          <a:p>
            <a:r>
              <a:rPr lang="en-US" dirty="0" smtClean="0"/>
              <a:t>Terminology and overlap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28290763"/>
              </p:ext>
            </p:extLst>
          </p:nvPr>
        </p:nvGraphicFramePr>
        <p:xfrm>
          <a:off x="1524000" y="1828800"/>
          <a:ext cx="6096000" cy="4516120"/>
        </p:xfrm>
        <a:graphic>
          <a:graphicData uri="http://schemas.openxmlformats.org/drawingml/2006/table">
            <a:tbl>
              <a:tblPr firstRow="1" bandRow="1">
                <a:tableStyleId>{5C22544A-7EE6-4342-B048-85BDC9FD1C3A}</a:tableStyleId>
              </a:tblPr>
              <a:tblGrid>
                <a:gridCol w="1295400"/>
                <a:gridCol w="1524000"/>
                <a:gridCol w="1295400"/>
                <a:gridCol w="1981200"/>
              </a:tblGrid>
              <a:tr h="370840">
                <a:tc>
                  <a:txBody>
                    <a:bodyPr/>
                    <a:lstStyle/>
                    <a:p>
                      <a:r>
                        <a:rPr lang="en-US" dirty="0" smtClean="0"/>
                        <a:t>Point-level data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Area data</a:t>
                      </a:r>
                    </a:p>
                    <a:p>
                      <a:endParaRPr lang="en-US" dirty="0"/>
                    </a:p>
                  </a:txBody>
                  <a:tcPr/>
                </a:tc>
                <a:tc>
                  <a:txBody>
                    <a:bodyPr/>
                    <a:lstStyle/>
                    <a:p>
                      <a:r>
                        <a:rPr lang="en-US" dirty="0" smtClean="0"/>
                        <a:t>Raster data</a:t>
                      </a:r>
                      <a:endParaRPr lang="en-US" dirty="0"/>
                    </a:p>
                  </a:txBody>
                  <a:tcPr/>
                </a:tc>
                <a:tc>
                  <a:txBody>
                    <a:bodyPr/>
                    <a:lstStyle/>
                    <a:p>
                      <a:r>
                        <a:rPr lang="en-US" dirty="0" smtClean="0"/>
                        <a:t>Point-process data</a:t>
                      </a:r>
                      <a:endParaRPr lang="en-US" dirty="0"/>
                    </a:p>
                  </a:txBody>
                  <a:tcPr/>
                </a:tc>
              </a:tr>
              <a:tr h="370840">
                <a:tc>
                  <a:txBody>
                    <a:bodyPr/>
                    <a:lstStyle/>
                    <a:p>
                      <a:endParaRPr lang="en-US" dirty="0"/>
                    </a:p>
                  </a:txBody>
                  <a:tcPr/>
                </a:tc>
                <a:tc>
                  <a:txBody>
                    <a:bodyPr/>
                    <a:lstStyle/>
                    <a:p>
                      <a:r>
                        <a:rPr lang="en-US" dirty="0" smtClean="0"/>
                        <a:t>Areal data</a:t>
                      </a:r>
                      <a:endParaRPr lang="en-US" dirty="0"/>
                    </a:p>
                  </a:txBody>
                  <a:tcPr/>
                </a:tc>
                <a:tc>
                  <a:txBody>
                    <a:bodyPr/>
                    <a:lstStyle/>
                    <a:p>
                      <a:r>
                        <a:rPr lang="en-US" dirty="0" smtClean="0"/>
                        <a:t>Continuous data</a:t>
                      </a:r>
                      <a:endParaRPr lang="en-US" dirty="0"/>
                    </a:p>
                  </a:txBody>
                  <a:tcPr/>
                </a:tc>
                <a:tc>
                  <a:txBody>
                    <a:bodyPr/>
                    <a:lstStyle/>
                    <a:p>
                      <a:r>
                        <a:rPr lang="en-US" dirty="0" smtClean="0"/>
                        <a:t>Event data</a:t>
                      </a:r>
                      <a:endParaRPr lang="en-US" dirty="0"/>
                    </a:p>
                  </a:txBody>
                  <a:tcPr/>
                </a:tc>
              </a:tr>
              <a:tr h="370840">
                <a:tc>
                  <a:txBody>
                    <a:bodyPr/>
                    <a:lstStyle/>
                    <a:p>
                      <a:endParaRPr lang="en-US"/>
                    </a:p>
                  </a:txBody>
                  <a:tcPr/>
                </a:tc>
                <a:tc>
                  <a:txBody>
                    <a:bodyPr/>
                    <a:lstStyle/>
                    <a:p>
                      <a:r>
                        <a:rPr lang="en-US" dirty="0" smtClean="0"/>
                        <a:t>Aggregate data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Grid data</a:t>
                      </a:r>
                    </a:p>
                  </a:txBody>
                  <a:tcPr/>
                </a:tc>
                <a:tc>
                  <a:txBody>
                    <a:bodyPr/>
                    <a:lstStyle/>
                    <a:p>
                      <a:r>
                        <a:rPr lang="en-US" dirty="0" smtClean="0"/>
                        <a:t>Point data</a:t>
                      </a:r>
                      <a:endParaRPr lang="en-US" dirty="0"/>
                    </a:p>
                  </a:txBody>
                  <a:tcPr/>
                </a:tc>
              </a:tr>
              <a:tr h="370840">
                <a:tc gridSpan="3">
                  <a:txBody>
                    <a:bodyPr/>
                    <a:lstStyle/>
                    <a:p>
                      <a:pPr algn="ctr"/>
                      <a:r>
                        <a:rPr lang="en-US" dirty="0" err="1" smtClean="0"/>
                        <a:t>Geostatistical</a:t>
                      </a:r>
                      <a:r>
                        <a:rPr lang="en-US" dirty="0" smtClean="0"/>
                        <a:t> data </a:t>
                      </a: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Point-process data</a:t>
                      </a:r>
                    </a:p>
                  </a:txBody>
                  <a:tcPr/>
                </a:tc>
              </a:tr>
              <a:tr h="370840">
                <a:tc gridSpan="4">
                  <a:txBody>
                    <a:bodyPr/>
                    <a:lstStyle/>
                    <a:p>
                      <a:pPr algn="ctr"/>
                      <a:endParaRPr lang="en-US" b="1" dirty="0">
                        <a:solidFill>
                          <a:schemeClr val="bg1"/>
                        </a:solidFill>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gridSpan="4">
                  <a:txBody>
                    <a:bodyPr/>
                    <a:lstStyle/>
                    <a:p>
                      <a:pPr algn="ctr"/>
                      <a:endParaRPr lang="en-US" b="1" dirty="0">
                        <a:solidFill>
                          <a:schemeClr val="bg1"/>
                        </a:solidFill>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3">
                  <a:txBody>
                    <a:bodyPr/>
                    <a:lstStyle/>
                    <a:p>
                      <a:pPr algn="ctr"/>
                      <a:r>
                        <a:rPr lang="en-US" dirty="0" smtClean="0"/>
                        <a:t>Global</a:t>
                      </a:r>
                      <a:endParaRPr lang="en-US" dirty="0"/>
                    </a:p>
                  </a:txBody>
                  <a:tcPr/>
                </a:tc>
                <a:tc hMerge="1">
                  <a:txBody>
                    <a:bodyPr/>
                    <a:lstStyle/>
                    <a:p>
                      <a:endParaRPr lang="en-US"/>
                    </a:p>
                  </a:txBody>
                  <a:tcPr/>
                </a:tc>
                <a:tc hMerge="1">
                  <a:txBody>
                    <a:bodyPr/>
                    <a:lstStyle/>
                    <a:p>
                      <a:endParaRPr lang="en-US"/>
                    </a:p>
                  </a:txBody>
                  <a:tcPr/>
                </a:tc>
                <a:tc>
                  <a:txBody>
                    <a:bodyPr/>
                    <a:lstStyle/>
                    <a:p>
                      <a:r>
                        <a:rPr lang="en-US" dirty="0" smtClean="0"/>
                        <a:t>Local</a:t>
                      </a:r>
                      <a:endParaRPr lang="en-US" dirty="0"/>
                    </a:p>
                  </a:txBody>
                  <a:tcPr/>
                </a:tc>
              </a:tr>
              <a:tr h="370840">
                <a:tc gridSpan="3">
                  <a:txBody>
                    <a:bodyPr/>
                    <a:lstStyle/>
                    <a:p>
                      <a:pPr algn="ctr"/>
                      <a:r>
                        <a:rPr lang="en-US" dirty="0" smtClean="0"/>
                        <a:t>Continuous variation</a:t>
                      </a:r>
                      <a:endParaRPr lang="en-US" dirty="0"/>
                    </a:p>
                  </a:txBody>
                  <a:tcPr/>
                </a:tc>
                <a:tc hMerge="1">
                  <a:txBody>
                    <a:bodyPr/>
                    <a:lstStyle/>
                    <a:p>
                      <a:endParaRPr lang="en-US"/>
                    </a:p>
                  </a:txBody>
                  <a:tcPr/>
                </a:tc>
                <a:tc hMerge="1">
                  <a:txBody>
                    <a:bodyPr/>
                    <a:lstStyle/>
                    <a:p>
                      <a:endParaRPr lang="en-US"/>
                    </a:p>
                  </a:txBody>
                  <a:tcPr/>
                </a:tc>
                <a:tc>
                  <a:txBody>
                    <a:bodyPr/>
                    <a:lstStyle/>
                    <a:p>
                      <a:r>
                        <a:rPr lang="en-US" dirty="0" smtClean="0"/>
                        <a:t>Point</a:t>
                      </a:r>
                      <a:r>
                        <a:rPr lang="en-US" baseline="0" dirty="0" smtClean="0"/>
                        <a:t> pattern</a:t>
                      </a:r>
                      <a:endParaRPr lang="en-US" dirty="0"/>
                    </a:p>
                  </a:txBody>
                  <a:tcPr/>
                </a:tc>
              </a:tr>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Clustering</a:t>
                      </a:r>
                    </a:p>
                  </a:txBody>
                  <a:tcPr/>
                </a:tc>
                <a:tc hMerge="1">
                  <a:txBody>
                    <a:bodyPr/>
                    <a:lstStyle/>
                    <a:p>
                      <a:endParaRPr lang="en-US"/>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Cluster detection</a:t>
                      </a:r>
                    </a:p>
                  </a:txBody>
                  <a:tcPr/>
                </a:tc>
              </a:tr>
              <a:tr h="370840">
                <a:tc gridSpan="3">
                  <a:txBody>
                    <a:bodyPr/>
                    <a:lstStyle/>
                    <a:p>
                      <a:pPr algn="ctr"/>
                      <a:r>
                        <a:rPr lang="en-US" dirty="0" smtClean="0"/>
                        <a:t>Spatial autocorrelation</a:t>
                      </a:r>
                      <a:endParaRPr lang="en-US" dirty="0"/>
                    </a:p>
                  </a:txBody>
                  <a:tcPr/>
                </a:tc>
                <a:tc hMerge="1">
                  <a:txBody>
                    <a:bodyPr/>
                    <a:lstStyle/>
                    <a:p>
                      <a:endParaRPr lang="en-US"/>
                    </a:p>
                  </a:txBody>
                  <a:tcPr/>
                </a:tc>
                <a:tc hMerge="1">
                  <a:txBody>
                    <a:bodyPr/>
                    <a:lstStyle/>
                    <a:p>
                      <a:endParaRPr lang="en-US"/>
                    </a:p>
                  </a:txBody>
                  <a:tcPr/>
                </a:tc>
                <a:tc>
                  <a:txBody>
                    <a:bodyPr/>
                    <a:lstStyle/>
                    <a:p>
                      <a:r>
                        <a:rPr lang="en-US" dirty="0" smtClean="0"/>
                        <a:t>Cluster analysis</a:t>
                      </a:r>
                      <a:endParaRPr lang="en-US" dirty="0"/>
                    </a:p>
                  </a:txBody>
                  <a:tcPr/>
                </a:tc>
              </a:tr>
            </a:tbl>
          </a:graphicData>
        </a:graphic>
      </p:graphicFrame>
      <p:sp>
        <p:nvSpPr>
          <p:cNvPr id="5" name="TextBox 4"/>
          <p:cNvSpPr txBox="1"/>
          <p:nvPr/>
        </p:nvSpPr>
        <p:spPr>
          <a:xfrm>
            <a:off x="1828800" y="1214732"/>
            <a:ext cx="5123903" cy="461665"/>
          </a:xfrm>
          <a:prstGeom prst="rect">
            <a:avLst/>
          </a:prstGeom>
          <a:noFill/>
        </p:spPr>
        <p:txBody>
          <a:bodyPr wrap="none" rtlCol="0">
            <a:spAutoFit/>
          </a:bodyPr>
          <a:lstStyle/>
          <a:p>
            <a:r>
              <a:rPr lang="en-US" sz="2400" dirty="0" smtClean="0"/>
              <a:t>Related to </a:t>
            </a:r>
            <a:r>
              <a:rPr lang="en-US" sz="2400" dirty="0" smtClean="0">
                <a:solidFill>
                  <a:srgbClr val="FF0000"/>
                </a:solidFill>
              </a:rPr>
              <a:t>scale</a:t>
            </a:r>
            <a:r>
              <a:rPr lang="en-US" sz="2400" dirty="0" smtClean="0"/>
              <a:t> and </a:t>
            </a:r>
            <a:r>
              <a:rPr lang="en-US" sz="2400" dirty="0" smtClean="0">
                <a:solidFill>
                  <a:srgbClr val="FF0000"/>
                </a:solidFill>
              </a:rPr>
              <a:t>sampling methods </a:t>
            </a:r>
            <a:endParaRPr lang="en-US" sz="2400" dirty="0">
              <a:solidFill>
                <a:srgbClr val="FF0000"/>
              </a:solidFill>
            </a:endParaRPr>
          </a:p>
        </p:txBody>
      </p:sp>
    </p:spTree>
    <p:extLst>
      <p:ext uri="{BB962C8B-B14F-4D97-AF65-F5344CB8AC3E}">
        <p14:creationId xmlns:p14="http://schemas.microsoft.com/office/powerpoint/2010/main" val="129295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Point-level vs Point-process data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2304822"/>
              </p:ext>
            </p:extLst>
          </p:nvPr>
        </p:nvGraphicFramePr>
        <p:xfrm>
          <a:off x="457200" y="1371600"/>
          <a:ext cx="8229600" cy="4856480"/>
        </p:xfrm>
        <a:graphic>
          <a:graphicData uri="http://schemas.openxmlformats.org/drawingml/2006/table">
            <a:tbl>
              <a:tblPr firstRow="1" bandRow="1">
                <a:tableStyleId>{5C22544A-7EE6-4342-B048-85BDC9FD1C3A}</a:tableStyleId>
              </a:tblPr>
              <a:tblGrid>
                <a:gridCol w="2057400"/>
                <a:gridCol w="3429000"/>
                <a:gridCol w="2743200"/>
              </a:tblGrid>
              <a:tr h="370840">
                <a:tc>
                  <a:txBody>
                    <a:bodyPr/>
                    <a:lstStyle/>
                    <a:p>
                      <a:endParaRPr lang="en-US" dirty="0"/>
                    </a:p>
                  </a:txBody>
                  <a:tcPr/>
                </a:tc>
                <a:tc>
                  <a:txBody>
                    <a:bodyPr/>
                    <a:lstStyle/>
                    <a:p>
                      <a:r>
                        <a:rPr lang="en-US" dirty="0" smtClean="0"/>
                        <a:t>Point-level data</a:t>
                      </a:r>
                      <a:endParaRPr lang="en-US" dirty="0"/>
                    </a:p>
                  </a:txBody>
                  <a:tcPr/>
                </a:tc>
                <a:tc>
                  <a:txBody>
                    <a:bodyPr/>
                    <a:lstStyle/>
                    <a:p>
                      <a:r>
                        <a:rPr lang="en-US" smtClean="0"/>
                        <a:t>Point process</a:t>
                      </a:r>
                      <a:r>
                        <a:rPr lang="en-US" baseline="0" smtClean="0"/>
                        <a:t> data</a:t>
                      </a:r>
                      <a:endParaRPr lang="en-US" dirty="0"/>
                    </a:p>
                  </a:txBody>
                  <a:tcPr/>
                </a:tc>
              </a:tr>
              <a:tr h="370840">
                <a:tc>
                  <a:txBody>
                    <a:bodyPr/>
                    <a:lstStyle/>
                    <a:p>
                      <a:r>
                        <a:rPr lang="en-US" dirty="0" smtClean="0"/>
                        <a:t>Measurement</a:t>
                      </a:r>
                      <a:endParaRPr lang="en-US" dirty="0"/>
                    </a:p>
                  </a:txBody>
                  <a:tcPr/>
                </a:tc>
                <a:tc>
                  <a:txBody>
                    <a:bodyPr/>
                    <a:lstStyle/>
                    <a:p>
                      <a:r>
                        <a:rPr lang="en-US" dirty="0" smtClean="0"/>
                        <a:t>Could</a:t>
                      </a:r>
                      <a:r>
                        <a:rPr lang="en-US" baseline="0" dirty="0" smtClean="0"/>
                        <a:t> in principle be measured anywhere, but typically come at a limited number of observation locations.</a:t>
                      </a:r>
                      <a:endParaRPr lang="en-US" dirty="0"/>
                    </a:p>
                  </a:txBody>
                  <a:tcPr/>
                </a:tc>
                <a:tc>
                  <a:txBody>
                    <a:bodyPr/>
                    <a:lstStyle/>
                    <a:p>
                      <a:r>
                        <a:rPr lang="en-US" dirty="0" smtClean="0"/>
                        <a:t>Corresponds to case-ascertainment. </a:t>
                      </a:r>
                      <a:endParaRPr lang="en-US" dirty="0"/>
                    </a:p>
                  </a:txBody>
                  <a:tcPr/>
                </a:tc>
              </a:tr>
              <a:tr h="370840">
                <a:tc>
                  <a:txBody>
                    <a:bodyPr/>
                    <a:lstStyle/>
                    <a:p>
                      <a:r>
                        <a:rPr lang="en-US" dirty="0" smtClean="0"/>
                        <a:t>Locations</a:t>
                      </a:r>
                      <a:endParaRPr lang="en-US" dirty="0"/>
                    </a:p>
                  </a:txBody>
                  <a:tcPr/>
                </a:tc>
                <a:tc>
                  <a:txBody>
                    <a:bodyPr/>
                    <a:lstStyle/>
                    <a:p>
                      <a:r>
                        <a:rPr lang="en-US" dirty="0" smtClean="0"/>
                        <a:t>Sampled</a:t>
                      </a:r>
                      <a:r>
                        <a:rPr lang="en-US" baseline="0" dirty="0" smtClean="0"/>
                        <a:t> locations usually based on “representativeness” or random sampling. </a:t>
                      </a:r>
                      <a:endParaRPr lang="en-US" dirty="0"/>
                    </a:p>
                  </a:txBody>
                  <a:tcPr/>
                </a:tc>
                <a:tc>
                  <a:txBody>
                    <a:bodyPr/>
                    <a:lstStyle/>
                    <a:p>
                      <a:r>
                        <a:rPr lang="en-US" dirty="0" smtClean="0"/>
                        <a:t>Usually</a:t>
                      </a:r>
                      <a:r>
                        <a:rPr lang="en-US" baseline="0" dirty="0" smtClean="0"/>
                        <a:t> event locations (i.e. incident case) over a given time frame and study region. </a:t>
                      </a:r>
                      <a:endParaRPr lang="en-US" dirty="0"/>
                    </a:p>
                  </a:txBody>
                  <a:tcPr/>
                </a:tc>
              </a:tr>
              <a:tr h="370840">
                <a:tc>
                  <a:txBody>
                    <a:bodyPr/>
                    <a:lstStyle/>
                    <a:p>
                      <a:r>
                        <a:rPr lang="en-US" dirty="0" smtClean="0"/>
                        <a:t>Analytic</a:t>
                      </a:r>
                      <a:r>
                        <a:rPr lang="en-US" baseline="0" dirty="0" smtClean="0"/>
                        <a:t> objectives</a:t>
                      </a:r>
                      <a:endParaRPr lang="en-US" dirty="0"/>
                    </a:p>
                  </a:txBody>
                  <a:tcPr/>
                </a:tc>
                <a:tc>
                  <a:txBody>
                    <a:bodyPr/>
                    <a:lstStyle/>
                    <a:p>
                      <a:r>
                        <a:rPr lang="en-US" dirty="0" smtClean="0"/>
                        <a:t>Pattern of observation</a:t>
                      </a:r>
                      <a:r>
                        <a:rPr lang="en-US" baseline="0" dirty="0" smtClean="0"/>
                        <a:t> locations itself usually not of primary interest – rather to infer aspects of the variable that have not been measured (i.e. prevalence over larger study area)</a:t>
                      </a:r>
                      <a:endParaRPr lang="en-US" dirty="0"/>
                    </a:p>
                  </a:txBody>
                  <a:tcPr/>
                </a:tc>
                <a:tc>
                  <a:txBody>
                    <a:bodyPr/>
                    <a:lstStyle/>
                    <a:p>
                      <a:r>
                        <a:rPr lang="en-US" dirty="0" smtClean="0"/>
                        <a:t>Determine whether the pattern </a:t>
                      </a:r>
                      <a:r>
                        <a:rPr lang="en-US" baseline="0" dirty="0" smtClean="0"/>
                        <a:t>of event locations contains clusters of events with increased risk of disease.</a:t>
                      </a:r>
                      <a:endParaRPr lang="en-US" dirty="0"/>
                    </a:p>
                  </a:txBody>
                  <a:tcPr/>
                </a:tc>
              </a:tr>
              <a:tr h="370840">
                <a:tc>
                  <a:txBody>
                    <a:bodyPr/>
                    <a:lstStyle/>
                    <a:p>
                      <a:r>
                        <a:rPr lang="en-US" dirty="0" smtClean="0"/>
                        <a:t>Outcome</a:t>
                      </a:r>
                      <a:endParaRPr lang="en-US" dirty="0"/>
                    </a:p>
                  </a:txBody>
                  <a:tcPr/>
                </a:tc>
                <a:tc>
                  <a:txBody>
                    <a:bodyPr/>
                    <a:lstStyle/>
                    <a:p>
                      <a:r>
                        <a:rPr lang="en-US" dirty="0" smtClean="0"/>
                        <a:t>Prevalence/Incidence</a:t>
                      </a:r>
                      <a:r>
                        <a:rPr lang="en-US" baseline="0" dirty="0" smtClean="0"/>
                        <a:t> (count)</a:t>
                      </a:r>
                      <a:endParaRPr lang="en-US" dirty="0"/>
                    </a:p>
                  </a:txBody>
                  <a:tcPr/>
                </a:tc>
                <a:tc>
                  <a:txBody>
                    <a:bodyPr/>
                    <a:lstStyle/>
                    <a:p>
                      <a:r>
                        <a:rPr lang="en-US" dirty="0" smtClean="0"/>
                        <a:t>Density</a:t>
                      </a:r>
                      <a:endParaRPr lang="en-US" dirty="0"/>
                    </a:p>
                  </a:txBody>
                  <a:tcPr/>
                </a:tc>
              </a:tr>
            </a:tbl>
          </a:graphicData>
        </a:graphic>
      </p:graphicFrame>
    </p:spTree>
    <p:extLst>
      <p:ext uri="{BB962C8B-B14F-4D97-AF65-F5344CB8AC3E}">
        <p14:creationId xmlns:p14="http://schemas.microsoft.com/office/powerpoint/2010/main" val="1544960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a:bodyPr>
          <a:lstStyle/>
          <a:p>
            <a:pPr lvl="1"/>
            <a:r>
              <a:rPr lang="en-GB" dirty="0" smtClean="0"/>
              <a:t>Overview of cluster analysis</a:t>
            </a:r>
          </a:p>
          <a:p>
            <a:pPr lvl="2"/>
            <a:r>
              <a:rPr lang="en-GB" dirty="0" smtClean="0"/>
              <a:t>First- and second-order properties</a:t>
            </a:r>
            <a:endParaRPr lang="en-US" dirty="0" smtClean="0"/>
          </a:p>
          <a:p>
            <a:pPr lvl="2"/>
            <a:r>
              <a:rPr lang="en-GB" dirty="0" smtClean="0"/>
              <a:t>Stationary and Isotropy</a:t>
            </a:r>
          </a:p>
          <a:p>
            <a:pPr lvl="1"/>
            <a:r>
              <a:rPr lang="en-GB" dirty="0" smtClean="0"/>
              <a:t>Global measures of clustering </a:t>
            </a:r>
          </a:p>
          <a:p>
            <a:pPr lvl="2"/>
            <a:r>
              <a:rPr lang="en-GB" dirty="0" smtClean="0"/>
              <a:t>Moran’s I, Ripley’s K function</a:t>
            </a:r>
          </a:p>
          <a:p>
            <a:pPr lvl="1"/>
            <a:r>
              <a:rPr lang="en-GB" dirty="0" smtClean="0"/>
              <a:t>Local measures of clustering</a:t>
            </a:r>
          </a:p>
          <a:p>
            <a:pPr lvl="2"/>
            <a:r>
              <a:rPr lang="en-GB" dirty="0" smtClean="0"/>
              <a:t>Local Moran’s, scan statistics</a:t>
            </a:r>
          </a:p>
          <a:p>
            <a:pPr lvl="1"/>
            <a:r>
              <a:rPr lang="en-GB" dirty="0" smtClean="0"/>
              <a:t>Theory </a:t>
            </a:r>
            <a:r>
              <a:rPr lang="en-GB" dirty="0"/>
              <a:t>of spatial point </a:t>
            </a:r>
            <a:r>
              <a:rPr lang="en-GB" dirty="0" smtClean="0"/>
              <a:t>processes &amp; hypothesis testing</a:t>
            </a:r>
            <a:endParaRPr lang="en-US" dirty="0"/>
          </a:p>
        </p:txBody>
      </p:sp>
    </p:spTree>
    <p:extLst>
      <p:ext uri="{BB962C8B-B14F-4D97-AF65-F5344CB8AC3E}">
        <p14:creationId xmlns:p14="http://schemas.microsoft.com/office/powerpoint/2010/main" val="280338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1850</TotalTime>
  <Words>3440</Words>
  <Application>Microsoft Office PowerPoint</Application>
  <PresentationFormat>On-screen Show (4:3)</PresentationFormat>
  <Paragraphs>378</Paragraphs>
  <Slides>61</Slides>
  <Notes>16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Analyzing spatial clustering</vt:lpstr>
      <vt:lpstr>What is clustering?</vt:lpstr>
      <vt:lpstr>What is clustering?</vt:lpstr>
      <vt:lpstr>Review</vt:lpstr>
      <vt:lpstr>Review</vt:lpstr>
      <vt:lpstr>Review</vt:lpstr>
      <vt:lpstr>Terminology and overlap</vt:lpstr>
      <vt:lpstr>Point-level vs Point-process data</vt:lpstr>
      <vt:lpstr>Content</vt:lpstr>
      <vt:lpstr>Aims of cluster analysis</vt:lpstr>
      <vt:lpstr>Ways to define clustering</vt:lpstr>
      <vt:lpstr>PowerPoint Presentation</vt:lpstr>
      <vt:lpstr>Key statistical concepts</vt:lpstr>
      <vt:lpstr>Stationary and Isotropy</vt:lpstr>
      <vt:lpstr>Variation amongst attribute values</vt:lpstr>
      <vt:lpstr>First-order characteristics (macro) </vt:lpstr>
      <vt:lpstr>Second-order properties  (meso-/micro-)</vt:lpstr>
      <vt:lpstr>Aim of lecture</vt:lpstr>
      <vt:lpstr>Main types of tests for spatial clusters</vt:lpstr>
      <vt:lpstr>Data</vt:lpstr>
      <vt:lpstr>Global tests for spatial clustering using point-level and area data</vt:lpstr>
      <vt:lpstr>Types of data &amp; underlying assumptions</vt:lpstr>
      <vt:lpstr>Defining neighbors</vt:lpstr>
      <vt:lpstr>Defining spatial weights</vt:lpstr>
      <vt:lpstr>Moran’s I statistic</vt:lpstr>
      <vt:lpstr>Correlogram of Moran’s I</vt:lpstr>
      <vt:lpstr>Local tests for spatial clustering using point-level and area data </vt:lpstr>
      <vt:lpstr>Local Indicators of Spatial Association (LISAs)</vt:lpstr>
      <vt:lpstr>Local Moran’s</vt:lpstr>
      <vt:lpstr>PowerPoint Presentation</vt:lpstr>
      <vt:lpstr>Hypothesis testing</vt:lpstr>
      <vt:lpstr>Practical Part I: Methods for point-level data</vt:lpstr>
      <vt:lpstr>Introduction to point processes</vt:lpstr>
      <vt:lpstr>Properties of spatial point patterns</vt:lpstr>
      <vt:lpstr>PowerPoint Presentation</vt:lpstr>
      <vt:lpstr>What is a point process?</vt:lpstr>
      <vt:lpstr>Components of a point process</vt:lpstr>
      <vt:lpstr>Complete spatial randomness (CSR)</vt:lpstr>
      <vt:lpstr>CSR II</vt:lpstr>
      <vt:lpstr>HPP vs IPP</vt:lpstr>
      <vt:lpstr>Edge effects</vt:lpstr>
      <vt:lpstr>Global tests for spatial clustering using point (event) data</vt:lpstr>
      <vt:lpstr>Ripley’s K function</vt:lpstr>
      <vt:lpstr>PowerPoint Presentation</vt:lpstr>
      <vt:lpstr>Spatial clustering of malaria in Kenya </vt:lpstr>
      <vt:lpstr>V-shaped valleys</vt:lpstr>
      <vt:lpstr>U-shaped valleys</vt:lpstr>
      <vt:lpstr>Limitations</vt:lpstr>
      <vt:lpstr>Difference in K-functions</vt:lpstr>
      <vt:lpstr>Hypothesis testing</vt:lpstr>
      <vt:lpstr>Practical Part IIa: Global cluster detection</vt:lpstr>
      <vt:lpstr>Local tests for spatial clustering using point process data</vt:lpstr>
      <vt:lpstr>Spatial scan statistics</vt:lpstr>
      <vt:lpstr>Kulldorff’s spatial scan statistic</vt:lpstr>
      <vt:lpstr>PowerPoint Presentation</vt:lpstr>
      <vt:lpstr>PowerPoint Presentation</vt:lpstr>
      <vt:lpstr>Data input</vt:lpstr>
      <vt:lpstr>Common SatScan models</vt:lpstr>
      <vt:lpstr>PowerPoint Presentation</vt:lpstr>
      <vt:lpstr>Interpretation of spatial clusters</vt:lpstr>
      <vt:lpstr>Practical Part IIb: Cluster analysis with point process data</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Jennifer L</dc:creator>
  <cp:lastModifiedBy>Smith, Jennifer L</cp:lastModifiedBy>
  <cp:revision>378</cp:revision>
  <dcterms:created xsi:type="dcterms:W3CDTF">2015-09-01T17:40:55Z</dcterms:created>
  <dcterms:modified xsi:type="dcterms:W3CDTF">2015-10-21T18:39:51Z</dcterms:modified>
</cp:coreProperties>
</file>