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9" r:id="rId1"/>
  </p:sldMasterIdLst>
  <p:notesMasterIdLst>
    <p:notesMasterId r:id="rId31"/>
  </p:notesMasterIdLst>
  <p:handoutMasterIdLst>
    <p:handoutMasterId r:id="rId32"/>
  </p:handoutMasterIdLst>
  <p:sldIdLst>
    <p:sldId id="297" r:id="rId2"/>
    <p:sldId id="386" r:id="rId3"/>
    <p:sldId id="303" r:id="rId4"/>
    <p:sldId id="324" r:id="rId5"/>
    <p:sldId id="389" r:id="rId6"/>
    <p:sldId id="390" r:id="rId7"/>
    <p:sldId id="387" r:id="rId8"/>
    <p:sldId id="388" r:id="rId9"/>
    <p:sldId id="394" r:id="rId10"/>
    <p:sldId id="391" r:id="rId11"/>
    <p:sldId id="392" r:id="rId12"/>
    <p:sldId id="393" r:id="rId13"/>
    <p:sldId id="395" r:id="rId14"/>
    <p:sldId id="396" r:id="rId15"/>
    <p:sldId id="348" r:id="rId16"/>
    <p:sldId id="397" r:id="rId17"/>
    <p:sldId id="398" r:id="rId18"/>
    <p:sldId id="399" r:id="rId19"/>
    <p:sldId id="400" r:id="rId20"/>
    <p:sldId id="402" r:id="rId21"/>
    <p:sldId id="403" r:id="rId22"/>
    <p:sldId id="407" r:id="rId23"/>
    <p:sldId id="404" r:id="rId24"/>
    <p:sldId id="410" r:id="rId25"/>
    <p:sldId id="401" r:id="rId26"/>
    <p:sldId id="408" r:id="rId27"/>
    <p:sldId id="409" r:id="rId28"/>
    <p:sldId id="405" r:id="rId29"/>
    <p:sldId id="406" r:id="rId30"/>
  </p:sldIdLst>
  <p:sldSz cx="9144000" cy="6858000" type="letter"/>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E40C4A-7B9A-7141-BC06-505A4B644ECD}" v="1" dt="2021-11-30T07:00:02.0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6327" autoAdjust="0"/>
  </p:normalViewPr>
  <p:slideViewPr>
    <p:cSldViewPr>
      <p:cViewPr varScale="1">
        <p:scale>
          <a:sx n="128" d="100"/>
          <a:sy n="128" d="100"/>
        </p:scale>
        <p:origin x="1704" y="176"/>
      </p:cViewPr>
      <p:guideLst>
        <p:guide orient="horz" pos="2160"/>
        <p:guide pos="2880"/>
      </p:guideLst>
    </p:cSldViewPr>
  </p:slideViewPr>
  <p:outlineViewPr>
    <p:cViewPr>
      <p:scale>
        <a:sx n="33" d="100"/>
        <a:sy n="33" d="100"/>
      </p:scale>
      <p:origin x="0" y="44952"/>
    </p:cViewPr>
  </p:outlineViewPr>
  <p:notesTextViewPr>
    <p:cViewPr>
      <p:scale>
        <a:sx n="100" d="100"/>
        <a:sy n="100" d="100"/>
      </p:scale>
      <p:origin x="0" y="0"/>
    </p:cViewPr>
  </p:notesTextViewPr>
  <p:sorterViewPr>
    <p:cViewPr>
      <p:scale>
        <a:sx n="100" d="100"/>
        <a:sy n="100" d="100"/>
      </p:scale>
      <p:origin x="0" y="140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Kohn" userId="c3376dac-7ebc-48bd-84d2-e80c388bcae0" providerId="ADAL" clId="{53E40C4A-7B9A-7141-BC06-505A4B644ECD}"/>
    <pc:docChg chg="custSel modSld">
      <pc:chgData name="Michael Kohn" userId="c3376dac-7ebc-48bd-84d2-e80c388bcae0" providerId="ADAL" clId="{53E40C4A-7B9A-7141-BC06-505A4B644ECD}" dt="2021-11-30T07:01:18.320" v="71" actId="478"/>
      <pc:docMkLst>
        <pc:docMk/>
      </pc:docMkLst>
      <pc:sldChg chg="modSp mod">
        <pc:chgData name="Michael Kohn" userId="c3376dac-7ebc-48bd-84d2-e80c388bcae0" providerId="ADAL" clId="{53E40C4A-7B9A-7141-BC06-505A4B644ECD}" dt="2021-11-30T06:58:22.848" v="13" actId="20577"/>
        <pc:sldMkLst>
          <pc:docMk/>
          <pc:sldMk cId="714989740" sldId="397"/>
        </pc:sldMkLst>
        <pc:spChg chg="mod">
          <ac:chgData name="Michael Kohn" userId="c3376dac-7ebc-48bd-84d2-e80c388bcae0" providerId="ADAL" clId="{53E40C4A-7B9A-7141-BC06-505A4B644ECD}" dt="2021-11-30T06:58:22.848" v="13" actId="20577"/>
          <ac:spMkLst>
            <pc:docMk/>
            <pc:sldMk cId="714989740" sldId="397"/>
            <ac:spMk id="73729" creationId="{00000000-0000-0000-0000-000000000000}"/>
          </ac:spMkLst>
        </pc:spChg>
      </pc:sldChg>
      <pc:sldChg chg="modSp mod">
        <pc:chgData name="Michael Kohn" userId="c3376dac-7ebc-48bd-84d2-e80c388bcae0" providerId="ADAL" clId="{53E40C4A-7B9A-7141-BC06-505A4B644ECD}" dt="2021-11-30T06:58:51.816" v="28" actId="20577"/>
        <pc:sldMkLst>
          <pc:docMk/>
          <pc:sldMk cId="1453297242" sldId="399"/>
        </pc:sldMkLst>
        <pc:spChg chg="mod">
          <ac:chgData name="Michael Kohn" userId="c3376dac-7ebc-48bd-84d2-e80c388bcae0" providerId="ADAL" clId="{53E40C4A-7B9A-7141-BC06-505A4B644ECD}" dt="2021-11-30T06:58:51.816" v="28" actId="20577"/>
          <ac:spMkLst>
            <pc:docMk/>
            <pc:sldMk cId="1453297242" sldId="399"/>
            <ac:spMk id="75777" creationId="{00000000-0000-0000-0000-000000000000}"/>
          </ac:spMkLst>
        </pc:spChg>
      </pc:sldChg>
      <pc:sldChg chg="modSp mod">
        <pc:chgData name="Michael Kohn" userId="c3376dac-7ebc-48bd-84d2-e80c388bcae0" providerId="ADAL" clId="{53E40C4A-7B9A-7141-BC06-505A4B644ECD}" dt="2021-11-30T07:00:02.011" v="70"/>
        <pc:sldMkLst>
          <pc:docMk/>
          <pc:sldMk cId="2753693382" sldId="402"/>
        </pc:sldMkLst>
        <pc:spChg chg="mod">
          <ac:chgData name="Michael Kohn" userId="c3376dac-7ebc-48bd-84d2-e80c388bcae0" providerId="ADAL" clId="{53E40C4A-7B9A-7141-BC06-505A4B644ECD}" dt="2021-11-30T07:00:02.011" v="70"/>
          <ac:spMkLst>
            <pc:docMk/>
            <pc:sldMk cId="2753693382" sldId="402"/>
            <ac:spMk id="78850" creationId="{00000000-0000-0000-0000-000000000000}"/>
          </ac:spMkLst>
        </pc:spChg>
      </pc:sldChg>
      <pc:sldChg chg="delSp mod">
        <pc:chgData name="Michael Kohn" userId="c3376dac-7ebc-48bd-84d2-e80c388bcae0" providerId="ADAL" clId="{53E40C4A-7B9A-7141-BC06-505A4B644ECD}" dt="2021-11-30T07:01:18.320" v="71" actId="478"/>
        <pc:sldMkLst>
          <pc:docMk/>
          <pc:sldMk cId="2962960626" sldId="406"/>
        </pc:sldMkLst>
        <pc:spChg chg="del">
          <ac:chgData name="Michael Kohn" userId="c3376dac-7ebc-48bd-84d2-e80c388bcae0" providerId="ADAL" clId="{53E40C4A-7B9A-7141-BC06-505A4B644ECD}" dt="2021-11-30T07:01:18.320" v="71" actId="478"/>
          <ac:spMkLst>
            <pc:docMk/>
            <pc:sldMk cId="2962960626" sldId="406"/>
            <ac:spMk id="2" creationId="{460DD799-2F0F-4552-AC4C-FC6D3E068AA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590DFBE4-844D-434F-8168-6B3338A59477}"/>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38915" name="Rectangle 3">
            <a:extLst>
              <a:ext uri="{FF2B5EF4-FFF2-40B4-BE49-F238E27FC236}">
                <a16:creationId xmlns:a16="http://schemas.microsoft.com/office/drawing/2014/main" id="{4F12FA05-0AAB-4946-B417-1BBDD51BDB31}"/>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ea typeface="+mn-ea"/>
                <a:cs typeface="+mn-cs"/>
              </a:defRPr>
            </a:lvl1pPr>
          </a:lstStyle>
          <a:p>
            <a:pPr>
              <a:defRPr/>
            </a:pPr>
            <a:endParaRPr lang="en-US"/>
          </a:p>
        </p:txBody>
      </p:sp>
      <p:sp>
        <p:nvSpPr>
          <p:cNvPr id="38916" name="Rectangle 4">
            <a:extLst>
              <a:ext uri="{FF2B5EF4-FFF2-40B4-BE49-F238E27FC236}">
                <a16:creationId xmlns:a16="http://schemas.microsoft.com/office/drawing/2014/main" id="{6377E454-2324-4FD7-94F4-07AFC18626AA}"/>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38917" name="Rectangle 5">
            <a:extLst>
              <a:ext uri="{FF2B5EF4-FFF2-40B4-BE49-F238E27FC236}">
                <a16:creationId xmlns:a16="http://schemas.microsoft.com/office/drawing/2014/main" id="{544BAEA9-061B-4909-AD59-0BA610EEBE63}"/>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9F0454B-8F66-4811-82F5-25E7A35E96FD}" type="slidenum">
              <a:rPr lang="en-US" altLang="en-US"/>
              <a:pPr/>
              <a:t>‹#›</a:t>
            </a:fld>
            <a:endParaRPr lang="en-US" altLang="en-US"/>
          </a:p>
        </p:txBody>
      </p:sp>
    </p:spTree>
    <p:extLst>
      <p:ext uri="{BB962C8B-B14F-4D97-AF65-F5344CB8AC3E}">
        <p14:creationId xmlns:p14="http://schemas.microsoft.com/office/powerpoint/2010/main" val="14968647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DA186DA1-D11B-44F3-BEBD-BFB62047C174}"/>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19459" name="Rectangle 3">
            <a:extLst>
              <a:ext uri="{FF2B5EF4-FFF2-40B4-BE49-F238E27FC236}">
                <a16:creationId xmlns:a16="http://schemas.microsoft.com/office/drawing/2014/main" id="{427F13FE-4615-4F60-AF54-04DE1A6E02CC}"/>
              </a:ext>
            </a:extLst>
          </p:cNvPr>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ea typeface="+mn-ea"/>
                <a:cs typeface="+mn-cs"/>
              </a:defRPr>
            </a:lvl1pPr>
          </a:lstStyle>
          <a:p>
            <a:pPr>
              <a:defRPr/>
            </a:pPr>
            <a:endParaRPr lang="en-US"/>
          </a:p>
        </p:txBody>
      </p:sp>
      <p:sp>
        <p:nvSpPr>
          <p:cNvPr id="15364" name="Rectangle 4">
            <a:extLst>
              <a:ext uri="{FF2B5EF4-FFF2-40B4-BE49-F238E27FC236}">
                <a16:creationId xmlns:a16="http://schemas.microsoft.com/office/drawing/2014/main" id="{5DDA3711-7101-4C7D-B0EB-67EACCED8929}"/>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9461" name="Rectangle 5">
            <a:extLst>
              <a:ext uri="{FF2B5EF4-FFF2-40B4-BE49-F238E27FC236}">
                <a16:creationId xmlns:a16="http://schemas.microsoft.com/office/drawing/2014/main" id="{854FF8BF-EFEB-439D-83AA-9485D30FFF6B}"/>
              </a:ext>
            </a:extLst>
          </p:cNvPr>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462" name="Rectangle 6">
            <a:extLst>
              <a:ext uri="{FF2B5EF4-FFF2-40B4-BE49-F238E27FC236}">
                <a16:creationId xmlns:a16="http://schemas.microsoft.com/office/drawing/2014/main" id="{3C86E150-0B00-44AA-897A-C3D8B0F52E9D}"/>
              </a:ext>
            </a:extLst>
          </p:cNvPr>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19463" name="Rectangle 7">
            <a:extLst>
              <a:ext uri="{FF2B5EF4-FFF2-40B4-BE49-F238E27FC236}">
                <a16:creationId xmlns:a16="http://schemas.microsoft.com/office/drawing/2014/main" id="{98AA6AFC-E048-4EC0-B8B8-2C042852987D}"/>
              </a:ext>
            </a:extLst>
          </p:cNvPr>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A886501-BDEB-4767-A501-69751EF3A061}" type="slidenum">
              <a:rPr lang="en-US" altLang="en-US"/>
              <a:pPr/>
              <a:t>‹#›</a:t>
            </a:fld>
            <a:endParaRPr lang="en-US" altLang="en-US"/>
          </a:p>
        </p:txBody>
      </p:sp>
    </p:spTree>
    <p:extLst>
      <p:ext uri="{BB962C8B-B14F-4D97-AF65-F5344CB8AC3E}">
        <p14:creationId xmlns:p14="http://schemas.microsoft.com/office/powerpoint/2010/main" val="325880751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a:extLst>
              <a:ext uri="{FF2B5EF4-FFF2-40B4-BE49-F238E27FC236}">
                <a16:creationId xmlns:a16="http://schemas.microsoft.com/office/drawing/2014/main" id="{DB5E5DB4-39A4-42A5-A0BE-DDE06E4A8FA8}"/>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0D145744-D4E8-4BB8-ABF1-A00E1E9A428C}" type="slidenum">
              <a:rPr lang="en-US" altLang="en-US" sz="1200"/>
              <a:pPr/>
              <a:t>1</a:t>
            </a:fld>
            <a:endParaRPr lang="en-US" altLang="en-US" sz="1200"/>
          </a:p>
        </p:txBody>
      </p:sp>
      <p:sp>
        <p:nvSpPr>
          <p:cNvPr id="17410" name="Rectangle 2">
            <a:extLst>
              <a:ext uri="{FF2B5EF4-FFF2-40B4-BE49-F238E27FC236}">
                <a16:creationId xmlns:a16="http://schemas.microsoft.com/office/drawing/2014/main" id="{6613771F-0918-41CC-9838-4C5A0BEA377A}"/>
              </a:ext>
            </a:extLst>
          </p:cNvPr>
          <p:cNvSpPr>
            <a:spLocks noGrp="1" noRot="1" noChangeAspect="1" noChangeArrowheads="1" noTextEdit="1"/>
          </p:cNvSpPr>
          <p:nvPr>
            <p:ph type="sldImg"/>
          </p:nvPr>
        </p:nvSpPr>
        <p:spPr>
          <a:ln/>
        </p:spPr>
      </p:sp>
      <p:sp>
        <p:nvSpPr>
          <p:cNvPr id="17411" name="Rectangle 3">
            <a:extLst>
              <a:ext uri="{FF2B5EF4-FFF2-40B4-BE49-F238E27FC236}">
                <a16:creationId xmlns:a16="http://schemas.microsoft.com/office/drawing/2014/main" id="{8C58F8B5-DEBA-4278-9E68-CC21534DC982}"/>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7BF583BD-821B-8840-B89F-D516685F618C}" type="slidenum">
              <a:rPr lang="en-US" sz="1200"/>
              <a:pPr/>
              <a:t>10</a:t>
            </a:fld>
            <a:endParaRPr lang="en-US" sz="1200"/>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3E015375-D0C4-E246-8CB6-0A325DADE98F}" type="slidenum">
              <a:rPr lang="en-US" sz="1200"/>
              <a:pPr/>
              <a:t>11</a:t>
            </a:fld>
            <a:endParaRPr lang="en-US" sz="1200"/>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6A11688D-A121-164B-8B49-3957C1121053}" type="slidenum">
              <a:rPr lang="en-US" sz="1200"/>
              <a:pPr/>
              <a:t>12</a:t>
            </a:fld>
            <a:endParaRPr lang="en-US" sz="1200"/>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7">
            <a:extLst>
              <a:ext uri="{FF2B5EF4-FFF2-40B4-BE49-F238E27FC236}">
                <a16:creationId xmlns:a16="http://schemas.microsoft.com/office/drawing/2014/main" id="{4A4E7378-1100-465E-A4D1-CCC0722AE849}"/>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7189AABE-35B6-4965-B5A2-1E971568355C}" type="slidenum">
              <a:rPr lang="en-US" altLang="en-US" sz="1200"/>
              <a:pPr/>
              <a:t>15</a:t>
            </a:fld>
            <a:endParaRPr lang="en-US" altLang="en-US" sz="1200"/>
          </a:p>
        </p:txBody>
      </p:sp>
      <p:sp>
        <p:nvSpPr>
          <p:cNvPr id="41986" name="Rectangle 2">
            <a:extLst>
              <a:ext uri="{FF2B5EF4-FFF2-40B4-BE49-F238E27FC236}">
                <a16:creationId xmlns:a16="http://schemas.microsoft.com/office/drawing/2014/main" id="{88151A75-98C7-4FC6-818F-51382F5AD046}"/>
              </a:ext>
            </a:extLst>
          </p:cNvPr>
          <p:cNvSpPr>
            <a:spLocks noGrp="1" noRot="1" noChangeAspect="1" noChangeArrowheads="1" noTextEdit="1"/>
          </p:cNvSpPr>
          <p:nvPr>
            <p:ph type="sldImg"/>
          </p:nvPr>
        </p:nvSpPr>
        <p:spPr>
          <a:ln/>
        </p:spPr>
      </p:sp>
      <p:sp>
        <p:nvSpPr>
          <p:cNvPr id="41987" name="Rectangle 3">
            <a:extLst>
              <a:ext uri="{FF2B5EF4-FFF2-40B4-BE49-F238E27FC236}">
                <a16:creationId xmlns:a16="http://schemas.microsoft.com/office/drawing/2014/main" id="{3599B800-F2FF-4BAE-A55E-2A946F2DA774}"/>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Slide Image Placeholder 1"/>
          <p:cNvSpPr>
            <a:spLocks noGrp="1" noRot="1" noChangeAspect="1"/>
          </p:cNvSpPr>
          <p:nvPr>
            <p:ph type="sldImg"/>
          </p:nvPr>
        </p:nvSpPr>
        <p:spPr>
          <a:ln/>
        </p:spPr>
      </p:sp>
      <p:sp>
        <p:nvSpPr>
          <p:cNvPr id="101378"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ea typeface="ＭＳ Ｐゴシック" charset="0"/>
              <a:cs typeface="ＭＳ Ｐゴシック" charset="0"/>
            </a:endParaRPr>
          </a:p>
        </p:txBody>
      </p:sp>
      <p:sp>
        <p:nvSpPr>
          <p:cNvPr id="101379"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125A8339-CF43-284B-B3BF-6AFC141D5B2A}" type="slidenum">
              <a:rPr lang="en-US" sz="1200"/>
              <a:pPr/>
              <a:t>16</a:t>
            </a:fld>
            <a:endParaRPr 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Slide Image Placeholder 1"/>
          <p:cNvSpPr>
            <a:spLocks noGrp="1" noRot="1" noChangeAspect="1"/>
          </p:cNvSpPr>
          <p:nvPr>
            <p:ph type="sldImg"/>
          </p:nvPr>
        </p:nvSpPr>
        <p:spPr>
          <a:ln/>
        </p:spPr>
      </p:sp>
      <p:sp>
        <p:nvSpPr>
          <p:cNvPr id="102402"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2403"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7F9731DA-BCA8-084B-BC39-CBE5DB6F2222}" type="slidenum">
              <a:rPr lang="en-US" sz="1200"/>
              <a:pPr/>
              <a:t>17</a:t>
            </a:fld>
            <a:endParaRPr lang="en-US"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Slide Image Placeholder 1"/>
          <p:cNvSpPr>
            <a:spLocks noGrp="1" noRot="1" noChangeAspect="1"/>
          </p:cNvSpPr>
          <p:nvPr>
            <p:ph type="sldImg"/>
          </p:nvPr>
        </p:nvSpPr>
        <p:spPr>
          <a:ln/>
        </p:spPr>
      </p:sp>
      <p:sp>
        <p:nvSpPr>
          <p:cNvPr id="10342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342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012EE4C4-796B-3D46-85E3-FF00C667E032}" type="slidenum">
              <a:rPr lang="en-US" sz="1200"/>
              <a:pPr/>
              <a:t>18</a:t>
            </a:fld>
            <a:endParaRPr lang="en-US"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Slide Image Placeholder 1"/>
          <p:cNvSpPr>
            <a:spLocks noGrp="1" noRot="1" noChangeAspect="1"/>
          </p:cNvSpPr>
          <p:nvPr>
            <p:ph type="sldImg"/>
          </p:nvPr>
        </p:nvSpPr>
        <p:spPr>
          <a:ln/>
        </p:spPr>
      </p:sp>
      <p:sp>
        <p:nvSpPr>
          <p:cNvPr id="104450"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4451"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03245AD3-B284-A845-8DD7-E9B38DFD19A6}" type="slidenum">
              <a:rPr lang="en-US" sz="1200"/>
              <a:pPr/>
              <a:t>19</a:t>
            </a:fld>
            <a:endParaRPr lang="en-US"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Slide Image Placeholder 1"/>
          <p:cNvSpPr>
            <a:spLocks noGrp="1" noRot="1" noChangeAspect="1"/>
          </p:cNvSpPr>
          <p:nvPr>
            <p:ph type="sldImg"/>
          </p:nvPr>
        </p:nvSpPr>
        <p:spPr>
          <a:ln/>
        </p:spPr>
      </p:sp>
      <p:sp>
        <p:nvSpPr>
          <p:cNvPr id="106498"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6499"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1C42D69E-DB85-7348-9C2F-F15188252CFB}" type="slidenum">
              <a:rPr lang="en-US" sz="1200"/>
              <a:pPr/>
              <a:t>20</a:t>
            </a:fld>
            <a:endParaRPr lang="en-US"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Slide Image Placeholder 1"/>
          <p:cNvSpPr>
            <a:spLocks noGrp="1" noRot="1" noChangeAspect="1"/>
          </p:cNvSpPr>
          <p:nvPr>
            <p:ph type="sldImg"/>
          </p:nvPr>
        </p:nvSpPr>
        <p:spPr>
          <a:ln/>
        </p:spPr>
      </p:sp>
      <p:sp>
        <p:nvSpPr>
          <p:cNvPr id="107522"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7523"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A8EB2B84-B14F-DA48-91CA-A98719B36DC1}" type="slidenum">
              <a:rPr lang="en-US" sz="1200"/>
              <a:pPr/>
              <a:t>21</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37A55794-2D7C-894D-AE4C-C6C08D6299D4}" type="slidenum">
              <a:rPr lang="en-US" sz="1200"/>
              <a:pPr/>
              <a:t>2</a:t>
            </a:fld>
            <a:endParaRPr lang="en-US" sz="1200"/>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Slide Image Placeholder 1"/>
          <p:cNvSpPr>
            <a:spLocks noGrp="1" noRot="1" noChangeAspect="1"/>
          </p:cNvSpPr>
          <p:nvPr>
            <p:ph type="sldImg"/>
          </p:nvPr>
        </p:nvSpPr>
        <p:spPr>
          <a:ln/>
        </p:spPr>
      </p:sp>
      <p:sp>
        <p:nvSpPr>
          <p:cNvPr id="10854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854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D643E4C8-A1FB-D446-8C3E-43DB9D2A0145}" type="slidenum">
              <a:rPr lang="en-US" sz="1200"/>
              <a:pPr/>
              <a:t>23</a:t>
            </a:fld>
            <a:endParaRPr lang="en-US" sz="12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Slide Image Placeholder 1"/>
          <p:cNvSpPr>
            <a:spLocks noGrp="1" noRot="1" noChangeAspect="1"/>
          </p:cNvSpPr>
          <p:nvPr>
            <p:ph type="sldImg"/>
          </p:nvPr>
        </p:nvSpPr>
        <p:spPr>
          <a:ln/>
        </p:spPr>
      </p:sp>
      <p:sp>
        <p:nvSpPr>
          <p:cNvPr id="105474"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5475"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0C19AB75-A910-EA48-9FA6-4B13B3DF3817}" type="slidenum">
              <a:rPr lang="en-US" sz="1200"/>
              <a:pPr/>
              <a:t>24</a:t>
            </a:fld>
            <a:endParaRPr lang="en-US" sz="1200"/>
          </a:p>
        </p:txBody>
      </p:sp>
    </p:spTree>
    <p:extLst>
      <p:ext uri="{BB962C8B-B14F-4D97-AF65-F5344CB8AC3E}">
        <p14:creationId xmlns:p14="http://schemas.microsoft.com/office/powerpoint/2010/main" val="26622744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Slide Image Placeholder 1"/>
          <p:cNvSpPr>
            <a:spLocks noGrp="1" noRot="1" noChangeAspect="1"/>
          </p:cNvSpPr>
          <p:nvPr>
            <p:ph type="sldImg"/>
          </p:nvPr>
        </p:nvSpPr>
        <p:spPr>
          <a:ln/>
        </p:spPr>
      </p:sp>
      <p:sp>
        <p:nvSpPr>
          <p:cNvPr id="105474"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5475"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0C19AB75-A910-EA48-9FA6-4B13B3DF3817}" type="slidenum">
              <a:rPr lang="en-US" sz="1200"/>
              <a:pPr/>
              <a:t>25</a:t>
            </a:fld>
            <a:endParaRPr lang="en-US" sz="12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Slide Image Placeholder 1"/>
          <p:cNvSpPr>
            <a:spLocks noGrp="1" noRot="1" noChangeAspect="1"/>
          </p:cNvSpPr>
          <p:nvPr>
            <p:ph type="sldImg"/>
          </p:nvPr>
        </p:nvSpPr>
        <p:spPr>
          <a:ln/>
        </p:spPr>
      </p:sp>
      <p:sp>
        <p:nvSpPr>
          <p:cNvPr id="105474"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5475"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0C19AB75-A910-EA48-9FA6-4B13B3DF3817}" type="slidenum">
              <a:rPr lang="en-US" sz="1200"/>
              <a:pPr/>
              <a:t>27</a:t>
            </a:fld>
            <a:endParaRPr lang="en-US" sz="1200"/>
          </a:p>
        </p:txBody>
      </p:sp>
    </p:spTree>
    <p:extLst>
      <p:ext uri="{BB962C8B-B14F-4D97-AF65-F5344CB8AC3E}">
        <p14:creationId xmlns:p14="http://schemas.microsoft.com/office/powerpoint/2010/main" val="34589683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Slide Image Placeholder 1"/>
          <p:cNvSpPr>
            <a:spLocks noGrp="1" noRot="1" noChangeAspect="1"/>
          </p:cNvSpPr>
          <p:nvPr>
            <p:ph type="sldImg"/>
          </p:nvPr>
        </p:nvSpPr>
        <p:spPr>
          <a:ln/>
        </p:spPr>
      </p:sp>
      <p:sp>
        <p:nvSpPr>
          <p:cNvPr id="109570"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9571"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E555D1F9-3B31-5447-9583-72BD1548BE0B}" type="slidenum">
              <a:rPr lang="en-US" sz="1200"/>
              <a:pPr/>
              <a:t>28</a:t>
            </a:fld>
            <a:endParaRPr lang="en-US" sz="120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Slide Image Placeholder 1"/>
          <p:cNvSpPr>
            <a:spLocks noGrp="1" noRot="1" noChangeAspect="1"/>
          </p:cNvSpPr>
          <p:nvPr>
            <p:ph type="sldImg"/>
          </p:nvPr>
        </p:nvSpPr>
        <p:spPr>
          <a:ln/>
        </p:spPr>
      </p:sp>
      <p:sp>
        <p:nvSpPr>
          <p:cNvPr id="110594"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10595"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39AAA099-8AC4-F44F-917F-F5D9F35E176C}" type="slidenum">
              <a:rPr lang="en-US" sz="1200"/>
              <a:pPr/>
              <a:t>29</a:t>
            </a:fld>
            <a:endParaRPr 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a:extLst>
              <a:ext uri="{FF2B5EF4-FFF2-40B4-BE49-F238E27FC236}">
                <a16:creationId xmlns:a16="http://schemas.microsoft.com/office/drawing/2014/main" id="{04856EF2-5239-4233-98DF-6706F9CE6780}"/>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A876FD3E-4CCB-4AFE-8B26-B429953B15E0}" type="slidenum">
              <a:rPr lang="en-US" altLang="en-US" sz="1200"/>
              <a:pPr/>
              <a:t>3</a:t>
            </a:fld>
            <a:endParaRPr lang="en-US" altLang="en-US" sz="1200"/>
          </a:p>
        </p:txBody>
      </p:sp>
      <p:sp>
        <p:nvSpPr>
          <p:cNvPr id="44034" name="Rectangle 2">
            <a:extLst>
              <a:ext uri="{FF2B5EF4-FFF2-40B4-BE49-F238E27FC236}">
                <a16:creationId xmlns:a16="http://schemas.microsoft.com/office/drawing/2014/main" id="{23CD35F3-91BE-4411-94BC-976F1C5F47F9}"/>
              </a:ext>
            </a:extLst>
          </p:cNvPr>
          <p:cNvSpPr>
            <a:spLocks noGrp="1" noRot="1" noChangeAspect="1" noChangeArrowheads="1" noTextEdit="1"/>
          </p:cNvSpPr>
          <p:nvPr>
            <p:ph type="sldImg"/>
          </p:nvPr>
        </p:nvSpPr>
        <p:spPr>
          <a:ln/>
        </p:spPr>
      </p:sp>
      <p:sp>
        <p:nvSpPr>
          <p:cNvPr id="44035" name="Rectangle 3">
            <a:extLst>
              <a:ext uri="{FF2B5EF4-FFF2-40B4-BE49-F238E27FC236}">
                <a16:creationId xmlns:a16="http://schemas.microsoft.com/office/drawing/2014/main" id="{9FC24427-F795-4FD8-A87C-2C96EF6C5B54}"/>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dirty="0">
                <a:latin typeface="Times New Roman" panose="02020603050405020304" pitchFamily="18" charset="0"/>
              </a:rPr>
              <a:t>Diagnosis is naming a patient’s illness.  We assign names to distinct illnesses, just as we name distinct animals, vegetables, minerals, cloud formations, personality types, ….  So we can talk about them and maybe study them.   Two distinct diseases can have the same treatment;  other distinct diseases have no treatment; and yes, some distinct diseases have distinct treatments.   But, assigning a disease name to a patient’s illness doesn’t necessarily imply a treatment decision.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7">
            <a:extLst>
              <a:ext uri="{FF2B5EF4-FFF2-40B4-BE49-F238E27FC236}">
                <a16:creationId xmlns:a16="http://schemas.microsoft.com/office/drawing/2014/main" id="{E141CBA3-E8DD-42E7-93C7-F9E36FE72BBF}"/>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5F86527C-04D0-4A97-B0E7-5A9E0171F599}" type="slidenum">
              <a:rPr lang="en-US" altLang="en-US" sz="1200"/>
              <a:pPr/>
              <a:t>4</a:t>
            </a:fld>
            <a:endParaRPr lang="en-US" altLang="en-US" sz="1200"/>
          </a:p>
        </p:txBody>
      </p:sp>
      <p:sp>
        <p:nvSpPr>
          <p:cNvPr id="46082" name="Rectangle 2">
            <a:extLst>
              <a:ext uri="{FF2B5EF4-FFF2-40B4-BE49-F238E27FC236}">
                <a16:creationId xmlns:a16="http://schemas.microsoft.com/office/drawing/2014/main" id="{4054890E-BB93-43B5-A120-39A5FE15CFB0}"/>
              </a:ext>
            </a:extLst>
          </p:cNvPr>
          <p:cNvSpPr>
            <a:spLocks noGrp="1" noRot="1" noChangeAspect="1" noChangeArrowheads="1" noTextEdit="1"/>
          </p:cNvSpPr>
          <p:nvPr>
            <p:ph type="sldImg"/>
          </p:nvPr>
        </p:nvSpPr>
        <p:spPr>
          <a:ln/>
        </p:spPr>
      </p:sp>
      <p:sp>
        <p:nvSpPr>
          <p:cNvPr id="46083" name="Rectangle 3">
            <a:extLst>
              <a:ext uri="{FF2B5EF4-FFF2-40B4-BE49-F238E27FC236}">
                <a16:creationId xmlns:a16="http://schemas.microsoft.com/office/drawing/2014/main" id="{0B27B097-4998-4B23-9952-AA5288A5DB9D}"/>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ndParaRPr>
          </a:p>
          <a:p>
            <a:r>
              <a:rPr lang="en-US" sz="1200" kern="1200" dirty="0">
                <a:solidFill>
                  <a:schemeClr val="tx1"/>
                </a:solidFill>
                <a:effectLst/>
                <a:latin typeface="Times New Roman" charset="0"/>
                <a:ea typeface="MS PGothic" panose="020B0600070205080204" pitchFamily="34" charset="-128"/>
                <a:cs typeface="ＭＳ Ｐゴシック" charset="-128"/>
              </a:rPr>
              <a:t>The cognitive process of diagnosis involves integrating information from history, observation, exam, and testing using an ill-defined combination of knowledge, experience, pattern recognition, and intuition to name a patient’s illness.   We won’t be talking about this cognitive process and the errors to which it is prone until the last lecture.</a:t>
            </a:r>
            <a:endParaRPr lang="en-US" altLang="en-US" dirty="0">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9CAA2B6F-0A29-A04A-98B6-AFF2F2E3D628}" type="slidenum">
              <a:rPr lang="en-US" sz="1200"/>
              <a:pPr/>
              <a:t>5</a:t>
            </a:fld>
            <a:endParaRPr lang="en-US" sz="1200"/>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E673D450-24A0-F146-84FD-32DB9E37F60F}" type="slidenum">
              <a:rPr lang="en-US" sz="1200"/>
              <a:pPr/>
              <a:t>6</a:t>
            </a:fld>
            <a:endParaRPr lang="en-US" sz="1200"/>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conjunction fallacy</a:t>
            </a:r>
          </a:p>
        </p:txBody>
      </p:sp>
      <p:sp>
        <p:nvSpPr>
          <p:cNvPr id="4" name="Slide Number Placeholder 3"/>
          <p:cNvSpPr>
            <a:spLocks noGrp="1"/>
          </p:cNvSpPr>
          <p:nvPr>
            <p:ph type="sldNum" sz="quarter" idx="10"/>
          </p:nvPr>
        </p:nvSpPr>
        <p:spPr/>
        <p:txBody>
          <a:bodyPr/>
          <a:lstStyle/>
          <a:p>
            <a:fld id="{7A886501-BDEB-4767-A501-69751EF3A061}" type="slidenum">
              <a:rPr lang="en-US" altLang="en-US" smtClean="0"/>
              <a:pPr/>
              <a:t>7</a:t>
            </a:fld>
            <a:endParaRPr lang="en-US" altLang="en-US"/>
          </a:p>
        </p:txBody>
      </p:sp>
    </p:spTree>
    <p:extLst>
      <p:ext uri="{BB962C8B-B14F-4D97-AF65-F5344CB8AC3E}">
        <p14:creationId xmlns:p14="http://schemas.microsoft.com/office/powerpoint/2010/main" val="38426247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The conjunction fallacy</a:t>
            </a:r>
          </a:p>
          <a:p>
            <a:endParaRPr lang="en-US" dirty="0"/>
          </a:p>
        </p:txBody>
      </p:sp>
      <p:sp>
        <p:nvSpPr>
          <p:cNvPr id="4" name="Slide Number Placeholder 3"/>
          <p:cNvSpPr>
            <a:spLocks noGrp="1"/>
          </p:cNvSpPr>
          <p:nvPr>
            <p:ph type="sldNum" sz="quarter" idx="10"/>
          </p:nvPr>
        </p:nvSpPr>
        <p:spPr/>
        <p:txBody>
          <a:bodyPr/>
          <a:lstStyle/>
          <a:p>
            <a:fld id="{7A886501-BDEB-4767-A501-69751EF3A061}" type="slidenum">
              <a:rPr lang="en-US" altLang="en-US" smtClean="0"/>
              <a:pPr/>
              <a:t>8</a:t>
            </a:fld>
            <a:endParaRPr lang="en-US" altLang="en-US"/>
          </a:p>
        </p:txBody>
      </p:sp>
    </p:spTree>
    <p:extLst>
      <p:ext uri="{BB962C8B-B14F-4D97-AF65-F5344CB8AC3E}">
        <p14:creationId xmlns:p14="http://schemas.microsoft.com/office/powerpoint/2010/main" val="3842624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The conjunction fallacy</a:t>
            </a:r>
          </a:p>
          <a:p>
            <a:endParaRPr lang="en-US" dirty="0"/>
          </a:p>
        </p:txBody>
      </p:sp>
      <p:sp>
        <p:nvSpPr>
          <p:cNvPr id="4" name="Slide Number Placeholder 3"/>
          <p:cNvSpPr>
            <a:spLocks noGrp="1"/>
          </p:cNvSpPr>
          <p:nvPr>
            <p:ph type="sldNum" sz="quarter" idx="10"/>
          </p:nvPr>
        </p:nvSpPr>
        <p:spPr/>
        <p:txBody>
          <a:bodyPr/>
          <a:lstStyle/>
          <a:p>
            <a:fld id="{7A886501-BDEB-4767-A501-69751EF3A061}" type="slidenum">
              <a:rPr lang="en-US" altLang="en-US" smtClean="0"/>
              <a:pPr/>
              <a:t>9</a:t>
            </a:fld>
            <a:endParaRPr lang="en-US" altLang="en-US"/>
          </a:p>
        </p:txBody>
      </p:sp>
    </p:spTree>
    <p:extLst>
      <p:ext uri="{BB962C8B-B14F-4D97-AF65-F5344CB8AC3E}">
        <p14:creationId xmlns:p14="http://schemas.microsoft.com/office/powerpoint/2010/main" val="38426247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A619C8E6-995A-41A6-BEFD-648DFBD5B095}"/>
              </a:ext>
            </a:extLst>
          </p:cNvPr>
          <p:cNvGrpSpPr>
            <a:grpSpLocks/>
          </p:cNvGrpSpPr>
          <p:nvPr/>
        </p:nvGrpSpPr>
        <p:grpSpPr bwMode="auto">
          <a:xfrm>
            <a:off x="-3175" y="2438400"/>
            <a:ext cx="9147175" cy="1063625"/>
            <a:chOff x="-2" y="1536"/>
            <a:chExt cx="5762" cy="670"/>
          </a:xfrm>
        </p:grpSpPr>
        <p:grpSp>
          <p:nvGrpSpPr>
            <p:cNvPr id="5" name="Group 3">
              <a:extLst>
                <a:ext uri="{FF2B5EF4-FFF2-40B4-BE49-F238E27FC236}">
                  <a16:creationId xmlns:a16="http://schemas.microsoft.com/office/drawing/2014/main" id="{E7B9C93D-8CB5-4A5E-8002-C0B97A8829CF}"/>
                </a:ext>
              </a:extLst>
            </p:cNvPr>
            <p:cNvGrpSpPr>
              <a:grpSpLocks/>
            </p:cNvGrpSpPr>
            <p:nvPr/>
          </p:nvGrpSpPr>
          <p:grpSpPr bwMode="auto">
            <a:xfrm flipH="1">
              <a:off x="-2" y="1562"/>
              <a:ext cx="5763" cy="645"/>
              <a:chOff x="-3" y="1562"/>
              <a:chExt cx="5763" cy="645"/>
            </a:xfrm>
          </p:grpSpPr>
          <p:sp>
            <p:nvSpPr>
              <p:cNvPr id="8" name="Freeform 4">
                <a:extLst>
                  <a:ext uri="{FF2B5EF4-FFF2-40B4-BE49-F238E27FC236}">
                    <a16:creationId xmlns:a16="http://schemas.microsoft.com/office/drawing/2014/main" id="{BEA524FF-93F6-4493-81A1-31A5BCCC331C}"/>
                  </a:ext>
                </a:extLst>
              </p:cNvPr>
              <p:cNvSpPr>
                <a:spLocks/>
              </p:cNvSpPr>
              <p:nvPr/>
            </p:nvSpPr>
            <p:spPr bwMode="ltGray">
              <a:xfrm rot="-5400000">
                <a:off x="2558" y="-993"/>
                <a:ext cx="624" cy="5745"/>
              </a:xfrm>
              <a:custGeom>
                <a:avLst/>
                <a:gdLst>
                  <a:gd name="T0" fmla="*/ 0 w 1000"/>
                  <a:gd name="T1" fmla="*/ 0 h 720"/>
                  <a:gd name="T2" fmla="*/ 0 w 1000"/>
                  <a:gd name="T3" fmla="*/ 2147483647 h 720"/>
                  <a:gd name="T4" fmla="*/ 6 w 1000"/>
                  <a:gd name="T5" fmla="*/ 2147483647 h 720"/>
                  <a:gd name="T6" fmla="*/ 6 w 1000"/>
                  <a:gd name="T7" fmla="*/ 0 h 720"/>
                  <a:gd name="T8" fmla="*/ 0 w 1000"/>
                  <a:gd name="T9" fmla="*/ 0 h 7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9" name="Freeform 5">
                <a:extLst>
                  <a:ext uri="{FF2B5EF4-FFF2-40B4-BE49-F238E27FC236}">
                    <a16:creationId xmlns:a16="http://schemas.microsoft.com/office/drawing/2014/main" id="{B91AC9F8-9537-43C4-93C4-94E3BB3B37F2}"/>
                  </a:ext>
                </a:extLst>
              </p:cNvPr>
              <p:cNvSpPr>
                <a:spLocks/>
              </p:cNvSpPr>
              <p:nvPr/>
            </p:nvSpPr>
            <p:spPr bwMode="ltGray">
              <a:xfrm rot="-5400000">
                <a:off x="1322" y="1669"/>
                <a:ext cx="624" cy="421"/>
              </a:xfrm>
              <a:custGeom>
                <a:avLst/>
                <a:gdLst>
                  <a:gd name="T0" fmla="*/ 0 w 624"/>
                  <a:gd name="T1" fmla="*/ 0 h 317"/>
                  <a:gd name="T2" fmla="*/ 0 w 624"/>
                  <a:gd name="T3" fmla="*/ 6156 h 317"/>
                  <a:gd name="T4" fmla="*/ 624 w 624"/>
                  <a:gd name="T5" fmla="*/ 6156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 name="Freeform 6">
                <a:extLst>
                  <a:ext uri="{FF2B5EF4-FFF2-40B4-BE49-F238E27FC236}">
                    <a16:creationId xmlns:a16="http://schemas.microsoft.com/office/drawing/2014/main" id="{73866113-6941-4816-AAE7-C6691E3881B5}"/>
                  </a:ext>
                </a:extLst>
              </p:cNvPr>
              <p:cNvSpPr>
                <a:spLocks/>
              </p:cNvSpPr>
              <p:nvPr/>
            </p:nvSpPr>
            <p:spPr bwMode="ltGray">
              <a:xfrm rot="-5400000">
                <a:off x="982" y="1669"/>
                <a:ext cx="624" cy="422"/>
              </a:xfrm>
              <a:custGeom>
                <a:avLst/>
                <a:gdLst>
                  <a:gd name="T0" fmla="*/ 0 w 624"/>
                  <a:gd name="T1" fmla="*/ 0 h 317"/>
                  <a:gd name="T2" fmla="*/ 0 w 624"/>
                  <a:gd name="T3" fmla="*/ 6334 h 317"/>
                  <a:gd name="T4" fmla="*/ 624 w 624"/>
                  <a:gd name="T5" fmla="*/ 6334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1" name="Freeform 7">
                <a:extLst>
                  <a:ext uri="{FF2B5EF4-FFF2-40B4-BE49-F238E27FC236}">
                    <a16:creationId xmlns:a16="http://schemas.microsoft.com/office/drawing/2014/main" id="{85E09050-0EF7-45FF-A827-2CD51EAC53AF}"/>
                  </a:ext>
                </a:extLst>
              </p:cNvPr>
              <p:cNvSpPr>
                <a:spLocks/>
              </p:cNvSpPr>
              <p:nvPr/>
            </p:nvSpPr>
            <p:spPr bwMode="ltGray">
              <a:xfrm rot="-5400000">
                <a:off x="-58" y="1760"/>
                <a:ext cx="624" cy="255"/>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2" name="Freeform 8">
                <a:extLst>
                  <a:ext uri="{FF2B5EF4-FFF2-40B4-BE49-F238E27FC236}">
                    <a16:creationId xmlns:a16="http://schemas.microsoft.com/office/drawing/2014/main" id="{624857BB-5987-4756-840D-195E865CD074}"/>
                  </a:ext>
                </a:extLst>
              </p:cNvPr>
              <p:cNvSpPr>
                <a:spLocks/>
              </p:cNvSpPr>
              <p:nvPr/>
            </p:nvSpPr>
            <p:spPr bwMode="ltGray">
              <a:xfrm rot="-5400000">
                <a:off x="664" y="1733"/>
                <a:ext cx="624" cy="294"/>
              </a:xfrm>
              <a:custGeom>
                <a:avLst/>
                <a:gdLst>
                  <a:gd name="T0" fmla="*/ 0 w 624"/>
                  <a:gd name="T1" fmla="*/ 0 h 317"/>
                  <a:gd name="T2" fmla="*/ 0 w 624"/>
                  <a:gd name="T3" fmla="*/ 118 h 317"/>
                  <a:gd name="T4" fmla="*/ 624 w 624"/>
                  <a:gd name="T5" fmla="*/ 11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3" name="Freeform 9">
                <a:extLst>
                  <a:ext uri="{FF2B5EF4-FFF2-40B4-BE49-F238E27FC236}">
                    <a16:creationId xmlns:a16="http://schemas.microsoft.com/office/drawing/2014/main" id="{64BBB453-A34D-44F1-9709-838D0204E4A8}"/>
                  </a:ext>
                </a:extLst>
              </p:cNvPr>
              <p:cNvSpPr>
                <a:spLocks/>
              </p:cNvSpPr>
              <p:nvPr/>
            </p:nvSpPr>
            <p:spPr bwMode="ltGray">
              <a:xfrm rot="-5400000">
                <a:off x="442" y="1699"/>
                <a:ext cx="624" cy="362"/>
              </a:xfrm>
              <a:custGeom>
                <a:avLst/>
                <a:gdLst>
                  <a:gd name="T0" fmla="*/ 0 w 624"/>
                  <a:gd name="T1" fmla="*/ 0 h 272"/>
                  <a:gd name="T2" fmla="*/ 0 w 624"/>
                  <a:gd name="T3" fmla="*/ 6307 h 272"/>
                  <a:gd name="T4" fmla="*/ 240 w 624"/>
                  <a:gd name="T5" fmla="*/ 5568 h 272"/>
                  <a:gd name="T6" fmla="*/ 624 w 624"/>
                  <a:gd name="T7" fmla="*/ 6307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4" name="Freeform 10">
                <a:extLst>
                  <a:ext uri="{FF2B5EF4-FFF2-40B4-BE49-F238E27FC236}">
                    <a16:creationId xmlns:a16="http://schemas.microsoft.com/office/drawing/2014/main" id="{BBF4362F-1C04-457F-88D5-39ADFC096260}"/>
                  </a:ext>
                </a:extLst>
              </p:cNvPr>
              <p:cNvSpPr>
                <a:spLocks/>
              </p:cNvSpPr>
              <p:nvPr/>
            </p:nvSpPr>
            <p:spPr bwMode="ltGray">
              <a:xfrm rot="-5400000">
                <a:off x="154" y="1734"/>
                <a:ext cx="632" cy="315"/>
              </a:xfrm>
              <a:custGeom>
                <a:avLst/>
                <a:gdLst>
                  <a:gd name="T0" fmla="*/ 8 w 632"/>
                  <a:gd name="T1" fmla="*/ 10 h 362"/>
                  <a:gd name="T2" fmla="*/ 8 w 632"/>
                  <a:gd name="T3" fmla="*/ 68 h 362"/>
                  <a:gd name="T4" fmla="*/ 248 w 632"/>
                  <a:gd name="T5" fmla="*/ 68 h 362"/>
                  <a:gd name="T6" fmla="*/ 632 w 632"/>
                  <a:gd name="T7" fmla="*/ 68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5" name="Freeform 11">
                <a:extLst>
                  <a:ext uri="{FF2B5EF4-FFF2-40B4-BE49-F238E27FC236}">
                    <a16:creationId xmlns:a16="http://schemas.microsoft.com/office/drawing/2014/main" id="{EA2BFEF5-DE19-49CB-A63E-8F2FADEC2E83}"/>
                  </a:ext>
                </a:extLst>
              </p:cNvPr>
              <p:cNvSpPr>
                <a:spLocks/>
              </p:cNvSpPr>
              <p:nvPr/>
            </p:nvSpPr>
            <p:spPr bwMode="ltGray">
              <a:xfrm rot="-5400000">
                <a:off x="3204" y="1665"/>
                <a:ext cx="624" cy="421"/>
              </a:xfrm>
              <a:custGeom>
                <a:avLst/>
                <a:gdLst>
                  <a:gd name="T0" fmla="*/ 0 w 624"/>
                  <a:gd name="T1" fmla="*/ 0 h 317"/>
                  <a:gd name="T2" fmla="*/ 0 w 624"/>
                  <a:gd name="T3" fmla="*/ 6156 h 317"/>
                  <a:gd name="T4" fmla="*/ 624 w 624"/>
                  <a:gd name="T5" fmla="*/ 6156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6" name="Freeform 12">
                <a:extLst>
                  <a:ext uri="{FF2B5EF4-FFF2-40B4-BE49-F238E27FC236}">
                    <a16:creationId xmlns:a16="http://schemas.microsoft.com/office/drawing/2014/main" id="{625A6BBD-E51B-449E-BD08-75B8C0E87613}"/>
                  </a:ext>
                </a:extLst>
              </p:cNvPr>
              <p:cNvSpPr>
                <a:spLocks/>
              </p:cNvSpPr>
              <p:nvPr/>
            </p:nvSpPr>
            <p:spPr bwMode="ltGray">
              <a:xfrm rot="-5400000">
                <a:off x="2870" y="1664"/>
                <a:ext cx="624" cy="422"/>
              </a:xfrm>
              <a:custGeom>
                <a:avLst/>
                <a:gdLst>
                  <a:gd name="T0" fmla="*/ 0 w 624"/>
                  <a:gd name="T1" fmla="*/ 0 h 317"/>
                  <a:gd name="T2" fmla="*/ 0 w 624"/>
                  <a:gd name="T3" fmla="*/ 6334 h 317"/>
                  <a:gd name="T4" fmla="*/ 624 w 624"/>
                  <a:gd name="T5" fmla="*/ 6334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7" name="Freeform 13">
                <a:extLst>
                  <a:ext uri="{FF2B5EF4-FFF2-40B4-BE49-F238E27FC236}">
                    <a16:creationId xmlns:a16="http://schemas.microsoft.com/office/drawing/2014/main" id="{1E00294A-F373-4CF1-BB62-134E7E7FCAAD}"/>
                  </a:ext>
                </a:extLst>
              </p:cNvPr>
              <p:cNvSpPr>
                <a:spLocks/>
              </p:cNvSpPr>
              <p:nvPr/>
            </p:nvSpPr>
            <p:spPr bwMode="ltGray">
              <a:xfrm rot="-5400000">
                <a:off x="1828" y="1755"/>
                <a:ext cx="624" cy="255"/>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8" name="Freeform 14">
                <a:extLst>
                  <a:ext uri="{FF2B5EF4-FFF2-40B4-BE49-F238E27FC236}">
                    <a16:creationId xmlns:a16="http://schemas.microsoft.com/office/drawing/2014/main" id="{0E19F462-127E-493A-92FD-79AD0E79A3EE}"/>
                  </a:ext>
                </a:extLst>
              </p:cNvPr>
              <p:cNvSpPr>
                <a:spLocks/>
              </p:cNvSpPr>
              <p:nvPr/>
            </p:nvSpPr>
            <p:spPr bwMode="ltGray">
              <a:xfrm rot="-5400000">
                <a:off x="2551" y="1728"/>
                <a:ext cx="624" cy="294"/>
              </a:xfrm>
              <a:custGeom>
                <a:avLst/>
                <a:gdLst>
                  <a:gd name="T0" fmla="*/ 0 w 624"/>
                  <a:gd name="T1" fmla="*/ 0 h 317"/>
                  <a:gd name="T2" fmla="*/ 0 w 624"/>
                  <a:gd name="T3" fmla="*/ 118 h 317"/>
                  <a:gd name="T4" fmla="*/ 624 w 624"/>
                  <a:gd name="T5" fmla="*/ 11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9" name="Freeform 15">
                <a:extLst>
                  <a:ext uri="{FF2B5EF4-FFF2-40B4-BE49-F238E27FC236}">
                    <a16:creationId xmlns:a16="http://schemas.microsoft.com/office/drawing/2014/main" id="{894A858D-0D8A-4BCF-A64E-32EC670A9CCB}"/>
                  </a:ext>
                </a:extLst>
              </p:cNvPr>
              <p:cNvSpPr>
                <a:spLocks/>
              </p:cNvSpPr>
              <p:nvPr/>
            </p:nvSpPr>
            <p:spPr bwMode="ltGray">
              <a:xfrm rot="-5400000">
                <a:off x="2328" y="1695"/>
                <a:ext cx="624" cy="361"/>
              </a:xfrm>
              <a:custGeom>
                <a:avLst/>
                <a:gdLst>
                  <a:gd name="T0" fmla="*/ 0 w 624"/>
                  <a:gd name="T1" fmla="*/ 0 h 272"/>
                  <a:gd name="T2" fmla="*/ 0 w 624"/>
                  <a:gd name="T3" fmla="*/ 6117 h 272"/>
                  <a:gd name="T4" fmla="*/ 240 w 624"/>
                  <a:gd name="T5" fmla="*/ 5408 h 272"/>
                  <a:gd name="T6" fmla="*/ 624 w 624"/>
                  <a:gd name="T7" fmla="*/ 6117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20" name="Freeform 16">
                <a:extLst>
                  <a:ext uri="{FF2B5EF4-FFF2-40B4-BE49-F238E27FC236}">
                    <a16:creationId xmlns:a16="http://schemas.microsoft.com/office/drawing/2014/main" id="{FC605E30-94FA-48CB-A02B-4B4838BAC6CB}"/>
                  </a:ext>
                </a:extLst>
              </p:cNvPr>
              <p:cNvSpPr>
                <a:spLocks/>
              </p:cNvSpPr>
              <p:nvPr/>
            </p:nvSpPr>
            <p:spPr bwMode="ltGray">
              <a:xfrm rot="-5400000">
                <a:off x="2043" y="1721"/>
                <a:ext cx="632" cy="316"/>
              </a:xfrm>
              <a:custGeom>
                <a:avLst/>
                <a:gdLst>
                  <a:gd name="T0" fmla="*/ 8 w 632"/>
                  <a:gd name="T1" fmla="*/ 10 h 362"/>
                  <a:gd name="T2" fmla="*/ 8 w 632"/>
                  <a:gd name="T3" fmla="*/ 71 h 362"/>
                  <a:gd name="T4" fmla="*/ 248 w 632"/>
                  <a:gd name="T5" fmla="*/ 71 h 362"/>
                  <a:gd name="T6" fmla="*/ 632 w 632"/>
                  <a:gd name="T7" fmla="*/ 71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21" name="Freeform 17">
                <a:extLst>
                  <a:ext uri="{FF2B5EF4-FFF2-40B4-BE49-F238E27FC236}">
                    <a16:creationId xmlns:a16="http://schemas.microsoft.com/office/drawing/2014/main" id="{633F28CF-C952-4A81-AC87-06770E016C8F}"/>
                  </a:ext>
                </a:extLst>
              </p:cNvPr>
              <p:cNvSpPr>
                <a:spLocks/>
              </p:cNvSpPr>
              <p:nvPr/>
            </p:nvSpPr>
            <p:spPr bwMode="ltGray">
              <a:xfrm rot="-5400000">
                <a:off x="4070" y="1669"/>
                <a:ext cx="624" cy="421"/>
              </a:xfrm>
              <a:custGeom>
                <a:avLst/>
                <a:gdLst>
                  <a:gd name="T0" fmla="*/ 0 w 624"/>
                  <a:gd name="T1" fmla="*/ 0 h 317"/>
                  <a:gd name="T2" fmla="*/ 0 w 624"/>
                  <a:gd name="T3" fmla="*/ 6156 h 317"/>
                  <a:gd name="T4" fmla="*/ 624 w 624"/>
                  <a:gd name="T5" fmla="*/ 6156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22" name="Freeform 18">
                <a:extLst>
                  <a:ext uri="{FF2B5EF4-FFF2-40B4-BE49-F238E27FC236}">
                    <a16:creationId xmlns:a16="http://schemas.microsoft.com/office/drawing/2014/main" id="{B6B2CF9A-71A5-4F16-B515-E351D3DAAD5B}"/>
                  </a:ext>
                </a:extLst>
              </p:cNvPr>
              <p:cNvSpPr>
                <a:spLocks/>
              </p:cNvSpPr>
              <p:nvPr/>
            </p:nvSpPr>
            <p:spPr bwMode="ltGray">
              <a:xfrm rot="-5400000">
                <a:off x="3736" y="1669"/>
                <a:ext cx="624" cy="422"/>
              </a:xfrm>
              <a:custGeom>
                <a:avLst/>
                <a:gdLst>
                  <a:gd name="T0" fmla="*/ 0 w 624"/>
                  <a:gd name="T1" fmla="*/ 0 h 317"/>
                  <a:gd name="T2" fmla="*/ 0 w 624"/>
                  <a:gd name="T3" fmla="*/ 6334 h 317"/>
                  <a:gd name="T4" fmla="*/ 624 w 624"/>
                  <a:gd name="T5" fmla="*/ 6334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23" name="Freeform 19">
                <a:extLst>
                  <a:ext uri="{FF2B5EF4-FFF2-40B4-BE49-F238E27FC236}">
                    <a16:creationId xmlns:a16="http://schemas.microsoft.com/office/drawing/2014/main" id="{2D10959B-6A39-472B-A830-856ADB265E98}"/>
                  </a:ext>
                </a:extLst>
              </p:cNvPr>
              <p:cNvSpPr>
                <a:spLocks/>
              </p:cNvSpPr>
              <p:nvPr/>
            </p:nvSpPr>
            <p:spPr bwMode="ltGray">
              <a:xfrm rot="-5400000">
                <a:off x="4576" y="1752"/>
                <a:ext cx="624" cy="255"/>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24" name="Freeform 20">
                <a:extLst>
                  <a:ext uri="{FF2B5EF4-FFF2-40B4-BE49-F238E27FC236}">
                    <a16:creationId xmlns:a16="http://schemas.microsoft.com/office/drawing/2014/main" id="{F14694A8-196B-4812-B14F-5280B600207C}"/>
                  </a:ext>
                </a:extLst>
              </p:cNvPr>
              <p:cNvSpPr>
                <a:spLocks/>
              </p:cNvSpPr>
              <p:nvPr/>
            </p:nvSpPr>
            <p:spPr bwMode="ltGray">
              <a:xfrm>
                <a:off x="5469" y="1562"/>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25" name="Freeform 21">
                <a:extLst>
                  <a:ext uri="{FF2B5EF4-FFF2-40B4-BE49-F238E27FC236}">
                    <a16:creationId xmlns:a16="http://schemas.microsoft.com/office/drawing/2014/main" id="{5EAFDB3B-D6C6-41D7-AABC-F8F11162C728}"/>
                  </a:ext>
                </a:extLst>
              </p:cNvPr>
              <p:cNvSpPr>
                <a:spLocks/>
              </p:cNvSpPr>
              <p:nvPr/>
            </p:nvSpPr>
            <p:spPr bwMode="ltGray">
              <a:xfrm rot="-5400000">
                <a:off x="5076" y="1695"/>
                <a:ext cx="624" cy="361"/>
              </a:xfrm>
              <a:custGeom>
                <a:avLst/>
                <a:gdLst>
                  <a:gd name="T0" fmla="*/ 0 w 624"/>
                  <a:gd name="T1" fmla="*/ 0 h 272"/>
                  <a:gd name="T2" fmla="*/ 0 w 624"/>
                  <a:gd name="T3" fmla="*/ 6117 h 272"/>
                  <a:gd name="T4" fmla="*/ 240 w 624"/>
                  <a:gd name="T5" fmla="*/ 5408 h 272"/>
                  <a:gd name="T6" fmla="*/ 624 w 624"/>
                  <a:gd name="T7" fmla="*/ 6117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26" name="Freeform 22">
                <a:extLst>
                  <a:ext uri="{FF2B5EF4-FFF2-40B4-BE49-F238E27FC236}">
                    <a16:creationId xmlns:a16="http://schemas.microsoft.com/office/drawing/2014/main" id="{EAF6F343-F21D-4491-8043-A5E0DD72CE25}"/>
                  </a:ext>
                </a:extLst>
              </p:cNvPr>
              <p:cNvSpPr>
                <a:spLocks/>
              </p:cNvSpPr>
              <p:nvPr/>
            </p:nvSpPr>
            <p:spPr bwMode="ltGray">
              <a:xfrm rot="-5400000">
                <a:off x="4797" y="1721"/>
                <a:ext cx="632" cy="316"/>
              </a:xfrm>
              <a:custGeom>
                <a:avLst/>
                <a:gdLst>
                  <a:gd name="T0" fmla="*/ 8 w 632"/>
                  <a:gd name="T1" fmla="*/ 10 h 362"/>
                  <a:gd name="T2" fmla="*/ 8 w 632"/>
                  <a:gd name="T3" fmla="*/ 71 h 362"/>
                  <a:gd name="T4" fmla="*/ 248 w 632"/>
                  <a:gd name="T5" fmla="*/ 71 h 362"/>
                  <a:gd name="T6" fmla="*/ 632 w 632"/>
                  <a:gd name="T7" fmla="*/ 71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grpSp>
        <p:sp>
          <p:nvSpPr>
            <p:cNvPr id="6" name="Freeform 23">
              <a:extLst>
                <a:ext uri="{FF2B5EF4-FFF2-40B4-BE49-F238E27FC236}">
                  <a16:creationId xmlns:a16="http://schemas.microsoft.com/office/drawing/2014/main" id="{1C78DA0C-A44E-44E2-92CC-626C343BD753}"/>
                </a:ext>
              </a:extLst>
            </p:cNvPr>
            <p:cNvSpPr>
              <a:spLocks/>
            </p:cNvSpPr>
            <p:nvPr/>
          </p:nvSpPr>
          <p:spPr bwMode="ltGray">
            <a:xfrm flipH="1">
              <a:off x="-2" y="1536"/>
              <a:ext cx="5762" cy="412"/>
            </a:xfrm>
            <a:custGeom>
              <a:avLst/>
              <a:gdLst>
                <a:gd name="T0" fmla="*/ 0 w 5762"/>
                <a:gd name="T1" fmla="*/ 414 h 385"/>
                <a:gd name="T2" fmla="*/ 5762 w 5762"/>
                <a:gd name="T3" fmla="*/ 395 h 385"/>
                <a:gd name="T4" fmla="*/ 5762 w 5762"/>
                <a:gd name="T5" fmla="*/ 4 h 385"/>
                <a:gd name="T6" fmla="*/ 0 w 5762"/>
                <a:gd name="T7" fmla="*/ 0 h 385"/>
                <a:gd name="T8" fmla="*/ 0 w 5762"/>
                <a:gd name="T9" fmla="*/ 414 h 3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5400000" scaled="1"/>
            </a:gradFill>
            <a:ln>
              <a:noFill/>
            </a:ln>
            <a:extLst>
              <a:ext uri="{91240B29-F687-4f45-9708-019B960494DF}">
                <a14:hiddenLine xmlns="" xmlns:a14="http://schemas.microsoft.com/office/drawing/2010/main" w="9525" cap="flat">
                  <a:solidFill>
                    <a:srgbClr val="000000"/>
                  </a:solidFill>
                  <a:prstDash val="solid"/>
                  <a:miter lim="800000"/>
                  <a:headEnd type="none" w="med" len="med"/>
                  <a:tailEnd type="none" w="med" len="med"/>
                </a14:hiddenLine>
              </a:ext>
            </a:extLst>
          </p:spPr>
          <p:txBody>
            <a:bodyPr wrap="none" anchor="ctr"/>
            <a:lstStyle/>
            <a:p>
              <a:endParaRPr lang="en-US"/>
            </a:p>
          </p:txBody>
        </p:sp>
        <p:sp>
          <p:nvSpPr>
            <p:cNvPr id="7" name="Freeform 24">
              <a:extLst>
                <a:ext uri="{FF2B5EF4-FFF2-40B4-BE49-F238E27FC236}">
                  <a16:creationId xmlns:a16="http://schemas.microsoft.com/office/drawing/2014/main" id="{BEB2F161-CB62-4263-92CA-C71D7659551B}"/>
                </a:ext>
              </a:extLst>
            </p:cNvPr>
            <p:cNvSpPr>
              <a:spLocks/>
            </p:cNvSpPr>
            <p:nvPr/>
          </p:nvSpPr>
          <p:spPr bwMode="ltGray">
            <a:xfrm flipH="1">
              <a:off x="-2" y="2017"/>
              <a:ext cx="5761" cy="189"/>
            </a:xfrm>
            <a:custGeom>
              <a:avLst/>
              <a:gdLst>
                <a:gd name="T0" fmla="*/ 0 w 5761"/>
                <a:gd name="T1" fmla="*/ 28 h 189"/>
                <a:gd name="T2" fmla="*/ 5761 w 5761"/>
                <a:gd name="T3" fmla="*/ 0 h 189"/>
                <a:gd name="T4" fmla="*/ 5761 w 5761"/>
                <a:gd name="T5" fmla="*/ 189 h 189"/>
                <a:gd name="T6" fmla="*/ 1 w 5761"/>
                <a:gd name="T7" fmla="*/ 189 h 189"/>
                <a:gd name="T8" fmla="*/ 0 w 5761"/>
                <a:gd name="T9" fmla="*/ 28 h 1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5400000" scaled="1"/>
            </a:gradFill>
            <a:ln>
              <a:noFill/>
            </a:ln>
            <a:extLst>
              <a:ext uri="{91240B29-F687-4f45-9708-019B960494DF}">
                <a14:hiddenLine xmlns="" xmlns:a14="http://schemas.microsoft.com/office/drawing/2010/main" w="9525" cap="flat">
                  <a:solidFill>
                    <a:srgbClr val="000000"/>
                  </a:solidFill>
                  <a:prstDash val="solid"/>
                  <a:miter lim="800000"/>
                  <a:headEnd/>
                  <a:tailEnd/>
                </a14:hiddenLine>
              </a:ext>
            </a:extLst>
          </p:spPr>
          <p:txBody>
            <a:bodyPr wrap="none" anchor="ctr"/>
            <a:lstStyle/>
            <a:p>
              <a:endParaRPr lang="en-US"/>
            </a:p>
          </p:txBody>
        </p:sp>
      </p:grpSp>
      <p:sp>
        <p:nvSpPr>
          <p:cNvPr id="66585" name="Rectangle 25"/>
          <p:cNvSpPr>
            <a:spLocks noGrp="1" noChangeArrowheads="1"/>
          </p:cNvSpPr>
          <p:nvPr>
            <p:ph type="ctrTitle"/>
          </p:nvPr>
        </p:nvSpPr>
        <p:spPr>
          <a:xfrm>
            <a:off x="1173163" y="1341438"/>
            <a:ext cx="7772400" cy="1143000"/>
          </a:xfrm>
        </p:spPr>
        <p:txBody>
          <a:bodyPr/>
          <a:lstStyle>
            <a:lvl1pPr>
              <a:defRPr/>
            </a:lvl1pPr>
          </a:lstStyle>
          <a:p>
            <a:r>
              <a:rPr lang="en-US"/>
              <a:t>Click to edit Master title style</a:t>
            </a:r>
          </a:p>
        </p:txBody>
      </p:sp>
      <p:sp>
        <p:nvSpPr>
          <p:cNvPr id="66586" name="Rectangle 26"/>
          <p:cNvSpPr>
            <a:spLocks noGrp="1" noChangeArrowheads="1"/>
          </p:cNvSpPr>
          <p:nvPr>
            <p:ph type="subTitle" idx="1"/>
          </p:nvPr>
        </p:nvSpPr>
        <p:spPr>
          <a:xfrm>
            <a:off x="1166813" y="3886200"/>
            <a:ext cx="6400800" cy="1752600"/>
          </a:xfrm>
        </p:spPr>
        <p:txBody>
          <a:bodyPr/>
          <a:lstStyle>
            <a:lvl1pPr marL="0" indent="0">
              <a:buFont typeface="Monotype Sorts" charset="2"/>
              <a:buNone/>
              <a:defRPr/>
            </a:lvl1pPr>
          </a:lstStyle>
          <a:p>
            <a:r>
              <a:rPr lang="en-US"/>
              <a:t>Click to edit Master subtitle style</a:t>
            </a:r>
          </a:p>
        </p:txBody>
      </p:sp>
      <p:sp>
        <p:nvSpPr>
          <p:cNvPr id="27" name="Rectangle 27">
            <a:extLst>
              <a:ext uri="{FF2B5EF4-FFF2-40B4-BE49-F238E27FC236}">
                <a16:creationId xmlns:a16="http://schemas.microsoft.com/office/drawing/2014/main" id="{8E3C3E7D-D6E0-4E4B-9CCD-28C038973B20}"/>
              </a:ext>
            </a:extLst>
          </p:cNvPr>
          <p:cNvSpPr>
            <a:spLocks noGrp="1" noChangeArrowheads="1"/>
          </p:cNvSpPr>
          <p:nvPr>
            <p:ph type="dt" sz="half" idx="10"/>
          </p:nvPr>
        </p:nvSpPr>
        <p:spPr>
          <a:xfrm>
            <a:off x="1166813" y="6248400"/>
            <a:ext cx="1905000" cy="457200"/>
          </a:xfrm>
        </p:spPr>
        <p:txBody>
          <a:bodyPr/>
          <a:lstStyle>
            <a:lvl1pPr>
              <a:defRPr>
                <a:solidFill>
                  <a:srgbClr val="000000"/>
                </a:solidFill>
              </a:defRPr>
            </a:lvl1pPr>
          </a:lstStyle>
          <a:p>
            <a:pPr>
              <a:defRPr/>
            </a:pPr>
            <a:endParaRPr lang="en-US"/>
          </a:p>
        </p:txBody>
      </p:sp>
      <p:sp>
        <p:nvSpPr>
          <p:cNvPr id="28" name="Rectangle 28">
            <a:extLst>
              <a:ext uri="{FF2B5EF4-FFF2-40B4-BE49-F238E27FC236}">
                <a16:creationId xmlns:a16="http://schemas.microsoft.com/office/drawing/2014/main" id="{04D0253F-E23F-4CEC-923D-BA9255B7F615}"/>
              </a:ext>
            </a:extLst>
          </p:cNvPr>
          <p:cNvSpPr>
            <a:spLocks noGrp="1" noChangeArrowheads="1"/>
          </p:cNvSpPr>
          <p:nvPr>
            <p:ph type="ftr" sz="quarter" idx="11"/>
          </p:nvPr>
        </p:nvSpPr>
        <p:spPr/>
        <p:txBody>
          <a:bodyPr/>
          <a:lstStyle>
            <a:lvl1pPr>
              <a:defRPr>
                <a:solidFill>
                  <a:srgbClr val="000000"/>
                </a:solidFill>
              </a:defRPr>
            </a:lvl1pPr>
          </a:lstStyle>
          <a:p>
            <a:pPr>
              <a:defRPr/>
            </a:pPr>
            <a:endParaRPr lang="en-US"/>
          </a:p>
        </p:txBody>
      </p:sp>
      <p:sp>
        <p:nvSpPr>
          <p:cNvPr id="29" name="Rectangle 29">
            <a:extLst>
              <a:ext uri="{FF2B5EF4-FFF2-40B4-BE49-F238E27FC236}">
                <a16:creationId xmlns:a16="http://schemas.microsoft.com/office/drawing/2014/main" id="{75CB4AF5-93E0-4CC2-B56F-EEA7D723F7A5}"/>
              </a:ext>
            </a:extLst>
          </p:cNvPr>
          <p:cNvSpPr>
            <a:spLocks noGrp="1" noChangeArrowheads="1"/>
          </p:cNvSpPr>
          <p:nvPr>
            <p:ph type="sldNum" sz="quarter" idx="12"/>
          </p:nvPr>
        </p:nvSpPr>
        <p:spPr/>
        <p:txBody>
          <a:bodyPr/>
          <a:lstStyle>
            <a:lvl1pPr>
              <a:defRPr>
                <a:solidFill>
                  <a:srgbClr val="000000"/>
                </a:solidFill>
              </a:defRPr>
            </a:lvl1pPr>
          </a:lstStyle>
          <a:p>
            <a:fld id="{43B8FC20-4443-4352-9F34-993F9572059E}" type="slidenum">
              <a:rPr lang="en-US" altLang="en-US"/>
              <a:pPr/>
              <a:t>‹#›</a:t>
            </a:fld>
            <a:endParaRPr lang="en-US" altLang="en-US"/>
          </a:p>
        </p:txBody>
      </p:sp>
    </p:spTree>
    <p:extLst>
      <p:ext uri="{BB962C8B-B14F-4D97-AF65-F5344CB8AC3E}">
        <p14:creationId xmlns:p14="http://schemas.microsoft.com/office/powerpoint/2010/main" val="1087589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7">
            <a:extLst>
              <a:ext uri="{FF2B5EF4-FFF2-40B4-BE49-F238E27FC236}">
                <a16:creationId xmlns:a16="http://schemas.microsoft.com/office/drawing/2014/main" id="{AB4B02CC-7360-4E04-9CD6-1377C610A99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8">
            <a:extLst>
              <a:ext uri="{FF2B5EF4-FFF2-40B4-BE49-F238E27FC236}">
                <a16:creationId xmlns:a16="http://schemas.microsoft.com/office/drawing/2014/main" id="{CE664B53-EA11-41D2-BF23-7580F73CD56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9">
            <a:extLst>
              <a:ext uri="{FF2B5EF4-FFF2-40B4-BE49-F238E27FC236}">
                <a16:creationId xmlns:a16="http://schemas.microsoft.com/office/drawing/2014/main" id="{35EBB213-939E-4E19-8DFD-666FA35E3746}"/>
              </a:ext>
            </a:extLst>
          </p:cNvPr>
          <p:cNvSpPr>
            <a:spLocks noGrp="1" noChangeArrowheads="1"/>
          </p:cNvSpPr>
          <p:nvPr>
            <p:ph type="sldNum" sz="quarter" idx="12"/>
          </p:nvPr>
        </p:nvSpPr>
        <p:spPr>
          <a:ln/>
        </p:spPr>
        <p:txBody>
          <a:bodyPr/>
          <a:lstStyle>
            <a:lvl1pPr>
              <a:defRPr/>
            </a:lvl1pPr>
          </a:lstStyle>
          <a:p>
            <a:fld id="{077C3145-FFBB-46EA-A781-C0E44342E9E9}" type="slidenum">
              <a:rPr lang="en-US" altLang="en-US"/>
              <a:pPr/>
              <a:t>‹#›</a:t>
            </a:fld>
            <a:endParaRPr lang="en-US" altLang="en-US"/>
          </a:p>
        </p:txBody>
      </p:sp>
    </p:spTree>
    <p:extLst>
      <p:ext uri="{BB962C8B-B14F-4D97-AF65-F5344CB8AC3E}">
        <p14:creationId xmlns:p14="http://schemas.microsoft.com/office/powerpoint/2010/main" val="27004467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2463" y="457200"/>
            <a:ext cx="1943100" cy="5638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73163" y="457200"/>
            <a:ext cx="56769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7">
            <a:extLst>
              <a:ext uri="{FF2B5EF4-FFF2-40B4-BE49-F238E27FC236}">
                <a16:creationId xmlns:a16="http://schemas.microsoft.com/office/drawing/2014/main" id="{8BFC07D1-1261-4464-970F-2D33B53EDEB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8">
            <a:extLst>
              <a:ext uri="{FF2B5EF4-FFF2-40B4-BE49-F238E27FC236}">
                <a16:creationId xmlns:a16="http://schemas.microsoft.com/office/drawing/2014/main" id="{235D9144-F6CB-4455-A182-445DDC848BB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9">
            <a:extLst>
              <a:ext uri="{FF2B5EF4-FFF2-40B4-BE49-F238E27FC236}">
                <a16:creationId xmlns:a16="http://schemas.microsoft.com/office/drawing/2014/main" id="{A704EC63-327A-4558-AE58-73DD21DCD5F5}"/>
              </a:ext>
            </a:extLst>
          </p:cNvPr>
          <p:cNvSpPr>
            <a:spLocks noGrp="1" noChangeArrowheads="1"/>
          </p:cNvSpPr>
          <p:nvPr>
            <p:ph type="sldNum" sz="quarter" idx="12"/>
          </p:nvPr>
        </p:nvSpPr>
        <p:spPr>
          <a:ln/>
        </p:spPr>
        <p:txBody>
          <a:bodyPr/>
          <a:lstStyle>
            <a:lvl1pPr>
              <a:defRPr/>
            </a:lvl1pPr>
          </a:lstStyle>
          <a:p>
            <a:fld id="{8BE9B6F0-6304-47F4-A83C-432B525ECC52}" type="slidenum">
              <a:rPr lang="en-US" altLang="en-US"/>
              <a:pPr/>
              <a:t>‹#›</a:t>
            </a:fld>
            <a:endParaRPr lang="en-US" altLang="en-US"/>
          </a:p>
        </p:txBody>
      </p:sp>
    </p:spTree>
    <p:extLst>
      <p:ext uri="{BB962C8B-B14F-4D97-AF65-F5344CB8AC3E}">
        <p14:creationId xmlns:p14="http://schemas.microsoft.com/office/powerpoint/2010/main" val="1837440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73163" y="4572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1173163"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35563"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7">
            <a:extLst>
              <a:ext uri="{FF2B5EF4-FFF2-40B4-BE49-F238E27FC236}">
                <a16:creationId xmlns:a16="http://schemas.microsoft.com/office/drawing/2014/main" id="{2BC3B08A-24CD-481B-9872-9895D0504F0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8">
            <a:extLst>
              <a:ext uri="{FF2B5EF4-FFF2-40B4-BE49-F238E27FC236}">
                <a16:creationId xmlns:a16="http://schemas.microsoft.com/office/drawing/2014/main" id="{35BB2EDF-4DAA-42BF-A492-EA959333998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9">
            <a:extLst>
              <a:ext uri="{FF2B5EF4-FFF2-40B4-BE49-F238E27FC236}">
                <a16:creationId xmlns:a16="http://schemas.microsoft.com/office/drawing/2014/main" id="{D13E7140-68DB-48D9-8365-98879728BDD5}"/>
              </a:ext>
            </a:extLst>
          </p:cNvPr>
          <p:cNvSpPr>
            <a:spLocks noGrp="1" noChangeArrowheads="1"/>
          </p:cNvSpPr>
          <p:nvPr>
            <p:ph type="sldNum" sz="quarter" idx="12"/>
          </p:nvPr>
        </p:nvSpPr>
        <p:spPr>
          <a:ln/>
        </p:spPr>
        <p:txBody>
          <a:bodyPr/>
          <a:lstStyle>
            <a:lvl1pPr>
              <a:defRPr/>
            </a:lvl1pPr>
          </a:lstStyle>
          <a:p>
            <a:fld id="{F6EEA103-E299-48FE-A3B1-9FD9C17C4752}" type="slidenum">
              <a:rPr lang="en-US" altLang="en-US"/>
              <a:pPr/>
              <a:t>‹#›</a:t>
            </a:fld>
            <a:endParaRPr lang="en-US" altLang="en-US"/>
          </a:p>
        </p:txBody>
      </p:sp>
    </p:spTree>
    <p:extLst>
      <p:ext uri="{BB962C8B-B14F-4D97-AF65-F5344CB8AC3E}">
        <p14:creationId xmlns:p14="http://schemas.microsoft.com/office/powerpoint/2010/main" val="4119106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7">
            <a:extLst>
              <a:ext uri="{FF2B5EF4-FFF2-40B4-BE49-F238E27FC236}">
                <a16:creationId xmlns:a16="http://schemas.microsoft.com/office/drawing/2014/main" id="{B5E1EAFB-E025-460E-9027-E862C63A6CB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8">
            <a:extLst>
              <a:ext uri="{FF2B5EF4-FFF2-40B4-BE49-F238E27FC236}">
                <a16:creationId xmlns:a16="http://schemas.microsoft.com/office/drawing/2014/main" id="{944D3315-1C4B-470A-A221-7AB1B1DFF89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9">
            <a:extLst>
              <a:ext uri="{FF2B5EF4-FFF2-40B4-BE49-F238E27FC236}">
                <a16:creationId xmlns:a16="http://schemas.microsoft.com/office/drawing/2014/main" id="{7A918811-D3A1-4731-926F-F2440AEC47BA}"/>
              </a:ext>
            </a:extLst>
          </p:cNvPr>
          <p:cNvSpPr>
            <a:spLocks noGrp="1" noChangeArrowheads="1"/>
          </p:cNvSpPr>
          <p:nvPr>
            <p:ph type="sldNum" sz="quarter" idx="12"/>
          </p:nvPr>
        </p:nvSpPr>
        <p:spPr>
          <a:ln/>
        </p:spPr>
        <p:txBody>
          <a:bodyPr/>
          <a:lstStyle>
            <a:lvl1pPr>
              <a:defRPr/>
            </a:lvl1pPr>
          </a:lstStyle>
          <a:p>
            <a:fld id="{616E4FA0-5BB6-493E-95A6-EA89D2B23493}" type="slidenum">
              <a:rPr lang="en-US" altLang="en-US"/>
              <a:pPr/>
              <a:t>‹#›</a:t>
            </a:fld>
            <a:endParaRPr lang="en-US" altLang="en-US"/>
          </a:p>
        </p:txBody>
      </p:sp>
    </p:spTree>
    <p:extLst>
      <p:ext uri="{BB962C8B-B14F-4D97-AF65-F5344CB8AC3E}">
        <p14:creationId xmlns:p14="http://schemas.microsoft.com/office/powerpoint/2010/main" val="492842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7">
            <a:extLst>
              <a:ext uri="{FF2B5EF4-FFF2-40B4-BE49-F238E27FC236}">
                <a16:creationId xmlns:a16="http://schemas.microsoft.com/office/drawing/2014/main" id="{B45DC2EB-96D9-4AF7-A2FF-16C769F3F6B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8">
            <a:extLst>
              <a:ext uri="{FF2B5EF4-FFF2-40B4-BE49-F238E27FC236}">
                <a16:creationId xmlns:a16="http://schemas.microsoft.com/office/drawing/2014/main" id="{E80826A3-D6C5-420A-A78E-A52E7961836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9">
            <a:extLst>
              <a:ext uri="{FF2B5EF4-FFF2-40B4-BE49-F238E27FC236}">
                <a16:creationId xmlns:a16="http://schemas.microsoft.com/office/drawing/2014/main" id="{7D5FA40B-0BF7-4FAA-BAB1-5C9FF3CFD311}"/>
              </a:ext>
            </a:extLst>
          </p:cNvPr>
          <p:cNvSpPr>
            <a:spLocks noGrp="1" noChangeArrowheads="1"/>
          </p:cNvSpPr>
          <p:nvPr>
            <p:ph type="sldNum" sz="quarter" idx="12"/>
          </p:nvPr>
        </p:nvSpPr>
        <p:spPr>
          <a:ln/>
        </p:spPr>
        <p:txBody>
          <a:bodyPr/>
          <a:lstStyle>
            <a:lvl1pPr>
              <a:defRPr/>
            </a:lvl1pPr>
          </a:lstStyle>
          <a:p>
            <a:fld id="{CB60867F-694B-4E23-9D65-4CA227638DDD}" type="slidenum">
              <a:rPr lang="en-US" altLang="en-US"/>
              <a:pPr/>
              <a:t>‹#›</a:t>
            </a:fld>
            <a:endParaRPr lang="en-US" altLang="en-US"/>
          </a:p>
        </p:txBody>
      </p:sp>
    </p:spTree>
    <p:extLst>
      <p:ext uri="{BB962C8B-B14F-4D97-AF65-F5344CB8AC3E}">
        <p14:creationId xmlns:p14="http://schemas.microsoft.com/office/powerpoint/2010/main" val="1472221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731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355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7">
            <a:extLst>
              <a:ext uri="{FF2B5EF4-FFF2-40B4-BE49-F238E27FC236}">
                <a16:creationId xmlns:a16="http://schemas.microsoft.com/office/drawing/2014/main" id="{EED6497E-620F-4B0C-BC4C-2321838309E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8">
            <a:extLst>
              <a:ext uri="{FF2B5EF4-FFF2-40B4-BE49-F238E27FC236}">
                <a16:creationId xmlns:a16="http://schemas.microsoft.com/office/drawing/2014/main" id="{636388D7-E6B9-4B22-A9FF-99813E433D1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9">
            <a:extLst>
              <a:ext uri="{FF2B5EF4-FFF2-40B4-BE49-F238E27FC236}">
                <a16:creationId xmlns:a16="http://schemas.microsoft.com/office/drawing/2014/main" id="{F284E79A-7818-49A3-B0A7-24EB14B62536}"/>
              </a:ext>
            </a:extLst>
          </p:cNvPr>
          <p:cNvSpPr>
            <a:spLocks noGrp="1" noChangeArrowheads="1"/>
          </p:cNvSpPr>
          <p:nvPr>
            <p:ph type="sldNum" sz="quarter" idx="12"/>
          </p:nvPr>
        </p:nvSpPr>
        <p:spPr>
          <a:ln/>
        </p:spPr>
        <p:txBody>
          <a:bodyPr/>
          <a:lstStyle>
            <a:lvl1pPr>
              <a:defRPr/>
            </a:lvl1pPr>
          </a:lstStyle>
          <a:p>
            <a:fld id="{54B8F5E8-E223-4058-AF78-1B296A9B60B5}" type="slidenum">
              <a:rPr lang="en-US" altLang="en-US"/>
              <a:pPr/>
              <a:t>‹#›</a:t>
            </a:fld>
            <a:endParaRPr lang="en-US" altLang="en-US"/>
          </a:p>
        </p:txBody>
      </p:sp>
    </p:spTree>
    <p:extLst>
      <p:ext uri="{BB962C8B-B14F-4D97-AF65-F5344CB8AC3E}">
        <p14:creationId xmlns:p14="http://schemas.microsoft.com/office/powerpoint/2010/main" val="2638924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7">
            <a:extLst>
              <a:ext uri="{FF2B5EF4-FFF2-40B4-BE49-F238E27FC236}">
                <a16:creationId xmlns:a16="http://schemas.microsoft.com/office/drawing/2014/main" id="{A4D9D210-DAA7-4E65-BC1A-96AAF274BC00}"/>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28">
            <a:extLst>
              <a:ext uri="{FF2B5EF4-FFF2-40B4-BE49-F238E27FC236}">
                <a16:creationId xmlns:a16="http://schemas.microsoft.com/office/drawing/2014/main" id="{71AC58FF-252E-44CB-BE51-C40160E401B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29">
            <a:extLst>
              <a:ext uri="{FF2B5EF4-FFF2-40B4-BE49-F238E27FC236}">
                <a16:creationId xmlns:a16="http://schemas.microsoft.com/office/drawing/2014/main" id="{E87B8180-DADA-48CC-B3B1-4843A4044CB8}"/>
              </a:ext>
            </a:extLst>
          </p:cNvPr>
          <p:cNvSpPr>
            <a:spLocks noGrp="1" noChangeArrowheads="1"/>
          </p:cNvSpPr>
          <p:nvPr>
            <p:ph type="sldNum" sz="quarter" idx="12"/>
          </p:nvPr>
        </p:nvSpPr>
        <p:spPr>
          <a:ln/>
        </p:spPr>
        <p:txBody>
          <a:bodyPr/>
          <a:lstStyle>
            <a:lvl1pPr>
              <a:defRPr/>
            </a:lvl1pPr>
          </a:lstStyle>
          <a:p>
            <a:fld id="{82FB36BC-0604-49FE-9D2E-F3C70CCC801F}" type="slidenum">
              <a:rPr lang="en-US" altLang="en-US"/>
              <a:pPr/>
              <a:t>‹#›</a:t>
            </a:fld>
            <a:endParaRPr lang="en-US" altLang="en-US"/>
          </a:p>
        </p:txBody>
      </p:sp>
    </p:spTree>
    <p:extLst>
      <p:ext uri="{BB962C8B-B14F-4D97-AF65-F5344CB8AC3E}">
        <p14:creationId xmlns:p14="http://schemas.microsoft.com/office/powerpoint/2010/main" val="4008402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7">
            <a:extLst>
              <a:ext uri="{FF2B5EF4-FFF2-40B4-BE49-F238E27FC236}">
                <a16:creationId xmlns:a16="http://schemas.microsoft.com/office/drawing/2014/main" id="{70C34DF4-DDBB-424A-85EF-8CCA3438088A}"/>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28">
            <a:extLst>
              <a:ext uri="{FF2B5EF4-FFF2-40B4-BE49-F238E27FC236}">
                <a16:creationId xmlns:a16="http://schemas.microsoft.com/office/drawing/2014/main" id="{2E4B5FB4-719B-4803-9A02-D853C938E3D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29">
            <a:extLst>
              <a:ext uri="{FF2B5EF4-FFF2-40B4-BE49-F238E27FC236}">
                <a16:creationId xmlns:a16="http://schemas.microsoft.com/office/drawing/2014/main" id="{9B5A7B58-8799-45B6-AD78-2D2D5F23B774}"/>
              </a:ext>
            </a:extLst>
          </p:cNvPr>
          <p:cNvSpPr>
            <a:spLocks noGrp="1" noChangeArrowheads="1"/>
          </p:cNvSpPr>
          <p:nvPr>
            <p:ph type="sldNum" sz="quarter" idx="12"/>
          </p:nvPr>
        </p:nvSpPr>
        <p:spPr>
          <a:ln/>
        </p:spPr>
        <p:txBody>
          <a:bodyPr/>
          <a:lstStyle>
            <a:lvl1pPr>
              <a:defRPr/>
            </a:lvl1pPr>
          </a:lstStyle>
          <a:p>
            <a:fld id="{96991EC9-84F1-428E-A75E-2654270152B4}" type="slidenum">
              <a:rPr lang="en-US" altLang="en-US"/>
              <a:pPr/>
              <a:t>‹#›</a:t>
            </a:fld>
            <a:endParaRPr lang="en-US" altLang="en-US"/>
          </a:p>
        </p:txBody>
      </p:sp>
    </p:spTree>
    <p:extLst>
      <p:ext uri="{BB962C8B-B14F-4D97-AF65-F5344CB8AC3E}">
        <p14:creationId xmlns:p14="http://schemas.microsoft.com/office/powerpoint/2010/main" val="4158728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7">
            <a:extLst>
              <a:ext uri="{FF2B5EF4-FFF2-40B4-BE49-F238E27FC236}">
                <a16:creationId xmlns:a16="http://schemas.microsoft.com/office/drawing/2014/main" id="{00D0237B-49C8-4071-8BFF-944C8F1F00D0}"/>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28">
            <a:extLst>
              <a:ext uri="{FF2B5EF4-FFF2-40B4-BE49-F238E27FC236}">
                <a16:creationId xmlns:a16="http://schemas.microsoft.com/office/drawing/2014/main" id="{4B193174-22AC-4E0E-91BF-88E710A7847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29">
            <a:extLst>
              <a:ext uri="{FF2B5EF4-FFF2-40B4-BE49-F238E27FC236}">
                <a16:creationId xmlns:a16="http://schemas.microsoft.com/office/drawing/2014/main" id="{3DF0CD9C-105C-443A-B11E-9DD070B973BB}"/>
              </a:ext>
            </a:extLst>
          </p:cNvPr>
          <p:cNvSpPr>
            <a:spLocks noGrp="1" noChangeArrowheads="1"/>
          </p:cNvSpPr>
          <p:nvPr>
            <p:ph type="sldNum" sz="quarter" idx="12"/>
          </p:nvPr>
        </p:nvSpPr>
        <p:spPr>
          <a:ln/>
        </p:spPr>
        <p:txBody>
          <a:bodyPr/>
          <a:lstStyle>
            <a:lvl1pPr>
              <a:defRPr/>
            </a:lvl1pPr>
          </a:lstStyle>
          <a:p>
            <a:fld id="{79B59CBC-788C-471B-A8D7-BDE509A49095}" type="slidenum">
              <a:rPr lang="en-US" altLang="en-US"/>
              <a:pPr/>
              <a:t>‹#›</a:t>
            </a:fld>
            <a:endParaRPr lang="en-US" altLang="en-US"/>
          </a:p>
        </p:txBody>
      </p:sp>
    </p:spTree>
    <p:extLst>
      <p:ext uri="{BB962C8B-B14F-4D97-AF65-F5344CB8AC3E}">
        <p14:creationId xmlns:p14="http://schemas.microsoft.com/office/powerpoint/2010/main" val="3283657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7">
            <a:extLst>
              <a:ext uri="{FF2B5EF4-FFF2-40B4-BE49-F238E27FC236}">
                <a16:creationId xmlns:a16="http://schemas.microsoft.com/office/drawing/2014/main" id="{37B2DE06-6105-47CE-83AB-6322BC3BE48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8">
            <a:extLst>
              <a:ext uri="{FF2B5EF4-FFF2-40B4-BE49-F238E27FC236}">
                <a16:creationId xmlns:a16="http://schemas.microsoft.com/office/drawing/2014/main" id="{AA02208C-F732-4292-A6BA-D63530ED0FD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9">
            <a:extLst>
              <a:ext uri="{FF2B5EF4-FFF2-40B4-BE49-F238E27FC236}">
                <a16:creationId xmlns:a16="http://schemas.microsoft.com/office/drawing/2014/main" id="{C78BB50B-3CFC-434D-BF86-F8E4A55C9340}"/>
              </a:ext>
            </a:extLst>
          </p:cNvPr>
          <p:cNvSpPr>
            <a:spLocks noGrp="1" noChangeArrowheads="1"/>
          </p:cNvSpPr>
          <p:nvPr>
            <p:ph type="sldNum" sz="quarter" idx="12"/>
          </p:nvPr>
        </p:nvSpPr>
        <p:spPr>
          <a:ln/>
        </p:spPr>
        <p:txBody>
          <a:bodyPr/>
          <a:lstStyle>
            <a:lvl1pPr>
              <a:defRPr/>
            </a:lvl1pPr>
          </a:lstStyle>
          <a:p>
            <a:fld id="{4EC3B0B2-C40C-4600-A84F-5F3DC639AC5E}" type="slidenum">
              <a:rPr lang="en-US" altLang="en-US"/>
              <a:pPr/>
              <a:t>‹#›</a:t>
            </a:fld>
            <a:endParaRPr lang="en-US" altLang="en-US"/>
          </a:p>
        </p:txBody>
      </p:sp>
    </p:spTree>
    <p:extLst>
      <p:ext uri="{BB962C8B-B14F-4D97-AF65-F5344CB8AC3E}">
        <p14:creationId xmlns:p14="http://schemas.microsoft.com/office/powerpoint/2010/main" val="127133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7">
            <a:extLst>
              <a:ext uri="{FF2B5EF4-FFF2-40B4-BE49-F238E27FC236}">
                <a16:creationId xmlns:a16="http://schemas.microsoft.com/office/drawing/2014/main" id="{E714C8B9-FA0F-4467-B458-30B0B3A5ACD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8">
            <a:extLst>
              <a:ext uri="{FF2B5EF4-FFF2-40B4-BE49-F238E27FC236}">
                <a16:creationId xmlns:a16="http://schemas.microsoft.com/office/drawing/2014/main" id="{B9C188E0-9798-423E-AB11-AE2937EEA06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9">
            <a:extLst>
              <a:ext uri="{FF2B5EF4-FFF2-40B4-BE49-F238E27FC236}">
                <a16:creationId xmlns:a16="http://schemas.microsoft.com/office/drawing/2014/main" id="{06456421-F914-4553-BC3E-EAD320581C0F}"/>
              </a:ext>
            </a:extLst>
          </p:cNvPr>
          <p:cNvSpPr>
            <a:spLocks noGrp="1" noChangeArrowheads="1"/>
          </p:cNvSpPr>
          <p:nvPr>
            <p:ph type="sldNum" sz="quarter" idx="12"/>
          </p:nvPr>
        </p:nvSpPr>
        <p:spPr>
          <a:ln/>
        </p:spPr>
        <p:txBody>
          <a:bodyPr/>
          <a:lstStyle>
            <a:lvl1pPr>
              <a:defRPr/>
            </a:lvl1pPr>
          </a:lstStyle>
          <a:p>
            <a:fld id="{F29766C6-A214-47A6-8A5C-96CE273338BE}" type="slidenum">
              <a:rPr lang="en-US" altLang="en-US"/>
              <a:pPr/>
              <a:t>‹#›</a:t>
            </a:fld>
            <a:endParaRPr lang="en-US" altLang="en-US"/>
          </a:p>
        </p:txBody>
      </p:sp>
    </p:spTree>
    <p:extLst>
      <p:ext uri="{BB962C8B-B14F-4D97-AF65-F5344CB8AC3E}">
        <p14:creationId xmlns:p14="http://schemas.microsoft.com/office/powerpoint/2010/main" val="170619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C06FFF74-36C0-48B8-AD5B-D86EE523F56F}"/>
              </a:ext>
            </a:extLst>
          </p:cNvPr>
          <p:cNvGrpSpPr>
            <a:grpSpLocks/>
          </p:cNvGrpSpPr>
          <p:nvPr/>
        </p:nvGrpSpPr>
        <p:grpSpPr bwMode="auto">
          <a:xfrm>
            <a:off x="0" y="-4763"/>
            <a:ext cx="1063625" cy="6858001"/>
            <a:chOff x="0" y="-3"/>
            <a:chExt cx="670" cy="4320"/>
          </a:xfrm>
        </p:grpSpPr>
        <p:grpSp>
          <p:nvGrpSpPr>
            <p:cNvPr id="1032" name="Group 3">
              <a:extLst>
                <a:ext uri="{FF2B5EF4-FFF2-40B4-BE49-F238E27FC236}">
                  <a16:creationId xmlns:a16="http://schemas.microsoft.com/office/drawing/2014/main" id="{8A709E6D-FEA4-4BE1-808B-B557956A4A6F}"/>
                </a:ext>
              </a:extLst>
            </p:cNvPr>
            <p:cNvGrpSpPr>
              <a:grpSpLocks/>
            </p:cNvGrpSpPr>
            <p:nvPr/>
          </p:nvGrpSpPr>
          <p:grpSpPr bwMode="auto">
            <a:xfrm rot="16200000" flipH="1">
              <a:off x="-1815" y="1838"/>
              <a:ext cx="4320" cy="638"/>
              <a:chOff x="-2" y="1562"/>
              <a:chExt cx="5762" cy="638"/>
            </a:xfrm>
          </p:grpSpPr>
          <p:sp>
            <p:nvSpPr>
              <p:cNvPr id="1035" name="Freeform 4">
                <a:extLst>
                  <a:ext uri="{FF2B5EF4-FFF2-40B4-BE49-F238E27FC236}">
                    <a16:creationId xmlns:a16="http://schemas.microsoft.com/office/drawing/2014/main" id="{1BA17BE3-DB79-426E-8CF1-5C41CEDD2275}"/>
                  </a:ext>
                </a:extLst>
              </p:cNvPr>
              <p:cNvSpPr>
                <a:spLocks/>
              </p:cNvSpPr>
              <p:nvPr/>
            </p:nvSpPr>
            <p:spPr bwMode="ltGray">
              <a:xfrm rot="-5400000">
                <a:off x="2542" y="-993"/>
                <a:ext cx="624" cy="5746"/>
              </a:xfrm>
              <a:custGeom>
                <a:avLst/>
                <a:gdLst>
                  <a:gd name="T0" fmla="*/ 0 w 1000"/>
                  <a:gd name="T1" fmla="*/ 0 h 720"/>
                  <a:gd name="T2" fmla="*/ 0 w 1000"/>
                  <a:gd name="T3" fmla="*/ 2147483647 h 720"/>
                  <a:gd name="T4" fmla="*/ 6 w 1000"/>
                  <a:gd name="T5" fmla="*/ 2147483647 h 720"/>
                  <a:gd name="T6" fmla="*/ 6 w 1000"/>
                  <a:gd name="T7" fmla="*/ 0 h 720"/>
                  <a:gd name="T8" fmla="*/ 0 w 1000"/>
                  <a:gd name="T9" fmla="*/ 0 h 7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36" name="Freeform 5">
                <a:extLst>
                  <a:ext uri="{FF2B5EF4-FFF2-40B4-BE49-F238E27FC236}">
                    <a16:creationId xmlns:a16="http://schemas.microsoft.com/office/drawing/2014/main" id="{3004B259-2571-4480-8EAA-64D6C6E64476}"/>
                  </a:ext>
                </a:extLst>
              </p:cNvPr>
              <p:cNvSpPr>
                <a:spLocks/>
              </p:cNvSpPr>
              <p:nvPr/>
            </p:nvSpPr>
            <p:spPr bwMode="ltGray">
              <a:xfrm rot="-5400000">
                <a:off x="1299" y="1670"/>
                <a:ext cx="624" cy="420"/>
              </a:xfrm>
              <a:custGeom>
                <a:avLst/>
                <a:gdLst>
                  <a:gd name="T0" fmla="*/ 0 w 624"/>
                  <a:gd name="T1" fmla="*/ 0 h 317"/>
                  <a:gd name="T2" fmla="*/ 0 w 624"/>
                  <a:gd name="T3" fmla="*/ 5997 h 317"/>
                  <a:gd name="T4" fmla="*/ 624 w 624"/>
                  <a:gd name="T5" fmla="*/ 5997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37" name="Freeform 6">
                <a:extLst>
                  <a:ext uri="{FF2B5EF4-FFF2-40B4-BE49-F238E27FC236}">
                    <a16:creationId xmlns:a16="http://schemas.microsoft.com/office/drawing/2014/main" id="{871B1027-68FD-452D-A3B7-B5E038EB923B}"/>
                  </a:ext>
                </a:extLst>
              </p:cNvPr>
              <p:cNvSpPr>
                <a:spLocks/>
              </p:cNvSpPr>
              <p:nvPr/>
            </p:nvSpPr>
            <p:spPr bwMode="ltGray">
              <a:xfrm rot="-5400000">
                <a:off x="968" y="1669"/>
                <a:ext cx="624" cy="424"/>
              </a:xfrm>
              <a:custGeom>
                <a:avLst/>
                <a:gdLst>
                  <a:gd name="T0" fmla="*/ 0 w 624"/>
                  <a:gd name="T1" fmla="*/ 0 h 317"/>
                  <a:gd name="T2" fmla="*/ 0 w 624"/>
                  <a:gd name="T3" fmla="*/ 6669 h 317"/>
                  <a:gd name="T4" fmla="*/ 624 w 624"/>
                  <a:gd name="T5" fmla="*/ 6669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38" name="Freeform 7">
                <a:extLst>
                  <a:ext uri="{FF2B5EF4-FFF2-40B4-BE49-F238E27FC236}">
                    <a16:creationId xmlns:a16="http://schemas.microsoft.com/office/drawing/2014/main" id="{7908576A-1C63-42B5-8020-0CD58E6BD773}"/>
                  </a:ext>
                </a:extLst>
              </p:cNvPr>
              <p:cNvSpPr>
                <a:spLocks/>
              </p:cNvSpPr>
              <p:nvPr/>
            </p:nvSpPr>
            <p:spPr bwMode="ltGray">
              <a:xfrm rot="-5400000">
                <a:off x="-71" y="1753"/>
                <a:ext cx="624" cy="256"/>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39" name="Freeform 8">
                <a:extLst>
                  <a:ext uri="{FF2B5EF4-FFF2-40B4-BE49-F238E27FC236}">
                    <a16:creationId xmlns:a16="http://schemas.microsoft.com/office/drawing/2014/main" id="{B1404802-D50A-41D9-885B-C5C1FFC3AF81}"/>
                  </a:ext>
                </a:extLst>
              </p:cNvPr>
              <p:cNvSpPr>
                <a:spLocks/>
              </p:cNvSpPr>
              <p:nvPr/>
            </p:nvSpPr>
            <p:spPr bwMode="ltGray">
              <a:xfrm rot="-5400000">
                <a:off x="640" y="1734"/>
                <a:ext cx="624" cy="292"/>
              </a:xfrm>
              <a:custGeom>
                <a:avLst/>
                <a:gdLst>
                  <a:gd name="T0" fmla="*/ 0 w 624"/>
                  <a:gd name="T1" fmla="*/ 0 h 317"/>
                  <a:gd name="T2" fmla="*/ 0 w 624"/>
                  <a:gd name="T3" fmla="*/ 111 h 317"/>
                  <a:gd name="T4" fmla="*/ 624 w 624"/>
                  <a:gd name="T5" fmla="*/ 111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0" name="Freeform 9">
                <a:extLst>
                  <a:ext uri="{FF2B5EF4-FFF2-40B4-BE49-F238E27FC236}">
                    <a16:creationId xmlns:a16="http://schemas.microsoft.com/office/drawing/2014/main" id="{F6E39C1F-11EA-42AA-9107-B57260B3A1F6}"/>
                  </a:ext>
                </a:extLst>
              </p:cNvPr>
              <p:cNvSpPr>
                <a:spLocks/>
              </p:cNvSpPr>
              <p:nvPr/>
            </p:nvSpPr>
            <p:spPr bwMode="ltGray">
              <a:xfrm rot="-5400000">
                <a:off x="422" y="1701"/>
                <a:ext cx="624" cy="364"/>
              </a:xfrm>
              <a:custGeom>
                <a:avLst/>
                <a:gdLst>
                  <a:gd name="T0" fmla="*/ 0 w 624"/>
                  <a:gd name="T1" fmla="*/ 0 h 272"/>
                  <a:gd name="T2" fmla="*/ 0 w 624"/>
                  <a:gd name="T3" fmla="*/ 6710 h 272"/>
                  <a:gd name="T4" fmla="*/ 240 w 624"/>
                  <a:gd name="T5" fmla="*/ 5910 h 272"/>
                  <a:gd name="T6" fmla="*/ 624 w 624"/>
                  <a:gd name="T7" fmla="*/ 6710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1" name="Freeform 10">
                <a:extLst>
                  <a:ext uri="{FF2B5EF4-FFF2-40B4-BE49-F238E27FC236}">
                    <a16:creationId xmlns:a16="http://schemas.microsoft.com/office/drawing/2014/main" id="{9991A2B0-2EFD-4927-836A-946D9EEFFCEC}"/>
                  </a:ext>
                </a:extLst>
              </p:cNvPr>
              <p:cNvSpPr>
                <a:spLocks/>
              </p:cNvSpPr>
              <p:nvPr/>
            </p:nvSpPr>
            <p:spPr bwMode="ltGray">
              <a:xfrm rot="-5400000">
                <a:off x="132" y="1727"/>
                <a:ext cx="632" cy="316"/>
              </a:xfrm>
              <a:custGeom>
                <a:avLst/>
                <a:gdLst>
                  <a:gd name="T0" fmla="*/ 8 w 632"/>
                  <a:gd name="T1" fmla="*/ 10 h 362"/>
                  <a:gd name="T2" fmla="*/ 8 w 632"/>
                  <a:gd name="T3" fmla="*/ 71 h 362"/>
                  <a:gd name="T4" fmla="*/ 248 w 632"/>
                  <a:gd name="T5" fmla="*/ 71 h 362"/>
                  <a:gd name="T6" fmla="*/ 632 w 632"/>
                  <a:gd name="T7" fmla="*/ 71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2" name="Freeform 11">
                <a:extLst>
                  <a:ext uri="{FF2B5EF4-FFF2-40B4-BE49-F238E27FC236}">
                    <a16:creationId xmlns:a16="http://schemas.microsoft.com/office/drawing/2014/main" id="{E1E2F64E-B6C0-4700-A5B0-0BE68F17502C}"/>
                  </a:ext>
                </a:extLst>
              </p:cNvPr>
              <p:cNvSpPr>
                <a:spLocks/>
              </p:cNvSpPr>
              <p:nvPr/>
            </p:nvSpPr>
            <p:spPr bwMode="ltGray">
              <a:xfrm rot="-5400000">
                <a:off x="3187" y="1647"/>
                <a:ext cx="624" cy="420"/>
              </a:xfrm>
              <a:custGeom>
                <a:avLst/>
                <a:gdLst>
                  <a:gd name="T0" fmla="*/ 0 w 624"/>
                  <a:gd name="T1" fmla="*/ 0 h 317"/>
                  <a:gd name="T2" fmla="*/ 0 w 624"/>
                  <a:gd name="T3" fmla="*/ 5997 h 317"/>
                  <a:gd name="T4" fmla="*/ 624 w 624"/>
                  <a:gd name="T5" fmla="*/ 5997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3" name="Freeform 12">
                <a:extLst>
                  <a:ext uri="{FF2B5EF4-FFF2-40B4-BE49-F238E27FC236}">
                    <a16:creationId xmlns:a16="http://schemas.microsoft.com/office/drawing/2014/main" id="{B470B097-7AFC-475B-BE92-99FCD76B2B21}"/>
                  </a:ext>
                </a:extLst>
              </p:cNvPr>
              <p:cNvSpPr>
                <a:spLocks/>
              </p:cNvSpPr>
              <p:nvPr/>
            </p:nvSpPr>
            <p:spPr bwMode="ltGray">
              <a:xfrm rot="-5400000">
                <a:off x="2870" y="1655"/>
                <a:ext cx="624" cy="421"/>
              </a:xfrm>
              <a:custGeom>
                <a:avLst/>
                <a:gdLst>
                  <a:gd name="T0" fmla="*/ 0 w 624"/>
                  <a:gd name="T1" fmla="*/ 0 h 317"/>
                  <a:gd name="T2" fmla="*/ 0 w 624"/>
                  <a:gd name="T3" fmla="*/ 6156 h 317"/>
                  <a:gd name="T4" fmla="*/ 624 w 624"/>
                  <a:gd name="T5" fmla="*/ 6156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4" name="Freeform 13">
                <a:extLst>
                  <a:ext uri="{FF2B5EF4-FFF2-40B4-BE49-F238E27FC236}">
                    <a16:creationId xmlns:a16="http://schemas.microsoft.com/office/drawing/2014/main" id="{2D79908B-440A-4F1B-A821-B415E7F56F3F}"/>
                  </a:ext>
                </a:extLst>
              </p:cNvPr>
              <p:cNvSpPr>
                <a:spLocks/>
              </p:cNvSpPr>
              <p:nvPr/>
            </p:nvSpPr>
            <p:spPr bwMode="ltGray">
              <a:xfrm rot="-5400000">
                <a:off x="1817" y="1747"/>
                <a:ext cx="624" cy="256"/>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5" name="Freeform 14">
                <a:extLst>
                  <a:ext uri="{FF2B5EF4-FFF2-40B4-BE49-F238E27FC236}">
                    <a16:creationId xmlns:a16="http://schemas.microsoft.com/office/drawing/2014/main" id="{03BDD743-3A07-41F1-A2F8-969C382872BF}"/>
                  </a:ext>
                </a:extLst>
              </p:cNvPr>
              <p:cNvSpPr>
                <a:spLocks/>
              </p:cNvSpPr>
              <p:nvPr/>
            </p:nvSpPr>
            <p:spPr bwMode="ltGray">
              <a:xfrm rot="-5400000">
                <a:off x="2529" y="1720"/>
                <a:ext cx="624" cy="292"/>
              </a:xfrm>
              <a:custGeom>
                <a:avLst/>
                <a:gdLst>
                  <a:gd name="T0" fmla="*/ 0 w 624"/>
                  <a:gd name="T1" fmla="*/ 0 h 317"/>
                  <a:gd name="T2" fmla="*/ 0 w 624"/>
                  <a:gd name="T3" fmla="*/ 111 h 317"/>
                  <a:gd name="T4" fmla="*/ 624 w 624"/>
                  <a:gd name="T5" fmla="*/ 111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6" name="Freeform 15">
                <a:extLst>
                  <a:ext uri="{FF2B5EF4-FFF2-40B4-BE49-F238E27FC236}">
                    <a16:creationId xmlns:a16="http://schemas.microsoft.com/office/drawing/2014/main" id="{2D2FDD05-BAA0-4E91-B370-C4D567232A15}"/>
                  </a:ext>
                </a:extLst>
              </p:cNvPr>
              <p:cNvSpPr>
                <a:spLocks/>
              </p:cNvSpPr>
              <p:nvPr/>
            </p:nvSpPr>
            <p:spPr bwMode="ltGray">
              <a:xfrm rot="-5400000">
                <a:off x="2318" y="1695"/>
                <a:ext cx="624" cy="360"/>
              </a:xfrm>
              <a:custGeom>
                <a:avLst/>
                <a:gdLst>
                  <a:gd name="T0" fmla="*/ 0 w 624"/>
                  <a:gd name="T1" fmla="*/ 0 h 272"/>
                  <a:gd name="T2" fmla="*/ 0 w 624"/>
                  <a:gd name="T3" fmla="*/ 5935 h 272"/>
                  <a:gd name="T4" fmla="*/ 240 w 624"/>
                  <a:gd name="T5" fmla="*/ 5237 h 272"/>
                  <a:gd name="T6" fmla="*/ 624 w 624"/>
                  <a:gd name="T7" fmla="*/ 5935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7" name="Freeform 16">
                <a:extLst>
                  <a:ext uri="{FF2B5EF4-FFF2-40B4-BE49-F238E27FC236}">
                    <a16:creationId xmlns:a16="http://schemas.microsoft.com/office/drawing/2014/main" id="{AAFBCFB5-C3E1-4FF7-B026-739DD6CF6067}"/>
                  </a:ext>
                </a:extLst>
              </p:cNvPr>
              <p:cNvSpPr>
                <a:spLocks/>
              </p:cNvSpPr>
              <p:nvPr/>
            </p:nvSpPr>
            <p:spPr bwMode="ltGray">
              <a:xfrm rot="-5400000">
                <a:off x="2019" y="1721"/>
                <a:ext cx="632" cy="316"/>
              </a:xfrm>
              <a:custGeom>
                <a:avLst/>
                <a:gdLst>
                  <a:gd name="T0" fmla="*/ 8 w 632"/>
                  <a:gd name="T1" fmla="*/ 10 h 362"/>
                  <a:gd name="T2" fmla="*/ 8 w 632"/>
                  <a:gd name="T3" fmla="*/ 71 h 362"/>
                  <a:gd name="T4" fmla="*/ 248 w 632"/>
                  <a:gd name="T5" fmla="*/ 71 h 362"/>
                  <a:gd name="T6" fmla="*/ 632 w 632"/>
                  <a:gd name="T7" fmla="*/ 71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8" name="Freeform 17">
                <a:extLst>
                  <a:ext uri="{FF2B5EF4-FFF2-40B4-BE49-F238E27FC236}">
                    <a16:creationId xmlns:a16="http://schemas.microsoft.com/office/drawing/2014/main" id="{37264AB7-638D-44F3-AEAF-3C2BECA58C16}"/>
                  </a:ext>
                </a:extLst>
              </p:cNvPr>
              <p:cNvSpPr>
                <a:spLocks/>
              </p:cNvSpPr>
              <p:nvPr/>
            </p:nvSpPr>
            <p:spPr bwMode="ltGray">
              <a:xfrm rot="-5400000">
                <a:off x="4055" y="1652"/>
                <a:ext cx="624" cy="420"/>
              </a:xfrm>
              <a:custGeom>
                <a:avLst/>
                <a:gdLst>
                  <a:gd name="T0" fmla="*/ 0 w 624"/>
                  <a:gd name="T1" fmla="*/ 0 h 317"/>
                  <a:gd name="T2" fmla="*/ 0 w 624"/>
                  <a:gd name="T3" fmla="*/ 5997 h 317"/>
                  <a:gd name="T4" fmla="*/ 624 w 624"/>
                  <a:gd name="T5" fmla="*/ 5997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9" name="Freeform 18">
                <a:extLst>
                  <a:ext uri="{FF2B5EF4-FFF2-40B4-BE49-F238E27FC236}">
                    <a16:creationId xmlns:a16="http://schemas.microsoft.com/office/drawing/2014/main" id="{D4C4CD15-3121-4513-9F64-C018D01871C5}"/>
                  </a:ext>
                </a:extLst>
              </p:cNvPr>
              <p:cNvSpPr>
                <a:spLocks/>
              </p:cNvSpPr>
              <p:nvPr/>
            </p:nvSpPr>
            <p:spPr bwMode="ltGray">
              <a:xfrm rot="-5400000">
                <a:off x="3701" y="1659"/>
                <a:ext cx="624" cy="423"/>
              </a:xfrm>
              <a:custGeom>
                <a:avLst/>
                <a:gdLst>
                  <a:gd name="T0" fmla="*/ 0 w 624"/>
                  <a:gd name="T1" fmla="*/ 0 h 317"/>
                  <a:gd name="T2" fmla="*/ 0 w 624"/>
                  <a:gd name="T3" fmla="*/ 6494 h 317"/>
                  <a:gd name="T4" fmla="*/ 624 w 624"/>
                  <a:gd name="T5" fmla="*/ 6494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50" name="Freeform 19">
                <a:extLst>
                  <a:ext uri="{FF2B5EF4-FFF2-40B4-BE49-F238E27FC236}">
                    <a16:creationId xmlns:a16="http://schemas.microsoft.com/office/drawing/2014/main" id="{4EE667AD-9034-4613-8719-FDE7C02E17D1}"/>
                  </a:ext>
                </a:extLst>
              </p:cNvPr>
              <p:cNvSpPr>
                <a:spLocks/>
              </p:cNvSpPr>
              <p:nvPr/>
            </p:nvSpPr>
            <p:spPr bwMode="ltGray">
              <a:xfrm rot="-5400000">
                <a:off x="4548" y="1738"/>
                <a:ext cx="624" cy="255"/>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51" name="Freeform 20">
                <a:extLst>
                  <a:ext uri="{FF2B5EF4-FFF2-40B4-BE49-F238E27FC236}">
                    <a16:creationId xmlns:a16="http://schemas.microsoft.com/office/drawing/2014/main" id="{3D429A78-C6EE-49AB-9C9D-9993C541E001}"/>
                  </a:ext>
                </a:extLst>
              </p:cNvPr>
              <p:cNvSpPr>
                <a:spLocks/>
              </p:cNvSpPr>
              <p:nvPr/>
            </p:nvSpPr>
            <p:spPr bwMode="ltGray">
              <a:xfrm>
                <a:off x="5469" y="1553"/>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52" name="Freeform 21">
                <a:extLst>
                  <a:ext uri="{FF2B5EF4-FFF2-40B4-BE49-F238E27FC236}">
                    <a16:creationId xmlns:a16="http://schemas.microsoft.com/office/drawing/2014/main" id="{04612D6D-F761-45EB-8A3E-C02FA8A5F052}"/>
                  </a:ext>
                </a:extLst>
              </p:cNvPr>
              <p:cNvSpPr>
                <a:spLocks/>
              </p:cNvSpPr>
              <p:nvPr/>
            </p:nvSpPr>
            <p:spPr bwMode="ltGray">
              <a:xfrm rot="-5400000">
                <a:off x="5067" y="1677"/>
                <a:ext cx="624" cy="360"/>
              </a:xfrm>
              <a:custGeom>
                <a:avLst/>
                <a:gdLst>
                  <a:gd name="T0" fmla="*/ 0 w 624"/>
                  <a:gd name="T1" fmla="*/ 0 h 272"/>
                  <a:gd name="T2" fmla="*/ 0 w 624"/>
                  <a:gd name="T3" fmla="*/ 5935 h 272"/>
                  <a:gd name="T4" fmla="*/ 240 w 624"/>
                  <a:gd name="T5" fmla="*/ 5237 h 272"/>
                  <a:gd name="T6" fmla="*/ 624 w 624"/>
                  <a:gd name="T7" fmla="*/ 5935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53" name="Freeform 22">
                <a:extLst>
                  <a:ext uri="{FF2B5EF4-FFF2-40B4-BE49-F238E27FC236}">
                    <a16:creationId xmlns:a16="http://schemas.microsoft.com/office/drawing/2014/main" id="{019185CF-B2D1-45EF-9FD2-26F039E76590}"/>
                  </a:ext>
                </a:extLst>
              </p:cNvPr>
              <p:cNvSpPr>
                <a:spLocks/>
              </p:cNvSpPr>
              <p:nvPr/>
            </p:nvSpPr>
            <p:spPr bwMode="ltGray">
              <a:xfrm rot="-5400000">
                <a:off x="4772" y="1703"/>
                <a:ext cx="632" cy="316"/>
              </a:xfrm>
              <a:custGeom>
                <a:avLst/>
                <a:gdLst>
                  <a:gd name="T0" fmla="*/ 8 w 632"/>
                  <a:gd name="T1" fmla="*/ 10 h 362"/>
                  <a:gd name="T2" fmla="*/ 8 w 632"/>
                  <a:gd name="T3" fmla="*/ 71 h 362"/>
                  <a:gd name="T4" fmla="*/ 248 w 632"/>
                  <a:gd name="T5" fmla="*/ 71 h 362"/>
                  <a:gd name="T6" fmla="*/ 632 w 632"/>
                  <a:gd name="T7" fmla="*/ 71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grpSp>
        <p:sp>
          <p:nvSpPr>
            <p:cNvPr id="1033" name="Freeform 23">
              <a:extLst>
                <a:ext uri="{FF2B5EF4-FFF2-40B4-BE49-F238E27FC236}">
                  <a16:creationId xmlns:a16="http://schemas.microsoft.com/office/drawing/2014/main" id="{5BDFC75B-95B8-4D09-BA6E-470725E0D281}"/>
                </a:ext>
              </a:extLst>
            </p:cNvPr>
            <p:cNvSpPr>
              <a:spLocks/>
            </p:cNvSpPr>
            <p:nvPr/>
          </p:nvSpPr>
          <p:spPr bwMode="ltGray">
            <a:xfrm rot="16200000" flipH="1">
              <a:off x="-1954" y="1951"/>
              <a:ext cx="4320" cy="412"/>
            </a:xfrm>
            <a:custGeom>
              <a:avLst/>
              <a:gdLst>
                <a:gd name="T0" fmla="*/ 0 w 5762"/>
                <a:gd name="T1" fmla="*/ 414 h 385"/>
                <a:gd name="T2" fmla="*/ 242 w 5762"/>
                <a:gd name="T3" fmla="*/ 395 h 385"/>
                <a:gd name="T4" fmla="*/ 242 w 5762"/>
                <a:gd name="T5" fmla="*/ 4 h 385"/>
                <a:gd name="T6" fmla="*/ 0 w 5762"/>
                <a:gd name="T7" fmla="*/ 0 h 385"/>
                <a:gd name="T8" fmla="*/ 0 w 5762"/>
                <a:gd name="T9" fmla="*/ 414 h 3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0" scaled="1"/>
            </a:gradFill>
            <a:ln>
              <a:noFill/>
            </a:ln>
            <a:extLst>
              <a:ext uri="{91240B29-F687-4f45-9708-019B960494DF}">
                <a14:hiddenLine xmlns="" xmlns:a14="http://schemas.microsoft.com/office/drawing/2010/main" w="9525" cap="flat">
                  <a:solidFill>
                    <a:srgbClr val="000000"/>
                  </a:solidFill>
                  <a:prstDash val="solid"/>
                  <a:miter lim="800000"/>
                  <a:headEnd type="none" w="med" len="med"/>
                  <a:tailEnd type="none" w="med" len="med"/>
                </a14:hiddenLine>
              </a:ext>
            </a:extLst>
          </p:spPr>
          <p:txBody>
            <a:bodyPr wrap="none" anchor="ctr"/>
            <a:lstStyle/>
            <a:p>
              <a:endParaRPr lang="en-US"/>
            </a:p>
          </p:txBody>
        </p:sp>
        <p:sp>
          <p:nvSpPr>
            <p:cNvPr id="1034" name="Freeform 24">
              <a:extLst>
                <a:ext uri="{FF2B5EF4-FFF2-40B4-BE49-F238E27FC236}">
                  <a16:creationId xmlns:a16="http://schemas.microsoft.com/office/drawing/2014/main" id="{9B4F421B-13EF-43A6-992B-3B7309ED15EC}"/>
                </a:ext>
              </a:extLst>
            </p:cNvPr>
            <p:cNvSpPr>
              <a:spLocks/>
            </p:cNvSpPr>
            <p:nvPr/>
          </p:nvSpPr>
          <p:spPr bwMode="ltGray">
            <a:xfrm rot="16200000" flipH="1">
              <a:off x="-1584" y="2062"/>
              <a:ext cx="4319" cy="189"/>
            </a:xfrm>
            <a:custGeom>
              <a:avLst/>
              <a:gdLst>
                <a:gd name="T0" fmla="*/ 0 w 5761"/>
                <a:gd name="T1" fmla="*/ 28 h 189"/>
                <a:gd name="T2" fmla="*/ 242 w 5761"/>
                <a:gd name="T3" fmla="*/ 0 h 189"/>
                <a:gd name="T4" fmla="*/ 242 w 5761"/>
                <a:gd name="T5" fmla="*/ 189 h 189"/>
                <a:gd name="T6" fmla="*/ 1 w 5761"/>
                <a:gd name="T7" fmla="*/ 189 h 189"/>
                <a:gd name="T8" fmla="*/ 0 w 5761"/>
                <a:gd name="T9" fmla="*/ 28 h 1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0" scaled="1"/>
            </a:gradFill>
            <a:ln>
              <a:noFill/>
            </a:ln>
            <a:extLst>
              <a:ext uri="{91240B29-F687-4f45-9708-019B960494DF}">
                <a14:hiddenLine xmlns="" xmlns:a14="http://schemas.microsoft.com/office/drawing/2010/main" w="9525" cap="flat">
                  <a:solidFill>
                    <a:srgbClr val="000000"/>
                  </a:solidFill>
                  <a:prstDash val="solid"/>
                  <a:miter lim="800000"/>
                  <a:headEnd type="none" w="med" len="med"/>
                  <a:tailEnd type="none" w="med" len="med"/>
                </a14:hiddenLine>
              </a:ext>
            </a:extLst>
          </p:spPr>
          <p:txBody>
            <a:bodyPr wrap="none" anchor="ctr"/>
            <a:lstStyle/>
            <a:p>
              <a:endParaRPr lang="en-US"/>
            </a:p>
          </p:txBody>
        </p:sp>
      </p:grpSp>
      <p:sp>
        <p:nvSpPr>
          <p:cNvPr id="1027" name="Rectangle 25">
            <a:extLst>
              <a:ext uri="{FF2B5EF4-FFF2-40B4-BE49-F238E27FC236}">
                <a16:creationId xmlns:a16="http://schemas.microsoft.com/office/drawing/2014/main" id="{D71A7BB4-E481-41CB-BEEA-4408A065F13E}"/>
              </a:ext>
            </a:extLst>
          </p:cNvPr>
          <p:cNvSpPr>
            <a:spLocks noGrp="1" noChangeArrowheads="1"/>
          </p:cNvSpPr>
          <p:nvPr>
            <p:ph type="title"/>
          </p:nvPr>
        </p:nvSpPr>
        <p:spPr bwMode="auto">
          <a:xfrm>
            <a:off x="1173163" y="457200"/>
            <a:ext cx="77724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26">
            <a:extLst>
              <a:ext uri="{FF2B5EF4-FFF2-40B4-BE49-F238E27FC236}">
                <a16:creationId xmlns:a16="http://schemas.microsoft.com/office/drawing/2014/main" id="{064FB908-C8FB-4EBF-8F87-7C14AF38B261}"/>
              </a:ext>
            </a:extLst>
          </p:cNvPr>
          <p:cNvSpPr>
            <a:spLocks noGrp="1" noChangeArrowheads="1"/>
          </p:cNvSpPr>
          <p:nvPr>
            <p:ph type="body" idx="1"/>
          </p:nvPr>
        </p:nvSpPr>
        <p:spPr bwMode="auto">
          <a:xfrm>
            <a:off x="1173163" y="1981200"/>
            <a:ext cx="7772400" cy="411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5563" name="Rectangle 27">
            <a:extLst>
              <a:ext uri="{FF2B5EF4-FFF2-40B4-BE49-F238E27FC236}">
                <a16:creationId xmlns:a16="http://schemas.microsoft.com/office/drawing/2014/main" id="{70B543C7-827E-49B2-872F-AFE71C7111FA}"/>
              </a:ext>
            </a:extLst>
          </p:cNvPr>
          <p:cNvSpPr>
            <a:spLocks noGrp="1" noChangeArrowheads="1"/>
          </p:cNvSpPr>
          <p:nvPr>
            <p:ph type="dt" sz="half" idx="2"/>
          </p:nvPr>
        </p:nvSpPr>
        <p:spPr bwMode="auto">
          <a:xfrm>
            <a:off x="1173163" y="6265863"/>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spcBef>
                <a:spcPct val="50000"/>
              </a:spcBef>
              <a:defRPr sz="1400">
                <a:latin typeface="+mn-lt"/>
                <a:ea typeface="+mn-ea"/>
                <a:cs typeface="+mn-cs"/>
              </a:defRPr>
            </a:lvl1pPr>
          </a:lstStyle>
          <a:p>
            <a:pPr>
              <a:defRPr/>
            </a:pPr>
            <a:endParaRPr lang="en-US"/>
          </a:p>
        </p:txBody>
      </p:sp>
      <p:sp>
        <p:nvSpPr>
          <p:cNvPr id="65564" name="Rectangle 28">
            <a:extLst>
              <a:ext uri="{FF2B5EF4-FFF2-40B4-BE49-F238E27FC236}">
                <a16:creationId xmlns:a16="http://schemas.microsoft.com/office/drawing/2014/main" id="{D2E156E2-D6CD-4D53-B10A-D8049B72AA96}"/>
              </a:ext>
            </a:extLst>
          </p:cNvPr>
          <p:cNvSpPr>
            <a:spLocks noGrp="1" noChangeArrowheads="1"/>
          </p:cNvSpPr>
          <p:nvPr>
            <p:ph type="ftr" sz="quarter" idx="3"/>
          </p:nvPr>
        </p:nvSpPr>
        <p:spPr bwMode="auto">
          <a:xfrm>
            <a:off x="35814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spcBef>
                <a:spcPct val="50000"/>
              </a:spcBef>
              <a:defRPr sz="1400">
                <a:latin typeface="+mn-lt"/>
                <a:ea typeface="+mn-ea"/>
                <a:cs typeface="+mn-cs"/>
              </a:defRPr>
            </a:lvl1pPr>
          </a:lstStyle>
          <a:p>
            <a:pPr>
              <a:defRPr/>
            </a:pPr>
            <a:endParaRPr lang="en-US"/>
          </a:p>
        </p:txBody>
      </p:sp>
      <p:sp>
        <p:nvSpPr>
          <p:cNvPr id="65565" name="Rectangle 29">
            <a:extLst>
              <a:ext uri="{FF2B5EF4-FFF2-40B4-BE49-F238E27FC236}">
                <a16:creationId xmlns:a16="http://schemas.microsoft.com/office/drawing/2014/main" id="{4E3B5AF7-75E7-411B-BF70-7D0A7FBDA9D0}"/>
              </a:ext>
            </a:extLst>
          </p:cNvPr>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spcBef>
                <a:spcPct val="50000"/>
              </a:spcBef>
              <a:defRPr sz="1400">
                <a:latin typeface="Arial" panose="020B0604020202020204" pitchFamily="34" charset="0"/>
              </a:defRPr>
            </a:lvl1pPr>
          </a:lstStyle>
          <a:p>
            <a:fld id="{35E71EEE-7BCC-41E0-AE2C-6FC84182FC03}"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934" r:id="rId1"/>
    <p:sldLayoutId id="2147483923" r:id="rId2"/>
    <p:sldLayoutId id="2147483924" r:id="rId3"/>
    <p:sldLayoutId id="2147483925" r:id="rId4"/>
    <p:sldLayoutId id="2147483926" r:id="rId5"/>
    <p:sldLayoutId id="2147483927" r:id="rId6"/>
    <p:sldLayoutId id="2147483928" r:id="rId7"/>
    <p:sldLayoutId id="2147483929" r:id="rId8"/>
    <p:sldLayoutId id="2147483930" r:id="rId9"/>
    <p:sldLayoutId id="2147483931" r:id="rId10"/>
    <p:sldLayoutId id="2147483932" r:id="rId11"/>
    <p:sldLayoutId id="2147483933" r:id="rId12"/>
  </p:sldLayoutIdLst>
  <p:hf hdr="0" ftr="0" dt="0"/>
  <p:txStyles>
    <p:titleStyle>
      <a:lvl1pPr algn="l" rtl="0" eaLnBrk="0" fontAlgn="base" hangingPunct="0">
        <a:spcBef>
          <a:spcPct val="0"/>
        </a:spcBef>
        <a:spcAft>
          <a:spcPct val="0"/>
        </a:spcAft>
        <a:defRPr kumimoji="1" sz="4400">
          <a:solidFill>
            <a:schemeClr val="tx2"/>
          </a:solidFill>
          <a:latin typeface="+mj-lt"/>
          <a:ea typeface="MS PGothic" panose="020B0600070205080204" pitchFamily="34" charset="-128"/>
          <a:cs typeface="ＭＳ Ｐゴシック" charset="-128"/>
        </a:defRPr>
      </a:lvl1pPr>
      <a:lvl2pPr algn="l" rtl="0" eaLnBrk="0" fontAlgn="base" hangingPunct="0">
        <a:spcBef>
          <a:spcPct val="0"/>
        </a:spcBef>
        <a:spcAft>
          <a:spcPct val="0"/>
        </a:spcAft>
        <a:defRPr kumimoji="1" sz="4400">
          <a:solidFill>
            <a:schemeClr val="tx2"/>
          </a:solidFill>
          <a:latin typeface="Times New Roman" charset="0"/>
          <a:ea typeface="MS PGothic" panose="020B0600070205080204" pitchFamily="34" charset="-128"/>
          <a:cs typeface="ＭＳ Ｐゴシック" charset="-128"/>
        </a:defRPr>
      </a:lvl2pPr>
      <a:lvl3pPr algn="l" rtl="0" eaLnBrk="0" fontAlgn="base" hangingPunct="0">
        <a:spcBef>
          <a:spcPct val="0"/>
        </a:spcBef>
        <a:spcAft>
          <a:spcPct val="0"/>
        </a:spcAft>
        <a:defRPr kumimoji="1" sz="4400">
          <a:solidFill>
            <a:schemeClr val="tx2"/>
          </a:solidFill>
          <a:latin typeface="Times New Roman" charset="0"/>
          <a:ea typeface="MS PGothic" panose="020B0600070205080204" pitchFamily="34" charset="-128"/>
          <a:cs typeface="ＭＳ Ｐゴシック" charset="-128"/>
        </a:defRPr>
      </a:lvl3pPr>
      <a:lvl4pPr algn="l" rtl="0" eaLnBrk="0" fontAlgn="base" hangingPunct="0">
        <a:spcBef>
          <a:spcPct val="0"/>
        </a:spcBef>
        <a:spcAft>
          <a:spcPct val="0"/>
        </a:spcAft>
        <a:defRPr kumimoji="1" sz="4400">
          <a:solidFill>
            <a:schemeClr val="tx2"/>
          </a:solidFill>
          <a:latin typeface="Times New Roman" charset="0"/>
          <a:ea typeface="MS PGothic" panose="020B0600070205080204" pitchFamily="34" charset="-128"/>
          <a:cs typeface="ＭＳ Ｐゴシック" charset="-128"/>
        </a:defRPr>
      </a:lvl4pPr>
      <a:lvl5pPr algn="l" rtl="0" eaLnBrk="0" fontAlgn="base" hangingPunct="0">
        <a:spcBef>
          <a:spcPct val="0"/>
        </a:spcBef>
        <a:spcAft>
          <a:spcPct val="0"/>
        </a:spcAft>
        <a:defRPr kumimoji="1" sz="4400">
          <a:solidFill>
            <a:schemeClr val="tx2"/>
          </a:solidFill>
          <a:latin typeface="Times New Roman" charset="0"/>
          <a:ea typeface="MS PGothic" panose="020B0600070205080204" pitchFamily="34" charset="-128"/>
          <a:cs typeface="ＭＳ Ｐゴシック" charset="-128"/>
        </a:defRPr>
      </a:lvl5pPr>
      <a:lvl6pPr marL="457200" algn="l" rtl="0" eaLnBrk="0" fontAlgn="base" hangingPunct="0">
        <a:spcBef>
          <a:spcPct val="0"/>
        </a:spcBef>
        <a:spcAft>
          <a:spcPct val="0"/>
        </a:spcAft>
        <a:defRPr kumimoji="1" sz="4400">
          <a:solidFill>
            <a:schemeClr val="tx2"/>
          </a:solidFill>
          <a:latin typeface="Times New Roman" charset="0"/>
        </a:defRPr>
      </a:lvl6pPr>
      <a:lvl7pPr marL="914400" algn="l" rtl="0" eaLnBrk="0" fontAlgn="base" hangingPunct="0">
        <a:spcBef>
          <a:spcPct val="0"/>
        </a:spcBef>
        <a:spcAft>
          <a:spcPct val="0"/>
        </a:spcAft>
        <a:defRPr kumimoji="1" sz="4400">
          <a:solidFill>
            <a:schemeClr val="tx2"/>
          </a:solidFill>
          <a:latin typeface="Times New Roman" charset="0"/>
        </a:defRPr>
      </a:lvl7pPr>
      <a:lvl8pPr marL="1371600" algn="l" rtl="0" eaLnBrk="0" fontAlgn="base" hangingPunct="0">
        <a:spcBef>
          <a:spcPct val="0"/>
        </a:spcBef>
        <a:spcAft>
          <a:spcPct val="0"/>
        </a:spcAft>
        <a:defRPr kumimoji="1" sz="4400">
          <a:solidFill>
            <a:schemeClr val="tx2"/>
          </a:solidFill>
          <a:latin typeface="Times New Roman" charset="0"/>
        </a:defRPr>
      </a:lvl8pPr>
      <a:lvl9pPr marL="1828800" algn="l" rtl="0" eaLnBrk="0" fontAlgn="base" hangingPunct="0">
        <a:spcBef>
          <a:spcPct val="0"/>
        </a:spcBef>
        <a:spcAft>
          <a:spcPct val="0"/>
        </a:spcAft>
        <a:defRPr kumimoji="1" sz="4400">
          <a:solidFill>
            <a:schemeClr val="tx2"/>
          </a:solidFill>
          <a:latin typeface="Times New Roman" charset="0"/>
        </a:defRPr>
      </a:lvl9pPr>
    </p:titleStyle>
    <p:bodyStyle>
      <a:lvl1pPr marL="342900" indent="-342900" algn="l" rtl="0" eaLnBrk="0" fontAlgn="base" hangingPunct="0">
        <a:spcBef>
          <a:spcPct val="20000"/>
        </a:spcBef>
        <a:spcAft>
          <a:spcPct val="0"/>
        </a:spcAft>
        <a:buClr>
          <a:schemeClr val="accent1"/>
        </a:buClr>
        <a:buSzPct val="70000"/>
        <a:buFont typeface="Monotype Sorts" charset="2"/>
        <a:buChar char="n"/>
        <a:defRPr kumimoji="1" sz="32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Char char="–"/>
        <a:defRPr kumimoji="1" sz="28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Char char="•"/>
        <a:defRPr kumimoji="1" sz="24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kumimoji="1" sz="2000">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kumimoji="1" sz="2000">
          <a:solidFill>
            <a:schemeClr val="tx1"/>
          </a:solidFill>
          <a:latin typeface="+mn-lt"/>
          <a:ea typeface="MS PGothic" panose="020B0600070205080204" pitchFamily="34" charset="-128"/>
        </a:defRPr>
      </a:lvl5pPr>
      <a:lvl6pPr marL="2514600" indent="-228600" algn="l" rtl="0" eaLnBrk="0" fontAlgn="base" hangingPunct="0">
        <a:spcBef>
          <a:spcPct val="20000"/>
        </a:spcBef>
        <a:spcAft>
          <a:spcPct val="0"/>
        </a:spcAft>
        <a:buChar char="»"/>
        <a:defRPr kumimoji="1" sz="2000">
          <a:solidFill>
            <a:schemeClr val="tx1"/>
          </a:solidFill>
          <a:latin typeface="+mn-lt"/>
          <a:ea typeface="ＭＳ Ｐゴシック" charset="-128"/>
        </a:defRPr>
      </a:lvl6pPr>
      <a:lvl7pPr marL="2971800" indent="-228600" algn="l" rtl="0" eaLnBrk="0" fontAlgn="base" hangingPunct="0">
        <a:spcBef>
          <a:spcPct val="20000"/>
        </a:spcBef>
        <a:spcAft>
          <a:spcPct val="0"/>
        </a:spcAft>
        <a:buChar char="»"/>
        <a:defRPr kumimoji="1" sz="2000">
          <a:solidFill>
            <a:schemeClr val="tx1"/>
          </a:solidFill>
          <a:latin typeface="+mn-lt"/>
          <a:ea typeface="ＭＳ Ｐゴシック" charset="-128"/>
        </a:defRPr>
      </a:lvl7pPr>
      <a:lvl8pPr marL="3429000" indent="-228600" algn="l" rtl="0" eaLnBrk="0" fontAlgn="base" hangingPunct="0">
        <a:spcBef>
          <a:spcPct val="20000"/>
        </a:spcBef>
        <a:spcAft>
          <a:spcPct val="0"/>
        </a:spcAft>
        <a:buChar char="»"/>
        <a:defRPr kumimoji="1" sz="2000">
          <a:solidFill>
            <a:schemeClr val="tx1"/>
          </a:solidFill>
          <a:latin typeface="+mn-lt"/>
          <a:ea typeface="ＭＳ Ｐゴシック" charset="-128"/>
        </a:defRPr>
      </a:lvl8pPr>
      <a:lvl9pPr marL="3886200" indent="-228600" algn="l" rtl="0" eaLnBrk="0" fontAlgn="base" hangingPunct="0">
        <a:spcBef>
          <a:spcPct val="20000"/>
        </a:spcBef>
        <a:spcAft>
          <a:spcPct val="0"/>
        </a:spcAft>
        <a:buChar char="»"/>
        <a:defRPr kumimoji="1"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a:extLst>
              <a:ext uri="{FF2B5EF4-FFF2-40B4-BE49-F238E27FC236}">
                <a16:creationId xmlns:a16="http://schemas.microsoft.com/office/drawing/2014/main" id="{0E576F24-2D3D-4586-9A11-13D825C4F074}"/>
              </a:ext>
            </a:extLst>
          </p:cNvPr>
          <p:cNvSpPr>
            <a:spLocks noGrp="1" noChangeArrowheads="1"/>
          </p:cNvSpPr>
          <p:nvPr>
            <p:ph type="ctrTitle"/>
          </p:nvPr>
        </p:nvSpPr>
        <p:spPr>
          <a:xfrm>
            <a:off x="152400" y="990600"/>
            <a:ext cx="8640763" cy="1143000"/>
          </a:xfrm>
        </p:spPr>
        <p:txBody>
          <a:bodyPr/>
          <a:lstStyle/>
          <a:p>
            <a:pPr algn="ctr"/>
            <a:r>
              <a:rPr lang="en-US" altLang="en-US" sz="4000" dirty="0">
                <a:latin typeface="Arial" panose="020B0604020202020204" pitchFamily="34" charset="0"/>
              </a:rPr>
              <a:t>Epi 204, Lecture #10</a:t>
            </a:r>
            <a:br>
              <a:rPr lang="en-US" altLang="en-US" sz="4000" dirty="0">
                <a:latin typeface="Arial" panose="020B0604020202020204" pitchFamily="34" charset="0"/>
              </a:rPr>
            </a:br>
            <a:r>
              <a:rPr lang="en-US" altLang="en-US" sz="4000" dirty="0">
                <a:latin typeface="Arial" panose="020B0604020202020204" pitchFamily="34" charset="0"/>
              </a:rPr>
              <a:t>Cognitive Biases, Course Review</a:t>
            </a:r>
          </a:p>
        </p:txBody>
      </p:sp>
      <p:sp>
        <p:nvSpPr>
          <p:cNvPr id="16386" name="Rectangle 3">
            <a:extLst>
              <a:ext uri="{FF2B5EF4-FFF2-40B4-BE49-F238E27FC236}">
                <a16:creationId xmlns:a16="http://schemas.microsoft.com/office/drawing/2014/main" id="{12D0DE4D-1098-4FD6-96AB-2894ACD1A32A}"/>
              </a:ext>
            </a:extLst>
          </p:cNvPr>
          <p:cNvSpPr>
            <a:spLocks noGrp="1" noChangeArrowheads="1"/>
          </p:cNvSpPr>
          <p:nvPr>
            <p:ph type="subTitle" idx="1"/>
          </p:nvPr>
        </p:nvSpPr>
        <p:spPr/>
        <p:txBody>
          <a:bodyPr/>
          <a:lstStyle/>
          <a:p>
            <a:pPr algn="ctr"/>
            <a:r>
              <a:rPr lang="en-US" altLang="en-US" dirty="0"/>
              <a:t>Michael Kohn</a:t>
            </a:r>
          </a:p>
          <a:p>
            <a:pPr algn="ctr"/>
            <a:r>
              <a:rPr lang="en-US" altLang="en-US" dirty="0"/>
              <a:t>30 November 2021</a:t>
            </a:r>
          </a:p>
        </p:txBody>
      </p:sp>
      <p:sp>
        <p:nvSpPr>
          <p:cNvPr id="16387" name="Slide Number Placeholder 3">
            <a:extLst>
              <a:ext uri="{FF2B5EF4-FFF2-40B4-BE49-F238E27FC236}">
                <a16:creationId xmlns:a16="http://schemas.microsoft.com/office/drawing/2014/main" id="{1261BB88-282F-4CFA-9DDF-8EE63A15ADD3}"/>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4C2E352F-3166-42E1-8CF9-79DE695E52AD}" type="slidenum">
              <a:rPr lang="en-US" altLang="en-US" sz="1400">
                <a:solidFill>
                  <a:srgbClr val="000000"/>
                </a:solidFill>
                <a:latin typeface="Arial" panose="020B0604020202020204" pitchFamily="34" charset="0"/>
              </a:rPr>
              <a:pPr/>
              <a:t>1</a:t>
            </a:fld>
            <a:endParaRPr lang="en-US" altLang="en-US" sz="1400">
              <a:solidFill>
                <a:srgbClr val="000000"/>
              </a:solidFill>
              <a:latin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p:txBody>
          <a:bodyPr/>
          <a:lstStyle/>
          <a:p>
            <a:r>
              <a:rPr lang="en-US">
                <a:latin typeface="Arial" charset="0"/>
                <a:ea typeface="ＭＳ Ｐゴシック" charset="0"/>
                <a:cs typeface="ＭＳ Ｐゴシック" charset="0"/>
              </a:rPr>
              <a:t>Availability</a:t>
            </a:r>
          </a:p>
        </p:txBody>
      </p:sp>
      <p:sp>
        <p:nvSpPr>
          <p:cNvPr id="56322" name="Rectangle 3"/>
          <p:cNvSpPr>
            <a:spLocks noGrp="1" noChangeArrowheads="1"/>
          </p:cNvSpPr>
          <p:nvPr>
            <p:ph type="body" idx="1"/>
          </p:nvPr>
        </p:nvSpPr>
        <p:spPr>
          <a:xfrm>
            <a:off x="1219200" y="1371600"/>
            <a:ext cx="7772400" cy="5029200"/>
          </a:xfrm>
        </p:spPr>
        <p:txBody>
          <a:bodyPr/>
          <a:lstStyle/>
          <a:p>
            <a:pPr>
              <a:lnSpc>
                <a:spcPct val="90000"/>
              </a:lnSpc>
            </a:pPr>
            <a:r>
              <a:rPr lang="en-US" dirty="0">
                <a:latin typeface="Arial" charset="0"/>
                <a:ea typeface="ＭＳ Ｐゴシック" charset="0"/>
                <a:cs typeface="ＭＳ Ｐゴシック" charset="0"/>
              </a:rPr>
              <a:t>The more easily you can imagine something happening, the higher the probability you assign it</a:t>
            </a:r>
          </a:p>
          <a:p>
            <a:pPr>
              <a:lnSpc>
                <a:spcPct val="90000"/>
              </a:lnSpc>
            </a:pPr>
            <a:r>
              <a:rPr lang="en-US" dirty="0">
                <a:latin typeface="Arial" charset="0"/>
                <a:ea typeface="ＭＳ Ｐゴシック" charset="0"/>
                <a:cs typeface="ＭＳ Ｐゴシック" charset="0"/>
              </a:rPr>
              <a:t>Most recent and worst cases stand out</a:t>
            </a:r>
          </a:p>
          <a:p>
            <a:pPr>
              <a:lnSpc>
                <a:spcPct val="90000"/>
              </a:lnSpc>
            </a:pPr>
            <a:r>
              <a:rPr lang="en-US" dirty="0">
                <a:latin typeface="Arial" charset="0"/>
                <a:ea typeface="ＭＳ Ｐゴシック" charset="0"/>
                <a:cs typeface="ＭＳ Ｐゴシック" charset="0"/>
              </a:rPr>
              <a:t>Examples:</a:t>
            </a:r>
          </a:p>
          <a:p>
            <a:pPr lvl="1">
              <a:lnSpc>
                <a:spcPct val="90000"/>
              </a:lnSpc>
            </a:pPr>
            <a:r>
              <a:rPr lang="en-US" dirty="0">
                <a:latin typeface="Arial" charset="0"/>
                <a:ea typeface="ＭＳ Ｐゴシック" charset="0"/>
              </a:rPr>
              <a:t>Surgeons’ estimates of hospital-wide surgical mortality</a:t>
            </a:r>
          </a:p>
          <a:p>
            <a:pPr lvl="1">
              <a:lnSpc>
                <a:spcPct val="90000"/>
              </a:lnSpc>
            </a:pPr>
            <a:r>
              <a:rPr lang="en-US" dirty="0">
                <a:latin typeface="Arial" charset="0"/>
                <a:ea typeface="ＭＳ Ｐゴシック" charset="0"/>
              </a:rPr>
              <a:t>Plastic surgeons and tissue adhesive</a:t>
            </a:r>
          </a:p>
          <a:p>
            <a:pPr>
              <a:lnSpc>
                <a:spcPct val="90000"/>
              </a:lnSpc>
            </a:pPr>
            <a:r>
              <a:rPr lang="en-US" dirty="0">
                <a:latin typeface="Arial" charset="0"/>
                <a:ea typeface="ＭＳ Ｐゴシック" charset="0"/>
                <a:cs typeface="ＭＳ Ｐゴシック" charset="0"/>
              </a:rPr>
              <a:t>Consequences of making an error factor into the probability estimation</a:t>
            </a:r>
          </a:p>
        </p:txBody>
      </p:sp>
      <p:sp>
        <p:nvSpPr>
          <p:cNvPr id="56323" name="Slide Number Placeholder 1"/>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9ADACED-2918-0941-97DF-F46161FFCB59}" type="slidenum">
              <a:rPr lang="en-US" sz="1400">
                <a:latin typeface="Arial" charset="0"/>
              </a:rPr>
              <a:pPr/>
              <a:t>10</a:t>
            </a:fld>
            <a:endParaRPr lang="en-US" sz="1400">
              <a:latin typeface="Arial" charset="0"/>
            </a:endParaRPr>
          </a:p>
        </p:txBody>
      </p:sp>
    </p:spTree>
    <p:extLst>
      <p:ext uri="{BB962C8B-B14F-4D97-AF65-F5344CB8AC3E}">
        <p14:creationId xmlns:p14="http://schemas.microsoft.com/office/powerpoint/2010/main" val="2655338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a:xfrm>
            <a:off x="1143000" y="152400"/>
            <a:ext cx="7772400" cy="685800"/>
          </a:xfrm>
        </p:spPr>
        <p:txBody>
          <a:bodyPr/>
          <a:lstStyle/>
          <a:p>
            <a:r>
              <a:rPr lang="en-US">
                <a:latin typeface="Arial" charset="0"/>
                <a:ea typeface="ＭＳ Ｐゴシック" charset="0"/>
                <a:cs typeface="ＭＳ Ｐゴシック" charset="0"/>
              </a:rPr>
              <a:t>Anchoring</a:t>
            </a:r>
          </a:p>
        </p:txBody>
      </p:sp>
      <p:sp>
        <p:nvSpPr>
          <p:cNvPr id="58370" name="Rectangle 3"/>
          <p:cNvSpPr>
            <a:spLocks noGrp="1" noChangeArrowheads="1"/>
          </p:cNvSpPr>
          <p:nvPr>
            <p:ph type="body" idx="1"/>
          </p:nvPr>
        </p:nvSpPr>
        <p:spPr>
          <a:xfrm>
            <a:off x="1143000" y="1219200"/>
            <a:ext cx="7772400" cy="4648200"/>
          </a:xfrm>
        </p:spPr>
        <p:txBody>
          <a:bodyPr/>
          <a:lstStyle/>
          <a:p>
            <a:r>
              <a:rPr lang="en-US" sz="2800">
                <a:latin typeface="Arial" charset="0"/>
                <a:ea typeface="ＭＳ Ｐゴシック" charset="0"/>
                <a:cs typeface="ＭＳ Ｐゴシック" charset="0"/>
              </a:rPr>
              <a:t>People tend to estimate probabilities by starting some place and revising probability up or down</a:t>
            </a:r>
          </a:p>
          <a:p>
            <a:r>
              <a:rPr lang="en-US" sz="2800">
                <a:latin typeface="Arial" charset="0"/>
                <a:ea typeface="ＭＳ Ｐゴシック" charset="0"/>
                <a:cs typeface="ＭＳ Ｐゴシック" charset="0"/>
              </a:rPr>
              <a:t>This happens even if anchor is irrelevant</a:t>
            </a:r>
          </a:p>
          <a:p>
            <a:r>
              <a:rPr lang="en-US" sz="2800">
                <a:latin typeface="Arial" charset="0"/>
                <a:ea typeface="ＭＳ Ｐゴシック" charset="0"/>
                <a:cs typeface="ＭＳ Ｐゴシック" charset="0"/>
              </a:rPr>
              <a:t>Probability of pulmonary embolism study*</a:t>
            </a:r>
          </a:p>
          <a:p>
            <a:pPr lvl="1"/>
            <a:r>
              <a:rPr lang="ja-JP" altLang="en-US" sz="2400">
                <a:latin typeface="Arial" charset="0"/>
                <a:ea typeface="ＭＳ Ｐゴシック" charset="0"/>
              </a:rPr>
              <a:t>“</a:t>
            </a:r>
            <a:r>
              <a:rPr lang="en-US" altLang="ja-JP" sz="2400">
                <a:latin typeface="Arial" charset="0"/>
                <a:ea typeface="ＭＳ Ｐゴシック" charset="0"/>
              </a:rPr>
              <a:t>Do you think it is &gt; or &lt;1%?</a:t>
            </a:r>
            <a:r>
              <a:rPr lang="ja-JP" altLang="en-US" sz="2400">
                <a:latin typeface="Arial" charset="0"/>
                <a:ea typeface="ＭＳ Ｐゴシック" charset="0"/>
              </a:rPr>
              <a:t>”</a:t>
            </a:r>
            <a:r>
              <a:rPr lang="en-US" altLang="ja-JP" sz="2400">
                <a:latin typeface="Arial" charset="0"/>
                <a:ea typeface="ＭＳ Ｐゴシック" charset="0"/>
              </a:rPr>
              <a:t>  OR </a:t>
            </a:r>
            <a:r>
              <a:rPr lang="ja-JP" altLang="en-US" sz="2400">
                <a:latin typeface="Arial" charset="0"/>
                <a:ea typeface="ＭＳ Ｐゴシック" charset="0"/>
              </a:rPr>
              <a:t>“</a:t>
            </a:r>
            <a:r>
              <a:rPr lang="en-US" altLang="ja-JP" sz="2400">
                <a:latin typeface="Arial" charset="0"/>
                <a:ea typeface="ＭＳ Ｐゴシック" charset="0"/>
              </a:rPr>
              <a:t>Do you think it is &gt; or &lt; 90%?</a:t>
            </a:r>
            <a:r>
              <a:rPr lang="ja-JP" altLang="en-US" sz="2400">
                <a:latin typeface="Arial" charset="0"/>
                <a:ea typeface="ＭＳ Ｐゴシック" charset="0"/>
              </a:rPr>
              <a:t>”</a:t>
            </a:r>
            <a:endParaRPr lang="en-US" altLang="ja-JP" sz="2400">
              <a:latin typeface="Arial" charset="0"/>
              <a:ea typeface="ＭＳ Ｐゴシック" charset="0"/>
            </a:endParaRPr>
          </a:p>
          <a:p>
            <a:pPr lvl="1"/>
            <a:r>
              <a:rPr lang="en-US" sz="2400">
                <a:latin typeface="Arial" charset="0"/>
                <a:ea typeface="ＭＳ Ｐゴシック" charset="0"/>
              </a:rPr>
              <a:t>What do you think it is?</a:t>
            </a:r>
          </a:p>
          <a:p>
            <a:pPr lvl="1"/>
            <a:r>
              <a:rPr lang="en-US" sz="2400">
                <a:latin typeface="Arial" charset="0"/>
                <a:ea typeface="ＭＳ Ｐゴシック" charset="0"/>
              </a:rPr>
              <a:t>Average estimate 23% vs 53%</a:t>
            </a:r>
          </a:p>
          <a:p>
            <a:r>
              <a:rPr lang="en-US" sz="2800">
                <a:latin typeface="Arial" charset="0"/>
                <a:ea typeface="ＭＳ Ｐゴシック" charset="0"/>
                <a:cs typeface="ＭＳ Ｐゴシック" charset="0"/>
              </a:rPr>
              <a:t>Importance of triage room</a:t>
            </a:r>
          </a:p>
        </p:txBody>
      </p:sp>
      <p:sp>
        <p:nvSpPr>
          <p:cNvPr id="58371" name="Text Box 4"/>
          <p:cNvSpPr txBox="1">
            <a:spLocks noChangeArrowheads="1"/>
          </p:cNvSpPr>
          <p:nvPr/>
        </p:nvSpPr>
        <p:spPr bwMode="auto">
          <a:xfrm>
            <a:off x="1143000" y="6096000"/>
            <a:ext cx="76200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spcBef>
                <a:spcPct val="50000"/>
              </a:spcBef>
              <a:defRPr/>
            </a:pPr>
            <a:r>
              <a:rPr lang="en-US" dirty="0">
                <a:latin typeface="+mn-lt"/>
              </a:rPr>
              <a:t>*Brewer et al. Med </a:t>
            </a:r>
            <a:r>
              <a:rPr lang="en-US" dirty="0" err="1">
                <a:latin typeface="+mn-lt"/>
              </a:rPr>
              <a:t>Decis</a:t>
            </a:r>
            <a:r>
              <a:rPr lang="en-US" dirty="0">
                <a:latin typeface="+mn-lt"/>
              </a:rPr>
              <a:t> Making 2007;27:203-11</a:t>
            </a:r>
          </a:p>
        </p:txBody>
      </p:sp>
      <p:sp>
        <p:nvSpPr>
          <p:cNvPr id="58372" name="Slide Number Placeholder 1"/>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CFD76F00-6457-1E48-924B-1B027138B93C}" type="slidenum">
              <a:rPr lang="en-US" sz="1400">
                <a:latin typeface="Arial" charset="0"/>
              </a:rPr>
              <a:pPr/>
              <a:t>11</a:t>
            </a:fld>
            <a:endParaRPr lang="en-US" sz="1400">
              <a:latin typeface="Arial" charset="0"/>
            </a:endParaRPr>
          </a:p>
        </p:txBody>
      </p:sp>
    </p:spTree>
    <p:extLst>
      <p:ext uri="{BB962C8B-B14F-4D97-AF65-F5344CB8AC3E}">
        <p14:creationId xmlns:p14="http://schemas.microsoft.com/office/powerpoint/2010/main" val="6264365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a:xfrm>
            <a:off x="1066800" y="0"/>
            <a:ext cx="7772400" cy="609600"/>
          </a:xfrm>
        </p:spPr>
        <p:txBody>
          <a:bodyPr/>
          <a:lstStyle/>
          <a:p>
            <a:r>
              <a:rPr lang="en-US">
                <a:latin typeface="Arial" charset="0"/>
                <a:ea typeface="ＭＳ Ｐゴシック" charset="0"/>
                <a:cs typeface="ＭＳ Ｐゴシック" charset="0"/>
              </a:rPr>
              <a:t>Another bias</a:t>
            </a:r>
          </a:p>
        </p:txBody>
      </p:sp>
      <p:sp>
        <p:nvSpPr>
          <p:cNvPr id="45059" name="Rectangle 3"/>
          <p:cNvSpPr>
            <a:spLocks noGrp="1" noChangeArrowheads="1"/>
          </p:cNvSpPr>
          <p:nvPr>
            <p:ph type="body" idx="1"/>
          </p:nvPr>
        </p:nvSpPr>
        <p:spPr>
          <a:xfrm>
            <a:off x="1143000" y="762000"/>
            <a:ext cx="7772400" cy="4267200"/>
          </a:xfrm>
        </p:spPr>
        <p:txBody>
          <a:bodyPr/>
          <a:lstStyle/>
          <a:p>
            <a:pPr>
              <a:lnSpc>
                <a:spcPct val="90000"/>
              </a:lnSpc>
            </a:pPr>
            <a:r>
              <a:rPr lang="en-US">
                <a:latin typeface="Arial" charset="0"/>
                <a:ea typeface="ＭＳ Ｐゴシック" charset="0"/>
                <a:cs typeface="ＭＳ Ｐゴシック" charset="0"/>
              </a:rPr>
              <a:t>Example: I have a rule that allows me to say whether any sequence of 3 numbers is golden </a:t>
            </a:r>
          </a:p>
          <a:p>
            <a:pPr>
              <a:lnSpc>
                <a:spcPct val="90000"/>
              </a:lnSpc>
            </a:pPr>
            <a:r>
              <a:rPr lang="en-US">
                <a:latin typeface="Arial" charset="0"/>
                <a:ea typeface="ＭＳ Ｐゴシック" charset="0"/>
                <a:cs typeface="ＭＳ Ｐゴシック" charset="0"/>
              </a:rPr>
              <a:t>The series 2, 4, 6 is golden</a:t>
            </a:r>
          </a:p>
          <a:p>
            <a:pPr>
              <a:lnSpc>
                <a:spcPct val="90000"/>
              </a:lnSpc>
            </a:pPr>
            <a:r>
              <a:rPr lang="en-US">
                <a:latin typeface="Arial" charset="0"/>
                <a:ea typeface="ＭＳ Ｐゴシック" charset="0"/>
                <a:cs typeface="ＭＳ Ｐゴシック" charset="0"/>
              </a:rPr>
              <a:t>Class write down other series of 3 numbers to test hypotheses about my rule</a:t>
            </a:r>
          </a:p>
          <a:p>
            <a:pPr>
              <a:lnSpc>
                <a:spcPct val="90000"/>
              </a:lnSpc>
            </a:pPr>
            <a:r>
              <a:rPr lang="en-US">
                <a:latin typeface="Arial" charset="0"/>
                <a:ea typeface="ＭＳ Ｐゴシック" charset="0"/>
                <a:cs typeface="ＭＳ Ｐゴシック" charset="0"/>
              </a:rPr>
              <a:t>See how quickly you can guess my rule</a:t>
            </a:r>
          </a:p>
          <a:p>
            <a:pPr>
              <a:lnSpc>
                <a:spcPct val="90000"/>
              </a:lnSpc>
            </a:pPr>
            <a:r>
              <a:rPr lang="en-US">
                <a:latin typeface="Arial" charset="0"/>
                <a:ea typeface="ＭＳ Ｐゴシック" charset="0"/>
                <a:cs typeface="ＭＳ Ｐゴシック" charset="0"/>
              </a:rPr>
              <a:t>Confirmation bias and premature closure </a:t>
            </a:r>
          </a:p>
        </p:txBody>
      </p:sp>
      <p:sp>
        <p:nvSpPr>
          <p:cNvPr id="60419" name="Text Box 4"/>
          <p:cNvSpPr txBox="1">
            <a:spLocks noChangeArrowheads="1"/>
          </p:cNvSpPr>
          <p:nvPr/>
        </p:nvSpPr>
        <p:spPr bwMode="auto">
          <a:xfrm>
            <a:off x="1066800" y="5943600"/>
            <a:ext cx="7620000" cy="8302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spcBef>
                <a:spcPct val="50000"/>
              </a:spcBef>
              <a:defRPr/>
            </a:pPr>
            <a:r>
              <a:rPr lang="en-US" dirty="0">
                <a:latin typeface="+mn-lt"/>
              </a:rPr>
              <a:t>* </a:t>
            </a:r>
            <a:r>
              <a:rPr lang="en-US" dirty="0" err="1">
                <a:latin typeface="+mn-lt"/>
              </a:rPr>
              <a:t>Mlodinow</a:t>
            </a:r>
            <a:r>
              <a:rPr lang="en-US" dirty="0">
                <a:latin typeface="+mn-lt"/>
              </a:rPr>
              <a:t> L. The Drunkard's Walk.  Random House, 2008</a:t>
            </a:r>
          </a:p>
        </p:txBody>
      </p:sp>
      <p:sp>
        <p:nvSpPr>
          <p:cNvPr id="60420" name="Slide Number Placeholder 1"/>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88D190F-C7EB-E843-BC56-DF9F2BC8BA84}" type="slidenum">
              <a:rPr lang="en-US" sz="1400">
                <a:latin typeface="Arial" charset="0"/>
              </a:rPr>
              <a:pPr/>
              <a:t>12</a:t>
            </a:fld>
            <a:endParaRPr lang="en-US" sz="1400">
              <a:latin typeface="Arial" charset="0"/>
            </a:endParaRPr>
          </a:p>
        </p:txBody>
      </p:sp>
    </p:spTree>
    <p:extLst>
      <p:ext uri="{BB962C8B-B14F-4D97-AF65-F5344CB8AC3E}">
        <p14:creationId xmlns:p14="http://schemas.microsoft.com/office/powerpoint/2010/main" val="11243213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05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05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05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505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16E4FA0-5BB6-493E-95A6-EA89D2B23493}" type="slidenum">
              <a:rPr lang="en-US" altLang="en-US" smtClean="0"/>
              <a:pPr/>
              <a:t>13</a:t>
            </a:fld>
            <a:endParaRPr lang="en-US" altLang="en-US"/>
          </a:p>
        </p:txBody>
      </p:sp>
      <p:sp>
        <p:nvSpPr>
          <p:cNvPr id="6" name="Rectangle 5"/>
          <p:cNvSpPr/>
          <p:nvPr/>
        </p:nvSpPr>
        <p:spPr>
          <a:xfrm>
            <a:off x="1371600" y="533400"/>
            <a:ext cx="7086600" cy="1569660"/>
          </a:xfrm>
          <a:prstGeom prst="rect">
            <a:avLst/>
          </a:prstGeom>
        </p:spPr>
        <p:txBody>
          <a:bodyPr wrap="square">
            <a:spAutoFit/>
          </a:bodyPr>
          <a:lstStyle/>
          <a:p>
            <a:pPr lvl="0"/>
            <a:r>
              <a:rPr lang="en-US" dirty="0"/>
              <a:t>Failing to keep looking for another cause of chest pain when the Troponin I (a marker of heart attacks) was slightly positive, even though the ECG was normal. -- The patient had aortic dissection. [Premature closure.]</a:t>
            </a:r>
          </a:p>
        </p:txBody>
      </p:sp>
      <p:sp>
        <p:nvSpPr>
          <p:cNvPr id="7" name="Rectangle 6"/>
          <p:cNvSpPr/>
          <p:nvPr/>
        </p:nvSpPr>
        <p:spPr>
          <a:xfrm>
            <a:off x="1447800" y="2362200"/>
            <a:ext cx="6934200" cy="3416320"/>
          </a:xfrm>
          <a:prstGeom prst="rect">
            <a:avLst/>
          </a:prstGeom>
        </p:spPr>
        <p:txBody>
          <a:bodyPr wrap="square">
            <a:spAutoFit/>
          </a:bodyPr>
          <a:lstStyle/>
          <a:p>
            <a:pPr lvl="0"/>
            <a:r>
              <a:rPr lang="en-US" dirty="0"/>
              <a:t>Diagnosing of biliary colic (gallstone pain) as the cause of right-sided abdominal pain, because of an ultrasound ordered by a colleague that showed gallstones and gallbladder wall thickening.  This, despite being informed by the nurse of shortness of breath on exertion – The patient returned 2 days later with myocardial infarction (heart attack) and congestive heart failure. [Premature closure and confirmation bias.]</a:t>
            </a:r>
          </a:p>
        </p:txBody>
      </p:sp>
    </p:spTree>
    <p:extLst>
      <p:ext uri="{BB962C8B-B14F-4D97-AF65-F5344CB8AC3E}">
        <p14:creationId xmlns:p14="http://schemas.microsoft.com/office/powerpoint/2010/main" val="40279727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16E4FA0-5BB6-493E-95A6-EA89D2B23493}" type="slidenum">
              <a:rPr lang="en-US" altLang="en-US" smtClean="0"/>
              <a:pPr/>
              <a:t>14</a:t>
            </a:fld>
            <a:endParaRPr lang="en-US" altLang="en-US"/>
          </a:p>
        </p:txBody>
      </p:sp>
      <p:sp>
        <p:nvSpPr>
          <p:cNvPr id="6" name="Rectangle 5"/>
          <p:cNvSpPr/>
          <p:nvPr/>
        </p:nvSpPr>
        <p:spPr>
          <a:xfrm>
            <a:off x="1371600" y="533400"/>
            <a:ext cx="7086600" cy="1569660"/>
          </a:xfrm>
          <a:prstGeom prst="rect">
            <a:avLst/>
          </a:prstGeom>
        </p:spPr>
        <p:txBody>
          <a:bodyPr wrap="square">
            <a:spAutoFit/>
          </a:bodyPr>
          <a:lstStyle/>
          <a:p>
            <a:pPr lvl="0"/>
            <a:r>
              <a:rPr lang="en-US" dirty="0"/>
              <a:t>Continuing with the discharge of a febrile patient after a negative workup for sepsis, despite the son’s belated mention of a severe headache. --The patient died 8 hours later of a brain abscess.  [Premature closure.]</a:t>
            </a:r>
          </a:p>
        </p:txBody>
      </p:sp>
      <p:sp>
        <p:nvSpPr>
          <p:cNvPr id="7" name="Rectangle 6"/>
          <p:cNvSpPr/>
          <p:nvPr/>
        </p:nvSpPr>
        <p:spPr>
          <a:xfrm>
            <a:off x="1447800" y="2362200"/>
            <a:ext cx="6934200" cy="1938992"/>
          </a:xfrm>
          <a:prstGeom prst="rect">
            <a:avLst/>
          </a:prstGeom>
        </p:spPr>
        <p:txBody>
          <a:bodyPr wrap="square">
            <a:spAutoFit/>
          </a:bodyPr>
          <a:lstStyle/>
          <a:p>
            <a:pPr lvl="0"/>
            <a:r>
              <a:rPr lang="en-US" dirty="0"/>
              <a:t>Discharging a syncope (fainting) patient with a low hematocrit (red blood cell count), because she said she had a history of anemia, despite not having any old hematocrits available.  — She had a ruptured spleen. [Confirmation bias.]</a:t>
            </a:r>
            <a:r>
              <a:rPr lang="en-US" u="sng" dirty="0"/>
              <a:t>  </a:t>
            </a:r>
            <a:endParaRPr lang="en-US" dirty="0"/>
          </a:p>
        </p:txBody>
      </p:sp>
    </p:spTree>
    <p:extLst>
      <p:ext uri="{BB962C8B-B14F-4D97-AF65-F5344CB8AC3E}">
        <p14:creationId xmlns:p14="http://schemas.microsoft.com/office/powerpoint/2010/main" val="40324366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026">
            <a:extLst>
              <a:ext uri="{FF2B5EF4-FFF2-40B4-BE49-F238E27FC236}">
                <a16:creationId xmlns:a16="http://schemas.microsoft.com/office/drawing/2014/main" id="{91798A22-DE57-49D7-9EFE-0CB3AA425818}"/>
              </a:ext>
            </a:extLst>
          </p:cNvPr>
          <p:cNvSpPr>
            <a:spLocks noGrp="1" noChangeArrowheads="1"/>
          </p:cNvSpPr>
          <p:nvPr>
            <p:ph type="title"/>
          </p:nvPr>
        </p:nvSpPr>
        <p:spPr>
          <a:xfrm>
            <a:off x="1066800" y="0"/>
            <a:ext cx="7772400" cy="609600"/>
          </a:xfrm>
        </p:spPr>
        <p:txBody>
          <a:bodyPr/>
          <a:lstStyle/>
          <a:p>
            <a:r>
              <a:rPr lang="en-US" altLang="en-US" sz="4000" dirty="0"/>
              <a:t>Course Review</a:t>
            </a:r>
          </a:p>
        </p:txBody>
      </p:sp>
      <p:sp>
        <p:nvSpPr>
          <p:cNvPr id="40962" name="Rectangle 1027">
            <a:extLst>
              <a:ext uri="{FF2B5EF4-FFF2-40B4-BE49-F238E27FC236}">
                <a16:creationId xmlns:a16="http://schemas.microsoft.com/office/drawing/2014/main" id="{DEAA4952-A699-4CAC-AA2E-CFDA18157EA1}"/>
              </a:ext>
            </a:extLst>
          </p:cNvPr>
          <p:cNvSpPr>
            <a:spLocks noGrp="1" noChangeArrowheads="1"/>
          </p:cNvSpPr>
          <p:nvPr>
            <p:ph type="body" idx="1"/>
          </p:nvPr>
        </p:nvSpPr>
        <p:spPr>
          <a:xfrm>
            <a:off x="1066800" y="609600"/>
            <a:ext cx="7772400" cy="4114800"/>
          </a:xfrm>
        </p:spPr>
        <p:txBody>
          <a:bodyPr/>
          <a:lstStyle/>
          <a:p>
            <a:pPr>
              <a:lnSpc>
                <a:spcPct val="90000"/>
              </a:lnSpc>
            </a:pPr>
            <a:r>
              <a:rPr lang="en-US" altLang="en-US" sz="2800" dirty="0"/>
              <a:t>Tests (“Prediction 0”)</a:t>
            </a:r>
          </a:p>
          <a:p>
            <a:pPr lvl="1">
              <a:lnSpc>
                <a:spcPct val="90000"/>
              </a:lnSpc>
            </a:pPr>
            <a:r>
              <a:rPr lang="en-US" altLang="en-US" sz="2400" dirty="0"/>
              <a:t>Theory (Using tests to guide decisions)</a:t>
            </a:r>
          </a:p>
          <a:p>
            <a:pPr lvl="1">
              <a:lnSpc>
                <a:spcPct val="90000"/>
              </a:lnSpc>
            </a:pPr>
            <a:r>
              <a:rPr lang="en-US" altLang="en-US" sz="2400" dirty="0"/>
              <a:t>Inter-rater reliability (Kappa)</a:t>
            </a:r>
          </a:p>
          <a:p>
            <a:pPr lvl="1">
              <a:lnSpc>
                <a:spcPct val="90000"/>
              </a:lnSpc>
            </a:pPr>
            <a:r>
              <a:rPr lang="en-US" altLang="en-US" sz="2400" dirty="0"/>
              <a:t>Dichotomous tests (Sensitivity, Specificity, PVs)</a:t>
            </a:r>
          </a:p>
          <a:p>
            <a:pPr lvl="1">
              <a:lnSpc>
                <a:spcPct val="90000"/>
              </a:lnSpc>
            </a:pPr>
            <a:r>
              <a:rPr lang="en-US" altLang="en-US" sz="2400" dirty="0"/>
              <a:t>Multilevel tests (ROC Curves, </a:t>
            </a:r>
            <a:r>
              <a:rPr lang="en-US" altLang="en-US" sz="2400" dirty="0" err="1"/>
              <a:t>iLRs</a:t>
            </a:r>
            <a:r>
              <a:rPr lang="en-US" altLang="en-US" sz="2400" dirty="0"/>
              <a:t>)</a:t>
            </a:r>
          </a:p>
          <a:p>
            <a:pPr lvl="1">
              <a:lnSpc>
                <a:spcPct val="90000"/>
              </a:lnSpc>
            </a:pPr>
            <a:r>
              <a:rPr lang="en-US" altLang="en-US" sz="2400" dirty="0"/>
              <a:t>Studies of tests (biases in test accuracy studies)</a:t>
            </a:r>
          </a:p>
          <a:p>
            <a:pPr lvl="1">
              <a:lnSpc>
                <a:spcPct val="90000"/>
              </a:lnSpc>
            </a:pPr>
            <a:r>
              <a:rPr lang="en-US" altLang="en-US" sz="2400" dirty="0"/>
              <a:t>Risk Prediction (calibration, discrimination, NB, decision curves)</a:t>
            </a:r>
          </a:p>
          <a:p>
            <a:pPr lvl="1">
              <a:lnSpc>
                <a:spcPct val="90000"/>
              </a:lnSpc>
            </a:pPr>
            <a:r>
              <a:rPr lang="en-US" altLang="en-US" sz="2400" dirty="0"/>
              <a:t>Combining tests (logistic regression, CART, …)</a:t>
            </a:r>
          </a:p>
          <a:p>
            <a:pPr>
              <a:lnSpc>
                <a:spcPct val="90000"/>
              </a:lnSpc>
            </a:pPr>
            <a:r>
              <a:rPr lang="en-US" altLang="en-US" sz="2800" dirty="0"/>
              <a:t>Treatments</a:t>
            </a:r>
          </a:p>
          <a:p>
            <a:pPr lvl="1">
              <a:lnSpc>
                <a:spcPct val="90000"/>
              </a:lnSpc>
            </a:pPr>
            <a:r>
              <a:rPr lang="en-US" altLang="en-US" sz="2400" dirty="0"/>
              <a:t>Randomized trials (ARR, NNT)</a:t>
            </a:r>
          </a:p>
          <a:p>
            <a:pPr lvl="1">
              <a:lnSpc>
                <a:spcPct val="90000"/>
              </a:lnSpc>
            </a:pPr>
            <a:r>
              <a:rPr lang="en-US" altLang="en-US" sz="2400" dirty="0"/>
              <a:t>Alternatives to randomized trials</a:t>
            </a:r>
          </a:p>
          <a:p>
            <a:pPr>
              <a:lnSpc>
                <a:spcPct val="90000"/>
              </a:lnSpc>
            </a:pPr>
            <a:r>
              <a:rPr lang="en-US" altLang="en-US" sz="2800" dirty="0"/>
              <a:t>P-values and confidence intervals</a:t>
            </a:r>
          </a:p>
          <a:p>
            <a:pPr>
              <a:lnSpc>
                <a:spcPct val="90000"/>
              </a:lnSpc>
            </a:pPr>
            <a:r>
              <a:rPr lang="en-US" altLang="en-US" sz="2800" dirty="0"/>
              <a:t>Screening programs</a:t>
            </a:r>
          </a:p>
          <a:p>
            <a:pPr>
              <a:lnSpc>
                <a:spcPct val="90000"/>
              </a:lnSpc>
            </a:pPr>
            <a:r>
              <a:rPr lang="en-US" altLang="en-US" sz="2800" dirty="0"/>
              <a:t>Cognitive process of diagnosis</a:t>
            </a:r>
          </a:p>
        </p:txBody>
      </p:sp>
      <p:sp>
        <p:nvSpPr>
          <p:cNvPr id="40963" name="Slide Number Placeholder 3">
            <a:extLst>
              <a:ext uri="{FF2B5EF4-FFF2-40B4-BE49-F238E27FC236}">
                <a16:creationId xmlns:a16="http://schemas.microsoft.com/office/drawing/2014/main" id="{80571778-65BB-4994-8A13-9C01C32F70FE}"/>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84351F7F-A908-41C9-9921-AC07A20EA7AE}" type="slidenum">
              <a:rPr lang="en-US" altLang="en-US" sz="1400">
                <a:latin typeface="Arial" panose="020B0604020202020204" pitchFamily="34" charset="0"/>
              </a:rPr>
              <a:pPr/>
              <a:t>15</a:t>
            </a:fld>
            <a:endParaRPr lang="en-US" altLang="en-US" sz="1400" dirty="0">
              <a:latin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p:cNvSpPr>
            <a:spLocks noGrp="1"/>
          </p:cNvSpPr>
          <p:nvPr>
            <p:ph type="title"/>
          </p:nvPr>
        </p:nvSpPr>
        <p:spPr>
          <a:xfrm>
            <a:off x="1143000" y="38100"/>
            <a:ext cx="7696200" cy="1866900"/>
          </a:xfrm>
        </p:spPr>
        <p:txBody>
          <a:bodyPr/>
          <a:lstStyle/>
          <a:p>
            <a:r>
              <a:rPr lang="en-US" dirty="0">
                <a:latin typeface="Arial" charset="0"/>
                <a:ea typeface="ＭＳ Ｐゴシック" charset="0"/>
                <a:cs typeface="ＭＳ Ｐゴシック" charset="0"/>
              </a:rPr>
              <a:t>Kappa (EBD-2  Chapter 5) </a:t>
            </a:r>
            <a:r>
              <a:rPr lang="en-US" dirty="0" err="1">
                <a:latin typeface="Arial" charset="0"/>
                <a:ea typeface="ＭＳ Ｐゴシック" charset="0"/>
                <a:cs typeface="ＭＳ Ｐゴシック" charset="0"/>
              </a:rPr>
              <a:t>KappaMovieCritics.xlsx</a:t>
            </a:r>
            <a:br>
              <a:rPr lang="en-US" dirty="0">
                <a:latin typeface="Arial" charset="0"/>
                <a:ea typeface="ＭＳ Ｐゴシック" charset="0"/>
                <a:cs typeface="ＭＳ Ｐゴシック" charset="0"/>
              </a:rPr>
            </a:br>
            <a:endParaRPr lang="en-US" dirty="0">
              <a:latin typeface="Arial" charset="0"/>
              <a:ea typeface="ＭＳ Ｐゴシック" charset="0"/>
              <a:cs typeface="ＭＳ Ｐゴシック" charset="0"/>
            </a:endParaRPr>
          </a:p>
        </p:txBody>
      </p:sp>
      <p:sp>
        <p:nvSpPr>
          <p:cNvPr id="73730" name="Content Placeholder 2"/>
          <p:cNvSpPr>
            <a:spLocks noGrp="1"/>
          </p:cNvSpPr>
          <p:nvPr>
            <p:ph idx="1"/>
          </p:nvPr>
        </p:nvSpPr>
        <p:spPr>
          <a:xfrm>
            <a:off x="914400" y="1219200"/>
            <a:ext cx="7772400" cy="4800600"/>
          </a:xfrm>
        </p:spPr>
        <p:txBody>
          <a:bodyPr/>
          <a:lstStyle/>
          <a:p>
            <a:r>
              <a:rPr lang="en-US" sz="2800" dirty="0">
                <a:latin typeface="Arial" charset="0"/>
                <a:ea typeface="ＭＳ Ｐゴシック" charset="0"/>
                <a:cs typeface="ＭＳ Ｐゴシック" charset="0"/>
              </a:rPr>
              <a:t>Especially when there is no gold standard, it may be helpful to measure reproducibility</a:t>
            </a:r>
          </a:p>
          <a:p>
            <a:r>
              <a:rPr lang="en-US" sz="2800" dirty="0">
                <a:latin typeface="Arial" charset="0"/>
                <a:ea typeface="ＭＳ Ｐゴシック" charset="0"/>
                <a:cs typeface="ＭＳ Ｐゴシック" charset="0"/>
              </a:rPr>
              <a:t>Concordance may be misleading if both raters know prevalence and it is not close to 50%</a:t>
            </a:r>
          </a:p>
          <a:p>
            <a:r>
              <a:rPr lang="en-US" sz="2800" dirty="0">
                <a:latin typeface="Arial" charset="0"/>
                <a:ea typeface="ＭＳ Ｐゴシック" charset="0"/>
                <a:cs typeface="ＭＳ Ｐゴシック" charset="0"/>
              </a:rPr>
              <a:t>Kappa measures agreement beyond that expected based on the marginals</a:t>
            </a:r>
          </a:p>
          <a:p>
            <a:r>
              <a:rPr lang="en-US" sz="2800" dirty="0">
                <a:latin typeface="Arial" charset="0"/>
                <a:ea typeface="ＭＳ Ｐゴシック" charset="0"/>
                <a:cs typeface="ＭＳ Ｐゴシック" charset="0"/>
              </a:rPr>
              <a:t>Balanced and unbalanced disagreement</a:t>
            </a:r>
          </a:p>
          <a:p>
            <a:r>
              <a:rPr lang="en-US" sz="2800" dirty="0">
                <a:latin typeface="Arial" charset="0"/>
                <a:ea typeface="ＭＳ Ｐゴシック" charset="0"/>
                <a:cs typeface="ＭＳ Ｐゴシック" charset="0"/>
              </a:rPr>
              <a:t>Weighted kappa for ordinal variables</a:t>
            </a:r>
          </a:p>
          <a:p>
            <a:r>
              <a:rPr lang="en-US" sz="2800" dirty="0">
                <a:latin typeface="Arial" charset="0"/>
                <a:ea typeface="ＭＳ Ｐゴシック" charset="0"/>
                <a:cs typeface="ＭＳ Ｐゴシック" charset="0"/>
              </a:rPr>
              <a:t>Quadratic weighted kappa- more partial credit</a:t>
            </a:r>
          </a:p>
          <a:p>
            <a:r>
              <a:rPr lang="en-US" sz="2800" dirty="0">
                <a:latin typeface="Arial" charset="0"/>
                <a:ea typeface="ＭＳ Ｐゴシック" charset="0"/>
                <a:cs typeface="ＭＳ Ｐゴシック" charset="0"/>
              </a:rPr>
              <a:t>Custom weights may be reasonable</a:t>
            </a:r>
          </a:p>
        </p:txBody>
      </p:sp>
      <p:sp>
        <p:nvSpPr>
          <p:cNvPr id="73731"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4E1001B9-924C-C74F-9707-D40ACEAD25B1}" type="slidenum">
              <a:rPr lang="en-US" sz="1400">
                <a:latin typeface="Arial" charset="0"/>
              </a:rPr>
              <a:pPr/>
              <a:t>16</a:t>
            </a:fld>
            <a:endParaRPr lang="en-US" sz="1400">
              <a:latin typeface="Arial" charset="0"/>
            </a:endParaRPr>
          </a:p>
        </p:txBody>
      </p:sp>
    </p:spTree>
    <p:extLst>
      <p:ext uri="{BB962C8B-B14F-4D97-AF65-F5344CB8AC3E}">
        <p14:creationId xmlns:p14="http://schemas.microsoft.com/office/powerpoint/2010/main" val="7149897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itle 1"/>
          <p:cNvSpPr>
            <a:spLocks noGrp="1"/>
          </p:cNvSpPr>
          <p:nvPr>
            <p:ph type="title"/>
          </p:nvPr>
        </p:nvSpPr>
        <p:spPr>
          <a:xfrm>
            <a:off x="990600" y="0"/>
            <a:ext cx="7772400" cy="762000"/>
          </a:xfrm>
        </p:spPr>
        <p:txBody>
          <a:bodyPr/>
          <a:lstStyle/>
          <a:p>
            <a:r>
              <a:rPr lang="en-US" dirty="0">
                <a:latin typeface="Times New Roman" charset="0"/>
                <a:ea typeface="ＭＳ Ｐゴシック" charset="0"/>
                <a:cs typeface="ＭＳ Ｐゴシック" charset="0"/>
              </a:rPr>
              <a:t>Dichotomous Tests (Chapter 2)</a:t>
            </a:r>
          </a:p>
        </p:txBody>
      </p:sp>
      <p:sp>
        <p:nvSpPr>
          <p:cNvPr id="74754" name="Content Placeholder 2"/>
          <p:cNvSpPr>
            <a:spLocks noGrp="1"/>
          </p:cNvSpPr>
          <p:nvPr>
            <p:ph idx="1"/>
          </p:nvPr>
        </p:nvSpPr>
        <p:spPr>
          <a:xfrm>
            <a:off x="1143000" y="914400"/>
            <a:ext cx="7772400" cy="4876800"/>
          </a:xfrm>
        </p:spPr>
        <p:txBody>
          <a:bodyPr/>
          <a:lstStyle/>
          <a:p>
            <a:r>
              <a:rPr lang="en-US" dirty="0">
                <a:latin typeface="Arial" charset="0"/>
                <a:ea typeface="ＭＳ Ｐゴシック" charset="0"/>
                <a:cs typeface="ＭＳ Ｐゴシック" charset="0"/>
              </a:rPr>
              <a:t>Definitions of </a:t>
            </a:r>
            <a:r>
              <a:rPr lang="en-US" dirty="0" err="1">
                <a:latin typeface="Arial" charset="0"/>
                <a:ea typeface="ＭＳ Ｐゴシック" charset="0"/>
                <a:cs typeface="ＭＳ Ｐゴシック" charset="0"/>
              </a:rPr>
              <a:t>sens</a:t>
            </a:r>
            <a:r>
              <a:rPr lang="en-US" dirty="0">
                <a:latin typeface="Arial" charset="0"/>
                <a:ea typeface="ＭＳ Ｐゴシック" charset="0"/>
                <a:cs typeface="ＭＳ Ｐゴシック" charset="0"/>
              </a:rPr>
              <a:t>, spec, accuracy</a:t>
            </a:r>
          </a:p>
          <a:p>
            <a:r>
              <a:rPr lang="en-US" dirty="0">
                <a:latin typeface="Arial" charset="0"/>
                <a:ea typeface="ＭＳ Ｐゴシック" charset="0"/>
                <a:cs typeface="ＭＳ Ｐゴシック" charset="0"/>
              </a:rPr>
              <a:t>Prior </a:t>
            </a:r>
            <a:r>
              <a:rPr lang="en-US" dirty="0" err="1">
                <a:latin typeface="Arial" charset="0"/>
                <a:ea typeface="ＭＳ Ｐゴシック" charset="0"/>
                <a:cs typeface="ＭＳ Ｐゴシック" charset="0"/>
              </a:rPr>
              <a:t>prob</a:t>
            </a:r>
            <a:r>
              <a:rPr lang="en-US" dirty="0">
                <a:latin typeface="Arial" charset="0"/>
                <a:ea typeface="ＭＳ Ｐゴシック" charset="0"/>
                <a:cs typeface="ＭＳ Ｐゴシック" charset="0"/>
              </a:rPr>
              <a:t>, posterior </a:t>
            </a:r>
            <a:r>
              <a:rPr lang="en-US" dirty="0" err="1">
                <a:latin typeface="Arial" charset="0"/>
                <a:ea typeface="ＭＳ Ｐゴシック" charset="0"/>
                <a:cs typeface="ＭＳ Ｐゴシック" charset="0"/>
              </a:rPr>
              <a:t>prob</a:t>
            </a:r>
            <a:r>
              <a:rPr lang="en-US" dirty="0">
                <a:latin typeface="Arial" charset="0"/>
                <a:ea typeface="ＭＳ Ｐゴシック" charset="0"/>
                <a:cs typeface="ＭＳ Ｐゴシック" charset="0"/>
              </a:rPr>
              <a:t>, PV+, PV-, LR+, LR−</a:t>
            </a:r>
          </a:p>
          <a:p>
            <a:r>
              <a:rPr lang="en-US" dirty="0">
                <a:latin typeface="Arial" charset="0"/>
                <a:ea typeface="ＭＳ Ｐゴシック" charset="0"/>
                <a:cs typeface="ＭＳ Ｐゴシック" charset="0"/>
              </a:rPr>
              <a:t>Importance of sampling scheme</a:t>
            </a:r>
          </a:p>
          <a:p>
            <a:r>
              <a:rPr lang="en-US" dirty="0">
                <a:latin typeface="Arial" charset="0"/>
                <a:ea typeface="ＭＳ Ｐゴシック" charset="0"/>
                <a:cs typeface="ＭＳ Ｐゴシック" charset="0"/>
              </a:rPr>
              <a:t>Bayes’ theorem</a:t>
            </a:r>
          </a:p>
          <a:p>
            <a:r>
              <a:rPr lang="en-US" dirty="0">
                <a:latin typeface="Arial" charset="0"/>
                <a:ea typeface="ＭＳ Ｐゴシック" charset="0"/>
                <a:cs typeface="ＭＳ Ｐゴシック" charset="0"/>
              </a:rPr>
              <a:t>C, B and treatment thresholds</a:t>
            </a:r>
          </a:p>
          <a:p>
            <a:r>
              <a:rPr lang="en-US" dirty="0">
                <a:latin typeface="Arial" charset="0"/>
                <a:ea typeface="ＭＳ Ｐゴシック" charset="0"/>
                <a:cs typeface="ＭＳ Ｐゴシック" charset="0"/>
              </a:rPr>
              <a:t>No treat/test and test/treat thresholds</a:t>
            </a:r>
          </a:p>
          <a:p>
            <a:r>
              <a:rPr lang="en-US" dirty="0">
                <a:latin typeface="Arial" charset="0"/>
                <a:ea typeface="ＭＳ Ｐゴシック" charset="0"/>
                <a:cs typeface="ＭＳ Ｐゴシック" charset="0"/>
              </a:rPr>
              <a:t>Use spreadsheet for more complicated calculations including T</a:t>
            </a:r>
          </a:p>
        </p:txBody>
      </p:sp>
      <p:sp>
        <p:nvSpPr>
          <p:cNvPr id="74755"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13CC890B-314E-5340-B634-D23750306EDF}" type="slidenum">
              <a:rPr lang="en-US" sz="1400">
                <a:latin typeface="Arial" charset="0"/>
              </a:rPr>
              <a:pPr/>
              <a:t>17</a:t>
            </a:fld>
            <a:endParaRPr lang="en-US" sz="1400">
              <a:latin typeface="Arial" charset="0"/>
            </a:endParaRPr>
          </a:p>
        </p:txBody>
      </p:sp>
    </p:spTree>
    <p:extLst>
      <p:ext uri="{BB962C8B-B14F-4D97-AF65-F5344CB8AC3E}">
        <p14:creationId xmlns:p14="http://schemas.microsoft.com/office/powerpoint/2010/main" val="10932620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p:cNvSpPr>
            <a:spLocks noGrp="1"/>
          </p:cNvSpPr>
          <p:nvPr>
            <p:ph type="title"/>
          </p:nvPr>
        </p:nvSpPr>
        <p:spPr>
          <a:xfrm>
            <a:off x="990600" y="381000"/>
            <a:ext cx="7772400" cy="533400"/>
          </a:xfrm>
        </p:spPr>
        <p:txBody>
          <a:bodyPr/>
          <a:lstStyle/>
          <a:p>
            <a:r>
              <a:rPr lang="en-US" dirty="0">
                <a:latin typeface="Times New Roman" charset="0"/>
                <a:ea typeface="ＭＳ Ｐゴシック" charset="0"/>
                <a:cs typeface="ＭＳ Ｐゴシック" charset="0"/>
              </a:rPr>
              <a:t>Multi-level and Continuous Tests (Chapter 3)   (</a:t>
            </a:r>
            <a:r>
              <a:rPr lang="en-US" dirty="0" err="1">
                <a:latin typeface="Times New Roman" charset="0"/>
                <a:ea typeface="ＭＳ Ｐゴシック" charset="0"/>
                <a:cs typeface="ＭＳ Ｐゴシック" charset="0"/>
              </a:rPr>
              <a:t>CalFRAST.xlsx</a:t>
            </a:r>
            <a:r>
              <a:rPr lang="en-US" dirty="0">
                <a:latin typeface="Times New Roman" charset="0"/>
                <a:ea typeface="ＭＳ Ｐゴシック" charset="0"/>
                <a:cs typeface="ＭＳ Ｐゴシック" charset="0"/>
              </a:rPr>
              <a:t>)</a:t>
            </a:r>
          </a:p>
        </p:txBody>
      </p:sp>
      <p:sp>
        <p:nvSpPr>
          <p:cNvPr id="75778" name="Content Placeholder 2"/>
          <p:cNvSpPr>
            <a:spLocks noGrp="1"/>
          </p:cNvSpPr>
          <p:nvPr>
            <p:ph idx="1"/>
          </p:nvPr>
        </p:nvSpPr>
        <p:spPr>
          <a:xfrm>
            <a:off x="1066800" y="1295400"/>
            <a:ext cx="7772400" cy="5334000"/>
          </a:xfrm>
        </p:spPr>
        <p:txBody>
          <a:bodyPr/>
          <a:lstStyle/>
          <a:p>
            <a:r>
              <a:rPr lang="en-US" dirty="0">
                <a:latin typeface="Arial" charset="0"/>
                <a:ea typeface="ＭＳ Ｐゴシック" charset="0"/>
                <a:cs typeface="ＭＳ Ｐゴシック" charset="0"/>
              </a:rPr>
              <a:t>Dichotomizing multi-level tests wastes information</a:t>
            </a:r>
          </a:p>
          <a:p>
            <a:pPr lvl="1"/>
            <a:r>
              <a:rPr lang="en-US" dirty="0">
                <a:latin typeface="Arial" charset="0"/>
                <a:ea typeface="ＭＳ Ｐゴシック" charset="0"/>
              </a:rPr>
              <a:t>WBC in joint fluid, BNP</a:t>
            </a:r>
          </a:p>
          <a:p>
            <a:r>
              <a:rPr lang="en-US" dirty="0">
                <a:latin typeface="Arial" charset="0"/>
                <a:ea typeface="ＭＳ Ｐゴシック" charset="0"/>
                <a:cs typeface="ＭＳ Ｐゴシック" charset="0"/>
              </a:rPr>
              <a:t>ROC curves</a:t>
            </a:r>
          </a:p>
          <a:p>
            <a:pPr lvl="1"/>
            <a:r>
              <a:rPr lang="en-US" dirty="0">
                <a:latin typeface="Arial" charset="0"/>
                <a:ea typeface="ＭＳ Ｐゴシック" charset="0"/>
              </a:rPr>
              <a:t>How to draw- start with most abnormal</a:t>
            </a:r>
          </a:p>
          <a:p>
            <a:pPr lvl="1"/>
            <a:r>
              <a:rPr lang="en-US" dirty="0">
                <a:latin typeface="Arial" charset="0"/>
                <a:ea typeface="ＭＳ Ｐゴシック" charset="0"/>
              </a:rPr>
              <a:t>Meaning of area</a:t>
            </a:r>
          </a:p>
          <a:p>
            <a:pPr lvl="1"/>
            <a:r>
              <a:rPr lang="en-US" dirty="0">
                <a:latin typeface="Arial" charset="0"/>
                <a:ea typeface="ＭＳ Ｐゴシック" charset="0"/>
              </a:rPr>
              <a:t>Walking man</a:t>
            </a:r>
          </a:p>
          <a:p>
            <a:r>
              <a:rPr lang="en-US" dirty="0">
                <a:latin typeface="Arial" charset="0"/>
                <a:ea typeface="ＭＳ Ｐゴシック" charset="0"/>
                <a:cs typeface="ＭＳ Ｐゴシック" charset="0"/>
              </a:rPr>
              <a:t>Interval LR= slope of ROC</a:t>
            </a:r>
          </a:p>
          <a:p>
            <a:pPr lvl="1"/>
            <a:r>
              <a:rPr lang="en-US" dirty="0">
                <a:latin typeface="Arial" charset="0"/>
                <a:ea typeface="ＭＳ Ｐゴシック" charset="0"/>
              </a:rPr>
              <a:t>Direct calculation </a:t>
            </a:r>
            <a:r>
              <a:rPr lang="en-US" dirty="0" err="1">
                <a:latin typeface="Arial" charset="0"/>
                <a:ea typeface="ＭＳ Ｐゴシック" charset="0"/>
              </a:rPr>
              <a:t>vs</a:t>
            </a:r>
            <a:r>
              <a:rPr lang="en-US" dirty="0">
                <a:latin typeface="Arial" charset="0"/>
                <a:ea typeface="ＭＳ Ｐゴシック" charset="0"/>
              </a:rPr>
              <a:t> subtracting adjacent sensitivity and specificity to get interval LR</a:t>
            </a:r>
          </a:p>
        </p:txBody>
      </p:sp>
      <p:sp>
        <p:nvSpPr>
          <p:cNvPr id="75779"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BFEA5F8B-F23D-6447-B848-092914300D0E}" type="slidenum">
              <a:rPr lang="en-US" sz="1400">
                <a:latin typeface="Arial" charset="0"/>
              </a:rPr>
              <a:pPr/>
              <a:t>18</a:t>
            </a:fld>
            <a:endParaRPr lang="en-US" sz="1400">
              <a:latin typeface="Arial" charset="0"/>
            </a:endParaRPr>
          </a:p>
        </p:txBody>
      </p:sp>
    </p:spTree>
    <p:extLst>
      <p:ext uri="{BB962C8B-B14F-4D97-AF65-F5344CB8AC3E}">
        <p14:creationId xmlns:p14="http://schemas.microsoft.com/office/powerpoint/2010/main" val="14532972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itle 1"/>
          <p:cNvSpPr>
            <a:spLocks noGrp="1"/>
          </p:cNvSpPr>
          <p:nvPr>
            <p:ph type="title"/>
          </p:nvPr>
        </p:nvSpPr>
        <p:spPr>
          <a:xfrm>
            <a:off x="1219200" y="457200"/>
            <a:ext cx="7772400" cy="685800"/>
          </a:xfrm>
        </p:spPr>
        <p:txBody>
          <a:bodyPr/>
          <a:lstStyle/>
          <a:p>
            <a:r>
              <a:rPr lang="en-US" dirty="0">
                <a:latin typeface="Times New Roman" charset="0"/>
                <a:ea typeface="ＭＳ Ｐゴシック" charset="0"/>
                <a:cs typeface="ＭＳ Ｐゴシック" charset="0"/>
              </a:rPr>
              <a:t>Biases in Studies of Test Accuracy (Chapter 4)</a:t>
            </a:r>
          </a:p>
        </p:txBody>
      </p:sp>
      <p:sp>
        <p:nvSpPr>
          <p:cNvPr id="76802" name="Content Placeholder 2"/>
          <p:cNvSpPr>
            <a:spLocks noGrp="1"/>
          </p:cNvSpPr>
          <p:nvPr>
            <p:ph idx="1"/>
          </p:nvPr>
        </p:nvSpPr>
        <p:spPr>
          <a:xfrm>
            <a:off x="1143000" y="1447800"/>
            <a:ext cx="7772400" cy="5181600"/>
          </a:xfrm>
        </p:spPr>
        <p:txBody>
          <a:bodyPr/>
          <a:lstStyle/>
          <a:p>
            <a:r>
              <a:rPr lang="en-US" dirty="0">
                <a:latin typeface="Arial" charset="0"/>
                <a:ea typeface="ＭＳ Ｐゴシック" charset="0"/>
                <a:cs typeface="ＭＳ Ｐゴシック" charset="0"/>
              </a:rPr>
              <a:t>Incorporation bias</a:t>
            </a:r>
          </a:p>
          <a:p>
            <a:r>
              <a:rPr lang="en-US" dirty="0">
                <a:latin typeface="Arial" charset="0"/>
                <a:ea typeface="ＭＳ Ｐゴシック" charset="0"/>
                <a:cs typeface="ＭＳ Ｐゴシック" charset="0"/>
              </a:rPr>
              <a:t>Partial Verification bias</a:t>
            </a:r>
          </a:p>
          <a:p>
            <a:pPr lvl="1"/>
            <a:r>
              <a:rPr lang="en-US" dirty="0">
                <a:latin typeface="Arial" charset="0"/>
                <a:ea typeface="ＭＳ Ｐゴシック" charset="0"/>
                <a:cs typeface="ＭＳ Ｐゴシック" charset="0"/>
              </a:rPr>
              <a:t>Sensitivity up, Specificity down, but PPV and NPV may be OK</a:t>
            </a:r>
          </a:p>
          <a:p>
            <a:pPr marL="342900" lvl="1" indent="-342900">
              <a:buClr>
                <a:schemeClr val="accent1"/>
              </a:buClr>
              <a:buSzPct val="70000"/>
              <a:buFont typeface="Monotype Sorts" charset="2"/>
              <a:buChar char="n"/>
            </a:pPr>
            <a:r>
              <a:rPr lang="en-US" sz="3200" dirty="0">
                <a:latin typeface="Arial" charset="0"/>
                <a:ea typeface="ＭＳ Ｐゴシック" charset="0"/>
              </a:rPr>
              <a:t>Differential Verification Bias (Double Gold Standard bias)</a:t>
            </a:r>
          </a:p>
          <a:p>
            <a:r>
              <a:rPr lang="en-US" dirty="0">
                <a:latin typeface="Arial" charset="0"/>
                <a:ea typeface="ＭＳ Ｐゴシック" charset="0"/>
                <a:cs typeface="ＭＳ Ｐゴシック" charset="0"/>
              </a:rPr>
              <a:t>Spectrum bias</a:t>
            </a:r>
          </a:p>
          <a:p>
            <a:pPr lvl="1"/>
            <a:r>
              <a:rPr lang="en-US" dirty="0">
                <a:latin typeface="Arial" charset="0"/>
                <a:ea typeface="ＭＳ Ｐゴシック" charset="0"/>
                <a:cs typeface="ＭＳ Ｐゴシック" charset="0"/>
              </a:rPr>
              <a:t>Broader term than verification bias, can go in any direction</a:t>
            </a:r>
          </a:p>
          <a:p>
            <a:r>
              <a:rPr lang="en-US" dirty="0">
                <a:latin typeface="Arial" charset="0"/>
                <a:ea typeface="ＭＳ Ｐゴシック" charset="0"/>
                <a:cs typeface="ＭＳ Ｐゴシック" charset="0"/>
              </a:rPr>
              <a:t>Copper Standard bias</a:t>
            </a:r>
          </a:p>
        </p:txBody>
      </p:sp>
      <p:sp>
        <p:nvSpPr>
          <p:cNvPr id="76803"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07EED5AE-97C6-9A41-87D1-BACCE367F462}" type="slidenum">
              <a:rPr lang="en-US" sz="1400">
                <a:latin typeface="Arial" charset="0"/>
              </a:rPr>
              <a:pPr/>
              <a:t>19</a:t>
            </a:fld>
            <a:endParaRPr lang="en-US" sz="1400">
              <a:latin typeface="Arial" charset="0"/>
            </a:endParaRPr>
          </a:p>
        </p:txBody>
      </p:sp>
    </p:spTree>
    <p:extLst>
      <p:ext uri="{BB962C8B-B14F-4D97-AF65-F5344CB8AC3E}">
        <p14:creationId xmlns:p14="http://schemas.microsoft.com/office/powerpoint/2010/main" val="2595925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1219200" y="0"/>
            <a:ext cx="7772400" cy="533400"/>
          </a:xfrm>
        </p:spPr>
        <p:txBody>
          <a:bodyPr/>
          <a:lstStyle/>
          <a:p>
            <a:pPr algn="ctr"/>
            <a:r>
              <a:rPr lang="en-US" dirty="0">
                <a:latin typeface="Arial" charset="0"/>
                <a:ea typeface="ＭＳ Ｐゴシック" charset="0"/>
                <a:cs typeface="ＭＳ Ｐゴシック" charset="0"/>
              </a:rPr>
              <a:t>Announcements</a:t>
            </a:r>
          </a:p>
        </p:txBody>
      </p:sp>
      <p:sp>
        <p:nvSpPr>
          <p:cNvPr id="20482" name="Rectangle 3"/>
          <p:cNvSpPr>
            <a:spLocks noGrp="1" noChangeArrowheads="1"/>
          </p:cNvSpPr>
          <p:nvPr>
            <p:ph type="body" idx="1"/>
          </p:nvPr>
        </p:nvSpPr>
        <p:spPr>
          <a:xfrm>
            <a:off x="1066800" y="762000"/>
            <a:ext cx="7848600" cy="5867400"/>
          </a:xfrm>
        </p:spPr>
        <p:txBody>
          <a:bodyPr/>
          <a:lstStyle/>
          <a:p>
            <a:pPr>
              <a:lnSpc>
                <a:spcPct val="90000"/>
              </a:lnSpc>
            </a:pPr>
            <a:r>
              <a:rPr lang="en-US" sz="2800" dirty="0">
                <a:latin typeface="Arial" charset="0"/>
                <a:ea typeface="ＭＳ Ｐゴシック" charset="0"/>
                <a:cs typeface="ＭＳ Ｐゴシック" charset="0"/>
              </a:rPr>
              <a:t>Take-home final will be posted today, Tuesday 11/30, by 2 PM (probably sooner) </a:t>
            </a:r>
          </a:p>
          <a:p>
            <a:pPr>
              <a:lnSpc>
                <a:spcPct val="90000"/>
              </a:lnSpc>
            </a:pPr>
            <a:r>
              <a:rPr lang="en-US" dirty="0">
                <a:solidFill>
                  <a:srgbClr val="CC3300"/>
                </a:solidFill>
                <a:latin typeface="Arial" charset="0"/>
                <a:ea typeface="ＭＳ Ｐゴシック" charset="0"/>
              </a:rPr>
              <a:t>Upload to CLE 12/6/21 at 23:59</a:t>
            </a:r>
          </a:p>
          <a:p>
            <a:pPr lvl="1">
              <a:lnSpc>
                <a:spcPct val="90000"/>
              </a:lnSpc>
            </a:pPr>
            <a:r>
              <a:rPr lang="en-US" dirty="0">
                <a:solidFill>
                  <a:srgbClr val="FF0000"/>
                </a:solidFill>
                <a:latin typeface="Arial" charset="0"/>
                <a:ea typeface="ＭＳ Ｐゴシック" charset="0"/>
              </a:rPr>
              <a:t>Your own work only, no collaboration, no copying from textbook or web</a:t>
            </a:r>
          </a:p>
          <a:p>
            <a:pPr lvl="1">
              <a:lnSpc>
                <a:spcPct val="90000"/>
              </a:lnSpc>
            </a:pPr>
            <a:r>
              <a:rPr lang="en-US" dirty="0">
                <a:solidFill>
                  <a:srgbClr val="FF0000"/>
                </a:solidFill>
                <a:latin typeface="Arial" charset="0"/>
                <a:ea typeface="ＭＳ Ｐゴシック" charset="0"/>
              </a:rPr>
              <a:t>Suspected honor code violations reported to TICR disciplinary committee</a:t>
            </a:r>
          </a:p>
        </p:txBody>
      </p:sp>
      <p:sp>
        <p:nvSpPr>
          <p:cNvPr id="20483" name="Slide Number Placeholder 1"/>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A6C9645A-6B01-3C4E-9565-248C38172375}" type="slidenum">
              <a:rPr lang="en-US" sz="1400">
                <a:latin typeface="Arial" charset="0"/>
              </a:rPr>
              <a:pPr/>
              <a:t>2</a:t>
            </a:fld>
            <a:endParaRPr lang="en-US" sz="1400">
              <a:latin typeface="Arial" charset="0"/>
            </a:endParaRPr>
          </a:p>
        </p:txBody>
      </p:sp>
    </p:spTree>
    <p:extLst>
      <p:ext uri="{BB962C8B-B14F-4D97-AF65-F5344CB8AC3E}">
        <p14:creationId xmlns:p14="http://schemas.microsoft.com/office/powerpoint/2010/main" val="16352434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itle 1"/>
          <p:cNvSpPr>
            <a:spLocks noGrp="1"/>
          </p:cNvSpPr>
          <p:nvPr>
            <p:ph type="title"/>
          </p:nvPr>
        </p:nvSpPr>
        <p:spPr/>
        <p:txBody>
          <a:bodyPr/>
          <a:lstStyle/>
          <a:p>
            <a:r>
              <a:rPr lang="en-US" dirty="0">
                <a:latin typeface="Times New Roman" charset="0"/>
                <a:ea typeface="ＭＳ Ｐゴシック" charset="0"/>
                <a:cs typeface="ＭＳ Ｐゴシック" charset="0"/>
              </a:rPr>
              <a:t>Risk Prediction (Chapter 6)</a:t>
            </a:r>
          </a:p>
        </p:txBody>
      </p:sp>
      <p:sp>
        <p:nvSpPr>
          <p:cNvPr id="78850" name="Content Placeholder 2"/>
          <p:cNvSpPr>
            <a:spLocks noGrp="1"/>
          </p:cNvSpPr>
          <p:nvPr>
            <p:ph idx="1"/>
          </p:nvPr>
        </p:nvSpPr>
        <p:spPr>
          <a:xfrm>
            <a:off x="1143000" y="1600200"/>
            <a:ext cx="7772400" cy="4648200"/>
          </a:xfrm>
        </p:spPr>
        <p:txBody>
          <a:bodyPr/>
          <a:lstStyle/>
          <a:p>
            <a:r>
              <a:rPr lang="en-US" dirty="0">
                <a:latin typeface="Arial" charset="0"/>
                <a:ea typeface="ＭＳ Ｐゴシック" charset="0"/>
                <a:cs typeface="ＭＳ Ｐゴシック" charset="0"/>
              </a:rPr>
              <a:t>Incident outcomes vs prevalent conditions</a:t>
            </a:r>
          </a:p>
          <a:p>
            <a:r>
              <a:rPr lang="en-US" dirty="0">
                <a:latin typeface="Arial" charset="0"/>
                <a:ea typeface="ＭＳ Ｐゴシック" charset="0"/>
                <a:cs typeface="ＭＳ Ｐゴシック" charset="0"/>
              </a:rPr>
              <a:t>Discrimination (ROC curve)</a:t>
            </a:r>
          </a:p>
          <a:p>
            <a:r>
              <a:rPr lang="en-US" dirty="0">
                <a:latin typeface="Arial" charset="0"/>
                <a:ea typeface="ＭＳ Ｐゴシック" charset="0"/>
                <a:cs typeface="ＭＳ Ｐゴシック" charset="0"/>
              </a:rPr>
              <a:t>Calibration (Calibration plots)</a:t>
            </a:r>
          </a:p>
          <a:p>
            <a:r>
              <a:rPr lang="en-US" dirty="0">
                <a:latin typeface="Arial" charset="0"/>
                <a:ea typeface="ＭＳ Ｐゴシック" charset="0"/>
                <a:cs typeface="ＭＳ Ｐゴシック" charset="0"/>
              </a:rPr>
              <a:t>Net Benefit, Decision Curves</a:t>
            </a:r>
          </a:p>
          <a:p>
            <a:pPr marL="0" indent="0">
              <a:buNone/>
            </a:pPr>
            <a:r>
              <a:rPr lang="en-US" dirty="0" err="1">
                <a:latin typeface="Arial" charset="0"/>
                <a:ea typeface="ＭＳ Ｐゴシック" charset="0"/>
                <a:cs typeface="ＭＳ Ｐゴシック" charset="0"/>
              </a:rPr>
              <a:t>Moderna</a:t>
            </a:r>
            <a:r>
              <a:rPr lang="en-US" dirty="0">
                <a:latin typeface="Arial" charset="0"/>
                <a:ea typeface="ＭＳ Ｐゴシック" charset="0"/>
                <a:cs typeface="ＭＳ Ｐゴシック" charset="0"/>
              </a:rPr>
              <a:t> Vaccine and COVID Risk model</a:t>
            </a:r>
          </a:p>
          <a:p>
            <a:pPr marL="0" indent="0">
              <a:buNone/>
            </a:pPr>
            <a:r>
              <a:rPr lang="en-US" dirty="0">
                <a:latin typeface="Arial" charset="0"/>
                <a:ea typeface="ＭＳ Ｐゴシック" charset="0"/>
                <a:cs typeface="ＭＳ Ｐゴシック" charset="0"/>
              </a:rPr>
              <a:t>NB </a:t>
            </a:r>
            <a:r>
              <a:rPr lang="en-US" dirty="0" err="1">
                <a:latin typeface="Arial" charset="0"/>
                <a:ea typeface="ＭＳ Ｐゴシック" charset="0"/>
                <a:cs typeface="ＭＳ Ｐゴシック" charset="0"/>
              </a:rPr>
              <a:t>Calculation.docx</a:t>
            </a:r>
            <a:endParaRPr lang="en-US" dirty="0">
              <a:latin typeface="Arial" charset="0"/>
              <a:ea typeface="ＭＳ Ｐゴシック" charset="0"/>
              <a:cs typeface="ＭＳ Ｐゴシック" charset="0"/>
            </a:endParaRPr>
          </a:p>
        </p:txBody>
      </p:sp>
      <p:sp>
        <p:nvSpPr>
          <p:cNvPr id="78851"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970F8F8F-5AB4-FF40-BF8B-27282195240B}" type="slidenum">
              <a:rPr lang="en-US" sz="1400">
                <a:latin typeface="Arial" charset="0"/>
              </a:rPr>
              <a:pPr/>
              <a:t>20</a:t>
            </a:fld>
            <a:endParaRPr lang="en-US" sz="1400">
              <a:latin typeface="Arial" charset="0"/>
            </a:endParaRPr>
          </a:p>
        </p:txBody>
      </p:sp>
    </p:spTree>
    <p:extLst>
      <p:ext uri="{BB962C8B-B14F-4D97-AF65-F5344CB8AC3E}">
        <p14:creationId xmlns:p14="http://schemas.microsoft.com/office/powerpoint/2010/main" val="27536933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Title 1"/>
          <p:cNvSpPr>
            <a:spLocks noGrp="1"/>
          </p:cNvSpPr>
          <p:nvPr>
            <p:ph type="title"/>
          </p:nvPr>
        </p:nvSpPr>
        <p:spPr/>
        <p:txBody>
          <a:bodyPr/>
          <a:lstStyle/>
          <a:p>
            <a:r>
              <a:rPr lang="en-US" dirty="0">
                <a:latin typeface="Times New Roman" charset="0"/>
                <a:ea typeface="ＭＳ Ｐゴシック" charset="0"/>
                <a:cs typeface="ＭＳ Ｐゴシック" charset="0"/>
              </a:rPr>
              <a:t>Combining Tests (Chapter 7)</a:t>
            </a:r>
          </a:p>
        </p:txBody>
      </p:sp>
      <p:sp>
        <p:nvSpPr>
          <p:cNvPr id="79874" name="Content Placeholder 2"/>
          <p:cNvSpPr>
            <a:spLocks noGrp="1"/>
          </p:cNvSpPr>
          <p:nvPr>
            <p:ph idx="1"/>
          </p:nvPr>
        </p:nvSpPr>
        <p:spPr/>
        <p:txBody>
          <a:bodyPr/>
          <a:lstStyle/>
          <a:p>
            <a:r>
              <a:rPr lang="en-US" dirty="0">
                <a:latin typeface="Arial" charset="0"/>
                <a:ea typeface="ＭＳ Ｐゴシック" charset="0"/>
                <a:cs typeface="ＭＳ Ｐゴシック" charset="0"/>
              </a:rPr>
              <a:t>Test independence</a:t>
            </a:r>
          </a:p>
          <a:p>
            <a:r>
              <a:rPr lang="en-US" dirty="0">
                <a:latin typeface="Arial" charset="0"/>
                <a:ea typeface="ＭＳ Ｐゴシック" charset="0"/>
                <a:cs typeface="ＭＳ Ｐゴシック" charset="0"/>
              </a:rPr>
              <a:t>Clinical prediction rules</a:t>
            </a:r>
          </a:p>
          <a:p>
            <a:r>
              <a:rPr lang="en-US" dirty="0" err="1">
                <a:latin typeface="Arial" charset="0"/>
                <a:ea typeface="ＭＳ Ｐゴシック" charset="0"/>
                <a:cs typeface="ＭＳ Ｐゴシック" charset="0"/>
              </a:rPr>
              <a:t>Overfitting</a:t>
            </a:r>
            <a:r>
              <a:rPr lang="en-US" dirty="0">
                <a:latin typeface="Arial" charset="0"/>
                <a:ea typeface="ＭＳ Ｐゴシック" charset="0"/>
                <a:cs typeface="ＭＳ Ｐゴシック" charset="0"/>
              </a:rPr>
              <a:t>; derivation and validation datasets</a:t>
            </a:r>
          </a:p>
          <a:p>
            <a:r>
              <a:rPr lang="en-US" dirty="0">
                <a:latin typeface="Arial" charset="0"/>
                <a:ea typeface="ＭＳ Ｐゴシック" charset="0"/>
                <a:cs typeface="ＭＳ Ｐゴシック" charset="0"/>
              </a:rPr>
              <a:t>CART </a:t>
            </a:r>
            <a:r>
              <a:rPr lang="en-US" dirty="0" err="1">
                <a:latin typeface="Arial" charset="0"/>
                <a:ea typeface="ＭＳ Ｐゴシック" charset="0"/>
                <a:cs typeface="ＭＳ Ｐゴシック" charset="0"/>
              </a:rPr>
              <a:t>vs</a:t>
            </a:r>
            <a:r>
              <a:rPr lang="en-US" dirty="0">
                <a:latin typeface="Arial" charset="0"/>
                <a:ea typeface="ＭＳ Ｐゴシック" charset="0"/>
                <a:cs typeface="ＭＳ Ｐゴシック" charset="0"/>
              </a:rPr>
              <a:t> logistic regression</a:t>
            </a:r>
          </a:p>
        </p:txBody>
      </p:sp>
      <p:sp>
        <p:nvSpPr>
          <p:cNvPr id="79875"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04C7520B-9BE6-064E-BB6F-C85EB9F3591D}" type="slidenum">
              <a:rPr lang="en-US" sz="1400">
                <a:latin typeface="Arial" charset="0"/>
              </a:rPr>
              <a:pPr/>
              <a:t>21</a:t>
            </a:fld>
            <a:endParaRPr lang="en-US" sz="1400">
              <a:latin typeface="Arial" charset="0"/>
            </a:endParaRPr>
          </a:p>
        </p:txBody>
      </p:sp>
    </p:spTree>
    <p:extLst>
      <p:ext uri="{BB962C8B-B14F-4D97-AF65-F5344CB8AC3E}">
        <p14:creationId xmlns:p14="http://schemas.microsoft.com/office/powerpoint/2010/main" val="26019194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975C1AE-E6CC-441D-8B8C-0A3DBD88359F}"/>
              </a:ext>
            </a:extLst>
          </p:cNvPr>
          <p:cNvSpPr>
            <a:spLocks noGrp="1"/>
          </p:cNvSpPr>
          <p:nvPr>
            <p:ph type="sldNum" sz="quarter" idx="12"/>
          </p:nvPr>
        </p:nvSpPr>
        <p:spPr/>
        <p:txBody>
          <a:bodyPr/>
          <a:lstStyle/>
          <a:p>
            <a:fld id="{616E4FA0-5BB6-493E-95A6-EA89D2B23493}" type="slidenum">
              <a:rPr lang="en-US" altLang="en-US" smtClean="0"/>
              <a:pPr/>
              <a:t>22</a:t>
            </a:fld>
            <a:endParaRPr lang="en-US" altLang="en-US"/>
          </a:p>
        </p:txBody>
      </p:sp>
      <p:pic>
        <p:nvPicPr>
          <p:cNvPr id="5" name="Picture 4">
            <a:extLst>
              <a:ext uri="{FF2B5EF4-FFF2-40B4-BE49-F238E27FC236}">
                <a16:creationId xmlns:a16="http://schemas.microsoft.com/office/drawing/2014/main" id="{C72C732F-98B5-4263-95A6-378B12137EAF}"/>
              </a:ext>
            </a:extLst>
          </p:cNvPr>
          <p:cNvPicPr/>
          <p:nvPr/>
        </p:nvPicPr>
        <p:blipFill>
          <a:blip r:embed="rId2"/>
          <a:stretch>
            <a:fillRect/>
          </a:stretch>
        </p:blipFill>
        <p:spPr>
          <a:xfrm>
            <a:off x="1752600" y="228600"/>
            <a:ext cx="5410200" cy="5045075"/>
          </a:xfrm>
          <a:prstGeom prst="rect">
            <a:avLst/>
          </a:prstGeom>
        </p:spPr>
      </p:pic>
      <p:sp>
        <p:nvSpPr>
          <p:cNvPr id="6" name="Rectangle 5">
            <a:extLst>
              <a:ext uri="{FF2B5EF4-FFF2-40B4-BE49-F238E27FC236}">
                <a16:creationId xmlns:a16="http://schemas.microsoft.com/office/drawing/2014/main" id="{8ECB35F0-C6CB-46FA-BFC6-B8EBAA2CF488}"/>
              </a:ext>
            </a:extLst>
          </p:cNvPr>
          <p:cNvSpPr/>
          <p:nvPr/>
        </p:nvSpPr>
        <p:spPr>
          <a:xfrm>
            <a:off x="1066800" y="5536049"/>
            <a:ext cx="7696200" cy="1169551"/>
          </a:xfrm>
          <a:prstGeom prst="rect">
            <a:avLst/>
          </a:prstGeom>
        </p:spPr>
        <p:txBody>
          <a:bodyPr wrap="square">
            <a:spAutoFit/>
          </a:bodyPr>
          <a:lstStyle/>
          <a:p>
            <a:pPr marL="0" marR="0"/>
            <a:r>
              <a:rPr lang="en-US" sz="1400" dirty="0">
                <a:ea typeface="Times New Roman" panose="02020603050405020304" pitchFamily="18" charset="0"/>
              </a:rPr>
              <a:t>Relationship between prior odds, LRs (LR+ and LR−), posterior odds, and the OR. (</a:t>
            </a:r>
            <a:r>
              <a:rPr lang="en-US" sz="1400" b="1" dirty="0">
                <a:ea typeface="Times New Roman" panose="02020603050405020304" pitchFamily="18" charset="0"/>
              </a:rPr>
              <a:t>A</a:t>
            </a:r>
            <a:r>
              <a:rPr lang="en-US" sz="1400" dirty="0">
                <a:ea typeface="Times New Roman" panose="02020603050405020304" pitchFamily="18" charset="0"/>
              </a:rPr>
              <a:t>) Low prevalence of strong risk factor. (</a:t>
            </a:r>
            <a:r>
              <a:rPr lang="en-US" sz="1400" b="1" dirty="0">
                <a:ea typeface="Times New Roman" panose="02020603050405020304" pitchFamily="18" charset="0"/>
              </a:rPr>
              <a:t>B</a:t>
            </a:r>
            <a:r>
              <a:rPr lang="en-US" sz="1400" dirty="0">
                <a:ea typeface="Times New Roman" panose="02020603050405020304" pitchFamily="18" charset="0"/>
              </a:rPr>
              <a:t>) High prevalence of strong risk factor. The length and direction of an LR arrow correspond to the logarithm of the LR; the LR</a:t>
            </a:r>
            <a:r>
              <a:rPr lang="en-US" sz="1400" dirty="0">
                <a:ea typeface="Times New Roman" panose="02020603050405020304" pitchFamily="18" charset="0"/>
                <a:sym typeface="Symbol" panose="05050102010706020507" pitchFamily="18" charset="2"/>
              </a:rPr>
              <a:t></a:t>
            </a:r>
            <a:r>
              <a:rPr lang="en-US" sz="1400" dirty="0">
                <a:ea typeface="Times New Roman" panose="02020603050405020304" pitchFamily="18" charset="0"/>
              </a:rPr>
              <a:t> points downward because its logarithm is negative. The LR magnitudes change depending on the prevalence of the risk factor, whereas their ratio, the OR, remains the same.  </a:t>
            </a:r>
          </a:p>
        </p:txBody>
      </p:sp>
    </p:spTree>
    <p:extLst>
      <p:ext uri="{BB962C8B-B14F-4D97-AF65-F5344CB8AC3E}">
        <p14:creationId xmlns:p14="http://schemas.microsoft.com/office/powerpoint/2010/main" val="1563945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Title 1"/>
          <p:cNvSpPr>
            <a:spLocks noGrp="1"/>
          </p:cNvSpPr>
          <p:nvPr>
            <p:ph type="title"/>
          </p:nvPr>
        </p:nvSpPr>
        <p:spPr>
          <a:xfrm>
            <a:off x="1219200" y="304800"/>
            <a:ext cx="7772400" cy="1143000"/>
          </a:xfrm>
        </p:spPr>
        <p:txBody>
          <a:bodyPr/>
          <a:lstStyle/>
          <a:p>
            <a:r>
              <a:rPr lang="en-US" dirty="0">
                <a:latin typeface="Times New Roman" charset="0"/>
                <a:ea typeface="ＭＳ Ｐゴシック" charset="0"/>
                <a:cs typeface="ＭＳ Ｐゴシック" charset="0"/>
              </a:rPr>
              <a:t>RCTs (Chapter 8)</a:t>
            </a:r>
          </a:p>
        </p:txBody>
      </p:sp>
      <p:sp>
        <p:nvSpPr>
          <p:cNvPr id="80898" name="Content Placeholder 2"/>
          <p:cNvSpPr>
            <a:spLocks noGrp="1"/>
          </p:cNvSpPr>
          <p:nvPr>
            <p:ph idx="1"/>
          </p:nvPr>
        </p:nvSpPr>
        <p:spPr>
          <a:xfrm>
            <a:off x="1066800" y="1295400"/>
            <a:ext cx="7772400" cy="5105400"/>
          </a:xfrm>
        </p:spPr>
        <p:txBody>
          <a:bodyPr/>
          <a:lstStyle/>
          <a:p>
            <a:r>
              <a:rPr lang="en-US" dirty="0">
                <a:latin typeface="Arial" charset="0"/>
                <a:ea typeface="ＭＳ Ｐゴシック" charset="0"/>
                <a:cs typeface="ＭＳ Ｐゴシック" charset="0"/>
              </a:rPr>
              <a:t>OR, RR, RRR, ARR, NNT</a:t>
            </a:r>
          </a:p>
          <a:p>
            <a:r>
              <a:rPr lang="en-US" dirty="0">
                <a:latin typeface="Arial" charset="0"/>
                <a:ea typeface="ＭＳ Ｐゴシック" charset="0"/>
                <a:cs typeface="ＭＳ Ｐゴシック" charset="0"/>
              </a:rPr>
              <a:t>Intention to treat, per protocol and as treated analyses</a:t>
            </a:r>
          </a:p>
          <a:p>
            <a:r>
              <a:rPr lang="en-US" dirty="0">
                <a:latin typeface="Arial" charset="0"/>
                <a:ea typeface="ＭＳ Ｐゴシック" charset="0"/>
                <a:cs typeface="ＭＳ Ｐゴシック" charset="0"/>
              </a:rPr>
              <a:t>Blinding- 3 levels</a:t>
            </a:r>
          </a:p>
          <a:p>
            <a:r>
              <a:rPr lang="en-US" dirty="0">
                <a:latin typeface="Arial" charset="0"/>
                <a:ea typeface="ＭＳ Ｐゴシック" charset="0"/>
                <a:cs typeface="ＭＳ Ｐゴシック" charset="0"/>
              </a:rPr>
              <a:t>Composite outcomes</a:t>
            </a:r>
          </a:p>
          <a:p>
            <a:r>
              <a:rPr lang="en-US" dirty="0">
                <a:latin typeface="Arial" charset="0"/>
                <a:ea typeface="ＭＳ Ｐゴシック" charset="0"/>
                <a:cs typeface="ＭＳ Ｐゴシック" charset="0"/>
              </a:rPr>
              <a:t>Surrogate outcomes</a:t>
            </a:r>
          </a:p>
          <a:p>
            <a:r>
              <a:rPr lang="en-US" dirty="0">
                <a:latin typeface="Arial" charset="0"/>
                <a:ea typeface="ＭＳ Ｐゴシック" charset="0"/>
                <a:cs typeface="ＭＳ Ｐゴシック" charset="0"/>
              </a:rPr>
              <a:t>BOE-CEA :NNT x cost</a:t>
            </a:r>
          </a:p>
        </p:txBody>
      </p:sp>
      <p:sp>
        <p:nvSpPr>
          <p:cNvPr id="80899"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A1E9FDB1-C501-7C4C-B94F-5B7BA328DC8D}" type="slidenum">
              <a:rPr lang="en-US" sz="1400">
                <a:latin typeface="Arial" charset="0"/>
              </a:rPr>
              <a:pPr/>
              <a:t>23</a:t>
            </a:fld>
            <a:endParaRPr lang="en-US" sz="1400">
              <a:latin typeface="Arial" charset="0"/>
            </a:endParaRPr>
          </a:p>
        </p:txBody>
      </p:sp>
    </p:spTree>
    <p:extLst>
      <p:ext uri="{BB962C8B-B14F-4D97-AF65-F5344CB8AC3E}">
        <p14:creationId xmlns:p14="http://schemas.microsoft.com/office/powerpoint/2010/main" val="25974109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p:cNvSpPr>
            <a:spLocks noGrp="1"/>
          </p:cNvSpPr>
          <p:nvPr>
            <p:ph type="title"/>
          </p:nvPr>
        </p:nvSpPr>
        <p:spPr>
          <a:xfrm>
            <a:off x="990600" y="228600"/>
            <a:ext cx="7772400" cy="914400"/>
          </a:xfrm>
        </p:spPr>
        <p:txBody>
          <a:bodyPr/>
          <a:lstStyle/>
          <a:p>
            <a:r>
              <a:rPr lang="en-US" dirty="0">
                <a:latin typeface="Times New Roman" charset="0"/>
                <a:ea typeface="ＭＳ Ｐゴシック" charset="0"/>
                <a:cs typeface="ＭＳ Ｐゴシック" charset="0"/>
              </a:rPr>
              <a:t>Screening (Chapter 10)</a:t>
            </a:r>
          </a:p>
        </p:txBody>
      </p:sp>
      <p:sp>
        <p:nvSpPr>
          <p:cNvPr id="77826" name="Content Placeholder 2"/>
          <p:cNvSpPr>
            <a:spLocks noGrp="1"/>
          </p:cNvSpPr>
          <p:nvPr>
            <p:ph idx="1"/>
          </p:nvPr>
        </p:nvSpPr>
        <p:spPr>
          <a:xfrm>
            <a:off x="1143000" y="1371600"/>
            <a:ext cx="7772400" cy="4114800"/>
          </a:xfrm>
        </p:spPr>
        <p:txBody>
          <a:bodyPr/>
          <a:lstStyle/>
          <a:p>
            <a:r>
              <a:rPr lang="en-US" dirty="0">
                <a:latin typeface="Arial" charset="0"/>
                <a:ea typeface="ＭＳ Ｐゴシック" charset="0"/>
                <a:cs typeface="ＭＳ Ｐゴシック" charset="0"/>
              </a:rPr>
              <a:t>Survival (among D+) vs mortality (in the population)</a:t>
            </a:r>
          </a:p>
          <a:p>
            <a:r>
              <a:rPr lang="en-US" dirty="0">
                <a:latin typeface="Arial" charset="0"/>
                <a:ea typeface="ＭＳ Ｐゴシック" charset="0"/>
                <a:cs typeface="ＭＳ Ｐゴシック" charset="0"/>
              </a:rPr>
              <a:t>Sticky diagnosis bias (compare screened vs unscreened on cause-specific mortality)</a:t>
            </a:r>
          </a:p>
          <a:p>
            <a:r>
              <a:rPr lang="en-US" dirty="0">
                <a:latin typeface="Arial" charset="0"/>
                <a:ea typeface="ＭＳ Ｐゴシック" charset="0"/>
                <a:cs typeface="ＭＳ Ｐゴシック" charset="0"/>
              </a:rPr>
              <a:t>Slippery linkage bias (compare screened vs unscreened on cause-specific mortality)</a:t>
            </a:r>
          </a:p>
          <a:p>
            <a:r>
              <a:rPr lang="en-US" dirty="0">
                <a:latin typeface="Arial" charset="0"/>
                <a:ea typeface="ＭＳ Ｐゴシック" charset="0"/>
                <a:cs typeface="ＭＳ Ｐゴシック" charset="0"/>
              </a:rPr>
              <a:t>Stage migration bias (stage-specific survival)</a:t>
            </a:r>
          </a:p>
          <a:p>
            <a:endParaRPr lang="en-US" dirty="0">
              <a:latin typeface="Arial" charset="0"/>
              <a:ea typeface="ＭＳ Ｐゴシック" charset="0"/>
              <a:cs typeface="ＭＳ Ｐゴシック" charset="0"/>
            </a:endParaRPr>
          </a:p>
        </p:txBody>
      </p:sp>
      <p:sp>
        <p:nvSpPr>
          <p:cNvPr id="77827"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59ED121C-D250-5B45-B09C-7743C58395AF}" type="slidenum">
              <a:rPr lang="en-US" sz="1400">
                <a:latin typeface="Arial" charset="0"/>
              </a:rPr>
              <a:pPr/>
              <a:t>24</a:t>
            </a:fld>
            <a:endParaRPr lang="en-US" sz="1400">
              <a:latin typeface="Arial" charset="0"/>
            </a:endParaRPr>
          </a:p>
        </p:txBody>
      </p:sp>
    </p:spTree>
    <p:extLst>
      <p:ext uri="{BB962C8B-B14F-4D97-AF65-F5344CB8AC3E}">
        <p14:creationId xmlns:p14="http://schemas.microsoft.com/office/powerpoint/2010/main" val="4772351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p:cNvSpPr>
            <a:spLocks noGrp="1"/>
          </p:cNvSpPr>
          <p:nvPr>
            <p:ph type="title"/>
          </p:nvPr>
        </p:nvSpPr>
        <p:spPr>
          <a:xfrm>
            <a:off x="990600" y="228600"/>
            <a:ext cx="7772400" cy="914400"/>
          </a:xfrm>
        </p:spPr>
        <p:txBody>
          <a:bodyPr/>
          <a:lstStyle/>
          <a:p>
            <a:r>
              <a:rPr lang="en-US" dirty="0">
                <a:latin typeface="Times New Roman" charset="0"/>
                <a:ea typeface="ＭＳ Ｐゴシック" charset="0"/>
                <a:cs typeface="ＭＳ Ｐゴシック" charset="0"/>
              </a:rPr>
              <a:t>Screening (Chapter 10)</a:t>
            </a:r>
          </a:p>
        </p:txBody>
      </p:sp>
      <p:sp>
        <p:nvSpPr>
          <p:cNvPr id="77826" name="Content Placeholder 2"/>
          <p:cNvSpPr>
            <a:spLocks noGrp="1"/>
          </p:cNvSpPr>
          <p:nvPr>
            <p:ph idx="1"/>
          </p:nvPr>
        </p:nvSpPr>
        <p:spPr>
          <a:xfrm>
            <a:off x="1143000" y="1371600"/>
            <a:ext cx="7772400" cy="4114800"/>
          </a:xfrm>
        </p:spPr>
        <p:txBody>
          <a:bodyPr/>
          <a:lstStyle/>
          <a:p>
            <a:r>
              <a:rPr lang="en-US" dirty="0">
                <a:latin typeface="Arial" charset="0"/>
                <a:ea typeface="ＭＳ Ｐゴシック" charset="0"/>
                <a:cs typeface="ＭＳ Ｐゴシック" charset="0"/>
              </a:rPr>
              <a:t>Volunteer effect* (screened vs. unscreened)</a:t>
            </a:r>
          </a:p>
          <a:p>
            <a:endParaRPr lang="en-US" dirty="0">
              <a:latin typeface="Arial" charset="0"/>
              <a:ea typeface="ＭＳ Ｐゴシック" charset="0"/>
              <a:cs typeface="ＭＳ Ｐゴシック" charset="0"/>
            </a:endParaRPr>
          </a:p>
        </p:txBody>
      </p:sp>
      <p:sp>
        <p:nvSpPr>
          <p:cNvPr id="77827"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59ED121C-D250-5B45-B09C-7743C58395AF}" type="slidenum">
              <a:rPr lang="en-US" sz="1400">
                <a:latin typeface="Arial" charset="0"/>
              </a:rPr>
              <a:pPr/>
              <a:t>25</a:t>
            </a:fld>
            <a:endParaRPr lang="en-US" sz="1400">
              <a:latin typeface="Arial" charset="0"/>
            </a:endParaRPr>
          </a:p>
        </p:txBody>
      </p:sp>
    </p:spTree>
    <p:extLst>
      <p:ext uri="{BB962C8B-B14F-4D97-AF65-F5344CB8AC3E}">
        <p14:creationId xmlns:p14="http://schemas.microsoft.com/office/powerpoint/2010/main" val="2076819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E7D0C-E64E-486A-A4D9-6112DC755612}"/>
              </a:ext>
            </a:extLst>
          </p:cNvPr>
          <p:cNvSpPr>
            <a:spLocks noGrp="1"/>
          </p:cNvSpPr>
          <p:nvPr>
            <p:ph type="title"/>
          </p:nvPr>
        </p:nvSpPr>
        <p:spPr/>
        <p:txBody>
          <a:bodyPr/>
          <a:lstStyle/>
          <a:p>
            <a:r>
              <a:rPr lang="en-US" dirty="0"/>
              <a:t>Volunteer Effect (Confounding)</a:t>
            </a:r>
          </a:p>
        </p:txBody>
      </p:sp>
      <p:sp>
        <p:nvSpPr>
          <p:cNvPr id="4" name="Slide Number Placeholder 3">
            <a:extLst>
              <a:ext uri="{FF2B5EF4-FFF2-40B4-BE49-F238E27FC236}">
                <a16:creationId xmlns:a16="http://schemas.microsoft.com/office/drawing/2014/main" id="{502A08A8-26B6-4EDB-BBA9-81B9CD48F3BE}"/>
              </a:ext>
            </a:extLst>
          </p:cNvPr>
          <p:cNvSpPr>
            <a:spLocks noGrp="1"/>
          </p:cNvSpPr>
          <p:nvPr>
            <p:ph type="sldNum" sz="quarter" idx="12"/>
          </p:nvPr>
        </p:nvSpPr>
        <p:spPr/>
        <p:txBody>
          <a:bodyPr/>
          <a:lstStyle/>
          <a:p>
            <a:fld id="{616E4FA0-5BB6-493E-95A6-EA89D2B23493}" type="slidenum">
              <a:rPr lang="en-US" altLang="en-US" smtClean="0"/>
              <a:pPr/>
              <a:t>26</a:t>
            </a:fld>
            <a:endParaRPr lang="en-US" altLang="en-US"/>
          </a:p>
        </p:txBody>
      </p:sp>
      <p:pic>
        <p:nvPicPr>
          <p:cNvPr id="5" name="Picture 4">
            <a:extLst>
              <a:ext uri="{FF2B5EF4-FFF2-40B4-BE49-F238E27FC236}">
                <a16:creationId xmlns:a16="http://schemas.microsoft.com/office/drawing/2014/main" id="{2A2400DB-2FE8-44C8-8BFE-C39D3DB11364}"/>
              </a:ext>
            </a:extLst>
          </p:cNvPr>
          <p:cNvPicPr>
            <a:picLocks noChangeAspect="1"/>
          </p:cNvPicPr>
          <p:nvPr/>
        </p:nvPicPr>
        <p:blipFill>
          <a:blip r:embed="rId2"/>
          <a:stretch>
            <a:fillRect/>
          </a:stretch>
        </p:blipFill>
        <p:spPr>
          <a:xfrm>
            <a:off x="0" y="2169011"/>
            <a:ext cx="9144000" cy="4307989"/>
          </a:xfrm>
          <a:prstGeom prst="rect">
            <a:avLst/>
          </a:prstGeom>
        </p:spPr>
      </p:pic>
    </p:spTree>
    <p:extLst>
      <p:ext uri="{BB962C8B-B14F-4D97-AF65-F5344CB8AC3E}">
        <p14:creationId xmlns:p14="http://schemas.microsoft.com/office/powerpoint/2010/main" val="25212559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p:cNvSpPr>
            <a:spLocks noGrp="1"/>
          </p:cNvSpPr>
          <p:nvPr>
            <p:ph type="title"/>
          </p:nvPr>
        </p:nvSpPr>
        <p:spPr>
          <a:xfrm>
            <a:off x="990600" y="228600"/>
            <a:ext cx="7772400" cy="914400"/>
          </a:xfrm>
        </p:spPr>
        <p:txBody>
          <a:bodyPr/>
          <a:lstStyle/>
          <a:p>
            <a:r>
              <a:rPr lang="en-US" dirty="0">
                <a:latin typeface="Times New Roman" charset="0"/>
                <a:ea typeface="ＭＳ Ｐゴシック" charset="0"/>
                <a:cs typeface="ＭＳ Ｐゴシック" charset="0"/>
              </a:rPr>
              <a:t>Screening (Chapter 10)</a:t>
            </a:r>
          </a:p>
        </p:txBody>
      </p:sp>
      <p:sp>
        <p:nvSpPr>
          <p:cNvPr id="77826" name="Content Placeholder 2"/>
          <p:cNvSpPr>
            <a:spLocks noGrp="1"/>
          </p:cNvSpPr>
          <p:nvPr>
            <p:ph idx="1"/>
          </p:nvPr>
        </p:nvSpPr>
        <p:spPr>
          <a:xfrm>
            <a:off x="1143000" y="1371600"/>
            <a:ext cx="7772400" cy="4114800"/>
          </a:xfrm>
        </p:spPr>
        <p:txBody>
          <a:bodyPr/>
          <a:lstStyle/>
          <a:p>
            <a:r>
              <a:rPr lang="en-US" dirty="0">
                <a:latin typeface="Arial" charset="0"/>
                <a:ea typeface="ＭＳ Ｐゴシック" charset="0"/>
                <a:cs typeface="ＭＳ Ｐゴシック" charset="0"/>
              </a:rPr>
              <a:t>Lead time bias (screened </a:t>
            </a:r>
            <a:r>
              <a:rPr lang="en-US" u="sng" dirty="0">
                <a:latin typeface="Arial" charset="0"/>
                <a:ea typeface="ＭＳ Ｐゴシック" charset="0"/>
                <a:cs typeface="ＭＳ Ｐゴシック" charset="0"/>
              </a:rPr>
              <a:t>and</a:t>
            </a:r>
            <a:r>
              <a:rPr lang="en-US" dirty="0">
                <a:latin typeface="Arial" charset="0"/>
                <a:ea typeface="ＭＳ Ｐゴシック" charset="0"/>
                <a:cs typeface="ＭＳ Ｐゴシック" charset="0"/>
              </a:rPr>
              <a:t> D+ vs. unscreened </a:t>
            </a:r>
            <a:r>
              <a:rPr lang="en-US" u="sng" dirty="0">
                <a:latin typeface="Arial" charset="0"/>
                <a:ea typeface="ＭＳ Ｐゴシック" charset="0"/>
                <a:cs typeface="ＭＳ Ｐゴシック" charset="0"/>
              </a:rPr>
              <a:t>and</a:t>
            </a:r>
            <a:r>
              <a:rPr lang="en-US" dirty="0">
                <a:latin typeface="Arial" charset="0"/>
                <a:ea typeface="ＭＳ Ｐゴシック" charset="0"/>
                <a:cs typeface="ＭＳ Ｐゴシック" charset="0"/>
              </a:rPr>
              <a:t> D+)</a:t>
            </a:r>
          </a:p>
          <a:p>
            <a:r>
              <a:rPr lang="en-US" dirty="0">
                <a:latin typeface="Arial" charset="0"/>
                <a:ea typeface="ＭＳ Ｐゴシック" charset="0"/>
                <a:cs typeface="ＭＳ Ｐゴシック" charset="0"/>
              </a:rPr>
              <a:t>Length Bias (Diagnosed by screening vs. diagnosed by symptoms)</a:t>
            </a:r>
          </a:p>
          <a:p>
            <a:r>
              <a:rPr lang="en-US" dirty="0">
                <a:latin typeface="Arial" charset="0"/>
                <a:ea typeface="ＭＳ Ｐゴシック" charset="0"/>
                <a:cs typeface="ＭＳ Ｐゴシック" charset="0"/>
              </a:rPr>
              <a:t>Overdiagnosis/pseudo disease screened and D+ vs. unscreened and D+</a:t>
            </a:r>
          </a:p>
          <a:p>
            <a:pPr marL="0" indent="0">
              <a:buNone/>
            </a:pPr>
            <a:endParaRPr lang="en-US" dirty="0">
              <a:latin typeface="Arial" charset="0"/>
              <a:ea typeface="ＭＳ Ｐゴシック" charset="0"/>
              <a:cs typeface="ＭＳ Ｐゴシック" charset="0"/>
            </a:endParaRPr>
          </a:p>
        </p:txBody>
      </p:sp>
      <p:sp>
        <p:nvSpPr>
          <p:cNvPr id="77827"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59ED121C-D250-5B45-B09C-7743C58395AF}" type="slidenum">
              <a:rPr lang="en-US" sz="1400">
                <a:latin typeface="Arial" charset="0"/>
              </a:rPr>
              <a:pPr/>
              <a:t>27</a:t>
            </a:fld>
            <a:endParaRPr lang="en-US" sz="1400">
              <a:latin typeface="Arial" charset="0"/>
            </a:endParaRPr>
          </a:p>
        </p:txBody>
      </p:sp>
    </p:spTree>
    <p:extLst>
      <p:ext uri="{BB962C8B-B14F-4D97-AF65-F5344CB8AC3E}">
        <p14:creationId xmlns:p14="http://schemas.microsoft.com/office/powerpoint/2010/main" val="4579757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itle 1"/>
          <p:cNvSpPr>
            <a:spLocks noGrp="1"/>
          </p:cNvSpPr>
          <p:nvPr>
            <p:ph type="title"/>
          </p:nvPr>
        </p:nvSpPr>
        <p:spPr>
          <a:xfrm>
            <a:off x="990600" y="38100"/>
            <a:ext cx="7772400" cy="723900"/>
          </a:xfrm>
        </p:spPr>
        <p:txBody>
          <a:bodyPr/>
          <a:lstStyle/>
          <a:p>
            <a:r>
              <a:rPr lang="en-US" dirty="0">
                <a:latin typeface="Times New Roman" charset="0"/>
                <a:ea typeface="ＭＳ Ｐゴシック" charset="0"/>
                <a:cs typeface="ＭＳ Ｐゴシック" charset="0"/>
              </a:rPr>
              <a:t>Alternative to RCTs (Chapter 9)</a:t>
            </a:r>
          </a:p>
        </p:txBody>
      </p:sp>
      <p:sp>
        <p:nvSpPr>
          <p:cNvPr id="81922" name="Content Placeholder 2"/>
          <p:cNvSpPr>
            <a:spLocks noGrp="1"/>
          </p:cNvSpPr>
          <p:nvPr>
            <p:ph idx="1"/>
          </p:nvPr>
        </p:nvSpPr>
        <p:spPr>
          <a:xfrm>
            <a:off x="1219200" y="1447800"/>
            <a:ext cx="7772400" cy="4114800"/>
          </a:xfrm>
        </p:spPr>
        <p:txBody>
          <a:bodyPr/>
          <a:lstStyle/>
          <a:p>
            <a:r>
              <a:rPr lang="en-US" dirty="0">
                <a:latin typeface="Arial" charset="0"/>
                <a:ea typeface="ＭＳ Ｐゴシック" charset="0"/>
                <a:cs typeface="ＭＳ Ｐゴシック" charset="0"/>
              </a:rPr>
              <a:t>Instrumental variables and natural experiments</a:t>
            </a:r>
          </a:p>
          <a:p>
            <a:pPr lvl="1"/>
            <a:r>
              <a:rPr lang="en-US" dirty="0">
                <a:latin typeface="Arial" charset="0"/>
                <a:ea typeface="ＭＳ Ｐゴシック" charset="0"/>
                <a:cs typeface="ＭＳ Ｐゴシック" charset="0"/>
              </a:rPr>
              <a:t>Can be used to get Complier Average Causal Effect</a:t>
            </a:r>
          </a:p>
          <a:p>
            <a:r>
              <a:rPr lang="en-US" dirty="0" err="1">
                <a:latin typeface="Arial" charset="0"/>
                <a:ea typeface="ＭＳ Ｐゴシック" charset="0"/>
                <a:cs typeface="ＭＳ Ｐゴシック" charset="0"/>
              </a:rPr>
              <a:t>Prespecified</a:t>
            </a:r>
            <a:r>
              <a:rPr lang="en-US" dirty="0">
                <a:latin typeface="Arial" charset="0"/>
                <a:ea typeface="ＭＳ Ｐゴシック" charset="0"/>
                <a:cs typeface="ＭＳ Ｐゴシック" charset="0"/>
              </a:rPr>
              <a:t> falsification hypotheses</a:t>
            </a:r>
          </a:p>
          <a:p>
            <a:pPr lvl="1"/>
            <a:r>
              <a:rPr lang="en-US" dirty="0">
                <a:latin typeface="Arial" charset="0"/>
                <a:ea typeface="ＭＳ Ｐゴシック" charset="0"/>
              </a:rPr>
              <a:t>Predictor</a:t>
            </a:r>
          </a:p>
          <a:p>
            <a:pPr lvl="1"/>
            <a:r>
              <a:rPr lang="en-US" dirty="0">
                <a:latin typeface="Arial" charset="0"/>
                <a:ea typeface="ＭＳ Ｐゴシック" charset="0"/>
              </a:rPr>
              <a:t>Outcome</a:t>
            </a:r>
          </a:p>
        </p:txBody>
      </p:sp>
      <p:sp>
        <p:nvSpPr>
          <p:cNvPr id="81923"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6D7C412D-BC9F-234D-91A4-64AD92F9E895}" type="slidenum">
              <a:rPr lang="en-US" sz="1400">
                <a:latin typeface="Arial" charset="0"/>
              </a:rPr>
              <a:pPr/>
              <a:t>28</a:t>
            </a:fld>
            <a:endParaRPr lang="en-US" sz="1400">
              <a:latin typeface="Arial" charset="0"/>
            </a:endParaRPr>
          </a:p>
        </p:txBody>
      </p:sp>
      <p:sp>
        <p:nvSpPr>
          <p:cNvPr id="2" name="TextBox 1">
            <a:extLst>
              <a:ext uri="{FF2B5EF4-FFF2-40B4-BE49-F238E27FC236}">
                <a16:creationId xmlns:a16="http://schemas.microsoft.com/office/drawing/2014/main" id="{3CC998D3-DD00-4206-AC99-E5DCC3AFD0EE}"/>
              </a:ext>
            </a:extLst>
          </p:cNvPr>
          <p:cNvSpPr txBox="1"/>
          <p:nvPr/>
        </p:nvSpPr>
        <p:spPr>
          <a:xfrm>
            <a:off x="1295400" y="6019800"/>
            <a:ext cx="6629400" cy="461665"/>
          </a:xfrm>
          <a:prstGeom prst="rect">
            <a:avLst/>
          </a:prstGeom>
          <a:noFill/>
        </p:spPr>
        <p:txBody>
          <a:bodyPr wrap="square" rtlCol="0">
            <a:spAutoFit/>
          </a:bodyPr>
          <a:lstStyle/>
          <a:p>
            <a:r>
              <a:rPr lang="en-US" dirty="0"/>
              <a:t>Today’s section</a:t>
            </a:r>
          </a:p>
        </p:txBody>
      </p:sp>
    </p:spTree>
    <p:extLst>
      <p:ext uri="{BB962C8B-B14F-4D97-AF65-F5344CB8AC3E}">
        <p14:creationId xmlns:p14="http://schemas.microsoft.com/office/powerpoint/2010/main" val="28165427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Title 1"/>
          <p:cNvSpPr>
            <a:spLocks noGrp="1"/>
          </p:cNvSpPr>
          <p:nvPr>
            <p:ph type="title"/>
          </p:nvPr>
        </p:nvSpPr>
        <p:spPr/>
        <p:txBody>
          <a:bodyPr/>
          <a:lstStyle/>
          <a:p>
            <a:r>
              <a:rPr lang="en-US" dirty="0">
                <a:latin typeface="Times New Roman" charset="0"/>
                <a:ea typeface="ＭＳ Ｐゴシック" charset="0"/>
                <a:cs typeface="ＭＳ Ｐゴシック" charset="0"/>
              </a:rPr>
              <a:t>P-Values and CIs (Chapter 11)</a:t>
            </a:r>
          </a:p>
        </p:txBody>
      </p:sp>
      <p:sp>
        <p:nvSpPr>
          <p:cNvPr id="82946" name="Content Placeholder 2"/>
          <p:cNvSpPr>
            <a:spLocks noGrp="1"/>
          </p:cNvSpPr>
          <p:nvPr>
            <p:ph idx="1"/>
          </p:nvPr>
        </p:nvSpPr>
        <p:spPr/>
        <p:txBody>
          <a:bodyPr/>
          <a:lstStyle/>
          <a:p>
            <a:r>
              <a:rPr lang="en-US">
                <a:latin typeface="Arial" charset="0"/>
                <a:ea typeface="ＭＳ Ｐゴシック" charset="0"/>
                <a:cs typeface="ＭＳ Ｐゴシック" charset="0"/>
              </a:rPr>
              <a:t> P-value and CI meanings</a:t>
            </a:r>
          </a:p>
          <a:p>
            <a:r>
              <a:rPr lang="en-US">
                <a:latin typeface="Arial" charset="0"/>
                <a:ea typeface="ＭＳ Ｐゴシック" charset="0"/>
                <a:cs typeface="ＭＳ Ｐゴシック" charset="0"/>
              </a:rPr>
              <a:t> Multiple hypothesis testing and Bonferroni correction</a:t>
            </a:r>
          </a:p>
          <a:p>
            <a:r>
              <a:rPr lang="en-US">
                <a:latin typeface="Arial" charset="0"/>
                <a:ea typeface="ＭＳ Ｐゴシック" charset="0"/>
                <a:cs typeface="ＭＳ Ｐゴシック" charset="0"/>
              </a:rPr>
              <a:t> Reporting negative studies- 5 belts</a:t>
            </a:r>
          </a:p>
          <a:p>
            <a:r>
              <a:rPr lang="en-US">
                <a:latin typeface="Arial" charset="0"/>
                <a:ea typeface="ＭＳ Ｐゴシック" charset="0"/>
                <a:cs typeface="ＭＳ Ｐゴシック" charset="0"/>
              </a:rPr>
              <a:t> Confidence intervals for small numerators (or numerators close to denominators)</a:t>
            </a:r>
          </a:p>
        </p:txBody>
      </p:sp>
      <p:sp>
        <p:nvSpPr>
          <p:cNvPr id="82947"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BAAAE5BC-9B59-0646-99E7-78197618625B}" type="slidenum">
              <a:rPr lang="en-US" sz="1400">
                <a:latin typeface="Arial" charset="0"/>
              </a:rPr>
              <a:pPr/>
              <a:t>29</a:t>
            </a:fld>
            <a:endParaRPr lang="en-US" sz="1400">
              <a:latin typeface="Arial" charset="0"/>
            </a:endParaRPr>
          </a:p>
        </p:txBody>
      </p:sp>
    </p:spTree>
    <p:extLst>
      <p:ext uri="{BB962C8B-B14F-4D97-AF65-F5344CB8AC3E}">
        <p14:creationId xmlns:p14="http://schemas.microsoft.com/office/powerpoint/2010/main" val="2962960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a:extLst>
              <a:ext uri="{FF2B5EF4-FFF2-40B4-BE49-F238E27FC236}">
                <a16:creationId xmlns:a16="http://schemas.microsoft.com/office/drawing/2014/main" id="{D545F436-F22D-45A0-9E3E-B8B186CC317C}"/>
              </a:ext>
            </a:extLst>
          </p:cNvPr>
          <p:cNvSpPr>
            <a:spLocks noGrp="1" noChangeArrowheads="1"/>
          </p:cNvSpPr>
          <p:nvPr>
            <p:ph type="title"/>
          </p:nvPr>
        </p:nvSpPr>
        <p:spPr/>
        <p:txBody>
          <a:bodyPr/>
          <a:lstStyle/>
          <a:p>
            <a:r>
              <a:rPr lang="en-US" altLang="en-US" dirty="0"/>
              <a:t>Diagnosis</a:t>
            </a:r>
          </a:p>
        </p:txBody>
      </p:sp>
      <p:sp>
        <p:nvSpPr>
          <p:cNvPr id="43010" name="Rectangle 3">
            <a:extLst>
              <a:ext uri="{FF2B5EF4-FFF2-40B4-BE49-F238E27FC236}">
                <a16:creationId xmlns:a16="http://schemas.microsoft.com/office/drawing/2014/main" id="{98E600E2-6CFA-4AA2-90FC-1558FBD0DD1B}"/>
              </a:ext>
            </a:extLst>
          </p:cNvPr>
          <p:cNvSpPr>
            <a:spLocks noGrp="1" noChangeArrowheads="1"/>
          </p:cNvSpPr>
          <p:nvPr>
            <p:ph type="body" idx="1"/>
          </p:nvPr>
        </p:nvSpPr>
        <p:spPr>
          <a:xfrm>
            <a:off x="1143000" y="2844894"/>
            <a:ext cx="7772400" cy="1524000"/>
          </a:xfrm>
        </p:spPr>
        <p:txBody>
          <a:bodyPr/>
          <a:lstStyle/>
          <a:p>
            <a:pPr marL="0" indent="0">
              <a:buNone/>
            </a:pPr>
            <a:r>
              <a:rPr lang="en-US" dirty="0"/>
              <a:t>Identification of a disease by careful investigation of its symptoms and history. </a:t>
            </a:r>
          </a:p>
        </p:txBody>
      </p:sp>
      <p:sp>
        <p:nvSpPr>
          <p:cNvPr id="43011" name="Slide Number Placeholder 3">
            <a:extLst>
              <a:ext uri="{FF2B5EF4-FFF2-40B4-BE49-F238E27FC236}">
                <a16:creationId xmlns:a16="http://schemas.microsoft.com/office/drawing/2014/main" id="{1B7AFFAD-D6F3-4440-B090-EE4D5BB1D17C}"/>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C022B12B-14FE-4827-9049-4839F6115A83}" type="slidenum">
              <a:rPr lang="en-US" altLang="en-US" sz="1400">
                <a:latin typeface="Arial" panose="020B0604020202020204" pitchFamily="34" charset="0"/>
              </a:rPr>
              <a:pPr/>
              <a:t>3</a:t>
            </a:fld>
            <a:endParaRPr lang="en-US" altLang="en-US" sz="1400">
              <a:latin typeface="Arial" panose="020B0604020202020204" pitchFamily="34" charset="0"/>
            </a:endParaRPr>
          </a:p>
        </p:txBody>
      </p:sp>
      <p:sp>
        <p:nvSpPr>
          <p:cNvPr id="2" name="Rectangle 1">
            <a:extLst>
              <a:ext uri="{FF2B5EF4-FFF2-40B4-BE49-F238E27FC236}">
                <a16:creationId xmlns:a16="http://schemas.microsoft.com/office/drawing/2014/main" id="{AF5B703E-B2B5-4FE5-BC14-24A1AF9DD648}"/>
              </a:ext>
            </a:extLst>
          </p:cNvPr>
          <p:cNvSpPr/>
          <p:nvPr/>
        </p:nvSpPr>
        <p:spPr>
          <a:xfrm>
            <a:off x="3962400" y="4477649"/>
            <a:ext cx="4572000" cy="830997"/>
          </a:xfrm>
          <a:prstGeom prst="rect">
            <a:avLst/>
          </a:prstGeom>
        </p:spPr>
        <p:txBody>
          <a:bodyPr>
            <a:spAutoFit/>
          </a:bodyPr>
          <a:lstStyle/>
          <a:p>
            <a:r>
              <a:rPr lang="en-US" dirty="0">
                <a:ea typeface="Times New Roman" panose="02020603050405020304" pitchFamily="18" charset="0"/>
              </a:rPr>
              <a:t>The Oxford English Dictionary (2</a:t>
            </a:r>
            <a:r>
              <a:rPr lang="en-US" baseline="30000" dirty="0">
                <a:ea typeface="Times New Roman" panose="02020603050405020304" pitchFamily="18" charset="0"/>
              </a:rPr>
              <a:t>nd</a:t>
            </a:r>
            <a:r>
              <a:rPr lang="en-US" dirty="0">
                <a:ea typeface="Times New Roman" panose="02020603050405020304" pitchFamily="18" charset="0"/>
              </a:rPr>
              <a:t> Edition 1989, accessed online)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3">
            <a:extLst>
              <a:ext uri="{FF2B5EF4-FFF2-40B4-BE49-F238E27FC236}">
                <a16:creationId xmlns:a16="http://schemas.microsoft.com/office/drawing/2014/main" id="{FA191DB9-7460-4B5C-85F5-8CC137FD27AB}"/>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C25CFAAB-0671-410E-AAC2-83184AE5CAD2}" type="slidenum">
              <a:rPr lang="en-US" altLang="en-US" sz="1400">
                <a:latin typeface="Arial" panose="020B0604020202020204" pitchFamily="34" charset="0"/>
              </a:rPr>
              <a:pPr/>
              <a:t>4</a:t>
            </a:fld>
            <a:endParaRPr lang="en-US" altLang="en-US" sz="1400">
              <a:latin typeface="Arial" panose="020B0604020202020204" pitchFamily="34" charset="0"/>
            </a:endParaRPr>
          </a:p>
        </p:txBody>
      </p:sp>
      <p:sp>
        <p:nvSpPr>
          <p:cNvPr id="5" name="Title 4">
            <a:extLst>
              <a:ext uri="{FF2B5EF4-FFF2-40B4-BE49-F238E27FC236}">
                <a16:creationId xmlns:a16="http://schemas.microsoft.com/office/drawing/2014/main" id="{14B2CCC0-1C47-4978-98EF-A576BF2E12EF}"/>
              </a:ext>
            </a:extLst>
          </p:cNvPr>
          <p:cNvSpPr>
            <a:spLocks noGrp="1"/>
          </p:cNvSpPr>
          <p:nvPr>
            <p:ph type="title"/>
          </p:nvPr>
        </p:nvSpPr>
        <p:spPr>
          <a:xfrm>
            <a:off x="1173163" y="457200"/>
            <a:ext cx="7772400" cy="1524000"/>
          </a:xfrm>
        </p:spPr>
        <p:txBody>
          <a:bodyPr/>
          <a:lstStyle/>
          <a:p>
            <a:r>
              <a:rPr lang="en-US" dirty="0"/>
              <a:t>Diagnosis: Complex cognitive process</a:t>
            </a:r>
          </a:p>
        </p:txBody>
      </p:sp>
      <p:pic>
        <p:nvPicPr>
          <p:cNvPr id="7" name="Picture 6">
            <a:extLst>
              <a:ext uri="{FF2B5EF4-FFF2-40B4-BE49-F238E27FC236}">
                <a16:creationId xmlns:a16="http://schemas.microsoft.com/office/drawing/2014/main" id="{7B273D29-6F8B-40E2-A372-A7542AA4702A}"/>
              </a:ext>
            </a:extLst>
          </p:cNvPr>
          <p:cNvPicPr>
            <a:picLocks noChangeAspect="1"/>
          </p:cNvPicPr>
          <p:nvPr/>
        </p:nvPicPr>
        <p:blipFill>
          <a:blip r:embed="rId3"/>
          <a:stretch>
            <a:fillRect/>
          </a:stretch>
        </p:blipFill>
        <p:spPr>
          <a:xfrm>
            <a:off x="2209800" y="1981200"/>
            <a:ext cx="4267200" cy="42672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p:txBody>
          <a:bodyPr/>
          <a:lstStyle/>
          <a:p>
            <a:r>
              <a:rPr lang="en-US" sz="3600">
                <a:latin typeface="Arial" charset="0"/>
                <a:ea typeface="ＭＳ Ｐゴシック" charset="0"/>
                <a:cs typeface="ＭＳ Ｐゴシック" charset="0"/>
              </a:rPr>
              <a:t>Heuristics Used in Probability Estimation</a:t>
            </a:r>
          </a:p>
        </p:txBody>
      </p:sp>
      <p:sp>
        <p:nvSpPr>
          <p:cNvPr id="52226" name="Rectangle 3"/>
          <p:cNvSpPr>
            <a:spLocks noGrp="1" noChangeArrowheads="1"/>
          </p:cNvSpPr>
          <p:nvPr>
            <p:ph type="body" idx="1"/>
          </p:nvPr>
        </p:nvSpPr>
        <p:spPr>
          <a:xfrm>
            <a:off x="1219200" y="1828800"/>
            <a:ext cx="5943600" cy="1593850"/>
          </a:xfrm>
        </p:spPr>
        <p:txBody>
          <a:bodyPr/>
          <a:lstStyle/>
          <a:p>
            <a:r>
              <a:rPr lang="en-US">
                <a:latin typeface="Arial" charset="0"/>
                <a:ea typeface="ＭＳ Ｐゴシック" charset="0"/>
                <a:cs typeface="ＭＳ Ｐゴシック" charset="0"/>
              </a:rPr>
              <a:t>Representativeness</a:t>
            </a:r>
          </a:p>
          <a:p>
            <a:r>
              <a:rPr lang="en-US">
                <a:latin typeface="Arial" charset="0"/>
                <a:ea typeface="ＭＳ Ｐゴシック" charset="0"/>
                <a:cs typeface="ＭＳ Ｐゴシック" charset="0"/>
              </a:rPr>
              <a:t>Availability</a:t>
            </a:r>
          </a:p>
          <a:p>
            <a:r>
              <a:rPr lang="en-US">
                <a:latin typeface="Arial" charset="0"/>
                <a:ea typeface="ＭＳ Ｐゴシック" charset="0"/>
                <a:cs typeface="ＭＳ Ｐゴシック" charset="0"/>
              </a:rPr>
              <a:t>Adjustment from an anchor</a:t>
            </a:r>
          </a:p>
        </p:txBody>
      </p:sp>
      <p:sp>
        <p:nvSpPr>
          <p:cNvPr id="52227" name="Text Box 4"/>
          <p:cNvSpPr txBox="1">
            <a:spLocks noChangeArrowheads="1"/>
          </p:cNvSpPr>
          <p:nvPr/>
        </p:nvSpPr>
        <p:spPr bwMode="auto">
          <a:xfrm>
            <a:off x="1295400" y="5715000"/>
            <a:ext cx="7162800" cy="6413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spcBef>
                <a:spcPct val="50000"/>
              </a:spcBef>
            </a:pPr>
            <a:r>
              <a:rPr lang="en-US" sz="1800">
                <a:latin typeface="Arial" charset="0"/>
              </a:rPr>
              <a:t>These heuristics can lead to biased estimates.  See Chapter 12 for details.</a:t>
            </a:r>
          </a:p>
        </p:txBody>
      </p:sp>
      <p:sp>
        <p:nvSpPr>
          <p:cNvPr id="52228" name="Slide Number Placeholder 1"/>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C20DD35C-2654-F940-8EA9-B0F07EAD1B10}" type="slidenum">
              <a:rPr lang="en-US" sz="1400">
                <a:latin typeface="Arial" charset="0"/>
              </a:rPr>
              <a:pPr/>
              <a:t>5</a:t>
            </a:fld>
            <a:endParaRPr lang="en-US" sz="1400">
              <a:latin typeface="Arial" charset="0"/>
            </a:endParaRPr>
          </a:p>
        </p:txBody>
      </p:sp>
    </p:spTree>
    <p:extLst>
      <p:ext uri="{BB962C8B-B14F-4D97-AF65-F5344CB8AC3E}">
        <p14:creationId xmlns:p14="http://schemas.microsoft.com/office/powerpoint/2010/main" val="905616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a:xfrm>
            <a:off x="1371600" y="304800"/>
            <a:ext cx="7772400" cy="685800"/>
          </a:xfrm>
        </p:spPr>
        <p:txBody>
          <a:bodyPr/>
          <a:lstStyle/>
          <a:p>
            <a:r>
              <a:rPr lang="en-US" sz="3600">
                <a:latin typeface="Arial" charset="0"/>
                <a:ea typeface="ＭＳ Ｐゴシック" charset="0"/>
                <a:cs typeface="ＭＳ Ｐゴシック" charset="0"/>
              </a:rPr>
              <a:t>Representativeness</a:t>
            </a:r>
          </a:p>
        </p:txBody>
      </p:sp>
      <p:sp>
        <p:nvSpPr>
          <p:cNvPr id="54274" name="Rectangle 3"/>
          <p:cNvSpPr>
            <a:spLocks noGrp="1" noChangeArrowheads="1"/>
          </p:cNvSpPr>
          <p:nvPr>
            <p:ph type="body" idx="1"/>
          </p:nvPr>
        </p:nvSpPr>
        <p:spPr>
          <a:xfrm>
            <a:off x="1066800" y="1143000"/>
            <a:ext cx="7772400" cy="4724400"/>
          </a:xfrm>
        </p:spPr>
        <p:txBody>
          <a:bodyPr/>
          <a:lstStyle/>
          <a:p>
            <a:r>
              <a:rPr lang="en-US">
                <a:latin typeface="Arial" charset="0"/>
                <a:ea typeface="ＭＳ Ｐゴシック" charset="0"/>
                <a:cs typeface="ＭＳ Ｐゴシック" charset="0"/>
              </a:rPr>
              <a:t>If patient has typical features of a disease, we assign the disease high probability, even if prior probability was very low</a:t>
            </a:r>
          </a:p>
          <a:p>
            <a:r>
              <a:rPr lang="en-US">
                <a:latin typeface="Arial" charset="0"/>
                <a:ea typeface="ＭＳ Ｐゴシック" charset="0"/>
                <a:cs typeface="ＭＳ Ｐゴシック" charset="0"/>
              </a:rPr>
              <a:t>Examples:</a:t>
            </a:r>
          </a:p>
          <a:p>
            <a:pPr lvl="1"/>
            <a:r>
              <a:rPr lang="en-US">
                <a:latin typeface="Arial" charset="0"/>
                <a:ea typeface="ＭＳ Ｐゴシック" charset="0"/>
              </a:rPr>
              <a:t>Chest pain radiating to the back </a:t>
            </a:r>
            <a:r>
              <a:rPr lang="en-US">
                <a:latin typeface="Arial" charset="0"/>
                <a:ea typeface="ＭＳ Ｐゴシック" charset="0"/>
                <a:sym typeface="Wingdings" charset="0"/>
              </a:rPr>
              <a:t></a:t>
            </a:r>
            <a:r>
              <a:rPr lang="en-US">
                <a:latin typeface="Arial" charset="0"/>
                <a:ea typeface="ＭＳ Ｐゴシック" charset="0"/>
              </a:rPr>
              <a:t> aortic dissection</a:t>
            </a:r>
          </a:p>
          <a:p>
            <a:pPr lvl="1"/>
            <a:r>
              <a:rPr lang="ja-JP" altLang="en-US">
                <a:latin typeface="Arial" charset="0"/>
                <a:ea typeface="ＭＳ Ｐゴシック" charset="0"/>
              </a:rPr>
              <a:t>“</a:t>
            </a:r>
            <a:r>
              <a:rPr lang="en-US" altLang="ja-JP">
                <a:latin typeface="Arial" charset="0"/>
                <a:ea typeface="ＭＳ Ｐゴシック" charset="0"/>
              </a:rPr>
              <a:t>Worst headache of my life</a:t>
            </a:r>
            <a:r>
              <a:rPr lang="ja-JP" altLang="en-US">
                <a:latin typeface="Arial" charset="0"/>
                <a:ea typeface="ＭＳ Ｐゴシック" charset="0"/>
              </a:rPr>
              <a:t>”</a:t>
            </a:r>
            <a:r>
              <a:rPr lang="en-US" altLang="ja-JP">
                <a:latin typeface="Arial" charset="0"/>
                <a:ea typeface="ＭＳ Ｐゴシック" charset="0"/>
              </a:rPr>
              <a:t> </a:t>
            </a:r>
            <a:r>
              <a:rPr lang="en-US" altLang="ja-JP">
                <a:latin typeface="Arial" charset="0"/>
                <a:ea typeface="ＭＳ Ｐゴシック" charset="0"/>
                <a:sym typeface="Wingdings" charset="0"/>
              </a:rPr>
              <a:t> </a:t>
            </a:r>
            <a:r>
              <a:rPr lang="en-US" altLang="ja-JP">
                <a:latin typeface="Arial" charset="0"/>
                <a:ea typeface="ＭＳ Ｐゴシック" charset="0"/>
              </a:rPr>
              <a:t>subarachnoid hemorrhage </a:t>
            </a:r>
            <a:endParaRPr lang="en-US">
              <a:latin typeface="Arial" charset="0"/>
              <a:ea typeface="ＭＳ Ｐゴシック" charset="0"/>
            </a:endParaRPr>
          </a:p>
        </p:txBody>
      </p:sp>
      <p:sp>
        <p:nvSpPr>
          <p:cNvPr id="54275" name="Slide Number Placeholder 1"/>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16601DE3-7399-A248-9D98-B597C772A676}" type="slidenum">
              <a:rPr lang="en-US" sz="1400">
                <a:latin typeface="Arial" charset="0"/>
              </a:rPr>
              <a:pPr/>
              <a:t>6</a:t>
            </a:fld>
            <a:endParaRPr lang="en-US" sz="1400">
              <a:latin typeface="Arial" charset="0"/>
            </a:endParaRPr>
          </a:p>
        </p:txBody>
      </p:sp>
    </p:spTree>
    <p:extLst>
      <p:ext uri="{BB962C8B-B14F-4D97-AF65-F5344CB8AC3E}">
        <p14:creationId xmlns:p14="http://schemas.microsoft.com/office/powerpoint/2010/main" val="3152311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228600"/>
            <a:ext cx="7772400" cy="4114800"/>
          </a:xfrm>
        </p:spPr>
        <p:txBody>
          <a:bodyPr/>
          <a:lstStyle/>
          <a:p>
            <a:pPr marL="0" indent="0">
              <a:buNone/>
            </a:pPr>
            <a:r>
              <a:rPr lang="en-US" dirty="0"/>
              <a:t>Which of the following presenting complaints has the highest probability in a 65-year-old man with dissection of the thoracic aorta? </a:t>
            </a:r>
          </a:p>
          <a:p>
            <a:pPr marL="0" lvl="0" indent="0">
              <a:buNone/>
            </a:pPr>
            <a:r>
              <a:rPr lang="en-US" dirty="0"/>
              <a:t>a) Passing out when standing up</a:t>
            </a:r>
          </a:p>
          <a:p>
            <a:pPr marL="0" lvl="0" indent="0">
              <a:buNone/>
            </a:pPr>
            <a:r>
              <a:rPr lang="en-US" dirty="0"/>
              <a:t>b) Shortness of breath</a:t>
            </a:r>
          </a:p>
          <a:p>
            <a:pPr marL="0" lvl="0" indent="0">
              <a:buNone/>
            </a:pPr>
            <a:r>
              <a:rPr lang="en-US" dirty="0"/>
              <a:t>c) Chest pain</a:t>
            </a:r>
          </a:p>
          <a:p>
            <a:pPr marL="0" lvl="0" indent="0">
              <a:buNone/>
            </a:pPr>
            <a:r>
              <a:rPr lang="en-US" dirty="0"/>
              <a:t>d) Shortness of breath on exertion</a:t>
            </a:r>
          </a:p>
          <a:p>
            <a:pPr marL="0" lvl="0" indent="0">
              <a:buNone/>
            </a:pPr>
            <a:r>
              <a:rPr lang="en-US" dirty="0"/>
              <a:t>e) Tearing chest pain radiating between the shoulder blades</a:t>
            </a:r>
          </a:p>
          <a:p>
            <a:pPr marL="0" lvl="0" indent="0">
              <a:buNone/>
            </a:pPr>
            <a:r>
              <a:rPr lang="en-US" dirty="0"/>
              <a:t>f) Passing out</a:t>
            </a:r>
          </a:p>
          <a:p>
            <a:endParaRPr lang="en-US" dirty="0"/>
          </a:p>
        </p:txBody>
      </p:sp>
      <p:sp>
        <p:nvSpPr>
          <p:cNvPr id="4" name="Slide Number Placeholder 3"/>
          <p:cNvSpPr>
            <a:spLocks noGrp="1"/>
          </p:cNvSpPr>
          <p:nvPr>
            <p:ph type="sldNum" sz="quarter" idx="12"/>
          </p:nvPr>
        </p:nvSpPr>
        <p:spPr/>
        <p:txBody>
          <a:bodyPr/>
          <a:lstStyle/>
          <a:p>
            <a:fld id="{616E4FA0-5BB6-493E-95A6-EA89D2B23493}" type="slidenum">
              <a:rPr lang="en-US" altLang="en-US" smtClean="0"/>
              <a:pPr/>
              <a:t>7</a:t>
            </a:fld>
            <a:endParaRPr lang="en-US" altLang="en-US"/>
          </a:p>
        </p:txBody>
      </p:sp>
    </p:spTree>
    <p:extLst>
      <p:ext uri="{BB962C8B-B14F-4D97-AF65-F5344CB8AC3E}">
        <p14:creationId xmlns:p14="http://schemas.microsoft.com/office/powerpoint/2010/main" val="1812916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228600"/>
            <a:ext cx="7772400" cy="4114800"/>
          </a:xfrm>
        </p:spPr>
        <p:txBody>
          <a:bodyPr/>
          <a:lstStyle/>
          <a:p>
            <a:pPr marL="0" indent="0">
              <a:buNone/>
            </a:pPr>
            <a:r>
              <a:rPr lang="en-US" dirty="0"/>
              <a:t>Which of the following presenting complaints is more probable in a 65-year-old man with dissection of the thoracic aorta? </a:t>
            </a:r>
          </a:p>
          <a:p>
            <a:pPr marL="0" lvl="0" indent="0">
              <a:buNone/>
            </a:pPr>
            <a:r>
              <a:rPr lang="en-US" dirty="0"/>
              <a:t>--Chest pain</a:t>
            </a:r>
          </a:p>
          <a:p>
            <a:pPr marL="0" lvl="0" indent="0">
              <a:buNone/>
            </a:pPr>
            <a:r>
              <a:rPr lang="en-US" dirty="0"/>
              <a:t>--Tearing chest pain radiating between the shoulder blades</a:t>
            </a:r>
          </a:p>
          <a:p>
            <a:endParaRPr lang="en-US" dirty="0"/>
          </a:p>
        </p:txBody>
      </p:sp>
      <p:sp>
        <p:nvSpPr>
          <p:cNvPr id="4" name="Slide Number Placeholder 3"/>
          <p:cNvSpPr>
            <a:spLocks noGrp="1"/>
          </p:cNvSpPr>
          <p:nvPr>
            <p:ph type="sldNum" sz="quarter" idx="12"/>
          </p:nvPr>
        </p:nvSpPr>
        <p:spPr/>
        <p:txBody>
          <a:bodyPr/>
          <a:lstStyle/>
          <a:p>
            <a:fld id="{616E4FA0-5BB6-493E-95A6-EA89D2B23493}" type="slidenum">
              <a:rPr lang="en-US" altLang="en-US" smtClean="0"/>
              <a:pPr/>
              <a:t>8</a:t>
            </a:fld>
            <a:endParaRPr lang="en-US" altLang="en-US"/>
          </a:p>
        </p:txBody>
      </p:sp>
    </p:spTree>
    <p:extLst>
      <p:ext uri="{BB962C8B-B14F-4D97-AF65-F5344CB8AC3E}">
        <p14:creationId xmlns:p14="http://schemas.microsoft.com/office/powerpoint/2010/main" val="38645698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228600"/>
            <a:ext cx="7772400" cy="4114800"/>
          </a:xfrm>
        </p:spPr>
        <p:txBody>
          <a:bodyPr/>
          <a:lstStyle/>
          <a:p>
            <a:pPr marL="0" indent="0">
              <a:buNone/>
            </a:pPr>
            <a:r>
              <a:rPr lang="en-US" dirty="0"/>
              <a:t>Linda is 31years old, single, outspoken, and very bright. She majored in philosophy. As a student, she was deeply concerned with issues of discrimination and social justice, and also participated in antinuclear demonstrations.</a:t>
            </a:r>
            <a:br>
              <a:rPr lang="en-US" dirty="0"/>
            </a:br>
            <a:endParaRPr lang="en-US" dirty="0"/>
          </a:p>
          <a:p>
            <a:pPr marL="0" indent="0">
              <a:buNone/>
            </a:pPr>
            <a:r>
              <a:rPr lang="en-US" dirty="0"/>
              <a:t>Which alternative is more probable?</a:t>
            </a:r>
          </a:p>
          <a:p>
            <a:pPr marL="0" indent="0">
              <a:buNone/>
            </a:pPr>
            <a:r>
              <a:rPr lang="en-US" dirty="0"/>
              <a:t>-- Linda is a bank teller. </a:t>
            </a:r>
          </a:p>
          <a:p>
            <a:pPr marL="0" indent="0">
              <a:buNone/>
            </a:pPr>
            <a:r>
              <a:rPr lang="en-US" dirty="0"/>
              <a:t>-- Linda is a bank teller and is active in the feminist movement.</a:t>
            </a:r>
          </a:p>
          <a:p>
            <a:pPr marL="0" indent="0">
              <a:buNone/>
            </a:pPr>
            <a:br>
              <a:rPr lang="en-US" dirty="0"/>
            </a:br>
            <a:r>
              <a:rPr lang="en-US" dirty="0"/>
              <a:t> </a:t>
            </a:r>
          </a:p>
          <a:p>
            <a:pPr marL="0" indent="0">
              <a:buNone/>
            </a:pPr>
            <a:r>
              <a:rPr lang="en-US" sz="2000" dirty="0" err="1"/>
              <a:t>Kahneman</a:t>
            </a:r>
            <a:r>
              <a:rPr lang="en-US" sz="2000" dirty="0"/>
              <a:t>, Daniel (2011-10-25). Thinking, Fast and Slow (p. 156-8). Farrar, Straus and Giroux. </a:t>
            </a:r>
            <a:endParaRPr lang="en-US" dirty="0"/>
          </a:p>
        </p:txBody>
      </p:sp>
      <p:sp>
        <p:nvSpPr>
          <p:cNvPr id="4" name="Slide Number Placeholder 3"/>
          <p:cNvSpPr>
            <a:spLocks noGrp="1"/>
          </p:cNvSpPr>
          <p:nvPr>
            <p:ph type="sldNum" sz="quarter" idx="12"/>
          </p:nvPr>
        </p:nvSpPr>
        <p:spPr/>
        <p:txBody>
          <a:bodyPr/>
          <a:lstStyle/>
          <a:p>
            <a:fld id="{616E4FA0-5BB6-493E-95A6-EA89D2B23493}" type="slidenum">
              <a:rPr lang="en-US" altLang="en-US" smtClean="0"/>
              <a:pPr/>
              <a:t>9</a:t>
            </a:fld>
            <a:endParaRPr lang="en-US" altLang="en-US"/>
          </a:p>
        </p:txBody>
      </p:sp>
    </p:spTree>
    <p:extLst>
      <p:ext uri="{BB962C8B-B14F-4D97-AF65-F5344CB8AC3E}">
        <p14:creationId xmlns:p14="http://schemas.microsoft.com/office/powerpoint/2010/main" val="1540761197"/>
      </p:ext>
    </p:extLst>
  </p:cSld>
  <p:clrMapOvr>
    <a:masterClrMapping/>
  </p:clrMapOvr>
</p:sld>
</file>

<file path=ppt/theme/theme1.xml><?xml version="1.0" encoding="utf-8"?>
<a:theme xmlns:a="http://schemas.openxmlformats.org/drawingml/2006/main" name="Dads Tie">
  <a:themeElements>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fontScheme name="Dads Ti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lnDef>
  </a:objectDefaults>
  <a:extraClrSchemeLst>
    <a:extraClrScheme>
      <a:clrScheme name="Dads Tie 1">
        <a:dk1>
          <a:srgbClr val="5490A8"/>
        </a:dk1>
        <a:lt1>
          <a:srgbClr val="DDDDDD"/>
        </a:lt1>
        <a:dk2>
          <a:srgbClr val="00172E"/>
        </a:dk2>
        <a:lt2>
          <a:srgbClr val="CCECFF"/>
        </a:lt2>
        <a:accent1>
          <a:srgbClr val="0099CC"/>
        </a:accent1>
        <a:accent2>
          <a:srgbClr val="3366CC"/>
        </a:accent2>
        <a:accent3>
          <a:srgbClr val="AAABAD"/>
        </a:accent3>
        <a:accent4>
          <a:srgbClr val="BDBDBD"/>
        </a:accent4>
        <a:accent5>
          <a:srgbClr val="AACAE2"/>
        </a:accent5>
        <a:accent6>
          <a:srgbClr val="2D5CB9"/>
        </a:accent6>
        <a:hlink>
          <a:srgbClr val="99CCFF"/>
        </a:hlink>
        <a:folHlink>
          <a:srgbClr val="E1E1B7"/>
        </a:folHlink>
      </a:clrScheme>
      <a:clrMap bg1="dk2" tx1="lt1" bg2="dk1" tx2="lt2" accent1="accent1" accent2="accent2" accent3="accent3" accent4="accent4" accent5="accent5" accent6="accent6" hlink="hlink" folHlink="folHlink"/>
    </a:extraClrScheme>
    <a:extraClrScheme>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clrMap bg1="lt1" tx1="dk1" bg2="lt2" tx2="dk2" accent1="accent1" accent2="accent2" accent3="accent3" accent4="accent4" accent5="accent5" accent6="accent6" hlink="hlink" folHlink="folHlink"/>
    </a:extraClrScheme>
    <a:extraClrScheme>
      <a:clrScheme name="Dads Tie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ads Tie 4">
        <a:dk1>
          <a:srgbClr val="000000"/>
        </a:dk1>
        <a:lt1>
          <a:srgbClr val="FFFFFF"/>
        </a:lt1>
        <a:dk2>
          <a:srgbClr val="666633"/>
        </a:dk2>
        <a:lt2>
          <a:srgbClr val="908A6C"/>
        </a:lt2>
        <a:accent1>
          <a:srgbClr val="808000"/>
        </a:accent1>
        <a:accent2>
          <a:srgbClr val="996633"/>
        </a:accent2>
        <a:accent3>
          <a:srgbClr val="FFFFFF"/>
        </a:accent3>
        <a:accent4>
          <a:srgbClr val="000000"/>
        </a:accent4>
        <a:accent5>
          <a:srgbClr val="C0C0AA"/>
        </a:accent5>
        <a:accent6>
          <a:srgbClr val="8A5C2D"/>
        </a:accent6>
        <a:hlink>
          <a:srgbClr val="CCCC00"/>
        </a:hlink>
        <a:folHlink>
          <a:srgbClr val="D6DEB2"/>
        </a:folHlink>
      </a:clrScheme>
      <a:clrMap bg1="lt1" tx1="dk1" bg2="lt2" tx2="dk2" accent1="accent1" accent2="accent2" accent3="accent3" accent4="accent4" accent5="accent5" accent6="accent6" hlink="hlink" folHlink="folHlink"/>
    </a:extraClrScheme>
    <a:extraClrScheme>
      <a:clrScheme name="Dads Tie 5">
        <a:dk1>
          <a:srgbClr val="000000"/>
        </a:dk1>
        <a:lt1>
          <a:srgbClr val="FFFFFF"/>
        </a:lt1>
        <a:dk2>
          <a:srgbClr val="181848"/>
        </a:dk2>
        <a:lt2>
          <a:srgbClr val="656F97"/>
        </a:lt2>
        <a:accent1>
          <a:srgbClr val="6666FF"/>
        </a:accent1>
        <a:accent2>
          <a:srgbClr val="333399"/>
        </a:accent2>
        <a:accent3>
          <a:srgbClr val="FFFFFF"/>
        </a:accent3>
        <a:accent4>
          <a:srgbClr val="000000"/>
        </a:accent4>
        <a:accent5>
          <a:srgbClr val="B8B8FF"/>
        </a:accent5>
        <a:accent6>
          <a:srgbClr val="2D2D8A"/>
        </a:accent6>
        <a:hlink>
          <a:srgbClr val="9A9ABC"/>
        </a:hlink>
        <a:folHlink>
          <a:srgbClr val="D2B6CE"/>
        </a:folHlink>
      </a:clrScheme>
      <a:clrMap bg1="lt1" tx1="dk1" bg2="lt2" tx2="dk2" accent1="accent1" accent2="accent2" accent3="accent3" accent4="accent4" accent5="accent5" accent6="accent6" hlink="hlink" folHlink="folHlink"/>
    </a:extraClrScheme>
    <a:extraClrScheme>
      <a:clrScheme name="Dads Tie 6">
        <a:dk1>
          <a:srgbClr val="CC0066"/>
        </a:dk1>
        <a:lt1>
          <a:srgbClr val="FFFFFF"/>
        </a:lt1>
        <a:dk2>
          <a:srgbClr val="000000"/>
        </a:dk2>
        <a:lt2>
          <a:srgbClr val="CC0099"/>
        </a:lt2>
        <a:accent1>
          <a:srgbClr val="FF9900"/>
        </a:accent1>
        <a:accent2>
          <a:srgbClr val="CC6600"/>
        </a:accent2>
        <a:accent3>
          <a:srgbClr val="AAAAAA"/>
        </a:accent3>
        <a:accent4>
          <a:srgbClr val="DADADA"/>
        </a:accent4>
        <a:accent5>
          <a:srgbClr val="FFCAAA"/>
        </a:accent5>
        <a:accent6>
          <a:srgbClr val="B95C00"/>
        </a:accent6>
        <a:hlink>
          <a:srgbClr val="009900"/>
        </a:hlink>
        <a:folHlink>
          <a:srgbClr val="A50021"/>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Designs\Dads Tie.pot</Template>
  <TotalTime>30851</TotalTime>
  <Words>1645</Words>
  <Application>Microsoft Macintosh PowerPoint</Application>
  <PresentationFormat>Letter Paper (8.5x11 in)</PresentationFormat>
  <Paragraphs>217</Paragraphs>
  <Slides>29</Slides>
  <Notes>25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Monotype Sorts</vt:lpstr>
      <vt:lpstr>Times New Roman</vt:lpstr>
      <vt:lpstr>Dads Tie</vt:lpstr>
      <vt:lpstr>Epi 204, Lecture #10 Cognitive Biases, Course Review</vt:lpstr>
      <vt:lpstr>Announcements</vt:lpstr>
      <vt:lpstr>Diagnosis</vt:lpstr>
      <vt:lpstr>Diagnosis: Complex cognitive process</vt:lpstr>
      <vt:lpstr>Heuristics Used in Probability Estimation</vt:lpstr>
      <vt:lpstr>Representativeness</vt:lpstr>
      <vt:lpstr>PowerPoint Presentation</vt:lpstr>
      <vt:lpstr>PowerPoint Presentation</vt:lpstr>
      <vt:lpstr>PowerPoint Presentation</vt:lpstr>
      <vt:lpstr>Availability</vt:lpstr>
      <vt:lpstr>Anchoring</vt:lpstr>
      <vt:lpstr>Another bias</vt:lpstr>
      <vt:lpstr>PowerPoint Presentation</vt:lpstr>
      <vt:lpstr>PowerPoint Presentation</vt:lpstr>
      <vt:lpstr>Course Review</vt:lpstr>
      <vt:lpstr>Kappa (EBD-2  Chapter 5) KappaMovieCritics.xlsx </vt:lpstr>
      <vt:lpstr>Dichotomous Tests (Chapter 2)</vt:lpstr>
      <vt:lpstr>Multi-level and Continuous Tests (Chapter 3)   (CalFRAST.xlsx)</vt:lpstr>
      <vt:lpstr>Biases in Studies of Test Accuracy (Chapter 4)</vt:lpstr>
      <vt:lpstr>Risk Prediction (Chapter 6)</vt:lpstr>
      <vt:lpstr>Combining Tests (Chapter 7)</vt:lpstr>
      <vt:lpstr>PowerPoint Presentation</vt:lpstr>
      <vt:lpstr>RCTs (Chapter 8)</vt:lpstr>
      <vt:lpstr>Screening (Chapter 10)</vt:lpstr>
      <vt:lpstr>Screening (Chapter 10)</vt:lpstr>
      <vt:lpstr>Volunteer Effect (Confounding)</vt:lpstr>
      <vt:lpstr>Screening (Chapter 10)</vt:lpstr>
      <vt:lpstr>Alternative to RCTs (Chapter 9)</vt:lpstr>
      <vt:lpstr>P-Values and CIs (Chapter 11)</vt:lpstr>
    </vt:vector>
  </TitlesOfParts>
  <Company>UCSF - Epidemiology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Urine Testing and Urinary Tract Infections in Febrile Infants: The PROS Febrile Infant Study</dc:title>
  <dc:creator>Thomas B. Newman</dc:creator>
  <cp:lastModifiedBy>Michael A. Kohn</cp:lastModifiedBy>
  <cp:revision>406</cp:revision>
  <cp:lastPrinted>2000-02-24T16:41:32Z</cp:lastPrinted>
  <dcterms:created xsi:type="dcterms:W3CDTF">2013-09-19T06:50:49Z</dcterms:created>
  <dcterms:modified xsi:type="dcterms:W3CDTF">2021-11-30T07:01:40Z</dcterms:modified>
</cp:coreProperties>
</file>