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02" r:id="rId2"/>
    <p:sldId id="306" r:id="rId3"/>
    <p:sldId id="308" r:id="rId4"/>
    <p:sldId id="352" r:id="rId5"/>
    <p:sldId id="353" r:id="rId6"/>
    <p:sldId id="339" r:id="rId7"/>
    <p:sldId id="349" r:id="rId8"/>
    <p:sldId id="354" r:id="rId9"/>
    <p:sldId id="355" r:id="rId10"/>
    <p:sldId id="356" r:id="rId11"/>
    <p:sldId id="359" r:id="rId12"/>
    <p:sldId id="357" r:id="rId13"/>
    <p:sldId id="361" r:id="rId14"/>
    <p:sldId id="360" r:id="rId15"/>
    <p:sldId id="346" r:id="rId16"/>
    <p:sldId id="324" r:id="rId17"/>
    <p:sldId id="340" r:id="rId18"/>
    <p:sldId id="341" r:id="rId19"/>
    <p:sldId id="362" r:id="rId20"/>
    <p:sldId id="342" r:id="rId21"/>
    <p:sldId id="343" r:id="rId22"/>
    <p:sldId id="34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663"/>
  </p:normalViewPr>
  <p:slideViewPr>
    <p:cSldViewPr snapToGrid="0" snapToObjects="1">
      <p:cViewPr varScale="1">
        <p:scale>
          <a:sx n="131" d="100"/>
          <a:sy n="131" d="100"/>
        </p:scale>
        <p:origin x="-168"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99311E-C9EC-BC4F-B945-83CFD7BB34AC}" type="datetimeFigureOut">
              <a:rPr lang="en-US" smtClean="0"/>
              <a:t>1/28/20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1E2BE7-F66A-9344-9948-345AA704E05D}" type="slidenum">
              <a:rPr lang="en-US" smtClean="0"/>
              <a:t>‹#›</a:t>
            </a:fld>
            <a:endParaRPr lang="en-US"/>
          </a:p>
        </p:txBody>
      </p:sp>
    </p:spTree>
    <p:extLst>
      <p:ext uri="{BB962C8B-B14F-4D97-AF65-F5344CB8AC3E}">
        <p14:creationId xmlns:p14="http://schemas.microsoft.com/office/powerpoint/2010/main" val="666217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0109E-8EDF-2A45-A9D3-4E2EF5403D27}" type="datetimeFigureOut">
              <a:rPr lang="en-US" smtClean="0"/>
              <a:t>1/28/20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F77BA-7B77-EB44-857B-CE7BDFE4EDB4}" type="slidenum">
              <a:rPr lang="en-US" smtClean="0"/>
              <a:t>‹#›</a:t>
            </a:fld>
            <a:endParaRPr lang="en-US"/>
          </a:p>
        </p:txBody>
      </p:sp>
    </p:spTree>
    <p:extLst>
      <p:ext uri="{BB962C8B-B14F-4D97-AF65-F5344CB8AC3E}">
        <p14:creationId xmlns:p14="http://schemas.microsoft.com/office/powerpoint/2010/main" val="35700479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sz="2900" dirty="0">
              <a:sym typeface="Wingdings"/>
            </a:endParaRPr>
          </a:p>
          <a:p>
            <a:pPr marL="0" indent="0">
              <a:buNone/>
            </a:pPr>
            <a:endParaRPr lang="en-US" sz="1700" dirty="0"/>
          </a:p>
          <a:p>
            <a:pPr>
              <a:buFontTx/>
              <a:buChar char="•"/>
            </a:pPr>
            <a:r>
              <a:rPr lang="en-US" sz="1700" dirty="0"/>
              <a:t>are randomized to study arms </a:t>
            </a:r>
            <a:r>
              <a:rPr lang="en-US" sz="1700" dirty="0">
                <a:sym typeface="Wingdings"/>
              </a:rPr>
              <a:t> gives rise to nested (hierarchical) outcomes.  Unit of randomization differs from unit of analysis. </a:t>
            </a:r>
          </a:p>
          <a:p>
            <a:pPr lvl="1">
              <a:buFont typeface="Lucida Grande"/>
              <a:buChar char="-"/>
            </a:pPr>
            <a:r>
              <a:rPr lang="en-US" sz="1400" u="sng" dirty="0">
                <a:sym typeface="Wingdings"/>
              </a:rPr>
              <a:t>Exposure</a:t>
            </a:r>
            <a:r>
              <a:rPr lang="en-US" sz="1400" dirty="0">
                <a:sym typeface="Wingdings"/>
              </a:rPr>
              <a:t>:  All PPTs per cluster receive the same intervention.  </a:t>
            </a:r>
          </a:p>
          <a:p>
            <a:pPr lvl="1">
              <a:buFont typeface="Lucida Grande"/>
              <a:buChar char="-"/>
            </a:pPr>
            <a:r>
              <a:rPr lang="en-US" sz="1400" u="sng" dirty="0">
                <a:sym typeface="Wingdings"/>
              </a:rPr>
              <a:t>Outcomes</a:t>
            </a:r>
            <a:r>
              <a:rPr lang="en-US" sz="1400" dirty="0">
                <a:sym typeface="Wingdings"/>
              </a:rPr>
              <a:t> from PPTs within a cluster are more alike than from PPTs between clusters. </a:t>
            </a:r>
            <a:r>
              <a:rPr lang="en-US" sz="1400" i="1" dirty="0">
                <a:solidFill>
                  <a:srgbClr val="0000FF"/>
                </a:solidFill>
                <a:sym typeface="Wingdings"/>
              </a:rPr>
              <a:t>Why?</a:t>
            </a:r>
            <a:r>
              <a:rPr lang="en-US" sz="1400" dirty="0">
                <a:sym typeface="Wingdings"/>
              </a:rPr>
              <a:t> </a:t>
            </a:r>
          </a:p>
          <a:p>
            <a:pPr marL="1314450" lvl="3" indent="0">
              <a:buNone/>
            </a:pPr>
            <a:r>
              <a:rPr lang="en-US" sz="1400" i="1" dirty="0">
                <a:solidFill>
                  <a:srgbClr val="0000FF"/>
                </a:solidFill>
                <a:sym typeface="Wingdings"/>
              </a:rPr>
              <a:t>How to handle at the design stage? </a:t>
            </a:r>
          </a:p>
          <a:p>
            <a:pPr marL="1314450" lvl="3" indent="0">
              <a:buNone/>
            </a:pPr>
            <a:r>
              <a:rPr lang="en-US" sz="1400" i="1" dirty="0">
                <a:solidFill>
                  <a:srgbClr val="0000FF"/>
                </a:solidFill>
                <a:sym typeface="Wingdings"/>
              </a:rPr>
              <a:t>How to handle at the analysis stage? </a:t>
            </a:r>
          </a:p>
          <a:p>
            <a:r>
              <a:rPr lang="en-US" sz="1700" dirty="0">
                <a:effectLst/>
              </a:rPr>
              <a:t>Typically, all clusters are randomized simultaneously in time. </a:t>
            </a:r>
          </a:p>
          <a:p>
            <a:r>
              <a:rPr lang="en-US" sz="1700" dirty="0">
                <a:effectLst/>
              </a:rPr>
              <a:t>Motivations include:  </a:t>
            </a:r>
          </a:p>
          <a:p>
            <a:pPr lvl="1"/>
            <a:r>
              <a:rPr lang="en-US" sz="1400" dirty="0"/>
              <a:t>to avoid contamination </a:t>
            </a:r>
          </a:p>
          <a:p>
            <a:pPr lvl="1"/>
            <a:r>
              <a:rPr lang="en-US" sz="1400" dirty="0"/>
              <a:t>To enhance participation and adherence </a:t>
            </a:r>
          </a:p>
          <a:p>
            <a:pPr lvl="1"/>
            <a:r>
              <a:rPr lang="en-US" sz="1400" dirty="0"/>
              <a:t>for logistic and economic reasons </a:t>
            </a:r>
          </a:p>
        </p:txBody>
      </p:sp>
      <p:sp>
        <p:nvSpPr>
          <p:cNvPr id="4" name="Slide Number Placeholder 3"/>
          <p:cNvSpPr>
            <a:spLocks noGrp="1"/>
          </p:cNvSpPr>
          <p:nvPr>
            <p:ph type="sldNum" sz="quarter" idx="10"/>
          </p:nvPr>
        </p:nvSpPr>
        <p:spPr/>
        <p:txBody>
          <a:bodyPr/>
          <a:lstStyle/>
          <a:p>
            <a:fld id="{533F77BA-7B77-EB44-857B-CE7BDFE4EDB4}" type="slidenum">
              <a:rPr lang="en-US" smtClean="0"/>
              <a:t>3</a:t>
            </a:fld>
            <a:endParaRPr lang="en-US"/>
          </a:p>
        </p:txBody>
      </p:sp>
    </p:spTree>
    <p:extLst>
      <p:ext uri="{BB962C8B-B14F-4D97-AF65-F5344CB8AC3E}">
        <p14:creationId xmlns:p14="http://schemas.microsoft.com/office/powerpoint/2010/main" val="3186932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12</a:t>
            </a:fld>
            <a:endParaRPr lang="en-US"/>
          </a:p>
        </p:txBody>
      </p:sp>
    </p:spTree>
    <p:extLst>
      <p:ext uri="{BB962C8B-B14F-4D97-AF65-F5344CB8AC3E}">
        <p14:creationId xmlns:p14="http://schemas.microsoft.com/office/powerpoint/2010/main" val="19546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13</a:t>
            </a:fld>
            <a:endParaRPr lang="en-US"/>
          </a:p>
        </p:txBody>
      </p:sp>
    </p:spTree>
    <p:extLst>
      <p:ext uri="{BB962C8B-B14F-4D97-AF65-F5344CB8AC3E}">
        <p14:creationId xmlns:p14="http://schemas.microsoft.com/office/powerpoint/2010/main" val="19546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14</a:t>
            </a:fld>
            <a:endParaRPr lang="en-US"/>
          </a:p>
        </p:txBody>
      </p:sp>
    </p:spTree>
    <p:extLst>
      <p:ext uri="{BB962C8B-B14F-4D97-AF65-F5344CB8AC3E}">
        <p14:creationId xmlns:p14="http://schemas.microsoft.com/office/powerpoint/2010/main" val="19546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15</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16</a:t>
            </a:fld>
            <a:endParaRPr lang="en-US"/>
          </a:p>
        </p:txBody>
      </p:sp>
    </p:spTree>
    <p:extLst>
      <p:ext uri="{BB962C8B-B14F-4D97-AF65-F5344CB8AC3E}">
        <p14:creationId xmlns:p14="http://schemas.microsoft.com/office/powerpoint/2010/main" val="12681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a:t>
            </a:r>
            <a:r>
              <a:rPr lang="en-US" sz="1600" baseline="0" dirty="0"/>
              <a:t> analyzes units of observation without accounting for nesting within districts.  </a:t>
            </a:r>
            <a:endParaRPr lang="en-US" sz="1600" dirty="0"/>
          </a:p>
        </p:txBody>
      </p:sp>
      <p:sp>
        <p:nvSpPr>
          <p:cNvPr id="4" name="Slide Number Placeholder 3"/>
          <p:cNvSpPr>
            <a:spLocks noGrp="1"/>
          </p:cNvSpPr>
          <p:nvPr>
            <p:ph type="sldNum" sz="quarter" idx="10"/>
          </p:nvPr>
        </p:nvSpPr>
        <p:spPr/>
        <p:txBody>
          <a:bodyPr/>
          <a:lstStyle/>
          <a:p>
            <a:fld id="{533F77BA-7B77-EB44-857B-CE7BDFE4EDB4}" type="slidenum">
              <a:rPr lang="en-US" smtClean="0"/>
              <a:t>17</a:t>
            </a:fld>
            <a:endParaRPr lang="en-US"/>
          </a:p>
        </p:txBody>
      </p:sp>
    </p:spTree>
    <p:extLst>
      <p:ext uri="{BB962C8B-B14F-4D97-AF65-F5344CB8AC3E}">
        <p14:creationId xmlns:p14="http://schemas.microsoft.com/office/powerpoint/2010/main" val="351335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18</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19</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a:t>
            </a:r>
          </a:p>
          <a:p>
            <a:pPr marL="228600" indent="-228600">
              <a:buAutoNum type="arabicParenR"/>
            </a:pPr>
            <a:r>
              <a:rPr lang="en-US" dirty="0"/>
              <a:t>Thanks to balanced study</a:t>
            </a:r>
            <a:r>
              <a:rPr lang="en-US" baseline="0" dirty="0"/>
              <a:t> design and complete data, the simple t-test </a:t>
            </a:r>
            <a:r>
              <a:rPr lang="mr-IN" baseline="0" dirty="0"/>
              <a:t>–</a:t>
            </a:r>
            <a:r>
              <a:rPr lang="en-US" baseline="0" dirty="0"/>
              <a:t> with allowance for unequal SD across groups, via modified </a:t>
            </a:r>
            <a:r>
              <a:rPr lang="en-US" baseline="0" dirty="0" err="1"/>
              <a:t>d.f.</a:t>
            </a:r>
            <a:r>
              <a:rPr lang="en-US" baseline="0" dirty="0"/>
              <a:t> </a:t>
            </a:r>
            <a:r>
              <a:rPr lang="mr-IN" baseline="0" dirty="0"/>
              <a:t>–</a:t>
            </a:r>
            <a:r>
              <a:rPr lang="en-US" baseline="0" dirty="0"/>
              <a:t> is a straightforward, valid unadjusted analysis. </a:t>
            </a:r>
          </a:p>
          <a:p>
            <a:pPr marL="228600" indent="-228600">
              <a:buAutoNum type="arabicParenR"/>
            </a:pPr>
            <a:r>
              <a:rPr lang="en-US" baseline="0" dirty="0"/>
              <a:t>The GEE model directly accounts for the study design. A drawback is use of a large-sample method when there are only k=4 units of randomization per arm.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20</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21</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2900" dirty="0">
                <a:sym typeface="Wingdings"/>
              </a:rPr>
              <a:t>In this example,</a:t>
            </a:r>
            <a:r>
              <a:rPr lang="en-US" sz="2900" baseline="0" dirty="0">
                <a:sym typeface="Wingdings"/>
              </a:rPr>
              <a:t> o</a:t>
            </a:r>
            <a:r>
              <a:rPr lang="en-US" sz="2900" dirty="0">
                <a:sym typeface="Wingdings"/>
              </a:rPr>
              <a:t>utcomes are measured at the PT level but summarized at the cluster level:</a:t>
            </a:r>
            <a:r>
              <a:rPr lang="en-US" sz="2900" baseline="0" dirty="0">
                <a:sym typeface="Wingdings"/>
              </a:rPr>
              <a:t>  mean proportion of PTs eligible at BL to whom PCPs provide the study intervention.  </a:t>
            </a:r>
            <a:r>
              <a:rPr lang="en-US" sz="2900" dirty="0">
                <a:sym typeface="Wingdings"/>
              </a:rPr>
              <a:t> </a:t>
            </a:r>
          </a:p>
          <a:p>
            <a:pPr marL="0" indent="0">
              <a:buNone/>
            </a:pPr>
            <a:endParaRPr lang="en-US" sz="1700" dirty="0"/>
          </a:p>
          <a:p>
            <a:pPr>
              <a:buFontTx/>
              <a:buChar char="•"/>
            </a:pPr>
            <a:r>
              <a:rPr lang="en-US" sz="1700" dirty="0"/>
              <a:t>are randomized to study arms </a:t>
            </a:r>
            <a:r>
              <a:rPr lang="en-US" sz="1700" dirty="0">
                <a:sym typeface="Wingdings"/>
              </a:rPr>
              <a:t> gives rise to nested (hierarchical) outcomes.  Unit of randomization differs from unit of analysis. </a:t>
            </a:r>
          </a:p>
          <a:p>
            <a:pPr lvl="1">
              <a:buFont typeface="Lucida Grande"/>
              <a:buChar char="-"/>
            </a:pPr>
            <a:r>
              <a:rPr lang="en-US" sz="1400" u="sng" dirty="0">
                <a:sym typeface="Wingdings"/>
              </a:rPr>
              <a:t>Exposure</a:t>
            </a:r>
            <a:r>
              <a:rPr lang="en-US" sz="1400" dirty="0">
                <a:sym typeface="Wingdings"/>
              </a:rPr>
              <a:t>:  All PPTs per cluster receive the same intervention.  </a:t>
            </a:r>
          </a:p>
          <a:p>
            <a:pPr lvl="1">
              <a:buFont typeface="Lucida Grande"/>
              <a:buChar char="-"/>
            </a:pPr>
            <a:r>
              <a:rPr lang="en-US" sz="1400" u="sng" dirty="0">
                <a:sym typeface="Wingdings"/>
              </a:rPr>
              <a:t>Outcomes</a:t>
            </a:r>
            <a:r>
              <a:rPr lang="en-US" sz="1400" dirty="0">
                <a:sym typeface="Wingdings"/>
              </a:rPr>
              <a:t> from PPTs within a cluster are more alike than from PPTs between clusters. </a:t>
            </a:r>
            <a:r>
              <a:rPr lang="en-US" sz="1400" i="1" dirty="0">
                <a:solidFill>
                  <a:srgbClr val="0000FF"/>
                </a:solidFill>
                <a:sym typeface="Wingdings"/>
              </a:rPr>
              <a:t>Why?</a:t>
            </a:r>
            <a:r>
              <a:rPr lang="en-US" sz="1400" dirty="0">
                <a:sym typeface="Wingdings"/>
              </a:rPr>
              <a:t> </a:t>
            </a:r>
          </a:p>
          <a:p>
            <a:pPr marL="1314450" lvl="3" indent="0">
              <a:buNone/>
            </a:pPr>
            <a:r>
              <a:rPr lang="en-US" sz="1400" i="1" dirty="0">
                <a:solidFill>
                  <a:srgbClr val="0000FF"/>
                </a:solidFill>
                <a:sym typeface="Wingdings"/>
              </a:rPr>
              <a:t>How to handle at the design stage? </a:t>
            </a:r>
          </a:p>
          <a:p>
            <a:pPr marL="1314450" lvl="3" indent="0">
              <a:buNone/>
            </a:pPr>
            <a:r>
              <a:rPr lang="en-US" sz="1400" i="1" dirty="0">
                <a:solidFill>
                  <a:srgbClr val="0000FF"/>
                </a:solidFill>
                <a:sym typeface="Wingdings"/>
              </a:rPr>
              <a:t>How to handle at the analysis stage? </a:t>
            </a:r>
          </a:p>
          <a:p>
            <a:r>
              <a:rPr lang="en-US" sz="1700" dirty="0">
                <a:effectLst/>
              </a:rPr>
              <a:t>Typically, all clusters are randomized simultaneously in time. </a:t>
            </a:r>
          </a:p>
          <a:p>
            <a:r>
              <a:rPr lang="en-US" sz="1700" dirty="0">
                <a:effectLst/>
              </a:rPr>
              <a:t>Motivations include:  </a:t>
            </a:r>
          </a:p>
          <a:p>
            <a:pPr lvl="1"/>
            <a:r>
              <a:rPr lang="en-US" sz="1400" dirty="0"/>
              <a:t>to avoid contamination </a:t>
            </a:r>
          </a:p>
          <a:p>
            <a:pPr lvl="1"/>
            <a:r>
              <a:rPr lang="en-US" sz="1400" dirty="0"/>
              <a:t>To enhance participation and adherence </a:t>
            </a:r>
          </a:p>
          <a:p>
            <a:pPr lvl="1"/>
            <a:r>
              <a:rPr lang="en-US" sz="1400" dirty="0"/>
              <a:t>for logistic and economic reasons </a:t>
            </a:r>
          </a:p>
        </p:txBody>
      </p:sp>
      <p:sp>
        <p:nvSpPr>
          <p:cNvPr id="4" name="Slide Number Placeholder 3"/>
          <p:cNvSpPr>
            <a:spLocks noGrp="1"/>
          </p:cNvSpPr>
          <p:nvPr>
            <p:ph type="sldNum" sz="quarter" idx="10"/>
          </p:nvPr>
        </p:nvSpPr>
        <p:spPr/>
        <p:txBody>
          <a:bodyPr/>
          <a:lstStyle/>
          <a:p>
            <a:fld id="{533F77BA-7B77-EB44-857B-CE7BDFE4EDB4}" type="slidenum">
              <a:rPr lang="en-US" smtClean="0"/>
              <a:t>4</a:t>
            </a:fld>
            <a:endParaRPr lang="en-US"/>
          </a:p>
        </p:txBody>
      </p:sp>
    </p:spTree>
    <p:extLst>
      <p:ext uri="{BB962C8B-B14F-4D97-AF65-F5344CB8AC3E}">
        <p14:creationId xmlns:p14="http://schemas.microsoft.com/office/powerpoint/2010/main" val="318693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22</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sz="2900" dirty="0">
              <a:sym typeface="Wingdings"/>
            </a:endParaRPr>
          </a:p>
          <a:p>
            <a:pPr marL="0" indent="0">
              <a:buNone/>
            </a:pPr>
            <a:endParaRPr lang="en-US" sz="1700" dirty="0"/>
          </a:p>
          <a:p>
            <a:pPr>
              <a:buFontTx/>
              <a:buChar char="•"/>
            </a:pPr>
            <a:r>
              <a:rPr lang="en-US" sz="1700" dirty="0"/>
              <a:t>are randomized to study arms </a:t>
            </a:r>
            <a:r>
              <a:rPr lang="en-US" sz="1700" dirty="0">
                <a:sym typeface="Wingdings"/>
              </a:rPr>
              <a:t> gives rise to nested (hierarchical) outcomes.  Unit of randomization differs from unit of analysis. </a:t>
            </a:r>
          </a:p>
          <a:p>
            <a:pPr lvl="1">
              <a:buFont typeface="Lucida Grande"/>
              <a:buChar char="-"/>
            </a:pPr>
            <a:r>
              <a:rPr lang="en-US" sz="1400" u="sng" dirty="0">
                <a:sym typeface="Wingdings"/>
              </a:rPr>
              <a:t>Exposure</a:t>
            </a:r>
            <a:r>
              <a:rPr lang="en-US" sz="1400" dirty="0">
                <a:sym typeface="Wingdings"/>
              </a:rPr>
              <a:t>:  All PPTs per cluster receive the same intervention.  </a:t>
            </a:r>
          </a:p>
          <a:p>
            <a:pPr lvl="1">
              <a:buFont typeface="Lucida Grande"/>
              <a:buChar char="-"/>
            </a:pPr>
            <a:r>
              <a:rPr lang="en-US" sz="1400" u="sng" dirty="0">
                <a:sym typeface="Wingdings"/>
              </a:rPr>
              <a:t>Outcomes</a:t>
            </a:r>
            <a:r>
              <a:rPr lang="en-US" sz="1400" dirty="0">
                <a:sym typeface="Wingdings"/>
              </a:rPr>
              <a:t> from PPTs within a cluster are more alike than from PPTs between clusters. </a:t>
            </a:r>
            <a:r>
              <a:rPr lang="en-US" sz="1400" i="1" dirty="0">
                <a:solidFill>
                  <a:srgbClr val="0000FF"/>
                </a:solidFill>
                <a:sym typeface="Wingdings"/>
              </a:rPr>
              <a:t>Why?</a:t>
            </a:r>
            <a:r>
              <a:rPr lang="en-US" sz="1400" dirty="0">
                <a:sym typeface="Wingdings"/>
              </a:rPr>
              <a:t> </a:t>
            </a:r>
          </a:p>
          <a:p>
            <a:pPr marL="1314450" lvl="3" indent="0">
              <a:buNone/>
            </a:pPr>
            <a:r>
              <a:rPr lang="en-US" sz="1400" i="1" dirty="0">
                <a:solidFill>
                  <a:srgbClr val="0000FF"/>
                </a:solidFill>
                <a:sym typeface="Wingdings"/>
              </a:rPr>
              <a:t>How to handle at the design stage? </a:t>
            </a:r>
          </a:p>
          <a:p>
            <a:pPr marL="1314450" lvl="3" indent="0">
              <a:buNone/>
            </a:pPr>
            <a:r>
              <a:rPr lang="en-US" sz="1400" i="1" dirty="0">
                <a:solidFill>
                  <a:srgbClr val="0000FF"/>
                </a:solidFill>
                <a:sym typeface="Wingdings"/>
              </a:rPr>
              <a:t>How to handle at the analysis stage? </a:t>
            </a:r>
          </a:p>
          <a:p>
            <a:r>
              <a:rPr lang="en-US" sz="1700" dirty="0">
                <a:effectLst/>
              </a:rPr>
              <a:t>Typically, all clusters are randomized simultaneously in time. </a:t>
            </a:r>
          </a:p>
          <a:p>
            <a:r>
              <a:rPr lang="en-US" sz="1700" dirty="0">
                <a:effectLst/>
              </a:rPr>
              <a:t>Motivations include:  </a:t>
            </a:r>
          </a:p>
          <a:p>
            <a:pPr lvl="1"/>
            <a:r>
              <a:rPr lang="en-US" sz="1400" dirty="0"/>
              <a:t>to avoid contamination </a:t>
            </a:r>
          </a:p>
          <a:p>
            <a:pPr lvl="1"/>
            <a:r>
              <a:rPr lang="en-US" sz="1400" dirty="0"/>
              <a:t>To enhance participation and adherence </a:t>
            </a:r>
          </a:p>
          <a:p>
            <a:pPr lvl="1"/>
            <a:r>
              <a:rPr lang="en-US" sz="1400" dirty="0"/>
              <a:t>for logistic and economic reasons </a:t>
            </a:r>
          </a:p>
        </p:txBody>
      </p:sp>
      <p:sp>
        <p:nvSpPr>
          <p:cNvPr id="4" name="Slide Number Placeholder 3"/>
          <p:cNvSpPr>
            <a:spLocks noGrp="1"/>
          </p:cNvSpPr>
          <p:nvPr>
            <p:ph type="sldNum" sz="quarter" idx="10"/>
          </p:nvPr>
        </p:nvSpPr>
        <p:spPr/>
        <p:txBody>
          <a:bodyPr/>
          <a:lstStyle/>
          <a:p>
            <a:fld id="{533F77BA-7B77-EB44-857B-CE7BDFE4EDB4}" type="slidenum">
              <a:rPr lang="en-US" smtClean="0"/>
              <a:t>5</a:t>
            </a:fld>
            <a:endParaRPr lang="en-US"/>
          </a:p>
        </p:txBody>
      </p:sp>
    </p:spTree>
    <p:extLst>
      <p:ext uri="{BB962C8B-B14F-4D97-AF65-F5344CB8AC3E}">
        <p14:creationId xmlns:p14="http://schemas.microsoft.com/office/powerpoint/2010/main" val="318693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6</a:t>
            </a:fld>
            <a:endParaRPr lang="en-US"/>
          </a:p>
        </p:txBody>
      </p:sp>
    </p:spTree>
    <p:extLst>
      <p:ext uri="{BB962C8B-B14F-4D97-AF65-F5344CB8AC3E}">
        <p14:creationId xmlns:p14="http://schemas.microsoft.com/office/powerpoint/2010/main" val="12681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slightly different formula for VIF is given by Hemming</a:t>
            </a:r>
            <a:r>
              <a:rPr lang="en-US" baseline="0" dirty="0"/>
              <a:t> et al (2011) to allow variation in m across clusters. This version </a:t>
            </a:r>
            <a:r>
              <a:rPr lang="en-US" baseline="0"/>
              <a:t>assumes average m.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7</a:t>
            </a:fld>
            <a:endParaRPr lang="en-US"/>
          </a:p>
        </p:txBody>
      </p:sp>
    </p:spTree>
    <p:extLst>
      <p:ext uri="{BB962C8B-B14F-4D97-AF65-F5344CB8AC3E}">
        <p14:creationId xmlns:p14="http://schemas.microsoft.com/office/powerpoint/2010/main" val="278453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term is a small sample continuity correction </a:t>
            </a:r>
            <a:r>
              <a:rPr lang="en-US" baseline="0" dirty="0">
                <a:sym typeface="Wingdings"/>
              </a:rPr>
              <a:t> t-</a:t>
            </a:r>
            <a:r>
              <a:rPr lang="en-US" baseline="0" dirty="0" err="1">
                <a:sym typeface="Wingdings"/>
              </a:rPr>
              <a:t>dist</a:t>
            </a:r>
            <a:r>
              <a:rPr lang="en-US" baseline="0" dirty="0">
                <a:sym typeface="Wingdings"/>
              </a:rPr>
              <a:t> rather than normal </a:t>
            </a:r>
            <a:r>
              <a:rPr lang="en-US" baseline="0" dirty="0" err="1">
                <a:sym typeface="Wingdings"/>
              </a:rPr>
              <a:t>distn</a:t>
            </a:r>
            <a:r>
              <a:rPr lang="en-US" baseline="0" dirty="0">
                <a:sym typeface="Wingdings"/>
              </a:rPr>
              <a:t> </a:t>
            </a:r>
            <a:endParaRPr lang="en-US" dirty="0"/>
          </a:p>
        </p:txBody>
      </p:sp>
      <p:sp>
        <p:nvSpPr>
          <p:cNvPr id="4" name="Slide Number Placeholder 3"/>
          <p:cNvSpPr>
            <a:spLocks noGrp="1"/>
          </p:cNvSpPr>
          <p:nvPr>
            <p:ph type="sldNum" sz="quarter" idx="10"/>
          </p:nvPr>
        </p:nvSpPr>
        <p:spPr/>
        <p:txBody>
          <a:bodyPr/>
          <a:lstStyle/>
          <a:p>
            <a:fld id="{533F77BA-7B77-EB44-857B-CE7BDFE4EDB4}" type="slidenum">
              <a:rPr lang="en-US" smtClean="0"/>
              <a:t>8</a:t>
            </a:fld>
            <a:endParaRPr lang="en-US"/>
          </a:p>
        </p:txBody>
      </p:sp>
    </p:spTree>
    <p:extLst>
      <p:ext uri="{BB962C8B-B14F-4D97-AF65-F5344CB8AC3E}">
        <p14:creationId xmlns:p14="http://schemas.microsoft.com/office/powerpoint/2010/main" val="409528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9</a:t>
            </a:fld>
            <a:endParaRPr lang="en-US"/>
          </a:p>
        </p:txBody>
      </p:sp>
    </p:spTree>
    <p:extLst>
      <p:ext uri="{BB962C8B-B14F-4D97-AF65-F5344CB8AC3E}">
        <p14:creationId xmlns:p14="http://schemas.microsoft.com/office/powerpoint/2010/main" val="19546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10</a:t>
            </a:fld>
            <a:endParaRPr lang="en-US"/>
          </a:p>
        </p:txBody>
      </p:sp>
    </p:spTree>
    <p:extLst>
      <p:ext uri="{BB962C8B-B14F-4D97-AF65-F5344CB8AC3E}">
        <p14:creationId xmlns:p14="http://schemas.microsoft.com/office/powerpoint/2010/main" val="19546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to {</a:t>
            </a:r>
            <a:r>
              <a:rPr lang="en-US" dirty="0" err="1"/>
              <a:t>Ks,Kt</a:t>
            </a:r>
            <a:r>
              <a:rPr lang="en-US" dirty="0"/>
              <a:t>} parallels allocation to {</a:t>
            </a:r>
            <a:r>
              <a:rPr lang="en-US" dirty="0" err="1"/>
              <a:t>Ns,Nt</a:t>
            </a:r>
            <a:r>
              <a:rPr lang="en-US" dirty="0"/>
              <a:t>}. </a:t>
            </a:r>
          </a:p>
        </p:txBody>
      </p:sp>
      <p:sp>
        <p:nvSpPr>
          <p:cNvPr id="4" name="Slide Number Placeholder 3"/>
          <p:cNvSpPr>
            <a:spLocks noGrp="1"/>
          </p:cNvSpPr>
          <p:nvPr>
            <p:ph type="sldNum" sz="quarter" idx="10"/>
          </p:nvPr>
        </p:nvSpPr>
        <p:spPr/>
        <p:txBody>
          <a:bodyPr/>
          <a:lstStyle/>
          <a:p>
            <a:fld id="{533F77BA-7B77-EB44-857B-CE7BDFE4EDB4}" type="slidenum">
              <a:rPr lang="en-US" smtClean="0"/>
              <a:t>11</a:t>
            </a:fld>
            <a:endParaRPr lang="en-US"/>
          </a:p>
        </p:txBody>
      </p:sp>
    </p:spTree>
    <p:extLst>
      <p:ext uri="{BB962C8B-B14F-4D97-AF65-F5344CB8AC3E}">
        <p14:creationId xmlns:p14="http://schemas.microsoft.com/office/powerpoint/2010/main" val="19546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7EE33B-BB13-A448-826D-B6043F7AE0B1}"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77138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3FD10-5863-4B4E-A4E0-77DFC692454A}"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51561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8BA5E-73EB-FB4E-A36E-353F750CB366}"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876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0030C-1024-6E4E-B367-CB39B1A6C20B}"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61307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4CEBA-2FCA-7E4A-AEEE-AF09C2543C64}" type="datetime1">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4951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9B942-EFF5-9041-A59F-4FA3FEA7B9A6}"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9189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055C65-C236-0A4A-B00D-B5C29919EEEF}" type="datetime1">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10621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2E4873-C6DE-5844-B09D-9CB93BDCBEF3}" type="datetime1">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298954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C8326-D3F9-8E4F-B0EA-C40FAFDBF705}" type="datetime1">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11806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22A444-98EC-9640-ABF6-A3E3D5970486}"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87849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BB882B-0CBE-D346-B01F-1CA674E4A7D5}" type="datetime1">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DC3C0-80BF-FC4D-BE0C-25AD1038F306}" type="slidenum">
              <a:rPr lang="en-US" smtClean="0"/>
              <a:t>‹#›</a:t>
            </a:fld>
            <a:endParaRPr lang="en-US"/>
          </a:p>
        </p:txBody>
      </p:sp>
    </p:spTree>
    <p:extLst>
      <p:ext uri="{BB962C8B-B14F-4D97-AF65-F5344CB8AC3E}">
        <p14:creationId xmlns:p14="http://schemas.microsoft.com/office/powerpoint/2010/main" val="3307664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5756B-AB0E-AA48-BD0D-4F1D265DEA99}" type="datetime1">
              <a:rPr lang="en-US" smtClean="0"/>
              <a:t>1/28/20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DC3C0-80BF-FC4D-BE0C-25AD1038F306}" type="slidenum">
              <a:rPr lang="en-US" smtClean="0"/>
              <a:t>‹#›</a:t>
            </a:fld>
            <a:endParaRPr lang="en-US"/>
          </a:p>
        </p:txBody>
      </p:sp>
    </p:spTree>
    <p:extLst>
      <p:ext uri="{BB962C8B-B14F-4D97-AF65-F5344CB8AC3E}">
        <p14:creationId xmlns:p14="http://schemas.microsoft.com/office/powerpoint/2010/main" val="113537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6736"/>
            <a:ext cx="8229600" cy="5669427"/>
          </a:xfrm>
        </p:spPr>
        <p:txBody>
          <a:bodyPr>
            <a:normAutofit fontScale="40000" lnSpcReduction="20000"/>
          </a:bodyPr>
          <a:lstStyle/>
          <a:p>
            <a:pPr marL="0" indent="0" algn="ctr">
              <a:buNone/>
            </a:pPr>
            <a:r>
              <a:rPr lang="en-US" sz="4200" b="1" dirty="0"/>
              <a:t>Biostatistics 226, Winter 2020</a:t>
            </a:r>
            <a:endParaRPr lang="en-US" sz="4200" dirty="0"/>
          </a:p>
          <a:p>
            <a:pPr marL="0" indent="0">
              <a:buNone/>
            </a:pPr>
            <a:r>
              <a:rPr lang="en-US" dirty="0"/>
              <a:t> </a:t>
            </a:r>
            <a:endParaRPr lang="en-US" sz="2400" dirty="0"/>
          </a:p>
          <a:p>
            <a:pPr marL="0" indent="0">
              <a:spcBef>
                <a:spcPts val="1100"/>
              </a:spcBef>
              <a:buNone/>
            </a:pPr>
            <a:r>
              <a:rPr lang="en-US" sz="3800" u="sng" dirty="0"/>
              <a:t>Course Overview</a:t>
            </a:r>
            <a:endParaRPr lang="en-US" sz="3800" dirty="0"/>
          </a:p>
          <a:p>
            <a:pPr marL="0" indent="0">
              <a:spcBef>
                <a:spcPts val="1100"/>
              </a:spcBef>
              <a:buNone/>
            </a:pPr>
            <a:r>
              <a:rPr lang="en-US" sz="4000" dirty="0"/>
              <a:t>Jan 7 – Design of RCTs:  How to avoid bias and achieve valid results  </a:t>
            </a:r>
            <a:r>
              <a:rPr lang="en-US" sz="4000" i="1" dirty="0"/>
              <a:t> </a:t>
            </a:r>
            <a:endParaRPr lang="en-US" sz="4000" dirty="0"/>
          </a:p>
          <a:p>
            <a:pPr marL="0" indent="0">
              <a:spcBef>
                <a:spcPts val="1100"/>
              </a:spcBef>
              <a:buNone/>
            </a:pPr>
            <a:r>
              <a:rPr lang="en-US" sz="4000" dirty="0"/>
              <a:t>Jan 14 – Analyses:  Baseline, Efficacy, and Safety    </a:t>
            </a:r>
          </a:p>
          <a:p>
            <a:pPr marL="0" indent="0">
              <a:spcBef>
                <a:spcPts val="1100"/>
              </a:spcBef>
              <a:buNone/>
            </a:pPr>
            <a:r>
              <a:rPr lang="en-US" sz="4000" dirty="0"/>
              <a:t>Jan 21 – Monitoring trials for efficacy, futility, and patient safety </a:t>
            </a:r>
            <a:endParaRPr lang="en-US" sz="4000" i="1" dirty="0"/>
          </a:p>
          <a:p>
            <a:pPr marL="0" indent="0">
              <a:spcBef>
                <a:spcPts val="1100"/>
              </a:spcBef>
              <a:buNone/>
            </a:pPr>
            <a:r>
              <a:rPr lang="en-US" sz="4000" dirty="0">
                <a:solidFill>
                  <a:srgbClr val="FF0000"/>
                </a:solidFill>
              </a:rPr>
              <a:t>Jan 28 – Cluster Randomized Trials</a:t>
            </a:r>
            <a:endParaRPr lang="en-US" sz="4000" i="1" dirty="0">
              <a:solidFill>
                <a:srgbClr val="FF0000"/>
              </a:solidFill>
            </a:endParaRPr>
          </a:p>
          <a:p>
            <a:pPr marL="0" indent="0">
              <a:spcBef>
                <a:spcPts val="1100"/>
              </a:spcBef>
              <a:buNone/>
            </a:pPr>
            <a:r>
              <a:rPr lang="en-US" sz="4000" dirty="0"/>
              <a:t>Feb 4 – Precision medicine I: SMART (Adaptive) Trials </a:t>
            </a:r>
            <a:endParaRPr lang="en-US" sz="4000" i="1" dirty="0"/>
          </a:p>
          <a:p>
            <a:pPr marL="0" indent="0">
              <a:spcBef>
                <a:spcPts val="1100"/>
              </a:spcBef>
              <a:buNone/>
            </a:pPr>
            <a:r>
              <a:rPr lang="en-US" sz="4000" dirty="0"/>
              <a:t>Feb 11 – TBA  </a:t>
            </a:r>
          </a:p>
          <a:p>
            <a:pPr marL="457200" lvl="1" indent="0">
              <a:buNone/>
            </a:pPr>
            <a:endParaRPr lang="en-US" i="1" dirty="0"/>
          </a:p>
          <a:p>
            <a:pPr marL="0" indent="0">
              <a:lnSpc>
                <a:spcPct val="120000"/>
              </a:lnSpc>
              <a:buNone/>
            </a:pPr>
            <a:endParaRPr lang="en-US" sz="2000" dirty="0"/>
          </a:p>
          <a:p>
            <a:pPr marL="0" indent="0">
              <a:buNone/>
            </a:pPr>
            <a:r>
              <a:rPr lang="en-US" sz="3500" u="sng" dirty="0"/>
              <a:t>Textbook References</a:t>
            </a:r>
            <a:r>
              <a:rPr lang="en-US" sz="3500" dirty="0"/>
              <a:t>  </a:t>
            </a:r>
          </a:p>
          <a:p>
            <a:pPr marL="0" indent="0">
              <a:buNone/>
            </a:pPr>
            <a:r>
              <a:rPr lang="en-US" sz="3500" dirty="0"/>
              <a:t> </a:t>
            </a:r>
          </a:p>
          <a:p>
            <a:pPr marL="0" indent="0">
              <a:buNone/>
            </a:pPr>
            <a:r>
              <a:rPr lang="en-US" sz="3500" dirty="0"/>
              <a:t>Lawrence Friedman, Curt </a:t>
            </a:r>
            <a:r>
              <a:rPr lang="en-US" sz="3500" dirty="0" err="1"/>
              <a:t>Furburg</a:t>
            </a:r>
            <a:r>
              <a:rPr lang="en-US" sz="3500" dirty="0"/>
              <a:t>, David </a:t>
            </a:r>
            <a:r>
              <a:rPr lang="en-US" sz="3500" dirty="0" err="1"/>
              <a:t>DeMets</a:t>
            </a:r>
            <a:r>
              <a:rPr lang="en-US" sz="3500" dirty="0"/>
              <a:t>. </a:t>
            </a:r>
            <a:r>
              <a:rPr lang="en-US" sz="3500" i="1" dirty="0"/>
              <a:t>Fundamental of Clinical Trials, 5th edition</a:t>
            </a:r>
            <a:r>
              <a:rPr lang="en-US" sz="3500" dirty="0"/>
              <a:t>, 2015.  </a:t>
            </a:r>
          </a:p>
          <a:p>
            <a:pPr marL="0" indent="0">
              <a:buNone/>
            </a:pPr>
            <a:r>
              <a:rPr lang="en-US" sz="3500" dirty="0"/>
              <a:t>e-copy is available online to UCSF community  </a:t>
            </a:r>
          </a:p>
          <a:p>
            <a:pPr marL="0" indent="0">
              <a:buNone/>
            </a:pPr>
            <a:r>
              <a:rPr lang="en-US" sz="3500" dirty="0"/>
              <a:t> </a:t>
            </a:r>
          </a:p>
          <a:p>
            <a:pPr marL="0" indent="0">
              <a:buNone/>
            </a:pPr>
            <a:r>
              <a:rPr lang="en-US" sz="3600" dirty="0"/>
              <a:t>Murray DM: The Design and Analysis of Group-Randomized Trials. London: Oxford, University Press; 1998. </a:t>
            </a:r>
          </a:p>
          <a:p>
            <a:pPr marL="0" indent="0">
              <a:buNone/>
            </a:pPr>
            <a:endParaRPr lang="en-US" sz="3600" dirty="0"/>
          </a:p>
          <a:p>
            <a:pPr marL="0" indent="0">
              <a:buNone/>
            </a:pPr>
            <a:r>
              <a:rPr lang="en-US" sz="3600" dirty="0"/>
              <a:t>Donner A, </a:t>
            </a:r>
            <a:r>
              <a:rPr lang="en-US" sz="3600" dirty="0" err="1"/>
              <a:t>Klar</a:t>
            </a:r>
            <a:r>
              <a:rPr lang="en-US" sz="3600" dirty="0"/>
              <a:t> N: Design and Analysis of Cluster </a:t>
            </a:r>
            <a:r>
              <a:rPr lang="en-US" sz="3600" dirty="0" err="1"/>
              <a:t>Randomised</a:t>
            </a:r>
            <a:r>
              <a:rPr lang="en-US" sz="3600" dirty="0"/>
              <a:t> Trials in Health Research. London: Arnold 2000. </a:t>
            </a:r>
          </a:p>
        </p:txBody>
      </p:sp>
      <p:sp>
        <p:nvSpPr>
          <p:cNvPr id="2" name="Date Placeholder 1"/>
          <p:cNvSpPr>
            <a:spLocks noGrp="1"/>
          </p:cNvSpPr>
          <p:nvPr>
            <p:ph type="dt" sz="half" idx="10"/>
          </p:nvPr>
        </p:nvSpPr>
        <p:spPr/>
        <p:txBody>
          <a:bodyPr/>
          <a:lstStyle/>
          <a:p>
            <a:fld id="{7EC4BEB1-23CF-3048-9E43-5A0EB3307B2C}" type="datetime1">
              <a:rPr lang="en-US" smtClean="0"/>
              <a:t>1/28/20</a:t>
            </a:fld>
            <a:endParaRPr lang="en-US" dirty="0"/>
          </a:p>
        </p:txBody>
      </p:sp>
      <p:sp>
        <p:nvSpPr>
          <p:cNvPr id="6" name="Slide Number Placeholder 5"/>
          <p:cNvSpPr>
            <a:spLocks noGrp="1"/>
          </p:cNvSpPr>
          <p:nvPr>
            <p:ph type="sldNum" sz="quarter" idx="12"/>
          </p:nvPr>
        </p:nvSpPr>
        <p:spPr/>
        <p:txBody>
          <a:bodyPr/>
          <a:lstStyle/>
          <a:p>
            <a:fld id="{A86DC3C0-80BF-FC4D-BE0C-25AD1038F306}" type="slidenum">
              <a:rPr lang="en-US" smtClean="0"/>
              <a:t>1</a:t>
            </a:fld>
            <a:endParaRPr lang="en-US"/>
          </a:p>
        </p:txBody>
      </p:sp>
    </p:spTree>
    <p:extLst>
      <p:ext uri="{BB962C8B-B14F-4D97-AF65-F5344CB8AC3E}">
        <p14:creationId xmlns:p14="http://schemas.microsoft.com/office/powerpoint/2010/main" val="178013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dirty="0">
                <a:solidFill>
                  <a:schemeClr val="accent2"/>
                </a:solidFill>
              </a:rPr>
              <a:t>Example of Ref 21, </a:t>
            </a:r>
            <a:r>
              <a:rPr lang="en-US" sz="2000" dirty="0" err="1">
                <a:solidFill>
                  <a:schemeClr val="accent2"/>
                </a:solidFill>
              </a:rPr>
              <a:t>Gao</a:t>
            </a:r>
            <a:r>
              <a:rPr lang="en-US" sz="2000" dirty="0">
                <a:solidFill>
                  <a:schemeClr val="accent2"/>
                </a:solidFill>
              </a:rPr>
              <a:t> et al:  </a:t>
            </a:r>
            <a:r>
              <a:rPr lang="en-US" sz="2000" b="1" i="1" dirty="0">
                <a:solidFill>
                  <a:schemeClr val="accent1"/>
                </a:solidFill>
              </a:rPr>
              <a:t>How many observational units are needed?</a:t>
            </a:r>
            <a:r>
              <a:rPr lang="en-US" sz="2000" b="1" dirty="0">
                <a:solidFill>
                  <a:schemeClr val="accent1"/>
                </a:solidFill>
              </a:rPr>
              <a:t> </a:t>
            </a: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6CCD2DC0-C0BB-8D49-A2DF-7E5421F2EB5E}"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10</a:t>
            </a:fld>
            <a:endParaRPr lang="en-US"/>
          </a:p>
        </p:txBody>
      </p:sp>
      <p:pic>
        <p:nvPicPr>
          <p:cNvPr id="2" name="Picture 1" descr="Screen Shot 2019-03-04 at 9.3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17" y="836083"/>
            <a:ext cx="6870700" cy="5422900"/>
          </a:xfrm>
          <a:prstGeom prst="rect">
            <a:avLst/>
          </a:prstGeom>
        </p:spPr>
      </p:pic>
    </p:spTree>
    <p:extLst>
      <p:ext uri="{BB962C8B-B14F-4D97-AF65-F5344CB8AC3E}">
        <p14:creationId xmlns:p14="http://schemas.microsoft.com/office/powerpoint/2010/main" val="179580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b="1" dirty="0">
                <a:solidFill>
                  <a:schemeClr val="accent1"/>
                </a:solidFill>
              </a:rPr>
              <a:t>Example of Ref 21, </a:t>
            </a:r>
            <a:r>
              <a:rPr lang="en-US" sz="2000" b="1" dirty="0" err="1">
                <a:solidFill>
                  <a:schemeClr val="accent1"/>
                </a:solidFill>
              </a:rPr>
              <a:t>Gao</a:t>
            </a:r>
            <a:r>
              <a:rPr lang="en-US" sz="2000" b="1" dirty="0">
                <a:solidFill>
                  <a:schemeClr val="accent1"/>
                </a:solidFill>
              </a:rPr>
              <a:t> et al: </a:t>
            </a: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4F109079-7B8D-524B-9C9F-CFE70E1A961A}"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11</a:t>
            </a:fld>
            <a:endParaRPr lang="en-US"/>
          </a:p>
        </p:txBody>
      </p:sp>
      <p:pic>
        <p:nvPicPr>
          <p:cNvPr id="2" name="Picture 1" descr="Screen Shot 2019-03-04 at 9.31.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17" y="881064"/>
            <a:ext cx="6921500" cy="4800600"/>
          </a:xfrm>
          <a:prstGeom prst="rect">
            <a:avLst/>
          </a:prstGeom>
        </p:spPr>
      </p:pic>
    </p:spTree>
    <p:extLst>
      <p:ext uri="{BB962C8B-B14F-4D97-AF65-F5344CB8AC3E}">
        <p14:creationId xmlns:p14="http://schemas.microsoft.com/office/powerpoint/2010/main" val="406587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dirty="0">
                <a:solidFill>
                  <a:srgbClr val="C0504D"/>
                </a:solidFill>
              </a:rPr>
              <a:t>Example cont’d:  </a:t>
            </a:r>
            <a:r>
              <a:rPr lang="en-US" sz="2000" b="1" i="1" dirty="0">
                <a:solidFill>
                  <a:schemeClr val="accent1"/>
                </a:solidFill>
              </a:rPr>
              <a:t>How many experimental units are needed? </a:t>
            </a:r>
          </a:p>
          <a:p>
            <a:pPr marL="0" indent="0">
              <a:buNone/>
            </a:pPr>
            <a:r>
              <a:rPr lang="en-US" sz="2000" b="1" i="1" dirty="0">
                <a:solidFill>
                  <a:schemeClr val="accent1"/>
                </a:solidFill>
              </a:rPr>
              <a:t>	</a:t>
            </a:r>
            <a:r>
              <a:rPr lang="en-US" sz="1800" b="1" dirty="0"/>
              <a:t>Case 1: Assume observation-level outcomes will be analyzed </a:t>
            </a:r>
          </a:p>
          <a:p>
            <a:pPr marL="0" indent="0">
              <a:buNone/>
            </a:pPr>
            <a:r>
              <a:rPr lang="en-US" sz="2000" b="1" dirty="0">
                <a:solidFill>
                  <a:schemeClr val="accent1"/>
                </a:solidFill>
              </a:rPr>
              <a:t> </a:t>
            </a: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5404FB5F-AA53-D444-BCD2-D729B7AB43FB}"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12</a:t>
            </a:fld>
            <a:endParaRPr lang="en-US"/>
          </a:p>
        </p:txBody>
      </p:sp>
      <p:pic>
        <p:nvPicPr>
          <p:cNvPr id="9" name="Picture 8" descr="Screen Shot 2019-03-04 at 11.0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484" y="1225550"/>
            <a:ext cx="6172200" cy="5130800"/>
          </a:xfrm>
          <a:prstGeom prst="rect">
            <a:avLst/>
          </a:prstGeom>
        </p:spPr>
      </p:pic>
    </p:spTree>
    <p:extLst>
      <p:ext uri="{BB962C8B-B14F-4D97-AF65-F5344CB8AC3E}">
        <p14:creationId xmlns:p14="http://schemas.microsoft.com/office/powerpoint/2010/main" val="390957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dirty="0">
                <a:solidFill>
                  <a:srgbClr val="C0504D"/>
                </a:solidFill>
              </a:rPr>
              <a:t>Example cont’d:  </a:t>
            </a:r>
            <a:r>
              <a:rPr lang="en-US" sz="2000" b="1" dirty="0">
                <a:solidFill>
                  <a:schemeClr val="accent1"/>
                </a:solidFill>
              </a:rPr>
              <a:t>Consider alternative values of ICC </a:t>
            </a:r>
          </a:p>
          <a:p>
            <a:pPr marL="0" indent="0">
              <a:buNone/>
            </a:pPr>
            <a:r>
              <a:rPr lang="en-US" sz="2000" b="1" dirty="0">
                <a:solidFill>
                  <a:schemeClr val="accent1"/>
                </a:solidFill>
              </a:rPr>
              <a:t> </a:t>
            </a: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5E7CEA47-D246-B146-BB75-7B0A4A2825DA}"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13</a:t>
            </a:fld>
            <a:endParaRPr lang="en-US"/>
          </a:p>
        </p:txBody>
      </p:sp>
      <p:pic>
        <p:nvPicPr>
          <p:cNvPr id="2" name="Picture 1" descr="Screen Shot 2019-03-04 at 11.22.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67" y="869950"/>
            <a:ext cx="6099586" cy="5486400"/>
          </a:xfrm>
          <a:prstGeom prst="rect">
            <a:avLst/>
          </a:prstGeom>
        </p:spPr>
      </p:pic>
    </p:spTree>
    <p:extLst>
      <p:ext uri="{BB962C8B-B14F-4D97-AF65-F5344CB8AC3E}">
        <p14:creationId xmlns:p14="http://schemas.microsoft.com/office/powerpoint/2010/main" val="250642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dirty="0">
                <a:solidFill>
                  <a:srgbClr val="C0504D"/>
                </a:solidFill>
              </a:rPr>
              <a:t>Example cont’d:  </a:t>
            </a:r>
            <a:r>
              <a:rPr lang="en-US" sz="2000" b="1" i="1" dirty="0">
                <a:solidFill>
                  <a:schemeClr val="accent1"/>
                </a:solidFill>
              </a:rPr>
              <a:t>How many experimental units are needed? </a:t>
            </a:r>
          </a:p>
          <a:p>
            <a:pPr marL="0" indent="0">
              <a:buNone/>
            </a:pPr>
            <a:r>
              <a:rPr lang="en-US" sz="2000" b="1" i="1" dirty="0">
                <a:solidFill>
                  <a:schemeClr val="accent1"/>
                </a:solidFill>
              </a:rPr>
              <a:t>	</a:t>
            </a:r>
            <a:r>
              <a:rPr lang="en-US" sz="1800" b="1" dirty="0">
                <a:solidFill>
                  <a:srgbClr val="000000"/>
                </a:solidFill>
              </a:rPr>
              <a:t>Case 2:  Assume cluster-level outcomes will be analyzed </a:t>
            </a:r>
          </a:p>
          <a:p>
            <a:pPr marL="0" indent="0">
              <a:buNone/>
            </a:pPr>
            <a:r>
              <a:rPr lang="en-US" sz="2000" b="1" dirty="0">
                <a:solidFill>
                  <a:schemeClr val="accent1"/>
                </a:solidFill>
              </a:rPr>
              <a:t> </a:t>
            </a: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F3759C6D-F5A7-4F4B-B934-7DF1571B1A17}"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14</a:t>
            </a:fld>
            <a:endParaRPr lang="en-US"/>
          </a:p>
        </p:txBody>
      </p:sp>
      <p:pic>
        <p:nvPicPr>
          <p:cNvPr id="8" name="Picture 7" descr="Screen Shot 2019-03-04 at 10.47.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517" y="1130301"/>
            <a:ext cx="5445457" cy="5486400"/>
          </a:xfrm>
          <a:prstGeom prst="rect">
            <a:avLst/>
          </a:prstGeom>
        </p:spPr>
      </p:pic>
    </p:spTree>
    <p:extLst>
      <p:ext uri="{BB962C8B-B14F-4D97-AF65-F5344CB8AC3E}">
        <p14:creationId xmlns:p14="http://schemas.microsoft.com/office/powerpoint/2010/main" val="73176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2167"/>
            <a:ext cx="8229600" cy="5459413"/>
          </a:xfrm>
        </p:spPr>
        <p:txBody>
          <a:bodyPr>
            <a:normAutofit/>
          </a:bodyPr>
          <a:lstStyle/>
          <a:p>
            <a:pPr marL="0" indent="0">
              <a:buNone/>
            </a:pPr>
            <a:r>
              <a:rPr lang="en-US" sz="2400" b="1" dirty="0">
                <a:solidFill>
                  <a:schemeClr val="accent1"/>
                </a:solidFill>
              </a:rPr>
              <a:t>Methods for CRT Sample-size Calculations </a:t>
            </a:r>
            <a:r>
              <a:rPr lang="en-US" sz="2400" b="1" dirty="0"/>
              <a:t>  </a:t>
            </a:r>
          </a:p>
          <a:p>
            <a:pPr marL="0" indent="0">
              <a:buNone/>
            </a:pPr>
            <a:endParaRPr lang="en-US" sz="1200" dirty="0"/>
          </a:p>
          <a:p>
            <a:pPr marL="0" indent="0">
              <a:buNone/>
            </a:pPr>
            <a:r>
              <a:rPr lang="en-US" sz="2000" i="1" dirty="0">
                <a:sym typeface="Wingdings"/>
              </a:rPr>
              <a:t>Plot of # clusters, </a:t>
            </a:r>
            <a:r>
              <a:rPr lang="en-US" sz="2000" i="1" dirty="0">
                <a:solidFill>
                  <a:srgbClr val="0000FF"/>
                </a:solidFill>
                <a:sym typeface="Wingdings"/>
              </a:rPr>
              <a:t>K</a:t>
            </a:r>
            <a:r>
              <a:rPr lang="en-US" sz="2000" i="1" dirty="0">
                <a:sym typeface="Wingdings"/>
              </a:rPr>
              <a:t>, by # participants, </a:t>
            </a:r>
            <a:r>
              <a:rPr lang="en-US" sz="2000" i="1" dirty="0">
                <a:solidFill>
                  <a:srgbClr val="0000FF"/>
                </a:solidFill>
                <a:sym typeface="Wingdings"/>
              </a:rPr>
              <a:t>N</a:t>
            </a:r>
            <a:r>
              <a:rPr lang="en-US" sz="2000" i="1" dirty="0">
                <a:sym typeface="Wingdings"/>
              </a:rPr>
              <a:t>, in CRT, indexed by the ICC, </a:t>
            </a:r>
            <a:r>
              <a:rPr lang="en-US" sz="2000" i="1" dirty="0" err="1">
                <a:solidFill>
                  <a:srgbClr val="0000FF"/>
                </a:solidFill>
              </a:rPr>
              <a:t>ρ</a:t>
            </a:r>
            <a:endParaRPr lang="en-US" sz="2000" i="1" dirty="0">
              <a:sym typeface="Wingdings"/>
            </a:endParaRPr>
          </a:p>
          <a:p>
            <a:pPr marL="0" indent="0">
              <a:buNone/>
            </a:pPr>
            <a:endParaRPr lang="en-US" sz="1800" i="1" dirty="0">
              <a:solidFill>
                <a:srgbClr val="000000"/>
              </a:solidFill>
              <a:sym typeface="Wingdings"/>
            </a:endParaRPr>
          </a:p>
          <a:p>
            <a:pPr marL="0" indent="0">
              <a:spcBef>
                <a:spcPts val="0"/>
              </a:spcBef>
              <a:buNone/>
            </a:pPr>
            <a:r>
              <a:rPr lang="en-US" sz="1800" b="1" dirty="0">
                <a:sym typeface="Wingdings"/>
              </a:rPr>
              <a:t>Not all combinations of {</a:t>
            </a:r>
            <a:r>
              <a:rPr lang="en-US" sz="1800" b="1" i="1" dirty="0" err="1">
                <a:solidFill>
                  <a:srgbClr val="0000FF"/>
                </a:solidFill>
              </a:rPr>
              <a:t>ρ</a:t>
            </a:r>
            <a:r>
              <a:rPr lang="en-US" sz="1800" b="1" i="1" dirty="0" err="1">
                <a:solidFill>
                  <a:srgbClr val="0000FF"/>
                </a:solidFill>
                <a:sym typeface="Wingdings"/>
              </a:rPr>
              <a:t>,m,K</a:t>
            </a:r>
            <a:r>
              <a:rPr lang="en-US" sz="1800" b="1" dirty="0">
                <a:sym typeface="Wingdings"/>
              </a:rPr>
              <a:t>} </a:t>
            </a:r>
          </a:p>
          <a:p>
            <a:pPr marL="0" indent="0">
              <a:spcBef>
                <a:spcPts val="0"/>
              </a:spcBef>
              <a:buNone/>
            </a:pPr>
            <a:r>
              <a:rPr lang="en-US" sz="1800" b="1" dirty="0">
                <a:sym typeface="Wingdings"/>
              </a:rPr>
              <a:t> work well</a:t>
            </a:r>
            <a:r>
              <a:rPr lang="en-US" sz="1800" i="1" dirty="0">
                <a:sym typeface="Wingdings"/>
              </a:rPr>
              <a:t>.</a:t>
            </a:r>
          </a:p>
          <a:p>
            <a:pPr marL="0" indent="0">
              <a:spcBef>
                <a:spcPts val="0"/>
              </a:spcBef>
              <a:buNone/>
            </a:pPr>
            <a:endParaRPr lang="en-US" sz="1800" i="1" dirty="0">
              <a:sym typeface="Wingdings"/>
            </a:endParaRPr>
          </a:p>
          <a:p>
            <a:pPr marL="182880" indent="-182880">
              <a:spcBef>
                <a:spcPts val="0"/>
              </a:spcBef>
            </a:pPr>
            <a:r>
              <a:rPr lang="en-US" sz="1800" i="1" dirty="0" err="1">
                <a:solidFill>
                  <a:srgbClr val="0000FF"/>
                </a:solidFill>
              </a:rPr>
              <a:t>ρ</a:t>
            </a:r>
            <a:r>
              <a:rPr lang="en-US" sz="1800" i="1" dirty="0">
                <a:solidFill>
                  <a:srgbClr val="0000FF"/>
                </a:solidFill>
              </a:rPr>
              <a:t>=0:  </a:t>
            </a:r>
            <a:r>
              <a:rPr lang="en-US" sz="1800" dirty="0"/>
              <a:t>Every PPT contributes</a:t>
            </a:r>
          </a:p>
          <a:p>
            <a:pPr marL="0" indent="0">
              <a:spcBef>
                <a:spcPts val="0"/>
              </a:spcBef>
              <a:buNone/>
            </a:pPr>
            <a:r>
              <a:rPr lang="en-US" sz="1800" dirty="0"/>
              <a:t>equal information to the sample</a:t>
            </a:r>
            <a:r>
              <a:rPr lang="en-US" sz="1800" dirty="0">
                <a:solidFill>
                  <a:srgbClr val="0000FF"/>
                </a:solidFill>
              </a:rPr>
              <a:t>.  </a:t>
            </a:r>
            <a:endParaRPr lang="en-US" sz="1800" dirty="0">
              <a:sym typeface="Wingdings"/>
            </a:endParaRPr>
          </a:p>
          <a:p>
            <a:pPr marL="182880" indent="-182880"/>
            <a:r>
              <a:rPr lang="en-US" sz="1800" dirty="0"/>
              <a:t>As </a:t>
            </a:r>
            <a:r>
              <a:rPr lang="en-US" sz="1800" i="1" dirty="0" err="1">
                <a:solidFill>
                  <a:srgbClr val="0000FF"/>
                </a:solidFill>
              </a:rPr>
              <a:t>ρ</a:t>
            </a:r>
            <a:r>
              <a:rPr lang="en-US" sz="1800" dirty="0"/>
              <a:t> increases, unique PPT </a:t>
            </a:r>
          </a:p>
          <a:p>
            <a:pPr marL="0" indent="0">
              <a:buNone/>
            </a:pPr>
            <a:r>
              <a:rPr lang="en-US" sz="1800" dirty="0"/>
              <a:t>contributions diminish. Designs </a:t>
            </a:r>
          </a:p>
          <a:p>
            <a:pPr marL="0" indent="0">
              <a:buNone/>
            </a:pPr>
            <a:r>
              <a:rPr lang="en-US" sz="1800" dirty="0"/>
              <a:t>with high </a:t>
            </a:r>
            <a:r>
              <a:rPr lang="en-US" sz="1800" i="1" dirty="0">
                <a:solidFill>
                  <a:srgbClr val="0000FF"/>
                </a:solidFill>
              </a:rPr>
              <a:t>m</a:t>
            </a:r>
            <a:r>
              <a:rPr lang="en-US" sz="1800" dirty="0"/>
              <a:t> are inefficient. </a:t>
            </a:r>
          </a:p>
          <a:p>
            <a:pPr marL="0" indent="0">
              <a:buNone/>
            </a:pPr>
            <a:r>
              <a:rPr lang="en-US" sz="1800" i="1" dirty="0">
                <a:solidFill>
                  <a:srgbClr val="000000"/>
                </a:solidFill>
                <a:sym typeface="Wingdings"/>
              </a:rPr>
              <a:t> PPT resources are wasted </a:t>
            </a:r>
            <a:endParaRPr lang="en-US" sz="1800" dirty="0"/>
          </a:p>
          <a:p>
            <a:pPr marL="0" indent="0">
              <a:buNone/>
            </a:pPr>
            <a:endParaRPr lang="en-US" sz="1800" i="1" dirty="0"/>
          </a:p>
          <a:p>
            <a:pPr marL="182880" indent="-182880"/>
            <a:r>
              <a:rPr lang="en-US" sz="1800" dirty="0"/>
              <a:t>Instead, as </a:t>
            </a:r>
            <a:r>
              <a:rPr lang="en-US" sz="1800" i="1" dirty="0" err="1">
                <a:solidFill>
                  <a:srgbClr val="0000FF"/>
                </a:solidFill>
              </a:rPr>
              <a:t>ρ</a:t>
            </a:r>
            <a:r>
              <a:rPr lang="en-US" sz="1800" dirty="0">
                <a:sym typeface="Wingdings"/>
              </a:rPr>
              <a:t> increases, add more</a:t>
            </a:r>
          </a:p>
          <a:p>
            <a:pPr marL="0" indent="0">
              <a:buNone/>
            </a:pPr>
            <a:r>
              <a:rPr lang="en-US" sz="1800" dirty="0">
                <a:sym typeface="Wingdings"/>
              </a:rPr>
              <a:t>clusters, </a:t>
            </a:r>
            <a:r>
              <a:rPr lang="en-US" sz="1800" i="1" dirty="0">
                <a:solidFill>
                  <a:srgbClr val="0000FF"/>
                </a:solidFill>
                <a:sym typeface="Wingdings"/>
              </a:rPr>
              <a:t>K</a:t>
            </a:r>
            <a:r>
              <a:rPr lang="en-US" sz="1800" dirty="0">
                <a:sym typeface="Wingdings"/>
              </a:rPr>
              <a:t>. </a:t>
            </a:r>
            <a:endParaRPr lang="en-US" sz="1800" i="1" dirty="0">
              <a:solidFill>
                <a:srgbClr val="000000"/>
              </a:solidFill>
              <a:sym typeface="Wingdings"/>
            </a:endParaRPr>
          </a:p>
        </p:txBody>
      </p:sp>
      <p:sp>
        <p:nvSpPr>
          <p:cNvPr id="4" name="Date Placeholder 3"/>
          <p:cNvSpPr>
            <a:spLocks noGrp="1"/>
          </p:cNvSpPr>
          <p:nvPr>
            <p:ph type="dt" sz="half" idx="10"/>
          </p:nvPr>
        </p:nvSpPr>
        <p:spPr/>
        <p:txBody>
          <a:bodyPr/>
          <a:lstStyle/>
          <a:p>
            <a:fld id="{E18DDB4D-312A-1547-B350-FB16BBE36AC5}"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15</a:t>
            </a:fld>
            <a:endParaRPr lang="en-US"/>
          </a:p>
        </p:txBody>
      </p:sp>
      <p:pic>
        <p:nvPicPr>
          <p:cNvPr id="8" name="Picture 7" descr="Screen Shot 2018-01-29 at 10.10.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815" y="1466850"/>
            <a:ext cx="6008270" cy="4572000"/>
          </a:xfrm>
          <a:prstGeom prst="rect">
            <a:avLst/>
          </a:prstGeom>
        </p:spPr>
      </p:pic>
    </p:spTree>
    <p:extLst>
      <p:ext uri="{BB962C8B-B14F-4D97-AF65-F5344CB8AC3E}">
        <p14:creationId xmlns:p14="http://schemas.microsoft.com/office/powerpoint/2010/main" val="266554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dirty="0">
                <a:solidFill>
                  <a:schemeClr val="accent2"/>
                </a:solidFill>
              </a:rPr>
              <a:t>Example 3:</a:t>
            </a:r>
            <a:r>
              <a:rPr lang="en-US" sz="2000" b="1" dirty="0">
                <a:solidFill>
                  <a:schemeClr val="accent1"/>
                </a:solidFill>
              </a:rPr>
              <a:t>  Compare prospective reimbursement (E) with after-sales service (C) for effect on health insurance usage in rural India</a:t>
            </a:r>
          </a:p>
          <a:p>
            <a:pPr marL="0" indent="0">
              <a:buNone/>
            </a:pPr>
            <a:endParaRPr lang="en-US" sz="1200" b="1" dirty="0"/>
          </a:p>
          <a:p>
            <a:pPr marL="0" indent="0">
              <a:buNone/>
            </a:pPr>
            <a:r>
              <a:rPr lang="en-US" sz="2000" b="1" dirty="0"/>
              <a:t>Clusters</a:t>
            </a:r>
            <a:r>
              <a:rPr lang="en-US" sz="2400" dirty="0"/>
              <a:t>:  </a:t>
            </a:r>
            <a:r>
              <a:rPr lang="en-US" sz="1800" i="1" dirty="0">
                <a:solidFill>
                  <a:srgbClr val="0000FF"/>
                </a:solidFill>
              </a:rPr>
              <a:t>k</a:t>
            </a:r>
            <a:r>
              <a:rPr lang="en-US" sz="1800" dirty="0"/>
              <a:t>=4 districts per study arm </a:t>
            </a:r>
          </a:p>
          <a:p>
            <a:pPr marL="0" indent="0">
              <a:buNone/>
            </a:pPr>
            <a:r>
              <a:rPr lang="en-US" sz="2000" b="1" dirty="0"/>
              <a:t>Eligible patients </a:t>
            </a:r>
            <a:r>
              <a:rPr lang="en-US" sz="1800" dirty="0"/>
              <a:t>receive national health insurance; </a:t>
            </a:r>
            <a:r>
              <a:rPr lang="en-US" sz="1800" i="1" dirty="0">
                <a:solidFill>
                  <a:srgbClr val="0000FF"/>
                </a:solidFill>
              </a:rPr>
              <a:t>m</a:t>
            </a:r>
            <a:r>
              <a:rPr lang="en-US" sz="1800" dirty="0"/>
              <a:t>=1000 per cluster. Claim rates were measured after the intervention period.  </a:t>
            </a:r>
          </a:p>
          <a:p>
            <a:pPr marL="0" indent="0">
              <a:buNone/>
            </a:pPr>
            <a:endParaRPr lang="en-US" sz="1200" dirty="0"/>
          </a:p>
          <a:p>
            <a:pPr marL="0" indent="0" algn="ctr">
              <a:buNone/>
            </a:pPr>
            <a:r>
              <a:rPr lang="en-US" sz="1800" b="1" dirty="0"/>
              <a:t>Results</a:t>
            </a:r>
            <a:r>
              <a:rPr lang="en-US" sz="1800" dirty="0"/>
              <a:t>:  Claim rates per district and arm (no missing values): </a:t>
            </a:r>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1200" dirty="0"/>
          </a:p>
          <a:p>
            <a:pPr marL="0" indent="0">
              <a:buNone/>
            </a:pPr>
            <a:r>
              <a:rPr lang="en-US" sz="1800" dirty="0"/>
              <a:t>So, 150+120+90+110=470 of 4,000 experimental arm PPTs filed claims and 340 of 4,000 control arm PPTs filed claims. </a:t>
            </a:r>
          </a:p>
          <a:p>
            <a:pPr marL="0" indent="0">
              <a:buNone/>
            </a:pPr>
            <a:endParaRPr lang="en-US" sz="1400" dirty="0">
              <a:solidFill>
                <a:srgbClr val="0000FF"/>
              </a:solidFill>
            </a:endParaRPr>
          </a:p>
          <a:p>
            <a:pPr marL="0" indent="0">
              <a:buNone/>
            </a:pPr>
            <a:r>
              <a:rPr lang="en-US" sz="2000" b="1" dirty="0"/>
              <a:t>Consider 3 analysis approaches</a:t>
            </a:r>
            <a:r>
              <a:rPr lang="en-US" sz="1800" dirty="0"/>
              <a:t>: </a:t>
            </a:r>
          </a:p>
          <a:p>
            <a:pPr marL="0" indent="0" algn="ctr">
              <a:buNone/>
            </a:pPr>
            <a:r>
              <a:rPr lang="en-US" sz="1800" dirty="0"/>
              <a:t>Chi-squared test, 2-sample t-test, generalized linear model</a:t>
            </a:r>
          </a:p>
        </p:txBody>
      </p:sp>
      <p:sp>
        <p:nvSpPr>
          <p:cNvPr id="2" name="Date Placeholder 1"/>
          <p:cNvSpPr>
            <a:spLocks noGrp="1"/>
          </p:cNvSpPr>
          <p:nvPr>
            <p:ph type="dt" sz="half" idx="10"/>
          </p:nvPr>
        </p:nvSpPr>
        <p:spPr/>
        <p:txBody>
          <a:bodyPr/>
          <a:lstStyle/>
          <a:p>
            <a:fld id="{F6D081D0-BE18-2448-A9D0-A3C49D54C105}" type="datetime1">
              <a:rPr lang="en-US" smtClean="0"/>
              <a:t>1/28/20</a:t>
            </a:fld>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5434045"/>
              </p:ext>
            </p:extLst>
          </p:nvPr>
        </p:nvGraphicFramePr>
        <p:xfrm>
          <a:off x="1576917" y="2857500"/>
          <a:ext cx="5905499" cy="1107440"/>
        </p:xfrm>
        <a:graphic>
          <a:graphicData uri="http://schemas.openxmlformats.org/drawingml/2006/table">
            <a:tbl>
              <a:tblPr firstRow="1" bandRow="1">
                <a:tableStyleId>{5940675A-B579-460E-94D1-54222C63F5DA}</a:tableStyleId>
              </a:tblPr>
              <a:tblGrid>
                <a:gridCol w="1593069">
                  <a:extLst>
                    <a:ext uri="{9D8B030D-6E8A-4147-A177-3AD203B41FA5}">
                      <a16:colId xmlns:a16="http://schemas.microsoft.com/office/drawing/2014/main" xmlns="" val="20000"/>
                    </a:ext>
                  </a:extLst>
                </a:gridCol>
                <a:gridCol w="862486">
                  <a:extLst>
                    <a:ext uri="{9D8B030D-6E8A-4147-A177-3AD203B41FA5}">
                      <a16:colId xmlns:a16="http://schemas.microsoft.com/office/drawing/2014/main" xmlns="" val="20001"/>
                    </a:ext>
                  </a:extLst>
                </a:gridCol>
                <a:gridCol w="862486">
                  <a:extLst>
                    <a:ext uri="{9D8B030D-6E8A-4147-A177-3AD203B41FA5}">
                      <a16:colId xmlns:a16="http://schemas.microsoft.com/office/drawing/2014/main" xmlns="" val="20002"/>
                    </a:ext>
                  </a:extLst>
                </a:gridCol>
                <a:gridCol w="862486">
                  <a:extLst>
                    <a:ext uri="{9D8B030D-6E8A-4147-A177-3AD203B41FA5}">
                      <a16:colId xmlns:a16="http://schemas.microsoft.com/office/drawing/2014/main" xmlns="" val="20003"/>
                    </a:ext>
                  </a:extLst>
                </a:gridCol>
                <a:gridCol w="862486">
                  <a:extLst>
                    <a:ext uri="{9D8B030D-6E8A-4147-A177-3AD203B41FA5}">
                      <a16:colId xmlns:a16="http://schemas.microsoft.com/office/drawing/2014/main" xmlns="" val="20004"/>
                    </a:ext>
                  </a:extLst>
                </a:gridCol>
                <a:gridCol w="862486">
                  <a:extLst>
                    <a:ext uri="{9D8B030D-6E8A-4147-A177-3AD203B41FA5}">
                      <a16:colId xmlns:a16="http://schemas.microsoft.com/office/drawing/2014/main" xmlns="" val="20005"/>
                    </a:ext>
                  </a:extLst>
                </a:gridCol>
              </a:tblGrid>
              <a:tr h="265006">
                <a:tc>
                  <a:txBody>
                    <a:bodyPr/>
                    <a:lstStyle/>
                    <a:p>
                      <a:pPr algn="l"/>
                      <a:endParaRPr lang="en-US" dirty="0"/>
                    </a:p>
                  </a:txBody>
                  <a:tcPr/>
                </a:tc>
                <a:tc>
                  <a:txBody>
                    <a:bodyPr/>
                    <a:lstStyle/>
                    <a:p>
                      <a:pPr algn="r"/>
                      <a:r>
                        <a:rPr lang="en-US" dirty="0"/>
                        <a:t>A</a:t>
                      </a:r>
                    </a:p>
                  </a:txBody>
                  <a:tcPr/>
                </a:tc>
                <a:tc>
                  <a:txBody>
                    <a:bodyPr/>
                    <a:lstStyle/>
                    <a:p>
                      <a:pPr algn="r"/>
                      <a:r>
                        <a:rPr lang="en-US" dirty="0"/>
                        <a:t>B</a:t>
                      </a:r>
                    </a:p>
                  </a:txBody>
                  <a:tcPr/>
                </a:tc>
                <a:tc>
                  <a:txBody>
                    <a:bodyPr/>
                    <a:lstStyle/>
                    <a:p>
                      <a:pPr algn="r"/>
                      <a:r>
                        <a:rPr lang="en-US" dirty="0"/>
                        <a:t>C</a:t>
                      </a:r>
                    </a:p>
                  </a:txBody>
                  <a:tcPr/>
                </a:tc>
                <a:tc>
                  <a:txBody>
                    <a:bodyPr/>
                    <a:lstStyle/>
                    <a:p>
                      <a:pPr algn="r"/>
                      <a:r>
                        <a:rPr lang="en-US" dirty="0"/>
                        <a:t>D</a:t>
                      </a:r>
                    </a:p>
                  </a:txBody>
                  <a:tcPr/>
                </a:tc>
                <a:tc>
                  <a:txBody>
                    <a:bodyPr/>
                    <a:lstStyle/>
                    <a:p>
                      <a:pPr algn="r"/>
                      <a:r>
                        <a:rPr lang="en-US" dirty="0">
                          <a:solidFill>
                            <a:srgbClr val="0000FF"/>
                          </a:solidFill>
                        </a:rPr>
                        <a:t>Mean</a:t>
                      </a:r>
                    </a:p>
                  </a:txBody>
                  <a:tcPr/>
                </a:tc>
                <a:extLst>
                  <a:ext uri="{0D108BD9-81ED-4DB2-BD59-A6C34878D82A}">
                    <a16:rowId xmlns:a16="http://schemas.microsoft.com/office/drawing/2014/main" xmlns="" val="10000"/>
                  </a:ext>
                </a:extLst>
              </a:tr>
              <a:tr h="370840">
                <a:tc>
                  <a:txBody>
                    <a:bodyPr/>
                    <a:lstStyle/>
                    <a:p>
                      <a:pPr algn="l"/>
                      <a:r>
                        <a:rPr lang="en-US" dirty="0"/>
                        <a:t>Experimental </a:t>
                      </a:r>
                    </a:p>
                  </a:txBody>
                  <a:tcPr/>
                </a:tc>
                <a:tc>
                  <a:txBody>
                    <a:bodyPr/>
                    <a:lstStyle/>
                    <a:p>
                      <a:pPr algn="r"/>
                      <a:r>
                        <a:rPr lang="en-US" dirty="0"/>
                        <a:t>15%</a:t>
                      </a:r>
                    </a:p>
                  </a:txBody>
                  <a:tcPr/>
                </a:tc>
                <a:tc>
                  <a:txBody>
                    <a:bodyPr/>
                    <a:lstStyle/>
                    <a:p>
                      <a:pPr algn="r"/>
                      <a:r>
                        <a:rPr lang="en-US" dirty="0"/>
                        <a:t>12%</a:t>
                      </a:r>
                    </a:p>
                  </a:txBody>
                  <a:tcPr/>
                </a:tc>
                <a:tc>
                  <a:txBody>
                    <a:bodyPr/>
                    <a:lstStyle/>
                    <a:p>
                      <a:pPr algn="r"/>
                      <a:r>
                        <a:rPr lang="en-US" dirty="0"/>
                        <a:t>9%</a:t>
                      </a:r>
                    </a:p>
                  </a:txBody>
                  <a:tcPr/>
                </a:tc>
                <a:tc>
                  <a:txBody>
                    <a:bodyPr/>
                    <a:lstStyle/>
                    <a:p>
                      <a:pPr algn="r"/>
                      <a:r>
                        <a:rPr lang="en-US" dirty="0"/>
                        <a:t>11%</a:t>
                      </a:r>
                    </a:p>
                  </a:txBody>
                  <a:tcPr/>
                </a:tc>
                <a:tc>
                  <a:txBody>
                    <a:bodyPr/>
                    <a:lstStyle/>
                    <a:p>
                      <a:pPr algn="r"/>
                      <a:r>
                        <a:rPr lang="en-US" dirty="0">
                          <a:solidFill>
                            <a:srgbClr val="0000FF"/>
                          </a:solidFill>
                        </a:rPr>
                        <a:t>11.75%</a:t>
                      </a:r>
                    </a:p>
                  </a:txBody>
                  <a:tcPr/>
                </a:tc>
                <a:extLst>
                  <a:ext uri="{0D108BD9-81ED-4DB2-BD59-A6C34878D82A}">
                    <a16:rowId xmlns:a16="http://schemas.microsoft.com/office/drawing/2014/main" xmlns="" val="10001"/>
                  </a:ext>
                </a:extLst>
              </a:tr>
              <a:tr h="370840">
                <a:tc>
                  <a:txBody>
                    <a:bodyPr/>
                    <a:lstStyle/>
                    <a:p>
                      <a:pPr algn="l"/>
                      <a:r>
                        <a:rPr lang="en-US" dirty="0"/>
                        <a:t>Control</a:t>
                      </a:r>
                    </a:p>
                  </a:txBody>
                  <a:tcPr/>
                </a:tc>
                <a:tc>
                  <a:txBody>
                    <a:bodyPr/>
                    <a:lstStyle/>
                    <a:p>
                      <a:pPr algn="r"/>
                      <a:r>
                        <a:rPr lang="en-US" dirty="0"/>
                        <a:t>9%</a:t>
                      </a:r>
                    </a:p>
                  </a:txBody>
                  <a:tcPr/>
                </a:tc>
                <a:tc>
                  <a:txBody>
                    <a:bodyPr/>
                    <a:lstStyle/>
                    <a:p>
                      <a:pPr algn="r"/>
                      <a:r>
                        <a:rPr lang="en-US" dirty="0"/>
                        <a:t>10%</a:t>
                      </a:r>
                    </a:p>
                  </a:txBody>
                  <a:tcPr/>
                </a:tc>
                <a:tc>
                  <a:txBody>
                    <a:bodyPr/>
                    <a:lstStyle/>
                    <a:p>
                      <a:pPr algn="r"/>
                      <a:r>
                        <a:rPr lang="en-US" dirty="0"/>
                        <a:t>8%</a:t>
                      </a:r>
                    </a:p>
                  </a:txBody>
                  <a:tcPr/>
                </a:tc>
                <a:tc>
                  <a:txBody>
                    <a:bodyPr/>
                    <a:lstStyle/>
                    <a:p>
                      <a:pPr algn="r"/>
                      <a:r>
                        <a:rPr lang="en-US" dirty="0"/>
                        <a:t>7%</a:t>
                      </a:r>
                    </a:p>
                  </a:txBody>
                  <a:tcPr/>
                </a:tc>
                <a:tc>
                  <a:txBody>
                    <a:bodyPr/>
                    <a:lstStyle/>
                    <a:p>
                      <a:pPr algn="r"/>
                      <a:r>
                        <a:rPr lang="en-US" dirty="0">
                          <a:solidFill>
                            <a:srgbClr val="0000FF"/>
                          </a:solidFill>
                        </a:rPr>
                        <a:t>8.50%</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9693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r>
              <a:rPr lang="en-US" sz="2000" b="1" dirty="0"/>
              <a:t>a) Chi-squared test: </a:t>
            </a:r>
          </a:p>
          <a:p>
            <a:pPr marL="0" indent="0">
              <a:buNone/>
            </a:pPr>
            <a:endParaRPr lang="en-US" sz="2000" dirty="0"/>
          </a:p>
          <a:p>
            <a:pPr marL="0" indent="0">
              <a:lnSpc>
                <a:spcPct val="80000"/>
              </a:lnSpc>
              <a:buFont typeface="Wingdings" pitchFamily="2" charset="2"/>
              <a:buNone/>
            </a:pPr>
            <a:r>
              <a:rPr lang="en-US" sz="1800" dirty="0">
                <a:latin typeface="Courier New" pitchFamily="49" charset="0"/>
              </a:rPr>
              <a:t>. </a:t>
            </a:r>
            <a:r>
              <a:rPr lang="en-US" sz="1800" dirty="0" err="1">
                <a:latin typeface="Courier New" pitchFamily="49" charset="0"/>
              </a:rPr>
              <a:t>csi</a:t>
            </a:r>
            <a:r>
              <a:rPr lang="en-US" sz="1800" dirty="0">
                <a:latin typeface="Courier New" pitchFamily="49" charset="0"/>
              </a:rPr>
              <a:t> 470 340 3530 3660</a:t>
            </a:r>
          </a:p>
          <a:p>
            <a:pPr marL="0" indent="0">
              <a:lnSpc>
                <a:spcPct val="80000"/>
              </a:lnSpc>
              <a:buFont typeface="Wingdings" pitchFamily="2" charset="2"/>
              <a:buNone/>
            </a:pPr>
            <a:endParaRPr lang="en-US" sz="1800" dirty="0">
              <a:latin typeface="Courier New" pitchFamily="49" charset="0"/>
            </a:endParaRPr>
          </a:p>
          <a:p>
            <a:pPr marL="400050" lvl="1" indent="0">
              <a:lnSpc>
                <a:spcPct val="80000"/>
              </a:lnSpc>
              <a:buFont typeface="Wingdings" pitchFamily="2" charset="2"/>
              <a:buNone/>
            </a:pPr>
            <a:r>
              <a:rPr lang="en-US" sz="1400" dirty="0">
                <a:latin typeface="Courier New" pitchFamily="49" charset="0"/>
              </a:rPr>
              <a:t> </a:t>
            </a:r>
            <a:r>
              <a:rPr lang="en-US" sz="1800" dirty="0">
                <a:latin typeface="Courier New" pitchFamily="49" charset="0"/>
              </a:rPr>
              <a:t>           |   Exposed   Unexposed  |      Total</a:t>
            </a:r>
          </a:p>
          <a:p>
            <a:pPr marL="400050" lvl="1" indent="0">
              <a:lnSpc>
                <a:spcPct val="80000"/>
              </a:lnSpc>
              <a:buFont typeface="Wingdings" pitchFamily="2" charset="2"/>
              <a:buNone/>
            </a:pPr>
            <a:r>
              <a:rPr lang="en-US" sz="1800" dirty="0">
                <a:latin typeface="Courier New" pitchFamily="49" charset="0"/>
              </a:rPr>
              <a:t>------------+------------------------+------------</a:t>
            </a:r>
          </a:p>
          <a:p>
            <a:pPr marL="400050" lvl="1" indent="0">
              <a:lnSpc>
                <a:spcPct val="80000"/>
              </a:lnSpc>
              <a:buFont typeface="Wingdings" pitchFamily="2" charset="2"/>
              <a:buNone/>
            </a:pPr>
            <a:r>
              <a:rPr lang="en-US" sz="1800" dirty="0">
                <a:latin typeface="Courier New" pitchFamily="49" charset="0"/>
              </a:rPr>
              <a:t>      Cases |       470         340  |        810</a:t>
            </a:r>
          </a:p>
          <a:p>
            <a:pPr marL="400050" lvl="1" indent="0">
              <a:lnSpc>
                <a:spcPct val="80000"/>
              </a:lnSpc>
              <a:buFont typeface="Wingdings" pitchFamily="2" charset="2"/>
              <a:buNone/>
            </a:pPr>
            <a:r>
              <a:rPr lang="en-US" sz="1800" dirty="0">
                <a:latin typeface="Courier New" pitchFamily="49" charset="0"/>
              </a:rPr>
              <a:t>   </a:t>
            </a:r>
            <a:r>
              <a:rPr lang="en-US" sz="1800" dirty="0" err="1">
                <a:latin typeface="Courier New" pitchFamily="49" charset="0"/>
              </a:rPr>
              <a:t>Noncases</a:t>
            </a:r>
            <a:r>
              <a:rPr lang="en-US" sz="1800" dirty="0">
                <a:latin typeface="Courier New" pitchFamily="49" charset="0"/>
              </a:rPr>
              <a:t> |      3530        3660  |       7190</a:t>
            </a:r>
          </a:p>
          <a:p>
            <a:pPr marL="400050" lvl="1" indent="0">
              <a:lnSpc>
                <a:spcPct val="80000"/>
              </a:lnSpc>
              <a:buFont typeface="Wingdings" pitchFamily="2" charset="2"/>
              <a:buNone/>
            </a:pPr>
            <a:r>
              <a:rPr lang="en-US" sz="1800" dirty="0">
                <a:latin typeface="Courier New" pitchFamily="49" charset="0"/>
              </a:rPr>
              <a:t>------------+------------------------+------------</a:t>
            </a:r>
          </a:p>
          <a:p>
            <a:pPr marL="400050" lvl="1" indent="0">
              <a:lnSpc>
                <a:spcPct val="80000"/>
              </a:lnSpc>
              <a:buFont typeface="Wingdings" pitchFamily="2" charset="2"/>
              <a:buNone/>
            </a:pPr>
            <a:r>
              <a:rPr lang="en-US" sz="1800" dirty="0">
                <a:latin typeface="Courier New" pitchFamily="49" charset="0"/>
              </a:rPr>
              <a:t>      Total |      4000        4000  |       8000</a:t>
            </a:r>
          </a:p>
          <a:p>
            <a:pPr marL="400050" lvl="1" indent="0">
              <a:lnSpc>
                <a:spcPct val="80000"/>
              </a:lnSpc>
              <a:buFont typeface="Wingdings" pitchFamily="2" charset="2"/>
              <a:buNone/>
            </a:pPr>
            <a:r>
              <a:rPr lang="en-US" sz="1800" dirty="0">
                <a:latin typeface="Courier New" pitchFamily="49" charset="0"/>
              </a:rPr>
              <a:t>            |                        |</a:t>
            </a:r>
          </a:p>
          <a:p>
            <a:pPr marL="400050" lvl="1" indent="0">
              <a:lnSpc>
                <a:spcPct val="80000"/>
              </a:lnSpc>
              <a:buFont typeface="Wingdings" pitchFamily="2" charset="2"/>
              <a:buNone/>
            </a:pPr>
            <a:r>
              <a:rPr lang="en-US" sz="1800" dirty="0">
                <a:latin typeface="Courier New" pitchFamily="49" charset="0"/>
              </a:rPr>
              <a:t>       Risk |     .1175        .085  |     .10125</a:t>
            </a:r>
          </a:p>
          <a:p>
            <a:pPr marL="400050" lvl="1" indent="0">
              <a:lnSpc>
                <a:spcPct val="80000"/>
              </a:lnSpc>
              <a:buFont typeface="Wingdings" pitchFamily="2" charset="2"/>
              <a:buNone/>
            </a:pPr>
            <a:endParaRPr lang="en-US" sz="1800" dirty="0">
              <a:latin typeface="Courier New" pitchFamily="49" charset="0"/>
            </a:endParaRPr>
          </a:p>
          <a:p>
            <a:pPr marL="400050" lvl="1" indent="0">
              <a:lnSpc>
                <a:spcPct val="80000"/>
              </a:lnSpc>
              <a:buFont typeface="Wingdings" pitchFamily="2" charset="2"/>
              <a:buNone/>
            </a:pPr>
            <a:r>
              <a:rPr lang="en-US" sz="1800" dirty="0">
                <a:latin typeface="Courier New" pitchFamily="49" charset="0"/>
              </a:rPr>
              <a:t>             chi2(1) =    23.21  </a:t>
            </a:r>
            <a:r>
              <a:rPr lang="en-US" sz="1800" b="1" dirty="0" err="1">
                <a:latin typeface="Courier New" pitchFamily="49" charset="0"/>
              </a:rPr>
              <a:t>Pr</a:t>
            </a:r>
            <a:r>
              <a:rPr lang="en-US" sz="1800" b="1" dirty="0">
                <a:latin typeface="Courier New" pitchFamily="49" charset="0"/>
              </a:rPr>
              <a:t>&gt;chi2 = 0.0000</a:t>
            </a:r>
          </a:p>
          <a:p>
            <a:pPr marL="0" indent="0">
              <a:buNone/>
            </a:pPr>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fld id="{37232471-2C03-704F-B863-5887518E1F2C}"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17</a:t>
            </a:fld>
            <a:endParaRPr lang="en-US"/>
          </a:p>
        </p:txBody>
      </p:sp>
    </p:spTree>
    <p:extLst>
      <p:ext uri="{BB962C8B-B14F-4D97-AF65-F5344CB8AC3E}">
        <p14:creationId xmlns:p14="http://schemas.microsoft.com/office/powerpoint/2010/main" val="31474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r>
              <a:rPr lang="en-US" sz="2000" b="1" dirty="0"/>
              <a:t>b) 2-sample t-test: </a:t>
            </a:r>
          </a:p>
          <a:p>
            <a:pPr marL="0" indent="0">
              <a:buNone/>
            </a:pPr>
            <a:endParaRPr lang="en-US" sz="1300" dirty="0"/>
          </a:p>
          <a:p>
            <a:pPr marL="0" indent="0">
              <a:lnSpc>
                <a:spcPct val="80000"/>
              </a:lnSpc>
              <a:buFont typeface="Wingdings" pitchFamily="2" charset="2"/>
              <a:buNone/>
            </a:pPr>
            <a:r>
              <a:rPr lang="en-US" sz="1800" dirty="0">
                <a:latin typeface="Courier New" pitchFamily="49" charset="0"/>
              </a:rPr>
              <a:t>. </a:t>
            </a:r>
            <a:r>
              <a:rPr lang="en-US" sz="1900" dirty="0" err="1">
                <a:latin typeface="Courier New" pitchFamily="49" charset="0"/>
              </a:rPr>
              <a:t>ttest</a:t>
            </a:r>
            <a:r>
              <a:rPr lang="en-US" sz="1900" dirty="0">
                <a:latin typeface="Courier New" pitchFamily="49" charset="0"/>
              </a:rPr>
              <a:t> Intervention=Control, unpaired unequal</a:t>
            </a:r>
          </a:p>
          <a:p>
            <a:pPr marL="0" indent="0">
              <a:lnSpc>
                <a:spcPct val="80000"/>
              </a:lnSpc>
              <a:buFont typeface="Wingdings" pitchFamily="2" charset="2"/>
              <a:buNone/>
            </a:pPr>
            <a:endParaRPr lang="en-US" sz="1800" dirty="0">
              <a:latin typeface="Courier New" pitchFamily="49" charset="0"/>
            </a:endParaRPr>
          </a:p>
          <a:p>
            <a:pPr marL="400050" lvl="1" indent="0">
              <a:lnSpc>
                <a:spcPct val="80000"/>
              </a:lnSpc>
              <a:buFont typeface="Wingdings" pitchFamily="2" charset="2"/>
              <a:buNone/>
            </a:pPr>
            <a:r>
              <a:rPr lang="en-US" sz="1600" dirty="0">
                <a:latin typeface="Courier New" pitchFamily="49" charset="0"/>
              </a:rPr>
              <a:t>Two-sample t test with unequal variances</a:t>
            </a:r>
          </a:p>
          <a:p>
            <a:pPr marL="400050" lvl="1" indent="0">
              <a:lnSpc>
                <a:spcPct val="80000"/>
              </a:lnSpc>
              <a:buFont typeface="Wingdings" pitchFamily="2" charset="2"/>
              <a:buNone/>
            </a:pPr>
            <a:r>
              <a:rPr lang="en-US" sz="1600" dirty="0">
                <a:latin typeface="Courier New" pitchFamily="49" charset="0"/>
              </a:rPr>
              <a:t>----------------------------------------------------</a:t>
            </a:r>
          </a:p>
          <a:p>
            <a:pPr marL="400050" lvl="1" indent="0">
              <a:lnSpc>
                <a:spcPct val="80000"/>
              </a:lnSpc>
              <a:buFont typeface="Wingdings" pitchFamily="2" charset="2"/>
              <a:buNone/>
            </a:pPr>
            <a:r>
              <a:rPr lang="en-US" sz="1600" dirty="0">
                <a:latin typeface="Courier New" pitchFamily="49" charset="0"/>
              </a:rPr>
              <a:t>Variable |  </a:t>
            </a:r>
            <a:r>
              <a:rPr lang="en-US" sz="1600" dirty="0" err="1">
                <a:latin typeface="Courier New" pitchFamily="49" charset="0"/>
              </a:rPr>
              <a:t>Obs</a:t>
            </a:r>
            <a:r>
              <a:rPr lang="en-US" sz="1600" dirty="0">
                <a:latin typeface="Courier New" pitchFamily="49" charset="0"/>
              </a:rPr>
              <a:t>    Mean </a:t>
            </a:r>
            <a:r>
              <a:rPr lang="en-US" sz="1600" dirty="0" err="1">
                <a:latin typeface="Courier New" pitchFamily="49" charset="0"/>
              </a:rPr>
              <a:t>Std.Err</a:t>
            </a:r>
            <a:r>
              <a:rPr lang="en-US" sz="1600" dirty="0">
                <a:latin typeface="Courier New" pitchFamily="49" charset="0"/>
              </a:rPr>
              <a:t>. </a:t>
            </a:r>
            <a:r>
              <a:rPr lang="en-US" sz="1600" dirty="0" err="1">
                <a:latin typeface="Courier New" pitchFamily="49" charset="0"/>
              </a:rPr>
              <a:t>Std.Dev</a:t>
            </a:r>
            <a:r>
              <a:rPr lang="en-US" sz="1600" dirty="0">
                <a:latin typeface="Courier New" pitchFamily="49" charset="0"/>
              </a:rPr>
              <a:t>. [95% </a:t>
            </a:r>
            <a:r>
              <a:rPr lang="en-US" sz="1600" dirty="0" err="1">
                <a:latin typeface="Courier New" pitchFamily="49" charset="0"/>
              </a:rPr>
              <a:t>CInt</a:t>
            </a:r>
            <a:r>
              <a:rPr lang="en-US" sz="1600" dirty="0">
                <a:latin typeface="Courier New" pitchFamily="49" charset="0"/>
              </a:rPr>
              <a:t>]</a:t>
            </a:r>
          </a:p>
          <a:p>
            <a:pPr marL="400050" lvl="1" indent="0">
              <a:lnSpc>
                <a:spcPct val="80000"/>
              </a:lnSpc>
              <a:buFont typeface="Wingdings" pitchFamily="2" charset="2"/>
              <a:buNone/>
            </a:pPr>
            <a:r>
              <a:rPr lang="en-US" sz="1600" dirty="0">
                <a:latin typeface="Courier New" pitchFamily="49" charset="0"/>
              </a:rPr>
              <a:t>---------+------------------------------------------</a:t>
            </a:r>
          </a:p>
          <a:p>
            <a:pPr marL="400050" lvl="1" indent="0">
              <a:lnSpc>
                <a:spcPct val="80000"/>
              </a:lnSpc>
              <a:buFont typeface="Wingdings" pitchFamily="2" charset="2"/>
              <a:buNone/>
            </a:pPr>
            <a:r>
              <a:rPr lang="en-US" sz="1600" dirty="0" err="1">
                <a:latin typeface="Courier New" pitchFamily="49" charset="0"/>
              </a:rPr>
              <a:t>Interv~n</a:t>
            </a:r>
            <a:r>
              <a:rPr lang="en-US" sz="1600" dirty="0">
                <a:latin typeface="Courier New" pitchFamily="49" charset="0"/>
              </a:rPr>
              <a:t> |    4    .118    .013     .025  .077 .157</a:t>
            </a:r>
          </a:p>
          <a:p>
            <a:pPr marL="400050" lvl="1" indent="0">
              <a:lnSpc>
                <a:spcPct val="80000"/>
              </a:lnSpc>
              <a:buFont typeface="Wingdings" pitchFamily="2" charset="2"/>
              <a:buNone/>
            </a:pPr>
            <a:r>
              <a:rPr lang="en-US" sz="1600" dirty="0">
                <a:latin typeface="Courier New" pitchFamily="49" charset="0"/>
              </a:rPr>
              <a:t> Control |    4    .085    .006     .013  .064 .106</a:t>
            </a:r>
          </a:p>
          <a:p>
            <a:pPr marL="400050" lvl="1" indent="0">
              <a:lnSpc>
                <a:spcPct val="80000"/>
              </a:lnSpc>
              <a:buFont typeface="Wingdings" pitchFamily="2" charset="2"/>
              <a:buNone/>
            </a:pPr>
            <a:r>
              <a:rPr lang="en-US" sz="1600" dirty="0">
                <a:latin typeface="Courier New" pitchFamily="49" charset="0"/>
              </a:rPr>
              <a:t>---------+------------------------------------------</a:t>
            </a:r>
          </a:p>
          <a:p>
            <a:pPr marL="400050" lvl="1" indent="0">
              <a:lnSpc>
                <a:spcPct val="80000"/>
              </a:lnSpc>
              <a:buFont typeface="Wingdings" pitchFamily="2" charset="2"/>
              <a:buNone/>
            </a:pPr>
            <a:r>
              <a:rPr lang="en-US" sz="1600" dirty="0">
                <a:latin typeface="Courier New" pitchFamily="49" charset="0"/>
              </a:rPr>
              <a:t>    </a:t>
            </a:r>
            <a:r>
              <a:rPr lang="en-US" sz="1600" b="1" dirty="0">
                <a:latin typeface="Courier New" pitchFamily="49" charset="0"/>
              </a:rPr>
              <a:t>diff |         .035    .014          </a:t>
            </a:r>
            <a:r>
              <a:rPr lang="en-US" sz="1600" dirty="0">
                <a:latin typeface="Courier New" pitchFamily="49" charset="0"/>
              </a:rPr>
              <a:t>-.005 .070</a:t>
            </a:r>
          </a:p>
          <a:p>
            <a:pPr marL="400050" lvl="1" indent="0">
              <a:lnSpc>
                <a:spcPct val="80000"/>
              </a:lnSpc>
              <a:buFont typeface="Wingdings" pitchFamily="2" charset="2"/>
              <a:buNone/>
            </a:pPr>
            <a:r>
              <a:rPr lang="en-US" sz="1600" dirty="0">
                <a:latin typeface="Courier New" pitchFamily="49" charset="0"/>
              </a:rPr>
              <a:t>----------------------------------------------------</a:t>
            </a:r>
          </a:p>
          <a:p>
            <a:pPr marL="400050" lvl="1" indent="0">
              <a:lnSpc>
                <a:spcPct val="80000"/>
              </a:lnSpc>
              <a:buFont typeface="Wingdings" pitchFamily="2" charset="2"/>
              <a:buNone/>
            </a:pPr>
            <a:r>
              <a:rPr lang="en-US" sz="1600" dirty="0">
                <a:latin typeface="Courier New" pitchFamily="49" charset="0"/>
              </a:rPr>
              <a:t>diff = mean(</a:t>
            </a:r>
            <a:r>
              <a:rPr lang="en-US" sz="1600" dirty="0" err="1">
                <a:latin typeface="Courier New" pitchFamily="49" charset="0"/>
              </a:rPr>
              <a:t>Interv</a:t>
            </a:r>
            <a:r>
              <a:rPr lang="en-US" sz="1600" dirty="0">
                <a:latin typeface="Courier New" pitchFamily="49" charset="0"/>
              </a:rPr>
              <a:t>) - mean(Control)    </a:t>
            </a:r>
            <a:r>
              <a:rPr lang="en-US" sz="1600" b="1" dirty="0">
                <a:latin typeface="Courier New" pitchFamily="49" charset="0"/>
              </a:rPr>
              <a:t>t =   2.3102</a:t>
            </a:r>
          </a:p>
          <a:p>
            <a:pPr marL="400050" lvl="1" indent="0">
              <a:lnSpc>
                <a:spcPct val="80000"/>
              </a:lnSpc>
              <a:buFont typeface="Wingdings" pitchFamily="2" charset="2"/>
              <a:buNone/>
            </a:pPr>
            <a:r>
              <a:rPr lang="en-US" sz="1600" dirty="0">
                <a:latin typeface="Courier New" pitchFamily="49" charset="0"/>
              </a:rPr>
              <a:t>Ho: diff = 0        </a:t>
            </a:r>
            <a:r>
              <a:rPr lang="en-US" sz="1600" dirty="0" err="1">
                <a:latin typeface="Courier New" pitchFamily="49" charset="0"/>
              </a:rPr>
              <a:t>Satterthwaite's</a:t>
            </a:r>
            <a:r>
              <a:rPr lang="en-US" sz="1600" dirty="0">
                <a:latin typeface="Courier New" pitchFamily="49" charset="0"/>
              </a:rPr>
              <a:t> </a:t>
            </a:r>
            <a:r>
              <a:rPr lang="en-US" sz="1600" dirty="0" err="1">
                <a:latin typeface="Courier New" pitchFamily="49" charset="0"/>
              </a:rPr>
              <a:t>d.f.</a:t>
            </a:r>
            <a:r>
              <a:rPr lang="en-US" sz="1600" dirty="0">
                <a:latin typeface="Courier New" pitchFamily="49" charset="0"/>
              </a:rPr>
              <a:t> =  4.49378</a:t>
            </a:r>
          </a:p>
          <a:p>
            <a:pPr marL="400050" lvl="1" indent="0">
              <a:lnSpc>
                <a:spcPct val="80000"/>
              </a:lnSpc>
              <a:buFont typeface="Wingdings" pitchFamily="2" charset="2"/>
              <a:buNone/>
            </a:pPr>
            <a:endParaRPr lang="en-US" sz="1600" dirty="0">
              <a:latin typeface="Courier New" pitchFamily="49" charset="0"/>
            </a:endParaRPr>
          </a:p>
          <a:p>
            <a:pPr marL="400050" lvl="1" indent="0">
              <a:lnSpc>
                <a:spcPct val="80000"/>
              </a:lnSpc>
              <a:buFont typeface="Wingdings" pitchFamily="2" charset="2"/>
              <a:buNone/>
            </a:pPr>
            <a:r>
              <a:rPr lang="en-US" sz="1600" dirty="0">
                <a:latin typeface="Courier New" pitchFamily="49" charset="0"/>
              </a:rPr>
              <a:t>Ha: diff &lt; 0      Ha: diff != 0        Ha: diff &gt; 0</a:t>
            </a:r>
          </a:p>
          <a:p>
            <a:pPr marL="400050" lvl="1" indent="0">
              <a:lnSpc>
                <a:spcPct val="80000"/>
              </a:lnSpc>
              <a:buFont typeface="Wingdings" pitchFamily="2" charset="2"/>
              <a:buNone/>
            </a:pPr>
            <a:r>
              <a:rPr lang="en-US" sz="1600" dirty="0" err="1">
                <a:latin typeface="Courier New" pitchFamily="49" charset="0"/>
              </a:rPr>
              <a:t>Pr</a:t>
            </a:r>
            <a:r>
              <a:rPr lang="en-US" sz="1600" dirty="0">
                <a:latin typeface="Courier New" pitchFamily="49" charset="0"/>
              </a:rPr>
              <a:t>(T&lt;t)=0.96      </a:t>
            </a:r>
            <a:r>
              <a:rPr lang="en-US" sz="1600" b="1" dirty="0" err="1">
                <a:solidFill>
                  <a:srgbClr val="0000FF"/>
                </a:solidFill>
                <a:latin typeface="Courier New" pitchFamily="49" charset="0"/>
              </a:rPr>
              <a:t>Pr</a:t>
            </a:r>
            <a:r>
              <a:rPr lang="en-US" sz="1600" b="1" dirty="0">
                <a:solidFill>
                  <a:srgbClr val="0000FF"/>
                </a:solidFill>
                <a:latin typeface="Courier New" pitchFamily="49" charset="0"/>
              </a:rPr>
              <a:t>(|T|&gt;|t|)=0.075</a:t>
            </a:r>
            <a:r>
              <a:rPr lang="en-US" sz="1600" dirty="0">
                <a:solidFill>
                  <a:srgbClr val="0000FF"/>
                </a:solidFill>
                <a:latin typeface="Courier New" pitchFamily="49" charset="0"/>
              </a:rPr>
              <a:t>    </a:t>
            </a:r>
            <a:r>
              <a:rPr lang="en-US" sz="1600" dirty="0" err="1">
                <a:latin typeface="Courier New" pitchFamily="49" charset="0"/>
              </a:rPr>
              <a:t>Pr</a:t>
            </a:r>
            <a:r>
              <a:rPr lang="en-US" sz="1600" dirty="0">
                <a:latin typeface="Courier New" pitchFamily="49" charset="0"/>
              </a:rPr>
              <a:t>(T&gt;t)=0.037</a:t>
            </a:r>
          </a:p>
          <a:p>
            <a:pPr marL="0" indent="0">
              <a:buNone/>
            </a:pPr>
            <a:endParaRPr lang="en-US" sz="2000" dirty="0"/>
          </a:p>
          <a:p>
            <a:pPr marL="0" indent="0">
              <a:buNone/>
            </a:pPr>
            <a:r>
              <a:rPr lang="en-US" sz="2000" dirty="0"/>
              <a:t>Per </a:t>
            </a:r>
            <a:r>
              <a:rPr lang="en-US" sz="2000" dirty="0" err="1"/>
              <a:t>Gao</a:t>
            </a:r>
            <a:r>
              <a:rPr lang="en-US" sz="2000" dirty="0"/>
              <a:t> et al, </a:t>
            </a:r>
            <a:r>
              <a:rPr lang="en-US" sz="2000" dirty="0" err="1"/>
              <a:t>df</a:t>
            </a:r>
            <a:r>
              <a:rPr lang="en-US" sz="2000" dirty="0"/>
              <a:t> = K </a:t>
            </a:r>
            <a:r>
              <a:rPr lang="mr-IN" sz="2000" dirty="0"/>
              <a:t>–</a:t>
            </a:r>
            <a:r>
              <a:rPr lang="en-US" sz="2000" dirty="0"/>
              <a:t> 2.  What’s different here? </a:t>
            </a:r>
          </a:p>
        </p:txBody>
      </p:sp>
      <p:sp>
        <p:nvSpPr>
          <p:cNvPr id="4" name="Date Placeholder 3"/>
          <p:cNvSpPr>
            <a:spLocks noGrp="1"/>
          </p:cNvSpPr>
          <p:nvPr>
            <p:ph type="dt" sz="half" idx="10"/>
          </p:nvPr>
        </p:nvSpPr>
        <p:spPr/>
        <p:txBody>
          <a:bodyPr/>
          <a:lstStyle/>
          <a:p>
            <a:fld id="{AA2764FF-652C-7C40-BA1C-B61E75CB622B}"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18</a:t>
            </a:fld>
            <a:endParaRPr lang="en-US"/>
          </a:p>
        </p:txBody>
      </p:sp>
    </p:spTree>
    <p:extLst>
      <p:ext uri="{BB962C8B-B14F-4D97-AF65-F5344CB8AC3E}">
        <p14:creationId xmlns:p14="http://schemas.microsoft.com/office/powerpoint/2010/main" val="13855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endParaRPr lang="en-US" sz="2000" dirty="0"/>
          </a:p>
          <a:p>
            <a:pPr marL="0" indent="0">
              <a:buNone/>
            </a:pPr>
            <a:r>
              <a:rPr lang="en-US" sz="2100" b="1" dirty="0"/>
              <a:t>c) Generalized linear model: </a:t>
            </a:r>
          </a:p>
          <a:p>
            <a:pPr marL="0" indent="0">
              <a:buNone/>
            </a:pPr>
            <a:endParaRPr lang="en-US" sz="1300" dirty="0"/>
          </a:p>
          <a:p>
            <a:pPr>
              <a:buFont typeface="Wingdings" pitchFamily="2" charset="2"/>
              <a:buNone/>
            </a:pPr>
            <a:r>
              <a:rPr lang="en-US" sz="2000" dirty="0">
                <a:latin typeface="Courier New" pitchFamily="49" charset="0"/>
              </a:rPr>
              <a:t>. </a:t>
            </a:r>
            <a:r>
              <a:rPr lang="en-US" sz="2000" dirty="0" err="1">
                <a:latin typeface="Courier New" pitchFamily="49" charset="0"/>
              </a:rPr>
              <a:t>xtgee</a:t>
            </a:r>
            <a:r>
              <a:rPr lang="en-US" sz="2000" dirty="0">
                <a:latin typeface="Courier New" pitchFamily="49" charset="0"/>
              </a:rPr>
              <a:t> </a:t>
            </a:r>
            <a:r>
              <a:rPr lang="en-US" sz="2000" dirty="0" err="1">
                <a:latin typeface="Courier New" pitchFamily="49" charset="0"/>
              </a:rPr>
              <a:t>tot_claims</a:t>
            </a:r>
            <a:r>
              <a:rPr lang="en-US" sz="2000" dirty="0">
                <a:latin typeface="Courier New" pitchFamily="49" charset="0"/>
              </a:rPr>
              <a:t> Intervention, </a:t>
            </a:r>
            <a:r>
              <a:rPr lang="en-US" sz="2000" dirty="0" err="1">
                <a:latin typeface="Courier New" pitchFamily="49" charset="0"/>
              </a:rPr>
              <a:t>i</a:t>
            </a:r>
            <a:r>
              <a:rPr lang="en-US" sz="2000" dirty="0">
                <a:latin typeface="Courier New" pitchFamily="49" charset="0"/>
              </a:rPr>
              <a:t>(</a:t>
            </a:r>
            <a:r>
              <a:rPr lang="en-US" sz="2000" dirty="0" err="1">
                <a:latin typeface="Courier New" pitchFamily="49" charset="0"/>
              </a:rPr>
              <a:t>siteid</a:t>
            </a:r>
            <a:r>
              <a:rPr lang="en-US" sz="2000" dirty="0">
                <a:latin typeface="Courier New" pitchFamily="49" charset="0"/>
              </a:rPr>
              <a:t>) family(binomial </a:t>
            </a:r>
            <a:r>
              <a:rPr lang="en-US" sz="2000" dirty="0" err="1">
                <a:latin typeface="Courier New" pitchFamily="49" charset="0"/>
              </a:rPr>
              <a:t>Nsampled</a:t>
            </a:r>
            <a:r>
              <a:rPr lang="en-US" sz="2000" dirty="0">
                <a:latin typeface="Courier New" pitchFamily="49" charset="0"/>
              </a:rPr>
              <a:t>) link(identity) </a:t>
            </a:r>
            <a:r>
              <a:rPr lang="en-US" sz="2000" dirty="0" err="1">
                <a:latin typeface="Courier New" pitchFamily="49" charset="0"/>
              </a:rPr>
              <a:t>corr</a:t>
            </a:r>
            <a:r>
              <a:rPr lang="en-US" sz="2000" dirty="0">
                <a:latin typeface="Courier New" pitchFamily="49" charset="0"/>
              </a:rPr>
              <a:t>(</a:t>
            </a:r>
            <a:r>
              <a:rPr lang="en-US" sz="2000" dirty="0" err="1">
                <a:latin typeface="Courier New" pitchFamily="49" charset="0"/>
              </a:rPr>
              <a:t>indep</a:t>
            </a:r>
            <a:r>
              <a:rPr lang="en-US" sz="2000" dirty="0">
                <a:latin typeface="Courier New" pitchFamily="49" charset="0"/>
              </a:rPr>
              <a:t>) robust </a:t>
            </a:r>
            <a:r>
              <a:rPr lang="en-US" sz="2000" dirty="0" err="1">
                <a:latin typeface="Courier New" pitchFamily="49" charset="0"/>
              </a:rPr>
              <a:t>nmp</a:t>
            </a:r>
            <a:endParaRPr lang="en-US" sz="2000" dirty="0">
              <a:latin typeface="Courier New" pitchFamily="49" charset="0"/>
            </a:endParaRPr>
          </a:p>
          <a:p>
            <a:pPr>
              <a:buFont typeface="Wingdings" pitchFamily="2" charset="2"/>
              <a:buNone/>
            </a:pPr>
            <a:endParaRPr lang="en-US" sz="2000" dirty="0">
              <a:latin typeface="Courier New" pitchFamily="49" charset="0"/>
            </a:endParaRPr>
          </a:p>
          <a:p>
            <a:pPr marL="342900" lvl="1" indent="-342900">
              <a:buFont typeface="Wingdings" charset="0"/>
              <a:buChar char="à"/>
            </a:pPr>
            <a:r>
              <a:rPr lang="en-US" sz="2000" dirty="0"/>
              <a:t>Estimated mean difference = 0.035, </a:t>
            </a:r>
          </a:p>
          <a:p>
            <a:pPr marL="342900" lvl="1" indent="-342900">
              <a:buFont typeface="Wingdings" charset="0"/>
              <a:buChar char="à"/>
            </a:pPr>
            <a:r>
              <a:rPr lang="en-US" sz="2000" dirty="0"/>
              <a:t>SE=0.013, </a:t>
            </a:r>
          </a:p>
          <a:p>
            <a:pPr marL="342900" lvl="1" indent="-342900">
              <a:buFont typeface="Wingdings" charset="0"/>
              <a:buChar char="à"/>
            </a:pPr>
            <a:r>
              <a:rPr lang="en-US" sz="2000" dirty="0"/>
              <a:t>z=2.50, </a:t>
            </a:r>
          </a:p>
          <a:p>
            <a:pPr marL="342900" lvl="1" indent="-342900">
              <a:buFont typeface="Wingdings" charset="0"/>
              <a:buChar char="à"/>
            </a:pPr>
            <a:r>
              <a:rPr lang="en-US" sz="2000" dirty="0">
                <a:solidFill>
                  <a:srgbClr val="0000FF"/>
                </a:solidFill>
              </a:rPr>
              <a:t>p=0.013</a:t>
            </a:r>
          </a:p>
          <a:p>
            <a:pPr marL="0" indent="0">
              <a:buNone/>
            </a:pPr>
            <a:endParaRPr lang="en-US" sz="2000" dirty="0"/>
          </a:p>
        </p:txBody>
      </p:sp>
      <p:sp>
        <p:nvSpPr>
          <p:cNvPr id="4" name="Date Placeholder 3"/>
          <p:cNvSpPr>
            <a:spLocks noGrp="1"/>
          </p:cNvSpPr>
          <p:nvPr>
            <p:ph type="dt" sz="half" idx="10"/>
          </p:nvPr>
        </p:nvSpPr>
        <p:spPr/>
        <p:txBody>
          <a:bodyPr/>
          <a:lstStyle/>
          <a:p>
            <a:fld id="{38CCB096-9E74-4A4D-AFBF-11982F2C0538}"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19</a:t>
            </a:fld>
            <a:endParaRPr lang="en-US"/>
          </a:p>
        </p:txBody>
      </p:sp>
    </p:spTree>
    <p:extLst>
      <p:ext uri="{BB962C8B-B14F-4D97-AF65-F5344CB8AC3E}">
        <p14:creationId xmlns:p14="http://schemas.microsoft.com/office/powerpoint/2010/main" val="135692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6736"/>
            <a:ext cx="8229600" cy="5669427"/>
          </a:xfrm>
        </p:spPr>
        <p:txBody>
          <a:bodyPr>
            <a:normAutofit/>
          </a:bodyPr>
          <a:lstStyle/>
          <a:p>
            <a:pPr marL="0" indent="0" algn="ctr">
              <a:spcBef>
                <a:spcPts val="1100"/>
              </a:spcBef>
              <a:buNone/>
            </a:pPr>
            <a:r>
              <a:rPr lang="en-US" sz="2000" dirty="0">
                <a:solidFill>
                  <a:schemeClr val="accent2"/>
                </a:solidFill>
              </a:rPr>
              <a:t>Review:  Jan 21 – Monitoring trials for efficacy, futility, and patient safety</a:t>
            </a:r>
            <a:r>
              <a:rPr lang="en-US" sz="2000" dirty="0"/>
              <a:t> </a:t>
            </a:r>
            <a:endParaRPr lang="en-US" sz="2000" i="1" dirty="0"/>
          </a:p>
          <a:p>
            <a:pPr marL="0" indent="0" algn="ctr">
              <a:spcBef>
                <a:spcPts val="0"/>
              </a:spcBef>
              <a:buNone/>
            </a:pPr>
            <a:r>
              <a:rPr lang="en-US" sz="1200" dirty="0"/>
              <a:t>   </a:t>
            </a:r>
            <a:endParaRPr lang="en-US" sz="1200" dirty="0">
              <a:solidFill>
                <a:schemeClr val="accent2"/>
              </a:solidFill>
            </a:endParaRPr>
          </a:p>
          <a:p>
            <a:pPr marL="0" indent="0">
              <a:spcBef>
                <a:spcPts val="1100"/>
              </a:spcBef>
              <a:buNone/>
            </a:pPr>
            <a:r>
              <a:rPr lang="en-US" sz="1800" u="sng" dirty="0"/>
              <a:t>HW Reading</a:t>
            </a:r>
            <a:r>
              <a:rPr lang="en-US" sz="1800" dirty="0"/>
              <a:t>:  </a:t>
            </a:r>
            <a:r>
              <a:rPr lang="en-US" sz="1600" dirty="0">
                <a:solidFill>
                  <a:srgbClr val="0000FF"/>
                </a:solidFill>
              </a:rPr>
              <a:t>Anderson 2007</a:t>
            </a:r>
          </a:p>
          <a:p>
            <a:pPr marL="0" indent="0">
              <a:spcBef>
                <a:spcPts val="1100"/>
              </a:spcBef>
              <a:buNone/>
            </a:pPr>
            <a:endParaRPr lang="en-US" sz="1800" u="sng" dirty="0"/>
          </a:p>
          <a:p>
            <a:pPr marL="0" indent="0">
              <a:spcBef>
                <a:spcPts val="0"/>
              </a:spcBef>
              <a:buNone/>
            </a:pPr>
            <a:r>
              <a:rPr lang="en-US" sz="1600" dirty="0"/>
              <a:t>A huge amount of effort went into planning the </a:t>
            </a:r>
          </a:p>
          <a:p>
            <a:pPr marL="0" indent="0">
              <a:spcBef>
                <a:spcPts val="0"/>
              </a:spcBef>
              <a:buNone/>
            </a:pPr>
            <a:r>
              <a:rPr lang="en-US" sz="1600" dirty="0"/>
              <a:t>trial, with great emphasis on ensuring good </a:t>
            </a:r>
          </a:p>
          <a:p>
            <a:pPr marL="0" indent="0">
              <a:spcBef>
                <a:spcPts val="0"/>
              </a:spcBef>
              <a:buNone/>
            </a:pPr>
            <a:r>
              <a:rPr lang="en-US" sz="1600" dirty="0"/>
              <a:t>communication among stakeholders.  </a:t>
            </a:r>
          </a:p>
          <a:p>
            <a:pPr marL="0" indent="0">
              <a:spcBef>
                <a:spcPts val="0"/>
              </a:spcBef>
              <a:buNone/>
            </a:pPr>
            <a:endParaRPr lang="en-US" sz="1600" dirty="0"/>
          </a:p>
          <a:p>
            <a:pPr marL="0" indent="0">
              <a:spcBef>
                <a:spcPts val="0"/>
              </a:spcBef>
              <a:buNone/>
            </a:pPr>
            <a:r>
              <a:rPr lang="en-US" sz="1600" dirty="0"/>
              <a:t>Statistical methods were carefully planned. </a:t>
            </a:r>
          </a:p>
          <a:p>
            <a:pPr marL="0" indent="0">
              <a:spcBef>
                <a:spcPts val="0"/>
              </a:spcBef>
              <a:buNone/>
            </a:pPr>
            <a:r>
              <a:rPr lang="en-US" sz="1600" dirty="0"/>
              <a:t>Nonetheless they were complicated, which </a:t>
            </a:r>
          </a:p>
          <a:p>
            <a:pPr marL="0" indent="0">
              <a:spcBef>
                <a:spcPts val="0"/>
              </a:spcBef>
              <a:buNone/>
            </a:pPr>
            <a:r>
              <a:rPr lang="en-US" sz="1600" dirty="0"/>
              <a:t>reduced confidence in the unexpected results.  </a:t>
            </a:r>
          </a:p>
          <a:p>
            <a:pPr marL="0" indent="0">
              <a:spcBef>
                <a:spcPts val="0"/>
              </a:spcBef>
              <a:buNone/>
            </a:pPr>
            <a:endParaRPr lang="en-US" sz="1600" dirty="0"/>
          </a:p>
          <a:p>
            <a:pPr marL="0" indent="0">
              <a:spcBef>
                <a:spcPts val="0"/>
              </a:spcBef>
              <a:buNone/>
            </a:pPr>
            <a:r>
              <a:rPr lang="en-US" sz="1600" dirty="0"/>
              <a:t>Follow-up research continues to re-examine this </a:t>
            </a:r>
          </a:p>
          <a:p>
            <a:pPr marL="0" indent="0">
              <a:spcBef>
                <a:spcPts val="0"/>
              </a:spcBef>
              <a:buNone/>
            </a:pPr>
            <a:r>
              <a:rPr lang="en-US" sz="1600" dirty="0"/>
              <a:t>dataset to explain surprising findings. </a:t>
            </a:r>
          </a:p>
        </p:txBody>
      </p:sp>
      <p:sp>
        <p:nvSpPr>
          <p:cNvPr id="2" name="Date Placeholder 1"/>
          <p:cNvSpPr>
            <a:spLocks noGrp="1"/>
          </p:cNvSpPr>
          <p:nvPr>
            <p:ph type="dt" sz="half" idx="10"/>
          </p:nvPr>
        </p:nvSpPr>
        <p:spPr/>
        <p:txBody>
          <a:bodyPr/>
          <a:lstStyle/>
          <a:p>
            <a:fld id="{FB01DE9F-5281-A646-AF79-C439D466A815}" type="datetime1">
              <a:rPr lang="en-US" smtClean="0"/>
              <a:t>1/28/20</a:t>
            </a:fld>
            <a:endParaRPr lang="en-US"/>
          </a:p>
        </p:txBody>
      </p:sp>
      <p:sp>
        <p:nvSpPr>
          <p:cNvPr id="6" name="Slide Number Placeholder 5"/>
          <p:cNvSpPr>
            <a:spLocks noGrp="1"/>
          </p:cNvSpPr>
          <p:nvPr>
            <p:ph type="sldNum" sz="quarter" idx="12"/>
          </p:nvPr>
        </p:nvSpPr>
        <p:spPr/>
        <p:txBody>
          <a:bodyPr/>
          <a:lstStyle/>
          <a:p>
            <a:fld id="{A86DC3C0-80BF-FC4D-BE0C-25AD1038F306}" type="slidenum">
              <a:rPr lang="en-US" smtClean="0"/>
              <a:t>2</a:t>
            </a:fld>
            <a:endParaRPr lang="en-US"/>
          </a:p>
        </p:txBody>
      </p:sp>
      <p:pic>
        <p:nvPicPr>
          <p:cNvPr id="4" name="Picture 3" descr="Screen Shot 2018-01-30 at 10.14.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692" y="1096963"/>
            <a:ext cx="4127041" cy="5029200"/>
          </a:xfrm>
          <a:prstGeom prst="rect">
            <a:avLst/>
          </a:prstGeom>
        </p:spPr>
      </p:pic>
    </p:spTree>
    <p:extLst>
      <p:ext uri="{BB962C8B-B14F-4D97-AF65-F5344CB8AC3E}">
        <p14:creationId xmlns:p14="http://schemas.microsoft.com/office/powerpoint/2010/main" val="47361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r>
              <a:rPr lang="en-US" sz="2200" b="1" dirty="0">
                <a:solidFill>
                  <a:schemeClr val="accent1"/>
                </a:solidFill>
              </a:rPr>
              <a:t>Thoughts on analysis approaches: </a:t>
            </a:r>
            <a:r>
              <a:rPr lang="en-US" sz="2000" b="1" dirty="0"/>
              <a:t>  </a:t>
            </a:r>
          </a:p>
          <a:p>
            <a:pPr marL="0" indent="0">
              <a:buNone/>
            </a:pPr>
            <a:endParaRPr lang="en-US" sz="1200" dirty="0"/>
          </a:p>
          <a:p>
            <a:pPr marL="457200" indent="-457200">
              <a:buAutoNum type="alphaLcParenR"/>
            </a:pPr>
            <a:r>
              <a:rPr lang="en-US" sz="2000" b="1" dirty="0"/>
              <a:t>Chi-squared test: </a:t>
            </a:r>
          </a:p>
          <a:p>
            <a:pPr marL="0" indent="0">
              <a:buNone/>
            </a:pPr>
            <a:r>
              <a:rPr lang="en-US" sz="2000" dirty="0"/>
              <a:t>This analyzes units of observation without accounting for nesting within districts. </a:t>
            </a:r>
            <a:r>
              <a:rPr lang="en-US" sz="1800" i="1" dirty="0">
                <a:solidFill>
                  <a:srgbClr val="0000FF"/>
                </a:solidFill>
                <a:sym typeface="Wingdings"/>
              </a:rPr>
              <a:t> Do we want to make inferences at the PPT or at the cluster level? </a:t>
            </a:r>
            <a:r>
              <a:rPr lang="en-US" sz="2000" dirty="0"/>
              <a:t> </a:t>
            </a:r>
          </a:p>
          <a:p>
            <a:pPr marL="0" indent="0">
              <a:buNone/>
            </a:pPr>
            <a:endParaRPr lang="en-US" sz="1200" dirty="0"/>
          </a:p>
          <a:p>
            <a:pPr marL="0" indent="-457200">
              <a:buNone/>
            </a:pPr>
            <a:r>
              <a:rPr lang="en-US" sz="2000" b="1" dirty="0"/>
              <a:t>b)    2-sample t-test: </a:t>
            </a:r>
          </a:p>
          <a:p>
            <a:pPr marL="0" indent="0">
              <a:buNone/>
            </a:pPr>
            <a:r>
              <a:rPr lang="en-US" sz="2000" dirty="0"/>
              <a:t>Thanks to balanced study design and complete data, the simple t-test </a:t>
            </a:r>
            <a:r>
              <a:rPr lang="mr-IN" sz="2000" dirty="0"/>
              <a:t>–</a:t>
            </a:r>
            <a:r>
              <a:rPr lang="en-US" sz="2000" dirty="0"/>
              <a:t> with allowance for cluster-level data and unequal SD between arms, via modified </a:t>
            </a:r>
            <a:r>
              <a:rPr lang="en-US" sz="2000" dirty="0" err="1"/>
              <a:t>d.f.</a:t>
            </a:r>
            <a:r>
              <a:rPr lang="en-US" sz="2000" dirty="0"/>
              <a:t> </a:t>
            </a:r>
            <a:r>
              <a:rPr lang="mr-IN" sz="2000" dirty="0"/>
              <a:t>–</a:t>
            </a:r>
            <a:r>
              <a:rPr lang="en-US" sz="2000" dirty="0"/>
              <a:t> is a straightforward, valid ITT analysis. </a:t>
            </a:r>
          </a:p>
          <a:p>
            <a:pPr marL="0" indent="0">
              <a:buNone/>
            </a:pPr>
            <a:endParaRPr lang="en-US" sz="1200" dirty="0"/>
          </a:p>
          <a:p>
            <a:pPr marL="0" indent="0">
              <a:buNone/>
            </a:pPr>
            <a:r>
              <a:rPr lang="en-US" sz="2000" b="1" dirty="0"/>
              <a:t>c)    Generalized linear model: </a:t>
            </a:r>
          </a:p>
          <a:p>
            <a:pPr marL="0" indent="0">
              <a:buNone/>
            </a:pPr>
            <a:r>
              <a:rPr lang="en-US" sz="2000" dirty="0"/>
              <a:t>The GEE model directly accounts for the study design via a nested model. </a:t>
            </a:r>
          </a:p>
          <a:p>
            <a:pPr marL="0" indent="0">
              <a:buNone/>
            </a:pPr>
            <a:r>
              <a:rPr lang="en-US" sz="2000" dirty="0"/>
              <a:t>A drawback is use of a large-sample method when there are only </a:t>
            </a:r>
            <a:r>
              <a:rPr lang="en-US" sz="2000" i="1" dirty="0">
                <a:solidFill>
                  <a:srgbClr val="0000FF"/>
                </a:solidFill>
              </a:rPr>
              <a:t>K</a:t>
            </a:r>
            <a:r>
              <a:rPr lang="en-US" sz="2000" dirty="0"/>
              <a:t>=4 units of randomization per arm.  </a:t>
            </a:r>
          </a:p>
          <a:p>
            <a:pPr marL="0" indent="0">
              <a:buNone/>
            </a:pPr>
            <a:r>
              <a:rPr lang="en-US" sz="2000" dirty="0"/>
              <a:t>This approach would be needed if </a:t>
            </a:r>
            <a:r>
              <a:rPr lang="en-US" sz="2000" i="1" dirty="0">
                <a:solidFill>
                  <a:srgbClr val="0000FF"/>
                </a:solidFill>
              </a:rPr>
              <a:t>m</a:t>
            </a:r>
            <a:r>
              <a:rPr lang="en-US" sz="2000" dirty="0"/>
              <a:t> varies or to adjust for covariates. </a:t>
            </a:r>
          </a:p>
          <a:p>
            <a:pPr marL="0" indent="0">
              <a:buNone/>
            </a:pPr>
            <a:endParaRPr lang="en-US" sz="1300" dirty="0"/>
          </a:p>
          <a:p>
            <a:pPr marL="0" indent="0">
              <a:lnSpc>
                <a:spcPct val="80000"/>
              </a:lnSpc>
              <a:buFont typeface="Wingdings" pitchFamily="2" charset="2"/>
              <a:buNone/>
            </a:pPr>
            <a:endParaRPr lang="en-US" sz="2000" dirty="0"/>
          </a:p>
        </p:txBody>
      </p:sp>
      <p:sp>
        <p:nvSpPr>
          <p:cNvPr id="4" name="Date Placeholder 3"/>
          <p:cNvSpPr>
            <a:spLocks noGrp="1"/>
          </p:cNvSpPr>
          <p:nvPr>
            <p:ph type="dt" sz="half" idx="10"/>
          </p:nvPr>
        </p:nvSpPr>
        <p:spPr/>
        <p:txBody>
          <a:bodyPr/>
          <a:lstStyle/>
          <a:p>
            <a:fld id="{5273612E-07EC-EB46-B292-9E641DDC1A03}"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20</a:t>
            </a:fld>
            <a:endParaRPr lang="en-US"/>
          </a:p>
        </p:txBody>
      </p:sp>
    </p:spTree>
    <p:extLst>
      <p:ext uri="{BB962C8B-B14F-4D97-AF65-F5344CB8AC3E}">
        <p14:creationId xmlns:p14="http://schemas.microsoft.com/office/powerpoint/2010/main" val="358365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r>
              <a:rPr lang="en-US" sz="2000" b="1" dirty="0">
                <a:solidFill>
                  <a:schemeClr val="accent1"/>
                </a:solidFill>
              </a:rPr>
              <a:t>Implications for CRT Sample-size Calculations </a:t>
            </a:r>
            <a:r>
              <a:rPr lang="en-US" sz="2000" b="1" dirty="0"/>
              <a:t> </a:t>
            </a:r>
          </a:p>
          <a:p>
            <a:pPr marL="0" indent="0">
              <a:buNone/>
            </a:pPr>
            <a:endParaRPr lang="en-US" sz="2000" dirty="0"/>
          </a:p>
          <a:p>
            <a:pPr marL="457200" indent="-457200">
              <a:buAutoNum type="alphaLcParenR"/>
            </a:pPr>
            <a:r>
              <a:rPr lang="en-US" sz="2000" b="1" dirty="0"/>
              <a:t>Chi-squared test: </a:t>
            </a:r>
          </a:p>
          <a:p>
            <a:pPr marL="0" indent="0">
              <a:buNone/>
            </a:pPr>
            <a:r>
              <a:rPr lang="en-US" sz="2000" dirty="0"/>
              <a:t>Assuming random samples of </a:t>
            </a:r>
            <a:r>
              <a:rPr lang="en-US" sz="2000" b="1" i="1" dirty="0">
                <a:solidFill>
                  <a:srgbClr val="0000FF"/>
                </a:solidFill>
              </a:rPr>
              <a:t>n</a:t>
            </a:r>
            <a:r>
              <a:rPr lang="en-US" sz="2000" dirty="0"/>
              <a:t>=4,000 PPTs per arm led to a more precise comparison (smaller variance; smaller p-value </a:t>
            </a:r>
            <a:r>
              <a:rPr lang="en-US" sz="2000" dirty="0">
                <a:sym typeface="Wingdings"/>
              </a:rPr>
              <a:t> type-1 error!</a:t>
            </a:r>
            <a:r>
              <a:rPr lang="en-US" sz="2000" dirty="0"/>
              <a:t>) than other two methods. </a:t>
            </a:r>
          </a:p>
          <a:p>
            <a:pPr marL="0" indent="0">
              <a:buNone/>
            </a:pPr>
            <a:r>
              <a:rPr lang="en-US" sz="2000" i="1" dirty="0">
                <a:sym typeface="Wingdings"/>
              </a:rPr>
              <a:t> Needing to account for both within- and between-cluster variance means that CRTs have larger sample size than individually-randomized trials (RCTs). </a:t>
            </a:r>
            <a:r>
              <a:rPr lang="en-US" sz="2000" i="1" dirty="0"/>
              <a:t> </a:t>
            </a:r>
          </a:p>
          <a:p>
            <a:pPr marL="0" indent="0">
              <a:buNone/>
            </a:pPr>
            <a:endParaRPr lang="en-US" sz="2000" i="1" dirty="0"/>
          </a:p>
          <a:p>
            <a:pPr marL="0" indent="-457200">
              <a:buNone/>
            </a:pPr>
            <a:r>
              <a:rPr lang="en-US" sz="2000" b="1" dirty="0"/>
              <a:t>b)    2-sample t-test: </a:t>
            </a:r>
          </a:p>
          <a:p>
            <a:pPr marL="0" indent="0">
              <a:buNone/>
            </a:pPr>
            <a:r>
              <a:rPr lang="en-US" sz="2000" dirty="0"/>
              <a:t>Balanced</a:t>
            </a:r>
            <a:r>
              <a:rPr lang="en-US" sz="2000" b="1" i="1" dirty="0">
                <a:solidFill>
                  <a:srgbClr val="0000FF"/>
                </a:solidFill>
              </a:rPr>
              <a:t> m </a:t>
            </a:r>
            <a:r>
              <a:rPr lang="en-US" sz="2000" i="1" dirty="0">
                <a:solidFill>
                  <a:srgbClr val="0000FF"/>
                </a:solidFill>
              </a:rPr>
              <a:t>and </a:t>
            </a:r>
            <a:r>
              <a:rPr lang="en-US" sz="2000" b="1" i="1" dirty="0">
                <a:solidFill>
                  <a:srgbClr val="0000FF"/>
                </a:solidFill>
              </a:rPr>
              <a:t>k</a:t>
            </a:r>
            <a:r>
              <a:rPr lang="en-US" sz="2000" dirty="0"/>
              <a:t>, and complete data allow simple analyses of cluster-level summary data. </a:t>
            </a:r>
          </a:p>
          <a:p>
            <a:pPr marL="0" indent="0">
              <a:buNone/>
            </a:pPr>
            <a:r>
              <a:rPr lang="en-US" sz="2000" i="1" dirty="0">
                <a:solidFill>
                  <a:srgbClr val="0000FF"/>
                </a:solidFill>
                <a:sym typeface="Wingdings"/>
              </a:rPr>
              <a:t> If inferences at the cluster level are desired, the “usual” sample-size calculation can be performed, substituting clusters for individuals.  </a:t>
            </a:r>
            <a:endParaRPr lang="en-US" sz="2000" dirty="0">
              <a:solidFill>
                <a:srgbClr val="0000FF"/>
              </a:solidFill>
            </a:endParaRPr>
          </a:p>
          <a:p>
            <a:pPr marL="0" indent="0">
              <a:buNone/>
            </a:pPr>
            <a:endParaRPr lang="en-US" sz="1400" dirty="0"/>
          </a:p>
        </p:txBody>
      </p:sp>
      <p:sp>
        <p:nvSpPr>
          <p:cNvPr id="4" name="Date Placeholder 3"/>
          <p:cNvSpPr>
            <a:spLocks noGrp="1"/>
          </p:cNvSpPr>
          <p:nvPr>
            <p:ph type="dt" sz="half" idx="10"/>
          </p:nvPr>
        </p:nvSpPr>
        <p:spPr/>
        <p:txBody>
          <a:bodyPr/>
          <a:lstStyle/>
          <a:p>
            <a:fld id="{748A983D-54B0-5A4E-8F57-BB4E80BB0F4A}"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21</a:t>
            </a:fld>
            <a:endParaRPr lang="en-US"/>
          </a:p>
        </p:txBody>
      </p:sp>
    </p:spTree>
    <p:extLst>
      <p:ext uri="{BB962C8B-B14F-4D97-AF65-F5344CB8AC3E}">
        <p14:creationId xmlns:p14="http://schemas.microsoft.com/office/powerpoint/2010/main" val="414400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a:bodyPr>
          <a:lstStyle/>
          <a:p>
            <a:pPr marL="0" indent="0">
              <a:buNone/>
            </a:pPr>
            <a:r>
              <a:rPr lang="en-US" sz="2400" b="1" dirty="0">
                <a:solidFill>
                  <a:schemeClr val="accent1"/>
                </a:solidFill>
              </a:rPr>
              <a:t>Summary of Methods for CRT Sample-size Calculations </a:t>
            </a:r>
            <a:r>
              <a:rPr lang="en-US" sz="2400" b="1" dirty="0"/>
              <a:t>  </a:t>
            </a:r>
          </a:p>
          <a:p>
            <a:pPr marL="0" indent="0">
              <a:buNone/>
            </a:pPr>
            <a:endParaRPr lang="en-US" sz="1600" dirty="0"/>
          </a:p>
          <a:p>
            <a:pPr marL="0" indent="0">
              <a:buNone/>
            </a:pPr>
            <a:r>
              <a:rPr lang="en-US" sz="1800" b="1" dirty="0"/>
              <a:t>Steps used above: </a:t>
            </a:r>
          </a:p>
          <a:p>
            <a:pPr marL="857250" lvl="1" indent="-457200">
              <a:buFont typeface="+mj-lt"/>
              <a:buAutoNum type="arabicPeriod"/>
            </a:pPr>
            <a:r>
              <a:rPr lang="en-US" sz="1700" dirty="0"/>
              <a:t>Calculate </a:t>
            </a:r>
            <a:r>
              <a:rPr lang="en-US" sz="1700" i="1" dirty="0" err="1">
                <a:solidFill>
                  <a:srgbClr val="0000FF"/>
                </a:solidFill>
              </a:rPr>
              <a:t>n</a:t>
            </a:r>
            <a:r>
              <a:rPr lang="en-US" sz="1700" i="1" baseline="-25000" dirty="0" err="1">
                <a:solidFill>
                  <a:srgbClr val="0000FF"/>
                </a:solidFill>
              </a:rPr>
              <a:t>I</a:t>
            </a:r>
            <a:r>
              <a:rPr lang="en-US" sz="1700" dirty="0">
                <a:solidFill>
                  <a:srgbClr val="0000FF"/>
                </a:solidFill>
              </a:rPr>
              <a:t> v</a:t>
            </a:r>
            <a:r>
              <a:rPr lang="en-US" sz="1700" dirty="0"/>
              <a:t>ia usual approach. </a:t>
            </a:r>
          </a:p>
          <a:p>
            <a:pPr marL="857250" lvl="1" indent="-457200">
              <a:buFont typeface="+mj-lt"/>
              <a:buAutoNum type="arabicPeriod"/>
            </a:pPr>
            <a:r>
              <a:rPr lang="en-US" sz="1700" dirty="0"/>
              <a:t>Find </a:t>
            </a:r>
            <a:r>
              <a:rPr lang="en-US" sz="1700" i="1" dirty="0" err="1">
                <a:solidFill>
                  <a:srgbClr val="0000FF"/>
                </a:solidFill>
              </a:rPr>
              <a:t>ρ</a:t>
            </a:r>
            <a:r>
              <a:rPr lang="en-US" sz="1700" dirty="0"/>
              <a:t>.  Choose </a:t>
            </a:r>
            <a:r>
              <a:rPr lang="en-US" sz="1700" i="1" dirty="0">
                <a:solidFill>
                  <a:srgbClr val="0000FF"/>
                </a:solidFill>
              </a:rPr>
              <a:t>m</a:t>
            </a:r>
            <a:r>
              <a:rPr lang="en-US" sz="1700" dirty="0"/>
              <a:t>.  </a:t>
            </a:r>
          </a:p>
          <a:p>
            <a:pPr marL="857250" lvl="1" indent="-457200">
              <a:buFont typeface="+mj-lt"/>
              <a:buAutoNum type="arabicPeriod"/>
            </a:pPr>
            <a:r>
              <a:rPr lang="en-US" sz="1700" dirty="0"/>
              <a:t>Calculate </a:t>
            </a:r>
            <a:r>
              <a:rPr lang="en-US" sz="1700" i="1" dirty="0">
                <a:solidFill>
                  <a:srgbClr val="0000FF"/>
                </a:solidFill>
              </a:rPr>
              <a:t>DE </a:t>
            </a:r>
            <a:r>
              <a:rPr lang="en-US" sz="1700" dirty="0"/>
              <a:t> then </a:t>
            </a:r>
            <a:r>
              <a:rPr lang="en-US" sz="1700" i="1" dirty="0">
                <a:solidFill>
                  <a:srgbClr val="0000FF"/>
                </a:solidFill>
              </a:rPr>
              <a:t>N</a:t>
            </a:r>
            <a:r>
              <a:rPr lang="en-US" sz="1700" i="1" baseline="-25000" dirty="0">
                <a:solidFill>
                  <a:srgbClr val="0000FF"/>
                </a:solidFill>
              </a:rPr>
              <a:t>C</a:t>
            </a:r>
            <a:r>
              <a:rPr lang="en-US" sz="1700" i="1" dirty="0">
                <a:solidFill>
                  <a:srgbClr val="0000FF"/>
                </a:solidFill>
              </a:rPr>
              <a:t> = N</a:t>
            </a:r>
            <a:r>
              <a:rPr lang="en-US" sz="1700" i="1" baseline="-25000" dirty="0">
                <a:solidFill>
                  <a:srgbClr val="0000FF"/>
                </a:solidFill>
              </a:rPr>
              <a:t>I</a:t>
            </a:r>
            <a:r>
              <a:rPr lang="en-US" sz="1700" i="1" dirty="0">
                <a:solidFill>
                  <a:srgbClr val="0000FF"/>
                </a:solidFill>
              </a:rPr>
              <a:t> * DE </a:t>
            </a:r>
            <a:r>
              <a:rPr lang="en-US" sz="1700" dirty="0"/>
              <a:t>.  Solve for </a:t>
            </a:r>
            <a:r>
              <a:rPr lang="en-US" sz="1700" i="1" dirty="0">
                <a:solidFill>
                  <a:srgbClr val="0000FF"/>
                </a:solidFill>
              </a:rPr>
              <a:t>K = N</a:t>
            </a:r>
            <a:r>
              <a:rPr lang="en-US" sz="1700" i="1" baseline="-25000" dirty="0">
                <a:solidFill>
                  <a:srgbClr val="0000FF"/>
                </a:solidFill>
              </a:rPr>
              <a:t>C </a:t>
            </a:r>
            <a:r>
              <a:rPr lang="en-US" sz="1700" i="1" dirty="0">
                <a:solidFill>
                  <a:srgbClr val="0000FF"/>
                </a:solidFill>
              </a:rPr>
              <a:t>/ m</a:t>
            </a:r>
            <a:r>
              <a:rPr lang="en-US" sz="1700" dirty="0">
                <a:solidFill>
                  <a:srgbClr val="0000FF"/>
                </a:solidFill>
              </a:rPr>
              <a:t>. </a:t>
            </a:r>
          </a:p>
          <a:p>
            <a:pPr marL="857250" lvl="1" indent="-457200">
              <a:buFont typeface="+mj-lt"/>
              <a:buAutoNum type="arabicPeriod"/>
            </a:pPr>
            <a:r>
              <a:rPr lang="en-US" sz="1700" dirty="0"/>
              <a:t>Solve for </a:t>
            </a:r>
            <a:r>
              <a:rPr lang="en-US" sz="1700" i="1" dirty="0" err="1">
                <a:solidFill>
                  <a:srgbClr val="0000FF"/>
                </a:solidFill>
              </a:rPr>
              <a:t>k</a:t>
            </a:r>
            <a:r>
              <a:rPr lang="en-US" sz="1700" i="1" baseline="-25000" dirty="0" err="1">
                <a:solidFill>
                  <a:srgbClr val="0000FF"/>
                </a:solidFill>
              </a:rPr>
              <a:t>S</a:t>
            </a:r>
            <a:r>
              <a:rPr lang="en-US" sz="1700" dirty="0"/>
              <a:t> and </a:t>
            </a:r>
            <a:r>
              <a:rPr lang="en-US" sz="1700" i="1" dirty="0" err="1">
                <a:solidFill>
                  <a:srgbClr val="0000FF"/>
                </a:solidFill>
              </a:rPr>
              <a:t>k</a:t>
            </a:r>
            <a:r>
              <a:rPr lang="en-US" sz="1700" i="1" baseline="-25000" dirty="0" err="1">
                <a:solidFill>
                  <a:srgbClr val="0000FF"/>
                </a:solidFill>
              </a:rPr>
              <a:t>T</a:t>
            </a:r>
            <a:r>
              <a:rPr lang="en-US" sz="1700" dirty="0"/>
              <a:t>, given </a:t>
            </a:r>
            <a:r>
              <a:rPr lang="en-US" sz="1700"/>
              <a:t>allocation ratio. </a:t>
            </a:r>
            <a:endParaRPr lang="en-US" sz="1700" dirty="0"/>
          </a:p>
          <a:p>
            <a:pPr marL="400050" lvl="1" indent="0">
              <a:buNone/>
            </a:pPr>
            <a:endParaRPr lang="en-US" sz="1700" dirty="0"/>
          </a:p>
          <a:p>
            <a:pPr marL="0" indent="0">
              <a:buNone/>
            </a:pPr>
            <a:r>
              <a:rPr lang="en-US" sz="2000" dirty="0"/>
              <a:t> </a:t>
            </a:r>
            <a:r>
              <a:rPr lang="en-US" sz="1800" dirty="0"/>
              <a:t>When the number of units of randomization, </a:t>
            </a:r>
            <a:r>
              <a:rPr lang="en-US" sz="1800" i="1" dirty="0">
                <a:solidFill>
                  <a:srgbClr val="0000FF"/>
                </a:solidFill>
              </a:rPr>
              <a:t>K</a:t>
            </a:r>
            <a:r>
              <a:rPr lang="en-US" sz="1800" dirty="0"/>
              <a:t>, is limited, </a:t>
            </a:r>
          </a:p>
          <a:p>
            <a:pPr>
              <a:buFontTx/>
              <a:buChar char="•"/>
            </a:pPr>
            <a:r>
              <a:rPr lang="en-US" sz="1800" dirty="0"/>
              <a:t>Arms could differ by chance imbalances; little opportunity to adjust via analysis.   </a:t>
            </a:r>
          </a:p>
          <a:p>
            <a:pPr>
              <a:buFontTx/>
              <a:buChar char="•"/>
            </a:pPr>
            <a:r>
              <a:rPr lang="en-US" sz="1800" dirty="0"/>
              <a:t>External generalizability and credibility diminish. </a:t>
            </a:r>
          </a:p>
        </p:txBody>
      </p:sp>
      <p:sp>
        <p:nvSpPr>
          <p:cNvPr id="4" name="Date Placeholder 3"/>
          <p:cNvSpPr>
            <a:spLocks noGrp="1"/>
          </p:cNvSpPr>
          <p:nvPr>
            <p:ph type="dt" sz="half" idx="10"/>
          </p:nvPr>
        </p:nvSpPr>
        <p:spPr/>
        <p:txBody>
          <a:bodyPr/>
          <a:lstStyle/>
          <a:p>
            <a:fld id="{CDB1663B-5CA1-2B47-B65D-8C5D1055EF69}"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22</a:t>
            </a:fld>
            <a:endParaRPr lang="en-US"/>
          </a:p>
        </p:txBody>
      </p:sp>
    </p:spTree>
    <p:extLst>
      <p:ext uri="{BB962C8B-B14F-4D97-AF65-F5344CB8AC3E}">
        <p14:creationId xmlns:p14="http://schemas.microsoft.com/office/powerpoint/2010/main" val="81721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fontScale="47500" lnSpcReduction="20000"/>
          </a:bodyPr>
          <a:lstStyle/>
          <a:p>
            <a:pPr marL="0" indent="0" algn="ctr">
              <a:buNone/>
            </a:pPr>
            <a:r>
              <a:rPr lang="en-US" sz="4400" dirty="0">
                <a:solidFill>
                  <a:schemeClr val="accent2"/>
                </a:solidFill>
              </a:rPr>
              <a:t>Jan 28 – </a:t>
            </a:r>
            <a:r>
              <a:rPr lang="en-US" sz="4400" dirty="0">
                <a:solidFill>
                  <a:srgbClr val="C0504D"/>
                </a:solidFill>
              </a:rPr>
              <a:t>Cluster Randomized Trials (CRT)</a:t>
            </a:r>
            <a:endParaRPr lang="en-US" sz="4400" i="1" dirty="0">
              <a:solidFill>
                <a:srgbClr val="C0504D"/>
              </a:solidFill>
            </a:endParaRPr>
          </a:p>
          <a:p>
            <a:pPr marL="0" indent="0">
              <a:buNone/>
            </a:pPr>
            <a:endParaRPr lang="en-US" sz="1700" dirty="0">
              <a:effectLst/>
            </a:endParaRPr>
          </a:p>
          <a:p>
            <a:pPr marL="0" indent="0">
              <a:buNone/>
            </a:pPr>
            <a:r>
              <a:rPr lang="en-US" sz="3400" dirty="0">
                <a:effectLst/>
              </a:rPr>
              <a:t>Lecture reference</a:t>
            </a:r>
            <a:r>
              <a:rPr lang="en-US" sz="3400" dirty="0" smtClean="0">
                <a:effectLst/>
              </a:rPr>
              <a:t>:</a:t>
            </a:r>
            <a:endParaRPr lang="en-US" sz="3400" dirty="0">
              <a:effectLst/>
            </a:endParaRPr>
          </a:p>
          <a:p>
            <a:pPr marL="400050" lvl="1" indent="0">
              <a:spcBef>
                <a:spcPts val="0"/>
              </a:spcBef>
              <a:buNone/>
            </a:pPr>
            <a:r>
              <a:rPr lang="en-US" sz="3400" dirty="0" err="1"/>
              <a:t>Gao</a:t>
            </a:r>
            <a:r>
              <a:rPr lang="en-US" sz="3400" dirty="0"/>
              <a:t> F, Earnest A, </a:t>
            </a:r>
            <a:r>
              <a:rPr lang="en-US" sz="3400" dirty="0" err="1"/>
              <a:t>Matchar</a:t>
            </a:r>
            <a:r>
              <a:rPr lang="en-US" sz="3400" dirty="0"/>
              <a:t> DB, Campbell MJ, </a:t>
            </a:r>
            <a:r>
              <a:rPr lang="en-US" sz="3400" dirty="0" err="1"/>
              <a:t>Machin</a:t>
            </a:r>
            <a:r>
              <a:rPr lang="en-US" sz="3400" dirty="0"/>
              <a:t> D. Sample size calculations for the design of cluster randomized trials: A summary of methodology. </a:t>
            </a:r>
            <a:r>
              <a:rPr lang="en-US" sz="3400" dirty="0" err="1"/>
              <a:t>Contem</a:t>
            </a:r>
            <a:r>
              <a:rPr lang="en-US" sz="3400" dirty="0"/>
              <a:t> </a:t>
            </a:r>
            <a:r>
              <a:rPr lang="en-US" sz="3400" dirty="0" err="1"/>
              <a:t>Clin</a:t>
            </a:r>
            <a:r>
              <a:rPr lang="en-US" sz="3400" dirty="0"/>
              <a:t> Trials. 2015 May;42:41-50</a:t>
            </a:r>
            <a:r>
              <a:rPr lang="en-US" sz="3400" dirty="0" smtClean="0"/>
              <a:t>.  </a:t>
            </a:r>
            <a:r>
              <a:rPr lang="en-US" sz="3400" dirty="0" smtClean="0">
                <a:solidFill>
                  <a:schemeClr val="accent1"/>
                </a:solidFill>
              </a:rPr>
              <a:t>https</a:t>
            </a:r>
            <a:r>
              <a:rPr lang="en-US" sz="3400" dirty="0">
                <a:solidFill>
                  <a:schemeClr val="accent1"/>
                </a:solidFill>
              </a:rPr>
              <a:t>://</a:t>
            </a:r>
            <a:r>
              <a:rPr lang="en-US" sz="3400" dirty="0" err="1">
                <a:solidFill>
                  <a:schemeClr val="accent1"/>
                </a:solidFill>
              </a:rPr>
              <a:t>doi</a:t>
            </a:r>
            <a:r>
              <a:rPr lang="en-US" sz="3400" dirty="0">
                <a:solidFill>
                  <a:schemeClr val="accent1"/>
                </a:solidFill>
              </a:rPr>
              <a:t>: 10.1016/j.cct.2015.02.011. </a:t>
            </a:r>
            <a:endParaRPr lang="en-US" sz="3400" dirty="0">
              <a:solidFill>
                <a:schemeClr val="accent1"/>
              </a:solidFill>
              <a:effectLst/>
            </a:endParaRPr>
          </a:p>
          <a:p>
            <a:pPr marL="0" indent="0">
              <a:buNone/>
            </a:pPr>
            <a:endParaRPr lang="en-US" sz="3600" dirty="0"/>
          </a:p>
          <a:p>
            <a:pPr marL="0" indent="0">
              <a:buNone/>
            </a:pPr>
            <a:r>
              <a:rPr lang="en-US" sz="3800" b="1" dirty="0">
                <a:effectLst/>
              </a:rPr>
              <a:t>Features of CRTs</a:t>
            </a:r>
            <a:r>
              <a:rPr lang="en-US" sz="3800" dirty="0">
                <a:effectLst/>
              </a:rPr>
              <a:t>:  </a:t>
            </a:r>
          </a:p>
          <a:p>
            <a:pPr>
              <a:buFontTx/>
              <a:buChar char="•"/>
            </a:pPr>
            <a:r>
              <a:rPr lang="en-US" sz="3800" u="sng" dirty="0"/>
              <a:t>Experimental unit</a:t>
            </a:r>
            <a:r>
              <a:rPr lang="en-US" sz="3800" dirty="0"/>
              <a:t> = Unit of randomization &amp; intervention exposure</a:t>
            </a:r>
          </a:p>
          <a:p>
            <a:pPr>
              <a:buFontTx/>
              <a:buChar char="•"/>
            </a:pPr>
            <a:r>
              <a:rPr lang="en-US" sz="3800" u="sng" dirty="0"/>
              <a:t>Observational unit</a:t>
            </a:r>
            <a:r>
              <a:rPr lang="en-US" sz="3800" dirty="0"/>
              <a:t> = Unit of outcome measurement</a:t>
            </a:r>
          </a:p>
          <a:p>
            <a:pPr marL="0" indent="0">
              <a:buNone/>
            </a:pPr>
            <a:r>
              <a:rPr lang="en-US" sz="3800" dirty="0">
                <a:sym typeface="Wingdings"/>
              </a:rPr>
              <a:t>	</a:t>
            </a:r>
          </a:p>
          <a:p>
            <a:pPr>
              <a:buFont typeface="Wingdings" charset="0"/>
              <a:buChar char="à"/>
            </a:pPr>
            <a:r>
              <a:rPr lang="en-US" sz="3800" dirty="0">
                <a:sym typeface="Wingdings"/>
              </a:rPr>
              <a:t>Unit of randomization differs from unit of analysis:  </a:t>
            </a:r>
            <a:r>
              <a:rPr lang="en-US" sz="3800" dirty="0" err="1">
                <a:sym typeface="Wingdings"/>
              </a:rPr>
              <a:t>Obs</a:t>
            </a:r>
            <a:r>
              <a:rPr lang="en-US" sz="3800" dirty="0">
                <a:sym typeface="Wingdings"/>
              </a:rPr>
              <a:t> units are nested within </a:t>
            </a:r>
            <a:r>
              <a:rPr lang="en-US" sz="3800" dirty="0" err="1">
                <a:sym typeface="Wingdings"/>
              </a:rPr>
              <a:t>Exp</a:t>
            </a:r>
            <a:r>
              <a:rPr lang="en-US" sz="3800" dirty="0">
                <a:sym typeface="Wingdings"/>
              </a:rPr>
              <a:t> units; </a:t>
            </a:r>
            <a:r>
              <a:rPr lang="en-US" sz="3800" dirty="0">
                <a:solidFill>
                  <a:srgbClr val="0000FF"/>
                </a:solidFill>
                <a:sym typeface="Wingdings"/>
              </a:rPr>
              <a:t>Multiple r</a:t>
            </a:r>
            <a:r>
              <a:rPr lang="en-US" sz="3800" dirty="0">
                <a:solidFill>
                  <a:srgbClr val="0000FF"/>
                </a:solidFill>
              </a:rPr>
              <a:t>espondents per cluster </a:t>
            </a:r>
            <a:endParaRPr lang="en-US" sz="3800" dirty="0">
              <a:sym typeface="Wingdings"/>
            </a:endParaRPr>
          </a:p>
          <a:p>
            <a:pPr>
              <a:buFont typeface="Wingdings" charset="0"/>
              <a:buChar char="à"/>
            </a:pPr>
            <a:r>
              <a:rPr lang="en-US" sz="3800" dirty="0">
                <a:sym typeface="Wingdings"/>
              </a:rPr>
              <a:t>Outcomes within clusters are more alike than outcomes from different clusters:  Must account for this </a:t>
            </a:r>
            <a:r>
              <a:rPr lang="en-US" sz="3800" i="1" dirty="0">
                <a:solidFill>
                  <a:schemeClr val="accent2"/>
                </a:solidFill>
                <a:sym typeface="Wingdings"/>
              </a:rPr>
              <a:t>positive correlation </a:t>
            </a:r>
            <a:r>
              <a:rPr lang="en-US" sz="3800" dirty="0">
                <a:sym typeface="Wingdings"/>
              </a:rPr>
              <a:t>at the design stage &amp; the analysis stage. </a:t>
            </a:r>
          </a:p>
          <a:p>
            <a:pPr marL="0" indent="0">
              <a:buNone/>
            </a:pPr>
            <a:endParaRPr lang="en-US" sz="3800" dirty="0">
              <a:sym typeface="Wingdings"/>
            </a:endParaRPr>
          </a:p>
          <a:p>
            <a:pPr>
              <a:buFontTx/>
              <a:buChar char="•"/>
            </a:pPr>
            <a:r>
              <a:rPr lang="en-US" sz="3800" dirty="0">
                <a:sym typeface="Wingdings"/>
              </a:rPr>
              <a:t>All </a:t>
            </a:r>
            <a:r>
              <a:rPr lang="en-US" sz="3800" dirty="0" err="1">
                <a:sym typeface="Wingdings"/>
              </a:rPr>
              <a:t>Exp</a:t>
            </a:r>
            <a:r>
              <a:rPr lang="en-US" sz="3800" dirty="0">
                <a:sym typeface="Wingdings"/>
              </a:rPr>
              <a:t> units per cluster are exposed to the same intervention arm </a:t>
            </a:r>
          </a:p>
          <a:p>
            <a:pPr marL="0" lvl="1" indent="0">
              <a:buNone/>
            </a:pPr>
            <a:r>
              <a:rPr lang="en-US" sz="3800" dirty="0">
                <a:sym typeface="Wingdings"/>
              </a:rPr>
              <a:t>	 Single arm per cluster avoids contamination between exposures</a:t>
            </a:r>
            <a:endParaRPr lang="en-US" sz="3800" b="1" dirty="0">
              <a:solidFill>
                <a:srgbClr val="4F81BD"/>
              </a:solidFill>
              <a:sym typeface="Wingdings"/>
            </a:endParaRPr>
          </a:p>
          <a:p>
            <a:pPr marL="0" lvl="1" indent="0">
              <a:buNone/>
            </a:pPr>
            <a:r>
              <a:rPr lang="en-US" sz="3800" b="1" dirty="0">
                <a:solidFill>
                  <a:srgbClr val="4F81BD"/>
                </a:solidFill>
                <a:sym typeface="Wingdings"/>
              </a:rPr>
              <a:t>	</a:t>
            </a:r>
            <a:r>
              <a:rPr lang="en-US" sz="3800" b="1" dirty="0">
                <a:sym typeface="Wingdings"/>
              </a:rPr>
              <a:t> </a:t>
            </a:r>
            <a:r>
              <a:rPr lang="en-US" sz="3800" dirty="0">
                <a:sym typeface="Wingdings"/>
              </a:rPr>
              <a:t>Generally cannot blind investigators or PPTs to study arm. </a:t>
            </a:r>
          </a:p>
          <a:p>
            <a:pPr marL="0" lvl="1" indent="0">
              <a:buNone/>
            </a:pPr>
            <a:endParaRPr lang="en-US" sz="3800" dirty="0">
              <a:sym typeface="Wingdings"/>
            </a:endParaRPr>
          </a:p>
          <a:p>
            <a:pPr marL="0" lvl="1" indent="0">
              <a:buNone/>
            </a:pPr>
            <a:r>
              <a:rPr lang="en-US" sz="3800" b="1" dirty="0">
                <a:sym typeface="Wingdings"/>
              </a:rPr>
              <a:t>Motivated by practicalities:</a:t>
            </a:r>
            <a:r>
              <a:rPr lang="en-US" sz="3800" dirty="0">
                <a:sym typeface="Wingdings"/>
              </a:rPr>
              <a:t> </a:t>
            </a:r>
            <a:endParaRPr lang="en-US" sz="3800" dirty="0"/>
          </a:p>
          <a:p>
            <a:pPr lvl="1"/>
            <a:r>
              <a:rPr lang="en-US" sz="3400" dirty="0"/>
              <a:t>to avoid contamination </a:t>
            </a:r>
          </a:p>
          <a:p>
            <a:pPr lvl="1"/>
            <a:r>
              <a:rPr lang="en-US" sz="3400" dirty="0"/>
              <a:t>To enhance participation and adherence </a:t>
            </a:r>
          </a:p>
          <a:p>
            <a:pPr lvl="1"/>
            <a:r>
              <a:rPr lang="en-US" sz="3400" dirty="0"/>
              <a:t>for logistic and economic reasons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 name="Date Placeholder 1"/>
          <p:cNvSpPr>
            <a:spLocks noGrp="1"/>
          </p:cNvSpPr>
          <p:nvPr>
            <p:ph type="dt" sz="half" idx="10"/>
          </p:nvPr>
        </p:nvSpPr>
        <p:spPr/>
        <p:txBody>
          <a:bodyPr/>
          <a:lstStyle/>
          <a:p>
            <a:fld id="{7E05509F-F88B-C041-A651-6E4786C6C0BF}" type="datetime1">
              <a:rPr lang="en-US" smtClean="0"/>
              <a:t>1/28/20</a:t>
            </a:fld>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3</a:t>
            </a:fld>
            <a:endParaRPr lang="en-US"/>
          </a:p>
        </p:txBody>
      </p:sp>
    </p:spTree>
    <p:extLst>
      <p:ext uri="{BB962C8B-B14F-4D97-AF65-F5344CB8AC3E}">
        <p14:creationId xmlns:p14="http://schemas.microsoft.com/office/powerpoint/2010/main" val="211674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dirty="0">
                <a:solidFill>
                  <a:schemeClr val="accent2"/>
                </a:solidFill>
              </a:rPr>
              <a:t>Example 1:  </a:t>
            </a:r>
          </a:p>
          <a:p>
            <a:pPr marL="400050" lvl="1" indent="0">
              <a:buNone/>
            </a:pPr>
            <a:r>
              <a:rPr lang="en-US" sz="1500" dirty="0" err="1"/>
              <a:t>Minian</a:t>
            </a:r>
            <a:r>
              <a:rPr lang="en-US" sz="1500" dirty="0"/>
              <a:t> N, et al. Tailored Versus Generic Knowledge Brokering to Integrate Mood Management Into Smoking Cessation Interventions in Primary Care Settings: Protocol for a Cluster Randomized Controlled Trial. </a:t>
            </a:r>
            <a:r>
              <a:rPr lang="en-US" sz="1500" i="1" dirty="0"/>
              <a:t>JMIR Res </a:t>
            </a:r>
            <a:r>
              <a:rPr lang="en-US" sz="1500" i="1" dirty="0" err="1"/>
              <a:t>Protoc</a:t>
            </a:r>
            <a:r>
              <a:rPr lang="en-US" sz="1500" dirty="0"/>
              <a:t>. 2018 Apr 27;7(4):e111. </a:t>
            </a:r>
            <a:r>
              <a:rPr lang="en-US" sz="1500" dirty="0" err="1"/>
              <a:t>doi</a:t>
            </a:r>
            <a:r>
              <a:rPr lang="en-US" sz="1500" dirty="0"/>
              <a:t>: 10.2196/resprot.9715.</a:t>
            </a:r>
          </a:p>
          <a:p>
            <a:pPr marL="0" lvl="1" indent="0">
              <a:buNone/>
            </a:pPr>
            <a:endParaRPr lang="en-US" sz="1200" dirty="0">
              <a:sym typeface="Wingdings"/>
            </a:endParaRPr>
          </a:p>
          <a:p>
            <a:pPr marL="0" lvl="1" indent="0">
              <a:buNone/>
            </a:pPr>
            <a:r>
              <a:rPr lang="en-US" sz="1800" b="1" dirty="0"/>
              <a:t>Objectives</a:t>
            </a:r>
            <a:r>
              <a:rPr lang="en-US" sz="1800" dirty="0"/>
              <a:t>:  To investigate: 1) the effectiveness of generalized, exclusively email-based prompts versus a personalized knowledge broker in implementing mood management interventions; </a:t>
            </a:r>
            <a:r>
              <a:rPr lang="mr-IN" sz="1800" dirty="0"/>
              <a:t>…</a:t>
            </a:r>
            <a:endParaRPr lang="en-US" sz="1800" dirty="0"/>
          </a:p>
          <a:p>
            <a:pPr marL="0" lvl="1" indent="0">
              <a:buNone/>
            </a:pPr>
            <a:r>
              <a:rPr lang="en-US" sz="1800" b="1" dirty="0"/>
              <a:t>Methods</a:t>
            </a:r>
            <a:r>
              <a:rPr lang="en-US" sz="1800" dirty="0"/>
              <a:t>:  </a:t>
            </a:r>
            <a:r>
              <a:rPr lang="mr-IN" sz="1800" dirty="0"/>
              <a:t>…</a:t>
            </a:r>
            <a:r>
              <a:rPr lang="en-US" sz="1800" dirty="0"/>
              <a:t> a cluster randomized controlled trial of Family Health Teams </a:t>
            </a:r>
            <a:r>
              <a:rPr lang="en-US" sz="1800" i="1" dirty="0"/>
              <a:t>[sites; clinics] </a:t>
            </a:r>
            <a:r>
              <a:rPr lang="en-US" sz="1800" dirty="0"/>
              <a:t>participating in the Smoking Treatment for Ontario Patients program. </a:t>
            </a:r>
            <a:r>
              <a:rPr lang="en-US" sz="1800" dirty="0">
                <a:solidFill>
                  <a:srgbClr val="0000FF"/>
                </a:solidFill>
              </a:rPr>
              <a:t>FHTs </a:t>
            </a:r>
            <a:r>
              <a:rPr lang="en-US" sz="1800" i="1" dirty="0">
                <a:solidFill>
                  <a:srgbClr val="0000FF"/>
                </a:solidFill>
              </a:rPr>
              <a:t>[k=128] </a:t>
            </a:r>
            <a:r>
              <a:rPr lang="en-US" sz="1800" dirty="0">
                <a:solidFill>
                  <a:srgbClr val="0000FF"/>
                </a:solidFill>
              </a:rPr>
              <a:t>will be randomly allocated </a:t>
            </a:r>
            <a:r>
              <a:rPr lang="en-US" sz="1800" dirty="0"/>
              <a:t>1:1 to</a:t>
            </a:r>
          </a:p>
          <a:p>
            <a:pPr marL="342900" lvl="1" indent="-342900">
              <a:buFontTx/>
              <a:buChar char="•"/>
            </a:pPr>
            <a:r>
              <a:rPr lang="en-US" sz="1800" dirty="0"/>
              <a:t>(group A) receive generalized messages (related to depression and smoking) exclusively via email, or </a:t>
            </a:r>
          </a:p>
          <a:p>
            <a:pPr marL="342900" lvl="1" indent="-342900">
              <a:buFontTx/>
              <a:buChar char="•"/>
            </a:pPr>
            <a:r>
              <a:rPr lang="en-US" sz="1800" dirty="0"/>
              <a:t>(group B) be assigned a Knowledge Broker (KB) who provides personalized support through phone- and email-based check-ins. </a:t>
            </a:r>
          </a:p>
          <a:p>
            <a:pPr marL="0" lvl="1" indent="0">
              <a:buNone/>
            </a:pPr>
            <a:endParaRPr lang="en-US" sz="1800" dirty="0">
              <a:solidFill>
                <a:srgbClr val="0000FF"/>
              </a:solidFill>
            </a:endParaRPr>
          </a:p>
          <a:p>
            <a:pPr marL="0" lvl="1" indent="0">
              <a:buNone/>
            </a:pPr>
            <a:r>
              <a:rPr lang="en-US" sz="1800" dirty="0">
                <a:solidFill>
                  <a:srgbClr val="0000FF"/>
                </a:solidFill>
              </a:rPr>
              <a:t>The primary outcome, </a:t>
            </a:r>
            <a:r>
              <a:rPr lang="en-US" sz="1800" i="1" dirty="0">
                <a:solidFill>
                  <a:srgbClr val="0000FF"/>
                </a:solidFill>
              </a:rPr>
              <a:t>measured at the site level</a:t>
            </a:r>
            <a:r>
              <a:rPr lang="en-US" sz="1800" dirty="0"/>
              <a:t>, is the proportion of eligible baseline visits that result in the provision of the mood management intervention to patients. </a:t>
            </a:r>
          </a:p>
          <a:p>
            <a:pPr marL="285750" lvl="1">
              <a:buFont typeface="Arial"/>
              <a:buChar char="•"/>
            </a:pPr>
            <a:r>
              <a:rPr lang="en-US" sz="1800" dirty="0"/>
              <a:t>The actual number of eligible trial participants that each clinic will enroll is not directly observable </a:t>
            </a:r>
            <a:r>
              <a:rPr lang="en-US" sz="1800" i="1" dirty="0"/>
              <a:t>a priori</a:t>
            </a:r>
            <a:r>
              <a:rPr lang="en-US" sz="1800" dirty="0"/>
              <a:t>. Proposed enrollment, </a:t>
            </a:r>
            <a:r>
              <a:rPr lang="en-US" sz="1800" i="1" dirty="0"/>
              <a:t>N=1224 </a:t>
            </a:r>
            <a:r>
              <a:rPr lang="en-US" sz="1800" dirty="0"/>
              <a:t>PTs; </a:t>
            </a:r>
            <a:r>
              <a:rPr lang="en-US" sz="1800" i="1" dirty="0">
                <a:sym typeface="Wingdings"/>
              </a:rPr>
              <a:t> m=10</a:t>
            </a:r>
            <a:r>
              <a:rPr lang="en-US" sz="1800" dirty="0">
                <a:sym typeface="Wingdings"/>
              </a:rPr>
              <a:t> per FHT. </a:t>
            </a: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 name="Date Placeholder 1"/>
          <p:cNvSpPr>
            <a:spLocks noGrp="1"/>
          </p:cNvSpPr>
          <p:nvPr>
            <p:ph type="dt" sz="half" idx="10"/>
          </p:nvPr>
        </p:nvSpPr>
        <p:spPr/>
        <p:txBody>
          <a:bodyPr/>
          <a:lstStyle/>
          <a:p>
            <a:fld id="{1447A8A0-15B1-C343-97C1-7240D9383703}" type="datetime1">
              <a:rPr lang="en-US" smtClean="0"/>
              <a:t>1/28/20</a:t>
            </a:fld>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4</a:t>
            </a:fld>
            <a:endParaRPr lang="en-US"/>
          </a:p>
        </p:txBody>
      </p:sp>
    </p:spTree>
    <p:extLst>
      <p:ext uri="{BB962C8B-B14F-4D97-AF65-F5344CB8AC3E}">
        <p14:creationId xmlns:p14="http://schemas.microsoft.com/office/powerpoint/2010/main" val="193417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132"/>
            <a:ext cx="8229600" cy="6175450"/>
          </a:xfrm>
        </p:spPr>
        <p:txBody>
          <a:bodyPr>
            <a:normAutofit/>
          </a:bodyPr>
          <a:lstStyle/>
          <a:p>
            <a:pPr marL="0" indent="0">
              <a:buNone/>
            </a:pPr>
            <a:r>
              <a:rPr lang="en-US" sz="2000" dirty="0">
                <a:solidFill>
                  <a:schemeClr val="accent2"/>
                </a:solidFill>
              </a:rPr>
              <a:t>Example 1:  </a:t>
            </a:r>
          </a:p>
          <a:p>
            <a:pPr marL="400050" lvl="1" indent="0">
              <a:buNone/>
            </a:pPr>
            <a:r>
              <a:rPr lang="en-US" sz="1500" dirty="0" err="1"/>
              <a:t>Minian</a:t>
            </a:r>
            <a:r>
              <a:rPr lang="en-US" sz="1500" dirty="0"/>
              <a:t> N, et al. Tailored Versus Generic Knowledge Brokering to Integrate Mood Management Into Smoking Cessation Interventions in Primary Care Settings: Protocol for a Cluster Randomized Controlled Trial. </a:t>
            </a:r>
            <a:r>
              <a:rPr lang="en-US" sz="1500" i="1" dirty="0"/>
              <a:t>JMIR Res </a:t>
            </a:r>
            <a:r>
              <a:rPr lang="en-US" sz="1500" i="1" dirty="0" err="1"/>
              <a:t>Protoc</a:t>
            </a:r>
            <a:r>
              <a:rPr lang="en-US" sz="1500" dirty="0"/>
              <a:t>. 2018 Apr 27;7(4):e111. </a:t>
            </a:r>
            <a:r>
              <a:rPr lang="en-US" sz="1500" dirty="0" err="1"/>
              <a:t>doi</a:t>
            </a:r>
            <a:r>
              <a:rPr lang="en-US" sz="1500" dirty="0"/>
              <a:t>: 10.2196/resprot.9715.</a:t>
            </a:r>
          </a:p>
          <a:p>
            <a:pPr marL="0" lvl="1" indent="0">
              <a:buNone/>
            </a:pPr>
            <a:endParaRPr lang="en-US" sz="1200" b="1" dirty="0">
              <a:solidFill>
                <a:srgbClr val="4F81BD"/>
              </a:solidFill>
              <a:effectLst/>
            </a:endParaRPr>
          </a:p>
          <a:p>
            <a:pPr marL="0" lvl="1" indent="0">
              <a:buNone/>
            </a:pPr>
            <a:r>
              <a:rPr lang="en-US" sz="1800" b="1" dirty="0">
                <a:solidFill>
                  <a:srgbClr val="4F81BD"/>
                </a:solidFill>
                <a:effectLst/>
              </a:rPr>
              <a:t>Exposure Details:  </a:t>
            </a:r>
          </a:p>
          <a:p>
            <a:pPr>
              <a:buFontTx/>
              <a:buChar char="•"/>
            </a:pPr>
            <a:r>
              <a:rPr lang="en-US" sz="1800" u="sng" dirty="0"/>
              <a:t>Practitioners</a:t>
            </a:r>
            <a:r>
              <a:rPr lang="en-US" sz="1800" dirty="0"/>
              <a:t> from group A will receive one email per month for one year. </a:t>
            </a:r>
          </a:p>
          <a:p>
            <a:pPr>
              <a:buFontTx/>
              <a:buChar char="•"/>
            </a:pPr>
            <a:r>
              <a:rPr lang="en-US" sz="1800" u="sng" dirty="0"/>
              <a:t>Practitioners</a:t>
            </a:r>
            <a:r>
              <a:rPr lang="en-US" sz="1800" dirty="0"/>
              <a:t> from group B will receive individualized support from a KB communicating through interactive technology (</a:t>
            </a:r>
            <a:r>
              <a:rPr lang="en-US" sz="1800" dirty="0" err="1"/>
              <a:t>ie</a:t>
            </a:r>
            <a:r>
              <a:rPr lang="en-US" sz="1800" dirty="0"/>
              <a:t>, Skype) on an as-needed basis. </a:t>
            </a:r>
          </a:p>
          <a:p>
            <a:pPr marL="0" indent="0">
              <a:buNone/>
            </a:pPr>
            <a:r>
              <a:rPr lang="en-US" sz="1800" dirty="0"/>
              <a:t>This pragmatic, cluster trial is designed to evaluate </a:t>
            </a:r>
            <a:r>
              <a:rPr lang="en-US" sz="1800" u="sng" dirty="0"/>
              <a:t>an intervention to change practitioners’ behavior</a:t>
            </a:r>
            <a:r>
              <a:rPr lang="en-US" sz="1800" dirty="0"/>
              <a:t>. </a:t>
            </a:r>
            <a:r>
              <a:rPr lang="en-US" sz="1800" dirty="0">
                <a:solidFill>
                  <a:srgbClr val="C0504D"/>
                </a:solidFill>
              </a:rPr>
              <a:t>Blinding of the clinic through its practitioners </a:t>
            </a:r>
            <a:r>
              <a:rPr lang="en-US" sz="1800" dirty="0"/>
              <a:t>will therefore not be possible as the practitioner will be aware of the presence or absence of the KB. Participating clinics will not be informed of their treatment allocation until the trial begins. </a:t>
            </a:r>
            <a:r>
              <a:rPr lang="en-US" sz="1800" i="1" dirty="0">
                <a:sym typeface="Wingdings"/>
              </a:rPr>
              <a:t> Preliminary accrual of sites?  Simultaneous allocation to arms? </a:t>
            </a:r>
          </a:p>
          <a:p>
            <a:pPr marL="0" indent="0">
              <a:buNone/>
            </a:pPr>
            <a:r>
              <a:rPr lang="en-US" sz="1800" i="1" dirty="0">
                <a:sym typeface="Wingdings"/>
              </a:rPr>
              <a:t> Multiple PCPs per site?  </a:t>
            </a:r>
          </a:p>
          <a:p>
            <a:pPr marL="0" indent="0">
              <a:buNone/>
            </a:pPr>
            <a:endParaRPr lang="en-US" sz="1200" b="1" dirty="0">
              <a:solidFill>
                <a:srgbClr val="4F81BD"/>
              </a:solidFill>
            </a:endParaRPr>
          </a:p>
          <a:p>
            <a:pPr marL="0" lvl="1" indent="0">
              <a:buNone/>
            </a:pPr>
            <a:r>
              <a:rPr lang="en-US" sz="1800" b="1" dirty="0">
                <a:solidFill>
                  <a:srgbClr val="4F81BD"/>
                </a:solidFill>
              </a:rPr>
              <a:t>Outcome Details:  </a:t>
            </a:r>
            <a:endParaRPr lang="en-US" sz="1800" b="1" dirty="0">
              <a:solidFill>
                <a:srgbClr val="4F81BD"/>
              </a:solidFill>
              <a:effectLst/>
            </a:endParaRPr>
          </a:p>
          <a:p>
            <a:pPr marL="0" indent="0">
              <a:buNone/>
            </a:pPr>
            <a:r>
              <a:rPr lang="en-US" sz="1800" u="sng" dirty="0"/>
              <a:t>The primary outcome will be provision of the mood management intervention to eligible patients</a:t>
            </a:r>
            <a:r>
              <a:rPr lang="en-US" sz="1800" dirty="0"/>
              <a:t> upon completion of the STOP smoking cessation program enrollment. </a:t>
            </a:r>
          </a:p>
          <a:p>
            <a:pPr marL="0" indent="0">
              <a:buNone/>
            </a:pPr>
            <a:r>
              <a:rPr lang="en-US" sz="1800" dirty="0">
                <a:solidFill>
                  <a:srgbClr val="C0504D"/>
                </a:solidFill>
              </a:rPr>
              <a:t>Data analysis will be blinded </a:t>
            </a:r>
            <a:r>
              <a:rPr lang="en-US" sz="1800" dirty="0"/>
              <a:t>to treatment allocation.</a:t>
            </a:r>
            <a:endParaRPr lang="en-US" sz="1800" b="1" dirty="0">
              <a:solidFill>
                <a:srgbClr val="4F81BD"/>
              </a:solidFill>
            </a:endParaRPr>
          </a:p>
          <a:p>
            <a:pPr marL="0" indent="0">
              <a:buNone/>
            </a:pPr>
            <a:endParaRPr lang="en-US" sz="1800" b="1" dirty="0">
              <a:solidFill>
                <a:srgbClr val="4F81BD"/>
              </a:solidFill>
              <a:effectLst/>
            </a:endParaRPr>
          </a:p>
          <a:p>
            <a:pPr marL="0" indent="0">
              <a:buNone/>
            </a:pPr>
            <a:endParaRPr lang="en-US" sz="1200" b="1"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 name="Date Placeholder 1"/>
          <p:cNvSpPr>
            <a:spLocks noGrp="1"/>
          </p:cNvSpPr>
          <p:nvPr>
            <p:ph type="dt" sz="half" idx="10"/>
          </p:nvPr>
        </p:nvSpPr>
        <p:spPr/>
        <p:txBody>
          <a:bodyPr/>
          <a:lstStyle/>
          <a:p>
            <a:fld id="{A01AEC23-FDC9-6841-822A-7C449D87604A}" type="datetime1">
              <a:rPr lang="en-US" smtClean="0"/>
              <a:t>1/28/20</a:t>
            </a:fld>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5</a:t>
            </a:fld>
            <a:endParaRPr lang="en-US"/>
          </a:p>
        </p:txBody>
      </p:sp>
    </p:spTree>
    <p:extLst>
      <p:ext uri="{BB962C8B-B14F-4D97-AF65-F5344CB8AC3E}">
        <p14:creationId xmlns:p14="http://schemas.microsoft.com/office/powerpoint/2010/main" val="336897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8190-96BA-304C-95A1-48E37F7390A5}" type="datetime1">
              <a:rPr lang="en-US" smtClean="0"/>
              <a:t>1/28/20</a:t>
            </a:fld>
            <a:endParaRPr lang="en-US"/>
          </a:p>
        </p:txBody>
      </p:sp>
      <p:sp>
        <p:nvSpPr>
          <p:cNvPr id="4" name="Slide Number Placeholder 3"/>
          <p:cNvSpPr>
            <a:spLocks noGrp="1"/>
          </p:cNvSpPr>
          <p:nvPr>
            <p:ph type="sldNum" sz="quarter" idx="12"/>
          </p:nvPr>
        </p:nvSpPr>
        <p:spPr/>
        <p:txBody>
          <a:bodyPr/>
          <a:lstStyle/>
          <a:p>
            <a:fld id="{A86DC3C0-80BF-FC4D-BE0C-25AD1038F306}" type="slidenum">
              <a:rPr lang="en-US" smtClean="0"/>
              <a:t>6</a:t>
            </a:fld>
            <a:endParaRPr lang="en-US"/>
          </a:p>
        </p:txBody>
      </p:sp>
      <p:sp>
        <p:nvSpPr>
          <p:cNvPr id="3" name="Content Placeholder 2"/>
          <p:cNvSpPr>
            <a:spLocks noGrp="1"/>
          </p:cNvSpPr>
          <p:nvPr>
            <p:ph idx="1"/>
          </p:nvPr>
        </p:nvSpPr>
        <p:spPr>
          <a:xfrm>
            <a:off x="457200" y="444499"/>
            <a:ext cx="8229600" cy="5693834"/>
          </a:xfrm>
        </p:spPr>
        <p:txBody>
          <a:bodyPr>
            <a:normAutofit fontScale="92500" lnSpcReduction="10000"/>
          </a:bodyPr>
          <a:lstStyle/>
          <a:p>
            <a:pPr marL="0" indent="0">
              <a:buNone/>
            </a:pPr>
            <a:r>
              <a:rPr lang="en-US" sz="2200" dirty="0">
                <a:solidFill>
                  <a:schemeClr val="accent2"/>
                </a:solidFill>
              </a:rPr>
              <a:t>Example 2:</a:t>
            </a:r>
            <a:r>
              <a:rPr lang="en-US" sz="2200" b="1" dirty="0">
                <a:solidFill>
                  <a:schemeClr val="accent2"/>
                </a:solidFill>
              </a:rPr>
              <a:t>  </a:t>
            </a:r>
            <a:r>
              <a:rPr lang="en-US" sz="2200" b="1" dirty="0">
                <a:solidFill>
                  <a:schemeClr val="accent1"/>
                </a:solidFill>
              </a:rPr>
              <a:t>Compare SOC </a:t>
            </a:r>
            <a:r>
              <a:rPr lang="en-US" sz="2200" b="1" dirty="0" err="1">
                <a:solidFill>
                  <a:schemeClr val="accent1"/>
                </a:solidFill>
              </a:rPr>
              <a:t>vs</a:t>
            </a:r>
            <a:r>
              <a:rPr lang="en-US" sz="2200" b="1" dirty="0">
                <a:solidFill>
                  <a:schemeClr val="accent1"/>
                </a:solidFill>
              </a:rPr>
              <a:t> algorithm-driven management of SBP </a:t>
            </a:r>
          </a:p>
          <a:p>
            <a:pPr marL="0" indent="0">
              <a:buNone/>
            </a:pPr>
            <a:endParaRPr lang="en-US" sz="1200" b="1" dirty="0">
              <a:solidFill>
                <a:schemeClr val="accent1"/>
              </a:solidFill>
            </a:endParaRPr>
          </a:p>
          <a:p>
            <a:pPr marL="0" indent="0">
              <a:buNone/>
            </a:pPr>
            <a:r>
              <a:rPr lang="en-US" sz="2000" b="1" dirty="0"/>
              <a:t>Clusters</a:t>
            </a:r>
            <a:r>
              <a:rPr lang="en-US" sz="2200" dirty="0"/>
              <a:t>:  </a:t>
            </a:r>
            <a:r>
              <a:rPr lang="en-US" sz="1800" dirty="0"/>
              <a:t>Cardiologists at UCSF </a:t>
            </a:r>
            <a:r>
              <a:rPr lang="en-US" sz="1800" dirty="0">
                <a:sym typeface="Wingdings"/>
              </a:rPr>
              <a:t> </a:t>
            </a:r>
            <a:r>
              <a:rPr lang="en-US" sz="1800" i="1" dirty="0">
                <a:solidFill>
                  <a:srgbClr val="0000FF"/>
                </a:solidFill>
                <a:sym typeface="Wingdings"/>
              </a:rPr>
              <a:t>Units randomized to study arms:  K clusters  </a:t>
            </a:r>
            <a:endParaRPr lang="en-US" sz="1800" i="1" dirty="0">
              <a:solidFill>
                <a:srgbClr val="0000FF"/>
              </a:solidFill>
            </a:endParaRPr>
          </a:p>
          <a:p>
            <a:pPr marL="0" indent="0">
              <a:buNone/>
            </a:pPr>
            <a:r>
              <a:rPr lang="en-US" sz="2000" b="1" dirty="0"/>
              <a:t>Eligible patients </a:t>
            </a:r>
            <a:r>
              <a:rPr lang="en-US" sz="1800" dirty="0"/>
              <a:t>have SBP &gt; 150. Each cardiologist cares for ~20 such patients and believes ~16 would consent to participate in an RCT with 12 months’ follow-up.  PPTs will measure and record SBP daily; measurements will be uploaded to EMR. </a:t>
            </a:r>
            <a:r>
              <a:rPr lang="en-US" sz="1800" dirty="0">
                <a:sym typeface="Wingdings"/>
              </a:rPr>
              <a:t> </a:t>
            </a:r>
            <a:r>
              <a:rPr lang="en-US" sz="1800" i="1" dirty="0">
                <a:solidFill>
                  <a:srgbClr val="0000FF"/>
                </a:solidFill>
                <a:sym typeface="Wingdings"/>
              </a:rPr>
              <a:t>Units of observation (m=16 per cluster) </a:t>
            </a:r>
            <a:endParaRPr lang="en-US" sz="1800" i="1" dirty="0">
              <a:solidFill>
                <a:srgbClr val="0000FF"/>
              </a:solidFill>
            </a:endParaRPr>
          </a:p>
          <a:p>
            <a:pPr marL="0" indent="0">
              <a:buNone/>
            </a:pPr>
            <a:endParaRPr lang="en-US" sz="1200" dirty="0"/>
          </a:p>
          <a:p>
            <a:pPr marL="457200" indent="0">
              <a:buNone/>
            </a:pPr>
            <a:r>
              <a:rPr lang="en-US" sz="2000" b="1" dirty="0"/>
              <a:t>Experimental intervention</a:t>
            </a:r>
            <a:r>
              <a:rPr lang="en-US" sz="2200" dirty="0"/>
              <a:t>:  </a:t>
            </a:r>
            <a:r>
              <a:rPr lang="en-US" sz="1800" dirty="0"/>
              <a:t>Based on prediction models, an algorithm will evaluate evolving PPT data and guide the MD on how to treat the individual. </a:t>
            </a:r>
          </a:p>
          <a:p>
            <a:pPr marL="457200" indent="0">
              <a:buNone/>
            </a:pPr>
            <a:r>
              <a:rPr lang="en-US" sz="2000" b="1" dirty="0"/>
              <a:t>Control intervention:</a:t>
            </a:r>
            <a:r>
              <a:rPr lang="en-US" sz="2200" dirty="0"/>
              <a:t>  </a:t>
            </a:r>
            <a:r>
              <a:rPr lang="en-US" sz="1800" dirty="0"/>
              <a:t>MD will treat the individual per best judgment. </a:t>
            </a:r>
            <a:r>
              <a:rPr lang="en-US" sz="2200" dirty="0"/>
              <a:t> </a:t>
            </a:r>
          </a:p>
          <a:p>
            <a:pPr marL="0" indent="0">
              <a:buNone/>
            </a:pPr>
            <a:endParaRPr lang="en-US" sz="1200" dirty="0"/>
          </a:p>
          <a:p>
            <a:pPr marL="0" indent="0">
              <a:buNone/>
            </a:pPr>
            <a:r>
              <a:rPr lang="en-US" sz="2000" b="1" dirty="0"/>
              <a:t>Randomizing by cluster</a:t>
            </a:r>
            <a:r>
              <a:rPr lang="en-US" sz="1800" dirty="0"/>
              <a:t>:  </a:t>
            </a:r>
          </a:p>
          <a:p>
            <a:r>
              <a:rPr lang="en-US" sz="1900" dirty="0"/>
              <a:t>Facilitates capture, intervention, adherence, evaluation of eligible patients.  MDs participate in the RCT as agents of intervention.  Setting is real world. </a:t>
            </a:r>
          </a:p>
          <a:p>
            <a:r>
              <a:rPr lang="en-US" sz="1900" u="sng" dirty="0">
                <a:sym typeface="Wingdings"/>
              </a:rPr>
              <a:t>Outcomes are positively correlated, 0 &lt; </a:t>
            </a:r>
            <a:r>
              <a:rPr lang="en-US" sz="1800" i="1" u="sng" dirty="0" err="1"/>
              <a:t>ρ</a:t>
            </a:r>
            <a:r>
              <a:rPr lang="en-US" sz="1800" i="1" u="sng" dirty="0"/>
              <a:t> </a:t>
            </a:r>
            <a:r>
              <a:rPr lang="en-US" sz="1800" u="sng" dirty="0">
                <a:sym typeface="Wingdings"/>
              </a:rPr>
              <a:t>≤ </a:t>
            </a:r>
            <a:r>
              <a:rPr lang="en-US" sz="1800" i="1" u="sng" dirty="0"/>
              <a:t>1</a:t>
            </a:r>
            <a:r>
              <a:rPr lang="en-US" sz="1900" dirty="0">
                <a:sym typeface="Wingdings"/>
              </a:rPr>
              <a:t>:  </a:t>
            </a:r>
            <a:r>
              <a:rPr lang="en-US" sz="1900" dirty="0"/>
              <a:t>Effects of interventions are more alike within MDs than between MDs</a:t>
            </a:r>
            <a:r>
              <a:rPr lang="en-US" sz="1900" dirty="0">
                <a:sym typeface="Wingdings"/>
              </a:rPr>
              <a:t>. </a:t>
            </a:r>
          </a:p>
          <a:p>
            <a:r>
              <a:rPr lang="en-US" sz="1900" u="sng" dirty="0"/>
              <a:t>Avoids contamination</a:t>
            </a:r>
            <a:r>
              <a:rPr lang="en-US" sz="1900" dirty="0"/>
              <a:t>: MDs who care for PPTs on both study arms could learn the algorithm guidance over time, consciously/unconsciously </a:t>
            </a:r>
            <a:r>
              <a:rPr lang="en-US" sz="1900" dirty="0">
                <a:sym typeface="Wingdings"/>
              </a:rPr>
              <a:t> Over time, </a:t>
            </a:r>
            <a:r>
              <a:rPr lang="en-US" sz="1900" dirty="0"/>
              <a:t>less distinct study arms. </a:t>
            </a:r>
            <a:r>
              <a:rPr lang="en-US" sz="1800" dirty="0"/>
              <a:t>	</a:t>
            </a:r>
            <a:endParaRPr lang="en-US" sz="1500" dirty="0"/>
          </a:p>
        </p:txBody>
      </p:sp>
    </p:spTree>
    <p:extLst>
      <p:ext uri="{BB962C8B-B14F-4D97-AF65-F5344CB8AC3E}">
        <p14:creationId xmlns:p14="http://schemas.microsoft.com/office/powerpoint/2010/main" val="78184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5459413"/>
          </a:xfrm>
        </p:spPr>
        <p:txBody>
          <a:bodyPr>
            <a:normAutofit fontScale="92500" lnSpcReduction="10000"/>
          </a:bodyPr>
          <a:lstStyle/>
          <a:p>
            <a:pPr marL="0" indent="0">
              <a:buNone/>
            </a:pPr>
            <a:r>
              <a:rPr lang="en-US" sz="2200" b="1" dirty="0">
                <a:solidFill>
                  <a:schemeClr val="accent1"/>
                </a:solidFill>
              </a:rPr>
              <a:t>Methods for CRT Sample-size Calculations </a:t>
            </a:r>
            <a:r>
              <a:rPr lang="en-US" sz="2200" b="1" dirty="0"/>
              <a:t>  </a:t>
            </a:r>
          </a:p>
          <a:p>
            <a:pPr marL="0" indent="0">
              <a:buNone/>
            </a:pPr>
            <a:endParaRPr lang="en-US" sz="1300" dirty="0"/>
          </a:p>
          <a:p>
            <a:pPr marL="0" indent="0">
              <a:buNone/>
            </a:pPr>
            <a:r>
              <a:rPr lang="en-US" sz="2000" b="1" dirty="0"/>
              <a:t>Key result :  </a:t>
            </a:r>
            <a:r>
              <a:rPr lang="en-US" sz="2000" dirty="0"/>
              <a:t>We can calculate the sample size for an </a:t>
            </a:r>
            <a:r>
              <a:rPr lang="en-US" sz="2000" i="1" dirty="0">
                <a:sym typeface="Wingdings"/>
              </a:rPr>
              <a:t>individually-randomized trial, </a:t>
            </a:r>
            <a:r>
              <a:rPr lang="en-US" sz="2000" i="1" dirty="0">
                <a:solidFill>
                  <a:srgbClr val="0000FF"/>
                </a:solidFill>
              </a:rPr>
              <a:t>N</a:t>
            </a:r>
            <a:r>
              <a:rPr lang="en-US" sz="2000" i="1" baseline="-25000" dirty="0">
                <a:solidFill>
                  <a:srgbClr val="0000FF"/>
                </a:solidFill>
              </a:rPr>
              <a:t>I</a:t>
            </a:r>
            <a:r>
              <a:rPr lang="en-US" sz="2000" i="1" dirty="0">
                <a:sym typeface="Wingdings"/>
              </a:rPr>
              <a:t>, </a:t>
            </a:r>
            <a:r>
              <a:rPr lang="en-US" sz="2000" dirty="0"/>
              <a:t>and scale it up to find the sample size for an </a:t>
            </a:r>
            <a:r>
              <a:rPr lang="en-US" sz="2000" i="1" dirty="0">
                <a:sym typeface="Wingdings"/>
              </a:rPr>
              <a:t>CRT, </a:t>
            </a:r>
            <a:r>
              <a:rPr lang="en-US" sz="2000" i="1" dirty="0">
                <a:solidFill>
                  <a:srgbClr val="0000FF"/>
                </a:solidFill>
              </a:rPr>
              <a:t>N</a:t>
            </a:r>
            <a:r>
              <a:rPr lang="en-US" sz="2000" i="1" baseline="-25000" dirty="0">
                <a:solidFill>
                  <a:srgbClr val="0000FF"/>
                </a:solidFill>
              </a:rPr>
              <a:t>C</a:t>
            </a:r>
            <a:r>
              <a:rPr lang="en-US" sz="2000" i="1" dirty="0">
                <a:sym typeface="Wingdings"/>
              </a:rPr>
              <a:t>:</a:t>
            </a:r>
          </a:p>
          <a:p>
            <a:pPr marL="0" indent="0">
              <a:buNone/>
            </a:pPr>
            <a:r>
              <a:rPr lang="en-US" sz="2000" i="1" dirty="0">
                <a:sym typeface="Wingdings"/>
              </a:rPr>
              <a:t> </a:t>
            </a:r>
            <a:endParaRPr lang="en-US" sz="1200" i="1" dirty="0">
              <a:sym typeface="Wingdings"/>
            </a:endParaRPr>
          </a:p>
          <a:p>
            <a:pPr marL="0" indent="0" algn="ctr">
              <a:buNone/>
            </a:pPr>
            <a:r>
              <a:rPr lang="en-US" sz="2000" i="1" dirty="0">
                <a:solidFill>
                  <a:srgbClr val="0000FF"/>
                </a:solidFill>
              </a:rPr>
              <a:t>DE = 1+(m-1)</a:t>
            </a:r>
            <a:r>
              <a:rPr lang="en-US" sz="2000" i="1" dirty="0" err="1">
                <a:solidFill>
                  <a:srgbClr val="0000FF"/>
                </a:solidFill>
              </a:rPr>
              <a:t>ρ</a:t>
            </a:r>
            <a:r>
              <a:rPr lang="en-US" sz="2000" i="1" dirty="0">
                <a:solidFill>
                  <a:srgbClr val="0000FF"/>
                </a:solidFill>
              </a:rPr>
              <a:t>   </a:t>
            </a:r>
          </a:p>
          <a:p>
            <a:pPr marL="0" indent="0" algn="ctr">
              <a:buNone/>
            </a:pPr>
            <a:endParaRPr lang="en-US" sz="1300" dirty="0"/>
          </a:p>
          <a:p>
            <a:pPr marL="0" indent="0" algn="ctr">
              <a:buNone/>
            </a:pPr>
            <a:r>
              <a:rPr lang="en-US" sz="2000" dirty="0">
                <a:solidFill>
                  <a:srgbClr val="0000FF"/>
                </a:solidFill>
              </a:rPr>
              <a:t>DE</a:t>
            </a:r>
            <a:r>
              <a:rPr lang="en-US" sz="2000" dirty="0"/>
              <a:t> = “Design effect” (or </a:t>
            </a:r>
            <a:r>
              <a:rPr lang="en-US" sz="2000" dirty="0">
                <a:solidFill>
                  <a:srgbClr val="0000FF"/>
                </a:solidFill>
              </a:rPr>
              <a:t>VIF</a:t>
            </a:r>
            <a:r>
              <a:rPr lang="en-US" sz="2000" dirty="0"/>
              <a:t> = Variance Inflation Factor), </a:t>
            </a:r>
          </a:p>
          <a:p>
            <a:pPr marL="0" indent="0" algn="ctr">
              <a:buNone/>
            </a:pPr>
            <a:r>
              <a:rPr lang="en-US" sz="2000" dirty="0"/>
              <a:t> where  </a:t>
            </a:r>
            <a:r>
              <a:rPr lang="en-US" sz="2000" i="1" dirty="0">
                <a:solidFill>
                  <a:srgbClr val="0000FF"/>
                </a:solidFill>
              </a:rPr>
              <a:t>m</a:t>
            </a:r>
            <a:r>
              <a:rPr lang="en-US" sz="2000" dirty="0"/>
              <a:t> = cluster size (# PPTs per cluster), </a:t>
            </a:r>
          </a:p>
          <a:p>
            <a:pPr marL="0" indent="0" algn="ctr">
              <a:buNone/>
            </a:pPr>
            <a:r>
              <a:rPr lang="en-US" sz="2000" dirty="0">
                <a:solidFill>
                  <a:srgbClr val="0000FF"/>
                </a:solidFill>
              </a:rPr>
              <a:t> </a:t>
            </a:r>
            <a:r>
              <a:rPr lang="en-US" sz="2000" dirty="0">
                <a:solidFill>
                  <a:srgbClr val="000000"/>
                </a:solidFill>
              </a:rPr>
              <a:t>and  </a:t>
            </a:r>
            <a:r>
              <a:rPr lang="en-US" sz="2000" i="1" dirty="0" err="1">
                <a:solidFill>
                  <a:srgbClr val="0000FF"/>
                </a:solidFill>
              </a:rPr>
              <a:t>ρ</a:t>
            </a:r>
            <a:r>
              <a:rPr lang="en-US" sz="2000" dirty="0">
                <a:solidFill>
                  <a:srgbClr val="0000FF"/>
                </a:solidFill>
              </a:rPr>
              <a:t> = ICC </a:t>
            </a:r>
            <a:r>
              <a:rPr lang="en-US" sz="2000" dirty="0"/>
              <a:t>= intra-cluster correlation.</a:t>
            </a:r>
          </a:p>
          <a:p>
            <a:pPr marL="0" indent="0" algn="ctr">
              <a:buNone/>
            </a:pPr>
            <a:endParaRPr lang="en-US" sz="1300" dirty="0">
              <a:solidFill>
                <a:srgbClr val="0000FF"/>
              </a:solidFill>
            </a:endParaRPr>
          </a:p>
          <a:p>
            <a:pPr marL="0" indent="0" algn="ctr">
              <a:buNone/>
            </a:pPr>
            <a:r>
              <a:rPr lang="en-US" sz="2000" dirty="0">
                <a:solidFill>
                  <a:srgbClr val="0000FF"/>
                </a:solidFill>
              </a:rPr>
              <a:t>  </a:t>
            </a:r>
            <a:r>
              <a:rPr lang="en-US" sz="2000" i="1" dirty="0">
                <a:solidFill>
                  <a:srgbClr val="0000FF"/>
                </a:solidFill>
              </a:rPr>
              <a:t>N</a:t>
            </a:r>
            <a:r>
              <a:rPr lang="en-US" sz="2000" i="1" baseline="-25000" dirty="0">
                <a:solidFill>
                  <a:srgbClr val="0000FF"/>
                </a:solidFill>
              </a:rPr>
              <a:t>C</a:t>
            </a:r>
            <a:r>
              <a:rPr lang="en-US" sz="2000" i="1" dirty="0">
                <a:solidFill>
                  <a:srgbClr val="0000FF"/>
                </a:solidFill>
              </a:rPr>
              <a:t> = N</a:t>
            </a:r>
            <a:r>
              <a:rPr lang="en-US" sz="2000" i="1" baseline="-25000" dirty="0">
                <a:solidFill>
                  <a:srgbClr val="0000FF"/>
                </a:solidFill>
              </a:rPr>
              <a:t>I</a:t>
            </a:r>
            <a:r>
              <a:rPr lang="en-US" sz="2000" i="1" dirty="0">
                <a:solidFill>
                  <a:srgbClr val="0000FF"/>
                </a:solidFill>
              </a:rPr>
              <a:t> * DE </a:t>
            </a:r>
          </a:p>
          <a:p>
            <a:pPr marL="0" indent="0" algn="ctr">
              <a:buNone/>
            </a:pPr>
            <a:r>
              <a:rPr lang="en-US" sz="2000" i="1" dirty="0">
                <a:solidFill>
                  <a:srgbClr val="0000FF"/>
                </a:solidFill>
              </a:rPr>
              <a:t>K</a:t>
            </a:r>
            <a:r>
              <a:rPr lang="en-US" sz="2000" i="1" baseline="-25000" dirty="0">
                <a:solidFill>
                  <a:srgbClr val="0000FF"/>
                </a:solidFill>
              </a:rPr>
              <a:t> </a:t>
            </a:r>
            <a:r>
              <a:rPr lang="en-US" sz="2000" i="1" dirty="0">
                <a:solidFill>
                  <a:srgbClr val="0000FF"/>
                </a:solidFill>
              </a:rPr>
              <a:t>= N</a:t>
            </a:r>
            <a:r>
              <a:rPr lang="en-US" sz="2000" i="1" baseline="-25000" dirty="0">
                <a:solidFill>
                  <a:srgbClr val="0000FF"/>
                </a:solidFill>
              </a:rPr>
              <a:t>C</a:t>
            </a:r>
            <a:r>
              <a:rPr lang="en-US" sz="2000" i="1" dirty="0">
                <a:solidFill>
                  <a:srgbClr val="0000FF"/>
                </a:solidFill>
              </a:rPr>
              <a:t>  / m  </a:t>
            </a:r>
          </a:p>
          <a:p>
            <a:pPr marL="0" indent="0">
              <a:buNone/>
            </a:pPr>
            <a:endParaRPr lang="en-US" sz="1300" dirty="0"/>
          </a:p>
          <a:p>
            <a:pPr marL="0" indent="0" algn="ctr">
              <a:buNone/>
            </a:pPr>
            <a:r>
              <a:rPr lang="en-US" sz="2000" i="1" dirty="0">
                <a:solidFill>
                  <a:srgbClr val="0000FF"/>
                </a:solidFill>
              </a:rPr>
              <a:t> </a:t>
            </a:r>
            <a:r>
              <a:rPr lang="en-US" sz="2000" dirty="0">
                <a:solidFill>
                  <a:srgbClr val="000000"/>
                </a:solidFill>
              </a:rPr>
              <a:t>where </a:t>
            </a:r>
            <a:r>
              <a:rPr lang="en-US" sz="2000" i="1" dirty="0">
                <a:solidFill>
                  <a:srgbClr val="0000FF"/>
                </a:solidFill>
              </a:rPr>
              <a:t>K</a:t>
            </a:r>
            <a:r>
              <a:rPr lang="en-US" sz="2000" dirty="0"/>
              <a:t> = # clusters per arm</a:t>
            </a:r>
          </a:p>
          <a:p>
            <a:pPr marL="0" indent="0" algn="ctr">
              <a:buNone/>
            </a:pPr>
            <a:endParaRPr lang="en-US" sz="2000" i="1" dirty="0"/>
          </a:p>
          <a:p>
            <a:r>
              <a:rPr lang="en-US" sz="1800" dirty="0"/>
              <a:t>The research setting dictates the values of </a:t>
            </a:r>
            <a:r>
              <a:rPr lang="en-US" sz="1800" i="1" dirty="0">
                <a:solidFill>
                  <a:srgbClr val="0000FF"/>
                </a:solidFill>
              </a:rPr>
              <a:t>m</a:t>
            </a:r>
            <a:r>
              <a:rPr lang="en-US" sz="1800" dirty="0"/>
              <a:t> and </a:t>
            </a:r>
            <a:r>
              <a:rPr lang="en-US" sz="1800" i="1" dirty="0" err="1">
                <a:solidFill>
                  <a:srgbClr val="0000FF"/>
                </a:solidFill>
              </a:rPr>
              <a:t>ρ</a:t>
            </a:r>
            <a:r>
              <a:rPr lang="en-US" sz="1800" dirty="0"/>
              <a:t>. </a:t>
            </a:r>
          </a:p>
          <a:p>
            <a:r>
              <a:rPr lang="en-US" sz="1800" dirty="0"/>
              <a:t>The value of </a:t>
            </a:r>
            <a:r>
              <a:rPr lang="en-US" sz="1800" i="1" dirty="0" err="1">
                <a:solidFill>
                  <a:srgbClr val="0000FF"/>
                </a:solidFill>
              </a:rPr>
              <a:t>ρ</a:t>
            </a:r>
            <a:r>
              <a:rPr lang="en-US" sz="1800" dirty="0"/>
              <a:t> is based on past studies, whereas </a:t>
            </a:r>
            <a:r>
              <a:rPr lang="en-US" sz="1800" i="1" dirty="0">
                <a:solidFill>
                  <a:srgbClr val="0000FF"/>
                </a:solidFill>
              </a:rPr>
              <a:t>m</a:t>
            </a:r>
            <a:r>
              <a:rPr lang="en-US" sz="1800" dirty="0"/>
              <a:t> is based on available units.  </a:t>
            </a:r>
          </a:p>
        </p:txBody>
      </p:sp>
      <p:sp>
        <p:nvSpPr>
          <p:cNvPr id="4" name="Date Placeholder 3"/>
          <p:cNvSpPr>
            <a:spLocks noGrp="1"/>
          </p:cNvSpPr>
          <p:nvPr>
            <p:ph type="dt" sz="half" idx="10"/>
          </p:nvPr>
        </p:nvSpPr>
        <p:spPr/>
        <p:txBody>
          <a:bodyPr/>
          <a:lstStyle/>
          <a:p>
            <a:fld id="{E889F0AF-30B1-1B4F-B539-67284AF54E4E}"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7</a:t>
            </a:fld>
            <a:endParaRPr lang="en-US"/>
          </a:p>
        </p:txBody>
      </p:sp>
    </p:spTree>
    <p:extLst>
      <p:ext uri="{BB962C8B-B14F-4D97-AF65-F5344CB8AC3E}">
        <p14:creationId xmlns:p14="http://schemas.microsoft.com/office/powerpoint/2010/main" val="113972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918"/>
            <a:ext cx="8229600" cy="5692246"/>
          </a:xfrm>
        </p:spPr>
        <p:txBody>
          <a:bodyPr>
            <a:normAutofit/>
          </a:bodyPr>
          <a:lstStyle/>
          <a:p>
            <a:pPr marL="0" indent="0">
              <a:buNone/>
            </a:pPr>
            <a:r>
              <a:rPr lang="en-US" sz="2000" b="1" dirty="0">
                <a:solidFill>
                  <a:schemeClr val="accent1"/>
                </a:solidFill>
              </a:rPr>
              <a:t>Sample size for Individually randomized design, Continuous outcome, Y </a:t>
            </a:r>
          </a:p>
          <a:p>
            <a:pPr marL="0" indent="0">
              <a:buNone/>
            </a:pPr>
            <a:endParaRPr lang="en-US" sz="1800" b="1" dirty="0">
              <a:solidFill>
                <a:schemeClr val="accent1"/>
              </a:solidFill>
            </a:endParaRPr>
          </a:p>
        </p:txBody>
      </p:sp>
      <p:sp>
        <p:nvSpPr>
          <p:cNvPr id="4" name="Date Placeholder 3"/>
          <p:cNvSpPr>
            <a:spLocks noGrp="1"/>
          </p:cNvSpPr>
          <p:nvPr>
            <p:ph type="dt" sz="half" idx="10"/>
          </p:nvPr>
        </p:nvSpPr>
        <p:spPr/>
        <p:txBody>
          <a:bodyPr/>
          <a:lstStyle/>
          <a:p>
            <a:fld id="{D17FD21C-488D-9347-BB4D-4F6E63260245}"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8</a:t>
            </a:fld>
            <a:endParaRPr lang="en-US"/>
          </a:p>
        </p:txBody>
      </p:sp>
      <p:pic>
        <p:nvPicPr>
          <p:cNvPr id="7" name="Picture 6" descr="Screen Shot 2019-03-03 at 7.0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104900"/>
            <a:ext cx="8128000" cy="4648200"/>
          </a:xfrm>
          <a:prstGeom prst="rect">
            <a:avLst/>
          </a:prstGeom>
        </p:spPr>
      </p:pic>
    </p:spTree>
    <p:extLst>
      <p:ext uri="{BB962C8B-B14F-4D97-AF65-F5344CB8AC3E}">
        <p14:creationId xmlns:p14="http://schemas.microsoft.com/office/powerpoint/2010/main" val="186021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787496"/>
          </a:xfrm>
        </p:spPr>
        <p:txBody>
          <a:bodyPr>
            <a:normAutofit/>
          </a:bodyPr>
          <a:lstStyle/>
          <a:p>
            <a:pPr marL="0" indent="0">
              <a:buNone/>
            </a:pPr>
            <a:r>
              <a:rPr lang="en-US" sz="2000" b="1" dirty="0">
                <a:solidFill>
                  <a:schemeClr val="accent1"/>
                </a:solidFill>
              </a:rPr>
              <a:t>Sample size for Cluster randomized design, Continuous outcome, Y </a:t>
            </a:r>
          </a:p>
          <a:p>
            <a:pPr marL="0" indent="0">
              <a:buNone/>
            </a:pPr>
            <a:endParaRPr lang="en-US" sz="2000" b="1" dirty="0">
              <a:solidFill>
                <a:schemeClr val="accent1"/>
              </a:solidFill>
            </a:endParaRPr>
          </a:p>
          <a:p>
            <a:pPr marL="0" indent="0">
              <a:buNone/>
            </a:pPr>
            <a:endParaRPr lang="en-US" sz="2000" b="1" dirty="0">
              <a:solidFill>
                <a:schemeClr val="accent1"/>
              </a:solidFill>
            </a:endParaRPr>
          </a:p>
          <a:p>
            <a:pPr marL="0" indent="0">
              <a:buNone/>
            </a:pPr>
            <a:endParaRPr lang="en-US" sz="2000" dirty="0"/>
          </a:p>
        </p:txBody>
      </p:sp>
      <p:sp>
        <p:nvSpPr>
          <p:cNvPr id="4" name="Date Placeholder 3"/>
          <p:cNvSpPr>
            <a:spLocks noGrp="1"/>
          </p:cNvSpPr>
          <p:nvPr>
            <p:ph type="dt" sz="half" idx="10"/>
          </p:nvPr>
        </p:nvSpPr>
        <p:spPr/>
        <p:txBody>
          <a:bodyPr/>
          <a:lstStyle/>
          <a:p>
            <a:fld id="{E73A5EF0-D02E-964F-B251-F08CB2C9C61B}" type="datetime1">
              <a:rPr lang="en-US" smtClean="0"/>
              <a:t>1/28/20</a:t>
            </a:fld>
            <a:endParaRPr lang="en-US"/>
          </a:p>
        </p:txBody>
      </p:sp>
      <p:sp>
        <p:nvSpPr>
          <p:cNvPr id="5" name="Slide Number Placeholder 4"/>
          <p:cNvSpPr>
            <a:spLocks noGrp="1"/>
          </p:cNvSpPr>
          <p:nvPr>
            <p:ph type="sldNum" sz="quarter" idx="12"/>
          </p:nvPr>
        </p:nvSpPr>
        <p:spPr/>
        <p:txBody>
          <a:bodyPr/>
          <a:lstStyle/>
          <a:p>
            <a:fld id="{A86DC3C0-80BF-FC4D-BE0C-25AD1038F306}" type="slidenum">
              <a:rPr lang="en-US" smtClean="0"/>
              <a:t>9</a:t>
            </a:fld>
            <a:endParaRPr lang="en-US"/>
          </a:p>
        </p:txBody>
      </p:sp>
      <p:pic>
        <p:nvPicPr>
          <p:cNvPr id="7" name="Picture 6" descr="Screen Shot 2019-03-03 at 7.07.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71" y="742950"/>
            <a:ext cx="7429795" cy="5503974"/>
          </a:xfrm>
          <a:prstGeom prst="rect">
            <a:avLst/>
          </a:prstGeom>
        </p:spPr>
      </p:pic>
    </p:spTree>
    <p:extLst>
      <p:ext uri="{BB962C8B-B14F-4D97-AF65-F5344CB8AC3E}">
        <p14:creationId xmlns:p14="http://schemas.microsoft.com/office/powerpoint/2010/main" val="3282663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5838</TotalTime>
  <Words>2676</Words>
  <Application>Microsoft Macintosh PowerPoint</Application>
  <PresentationFormat>On-screen Show (4:3)</PresentationFormat>
  <Paragraphs>421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Valid Trials The Critical (and Misunderstood) Roles  of Randomization and Complete Follow-Up  Society for Clinical Trials, May 15, 2016, Montréal, Québec </dc:title>
  <dc:creator>Joan Hilton</dc:creator>
  <cp:lastModifiedBy>Joan Hilton</cp:lastModifiedBy>
  <cp:revision>498</cp:revision>
  <cp:lastPrinted>2018-01-23T18:28:11Z</cp:lastPrinted>
  <dcterms:created xsi:type="dcterms:W3CDTF">2018-01-01T23:03:34Z</dcterms:created>
  <dcterms:modified xsi:type="dcterms:W3CDTF">2020-01-28T18:18:30Z</dcterms:modified>
</cp:coreProperties>
</file>