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62" r:id="rId3"/>
    <p:sldId id="282" r:id="rId4"/>
    <p:sldId id="313" r:id="rId5"/>
    <p:sldId id="312" r:id="rId6"/>
    <p:sldId id="311" r:id="rId7"/>
    <p:sldId id="323" r:id="rId8"/>
    <p:sldId id="264" r:id="rId9"/>
    <p:sldId id="325" r:id="rId10"/>
    <p:sldId id="265" r:id="rId11"/>
    <p:sldId id="315" r:id="rId12"/>
    <p:sldId id="268" r:id="rId13"/>
    <p:sldId id="270" r:id="rId14"/>
    <p:sldId id="271" r:id="rId15"/>
    <p:sldId id="272" r:id="rId16"/>
    <p:sldId id="274" r:id="rId17"/>
    <p:sldId id="314" r:id="rId18"/>
    <p:sldId id="273" r:id="rId19"/>
    <p:sldId id="275" r:id="rId20"/>
    <p:sldId id="318" r:id="rId21"/>
    <p:sldId id="320" r:id="rId22"/>
    <p:sldId id="321" r:id="rId23"/>
    <p:sldId id="319" r:id="rId24"/>
    <p:sldId id="277" r:id="rId25"/>
    <p:sldId id="279" r:id="rId26"/>
    <p:sldId id="322" r:id="rId27"/>
    <p:sldId id="283" r:id="rId28"/>
    <p:sldId id="285" r:id="rId29"/>
    <p:sldId id="286" r:id="rId30"/>
    <p:sldId id="287" r:id="rId31"/>
    <p:sldId id="288" r:id="rId32"/>
    <p:sldId id="289" r:id="rId33"/>
    <p:sldId id="290" r:id="rId34"/>
    <p:sldId id="291" r:id="rId35"/>
    <p:sldId id="292" r:id="rId36"/>
    <p:sldId id="293" r:id="rId37"/>
    <p:sldId id="326" r:id="rId38"/>
    <p:sldId id="328" r:id="rId39"/>
    <p:sldId id="295" r:id="rId40"/>
    <p:sldId id="296" r:id="rId41"/>
    <p:sldId id="298" r:id="rId42"/>
    <p:sldId id="299" r:id="rId43"/>
    <p:sldId id="300" r:id="rId44"/>
    <p:sldId id="301" r:id="rId45"/>
    <p:sldId id="302" r:id="rId46"/>
    <p:sldId id="303" r:id="rId47"/>
    <p:sldId id="304" r:id="rId48"/>
    <p:sldId id="305" r:id="rId49"/>
    <p:sldId id="306" r:id="rId50"/>
    <p:sldId id="307" r:id="rId51"/>
    <p:sldId id="308" r:id="rId52"/>
    <p:sldId id="32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48"/>
    <p:restoredTop sz="92932"/>
  </p:normalViewPr>
  <p:slideViewPr>
    <p:cSldViewPr snapToGrid="0" snapToObjects="1">
      <p:cViewPr>
        <p:scale>
          <a:sx n="110" d="100"/>
          <a:sy n="110" d="100"/>
        </p:scale>
        <p:origin x="184" y="30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nge\Dropbox\Downloads%202013%20July%201%20and%20later\To%20Delete\Promotion%20Talk\ret%20graphic.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enge\Dropbox\Downloads%202013%20July%201%20and%20later\To%20Delete\Promotion%20Talk\ret%20graphi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Sheet2!$D$12</c:f>
              <c:strCache>
                <c:ptCount val="1"/>
                <c:pt idx="0">
                  <c:v>retained</c:v>
                </c:pt>
              </c:strCache>
            </c:strRef>
          </c:tx>
          <c:spPr>
            <a:solidFill>
              <a:schemeClr val="accent1">
                <a:alpha val="43000"/>
              </a:schemeClr>
            </a:solidFill>
          </c:spPr>
          <c:invertIfNegative val="0"/>
          <c:dLbls>
            <c:numFmt formatCode="0%" sourceLinked="0"/>
            <c:spPr>
              <a:noFill/>
              <a:ln>
                <a:noFill/>
              </a:ln>
              <a:effectLst/>
            </c:spPr>
            <c:txPr>
              <a:bodyPr/>
              <a:lstStyle/>
              <a:p>
                <a:pPr>
                  <a:defRPr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Sheet2!$C$13:$C$29</c:f>
              <c:strCache>
                <c:ptCount val="17"/>
                <c:pt idx="0">
                  <c:v>Boswana 2 </c:v>
                </c:pt>
                <c:pt idx="1">
                  <c:v>Tanzania 2 </c:v>
                </c:pt>
                <c:pt idx="2">
                  <c:v>SA 10b </c:v>
                </c:pt>
                <c:pt idx="3">
                  <c:v>SA 2 </c:v>
                </c:pt>
                <c:pt idx="4">
                  <c:v>Ghana 2 </c:v>
                </c:pt>
                <c:pt idx="5">
                  <c:v>Uganda 1b </c:v>
                </c:pt>
                <c:pt idx="6">
                  <c:v>Kenya 1 </c:v>
                </c:pt>
                <c:pt idx="7">
                  <c:v>SA 10c </c:v>
                </c:pt>
                <c:pt idx="8">
                  <c:v>Coe d’Ivoire 1 </c:v>
                </c:pt>
                <c:pt idx="9">
                  <c:v>Zambia 1 </c:v>
                </c:pt>
                <c:pt idx="10">
                  <c:v>SA 10a </c:v>
                </c:pt>
                <c:pt idx="11">
                  <c:v>Uganda 1a </c:v>
                </c:pt>
                <c:pt idx="12">
                  <c:v>Congo 1 </c:v>
                </c:pt>
                <c:pt idx="13">
                  <c:v>SA 4a </c:v>
                </c:pt>
                <c:pt idx="14">
                  <c:v>Mozambique 1 </c:v>
                </c:pt>
                <c:pt idx="15">
                  <c:v>Tanzania 1 </c:v>
                </c:pt>
                <c:pt idx="16">
                  <c:v>SA 8 </c:v>
                </c:pt>
              </c:strCache>
            </c:strRef>
          </c:cat>
          <c:val>
            <c:numRef>
              <c:f>Sheet2!$D$13:$D$29</c:f>
              <c:numCache>
                <c:formatCode>General</c:formatCode>
                <c:ptCount val="17"/>
                <c:pt idx="0">
                  <c:v>0.458000004291534</c:v>
                </c:pt>
                <c:pt idx="1">
                  <c:v>0.496999979019165</c:v>
                </c:pt>
                <c:pt idx="2">
                  <c:v>0.550000011920929</c:v>
                </c:pt>
                <c:pt idx="3">
                  <c:v>0.583000004291535</c:v>
                </c:pt>
                <c:pt idx="4">
                  <c:v>0.657999992370606</c:v>
                </c:pt>
                <c:pt idx="5">
                  <c:v>0.681999981403351</c:v>
                </c:pt>
                <c:pt idx="6">
                  <c:v>0.705999970436096</c:v>
                </c:pt>
                <c:pt idx="7">
                  <c:v>0.72000002861023</c:v>
                </c:pt>
                <c:pt idx="8">
                  <c:v>0.722000002861023</c:v>
                </c:pt>
                <c:pt idx="9">
                  <c:v>0.73199999332428</c:v>
                </c:pt>
                <c:pt idx="10">
                  <c:v>0.740000009536743</c:v>
                </c:pt>
                <c:pt idx="11">
                  <c:v>0.756999969482422</c:v>
                </c:pt>
                <c:pt idx="12">
                  <c:v>0.778999984264374</c:v>
                </c:pt>
                <c:pt idx="13">
                  <c:v>0.796000003814697</c:v>
                </c:pt>
                <c:pt idx="14">
                  <c:v>0.800000011920929</c:v>
                </c:pt>
                <c:pt idx="15">
                  <c:v>0.853999972343445</c:v>
                </c:pt>
                <c:pt idx="16">
                  <c:v>0.868000030517578</c:v>
                </c:pt>
              </c:numCache>
            </c:numRef>
          </c:val>
          <c:extLst>
            <c:ext xmlns:c16="http://schemas.microsoft.com/office/drawing/2014/chart" uri="{C3380CC4-5D6E-409C-BE32-E72D297353CC}">
              <c16:uniqueId val="{00000000-8A22-457F-B318-CE82ED6D76EF}"/>
            </c:ext>
          </c:extLst>
        </c:ser>
        <c:ser>
          <c:idx val="1"/>
          <c:order val="1"/>
          <c:tx>
            <c:strRef>
              <c:f>Sheet2!$E$12</c:f>
              <c:strCache>
                <c:ptCount val="1"/>
                <c:pt idx="0">
                  <c:v>died</c:v>
                </c:pt>
              </c:strCache>
            </c:strRef>
          </c:tx>
          <c:spPr>
            <a:solidFill>
              <a:schemeClr val="bg1"/>
            </a:solidFill>
          </c:spPr>
          <c:invertIfNegative val="0"/>
          <c:cat>
            <c:strRef>
              <c:f>Sheet2!$C$13:$C$29</c:f>
              <c:strCache>
                <c:ptCount val="17"/>
                <c:pt idx="0">
                  <c:v>Boswana 2 </c:v>
                </c:pt>
                <c:pt idx="1">
                  <c:v>Tanzania 2 </c:v>
                </c:pt>
                <c:pt idx="2">
                  <c:v>SA 10b </c:v>
                </c:pt>
                <c:pt idx="3">
                  <c:v>SA 2 </c:v>
                </c:pt>
                <c:pt idx="4">
                  <c:v>Ghana 2 </c:v>
                </c:pt>
                <c:pt idx="5">
                  <c:v>Uganda 1b </c:v>
                </c:pt>
                <c:pt idx="6">
                  <c:v>Kenya 1 </c:v>
                </c:pt>
                <c:pt idx="7">
                  <c:v>SA 10c </c:v>
                </c:pt>
                <c:pt idx="8">
                  <c:v>Coe d’Ivoire 1 </c:v>
                </c:pt>
                <c:pt idx="9">
                  <c:v>Zambia 1 </c:v>
                </c:pt>
                <c:pt idx="10">
                  <c:v>SA 10a </c:v>
                </c:pt>
                <c:pt idx="11">
                  <c:v>Uganda 1a </c:v>
                </c:pt>
                <c:pt idx="12">
                  <c:v>Congo 1 </c:v>
                </c:pt>
                <c:pt idx="13">
                  <c:v>SA 4a </c:v>
                </c:pt>
                <c:pt idx="14">
                  <c:v>Mozambique 1 </c:v>
                </c:pt>
                <c:pt idx="15">
                  <c:v>Tanzania 1 </c:v>
                </c:pt>
                <c:pt idx="16">
                  <c:v>SA 8 </c:v>
                </c:pt>
              </c:strCache>
            </c:strRef>
          </c:cat>
          <c:val>
            <c:numRef>
              <c:f>Sheet2!$E$13:$E$29</c:f>
              <c:numCache>
                <c:formatCode>General</c:formatCode>
                <c:ptCount val="17"/>
                <c:pt idx="0">
                  <c:v>0.189999997615814</c:v>
                </c:pt>
                <c:pt idx="1">
                  <c:v>0.296999990940094</c:v>
                </c:pt>
                <c:pt idx="2">
                  <c:v>0.188999995589256</c:v>
                </c:pt>
                <c:pt idx="3">
                  <c:v>0.232999995350838</c:v>
                </c:pt>
                <c:pt idx="4">
                  <c:v>0.0</c:v>
                </c:pt>
                <c:pt idx="5">
                  <c:v>0.146999999880791</c:v>
                </c:pt>
                <c:pt idx="6">
                  <c:v>0.0</c:v>
                </c:pt>
                <c:pt idx="7">
                  <c:v>0.128999993205071</c:v>
                </c:pt>
                <c:pt idx="8">
                  <c:v>0.112000003457069</c:v>
                </c:pt>
                <c:pt idx="9">
                  <c:v>0.0989999994635582</c:v>
                </c:pt>
                <c:pt idx="10">
                  <c:v>0.0209999997168779</c:v>
                </c:pt>
                <c:pt idx="11">
                  <c:v>0.0500000007450581</c:v>
                </c:pt>
                <c:pt idx="12">
                  <c:v>0.0900000035762787</c:v>
                </c:pt>
                <c:pt idx="13">
                  <c:v>0.0900000035762787</c:v>
                </c:pt>
                <c:pt idx="14">
                  <c:v>0.0500000007450581</c:v>
                </c:pt>
                <c:pt idx="15">
                  <c:v>0.025000000372529</c:v>
                </c:pt>
                <c:pt idx="16">
                  <c:v>0.0199999995529652</c:v>
                </c:pt>
              </c:numCache>
            </c:numRef>
          </c:val>
          <c:extLst>
            <c:ext xmlns:c16="http://schemas.microsoft.com/office/drawing/2014/chart" uri="{C3380CC4-5D6E-409C-BE32-E72D297353CC}">
              <c16:uniqueId val="{00000001-8A22-457F-B318-CE82ED6D76EF}"/>
            </c:ext>
          </c:extLst>
        </c:ser>
        <c:ser>
          <c:idx val="2"/>
          <c:order val="2"/>
          <c:tx>
            <c:strRef>
              <c:f>Sheet2!$F$12</c:f>
              <c:strCache>
                <c:ptCount val="1"/>
                <c:pt idx="0">
                  <c:v>transferred</c:v>
                </c:pt>
              </c:strCache>
            </c:strRef>
          </c:tx>
          <c:spPr>
            <a:solidFill>
              <a:schemeClr val="bg1"/>
            </a:solidFill>
          </c:spPr>
          <c:invertIfNegative val="0"/>
          <c:cat>
            <c:strRef>
              <c:f>Sheet2!$C$13:$C$29</c:f>
              <c:strCache>
                <c:ptCount val="17"/>
                <c:pt idx="0">
                  <c:v>Boswana 2 </c:v>
                </c:pt>
                <c:pt idx="1">
                  <c:v>Tanzania 2 </c:v>
                </c:pt>
                <c:pt idx="2">
                  <c:v>SA 10b </c:v>
                </c:pt>
                <c:pt idx="3">
                  <c:v>SA 2 </c:v>
                </c:pt>
                <c:pt idx="4">
                  <c:v>Ghana 2 </c:v>
                </c:pt>
                <c:pt idx="5">
                  <c:v>Uganda 1b </c:v>
                </c:pt>
                <c:pt idx="6">
                  <c:v>Kenya 1 </c:v>
                </c:pt>
                <c:pt idx="7">
                  <c:v>SA 10c </c:v>
                </c:pt>
                <c:pt idx="8">
                  <c:v>Coe d’Ivoire 1 </c:v>
                </c:pt>
                <c:pt idx="9">
                  <c:v>Zambia 1 </c:v>
                </c:pt>
                <c:pt idx="10">
                  <c:v>SA 10a </c:v>
                </c:pt>
                <c:pt idx="11">
                  <c:v>Uganda 1a </c:v>
                </c:pt>
                <c:pt idx="12">
                  <c:v>Congo 1 </c:v>
                </c:pt>
                <c:pt idx="13">
                  <c:v>SA 4a </c:v>
                </c:pt>
                <c:pt idx="14">
                  <c:v>Mozambique 1 </c:v>
                </c:pt>
                <c:pt idx="15">
                  <c:v>Tanzania 1 </c:v>
                </c:pt>
                <c:pt idx="16">
                  <c:v>SA 8 </c:v>
                </c:pt>
              </c:strCache>
            </c:strRef>
          </c:cat>
          <c:val>
            <c:numRef>
              <c:f>Sheet2!$F$13:$F$29</c:f>
              <c:numCache>
                <c:formatCode>General</c:formatCode>
                <c:ptCount val="17"/>
                <c:pt idx="0">
                  <c:v>0.190999999642372</c:v>
                </c:pt>
                <c:pt idx="1">
                  <c:v>0.108999997377396</c:v>
                </c:pt>
                <c:pt idx="2">
                  <c:v>0.0</c:v>
                </c:pt>
                <c:pt idx="3">
                  <c:v>0.0640000030398369</c:v>
                </c:pt>
                <c:pt idx="4">
                  <c:v>0.034000001847744</c:v>
                </c:pt>
                <c:pt idx="5">
                  <c:v>0.0</c:v>
                </c:pt>
                <c:pt idx="6">
                  <c:v>0.0</c:v>
                </c:pt>
                <c:pt idx="7">
                  <c:v>0.0</c:v>
                </c:pt>
                <c:pt idx="8">
                  <c:v>0.0299999993294477</c:v>
                </c:pt>
                <c:pt idx="9">
                  <c:v>0.0</c:v>
                </c:pt>
                <c:pt idx="10">
                  <c:v>0.0</c:v>
                </c:pt>
                <c:pt idx="11">
                  <c:v>0.0</c:v>
                </c:pt>
                <c:pt idx="12">
                  <c:v>0.0</c:v>
                </c:pt>
                <c:pt idx="13">
                  <c:v>0.0</c:v>
                </c:pt>
                <c:pt idx="14">
                  <c:v>0.0</c:v>
                </c:pt>
                <c:pt idx="15">
                  <c:v>0.0</c:v>
                </c:pt>
                <c:pt idx="16">
                  <c:v>0.0</c:v>
                </c:pt>
              </c:numCache>
            </c:numRef>
          </c:val>
          <c:extLst>
            <c:ext xmlns:c16="http://schemas.microsoft.com/office/drawing/2014/chart" uri="{C3380CC4-5D6E-409C-BE32-E72D297353CC}">
              <c16:uniqueId val="{00000002-8A22-457F-B318-CE82ED6D76EF}"/>
            </c:ext>
          </c:extLst>
        </c:ser>
        <c:ser>
          <c:idx val="3"/>
          <c:order val="3"/>
          <c:tx>
            <c:strRef>
              <c:f>Sheet2!$G$12</c:f>
              <c:strCache>
                <c:ptCount val="1"/>
                <c:pt idx="0">
                  <c:v>lost</c:v>
                </c:pt>
              </c:strCache>
            </c:strRef>
          </c:tx>
          <c:spPr>
            <a:solidFill>
              <a:schemeClr val="bg1"/>
            </a:solidFill>
          </c:spPr>
          <c:invertIfNegative val="0"/>
          <c:cat>
            <c:strRef>
              <c:f>Sheet2!$C$13:$C$29</c:f>
              <c:strCache>
                <c:ptCount val="17"/>
                <c:pt idx="0">
                  <c:v>Boswana 2 </c:v>
                </c:pt>
                <c:pt idx="1">
                  <c:v>Tanzania 2 </c:v>
                </c:pt>
                <c:pt idx="2">
                  <c:v>SA 10b </c:v>
                </c:pt>
                <c:pt idx="3">
                  <c:v>SA 2 </c:v>
                </c:pt>
                <c:pt idx="4">
                  <c:v>Ghana 2 </c:v>
                </c:pt>
                <c:pt idx="5">
                  <c:v>Uganda 1b </c:v>
                </c:pt>
                <c:pt idx="6">
                  <c:v>Kenya 1 </c:v>
                </c:pt>
                <c:pt idx="7">
                  <c:v>SA 10c </c:v>
                </c:pt>
                <c:pt idx="8">
                  <c:v>Coe d’Ivoire 1 </c:v>
                </c:pt>
                <c:pt idx="9">
                  <c:v>Zambia 1 </c:v>
                </c:pt>
                <c:pt idx="10">
                  <c:v>SA 10a </c:v>
                </c:pt>
                <c:pt idx="11">
                  <c:v>Uganda 1a </c:v>
                </c:pt>
                <c:pt idx="12">
                  <c:v>Congo 1 </c:v>
                </c:pt>
                <c:pt idx="13">
                  <c:v>SA 4a </c:v>
                </c:pt>
                <c:pt idx="14">
                  <c:v>Mozambique 1 </c:v>
                </c:pt>
                <c:pt idx="15">
                  <c:v>Tanzania 1 </c:v>
                </c:pt>
                <c:pt idx="16">
                  <c:v>SA 8 </c:v>
                </c:pt>
              </c:strCache>
            </c:strRef>
          </c:cat>
          <c:val>
            <c:numRef>
              <c:f>Sheet2!$G$13:$G$29</c:f>
              <c:numCache>
                <c:formatCode>General</c:formatCode>
                <c:ptCount val="17"/>
                <c:pt idx="0">
                  <c:v>0.160999998450279</c:v>
                </c:pt>
                <c:pt idx="1">
                  <c:v>0.097000002861023</c:v>
                </c:pt>
                <c:pt idx="2">
                  <c:v>0.261000007390976</c:v>
                </c:pt>
                <c:pt idx="3">
                  <c:v>0.119999997317791</c:v>
                </c:pt>
                <c:pt idx="4">
                  <c:v>0.30799999833107</c:v>
                </c:pt>
                <c:pt idx="5">
                  <c:v>0.171000003814697</c:v>
                </c:pt>
                <c:pt idx="6">
                  <c:v>0.293999999761581</c:v>
                </c:pt>
                <c:pt idx="7">
                  <c:v>0.150999993085861</c:v>
                </c:pt>
                <c:pt idx="8">
                  <c:v>0.136000007390976</c:v>
                </c:pt>
                <c:pt idx="9">
                  <c:v>0.168999999761581</c:v>
                </c:pt>
                <c:pt idx="10">
                  <c:v>0.238999992609024</c:v>
                </c:pt>
                <c:pt idx="11">
                  <c:v>0.193000003695488</c:v>
                </c:pt>
                <c:pt idx="12">
                  <c:v>0.130999997258186</c:v>
                </c:pt>
                <c:pt idx="13">
                  <c:v>0.114000000059605</c:v>
                </c:pt>
                <c:pt idx="14">
                  <c:v>0.150000005960464</c:v>
                </c:pt>
                <c:pt idx="15">
                  <c:v>0.120999999344349</c:v>
                </c:pt>
                <c:pt idx="16">
                  <c:v>0.112000003457069</c:v>
                </c:pt>
              </c:numCache>
            </c:numRef>
          </c:val>
          <c:extLst>
            <c:ext xmlns:c16="http://schemas.microsoft.com/office/drawing/2014/chart" uri="{C3380CC4-5D6E-409C-BE32-E72D297353CC}">
              <c16:uniqueId val="{00000003-8A22-457F-B318-CE82ED6D76EF}"/>
            </c:ext>
          </c:extLst>
        </c:ser>
        <c:dLbls>
          <c:showLegendKey val="0"/>
          <c:showVal val="0"/>
          <c:showCatName val="0"/>
          <c:showSerName val="0"/>
          <c:showPercent val="0"/>
          <c:showBubbleSize val="0"/>
        </c:dLbls>
        <c:gapWidth val="150"/>
        <c:overlap val="100"/>
        <c:axId val="139873168"/>
        <c:axId val="139875456"/>
      </c:barChart>
      <c:catAx>
        <c:axId val="139873168"/>
        <c:scaling>
          <c:orientation val="minMax"/>
        </c:scaling>
        <c:delete val="0"/>
        <c:axPos val="b"/>
        <c:numFmt formatCode="General" sourceLinked="0"/>
        <c:majorTickMark val="out"/>
        <c:minorTickMark val="none"/>
        <c:tickLblPos val="nextTo"/>
        <c:crossAx val="139875456"/>
        <c:crosses val="autoZero"/>
        <c:auto val="1"/>
        <c:lblAlgn val="ctr"/>
        <c:lblOffset val="100"/>
        <c:noMultiLvlLbl val="0"/>
      </c:catAx>
      <c:valAx>
        <c:axId val="139875456"/>
        <c:scaling>
          <c:orientation val="minMax"/>
        </c:scaling>
        <c:delete val="0"/>
        <c:axPos val="l"/>
        <c:majorGridlines>
          <c:spPr>
            <a:ln>
              <a:noFill/>
            </a:ln>
          </c:spPr>
        </c:majorGridlines>
        <c:numFmt formatCode="0%" sourceLinked="1"/>
        <c:majorTickMark val="out"/>
        <c:minorTickMark val="none"/>
        <c:tickLblPos val="nextTo"/>
        <c:crossAx val="1398731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Sheet2!$D$12</c:f>
              <c:strCache>
                <c:ptCount val="1"/>
                <c:pt idx="0">
                  <c:v>retained</c:v>
                </c:pt>
              </c:strCache>
            </c:strRef>
          </c:tx>
          <c:spPr>
            <a:solidFill>
              <a:schemeClr val="accent1">
                <a:alpha val="37000"/>
              </a:schemeClr>
            </a:solidFill>
          </c:spPr>
          <c:invertIfNegative val="0"/>
          <c:cat>
            <c:strRef>
              <c:f>Sheet2!$C$13:$C$29</c:f>
              <c:strCache>
                <c:ptCount val="17"/>
                <c:pt idx="0">
                  <c:v>Boswana 2 </c:v>
                </c:pt>
                <c:pt idx="1">
                  <c:v>Tanzania 2 </c:v>
                </c:pt>
                <c:pt idx="2">
                  <c:v>SA 10b </c:v>
                </c:pt>
                <c:pt idx="3">
                  <c:v>SA 2 </c:v>
                </c:pt>
                <c:pt idx="4">
                  <c:v>Ghana 2 </c:v>
                </c:pt>
                <c:pt idx="5">
                  <c:v>Uganda 1b </c:v>
                </c:pt>
                <c:pt idx="6">
                  <c:v>Kenya 1 </c:v>
                </c:pt>
                <c:pt idx="7">
                  <c:v>SA 10c </c:v>
                </c:pt>
                <c:pt idx="8">
                  <c:v>Coe d’Ivoire 1 </c:v>
                </c:pt>
                <c:pt idx="9">
                  <c:v>Zambia 1 </c:v>
                </c:pt>
                <c:pt idx="10">
                  <c:v>SA 10a </c:v>
                </c:pt>
                <c:pt idx="11">
                  <c:v>Uganda 1a </c:v>
                </c:pt>
                <c:pt idx="12">
                  <c:v>Congo 1 </c:v>
                </c:pt>
                <c:pt idx="13">
                  <c:v>SA 4a </c:v>
                </c:pt>
                <c:pt idx="14">
                  <c:v>Mozambique 1 </c:v>
                </c:pt>
                <c:pt idx="15">
                  <c:v>Tanzania 1 </c:v>
                </c:pt>
                <c:pt idx="16">
                  <c:v>SA 8 </c:v>
                </c:pt>
              </c:strCache>
            </c:strRef>
          </c:cat>
          <c:val>
            <c:numRef>
              <c:f>Sheet2!$D$13:$D$29</c:f>
              <c:numCache>
                <c:formatCode>General</c:formatCode>
                <c:ptCount val="17"/>
                <c:pt idx="0">
                  <c:v>0.458000004291534</c:v>
                </c:pt>
                <c:pt idx="1">
                  <c:v>0.496999979019165</c:v>
                </c:pt>
                <c:pt idx="2">
                  <c:v>0.550000011920929</c:v>
                </c:pt>
                <c:pt idx="3">
                  <c:v>0.583000004291535</c:v>
                </c:pt>
                <c:pt idx="4">
                  <c:v>0.657999992370606</c:v>
                </c:pt>
                <c:pt idx="5">
                  <c:v>0.681999981403351</c:v>
                </c:pt>
                <c:pt idx="6">
                  <c:v>0.705999970436096</c:v>
                </c:pt>
                <c:pt idx="7">
                  <c:v>0.72000002861023</c:v>
                </c:pt>
                <c:pt idx="8">
                  <c:v>0.722000002861023</c:v>
                </c:pt>
                <c:pt idx="9">
                  <c:v>0.73199999332428</c:v>
                </c:pt>
                <c:pt idx="10">
                  <c:v>0.740000009536743</c:v>
                </c:pt>
                <c:pt idx="11">
                  <c:v>0.756999969482422</c:v>
                </c:pt>
                <c:pt idx="12">
                  <c:v>0.778999984264374</c:v>
                </c:pt>
                <c:pt idx="13">
                  <c:v>0.796000003814697</c:v>
                </c:pt>
                <c:pt idx="14">
                  <c:v>0.800000011920929</c:v>
                </c:pt>
                <c:pt idx="15">
                  <c:v>0.853999972343445</c:v>
                </c:pt>
                <c:pt idx="16">
                  <c:v>0.868000030517578</c:v>
                </c:pt>
              </c:numCache>
            </c:numRef>
          </c:val>
          <c:extLst>
            <c:ext xmlns:c16="http://schemas.microsoft.com/office/drawing/2014/chart" uri="{C3380CC4-5D6E-409C-BE32-E72D297353CC}">
              <c16:uniqueId val="{00000000-80F7-4A3F-A7A6-24401A901F34}"/>
            </c:ext>
          </c:extLst>
        </c:ser>
        <c:ser>
          <c:idx val="1"/>
          <c:order val="1"/>
          <c:tx>
            <c:strRef>
              <c:f>Sheet2!$E$12</c:f>
              <c:strCache>
                <c:ptCount val="1"/>
                <c:pt idx="0">
                  <c:v>died</c:v>
                </c:pt>
              </c:strCache>
            </c:strRef>
          </c:tx>
          <c:spPr>
            <a:solidFill>
              <a:srgbClr val="7030A0">
                <a:alpha val="24000"/>
              </a:srgbClr>
            </a:solidFill>
          </c:spPr>
          <c:invertIfNegative val="0"/>
          <c:cat>
            <c:strRef>
              <c:f>Sheet2!$C$13:$C$29</c:f>
              <c:strCache>
                <c:ptCount val="17"/>
                <c:pt idx="0">
                  <c:v>Boswana 2 </c:v>
                </c:pt>
                <c:pt idx="1">
                  <c:v>Tanzania 2 </c:v>
                </c:pt>
                <c:pt idx="2">
                  <c:v>SA 10b </c:v>
                </c:pt>
                <c:pt idx="3">
                  <c:v>SA 2 </c:v>
                </c:pt>
                <c:pt idx="4">
                  <c:v>Ghana 2 </c:v>
                </c:pt>
                <c:pt idx="5">
                  <c:v>Uganda 1b </c:v>
                </c:pt>
                <c:pt idx="6">
                  <c:v>Kenya 1 </c:v>
                </c:pt>
                <c:pt idx="7">
                  <c:v>SA 10c </c:v>
                </c:pt>
                <c:pt idx="8">
                  <c:v>Coe d’Ivoire 1 </c:v>
                </c:pt>
                <c:pt idx="9">
                  <c:v>Zambia 1 </c:v>
                </c:pt>
                <c:pt idx="10">
                  <c:v>SA 10a </c:v>
                </c:pt>
                <c:pt idx="11">
                  <c:v>Uganda 1a </c:v>
                </c:pt>
                <c:pt idx="12">
                  <c:v>Congo 1 </c:v>
                </c:pt>
                <c:pt idx="13">
                  <c:v>SA 4a </c:v>
                </c:pt>
                <c:pt idx="14">
                  <c:v>Mozambique 1 </c:v>
                </c:pt>
                <c:pt idx="15">
                  <c:v>Tanzania 1 </c:v>
                </c:pt>
                <c:pt idx="16">
                  <c:v>SA 8 </c:v>
                </c:pt>
              </c:strCache>
            </c:strRef>
          </c:cat>
          <c:val>
            <c:numRef>
              <c:f>Sheet2!$E$13:$E$29</c:f>
              <c:numCache>
                <c:formatCode>General</c:formatCode>
                <c:ptCount val="17"/>
                <c:pt idx="0">
                  <c:v>0.189999997615814</c:v>
                </c:pt>
                <c:pt idx="1">
                  <c:v>0.296999990940094</c:v>
                </c:pt>
                <c:pt idx="2">
                  <c:v>0.188999995589256</c:v>
                </c:pt>
                <c:pt idx="3">
                  <c:v>0.232999995350838</c:v>
                </c:pt>
                <c:pt idx="4">
                  <c:v>0.0</c:v>
                </c:pt>
                <c:pt idx="5">
                  <c:v>0.146999999880791</c:v>
                </c:pt>
                <c:pt idx="6">
                  <c:v>0.0</c:v>
                </c:pt>
                <c:pt idx="7">
                  <c:v>0.128999993205071</c:v>
                </c:pt>
                <c:pt idx="8">
                  <c:v>0.112000003457069</c:v>
                </c:pt>
                <c:pt idx="9">
                  <c:v>0.0989999994635582</c:v>
                </c:pt>
                <c:pt idx="10">
                  <c:v>0.0209999997168779</c:v>
                </c:pt>
                <c:pt idx="11">
                  <c:v>0.0500000007450581</c:v>
                </c:pt>
                <c:pt idx="12">
                  <c:v>0.0900000035762787</c:v>
                </c:pt>
                <c:pt idx="13">
                  <c:v>0.0900000035762787</c:v>
                </c:pt>
                <c:pt idx="14">
                  <c:v>0.0500000007450581</c:v>
                </c:pt>
                <c:pt idx="15">
                  <c:v>0.025000000372529</c:v>
                </c:pt>
                <c:pt idx="16">
                  <c:v>0.0199999995529652</c:v>
                </c:pt>
              </c:numCache>
            </c:numRef>
          </c:val>
          <c:extLst>
            <c:ext xmlns:c16="http://schemas.microsoft.com/office/drawing/2014/chart" uri="{C3380CC4-5D6E-409C-BE32-E72D297353CC}">
              <c16:uniqueId val="{00000001-80F7-4A3F-A7A6-24401A901F34}"/>
            </c:ext>
          </c:extLst>
        </c:ser>
        <c:ser>
          <c:idx val="2"/>
          <c:order val="2"/>
          <c:tx>
            <c:strRef>
              <c:f>Sheet2!$F$12</c:f>
              <c:strCache>
                <c:ptCount val="1"/>
                <c:pt idx="0">
                  <c:v>transferred</c:v>
                </c:pt>
              </c:strCache>
            </c:strRef>
          </c:tx>
          <c:spPr>
            <a:solidFill>
              <a:srgbClr val="00B050">
                <a:alpha val="37000"/>
              </a:srgbClr>
            </a:solidFill>
          </c:spPr>
          <c:invertIfNegative val="0"/>
          <c:cat>
            <c:strRef>
              <c:f>Sheet2!$C$13:$C$29</c:f>
              <c:strCache>
                <c:ptCount val="17"/>
                <c:pt idx="0">
                  <c:v>Boswana 2 </c:v>
                </c:pt>
                <c:pt idx="1">
                  <c:v>Tanzania 2 </c:v>
                </c:pt>
                <c:pt idx="2">
                  <c:v>SA 10b </c:v>
                </c:pt>
                <c:pt idx="3">
                  <c:v>SA 2 </c:v>
                </c:pt>
                <c:pt idx="4">
                  <c:v>Ghana 2 </c:v>
                </c:pt>
                <c:pt idx="5">
                  <c:v>Uganda 1b </c:v>
                </c:pt>
                <c:pt idx="6">
                  <c:v>Kenya 1 </c:v>
                </c:pt>
                <c:pt idx="7">
                  <c:v>SA 10c </c:v>
                </c:pt>
                <c:pt idx="8">
                  <c:v>Coe d’Ivoire 1 </c:v>
                </c:pt>
                <c:pt idx="9">
                  <c:v>Zambia 1 </c:v>
                </c:pt>
                <c:pt idx="10">
                  <c:v>SA 10a </c:v>
                </c:pt>
                <c:pt idx="11">
                  <c:v>Uganda 1a </c:v>
                </c:pt>
                <c:pt idx="12">
                  <c:v>Congo 1 </c:v>
                </c:pt>
                <c:pt idx="13">
                  <c:v>SA 4a </c:v>
                </c:pt>
                <c:pt idx="14">
                  <c:v>Mozambique 1 </c:v>
                </c:pt>
                <c:pt idx="15">
                  <c:v>Tanzania 1 </c:v>
                </c:pt>
                <c:pt idx="16">
                  <c:v>SA 8 </c:v>
                </c:pt>
              </c:strCache>
            </c:strRef>
          </c:cat>
          <c:val>
            <c:numRef>
              <c:f>Sheet2!$F$13:$F$29</c:f>
              <c:numCache>
                <c:formatCode>General</c:formatCode>
                <c:ptCount val="17"/>
                <c:pt idx="0">
                  <c:v>0.190999999642372</c:v>
                </c:pt>
                <c:pt idx="1">
                  <c:v>0.108999997377396</c:v>
                </c:pt>
                <c:pt idx="2">
                  <c:v>0.0</c:v>
                </c:pt>
                <c:pt idx="3">
                  <c:v>0.0640000030398369</c:v>
                </c:pt>
                <c:pt idx="4">
                  <c:v>0.034000001847744</c:v>
                </c:pt>
                <c:pt idx="5">
                  <c:v>0.0</c:v>
                </c:pt>
                <c:pt idx="6">
                  <c:v>0.0</c:v>
                </c:pt>
                <c:pt idx="7">
                  <c:v>0.0</c:v>
                </c:pt>
                <c:pt idx="8">
                  <c:v>0.0299999993294477</c:v>
                </c:pt>
                <c:pt idx="9">
                  <c:v>0.0</c:v>
                </c:pt>
                <c:pt idx="10">
                  <c:v>0.0</c:v>
                </c:pt>
                <c:pt idx="11">
                  <c:v>0.0</c:v>
                </c:pt>
                <c:pt idx="12">
                  <c:v>0.0</c:v>
                </c:pt>
                <c:pt idx="13">
                  <c:v>0.0</c:v>
                </c:pt>
                <c:pt idx="14">
                  <c:v>0.0</c:v>
                </c:pt>
                <c:pt idx="15">
                  <c:v>0.0</c:v>
                </c:pt>
                <c:pt idx="16">
                  <c:v>0.0</c:v>
                </c:pt>
              </c:numCache>
            </c:numRef>
          </c:val>
          <c:extLst>
            <c:ext xmlns:c16="http://schemas.microsoft.com/office/drawing/2014/chart" uri="{C3380CC4-5D6E-409C-BE32-E72D297353CC}">
              <c16:uniqueId val="{00000002-80F7-4A3F-A7A6-24401A901F34}"/>
            </c:ext>
          </c:extLst>
        </c:ser>
        <c:ser>
          <c:idx val="3"/>
          <c:order val="3"/>
          <c:tx>
            <c:strRef>
              <c:f>Sheet2!$G$12</c:f>
              <c:strCache>
                <c:ptCount val="1"/>
                <c:pt idx="0">
                  <c:v>lost</c:v>
                </c:pt>
              </c:strCache>
            </c:strRef>
          </c:tx>
          <c:spPr>
            <a:solidFill>
              <a:srgbClr val="FF0000">
                <a:alpha val="59000"/>
              </a:srgbClr>
            </a:solidFill>
          </c:spPr>
          <c:invertIfNegative val="0"/>
          <c:dLbls>
            <c:numFmt formatCode="0%" sourceLinked="0"/>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Sheet2!$C$13:$C$29</c:f>
              <c:strCache>
                <c:ptCount val="17"/>
                <c:pt idx="0">
                  <c:v>Boswana 2 </c:v>
                </c:pt>
                <c:pt idx="1">
                  <c:v>Tanzania 2 </c:v>
                </c:pt>
                <c:pt idx="2">
                  <c:v>SA 10b </c:v>
                </c:pt>
                <c:pt idx="3">
                  <c:v>SA 2 </c:v>
                </c:pt>
                <c:pt idx="4">
                  <c:v>Ghana 2 </c:v>
                </c:pt>
                <c:pt idx="5">
                  <c:v>Uganda 1b </c:v>
                </c:pt>
                <c:pt idx="6">
                  <c:v>Kenya 1 </c:v>
                </c:pt>
                <c:pt idx="7">
                  <c:v>SA 10c </c:v>
                </c:pt>
                <c:pt idx="8">
                  <c:v>Coe d’Ivoire 1 </c:v>
                </c:pt>
                <c:pt idx="9">
                  <c:v>Zambia 1 </c:v>
                </c:pt>
                <c:pt idx="10">
                  <c:v>SA 10a </c:v>
                </c:pt>
                <c:pt idx="11">
                  <c:v>Uganda 1a </c:v>
                </c:pt>
                <c:pt idx="12">
                  <c:v>Congo 1 </c:v>
                </c:pt>
                <c:pt idx="13">
                  <c:v>SA 4a </c:v>
                </c:pt>
                <c:pt idx="14">
                  <c:v>Mozambique 1 </c:v>
                </c:pt>
                <c:pt idx="15">
                  <c:v>Tanzania 1 </c:v>
                </c:pt>
                <c:pt idx="16">
                  <c:v>SA 8 </c:v>
                </c:pt>
              </c:strCache>
            </c:strRef>
          </c:cat>
          <c:val>
            <c:numRef>
              <c:f>Sheet2!$G$13:$G$29</c:f>
              <c:numCache>
                <c:formatCode>General</c:formatCode>
                <c:ptCount val="17"/>
                <c:pt idx="0">
                  <c:v>0.160999998450279</c:v>
                </c:pt>
                <c:pt idx="1">
                  <c:v>0.097000002861023</c:v>
                </c:pt>
                <c:pt idx="2">
                  <c:v>0.261000007390976</c:v>
                </c:pt>
                <c:pt idx="3">
                  <c:v>0.119999997317791</c:v>
                </c:pt>
                <c:pt idx="4">
                  <c:v>0.30799999833107</c:v>
                </c:pt>
                <c:pt idx="5">
                  <c:v>0.171000003814697</c:v>
                </c:pt>
                <c:pt idx="6">
                  <c:v>0.293999999761581</c:v>
                </c:pt>
                <c:pt idx="7">
                  <c:v>0.150999993085861</c:v>
                </c:pt>
                <c:pt idx="8">
                  <c:v>0.136000007390976</c:v>
                </c:pt>
                <c:pt idx="9">
                  <c:v>0.168999999761581</c:v>
                </c:pt>
                <c:pt idx="10">
                  <c:v>0.238999992609024</c:v>
                </c:pt>
                <c:pt idx="11">
                  <c:v>0.193000003695488</c:v>
                </c:pt>
                <c:pt idx="12">
                  <c:v>0.130999997258186</c:v>
                </c:pt>
                <c:pt idx="13">
                  <c:v>0.114000000059605</c:v>
                </c:pt>
                <c:pt idx="14">
                  <c:v>0.150000005960464</c:v>
                </c:pt>
                <c:pt idx="15">
                  <c:v>0.120999999344349</c:v>
                </c:pt>
                <c:pt idx="16">
                  <c:v>0.112000003457069</c:v>
                </c:pt>
              </c:numCache>
            </c:numRef>
          </c:val>
          <c:extLst>
            <c:ext xmlns:c16="http://schemas.microsoft.com/office/drawing/2014/chart" uri="{C3380CC4-5D6E-409C-BE32-E72D297353CC}">
              <c16:uniqueId val="{00000003-80F7-4A3F-A7A6-24401A901F34}"/>
            </c:ext>
          </c:extLst>
        </c:ser>
        <c:dLbls>
          <c:showLegendKey val="0"/>
          <c:showVal val="0"/>
          <c:showCatName val="0"/>
          <c:showSerName val="0"/>
          <c:showPercent val="0"/>
          <c:showBubbleSize val="0"/>
        </c:dLbls>
        <c:gapWidth val="150"/>
        <c:overlap val="100"/>
        <c:axId val="110049744"/>
        <c:axId val="110034352"/>
      </c:barChart>
      <c:catAx>
        <c:axId val="110049744"/>
        <c:scaling>
          <c:orientation val="minMax"/>
        </c:scaling>
        <c:delete val="0"/>
        <c:axPos val="b"/>
        <c:numFmt formatCode="General" sourceLinked="0"/>
        <c:majorTickMark val="out"/>
        <c:minorTickMark val="none"/>
        <c:tickLblPos val="nextTo"/>
        <c:crossAx val="110034352"/>
        <c:crosses val="autoZero"/>
        <c:auto val="1"/>
        <c:lblAlgn val="ctr"/>
        <c:lblOffset val="100"/>
        <c:noMultiLvlLbl val="0"/>
      </c:catAx>
      <c:valAx>
        <c:axId val="110034352"/>
        <c:scaling>
          <c:orientation val="minMax"/>
        </c:scaling>
        <c:delete val="0"/>
        <c:axPos val="l"/>
        <c:majorGridlines>
          <c:spPr>
            <a:ln>
              <a:noFill/>
            </a:ln>
          </c:spPr>
        </c:majorGridlines>
        <c:numFmt formatCode="0%" sourceLinked="1"/>
        <c:majorTickMark val="out"/>
        <c:minorTickMark val="none"/>
        <c:tickLblPos val="nextTo"/>
        <c:crossAx val="110049744"/>
        <c:crosses val="autoZero"/>
        <c:crossBetween val="between"/>
      </c:valAx>
    </c:plotArea>
    <c:legend>
      <c:legendPos val="t"/>
      <c:layout/>
      <c:overlay val="0"/>
      <c:txPr>
        <a:bodyPr/>
        <a:lstStyle/>
        <a:p>
          <a:pPr>
            <a:defRPr sz="1600" b="1"/>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A161A-CA48-C34D-83E3-7256E0D27015}" type="datetimeFigureOut">
              <a:rPr lang="en-US" smtClean="0"/>
              <a:t>5/16/18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010B5-0BC6-BE4E-BE3A-25A637779348}" type="slidenum">
              <a:rPr lang="en-US" smtClean="0"/>
              <a:t>‹#›</a:t>
            </a:fld>
            <a:endParaRPr lang="en-US"/>
          </a:p>
        </p:txBody>
      </p:sp>
    </p:spTree>
    <p:extLst>
      <p:ext uri="{BB962C8B-B14F-4D97-AF65-F5344CB8AC3E}">
        <p14:creationId xmlns:p14="http://schemas.microsoft.com/office/powerpoint/2010/main" val="144655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defRPr/>
            </a:pPr>
            <a:r>
              <a:rPr lang="en-US" altLang="en-US" dirty="0" smtClean="0"/>
              <a:t>Although the scale up of antiretroviral therapy has saved countless lives globally, the cascade of care is not optimally efficient nor effective</a:t>
            </a:r>
          </a:p>
          <a:p>
            <a:pPr marL="171450" indent="-171450" eaLnBrk="1" hangingPunct="1">
              <a:buFont typeface="Arial" panose="020B0604020202020204" pitchFamily="34" charset="0"/>
              <a:buChar char="•"/>
              <a:defRPr/>
            </a:pPr>
            <a:r>
              <a:rPr lang="en-US" altLang="en-US" dirty="0" smtClean="0"/>
              <a:t>Early epidemiologic studies found sub-optimal levels of ART initiation even among patients known to be eligible for treatment </a:t>
            </a:r>
          </a:p>
          <a:p>
            <a:pPr marL="171450" indent="-171450" eaLnBrk="1" hangingPunct="1">
              <a:buFont typeface="Arial" panose="020B0604020202020204" pitchFamily="34" charset="0"/>
              <a:buChar char="•"/>
              <a:defRPr/>
            </a:pPr>
            <a:r>
              <a:rPr lang="en-US" altLang="en-US" dirty="0" smtClean="0"/>
              <a:t>In a systematic review using in 14 cohorts in six countries, 68% of ART eligible patients actually started ART</a:t>
            </a:r>
          </a:p>
          <a:p>
            <a:pPr marL="171450" indent="-171450" eaLnBrk="1" hangingPunct="1">
              <a:buFont typeface="Arial" panose="020B0604020202020204" pitchFamily="34" charset="0"/>
              <a:buChar char="•"/>
              <a:defRPr/>
            </a:pPr>
            <a:r>
              <a:rPr lang="en-US" altLang="en-US" dirty="0" smtClean="0"/>
              <a:t>Both programmatic experience and literature suggested to us three supply-side drivers of sub-optimal ART initiation among eligible patients.   </a:t>
            </a:r>
          </a:p>
          <a:p>
            <a:pPr marL="171450" indent="-171450" eaLnBrk="1" hangingPunct="1">
              <a:buFont typeface="Arial" panose="020B0604020202020204" pitchFamily="34" charset="0"/>
              <a:buChar char="•"/>
              <a:defRPr/>
            </a:pPr>
            <a:r>
              <a:rPr lang="en-US" altLang="en-US" dirty="0" smtClean="0"/>
              <a:t>First, front line health care workers do not think of ART as an emergency. Findings from studies such as ACTG 5221 and 5164 that found delays in ART initiation of even a few weeks increased the risk of AIDS progression and death, had not diffused through the health system. Also not fully aware of epidemiologic studies showing loss to follow up after eligibility and before ART start</a:t>
            </a:r>
          </a:p>
          <a:p>
            <a:pPr marL="171450" indent="-171450" eaLnBrk="1" hangingPunct="1">
              <a:buFont typeface="Arial" panose="020B0604020202020204" pitchFamily="34" charset="0"/>
              <a:buChar char="•"/>
              <a:defRPr/>
            </a:pPr>
            <a:r>
              <a:rPr lang="en-US" altLang="en-US" dirty="0" smtClean="0"/>
              <a:t>standard overnight CD4 processing meant that patients with CD4-based indications for ART would not know about eligibility until the second visit – thus at risk for loss to follow-up during a period of uncertainty about treatment.  </a:t>
            </a:r>
          </a:p>
          <a:p>
            <a:pPr marL="171450" indent="-171450" eaLnBrk="1" hangingPunct="1">
              <a:buFont typeface="Arial" panose="020B0604020202020204" pitchFamily="34" charset="0"/>
              <a:buChar char="•"/>
              <a:defRPr/>
            </a:pPr>
            <a:r>
              <a:rPr lang="en-US" altLang="en-US" dirty="0" smtClean="0"/>
              <a:t>Second, standard counseling practices to prepare patients for ART often require two to three pre-treatment adherence counseling sessions that start after eligibility is established and requirements for a “treatment supporter” were widespread.  Both practices can act as a barrier to ART initiation in some patients and incur risk for loss to follow up</a:t>
            </a:r>
          </a:p>
          <a:p>
            <a:pPr marL="171450" indent="-171450" eaLnBrk="1" hangingPunct="1">
              <a:buFont typeface="Arial" panose="020B0604020202020204" pitchFamily="34" charset="0"/>
              <a:buChar char="•"/>
              <a:defRPr/>
            </a:pPr>
            <a:r>
              <a:rPr lang="en-US" altLang="en-US" dirty="0" smtClean="0"/>
              <a:t>Third, </a:t>
            </a:r>
          </a:p>
          <a:p>
            <a:pPr eaLnBrk="1" hangingPunct="1">
              <a:defRPr/>
            </a:pPr>
            <a:endParaRPr lang="en-US" altLang="en-US" dirty="0" smtClean="0"/>
          </a:p>
          <a:p>
            <a:pPr eaLnBrk="1" hangingPunct="1">
              <a:defRPr/>
            </a:pPr>
            <a:endParaRPr lang="en-US" altLang="en-US"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4427B950-F21C-B84C-A968-7EECCADE039D}" type="slidenum">
              <a:rPr lang="en-US" altLang="x-none" sz="1200">
                <a:latin typeface="Calibri" charset="0"/>
              </a:rPr>
              <a:pPr algn="r" eaLnBrk="1" hangingPunct="1"/>
              <a:t>28</a:t>
            </a:fld>
            <a:endParaRPr lang="en-US" altLang="x-none" sz="1200">
              <a:latin typeface="Calibri" charset="0"/>
            </a:endParaRPr>
          </a:p>
        </p:txBody>
      </p:sp>
    </p:spTree>
    <p:extLst>
      <p:ext uri="{BB962C8B-B14F-4D97-AF65-F5344CB8AC3E}">
        <p14:creationId xmlns:p14="http://schemas.microsoft.com/office/powerpoint/2010/main" val="83657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efficacious medications</a:t>
            </a:r>
            <a:r>
              <a:rPr lang="en-US" baseline="0" dirty="0" smtClean="0"/>
              <a:t> </a:t>
            </a:r>
            <a:r>
              <a:rPr lang="en-US" dirty="0" smtClean="0"/>
              <a:t>and global resource</a:t>
            </a:r>
            <a:r>
              <a:rPr lang="en-US" baseline="0" dirty="0" smtClean="0"/>
              <a:t> commitments</a:t>
            </a:r>
            <a:r>
              <a:rPr lang="en-US" dirty="0" smtClean="0"/>
              <a:t>,</a:t>
            </a:r>
            <a:r>
              <a:rPr lang="en-US" baseline="0" dirty="0" smtClean="0"/>
              <a:t> where does the public health response to this epidemic stand today?</a:t>
            </a:r>
          </a:p>
          <a:p>
            <a:endParaRPr lang="en-US" baseline="0" dirty="0" smtClean="0"/>
          </a:p>
          <a:p>
            <a:r>
              <a:rPr lang="en-US" baseline="0" dirty="0" smtClean="0"/>
              <a:t>First, the scale and scope of the response has been enormous – 13 million persons in RLS have started ART, 10 million  in Africa.  The resources to set up supply chains, systems, and human resources to delivery this therapy have been a revolution. </a:t>
            </a:r>
          </a:p>
          <a:p>
            <a:endParaRPr lang="en-US" baseline="0" dirty="0" smtClean="0"/>
          </a:p>
          <a:p>
            <a:r>
              <a:rPr lang="en-US" baseline="0" dirty="0" smtClean="0"/>
              <a:t>But despite this massive effort, there are signs that the response if far from optimally effective. </a:t>
            </a:r>
          </a:p>
          <a:p>
            <a:endParaRPr lang="en-US" baseline="0" dirty="0" smtClean="0"/>
          </a:p>
          <a:p>
            <a:r>
              <a:rPr lang="en-US" baseline="0" dirty="0" smtClean="0"/>
              <a:t>The cascade of care is widely used to represent the effectiveness of HIV services: the steps on the X axis represent the macroscopic processes in the implementation of HIV public health services and the bars represent the fraction of patients who complete each step.  </a:t>
            </a:r>
          </a:p>
          <a:p>
            <a:endParaRPr lang="en-US" baseline="0" dirty="0" smtClean="0"/>
          </a:p>
          <a:p>
            <a:r>
              <a:rPr lang="en-US" baseline="0" dirty="0" smtClean="0"/>
              <a:t>Dozens of studies from program settings, synthesized in a number of systematic reviews, suggest that the cascade is leaky: testing coverage must increase, linkages between testing and care must be strengthened, not all patients eligible for ART start and of those who start, lapses in retention are not rare.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EB590ED-1935-4C30-83C2-BB98CF2D50D4}" type="slidenum">
              <a:rPr lang="en-US" smtClean="0"/>
              <a:t>40</a:t>
            </a:fld>
            <a:endParaRPr lang="en-US"/>
          </a:p>
        </p:txBody>
      </p:sp>
    </p:spTree>
    <p:extLst>
      <p:ext uri="{BB962C8B-B14F-4D97-AF65-F5344CB8AC3E}">
        <p14:creationId xmlns:p14="http://schemas.microsoft.com/office/powerpoint/2010/main" val="404330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Although</a:t>
            </a:r>
            <a:r>
              <a:rPr lang="en-US" baseline="0" dirty="0" smtClean="0"/>
              <a:t> I’ve done research on engagement in other steps, I will focus on retention on ART care today.</a:t>
            </a:r>
          </a:p>
          <a:p>
            <a:endParaRPr lang="en-US" baseline="0" dirty="0" smtClean="0"/>
          </a:p>
          <a:p>
            <a:r>
              <a:rPr lang="en-US" baseline="0" dirty="0" smtClean="0"/>
              <a:t>Retention on ART care is defined conceptually as continuous and appropriate contact with the health system – operationally its usually defined by some index of visits to a health facility </a:t>
            </a:r>
          </a:p>
          <a:p>
            <a:r>
              <a:rPr lang="en-US" baseline="0" dirty="0" smtClean="0"/>
              <a:t> </a:t>
            </a:r>
            <a:endParaRPr lang="en-US" dirty="0" smtClean="0"/>
          </a:p>
          <a:p>
            <a:r>
              <a:rPr lang="en-US" dirty="0" smtClean="0"/>
              <a:t>Five years into the global response in 2007 and again in 2011, researchers summarized </a:t>
            </a:r>
            <a:r>
              <a:rPr lang="en-US" baseline="0" dirty="0" smtClean="0"/>
              <a:t>dozens of studies summarizing outcomes after HIV treatment were summarized in a systematic review in </a:t>
            </a:r>
            <a:r>
              <a:rPr lang="en-US" baseline="0" dirty="0" err="1" smtClean="0"/>
              <a:t>PLoS</a:t>
            </a:r>
            <a:r>
              <a:rPr lang="en-US" baseline="0" dirty="0" smtClean="0"/>
              <a:t> Medicine and then in Tropical Medicine and International Health.</a:t>
            </a:r>
          </a:p>
          <a:p>
            <a:endParaRPr lang="en-US" baseline="0" dirty="0" smtClean="0"/>
          </a:p>
          <a:p>
            <a:r>
              <a:rPr lang="en-US" baseline="0" dirty="0" smtClean="0"/>
              <a:t>As suggested in this figure, adapted from actual data in the published study, the study suggested that two years after ART initiation, only 60 to 70% of patients were retained in care.   </a:t>
            </a: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E278E3E7-1CA1-49BC-AF61-2A413D4EAE99}" type="slidenum">
              <a:rPr lang="en-US" smtClean="0"/>
              <a:t>41</a:t>
            </a:fld>
            <a:endParaRPr lang="en-US"/>
          </a:p>
        </p:txBody>
      </p:sp>
    </p:spTree>
    <p:extLst>
      <p:ext uri="{BB962C8B-B14F-4D97-AF65-F5344CB8AC3E}">
        <p14:creationId xmlns:p14="http://schemas.microsoft.com/office/powerpoint/2010/main" val="187652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These data were widely interpreted</a:t>
            </a:r>
            <a:r>
              <a:rPr lang="en-US" baseline="0" dirty="0" smtClean="0"/>
              <a:t> as showing poor retention.</a:t>
            </a:r>
          </a:p>
          <a:p>
            <a:endParaRPr lang="en-US" baseline="0" dirty="0" smtClean="0"/>
          </a:p>
          <a:p>
            <a:r>
              <a:rPr lang="en-US" dirty="0" smtClean="0"/>
              <a:t>When the complement, however, is examined more closely, those who are considered to fail this particular step in the cascade actually includes a large fraction, from 10% to 30% lost to follow up.  </a:t>
            </a:r>
          </a:p>
          <a:p>
            <a:endParaRPr lang="en-US" dirty="0" smtClean="0"/>
          </a:p>
          <a:p>
            <a:r>
              <a:rPr lang="en-US" baseline="0" dirty="0" smtClean="0"/>
              <a:t>In the setting of the global scale up of HIV several factors make high losses not surprising:</a:t>
            </a:r>
          </a:p>
          <a:p>
            <a:endParaRPr lang="en-US" dirty="0" smtClean="0"/>
          </a:p>
          <a:p>
            <a:pPr marL="171450" indent="-171450">
              <a:buFont typeface="Arial" panose="020B0604020202020204" pitchFamily="34" charset="0"/>
              <a:buChar char="•"/>
            </a:pPr>
            <a:r>
              <a:rPr lang="en-US" dirty="0" smtClean="0"/>
              <a:t>Lifelong</a:t>
            </a:r>
            <a:r>
              <a:rPr lang="en-US" baseline="0" dirty="0" smtClean="0"/>
              <a:t> treatment – time horizons for follow up are long and many are involved in livelihoods that require mobility. </a:t>
            </a:r>
          </a:p>
          <a:p>
            <a:pPr marL="171450" indent="-171450">
              <a:buFont typeface="Arial" panose="020B0604020202020204" pitchFamily="34" charset="0"/>
              <a:buChar char="•"/>
            </a:pPr>
            <a:r>
              <a:rPr lang="en-US" baseline="0" dirty="0" smtClean="0"/>
              <a:t>Decentralization of services than patients access care in a widening network of sites and hence </a:t>
            </a:r>
          </a:p>
          <a:p>
            <a:pPr marL="171450" indent="-171450">
              <a:buFont typeface="Arial" panose="020B0604020202020204" pitchFamily="34" charset="0"/>
              <a:buChar char="•"/>
            </a:pPr>
            <a:r>
              <a:rPr lang="en-US" baseline="0" dirty="0" smtClean="0"/>
              <a:t>Weak and fragment health systems and health information systems</a:t>
            </a:r>
          </a:p>
          <a:p>
            <a:endParaRPr lang="en-US" baseline="0" dirty="0" smtClean="0"/>
          </a:p>
          <a:p>
            <a:r>
              <a:rPr lang="en-US" baseline="0" dirty="0" smtClean="0"/>
              <a:t>The objective, therefore, of a first series of studies was therefore to understand true outcomes – which is could influence the estimates of mortality, retention in care and factors associated with retention </a:t>
            </a:r>
          </a:p>
          <a:p>
            <a:endParaRPr lang="en-US" baseline="0" dirty="0" smtClean="0"/>
          </a:p>
          <a:p>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E278E3E7-1CA1-49BC-AF61-2A413D4EAE99}" type="slidenum">
              <a:rPr lang="en-US" smtClean="0"/>
              <a:t>42</a:t>
            </a:fld>
            <a:endParaRPr lang="en-US"/>
          </a:p>
        </p:txBody>
      </p:sp>
    </p:spTree>
    <p:extLst>
      <p:ext uri="{BB962C8B-B14F-4D97-AF65-F5344CB8AC3E}">
        <p14:creationId xmlns:p14="http://schemas.microsoft.com/office/powerpoint/2010/main" val="1197328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62" indent="-285716" eaLnBrk="0" hangingPunct="0">
              <a:defRPr>
                <a:solidFill>
                  <a:schemeClr val="tx1"/>
                </a:solidFill>
                <a:latin typeface="Arial" charset="0"/>
                <a:ea typeface="ＭＳ Ｐゴシック" charset="0"/>
              </a:defRPr>
            </a:lvl2pPr>
            <a:lvl3pPr marL="1142865" indent="-228573" eaLnBrk="0" hangingPunct="0">
              <a:defRPr>
                <a:solidFill>
                  <a:schemeClr val="tx1"/>
                </a:solidFill>
                <a:latin typeface="Arial" charset="0"/>
                <a:ea typeface="ＭＳ Ｐゴシック" charset="0"/>
              </a:defRPr>
            </a:lvl3pPr>
            <a:lvl4pPr marL="1600011" indent="-228573" eaLnBrk="0" hangingPunct="0">
              <a:defRPr>
                <a:solidFill>
                  <a:schemeClr val="tx1"/>
                </a:solidFill>
                <a:latin typeface="Arial" charset="0"/>
                <a:ea typeface="ＭＳ Ｐゴシック" charset="0"/>
              </a:defRPr>
            </a:lvl4pPr>
            <a:lvl5pPr marL="2057156" indent="-228573" eaLnBrk="0" hangingPunct="0">
              <a:defRPr>
                <a:solidFill>
                  <a:schemeClr val="tx1"/>
                </a:solidFill>
                <a:latin typeface="Arial" charset="0"/>
                <a:ea typeface="ＭＳ Ｐゴシック" charset="0"/>
              </a:defRPr>
            </a:lvl5pPr>
            <a:lvl6pPr marL="2514303" indent="-228573" eaLnBrk="0" fontAlgn="base" hangingPunct="0">
              <a:spcBef>
                <a:spcPct val="0"/>
              </a:spcBef>
              <a:spcAft>
                <a:spcPct val="0"/>
              </a:spcAft>
              <a:defRPr>
                <a:solidFill>
                  <a:schemeClr val="tx1"/>
                </a:solidFill>
                <a:latin typeface="Arial" charset="0"/>
                <a:ea typeface="ＭＳ Ｐゴシック" charset="0"/>
              </a:defRPr>
            </a:lvl6pPr>
            <a:lvl7pPr marL="2971449" indent="-228573" eaLnBrk="0" fontAlgn="base" hangingPunct="0">
              <a:spcBef>
                <a:spcPct val="0"/>
              </a:spcBef>
              <a:spcAft>
                <a:spcPct val="0"/>
              </a:spcAft>
              <a:defRPr>
                <a:solidFill>
                  <a:schemeClr val="tx1"/>
                </a:solidFill>
                <a:latin typeface="Arial" charset="0"/>
                <a:ea typeface="ＭＳ Ｐゴシック" charset="0"/>
              </a:defRPr>
            </a:lvl7pPr>
            <a:lvl8pPr marL="3428594" indent="-228573" eaLnBrk="0" fontAlgn="base" hangingPunct="0">
              <a:spcBef>
                <a:spcPct val="0"/>
              </a:spcBef>
              <a:spcAft>
                <a:spcPct val="0"/>
              </a:spcAft>
              <a:defRPr>
                <a:solidFill>
                  <a:schemeClr val="tx1"/>
                </a:solidFill>
                <a:latin typeface="Arial" charset="0"/>
                <a:ea typeface="ＭＳ Ｐゴシック" charset="0"/>
              </a:defRPr>
            </a:lvl8pPr>
            <a:lvl9pPr marL="3885741" indent="-22857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1281F44-78C5-5B42-A3AD-73A25A96E84F}" type="slidenum">
              <a:rPr lang="en-US">
                <a:latin typeface="Calibri" charset="0"/>
              </a:rPr>
              <a:pPr eaLnBrk="1" hangingPunct="1"/>
              <a:t>43</a:t>
            </a:fld>
            <a:endParaRPr lang="en-US">
              <a:latin typeface="Calibri" charset="0"/>
            </a:endParaRPr>
          </a:p>
        </p:txBody>
      </p:sp>
      <p:sp>
        <p:nvSpPr>
          <p:cNvPr id="9830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b="0" i="0" baseline="0" dirty="0" smtClean="0">
                <a:latin typeface="Arial" charset="0"/>
              </a:rPr>
              <a:t>To address this problem, we have proposed a sampling based approach.  Consider a cohort of patients who have started ART in a given program or district or even country, some proportion will become lost to follow-up, because in many settings, there are too many patients to trace all, </a:t>
            </a:r>
          </a:p>
          <a:p>
            <a:endParaRPr lang="en-US" b="0" i="0" baseline="0" dirty="0" smtClean="0">
              <a:latin typeface="Arial" charset="0"/>
            </a:endParaRPr>
          </a:p>
          <a:p>
            <a:r>
              <a:rPr lang="en-US" b="0" i="0" baseline="0" dirty="0" smtClean="0">
                <a:latin typeface="Arial" charset="0"/>
              </a:rPr>
              <a:t>We identify a numerically small sample of the lost to trace, making the task </a:t>
            </a:r>
            <a:r>
              <a:rPr lang="en-US" b="0" i="0" baseline="0" dirty="0" err="1" smtClean="0">
                <a:latin typeface="Arial" charset="0"/>
              </a:rPr>
              <a:t>tracable</a:t>
            </a:r>
            <a:r>
              <a:rPr lang="en-US" b="0" i="0" baseline="0" dirty="0" smtClean="0">
                <a:latin typeface="Arial" charset="0"/>
              </a:rPr>
              <a:t> and efficient. </a:t>
            </a:r>
          </a:p>
          <a:p>
            <a:endParaRPr lang="en-US" b="0" i="0" baseline="0" dirty="0" smtClean="0">
              <a:latin typeface="Arial" charset="0"/>
            </a:endParaRPr>
          </a:p>
          <a:p>
            <a:r>
              <a:rPr lang="en-US" b="0" i="0" baseline="0" dirty="0" smtClean="0">
                <a:latin typeface="Arial" charset="0"/>
              </a:rPr>
              <a:t>The sample is randomly selected so that their outcomes can be an unbiased estimate of outcomes in all the lost</a:t>
            </a:r>
          </a:p>
          <a:p>
            <a:endParaRPr lang="en-US" b="0" i="0" baseline="0" dirty="0" smtClean="0">
              <a:latin typeface="Arial" charset="0"/>
            </a:endParaRPr>
          </a:p>
          <a:p>
            <a:r>
              <a:rPr lang="en-US" b="0" i="0" baseline="0" dirty="0" smtClean="0">
                <a:latin typeface="Arial" charset="0"/>
              </a:rPr>
              <a:t>The outcomes found among this random sample can be incorporated into underlying estimates using a probability weight to essentially “fill in the blanks.”  </a:t>
            </a:r>
          </a:p>
          <a:p>
            <a:endParaRPr lang="en-US" b="0" i="0" baseline="0" dirty="0" smtClean="0">
              <a:latin typeface="Arial" charset="0"/>
            </a:endParaRPr>
          </a:p>
          <a:p>
            <a:endParaRPr lang="en-US" b="0" i="0" baseline="0" dirty="0" smtClean="0">
              <a:latin typeface="Arial" charset="0"/>
            </a:endParaRPr>
          </a:p>
        </p:txBody>
      </p:sp>
    </p:spTree>
    <p:extLst>
      <p:ext uri="{BB962C8B-B14F-4D97-AF65-F5344CB8AC3E}">
        <p14:creationId xmlns:p14="http://schemas.microsoft.com/office/powerpoint/2010/main" val="1882106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05" eaLnBrk="0" hangingPunct="0">
              <a:defRPr>
                <a:solidFill>
                  <a:schemeClr val="tx1"/>
                </a:solidFill>
                <a:latin typeface="Arial" charset="0"/>
                <a:ea typeface="ＭＳ Ｐゴシック" charset="0"/>
              </a:defRPr>
            </a:lvl1pPr>
            <a:lvl2pPr marL="742862" indent="-285716" defTabSz="912705" eaLnBrk="0" hangingPunct="0">
              <a:defRPr>
                <a:solidFill>
                  <a:schemeClr val="tx1"/>
                </a:solidFill>
                <a:latin typeface="Arial" charset="0"/>
                <a:ea typeface="ＭＳ Ｐゴシック" charset="0"/>
              </a:defRPr>
            </a:lvl2pPr>
            <a:lvl3pPr marL="1142865" indent="-228573" defTabSz="912705" eaLnBrk="0" hangingPunct="0">
              <a:defRPr>
                <a:solidFill>
                  <a:schemeClr val="tx1"/>
                </a:solidFill>
                <a:latin typeface="Arial" charset="0"/>
                <a:ea typeface="ＭＳ Ｐゴシック" charset="0"/>
              </a:defRPr>
            </a:lvl3pPr>
            <a:lvl4pPr marL="1600011" indent="-228573" defTabSz="912705" eaLnBrk="0" hangingPunct="0">
              <a:defRPr>
                <a:solidFill>
                  <a:schemeClr val="tx1"/>
                </a:solidFill>
                <a:latin typeface="Arial" charset="0"/>
                <a:ea typeface="ＭＳ Ｐゴシック" charset="0"/>
              </a:defRPr>
            </a:lvl4pPr>
            <a:lvl5pPr marL="2057156" indent="-228573" defTabSz="912705" eaLnBrk="0" hangingPunct="0">
              <a:defRPr>
                <a:solidFill>
                  <a:schemeClr val="tx1"/>
                </a:solidFill>
                <a:latin typeface="Arial" charset="0"/>
                <a:ea typeface="ＭＳ Ｐゴシック" charset="0"/>
              </a:defRPr>
            </a:lvl5pPr>
            <a:lvl6pPr marL="2514303" indent="-228573" defTabSz="912705" eaLnBrk="0" fontAlgn="base" hangingPunct="0">
              <a:spcBef>
                <a:spcPct val="0"/>
              </a:spcBef>
              <a:spcAft>
                <a:spcPct val="0"/>
              </a:spcAft>
              <a:defRPr>
                <a:solidFill>
                  <a:schemeClr val="tx1"/>
                </a:solidFill>
                <a:latin typeface="Arial" charset="0"/>
                <a:ea typeface="ＭＳ Ｐゴシック" charset="0"/>
              </a:defRPr>
            </a:lvl6pPr>
            <a:lvl7pPr marL="2971449" indent="-228573" defTabSz="912705" eaLnBrk="0" fontAlgn="base" hangingPunct="0">
              <a:spcBef>
                <a:spcPct val="0"/>
              </a:spcBef>
              <a:spcAft>
                <a:spcPct val="0"/>
              </a:spcAft>
              <a:defRPr>
                <a:solidFill>
                  <a:schemeClr val="tx1"/>
                </a:solidFill>
                <a:latin typeface="Arial" charset="0"/>
                <a:ea typeface="ＭＳ Ｐゴシック" charset="0"/>
              </a:defRPr>
            </a:lvl7pPr>
            <a:lvl8pPr marL="3428594" indent="-228573" defTabSz="912705" eaLnBrk="0" fontAlgn="base" hangingPunct="0">
              <a:spcBef>
                <a:spcPct val="0"/>
              </a:spcBef>
              <a:spcAft>
                <a:spcPct val="0"/>
              </a:spcAft>
              <a:defRPr>
                <a:solidFill>
                  <a:schemeClr val="tx1"/>
                </a:solidFill>
                <a:latin typeface="Arial" charset="0"/>
                <a:ea typeface="ＭＳ Ｐゴシック" charset="0"/>
              </a:defRPr>
            </a:lvl8pPr>
            <a:lvl9pPr marL="3885741" indent="-228573" defTabSz="91270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8B2416C-55DA-124E-B91C-E9DC2C36A524}" type="slidenum">
              <a:rPr lang="en-US"/>
              <a:pPr eaLnBrk="1" hangingPunct="1"/>
              <a:t>44</a:t>
            </a:fld>
            <a:endParaRPr lang="en-US"/>
          </a:p>
        </p:txBody>
      </p:sp>
      <p:sp>
        <p:nvSpPr>
          <p:cNvPr id="6041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Arial" charset="0"/>
              </a:rPr>
              <a:t>Incorporating</a:t>
            </a:r>
            <a:r>
              <a:rPr lang="en-US" baseline="0" dirty="0" smtClean="0">
                <a:latin typeface="Arial" charset="0"/>
              </a:rPr>
              <a:t> the outcomes among the 111 successfully tracked lost patients through a probability weight which is inverse to the sampling probability -  we revised our estimates of mortality after ART initiation – which rose by approximately 4-5 fold over the first 3 years after ART initiation as compared to mortality estimates using only outcomes as passively observed. </a:t>
            </a:r>
            <a:endParaRPr lang="en-US" dirty="0">
              <a:latin typeface="Arial" charset="0"/>
            </a:endParaRPr>
          </a:p>
        </p:txBody>
      </p:sp>
    </p:spTree>
    <p:extLst>
      <p:ext uri="{BB962C8B-B14F-4D97-AF65-F5344CB8AC3E}">
        <p14:creationId xmlns:p14="http://schemas.microsoft.com/office/powerpoint/2010/main" val="496506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 also applied this sampling approach to revise estimates of retention using current care status ascertained in patients </a:t>
            </a:r>
            <a:r>
              <a:rPr lang="en-US" baseline="0" dirty="0" smtClean="0"/>
              <a:t>who tracked.  </a:t>
            </a:r>
            <a:r>
              <a:rPr lang="en-US" dirty="0" smtClean="0"/>
              <a:t> </a:t>
            </a:r>
            <a:r>
              <a:rPr lang="en-US" baseline="0" dirty="0" smtClean="0"/>
              <a:t> </a:t>
            </a:r>
          </a:p>
          <a:p>
            <a:endParaRPr lang="en-US" baseline="0" dirty="0" smtClean="0"/>
          </a:p>
          <a:p>
            <a:r>
              <a:rPr lang="en-US" dirty="0" smtClean="0"/>
              <a:t>The black line indicates </a:t>
            </a:r>
            <a:r>
              <a:rPr lang="en-US" baseline="0" dirty="0" smtClean="0"/>
              <a:t>retention after ART initiation under the prevailing definitions where patients lost to follow-up are considered not retained.    The estimate is 69% at two years, virtually the same as 70% figure cited in a 2010 systematic review using reports from 39 cohorts in Africa</a:t>
            </a:r>
            <a:r>
              <a:rPr lang="en-US" dirty="0" smtClean="0"/>
              <a:t>.   </a:t>
            </a:r>
          </a:p>
          <a:p>
            <a:endParaRPr lang="en-US" dirty="0" smtClean="0"/>
          </a:p>
          <a:p>
            <a:r>
              <a:rPr lang="en-US" dirty="0" smtClean="0"/>
              <a:t>Since we could only ask</a:t>
            </a:r>
            <a:r>
              <a:rPr lang="en-US" baseline="0" dirty="0" smtClean="0"/>
              <a:t> about current care status among those alive and interviewed in person, we conducted two revised estimates of retention. </a:t>
            </a:r>
          </a:p>
          <a:p>
            <a:endParaRPr lang="en-US" dirty="0" smtClean="0"/>
          </a:p>
          <a:p>
            <a:r>
              <a:rPr lang="en-US" dirty="0" smtClean="0"/>
              <a:t>The</a:t>
            </a:r>
            <a:r>
              <a:rPr lang="en-US" baseline="0" dirty="0" smtClean="0"/>
              <a:t> red line represents a revised, sampling based, estimate of retention assuming all those alive as reported by an informant (and therefore in whom we could not ask about current care status) to be out of care. </a:t>
            </a:r>
          </a:p>
          <a:p>
            <a:endParaRPr lang="en-US" baseline="0" dirty="0" smtClean="0"/>
          </a:p>
          <a:p>
            <a:r>
              <a:rPr lang="en-US" baseline="0" dirty="0" smtClean="0"/>
              <a:t>The blue line represents revised retention estimate if we assumed all person alive but not interviewed in person were indeed in care.  </a:t>
            </a:r>
          </a:p>
          <a:p>
            <a:endParaRPr lang="en-US" baseline="0" dirty="0" smtClean="0"/>
          </a:p>
          <a:p>
            <a:r>
              <a:rPr lang="en-US" baseline="0" dirty="0" smtClean="0"/>
              <a:t>In either the pessimistic or optimistic assumptions, the revised estimate of retention – somewhere between 79% and 86 % at two years – were both substantially higher than the uncorrected estimate of 69%.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28DB53A-5312-46D7-8C16-8F494DEE3245}" type="slidenum">
              <a:rPr lang="en-US" smtClean="0"/>
              <a:t>45</a:t>
            </a:fld>
            <a:endParaRPr lang="en-US"/>
          </a:p>
        </p:txBody>
      </p:sp>
    </p:spTree>
    <p:extLst>
      <p:ext uri="{BB962C8B-B14F-4D97-AF65-F5344CB8AC3E}">
        <p14:creationId xmlns:p14="http://schemas.microsoft.com/office/powerpoint/2010/main" val="164223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Ascertaining mortality and retention in care among lost patients also allowed us to distinguish deaths in care (i.e., shortly after a clinic visit) from lapses in care and late deaths. </a:t>
            </a:r>
          </a:p>
          <a:p>
            <a:endParaRPr lang="en-US" baseline="0" dirty="0" smtClean="0"/>
          </a:p>
          <a:p>
            <a:r>
              <a:rPr lang="en-US" baseline="0" dirty="0" smtClean="0"/>
              <a:t>There was two causal relationships between retention and death.  One is the non-retention leads to death.  This is where patients disengaged from care, interrupt therapy, have virologic rebound, immunologic deterioration and death.  Second death in a retained patient can lead to non-retention. A patient who make appropriates and continuous visit to clinic might still die, within days or weeks of a clinic visit. Distinguishing these two is important because they would require different solutions – the first patient needs outreach, the second needs medical intervention at the last clinic visit.  </a:t>
            </a:r>
          </a:p>
          <a:p>
            <a:endParaRPr lang="en-US" baseline="0" dirty="0" smtClean="0"/>
          </a:p>
          <a:p>
            <a:r>
              <a:rPr lang="en-US" baseline="0" dirty="0" smtClean="0"/>
              <a:t>We used a </a:t>
            </a:r>
            <a:r>
              <a:rPr lang="en-US" dirty="0" smtClean="0"/>
              <a:t>competing risk approach where we considered death within 90 days of the last clinic visit to be a “death in care”</a:t>
            </a:r>
            <a:r>
              <a:rPr lang="en-US" baseline="0" dirty="0" smtClean="0"/>
              <a:t> in order to estimate the cumulative probability of being alive and ceasing care</a:t>
            </a:r>
            <a:r>
              <a:rPr lang="en-US" dirty="0" smtClean="0"/>
              <a:t>.</a:t>
            </a:r>
            <a:r>
              <a:rPr lang="en-US" baseline="0" dirty="0" smtClean="0"/>
              <a:t>  We termed this quantity connection to care (as opposed to retention). </a:t>
            </a:r>
            <a:r>
              <a:rPr lang="en-US" dirty="0" smtClean="0"/>
              <a:t>We found connection to care to be 86% to 93%</a:t>
            </a:r>
            <a:r>
              <a:rPr lang="en-US" baseline="0" dirty="0" smtClean="0"/>
              <a:t> at two years</a:t>
            </a:r>
            <a:r>
              <a:rPr lang="en-US" dirty="0" smtClean="0"/>
              <a:t>.  </a:t>
            </a:r>
          </a:p>
          <a:p>
            <a:endParaRPr lang="en-US" dirty="0" smtClean="0"/>
          </a:p>
          <a:p>
            <a:r>
              <a:rPr lang="en-US" dirty="0" smtClean="0"/>
              <a:t>This implies that </a:t>
            </a:r>
            <a:r>
              <a:rPr lang="en-US" baseline="0" dirty="0" smtClean="0"/>
              <a:t>deaths in care accounted for almost half of non-retention while the other half was due to disengagement and late deaths.  </a:t>
            </a:r>
          </a:p>
          <a:p>
            <a:endParaRPr lang="en-US" baseline="0" dirty="0" smtClean="0"/>
          </a:p>
          <a:p>
            <a:r>
              <a:rPr lang="en-US" baseline="0" dirty="0" smtClean="0"/>
              <a:t>These findings suggest that to maximize retention efforts to improve access to care as well clinical effectiveness of the care itself are both needed.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28DB53A-5312-46D7-8C16-8F494DEE3245}" type="slidenum">
              <a:rPr lang="en-US" smtClean="0"/>
              <a:t>46</a:t>
            </a:fld>
            <a:endParaRPr lang="en-US"/>
          </a:p>
        </p:txBody>
      </p:sp>
    </p:spTree>
    <p:extLst>
      <p:ext uri="{BB962C8B-B14F-4D97-AF65-F5344CB8AC3E}">
        <p14:creationId xmlns:p14="http://schemas.microsoft.com/office/powerpoint/2010/main" val="766727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It is sometimes less well</a:t>
            </a:r>
            <a:r>
              <a:rPr lang="en-US" baseline="0" dirty="0" smtClean="0"/>
              <a:t> recognized that loss to follow up can lead to bias in analyses to identify factors associated with those outcomes. </a:t>
            </a:r>
          </a:p>
          <a:p>
            <a:endParaRPr lang="en-US" baseline="0" dirty="0" smtClean="0"/>
          </a:p>
          <a:p>
            <a:r>
              <a:rPr lang="en-US" baseline="0" dirty="0" smtClean="0"/>
              <a:t>In this analyses we conducted multi-variable regression among patients on ART to find factors associated with mortality. </a:t>
            </a:r>
          </a:p>
          <a:p>
            <a:endParaRPr lang="en-US" baseline="0" dirty="0" smtClean="0"/>
          </a:p>
          <a:p>
            <a:r>
              <a:rPr lang="en-US" dirty="0" smtClean="0"/>
              <a:t>The first column shows results </a:t>
            </a:r>
            <a:r>
              <a:rPr lang="en-US" baseline="0" dirty="0" smtClean="0"/>
              <a:t>using the deaths known to the clinic without tracking.  The second set of results shows the findings of the same analysis, after incorporating outcomes from the tracked sample of lost patients.  </a:t>
            </a:r>
          </a:p>
          <a:p>
            <a:endParaRPr lang="en-US" baseline="0" dirty="0" smtClean="0"/>
          </a:p>
          <a:p>
            <a:r>
              <a:rPr lang="en-US" baseline="0" dirty="0" smtClean="0"/>
              <a:t>Sampling allowed identification of associations which were missed (with age, entry weight and year of ART initiation) as well as spurious associations, most importantly between male sex and mortality in this case.  </a:t>
            </a:r>
          </a:p>
          <a:p>
            <a:endParaRPr lang="en-US" baseline="0" dirty="0" smtClean="0"/>
          </a:p>
          <a:p>
            <a:r>
              <a:rPr lang="en-US" baseline="0" dirty="0" smtClean="0"/>
              <a:t>These findings provide proof of concept that loss to follow-up can fundamentally distort even the most basic epidemiologic analyses.   </a:t>
            </a:r>
          </a:p>
          <a:p>
            <a:endParaRPr lang="en-US" baseline="0" dirty="0" smtClean="0"/>
          </a:p>
        </p:txBody>
      </p:sp>
      <p:sp>
        <p:nvSpPr>
          <p:cNvPr id="4" name="Slide Number Placeholder 3"/>
          <p:cNvSpPr>
            <a:spLocks noGrp="1"/>
          </p:cNvSpPr>
          <p:nvPr>
            <p:ph type="sldNum" sz="quarter" idx="10"/>
          </p:nvPr>
        </p:nvSpPr>
        <p:spPr/>
        <p:txBody>
          <a:bodyPr/>
          <a:lstStyle/>
          <a:p>
            <a:fld id="{328DB53A-5312-46D7-8C16-8F494DEE3245}" type="slidenum">
              <a:rPr lang="en-US" smtClean="0"/>
              <a:t>47</a:t>
            </a:fld>
            <a:endParaRPr lang="en-US"/>
          </a:p>
        </p:txBody>
      </p:sp>
    </p:spTree>
    <p:extLst>
      <p:ext uri="{BB962C8B-B14F-4D97-AF65-F5344CB8AC3E}">
        <p14:creationId xmlns:p14="http://schemas.microsoft.com/office/powerpoint/2010/main" val="155301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070" indent="-227070">
              <a:spcBef>
                <a:spcPct val="0"/>
              </a:spcBef>
            </a:pPr>
            <a:r>
              <a:rPr lang="en-US" altLang="en-US" dirty="0" smtClean="0"/>
              <a:t>Based on this work, I</a:t>
            </a:r>
            <a:r>
              <a:rPr lang="en-US" altLang="en-US" baseline="0" dirty="0" smtClean="0"/>
              <a:t> </a:t>
            </a:r>
            <a:r>
              <a:rPr lang="en-US" altLang="en-US" dirty="0" smtClean="0"/>
              <a:t>also published a methods paper </a:t>
            </a:r>
            <a:r>
              <a:rPr lang="en-US" altLang="en-US" baseline="0" dirty="0" smtClean="0"/>
              <a:t>that extends the lessons learned from the sampling work to “real world” cohorts more generally.  </a:t>
            </a:r>
          </a:p>
          <a:p>
            <a:pPr marL="227070" indent="-227070">
              <a:spcBef>
                <a:spcPct val="0"/>
              </a:spcBef>
            </a:pPr>
            <a:endParaRPr lang="en-US" altLang="en-US" baseline="0" dirty="0" smtClean="0"/>
          </a:p>
          <a:p>
            <a:pPr marL="227070" indent="-227070">
              <a:spcBef>
                <a:spcPct val="0"/>
              </a:spcBef>
            </a:pPr>
            <a:r>
              <a:rPr lang="en-US" altLang="en-US" baseline="0" dirty="0" smtClean="0"/>
              <a:t>There is substantial interest in knowing whether newer statistical approaches can “correct” mortality estimates – if so it would be simpler than “resampling” outcomes among the lost.  </a:t>
            </a:r>
          </a:p>
          <a:p>
            <a:pPr marL="227070" indent="-227070">
              <a:spcBef>
                <a:spcPct val="0"/>
              </a:spcBef>
            </a:pPr>
            <a:endParaRPr lang="en-US" altLang="en-US" baseline="0" dirty="0" smtClean="0"/>
          </a:p>
          <a:p>
            <a:pPr marL="227070" indent="-227070">
              <a:spcBef>
                <a:spcPct val="0"/>
              </a:spcBef>
            </a:pPr>
            <a:r>
              <a:rPr lang="en-US" altLang="en-US" baseline="0" dirty="0" smtClean="0"/>
              <a:t>We therefore compared inverse probability of censoring weights to </a:t>
            </a:r>
            <a:r>
              <a:rPr lang="en-US" altLang="en-US" baseline="0" dirty="0" err="1" smtClean="0"/>
              <a:t>unweighted</a:t>
            </a:r>
            <a:r>
              <a:rPr lang="en-US" altLang="en-US" baseline="0" dirty="0" smtClean="0"/>
              <a:t> and sample-weighted analysis and indeed found that statistical tools alone – either traditional regression models as well as more advanced techniques such as inverse probability of censoring weights – failed to correct estimates. </a:t>
            </a:r>
          </a:p>
          <a:p>
            <a:pPr marL="227070" indent="-227070">
              <a:spcBef>
                <a:spcPct val="0"/>
              </a:spcBef>
            </a:pPr>
            <a:endParaRPr lang="en-US" altLang="en-US" baseline="0" dirty="0" smtClean="0"/>
          </a:p>
          <a:p>
            <a:pPr marL="227070" indent="-227070">
              <a:spcBef>
                <a:spcPct val="0"/>
              </a:spcBef>
            </a:pPr>
            <a:r>
              <a:rPr lang="en-US" altLang="en-US" baseline="0" dirty="0" smtClean="0"/>
              <a:t>DAG theory uses simple semiotics to qualitatively examine the implication of causal knowledge on statistical associations to suggest why these techniques fail.  By applying the contextual knowledge that death is a cause of being classified as lost to follow up in this setting, DAG theory shows that this fundamental undermines assumptions common to both traditional and advanced approaches in statistics that enable valid estimates. </a:t>
            </a:r>
          </a:p>
          <a:p>
            <a:pPr marL="227070" indent="-227070">
              <a:spcBef>
                <a:spcPct val="0"/>
              </a:spcBef>
            </a:pPr>
            <a:endParaRPr lang="en-US" altLang="en-US" baseline="0" dirty="0" smtClean="0"/>
          </a:p>
          <a:p>
            <a:pPr marL="227070" indent="-227070">
              <a:spcBef>
                <a:spcPct val="0"/>
              </a:spcBef>
            </a:pPr>
            <a:r>
              <a:rPr lang="en-US" altLang="en-US" baseline="0" dirty="0" smtClean="0"/>
              <a:t>We argued that sampling based approach could be widely applied in cohort epidemiology to deal with any setting where the outcome could influence the ascertainment of the outcome.</a:t>
            </a:r>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27868" indent="-279949" eaLnBrk="0" hangingPunct="0">
              <a:defRPr>
                <a:solidFill>
                  <a:schemeClr val="tx1"/>
                </a:solidFill>
                <a:latin typeface="Calibri" pitchFamily="34" charset="0"/>
                <a:ea typeface="MS PGothic" pitchFamily="34" charset="-128"/>
              </a:defRPr>
            </a:lvl2pPr>
            <a:lvl3pPr marL="1119797" indent="-223959" eaLnBrk="0" hangingPunct="0">
              <a:defRPr>
                <a:solidFill>
                  <a:schemeClr val="tx1"/>
                </a:solidFill>
                <a:latin typeface="Calibri" pitchFamily="34" charset="0"/>
                <a:ea typeface="MS PGothic" pitchFamily="34" charset="-128"/>
              </a:defRPr>
            </a:lvl3pPr>
            <a:lvl4pPr marL="1567716" indent="-223959" eaLnBrk="0" hangingPunct="0">
              <a:defRPr>
                <a:solidFill>
                  <a:schemeClr val="tx1"/>
                </a:solidFill>
                <a:latin typeface="Calibri" pitchFamily="34" charset="0"/>
                <a:ea typeface="MS PGothic" pitchFamily="34" charset="-128"/>
              </a:defRPr>
            </a:lvl4pPr>
            <a:lvl5pPr marL="2015635" indent="-223959" eaLnBrk="0" hangingPunct="0">
              <a:defRPr>
                <a:solidFill>
                  <a:schemeClr val="tx1"/>
                </a:solidFill>
                <a:latin typeface="Calibri" pitchFamily="34" charset="0"/>
                <a:ea typeface="MS PGothic" pitchFamily="34" charset="-128"/>
              </a:defRPr>
            </a:lvl5pPr>
            <a:lvl6pPr marL="2463554" indent="-223959" eaLnBrk="0" fontAlgn="base" hangingPunct="0">
              <a:spcBef>
                <a:spcPct val="0"/>
              </a:spcBef>
              <a:spcAft>
                <a:spcPct val="0"/>
              </a:spcAft>
              <a:defRPr>
                <a:solidFill>
                  <a:schemeClr val="tx1"/>
                </a:solidFill>
                <a:latin typeface="Calibri" pitchFamily="34" charset="0"/>
                <a:ea typeface="MS PGothic" pitchFamily="34" charset="-128"/>
              </a:defRPr>
            </a:lvl6pPr>
            <a:lvl7pPr marL="2911472" indent="-223959" eaLnBrk="0" fontAlgn="base" hangingPunct="0">
              <a:spcBef>
                <a:spcPct val="0"/>
              </a:spcBef>
              <a:spcAft>
                <a:spcPct val="0"/>
              </a:spcAft>
              <a:defRPr>
                <a:solidFill>
                  <a:schemeClr val="tx1"/>
                </a:solidFill>
                <a:latin typeface="Calibri" pitchFamily="34" charset="0"/>
                <a:ea typeface="MS PGothic" pitchFamily="34" charset="-128"/>
              </a:defRPr>
            </a:lvl7pPr>
            <a:lvl8pPr marL="3359391" indent="-223959" eaLnBrk="0" fontAlgn="base" hangingPunct="0">
              <a:spcBef>
                <a:spcPct val="0"/>
              </a:spcBef>
              <a:spcAft>
                <a:spcPct val="0"/>
              </a:spcAft>
              <a:defRPr>
                <a:solidFill>
                  <a:schemeClr val="tx1"/>
                </a:solidFill>
                <a:latin typeface="Calibri" pitchFamily="34" charset="0"/>
                <a:ea typeface="MS PGothic" pitchFamily="34" charset="-128"/>
              </a:defRPr>
            </a:lvl8pPr>
            <a:lvl9pPr marL="3807310" indent="-223959"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0AD619C-877C-4A11-B861-701D2FCAE85D}" type="slidenum">
              <a:rPr lang="en-US" altLang="en-US"/>
              <a:pPr eaLnBrk="1" hangingPunct="1"/>
              <a:t>48</a:t>
            </a:fld>
            <a:endParaRPr lang="en-US" altLang="en-US"/>
          </a:p>
        </p:txBody>
      </p:sp>
    </p:spTree>
    <p:extLst>
      <p:ext uri="{BB962C8B-B14F-4D97-AF65-F5344CB8AC3E}">
        <p14:creationId xmlns:p14="http://schemas.microsoft.com/office/powerpoint/2010/main" val="1101512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Building on this, I obtained a grant to expand this work into 14 clinics in five programs within the East Africa </a:t>
            </a:r>
            <a:r>
              <a:rPr lang="en-US" baseline="0" dirty="0" err="1" smtClean="0"/>
              <a:t>IeDEA</a:t>
            </a:r>
            <a:r>
              <a:rPr lang="en-US" baseline="0" dirty="0" smtClean="0"/>
              <a:t> Consortium – an NIH sponsored network of clinics that pool and harmonize data collected in the course of routine care – these clinic sites provide the same underlying public health package of care: </a:t>
            </a:r>
            <a:r>
              <a:rPr lang="en-US" baseline="0" dirty="0" err="1" smtClean="0"/>
              <a:t>moh</a:t>
            </a:r>
            <a:r>
              <a:rPr lang="en-US" baseline="0" dirty="0" smtClean="0"/>
              <a:t> staffed, NNRTI based, no individual providers, no routine HIV</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We extended this in several ways</a:t>
            </a:r>
          </a:p>
          <a:p>
            <a:pPr marL="228600" indent="-228600">
              <a:buFont typeface="Arial" panose="020B0604020202020204" pitchFamily="34" charset="0"/>
              <a:buAutoNum type="arabicPeriod"/>
            </a:pPr>
            <a:r>
              <a:rPr lang="en-US" baseline="0" dirty="0" smtClean="0"/>
              <a:t>Scope – generalizability of the method and its importance</a:t>
            </a:r>
          </a:p>
          <a:p>
            <a:pPr marL="228600" indent="-228600">
              <a:buFont typeface="Arial" panose="020B0604020202020204" pitchFamily="34" charset="0"/>
              <a:buAutoNum type="arabicPeriod"/>
            </a:pPr>
            <a:r>
              <a:rPr lang="en-US" baseline="0" dirty="0" smtClean="0"/>
              <a:t>Survey among those lost to better understand reasons for non-return – theory based</a:t>
            </a:r>
          </a:p>
          <a:p>
            <a:pPr marL="228600" indent="-228600">
              <a:buFont typeface="Arial" panose="020B0604020202020204" pitchFamily="34" charset="0"/>
              <a:buAutoNum type="arabicPeriod"/>
            </a:pPr>
            <a:r>
              <a:rPr lang="en-US" baseline="0" dirty="0" smtClean="0"/>
              <a:t>Mixed methods: in depth interviews in a select few </a:t>
            </a:r>
          </a:p>
          <a:p>
            <a:pPr marL="228600" indent="-228600">
              <a:buFont typeface="Arial" panose="020B0604020202020204" pitchFamily="34" charset="0"/>
              <a:buAutoNum type="arabicPeriod"/>
            </a:pPr>
            <a:endParaRPr lang="en-US" baseline="0" dirty="0" smtClean="0"/>
          </a:p>
          <a:p>
            <a:pPr marL="0" indent="0">
              <a:buFont typeface="Arial" panose="020B0604020202020204" pitchFamily="34" charset="0"/>
              <a:buNone/>
            </a:pPr>
            <a:r>
              <a:rPr lang="en-US" baseline="0" dirty="0" smtClean="0"/>
              <a:t>Among 30K, we identified 5700 lost, took a random sample of 991</a:t>
            </a:r>
          </a:p>
        </p:txBody>
      </p:sp>
      <p:sp>
        <p:nvSpPr>
          <p:cNvPr id="4" name="Slide Number Placeholder 3"/>
          <p:cNvSpPr>
            <a:spLocks noGrp="1"/>
          </p:cNvSpPr>
          <p:nvPr>
            <p:ph type="sldNum" sz="quarter" idx="10"/>
          </p:nvPr>
        </p:nvSpPr>
        <p:spPr/>
        <p:txBody>
          <a:bodyPr/>
          <a:lstStyle/>
          <a:p>
            <a:pPr>
              <a:defRPr/>
            </a:pPr>
            <a:fld id="{5A5CFA99-31FB-4DC7-923D-3D47BB049E7B}" type="slidenum">
              <a:rPr lang="en-GB" smtClean="0"/>
              <a:pPr>
                <a:defRPr/>
              </a:pPr>
              <a:t>49</a:t>
            </a:fld>
            <a:endParaRPr lang="en-GB"/>
          </a:p>
        </p:txBody>
      </p:sp>
    </p:spTree>
    <p:extLst>
      <p:ext uri="{BB962C8B-B14F-4D97-AF65-F5344CB8AC3E}">
        <p14:creationId xmlns:p14="http://schemas.microsoft.com/office/powerpoint/2010/main" val="140196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altLang="en-US" dirty="0" smtClean="0"/>
              <a:t>We applied the PRECEDE framework to design an intervention targeting these barriers. </a:t>
            </a:r>
          </a:p>
          <a:p>
            <a:pPr eaLnBrk="1" hangingPunct="1">
              <a:defRPr/>
            </a:pPr>
            <a:endParaRPr lang="en-US" altLang="en-US" dirty="0" smtClean="0"/>
          </a:p>
          <a:p>
            <a:pPr eaLnBrk="1" hangingPunct="1">
              <a:defRPr/>
            </a:pPr>
            <a:r>
              <a:rPr lang="en-US" altLang="en-US" dirty="0" smtClean="0"/>
              <a:t>The PRECEDE framework which emerged from the health promotion movement and is authored by Larry Green posits that sustained behavior change requires three processes: a “predisposing factor” which can be knowledge that inclines and individual to a particular behavior, an “enabling factor” that makes it easy for that behavior and an “reinforcing factor” that motivates the desired behavior. </a:t>
            </a:r>
          </a:p>
          <a:p>
            <a:pPr eaLnBrk="1" hangingPunct="1">
              <a:defRPr/>
            </a:pPr>
            <a:endParaRPr lang="en-US" altLang="en-US" dirty="0" smtClean="0"/>
          </a:p>
          <a:p>
            <a:pPr eaLnBrk="1" hangingPunct="1">
              <a:defRPr/>
            </a:pPr>
            <a:r>
              <a:rPr lang="en-US" altLang="en-US" dirty="0" smtClean="0"/>
              <a:t>We therefore used </a:t>
            </a:r>
          </a:p>
          <a:p>
            <a:pPr marL="228600" indent="-228600" eaLnBrk="1" hangingPunct="1">
              <a:buFontTx/>
              <a:buAutoNum type="arabicPeriod"/>
              <a:defRPr/>
            </a:pPr>
            <a:r>
              <a:rPr lang="en-US" altLang="en-US" dirty="0" smtClean="0"/>
              <a:t>An opinion leader led education sessions about the risks of loss to follow up or clinical progression with delays (to predispose), </a:t>
            </a:r>
          </a:p>
          <a:p>
            <a:pPr marL="228600" indent="-228600" eaLnBrk="1" hangingPunct="1">
              <a:buFontTx/>
              <a:buAutoNum type="arabicPeriod"/>
              <a:defRPr/>
            </a:pPr>
            <a:r>
              <a:rPr lang="en-US" altLang="en-US" dirty="0" smtClean="0"/>
              <a:t>We introduced a PIMA point of care CD4 as well as an alternative counseling approach that allowed concomitant start and adherence counseling and removed a treatment supporter as a requirement to make it easier for providers to stage and initiate patients </a:t>
            </a:r>
          </a:p>
          <a:p>
            <a:pPr marL="228600" indent="-228600" eaLnBrk="1" hangingPunct="1">
              <a:buFontTx/>
              <a:buAutoNum type="arabicPeriod"/>
              <a:defRPr/>
            </a:pPr>
            <a:r>
              <a:rPr lang="en-US" altLang="en-US" dirty="0" smtClean="0"/>
              <a:t>Instituted feedback cards to the clinics which would allow clinics to see their performance in relation to other facilities and therefore “reinforce” desired behavior. </a:t>
            </a:r>
          </a:p>
        </p:txBody>
      </p:sp>
    </p:spTree>
    <p:extLst>
      <p:ext uri="{BB962C8B-B14F-4D97-AF65-F5344CB8AC3E}">
        <p14:creationId xmlns:p14="http://schemas.microsoft.com/office/powerpoint/2010/main" val="230955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First, we achieved a 90% outcomes ascertainment at all sites – widely feasible</a:t>
            </a:r>
          </a:p>
          <a:p>
            <a:endParaRPr lang="en-US" baseline="0" dirty="0" smtClean="0"/>
          </a:p>
          <a:p>
            <a:r>
              <a:rPr lang="en-US" baseline="0" dirty="0" smtClean="0"/>
              <a:t>Second, the sampling changed both the total (raising it more than 4 fold) and the rank order – widely important</a:t>
            </a:r>
          </a:p>
          <a:p>
            <a:endParaRPr lang="en-US" baseline="0" dirty="0" smtClean="0"/>
          </a:p>
          <a:p>
            <a:r>
              <a:rPr lang="en-US" baseline="0" dirty="0" smtClean="0"/>
              <a:t>Revealed unwarranted and unexpected heterogeneity in mortality – these sites are nominally implementing the same package of clinical services: NNRTI based ART.</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6F3E9A6-27B5-4E3C-9DEB-3DDD02F20DDB}" type="slidenum">
              <a:rPr lang="en-US" smtClean="0"/>
              <a:t>50</a:t>
            </a:fld>
            <a:endParaRPr lang="en-US"/>
          </a:p>
        </p:txBody>
      </p:sp>
    </p:spTree>
    <p:extLst>
      <p:ext uri="{BB962C8B-B14F-4D97-AF65-F5344CB8AC3E}">
        <p14:creationId xmlns:p14="http://schemas.microsoft.com/office/powerpoint/2010/main" val="1639655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like mortality we also</a:t>
            </a:r>
            <a:r>
              <a:rPr lang="en-US" baseline="0" dirty="0" smtClean="0"/>
              <a:t> found revised estimates of disengagement to be highly varied from site to site. </a:t>
            </a:r>
          </a:p>
          <a:p>
            <a:endParaRPr lang="en-US" baseline="0" dirty="0" smtClean="0"/>
          </a:p>
          <a:p>
            <a:r>
              <a:rPr lang="en-US" baseline="0" dirty="0" smtClean="0"/>
              <a:t>This variability in mortality and engagement are a clarion call for better understanding of the means through with care is delivered: patient education, satisfaction, treatment literacy, </a:t>
            </a:r>
            <a:endParaRPr lang="en-US" dirty="0"/>
          </a:p>
        </p:txBody>
      </p:sp>
      <p:sp>
        <p:nvSpPr>
          <p:cNvPr id="4" name="Slide Number Placeholder 3"/>
          <p:cNvSpPr>
            <a:spLocks noGrp="1"/>
          </p:cNvSpPr>
          <p:nvPr>
            <p:ph type="sldNum" sz="quarter" idx="10"/>
          </p:nvPr>
        </p:nvSpPr>
        <p:spPr/>
        <p:txBody>
          <a:bodyPr/>
          <a:lstStyle/>
          <a:p>
            <a:fld id="{C6F3E9A6-27B5-4E3C-9DEB-3DDD02F20DDB}" type="slidenum">
              <a:rPr lang="en-US" smtClean="0"/>
              <a:t>51</a:t>
            </a:fld>
            <a:endParaRPr lang="en-US"/>
          </a:p>
        </p:txBody>
      </p:sp>
    </p:spTree>
    <p:extLst>
      <p:ext uri="{BB962C8B-B14F-4D97-AF65-F5344CB8AC3E}">
        <p14:creationId xmlns:p14="http://schemas.microsoft.com/office/powerpoint/2010/main" val="155376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defRPr/>
            </a:pPr>
            <a:r>
              <a:rPr lang="en-US" altLang="en-US" dirty="0" smtClean="0"/>
              <a:t>The study population included all treatment naïve adults eligible for ART during the study period at 20 clinic facilities in Uganda – we applied no other selection criteria and thus the population was highly “representative” of real world population. </a:t>
            </a:r>
          </a:p>
          <a:p>
            <a:pPr marL="171450" indent="-171450" eaLnBrk="1" hangingPunct="1">
              <a:spcBef>
                <a:spcPct val="0"/>
              </a:spcBef>
              <a:buFont typeface="Arial" panose="020B0604020202020204" pitchFamily="34" charset="0"/>
              <a:buChar char="•"/>
              <a:defRPr/>
            </a:pPr>
            <a:r>
              <a:rPr lang="en-US" altLang="en-US" dirty="0" smtClean="0"/>
              <a:t>Rural Urban</a:t>
            </a:r>
          </a:p>
          <a:p>
            <a:pPr marL="171450" indent="-171450" eaLnBrk="1" hangingPunct="1">
              <a:spcBef>
                <a:spcPct val="0"/>
              </a:spcBef>
              <a:buFont typeface="Arial" panose="020B0604020202020204" pitchFamily="34" charset="0"/>
              <a:buChar char="•"/>
              <a:defRPr/>
            </a:pPr>
            <a:r>
              <a:rPr lang="en-US" altLang="en-US" dirty="0" smtClean="0"/>
              <a:t>We used a pragmatic cluster randomized design in which facilities were randomized to receive the intervention in four groups of five clinics at approximately six month intervals</a:t>
            </a:r>
          </a:p>
          <a:p>
            <a:pPr marL="628650" lvl="1" indent="-171450" eaLnBrk="1" hangingPunct="1">
              <a:spcBef>
                <a:spcPct val="0"/>
              </a:spcBef>
              <a:buFont typeface="Arial" panose="020B0604020202020204" pitchFamily="34" charset="0"/>
              <a:buChar char="•"/>
              <a:defRPr/>
            </a:pPr>
            <a:r>
              <a:rPr lang="en-US" altLang="en-US" dirty="0" smtClean="0"/>
              <a:t>Randomization was stratified by facility size</a:t>
            </a:r>
          </a:p>
          <a:p>
            <a:pPr marL="628650" lvl="1" indent="-171450" eaLnBrk="1" hangingPunct="1">
              <a:spcBef>
                <a:spcPct val="0"/>
              </a:spcBef>
              <a:buFont typeface="Arial" panose="020B0604020202020204" pitchFamily="34" charset="0"/>
              <a:buChar char="•"/>
              <a:defRPr/>
            </a:pPr>
            <a:r>
              <a:rPr lang="en-US" altLang="en-US" dirty="0" smtClean="0"/>
              <a:t>A stepped wedge design was selected because all elements of the intervention were supported by the MOH and equipoise was not present</a:t>
            </a:r>
          </a:p>
          <a:p>
            <a:pPr marL="171450" indent="-171450" eaLnBrk="1" hangingPunct="1">
              <a:spcBef>
                <a:spcPct val="0"/>
              </a:spcBef>
              <a:buFont typeface="Arial" panose="020B0604020202020204" pitchFamily="34" charset="0"/>
              <a:buChar char="•"/>
              <a:defRPr/>
            </a:pPr>
            <a:r>
              <a:rPr lang="en-US" altLang="en-US" dirty="0" smtClean="0"/>
              <a:t>All measurements were made using existing program data systems – no parallel “research database” was created </a:t>
            </a:r>
          </a:p>
          <a:p>
            <a:pPr marL="171450" indent="-171450" eaLnBrk="1" hangingPunct="1">
              <a:spcBef>
                <a:spcPct val="0"/>
              </a:spcBef>
              <a:buFont typeface="Arial" panose="020B0604020202020204" pitchFamily="34" charset="0"/>
              <a:buChar char="•"/>
              <a:defRPr/>
            </a:pPr>
            <a:r>
              <a:rPr lang="en-US" altLang="en-US" dirty="0" smtClean="0"/>
              <a:t>The primary endpoint was ART initiation by 14 days after eligibility</a:t>
            </a:r>
          </a:p>
          <a:p>
            <a:pPr marL="171450" indent="-171450" eaLnBrk="1" hangingPunct="1">
              <a:spcBef>
                <a:spcPct val="0"/>
              </a:spcBef>
              <a:buFont typeface="Arial" panose="020B0604020202020204" pitchFamily="34" charset="0"/>
              <a:buChar char="•"/>
              <a:defRPr/>
            </a:pPr>
            <a:r>
              <a:rPr lang="en-US" altLang="en-US" dirty="0" smtClean="0"/>
              <a:t>A secondary endpoint was HIV RNA suppression one year after eligibility in a random sample from wave 1 and 4.  These waves were the only ones in which one year of observation in either the treatment or control condition was possible. </a:t>
            </a:r>
          </a:p>
          <a:p>
            <a:pPr marL="171450" indent="-171450" eaLnBrk="1" hangingPunct="1">
              <a:spcBef>
                <a:spcPct val="0"/>
              </a:spcBef>
              <a:buFont typeface="Arial" panose="020B0604020202020204" pitchFamily="34" charset="0"/>
              <a:buChar char="•"/>
              <a:defRPr/>
            </a:pPr>
            <a:r>
              <a:rPr lang="en-US" altLang="en-US" dirty="0" smtClean="0"/>
              <a:t>We also examined retention through visit adherence (the fraction of appointments that were made within 7 days)  </a:t>
            </a:r>
          </a:p>
          <a:p>
            <a:pPr marL="171450" indent="-171450" eaLnBrk="1" hangingPunct="1">
              <a:spcBef>
                <a:spcPct val="0"/>
              </a:spcBef>
              <a:buFont typeface="Arial" panose="020B0604020202020204" pitchFamily="34" charset="0"/>
              <a:buChar char="•"/>
              <a:defRPr/>
            </a:pPr>
            <a:r>
              <a:rPr lang="en-US" altLang="en-US" dirty="0" smtClean="0"/>
              <a:t>Secondary outcomes are adjusted for patient characteristics including CD4, sex, age, calendar time</a:t>
            </a:r>
          </a:p>
          <a:p>
            <a:pPr marL="171450" indent="-171450" eaLnBrk="1" hangingPunct="1">
              <a:spcBef>
                <a:spcPct val="0"/>
              </a:spcBef>
              <a:buFont typeface="Arial" panose="020B0604020202020204" pitchFamily="34" charset="0"/>
              <a:buChar char="•"/>
              <a:defRPr/>
            </a:pPr>
            <a:r>
              <a:rPr lang="en-US" altLang="en-US" dirty="0" smtClean="0"/>
              <a:t>Clustering by clinic in all analysis was handled using mixed effects </a:t>
            </a:r>
          </a:p>
          <a:p>
            <a:pPr eaLnBrk="1" hangingPunct="1">
              <a:spcBef>
                <a:spcPct val="0"/>
              </a:spcBef>
              <a:defRPr/>
            </a:pPr>
            <a:endParaRPr lang="en-US" altLang="en-US" dirty="0" smtClean="0"/>
          </a:p>
          <a:p>
            <a:pPr eaLnBrk="1" hangingPunct="1">
              <a:spcBef>
                <a:spcPct val="0"/>
              </a:spcBef>
              <a:defRPr/>
            </a:pPr>
            <a:endParaRPr lang="en-US" altLang="en-US" dirty="0" smtClean="0"/>
          </a:p>
          <a:p>
            <a:pPr eaLnBrk="1" hangingPunct="1">
              <a:spcBef>
                <a:spcPct val="0"/>
              </a:spcBef>
              <a:defRPr/>
            </a:pPr>
            <a:r>
              <a:rPr lang="en-US" altLang="en-US" dirty="0" smtClean="0"/>
              <a:t>Power</a:t>
            </a:r>
          </a:p>
          <a:p>
            <a:pPr marL="0" lvl="1" eaLnBrk="1" hangingPunct="1">
              <a:spcBef>
                <a:spcPct val="0"/>
              </a:spcBef>
              <a:defRPr/>
            </a:pPr>
            <a:r>
              <a:rPr lang="en-US" altLang="en-US" dirty="0" smtClean="0"/>
              <a:t>For the primary endpoint, </a:t>
            </a:r>
            <a:r>
              <a:rPr lang="en-US" i="1" dirty="0" smtClean="0"/>
              <a:t>“The size of the study population was determined as the anticipated patient population </a:t>
            </a:r>
            <a:r>
              <a:rPr lang="en-US" i="1" dirty="0" err="1" smtClean="0"/>
              <a:t>thatwould</a:t>
            </a:r>
            <a:r>
              <a:rPr lang="en-US" i="1" dirty="0" smtClean="0"/>
              <a:t> become eligible for antiretroviral therapy in the clinic sites supported by the MJAP organization.  Assuming proportion with the outcome in the control condition of 25%, proportion with the outcome in the intervention condition of 50%, 20 total clinics with 5 clinics randomized to the intervention in each of four waves, a harmonic mean of 50 individuals in each clinic during each period, and a coefficient of variation of 0.2, the study is powered at &gt;99%.”</a:t>
            </a:r>
            <a:endParaRPr lang="en-US" dirty="0" smtClean="0"/>
          </a:p>
          <a:p>
            <a:pPr eaLnBrk="1" hangingPunct="1">
              <a:spcBef>
                <a:spcPct val="0"/>
              </a:spcBef>
              <a:defRPr/>
            </a:pPr>
            <a:endParaRPr lang="en-US" altLang="en-US" dirty="0" smtClean="0"/>
          </a:p>
          <a:p>
            <a:pPr eaLnBrk="1" hangingPunct="1">
              <a:spcBef>
                <a:spcPct val="0"/>
              </a:spcBef>
              <a:defRPr/>
            </a:pPr>
            <a:r>
              <a:rPr lang="en-US" dirty="0" smtClean="0"/>
              <a:t>For HIV RNA outcomes, given assumption of coefficient of variation of 0.10, a control condition suppression proportion of 80% and a intervention condition suppression proportion of 92% (a 12% absolute risk difference), we calculated a power of 77% using a harmonic mean of 50 patients in each clinic were tested. </a:t>
            </a:r>
            <a:endParaRPr lang="en-US" altLang="en-US" dirty="0" smtClean="0"/>
          </a:p>
          <a:p>
            <a:pPr eaLnBrk="1" hangingPunct="1">
              <a:spcBef>
                <a:spcPct val="0"/>
              </a:spcBef>
              <a:defRPr/>
            </a:pPr>
            <a:endParaRPr lang="en-US" altLang="en-US" dirty="0" smtClean="0"/>
          </a:p>
          <a:p>
            <a:pPr eaLnBrk="1" hangingPunct="1">
              <a:spcBef>
                <a:spcPct val="0"/>
              </a:spcBef>
              <a:defRPr/>
            </a:pPr>
            <a:endParaRPr lang="en-US" altLang="en-US" dirty="0" smtClean="0"/>
          </a:p>
          <a:p>
            <a:pPr eaLnBrk="1" hangingPunct="1">
              <a:spcBef>
                <a:spcPct val="0"/>
              </a:spcBef>
              <a:defRPr/>
            </a:pPr>
            <a:endParaRPr lang="en-US" altLang="en-US" dirty="0" smtClean="0"/>
          </a:p>
          <a:p>
            <a:pPr eaLnBrk="1" hangingPunct="1">
              <a:spcBef>
                <a:spcPct val="0"/>
              </a:spcBef>
              <a:defRPr/>
            </a:pPr>
            <a:endParaRPr lang="en-US" altLang="en-US" dirty="0"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defRPr>
            </a:lvl1pPr>
            <a:lvl2pPr marL="742950" indent="-285750" eaLnBrk="0" hangingPunct="0">
              <a:spcBef>
                <a:spcPct val="30000"/>
              </a:spcBef>
              <a:defRPr sz="1200">
                <a:solidFill>
                  <a:schemeClr val="tx1"/>
                </a:solidFill>
                <a:latin typeface="Calibri" charset="0"/>
              </a:defRPr>
            </a:lvl2pPr>
            <a:lvl3pPr marL="1143000" indent="-228600" eaLnBrk="0" hangingPunct="0">
              <a:spcBef>
                <a:spcPct val="30000"/>
              </a:spcBef>
              <a:defRPr sz="1200">
                <a:solidFill>
                  <a:schemeClr val="tx1"/>
                </a:solidFill>
                <a:latin typeface="Calibri" charset="0"/>
              </a:defRPr>
            </a:lvl3pPr>
            <a:lvl4pPr marL="1600200" indent="-228600" eaLnBrk="0" hangingPunct="0">
              <a:spcBef>
                <a:spcPct val="30000"/>
              </a:spcBef>
              <a:defRPr sz="1200">
                <a:solidFill>
                  <a:schemeClr val="tx1"/>
                </a:solidFill>
                <a:latin typeface="Calibri" charset="0"/>
              </a:defRPr>
            </a:lvl4pPr>
            <a:lvl5pPr marL="2057400" indent="-228600" eaLnBrk="0" hangingPunct="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eaLnBrk="1" hangingPunct="1">
              <a:spcBef>
                <a:spcPct val="0"/>
              </a:spcBef>
            </a:pPr>
            <a:fld id="{206DDF1B-EC45-4C45-AABE-9DA2B70E8EA6}" type="slidenum">
              <a:rPr lang="en-US" altLang="en-US"/>
              <a:pPr eaLnBrk="1" hangingPunct="1">
                <a:spcBef>
                  <a:spcPct val="0"/>
                </a:spcBef>
              </a:pPr>
              <a:t>30</a:t>
            </a:fld>
            <a:endParaRPr lang="en-US" altLang="en-US"/>
          </a:p>
        </p:txBody>
      </p:sp>
    </p:spTree>
    <p:extLst>
      <p:ext uri="{BB962C8B-B14F-4D97-AF65-F5344CB8AC3E}">
        <p14:creationId xmlns:p14="http://schemas.microsoft.com/office/powerpoint/2010/main" val="81449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defRPr/>
            </a:pPr>
            <a:r>
              <a:rPr lang="en-US" altLang="en-US" dirty="0" smtClean="0"/>
              <a:t>We approached 22 clinics supported for participation and 2 refused</a:t>
            </a:r>
          </a:p>
          <a:p>
            <a:pPr marL="171450" indent="-171450" eaLnBrk="1" hangingPunct="1">
              <a:buFont typeface="Arial" panose="020B0604020202020204" pitchFamily="34" charset="0"/>
              <a:buChar char="•"/>
              <a:defRPr/>
            </a:pPr>
            <a:r>
              <a:rPr lang="en-US" altLang="en-US" dirty="0" smtClean="0"/>
              <a:t>A total of 15,000 treatment naïve patients made a visit during the study period</a:t>
            </a:r>
          </a:p>
          <a:p>
            <a:pPr marL="171450" indent="-171450" eaLnBrk="1" hangingPunct="1">
              <a:buFont typeface="Arial" panose="020B0604020202020204" pitchFamily="34" charset="0"/>
              <a:buChar char="•"/>
              <a:defRPr/>
            </a:pPr>
            <a:r>
              <a:rPr lang="en-US" altLang="en-US" dirty="0" smtClean="0"/>
              <a:t>2976 never had documented ART eligibility criteria and were excluded from the study population, resulting in a study population of 12,024</a:t>
            </a:r>
          </a:p>
          <a:p>
            <a:pPr eaLnBrk="1" hangingPunct="1">
              <a:buFont typeface="Arial" panose="020B0604020202020204" pitchFamily="34" charset="0"/>
              <a:buNone/>
              <a:defRPr/>
            </a:pPr>
            <a:endParaRPr lang="en-US" altLang="en-US" dirty="0" smtClean="0"/>
          </a:p>
          <a:p>
            <a:pPr eaLnBrk="1" hangingPunct="1">
              <a:defRPr/>
            </a:pPr>
            <a:endParaRPr lang="en-US" altLang="en-US"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FADDFB03-9F95-FB4B-A185-FF3A58485DB9}" type="slidenum">
              <a:rPr lang="en-US" altLang="x-none" sz="1200">
                <a:latin typeface="Calibri" charset="0"/>
              </a:rPr>
              <a:pPr algn="r" eaLnBrk="1" hangingPunct="1"/>
              <a:t>31</a:t>
            </a:fld>
            <a:endParaRPr lang="en-US" altLang="x-none" sz="1200">
              <a:latin typeface="Calibri" charset="0"/>
            </a:endParaRPr>
          </a:p>
        </p:txBody>
      </p:sp>
    </p:spTree>
    <p:extLst>
      <p:ext uri="{BB962C8B-B14F-4D97-AF65-F5344CB8AC3E}">
        <p14:creationId xmlns:p14="http://schemas.microsoft.com/office/powerpoint/2010/main" val="129866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marL="171450" indent="-171450" eaLnBrk="1" hangingPunct="1">
              <a:buFont typeface="Arial" panose="020B0604020202020204" pitchFamily="34" charset="0"/>
              <a:buChar char="•"/>
              <a:defRPr/>
            </a:pPr>
            <a:r>
              <a:rPr lang="en-US" altLang="en-US" dirty="0" smtClean="0"/>
              <a:t>7277 patients were exposed to the control condition at the time of eligibility and 4747 in the intervention</a:t>
            </a:r>
          </a:p>
          <a:p>
            <a:pPr eaLnBrk="1" hangingPunct="1">
              <a:buFont typeface="Arial" panose="020B0604020202020204" pitchFamily="34" charset="0"/>
              <a:buNone/>
              <a:defRPr/>
            </a:pPr>
            <a:endParaRPr lang="en-US" altLang="en-US" dirty="0" smtClean="0"/>
          </a:p>
          <a:p>
            <a:pPr marL="171450" indent="-171450" eaLnBrk="1" hangingPunct="1">
              <a:buFont typeface="Arial" panose="020B0604020202020204" pitchFamily="34" charset="0"/>
              <a:buChar char="•"/>
              <a:defRPr/>
            </a:pPr>
            <a:r>
              <a:rPr lang="en-US" altLang="en-US" dirty="0" smtClean="0"/>
              <a:t>Patients eligible in the intervention period were more likely to be men, younger in age, at non-large health facilities, and, as expected, later in calendar time </a:t>
            </a:r>
          </a:p>
          <a:p>
            <a:pPr eaLnBrk="1" hangingPunct="1">
              <a:defRPr/>
            </a:pPr>
            <a:r>
              <a:rPr lang="en-US" altLang="en-US" dirty="0" smtClean="0"/>
              <a:t>	</a:t>
            </a:r>
          </a:p>
          <a:p>
            <a:pPr eaLnBrk="1" hangingPunct="1">
              <a:defRPr/>
            </a:pPr>
            <a:endParaRPr lang="en-US" altLang="en-US" dirty="0" smtClean="0"/>
          </a:p>
        </p:txBody>
      </p:sp>
      <p:sp>
        <p:nvSpPr>
          <p:cNvPr id="440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01700" eaLnBrk="0" hangingPunct="0">
              <a:spcBef>
                <a:spcPct val="30000"/>
              </a:spcBef>
              <a:defRPr sz="1200">
                <a:solidFill>
                  <a:schemeClr val="tx1"/>
                </a:solidFill>
                <a:latin typeface="Calibri" charset="0"/>
              </a:defRPr>
            </a:lvl1pPr>
            <a:lvl2pPr marL="742950" indent="-285750" defTabSz="901700" eaLnBrk="0" hangingPunct="0">
              <a:spcBef>
                <a:spcPct val="30000"/>
              </a:spcBef>
              <a:defRPr sz="1200">
                <a:solidFill>
                  <a:schemeClr val="tx1"/>
                </a:solidFill>
                <a:latin typeface="Calibri" charset="0"/>
              </a:defRPr>
            </a:lvl2pPr>
            <a:lvl3pPr marL="1143000" indent="-228600" defTabSz="901700" eaLnBrk="0" hangingPunct="0">
              <a:spcBef>
                <a:spcPct val="30000"/>
              </a:spcBef>
              <a:defRPr sz="1200">
                <a:solidFill>
                  <a:schemeClr val="tx1"/>
                </a:solidFill>
                <a:latin typeface="Calibri" charset="0"/>
              </a:defRPr>
            </a:lvl3pPr>
            <a:lvl4pPr marL="1600200" indent="-228600" defTabSz="901700" eaLnBrk="0" hangingPunct="0">
              <a:spcBef>
                <a:spcPct val="30000"/>
              </a:spcBef>
              <a:defRPr sz="1200">
                <a:solidFill>
                  <a:schemeClr val="tx1"/>
                </a:solidFill>
                <a:latin typeface="Calibri" charset="0"/>
              </a:defRPr>
            </a:lvl4pPr>
            <a:lvl5pPr marL="2057400" indent="-228600" defTabSz="901700" eaLnBrk="0" hangingPunct="0">
              <a:spcBef>
                <a:spcPct val="30000"/>
              </a:spcBef>
              <a:defRPr sz="1200">
                <a:solidFill>
                  <a:schemeClr val="tx1"/>
                </a:solidFill>
                <a:latin typeface="Calibri" charset="0"/>
              </a:defRPr>
            </a:lvl5pPr>
            <a:lvl6pPr marL="2514600" indent="-228600" defTabSz="901700" eaLnBrk="0" fontAlgn="base" hangingPunct="0">
              <a:spcBef>
                <a:spcPct val="30000"/>
              </a:spcBef>
              <a:spcAft>
                <a:spcPct val="0"/>
              </a:spcAft>
              <a:defRPr sz="1200">
                <a:solidFill>
                  <a:schemeClr val="tx1"/>
                </a:solidFill>
                <a:latin typeface="Calibri" charset="0"/>
              </a:defRPr>
            </a:lvl6pPr>
            <a:lvl7pPr marL="2971800" indent="-228600" defTabSz="901700" eaLnBrk="0" fontAlgn="base" hangingPunct="0">
              <a:spcBef>
                <a:spcPct val="30000"/>
              </a:spcBef>
              <a:spcAft>
                <a:spcPct val="0"/>
              </a:spcAft>
              <a:defRPr sz="1200">
                <a:solidFill>
                  <a:schemeClr val="tx1"/>
                </a:solidFill>
                <a:latin typeface="Calibri" charset="0"/>
              </a:defRPr>
            </a:lvl7pPr>
            <a:lvl8pPr marL="3429000" indent="-228600" defTabSz="901700" eaLnBrk="0" fontAlgn="base" hangingPunct="0">
              <a:spcBef>
                <a:spcPct val="30000"/>
              </a:spcBef>
              <a:spcAft>
                <a:spcPct val="0"/>
              </a:spcAft>
              <a:defRPr sz="1200">
                <a:solidFill>
                  <a:schemeClr val="tx1"/>
                </a:solidFill>
                <a:latin typeface="Calibri" charset="0"/>
              </a:defRPr>
            </a:lvl8pPr>
            <a:lvl9pPr marL="3886200" indent="-228600" defTabSz="901700" eaLnBrk="0" fontAlgn="base" hangingPunct="0">
              <a:spcBef>
                <a:spcPct val="30000"/>
              </a:spcBef>
              <a:spcAft>
                <a:spcPct val="0"/>
              </a:spcAft>
              <a:defRPr sz="1200">
                <a:solidFill>
                  <a:schemeClr val="tx1"/>
                </a:solidFill>
                <a:latin typeface="Calibri" charset="0"/>
              </a:defRPr>
            </a:lvl9pPr>
          </a:lstStyle>
          <a:p>
            <a:pPr algn="r" eaLnBrk="1" hangingPunct="1">
              <a:spcBef>
                <a:spcPct val="0"/>
              </a:spcBef>
            </a:pPr>
            <a:fld id="{592106E9-A322-C74C-9D05-215F8A5F19D9}" type="slidenum">
              <a:rPr lang="en-US" altLang="en-US"/>
              <a:pPr algn="r" eaLnBrk="1" hangingPunct="1">
                <a:spcBef>
                  <a:spcPct val="0"/>
                </a:spcBef>
              </a:pPr>
              <a:t>32</a:t>
            </a:fld>
            <a:endParaRPr lang="en-US" altLang="en-US"/>
          </a:p>
        </p:txBody>
      </p:sp>
    </p:spTree>
    <p:extLst>
      <p:ext uri="{BB962C8B-B14F-4D97-AF65-F5344CB8AC3E}">
        <p14:creationId xmlns:p14="http://schemas.microsoft.com/office/powerpoint/2010/main" val="111611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In addition, the intervention those with very low CD4 levels were slightly lower, higher lower WHO stage (because the treatment thresholds were changed) and more likely to receive regimens with EFV or TDF</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AB4971E-2629-3646-A36C-2652DA850224}" type="slidenum">
              <a:rPr lang="en-US" altLang="x-none">
                <a:latin typeface="Calibri" charset="0"/>
              </a:rPr>
              <a:pPr eaLnBrk="1" hangingPunct="1"/>
              <a:t>33</a:t>
            </a:fld>
            <a:endParaRPr lang="en-US" altLang="x-none">
              <a:latin typeface="Calibri" charset="0"/>
            </a:endParaRPr>
          </a:p>
        </p:txBody>
      </p:sp>
    </p:spTree>
    <p:extLst>
      <p:ext uri="{BB962C8B-B14F-4D97-AF65-F5344CB8AC3E}">
        <p14:creationId xmlns:p14="http://schemas.microsoft.com/office/powerpoint/2010/main" val="1605703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US" altLang="en-US"/>
              <a:t>Among 12,024 treatment eligible patients 79.6% met the primary outcome of ART initiation two weeks after eligibility in the intervention condition vs. 37.7% in the control condition (risk ratio of 2.11 (95% CI of 2.03 to 2.20) and a risk difference of 41.9%, (95% CI: 40.1%-43.8%).  The p value was less than 0.0001</a:t>
            </a:r>
          </a:p>
          <a:p>
            <a:pPr marL="171450" indent="-171450" eaLnBrk="1" hangingPunct="1">
              <a:buFontTx/>
              <a:buChar char="•"/>
            </a:pPr>
            <a:r>
              <a:rPr lang="en-US" altLang="en-US"/>
              <a:t>Subgroup analysis found this effect to be consistent across sex, age, although an attenuation in effect over each intervention wave was observed.</a:t>
            </a:r>
          </a:p>
          <a:p>
            <a:pPr marL="171450" indent="-171450">
              <a:buFontTx/>
              <a:buChar char="•"/>
            </a:pPr>
            <a:r>
              <a:rPr lang="en-US" altLang="en-US"/>
              <a:t>The full distribution of ART initiation times shows that the probability of initiation on the same day as eligibility rose from 18.30% to 70.80%, for a risk ratio of  3.87 (95% CI: 3.64 - 4.11, P &lt; 0.0001).</a:t>
            </a:r>
          </a:p>
          <a:p>
            <a:pPr marL="171450" indent="-171450">
              <a:buFontTx/>
              <a:buChar char="•"/>
            </a:pPr>
            <a:r>
              <a:rPr lang="en-US" altLang="en-US"/>
              <a:t>At 90 days, 70.40% had started in the control condition and 89.70% in the intervention condition,  for a risk ratio of 1.27 (1.25 - 1.30), p value &lt;0.0001</a:t>
            </a:r>
          </a:p>
          <a:p>
            <a:pPr marL="171450" indent="-171450">
              <a:buFontTx/>
              <a:buChar char="•"/>
            </a:pPr>
            <a:endParaRPr lang="en-US" altLang="en-US"/>
          </a:p>
          <a:p>
            <a:pPr marL="171450" indent="-171450">
              <a:buFontTx/>
              <a:buChar char="•"/>
            </a:pPr>
            <a:r>
              <a:rPr lang="en-US" altLang="en-US"/>
              <a:t>The cumulative incidence was estimated with the Aalen-Johansen competing risk method</a:t>
            </a:r>
          </a:p>
        </p:txBody>
      </p:sp>
    </p:spTree>
    <p:extLst>
      <p:ext uri="{BB962C8B-B14F-4D97-AF65-F5344CB8AC3E}">
        <p14:creationId xmlns:p14="http://schemas.microsoft.com/office/powerpoint/2010/main" val="194058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defRPr/>
            </a:pPr>
            <a:r>
              <a:rPr lang="en-US" altLang="en-US" dirty="0" smtClean="0"/>
              <a:t>We attempted to obtain HIV RNA levels random sample of patients one year after eligibility.  </a:t>
            </a:r>
          </a:p>
          <a:p>
            <a:pPr marL="171450" indent="-171450" eaLnBrk="1" hangingPunct="1">
              <a:buFont typeface="Arial" panose="020B0604020202020204" pitchFamily="34" charset="0"/>
              <a:buChar char="•"/>
              <a:defRPr/>
            </a:pPr>
            <a:r>
              <a:rPr lang="en-US" altLang="en-US" dirty="0" smtClean="0"/>
              <a:t>437 patients were selected based and HIV RNA levels were obtained in 335 or 77% overall with 75% in the intervention and 79% in the control condition </a:t>
            </a:r>
          </a:p>
          <a:p>
            <a:pPr marL="171450" indent="-171450" eaLnBrk="1" hangingPunct="1">
              <a:buFont typeface="Arial" panose="020B0604020202020204" pitchFamily="34" charset="0"/>
              <a:buChar char="•"/>
              <a:defRPr/>
            </a:pPr>
            <a:r>
              <a:rPr lang="en-US" altLang="en-US" dirty="0" smtClean="0"/>
              <a:t>In the primary analysis where missing was equal to failure, 65.6% of patients in the intervention condition were suppressed compared to 57.7% in the control condition, for a non-statistically significant risk difference of 7.9% and a risk ratio of 1.14</a:t>
            </a:r>
          </a:p>
          <a:p>
            <a:pPr marL="171450" indent="-171450" eaLnBrk="1" hangingPunct="1">
              <a:buFont typeface="Arial" panose="020B0604020202020204" pitchFamily="34" charset="0"/>
              <a:buChar char="•"/>
              <a:defRPr/>
            </a:pPr>
            <a:r>
              <a:rPr lang="en-US" altLang="en-US" dirty="0" smtClean="0"/>
              <a:t>In a pre-specified analysis of viral loads among those where specimen was ascertained, 86.2% of individuals in the intervention conditions were suppressed compared to 70.6% in the control condition, a difference of 15.6% and a risk ratio of 1.22, differences that were statistically significant</a:t>
            </a:r>
          </a:p>
          <a:p>
            <a:pPr eaLnBrk="1" hangingPunct="1">
              <a:defRPr/>
            </a:pPr>
            <a:endParaRPr lang="en-US" altLang="en-US" dirty="0" smtClean="0"/>
          </a:p>
          <a:p>
            <a:pPr eaLnBrk="1" hangingPunct="1">
              <a:defRPr/>
            </a:pPr>
            <a:endParaRPr lang="en-US" altLang="en-US" dirty="0" smtClean="0"/>
          </a:p>
        </p:txBody>
      </p:sp>
    </p:spTree>
    <p:extLst>
      <p:ext uri="{BB962C8B-B14F-4D97-AF65-F5344CB8AC3E}">
        <p14:creationId xmlns:p14="http://schemas.microsoft.com/office/powerpoint/2010/main" val="156650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defRPr/>
            </a:pPr>
            <a:r>
              <a:rPr lang="en-US" altLang="en-US" dirty="0" smtClean="0">
                <a:latin typeface="Arial" charset="0"/>
              </a:rPr>
              <a:t>We compared retention through the visit adherence (defined as the fraction of assigned visits made w/</a:t>
            </a:r>
            <a:r>
              <a:rPr lang="en-US" altLang="en-US" dirty="0" err="1" smtClean="0">
                <a:latin typeface="Arial" charset="0"/>
              </a:rPr>
              <a:t>i</a:t>
            </a:r>
            <a:r>
              <a:rPr lang="en-US" altLang="en-US" dirty="0" smtClean="0">
                <a:latin typeface="Arial" charset="0"/>
              </a:rPr>
              <a:t> 7 days)  </a:t>
            </a:r>
          </a:p>
          <a:p>
            <a:pPr marL="171450" indent="-171450">
              <a:buFont typeface="Arial" panose="020B0604020202020204" pitchFamily="34" charset="0"/>
              <a:buChar char="•"/>
              <a:defRPr/>
            </a:pPr>
            <a:r>
              <a:rPr lang="en-US" altLang="en-US" dirty="0" smtClean="0">
                <a:latin typeface="Arial" charset="0"/>
              </a:rPr>
              <a:t>In all study patients in the control condition, patients made 1.44 visits per 90 days, whereas in the intervention the visit rate was 1.39, which was 4% lower. </a:t>
            </a:r>
          </a:p>
          <a:p>
            <a:pPr marL="171450" indent="-171450">
              <a:buFont typeface="Arial" panose="020B0604020202020204" pitchFamily="34" charset="0"/>
              <a:buChar char="•"/>
              <a:defRPr/>
            </a:pPr>
            <a:r>
              <a:rPr lang="en-US" altLang="en-US" dirty="0" smtClean="0">
                <a:latin typeface="Arial" charset="0"/>
              </a:rPr>
              <a:t>Among ART starters, however, the visits rate was 6% higher in the intervention condition, a difference that was statistically significant</a:t>
            </a:r>
          </a:p>
          <a:p>
            <a:pPr marL="171450" indent="-171450">
              <a:buFont typeface="Arial" panose="020B0604020202020204" pitchFamily="34" charset="0"/>
              <a:buChar char="•"/>
              <a:defRPr/>
            </a:pPr>
            <a:r>
              <a:rPr lang="en-US" altLang="en-US" dirty="0" smtClean="0">
                <a:latin typeface="Arial" charset="0"/>
              </a:rPr>
              <a:t>Visit adherence was not different between treatment groups overall</a:t>
            </a:r>
          </a:p>
          <a:p>
            <a:pPr marL="171450" indent="-171450">
              <a:buFont typeface="Arial" panose="020B0604020202020204" pitchFamily="34" charset="0"/>
              <a:buChar char="•"/>
              <a:defRPr/>
            </a:pPr>
            <a:r>
              <a:rPr lang="en-US" altLang="en-US" dirty="0" smtClean="0">
                <a:latin typeface="Arial" charset="0"/>
              </a:rPr>
              <a:t>But when looking only at observation time after ART initiation, however, the visit adherence was 2% higher in the intervention condition – a statistically significant but clinically insignificant difference.  </a:t>
            </a:r>
          </a:p>
          <a:p>
            <a:pPr>
              <a:defRPr/>
            </a:pPr>
            <a:endParaRPr lang="en-US" altLang="en-US" dirty="0" smtClean="0">
              <a:latin typeface="Arial" charset="0"/>
            </a:endParaRPr>
          </a:p>
          <a:p>
            <a:pPr>
              <a:defRPr/>
            </a:pPr>
            <a:endParaRPr lang="en-US" altLang="en-US" dirty="0" smtClean="0">
              <a:latin typeface="Arial" charset="0"/>
            </a:endParaRPr>
          </a:p>
          <a:p>
            <a:pPr>
              <a:defRPr/>
            </a:pPr>
            <a:r>
              <a:rPr lang="en-US" altLang="en-US" dirty="0" smtClean="0">
                <a:latin typeface="Arial" charset="0"/>
              </a:rPr>
              <a:t>Notes</a:t>
            </a:r>
          </a:p>
          <a:p>
            <a:pPr>
              <a:defRPr/>
            </a:pPr>
            <a:r>
              <a:rPr lang="en-US" altLang="en-US" dirty="0" smtClean="0">
                <a:latin typeface="Arial" charset="0"/>
              </a:rPr>
              <a:t>CONSTANCY: Visit rate per 90 days</a:t>
            </a:r>
          </a:p>
          <a:p>
            <a:pPr>
              <a:defRPr/>
            </a:pPr>
            <a:r>
              <a:rPr lang="en-US" altLang="en-US" dirty="0" smtClean="0">
                <a:latin typeface="Arial" charset="0"/>
              </a:rPr>
              <a:t>Row 1: Among all, adjusted incident or prevalent eligible, sex, age (3 knot cubic spline), cd4 value at eligibility (3 knot cubic spline), time since eligibility and period of eligibility</a:t>
            </a:r>
          </a:p>
          <a:p>
            <a:pPr>
              <a:defRPr/>
            </a:pPr>
            <a:r>
              <a:rPr lang="en-US" altLang="en-US" dirty="0" smtClean="0">
                <a:latin typeface="Arial" charset="0"/>
              </a:rPr>
              <a:t>Row 2: Among those we started ARVs, adjusted for incident or prevalent eligible, sex, age (3 knot cubic spline), cd4 value at eligibility (3 knot cubic spline), time since eligibility and period of eligibility no start</a:t>
            </a:r>
          </a:p>
          <a:p>
            <a:pPr>
              <a:defRPr/>
            </a:pPr>
            <a:endParaRPr lang="en-US" altLang="en-US" dirty="0" smtClean="0"/>
          </a:p>
          <a:p>
            <a:pPr>
              <a:defRPr/>
            </a:pPr>
            <a:r>
              <a:rPr lang="en-US" altLang="en-US" dirty="0" smtClean="0"/>
              <a:t>ADHERENCE: Proportion visiting in 7 day window of assigned appointment</a:t>
            </a:r>
          </a:p>
          <a:p>
            <a:pPr>
              <a:defRPr/>
            </a:pPr>
            <a:r>
              <a:rPr lang="en-US" altLang="en-US" dirty="0" smtClean="0"/>
              <a:t>Row 1: </a:t>
            </a:r>
            <a:r>
              <a:rPr lang="en-US" altLang="en-US" dirty="0" smtClean="0">
                <a:latin typeface="Arial" charset="0"/>
              </a:rPr>
              <a:t>Among all, adjusted incident or prevalent eligible, sex, age (3 knot cubic spline), cd4 value at eligibility (3 knot cubic spline), time since eligibility and period of eligibility</a:t>
            </a:r>
            <a:endParaRPr lang="en-US" altLang="en-US" dirty="0" smtClean="0"/>
          </a:p>
          <a:p>
            <a:pPr>
              <a:defRPr/>
            </a:pPr>
            <a:r>
              <a:rPr lang="en-US" altLang="en-US" dirty="0" smtClean="0"/>
              <a:t>Row 2: </a:t>
            </a:r>
            <a:r>
              <a:rPr lang="en-US" altLang="en-US" dirty="0" smtClean="0">
                <a:latin typeface="Arial" charset="0"/>
              </a:rPr>
              <a:t>Among those we started ARVs, adjusted for incident or prevalent eligible, sex, age (3 knot cubic spline), cd4 value at eligibility (3 knot cubic spline), time since eligibility and period of eligibility no start</a:t>
            </a:r>
          </a:p>
          <a:p>
            <a:pPr>
              <a:defRP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8978A30-DF1F-2641-9503-56B1711E93F8}" type="slidenum">
              <a:rPr lang="en-US" altLang="x-none">
                <a:latin typeface="Calibri" charset="0"/>
              </a:rPr>
              <a:pPr eaLnBrk="1" hangingPunct="1"/>
              <a:t>36</a:t>
            </a:fld>
            <a:endParaRPr lang="en-US" altLang="x-none">
              <a:latin typeface="Calibri" charset="0"/>
            </a:endParaRPr>
          </a:p>
        </p:txBody>
      </p:sp>
    </p:spTree>
    <p:extLst>
      <p:ext uri="{BB962C8B-B14F-4D97-AF65-F5344CB8AC3E}">
        <p14:creationId xmlns:p14="http://schemas.microsoft.com/office/powerpoint/2010/main" val="66327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B19179-EAE6-6747-A88A-FF0937EBA31F}"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1624420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19179-EAE6-6747-A88A-FF0937EBA31F}"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7434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19179-EAE6-6747-A88A-FF0937EBA31F}"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177819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B19179-EAE6-6747-A88A-FF0937EBA31F}"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67150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19179-EAE6-6747-A88A-FF0937EBA31F}" type="datetimeFigureOut">
              <a:rPr lang="en-US" smtClean="0"/>
              <a:t>5/15/18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93822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B19179-EAE6-6747-A88A-FF0937EBA31F}" type="datetimeFigureOut">
              <a:rPr lang="en-US" smtClean="0"/>
              <a:t>5/15/18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186868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B19179-EAE6-6747-A88A-FF0937EBA31F}" type="datetimeFigureOut">
              <a:rPr lang="en-US" smtClean="0"/>
              <a:t>5/15/18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9518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B19179-EAE6-6747-A88A-FF0937EBA31F}" type="datetimeFigureOut">
              <a:rPr lang="en-US" smtClean="0"/>
              <a:t>5/15/18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198288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19179-EAE6-6747-A88A-FF0937EBA31F}" type="datetimeFigureOut">
              <a:rPr lang="en-US" smtClean="0"/>
              <a:t>5/15/18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162554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19179-EAE6-6747-A88A-FF0937EBA31F}" type="datetimeFigureOut">
              <a:rPr lang="en-US" smtClean="0"/>
              <a:t>5/15/18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29678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19179-EAE6-6747-A88A-FF0937EBA31F}" type="datetimeFigureOut">
              <a:rPr lang="en-US" smtClean="0"/>
              <a:t>5/15/18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3F62B-EB09-9C48-B4E7-5E8A69FE7F75}" type="slidenum">
              <a:rPr lang="en-US" smtClean="0"/>
              <a:t>‹#›</a:t>
            </a:fld>
            <a:endParaRPr lang="en-US"/>
          </a:p>
        </p:txBody>
      </p:sp>
    </p:spTree>
    <p:extLst>
      <p:ext uri="{BB962C8B-B14F-4D97-AF65-F5344CB8AC3E}">
        <p14:creationId xmlns:p14="http://schemas.microsoft.com/office/powerpoint/2010/main" val="15755753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19179-EAE6-6747-A88A-FF0937EBA31F}" type="datetimeFigureOut">
              <a:rPr lang="en-US" smtClean="0"/>
              <a:t>5/15/18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3F62B-EB09-9C48-B4E7-5E8A69FE7F75}" type="slidenum">
              <a:rPr lang="en-US" smtClean="0"/>
              <a:t>‹#›</a:t>
            </a:fld>
            <a:endParaRPr lang="en-US"/>
          </a:p>
        </p:txBody>
      </p:sp>
    </p:spTree>
    <p:extLst>
      <p:ext uri="{BB962C8B-B14F-4D97-AF65-F5344CB8AC3E}">
        <p14:creationId xmlns:p14="http://schemas.microsoft.com/office/powerpoint/2010/main" val="118670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chart" Target="../charts/char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1.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2.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package" Target="../embeddings/Microsoft_Word_Document1.docx"/><Relationship Id="rId5"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hyperlink" Target="http://www.kudelka.com.au/about/"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emf"/><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51.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Evidence to Policy and Practice</a:t>
            </a:r>
            <a:endParaRPr lang="en-US" dirty="0"/>
          </a:p>
        </p:txBody>
      </p:sp>
      <p:sp>
        <p:nvSpPr>
          <p:cNvPr id="3" name="Subtitle 2"/>
          <p:cNvSpPr>
            <a:spLocks noGrp="1"/>
          </p:cNvSpPr>
          <p:nvPr>
            <p:ph type="subTitle" idx="1"/>
          </p:nvPr>
        </p:nvSpPr>
        <p:spPr/>
        <p:txBody>
          <a:bodyPr/>
          <a:lstStyle/>
          <a:p>
            <a:r>
              <a:rPr lang="en-US" dirty="0" smtClean="0"/>
              <a:t>Spring 2018</a:t>
            </a:r>
          </a:p>
          <a:p>
            <a:r>
              <a:rPr lang="en-US" dirty="0" smtClean="0"/>
              <a:t>Epi 245</a:t>
            </a:r>
          </a:p>
          <a:p>
            <a:r>
              <a:rPr lang="en-US" dirty="0" smtClean="0"/>
              <a:t>Elvin Geng MD MPH</a:t>
            </a:r>
          </a:p>
          <a:p>
            <a:endParaRPr lang="en-US" dirty="0"/>
          </a:p>
        </p:txBody>
      </p:sp>
    </p:spTree>
    <p:extLst>
      <p:ext uri="{BB962C8B-B14F-4D97-AF65-F5344CB8AC3E}">
        <p14:creationId xmlns:p14="http://schemas.microsoft.com/office/powerpoint/2010/main" val="1770799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955" y="0"/>
            <a:ext cx="10856089" cy="6875524"/>
          </a:xfrm>
        </p:spPr>
      </p:pic>
    </p:spTree>
    <p:extLst>
      <p:ext uri="{BB962C8B-B14F-4D97-AF65-F5344CB8AC3E}">
        <p14:creationId xmlns:p14="http://schemas.microsoft.com/office/powerpoint/2010/main" val="5040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Mobilization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7054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866" y="-13194"/>
            <a:ext cx="5486400" cy="6858001"/>
          </a:xfrm>
        </p:spPr>
      </p:pic>
    </p:spTree>
    <p:extLst>
      <p:ext uri="{BB962C8B-B14F-4D97-AF65-F5344CB8AC3E}">
        <p14:creationId xmlns:p14="http://schemas.microsoft.com/office/powerpoint/2010/main" val="94862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0228" y="1914636"/>
            <a:ext cx="7823200" cy="2946400"/>
          </a:xfrm>
          <a:solidFill>
            <a:schemeClr val="tx1"/>
          </a:solidFill>
          <a:ln>
            <a:solidFill>
              <a:schemeClr val="tx1"/>
            </a:solidFill>
          </a:ln>
        </p:spPr>
      </p:pic>
    </p:spTree>
    <p:extLst>
      <p:ext uri="{BB962C8B-B14F-4D97-AF65-F5344CB8AC3E}">
        <p14:creationId xmlns:p14="http://schemas.microsoft.com/office/powerpoint/2010/main" val="34120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7960" y="1825625"/>
            <a:ext cx="7636079" cy="4351338"/>
          </a:xfrm>
          <a:ln>
            <a:solidFill>
              <a:schemeClr val="tx1"/>
            </a:solidFill>
          </a:ln>
        </p:spPr>
      </p:pic>
    </p:spTree>
    <p:extLst>
      <p:ext uri="{BB962C8B-B14F-4D97-AF65-F5344CB8AC3E}">
        <p14:creationId xmlns:p14="http://schemas.microsoft.com/office/powerpoint/2010/main" val="840693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0059" y="365124"/>
            <a:ext cx="5953079" cy="6318383"/>
          </a:xfrm>
          <a:ln>
            <a:solidFill>
              <a:schemeClr val="tx1"/>
            </a:solidFill>
          </a:ln>
        </p:spPr>
      </p:pic>
    </p:spTree>
    <p:extLst>
      <p:ext uri="{BB962C8B-B14F-4D97-AF65-F5344CB8AC3E}">
        <p14:creationId xmlns:p14="http://schemas.microsoft.com/office/powerpoint/2010/main" val="140358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7613" y="1825625"/>
            <a:ext cx="8056774" cy="4351338"/>
          </a:xfrm>
        </p:spPr>
      </p:pic>
    </p:spTree>
    <p:extLst>
      <p:ext uri="{BB962C8B-B14F-4D97-AF65-F5344CB8AC3E}">
        <p14:creationId xmlns:p14="http://schemas.microsoft.com/office/powerpoint/2010/main" val="144137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622" y="990158"/>
            <a:ext cx="10058400" cy="4316818"/>
          </a:xfrm>
          <a:prstGeom prst="rect">
            <a:avLst/>
          </a:prstGeom>
          <a:ln>
            <a:solidFill>
              <a:schemeClr val="tx1"/>
            </a:solidFill>
          </a:ln>
        </p:spPr>
      </p:pic>
    </p:spTree>
    <p:extLst>
      <p:ext uri="{BB962C8B-B14F-4D97-AF65-F5344CB8AC3E}">
        <p14:creationId xmlns:p14="http://schemas.microsoft.com/office/powerpoint/2010/main" val="75283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6835"/>
            <a:ext cx="10515600" cy="4730128"/>
          </a:xfrm>
        </p:spPr>
        <p:txBody>
          <a:bodyPr>
            <a:normAutofit/>
          </a:bodyPr>
          <a:lstStyle/>
          <a:p>
            <a:pPr>
              <a:lnSpc>
                <a:spcPct val="120000"/>
              </a:lnSpc>
            </a:pPr>
            <a:r>
              <a:rPr lang="en-US" i="1" dirty="0" smtClean="0"/>
              <a:t>“Combination </a:t>
            </a:r>
            <a:r>
              <a:rPr lang="en-US" i="1" dirty="0"/>
              <a:t>antiretroviral therapy, remarkably efficacious when used as prescribed, may stand as the most complicated and demanding regimen for a condition requiring continuous open-ended treatment [2</a:t>
            </a:r>
            <a:r>
              <a:rPr lang="en-US" i="1" dirty="0" smtClean="0"/>
              <a:t>].” </a:t>
            </a:r>
          </a:p>
          <a:p>
            <a:pPr>
              <a:lnSpc>
                <a:spcPct val="120000"/>
              </a:lnSpc>
            </a:pPr>
            <a:endParaRPr lang="en-US" i="1" dirty="0" smtClean="0"/>
          </a:p>
          <a:p>
            <a:pPr>
              <a:lnSpc>
                <a:spcPct val="120000"/>
              </a:lnSpc>
            </a:pPr>
            <a:r>
              <a:rPr lang="en-US" i="1" dirty="0" smtClean="0"/>
              <a:t>“It </a:t>
            </a:r>
            <a:r>
              <a:rPr lang="en-US" i="1" dirty="0"/>
              <a:t>is estimated that adherence levels of &gt;95% are required to achieve durable suppression of HIV load [3</a:t>
            </a:r>
            <a:r>
              <a:rPr lang="en-US" i="1" dirty="0" smtClean="0"/>
              <a:t>].” </a:t>
            </a:r>
          </a:p>
        </p:txBody>
      </p:sp>
    </p:spTree>
    <p:extLst>
      <p:ext uri="{BB962C8B-B14F-4D97-AF65-F5344CB8AC3E}">
        <p14:creationId xmlns:p14="http://schemas.microsoft.com/office/powerpoint/2010/main" val="206681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4562"/>
            <a:ext cx="10515600" cy="5702401"/>
          </a:xfrm>
        </p:spPr>
        <p:txBody>
          <a:bodyPr>
            <a:normAutofit fontScale="70000" lnSpcReduction="20000"/>
          </a:bodyPr>
          <a:lstStyle/>
          <a:p>
            <a:pPr>
              <a:lnSpc>
                <a:spcPct val="120000"/>
              </a:lnSpc>
            </a:pPr>
            <a:r>
              <a:rPr lang="en-US" dirty="0"/>
              <a:t>The </a:t>
            </a:r>
            <a:r>
              <a:rPr lang="en-US" i="1" dirty="0" err="1"/>
              <a:t>accompagnateurs</a:t>
            </a:r>
            <a:r>
              <a:rPr lang="en-US" dirty="0"/>
              <a:t> are the structural backbone of the HIV Equity Initiative. Although we used the term DOT to describe what they do, it was clear from the outset that far more complex social processes were occurring. </a:t>
            </a:r>
            <a:endParaRPr lang="en-US" dirty="0" smtClean="0"/>
          </a:p>
          <a:p>
            <a:pPr>
              <a:lnSpc>
                <a:spcPct val="120000"/>
              </a:lnSpc>
            </a:pPr>
            <a:r>
              <a:rPr lang="en-US" dirty="0" smtClean="0"/>
              <a:t>The</a:t>
            </a:r>
            <a:r>
              <a:rPr lang="en-US" dirty="0"/>
              <a:t> </a:t>
            </a:r>
            <a:r>
              <a:rPr lang="en-US" i="1" dirty="0" err="1"/>
              <a:t>accompagnateurs</a:t>
            </a:r>
            <a:r>
              <a:rPr lang="en-US" dirty="0"/>
              <a:t> are respected in their home communities and serve as the essential link between the villages and the clinic. When a patient from the catchment area is given the diagnosis of advanced HIV disease requiring HAART, an </a:t>
            </a:r>
            <a:r>
              <a:rPr lang="en-US" i="1" dirty="0" err="1"/>
              <a:t>accompagnateur</a:t>
            </a:r>
            <a:r>
              <a:rPr lang="en-US" dirty="0"/>
              <a:t> is either selected from the current staff or hired from the community at the patient's request. </a:t>
            </a:r>
            <a:endParaRPr lang="en-US" dirty="0" smtClean="0"/>
          </a:p>
          <a:p>
            <a:pPr>
              <a:lnSpc>
                <a:spcPct val="120000"/>
              </a:lnSpc>
            </a:pPr>
            <a:r>
              <a:rPr lang="en-US" dirty="0" smtClean="0"/>
              <a:t>The </a:t>
            </a:r>
            <a:r>
              <a:rPr lang="en-US" dirty="0"/>
              <a:t>majority of these village-based health workers are peasant farmers or market women. </a:t>
            </a:r>
            <a:r>
              <a:rPr lang="en-US" i="1" dirty="0" err="1" smtClean="0"/>
              <a:t>Accompagnateurs</a:t>
            </a:r>
            <a:r>
              <a:rPr lang="en-US" i="1" dirty="0" smtClean="0"/>
              <a:t> </a:t>
            </a:r>
            <a:r>
              <a:rPr lang="en-US" dirty="0" smtClean="0"/>
              <a:t>receive </a:t>
            </a:r>
            <a:r>
              <a:rPr lang="en-US" dirty="0"/>
              <a:t>training on the importance of confidentiality and emotional support for the patients. In addition, they are educated about the clinical presentation and management of HIV infection and tuberculosis, including proper use of medications, management of side effects, and prevention of HIV infection. </a:t>
            </a:r>
            <a:endParaRPr lang="en-US" dirty="0" smtClean="0"/>
          </a:p>
          <a:p>
            <a:pPr>
              <a:lnSpc>
                <a:spcPct val="120000"/>
              </a:lnSpc>
            </a:pPr>
            <a:r>
              <a:rPr lang="en-US" b="1" i="1" dirty="0" smtClean="0">
                <a:solidFill>
                  <a:srgbClr val="FF0000"/>
                </a:solidFill>
              </a:rPr>
              <a:t>During </a:t>
            </a:r>
            <a:r>
              <a:rPr lang="en-US" b="1" i="1" dirty="0">
                <a:solidFill>
                  <a:srgbClr val="FF0000"/>
                </a:solidFill>
              </a:rPr>
              <a:t>daily visits, </a:t>
            </a:r>
            <a:r>
              <a:rPr lang="en-US" b="1" i="1" dirty="0" err="1">
                <a:solidFill>
                  <a:srgbClr val="FF0000"/>
                </a:solidFill>
              </a:rPr>
              <a:t>accompagnateurs</a:t>
            </a:r>
            <a:r>
              <a:rPr lang="en-US" b="1" i="1" dirty="0">
                <a:solidFill>
                  <a:srgbClr val="FF0000"/>
                </a:solidFill>
              </a:rPr>
              <a:t> are asked to directly observe the ingestion of at least 1 dose of HAART and are permitted to leave the second treatment dose with the patient at that time. In most cases, however, </a:t>
            </a:r>
            <a:r>
              <a:rPr lang="en-US" b="1" i="1" dirty="0" err="1" smtClean="0">
                <a:solidFill>
                  <a:srgbClr val="FF0000"/>
                </a:solidFill>
              </a:rPr>
              <a:t>accompagnateurs</a:t>
            </a:r>
            <a:r>
              <a:rPr lang="en-US" b="1" i="1" dirty="0" smtClean="0">
                <a:solidFill>
                  <a:srgbClr val="FF0000"/>
                </a:solidFill>
              </a:rPr>
              <a:t> visit </a:t>
            </a:r>
            <a:r>
              <a:rPr lang="en-US" b="1" i="1" dirty="0">
                <a:solidFill>
                  <a:srgbClr val="FF0000"/>
                </a:solidFill>
              </a:rPr>
              <a:t>their patients more than once a day, to observe the ingestion of the second dose. </a:t>
            </a:r>
            <a:endParaRPr lang="en-US" b="1" i="1" dirty="0">
              <a:solidFill>
                <a:srgbClr val="FF0000"/>
              </a:solidFill>
            </a:endParaRPr>
          </a:p>
        </p:txBody>
      </p:sp>
    </p:spTree>
    <p:extLst>
      <p:ext uri="{BB962C8B-B14F-4D97-AF65-F5344CB8AC3E}">
        <p14:creationId xmlns:p14="http://schemas.microsoft.com/office/powerpoint/2010/main" val="164349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How does evidence influence policy and practice?</a:t>
            </a:r>
          </a:p>
          <a:p>
            <a:r>
              <a:rPr lang="en-US" dirty="0" smtClean="0"/>
              <a:t>The “benevolent despot” model</a:t>
            </a:r>
            <a:endParaRPr lang="en-US" dirty="0" smtClean="0"/>
          </a:p>
          <a:p>
            <a:r>
              <a:rPr lang="en-US" dirty="0" smtClean="0"/>
              <a:t>But how do things really work?</a:t>
            </a:r>
          </a:p>
          <a:p>
            <a:r>
              <a:rPr lang="en-US" dirty="0" smtClean="0"/>
              <a:t>Usual </a:t>
            </a:r>
            <a:r>
              <a:rPr lang="en-US" dirty="0" smtClean="0"/>
              <a:t>approaches: </a:t>
            </a:r>
            <a:r>
              <a:rPr lang="en-US" dirty="0" smtClean="0"/>
              <a:t>not bad, but naïve?</a:t>
            </a:r>
            <a:endParaRPr lang="en-US" dirty="0" smtClean="0"/>
          </a:p>
          <a:p>
            <a:r>
              <a:rPr lang="en-US" dirty="0" smtClean="0"/>
              <a:t>Case study in reality </a:t>
            </a:r>
            <a:r>
              <a:rPr lang="mr-IN" dirty="0" smtClean="0"/>
              <a:t>–</a:t>
            </a:r>
            <a:r>
              <a:rPr lang="en-US" dirty="0" smtClean="0"/>
              <a:t> the lifecycle of evidence</a:t>
            </a:r>
          </a:p>
          <a:p>
            <a:r>
              <a:rPr lang="en-US" dirty="0" smtClean="0"/>
              <a:t>What’s a scientist to do? </a:t>
            </a: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96704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041" y="68977"/>
            <a:ext cx="6701741" cy="6663501"/>
          </a:xfrm>
          <a:ln>
            <a:solidFill>
              <a:schemeClr val="tx1"/>
            </a:solidFill>
          </a:ln>
        </p:spPr>
      </p:pic>
      <p:sp>
        <p:nvSpPr>
          <p:cNvPr id="5" name="Rectangle 4"/>
          <p:cNvSpPr/>
          <p:nvPr/>
        </p:nvSpPr>
        <p:spPr>
          <a:xfrm>
            <a:off x="2893671" y="5312780"/>
            <a:ext cx="5278056" cy="3125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83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5319" y="484634"/>
            <a:ext cx="7985760" cy="5284694"/>
          </a:xfrm>
        </p:spPr>
      </p:pic>
      <p:sp>
        <p:nvSpPr>
          <p:cNvPr id="5" name="Rectangle 4"/>
          <p:cNvSpPr/>
          <p:nvPr/>
        </p:nvSpPr>
        <p:spPr>
          <a:xfrm>
            <a:off x="5640729" y="5895333"/>
            <a:ext cx="6096000" cy="646331"/>
          </a:xfrm>
          <a:prstGeom prst="rect">
            <a:avLst/>
          </a:prstGeom>
        </p:spPr>
        <p:txBody>
          <a:bodyPr>
            <a:spAutoFit/>
          </a:bodyPr>
          <a:lstStyle/>
          <a:p>
            <a:r>
              <a:rPr lang="en-US" dirty="0">
                <a:solidFill>
                  <a:srgbClr val="4C4C4C"/>
                </a:solidFill>
                <a:latin typeface="Lucida Grande" charset="0"/>
              </a:rPr>
              <a:t>Credit: http://</a:t>
            </a:r>
            <a:r>
              <a:rPr lang="en-US" dirty="0" err="1">
                <a:solidFill>
                  <a:srgbClr val="4C4C4C"/>
                </a:solidFill>
                <a:latin typeface="Lucida Grande" charset="0"/>
              </a:rPr>
              <a:t>www.aljazeera.com</a:t>
            </a:r>
            <a:r>
              <a:rPr lang="en-US" dirty="0">
                <a:solidFill>
                  <a:srgbClr val="4C4C4C"/>
                </a:solidFill>
                <a:latin typeface="Lucida Grande" charset="0"/>
              </a:rPr>
              <a:t>/</a:t>
            </a:r>
            <a:r>
              <a:rPr lang="en-US" dirty="0" err="1">
                <a:solidFill>
                  <a:srgbClr val="4C4C4C"/>
                </a:solidFill>
                <a:latin typeface="Lucida Grande" charset="0"/>
              </a:rPr>
              <a:t>mritems</a:t>
            </a:r>
            <a:r>
              <a:rPr lang="en-US" dirty="0">
                <a:solidFill>
                  <a:srgbClr val="4C4C4C"/>
                </a:solidFill>
                <a:latin typeface="Lucida Grande" charset="0"/>
              </a:rPr>
              <a:t>/Images/2013/11/28/2013112855453306580_20.jpg</a:t>
            </a:r>
            <a:endParaRPr lang="en-US" dirty="0"/>
          </a:p>
        </p:txBody>
      </p:sp>
    </p:spTree>
    <p:extLst>
      <p:ext uri="{BB962C8B-B14F-4D97-AF65-F5344CB8AC3E}">
        <p14:creationId xmlns:p14="http://schemas.microsoft.com/office/powerpoint/2010/main" val="16651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24" y="0"/>
            <a:ext cx="11815283" cy="6801361"/>
          </a:xfrm>
        </p:spPr>
      </p:pic>
    </p:spTree>
    <p:extLst>
      <p:ext uri="{BB962C8B-B14F-4D97-AF65-F5344CB8AC3E}">
        <p14:creationId xmlns:p14="http://schemas.microsoft.com/office/powerpoint/2010/main" val="910818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3581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117" y="985705"/>
            <a:ext cx="6889353" cy="5584797"/>
          </a:xfrm>
        </p:spPr>
      </p:pic>
      <p:sp>
        <p:nvSpPr>
          <p:cNvPr id="5" name="TextBox 4"/>
          <p:cNvSpPr txBox="1">
            <a:spLocks noChangeArrowheads="1"/>
          </p:cNvSpPr>
          <p:nvPr/>
        </p:nvSpPr>
        <p:spPr bwMode="auto">
          <a:xfrm>
            <a:off x="4263473" y="286353"/>
            <a:ext cx="33794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2800" b="1" dirty="0" smtClean="0">
                <a:latin typeface="Arial" charset="0"/>
              </a:rPr>
              <a:t>Failure to Initiate? </a:t>
            </a:r>
            <a:endParaRPr lang="en-US" altLang="en-US" sz="2800" b="1" dirty="0">
              <a:latin typeface="Arial" charset="0"/>
            </a:endParaRPr>
          </a:p>
        </p:txBody>
      </p:sp>
    </p:spTree>
    <p:extLst>
      <p:ext uri="{BB962C8B-B14F-4D97-AF65-F5344CB8AC3E}">
        <p14:creationId xmlns:p14="http://schemas.microsoft.com/office/powerpoint/2010/main" val="1994683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370" y="1468799"/>
            <a:ext cx="7142826" cy="479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2617186" y="286353"/>
            <a:ext cx="66720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2800" b="1" dirty="0">
                <a:latin typeface="Arial" charset="0"/>
              </a:rPr>
              <a:t>ART Initiation among Eligible Patients</a:t>
            </a:r>
          </a:p>
          <a:p>
            <a:pPr algn="ctr" eaLnBrk="1" hangingPunct="1">
              <a:spcBef>
                <a:spcPct val="0"/>
              </a:spcBef>
              <a:buFontTx/>
              <a:buNone/>
            </a:pPr>
            <a:r>
              <a:rPr lang="en-US" altLang="en-US" sz="1600" dirty="0">
                <a:latin typeface="Arial" charset="0"/>
              </a:rPr>
              <a:t>Fox </a:t>
            </a:r>
            <a:r>
              <a:rPr lang="en-US" altLang="en-US" sz="1600" dirty="0" err="1">
                <a:latin typeface="Arial" charset="0"/>
              </a:rPr>
              <a:t>PLoS</a:t>
            </a:r>
            <a:r>
              <a:rPr lang="en-US" altLang="en-US" sz="1600" dirty="0">
                <a:latin typeface="Arial" charset="0"/>
              </a:rPr>
              <a:t> Medicine 2011</a:t>
            </a:r>
            <a:endParaRPr lang="en-US" altLang="en-US" sz="2800" dirty="0">
              <a:latin typeface="Arial" charset="0"/>
            </a:endParaRPr>
          </a:p>
        </p:txBody>
      </p:sp>
    </p:spTree>
    <p:extLst>
      <p:ext uri="{BB962C8B-B14F-4D97-AF65-F5344CB8AC3E}">
        <p14:creationId xmlns:p14="http://schemas.microsoft.com/office/powerpoint/2010/main" val="2026369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Unintended consequences </a:t>
            </a:r>
            <a:endParaRPr lang="en-US" dirty="0"/>
          </a:p>
        </p:txBody>
      </p:sp>
    </p:spTree>
    <p:extLst>
      <p:ext uri="{BB962C8B-B14F-4D97-AF65-F5344CB8AC3E}">
        <p14:creationId xmlns:p14="http://schemas.microsoft.com/office/powerpoint/2010/main" val="1132956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4313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47"/>
          <p:cNvSpPr>
            <a:spLocks noGrp="1" noChangeArrowheads="1"/>
          </p:cNvSpPr>
          <p:nvPr>
            <p:ph type="title" idx="4294967295"/>
          </p:nvPr>
        </p:nvSpPr>
        <p:spPr>
          <a:xfrm>
            <a:off x="203200" y="127000"/>
            <a:ext cx="11684000" cy="1371600"/>
          </a:xfrm>
          <a:solidFill>
            <a:schemeClr val="tx2"/>
          </a:solidFill>
        </p:spPr>
        <p:txBody>
          <a:bodyPr vert="horz" lIns="121865" tIns="60932" rIns="121865" bIns="60932" rtlCol="0" anchor="ctr">
            <a:normAutofit/>
          </a:bodyPr>
          <a:lstStyle/>
          <a:p>
            <a:pPr defTabSz="2089098"/>
            <a:r>
              <a:rPr lang="en-US" altLang="en-US" sz="4267" b="1">
                <a:solidFill>
                  <a:schemeClr val="bg1"/>
                </a:solidFill>
                <a:ea typeface="Arial" charset="0"/>
                <a:cs typeface="Arial" charset="0"/>
              </a:rPr>
              <a:t>Delays in Antiretroviral Therapy Initiation among ART Eligible Patients</a:t>
            </a:r>
          </a:p>
        </p:txBody>
      </p:sp>
      <p:pic>
        <p:nvPicPr>
          <p:cNvPr id="409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67" y="2529418"/>
            <a:ext cx="5916084" cy="397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4"/>
          <p:cNvSpPr txBox="1">
            <a:spLocks noChangeArrowheads="1"/>
          </p:cNvSpPr>
          <p:nvPr/>
        </p:nvSpPr>
        <p:spPr bwMode="auto">
          <a:xfrm>
            <a:off x="1557867" y="4207933"/>
            <a:ext cx="2810933"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2400" b="1">
                <a:latin typeface="Arial" charset="0"/>
              </a:rPr>
              <a:t>Median </a:t>
            </a:r>
            <a:r>
              <a:rPr lang="en-US" altLang="en-US" sz="2667" b="1">
                <a:latin typeface="Arial" charset="0"/>
              </a:rPr>
              <a:t>68% </a:t>
            </a:r>
          </a:p>
          <a:p>
            <a:pPr algn="ctr" eaLnBrk="1" hangingPunct="1">
              <a:spcBef>
                <a:spcPct val="0"/>
              </a:spcBef>
              <a:buFontTx/>
              <a:buNone/>
            </a:pPr>
            <a:r>
              <a:rPr lang="en-US" altLang="en-US" sz="1600" b="1">
                <a:latin typeface="Arial" charset="0"/>
              </a:rPr>
              <a:t>(range 14%–84%) </a:t>
            </a:r>
          </a:p>
        </p:txBody>
      </p:sp>
      <p:cxnSp>
        <p:nvCxnSpPr>
          <p:cNvPr id="11" name="Straight Connector 10"/>
          <p:cNvCxnSpPr/>
          <p:nvPr/>
        </p:nvCxnSpPr>
        <p:spPr>
          <a:xfrm flipV="1">
            <a:off x="4368800" y="2717800"/>
            <a:ext cx="0" cy="314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bwMode="auto">
          <a:xfrm>
            <a:off x="6115051" y="2230968"/>
            <a:ext cx="5772149" cy="439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defRPr/>
            </a:pPr>
            <a:r>
              <a:rPr lang="en-US" altLang="en-US" sz="2133" dirty="0"/>
              <a:t>Providers </a:t>
            </a:r>
          </a:p>
          <a:p>
            <a:pPr lvl="1" eaLnBrk="1" hangingPunct="1">
              <a:defRPr/>
            </a:pPr>
            <a:r>
              <a:rPr lang="en-US" altLang="en-US" sz="2133" dirty="0"/>
              <a:t>Perception that </a:t>
            </a:r>
            <a:r>
              <a:rPr lang="en-US" altLang="en-US" sz="2133" i="1" dirty="0"/>
              <a:t>“ART is not an emergency”  </a:t>
            </a:r>
            <a:r>
              <a:rPr lang="en-US" altLang="en-US" sz="2133" dirty="0"/>
              <a:t>slow diffusion of new research </a:t>
            </a:r>
            <a:r>
              <a:rPr lang="en-US" altLang="en-US" sz="1400" dirty="0"/>
              <a:t>(</a:t>
            </a:r>
            <a:r>
              <a:rPr lang="en-US" altLang="en-US" sz="1400" dirty="0" err="1"/>
              <a:t>Zolopa</a:t>
            </a:r>
            <a:r>
              <a:rPr lang="en-US" altLang="en-US" sz="1400" dirty="0"/>
              <a:t> </a:t>
            </a:r>
            <a:r>
              <a:rPr lang="en-US" altLang="en-US" sz="1400" dirty="0" err="1"/>
              <a:t>PLoS</a:t>
            </a:r>
            <a:r>
              <a:rPr lang="en-US" altLang="en-US" sz="1400" dirty="0"/>
              <a:t> One 2009, </a:t>
            </a:r>
            <a:r>
              <a:rPr lang="en-US" altLang="en-US" sz="1400" dirty="0" err="1"/>
              <a:t>Havlir</a:t>
            </a:r>
            <a:r>
              <a:rPr lang="en-US" altLang="en-US" sz="1400" dirty="0"/>
              <a:t> NEJM 2011)</a:t>
            </a:r>
          </a:p>
          <a:p>
            <a:pPr lvl="1" eaLnBrk="1" hangingPunct="1">
              <a:defRPr/>
            </a:pPr>
            <a:r>
              <a:rPr lang="en-US" altLang="en-US" sz="2133" dirty="0"/>
              <a:t>Unaware of loss to follow-up between eligibility and initiation  </a:t>
            </a:r>
          </a:p>
          <a:p>
            <a:pPr eaLnBrk="1" hangingPunct="1">
              <a:defRPr/>
            </a:pPr>
            <a:r>
              <a:rPr lang="en-US" altLang="en-US" sz="2133" dirty="0"/>
              <a:t>Structural</a:t>
            </a:r>
          </a:p>
          <a:p>
            <a:pPr lvl="1" eaLnBrk="1" hangingPunct="1">
              <a:defRPr/>
            </a:pPr>
            <a:r>
              <a:rPr lang="en-US" altLang="en-US" sz="2133" dirty="0"/>
              <a:t>Overnight CD4 processing - failure to return for second visit</a:t>
            </a:r>
          </a:p>
          <a:p>
            <a:pPr eaLnBrk="1" hangingPunct="1">
              <a:defRPr/>
            </a:pPr>
            <a:r>
              <a:rPr lang="en-US" altLang="en-US" sz="2133" dirty="0"/>
              <a:t>Organizational</a:t>
            </a:r>
          </a:p>
          <a:p>
            <a:pPr lvl="1" eaLnBrk="1" hangingPunct="1">
              <a:defRPr/>
            </a:pPr>
            <a:r>
              <a:rPr lang="en-US" altLang="en-US" sz="2133" dirty="0"/>
              <a:t>Standard three pre-ART adherence and “treatment supporters”</a:t>
            </a:r>
          </a:p>
          <a:p>
            <a:pPr eaLnBrk="1" hangingPunct="1">
              <a:lnSpc>
                <a:spcPct val="80000"/>
              </a:lnSpc>
              <a:defRPr/>
            </a:pPr>
            <a:endParaRPr lang="en-US" altLang="en-US" sz="1400" dirty="0"/>
          </a:p>
        </p:txBody>
      </p:sp>
      <p:sp>
        <p:nvSpPr>
          <p:cNvPr id="4103" name="TextBox 1"/>
          <p:cNvSpPr txBox="1">
            <a:spLocks noChangeArrowheads="1"/>
          </p:cNvSpPr>
          <p:nvPr/>
        </p:nvSpPr>
        <p:spPr bwMode="auto">
          <a:xfrm>
            <a:off x="270827" y="1739900"/>
            <a:ext cx="5734262" cy="68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2400" b="1">
                <a:latin typeface="Arial" charset="0"/>
              </a:rPr>
              <a:t>ART Initiation among Eligible Patients</a:t>
            </a:r>
          </a:p>
          <a:p>
            <a:pPr algn="ctr" eaLnBrk="1" hangingPunct="1">
              <a:spcBef>
                <a:spcPct val="0"/>
              </a:spcBef>
              <a:buFontTx/>
              <a:buNone/>
            </a:pPr>
            <a:r>
              <a:rPr lang="en-US" altLang="en-US" sz="1467">
                <a:latin typeface="Arial" charset="0"/>
              </a:rPr>
              <a:t>Fox PLoS Medicine 2011</a:t>
            </a:r>
            <a:endParaRPr lang="en-US" altLang="en-US" sz="2400">
              <a:latin typeface="Arial" charset="0"/>
            </a:endParaRPr>
          </a:p>
        </p:txBody>
      </p:sp>
      <p:sp>
        <p:nvSpPr>
          <p:cNvPr id="4104" name="TextBox 15"/>
          <p:cNvSpPr txBox="1">
            <a:spLocks noChangeArrowheads="1"/>
          </p:cNvSpPr>
          <p:nvPr/>
        </p:nvSpPr>
        <p:spPr bwMode="auto">
          <a:xfrm>
            <a:off x="6670618" y="1739901"/>
            <a:ext cx="5251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2400" b="1">
                <a:latin typeface="Arial" charset="0"/>
              </a:rPr>
              <a:t>Systems Barriers to ART Initiation </a:t>
            </a:r>
            <a:endParaRPr lang="en-US" altLang="en-US" sz="2400">
              <a:latin typeface="Arial" charset="0"/>
            </a:endParaRPr>
          </a:p>
        </p:txBody>
      </p:sp>
    </p:spTree>
    <p:extLst>
      <p:ext uri="{BB962C8B-B14F-4D97-AF65-F5344CB8AC3E}">
        <p14:creationId xmlns:p14="http://schemas.microsoft.com/office/powerpoint/2010/main" val="1777119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304800" y="71968"/>
            <a:ext cx="11684000" cy="817033"/>
          </a:xfrm>
          <a:solidFill>
            <a:schemeClr val="tx2"/>
          </a:solidFill>
        </p:spPr>
        <p:txBody>
          <a:bodyPr/>
          <a:lstStyle/>
          <a:p>
            <a:pPr eaLnBrk="1" hangingPunct="1"/>
            <a:r>
              <a:rPr lang="en-US" altLang="en-US" sz="4133" b="1">
                <a:solidFill>
                  <a:schemeClr val="bg1"/>
                </a:solidFill>
              </a:rPr>
              <a:t>Intervention Development</a:t>
            </a:r>
          </a:p>
        </p:txBody>
      </p:sp>
      <p:pic>
        <p:nvPicPr>
          <p:cNvPr id="5123" name="Content Placeholder 3"/>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336800" y="889000"/>
            <a:ext cx="7620000" cy="5867400"/>
          </a:xfrm>
        </p:spPr>
      </p:pic>
    </p:spTree>
    <p:extLst>
      <p:ext uri="{BB962C8B-B14F-4D97-AF65-F5344CB8AC3E}">
        <p14:creationId xmlns:p14="http://schemas.microsoft.com/office/powerpoint/2010/main" val="679511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Make evidence, influence policy</a:t>
            </a:r>
          </a:p>
          <a:p>
            <a:r>
              <a:rPr lang="en-US" dirty="0"/>
              <a:t>What’s the problem? </a:t>
            </a:r>
            <a:endParaRPr lang="en-US" dirty="0" smtClean="0"/>
          </a:p>
          <a:p>
            <a:endParaRPr lang="en-US" dirty="0"/>
          </a:p>
          <a:p>
            <a:endParaRPr lang="en-US" dirty="0"/>
          </a:p>
          <a:p>
            <a:r>
              <a:rPr lang="en-US" dirty="0" smtClean="0"/>
              <a:t>Frustration </a:t>
            </a:r>
            <a:r>
              <a:rPr lang="en-US" dirty="0" smtClean="0"/>
              <a:t>with </a:t>
            </a:r>
            <a:r>
              <a:rPr lang="en-US" dirty="0" smtClean="0"/>
              <a:t>the translation of evidence </a:t>
            </a:r>
            <a:r>
              <a:rPr lang="en-US" dirty="0" smtClean="0"/>
              <a:t>to policy a symptom of an immature understanding of how decisions are made? </a:t>
            </a:r>
            <a:endParaRPr lang="en-US" dirty="0" smtClean="0"/>
          </a:p>
          <a:p>
            <a:endParaRPr lang="en-US" dirty="0" smtClean="0"/>
          </a:p>
          <a:p>
            <a:endParaRPr lang="en-US" dirty="0"/>
          </a:p>
        </p:txBody>
      </p:sp>
    </p:spTree>
    <p:extLst>
      <p:ext uri="{BB962C8B-B14F-4D97-AF65-F5344CB8AC3E}">
        <p14:creationId xmlns:p14="http://schemas.microsoft.com/office/powerpoint/2010/main" val="549852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859185" y="3075518"/>
            <a:ext cx="486833" cy="4868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10" name="Rectangle 9"/>
          <p:cNvSpPr/>
          <p:nvPr/>
        </p:nvSpPr>
        <p:spPr bwMode="auto">
          <a:xfrm>
            <a:off x="7859185" y="4751918"/>
            <a:ext cx="486833" cy="4868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11" name="Rectangle 10"/>
          <p:cNvSpPr/>
          <p:nvPr/>
        </p:nvSpPr>
        <p:spPr bwMode="auto">
          <a:xfrm>
            <a:off x="7859185" y="5590118"/>
            <a:ext cx="486833" cy="4868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18" name="Rectangle 17"/>
          <p:cNvSpPr/>
          <p:nvPr/>
        </p:nvSpPr>
        <p:spPr bwMode="auto">
          <a:xfrm>
            <a:off x="7859185" y="3913718"/>
            <a:ext cx="486833" cy="4868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20" name="Rectangle 19"/>
          <p:cNvSpPr/>
          <p:nvPr/>
        </p:nvSpPr>
        <p:spPr bwMode="auto">
          <a:xfrm>
            <a:off x="9687985" y="47519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21" name="Rectangle 20"/>
          <p:cNvSpPr/>
          <p:nvPr/>
        </p:nvSpPr>
        <p:spPr bwMode="auto">
          <a:xfrm>
            <a:off x="9687985" y="55901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22" name="Rectangle 21"/>
          <p:cNvSpPr/>
          <p:nvPr/>
        </p:nvSpPr>
        <p:spPr bwMode="auto">
          <a:xfrm>
            <a:off x="9687985" y="39137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25" name="Rectangle 24"/>
          <p:cNvSpPr/>
          <p:nvPr/>
        </p:nvSpPr>
        <p:spPr bwMode="auto">
          <a:xfrm>
            <a:off x="8468785" y="55901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28" name="Rectangle 27"/>
          <p:cNvSpPr/>
          <p:nvPr/>
        </p:nvSpPr>
        <p:spPr bwMode="auto">
          <a:xfrm>
            <a:off x="9078385" y="47519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29" name="Rectangle 28"/>
          <p:cNvSpPr/>
          <p:nvPr/>
        </p:nvSpPr>
        <p:spPr bwMode="auto">
          <a:xfrm>
            <a:off x="9078385" y="55901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31" name="Rectangle 30"/>
          <p:cNvSpPr/>
          <p:nvPr/>
        </p:nvSpPr>
        <p:spPr bwMode="auto">
          <a:xfrm>
            <a:off x="10297585" y="30755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32" name="Rectangle 31"/>
          <p:cNvSpPr/>
          <p:nvPr/>
        </p:nvSpPr>
        <p:spPr bwMode="auto">
          <a:xfrm>
            <a:off x="10297585" y="47519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33" name="Rectangle 32"/>
          <p:cNvSpPr/>
          <p:nvPr/>
        </p:nvSpPr>
        <p:spPr bwMode="auto">
          <a:xfrm>
            <a:off x="10297585" y="55901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34" name="Rectangle 33"/>
          <p:cNvSpPr/>
          <p:nvPr/>
        </p:nvSpPr>
        <p:spPr bwMode="auto">
          <a:xfrm>
            <a:off x="10297585" y="39137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35" name="Rectangle 34"/>
          <p:cNvSpPr/>
          <p:nvPr/>
        </p:nvSpPr>
        <p:spPr bwMode="auto">
          <a:xfrm>
            <a:off x="8468785" y="3075518"/>
            <a:ext cx="486833" cy="4868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36" name="Rectangle 35"/>
          <p:cNvSpPr/>
          <p:nvPr/>
        </p:nvSpPr>
        <p:spPr bwMode="auto">
          <a:xfrm>
            <a:off x="8468785" y="4751918"/>
            <a:ext cx="486833" cy="4868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37" name="Rectangle 36"/>
          <p:cNvSpPr/>
          <p:nvPr/>
        </p:nvSpPr>
        <p:spPr bwMode="auto">
          <a:xfrm>
            <a:off x="8468785" y="3913718"/>
            <a:ext cx="486833" cy="4868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39" name="Rectangle 38"/>
          <p:cNvSpPr/>
          <p:nvPr/>
        </p:nvSpPr>
        <p:spPr bwMode="auto">
          <a:xfrm>
            <a:off x="9078385" y="3913718"/>
            <a:ext cx="486833" cy="4868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40" name="Rectangle 39"/>
          <p:cNvSpPr/>
          <p:nvPr/>
        </p:nvSpPr>
        <p:spPr bwMode="auto">
          <a:xfrm>
            <a:off x="9078385" y="3075518"/>
            <a:ext cx="486833" cy="4868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42" name="Rectangle 41"/>
          <p:cNvSpPr/>
          <p:nvPr/>
        </p:nvSpPr>
        <p:spPr bwMode="auto">
          <a:xfrm>
            <a:off x="9687985" y="3075518"/>
            <a:ext cx="486833" cy="48683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cxnSp>
        <p:nvCxnSpPr>
          <p:cNvPr id="44" name="Straight Connector 43"/>
          <p:cNvCxnSpPr/>
          <p:nvPr/>
        </p:nvCxnSpPr>
        <p:spPr bwMode="auto">
          <a:xfrm>
            <a:off x="7880351" y="6366933"/>
            <a:ext cx="36830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6167" name="TextBox 44"/>
          <p:cNvSpPr txBox="1">
            <a:spLocks noChangeArrowheads="1"/>
          </p:cNvSpPr>
          <p:nvPr/>
        </p:nvSpPr>
        <p:spPr bwMode="auto">
          <a:xfrm>
            <a:off x="7440084" y="6366933"/>
            <a:ext cx="55668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67" b="1"/>
              <a:t>0</a:t>
            </a:r>
          </a:p>
        </p:txBody>
      </p:sp>
      <p:sp>
        <p:nvSpPr>
          <p:cNvPr id="6168" name="TextBox 49"/>
          <p:cNvSpPr txBox="1">
            <a:spLocks noChangeArrowheads="1"/>
          </p:cNvSpPr>
          <p:nvPr/>
        </p:nvSpPr>
        <p:spPr bwMode="auto">
          <a:xfrm>
            <a:off x="7956551" y="6366933"/>
            <a:ext cx="59478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67" b="1"/>
              <a:t>6</a:t>
            </a:r>
          </a:p>
        </p:txBody>
      </p:sp>
      <p:sp>
        <p:nvSpPr>
          <p:cNvPr id="6169" name="TextBox 50"/>
          <p:cNvSpPr txBox="1">
            <a:spLocks noChangeArrowheads="1"/>
          </p:cNvSpPr>
          <p:nvPr/>
        </p:nvSpPr>
        <p:spPr bwMode="auto">
          <a:xfrm>
            <a:off x="8513234" y="6366933"/>
            <a:ext cx="7493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67" b="1"/>
              <a:t>12</a:t>
            </a:r>
          </a:p>
        </p:txBody>
      </p:sp>
      <p:sp>
        <p:nvSpPr>
          <p:cNvPr id="6170" name="TextBox 51"/>
          <p:cNvSpPr txBox="1">
            <a:spLocks noChangeArrowheads="1"/>
          </p:cNvSpPr>
          <p:nvPr/>
        </p:nvSpPr>
        <p:spPr bwMode="auto">
          <a:xfrm>
            <a:off x="9222318" y="6366933"/>
            <a:ext cx="77893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67" b="1"/>
              <a:t>18</a:t>
            </a:r>
          </a:p>
        </p:txBody>
      </p:sp>
      <p:sp>
        <p:nvSpPr>
          <p:cNvPr id="6171" name="TextBox 52"/>
          <p:cNvSpPr txBox="1">
            <a:spLocks noChangeArrowheads="1"/>
          </p:cNvSpPr>
          <p:nvPr/>
        </p:nvSpPr>
        <p:spPr bwMode="auto">
          <a:xfrm>
            <a:off x="9961033" y="6366934"/>
            <a:ext cx="5080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67" b="1"/>
              <a:t>24</a:t>
            </a:r>
          </a:p>
        </p:txBody>
      </p:sp>
      <p:sp>
        <p:nvSpPr>
          <p:cNvPr id="54" name="Rectangle 53"/>
          <p:cNvSpPr/>
          <p:nvPr/>
        </p:nvSpPr>
        <p:spPr bwMode="auto">
          <a:xfrm>
            <a:off x="7139517" y="1739901"/>
            <a:ext cx="457200" cy="2667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b="1">
              <a:solidFill>
                <a:srgbClr val="FFFFFF"/>
              </a:solidFill>
            </a:endParaRPr>
          </a:p>
        </p:txBody>
      </p:sp>
      <p:sp>
        <p:nvSpPr>
          <p:cNvPr id="55" name="Rectangle 54"/>
          <p:cNvSpPr/>
          <p:nvPr/>
        </p:nvSpPr>
        <p:spPr bwMode="auto">
          <a:xfrm>
            <a:off x="7154333" y="2300818"/>
            <a:ext cx="457200" cy="2667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b="1">
              <a:solidFill>
                <a:srgbClr val="FFFFFF"/>
              </a:solidFill>
            </a:endParaRPr>
          </a:p>
        </p:txBody>
      </p:sp>
      <p:sp>
        <p:nvSpPr>
          <p:cNvPr id="6174" name="TextBox 45"/>
          <p:cNvSpPr txBox="1">
            <a:spLocks noChangeArrowheads="1"/>
          </p:cNvSpPr>
          <p:nvPr/>
        </p:nvSpPr>
        <p:spPr bwMode="auto">
          <a:xfrm>
            <a:off x="7838017" y="2108200"/>
            <a:ext cx="38078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667" b="1"/>
              <a:t>No intervention</a:t>
            </a:r>
          </a:p>
        </p:txBody>
      </p:sp>
      <p:sp>
        <p:nvSpPr>
          <p:cNvPr id="6175" name="TextBox 56"/>
          <p:cNvSpPr txBox="1">
            <a:spLocks noChangeArrowheads="1"/>
          </p:cNvSpPr>
          <p:nvPr/>
        </p:nvSpPr>
        <p:spPr bwMode="auto">
          <a:xfrm>
            <a:off x="7766051" y="1600200"/>
            <a:ext cx="44682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667" b="1"/>
              <a:t>START intervention</a:t>
            </a:r>
          </a:p>
        </p:txBody>
      </p:sp>
      <p:sp>
        <p:nvSpPr>
          <p:cNvPr id="6176" name="TextBox 55"/>
          <p:cNvSpPr txBox="1">
            <a:spLocks noChangeArrowheads="1"/>
          </p:cNvSpPr>
          <p:nvPr/>
        </p:nvSpPr>
        <p:spPr bwMode="auto">
          <a:xfrm>
            <a:off x="6538384" y="3056467"/>
            <a:ext cx="14224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133" b="1"/>
              <a:t>Wave 4</a:t>
            </a:r>
          </a:p>
        </p:txBody>
      </p:sp>
      <p:sp>
        <p:nvSpPr>
          <p:cNvPr id="6177" name="TextBox 58"/>
          <p:cNvSpPr txBox="1">
            <a:spLocks noChangeArrowheads="1"/>
          </p:cNvSpPr>
          <p:nvPr/>
        </p:nvSpPr>
        <p:spPr bwMode="auto">
          <a:xfrm>
            <a:off x="6538384" y="3894667"/>
            <a:ext cx="14224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133" b="1"/>
              <a:t>Wave 3</a:t>
            </a:r>
          </a:p>
        </p:txBody>
      </p:sp>
      <p:sp>
        <p:nvSpPr>
          <p:cNvPr id="6178" name="TextBox 59"/>
          <p:cNvSpPr txBox="1">
            <a:spLocks noChangeArrowheads="1"/>
          </p:cNvSpPr>
          <p:nvPr/>
        </p:nvSpPr>
        <p:spPr bwMode="auto">
          <a:xfrm>
            <a:off x="6538384" y="4732867"/>
            <a:ext cx="14224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133" b="1"/>
              <a:t>Wave 2</a:t>
            </a:r>
          </a:p>
        </p:txBody>
      </p:sp>
      <p:sp>
        <p:nvSpPr>
          <p:cNvPr id="6179" name="TextBox 60"/>
          <p:cNvSpPr txBox="1">
            <a:spLocks noChangeArrowheads="1"/>
          </p:cNvSpPr>
          <p:nvPr/>
        </p:nvSpPr>
        <p:spPr bwMode="auto">
          <a:xfrm>
            <a:off x="6538384" y="5571067"/>
            <a:ext cx="142240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133" b="1"/>
              <a:t>Wave 1</a:t>
            </a:r>
          </a:p>
        </p:txBody>
      </p:sp>
      <p:sp>
        <p:nvSpPr>
          <p:cNvPr id="38" name="Rectangle 37"/>
          <p:cNvSpPr/>
          <p:nvPr/>
        </p:nvSpPr>
        <p:spPr bwMode="auto">
          <a:xfrm>
            <a:off x="10928352" y="30755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41" name="Rectangle 40"/>
          <p:cNvSpPr/>
          <p:nvPr/>
        </p:nvSpPr>
        <p:spPr bwMode="auto">
          <a:xfrm>
            <a:off x="10928352" y="47519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43" name="Rectangle 42"/>
          <p:cNvSpPr/>
          <p:nvPr/>
        </p:nvSpPr>
        <p:spPr bwMode="auto">
          <a:xfrm>
            <a:off x="10928352" y="55901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47" name="Rectangle 46"/>
          <p:cNvSpPr/>
          <p:nvPr/>
        </p:nvSpPr>
        <p:spPr bwMode="auto">
          <a:xfrm>
            <a:off x="10928352" y="3913718"/>
            <a:ext cx="486833" cy="48683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a:solidFill>
                <a:srgbClr val="FFFFFF"/>
              </a:solidFill>
            </a:endParaRPr>
          </a:p>
        </p:txBody>
      </p:sp>
      <p:sp>
        <p:nvSpPr>
          <p:cNvPr id="6184" name="TextBox 62"/>
          <p:cNvSpPr txBox="1">
            <a:spLocks noChangeArrowheads="1"/>
          </p:cNvSpPr>
          <p:nvPr/>
        </p:nvSpPr>
        <p:spPr bwMode="auto">
          <a:xfrm>
            <a:off x="10430934" y="6366933"/>
            <a:ext cx="77893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67" b="1"/>
              <a:t>30</a:t>
            </a:r>
          </a:p>
        </p:txBody>
      </p:sp>
      <p:sp>
        <p:nvSpPr>
          <p:cNvPr id="6185" name="TextBox 62"/>
          <p:cNvSpPr txBox="1">
            <a:spLocks noChangeArrowheads="1"/>
          </p:cNvSpPr>
          <p:nvPr/>
        </p:nvSpPr>
        <p:spPr bwMode="auto">
          <a:xfrm>
            <a:off x="11034184" y="6366933"/>
            <a:ext cx="77893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67" b="1"/>
              <a:t>36</a:t>
            </a:r>
          </a:p>
        </p:txBody>
      </p:sp>
      <p:sp>
        <p:nvSpPr>
          <p:cNvPr id="6186" name="Title 3"/>
          <p:cNvSpPr>
            <a:spLocks noGrp="1"/>
          </p:cNvSpPr>
          <p:nvPr>
            <p:ph type="title"/>
          </p:nvPr>
        </p:nvSpPr>
        <p:spPr>
          <a:xfrm>
            <a:off x="609600" y="275168"/>
            <a:ext cx="10972800" cy="715433"/>
          </a:xfrm>
          <a:solidFill>
            <a:schemeClr val="tx2"/>
          </a:solidFill>
        </p:spPr>
        <p:txBody>
          <a:bodyPr>
            <a:normAutofit fontScale="90000"/>
          </a:bodyPr>
          <a:lstStyle/>
          <a:p>
            <a:r>
              <a:rPr lang="en-US" altLang="en-US" sz="4800" b="1">
                <a:solidFill>
                  <a:schemeClr val="bg1"/>
                </a:solidFill>
              </a:rPr>
              <a:t>Approach</a:t>
            </a:r>
          </a:p>
        </p:txBody>
      </p:sp>
      <p:sp>
        <p:nvSpPr>
          <p:cNvPr id="5" name="Content Placeholder 4"/>
          <p:cNvSpPr>
            <a:spLocks noGrp="1"/>
          </p:cNvSpPr>
          <p:nvPr>
            <p:ph sz="half" idx="1"/>
          </p:nvPr>
        </p:nvSpPr>
        <p:spPr>
          <a:xfrm>
            <a:off x="406400" y="1600201"/>
            <a:ext cx="6131984" cy="5177367"/>
          </a:xfrm>
        </p:spPr>
        <p:txBody>
          <a:bodyPr>
            <a:normAutofit lnSpcReduction="10000"/>
          </a:bodyPr>
          <a:lstStyle/>
          <a:p>
            <a:pPr>
              <a:defRPr/>
            </a:pPr>
            <a:r>
              <a:rPr lang="en-US" sz="2667" b="1" dirty="0"/>
              <a:t>“Real world” population</a:t>
            </a:r>
            <a:r>
              <a:rPr lang="en-US" sz="2667" dirty="0"/>
              <a:t>: </a:t>
            </a:r>
          </a:p>
          <a:p>
            <a:pPr lvl="1">
              <a:defRPr/>
            </a:pPr>
            <a:r>
              <a:rPr lang="en-US" sz="2133" dirty="0"/>
              <a:t>ART eligible adults in network of clinics in Uganda operated by MOH and supported by NGO</a:t>
            </a:r>
          </a:p>
          <a:p>
            <a:pPr>
              <a:defRPr/>
            </a:pPr>
            <a:r>
              <a:rPr lang="en-US" sz="2667" b="1" dirty="0"/>
              <a:t>Pragmatic design:</a:t>
            </a:r>
          </a:p>
          <a:p>
            <a:pPr lvl="1">
              <a:defRPr/>
            </a:pPr>
            <a:r>
              <a:rPr lang="en-US" sz="2133" dirty="0"/>
              <a:t>Stepped wedge, cluster randomized trial</a:t>
            </a:r>
          </a:p>
          <a:p>
            <a:pPr>
              <a:defRPr/>
            </a:pPr>
            <a:r>
              <a:rPr lang="en-US" sz="2667" b="1" dirty="0"/>
              <a:t>Measurements within existing program information systems:</a:t>
            </a:r>
          </a:p>
          <a:p>
            <a:pPr lvl="1">
              <a:defRPr/>
            </a:pPr>
            <a:r>
              <a:rPr lang="en-US" sz="2133" dirty="0"/>
              <a:t>Routine program clinical information system</a:t>
            </a:r>
          </a:p>
          <a:p>
            <a:pPr>
              <a:defRPr/>
            </a:pPr>
            <a:r>
              <a:rPr lang="en-US" sz="2667" b="1" dirty="0"/>
              <a:t>Analysis:</a:t>
            </a:r>
          </a:p>
          <a:p>
            <a:pPr lvl="1">
              <a:defRPr/>
            </a:pPr>
            <a:r>
              <a:rPr lang="en-US" sz="2133" dirty="0"/>
              <a:t>ART initiation 2 weeks overall and in pre-specified subgroups (CD4, sex, etc.)</a:t>
            </a:r>
          </a:p>
          <a:p>
            <a:pPr lvl="1">
              <a:defRPr/>
            </a:pPr>
            <a:r>
              <a:rPr lang="en-US" sz="2133" dirty="0"/>
              <a:t>HIV RNA and retention in care </a:t>
            </a:r>
          </a:p>
          <a:p>
            <a:pPr lvl="1">
              <a:defRPr/>
            </a:pPr>
            <a:r>
              <a:rPr lang="en-US" sz="2133" dirty="0"/>
              <a:t>Adjustment for clustering using mixed effects logistic regression </a:t>
            </a:r>
          </a:p>
          <a:p>
            <a:pPr>
              <a:defRPr/>
            </a:pPr>
            <a:endParaRPr lang="en-US" sz="2667" dirty="0"/>
          </a:p>
          <a:p>
            <a:pPr>
              <a:defRPr/>
            </a:pPr>
            <a:endParaRPr lang="en-US" sz="2667" dirty="0"/>
          </a:p>
        </p:txBody>
      </p:sp>
    </p:spTree>
    <p:extLst>
      <p:ext uri="{BB962C8B-B14F-4D97-AF65-F5344CB8AC3E}">
        <p14:creationId xmlns:p14="http://schemas.microsoft.com/office/powerpoint/2010/main" val="1171600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p:cNvSpPr>
          <p:nvPr/>
        </p:nvSpPr>
        <p:spPr bwMode="auto">
          <a:xfrm>
            <a:off x="0" y="0"/>
            <a:ext cx="12192000" cy="685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4267" b="1">
                <a:solidFill>
                  <a:schemeClr val="bg1"/>
                </a:solidFill>
              </a:rPr>
              <a:t>CONSORT</a:t>
            </a:r>
          </a:p>
        </p:txBody>
      </p:sp>
      <p:pic>
        <p:nvPicPr>
          <p:cNvPr id="71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728134"/>
            <a:ext cx="4851400" cy="614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767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020" name="Group 268"/>
          <p:cNvGraphicFramePr>
            <a:graphicFrameLocks noGrp="1"/>
          </p:cNvGraphicFramePr>
          <p:nvPr/>
        </p:nvGraphicFramePr>
        <p:xfrm>
          <a:off x="101600" y="889000"/>
          <a:ext cx="12090400" cy="5698078"/>
        </p:xfrm>
        <a:graphic>
          <a:graphicData uri="http://schemas.openxmlformats.org/drawingml/2006/table">
            <a:tbl>
              <a:tblPr/>
              <a:tblGrid>
                <a:gridCol w="2336800"/>
                <a:gridCol w="2432051"/>
                <a:gridCol w="3661833"/>
                <a:gridCol w="3659716"/>
              </a:tblGrid>
              <a:tr h="442384">
                <a:tc grid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alibri" charset="0"/>
                          <a:ea typeface="Arial" charset="0"/>
                          <a:cs typeface="Arial" charset="0"/>
                        </a:rPr>
                        <a:t> </a:t>
                      </a:r>
                      <a:endParaRPr kumimoji="0" lang="en-US" altLang="en-US" sz="1900" b="0" i="0" u="none" strike="noStrike" cap="none" normalizeH="0" baseline="0">
                        <a:ln>
                          <a:noFill/>
                        </a:ln>
                        <a:solidFill>
                          <a:srgbClr val="000000"/>
                        </a:solidFill>
                        <a:effectLst/>
                        <a:latin typeface="Arial" charset="0"/>
                        <a:ea typeface="Arial" charset="0"/>
                        <a:cs typeface="Arial" charset="0"/>
                      </a:endParaRPr>
                    </a:p>
                  </a:txBody>
                  <a:tcPr marL="10404" marR="10404" marT="7801"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Total Control Periods</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Total Intervention Periods</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1">
                <a:tc grid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Patients, n (%)</a:t>
                      </a:r>
                      <a:endParaRPr kumimoji="0" lang="en-US" altLang="en-US" sz="2100" b="1" i="0" u="none" strike="noStrike" cap="none" normalizeH="0" baseline="0">
                        <a:ln>
                          <a:noFill/>
                        </a:ln>
                        <a:solidFill>
                          <a:schemeClr val="bg1"/>
                        </a:solidFill>
                        <a:effectLst/>
                        <a:latin typeface="Calibri" charset="0"/>
                        <a:ea typeface="Arial" charset="0"/>
                        <a:cs typeface="Arial" charset="0"/>
                      </a:endParaRPr>
                    </a:p>
                  </a:txBody>
                  <a:tcPr marL="10404" marR="10404" marT="7801"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7277 (60.5%)</a:t>
                      </a:r>
                      <a:endParaRPr kumimoji="0" lang="en-US" altLang="en-US" sz="2100" b="0" i="0" u="none" strike="noStrike" cap="none" normalizeH="0" baseline="0">
                        <a:ln>
                          <a:noFill/>
                        </a:ln>
                        <a:solidFill>
                          <a:schemeClr val="bg1"/>
                        </a:solidFill>
                        <a:effectLst/>
                        <a:latin typeface="Calibri" charset="0"/>
                        <a:ea typeface="Arial" charset="0"/>
                        <a:cs typeface="Arial" charset="0"/>
                      </a:endParaRPr>
                    </a:p>
                  </a:txBody>
                  <a:tcPr marL="10404" marR="10404" marT="7801"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4747 (39.5%)</a:t>
                      </a:r>
                      <a:endParaRPr kumimoji="0" lang="en-US" altLang="en-US" sz="2100" b="0" i="0" u="none" strike="noStrike" cap="none" normalizeH="0" baseline="0">
                        <a:ln>
                          <a:noFill/>
                        </a:ln>
                        <a:solidFill>
                          <a:schemeClr val="bg1"/>
                        </a:solidFill>
                        <a:effectLst/>
                        <a:latin typeface="Calibri" charset="0"/>
                        <a:ea typeface="Arial" charset="0"/>
                        <a:cs typeface="Arial" charset="0"/>
                      </a:endParaRPr>
                    </a:p>
                  </a:txBody>
                  <a:tcPr marL="10404" marR="10404" marT="7801"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25451">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Sex</a:t>
                      </a:r>
                      <a:endParaRPr kumimoji="0" lang="en-US" altLang="en-US" sz="2100" b="1" i="0" u="none" strike="noStrike" cap="none" normalizeH="0" baseline="0">
                        <a:ln>
                          <a:noFill/>
                        </a:ln>
                        <a:solidFill>
                          <a:schemeClr val="bg1"/>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   Men, n (%)</a:t>
                      </a:r>
                      <a:endParaRPr kumimoji="0" lang="en-US" altLang="en-US" sz="2100" b="1" i="0" u="none" strike="noStrike" cap="none" normalizeH="0" baseline="0">
                        <a:ln>
                          <a:noFill/>
                        </a:ln>
                        <a:solidFill>
                          <a:schemeClr val="bg1"/>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2562 (35.2%)</a:t>
                      </a:r>
                      <a:endParaRPr kumimoji="0" lang="en-US" altLang="en-US" sz="2100" b="0" i="0" u="none" strike="noStrike" cap="none" normalizeH="0" baseline="0">
                        <a:ln>
                          <a:noFill/>
                        </a:ln>
                        <a:solidFill>
                          <a:schemeClr val="bg1"/>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1917 (40.4%)</a:t>
                      </a:r>
                      <a:endParaRPr kumimoji="0" lang="en-US" altLang="en-US" sz="2100" b="0" i="0" u="none" strike="noStrike" cap="none" normalizeH="0" baseline="0">
                        <a:ln>
                          <a:noFill/>
                        </a:ln>
                        <a:solidFill>
                          <a:schemeClr val="bg1"/>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r>
              <a:tr h="425451">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   Female, n (%)</a:t>
                      </a:r>
                      <a:endParaRPr kumimoji="0" lang="en-US" altLang="en-US" sz="2100" b="1" i="0" u="none" strike="noStrike" cap="none" normalizeH="0" baseline="0">
                        <a:ln>
                          <a:noFill/>
                        </a:ln>
                        <a:solidFill>
                          <a:schemeClr val="bg1"/>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4715 (64.8%)</a:t>
                      </a:r>
                      <a:endParaRPr kumimoji="0" lang="en-US" altLang="en-US" sz="2100" b="0" i="0" u="none" strike="noStrike" cap="none" normalizeH="0" baseline="0">
                        <a:ln>
                          <a:noFill/>
                        </a:ln>
                        <a:solidFill>
                          <a:schemeClr val="bg1"/>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2830 (59.6%)</a:t>
                      </a:r>
                      <a:endParaRPr kumimoji="0" lang="en-US" altLang="en-US" sz="2100" b="0" i="0" u="none" strike="noStrike" cap="none" normalizeH="0" baseline="0">
                        <a:ln>
                          <a:noFill/>
                        </a:ln>
                        <a:solidFill>
                          <a:schemeClr val="bg1"/>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r>
              <a:tr h="425451">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Age at eligibility</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   &lt;35 years,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4596 (63.2%)</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3179 (67.0%)</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r>
              <a:tr h="508000">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   &gt;= 35 years,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2681 (36.8%)</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1568 (33.0%)</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r>
              <a:tr h="425451">
                <a:tc rowSpan="4">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Health facility size</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   Large,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5374 (73.8%)</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3242 (68.3%)</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r>
              <a:tr h="425451">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   Medium,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919 (12.6%)</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501 (10.6%)</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r>
              <a:tr h="425451">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   Small,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322 (4.4%)</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472 (9.9%)</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r>
              <a:tr h="425451">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   New,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662 (9.1%)</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532 (11.2%)</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solidFill>
                      <a:srgbClr val="DCE6F2"/>
                    </a:solidFill>
                  </a:tcPr>
                </a:tc>
              </a:tr>
              <a:tr h="425451">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ART eligibility</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   Incident,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5335 (73.3%)</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4583 (96.5%)</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r>
              <a:tr h="425451">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   Prevalent,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1942 (26.7%)</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164 (3.5%)</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a:noFill/>
                    </a:lnB>
                    <a:lnTlToBr>
                      <a:noFill/>
                    </a:lnTlToBr>
                    <a:lnBlToTr>
                      <a:noFill/>
                    </a:lnBlToTr>
                    <a:noFill/>
                  </a:tcPr>
                </a:tc>
              </a:tr>
              <a:tr h="493184">
                <a:tc grid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ART eligibility date (Median (Q1-Q3))</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h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08/14/13  (05/13/13-01/27/14)</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06/02/14  (02/25/14-10/16/14)</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1"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DCE6F2"/>
                    </a:solidFill>
                  </a:tcPr>
                </a:tc>
              </a:tr>
            </a:tbl>
          </a:graphicData>
        </a:graphic>
      </p:graphicFrame>
      <p:sp>
        <p:nvSpPr>
          <p:cNvPr id="8241" name="Title 3"/>
          <p:cNvSpPr>
            <a:spLocks/>
          </p:cNvSpPr>
          <p:nvPr/>
        </p:nvSpPr>
        <p:spPr bwMode="auto">
          <a:xfrm>
            <a:off x="101600" y="101600"/>
            <a:ext cx="11988800" cy="685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3867" b="1">
                <a:solidFill>
                  <a:schemeClr val="bg1"/>
                </a:solidFill>
              </a:rPr>
              <a:t>Patient Characteristics (N=12,024) </a:t>
            </a:r>
          </a:p>
        </p:txBody>
      </p:sp>
    </p:spTree>
    <p:extLst>
      <p:ext uri="{BB962C8B-B14F-4D97-AF65-F5344CB8AC3E}">
        <p14:creationId xmlns:p14="http://schemas.microsoft.com/office/powerpoint/2010/main" val="1824283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1600" y="1367368"/>
          <a:ext cx="11988800" cy="5099061"/>
        </p:xfrm>
        <a:graphic>
          <a:graphicData uri="http://schemas.openxmlformats.org/drawingml/2006/table">
            <a:tbl>
              <a:tblPr/>
              <a:tblGrid>
                <a:gridCol w="2032000"/>
                <a:gridCol w="2696633"/>
                <a:gridCol w="3630084"/>
                <a:gridCol w="3630083"/>
              </a:tblGrid>
              <a:tr h="463551">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Eligibility CD4+ T cells/µl</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   &lt;= 50</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615 (9.0%)</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332 (7.5%)</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r>
              <a:tr h="463551">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   &gt; 50</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6186 (91.0%)</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4119 (92.5%)</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r>
              <a:tr h="463551">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Pregnancy status at eligibility</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Pregnant,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1272 (27.0%)</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635 (22.4%)</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r>
              <a:tr h="463551">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Not pregnant,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3443 (73.0%)</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2195 (77.6%)</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r>
              <a:tr h="463551">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Eligibility WHO Stage</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Stage 1 and 2,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3170 (59.8%)</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2920 (80.5%)</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r>
              <a:tr h="463551">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Stage 3 and 4,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2133 (40.2%)</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708 (19.5%)</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DCE6F2"/>
                    </a:solidFill>
                  </a:tcPr>
                </a:tc>
              </a:tr>
              <a:tr h="463551">
                <a:tc grid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Tuberculosis at eligibility,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715 (9.8%)</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281 (5.9%)</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r>
              <a:tr h="463551">
                <a:tc grid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ART initiation date (Median (Q1-Q3))</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E0E4FE"/>
                    </a:solidFill>
                  </a:tcPr>
                </a:tc>
                <a:tc h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11/30/13  (07/17/13-04/11/14)</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E0E4FE"/>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06/16/14  (03/11/14-10/31/14)</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E0E4FE"/>
                    </a:solidFill>
                  </a:tcPr>
                </a:tc>
              </a:tr>
              <a:tr h="463551">
                <a:tc grid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Ever Initiated ART,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5601 (77.0%)</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4543 (95.7%)</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r>
              <a:tr h="463551">
                <a:tc grid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Regimen contained EFV,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E0E4FE"/>
                    </a:solidFill>
                  </a:tcPr>
                </a:tc>
                <a:tc h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5462 (83.0%)</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E0E4FE"/>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4207 (92.2%)</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solidFill>
                      <a:srgbClr val="E0E4FE"/>
                    </a:solidFill>
                  </a:tcPr>
                </a:tc>
              </a:tr>
              <a:tr h="463551">
                <a:tc grid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Regimen contained TDF, n (%)</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5465 (83.0%)</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4279 (93.8%)</a:t>
                      </a:r>
                      <a:endParaRPr kumimoji="0" lang="en-US" altLang="en-US" sz="2100" b="0" i="0" u="none" strike="noStrike" cap="none" normalizeH="0" baseline="0">
                        <a:ln>
                          <a:noFill/>
                        </a:ln>
                        <a:solidFill>
                          <a:srgbClr val="000000"/>
                        </a:solidFill>
                        <a:effectLst/>
                        <a:latin typeface="Calibri" charset="0"/>
                        <a:ea typeface="Arial" charset="0"/>
                        <a:cs typeface="Arial" charset="0"/>
                      </a:endParaRPr>
                    </a:p>
                  </a:txBody>
                  <a:tcPr marL="10404" marR="10404" marT="7803" marB="0" anchor="ctr" horzOverflow="overflow">
                    <a:lnL>
                      <a:noFill/>
                    </a:lnL>
                    <a:lnR>
                      <a:noFill/>
                    </a:lnR>
                    <a:lnT>
                      <a:noFill/>
                    </a:lnT>
                    <a:lnB>
                      <a:noFill/>
                    </a:lnB>
                    <a:lnTlToBr>
                      <a:noFill/>
                    </a:lnTlToBr>
                    <a:lnBlToTr>
                      <a:noFill/>
                    </a:lnBlToTr>
                    <a:noFill/>
                  </a:tcPr>
                </a:tc>
              </a:tr>
            </a:tbl>
          </a:graphicData>
        </a:graphic>
      </p:graphicFrame>
      <p:sp>
        <p:nvSpPr>
          <p:cNvPr id="9255" name="Title 3"/>
          <p:cNvSpPr>
            <a:spLocks/>
          </p:cNvSpPr>
          <p:nvPr/>
        </p:nvSpPr>
        <p:spPr bwMode="auto">
          <a:xfrm>
            <a:off x="101600" y="101600"/>
            <a:ext cx="11988800" cy="685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3867" b="1">
                <a:solidFill>
                  <a:schemeClr val="bg1"/>
                </a:solidFill>
              </a:rPr>
              <a:t>Patient Characteristics (N=12,024) </a:t>
            </a:r>
          </a:p>
        </p:txBody>
      </p:sp>
      <p:graphicFrame>
        <p:nvGraphicFramePr>
          <p:cNvPr id="3" name="Table 2"/>
          <p:cNvGraphicFramePr>
            <a:graphicFrameLocks noGrp="1"/>
          </p:cNvGraphicFramePr>
          <p:nvPr/>
        </p:nvGraphicFramePr>
        <p:xfrm>
          <a:off x="50800" y="889000"/>
          <a:ext cx="12090400" cy="442384"/>
        </p:xfrm>
        <a:graphic>
          <a:graphicData uri="http://schemas.openxmlformats.org/drawingml/2006/table">
            <a:tbl>
              <a:tblPr/>
              <a:tblGrid>
                <a:gridCol w="4768851"/>
                <a:gridCol w="3661833"/>
                <a:gridCol w="3659716"/>
              </a:tblGrid>
              <a:tr h="442384">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900" b="0" i="0" u="none" strike="noStrike" cap="none" normalizeH="0" baseline="0">
                          <a:ln>
                            <a:noFill/>
                          </a:ln>
                          <a:solidFill>
                            <a:schemeClr val="tx1"/>
                          </a:solidFill>
                          <a:effectLst/>
                          <a:latin typeface="Calibri" charset="0"/>
                          <a:ea typeface="Arial" charset="0"/>
                          <a:cs typeface="Arial" charset="0"/>
                        </a:rPr>
                        <a:t> </a:t>
                      </a:r>
                      <a:endParaRPr kumimoji="0" lang="en-US" altLang="en-US" sz="1900" b="0" i="0" u="none" strike="noStrike" cap="none" normalizeH="0" baseline="0">
                        <a:ln>
                          <a:noFill/>
                        </a:ln>
                        <a:solidFill>
                          <a:srgbClr val="000000"/>
                        </a:solidFill>
                        <a:effectLst/>
                        <a:latin typeface="Arial" charset="0"/>
                        <a:ea typeface="Arial" charset="0"/>
                        <a:cs typeface="Arial" charset="0"/>
                      </a:endParaRPr>
                    </a:p>
                  </a:txBody>
                  <a:tcPr marL="10404" marR="10404" marT="7791"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Total Control Periods</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791"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Total Intervention Periods</a:t>
                      </a:r>
                      <a:endParaRPr kumimoji="0" lang="en-US" altLang="en-US" sz="2100" b="1" i="0" u="none" strike="noStrike" cap="none" normalizeH="0" baseline="0">
                        <a:ln>
                          <a:noFill/>
                        </a:ln>
                        <a:solidFill>
                          <a:srgbClr val="000000"/>
                        </a:solidFill>
                        <a:effectLst/>
                        <a:latin typeface="Calibri" charset="0"/>
                        <a:ea typeface="Arial" charset="0"/>
                        <a:cs typeface="Arial" charset="0"/>
                      </a:endParaRPr>
                    </a:p>
                  </a:txBody>
                  <a:tcPr marL="10404" marR="10404" marT="7791"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1317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p:cNvSpPr>
          <p:nvPr/>
        </p:nvSpPr>
        <p:spPr bwMode="auto">
          <a:xfrm>
            <a:off x="203200" y="177800"/>
            <a:ext cx="11800115" cy="685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4000" b="1" dirty="0">
                <a:solidFill>
                  <a:schemeClr val="bg1"/>
                </a:solidFill>
                <a:latin typeface="Calibri" pitchFamily="34" charset="0"/>
              </a:rPr>
              <a:t>ART Initiation 14 days after ART eligibility </a:t>
            </a:r>
            <a:r>
              <a:rPr lang="en-US" altLang="en-US" sz="3200" b="1" dirty="0">
                <a:solidFill>
                  <a:schemeClr val="bg1"/>
                </a:solidFill>
                <a:latin typeface="Calibri" pitchFamily="34" charset="0"/>
              </a:rPr>
              <a:t>(</a:t>
            </a:r>
            <a:r>
              <a:rPr lang="en-US" altLang="en-US" sz="2667" b="1" dirty="0">
                <a:solidFill>
                  <a:schemeClr val="bg1"/>
                </a:solidFill>
                <a:latin typeface="Calibri" pitchFamily="34" charset="0"/>
              </a:rPr>
              <a:t>N</a:t>
            </a:r>
            <a:r>
              <a:rPr lang="en-US" altLang="en-US" sz="3200" b="1" dirty="0">
                <a:solidFill>
                  <a:schemeClr val="bg1"/>
                </a:solidFill>
                <a:latin typeface="Calibri" pitchFamily="34" charset="0"/>
              </a:rPr>
              <a:t>=</a:t>
            </a:r>
            <a:r>
              <a:rPr lang="en-US" altLang="en-US" sz="2667" dirty="0">
                <a:ln w="18415" cmpd="sng">
                  <a:solidFill>
                    <a:srgbClr val="FFFFFF"/>
                  </a:solidFill>
                  <a:prstDash val="solid"/>
                </a:ln>
                <a:solidFill>
                  <a:srgbClr val="FFFFFF"/>
                </a:solidFill>
                <a:effectLst>
                  <a:outerShdw blurRad="63500" dir="3600000" algn="tl" rotWithShape="0">
                    <a:srgbClr val="000000">
                      <a:alpha val="70000"/>
                    </a:srgbClr>
                  </a:outerShdw>
                </a:effectLst>
              </a:rPr>
              <a:t>12,024)</a:t>
            </a:r>
            <a:endParaRPr lang="en-US" altLang="en-US" sz="4000" b="1" dirty="0">
              <a:solidFill>
                <a:schemeClr val="bg1"/>
              </a:solidFill>
              <a:latin typeface="Calibri" pitchFamily="34" charset="0"/>
            </a:endParaRPr>
          </a:p>
        </p:txBody>
      </p:sp>
      <p:graphicFrame>
        <p:nvGraphicFramePr>
          <p:cNvPr id="23626" name="Group 74"/>
          <p:cNvGraphicFramePr>
            <a:graphicFrameLocks noGrp="1"/>
          </p:cNvGraphicFramePr>
          <p:nvPr/>
        </p:nvGraphicFramePr>
        <p:xfrm>
          <a:off x="186267" y="1193801"/>
          <a:ext cx="11802533" cy="1460499"/>
        </p:xfrm>
        <a:graphic>
          <a:graphicData uri="http://schemas.openxmlformats.org/drawingml/2006/table">
            <a:tbl>
              <a:tblPr/>
              <a:tblGrid>
                <a:gridCol w="2578100"/>
                <a:gridCol w="3039533"/>
                <a:gridCol w="2296584"/>
                <a:gridCol w="2696633"/>
                <a:gridCol w="1191683"/>
              </a:tblGrid>
              <a:tr h="486833">
                <a:tc grid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Probability of primary outcome </a:t>
                      </a:r>
                      <a:endParaRPr kumimoji="0" lang="en-US" altLang="en-US" sz="2100" b="1" i="0" u="none" strike="noStrike" cap="none" normalizeH="0" baseline="0">
                        <a:ln>
                          <a:noFill/>
                        </a:ln>
                        <a:solidFill>
                          <a:srgbClr val="FFFFFF"/>
                        </a:solidFill>
                        <a:effectLst/>
                        <a:latin typeface="Calibri" charset="0"/>
                        <a:ea typeface="Calibri" charset="0"/>
                        <a:cs typeface="Times New Roman" charset="0"/>
                      </a:endParaRPr>
                    </a:p>
                  </a:txBody>
                  <a:tcPr marL="86469" marR="86469"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Risk Ratio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(95% CI)</a:t>
                      </a:r>
                      <a:endParaRPr kumimoji="0" lang="en-US" altLang="en-US" sz="2100" b="1" i="0" u="none" strike="noStrike" cap="none" normalizeH="0" baseline="0">
                        <a:ln>
                          <a:noFill/>
                        </a:ln>
                        <a:solidFill>
                          <a:srgbClr val="FFFFFF"/>
                        </a:solidFill>
                        <a:effectLst/>
                        <a:latin typeface="Calibri" charset="0"/>
                        <a:ea typeface="Calibri" charset="0"/>
                        <a:cs typeface="Times New Roman" charset="0"/>
                      </a:endParaRPr>
                    </a:p>
                  </a:txBody>
                  <a:tcPr marL="86469" marR="86469"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Risk Difference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(95% CI)</a:t>
                      </a:r>
                      <a:endParaRPr kumimoji="0" lang="en-US" altLang="en-US" sz="2100" b="1" i="0" u="none" strike="noStrike" cap="none" normalizeH="0" baseline="0">
                        <a:ln>
                          <a:noFill/>
                        </a:ln>
                        <a:solidFill>
                          <a:srgbClr val="FFFFFF"/>
                        </a:solidFill>
                        <a:effectLst/>
                        <a:latin typeface="Calibri" charset="0"/>
                        <a:ea typeface="Calibri" charset="0"/>
                        <a:cs typeface="Times New Roman" charset="0"/>
                      </a:endParaRPr>
                    </a:p>
                  </a:txBody>
                  <a:tcPr marL="86469" marR="86469"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P-value</a:t>
                      </a:r>
                      <a:endParaRPr kumimoji="0" lang="en-US" altLang="en-US" sz="2100" b="1" i="0" u="none" strike="noStrike" cap="none" normalizeH="0" baseline="0">
                        <a:ln>
                          <a:noFill/>
                        </a:ln>
                        <a:solidFill>
                          <a:srgbClr val="FFFFFF"/>
                        </a:solidFill>
                        <a:effectLst/>
                        <a:latin typeface="Calibri" charset="0"/>
                        <a:ea typeface="Calibri" charset="0"/>
                        <a:cs typeface="Times New Roman" charset="0"/>
                      </a:endParaRPr>
                    </a:p>
                  </a:txBody>
                  <a:tcPr marL="86469" marR="86469"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833">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Control </a:t>
                      </a:r>
                      <a:endParaRPr kumimoji="0" lang="en-US" altLang="en-US" sz="2100" b="1" i="0" u="none" strike="noStrike" cap="none" normalizeH="0" baseline="0">
                        <a:ln>
                          <a:noFill/>
                        </a:ln>
                        <a:solidFill>
                          <a:srgbClr val="FFFFFF"/>
                        </a:solidFill>
                        <a:effectLst/>
                        <a:latin typeface="Calibri" charset="0"/>
                        <a:ea typeface="Calibri" charset="0"/>
                        <a:cs typeface="Times New Roman" charset="0"/>
                      </a:endParaRPr>
                    </a:p>
                  </a:txBody>
                  <a:tcPr marL="86469" marR="86469"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1" i="0" u="none" strike="noStrike" cap="none" normalizeH="0" baseline="0">
                          <a:ln>
                            <a:noFill/>
                          </a:ln>
                          <a:solidFill>
                            <a:schemeClr val="tx1"/>
                          </a:solidFill>
                          <a:effectLst/>
                          <a:latin typeface="Calibri" charset="0"/>
                          <a:ea typeface="Arial" charset="0"/>
                          <a:cs typeface="Arial" charset="0"/>
                        </a:rPr>
                        <a:t>Intervention</a:t>
                      </a:r>
                      <a:endParaRPr kumimoji="0" lang="en-US" altLang="en-US" sz="2100" b="1" i="0" u="none" strike="noStrike" cap="none" normalizeH="0" baseline="0">
                        <a:ln>
                          <a:noFill/>
                        </a:ln>
                        <a:solidFill>
                          <a:srgbClr val="FFFFFF"/>
                        </a:solidFill>
                        <a:effectLst/>
                        <a:latin typeface="Calibri" charset="0"/>
                        <a:ea typeface="Calibri" charset="0"/>
                        <a:cs typeface="Times New Roman" charset="0"/>
                      </a:endParaRPr>
                    </a:p>
                  </a:txBody>
                  <a:tcPr marL="86469" marR="86469"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486833">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37.70%</a:t>
                      </a:r>
                      <a:endParaRPr kumimoji="0" lang="en-US" altLang="en-US" sz="2100" b="1" i="0" u="none" strike="noStrike" cap="none" normalizeH="0" baseline="0">
                        <a:ln>
                          <a:noFill/>
                        </a:ln>
                        <a:solidFill>
                          <a:srgbClr val="000000"/>
                        </a:solidFill>
                        <a:effectLst/>
                        <a:latin typeface="Calibri" charset="0"/>
                        <a:ea typeface="Calibri" charset="0"/>
                        <a:cs typeface="Times New Roman" charset="0"/>
                      </a:endParaRPr>
                    </a:p>
                  </a:txBody>
                  <a:tcPr marL="86469" marR="86469"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79.60%</a:t>
                      </a:r>
                      <a:endParaRPr kumimoji="0" lang="en-US" altLang="en-US" sz="2100" b="1" i="0" u="none" strike="noStrike" cap="none" normalizeH="0" baseline="0">
                        <a:ln>
                          <a:noFill/>
                        </a:ln>
                        <a:solidFill>
                          <a:srgbClr val="000000"/>
                        </a:solidFill>
                        <a:effectLst/>
                        <a:latin typeface="Calibri" charset="0"/>
                        <a:ea typeface="Calibri" charset="0"/>
                        <a:cs typeface="Times New Roman" charset="0"/>
                      </a:endParaRPr>
                    </a:p>
                  </a:txBody>
                  <a:tcPr marL="86469" marR="86469"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2.11 (2.03 - 2.20)</a:t>
                      </a:r>
                      <a:endParaRPr kumimoji="0" lang="en-US" altLang="en-US" sz="2100" b="1" i="0" u="none" strike="noStrike" cap="none" normalizeH="0" baseline="0">
                        <a:ln>
                          <a:noFill/>
                        </a:ln>
                        <a:solidFill>
                          <a:srgbClr val="000000"/>
                        </a:solidFill>
                        <a:effectLst/>
                        <a:latin typeface="Calibri" charset="0"/>
                        <a:ea typeface="Calibri" charset="0"/>
                        <a:cs typeface="Times New Roman" charset="0"/>
                      </a:endParaRPr>
                    </a:p>
                  </a:txBody>
                  <a:tcPr marL="86469" marR="86469"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41.9 (40.1 - 43.8)</a:t>
                      </a:r>
                      <a:endParaRPr kumimoji="0" lang="en-US" altLang="en-US" sz="2100" b="1" i="0" u="none" strike="noStrike" cap="none" normalizeH="0" baseline="0">
                        <a:ln>
                          <a:noFill/>
                        </a:ln>
                        <a:solidFill>
                          <a:srgbClr val="000000"/>
                        </a:solidFill>
                        <a:effectLst/>
                        <a:latin typeface="Calibri" charset="0"/>
                        <a:ea typeface="Calibri" charset="0"/>
                        <a:cs typeface="Times New Roman" charset="0"/>
                      </a:endParaRPr>
                    </a:p>
                  </a:txBody>
                  <a:tcPr marL="86469" marR="86469"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100" b="0" i="0" u="none" strike="noStrike" cap="none" normalizeH="0" baseline="0">
                          <a:ln>
                            <a:noFill/>
                          </a:ln>
                          <a:solidFill>
                            <a:schemeClr val="tx1"/>
                          </a:solidFill>
                          <a:effectLst/>
                          <a:latin typeface="Calibri" charset="0"/>
                          <a:ea typeface="Arial" charset="0"/>
                          <a:cs typeface="Arial" charset="0"/>
                        </a:rPr>
                        <a:t>&lt;0.0001</a:t>
                      </a:r>
                      <a:endParaRPr kumimoji="0" lang="en-US" altLang="en-US" sz="2100" b="1" i="0" u="none" strike="noStrike" cap="none" normalizeH="0" baseline="0">
                        <a:ln>
                          <a:noFill/>
                        </a:ln>
                        <a:solidFill>
                          <a:srgbClr val="000000"/>
                        </a:solidFill>
                        <a:effectLst/>
                        <a:latin typeface="Calibri" charset="0"/>
                        <a:ea typeface="Calibri" charset="0"/>
                        <a:cs typeface="Times New Roman" charset="0"/>
                      </a:endParaRPr>
                    </a:p>
                  </a:txBody>
                  <a:tcPr marL="86469" marR="86469"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58" name="B7216E2B-22AA-4288-A40B-0F746183586E" descr="D7323827-CB96-448D-9828-9893E79CAF66@hs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1" y="3297768"/>
            <a:ext cx="4404783" cy="356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TextBox 2"/>
          <p:cNvSpPr txBox="1">
            <a:spLocks noChangeArrowheads="1"/>
          </p:cNvSpPr>
          <p:nvPr/>
        </p:nvSpPr>
        <p:spPr bwMode="auto">
          <a:xfrm>
            <a:off x="1625600" y="2880785"/>
            <a:ext cx="29753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400" b="1">
                <a:latin typeface="Arial" charset="0"/>
              </a:rPr>
              <a:t>Subgroup Analysis</a:t>
            </a:r>
          </a:p>
        </p:txBody>
      </p:sp>
      <p:sp>
        <p:nvSpPr>
          <p:cNvPr id="10260" name="TextBox 7"/>
          <p:cNvSpPr txBox="1">
            <a:spLocks noChangeArrowheads="1"/>
          </p:cNvSpPr>
          <p:nvPr/>
        </p:nvSpPr>
        <p:spPr bwMode="auto">
          <a:xfrm>
            <a:off x="6246284" y="2880785"/>
            <a:ext cx="58783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400" b="1">
                <a:latin typeface="Arial" charset="0"/>
              </a:rPr>
              <a:t>Cumulative Incidence of ART Initiation </a:t>
            </a:r>
          </a:p>
        </p:txBody>
      </p:sp>
      <p:pic>
        <p:nvPicPr>
          <p:cNvPr id="1026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1" y="3297768"/>
            <a:ext cx="4864100" cy="356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5" name="Straight Connector 4"/>
          <p:cNvCxnSpPr/>
          <p:nvPr/>
        </p:nvCxnSpPr>
        <p:spPr>
          <a:xfrm flipV="1">
            <a:off x="8128000" y="3373968"/>
            <a:ext cx="0" cy="30014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401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52400" y="1193800"/>
            <a:ext cx="11887200" cy="812800"/>
          </a:xfrm>
        </p:spPr>
        <p:txBody>
          <a:bodyPr>
            <a:normAutofit lnSpcReduction="10000"/>
          </a:bodyPr>
          <a:lstStyle/>
          <a:p>
            <a:pPr marL="0" indent="0" algn="ctr">
              <a:buNone/>
            </a:pPr>
            <a:r>
              <a:rPr lang="en-US" altLang="en-US" sz="2667" b="1"/>
              <a:t>Proportion HIV RNA &lt; 200 c/ml in all patients sampled for viral load testing (missing = failure) N=437</a:t>
            </a:r>
          </a:p>
        </p:txBody>
      </p:sp>
      <p:graphicFrame>
        <p:nvGraphicFramePr>
          <p:cNvPr id="26711" name="Group 87"/>
          <p:cNvGraphicFramePr>
            <a:graphicFrameLocks noGrp="1"/>
          </p:cNvGraphicFramePr>
          <p:nvPr/>
        </p:nvGraphicFramePr>
        <p:xfrm>
          <a:off x="673101" y="2209800"/>
          <a:ext cx="10706100" cy="1051984"/>
        </p:xfrm>
        <a:graphic>
          <a:graphicData uri="http://schemas.openxmlformats.org/drawingml/2006/table">
            <a:tbl>
              <a:tblPr/>
              <a:tblGrid>
                <a:gridCol w="1964267"/>
                <a:gridCol w="2036233"/>
                <a:gridCol w="3071284"/>
                <a:gridCol w="2516716"/>
                <a:gridCol w="1117600"/>
              </a:tblGrid>
              <a:tr h="50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charset="0"/>
                          <a:ea typeface="Arial" charset="0"/>
                          <a:cs typeface="Arial" charset="0"/>
                        </a:rPr>
                        <a:t>Control</a:t>
                      </a:r>
                      <a:endParaRPr kumimoji="0" lang="en-US" altLang="en-US" sz="2000" b="1" i="0" u="none" strike="noStrike" cap="none" normalizeH="0" baseline="0">
                        <a:ln>
                          <a:noFill/>
                        </a:ln>
                        <a:solidFill>
                          <a:srgbClr val="FFFFFF"/>
                        </a:solidFill>
                        <a:effectLst/>
                        <a:latin typeface="Calibri" charset="0"/>
                        <a:ea typeface="Calibri" charset="0"/>
                        <a:cs typeface="Times New Roman" charset="0"/>
                      </a:endParaRPr>
                    </a:p>
                  </a:txBody>
                  <a:tcPr marL="91320" marR="9132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charset="0"/>
                          <a:ea typeface="Arial" charset="0"/>
                          <a:cs typeface="Arial" charset="0"/>
                        </a:rPr>
                        <a:t>Intervention</a:t>
                      </a:r>
                      <a:endParaRPr kumimoji="0" lang="en-US" altLang="en-US" sz="2000" b="1" i="0" u="none" strike="noStrike" cap="none" normalizeH="0" baseline="0">
                        <a:ln>
                          <a:noFill/>
                        </a:ln>
                        <a:solidFill>
                          <a:srgbClr val="FFFFFF"/>
                        </a:solidFill>
                        <a:effectLst/>
                        <a:latin typeface="Calibri" charset="0"/>
                        <a:ea typeface="Calibri" charset="0"/>
                        <a:cs typeface="Times New Roman" charset="0"/>
                      </a:endParaRPr>
                    </a:p>
                  </a:txBody>
                  <a:tcPr marL="91320" marR="9132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charset="0"/>
                          <a:ea typeface="Arial" charset="0"/>
                          <a:cs typeface="Arial" charset="0"/>
                        </a:rPr>
                        <a:t>Risk Difference (95% CI)</a:t>
                      </a:r>
                      <a:endParaRPr kumimoji="0" lang="en-US" altLang="en-US" sz="2000" b="1" i="0" u="none" strike="noStrike" cap="none" normalizeH="0" baseline="0">
                        <a:ln>
                          <a:noFill/>
                        </a:ln>
                        <a:solidFill>
                          <a:srgbClr val="FFFFFF"/>
                        </a:solidFill>
                        <a:effectLst/>
                        <a:latin typeface="Calibri" charset="0"/>
                        <a:ea typeface="Calibri" charset="0"/>
                        <a:cs typeface="Times New Roman" charset="0"/>
                      </a:endParaRPr>
                    </a:p>
                  </a:txBody>
                  <a:tcPr marL="91320" marR="9132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charset="0"/>
                          <a:ea typeface="Arial" charset="0"/>
                          <a:cs typeface="Arial" charset="0"/>
                        </a:rPr>
                        <a:t>Risk Ratio (95% CI)</a:t>
                      </a:r>
                      <a:endParaRPr kumimoji="0" lang="en-US" altLang="en-US" sz="2000" b="1" i="0" u="none" strike="noStrike" cap="none" normalizeH="0" baseline="0">
                        <a:ln>
                          <a:noFill/>
                        </a:ln>
                        <a:solidFill>
                          <a:srgbClr val="FFFFFF"/>
                        </a:solidFill>
                        <a:effectLst/>
                        <a:latin typeface="Calibri" charset="0"/>
                        <a:ea typeface="Calibri" charset="0"/>
                        <a:cs typeface="Times New Roman" charset="0"/>
                      </a:endParaRPr>
                    </a:p>
                  </a:txBody>
                  <a:tcPr marL="91320" marR="9132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charset="0"/>
                          <a:ea typeface="Arial" charset="0"/>
                          <a:cs typeface="Arial" charset="0"/>
                        </a:rPr>
                        <a:t>P-value</a:t>
                      </a:r>
                      <a:endParaRPr kumimoji="0" lang="en-US" altLang="en-US" sz="2000" b="1" i="0" u="none" strike="noStrike" cap="none" normalizeH="0" baseline="0">
                        <a:ln>
                          <a:noFill/>
                        </a:ln>
                        <a:solidFill>
                          <a:srgbClr val="FFFFFF"/>
                        </a:solidFill>
                        <a:effectLst/>
                        <a:latin typeface="Calibri" charset="0"/>
                        <a:ea typeface="Calibri" charset="0"/>
                        <a:cs typeface="Times New Roman" charset="0"/>
                      </a:endParaRPr>
                    </a:p>
                  </a:txBody>
                  <a:tcPr marL="91320" marR="9132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3984">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charset="0"/>
                          <a:ea typeface="Arial" charset="0"/>
                          <a:cs typeface="Arial" charset="0"/>
                        </a:rPr>
                        <a:t>57.70%</a:t>
                      </a:r>
                      <a:endParaRPr kumimoji="0" lang="en-US" altLang="en-US" sz="2000" b="0" i="0" u="none" strike="noStrike" cap="none" normalizeH="0" baseline="0">
                        <a:ln>
                          <a:noFill/>
                        </a:ln>
                        <a:solidFill>
                          <a:srgbClr val="000000"/>
                        </a:solidFill>
                        <a:effectLst/>
                        <a:latin typeface="Calibri" charset="0"/>
                        <a:ea typeface="Calibri" charset="0"/>
                        <a:cs typeface="Times New Roman" charset="0"/>
                      </a:endParaRPr>
                    </a:p>
                  </a:txBody>
                  <a:tcPr marL="91320" marR="9132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charset="0"/>
                          <a:ea typeface="Arial" charset="0"/>
                          <a:cs typeface="Arial" charset="0"/>
                        </a:rPr>
                        <a:t>65.60%</a:t>
                      </a:r>
                      <a:endParaRPr kumimoji="0" lang="en-US" altLang="en-US" sz="2000" b="0" i="0" u="none" strike="noStrike" cap="none" normalizeH="0" baseline="0">
                        <a:ln>
                          <a:noFill/>
                        </a:ln>
                        <a:solidFill>
                          <a:srgbClr val="000000"/>
                        </a:solidFill>
                        <a:effectLst/>
                        <a:latin typeface="Calibri" charset="0"/>
                        <a:ea typeface="Calibri" charset="0"/>
                        <a:cs typeface="Times New Roman" charset="0"/>
                      </a:endParaRPr>
                    </a:p>
                  </a:txBody>
                  <a:tcPr marL="91320" marR="9132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charset="0"/>
                          <a:ea typeface="Arial" charset="0"/>
                          <a:cs typeface="Arial" charset="0"/>
                        </a:rPr>
                        <a:t>7.9 (-4.2 - 20.0)</a:t>
                      </a:r>
                      <a:endParaRPr kumimoji="0" lang="en-US" altLang="en-US" sz="2000" b="0" i="0" u="none" strike="noStrike" cap="none" normalizeH="0" baseline="0">
                        <a:ln>
                          <a:noFill/>
                        </a:ln>
                        <a:solidFill>
                          <a:srgbClr val="000000"/>
                        </a:solidFill>
                        <a:effectLst/>
                        <a:latin typeface="Calibri" charset="0"/>
                        <a:ea typeface="Calibri" charset="0"/>
                        <a:cs typeface="Times New Roman" charset="0"/>
                      </a:endParaRPr>
                    </a:p>
                  </a:txBody>
                  <a:tcPr marL="91320" marR="9132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charset="0"/>
                          <a:ea typeface="Arial" charset="0"/>
                          <a:cs typeface="Arial" charset="0"/>
                        </a:rPr>
                        <a:t>1.14 (0.93 - 1.38)</a:t>
                      </a:r>
                      <a:endParaRPr kumimoji="0" lang="en-US" altLang="en-US" sz="2000" b="0" i="0" u="none" strike="noStrike" cap="none" normalizeH="0" baseline="0">
                        <a:ln>
                          <a:noFill/>
                        </a:ln>
                        <a:solidFill>
                          <a:srgbClr val="000000"/>
                        </a:solidFill>
                        <a:effectLst/>
                        <a:latin typeface="Calibri" charset="0"/>
                        <a:ea typeface="Calibri" charset="0"/>
                        <a:cs typeface="Times New Roman" charset="0"/>
                      </a:endParaRPr>
                    </a:p>
                  </a:txBody>
                  <a:tcPr marL="91320" marR="9132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charset="0"/>
                          <a:ea typeface="Arial" charset="0"/>
                          <a:cs typeface="Arial" charset="0"/>
                        </a:rPr>
                        <a:t>0.2003</a:t>
                      </a:r>
                      <a:endParaRPr kumimoji="0" lang="en-US" altLang="en-US" sz="2000" b="0" i="0" u="none" strike="noStrike" cap="none" normalizeH="0" baseline="0">
                        <a:ln>
                          <a:noFill/>
                        </a:ln>
                        <a:solidFill>
                          <a:srgbClr val="000000"/>
                        </a:solidFill>
                        <a:effectLst/>
                        <a:latin typeface="Calibri" charset="0"/>
                        <a:ea typeface="Calibri" charset="0"/>
                        <a:cs typeface="Times New Roman" charset="0"/>
                      </a:endParaRPr>
                    </a:p>
                  </a:txBody>
                  <a:tcPr marL="91320" marR="9132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712" name="Group 88"/>
          <p:cNvGraphicFramePr>
            <a:graphicFrameLocks noGrp="1"/>
          </p:cNvGraphicFramePr>
          <p:nvPr/>
        </p:nvGraphicFramePr>
        <p:xfrm>
          <a:off x="711200" y="4648200"/>
          <a:ext cx="10871200" cy="1075267"/>
        </p:xfrm>
        <a:graphic>
          <a:graphicData uri="http://schemas.openxmlformats.org/drawingml/2006/table">
            <a:tbl>
              <a:tblPr/>
              <a:tblGrid>
                <a:gridCol w="2129367"/>
                <a:gridCol w="2137833"/>
                <a:gridCol w="2969684"/>
                <a:gridCol w="2413000"/>
                <a:gridCol w="1221316"/>
              </a:tblGrid>
              <a:tr h="50800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charset="0"/>
                          <a:ea typeface="Arial" charset="0"/>
                          <a:cs typeface="Arial" charset="0"/>
                        </a:rPr>
                        <a:t>Control</a:t>
                      </a:r>
                      <a:endParaRPr kumimoji="0" lang="en-US" altLang="en-US" sz="2000" b="1" i="0" u="none" strike="noStrike" cap="none" normalizeH="0" baseline="0">
                        <a:ln>
                          <a:noFill/>
                        </a:ln>
                        <a:solidFill>
                          <a:srgbClr val="FFFFFF"/>
                        </a:solidFill>
                        <a:effectLst/>
                        <a:latin typeface="Calibri" charset="0"/>
                        <a:ea typeface="Calibri" charset="0"/>
                        <a:cs typeface="Times New Roman" charset="0"/>
                      </a:endParaRPr>
                    </a:p>
                  </a:txBody>
                  <a:tcPr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charset="0"/>
                          <a:ea typeface="Arial" charset="0"/>
                          <a:cs typeface="Arial" charset="0"/>
                        </a:rPr>
                        <a:t>Intervention</a:t>
                      </a:r>
                      <a:endParaRPr kumimoji="0" lang="en-US" altLang="en-US" sz="2000" b="1" i="0" u="none" strike="noStrike" cap="none" normalizeH="0" baseline="0">
                        <a:ln>
                          <a:noFill/>
                        </a:ln>
                        <a:solidFill>
                          <a:srgbClr val="FFFFFF"/>
                        </a:solidFill>
                        <a:effectLst/>
                        <a:latin typeface="Calibri" charset="0"/>
                        <a:ea typeface="Calibri" charset="0"/>
                        <a:cs typeface="Times New Roman" charset="0"/>
                      </a:endParaRPr>
                    </a:p>
                  </a:txBody>
                  <a:tcPr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charset="0"/>
                          <a:ea typeface="Arial" charset="0"/>
                          <a:cs typeface="Arial" charset="0"/>
                        </a:rPr>
                        <a:t>Risk Difference (95% CI)</a:t>
                      </a:r>
                      <a:endParaRPr kumimoji="0" lang="en-US" altLang="en-US" sz="2000" b="1" i="0" u="none" strike="noStrike" cap="none" normalizeH="0" baseline="0">
                        <a:ln>
                          <a:noFill/>
                        </a:ln>
                        <a:solidFill>
                          <a:srgbClr val="FFFFFF"/>
                        </a:solidFill>
                        <a:effectLst/>
                        <a:latin typeface="Calibri" charset="0"/>
                        <a:ea typeface="Calibri" charset="0"/>
                        <a:cs typeface="Times New Roman" charset="0"/>
                      </a:endParaRPr>
                    </a:p>
                  </a:txBody>
                  <a:tcPr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charset="0"/>
                          <a:ea typeface="Arial" charset="0"/>
                          <a:cs typeface="Arial" charset="0"/>
                        </a:rPr>
                        <a:t>Risk Ratio (95% CI)</a:t>
                      </a:r>
                      <a:endParaRPr kumimoji="0" lang="en-US" altLang="en-US" sz="2000" b="1" i="0" u="none" strike="noStrike" cap="none" normalizeH="0" baseline="0">
                        <a:ln>
                          <a:noFill/>
                        </a:ln>
                        <a:solidFill>
                          <a:srgbClr val="FFFFFF"/>
                        </a:solidFill>
                        <a:effectLst/>
                        <a:latin typeface="Calibri" charset="0"/>
                        <a:ea typeface="Calibri" charset="0"/>
                        <a:cs typeface="Times New Roman" charset="0"/>
                      </a:endParaRPr>
                    </a:p>
                  </a:txBody>
                  <a:tcPr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Calibri" charset="0"/>
                          <a:ea typeface="Arial" charset="0"/>
                          <a:cs typeface="Arial" charset="0"/>
                        </a:rPr>
                        <a:t>P-value</a:t>
                      </a:r>
                      <a:endParaRPr kumimoji="0" lang="en-US" altLang="en-US" sz="2000" b="1" i="0" u="none" strike="noStrike" cap="none" normalizeH="0" baseline="0">
                        <a:ln>
                          <a:noFill/>
                        </a:ln>
                        <a:solidFill>
                          <a:srgbClr val="FFFFFF"/>
                        </a:solidFill>
                        <a:effectLst/>
                        <a:latin typeface="Calibri" charset="0"/>
                        <a:ea typeface="Calibri" charset="0"/>
                        <a:cs typeface="Times New Roman" charset="0"/>
                      </a:endParaRPr>
                    </a:p>
                  </a:txBody>
                  <a:tcPr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7267">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charset="0"/>
                          <a:ea typeface="Arial" charset="0"/>
                          <a:cs typeface="Arial" charset="0"/>
                        </a:rPr>
                        <a:t>70.60%</a:t>
                      </a:r>
                      <a:endParaRPr kumimoji="0" lang="en-US" altLang="en-US" sz="2000" b="0" i="0" u="none" strike="noStrike" cap="none" normalizeH="0" baseline="0">
                        <a:ln>
                          <a:noFill/>
                        </a:ln>
                        <a:solidFill>
                          <a:srgbClr val="000000"/>
                        </a:solidFill>
                        <a:effectLst/>
                        <a:latin typeface="Calibri" charset="0"/>
                        <a:ea typeface="Calibri" charset="0"/>
                        <a:cs typeface="Times New Roman" charset="0"/>
                      </a:endParaRPr>
                    </a:p>
                  </a:txBody>
                  <a:tcPr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charset="0"/>
                          <a:ea typeface="Arial" charset="0"/>
                          <a:cs typeface="Arial" charset="0"/>
                        </a:rPr>
                        <a:t>86.20%</a:t>
                      </a:r>
                      <a:endParaRPr kumimoji="0" lang="en-US" altLang="en-US" sz="2000" b="0" i="0" u="none" strike="noStrike" cap="none" normalizeH="0" baseline="0">
                        <a:ln>
                          <a:noFill/>
                        </a:ln>
                        <a:solidFill>
                          <a:srgbClr val="000000"/>
                        </a:solidFill>
                        <a:effectLst/>
                        <a:latin typeface="Calibri" charset="0"/>
                        <a:ea typeface="Calibri" charset="0"/>
                        <a:cs typeface="Times New Roman" charset="0"/>
                      </a:endParaRPr>
                    </a:p>
                  </a:txBody>
                  <a:tcPr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charset="0"/>
                          <a:ea typeface="Arial" charset="0"/>
                          <a:cs typeface="Arial" charset="0"/>
                        </a:rPr>
                        <a:t>15.6 (4.4 - 26.7)</a:t>
                      </a:r>
                      <a:endParaRPr kumimoji="0" lang="en-US" altLang="en-US" sz="2000" b="0" i="0" u="none" strike="noStrike" cap="none" normalizeH="0" baseline="0">
                        <a:ln>
                          <a:noFill/>
                        </a:ln>
                        <a:solidFill>
                          <a:srgbClr val="000000"/>
                        </a:solidFill>
                        <a:effectLst/>
                        <a:latin typeface="Calibri" charset="0"/>
                        <a:ea typeface="Calibri" charset="0"/>
                        <a:cs typeface="Times New Roman" charset="0"/>
                      </a:endParaRPr>
                    </a:p>
                  </a:txBody>
                  <a:tcPr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charset="0"/>
                          <a:ea typeface="Arial" charset="0"/>
                          <a:cs typeface="Arial" charset="0"/>
                        </a:rPr>
                        <a:t>1.22 (1.05 - 1.41)</a:t>
                      </a:r>
                      <a:endParaRPr kumimoji="0" lang="en-US" altLang="en-US" sz="2000" b="0" i="0" u="none" strike="noStrike" cap="none" normalizeH="0" baseline="0">
                        <a:ln>
                          <a:noFill/>
                        </a:ln>
                        <a:solidFill>
                          <a:srgbClr val="000000"/>
                        </a:solidFill>
                        <a:effectLst/>
                        <a:latin typeface="Calibri" charset="0"/>
                        <a:ea typeface="Calibri" charset="0"/>
                        <a:cs typeface="Times New Roman" charset="0"/>
                      </a:endParaRPr>
                    </a:p>
                  </a:txBody>
                  <a:tcPr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Calibri" charset="0"/>
                          <a:ea typeface="Arial" charset="0"/>
                          <a:cs typeface="Arial" charset="0"/>
                        </a:rPr>
                        <a:t>0.0078</a:t>
                      </a:r>
                      <a:endParaRPr kumimoji="0" lang="en-US" altLang="en-US" sz="2000" b="0" i="0" u="none" strike="noStrike" cap="none" normalizeH="0" baseline="0">
                        <a:ln>
                          <a:noFill/>
                        </a:ln>
                        <a:solidFill>
                          <a:srgbClr val="000000"/>
                        </a:solidFill>
                        <a:effectLst/>
                        <a:latin typeface="Calibri" charset="0"/>
                        <a:ea typeface="Calibri" charset="0"/>
                        <a:cs typeface="Times New Roman" charset="0"/>
                      </a:endParaRPr>
                    </a:p>
                  </a:txBody>
                  <a:tcPr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95" name="Title 3"/>
          <p:cNvSpPr>
            <a:spLocks/>
          </p:cNvSpPr>
          <p:nvPr/>
        </p:nvSpPr>
        <p:spPr bwMode="auto">
          <a:xfrm>
            <a:off x="203200" y="76200"/>
            <a:ext cx="11785600" cy="6096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4267" b="1">
                <a:solidFill>
                  <a:schemeClr val="bg1"/>
                </a:solidFill>
              </a:rPr>
              <a:t>HIV RNA Suppression</a:t>
            </a:r>
          </a:p>
        </p:txBody>
      </p:sp>
      <p:sp>
        <p:nvSpPr>
          <p:cNvPr id="11296" name="Content Placeholder 2"/>
          <p:cNvSpPr txBox="1">
            <a:spLocks/>
          </p:cNvSpPr>
          <p:nvPr/>
        </p:nvSpPr>
        <p:spPr bwMode="auto">
          <a:xfrm>
            <a:off x="101600" y="3937000"/>
            <a:ext cx="1188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buFont typeface="Arial" charset="0"/>
              <a:buNone/>
            </a:pPr>
            <a:r>
              <a:rPr lang="en-US" altLang="en-US" sz="2667" b="1"/>
              <a:t>Proportion HIV RNA &lt; 200 c/ml among patients successfully measured (N=335)</a:t>
            </a:r>
          </a:p>
        </p:txBody>
      </p:sp>
    </p:spTree>
    <p:extLst>
      <p:ext uri="{BB962C8B-B14F-4D97-AF65-F5344CB8AC3E}">
        <p14:creationId xmlns:p14="http://schemas.microsoft.com/office/powerpoint/2010/main" val="1494400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p:cNvSpPr>
          <p:nvPr/>
        </p:nvSpPr>
        <p:spPr bwMode="auto">
          <a:xfrm>
            <a:off x="203200" y="76200"/>
            <a:ext cx="11785600" cy="812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4800" b="1">
                <a:solidFill>
                  <a:schemeClr val="bg1"/>
                </a:solidFill>
              </a:rPr>
              <a:t>Retention</a:t>
            </a:r>
          </a:p>
        </p:txBody>
      </p:sp>
      <p:graphicFrame>
        <p:nvGraphicFramePr>
          <p:cNvPr id="7" name="Table 6"/>
          <p:cNvGraphicFramePr>
            <a:graphicFrameLocks noGrp="1"/>
          </p:cNvGraphicFramePr>
          <p:nvPr/>
        </p:nvGraphicFramePr>
        <p:xfrm>
          <a:off x="203200" y="1803400"/>
          <a:ext cx="11686117" cy="3149601"/>
        </p:xfrm>
        <a:graphic>
          <a:graphicData uri="http://schemas.openxmlformats.org/drawingml/2006/table">
            <a:tbl>
              <a:tblPr/>
              <a:tblGrid>
                <a:gridCol w="2239433"/>
                <a:gridCol w="1460500"/>
                <a:gridCol w="2305051"/>
                <a:gridCol w="2305049"/>
                <a:gridCol w="2305051"/>
                <a:gridCol w="1071033"/>
              </a:tblGrid>
              <a:tr h="1049867">
                <a:tc grid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x-none" altLang="x-none" sz="1900" b="1" i="0" u="none" strike="noStrike" cap="none" normalizeH="0" baseline="0">
                        <a:ln>
                          <a:noFill/>
                        </a:ln>
                        <a:solidFill>
                          <a:schemeClr val="tx1"/>
                        </a:solidFill>
                        <a:effectLst/>
                        <a:latin typeface="Calibri" charset="0"/>
                        <a:ea typeface="Calibri" charset="0"/>
                        <a:cs typeface="Times New Roman" charset="0"/>
                      </a:endParaRPr>
                    </a:p>
                  </a:txBody>
                  <a:tcPr marL="81593" marR="81593"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1900" b="1" i="0" u="none" strike="noStrike" cap="none" normalizeH="0" baseline="0">
                          <a:ln>
                            <a:noFill/>
                          </a:ln>
                          <a:solidFill>
                            <a:srgbClr val="000000"/>
                          </a:solidFill>
                          <a:effectLst/>
                          <a:latin typeface="Calibri" charset="0"/>
                          <a:ea typeface="Times New Roman" charset="0"/>
                          <a:cs typeface="Times New Roman" charset="0"/>
                        </a:rPr>
                        <a:t>Control </a:t>
                      </a:r>
                      <a:r>
                        <a:rPr kumimoji="0" lang="en-US" altLang="en-US" sz="1900" b="1" i="0" u="none" strike="noStrike" cap="none" normalizeH="0" baseline="0">
                          <a:ln>
                            <a:noFill/>
                          </a:ln>
                          <a:solidFill>
                            <a:schemeClr val="tx1"/>
                          </a:solidFill>
                          <a:effectLst/>
                          <a:latin typeface="Calibri" charset="0"/>
                          <a:ea typeface="Arial" charset="0"/>
                          <a:cs typeface="Arial" charset="0"/>
                        </a:rPr>
                        <a:t>(95% CI)</a:t>
                      </a:r>
                      <a:endParaRPr kumimoji="0" lang="en-US" altLang="en-US" sz="1900" b="1" i="0" u="none" strike="noStrike" cap="none" normalizeH="0" baseline="0">
                        <a:ln>
                          <a:noFill/>
                        </a:ln>
                        <a:solidFill>
                          <a:srgbClr val="FFFFFF"/>
                        </a:solidFill>
                        <a:effectLst/>
                        <a:latin typeface="Calibri" charset="0"/>
                        <a:ea typeface="Calibri" charset="0"/>
                        <a:cs typeface="Times New Roman" charset="0"/>
                      </a:endParaRPr>
                    </a:p>
                  </a:txBody>
                  <a:tcPr marL="91433" marR="91433"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1900" b="1" i="0" u="none" strike="noStrike" cap="none" normalizeH="0" baseline="0">
                          <a:ln>
                            <a:noFill/>
                          </a:ln>
                          <a:solidFill>
                            <a:srgbClr val="000000"/>
                          </a:solidFill>
                          <a:effectLst/>
                          <a:latin typeface="Calibri" charset="0"/>
                          <a:ea typeface="Calibri" charset="0"/>
                          <a:cs typeface="Calibri" charset="0"/>
                        </a:rPr>
                        <a:t>Intervention </a:t>
                      </a:r>
                      <a:r>
                        <a:rPr kumimoji="0" lang="en-US" altLang="en-US" sz="1900" b="1" i="0" u="none" strike="noStrike" cap="none" normalizeH="0" baseline="0">
                          <a:ln>
                            <a:noFill/>
                          </a:ln>
                          <a:solidFill>
                            <a:schemeClr val="tx1"/>
                          </a:solidFill>
                          <a:effectLst/>
                          <a:latin typeface="Calibri" charset="0"/>
                          <a:ea typeface="Arial" charset="0"/>
                          <a:cs typeface="Arial" charset="0"/>
                        </a:rPr>
                        <a:t>(95% CI)</a:t>
                      </a:r>
                      <a:endParaRPr kumimoji="0" lang="en-US" altLang="en-US" sz="1900" b="1" i="0" u="none" strike="noStrike" cap="none" normalizeH="0" baseline="0">
                        <a:ln>
                          <a:noFill/>
                        </a:ln>
                        <a:solidFill>
                          <a:srgbClr val="FFFFFF"/>
                        </a:solidFill>
                        <a:effectLst/>
                        <a:latin typeface="Calibri" charset="0"/>
                        <a:ea typeface="Calibri" charset="0"/>
                        <a:cs typeface="Times New Roman" charset="0"/>
                      </a:endParaRPr>
                    </a:p>
                  </a:txBody>
                  <a:tcPr marL="91433" marR="91433"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1900" b="1" i="0" u="none" strike="noStrike" cap="none" normalizeH="0" baseline="0">
                          <a:ln>
                            <a:noFill/>
                          </a:ln>
                          <a:solidFill>
                            <a:schemeClr val="tx1"/>
                          </a:solidFill>
                          <a:effectLst/>
                          <a:latin typeface="Calibri" charset="0"/>
                          <a:ea typeface="Arial" charset="0"/>
                          <a:cs typeface="Arial" charset="0"/>
                        </a:rPr>
                        <a:t>Rate Ratio </a:t>
                      </a:r>
                      <a:r>
                        <a:rPr kumimoji="0" lang="en-US" altLang="en-US" sz="1900" b="1" i="0" u="none" strike="noStrike" cap="none" normalizeH="0" baseline="0">
                          <a:ln>
                            <a:noFill/>
                          </a:ln>
                          <a:solidFill>
                            <a:schemeClr val="tx1"/>
                          </a:solidFill>
                          <a:effectLst/>
                          <a:latin typeface="Calibri" charset="0"/>
                          <a:ea typeface="Arial" charset="0"/>
                          <a:cs typeface="Arial" charset="0"/>
                        </a:rPr>
                        <a:t>(95% CI)</a:t>
                      </a:r>
                      <a:endParaRPr kumimoji="0" lang="en-US" altLang="en-US" sz="1900" b="1" i="0" u="none" strike="noStrike" cap="none" normalizeH="0" baseline="0">
                        <a:ln>
                          <a:noFill/>
                        </a:ln>
                        <a:solidFill>
                          <a:srgbClr val="FFFFFF"/>
                        </a:solidFill>
                        <a:effectLst/>
                        <a:latin typeface="Calibri" charset="0"/>
                        <a:ea typeface="Calibri" charset="0"/>
                        <a:cs typeface="Times New Roman" charset="0"/>
                      </a:endParaRPr>
                    </a:p>
                  </a:txBody>
                  <a:tcPr marL="81593" marR="81593"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1900" b="1" i="0" u="none" strike="noStrike" cap="none" normalizeH="0" baseline="0">
                          <a:ln>
                            <a:noFill/>
                          </a:ln>
                          <a:solidFill>
                            <a:schemeClr val="tx1"/>
                          </a:solidFill>
                          <a:effectLst/>
                          <a:latin typeface="Calibri" charset="0"/>
                          <a:ea typeface="Arial" charset="0"/>
                          <a:cs typeface="Arial" charset="0"/>
                        </a:rPr>
                        <a:t>P-value</a:t>
                      </a:r>
                      <a:endParaRPr kumimoji="0" lang="en-US" altLang="x-none" sz="1900" b="1" i="0" u="none" strike="noStrike" cap="none" normalizeH="0" baseline="0">
                        <a:ln>
                          <a:noFill/>
                        </a:ln>
                        <a:solidFill>
                          <a:schemeClr val="tx1"/>
                        </a:solidFill>
                        <a:effectLst/>
                        <a:latin typeface="Calibri" charset="0"/>
                        <a:ea typeface="Calibri" charset="0"/>
                        <a:cs typeface="Times New Roman" charset="0"/>
                      </a:endParaRPr>
                    </a:p>
                  </a:txBody>
                  <a:tcPr marL="81593" marR="81593"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9867">
                <a:tc rowSpan="2">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1900" b="1" i="0" u="none" strike="noStrike" cap="none" normalizeH="0" baseline="0">
                          <a:ln>
                            <a:noFill/>
                          </a:ln>
                          <a:solidFill>
                            <a:schemeClr val="tx1"/>
                          </a:solidFill>
                          <a:effectLst/>
                          <a:latin typeface="Calibri" charset="0"/>
                          <a:ea typeface="Arial" charset="0"/>
                          <a:cs typeface="Arial" charset="0"/>
                        </a:rPr>
                        <a:t>Visit Adherence:</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1900" b="1" i="0" u="none" strike="noStrike" cap="none" normalizeH="0" baseline="0">
                          <a:ln>
                            <a:noFill/>
                          </a:ln>
                          <a:solidFill>
                            <a:schemeClr val="tx1"/>
                          </a:solidFill>
                          <a:effectLst/>
                          <a:latin typeface="Calibri" charset="0"/>
                          <a:ea typeface="Arial" charset="0"/>
                          <a:cs typeface="Arial" charset="0"/>
                        </a:rPr>
                        <a:t>(appointment made within 7 days)</a:t>
                      </a:r>
                      <a:endParaRPr kumimoji="0" lang="en-US" altLang="x-none" sz="1900" b="1" i="0" u="none" strike="noStrike" cap="none" normalizeH="0" baseline="0">
                        <a:ln>
                          <a:noFill/>
                        </a:ln>
                        <a:solidFill>
                          <a:schemeClr val="tx1"/>
                        </a:solidFill>
                        <a:effectLst/>
                        <a:latin typeface="Calibri" charset="0"/>
                        <a:ea typeface="Calibri" charset="0"/>
                        <a:cs typeface="Times New Roman" charset="0"/>
                      </a:endParaRPr>
                    </a:p>
                  </a:txBody>
                  <a:tcPr marL="81593" marR="81593"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1900" b="1" i="0" u="none" strike="noStrike" cap="none" normalizeH="0" baseline="0">
                          <a:ln>
                            <a:noFill/>
                          </a:ln>
                          <a:solidFill>
                            <a:schemeClr val="tx1"/>
                          </a:solidFill>
                          <a:effectLst/>
                          <a:latin typeface="Calibri" charset="0"/>
                          <a:ea typeface="Arial" charset="0"/>
                          <a:cs typeface="Arial" charset="0"/>
                        </a:rPr>
                        <a:t>Overall</a:t>
                      </a:r>
                      <a:endParaRPr kumimoji="0" lang="en-US" altLang="x-none" sz="1900" b="1" i="0" u="none" strike="noStrike" cap="none" normalizeH="0" baseline="0">
                        <a:ln>
                          <a:noFill/>
                        </a:ln>
                        <a:solidFill>
                          <a:schemeClr val="tx1"/>
                        </a:solidFill>
                        <a:effectLst/>
                        <a:latin typeface="Calibri" charset="0"/>
                        <a:ea typeface="Calibri" charset="0"/>
                        <a:cs typeface="Times New Roman" charset="0"/>
                      </a:endParaRPr>
                    </a:p>
                  </a:txBody>
                  <a:tcPr marL="81593" marR="81593"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2100" b="0" i="0" u="none" strike="noStrike" cap="none" normalizeH="0" baseline="0">
                          <a:ln>
                            <a:noFill/>
                          </a:ln>
                          <a:solidFill>
                            <a:srgbClr val="000000"/>
                          </a:solidFill>
                          <a:effectLst/>
                          <a:latin typeface="Calibri" charset="0"/>
                          <a:ea typeface="Calibri" charset="0"/>
                          <a:cs typeface="Times New Roman" charset="0"/>
                        </a:rPr>
                        <a:t>0.84 (0.83 - 0.85)</a:t>
                      </a:r>
                      <a:endParaRPr kumimoji="0" lang="en-US" altLang="x-none" sz="2100" b="0" i="0" u="none" strike="noStrike" cap="none" normalizeH="0" baseline="0">
                        <a:ln>
                          <a:noFill/>
                        </a:ln>
                        <a:solidFill>
                          <a:schemeClr val="tx1"/>
                        </a:solidFill>
                        <a:effectLst/>
                        <a:latin typeface="Calibri" charset="0"/>
                        <a:ea typeface="Calibri" charset="0"/>
                        <a:cs typeface="Times New Roman" charset="0"/>
                      </a:endParaRPr>
                    </a:p>
                  </a:txBody>
                  <a:tcPr marL="91433" marR="91433"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2100" b="0" i="0" u="none" strike="noStrike" cap="none" normalizeH="0" baseline="0">
                          <a:ln>
                            <a:noFill/>
                          </a:ln>
                          <a:solidFill>
                            <a:srgbClr val="000000"/>
                          </a:solidFill>
                          <a:effectLst/>
                          <a:latin typeface="Calibri" charset="0"/>
                          <a:ea typeface="Calibri" charset="0"/>
                          <a:cs typeface="Calibri" charset="0"/>
                        </a:rPr>
                        <a:t>0.84 (0.83 - 0.85)</a:t>
                      </a:r>
                      <a:endParaRPr kumimoji="0" lang="en-US" altLang="x-none" sz="2100" b="0" i="0" u="none" strike="noStrike" cap="none" normalizeH="0" baseline="0">
                        <a:ln>
                          <a:noFill/>
                        </a:ln>
                        <a:solidFill>
                          <a:schemeClr val="tx1"/>
                        </a:solidFill>
                        <a:effectLst/>
                        <a:latin typeface="Calibri" charset="0"/>
                        <a:ea typeface="Calibri" charset="0"/>
                        <a:cs typeface="Times New Roman" charset="0"/>
                      </a:endParaRPr>
                    </a:p>
                  </a:txBody>
                  <a:tcPr marL="91433" marR="91433"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2100" b="0" i="0" u="none" strike="noStrike" cap="none" normalizeH="0" baseline="0">
                          <a:ln>
                            <a:noFill/>
                          </a:ln>
                          <a:solidFill>
                            <a:schemeClr val="tx1"/>
                          </a:solidFill>
                          <a:effectLst/>
                          <a:latin typeface="Calibri" charset="0"/>
                          <a:ea typeface="Arial" charset="0"/>
                          <a:cs typeface="Arial" charset="0"/>
                        </a:rPr>
                        <a:t>1.00 (0.99 - 1.01)</a:t>
                      </a:r>
                      <a:endParaRPr kumimoji="0" lang="en-US" altLang="x-none" sz="2100" b="0" i="0" u="none" strike="noStrike" cap="none" normalizeH="0" baseline="0">
                        <a:ln>
                          <a:noFill/>
                        </a:ln>
                        <a:solidFill>
                          <a:schemeClr val="tx1"/>
                        </a:solidFill>
                        <a:effectLst/>
                        <a:latin typeface="Calibri" charset="0"/>
                        <a:ea typeface="Calibri" charset="0"/>
                        <a:cs typeface="Times New Roman" charset="0"/>
                      </a:endParaRPr>
                    </a:p>
                  </a:txBody>
                  <a:tcPr marL="81593" marR="81593"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2100" b="0" i="0" u="none" strike="noStrike" cap="none" normalizeH="0" baseline="0">
                          <a:ln>
                            <a:noFill/>
                          </a:ln>
                          <a:solidFill>
                            <a:schemeClr val="tx1"/>
                          </a:solidFill>
                          <a:effectLst/>
                          <a:latin typeface="Calibri" charset="0"/>
                          <a:ea typeface="Arial" charset="0"/>
                          <a:cs typeface="Arial" charset="0"/>
                        </a:rPr>
                        <a:t>0.93</a:t>
                      </a:r>
                      <a:endParaRPr kumimoji="0" lang="en-US" altLang="x-none" sz="2100" b="0" i="0" u="none" strike="noStrike" cap="none" normalizeH="0" baseline="0">
                        <a:ln>
                          <a:noFill/>
                        </a:ln>
                        <a:solidFill>
                          <a:schemeClr val="tx1"/>
                        </a:solidFill>
                        <a:effectLst/>
                        <a:latin typeface="Calibri" charset="0"/>
                        <a:ea typeface="Calibri" charset="0"/>
                        <a:cs typeface="Times New Roman" charset="0"/>
                      </a:endParaRPr>
                    </a:p>
                  </a:txBody>
                  <a:tcPr marL="81593" marR="81593"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049867">
                <a:tc vMerge="1">
                  <a:txBody>
                    <a:bodyPr/>
                    <a:lstStyle/>
                    <a:p>
                      <a:endParaRPr lang="en-US"/>
                    </a:p>
                  </a:txBody>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1900" b="1" i="0" u="none" strike="noStrike" cap="none" normalizeH="0" baseline="0">
                          <a:ln>
                            <a:noFill/>
                          </a:ln>
                          <a:solidFill>
                            <a:schemeClr val="tx1"/>
                          </a:solidFill>
                          <a:effectLst/>
                          <a:latin typeface="Calibri" charset="0"/>
                          <a:ea typeface="Arial" charset="0"/>
                          <a:cs typeface="Arial" charset="0"/>
                        </a:rPr>
                        <a:t>ART Starters</a:t>
                      </a:r>
                      <a:endParaRPr kumimoji="0" lang="en-US" altLang="x-none" sz="1900" b="1" i="0" u="none" strike="noStrike" cap="none" normalizeH="0" baseline="0">
                        <a:ln>
                          <a:noFill/>
                        </a:ln>
                        <a:solidFill>
                          <a:schemeClr val="tx1"/>
                        </a:solidFill>
                        <a:effectLst/>
                        <a:latin typeface="Calibri" charset="0"/>
                        <a:ea typeface="Calibri" charset="0"/>
                        <a:cs typeface="Times New Roman" charset="0"/>
                      </a:endParaRPr>
                    </a:p>
                  </a:txBody>
                  <a:tcPr marL="81593" marR="81593"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2100" b="0" i="0" u="none" strike="noStrike" cap="none" normalizeH="0" baseline="0">
                          <a:ln>
                            <a:noFill/>
                          </a:ln>
                          <a:solidFill>
                            <a:srgbClr val="000000"/>
                          </a:solidFill>
                          <a:effectLst/>
                          <a:latin typeface="Calibri" charset="0"/>
                          <a:ea typeface="Calibri" charset="0"/>
                          <a:cs typeface="Times New Roman" charset="0"/>
                        </a:rPr>
                        <a:t>0.83 (0.82 - 0.83)</a:t>
                      </a:r>
                      <a:endParaRPr kumimoji="0" lang="en-US" altLang="x-none" sz="2100" b="0" i="0" u="none" strike="noStrike" cap="none" normalizeH="0" baseline="0">
                        <a:ln>
                          <a:noFill/>
                        </a:ln>
                        <a:solidFill>
                          <a:schemeClr val="tx1"/>
                        </a:solidFill>
                        <a:effectLst/>
                        <a:latin typeface="Calibri" charset="0"/>
                        <a:ea typeface="Calibri" charset="0"/>
                        <a:cs typeface="Times New Roman" charset="0"/>
                      </a:endParaRPr>
                    </a:p>
                  </a:txBody>
                  <a:tcPr marL="91433" marR="91433"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2100" b="0" i="0" u="none" strike="noStrike" cap="none" normalizeH="0" baseline="0">
                          <a:ln>
                            <a:noFill/>
                          </a:ln>
                          <a:solidFill>
                            <a:srgbClr val="000000"/>
                          </a:solidFill>
                          <a:effectLst/>
                          <a:latin typeface="Calibri" charset="0"/>
                          <a:ea typeface="Calibri" charset="0"/>
                          <a:cs typeface="Calibri" charset="0"/>
                        </a:rPr>
                        <a:t>0.84 (0.84 - 0.85)</a:t>
                      </a:r>
                      <a:endParaRPr kumimoji="0" lang="en-US" altLang="x-none" sz="2100" b="0" i="0" u="none" strike="noStrike" cap="none" normalizeH="0" baseline="0">
                        <a:ln>
                          <a:noFill/>
                        </a:ln>
                        <a:solidFill>
                          <a:schemeClr val="tx1"/>
                        </a:solidFill>
                        <a:effectLst/>
                        <a:latin typeface="Calibri" charset="0"/>
                        <a:ea typeface="Calibri" charset="0"/>
                        <a:cs typeface="Times New Roman" charset="0"/>
                      </a:endParaRPr>
                    </a:p>
                  </a:txBody>
                  <a:tcPr marL="91433" marR="91433"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2100" b="0" i="0" u="none" strike="noStrike" cap="none" normalizeH="0" baseline="0">
                          <a:ln>
                            <a:noFill/>
                          </a:ln>
                          <a:solidFill>
                            <a:schemeClr val="tx1"/>
                          </a:solidFill>
                          <a:effectLst/>
                          <a:latin typeface="Calibri" charset="0"/>
                          <a:ea typeface="Arial" charset="0"/>
                          <a:cs typeface="Arial" charset="0"/>
                        </a:rPr>
                        <a:t>1.02 (1.01 - 1.03)</a:t>
                      </a:r>
                      <a:endParaRPr kumimoji="0" lang="en-US" altLang="x-none" sz="2100" b="0" i="0" u="none" strike="noStrike" cap="none" normalizeH="0" baseline="0">
                        <a:ln>
                          <a:noFill/>
                        </a:ln>
                        <a:solidFill>
                          <a:schemeClr val="tx1"/>
                        </a:solidFill>
                        <a:effectLst/>
                        <a:latin typeface="Calibri" charset="0"/>
                        <a:ea typeface="Calibri" charset="0"/>
                        <a:cs typeface="Times New Roman" charset="0"/>
                      </a:endParaRPr>
                    </a:p>
                  </a:txBody>
                  <a:tcPr marL="81593" marR="81593"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x-none" sz="2100" b="0" i="0" u="none" strike="noStrike" cap="none" normalizeH="0" baseline="0">
                          <a:ln>
                            <a:noFill/>
                          </a:ln>
                          <a:solidFill>
                            <a:schemeClr val="tx1"/>
                          </a:solidFill>
                          <a:effectLst/>
                          <a:latin typeface="Calibri" charset="0"/>
                          <a:ea typeface="Arial" charset="0"/>
                          <a:cs typeface="Arial" charset="0"/>
                        </a:rPr>
                        <a:t>0.0069</a:t>
                      </a:r>
                      <a:endParaRPr kumimoji="0" lang="en-US" altLang="x-none" sz="2100" b="0" i="0" u="none" strike="noStrike" cap="none" normalizeH="0" baseline="0">
                        <a:ln>
                          <a:noFill/>
                        </a:ln>
                        <a:solidFill>
                          <a:schemeClr val="tx1"/>
                        </a:solidFill>
                        <a:effectLst/>
                        <a:latin typeface="Calibri" charset="0"/>
                        <a:ea typeface="Calibri" charset="0"/>
                        <a:cs typeface="Times New Roman" charset="0"/>
                      </a:endParaRPr>
                    </a:p>
                  </a:txBody>
                  <a:tcPr marL="81593" marR="81593"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11" name="TextBox 1"/>
          <p:cNvSpPr txBox="1">
            <a:spLocks noChangeArrowheads="1"/>
          </p:cNvSpPr>
          <p:nvPr/>
        </p:nvSpPr>
        <p:spPr bwMode="auto">
          <a:xfrm>
            <a:off x="1524000" y="6208185"/>
            <a:ext cx="10464800"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467">
                <a:latin typeface="Arial" charset="0"/>
              </a:rPr>
              <a:t>Adjusted incident or prevalent eligible, sex, age (3 knot cubic spline),  cd4 value at eligibility (3 knot cubic spline), time since eligibility and period of eligibility</a:t>
            </a:r>
          </a:p>
        </p:txBody>
      </p:sp>
    </p:spTree>
    <p:extLst>
      <p:ext uri="{BB962C8B-B14F-4D97-AF65-F5344CB8AC3E}">
        <p14:creationId xmlns:p14="http://schemas.microsoft.com/office/powerpoint/2010/main" val="124107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Guidelines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40498"/>
            <a:ext cx="10515600" cy="3921591"/>
          </a:xfrm>
          <a:ln>
            <a:solidFill>
              <a:schemeClr val="tx1"/>
            </a:solidFill>
          </a:ln>
        </p:spPr>
      </p:pic>
    </p:spTree>
    <p:extLst>
      <p:ext uri="{BB962C8B-B14F-4D97-AF65-F5344CB8AC3E}">
        <p14:creationId xmlns:p14="http://schemas.microsoft.com/office/powerpoint/2010/main" val="1847101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Epilouge</a:t>
            </a:r>
            <a:endParaRPr lang="en-US" dirty="0"/>
          </a:p>
        </p:txBody>
      </p:sp>
      <p:sp>
        <p:nvSpPr>
          <p:cNvPr id="3" name="Content Placeholder 2"/>
          <p:cNvSpPr>
            <a:spLocks noGrp="1"/>
          </p:cNvSpPr>
          <p:nvPr>
            <p:ph idx="1"/>
          </p:nvPr>
        </p:nvSpPr>
        <p:spPr/>
        <p:txBody>
          <a:bodyPr/>
          <a:lstStyle/>
          <a:p>
            <a:r>
              <a:rPr lang="en-US" dirty="0" smtClean="0"/>
              <a:t>Recent trip to Kisumu</a:t>
            </a:r>
            <a:endParaRPr lang="en-US" dirty="0"/>
          </a:p>
        </p:txBody>
      </p:sp>
    </p:spTree>
    <p:extLst>
      <p:ext uri="{BB962C8B-B14F-4D97-AF65-F5344CB8AC3E}">
        <p14:creationId xmlns:p14="http://schemas.microsoft.com/office/powerpoint/2010/main" val="1075453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Reconceptualization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861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on how to make implementation science usable</a:t>
            </a:r>
            <a:r>
              <a:rPr lang="mr-IN" dirty="0" smtClean="0"/>
              <a:t>…</a:t>
            </a:r>
            <a:endParaRPr lang="en-US" dirty="0"/>
          </a:p>
        </p:txBody>
      </p:sp>
      <p:sp>
        <p:nvSpPr>
          <p:cNvPr id="3" name="Content Placeholder 2"/>
          <p:cNvSpPr>
            <a:spLocks noGrp="1"/>
          </p:cNvSpPr>
          <p:nvPr>
            <p:ph idx="1"/>
          </p:nvPr>
        </p:nvSpPr>
        <p:spPr/>
        <p:txBody>
          <a:bodyPr/>
          <a:lstStyle/>
          <a:p>
            <a:r>
              <a:rPr lang="en-US" dirty="0" smtClean="0"/>
              <a:t>Engage stakeholders</a:t>
            </a:r>
          </a:p>
          <a:p>
            <a:r>
              <a:rPr lang="en-US" dirty="0" smtClean="0"/>
              <a:t>Ask relevant questions (through engaging stakeholders)</a:t>
            </a:r>
          </a:p>
          <a:p>
            <a:r>
              <a:rPr lang="en-US" dirty="0" smtClean="0"/>
              <a:t>Community engagement</a:t>
            </a:r>
          </a:p>
          <a:p>
            <a:r>
              <a:rPr lang="en-US" dirty="0" smtClean="0"/>
              <a:t>Work closely with implementers </a:t>
            </a:r>
          </a:p>
          <a:p>
            <a:r>
              <a:rPr lang="en-US" dirty="0"/>
              <a:t>Co-produce science</a:t>
            </a:r>
          </a:p>
          <a:p>
            <a:endParaRPr lang="en-US" dirty="0"/>
          </a:p>
        </p:txBody>
      </p:sp>
    </p:spTree>
    <p:extLst>
      <p:ext uri="{BB962C8B-B14F-4D97-AF65-F5344CB8AC3E}">
        <p14:creationId xmlns:p14="http://schemas.microsoft.com/office/powerpoint/2010/main" val="317582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919163"/>
          </a:xfrm>
          <a:solidFill>
            <a:schemeClr val="tx2"/>
          </a:solidFill>
        </p:spPr>
        <p:txBody>
          <a:bodyPr>
            <a:normAutofit/>
          </a:bodyPr>
          <a:lstStyle/>
          <a:p>
            <a:r>
              <a:rPr lang="en-US" sz="3733" b="1" dirty="0">
                <a:solidFill>
                  <a:schemeClr val="bg1"/>
                </a:solidFill>
              </a:rPr>
              <a:t>The Effectiveness of the Response: a Leaky Cascade?</a:t>
            </a:r>
            <a:endParaRPr lang="en-US" sz="3733" b="1" dirty="0">
              <a:solidFill>
                <a:schemeClr val="bg1"/>
              </a:solidFill>
            </a:endParaRPr>
          </a:p>
        </p:txBody>
      </p:sp>
      <p:grpSp>
        <p:nvGrpSpPr>
          <p:cNvPr id="8" name="Group 7"/>
          <p:cNvGrpSpPr/>
          <p:nvPr/>
        </p:nvGrpSpPr>
        <p:grpSpPr>
          <a:xfrm>
            <a:off x="2136457" y="1498601"/>
            <a:ext cx="8474280" cy="5117768"/>
            <a:chOff x="1959801" y="1352550"/>
            <a:chExt cx="5391957" cy="3569636"/>
          </a:xfrm>
        </p:grpSpPr>
        <p:sp>
          <p:nvSpPr>
            <p:cNvPr id="9" name="TextBox 8"/>
            <p:cNvSpPr txBox="1"/>
            <p:nvPr/>
          </p:nvSpPr>
          <p:spPr>
            <a:xfrm>
              <a:off x="3076999" y="1449188"/>
              <a:ext cx="858809" cy="322011"/>
            </a:xfrm>
            <a:prstGeom prst="rect">
              <a:avLst/>
            </a:prstGeom>
            <a:noFill/>
          </p:spPr>
          <p:txBody>
            <a:bodyPr wrap="square" rtlCol="0">
              <a:spAutoFit/>
            </a:bodyPr>
            <a:lstStyle/>
            <a:p>
              <a:pPr algn="ctr"/>
              <a:r>
                <a:rPr lang="en-US" sz="2400" b="1" dirty="0"/>
                <a:t>70%</a:t>
              </a:r>
              <a:endParaRPr lang="en-US" sz="2400" b="1" dirty="0"/>
            </a:p>
          </p:txBody>
        </p:sp>
        <p:sp>
          <p:nvSpPr>
            <p:cNvPr id="10" name="TextBox 9"/>
            <p:cNvSpPr txBox="1"/>
            <p:nvPr/>
          </p:nvSpPr>
          <p:spPr>
            <a:xfrm rot="18614417">
              <a:off x="1525953" y="4246626"/>
              <a:ext cx="1109261" cy="241565"/>
            </a:xfrm>
            <a:prstGeom prst="rect">
              <a:avLst/>
            </a:prstGeom>
            <a:noFill/>
          </p:spPr>
          <p:txBody>
            <a:bodyPr wrap="square" rtlCol="0">
              <a:spAutoFit/>
            </a:bodyPr>
            <a:lstStyle/>
            <a:p>
              <a:pPr algn="r"/>
              <a:r>
                <a:rPr lang="en-US" sz="1867" dirty="0"/>
                <a:t>HIV Infected</a:t>
              </a:r>
              <a:endParaRPr lang="en-US" sz="1867" dirty="0"/>
            </a:p>
          </p:txBody>
        </p:sp>
        <p:sp>
          <p:nvSpPr>
            <p:cNvPr id="11" name="TextBox 10"/>
            <p:cNvSpPr txBox="1"/>
            <p:nvPr/>
          </p:nvSpPr>
          <p:spPr>
            <a:xfrm rot="18614417">
              <a:off x="4811389" y="4263012"/>
              <a:ext cx="1074678" cy="241565"/>
            </a:xfrm>
            <a:prstGeom prst="rect">
              <a:avLst/>
            </a:prstGeom>
            <a:noFill/>
          </p:spPr>
          <p:txBody>
            <a:bodyPr wrap="square" rtlCol="0">
              <a:spAutoFit/>
            </a:bodyPr>
            <a:lstStyle/>
            <a:p>
              <a:pPr algn="r"/>
              <a:r>
                <a:rPr lang="en-US" sz="1867" dirty="0"/>
                <a:t>Initiated</a:t>
              </a:r>
              <a:endParaRPr lang="en-US" sz="1867" dirty="0"/>
            </a:p>
          </p:txBody>
        </p:sp>
        <p:sp>
          <p:nvSpPr>
            <p:cNvPr id="12" name="TextBox 11"/>
            <p:cNvSpPr txBox="1"/>
            <p:nvPr/>
          </p:nvSpPr>
          <p:spPr>
            <a:xfrm rot="18614417">
              <a:off x="5915681" y="4264064"/>
              <a:ext cx="1074678" cy="241565"/>
            </a:xfrm>
            <a:prstGeom prst="rect">
              <a:avLst/>
            </a:prstGeom>
            <a:noFill/>
          </p:spPr>
          <p:txBody>
            <a:bodyPr wrap="square" rtlCol="0">
              <a:spAutoFit/>
            </a:bodyPr>
            <a:lstStyle/>
            <a:p>
              <a:pPr algn="r"/>
              <a:r>
                <a:rPr lang="en-US" sz="1867" dirty="0"/>
                <a:t>Retained</a:t>
              </a:r>
              <a:endParaRPr lang="en-US" sz="1867" dirty="0"/>
            </a:p>
          </p:txBody>
        </p:sp>
        <p:sp>
          <p:nvSpPr>
            <p:cNvPr id="13" name="TextBox 12"/>
            <p:cNvSpPr txBox="1"/>
            <p:nvPr/>
          </p:nvSpPr>
          <p:spPr>
            <a:xfrm rot="18614417">
              <a:off x="3753340" y="4263009"/>
              <a:ext cx="1074678" cy="241565"/>
            </a:xfrm>
            <a:prstGeom prst="rect">
              <a:avLst/>
            </a:prstGeom>
            <a:noFill/>
          </p:spPr>
          <p:txBody>
            <a:bodyPr wrap="square" rtlCol="0">
              <a:spAutoFit/>
            </a:bodyPr>
            <a:lstStyle/>
            <a:p>
              <a:pPr algn="r"/>
              <a:r>
                <a:rPr lang="en-US" sz="1867" dirty="0"/>
                <a:t>Linked</a:t>
              </a:r>
              <a:endParaRPr lang="en-US" sz="1867" dirty="0"/>
            </a:p>
          </p:txBody>
        </p:sp>
        <p:sp>
          <p:nvSpPr>
            <p:cNvPr id="14" name="Rectangle 13"/>
            <p:cNvSpPr/>
            <p:nvPr/>
          </p:nvSpPr>
          <p:spPr>
            <a:xfrm>
              <a:off x="2106293" y="1352550"/>
              <a:ext cx="507235" cy="2520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3244173" y="1818520"/>
              <a:ext cx="507235" cy="2054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4369599" y="2224108"/>
              <a:ext cx="507235" cy="16490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5495026" y="2678601"/>
              <a:ext cx="507235" cy="1194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p:cNvSpPr/>
            <p:nvPr/>
          </p:nvSpPr>
          <p:spPr>
            <a:xfrm>
              <a:off x="6617410" y="3169585"/>
              <a:ext cx="510279" cy="703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9" name="Straight Connector 18"/>
            <p:cNvCxnSpPr/>
            <p:nvPr/>
          </p:nvCxnSpPr>
          <p:spPr>
            <a:xfrm>
              <a:off x="2106294" y="3914150"/>
              <a:ext cx="513270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a:off x="2215770" y="1404885"/>
              <a:ext cx="925434" cy="819222"/>
            </a:xfrm>
            <a:prstGeom prst="arc">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400"/>
            </a:p>
          </p:txBody>
        </p:sp>
        <p:sp>
          <p:nvSpPr>
            <p:cNvPr id="21" name="Arc 20"/>
            <p:cNvSpPr/>
            <p:nvPr/>
          </p:nvSpPr>
          <p:spPr>
            <a:xfrm>
              <a:off x="3310829" y="1868576"/>
              <a:ext cx="1011576" cy="615209"/>
            </a:xfrm>
            <a:prstGeom prst="arc">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400"/>
            </a:p>
          </p:txBody>
        </p:sp>
        <p:sp>
          <p:nvSpPr>
            <p:cNvPr id="22" name="Arc 21"/>
            <p:cNvSpPr/>
            <p:nvPr/>
          </p:nvSpPr>
          <p:spPr>
            <a:xfrm>
              <a:off x="4317695" y="2288968"/>
              <a:ext cx="1138385" cy="556861"/>
            </a:xfrm>
            <a:prstGeom prst="arc">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400"/>
            </a:p>
          </p:txBody>
        </p:sp>
        <p:sp>
          <p:nvSpPr>
            <p:cNvPr id="23" name="Arc 22"/>
            <p:cNvSpPr/>
            <p:nvPr/>
          </p:nvSpPr>
          <p:spPr>
            <a:xfrm>
              <a:off x="5463681" y="2712384"/>
              <a:ext cx="1153729" cy="808977"/>
            </a:xfrm>
            <a:prstGeom prst="arc">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400"/>
            </a:p>
          </p:txBody>
        </p:sp>
        <p:sp>
          <p:nvSpPr>
            <p:cNvPr id="24" name="TextBox 23"/>
            <p:cNvSpPr txBox="1"/>
            <p:nvPr/>
          </p:nvSpPr>
          <p:spPr>
            <a:xfrm>
              <a:off x="4295539" y="1874185"/>
              <a:ext cx="804622" cy="322011"/>
            </a:xfrm>
            <a:prstGeom prst="rect">
              <a:avLst/>
            </a:prstGeom>
            <a:noFill/>
          </p:spPr>
          <p:txBody>
            <a:bodyPr wrap="square" rtlCol="0">
              <a:spAutoFit/>
            </a:bodyPr>
            <a:lstStyle/>
            <a:p>
              <a:pPr algn="ctr"/>
              <a:r>
                <a:rPr lang="en-US" sz="2400" b="1" dirty="0"/>
                <a:t>59%</a:t>
              </a:r>
              <a:endParaRPr lang="en-US" sz="2400" b="1" dirty="0"/>
            </a:p>
          </p:txBody>
        </p:sp>
        <p:sp>
          <p:nvSpPr>
            <p:cNvPr id="25" name="TextBox 24"/>
            <p:cNvSpPr txBox="1"/>
            <p:nvPr/>
          </p:nvSpPr>
          <p:spPr>
            <a:xfrm>
              <a:off x="5495026" y="2178985"/>
              <a:ext cx="760852" cy="322011"/>
            </a:xfrm>
            <a:prstGeom prst="rect">
              <a:avLst/>
            </a:prstGeom>
            <a:noFill/>
          </p:spPr>
          <p:txBody>
            <a:bodyPr wrap="square" rtlCol="0">
              <a:spAutoFit/>
            </a:bodyPr>
            <a:lstStyle/>
            <a:p>
              <a:r>
                <a:rPr lang="en-US" sz="2400" b="1" dirty="0"/>
                <a:t>68</a:t>
              </a:r>
              <a:r>
                <a:rPr lang="en-US" sz="2400" b="1" dirty="0"/>
                <a:t>%</a:t>
              </a:r>
              <a:endParaRPr lang="en-US" sz="2400" b="1" dirty="0"/>
            </a:p>
          </p:txBody>
        </p:sp>
        <p:sp>
          <p:nvSpPr>
            <p:cNvPr id="26" name="TextBox 25"/>
            <p:cNvSpPr txBox="1"/>
            <p:nvPr/>
          </p:nvSpPr>
          <p:spPr>
            <a:xfrm>
              <a:off x="6547850" y="2459205"/>
              <a:ext cx="803908" cy="322011"/>
            </a:xfrm>
            <a:prstGeom prst="rect">
              <a:avLst/>
            </a:prstGeom>
            <a:noFill/>
          </p:spPr>
          <p:txBody>
            <a:bodyPr wrap="square" rtlCol="0">
              <a:spAutoFit/>
            </a:bodyPr>
            <a:lstStyle/>
            <a:p>
              <a:r>
                <a:rPr lang="en-US" sz="2400" b="1" dirty="0"/>
                <a:t>6</a:t>
              </a:r>
              <a:r>
                <a:rPr lang="en-US" sz="2400" b="1" dirty="0"/>
                <a:t>5</a:t>
              </a:r>
              <a:r>
                <a:rPr lang="en-US" sz="2400" b="1" dirty="0"/>
                <a:t>%</a:t>
              </a:r>
              <a:endParaRPr lang="en-US" sz="2400" b="1" dirty="0"/>
            </a:p>
          </p:txBody>
        </p:sp>
      </p:grpSp>
      <p:sp>
        <p:nvSpPr>
          <p:cNvPr id="27" name="TextBox 26"/>
          <p:cNvSpPr txBox="1"/>
          <p:nvPr/>
        </p:nvSpPr>
        <p:spPr>
          <a:xfrm rot="18614417">
            <a:off x="3208242" y="5741213"/>
            <a:ext cx="1730492" cy="379656"/>
          </a:xfrm>
          <a:prstGeom prst="rect">
            <a:avLst/>
          </a:prstGeom>
          <a:noFill/>
        </p:spPr>
        <p:txBody>
          <a:bodyPr wrap="square" rtlCol="0">
            <a:spAutoFit/>
          </a:bodyPr>
          <a:lstStyle/>
          <a:p>
            <a:pPr algn="r"/>
            <a:r>
              <a:rPr lang="en-US" sz="1867" dirty="0"/>
              <a:t>Diagnosed</a:t>
            </a:r>
            <a:endParaRPr lang="en-US" sz="1867" dirty="0"/>
          </a:p>
        </p:txBody>
      </p:sp>
      <p:sp>
        <p:nvSpPr>
          <p:cNvPr id="30" name="Rectangle 29"/>
          <p:cNvSpPr/>
          <p:nvPr/>
        </p:nvSpPr>
        <p:spPr>
          <a:xfrm>
            <a:off x="7666572" y="6473031"/>
            <a:ext cx="4463466" cy="379656"/>
          </a:xfrm>
          <a:prstGeom prst="rect">
            <a:avLst/>
          </a:prstGeom>
        </p:spPr>
        <p:txBody>
          <a:bodyPr wrap="none">
            <a:spAutoFit/>
          </a:bodyPr>
          <a:lstStyle/>
          <a:p>
            <a:r>
              <a:rPr lang="en-US" sz="1867" dirty="0"/>
              <a:t>Rosen et al, 2013 </a:t>
            </a:r>
            <a:r>
              <a:rPr lang="en-US" sz="1867" dirty="0" err="1"/>
              <a:t>PLoS</a:t>
            </a:r>
            <a:r>
              <a:rPr lang="en-US" sz="1867" dirty="0"/>
              <a:t> Med 8(7): e1001056.</a:t>
            </a:r>
          </a:p>
        </p:txBody>
      </p:sp>
    </p:spTree>
    <p:extLst>
      <p:ext uri="{BB962C8B-B14F-4D97-AF65-F5344CB8AC3E}">
        <p14:creationId xmlns:p14="http://schemas.microsoft.com/office/powerpoint/2010/main" val="1451399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p:cNvSpPr>
            <a:spLocks noGrp="1"/>
          </p:cNvSpPr>
          <p:nvPr>
            <p:ph type="title"/>
          </p:nvPr>
        </p:nvSpPr>
        <p:spPr>
          <a:xfrm>
            <a:off x="609600" y="274637"/>
            <a:ext cx="10972800" cy="817563"/>
          </a:xfrm>
          <a:solidFill>
            <a:srgbClr val="1F497D"/>
          </a:solidFill>
        </p:spPr>
        <p:txBody>
          <a:bodyPr>
            <a:normAutofit/>
          </a:bodyPr>
          <a:lstStyle/>
          <a:p>
            <a:r>
              <a:rPr lang="en-US" sz="3200" b="1" dirty="0">
                <a:solidFill>
                  <a:srgbClr val="FFFFFF"/>
                </a:solidFill>
              </a:rPr>
              <a:t>Retention in HIV Care: a Critical Step in the Cascade of Care</a:t>
            </a:r>
            <a:endParaRPr lang="en-US" sz="3200" b="1" dirty="0">
              <a:solidFill>
                <a:srgbClr val="FFFFFF"/>
              </a:solidFill>
            </a:endParaRPr>
          </a:p>
        </p:txBody>
      </p:sp>
      <p:graphicFrame>
        <p:nvGraphicFramePr>
          <p:cNvPr id="58" name="Chart 57"/>
          <p:cNvGraphicFramePr>
            <a:graphicFrameLocks/>
          </p:cNvGraphicFramePr>
          <p:nvPr>
            <p:extLst/>
          </p:nvPr>
        </p:nvGraphicFramePr>
        <p:xfrm>
          <a:off x="101600" y="1902023"/>
          <a:ext cx="12090400" cy="401022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bwMode="auto">
          <a:xfrm>
            <a:off x="6109276" y="6146489"/>
            <a:ext cx="5981125" cy="666977"/>
          </a:xfrm>
          <a:prstGeom prst="rect">
            <a:avLst/>
          </a:prstGeom>
          <a:noFill/>
          <a:ln>
            <a:noFill/>
          </a:ln>
          <a:extLst/>
        </p:spPr>
        <p:txBody>
          <a:bodyPr wrap="none" rtlCol="0" anchor="ctr">
            <a:spAutoFit/>
          </a:bodyPr>
          <a:lstStyle/>
          <a:p>
            <a:pPr algn="r"/>
            <a:r>
              <a:rPr lang="en-US" sz="1867" dirty="0"/>
              <a:t>Rosen </a:t>
            </a:r>
            <a:r>
              <a:rPr lang="en-US" sz="1867" dirty="0" err="1"/>
              <a:t>PLoS</a:t>
            </a:r>
            <a:r>
              <a:rPr lang="en-US" sz="1867" dirty="0"/>
              <a:t> Med 2007 DOI</a:t>
            </a:r>
            <a:r>
              <a:rPr lang="en-US" sz="1867" dirty="0"/>
              <a:t>: 10.1371/journal.pmed.0040298</a:t>
            </a:r>
          </a:p>
          <a:p>
            <a:pPr algn="r"/>
            <a:r>
              <a:rPr lang="en-US" sz="1867" dirty="0"/>
              <a:t>Fox TMIH 2010 doi:10.1111/j.1365-3156.2010.02508.x</a:t>
            </a:r>
            <a:endParaRPr lang="en-US" sz="1867" b="1" dirty="0"/>
          </a:p>
        </p:txBody>
      </p:sp>
      <p:sp>
        <p:nvSpPr>
          <p:cNvPr id="3" name="TextBox 2"/>
          <p:cNvSpPr txBox="1"/>
          <p:nvPr/>
        </p:nvSpPr>
        <p:spPr bwMode="auto">
          <a:xfrm>
            <a:off x="803829" y="1609636"/>
            <a:ext cx="6787307" cy="584775"/>
          </a:xfrm>
          <a:prstGeom prst="rect">
            <a:avLst/>
          </a:prstGeom>
          <a:noFill/>
          <a:ln>
            <a:noFill/>
          </a:ln>
          <a:extLst/>
        </p:spPr>
        <p:txBody>
          <a:bodyPr wrap="none" rtlCol="0" anchor="ctr">
            <a:spAutoFit/>
          </a:bodyPr>
          <a:lstStyle/>
          <a:p>
            <a:pPr algn="ctr" eaLnBrk="1" hangingPunct="1"/>
            <a:r>
              <a:rPr lang="en-US" sz="3200" b="1" dirty="0"/>
              <a:t>Weighted Retention at 2 years: 60-70%</a:t>
            </a:r>
          </a:p>
        </p:txBody>
      </p:sp>
      <p:sp>
        <p:nvSpPr>
          <p:cNvPr id="4" name="TextBox 3"/>
          <p:cNvSpPr txBox="1"/>
          <p:nvPr/>
        </p:nvSpPr>
        <p:spPr bwMode="auto">
          <a:xfrm>
            <a:off x="3962400" y="5679589"/>
            <a:ext cx="4064000" cy="584775"/>
          </a:xfrm>
          <a:prstGeom prst="rect">
            <a:avLst/>
          </a:prstGeom>
          <a:noFill/>
          <a:ln>
            <a:noFill/>
          </a:ln>
          <a:extLst/>
        </p:spPr>
        <p:txBody>
          <a:bodyPr wrap="square" rtlCol="0" anchor="ctr">
            <a:spAutoFit/>
          </a:bodyPr>
          <a:lstStyle/>
          <a:p>
            <a:pPr algn="ctr" eaLnBrk="1" hangingPunct="1"/>
            <a:r>
              <a:rPr lang="en-US" sz="3200" b="1" dirty="0"/>
              <a:t>Setting</a:t>
            </a:r>
          </a:p>
        </p:txBody>
      </p:sp>
    </p:spTree>
    <p:extLst>
      <p:ext uri="{BB962C8B-B14F-4D97-AF65-F5344CB8AC3E}">
        <p14:creationId xmlns:p14="http://schemas.microsoft.com/office/powerpoint/2010/main" val="932600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p:cNvSpPr>
            <a:spLocks noGrp="1"/>
          </p:cNvSpPr>
          <p:nvPr>
            <p:ph type="title"/>
          </p:nvPr>
        </p:nvSpPr>
        <p:spPr>
          <a:xfrm>
            <a:off x="609600" y="274637"/>
            <a:ext cx="10972800" cy="817563"/>
          </a:xfrm>
          <a:solidFill>
            <a:srgbClr val="1F497D"/>
          </a:solidFill>
        </p:spPr>
        <p:txBody>
          <a:bodyPr>
            <a:normAutofit/>
          </a:bodyPr>
          <a:lstStyle/>
          <a:p>
            <a:r>
              <a:rPr lang="en-US" sz="3200" b="1" dirty="0">
                <a:solidFill>
                  <a:srgbClr val="FFFFFF"/>
                </a:solidFill>
              </a:rPr>
              <a:t>Understanding Retention in the Cascade of HIV Care</a:t>
            </a:r>
            <a:endParaRPr lang="en-US" sz="3200" b="1" dirty="0">
              <a:solidFill>
                <a:srgbClr val="FFFFFF"/>
              </a:solidFill>
            </a:endParaRPr>
          </a:p>
        </p:txBody>
      </p:sp>
      <p:graphicFrame>
        <p:nvGraphicFramePr>
          <p:cNvPr id="58" name="Chart 57"/>
          <p:cNvGraphicFramePr>
            <a:graphicFrameLocks/>
          </p:cNvGraphicFramePr>
          <p:nvPr>
            <p:extLst/>
          </p:nvPr>
        </p:nvGraphicFramePr>
        <p:xfrm>
          <a:off x="101600" y="1397000"/>
          <a:ext cx="119888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bwMode="auto">
          <a:xfrm>
            <a:off x="3962400" y="5876836"/>
            <a:ext cx="4064000" cy="584775"/>
          </a:xfrm>
          <a:prstGeom prst="rect">
            <a:avLst/>
          </a:prstGeom>
          <a:noFill/>
          <a:ln>
            <a:noFill/>
          </a:ln>
          <a:extLst/>
        </p:spPr>
        <p:txBody>
          <a:bodyPr wrap="square" rtlCol="0" anchor="ctr">
            <a:spAutoFit/>
          </a:bodyPr>
          <a:lstStyle/>
          <a:p>
            <a:pPr algn="ctr" eaLnBrk="1" hangingPunct="1"/>
            <a:r>
              <a:rPr lang="en-US" sz="3200" b="1" dirty="0"/>
              <a:t>Setting</a:t>
            </a:r>
          </a:p>
        </p:txBody>
      </p:sp>
    </p:spTree>
    <p:extLst>
      <p:ext uri="{BB962C8B-B14F-4D97-AF65-F5344CB8AC3E}">
        <p14:creationId xmlns:p14="http://schemas.microsoft.com/office/powerpoint/2010/main" val="8520627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5952" y="249765"/>
            <a:ext cx="10611649" cy="6183874"/>
            <a:chOff x="-381000" y="-625676"/>
            <a:chExt cx="10315083" cy="5431776"/>
          </a:xfrm>
        </p:grpSpPr>
        <p:sp>
          <p:nvSpPr>
            <p:cNvPr id="49154" name="Rectangle 5"/>
            <p:cNvSpPr>
              <a:spLocks noChangeArrowheads="1"/>
            </p:cNvSpPr>
            <p:nvPr/>
          </p:nvSpPr>
          <p:spPr bwMode="auto">
            <a:xfrm>
              <a:off x="609600" y="4000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55" name="Rectangle 21"/>
            <p:cNvSpPr>
              <a:spLocks noChangeArrowheads="1"/>
            </p:cNvSpPr>
            <p:nvPr/>
          </p:nvSpPr>
          <p:spPr bwMode="auto">
            <a:xfrm>
              <a:off x="1066800" y="4000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56" name="Rectangle 22"/>
            <p:cNvSpPr>
              <a:spLocks noChangeArrowheads="1"/>
            </p:cNvSpPr>
            <p:nvPr/>
          </p:nvSpPr>
          <p:spPr bwMode="auto">
            <a:xfrm>
              <a:off x="1524000" y="4000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57" name="Rectangle 23"/>
            <p:cNvSpPr>
              <a:spLocks noChangeArrowheads="1"/>
            </p:cNvSpPr>
            <p:nvPr/>
          </p:nvSpPr>
          <p:spPr bwMode="auto">
            <a:xfrm>
              <a:off x="1981200" y="4000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58" name="Rectangle 24"/>
            <p:cNvSpPr>
              <a:spLocks noChangeArrowheads="1"/>
            </p:cNvSpPr>
            <p:nvPr/>
          </p:nvSpPr>
          <p:spPr bwMode="auto">
            <a:xfrm>
              <a:off x="609600" y="7429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59" name="Rectangle 25"/>
            <p:cNvSpPr>
              <a:spLocks noChangeArrowheads="1"/>
            </p:cNvSpPr>
            <p:nvPr/>
          </p:nvSpPr>
          <p:spPr bwMode="auto">
            <a:xfrm>
              <a:off x="1066800" y="7429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60" name="Rectangle 26"/>
            <p:cNvSpPr>
              <a:spLocks noChangeArrowheads="1"/>
            </p:cNvSpPr>
            <p:nvPr/>
          </p:nvSpPr>
          <p:spPr bwMode="auto">
            <a:xfrm>
              <a:off x="1524000" y="7429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61" name="Rectangle 27"/>
            <p:cNvSpPr>
              <a:spLocks noChangeArrowheads="1"/>
            </p:cNvSpPr>
            <p:nvPr/>
          </p:nvSpPr>
          <p:spPr bwMode="auto">
            <a:xfrm>
              <a:off x="1981200" y="7429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62" name="Rectangle 28"/>
            <p:cNvSpPr>
              <a:spLocks noChangeArrowheads="1"/>
            </p:cNvSpPr>
            <p:nvPr/>
          </p:nvSpPr>
          <p:spPr bwMode="auto">
            <a:xfrm>
              <a:off x="609600" y="10858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63" name="Rectangle 29"/>
            <p:cNvSpPr>
              <a:spLocks noChangeArrowheads="1"/>
            </p:cNvSpPr>
            <p:nvPr/>
          </p:nvSpPr>
          <p:spPr bwMode="auto">
            <a:xfrm>
              <a:off x="1066800" y="10858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64" name="Rectangle 30"/>
            <p:cNvSpPr>
              <a:spLocks noChangeArrowheads="1"/>
            </p:cNvSpPr>
            <p:nvPr/>
          </p:nvSpPr>
          <p:spPr bwMode="auto">
            <a:xfrm>
              <a:off x="1524000" y="10858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65" name="Rectangle 31"/>
            <p:cNvSpPr>
              <a:spLocks noChangeArrowheads="1"/>
            </p:cNvSpPr>
            <p:nvPr/>
          </p:nvSpPr>
          <p:spPr bwMode="auto">
            <a:xfrm>
              <a:off x="1981200" y="10858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66" name="Rectangle 32"/>
            <p:cNvSpPr>
              <a:spLocks noChangeArrowheads="1"/>
            </p:cNvSpPr>
            <p:nvPr/>
          </p:nvSpPr>
          <p:spPr bwMode="auto">
            <a:xfrm>
              <a:off x="609600" y="14287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67" name="Rectangle 33"/>
            <p:cNvSpPr>
              <a:spLocks noChangeArrowheads="1"/>
            </p:cNvSpPr>
            <p:nvPr/>
          </p:nvSpPr>
          <p:spPr bwMode="auto">
            <a:xfrm>
              <a:off x="1066800" y="14287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68" name="Rectangle 34"/>
            <p:cNvSpPr>
              <a:spLocks noChangeArrowheads="1"/>
            </p:cNvSpPr>
            <p:nvPr/>
          </p:nvSpPr>
          <p:spPr bwMode="auto">
            <a:xfrm>
              <a:off x="1524000" y="14287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69" name="Rectangle 36"/>
            <p:cNvSpPr>
              <a:spLocks noChangeArrowheads="1"/>
            </p:cNvSpPr>
            <p:nvPr/>
          </p:nvSpPr>
          <p:spPr bwMode="auto">
            <a:xfrm>
              <a:off x="2438400" y="4000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70" name="Rectangle 37"/>
            <p:cNvSpPr>
              <a:spLocks noChangeArrowheads="1"/>
            </p:cNvSpPr>
            <p:nvPr/>
          </p:nvSpPr>
          <p:spPr bwMode="auto">
            <a:xfrm>
              <a:off x="2438400" y="7429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71" name="Rectangle 40"/>
            <p:cNvSpPr>
              <a:spLocks noChangeArrowheads="1"/>
            </p:cNvSpPr>
            <p:nvPr/>
          </p:nvSpPr>
          <p:spPr bwMode="auto">
            <a:xfrm>
              <a:off x="609600" y="17716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172" name="Rectangle 41"/>
            <p:cNvSpPr>
              <a:spLocks noChangeArrowheads="1"/>
            </p:cNvSpPr>
            <p:nvPr/>
          </p:nvSpPr>
          <p:spPr bwMode="auto">
            <a:xfrm>
              <a:off x="1066800" y="17716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49" name="Rectangle 45"/>
            <p:cNvSpPr>
              <a:spLocks noChangeArrowheads="1"/>
            </p:cNvSpPr>
            <p:nvPr/>
          </p:nvSpPr>
          <p:spPr bwMode="auto">
            <a:xfrm>
              <a:off x="609600" y="30861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50" name="Rectangle 46"/>
            <p:cNvSpPr>
              <a:spLocks noChangeArrowheads="1"/>
            </p:cNvSpPr>
            <p:nvPr/>
          </p:nvSpPr>
          <p:spPr bwMode="auto">
            <a:xfrm>
              <a:off x="1066800" y="30861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51" name="Rectangle 47"/>
            <p:cNvSpPr>
              <a:spLocks noChangeArrowheads="1"/>
            </p:cNvSpPr>
            <p:nvPr/>
          </p:nvSpPr>
          <p:spPr bwMode="auto">
            <a:xfrm>
              <a:off x="1524000" y="30861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52" name="Rectangle 48"/>
            <p:cNvSpPr>
              <a:spLocks noChangeArrowheads="1"/>
            </p:cNvSpPr>
            <p:nvPr/>
          </p:nvSpPr>
          <p:spPr bwMode="auto">
            <a:xfrm>
              <a:off x="1981200" y="30861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53" name="Rectangle 49"/>
            <p:cNvSpPr>
              <a:spLocks noChangeArrowheads="1"/>
            </p:cNvSpPr>
            <p:nvPr/>
          </p:nvSpPr>
          <p:spPr bwMode="auto">
            <a:xfrm>
              <a:off x="609600" y="34290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54" name="Rectangle 50"/>
            <p:cNvSpPr>
              <a:spLocks noChangeArrowheads="1"/>
            </p:cNvSpPr>
            <p:nvPr/>
          </p:nvSpPr>
          <p:spPr bwMode="auto">
            <a:xfrm>
              <a:off x="1066800" y="34290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55" name="Rectangle 51"/>
            <p:cNvSpPr>
              <a:spLocks noChangeArrowheads="1"/>
            </p:cNvSpPr>
            <p:nvPr/>
          </p:nvSpPr>
          <p:spPr bwMode="auto">
            <a:xfrm>
              <a:off x="1524000" y="34290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56" name="Rectangle 52"/>
            <p:cNvSpPr>
              <a:spLocks noChangeArrowheads="1"/>
            </p:cNvSpPr>
            <p:nvPr/>
          </p:nvSpPr>
          <p:spPr bwMode="auto">
            <a:xfrm>
              <a:off x="1981200" y="34290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57" name="Rectangle 53"/>
            <p:cNvSpPr>
              <a:spLocks noChangeArrowheads="1"/>
            </p:cNvSpPr>
            <p:nvPr/>
          </p:nvSpPr>
          <p:spPr bwMode="auto">
            <a:xfrm>
              <a:off x="609600" y="37719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58" name="Rectangle 54"/>
            <p:cNvSpPr>
              <a:spLocks noChangeArrowheads="1"/>
            </p:cNvSpPr>
            <p:nvPr/>
          </p:nvSpPr>
          <p:spPr bwMode="auto">
            <a:xfrm>
              <a:off x="1066800" y="37719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59" name="Rectangle 55"/>
            <p:cNvSpPr>
              <a:spLocks noChangeArrowheads="1"/>
            </p:cNvSpPr>
            <p:nvPr/>
          </p:nvSpPr>
          <p:spPr bwMode="auto">
            <a:xfrm>
              <a:off x="1524000" y="37719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60" name="Rectangle 56"/>
            <p:cNvSpPr>
              <a:spLocks noChangeArrowheads="1"/>
            </p:cNvSpPr>
            <p:nvPr/>
          </p:nvSpPr>
          <p:spPr bwMode="auto">
            <a:xfrm>
              <a:off x="1981200" y="37719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61" name="Rectangle 57"/>
            <p:cNvSpPr>
              <a:spLocks noChangeArrowheads="1"/>
            </p:cNvSpPr>
            <p:nvPr/>
          </p:nvSpPr>
          <p:spPr bwMode="auto">
            <a:xfrm>
              <a:off x="609600" y="41148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62" name="Rectangle 58"/>
            <p:cNvSpPr>
              <a:spLocks noChangeArrowheads="1"/>
            </p:cNvSpPr>
            <p:nvPr/>
          </p:nvSpPr>
          <p:spPr bwMode="auto">
            <a:xfrm>
              <a:off x="1066800" y="41148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63" name="Rectangle 59"/>
            <p:cNvSpPr>
              <a:spLocks noChangeArrowheads="1"/>
            </p:cNvSpPr>
            <p:nvPr/>
          </p:nvSpPr>
          <p:spPr bwMode="auto">
            <a:xfrm>
              <a:off x="1524000" y="41148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64" name="Rectangle 60"/>
            <p:cNvSpPr>
              <a:spLocks noChangeArrowheads="1"/>
            </p:cNvSpPr>
            <p:nvPr/>
          </p:nvSpPr>
          <p:spPr bwMode="auto">
            <a:xfrm>
              <a:off x="4267200" y="2628900"/>
              <a:ext cx="457200" cy="342900"/>
            </a:xfrm>
            <a:prstGeom prst="rect">
              <a:avLst/>
            </a:prstGeom>
            <a:solidFill>
              <a:srgbClr val="00CCFF"/>
            </a:solidFill>
            <a:ln w="9525">
              <a:solidFill>
                <a:schemeClr val="tx1"/>
              </a:solidFill>
              <a:miter lim="800000"/>
              <a:headEnd/>
              <a:tailEnd/>
            </a:ln>
          </p:spPr>
          <p:txBody>
            <a:bodyPr wrap="none" anchor="ctr"/>
            <a:lstStyle/>
            <a:p>
              <a:endParaRPr lang="en-US" sz="2400"/>
            </a:p>
          </p:txBody>
        </p:sp>
        <p:sp>
          <p:nvSpPr>
            <p:cNvPr id="72765" name="Rectangle 61"/>
            <p:cNvSpPr>
              <a:spLocks noChangeArrowheads="1"/>
            </p:cNvSpPr>
            <p:nvPr/>
          </p:nvSpPr>
          <p:spPr bwMode="auto">
            <a:xfrm>
              <a:off x="2438400" y="30861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66" name="Rectangle 62"/>
            <p:cNvSpPr>
              <a:spLocks noChangeArrowheads="1"/>
            </p:cNvSpPr>
            <p:nvPr/>
          </p:nvSpPr>
          <p:spPr bwMode="auto">
            <a:xfrm>
              <a:off x="2438400" y="34290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68" name="Rectangle 64"/>
            <p:cNvSpPr>
              <a:spLocks noChangeArrowheads="1"/>
            </p:cNvSpPr>
            <p:nvPr/>
          </p:nvSpPr>
          <p:spPr bwMode="auto">
            <a:xfrm>
              <a:off x="4724400" y="2628900"/>
              <a:ext cx="457200" cy="342900"/>
            </a:xfrm>
            <a:prstGeom prst="rect">
              <a:avLst/>
            </a:prstGeom>
            <a:solidFill>
              <a:srgbClr val="00CCFF"/>
            </a:solidFill>
            <a:ln w="9525">
              <a:solidFill>
                <a:schemeClr val="tx1"/>
              </a:solidFill>
              <a:miter lim="800000"/>
              <a:headEnd/>
              <a:tailEnd/>
            </a:ln>
          </p:spPr>
          <p:txBody>
            <a:bodyPr wrap="none" anchor="ctr"/>
            <a:lstStyle/>
            <a:p>
              <a:endParaRPr lang="en-US" sz="2400"/>
            </a:p>
          </p:txBody>
        </p:sp>
        <p:sp>
          <p:nvSpPr>
            <p:cNvPr id="72769" name="Rectangle 65"/>
            <p:cNvSpPr>
              <a:spLocks noChangeArrowheads="1"/>
            </p:cNvSpPr>
            <p:nvPr/>
          </p:nvSpPr>
          <p:spPr bwMode="auto">
            <a:xfrm>
              <a:off x="609600" y="44577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70" name="Rectangle 66"/>
            <p:cNvSpPr>
              <a:spLocks noChangeArrowheads="1"/>
            </p:cNvSpPr>
            <p:nvPr/>
          </p:nvSpPr>
          <p:spPr bwMode="auto">
            <a:xfrm>
              <a:off x="1066800" y="445770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771" name="Rectangle 67"/>
            <p:cNvSpPr>
              <a:spLocks noChangeArrowheads="1"/>
            </p:cNvSpPr>
            <p:nvPr/>
          </p:nvSpPr>
          <p:spPr bwMode="auto">
            <a:xfrm>
              <a:off x="3810000" y="2971800"/>
              <a:ext cx="457200" cy="342900"/>
            </a:xfrm>
            <a:prstGeom prst="rect">
              <a:avLst/>
            </a:prstGeom>
            <a:solidFill>
              <a:srgbClr val="00CCFF"/>
            </a:solidFill>
            <a:ln w="9525">
              <a:solidFill>
                <a:schemeClr val="tx1"/>
              </a:solidFill>
              <a:miter lim="800000"/>
              <a:headEnd/>
              <a:tailEnd/>
            </a:ln>
          </p:spPr>
          <p:txBody>
            <a:bodyPr wrap="none" anchor="ctr"/>
            <a:lstStyle/>
            <a:p>
              <a:endParaRPr lang="en-US" sz="2400"/>
            </a:p>
          </p:txBody>
        </p:sp>
        <p:sp>
          <p:nvSpPr>
            <p:cNvPr id="72772" name="Rectangle 68"/>
            <p:cNvSpPr>
              <a:spLocks noChangeArrowheads="1"/>
            </p:cNvSpPr>
            <p:nvPr/>
          </p:nvSpPr>
          <p:spPr bwMode="auto">
            <a:xfrm>
              <a:off x="4267200" y="2971800"/>
              <a:ext cx="457200" cy="342900"/>
            </a:xfrm>
            <a:prstGeom prst="rect">
              <a:avLst/>
            </a:prstGeom>
            <a:solidFill>
              <a:srgbClr val="00CCFF"/>
            </a:solidFill>
            <a:ln w="9525">
              <a:solidFill>
                <a:schemeClr val="tx1"/>
              </a:solidFill>
              <a:miter lim="800000"/>
              <a:headEnd/>
              <a:tailEnd/>
            </a:ln>
          </p:spPr>
          <p:txBody>
            <a:bodyPr wrap="none" anchor="ctr"/>
            <a:lstStyle/>
            <a:p>
              <a:endParaRPr lang="en-US" sz="2400"/>
            </a:p>
          </p:txBody>
        </p:sp>
        <p:sp>
          <p:nvSpPr>
            <p:cNvPr id="72773" name="Rectangle 69"/>
            <p:cNvSpPr>
              <a:spLocks noChangeArrowheads="1"/>
            </p:cNvSpPr>
            <p:nvPr/>
          </p:nvSpPr>
          <p:spPr bwMode="auto">
            <a:xfrm>
              <a:off x="4724400" y="2971800"/>
              <a:ext cx="457200" cy="342900"/>
            </a:xfrm>
            <a:prstGeom prst="rect">
              <a:avLst/>
            </a:prstGeom>
            <a:solidFill>
              <a:srgbClr val="00CCFF"/>
            </a:solidFill>
            <a:ln w="9525">
              <a:solidFill>
                <a:schemeClr val="tx1"/>
              </a:solidFill>
              <a:miter lim="800000"/>
              <a:headEnd/>
              <a:tailEnd/>
            </a:ln>
          </p:spPr>
          <p:txBody>
            <a:bodyPr wrap="none" anchor="ctr"/>
            <a:lstStyle/>
            <a:p>
              <a:endParaRPr lang="en-US" sz="2400"/>
            </a:p>
          </p:txBody>
        </p:sp>
        <p:sp>
          <p:nvSpPr>
            <p:cNvPr id="72775" name="Rectangle 71"/>
            <p:cNvSpPr>
              <a:spLocks noChangeArrowheads="1"/>
            </p:cNvSpPr>
            <p:nvPr/>
          </p:nvSpPr>
          <p:spPr bwMode="auto">
            <a:xfrm>
              <a:off x="6324600" y="2286000"/>
              <a:ext cx="457200" cy="342900"/>
            </a:xfrm>
            <a:prstGeom prst="rect">
              <a:avLst/>
            </a:prstGeom>
            <a:solidFill>
              <a:srgbClr val="3366FF"/>
            </a:solidFill>
            <a:ln w="9525">
              <a:solidFill>
                <a:schemeClr val="tx1"/>
              </a:solidFill>
              <a:miter lim="800000"/>
              <a:headEnd/>
              <a:tailEnd/>
            </a:ln>
          </p:spPr>
          <p:txBody>
            <a:bodyPr wrap="none" anchor="ctr"/>
            <a:lstStyle/>
            <a:p>
              <a:endParaRPr lang="en-US" sz="2400"/>
            </a:p>
          </p:txBody>
        </p:sp>
        <p:sp>
          <p:nvSpPr>
            <p:cNvPr id="72779" name="Rectangle 75"/>
            <p:cNvSpPr>
              <a:spLocks noChangeArrowheads="1"/>
            </p:cNvSpPr>
            <p:nvPr/>
          </p:nvSpPr>
          <p:spPr bwMode="auto">
            <a:xfrm>
              <a:off x="7772400" y="2343150"/>
              <a:ext cx="457200" cy="285750"/>
            </a:xfrm>
            <a:prstGeom prst="rect">
              <a:avLst/>
            </a:prstGeom>
            <a:solidFill>
              <a:srgbClr val="6600CC"/>
            </a:solidFill>
            <a:ln w="9525">
              <a:solidFill>
                <a:schemeClr val="tx1"/>
              </a:solidFill>
              <a:miter lim="800000"/>
              <a:headEnd/>
              <a:tailEnd/>
            </a:ln>
          </p:spPr>
          <p:txBody>
            <a:bodyPr wrap="none" anchor="ctr"/>
            <a:lstStyle/>
            <a:p>
              <a:endParaRPr lang="en-US" sz="2400"/>
            </a:p>
          </p:txBody>
        </p:sp>
        <p:sp>
          <p:nvSpPr>
            <p:cNvPr id="49199" name="Text Box 76"/>
            <p:cNvSpPr txBox="1">
              <a:spLocks noChangeArrowheads="1"/>
            </p:cNvSpPr>
            <p:nvPr/>
          </p:nvSpPr>
          <p:spPr bwMode="auto">
            <a:xfrm>
              <a:off x="457200" y="114300"/>
              <a:ext cx="2667000" cy="29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1600" dirty="0"/>
                <a:t>All Patients in </a:t>
              </a:r>
              <a:r>
                <a:rPr lang="en-US" sz="1600" dirty="0"/>
                <a:t>a Health Unit</a:t>
              </a:r>
              <a:endParaRPr lang="en-US" sz="1600" dirty="0"/>
            </a:p>
          </p:txBody>
        </p:sp>
        <p:sp>
          <p:nvSpPr>
            <p:cNvPr id="72781" name="Text Box 77"/>
            <p:cNvSpPr txBox="1">
              <a:spLocks noChangeArrowheads="1"/>
            </p:cNvSpPr>
            <p:nvPr/>
          </p:nvSpPr>
          <p:spPr bwMode="auto">
            <a:xfrm>
              <a:off x="76200" y="2686051"/>
              <a:ext cx="3991232" cy="29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dirty="0"/>
                <a:t>Patients who </a:t>
              </a:r>
              <a:r>
                <a:rPr lang="en-US" sz="1600" dirty="0"/>
                <a:t>Continue to be Observed</a:t>
              </a:r>
              <a:endParaRPr lang="en-US" sz="1600" dirty="0"/>
            </a:p>
          </p:txBody>
        </p:sp>
        <p:sp>
          <p:nvSpPr>
            <p:cNvPr id="72782" name="Text Box 78"/>
            <p:cNvSpPr txBox="1">
              <a:spLocks noChangeArrowheads="1"/>
            </p:cNvSpPr>
            <p:nvPr/>
          </p:nvSpPr>
          <p:spPr bwMode="auto">
            <a:xfrm>
              <a:off x="3962400" y="1359755"/>
              <a:ext cx="1447800" cy="7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dirty="0"/>
                <a:t>Patients lost to follow-up (B)</a:t>
              </a:r>
            </a:p>
          </p:txBody>
        </p:sp>
        <p:sp>
          <p:nvSpPr>
            <p:cNvPr id="72783" name="Text Box 79"/>
            <p:cNvSpPr txBox="1">
              <a:spLocks noChangeArrowheads="1"/>
            </p:cNvSpPr>
            <p:nvPr/>
          </p:nvSpPr>
          <p:spPr bwMode="auto">
            <a:xfrm>
              <a:off x="5791201" y="1435955"/>
              <a:ext cx="1295400" cy="7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dirty="0"/>
                <a:t>Patients sought by tracking (C)</a:t>
              </a:r>
            </a:p>
          </p:txBody>
        </p:sp>
        <p:sp>
          <p:nvSpPr>
            <p:cNvPr id="72784" name="Text Box 80"/>
            <p:cNvSpPr txBox="1">
              <a:spLocks noChangeArrowheads="1"/>
            </p:cNvSpPr>
            <p:nvPr/>
          </p:nvSpPr>
          <p:spPr bwMode="auto">
            <a:xfrm>
              <a:off x="7239001" y="1293422"/>
              <a:ext cx="1905000" cy="94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1600" dirty="0"/>
                <a:t>Patients with </a:t>
              </a:r>
              <a:r>
                <a:rPr lang="en-US" sz="1600" dirty="0"/>
                <a:t>outcome </a:t>
              </a:r>
              <a:r>
                <a:rPr lang="en-US" sz="1600" dirty="0"/>
                <a:t>ascertained by tracking (D</a:t>
              </a:r>
              <a:r>
                <a:rPr lang="en-US" sz="1600" dirty="0"/>
                <a:t>)</a:t>
              </a:r>
              <a:endParaRPr lang="en-US" sz="1600" dirty="0"/>
            </a:p>
          </p:txBody>
        </p:sp>
        <p:sp>
          <p:nvSpPr>
            <p:cNvPr id="72785" name="AutoShape 81"/>
            <p:cNvSpPr>
              <a:spLocks noChangeArrowheads="1"/>
            </p:cNvSpPr>
            <p:nvPr/>
          </p:nvSpPr>
          <p:spPr bwMode="auto">
            <a:xfrm>
              <a:off x="5486400" y="2343150"/>
              <a:ext cx="685800" cy="285750"/>
            </a:xfrm>
            <a:prstGeom prst="rightArrow">
              <a:avLst>
                <a:gd name="adj1" fmla="val 50000"/>
                <a:gd name="adj2" fmla="val 4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sp>
          <p:nvSpPr>
            <p:cNvPr id="72786" name="AutoShape 82"/>
            <p:cNvSpPr>
              <a:spLocks noChangeArrowheads="1"/>
            </p:cNvSpPr>
            <p:nvPr/>
          </p:nvSpPr>
          <p:spPr bwMode="auto">
            <a:xfrm>
              <a:off x="6934200" y="2343150"/>
              <a:ext cx="685800" cy="285750"/>
            </a:xfrm>
            <a:prstGeom prst="rightArrow">
              <a:avLst>
                <a:gd name="adj1" fmla="val 50000"/>
                <a:gd name="adj2" fmla="val 4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sp>
          <p:nvSpPr>
            <p:cNvPr id="72787" name="AutoShape 83"/>
            <p:cNvSpPr>
              <a:spLocks noChangeArrowheads="1"/>
            </p:cNvSpPr>
            <p:nvPr/>
          </p:nvSpPr>
          <p:spPr bwMode="auto">
            <a:xfrm rot="1965833">
              <a:off x="3276600" y="2000250"/>
              <a:ext cx="685800" cy="285750"/>
            </a:xfrm>
            <a:prstGeom prst="rightArrow">
              <a:avLst>
                <a:gd name="adj1" fmla="val 50000"/>
                <a:gd name="adj2" fmla="val 4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sp>
          <p:nvSpPr>
            <p:cNvPr id="72788" name="AutoShape 84"/>
            <p:cNvSpPr>
              <a:spLocks noChangeArrowheads="1"/>
            </p:cNvSpPr>
            <p:nvPr/>
          </p:nvSpPr>
          <p:spPr bwMode="auto">
            <a:xfrm rot="5400000">
              <a:off x="1457325" y="2238375"/>
              <a:ext cx="514350" cy="381000"/>
            </a:xfrm>
            <a:prstGeom prst="rightArrow">
              <a:avLst>
                <a:gd name="adj1" fmla="val 50000"/>
                <a:gd name="adj2" fmla="val 4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sp>
          <p:nvSpPr>
            <p:cNvPr id="72805" name="AutoShape 101"/>
            <p:cNvSpPr>
              <a:spLocks noChangeArrowheads="1"/>
            </p:cNvSpPr>
            <p:nvPr/>
          </p:nvSpPr>
          <p:spPr bwMode="auto">
            <a:xfrm>
              <a:off x="7924800" y="2800350"/>
              <a:ext cx="381000" cy="514350"/>
            </a:xfrm>
            <a:prstGeom prst="downArrow">
              <a:avLst>
                <a:gd name="adj1" fmla="val 50000"/>
                <a:gd name="adj2" fmla="val 45000"/>
              </a:avLst>
            </a:prstGeom>
            <a:solidFill>
              <a:schemeClr val="bg1"/>
            </a:solidFill>
            <a:ln w="9525">
              <a:solidFill>
                <a:schemeClr val="tx1"/>
              </a:solidFill>
              <a:miter lim="800000"/>
              <a:headEnd/>
              <a:tailEnd/>
            </a:ln>
          </p:spPr>
          <p:txBody>
            <a:bodyPr vert="eaVert" wrap="none" anchor="ctr"/>
            <a:lstStyle/>
            <a:p>
              <a:endParaRPr lang="en-US" sz="2400"/>
            </a:p>
          </p:txBody>
        </p:sp>
        <p:sp>
          <p:nvSpPr>
            <p:cNvPr id="72807" name="AutoShape 103"/>
            <p:cNvSpPr>
              <a:spLocks noChangeArrowheads="1"/>
            </p:cNvSpPr>
            <p:nvPr/>
          </p:nvSpPr>
          <p:spPr bwMode="auto">
            <a:xfrm rot="10800000">
              <a:off x="3454733" y="4114800"/>
              <a:ext cx="2489462" cy="285750"/>
            </a:xfrm>
            <a:prstGeom prst="rightArrow">
              <a:avLst>
                <a:gd name="adj1" fmla="val 50000"/>
                <a:gd name="adj2" fmla="val 10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p>
          </p:txBody>
        </p:sp>
        <p:sp>
          <p:nvSpPr>
            <p:cNvPr id="49211" name="Rectangle 104"/>
            <p:cNvSpPr>
              <a:spLocks noChangeArrowheads="1"/>
            </p:cNvSpPr>
            <p:nvPr/>
          </p:nvSpPr>
          <p:spPr bwMode="auto">
            <a:xfrm>
              <a:off x="2438400" y="10858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212" name="Rectangle 105"/>
            <p:cNvSpPr>
              <a:spLocks noChangeArrowheads="1"/>
            </p:cNvSpPr>
            <p:nvPr/>
          </p:nvSpPr>
          <p:spPr bwMode="auto">
            <a:xfrm>
              <a:off x="2438400" y="14287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213" name="Rectangle 106"/>
            <p:cNvSpPr>
              <a:spLocks noChangeArrowheads="1"/>
            </p:cNvSpPr>
            <p:nvPr/>
          </p:nvSpPr>
          <p:spPr bwMode="auto">
            <a:xfrm>
              <a:off x="1981200" y="14287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214" name="Rectangle 107"/>
            <p:cNvSpPr>
              <a:spLocks noChangeArrowheads="1"/>
            </p:cNvSpPr>
            <p:nvPr/>
          </p:nvSpPr>
          <p:spPr bwMode="auto">
            <a:xfrm>
              <a:off x="1981200" y="17716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215" name="Rectangle 108"/>
            <p:cNvSpPr>
              <a:spLocks noChangeArrowheads="1"/>
            </p:cNvSpPr>
            <p:nvPr/>
          </p:nvSpPr>
          <p:spPr bwMode="auto">
            <a:xfrm>
              <a:off x="1524000" y="17716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49216" name="Rectangle 109"/>
            <p:cNvSpPr>
              <a:spLocks noChangeArrowheads="1"/>
            </p:cNvSpPr>
            <p:nvPr/>
          </p:nvSpPr>
          <p:spPr bwMode="auto">
            <a:xfrm>
              <a:off x="2438400" y="1771650"/>
              <a:ext cx="457200" cy="342900"/>
            </a:xfrm>
            <a:prstGeom prst="rect">
              <a:avLst/>
            </a:prstGeom>
            <a:solidFill>
              <a:schemeClr val="accent1"/>
            </a:solidFill>
            <a:ln w="9525">
              <a:solidFill>
                <a:schemeClr val="tx1"/>
              </a:solidFill>
              <a:miter lim="800000"/>
              <a:headEnd/>
              <a:tailEnd/>
            </a:ln>
          </p:spPr>
          <p:txBody>
            <a:bodyPr wrap="none" anchor="ctr"/>
            <a:lstStyle/>
            <a:p>
              <a:endParaRPr lang="en-US" sz="2400"/>
            </a:p>
          </p:txBody>
        </p:sp>
        <p:sp>
          <p:nvSpPr>
            <p:cNvPr id="72814" name="Rectangle 110"/>
            <p:cNvSpPr>
              <a:spLocks noChangeArrowheads="1"/>
            </p:cNvSpPr>
            <p:nvPr/>
          </p:nvSpPr>
          <p:spPr bwMode="auto">
            <a:xfrm>
              <a:off x="4724400" y="2286000"/>
              <a:ext cx="457200" cy="342900"/>
            </a:xfrm>
            <a:prstGeom prst="rect">
              <a:avLst/>
            </a:prstGeom>
            <a:solidFill>
              <a:srgbClr val="00CCFF"/>
            </a:solidFill>
            <a:ln w="9525">
              <a:solidFill>
                <a:schemeClr val="tx1"/>
              </a:solidFill>
              <a:miter lim="800000"/>
              <a:headEnd/>
              <a:tailEnd/>
            </a:ln>
          </p:spPr>
          <p:txBody>
            <a:bodyPr wrap="none" anchor="ctr"/>
            <a:lstStyle/>
            <a:p>
              <a:endParaRPr lang="en-US" sz="2400"/>
            </a:p>
          </p:txBody>
        </p:sp>
        <p:sp>
          <p:nvSpPr>
            <p:cNvPr id="72815" name="Rectangle 111"/>
            <p:cNvSpPr>
              <a:spLocks noChangeArrowheads="1"/>
            </p:cNvSpPr>
            <p:nvPr/>
          </p:nvSpPr>
          <p:spPr bwMode="auto">
            <a:xfrm>
              <a:off x="1981200" y="1428750"/>
              <a:ext cx="457200" cy="342900"/>
            </a:xfrm>
            <a:prstGeom prst="rect">
              <a:avLst/>
            </a:prstGeom>
            <a:solidFill>
              <a:srgbClr val="00CCFF"/>
            </a:solidFill>
            <a:ln w="9525">
              <a:solidFill>
                <a:schemeClr val="tx1"/>
              </a:solidFill>
              <a:miter lim="800000"/>
              <a:headEnd/>
              <a:tailEnd/>
            </a:ln>
          </p:spPr>
          <p:txBody>
            <a:bodyPr wrap="none" anchor="ctr"/>
            <a:lstStyle/>
            <a:p>
              <a:endParaRPr lang="en-US" sz="2400"/>
            </a:p>
          </p:txBody>
        </p:sp>
        <p:sp>
          <p:nvSpPr>
            <p:cNvPr id="72816" name="Rectangle 112"/>
            <p:cNvSpPr>
              <a:spLocks noChangeArrowheads="1"/>
            </p:cNvSpPr>
            <p:nvPr/>
          </p:nvSpPr>
          <p:spPr bwMode="auto">
            <a:xfrm>
              <a:off x="2438400" y="1428750"/>
              <a:ext cx="457200" cy="342900"/>
            </a:xfrm>
            <a:prstGeom prst="rect">
              <a:avLst/>
            </a:prstGeom>
            <a:solidFill>
              <a:srgbClr val="00CCFF"/>
            </a:solidFill>
            <a:ln w="9525">
              <a:solidFill>
                <a:schemeClr val="tx1"/>
              </a:solidFill>
              <a:miter lim="800000"/>
              <a:headEnd/>
              <a:tailEnd/>
            </a:ln>
          </p:spPr>
          <p:txBody>
            <a:bodyPr wrap="none" anchor="ctr"/>
            <a:lstStyle/>
            <a:p>
              <a:endParaRPr lang="en-US" sz="2400"/>
            </a:p>
          </p:txBody>
        </p:sp>
        <p:sp>
          <p:nvSpPr>
            <p:cNvPr id="72817" name="Rectangle 113"/>
            <p:cNvSpPr>
              <a:spLocks noChangeArrowheads="1"/>
            </p:cNvSpPr>
            <p:nvPr/>
          </p:nvSpPr>
          <p:spPr bwMode="auto">
            <a:xfrm>
              <a:off x="1524000" y="1771650"/>
              <a:ext cx="457200" cy="342900"/>
            </a:xfrm>
            <a:prstGeom prst="rect">
              <a:avLst/>
            </a:prstGeom>
            <a:solidFill>
              <a:srgbClr val="00CCFF"/>
            </a:solidFill>
            <a:ln w="9525">
              <a:solidFill>
                <a:schemeClr val="tx1"/>
              </a:solidFill>
              <a:miter lim="800000"/>
              <a:headEnd/>
              <a:tailEnd/>
            </a:ln>
          </p:spPr>
          <p:txBody>
            <a:bodyPr wrap="none" anchor="ctr"/>
            <a:lstStyle/>
            <a:p>
              <a:endParaRPr lang="en-US" sz="2400"/>
            </a:p>
          </p:txBody>
        </p:sp>
        <p:sp>
          <p:nvSpPr>
            <p:cNvPr id="72818" name="Rectangle 114"/>
            <p:cNvSpPr>
              <a:spLocks noChangeArrowheads="1"/>
            </p:cNvSpPr>
            <p:nvPr/>
          </p:nvSpPr>
          <p:spPr bwMode="auto">
            <a:xfrm>
              <a:off x="1981200" y="1771650"/>
              <a:ext cx="457200" cy="342900"/>
            </a:xfrm>
            <a:prstGeom prst="rect">
              <a:avLst/>
            </a:prstGeom>
            <a:solidFill>
              <a:srgbClr val="00CCFF"/>
            </a:solidFill>
            <a:ln w="9525">
              <a:solidFill>
                <a:schemeClr val="tx1"/>
              </a:solidFill>
              <a:miter lim="800000"/>
              <a:headEnd/>
              <a:tailEnd/>
            </a:ln>
          </p:spPr>
          <p:txBody>
            <a:bodyPr wrap="none" anchor="ctr"/>
            <a:lstStyle/>
            <a:p>
              <a:endParaRPr lang="en-US" sz="2400"/>
            </a:p>
          </p:txBody>
        </p:sp>
        <p:sp>
          <p:nvSpPr>
            <p:cNvPr id="72819" name="Rectangle 115"/>
            <p:cNvSpPr>
              <a:spLocks noChangeArrowheads="1"/>
            </p:cNvSpPr>
            <p:nvPr/>
          </p:nvSpPr>
          <p:spPr bwMode="auto">
            <a:xfrm>
              <a:off x="2438400" y="1771650"/>
              <a:ext cx="457200" cy="342900"/>
            </a:xfrm>
            <a:prstGeom prst="rect">
              <a:avLst/>
            </a:prstGeom>
            <a:solidFill>
              <a:srgbClr val="00CCFF"/>
            </a:solidFill>
            <a:ln w="9525">
              <a:solidFill>
                <a:schemeClr val="tx1"/>
              </a:solidFill>
              <a:miter lim="800000"/>
              <a:headEnd/>
              <a:tailEnd/>
            </a:ln>
          </p:spPr>
          <p:txBody>
            <a:bodyPr wrap="none" anchor="ctr"/>
            <a:lstStyle/>
            <a:p>
              <a:endParaRPr lang="en-US" sz="2400"/>
            </a:p>
          </p:txBody>
        </p:sp>
        <p:sp>
          <p:nvSpPr>
            <p:cNvPr id="72820" name="Rectangle 116"/>
            <p:cNvSpPr>
              <a:spLocks noChangeArrowheads="1"/>
            </p:cNvSpPr>
            <p:nvPr/>
          </p:nvSpPr>
          <p:spPr bwMode="auto">
            <a:xfrm>
              <a:off x="2438400" y="1085850"/>
              <a:ext cx="457200" cy="342900"/>
            </a:xfrm>
            <a:prstGeom prst="rect">
              <a:avLst/>
            </a:prstGeom>
            <a:solidFill>
              <a:srgbClr val="00CCFF"/>
            </a:solidFill>
            <a:ln w="9525">
              <a:solidFill>
                <a:schemeClr val="tx1"/>
              </a:solidFill>
              <a:miter lim="800000"/>
              <a:headEnd/>
              <a:tailEnd/>
            </a:ln>
          </p:spPr>
          <p:txBody>
            <a:bodyPr wrap="none" anchor="ctr"/>
            <a:lstStyle/>
            <a:p>
              <a:endParaRPr lang="en-US" sz="2400"/>
            </a:p>
          </p:txBody>
        </p:sp>
        <p:sp>
          <p:nvSpPr>
            <p:cNvPr id="72821" name="Rectangle 117"/>
            <p:cNvSpPr>
              <a:spLocks noChangeArrowheads="1"/>
            </p:cNvSpPr>
            <p:nvPr/>
          </p:nvSpPr>
          <p:spPr bwMode="auto">
            <a:xfrm>
              <a:off x="2438400" y="1085850"/>
              <a:ext cx="457200" cy="342900"/>
            </a:xfrm>
            <a:prstGeom prst="rect">
              <a:avLst/>
            </a:prstGeom>
            <a:solidFill>
              <a:srgbClr val="3366FF"/>
            </a:solidFill>
            <a:ln w="9525">
              <a:solidFill>
                <a:schemeClr val="tx1"/>
              </a:solidFill>
              <a:miter lim="800000"/>
              <a:headEnd/>
              <a:tailEnd/>
            </a:ln>
          </p:spPr>
          <p:txBody>
            <a:bodyPr wrap="none" anchor="ctr"/>
            <a:lstStyle/>
            <a:p>
              <a:endParaRPr lang="en-US" sz="2400"/>
            </a:p>
          </p:txBody>
        </p:sp>
        <p:sp>
          <p:nvSpPr>
            <p:cNvPr id="72822" name="Rectangle 118"/>
            <p:cNvSpPr>
              <a:spLocks noChangeArrowheads="1"/>
            </p:cNvSpPr>
            <p:nvPr/>
          </p:nvSpPr>
          <p:spPr bwMode="auto">
            <a:xfrm>
              <a:off x="4724400" y="2286000"/>
              <a:ext cx="457200" cy="342900"/>
            </a:xfrm>
            <a:prstGeom prst="rect">
              <a:avLst/>
            </a:prstGeom>
            <a:solidFill>
              <a:srgbClr val="3366FF"/>
            </a:solidFill>
            <a:ln w="9525">
              <a:solidFill>
                <a:schemeClr val="tx1"/>
              </a:solidFill>
              <a:miter lim="800000"/>
              <a:headEnd/>
              <a:tailEnd/>
            </a:ln>
          </p:spPr>
          <p:txBody>
            <a:bodyPr wrap="none" anchor="ctr"/>
            <a:lstStyle/>
            <a:p>
              <a:endParaRPr lang="en-US" sz="2400"/>
            </a:p>
          </p:txBody>
        </p:sp>
        <p:sp>
          <p:nvSpPr>
            <p:cNvPr id="72832" name="Rectangle 128"/>
            <p:cNvSpPr>
              <a:spLocks noChangeArrowheads="1"/>
            </p:cNvSpPr>
            <p:nvPr/>
          </p:nvSpPr>
          <p:spPr bwMode="auto">
            <a:xfrm>
              <a:off x="1981200" y="4114800"/>
              <a:ext cx="457200" cy="342900"/>
            </a:xfrm>
            <a:prstGeom prst="rect">
              <a:avLst/>
            </a:prstGeom>
            <a:solidFill>
              <a:srgbClr val="6600CC"/>
            </a:solidFill>
            <a:ln w="9525">
              <a:solidFill>
                <a:schemeClr val="tx1"/>
              </a:solidFill>
              <a:miter lim="800000"/>
              <a:headEnd/>
              <a:tailEnd/>
            </a:ln>
          </p:spPr>
          <p:txBody>
            <a:bodyPr wrap="none" anchor="ctr"/>
            <a:lstStyle/>
            <a:p>
              <a:endParaRPr lang="en-US" sz="2400"/>
            </a:p>
          </p:txBody>
        </p:sp>
        <p:sp>
          <p:nvSpPr>
            <p:cNvPr id="72833" name="Rectangle 129"/>
            <p:cNvSpPr>
              <a:spLocks noChangeArrowheads="1"/>
            </p:cNvSpPr>
            <p:nvPr/>
          </p:nvSpPr>
          <p:spPr bwMode="auto">
            <a:xfrm>
              <a:off x="2438400" y="3771900"/>
              <a:ext cx="457200" cy="342900"/>
            </a:xfrm>
            <a:prstGeom prst="rect">
              <a:avLst/>
            </a:prstGeom>
            <a:solidFill>
              <a:srgbClr val="6600CC"/>
            </a:solidFill>
            <a:ln w="9525">
              <a:solidFill>
                <a:schemeClr val="tx1"/>
              </a:solidFill>
              <a:miter lim="800000"/>
              <a:headEnd/>
              <a:tailEnd/>
            </a:ln>
          </p:spPr>
          <p:txBody>
            <a:bodyPr wrap="none" anchor="ctr"/>
            <a:lstStyle/>
            <a:p>
              <a:endParaRPr lang="en-US" sz="2400"/>
            </a:p>
          </p:txBody>
        </p:sp>
        <p:sp>
          <p:nvSpPr>
            <p:cNvPr id="72834" name="Rectangle 130"/>
            <p:cNvSpPr>
              <a:spLocks noChangeArrowheads="1"/>
            </p:cNvSpPr>
            <p:nvPr/>
          </p:nvSpPr>
          <p:spPr bwMode="auto">
            <a:xfrm>
              <a:off x="2438400" y="4114800"/>
              <a:ext cx="457200" cy="342900"/>
            </a:xfrm>
            <a:prstGeom prst="rect">
              <a:avLst/>
            </a:prstGeom>
            <a:solidFill>
              <a:srgbClr val="6600CC"/>
            </a:solidFill>
            <a:ln w="9525">
              <a:solidFill>
                <a:schemeClr val="tx1"/>
              </a:solidFill>
              <a:miter lim="800000"/>
              <a:headEnd/>
              <a:tailEnd/>
            </a:ln>
          </p:spPr>
          <p:txBody>
            <a:bodyPr wrap="none" anchor="ctr"/>
            <a:lstStyle/>
            <a:p>
              <a:endParaRPr lang="en-US" sz="2400"/>
            </a:p>
          </p:txBody>
        </p:sp>
        <p:sp>
          <p:nvSpPr>
            <p:cNvPr id="72835" name="Rectangle 131"/>
            <p:cNvSpPr>
              <a:spLocks noChangeArrowheads="1"/>
            </p:cNvSpPr>
            <p:nvPr/>
          </p:nvSpPr>
          <p:spPr bwMode="auto">
            <a:xfrm>
              <a:off x="1524000" y="4457700"/>
              <a:ext cx="457200" cy="342900"/>
            </a:xfrm>
            <a:prstGeom prst="rect">
              <a:avLst/>
            </a:prstGeom>
            <a:solidFill>
              <a:srgbClr val="6600CC"/>
            </a:solidFill>
            <a:ln w="9525">
              <a:solidFill>
                <a:schemeClr val="tx1"/>
              </a:solidFill>
              <a:miter lim="800000"/>
              <a:headEnd/>
              <a:tailEnd/>
            </a:ln>
          </p:spPr>
          <p:txBody>
            <a:bodyPr wrap="none" anchor="ctr"/>
            <a:lstStyle/>
            <a:p>
              <a:endParaRPr lang="en-US" sz="2400"/>
            </a:p>
          </p:txBody>
        </p:sp>
        <p:sp>
          <p:nvSpPr>
            <p:cNvPr id="72836" name="Rectangle 132"/>
            <p:cNvSpPr>
              <a:spLocks noChangeArrowheads="1"/>
            </p:cNvSpPr>
            <p:nvPr/>
          </p:nvSpPr>
          <p:spPr bwMode="auto">
            <a:xfrm>
              <a:off x="1981200" y="4457700"/>
              <a:ext cx="457200" cy="342900"/>
            </a:xfrm>
            <a:prstGeom prst="rect">
              <a:avLst/>
            </a:prstGeom>
            <a:solidFill>
              <a:srgbClr val="6600CC"/>
            </a:solidFill>
            <a:ln w="9525">
              <a:solidFill>
                <a:schemeClr val="tx1"/>
              </a:solidFill>
              <a:miter lim="800000"/>
              <a:headEnd/>
              <a:tailEnd/>
            </a:ln>
          </p:spPr>
          <p:txBody>
            <a:bodyPr wrap="none" anchor="ctr"/>
            <a:lstStyle/>
            <a:p>
              <a:endParaRPr lang="en-US" sz="2400"/>
            </a:p>
          </p:txBody>
        </p:sp>
        <p:sp>
          <p:nvSpPr>
            <p:cNvPr id="72837" name="Rectangle 133"/>
            <p:cNvSpPr>
              <a:spLocks noChangeArrowheads="1"/>
            </p:cNvSpPr>
            <p:nvPr/>
          </p:nvSpPr>
          <p:spPr bwMode="auto">
            <a:xfrm>
              <a:off x="2438400" y="4457700"/>
              <a:ext cx="457200" cy="342900"/>
            </a:xfrm>
            <a:prstGeom prst="rect">
              <a:avLst/>
            </a:prstGeom>
            <a:solidFill>
              <a:srgbClr val="6600CC"/>
            </a:solidFill>
            <a:ln w="9525">
              <a:solidFill>
                <a:schemeClr val="tx1"/>
              </a:solidFill>
              <a:miter lim="800000"/>
              <a:headEnd/>
              <a:tailEnd/>
            </a:ln>
          </p:spPr>
          <p:txBody>
            <a:bodyPr wrap="none" anchor="ctr"/>
            <a:lstStyle/>
            <a:p>
              <a:endParaRPr lang="en-US" sz="2400"/>
            </a:p>
          </p:txBody>
        </p:sp>
        <p:sp>
          <p:nvSpPr>
            <p:cNvPr id="72838" name="Rectangle 134"/>
            <p:cNvSpPr>
              <a:spLocks noChangeArrowheads="1"/>
            </p:cNvSpPr>
            <p:nvPr/>
          </p:nvSpPr>
          <p:spPr bwMode="auto">
            <a:xfrm>
              <a:off x="6324600" y="2343150"/>
              <a:ext cx="457200" cy="285750"/>
            </a:xfrm>
            <a:prstGeom prst="rect">
              <a:avLst/>
            </a:prstGeom>
            <a:solidFill>
              <a:srgbClr val="6600CC"/>
            </a:solidFill>
            <a:ln w="9525">
              <a:solidFill>
                <a:schemeClr val="tx1"/>
              </a:solidFill>
              <a:miter lim="800000"/>
              <a:headEnd/>
              <a:tailEnd/>
            </a:ln>
          </p:spPr>
          <p:txBody>
            <a:bodyPr wrap="none" anchor="ctr"/>
            <a:lstStyle/>
            <a:p>
              <a:endParaRPr lang="en-US" sz="2400"/>
            </a:p>
          </p:txBody>
        </p:sp>
        <p:sp>
          <p:nvSpPr>
            <p:cNvPr id="72839" name="Rectangle 135"/>
            <p:cNvSpPr>
              <a:spLocks noChangeArrowheads="1"/>
            </p:cNvSpPr>
            <p:nvPr/>
          </p:nvSpPr>
          <p:spPr bwMode="auto">
            <a:xfrm>
              <a:off x="4724400" y="2343150"/>
              <a:ext cx="457200" cy="285750"/>
            </a:xfrm>
            <a:prstGeom prst="rect">
              <a:avLst/>
            </a:prstGeom>
            <a:solidFill>
              <a:srgbClr val="6600CC"/>
            </a:solidFill>
            <a:ln w="9525">
              <a:solidFill>
                <a:schemeClr val="tx1"/>
              </a:solidFill>
              <a:miter lim="800000"/>
              <a:headEnd/>
              <a:tailEnd/>
            </a:ln>
          </p:spPr>
          <p:txBody>
            <a:bodyPr wrap="none" anchor="ctr"/>
            <a:lstStyle/>
            <a:p>
              <a:endParaRPr lang="en-US" sz="2400"/>
            </a:p>
          </p:txBody>
        </p:sp>
        <p:sp>
          <p:nvSpPr>
            <p:cNvPr id="72841" name="Rectangle 137"/>
            <p:cNvSpPr>
              <a:spLocks noChangeArrowheads="1"/>
            </p:cNvSpPr>
            <p:nvPr/>
          </p:nvSpPr>
          <p:spPr bwMode="auto">
            <a:xfrm>
              <a:off x="2438400" y="1143000"/>
              <a:ext cx="457200" cy="285750"/>
            </a:xfrm>
            <a:prstGeom prst="rect">
              <a:avLst/>
            </a:prstGeom>
            <a:solidFill>
              <a:srgbClr val="6600CC"/>
            </a:solidFill>
            <a:ln w="9525">
              <a:solidFill>
                <a:schemeClr val="tx1"/>
              </a:solidFill>
              <a:miter lim="800000"/>
              <a:headEnd/>
              <a:tailEnd/>
            </a:ln>
          </p:spPr>
          <p:txBody>
            <a:bodyPr wrap="none" anchor="ctr"/>
            <a:lstStyle/>
            <a:p>
              <a:endParaRPr lang="en-US" sz="2400"/>
            </a:p>
          </p:txBody>
        </p:sp>
        <p:sp>
          <p:nvSpPr>
            <p:cNvPr id="49235" name="TextBox 1"/>
            <p:cNvSpPr txBox="1">
              <a:spLocks noChangeArrowheads="1"/>
            </p:cNvSpPr>
            <p:nvPr/>
          </p:nvSpPr>
          <p:spPr bwMode="auto">
            <a:xfrm>
              <a:off x="-381000" y="-625676"/>
              <a:ext cx="10315083" cy="513653"/>
            </a:xfrm>
            <a:prstGeom prst="rect">
              <a:avLst/>
            </a:prstGeom>
            <a:solidFill>
              <a:schemeClr val="tx2"/>
            </a:solidFill>
            <a:ln>
              <a:noFill/>
            </a:ln>
            <a:extLst/>
          </p:spPr>
          <p:txBody>
            <a:bodyPr wrap="square"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200" b="1" dirty="0">
                  <a:solidFill>
                    <a:schemeClr val="bg1"/>
                  </a:solidFill>
                  <a:latin typeface="+mn-lt"/>
                </a:rPr>
                <a:t>A Sampling-based Solution?</a:t>
              </a:r>
              <a:endParaRPr lang="en-US" sz="3200" b="1" dirty="0">
                <a:solidFill>
                  <a:schemeClr val="bg1"/>
                </a:solidFill>
                <a:latin typeface="+mn-lt"/>
              </a:endParaRPr>
            </a:p>
          </p:txBody>
        </p:sp>
        <p:sp>
          <p:nvSpPr>
            <p:cNvPr id="2" name="TextBox 1"/>
            <p:cNvSpPr txBox="1"/>
            <p:nvPr/>
          </p:nvSpPr>
          <p:spPr>
            <a:xfrm>
              <a:off x="5918462" y="4041780"/>
              <a:ext cx="990600" cy="369414"/>
            </a:xfrm>
            <a:prstGeom prst="rect">
              <a:avLst/>
            </a:prstGeom>
            <a:noFill/>
          </p:spPr>
          <p:txBody>
            <a:bodyPr wrap="square" rtlCol="0">
              <a:spAutoFit/>
            </a:bodyPr>
            <a:lstStyle/>
            <a:p>
              <a:pPr algn="ctr"/>
              <a:r>
                <a:rPr lang="en-US" sz="2133" dirty="0"/>
                <a:t>P</a:t>
              </a:r>
              <a:r>
                <a:rPr lang="en-US" sz="2133" baseline="-25000" dirty="0"/>
                <a:t>w</a:t>
              </a:r>
              <a:r>
                <a:rPr lang="en-US" sz="2133" dirty="0"/>
                <a:t>=</a:t>
              </a:r>
              <a:endParaRPr lang="en-US" sz="2133" dirty="0"/>
            </a:p>
          </p:txBody>
        </p:sp>
        <p:sp>
          <p:nvSpPr>
            <p:cNvPr id="3" name="TextBox 2"/>
            <p:cNvSpPr txBox="1"/>
            <p:nvPr/>
          </p:nvSpPr>
          <p:spPr>
            <a:xfrm>
              <a:off x="7325468" y="3429000"/>
              <a:ext cx="1917291" cy="585858"/>
            </a:xfrm>
            <a:prstGeom prst="rect">
              <a:avLst/>
            </a:prstGeom>
            <a:noFill/>
          </p:spPr>
          <p:txBody>
            <a:bodyPr wrap="square" rtlCol="0">
              <a:spAutoFit/>
            </a:bodyPr>
            <a:lstStyle/>
            <a:p>
              <a:pPr algn="ctr"/>
              <a:r>
                <a:rPr lang="en-US" sz="1867" b="1" dirty="0"/>
                <a:t>Patients Lost to Follow-up (B)</a:t>
              </a:r>
              <a:endParaRPr lang="en-US" sz="1867" b="1" dirty="0"/>
            </a:p>
          </p:txBody>
        </p:sp>
        <p:cxnSp>
          <p:nvCxnSpPr>
            <p:cNvPr id="5" name="Straight Connector 4"/>
            <p:cNvCxnSpPr/>
            <p:nvPr/>
          </p:nvCxnSpPr>
          <p:spPr>
            <a:xfrm>
              <a:off x="7130337" y="4114800"/>
              <a:ext cx="2209800" cy="0"/>
            </a:xfrm>
            <a:prstGeom prst="line">
              <a:avLst/>
            </a:prstGeom>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6955748" y="4220242"/>
              <a:ext cx="2481148" cy="585858"/>
            </a:xfrm>
            <a:prstGeom prst="rect">
              <a:avLst/>
            </a:prstGeom>
            <a:noFill/>
          </p:spPr>
          <p:txBody>
            <a:bodyPr wrap="square" rtlCol="0">
              <a:spAutoFit/>
            </a:bodyPr>
            <a:lstStyle/>
            <a:p>
              <a:pPr algn="ctr"/>
              <a:r>
                <a:rPr lang="en-US" sz="1867" b="1" dirty="0"/>
                <a:t>Patients Successfully Tracked (D)</a:t>
              </a:r>
              <a:endParaRPr lang="en-US" sz="1867" b="1" dirty="0"/>
            </a:p>
          </p:txBody>
        </p:sp>
      </p:grpSp>
    </p:spTree>
    <p:extLst>
      <p:ext uri="{BB962C8B-B14F-4D97-AF65-F5344CB8AC3E}">
        <p14:creationId xmlns:p14="http://schemas.microsoft.com/office/powerpoint/2010/main" val="1571721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4" name="Text Box 18"/>
          <p:cNvSpPr txBox="1">
            <a:spLocks noChangeArrowheads="1"/>
          </p:cNvSpPr>
          <p:nvPr/>
        </p:nvSpPr>
        <p:spPr bwMode="auto">
          <a:xfrm>
            <a:off x="9087996" y="3962401"/>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a:t>naive</a:t>
            </a:r>
          </a:p>
        </p:txBody>
      </p:sp>
      <p:sp>
        <p:nvSpPr>
          <p:cNvPr id="33805" name="Text Box 19"/>
          <p:cNvSpPr txBox="1">
            <a:spLocks noChangeArrowheads="1"/>
          </p:cNvSpPr>
          <p:nvPr/>
        </p:nvSpPr>
        <p:spPr bwMode="auto">
          <a:xfrm>
            <a:off x="8681596" y="2286001"/>
            <a:ext cx="233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a:t>corrected</a:t>
            </a:r>
          </a:p>
        </p:txBody>
      </p:sp>
      <p:grpSp>
        <p:nvGrpSpPr>
          <p:cNvPr id="33806" name="Group 21"/>
          <p:cNvGrpSpPr>
            <a:grpSpLocks noChangeAspect="1"/>
          </p:cNvGrpSpPr>
          <p:nvPr/>
        </p:nvGrpSpPr>
        <p:grpSpPr bwMode="auto">
          <a:xfrm>
            <a:off x="1438843" y="1423990"/>
            <a:ext cx="8715959" cy="4900612"/>
            <a:chOff x="963" y="705"/>
            <a:chExt cx="4221" cy="3087"/>
          </a:xfrm>
        </p:grpSpPr>
        <p:sp>
          <p:nvSpPr>
            <p:cNvPr id="33818" name="AutoShape 20"/>
            <p:cNvSpPr>
              <a:spLocks noChangeAspect="1" noChangeArrowheads="1" noTextEdit="1"/>
            </p:cNvSpPr>
            <p:nvPr/>
          </p:nvSpPr>
          <p:spPr bwMode="auto">
            <a:xfrm>
              <a:off x="963" y="705"/>
              <a:ext cx="4221" cy="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grpSp>
          <p:nvGrpSpPr>
            <p:cNvPr id="33819" name="Group 222"/>
            <p:cNvGrpSpPr>
              <a:grpSpLocks/>
            </p:cNvGrpSpPr>
            <p:nvPr/>
          </p:nvGrpSpPr>
          <p:grpSpPr bwMode="auto">
            <a:xfrm>
              <a:off x="998" y="737"/>
              <a:ext cx="4154" cy="3019"/>
              <a:chOff x="998" y="737"/>
              <a:chExt cx="4154" cy="3019"/>
            </a:xfrm>
          </p:grpSpPr>
          <p:sp>
            <p:nvSpPr>
              <p:cNvPr id="35184" name="Rectangle 22"/>
              <p:cNvSpPr>
                <a:spLocks noChangeArrowheads="1"/>
              </p:cNvSpPr>
              <p:nvPr/>
            </p:nvSpPr>
            <p:spPr bwMode="auto">
              <a:xfrm>
                <a:off x="998" y="737"/>
                <a:ext cx="4154" cy="3019"/>
              </a:xfrm>
              <a:prstGeom prst="rect">
                <a:avLst/>
              </a:prstGeom>
              <a:solidFill>
                <a:srgbClr val="EAF2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p>
            </p:txBody>
          </p:sp>
          <p:sp>
            <p:nvSpPr>
              <p:cNvPr id="35185" name="Rectangle 23"/>
              <p:cNvSpPr>
                <a:spLocks noChangeArrowheads="1"/>
              </p:cNvSpPr>
              <p:nvPr/>
            </p:nvSpPr>
            <p:spPr bwMode="auto">
              <a:xfrm>
                <a:off x="1001" y="743"/>
                <a:ext cx="4144" cy="3013"/>
              </a:xfrm>
              <a:prstGeom prst="rect">
                <a:avLst/>
              </a:prstGeom>
              <a:solidFill>
                <a:srgbClr val="FFFFFF"/>
              </a:solidFill>
              <a:ln w="7938">
                <a:solidFill>
                  <a:srgbClr val="FFFFFF"/>
                </a:solidFill>
                <a:miter lim="800000"/>
                <a:headEnd/>
                <a:tailEnd/>
              </a:ln>
            </p:spPr>
            <p:txBody>
              <a:bodyPr/>
              <a:lstStyle/>
              <a:p>
                <a:endParaRPr lang="en-US" sz="2400"/>
              </a:p>
            </p:txBody>
          </p:sp>
          <p:sp>
            <p:nvSpPr>
              <p:cNvPr id="35186" name="Rectangle 24"/>
              <p:cNvSpPr>
                <a:spLocks noChangeArrowheads="1"/>
              </p:cNvSpPr>
              <p:nvPr/>
            </p:nvSpPr>
            <p:spPr bwMode="auto">
              <a:xfrm>
                <a:off x="1421" y="848"/>
                <a:ext cx="3621" cy="2488"/>
              </a:xfrm>
              <a:prstGeom prst="rect">
                <a:avLst/>
              </a:prstGeom>
              <a:solidFill>
                <a:srgbClr val="FFFFFF"/>
              </a:solidFill>
              <a:ln w="8001">
                <a:solidFill>
                  <a:srgbClr val="FFFFFF"/>
                </a:solidFill>
                <a:miter lim="800000"/>
                <a:headEnd/>
                <a:tailEnd/>
              </a:ln>
            </p:spPr>
            <p:txBody>
              <a:bodyPr/>
              <a:lstStyle/>
              <a:p>
                <a:endParaRPr lang="en-US" sz="2400"/>
              </a:p>
            </p:txBody>
          </p:sp>
          <p:sp>
            <p:nvSpPr>
              <p:cNvPr id="35187" name="Line 25"/>
              <p:cNvSpPr>
                <a:spLocks noChangeShapeType="1"/>
              </p:cNvSpPr>
              <p:nvPr/>
            </p:nvSpPr>
            <p:spPr bwMode="auto">
              <a:xfrm>
                <a:off x="1486"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88" name="Line 26"/>
              <p:cNvSpPr>
                <a:spLocks noChangeShapeType="1"/>
              </p:cNvSpPr>
              <p:nvPr/>
            </p:nvSpPr>
            <p:spPr bwMode="auto">
              <a:xfrm>
                <a:off x="1486"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89" name="Line 27"/>
              <p:cNvSpPr>
                <a:spLocks noChangeShapeType="1"/>
              </p:cNvSpPr>
              <p:nvPr/>
            </p:nvSpPr>
            <p:spPr bwMode="auto">
              <a:xfrm>
                <a:off x="1486" y="3271"/>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90" name="Line 28"/>
              <p:cNvSpPr>
                <a:spLocks noChangeShapeType="1"/>
              </p:cNvSpPr>
              <p:nvPr/>
            </p:nvSpPr>
            <p:spPr bwMode="auto">
              <a:xfrm>
                <a:off x="1489"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91" name="Line 29"/>
              <p:cNvSpPr>
                <a:spLocks noChangeShapeType="1"/>
              </p:cNvSpPr>
              <p:nvPr/>
            </p:nvSpPr>
            <p:spPr bwMode="auto">
              <a:xfrm>
                <a:off x="1489" y="3271"/>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92" name="Line 30"/>
              <p:cNvSpPr>
                <a:spLocks noChangeShapeType="1"/>
              </p:cNvSpPr>
              <p:nvPr/>
            </p:nvSpPr>
            <p:spPr bwMode="auto">
              <a:xfrm>
                <a:off x="1491"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93" name="Line 31"/>
              <p:cNvSpPr>
                <a:spLocks noChangeShapeType="1"/>
              </p:cNvSpPr>
              <p:nvPr/>
            </p:nvSpPr>
            <p:spPr bwMode="auto">
              <a:xfrm>
                <a:off x="1491" y="3271"/>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94" name="Line 32"/>
              <p:cNvSpPr>
                <a:spLocks noChangeShapeType="1"/>
              </p:cNvSpPr>
              <p:nvPr/>
            </p:nvSpPr>
            <p:spPr bwMode="auto">
              <a:xfrm>
                <a:off x="1494"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95" name="Line 33"/>
              <p:cNvSpPr>
                <a:spLocks noChangeShapeType="1"/>
              </p:cNvSpPr>
              <p:nvPr/>
            </p:nvSpPr>
            <p:spPr bwMode="auto">
              <a:xfrm>
                <a:off x="1494" y="3271"/>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96" name="Line 34"/>
              <p:cNvSpPr>
                <a:spLocks noChangeShapeType="1"/>
              </p:cNvSpPr>
              <p:nvPr/>
            </p:nvSpPr>
            <p:spPr bwMode="auto">
              <a:xfrm>
                <a:off x="1496"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97" name="Line 35"/>
              <p:cNvSpPr>
                <a:spLocks noChangeShapeType="1"/>
              </p:cNvSpPr>
              <p:nvPr/>
            </p:nvSpPr>
            <p:spPr bwMode="auto">
              <a:xfrm>
                <a:off x="1496"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98" name="Line 36"/>
              <p:cNvSpPr>
                <a:spLocks noChangeShapeType="1"/>
              </p:cNvSpPr>
              <p:nvPr/>
            </p:nvSpPr>
            <p:spPr bwMode="auto">
              <a:xfrm>
                <a:off x="1496"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99" name="Line 37"/>
              <p:cNvSpPr>
                <a:spLocks noChangeShapeType="1"/>
              </p:cNvSpPr>
              <p:nvPr/>
            </p:nvSpPr>
            <p:spPr bwMode="auto">
              <a:xfrm>
                <a:off x="1496" y="3271"/>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00" name="Line 38"/>
              <p:cNvSpPr>
                <a:spLocks noChangeShapeType="1"/>
              </p:cNvSpPr>
              <p:nvPr/>
            </p:nvSpPr>
            <p:spPr bwMode="auto">
              <a:xfrm>
                <a:off x="1499"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01" name="Line 39"/>
              <p:cNvSpPr>
                <a:spLocks noChangeShapeType="1"/>
              </p:cNvSpPr>
              <p:nvPr/>
            </p:nvSpPr>
            <p:spPr bwMode="auto">
              <a:xfrm>
                <a:off x="1499" y="3271"/>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02" name="Line 40"/>
              <p:cNvSpPr>
                <a:spLocks noChangeShapeType="1"/>
              </p:cNvSpPr>
              <p:nvPr/>
            </p:nvSpPr>
            <p:spPr bwMode="auto">
              <a:xfrm>
                <a:off x="1504"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03" name="Line 41"/>
              <p:cNvSpPr>
                <a:spLocks noChangeShapeType="1"/>
              </p:cNvSpPr>
              <p:nvPr/>
            </p:nvSpPr>
            <p:spPr bwMode="auto">
              <a:xfrm>
                <a:off x="1504" y="3271"/>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04" name="Line 42"/>
              <p:cNvSpPr>
                <a:spLocks noChangeShapeType="1"/>
              </p:cNvSpPr>
              <p:nvPr/>
            </p:nvSpPr>
            <p:spPr bwMode="auto">
              <a:xfrm>
                <a:off x="1506"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05" name="Line 43"/>
              <p:cNvSpPr>
                <a:spLocks noChangeShapeType="1"/>
              </p:cNvSpPr>
              <p:nvPr/>
            </p:nvSpPr>
            <p:spPr bwMode="auto">
              <a:xfrm>
                <a:off x="1506" y="3271"/>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06" name="Line 44"/>
              <p:cNvSpPr>
                <a:spLocks noChangeShapeType="1"/>
              </p:cNvSpPr>
              <p:nvPr/>
            </p:nvSpPr>
            <p:spPr bwMode="auto">
              <a:xfrm>
                <a:off x="1509"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07" name="Line 45"/>
              <p:cNvSpPr>
                <a:spLocks noChangeShapeType="1"/>
              </p:cNvSpPr>
              <p:nvPr/>
            </p:nvSpPr>
            <p:spPr bwMode="auto">
              <a:xfrm>
                <a:off x="1509" y="3271"/>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08" name="Line 46"/>
              <p:cNvSpPr>
                <a:spLocks noChangeShapeType="1"/>
              </p:cNvSpPr>
              <p:nvPr/>
            </p:nvSpPr>
            <p:spPr bwMode="auto">
              <a:xfrm>
                <a:off x="1511"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09" name="Line 47"/>
              <p:cNvSpPr>
                <a:spLocks noChangeShapeType="1"/>
              </p:cNvSpPr>
              <p:nvPr/>
            </p:nvSpPr>
            <p:spPr bwMode="auto">
              <a:xfrm>
                <a:off x="1511" y="3271"/>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10" name="Line 48"/>
              <p:cNvSpPr>
                <a:spLocks noChangeShapeType="1"/>
              </p:cNvSpPr>
              <p:nvPr/>
            </p:nvSpPr>
            <p:spPr bwMode="auto">
              <a:xfrm>
                <a:off x="1514"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11" name="Line 49"/>
              <p:cNvSpPr>
                <a:spLocks noChangeShapeType="1"/>
              </p:cNvSpPr>
              <p:nvPr/>
            </p:nvSpPr>
            <p:spPr bwMode="auto">
              <a:xfrm>
                <a:off x="1514" y="3271"/>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12" name="Line 50"/>
              <p:cNvSpPr>
                <a:spLocks noChangeShapeType="1"/>
              </p:cNvSpPr>
              <p:nvPr/>
            </p:nvSpPr>
            <p:spPr bwMode="auto">
              <a:xfrm>
                <a:off x="1519"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13" name="Line 51"/>
              <p:cNvSpPr>
                <a:spLocks noChangeShapeType="1"/>
              </p:cNvSpPr>
              <p:nvPr/>
            </p:nvSpPr>
            <p:spPr bwMode="auto">
              <a:xfrm>
                <a:off x="1519" y="3271"/>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14" name="Line 52"/>
              <p:cNvSpPr>
                <a:spLocks noChangeShapeType="1"/>
              </p:cNvSpPr>
              <p:nvPr/>
            </p:nvSpPr>
            <p:spPr bwMode="auto">
              <a:xfrm>
                <a:off x="1521"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15" name="Line 53"/>
              <p:cNvSpPr>
                <a:spLocks noChangeShapeType="1"/>
              </p:cNvSpPr>
              <p:nvPr/>
            </p:nvSpPr>
            <p:spPr bwMode="auto">
              <a:xfrm>
                <a:off x="1521" y="3271"/>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16" name="Line 54"/>
              <p:cNvSpPr>
                <a:spLocks noChangeShapeType="1"/>
              </p:cNvSpPr>
              <p:nvPr/>
            </p:nvSpPr>
            <p:spPr bwMode="auto">
              <a:xfrm>
                <a:off x="1524"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17" name="Line 55"/>
              <p:cNvSpPr>
                <a:spLocks noChangeShapeType="1"/>
              </p:cNvSpPr>
              <p:nvPr/>
            </p:nvSpPr>
            <p:spPr bwMode="auto">
              <a:xfrm>
                <a:off x="1524" y="3271"/>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18" name="Line 56"/>
              <p:cNvSpPr>
                <a:spLocks noChangeShapeType="1"/>
              </p:cNvSpPr>
              <p:nvPr/>
            </p:nvSpPr>
            <p:spPr bwMode="auto">
              <a:xfrm>
                <a:off x="1526"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19" name="Line 57"/>
              <p:cNvSpPr>
                <a:spLocks noChangeShapeType="1"/>
              </p:cNvSpPr>
              <p:nvPr/>
            </p:nvSpPr>
            <p:spPr bwMode="auto">
              <a:xfrm>
                <a:off x="1526" y="3271"/>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20" name="Line 58"/>
              <p:cNvSpPr>
                <a:spLocks noChangeShapeType="1"/>
              </p:cNvSpPr>
              <p:nvPr/>
            </p:nvSpPr>
            <p:spPr bwMode="auto">
              <a:xfrm>
                <a:off x="1529"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21" name="Line 59"/>
              <p:cNvSpPr>
                <a:spLocks noChangeShapeType="1"/>
              </p:cNvSpPr>
              <p:nvPr/>
            </p:nvSpPr>
            <p:spPr bwMode="auto">
              <a:xfrm>
                <a:off x="1529" y="3271"/>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22" name="Line 60"/>
              <p:cNvSpPr>
                <a:spLocks noChangeShapeType="1"/>
              </p:cNvSpPr>
              <p:nvPr/>
            </p:nvSpPr>
            <p:spPr bwMode="auto">
              <a:xfrm>
                <a:off x="1531"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23" name="Line 61"/>
              <p:cNvSpPr>
                <a:spLocks noChangeShapeType="1"/>
              </p:cNvSpPr>
              <p:nvPr/>
            </p:nvSpPr>
            <p:spPr bwMode="auto">
              <a:xfrm>
                <a:off x="1531" y="3271"/>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24" name="Line 62"/>
              <p:cNvSpPr>
                <a:spLocks noChangeShapeType="1"/>
              </p:cNvSpPr>
              <p:nvPr/>
            </p:nvSpPr>
            <p:spPr bwMode="auto">
              <a:xfrm>
                <a:off x="1534"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25" name="Line 63"/>
              <p:cNvSpPr>
                <a:spLocks noChangeShapeType="1"/>
              </p:cNvSpPr>
              <p:nvPr/>
            </p:nvSpPr>
            <p:spPr bwMode="auto">
              <a:xfrm>
                <a:off x="1534" y="3271"/>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26" name="Line 64"/>
              <p:cNvSpPr>
                <a:spLocks noChangeShapeType="1"/>
              </p:cNvSpPr>
              <p:nvPr/>
            </p:nvSpPr>
            <p:spPr bwMode="auto">
              <a:xfrm>
                <a:off x="1536"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27" name="Line 65"/>
              <p:cNvSpPr>
                <a:spLocks noChangeShapeType="1"/>
              </p:cNvSpPr>
              <p:nvPr/>
            </p:nvSpPr>
            <p:spPr bwMode="auto">
              <a:xfrm>
                <a:off x="1536" y="3271"/>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28" name="Line 66"/>
              <p:cNvSpPr>
                <a:spLocks noChangeShapeType="1"/>
              </p:cNvSpPr>
              <p:nvPr/>
            </p:nvSpPr>
            <p:spPr bwMode="auto">
              <a:xfrm>
                <a:off x="1539" y="3271"/>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29" name="Line 67"/>
              <p:cNvSpPr>
                <a:spLocks noChangeShapeType="1"/>
              </p:cNvSpPr>
              <p:nvPr/>
            </p:nvSpPr>
            <p:spPr bwMode="auto">
              <a:xfrm>
                <a:off x="1539" y="3271"/>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30" name="Line 68"/>
              <p:cNvSpPr>
                <a:spLocks noChangeShapeType="1"/>
              </p:cNvSpPr>
              <p:nvPr/>
            </p:nvSpPr>
            <p:spPr bwMode="auto">
              <a:xfrm flipV="1">
                <a:off x="1541" y="3263"/>
                <a:ext cx="1"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31" name="Line 69"/>
              <p:cNvSpPr>
                <a:spLocks noChangeShapeType="1"/>
              </p:cNvSpPr>
              <p:nvPr/>
            </p:nvSpPr>
            <p:spPr bwMode="auto">
              <a:xfrm>
                <a:off x="1544" y="3238"/>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32" name="Line 70"/>
              <p:cNvSpPr>
                <a:spLocks noChangeShapeType="1"/>
              </p:cNvSpPr>
              <p:nvPr/>
            </p:nvSpPr>
            <p:spPr bwMode="auto">
              <a:xfrm>
                <a:off x="1546" y="3238"/>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33" name="Line 71"/>
              <p:cNvSpPr>
                <a:spLocks noChangeShapeType="1"/>
              </p:cNvSpPr>
              <p:nvPr/>
            </p:nvSpPr>
            <p:spPr bwMode="auto">
              <a:xfrm>
                <a:off x="1546" y="3238"/>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34" name="Line 72"/>
              <p:cNvSpPr>
                <a:spLocks noChangeShapeType="1"/>
              </p:cNvSpPr>
              <p:nvPr/>
            </p:nvSpPr>
            <p:spPr bwMode="auto">
              <a:xfrm>
                <a:off x="1549" y="3238"/>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35" name="Line 73"/>
              <p:cNvSpPr>
                <a:spLocks noChangeShapeType="1"/>
              </p:cNvSpPr>
              <p:nvPr/>
            </p:nvSpPr>
            <p:spPr bwMode="auto">
              <a:xfrm>
                <a:off x="1549" y="3238"/>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36" name="Line 74"/>
              <p:cNvSpPr>
                <a:spLocks noChangeShapeType="1"/>
              </p:cNvSpPr>
              <p:nvPr/>
            </p:nvSpPr>
            <p:spPr bwMode="auto">
              <a:xfrm>
                <a:off x="1551" y="3238"/>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37" name="Line 75"/>
              <p:cNvSpPr>
                <a:spLocks noChangeShapeType="1"/>
              </p:cNvSpPr>
              <p:nvPr/>
            </p:nvSpPr>
            <p:spPr bwMode="auto">
              <a:xfrm>
                <a:off x="1551" y="3238"/>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38" name="Line 76"/>
              <p:cNvSpPr>
                <a:spLocks noChangeShapeType="1"/>
              </p:cNvSpPr>
              <p:nvPr/>
            </p:nvSpPr>
            <p:spPr bwMode="auto">
              <a:xfrm>
                <a:off x="1554" y="3238"/>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39" name="Line 77"/>
              <p:cNvSpPr>
                <a:spLocks noChangeShapeType="1"/>
              </p:cNvSpPr>
              <p:nvPr/>
            </p:nvSpPr>
            <p:spPr bwMode="auto">
              <a:xfrm>
                <a:off x="1554" y="3238"/>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40" name="Line 78"/>
              <p:cNvSpPr>
                <a:spLocks noChangeShapeType="1"/>
              </p:cNvSpPr>
              <p:nvPr/>
            </p:nvSpPr>
            <p:spPr bwMode="auto">
              <a:xfrm flipV="1">
                <a:off x="1556" y="3230"/>
                <a:ext cx="1"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41" name="Line 79"/>
              <p:cNvSpPr>
                <a:spLocks noChangeShapeType="1"/>
              </p:cNvSpPr>
              <p:nvPr/>
            </p:nvSpPr>
            <p:spPr bwMode="auto">
              <a:xfrm>
                <a:off x="1556" y="323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42" name="Line 80"/>
              <p:cNvSpPr>
                <a:spLocks noChangeShapeType="1"/>
              </p:cNvSpPr>
              <p:nvPr/>
            </p:nvSpPr>
            <p:spPr bwMode="auto">
              <a:xfrm>
                <a:off x="1559" y="323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43" name="Line 81"/>
              <p:cNvSpPr>
                <a:spLocks noChangeShapeType="1"/>
              </p:cNvSpPr>
              <p:nvPr/>
            </p:nvSpPr>
            <p:spPr bwMode="auto">
              <a:xfrm>
                <a:off x="1559" y="323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44" name="Line 82"/>
              <p:cNvSpPr>
                <a:spLocks noChangeShapeType="1"/>
              </p:cNvSpPr>
              <p:nvPr/>
            </p:nvSpPr>
            <p:spPr bwMode="auto">
              <a:xfrm flipV="1">
                <a:off x="1562" y="3225"/>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45" name="Line 83"/>
              <p:cNvSpPr>
                <a:spLocks noChangeShapeType="1"/>
              </p:cNvSpPr>
              <p:nvPr/>
            </p:nvSpPr>
            <p:spPr bwMode="auto">
              <a:xfrm>
                <a:off x="1562" y="322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46" name="Line 84"/>
              <p:cNvSpPr>
                <a:spLocks noChangeShapeType="1"/>
              </p:cNvSpPr>
              <p:nvPr/>
            </p:nvSpPr>
            <p:spPr bwMode="auto">
              <a:xfrm>
                <a:off x="1564" y="32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47" name="Line 85"/>
              <p:cNvSpPr>
                <a:spLocks noChangeShapeType="1"/>
              </p:cNvSpPr>
              <p:nvPr/>
            </p:nvSpPr>
            <p:spPr bwMode="auto">
              <a:xfrm>
                <a:off x="1564" y="322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48" name="Line 86"/>
              <p:cNvSpPr>
                <a:spLocks noChangeShapeType="1"/>
              </p:cNvSpPr>
              <p:nvPr/>
            </p:nvSpPr>
            <p:spPr bwMode="auto">
              <a:xfrm flipV="1">
                <a:off x="1567" y="3223"/>
                <a:ext cx="1"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49" name="Line 87"/>
              <p:cNvSpPr>
                <a:spLocks noChangeShapeType="1"/>
              </p:cNvSpPr>
              <p:nvPr/>
            </p:nvSpPr>
            <p:spPr bwMode="auto">
              <a:xfrm>
                <a:off x="1567" y="3223"/>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50" name="Line 88"/>
              <p:cNvSpPr>
                <a:spLocks noChangeShapeType="1"/>
              </p:cNvSpPr>
              <p:nvPr/>
            </p:nvSpPr>
            <p:spPr bwMode="auto">
              <a:xfrm>
                <a:off x="1569" y="3223"/>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51" name="Line 89"/>
              <p:cNvSpPr>
                <a:spLocks noChangeShapeType="1"/>
              </p:cNvSpPr>
              <p:nvPr/>
            </p:nvSpPr>
            <p:spPr bwMode="auto">
              <a:xfrm>
                <a:off x="1569" y="3223"/>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52" name="Line 90"/>
              <p:cNvSpPr>
                <a:spLocks noChangeShapeType="1"/>
              </p:cNvSpPr>
              <p:nvPr/>
            </p:nvSpPr>
            <p:spPr bwMode="auto">
              <a:xfrm flipV="1">
                <a:off x="1572" y="3218"/>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53" name="Line 91"/>
              <p:cNvSpPr>
                <a:spLocks noChangeShapeType="1"/>
              </p:cNvSpPr>
              <p:nvPr/>
            </p:nvSpPr>
            <p:spPr bwMode="auto">
              <a:xfrm>
                <a:off x="1572" y="3218"/>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54" name="Line 92"/>
              <p:cNvSpPr>
                <a:spLocks noChangeShapeType="1"/>
              </p:cNvSpPr>
              <p:nvPr/>
            </p:nvSpPr>
            <p:spPr bwMode="auto">
              <a:xfrm flipV="1">
                <a:off x="1574" y="3215"/>
                <a:ext cx="1" cy="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55" name="Line 93"/>
              <p:cNvSpPr>
                <a:spLocks noChangeShapeType="1"/>
              </p:cNvSpPr>
              <p:nvPr/>
            </p:nvSpPr>
            <p:spPr bwMode="auto">
              <a:xfrm>
                <a:off x="1574" y="321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56" name="Line 94"/>
              <p:cNvSpPr>
                <a:spLocks noChangeShapeType="1"/>
              </p:cNvSpPr>
              <p:nvPr/>
            </p:nvSpPr>
            <p:spPr bwMode="auto">
              <a:xfrm flipV="1">
                <a:off x="1577" y="3213"/>
                <a:ext cx="1"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57" name="Line 95"/>
              <p:cNvSpPr>
                <a:spLocks noChangeShapeType="1"/>
              </p:cNvSpPr>
              <p:nvPr/>
            </p:nvSpPr>
            <p:spPr bwMode="auto">
              <a:xfrm>
                <a:off x="1577" y="3213"/>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58" name="Line 96"/>
              <p:cNvSpPr>
                <a:spLocks noChangeShapeType="1"/>
              </p:cNvSpPr>
              <p:nvPr/>
            </p:nvSpPr>
            <p:spPr bwMode="auto">
              <a:xfrm>
                <a:off x="1594" y="3198"/>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59" name="Line 97"/>
              <p:cNvSpPr>
                <a:spLocks noChangeShapeType="1"/>
              </p:cNvSpPr>
              <p:nvPr/>
            </p:nvSpPr>
            <p:spPr bwMode="auto">
              <a:xfrm>
                <a:off x="1594" y="3198"/>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60" name="Line 98"/>
              <p:cNvSpPr>
                <a:spLocks noChangeShapeType="1"/>
              </p:cNvSpPr>
              <p:nvPr/>
            </p:nvSpPr>
            <p:spPr bwMode="auto">
              <a:xfrm flipV="1">
                <a:off x="1597" y="3193"/>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61" name="Line 99"/>
              <p:cNvSpPr>
                <a:spLocks noChangeShapeType="1"/>
              </p:cNvSpPr>
              <p:nvPr/>
            </p:nvSpPr>
            <p:spPr bwMode="auto">
              <a:xfrm>
                <a:off x="1597" y="3193"/>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62" name="Line 100"/>
              <p:cNvSpPr>
                <a:spLocks noChangeShapeType="1"/>
              </p:cNvSpPr>
              <p:nvPr/>
            </p:nvSpPr>
            <p:spPr bwMode="auto">
              <a:xfrm flipV="1">
                <a:off x="1599" y="3190"/>
                <a:ext cx="1" cy="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63" name="Line 101"/>
              <p:cNvSpPr>
                <a:spLocks noChangeShapeType="1"/>
              </p:cNvSpPr>
              <p:nvPr/>
            </p:nvSpPr>
            <p:spPr bwMode="auto">
              <a:xfrm>
                <a:off x="1599" y="319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64" name="Line 102"/>
              <p:cNvSpPr>
                <a:spLocks noChangeShapeType="1"/>
              </p:cNvSpPr>
              <p:nvPr/>
            </p:nvSpPr>
            <p:spPr bwMode="auto">
              <a:xfrm>
                <a:off x="1602" y="319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65" name="Line 103"/>
              <p:cNvSpPr>
                <a:spLocks noChangeShapeType="1"/>
              </p:cNvSpPr>
              <p:nvPr/>
            </p:nvSpPr>
            <p:spPr bwMode="auto">
              <a:xfrm>
                <a:off x="1602" y="319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66" name="Line 104"/>
              <p:cNvSpPr>
                <a:spLocks noChangeShapeType="1"/>
              </p:cNvSpPr>
              <p:nvPr/>
            </p:nvSpPr>
            <p:spPr bwMode="auto">
              <a:xfrm flipV="1">
                <a:off x="1604" y="3185"/>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67" name="Line 105"/>
              <p:cNvSpPr>
                <a:spLocks noChangeShapeType="1"/>
              </p:cNvSpPr>
              <p:nvPr/>
            </p:nvSpPr>
            <p:spPr bwMode="auto">
              <a:xfrm>
                <a:off x="1604" y="318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68" name="Line 106"/>
              <p:cNvSpPr>
                <a:spLocks noChangeShapeType="1"/>
              </p:cNvSpPr>
              <p:nvPr/>
            </p:nvSpPr>
            <p:spPr bwMode="auto">
              <a:xfrm>
                <a:off x="1607" y="318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69" name="Line 107"/>
              <p:cNvSpPr>
                <a:spLocks noChangeShapeType="1"/>
              </p:cNvSpPr>
              <p:nvPr/>
            </p:nvSpPr>
            <p:spPr bwMode="auto">
              <a:xfrm>
                <a:off x="1607" y="318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70" name="Line 108"/>
              <p:cNvSpPr>
                <a:spLocks noChangeShapeType="1"/>
              </p:cNvSpPr>
              <p:nvPr/>
            </p:nvSpPr>
            <p:spPr bwMode="auto">
              <a:xfrm>
                <a:off x="1609" y="318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71" name="Line 109"/>
              <p:cNvSpPr>
                <a:spLocks noChangeShapeType="1"/>
              </p:cNvSpPr>
              <p:nvPr/>
            </p:nvSpPr>
            <p:spPr bwMode="auto">
              <a:xfrm>
                <a:off x="1609" y="318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72" name="Line 110"/>
              <p:cNvSpPr>
                <a:spLocks noChangeShapeType="1"/>
              </p:cNvSpPr>
              <p:nvPr/>
            </p:nvSpPr>
            <p:spPr bwMode="auto">
              <a:xfrm>
                <a:off x="1612" y="318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73" name="Line 111"/>
              <p:cNvSpPr>
                <a:spLocks noChangeShapeType="1"/>
              </p:cNvSpPr>
              <p:nvPr/>
            </p:nvSpPr>
            <p:spPr bwMode="auto">
              <a:xfrm>
                <a:off x="1612" y="318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74" name="Line 112"/>
              <p:cNvSpPr>
                <a:spLocks noChangeShapeType="1"/>
              </p:cNvSpPr>
              <p:nvPr/>
            </p:nvSpPr>
            <p:spPr bwMode="auto">
              <a:xfrm>
                <a:off x="1614" y="318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75" name="Line 113"/>
              <p:cNvSpPr>
                <a:spLocks noChangeShapeType="1"/>
              </p:cNvSpPr>
              <p:nvPr/>
            </p:nvSpPr>
            <p:spPr bwMode="auto">
              <a:xfrm>
                <a:off x="1614" y="318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76" name="Line 114"/>
              <p:cNvSpPr>
                <a:spLocks noChangeShapeType="1"/>
              </p:cNvSpPr>
              <p:nvPr/>
            </p:nvSpPr>
            <p:spPr bwMode="auto">
              <a:xfrm flipV="1">
                <a:off x="1617" y="3183"/>
                <a:ext cx="1"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77" name="Line 115"/>
              <p:cNvSpPr>
                <a:spLocks noChangeShapeType="1"/>
              </p:cNvSpPr>
              <p:nvPr/>
            </p:nvSpPr>
            <p:spPr bwMode="auto">
              <a:xfrm>
                <a:off x="1617" y="3183"/>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78" name="Line 116"/>
              <p:cNvSpPr>
                <a:spLocks noChangeShapeType="1"/>
              </p:cNvSpPr>
              <p:nvPr/>
            </p:nvSpPr>
            <p:spPr bwMode="auto">
              <a:xfrm>
                <a:off x="1619" y="3183"/>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79" name="Line 117"/>
              <p:cNvSpPr>
                <a:spLocks noChangeShapeType="1"/>
              </p:cNvSpPr>
              <p:nvPr/>
            </p:nvSpPr>
            <p:spPr bwMode="auto">
              <a:xfrm>
                <a:off x="1619" y="3183"/>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80" name="Line 118"/>
              <p:cNvSpPr>
                <a:spLocks noChangeShapeType="1"/>
              </p:cNvSpPr>
              <p:nvPr/>
            </p:nvSpPr>
            <p:spPr bwMode="auto">
              <a:xfrm>
                <a:off x="1622" y="3183"/>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81" name="Line 119"/>
              <p:cNvSpPr>
                <a:spLocks noChangeShapeType="1"/>
              </p:cNvSpPr>
              <p:nvPr/>
            </p:nvSpPr>
            <p:spPr bwMode="auto">
              <a:xfrm>
                <a:off x="1622" y="3183"/>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82" name="Line 120"/>
              <p:cNvSpPr>
                <a:spLocks noChangeShapeType="1"/>
              </p:cNvSpPr>
              <p:nvPr/>
            </p:nvSpPr>
            <p:spPr bwMode="auto">
              <a:xfrm>
                <a:off x="1624" y="3183"/>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83" name="Line 121"/>
              <p:cNvSpPr>
                <a:spLocks noChangeShapeType="1"/>
              </p:cNvSpPr>
              <p:nvPr/>
            </p:nvSpPr>
            <p:spPr bwMode="auto">
              <a:xfrm>
                <a:off x="1624" y="3183"/>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84" name="Line 122"/>
              <p:cNvSpPr>
                <a:spLocks noChangeShapeType="1"/>
              </p:cNvSpPr>
              <p:nvPr/>
            </p:nvSpPr>
            <p:spPr bwMode="auto">
              <a:xfrm>
                <a:off x="1627" y="3183"/>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85" name="Line 123"/>
              <p:cNvSpPr>
                <a:spLocks noChangeShapeType="1"/>
              </p:cNvSpPr>
              <p:nvPr/>
            </p:nvSpPr>
            <p:spPr bwMode="auto">
              <a:xfrm>
                <a:off x="1627" y="3183"/>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86" name="Line 124"/>
              <p:cNvSpPr>
                <a:spLocks noChangeShapeType="1"/>
              </p:cNvSpPr>
              <p:nvPr/>
            </p:nvSpPr>
            <p:spPr bwMode="auto">
              <a:xfrm>
                <a:off x="1629" y="3183"/>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87" name="Line 125"/>
              <p:cNvSpPr>
                <a:spLocks noChangeShapeType="1"/>
              </p:cNvSpPr>
              <p:nvPr/>
            </p:nvSpPr>
            <p:spPr bwMode="auto">
              <a:xfrm>
                <a:off x="1629" y="3183"/>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88" name="Line 126"/>
              <p:cNvSpPr>
                <a:spLocks noChangeShapeType="1"/>
              </p:cNvSpPr>
              <p:nvPr/>
            </p:nvSpPr>
            <p:spPr bwMode="auto">
              <a:xfrm>
                <a:off x="1634" y="3183"/>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89" name="Line 127"/>
              <p:cNvSpPr>
                <a:spLocks noChangeShapeType="1"/>
              </p:cNvSpPr>
              <p:nvPr/>
            </p:nvSpPr>
            <p:spPr bwMode="auto">
              <a:xfrm>
                <a:off x="1634" y="3183"/>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90" name="Line 128"/>
              <p:cNvSpPr>
                <a:spLocks noChangeShapeType="1"/>
              </p:cNvSpPr>
              <p:nvPr/>
            </p:nvSpPr>
            <p:spPr bwMode="auto">
              <a:xfrm flipV="1">
                <a:off x="1637" y="3178"/>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91" name="Line 129"/>
              <p:cNvSpPr>
                <a:spLocks noChangeShapeType="1"/>
              </p:cNvSpPr>
              <p:nvPr/>
            </p:nvSpPr>
            <p:spPr bwMode="auto">
              <a:xfrm>
                <a:off x="1657" y="317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92" name="Line 130"/>
              <p:cNvSpPr>
                <a:spLocks noChangeShapeType="1"/>
              </p:cNvSpPr>
              <p:nvPr/>
            </p:nvSpPr>
            <p:spPr bwMode="auto">
              <a:xfrm>
                <a:off x="1660" y="317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93" name="Line 131"/>
              <p:cNvSpPr>
                <a:spLocks noChangeShapeType="1"/>
              </p:cNvSpPr>
              <p:nvPr/>
            </p:nvSpPr>
            <p:spPr bwMode="auto">
              <a:xfrm>
                <a:off x="1660" y="317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94" name="Line 132"/>
              <p:cNvSpPr>
                <a:spLocks noChangeShapeType="1"/>
              </p:cNvSpPr>
              <p:nvPr/>
            </p:nvSpPr>
            <p:spPr bwMode="auto">
              <a:xfrm>
                <a:off x="1662" y="317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95" name="Line 133"/>
              <p:cNvSpPr>
                <a:spLocks noChangeShapeType="1"/>
              </p:cNvSpPr>
              <p:nvPr/>
            </p:nvSpPr>
            <p:spPr bwMode="auto">
              <a:xfrm>
                <a:off x="1662" y="317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96" name="Line 134"/>
              <p:cNvSpPr>
                <a:spLocks noChangeShapeType="1"/>
              </p:cNvSpPr>
              <p:nvPr/>
            </p:nvSpPr>
            <p:spPr bwMode="auto">
              <a:xfrm flipV="1">
                <a:off x="1665" y="3165"/>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97" name="Line 135"/>
              <p:cNvSpPr>
                <a:spLocks noChangeShapeType="1"/>
              </p:cNvSpPr>
              <p:nvPr/>
            </p:nvSpPr>
            <p:spPr bwMode="auto">
              <a:xfrm>
                <a:off x="1665" y="316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98" name="Line 136"/>
              <p:cNvSpPr>
                <a:spLocks noChangeShapeType="1"/>
              </p:cNvSpPr>
              <p:nvPr/>
            </p:nvSpPr>
            <p:spPr bwMode="auto">
              <a:xfrm>
                <a:off x="1667"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299" name="Line 137"/>
              <p:cNvSpPr>
                <a:spLocks noChangeShapeType="1"/>
              </p:cNvSpPr>
              <p:nvPr/>
            </p:nvSpPr>
            <p:spPr bwMode="auto">
              <a:xfrm>
                <a:off x="1667" y="316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00" name="Line 138"/>
              <p:cNvSpPr>
                <a:spLocks noChangeShapeType="1"/>
              </p:cNvSpPr>
              <p:nvPr/>
            </p:nvSpPr>
            <p:spPr bwMode="auto">
              <a:xfrm>
                <a:off x="1670"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01" name="Line 139"/>
              <p:cNvSpPr>
                <a:spLocks noChangeShapeType="1"/>
              </p:cNvSpPr>
              <p:nvPr/>
            </p:nvSpPr>
            <p:spPr bwMode="auto">
              <a:xfrm>
                <a:off x="1670" y="316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02" name="Line 140"/>
              <p:cNvSpPr>
                <a:spLocks noChangeShapeType="1"/>
              </p:cNvSpPr>
              <p:nvPr/>
            </p:nvSpPr>
            <p:spPr bwMode="auto">
              <a:xfrm>
                <a:off x="1672"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03" name="Line 141"/>
              <p:cNvSpPr>
                <a:spLocks noChangeShapeType="1"/>
              </p:cNvSpPr>
              <p:nvPr/>
            </p:nvSpPr>
            <p:spPr bwMode="auto">
              <a:xfrm>
                <a:off x="1672" y="316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04" name="Line 142"/>
              <p:cNvSpPr>
                <a:spLocks noChangeShapeType="1"/>
              </p:cNvSpPr>
              <p:nvPr/>
            </p:nvSpPr>
            <p:spPr bwMode="auto">
              <a:xfrm>
                <a:off x="1675"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05" name="Line 143"/>
              <p:cNvSpPr>
                <a:spLocks noChangeShapeType="1"/>
              </p:cNvSpPr>
              <p:nvPr/>
            </p:nvSpPr>
            <p:spPr bwMode="auto">
              <a:xfrm>
                <a:off x="1675" y="316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06" name="Line 144"/>
              <p:cNvSpPr>
                <a:spLocks noChangeShapeType="1"/>
              </p:cNvSpPr>
              <p:nvPr/>
            </p:nvSpPr>
            <p:spPr bwMode="auto">
              <a:xfrm>
                <a:off x="1677"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07" name="Line 145"/>
              <p:cNvSpPr>
                <a:spLocks noChangeShapeType="1"/>
              </p:cNvSpPr>
              <p:nvPr/>
            </p:nvSpPr>
            <p:spPr bwMode="auto">
              <a:xfrm>
                <a:off x="1677" y="316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08" name="Line 146"/>
              <p:cNvSpPr>
                <a:spLocks noChangeShapeType="1"/>
              </p:cNvSpPr>
              <p:nvPr/>
            </p:nvSpPr>
            <p:spPr bwMode="auto">
              <a:xfrm>
                <a:off x="1680"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09" name="Line 147"/>
              <p:cNvSpPr>
                <a:spLocks noChangeShapeType="1"/>
              </p:cNvSpPr>
              <p:nvPr/>
            </p:nvSpPr>
            <p:spPr bwMode="auto">
              <a:xfrm>
                <a:off x="1680" y="316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10" name="Line 148"/>
              <p:cNvSpPr>
                <a:spLocks noChangeShapeType="1"/>
              </p:cNvSpPr>
              <p:nvPr/>
            </p:nvSpPr>
            <p:spPr bwMode="auto">
              <a:xfrm>
                <a:off x="1682"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11" name="Line 149"/>
              <p:cNvSpPr>
                <a:spLocks noChangeShapeType="1"/>
              </p:cNvSpPr>
              <p:nvPr/>
            </p:nvSpPr>
            <p:spPr bwMode="auto">
              <a:xfrm>
                <a:off x="1682" y="316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12" name="Line 150"/>
              <p:cNvSpPr>
                <a:spLocks noChangeShapeType="1"/>
              </p:cNvSpPr>
              <p:nvPr/>
            </p:nvSpPr>
            <p:spPr bwMode="auto">
              <a:xfrm>
                <a:off x="1685"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13" name="Line 151"/>
              <p:cNvSpPr>
                <a:spLocks noChangeShapeType="1"/>
              </p:cNvSpPr>
              <p:nvPr/>
            </p:nvSpPr>
            <p:spPr bwMode="auto">
              <a:xfrm>
                <a:off x="1685" y="316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14" name="Line 152"/>
              <p:cNvSpPr>
                <a:spLocks noChangeShapeType="1"/>
              </p:cNvSpPr>
              <p:nvPr/>
            </p:nvSpPr>
            <p:spPr bwMode="auto">
              <a:xfrm>
                <a:off x="1687"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15" name="Line 153"/>
              <p:cNvSpPr>
                <a:spLocks noChangeShapeType="1"/>
              </p:cNvSpPr>
              <p:nvPr/>
            </p:nvSpPr>
            <p:spPr bwMode="auto">
              <a:xfrm>
                <a:off x="1687" y="316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16" name="Line 154"/>
              <p:cNvSpPr>
                <a:spLocks noChangeShapeType="1"/>
              </p:cNvSpPr>
              <p:nvPr/>
            </p:nvSpPr>
            <p:spPr bwMode="auto">
              <a:xfrm>
                <a:off x="1690"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17" name="Line 155"/>
              <p:cNvSpPr>
                <a:spLocks noChangeShapeType="1"/>
              </p:cNvSpPr>
              <p:nvPr/>
            </p:nvSpPr>
            <p:spPr bwMode="auto">
              <a:xfrm>
                <a:off x="1690" y="316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18" name="Line 156"/>
              <p:cNvSpPr>
                <a:spLocks noChangeShapeType="1"/>
              </p:cNvSpPr>
              <p:nvPr/>
            </p:nvSpPr>
            <p:spPr bwMode="auto">
              <a:xfrm>
                <a:off x="1692"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19" name="Line 157"/>
              <p:cNvSpPr>
                <a:spLocks noChangeShapeType="1"/>
              </p:cNvSpPr>
              <p:nvPr/>
            </p:nvSpPr>
            <p:spPr bwMode="auto">
              <a:xfrm>
                <a:off x="1692" y="316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20" name="Line 158"/>
              <p:cNvSpPr>
                <a:spLocks noChangeShapeType="1"/>
              </p:cNvSpPr>
              <p:nvPr/>
            </p:nvSpPr>
            <p:spPr bwMode="auto">
              <a:xfrm>
                <a:off x="1695"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21" name="Line 159"/>
              <p:cNvSpPr>
                <a:spLocks noChangeShapeType="1"/>
              </p:cNvSpPr>
              <p:nvPr/>
            </p:nvSpPr>
            <p:spPr bwMode="auto">
              <a:xfrm>
                <a:off x="1695" y="316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22" name="Line 160"/>
              <p:cNvSpPr>
                <a:spLocks noChangeShapeType="1"/>
              </p:cNvSpPr>
              <p:nvPr/>
            </p:nvSpPr>
            <p:spPr bwMode="auto">
              <a:xfrm>
                <a:off x="1697"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23" name="Line 161"/>
              <p:cNvSpPr>
                <a:spLocks noChangeShapeType="1"/>
              </p:cNvSpPr>
              <p:nvPr/>
            </p:nvSpPr>
            <p:spPr bwMode="auto">
              <a:xfrm>
                <a:off x="1697" y="316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24" name="Line 162"/>
              <p:cNvSpPr>
                <a:spLocks noChangeShapeType="1"/>
              </p:cNvSpPr>
              <p:nvPr/>
            </p:nvSpPr>
            <p:spPr bwMode="auto">
              <a:xfrm>
                <a:off x="1700"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25" name="Line 163"/>
              <p:cNvSpPr>
                <a:spLocks noChangeShapeType="1"/>
              </p:cNvSpPr>
              <p:nvPr/>
            </p:nvSpPr>
            <p:spPr bwMode="auto">
              <a:xfrm>
                <a:off x="1700" y="316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26" name="Line 164"/>
              <p:cNvSpPr>
                <a:spLocks noChangeShapeType="1"/>
              </p:cNvSpPr>
              <p:nvPr/>
            </p:nvSpPr>
            <p:spPr bwMode="auto">
              <a:xfrm>
                <a:off x="1702" y="316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27" name="Line 165"/>
              <p:cNvSpPr>
                <a:spLocks noChangeShapeType="1"/>
              </p:cNvSpPr>
              <p:nvPr/>
            </p:nvSpPr>
            <p:spPr bwMode="auto">
              <a:xfrm>
                <a:off x="1702" y="316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28" name="Line 166"/>
              <p:cNvSpPr>
                <a:spLocks noChangeShapeType="1"/>
              </p:cNvSpPr>
              <p:nvPr/>
            </p:nvSpPr>
            <p:spPr bwMode="auto">
              <a:xfrm flipV="1">
                <a:off x="1705" y="3162"/>
                <a:ext cx="1" cy="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29" name="Line 167"/>
              <p:cNvSpPr>
                <a:spLocks noChangeShapeType="1"/>
              </p:cNvSpPr>
              <p:nvPr/>
            </p:nvSpPr>
            <p:spPr bwMode="auto">
              <a:xfrm>
                <a:off x="1705" y="316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30" name="Line 168"/>
              <p:cNvSpPr>
                <a:spLocks noChangeShapeType="1"/>
              </p:cNvSpPr>
              <p:nvPr/>
            </p:nvSpPr>
            <p:spPr bwMode="auto">
              <a:xfrm>
                <a:off x="1707" y="316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31" name="Line 169"/>
              <p:cNvSpPr>
                <a:spLocks noChangeShapeType="1"/>
              </p:cNvSpPr>
              <p:nvPr/>
            </p:nvSpPr>
            <p:spPr bwMode="auto">
              <a:xfrm>
                <a:off x="1707" y="316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32" name="Line 170"/>
              <p:cNvSpPr>
                <a:spLocks noChangeShapeType="1"/>
              </p:cNvSpPr>
              <p:nvPr/>
            </p:nvSpPr>
            <p:spPr bwMode="auto">
              <a:xfrm>
                <a:off x="1733" y="315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33" name="Line 171"/>
              <p:cNvSpPr>
                <a:spLocks noChangeShapeType="1"/>
              </p:cNvSpPr>
              <p:nvPr/>
            </p:nvSpPr>
            <p:spPr bwMode="auto">
              <a:xfrm>
                <a:off x="1733" y="315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34" name="Line 172"/>
              <p:cNvSpPr>
                <a:spLocks noChangeShapeType="1"/>
              </p:cNvSpPr>
              <p:nvPr/>
            </p:nvSpPr>
            <p:spPr bwMode="auto">
              <a:xfrm>
                <a:off x="1733" y="315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35" name="Line 173"/>
              <p:cNvSpPr>
                <a:spLocks noChangeShapeType="1"/>
              </p:cNvSpPr>
              <p:nvPr/>
            </p:nvSpPr>
            <p:spPr bwMode="auto">
              <a:xfrm>
                <a:off x="1735" y="315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36" name="Line 174"/>
              <p:cNvSpPr>
                <a:spLocks noChangeShapeType="1"/>
              </p:cNvSpPr>
              <p:nvPr/>
            </p:nvSpPr>
            <p:spPr bwMode="auto">
              <a:xfrm>
                <a:off x="1735" y="315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37" name="Line 175"/>
              <p:cNvSpPr>
                <a:spLocks noChangeShapeType="1"/>
              </p:cNvSpPr>
              <p:nvPr/>
            </p:nvSpPr>
            <p:spPr bwMode="auto">
              <a:xfrm>
                <a:off x="1738" y="315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38" name="Line 176"/>
              <p:cNvSpPr>
                <a:spLocks noChangeShapeType="1"/>
              </p:cNvSpPr>
              <p:nvPr/>
            </p:nvSpPr>
            <p:spPr bwMode="auto">
              <a:xfrm>
                <a:off x="1738" y="315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39" name="Line 177"/>
              <p:cNvSpPr>
                <a:spLocks noChangeShapeType="1"/>
              </p:cNvSpPr>
              <p:nvPr/>
            </p:nvSpPr>
            <p:spPr bwMode="auto">
              <a:xfrm flipV="1">
                <a:off x="1740" y="3150"/>
                <a:ext cx="1" cy="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40" name="Line 178"/>
              <p:cNvSpPr>
                <a:spLocks noChangeShapeType="1"/>
              </p:cNvSpPr>
              <p:nvPr/>
            </p:nvSpPr>
            <p:spPr bwMode="auto">
              <a:xfrm>
                <a:off x="1740" y="315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41" name="Line 179"/>
              <p:cNvSpPr>
                <a:spLocks noChangeShapeType="1"/>
              </p:cNvSpPr>
              <p:nvPr/>
            </p:nvSpPr>
            <p:spPr bwMode="auto">
              <a:xfrm>
                <a:off x="1743" y="315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42" name="Line 180"/>
              <p:cNvSpPr>
                <a:spLocks noChangeShapeType="1"/>
              </p:cNvSpPr>
              <p:nvPr/>
            </p:nvSpPr>
            <p:spPr bwMode="auto">
              <a:xfrm>
                <a:off x="1743" y="3150"/>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43" name="Line 181"/>
              <p:cNvSpPr>
                <a:spLocks noChangeShapeType="1"/>
              </p:cNvSpPr>
              <p:nvPr/>
            </p:nvSpPr>
            <p:spPr bwMode="auto">
              <a:xfrm>
                <a:off x="1748" y="315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44" name="Line 182"/>
              <p:cNvSpPr>
                <a:spLocks noChangeShapeType="1"/>
              </p:cNvSpPr>
              <p:nvPr/>
            </p:nvSpPr>
            <p:spPr bwMode="auto">
              <a:xfrm>
                <a:off x="1748" y="315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45" name="Line 183"/>
              <p:cNvSpPr>
                <a:spLocks noChangeShapeType="1"/>
              </p:cNvSpPr>
              <p:nvPr/>
            </p:nvSpPr>
            <p:spPr bwMode="auto">
              <a:xfrm>
                <a:off x="1750" y="315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46" name="Line 184"/>
              <p:cNvSpPr>
                <a:spLocks noChangeShapeType="1"/>
              </p:cNvSpPr>
              <p:nvPr/>
            </p:nvSpPr>
            <p:spPr bwMode="auto">
              <a:xfrm>
                <a:off x="1750" y="315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47" name="Line 185"/>
              <p:cNvSpPr>
                <a:spLocks noChangeShapeType="1"/>
              </p:cNvSpPr>
              <p:nvPr/>
            </p:nvSpPr>
            <p:spPr bwMode="auto">
              <a:xfrm>
                <a:off x="1753" y="315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48" name="Line 186"/>
              <p:cNvSpPr>
                <a:spLocks noChangeShapeType="1"/>
              </p:cNvSpPr>
              <p:nvPr/>
            </p:nvSpPr>
            <p:spPr bwMode="auto">
              <a:xfrm>
                <a:off x="1753" y="315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49" name="Line 187"/>
              <p:cNvSpPr>
                <a:spLocks noChangeShapeType="1"/>
              </p:cNvSpPr>
              <p:nvPr/>
            </p:nvSpPr>
            <p:spPr bwMode="auto">
              <a:xfrm>
                <a:off x="1755" y="315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50" name="Line 188"/>
              <p:cNvSpPr>
                <a:spLocks noChangeShapeType="1"/>
              </p:cNvSpPr>
              <p:nvPr/>
            </p:nvSpPr>
            <p:spPr bwMode="auto">
              <a:xfrm>
                <a:off x="1755" y="315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51" name="Line 189"/>
              <p:cNvSpPr>
                <a:spLocks noChangeShapeType="1"/>
              </p:cNvSpPr>
              <p:nvPr/>
            </p:nvSpPr>
            <p:spPr bwMode="auto">
              <a:xfrm flipV="1">
                <a:off x="1758" y="3140"/>
                <a:ext cx="1"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52" name="Line 190"/>
              <p:cNvSpPr>
                <a:spLocks noChangeShapeType="1"/>
              </p:cNvSpPr>
              <p:nvPr/>
            </p:nvSpPr>
            <p:spPr bwMode="auto">
              <a:xfrm>
                <a:off x="1758" y="314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53" name="Line 191"/>
              <p:cNvSpPr>
                <a:spLocks noChangeShapeType="1"/>
              </p:cNvSpPr>
              <p:nvPr/>
            </p:nvSpPr>
            <p:spPr bwMode="auto">
              <a:xfrm>
                <a:off x="1760" y="314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54" name="Line 192"/>
              <p:cNvSpPr>
                <a:spLocks noChangeShapeType="1"/>
              </p:cNvSpPr>
              <p:nvPr/>
            </p:nvSpPr>
            <p:spPr bwMode="auto">
              <a:xfrm>
                <a:off x="1760" y="314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55" name="Line 193"/>
              <p:cNvSpPr>
                <a:spLocks noChangeShapeType="1"/>
              </p:cNvSpPr>
              <p:nvPr/>
            </p:nvSpPr>
            <p:spPr bwMode="auto">
              <a:xfrm>
                <a:off x="1763" y="314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56" name="Line 194"/>
              <p:cNvSpPr>
                <a:spLocks noChangeShapeType="1"/>
              </p:cNvSpPr>
              <p:nvPr/>
            </p:nvSpPr>
            <p:spPr bwMode="auto">
              <a:xfrm>
                <a:off x="1763" y="314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57" name="Line 195"/>
              <p:cNvSpPr>
                <a:spLocks noChangeShapeType="1"/>
              </p:cNvSpPr>
              <p:nvPr/>
            </p:nvSpPr>
            <p:spPr bwMode="auto">
              <a:xfrm>
                <a:off x="1765" y="314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58" name="Line 196"/>
              <p:cNvSpPr>
                <a:spLocks noChangeShapeType="1"/>
              </p:cNvSpPr>
              <p:nvPr/>
            </p:nvSpPr>
            <p:spPr bwMode="auto">
              <a:xfrm>
                <a:off x="1765" y="314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59" name="Line 197"/>
              <p:cNvSpPr>
                <a:spLocks noChangeShapeType="1"/>
              </p:cNvSpPr>
              <p:nvPr/>
            </p:nvSpPr>
            <p:spPr bwMode="auto">
              <a:xfrm>
                <a:off x="1768" y="314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60" name="Line 198"/>
              <p:cNvSpPr>
                <a:spLocks noChangeShapeType="1"/>
              </p:cNvSpPr>
              <p:nvPr/>
            </p:nvSpPr>
            <p:spPr bwMode="auto">
              <a:xfrm>
                <a:off x="1768" y="314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61" name="Line 199"/>
              <p:cNvSpPr>
                <a:spLocks noChangeShapeType="1"/>
              </p:cNvSpPr>
              <p:nvPr/>
            </p:nvSpPr>
            <p:spPr bwMode="auto">
              <a:xfrm>
                <a:off x="1770" y="314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62" name="Line 200"/>
              <p:cNvSpPr>
                <a:spLocks noChangeShapeType="1"/>
              </p:cNvSpPr>
              <p:nvPr/>
            </p:nvSpPr>
            <p:spPr bwMode="auto">
              <a:xfrm>
                <a:off x="1770" y="314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63" name="Line 201"/>
              <p:cNvSpPr>
                <a:spLocks noChangeShapeType="1"/>
              </p:cNvSpPr>
              <p:nvPr/>
            </p:nvSpPr>
            <p:spPr bwMode="auto">
              <a:xfrm>
                <a:off x="1773" y="314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64" name="Line 202"/>
              <p:cNvSpPr>
                <a:spLocks noChangeShapeType="1"/>
              </p:cNvSpPr>
              <p:nvPr/>
            </p:nvSpPr>
            <p:spPr bwMode="auto">
              <a:xfrm>
                <a:off x="1773" y="314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65" name="Line 203"/>
              <p:cNvSpPr>
                <a:spLocks noChangeShapeType="1"/>
              </p:cNvSpPr>
              <p:nvPr/>
            </p:nvSpPr>
            <p:spPr bwMode="auto">
              <a:xfrm>
                <a:off x="1775" y="314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66" name="Line 204"/>
              <p:cNvSpPr>
                <a:spLocks noChangeShapeType="1"/>
              </p:cNvSpPr>
              <p:nvPr/>
            </p:nvSpPr>
            <p:spPr bwMode="auto">
              <a:xfrm>
                <a:off x="1775" y="314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67" name="Line 205"/>
              <p:cNvSpPr>
                <a:spLocks noChangeShapeType="1"/>
              </p:cNvSpPr>
              <p:nvPr/>
            </p:nvSpPr>
            <p:spPr bwMode="auto">
              <a:xfrm flipV="1">
                <a:off x="1778" y="3137"/>
                <a:ext cx="1" cy="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68" name="Line 206"/>
              <p:cNvSpPr>
                <a:spLocks noChangeShapeType="1"/>
              </p:cNvSpPr>
              <p:nvPr/>
            </p:nvSpPr>
            <p:spPr bwMode="auto">
              <a:xfrm>
                <a:off x="1800" y="31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69" name="Line 207"/>
              <p:cNvSpPr>
                <a:spLocks noChangeShapeType="1"/>
              </p:cNvSpPr>
              <p:nvPr/>
            </p:nvSpPr>
            <p:spPr bwMode="auto">
              <a:xfrm>
                <a:off x="1803" y="31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70" name="Line 208"/>
              <p:cNvSpPr>
                <a:spLocks noChangeShapeType="1"/>
              </p:cNvSpPr>
              <p:nvPr/>
            </p:nvSpPr>
            <p:spPr bwMode="auto">
              <a:xfrm>
                <a:off x="1803" y="31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71" name="Line 209"/>
              <p:cNvSpPr>
                <a:spLocks noChangeShapeType="1"/>
              </p:cNvSpPr>
              <p:nvPr/>
            </p:nvSpPr>
            <p:spPr bwMode="auto">
              <a:xfrm flipV="1">
                <a:off x="1805" y="3125"/>
                <a:ext cx="1" cy="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72" name="Line 210"/>
              <p:cNvSpPr>
                <a:spLocks noChangeShapeType="1"/>
              </p:cNvSpPr>
              <p:nvPr/>
            </p:nvSpPr>
            <p:spPr bwMode="auto">
              <a:xfrm>
                <a:off x="1805" y="3125"/>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73" name="Line 211"/>
              <p:cNvSpPr>
                <a:spLocks noChangeShapeType="1"/>
              </p:cNvSpPr>
              <p:nvPr/>
            </p:nvSpPr>
            <p:spPr bwMode="auto">
              <a:xfrm>
                <a:off x="1810"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74" name="Line 212"/>
              <p:cNvSpPr>
                <a:spLocks noChangeShapeType="1"/>
              </p:cNvSpPr>
              <p:nvPr/>
            </p:nvSpPr>
            <p:spPr bwMode="auto">
              <a:xfrm>
                <a:off x="1810" y="312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75" name="Line 213"/>
              <p:cNvSpPr>
                <a:spLocks noChangeShapeType="1"/>
              </p:cNvSpPr>
              <p:nvPr/>
            </p:nvSpPr>
            <p:spPr bwMode="auto">
              <a:xfrm>
                <a:off x="1813"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76" name="Line 214"/>
              <p:cNvSpPr>
                <a:spLocks noChangeShapeType="1"/>
              </p:cNvSpPr>
              <p:nvPr/>
            </p:nvSpPr>
            <p:spPr bwMode="auto">
              <a:xfrm>
                <a:off x="1813" y="312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77" name="Line 215"/>
              <p:cNvSpPr>
                <a:spLocks noChangeShapeType="1"/>
              </p:cNvSpPr>
              <p:nvPr/>
            </p:nvSpPr>
            <p:spPr bwMode="auto">
              <a:xfrm>
                <a:off x="1816"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78" name="Line 216"/>
              <p:cNvSpPr>
                <a:spLocks noChangeShapeType="1"/>
              </p:cNvSpPr>
              <p:nvPr/>
            </p:nvSpPr>
            <p:spPr bwMode="auto">
              <a:xfrm>
                <a:off x="1816" y="312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79" name="Line 217"/>
              <p:cNvSpPr>
                <a:spLocks noChangeShapeType="1"/>
              </p:cNvSpPr>
              <p:nvPr/>
            </p:nvSpPr>
            <p:spPr bwMode="auto">
              <a:xfrm>
                <a:off x="1818"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80" name="Line 218"/>
              <p:cNvSpPr>
                <a:spLocks noChangeShapeType="1"/>
              </p:cNvSpPr>
              <p:nvPr/>
            </p:nvSpPr>
            <p:spPr bwMode="auto">
              <a:xfrm>
                <a:off x="1818" y="312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81" name="Line 219"/>
              <p:cNvSpPr>
                <a:spLocks noChangeShapeType="1"/>
              </p:cNvSpPr>
              <p:nvPr/>
            </p:nvSpPr>
            <p:spPr bwMode="auto">
              <a:xfrm>
                <a:off x="1821"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82" name="Line 220"/>
              <p:cNvSpPr>
                <a:spLocks noChangeShapeType="1"/>
              </p:cNvSpPr>
              <p:nvPr/>
            </p:nvSpPr>
            <p:spPr bwMode="auto">
              <a:xfrm>
                <a:off x="1821" y="312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383" name="Line 221"/>
              <p:cNvSpPr>
                <a:spLocks noChangeShapeType="1"/>
              </p:cNvSpPr>
              <p:nvPr/>
            </p:nvSpPr>
            <p:spPr bwMode="auto">
              <a:xfrm>
                <a:off x="1823"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grpSp>
        <p:grpSp>
          <p:nvGrpSpPr>
            <p:cNvPr id="33820" name="Group 423"/>
            <p:cNvGrpSpPr>
              <a:grpSpLocks/>
            </p:cNvGrpSpPr>
            <p:nvPr/>
          </p:nvGrpSpPr>
          <p:grpSpPr bwMode="auto">
            <a:xfrm>
              <a:off x="1823" y="3072"/>
              <a:ext cx="408" cy="54"/>
              <a:chOff x="1823" y="3072"/>
              <a:chExt cx="408" cy="54"/>
            </a:xfrm>
          </p:grpSpPr>
          <p:sp>
            <p:nvSpPr>
              <p:cNvPr id="34984" name="Line 223"/>
              <p:cNvSpPr>
                <a:spLocks noChangeShapeType="1"/>
              </p:cNvSpPr>
              <p:nvPr/>
            </p:nvSpPr>
            <p:spPr bwMode="auto">
              <a:xfrm>
                <a:off x="1823" y="312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85" name="Line 224"/>
              <p:cNvSpPr>
                <a:spLocks noChangeShapeType="1"/>
              </p:cNvSpPr>
              <p:nvPr/>
            </p:nvSpPr>
            <p:spPr bwMode="auto">
              <a:xfrm>
                <a:off x="1826"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86" name="Line 225"/>
              <p:cNvSpPr>
                <a:spLocks noChangeShapeType="1"/>
              </p:cNvSpPr>
              <p:nvPr/>
            </p:nvSpPr>
            <p:spPr bwMode="auto">
              <a:xfrm>
                <a:off x="1826" y="312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87" name="Line 226"/>
              <p:cNvSpPr>
                <a:spLocks noChangeShapeType="1"/>
              </p:cNvSpPr>
              <p:nvPr/>
            </p:nvSpPr>
            <p:spPr bwMode="auto">
              <a:xfrm>
                <a:off x="1828"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88" name="Line 227"/>
              <p:cNvSpPr>
                <a:spLocks noChangeShapeType="1"/>
              </p:cNvSpPr>
              <p:nvPr/>
            </p:nvSpPr>
            <p:spPr bwMode="auto">
              <a:xfrm>
                <a:off x="1828" y="312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89" name="Line 228"/>
              <p:cNvSpPr>
                <a:spLocks noChangeShapeType="1"/>
              </p:cNvSpPr>
              <p:nvPr/>
            </p:nvSpPr>
            <p:spPr bwMode="auto">
              <a:xfrm>
                <a:off x="1831"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90" name="Line 229"/>
              <p:cNvSpPr>
                <a:spLocks noChangeShapeType="1"/>
              </p:cNvSpPr>
              <p:nvPr/>
            </p:nvSpPr>
            <p:spPr bwMode="auto">
              <a:xfrm>
                <a:off x="1831" y="312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91" name="Line 230"/>
              <p:cNvSpPr>
                <a:spLocks noChangeShapeType="1"/>
              </p:cNvSpPr>
              <p:nvPr/>
            </p:nvSpPr>
            <p:spPr bwMode="auto">
              <a:xfrm>
                <a:off x="1833"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92" name="Line 231"/>
              <p:cNvSpPr>
                <a:spLocks noChangeShapeType="1"/>
              </p:cNvSpPr>
              <p:nvPr/>
            </p:nvSpPr>
            <p:spPr bwMode="auto">
              <a:xfrm>
                <a:off x="1833" y="312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93" name="Line 232"/>
              <p:cNvSpPr>
                <a:spLocks noChangeShapeType="1"/>
              </p:cNvSpPr>
              <p:nvPr/>
            </p:nvSpPr>
            <p:spPr bwMode="auto">
              <a:xfrm>
                <a:off x="1836"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94" name="Line 233"/>
              <p:cNvSpPr>
                <a:spLocks noChangeShapeType="1"/>
              </p:cNvSpPr>
              <p:nvPr/>
            </p:nvSpPr>
            <p:spPr bwMode="auto">
              <a:xfrm>
                <a:off x="1836" y="312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95" name="Line 234"/>
              <p:cNvSpPr>
                <a:spLocks noChangeShapeType="1"/>
              </p:cNvSpPr>
              <p:nvPr/>
            </p:nvSpPr>
            <p:spPr bwMode="auto">
              <a:xfrm>
                <a:off x="1838"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96" name="Line 235"/>
              <p:cNvSpPr>
                <a:spLocks noChangeShapeType="1"/>
              </p:cNvSpPr>
              <p:nvPr/>
            </p:nvSpPr>
            <p:spPr bwMode="auto">
              <a:xfrm>
                <a:off x="1838" y="312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97" name="Line 236"/>
              <p:cNvSpPr>
                <a:spLocks noChangeShapeType="1"/>
              </p:cNvSpPr>
              <p:nvPr/>
            </p:nvSpPr>
            <p:spPr bwMode="auto">
              <a:xfrm>
                <a:off x="1841"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98" name="Line 237"/>
              <p:cNvSpPr>
                <a:spLocks noChangeShapeType="1"/>
              </p:cNvSpPr>
              <p:nvPr/>
            </p:nvSpPr>
            <p:spPr bwMode="auto">
              <a:xfrm>
                <a:off x="1841" y="312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99" name="Line 238"/>
              <p:cNvSpPr>
                <a:spLocks noChangeShapeType="1"/>
              </p:cNvSpPr>
              <p:nvPr/>
            </p:nvSpPr>
            <p:spPr bwMode="auto">
              <a:xfrm>
                <a:off x="1843" y="312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00" name="Line 239"/>
              <p:cNvSpPr>
                <a:spLocks noChangeShapeType="1"/>
              </p:cNvSpPr>
              <p:nvPr/>
            </p:nvSpPr>
            <p:spPr bwMode="auto">
              <a:xfrm>
                <a:off x="1843" y="312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01" name="Line 240"/>
              <p:cNvSpPr>
                <a:spLocks noChangeShapeType="1"/>
              </p:cNvSpPr>
              <p:nvPr/>
            </p:nvSpPr>
            <p:spPr bwMode="auto">
              <a:xfrm flipV="1">
                <a:off x="1846" y="3120"/>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02" name="Line 241"/>
              <p:cNvSpPr>
                <a:spLocks noChangeShapeType="1"/>
              </p:cNvSpPr>
              <p:nvPr/>
            </p:nvSpPr>
            <p:spPr bwMode="auto">
              <a:xfrm>
                <a:off x="1846" y="312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03" name="Line 242"/>
              <p:cNvSpPr>
                <a:spLocks noChangeShapeType="1"/>
              </p:cNvSpPr>
              <p:nvPr/>
            </p:nvSpPr>
            <p:spPr bwMode="auto">
              <a:xfrm>
                <a:off x="1878" y="312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04" name="Line 243"/>
              <p:cNvSpPr>
                <a:spLocks noChangeShapeType="1"/>
              </p:cNvSpPr>
              <p:nvPr/>
            </p:nvSpPr>
            <p:spPr bwMode="auto">
              <a:xfrm>
                <a:off x="1881"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05" name="Line 244"/>
              <p:cNvSpPr>
                <a:spLocks noChangeShapeType="1"/>
              </p:cNvSpPr>
              <p:nvPr/>
            </p:nvSpPr>
            <p:spPr bwMode="auto">
              <a:xfrm>
                <a:off x="1881" y="312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06" name="Line 245"/>
              <p:cNvSpPr>
                <a:spLocks noChangeShapeType="1"/>
              </p:cNvSpPr>
              <p:nvPr/>
            </p:nvSpPr>
            <p:spPr bwMode="auto">
              <a:xfrm>
                <a:off x="1883"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07" name="Line 246"/>
              <p:cNvSpPr>
                <a:spLocks noChangeShapeType="1"/>
              </p:cNvSpPr>
              <p:nvPr/>
            </p:nvSpPr>
            <p:spPr bwMode="auto">
              <a:xfrm>
                <a:off x="1883" y="312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08" name="Line 247"/>
              <p:cNvSpPr>
                <a:spLocks noChangeShapeType="1"/>
              </p:cNvSpPr>
              <p:nvPr/>
            </p:nvSpPr>
            <p:spPr bwMode="auto">
              <a:xfrm>
                <a:off x="1886"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09" name="Line 248"/>
              <p:cNvSpPr>
                <a:spLocks noChangeShapeType="1"/>
              </p:cNvSpPr>
              <p:nvPr/>
            </p:nvSpPr>
            <p:spPr bwMode="auto">
              <a:xfrm>
                <a:off x="1886" y="312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10" name="Line 249"/>
              <p:cNvSpPr>
                <a:spLocks noChangeShapeType="1"/>
              </p:cNvSpPr>
              <p:nvPr/>
            </p:nvSpPr>
            <p:spPr bwMode="auto">
              <a:xfrm>
                <a:off x="1888"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11" name="Line 250"/>
              <p:cNvSpPr>
                <a:spLocks noChangeShapeType="1"/>
              </p:cNvSpPr>
              <p:nvPr/>
            </p:nvSpPr>
            <p:spPr bwMode="auto">
              <a:xfrm>
                <a:off x="1888" y="312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12" name="Line 251"/>
              <p:cNvSpPr>
                <a:spLocks noChangeShapeType="1"/>
              </p:cNvSpPr>
              <p:nvPr/>
            </p:nvSpPr>
            <p:spPr bwMode="auto">
              <a:xfrm>
                <a:off x="1891"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13" name="Line 252"/>
              <p:cNvSpPr>
                <a:spLocks noChangeShapeType="1"/>
              </p:cNvSpPr>
              <p:nvPr/>
            </p:nvSpPr>
            <p:spPr bwMode="auto">
              <a:xfrm>
                <a:off x="1891" y="312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14" name="Line 253"/>
              <p:cNvSpPr>
                <a:spLocks noChangeShapeType="1"/>
              </p:cNvSpPr>
              <p:nvPr/>
            </p:nvSpPr>
            <p:spPr bwMode="auto">
              <a:xfrm>
                <a:off x="1893"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15" name="Line 254"/>
              <p:cNvSpPr>
                <a:spLocks noChangeShapeType="1"/>
              </p:cNvSpPr>
              <p:nvPr/>
            </p:nvSpPr>
            <p:spPr bwMode="auto">
              <a:xfrm>
                <a:off x="1893" y="312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16" name="Line 255"/>
              <p:cNvSpPr>
                <a:spLocks noChangeShapeType="1"/>
              </p:cNvSpPr>
              <p:nvPr/>
            </p:nvSpPr>
            <p:spPr bwMode="auto">
              <a:xfrm>
                <a:off x="1896"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17" name="Line 256"/>
              <p:cNvSpPr>
                <a:spLocks noChangeShapeType="1"/>
              </p:cNvSpPr>
              <p:nvPr/>
            </p:nvSpPr>
            <p:spPr bwMode="auto">
              <a:xfrm>
                <a:off x="1896" y="312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18" name="Line 257"/>
              <p:cNvSpPr>
                <a:spLocks noChangeShapeType="1"/>
              </p:cNvSpPr>
              <p:nvPr/>
            </p:nvSpPr>
            <p:spPr bwMode="auto">
              <a:xfrm>
                <a:off x="1898"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19" name="Line 258"/>
              <p:cNvSpPr>
                <a:spLocks noChangeShapeType="1"/>
              </p:cNvSpPr>
              <p:nvPr/>
            </p:nvSpPr>
            <p:spPr bwMode="auto">
              <a:xfrm>
                <a:off x="1898" y="312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20" name="Line 259"/>
              <p:cNvSpPr>
                <a:spLocks noChangeShapeType="1"/>
              </p:cNvSpPr>
              <p:nvPr/>
            </p:nvSpPr>
            <p:spPr bwMode="auto">
              <a:xfrm>
                <a:off x="1901"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21" name="Line 260"/>
              <p:cNvSpPr>
                <a:spLocks noChangeShapeType="1"/>
              </p:cNvSpPr>
              <p:nvPr/>
            </p:nvSpPr>
            <p:spPr bwMode="auto">
              <a:xfrm>
                <a:off x="1901" y="312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22" name="Line 261"/>
              <p:cNvSpPr>
                <a:spLocks noChangeShapeType="1"/>
              </p:cNvSpPr>
              <p:nvPr/>
            </p:nvSpPr>
            <p:spPr bwMode="auto">
              <a:xfrm>
                <a:off x="1904"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23" name="Line 262"/>
              <p:cNvSpPr>
                <a:spLocks noChangeShapeType="1"/>
              </p:cNvSpPr>
              <p:nvPr/>
            </p:nvSpPr>
            <p:spPr bwMode="auto">
              <a:xfrm>
                <a:off x="1904" y="3120"/>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24" name="Line 263"/>
              <p:cNvSpPr>
                <a:spLocks noChangeShapeType="1"/>
              </p:cNvSpPr>
              <p:nvPr/>
            </p:nvSpPr>
            <p:spPr bwMode="auto">
              <a:xfrm>
                <a:off x="1909"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25" name="Line 264"/>
              <p:cNvSpPr>
                <a:spLocks noChangeShapeType="1"/>
              </p:cNvSpPr>
              <p:nvPr/>
            </p:nvSpPr>
            <p:spPr bwMode="auto">
              <a:xfrm>
                <a:off x="1909" y="312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26" name="Line 265"/>
              <p:cNvSpPr>
                <a:spLocks noChangeShapeType="1"/>
              </p:cNvSpPr>
              <p:nvPr/>
            </p:nvSpPr>
            <p:spPr bwMode="auto">
              <a:xfrm>
                <a:off x="1911"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27" name="Line 266"/>
              <p:cNvSpPr>
                <a:spLocks noChangeShapeType="1"/>
              </p:cNvSpPr>
              <p:nvPr/>
            </p:nvSpPr>
            <p:spPr bwMode="auto">
              <a:xfrm>
                <a:off x="1911" y="312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28" name="Line 267"/>
              <p:cNvSpPr>
                <a:spLocks noChangeShapeType="1"/>
              </p:cNvSpPr>
              <p:nvPr/>
            </p:nvSpPr>
            <p:spPr bwMode="auto">
              <a:xfrm>
                <a:off x="1914"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29" name="Line 268"/>
              <p:cNvSpPr>
                <a:spLocks noChangeShapeType="1"/>
              </p:cNvSpPr>
              <p:nvPr/>
            </p:nvSpPr>
            <p:spPr bwMode="auto">
              <a:xfrm>
                <a:off x="1914" y="312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30" name="Line 269"/>
              <p:cNvSpPr>
                <a:spLocks noChangeShapeType="1"/>
              </p:cNvSpPr>
              <p:nvPr/>
            </p:nvSpPr>
            <p:spPr bwMode="auto">
              <a:xfrm>
                <a:off x="1916"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31" name="Line 270"/>
              <p:cNvSpPr>
                <a:spLocks noChangeShapeType="1"/>
              </p:cNvSpPr>
              <p:nvPr/>
            </p:nvSpPr>
            <p:spPr bwMode="auto">
              <a:xfrm>
                <a:off x="1916" y="312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32" name="Line 271"/>
              <p:cNvSpPr>
                <a:spLocks noChangeShapeType="1"/>
              </p:cNvSpPr>
              <p:nvPr/>
            </p:nvSpPr>
            <p:spPr bwMode="auto">
              <a:xfrm>
                <a:off x="1919"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33" name="Line 272"/>
              <p:cNvSpPr>
                <a:spLocks noChangeShapeType="1"/>
              </p:cNvSpPr>
              <p:nvPr/>
            </p:nvSpPr>
            <p:spPr bwMode="auto">
              <a:xfrm>
                <a:off x="1919" y="312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34" name="Line 273"/>
              <p:cNvSpPr>
                <a:spLocks noChangeShapeType="1"/>
              </p:cNvSpPr>
              <p:nvPr/>
            </p:nvSpPr>
            <p:spPr bwMode="auto">
              <a:xfrm>
                <a:off x="1921"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35" name="Line 274"/>
              <p:cNvSpPr>
                <a:spLocks noChangeShapeType="1"/>
              </p:cNvSpPr>
              <p:nvPr/>
            </p:nvSpPr>
            <p:spPr bwMode="auto">
              <a:xfrm>
                <a:off x="1921" y="312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36" name="Line 275"/>
              <p:cNvSpPr>
                <a:spLocks noChangeShapeType="1"/>
              </p:cNvSpPr>
              <p:nvPr/>
            </p:nvSpPr>
            <p:spPr bwMode="auto">
              <a:xfrm>
                <a:off x="1924"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37" name="Line 276"/>
              <p:cNvSpPr>
                <a:spLocks noChangeShapeType="1"/>
              </p:cNvSpPr>
              <p:nvPr/>
            </p:nvSpPr>
            <p:spPr bwMode="auto">
              <a:xfrm>
                <a:off x="1924" y="312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38" name="Line 277"/>
              <p:cNvSpPr>
                <a:spLocks noChangeShapeType="1"/>
              </p:cNvSpPr>
              <p:nvPr/>
            </p:nvSpPr>
            <p:spPr bwMode="auto">
              <a:xfrm>
                <a:off x="1926"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39" name="Line 278"/>
              <p:cNvSpPr>
                <a:spLocks noChangeShapeType="1"/>
              </p:cNvSpPr>
              <p:nvPr/>
            </p:nvSpPr>
            <p:spPr bwMode="auto">
              <a:xfrm>
                <a:off x="1926" y="312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40" name="Line 279"/>
              <p:cNvSpPr>
                <a:spLocks noChangeShapeType="1"/>
              </p:cNvSpPr>
              <p:nvPr/>
            </p:nvSpPr>
            <p:spPr bwMode="auto">
              <a:xfrm>
                <a:off x="1929"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41" name="Line 280"/>
              <p:cNvSpPr>
                <a:spLocks noChangeShapeType="1"/>
              </p:cNvSpPr>
              <p:nvPr/>
            </p:nvSpPr>
            <p:spPr bwMode="auto">
              <a:xfrm>
                <a:off x="1929" y="312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42" name="Line 281"/>
              <p:cNvSpPr>
                <a:spLocks noChangeShapeType="1"/>
              </p:cNvSpPr>
              <p:nvPr/>
            </p:nvSpPr>
            <p:spPr bwMode="auto">
              <a:xfrm>
                <a:off x="1931"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43" name="Line 282"/>
              <p:cNvSpPr>
                <a:spLocks noChangeShapeType="1"/>
              </p:cNvSpPr>
              <p:nvPr/>
            </p:nvSpPr>
            <p:spPr bwMode="auto">
              <a:xfrm>
                <a:off x="1931" y="312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44" name="Line 283"/>
              <p:cNvSpPr>
                <a:spLocks noChangeShapeType="1"/>
              </p:cNvSpPr>
              <p:nvPr/>
            </p:nvSpPr>
            <p:spPr bwMode="auto">
              <a:xfrm>
                <a:off x="1934"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45" name="Line 284"/>
              <p:cNvSpPr>
                <a:spLocks noChangeShapeType="1"/>
              </p:cNvSpPr>
              <p:nvPr/>
            </p:nvSpPr>
            <p:spPr bwMode="auto">
              <a:xfrm>
                <a:off x="1934" y="312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46" name="Line 285"/>
              <p:cNvSpPr>
                <a:spLocks noChangeShapeType="1"/>
              </p:cNvSpPr>
              <p:nvPr/>
            </p:nvSpPr>
            <p:spPr bwMode="auto">
              <a:xfrm>
                <a:off x="1936"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47" name="Line 286"/>
              <p:cNvSpPr>
                <a:spLocks noChangeShapeType="1"/>
              </p:cNvSpPr>
              <p:nvPr/>
            </p:nvSpPr>
            <p:spPr bwMode="auto">
              <a:xfrm>
                <a:off x="1936" y="312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48" name="Line 287"/>
              <p:cNvSpPr>
                <a:spLocks noChangeShapeType="1"/>
              </p:cNvSpPr>
              <p:nvPr/>
            </p:nvSpPr>
            <p:spPr bwMode="auto">
              <a:xfrm>
                <a:off x="1969"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49" name="Line 288"/>
              <p:cNvSpPr>
                <a:spLocks noChangeShapeType="1"/>
              </p:cNvSpPr>
              <p:nvPr/>
            </p:nvSpPr>
            <p:spPr bwMode="auto">
              <a:xfrm>
                <a:off x="1969" y="312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50" name="Line 289"/>
              <p:cNvSpPr>
                <a:spLocks noChangeShapeType="1"/>
              </p:cNvSpPr>
              <p:nvPr/>
            </p:nvSpPr>
            <p:spPr bwMode="auto">
              <a:xfrm>
                <a:off x="1969" y="312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51" name="Line 290"/>
              <p:cNvSpPr>
                <a:spLocks noChangeShapeType="1"/>
              </p:cNvSpPr>
              <p:nvPr/>
            </p:nvSpPr>
            <p:spPr bwMode="auto">
              <a:xfrm flipV="1">
                <a:off x="1971" y="3115"/>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52" name="Line 291"/>
              <p:cNvSpPr>
                <a:spLocks noChangeShapeType="1"/>
              </p:cNvSpPr>
              <p:nvPr/>
            </p:nvSpPr>
            <p:spPr bwMode="auto">
              <a:xfrm>
                <a:off x="1971" y="3115"/>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53" name="Line 292"/>
              <p:cNvSpPr>
                <a:spLocks noChangeShapeType="1"/>
              </p:cNvSpPr>
              <p:nvPr/>
            </p:nvSpPr>
            <p:spPr bwMode="auto">
              <a:xfrm>
                <a:off x="1976"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54" name="Line 293"/>
              <p:cNvSpPr>
                <a:spLocks noChangeShapeType="1"/>
              </p:cNvSpPr>
              <p:nvPr/>
            </p:nvSpPr>
            <p:spPr bwMode="auto">
              <a:xfrm>
                <a:off x="1976"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55" name="Line 294"/>
              <p:cNvSpPr>
                <a:spLocks noChangeShapeType="1"/>
              </p:cNvSpPr>
              <p:nvPr/>
            </p:nvSpPr>
            <p:spPr bwMode="auto">
              <a:xfrm>
                <a:off x="1976"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56" name="Line 295"/>
              <p:cNvSpPr>
                <a:spLocks noChangeShapeType="1"/>
              </p:cNvSpPr>
              <p:nvPr/>
            </p:nvSpPr>
            <p:spPr bwMode="auto">
              <a:xfrm>
                <a:off x="1976" y="3115"/>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57" name="Line 296"/>
              <p:cNvSpPr>
                <a:spLocks noChangeShapeType="1"/>
              </p:cNvSpPr>
              <p:nvPr/>
            </p:nvSpPr>
            <p:spPr bwMode="auto">
              <a:xfrm>
                <a:off x="1981"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58" name="Line 297"/>
              <p:cNvSpPr>
                <a:spLocks noChangeShapeType="1"/>
              </p:cNvSpPr>
              <p:nvPr/>
            </p:nvSpPr>
            <p:spPr bwMode="auto">
              <a:xfrm>
                <a:off x="1981" y="311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59" name="Line 298"/>
              <p:cNvSpPr>
                <a:spLocks noChangeShapeType="1"/>
              </p:cNvSpPr>
              <p:nvPr/>
            </p:nvSpPr>
            <p:spPr bwMode="auto">
              <a:xfrm>
                <a:off x="1984"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60" name="Line 299"/>
              <p:cNvSpPr>
                <a:spLocks noChangeShapeType="1"/>
              </p:cNvSpPr>
              <p:nvPr/>
            </p:nvSpPr>
            <p:spPr bwMode="auto">
              <a:xfrm>
                <a:off x="1984" y="311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61" name="Line 300"/>
              <p:cNvSpPr>
                <a:spLocks noChangeShapeType="1"/>
              </p:cNvSpPr>
              <p:nvPr/>
            </p:nvSpPr>
            <p:spPr bwMode="auto">
              <a:xfrm>
                <a:off x="1987"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62" name="Line 301"/>
              <p:cNvSpPr>
                <a:spLocks noChangeShapeType="1"/>
              </p:cNvSpPr>
              <p:nvPr/>
            </p:nvSpPr>
            <p:spPr bwMode="auto">
              <a:xfrm>
                <a:off x="1987" y="311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63" name="Line 302"/>
              <p:cNvSpPr>
                <a:spLocks noChangeShapeType="1"/>
              </p:cNvSpPr>
              <p:nvPr/>
            </p:nvSpPr>
            <p:spPr bwMode="auto">
              <a:xfrm>
                <a:off x="1989"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64" name="Line 303"/>
              <p:cNvSpPr>
                <a:spLocks noChangeShapeType="1"/>
              </p:cNvSpPr>
              <p:nvPr/>
            </p:nvSpPr>
            <p:spPr bwMode="auto">
              <a:xfrm>
                <a:off x="1989" y="311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65" name="Line 304"/>
              <p:cNvSpPr>
                <a:spLocks noChangeShapeType="1"/>
              </p:cNvSpPr>
              <p:nvPr/>
            </p:nvSpPr>
            <p:spPr bwMode="auto">
              <a:xfrm>
                <a:off x="1992"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66" name="Line 305"/>
              <p:cNvSpPr>
                <a:spLocks noChangeShapeType="1"/>
              </p:cNvSpPr>
              <p:nvPr/>
            </p:nvSpPr>
            <p:spPr bwMode="auto">
              <a:xfrm>
                <a:off x="1992" y="311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67" name="Line 306"/>
              <p:cNvSpPr>
                <a:spLocks noChangeShapeType="1"/>
              </p:cNvSpPr>
              <p:nvPr/>
            </p:nvSpPr>
            <p:spPr bwMode="auto">
              <a:xfrm>
                <a:off x="1994"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68" name="Line 307"/>
              <p:cNvSpPr>
                <a:spLocks noChangeShapeType="1"/>
              </p:cNvSpPr>
              <p:nvPr/>
            </p:nvSpPr>
            <p:spPr bwMode="auto">
              <a:xfrm>
                <a:off x="1994" y="311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69" name="Line 308"/>
              <p:cNvSpPr>
                <a:spLocks noChangeShapeType="1"/>
              </p:cNvSpPr>
              <p:nvPr/>
            </p:nvSpPr>
            <p:spPr bwMode="auto">
              <a:xfrm>
                <a:off x="1997"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70" name="Line 309"/>
              <p:cNvSpPr>
                <a:spLocks noChangeShapeType="1"/>
              </p:cNvSpPr>
              <p:nvPr/>
            </p:nvSpPr>
            <p:spPr bwMode="auto">
              <a:xfrm>
                <a:off x="1997" y="3115"/>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71" name="Line 310"/>
              <p:cNvSpPr>
                <a:spLocks noChangeShapeType="1"/>
              </p:cNvSpPr>
              <p:nvPr/>
            </p:nvSpPr>
            <p:spPr bwMode="auto">
              <a:xfrm>
                <a:off x="2002"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72" name="Line 311"/>
              <p:cNvSpPr>
                <a:spLocks noChangeShapeType="1"/>
              </p:cNvSpPr>
              <p:nvPr/>
            </p:nvSpPr>
            <p:spPr bwMode="auto">
              <a:xfrm>
                <a:off x="2002" y="311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73" name="Line 312"/>
              <p:cNvSpPr>
                <a:spLocks noChangeShapeType="1"/>
              </p:cNvSpPr>
              <p:nvPr/>
            </p:nvSpPr>
            <p:spPr bwMode="auto">
              <a:xfrm>
                <a:off x="2004"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74" name="Line 313"/>
              <p:cNvSpPr>
                <a:spLocks noChangeShapeType="1"/>
              </p:cNvSpPr>
              <p:nvPr/>
            </p:nvSpPr>
            <p:spPr bwMode="auto">
              <a:xfrm>
                <a:off x="2004" y="311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75" name="Line 314"/>
              <p:cNvSpPr>
                <a:spLocks noChangeShapeType="1"/>
              </p:cNvSpPr>
              <p:nvPr/>
            </p:nvSpPr>
            <p:spPr bwMode="auto">
              <a:xfrm>
                <a:off x="2007"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76" name="Line 315"/>
              <p:cNvSpPr>
                <a:spLocks noChangeShapeType="1"/>
              </p:cNvSpPr>
              <p:nvPr/>
            </p:nvSpPr>
            <p:spPr bwMode="auto">
              <a:xfrm>
                <a:off x="2007" y="311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77" name="Line 316"/>
              <p:cNvSpPr>
                <a:spLocks noChangeShapeType="1"/>
              </p:cNvSpPr>
              <p:nvPr/>
            </p:nvSpPr>
            <p:spPr bwMode="auto">
              <a:xfrm>
                <a:off x="2009"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78" name="Line 317"/>
              <p:cNvSpPr>
                <a:spLocks noChangeShapeType="1"/>
              </p:cNvSpPr>
              <p:nvPr/>
            </p:nvSpPr>
            <p:spPr bwMode="auto">
              <a:xfrm>
                <a:off x="2009" y="311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79" name="Line 318"/>
              <p:cNvSpPr>
                <a:spLocks noChangeShapeType="1"/>
              </p:cNvSpPr>
              <p:nvPr/>
            </p:nvSpPr>
            <p:spPr bwMode="auto">
              <a:xfrm>
                <a:off x="2012"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80" name="Line 319"/>
              <p:cNvSpPr>
                <a:spLocks noChangeShapeType="1"/>
              </p:cNvSpPr>
              <p:nvPr/>
            </p:nvSpPr>
            <p:spPr bwMode="auto">
              <a:xfrm>
                <a:off x="2012" y="311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81" name="Line 320"/>
              <p:cNvSpPr>
                <a:spLocks noChangeShapeType="1"/>
              </p:cNvSpPr>
              <p:nvPr/>
            </p:nvSpPr>
            <p:spPr bwMode="auto">
              <a:xfrm>
                <a:off x="2014"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82" name="Line 321"/>
              <p:cNvSpPr>
                <a:spLocks noChangeShapeType="1"/>
              </p:cNvSpPr>
              <p:nvPr/>
            </p:nvSpPr>
            <p:spPr bwMode="auto">
              <a:xfrm>
                <a:off x="2014" y="311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83" name="Line 322"/>
              <p:cNvSpPr>
                <a:spLocks noChangeShapeType="1"/>
              </p:cNvSpPr>
              <p:nvPr/>
            </p:nvSpPr>
            <p:spPr bwMode="auto">
              <a:xfrm>
                <a:off x="2017"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84" name="Line 323"/>
              <p:cNvSpPr>
                <a:spLocks noChangeShapeType="1"/>
              </p:cNvSpPr>
              <p:nvPr/>
            </p:nvSpPr>
            <p:spPr bwMode="auto">
              <a:xfrm>
                <a:off x="2017" y="311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85" name="Line 324"/>
              <p:cNvSpPr>
                <a:spLocks noChangeShapeType="1"/>
              </p:cNvSpPr>
              <p:nvPr/>
            </p:nvSpPr>
            <p:spPr bwMode="auto">
              <a:xfrm>
                <a:off x="2019"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86" name="Line 325"/>
              <p:cNvSpPr>
                <a:spLocks noChangeShapeType="1"/>
              </p:cNvSpPr>
              <p:nvPr/>
            </p:nvSpPr>
            <p:spPr bwMode="auto">
              <a:xfrm>
                <a:off x="2019" y="311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87" name="Line 326"/>
              <p:cNvSpPr>
                <a:spLocks noChangeShapeType="1"/>
              </p:cNvSpPr>
              <p:nvPr/>
            </p:nvSpPr>
            <p:spPr bwMode="auto">
              <a:xfrm>
                <a:off x="2022" y="311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88" name="Line 327"/>
              <p:cNvSpPr>
                <a:spLocks noChangeShapeType="1"/>
              </p:cNvSpPr>
              <p:nvPr/>
            </p:nvSpPr>
            <p:spPr bwMode="auto">
              <a:xfrm>
                <a:off x="2022" y="311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89" name="Line 328"/>
              <p:cNvSpPr>
                <a:spLocks noChangeShapeType="1"/>
              </p:cNvSpPr>
              <p:nvPr/>
            </p:nvSpPr>
            <p:spPr bwMode="auto">
              <a:xfrm>
                <a:off x="2049" y="311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90" name="Line 329"/>
              <p:cNvSpPr>
                <a:spLocks noChangeShapeType="1"/>
              </p:cNvSpPr>
              <p:nvPr/>
            </p:nvSpPr>
            <p:spPr bwMode="auto">
              <a:xfrm>
                <a:off x="2049" y="311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91" name="Line 330"/>
              <p:cNvSpPr>
                <a:spLocks noChangeShapeType="1"/>
              </p:cNvSpPr>
              <p:nvPr/>
            </p:nvSpPr>
            <p:spPr bwMode="auto">
              <a:xfrm>
                <a:off x="2052" y="311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92" name="Line 331"/>
              <p:cNvSpPr>
                <a:spLocks noChangeShapeType="1"/>
              </p:cNvSpPr>
              <p:nvPr/>
            </p:nvSpPr>
            <p:spPr bwMode="auto">
              <a:xfrm>
                <a:off x="2052" y="311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93" name="Line 332"/>
              <p:cNvSpPr>
                <a:spLocks noChangeShapeType="1"/>
              </p:cNvSpPr>
              <p:nvPr/>
            </p:nvSpPr>
            <p:spPr bwMode="auto">
              <a:xfrm>
                <a:off x="2054" y="311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94" name="Line 333"/>
              <p:cNvSpPr>
                <a:spLocks noChangeShapeType="1"/>
              </p:cNvSpPr>
              <p:nvPr/>
            </p:nvSpPr>
            <p:spPr bwMode="auto">
              <a:xfrm>
                <a:off x="2054" y="311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95" name="Line 334"/>
              <p:cNvSpPr>
                <a:spLocks noChangeShapeType="1"/>
              </p:cNvSpPr>
              <p:nvPr/>
            </p:nvSpPr>
            <p:spPr bwMode="auto">
              <a:xfrm>
                <a:off x="2057" y="311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96" name="Line 335"/>
              <p:cNvSpPr>
                <a:spLocks noChangeShapeType="1"/>
              </p:cNvSpPr>
              <p:nvPr/>
            </p:nvSpPr>
            <p:spPr bwMode="auto">
              <a:xfrm>
                <a:off x="2057" y="311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97" name="Line 336"/>
              <p:cNvSpPr>
                <a:spLocks noChangeShapeType="1"/>
              </p:cNvSpPr>
              <p:nvPr/>
            </p:nvSpPr>
            <p:spPr bwMode="auto">
              <a:xfrm>
                <a:off x="2059" y="311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98" name="Line 337"/>
              <p:cNvSpPr>
                <a:spLocks noChangeShapeType="1"/>
              </p:cNvSpPr>
              <p:nvPr/>
            </p:nvSpPr>
            <p:spPr bwMode="auto">
              <a:xfrm>
                <a:off x="2059" y="311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099" name="Line 338"/>
              <p:cNvSpPr>
                <a:spLocks noChangeShapeType="1"/>
              </p:cNvSpPr>
              <p:nvPr/>
            </p:nvSpPr>
            <p:spPr bwMode="auto">
              <a:xfrm>
                <a:off x="2062" y="311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00" name="Line 339"/>
              <p:cNvSpPr>
                <a:spLocks noChangeShapeType="1"/>
              </p:cNvSpPr>
              <p:nvPr/>
            </p:nvSpPr>
            <p:spPr bwMode="auto">
              <a:xfrm>
                <a:off x="2062" y="311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01" name="Line 340"/>
              <p:cNvSpPr>
                <a:spLocks noChangeShapeType="1"/>
              </p:cNvSpPr>
              <p:nvPr/>
            </p:nvSpPr>
            <p:spPr bwMode="auto">
              <a:xfrm flipV="1">
                <a:off x="2064" y="3105"/>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02" name="Line 341"/>
              <p:cNvSpPr>
                <a:spLocks noChangeShapeType="1"/>
              </p:cNvSpPr>
              <p:nvPr/>
            </p:nvSpPr>
            <p:spPr bwMode="auto">
              <a:xfrm>
                <a:off x="2064" y="310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03" name="Line 342"/>
              <p:cNvSpPr>
                <a:spLocks noChangeShapeType="1"/>
              </p:cNvSpPr>
              <p:nvPr/>
            </p:nvSpPr>
            <p:spPr bwMode="auto">
              <a:xfrm>
                <a:off x="2067" y="310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04" name="Line 343"/>
              <p:cNvSpPr>
                <a:spLocks noChangeShapeType="1"/>
              </p:cNvSpPr>
              <p:nvPr/>
            </p:nvSpPr>
            <p:spPr bwMode="auto">
              <a:xfrm>
                <a:off x="2067" y="310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05" name="Line 344"/>
              <p:cNvSpPr>
                <a:spLocks noChangeShapeType="1"/>
              </p:cNvSpPr>
              <p:nvPr/>
            </p:nvSpPr>
            <p:spPr bwMode="auto">
              <a:xfrm>
                <a:off x="2069" y="310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06" name="Line 345"/>
              <p:cNvSpPr>
                <a:spLocks noChangeShapeType="1"/>
              </p:cNvSpPr>
              <p:nvPr/>
            </p:nvSpPr>
            <p:spPr bwMode="auto">
              <a:xfrm>
                <a:off x="2069" y="310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07" name="Line 346"/>
              <p:cNvSpPr>
                <a:spLocks noChangeShapeType="1"/>
              </p:cNvSpPr>
              <p:nvPr/>
            </p:nvSpPr>
            <p:spPr bwMode="auto">
              <a:xfrm>
                <a:off x="2072" y="310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08" name="Line 347"/>
              <p:cNvSpPr>
                <a:spLocks noChangeShapeType="1"/>
              </p:cNvSpPr>
              <p:nvPr/>
            </p:nvSpPr>
            <p:spPr bwMode="auto">
              <a:xfrm>
                <a:off x="2072" y="310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09" name="Line 348"/>
              <p:cNvSpPr>
                <a:spLocks noChangeShapeType="1"/>
              </p:cNvSpPr>
              <p:nvPr/>
            </p:nvSpPr>
            <p:spPr bwMode="auto">
              <a:xfrm>
                <a:off x="2075" y="310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10" name="Line 349"/>
              <p:cNvSpPr>
                <a:spLocks noChangeShapeType="1"/>
              </p:cNvSpPr>
              <p:nvPr/>
            </p:nvSpPr>
            <p:spPr bwMode="auto">
              <a:xfrm>
                <a:off x="2075" y="310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11" name="Line 350"/>
              <p:cNvSpPr>
                <a:spLocks noChangeShapeType="1"/>
              </p:cNvSpPr>
              <p:nvPr/>
            </p:nvSpPr>
            <p:spPr bwMode="auto">
              <a:xfrm>
                <a:off x="2077" y="310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12" name="Line 351"/>
              <p:cNvSpPr>
                <a:spLocks noChangeShapeType="1"/>
              </p:cNvSpPr>
              <p:nvPr/>
            </p:nvSpPr>
            <p:spPr bwMode="auto">
              <a:xfrm>
                <a:off x="2077" y="310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13" name="Line 352"/>
              <p:cNvSpPr>
                <a:spLocks noChangeShapeType="1"/>
              </p:cNvSpPr>
              <p:nvPr/>
            </p:nvSpPr>
            <p:spPr bwMode="auto">
              <a:xfrm flipV="1">
                <a:off x="2080" y="3100"/>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14" name="Line 353"/>
              <p:cNvSpPr>
                <a:spLocks noChangeShapeType="1"/>
              </p:cNvSpPr>
              <p:nvPr/>
            </p:nvSpPr>
            <p:spPr bwMode="auto">
              <a:xfrm>
                <a:off x="2080" y="310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15" name="Line 354"/>
              <p:cNvSpPr>
                <a:spLocks noChangeShapeType="1"/>
              </p:cNvSpPr>
              <p:nvPr/>
            </p:nvSpPr>
            <p:spPr bwMode="auto">
              <a:xfrm>
                <a:off x="2082" y="310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16" name="Line 355"/>
              <p:cNvSpPr>
                <a:spLocks noChangeShapeType="1"/>
              </p:cNvSpPr>
              <p:nvPr/>
            </p:nvSpPr>
            <p:spPr bwMode="auto">
              <a:xfrm>
                <a:off x="2082" y="3100"/>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17" name="Line 356"/>
              <p:cNvSpPr>
                <a:spLocks noChangeShapeType="1"/>
              </p:cNvSpPr>
              <p:nvPr/>
            </p:nvSpPr>
            <p:spPr bwMode="auto">
              <a:xfrm>
                <a:off x="2087" y="310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18" name="Line 357"/>
              <p:cNvSpPr>
                <a:spLocks noChangeShapeType="1"/>
              </p:cNvSpPr>
              <p:nvPr/>
            </p:nvSpPr>
            <p:spPr bwMode="auto">
              <a:xfrm>
                <a:off x="2087" y="310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19" name="Line 358"/>
              <p:cNvSpPr>
                <a:spLocks noChangeShapeType="1"/>
              </p:cNvSpPr>
              <p:nvPr/>
            </p:nvSpPr>
            <p:spPr bwMode="auto">
              <a:xfrm>
                <a:off x="2090" y="310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20" name="Line 359"/>
              <p:cNvSpPr>
                <a:spLocks noChangeShapeType="1"/>
              </p:cNvSpPr>
              <p:nvPr/>
            </p:nvSpPr>
            <p:spPr bwMode="auto">
              <a:xfrm>
                <a:off x="2090" y="3100"/>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21" name="Line 360"/>
              <p:cNvSpPr>
                <a:spLocks noChangeShapeType="1"/>
              </p:cNvSpPr>
              <p:nvPr/>
            </p:nvSpPr>
            <p:spPr bwMode="auto">
              <a:xfrm>
                <a:off x="2095" y="310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22" name="Line 361"/>
              <p:cNvSpPr>
                <a:spLocks noChangeShapeType="1"/>
              </p:cNvSpPr>
              <p:nvPr/>
            </p:nvSpPr>
            <p:spPr bwMode="auto">
              <a:xfrm>
                <a:off x="2095" y="310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23" name="Line 362"/>
              <p:cNvSpPr>
                <a:spLocks noChangeShapeType="1"/>
              </p:cNvSpPr>
              <p:nvPr/>
            </p:nvSpPr>
            <p:spPr bwMode="auto">
              <a:xfrm>
                <a:off x="2097" y="310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24" name="Line 363"/>
              <p:cNvSpPr>
                <a:spLocks noChangeShapeType="1"/>
              </p:cNvSpPr>
              <p:nvPr/>
            </p:nvSpPr>
            <p:spPr bwMode="auto">
              <a:xfrm>
                <a:off x="2097" y="310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25" name="Line 364"/>
              <p:cNvSpPr>
                <a:spLocks noChangeShapeType="1"/>
              </p:cNvSpPr>
              <p:nvPr/>
            </p:nvSpPr>
            <p:spPr bwMode="auto">
              <a:xfrm>
                <a:off x="2100" y="310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26" name="Line 365"/>
              <p:cNvSpPr>
                <a:spLocks noChangeShapeType="1"/>
              </p:cNvSpPr>
              <p:nvPr/>
            </p:nvSpPr>
            <p:spPr bwMode="auto">
              <a:xfrm>
                <a:off x="2100" y="310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27" name="Line 366"/>
              <p:cNvSpPr>
                <a:spLocks noChangeShapeType="1"/>
              </p:cNvSpPr>
              <p:nvPr/>
            </p:nvSpPr>
            <p:spPr bwMode="auto">
              <a:xfrm>
                <a:off x="2125" y="309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28" name="Line 367"/>
              <p:cNvSpPr>
                <a:spLocks noChangeShapeType="1"/>
              </p:cNvSpPr>
              <p:nvPr/>
            </p:nvSpPr>
            <p:spPr bwMode="auto">
              <a:xfrm>
                <a:off x="2127" y="309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29" name="Line 368"/>
              <p:cNvSpPr>
                <a:spLocks noChangeShapeType="1"/>
              </p:cNvSpPr>
              <p:nvPr/>
            </p:nvSpPr>
            <p:spPr bwMode="auto">
              <a:xfrm>
                <a:off x="2127" y="309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30" name="Line 369"/>
              <p:cNvSpPr>
                <a:spLocks noChangeShapeType="1"/>
              </p:cNvSpPr>
              <p:nvPr/>
            </p:nvSpPr>
            <p:spPr bwMode="auto">
              <a:xfrm>
                <a:off x="2130" y="309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31" name="Line 370"/>
              <p:cNvSpPr>
                <a:spLocks noChangeShapeType="1"/>
              </p:cNvSpPr>
              <p:nvPr/>
            </p:nvSpPr>
            <p:spPr bwMode="auto">
              <a:xfrm>
                <a:off x="2130" y="309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32" name="Line 371"/>
              <p:cNvSpPr>
                <a:spLocks noChangeShapeType="1"/>
              </p:cNvSpPr>
              <p:nvPr/>
            </p:nvSpPr>
            <p:spPr bwMode="auto">
              <a:xfrm>
                <a:off x="2132" y="309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33" name="Line 372"/>
              <p:cNvSpPr>
                <a:spLocks noChangeShapeType="1"/>
              </p:cNvSpPr>
              <p:nvPr/>
            </p:nvSpPr>
            <p:spPr bwMode="auto">
              <a:xfrm>
                <a:off x="2132" y="309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34" name="Line 373"/>
              <p:cNvSpPr>
                <a:spLocks noChangeShapeType="1"/>
              </p:cNvSpPr>
              <p:nvPr/>
            </p:nvSpPr>
            <p:spPr bwMode="auto">
              <a:xfrm>
                <a:off x="2135" y="309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35" name="Line 374"/>
              <p:cNvSpPr>
                <a:spLocks noChangeShapeType="1"/>
              </p:cNvSpPr>
              <p:nvPr/>
            </p:nvSpPr>
            <p:spPr bwMode="auto">
              <a:xfrm>
                <a:off x="2135" y="309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36" name="Line 375"/>
              <p:cNvSpPr>
                <a:spLocks noChangeShapeType="1"/>
              </p:cNvSpPr>
              <p:nvPr/>
            </p:nvSpPr>
            <p:spPr bwMode="auto">
              <a:xfrm>
                <a:off x="2137" y="309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37" name="Line 376"/>
              <p:cNvSpPr>
                <a:spLocks noChangeShapeType="1"/>
              </p:cNvSpPr>
              <p:nvPr/>
            </p:nvSpPr>
            <p:spPr bwMode="auto">
              <a:xfrm>
                <a:off x="2137" y="309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38" name="Line 377"/>
              <p:cNvSpPr>
                <a:spLocks noChangeShapeType="1"/>
              </p:cNvSpPr>
              <p:nvPr/>
            </p:nvSpPr>
            <p:spPr bwMode="auto">
              <a:xfrm>
                <a:off x="2140" y="309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39" name="Line 378"/>
              <p:cNvSpPr>
                <a:spLocks noChangeShapeType="1"/>
              </p:cNvSpPr>
              <p:nvPr/>
            </p:nvSpPr>
            <p:spPr bwMode="auto">
              <a:xfrm>
                <a:off x="2140" y="309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40" name="Line 379"/>
              <p:cNvSpPr>
                <a:spLocks noChangeShapeType="1"/>
              </p:cNvSpPr>
              <p:nvPr/>
            </p:nvSpPr>
            <p:spPr bwMode="auto">
              <a:xfrm>
                <a:off x="2142" y="309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41" name="Line 380"/>
              <p:cNvSpPr>
                <a:spLocks noChangeShapeType="1"/>
              </p:cNvSpPr>
              <p:nvPr/>
            </p:nvSpPr>
            <p:spPr bwMode="auto">
              <a:xfrm>
                <a:off x="2142" y="309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42" name="Line 381"/>
              <p:cNvSpPr>
                <a:spLocks noChangeShapeType="1"/>
              </p:cNvSpPr>
              <p:nvPr/>
            </p:nvSpPr>
            <p:spPr bwMode="auto">
              <a:xfrm>
                <a:off x="2145" y="309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43" name="Line 382"/>
              <p:cNvSpPr>
                <a:spLocks noChangeShapeType="1"/>
              </p:cNvSpPr>
              <p:nvPr/>
            </p:nvSpPr>
            <p:spPr bwMode="auto">
              <a:xfrm>
                <a:off x="2145" y="309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44" name="Line 383"/>
              <p:cNvSpPr>
                <a:spLocks noChangeShapeType="1"/>
              </p:cNvSpPr>
              <p:nvPr/>
            </p:nvSpPr>
            <p:spPr bwMode="auto">
              <a:xfrm flipV="1">
                <a:off x="2147" y="3090"/>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45" name="Line 384"/>
              <p:cNvSpPr>
                <a:spLocks noChangeShapeType="1"/>
              </p:cNvSpPr>
              <p:nvPr/>
            </p:nvSpPr>
            <p:spPr bwMode="auto">
              <a:xfrm>
                <a:off x="2147" y="309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46" name="Line 385"/>
              <p:cNvSpPr>
                <a:spLocks noChangeShapeType="1"/>
              </p:cNvSpPr>
              <p:nvPr/>
            </p:nvSpPr>
            <p:spPr bwMode="auto">
              <a:xfrm>
                <a:off x="2150" y="309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47" name="Line 386"/>
              <p:cNvSpPr>
                <a:spLocks noChangeShapeType="1"/>
              </p:cNvSpPr>
              <p:nvPr/>
            </p:nvSpPr>
            <p:spPr bwMode="auto">
              <a:xfrm>
                <a:off x="2150" y="309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48" name="Line 387"/>
              <p:cNvSpPr>
                <a:spLocks noChangeShapeType="1"/>
              </p:cNvSpPr>
              <p:nvPr/>
            </p:nvSpPr>
            <p:spPr bwMode="auto">
              <a:xfrm>
                <a:off x="2152" y="309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49" name="Line 388"/>
              <p:cNvSpPr>
                <a:spLocks noChangeShapeType="1"/>
              </p:cNvSpPr>
              <p:nvPr/>
            </p:nvSpPr>
            <p:spPr bwMode="auto">
              <a:xfrm>
                <a:off x="2152" y="309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50" name="Line 389"/>
              <p:cNvSpPr>
                <a:spLocks noChangeShapeType="1"/>
              </p:cNvSpPr>
              <p:nvPr/>
            </p:nvSpPr>
            <p:spPr bwMode="auto">
              <a:xfrm>
                <a:off x="2155" y="309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51" name="Line 390"/>
              <p:cNvSpPr>
                <a:spLocks noChangeShapeType="1"/>
              </p:cNvSpPr>
              <p:nvPr/>
            </p:nvSpPr>
            <p:spPr bwMode="auto">
              <a:xfrm>
                <a:off x="2155" y="309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52" name="Line 391"/>
              <p:cNvSpPr>
                <a:spLocks noChangeShapeType="1"/>
              </p:cNvSpPr>
              <p:nvPr/>
            </p:nvSpPr>
            <p:spPr bwMode="auto">
              <a:xfrm>
                <a:off x="2158" y="309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53" name="Line 392"/>
              <p:cNvSpPr>
                <a:spLocks noChangeShapeType="1"/>
              </p:cNvSpPr>
              <p:nvPr/>
            </p:nvSpPr>
            <p:spPr bwMode="auto">
              <a:xfrm>
                <a:off x="2158" y="309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54" name="Line 393"/>
              <p:cNvSpPr>
                <a:spLocks noChangeShapeType="1"/>
              </p:cNvSpPr>
              <p:nvPr/>
            </p:nvSpPr>
            <p:spPr bwMode="auto">
              <a:xfrm>
                <a:off x="2160" y="309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55" name="Line 394"/>
              <p:cNvSpPr>
                <a:spLocks noChangeShapeType="1"/>
              </p:cNvSpPr>
              <p:nvPr/>
            </p:nvSpPr>
            <p:spPr bwMode="auto">
              <a:xfrm>
                <a:off x="2160" y="309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56" name="Line 395"/>
              <p:cNvSpPr>
                <a:spLocks noChangeShapeType="1"/>
              </p:cNvSpPr>
              <p:nvPr/>
            </p:nvSpPr>
            <p:spPr bwMode="auto">
              <a:xfrm>
                <a:off x="2163" y="309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57" name="Line 396"/>
              <p:cNvSpPr>
                <a:spLocks noChangeShapeType="1"/>
              </p:cNvSpPr>
              <p:nvPr/>
            </p:nvSpPr>
            <p:spPr bwMode="auto">
              <a:xfrm>
                <a:off x="2163" y="3090"/>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58" name="Line 397"/>
              <p:cNvSpPr>
                <a:spLocks noChangeShapeType="1"/>
              </p:cNvSpPr>
              <p:nvPr/>
            </p:nvSpPr>
            <p:spPr bwMode="auto">
              <a:xfrm>
                <a:off x="2168" y="309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59" name="Line 398"/>
              <p:cNvSpPr>
                <a:spLocks noChangeShapeType="1"/>
              </p:cNvSpPr>
              <p:nvPr/>
            </p:nvSpPr>
            <p:spPr bwMode="auto">
              <a:xfrm>
                <a:off x="2168" y="309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60" name="Line 399"/>
              <p:cNvSpPr>
                <a:spLocks noChangeShapeType="1"/>
              </p:cNvSpPr>
              <p:nvPr/>
            </p:nvSpPr>
            <p:spPr bwMode="auto">
              <a:xfrm>
                <a:off x="2170" y="309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61" name="Line 400"/>
              <p:cNvSpPr>
                <a:spLocks noChangeShapeType="1"/>
              </p:cNvSpPr>
              <p:nvPr/>
            </p:nvSpPr>
            <p:spPr bwMode="auto">
              <a:xfrm>
                <a:off x="2170" y="309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62" name="Line 401"/>
              <p:cNvSpPr>
                <a:spLocks noChangeShapeType="1"/>
              </p:cNvSpPr>
              <p:nvPr/>
            </p:nvSpPr>
            <p:spPr bwMode="auto">
              <a:xfrm flipV="1">
                <a:off x="2173" y="3085"/>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63" name="Line 402"/>
              <p:cNvSpPr>
                <a:spLocks noChangeShapeType="1"/>
              </p:cNvSpPr>
              <p:nvPr/>
            </p:nvSpPr>
            <p:spPr bwMode="auto">
              <a:xfrm>
                <a:off x="2173" y="308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64" name="Line 403"/>
              <p:cNvSpPr>
                <a:spLocks noChangeShapeType="1"/>
              </p:cNvSpPr>
              <p:nvPr/>
            </p:nvSpPr>
            <p:spPr bwMode="auto">
              <a:xfrm>
                <a:off x="2205" y="308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65" name="Line 404"/>
              <p:cNvSpPr>
                <a:spLocks noChangeShapeType="1"/>
              </p:cNvSpPr>
              <p:nvPr/>
            </p:nvSpPr>
            <p:spPr bwMode="auto">
              <a:xfrm>
                <a:off x="2205" y="308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66" name="Line 405"/>
              <p:cNvSpPr>
                <a:spLocks noChangeShapeType="1"/>
              </p:cNvSpPr>
              <p:nvPr/>
            </p:nvSpPr>
            <p:spPr bwMode="auto">
              <a:xfrm>
                <a:off x="2205" y="3085"/>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67" name="Line 406"/>
              <p:cNvSpPr>
                <a:spLocks noChangeShapeType="1"/>
              </p:cNvSpPr>
              <p:nvPr/>
            </p:nvSpPr>
            <p:spPr bwMode="auto">
              <a:xfrm>
                <a:off x="2210" y="308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68" name="Line 407"/>
              <p:cNvSpPr>
                <a:spLocks noChangeShapeType="1"/>
              </p:cNvSpPr>
              <p:nvPr/>
            </p:nvSpPr>
            <p:spPr bwMode="auto">
              <a:xfrm>
                <a:off x="2210" y="3085"/>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69" name="Line 408"/>
              <p:cNvSpPr>
                <a:spLocks noChangeShapeType="1"/>
              </p:cNvSpPr>
              <p:nvPr/>
            </p:nvSpPr>
            <p:spPr bwMode="auto">
              <a:xfrm>
                <a:off x="2213" y="3085"/>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70" name="Line 409"/>
              <p:cNvSpPr>
                <a:spLocks noChangeShapeType="1"/>
              </p:cNvSpPr>
              <p:nvPr/>
            </p:nvSpPr>
            <p:spPr bwMode="auto">
              <a:xfrm>
                <a:off x="2213" y="3085"/>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71" name="Line 410"/>
              <p:cNvSpPr>
                <a:spLocks noChangeShapeType="1"/>
              </p:cNvSpPr>
              <p:nvPr/>
            </p:nvSpPr>
            <p:spPr bwMode="auto">
              <a:xfrm flipV="1">
                <a:off x="2215" y="3080"/>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72" name="Line 411"/>
              <p:cNvSpPr>
                <a:spLocks noChangeShapeType="1"/>
              </p:cNvSpPr>
              <p:nvPr/>
            </p:nvSpPr>
            <p:spPr bwMode="auto">
              <a:xfrm>
                <a:off x="2215" y="308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73" name="Line 412"/>
              <p:cNvSpPr>
                <a:spLocks noChangeShapeType="1"/>
              </p:cNvSpPr>
              <p:nvPr/>
            </p:nvSpPr>
            <p:spPr bwMode="auto">
              <a:xfrm>
                <a:off x="2218" y="308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74" name="Line 413"/>
              <p:cNvSpPr>
                <a:spLocks noChangeShapeType="1"/>
              </p:cNvSpPr>
              <p:nvPr/>
            </p:nvSpPr>
            <p:spPr bwMode="auto">
              <a:xfrm>
                <a:off x="2218" y="308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75" name="Line 414"/>
              <p:cNvSpPr>
                <a:spLocks noChangeShapeType="1"/>
              </p:cNvSpPr>
              <p:nvPr/>
            </p:nvSpPr>
            <p:spPr bwMode="auto">
              <a:xfrm>
                <a:off x="2220" y="308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76" name="Line 415"/>
              <p:cNvSpPr>
                <a:spLocks noChangeShapeType="1"/>
              </p:cNvSpPr>
              <p:nvPr/>
            </p:nvSpPr>
            <p:spPr bwMode="auto">
              <a:xfrm>
                <a:off x="2220" y="3080"/>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77" name="Line 416"/>
              <p:cNvSpPr>
                <a:spLocks noChangeShapeType="1"/>
              </p:cNvSpPr>
              <p:nvPr/>
            </p:nvSpPr>
            <p:spPr bwMode="auto">
              <a:xfrm>
                <a:off x="2223" y="3080"/>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78" name="Line 417"/>
              <p:cNvSpPr>
                <a:spLocks noChangeShapeType="1"/>
              </p:cNvSpPr>
              <p:nvPr/>
            </p:nvSpPr>
            <p:spPr bwMode="auto">
              <a:xfrm>
                <a:off x="2223" y="3080"/>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79" name="Line 418"/>
              <p:cNvSpPr>
                <a:spLocks noChangeShapeType="1"/>
              </p:cNvSpPr>
              <p:nvPr/>
            </p:nvSpPr>
            <p:spPr bwMode="auto">
              <a:xfrm flipV="1">
                <a:off x="2225" y="3072"/>
                <a:ext cx="1"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80" name="Line 419"/>
              <p:cNvSpPr>
                <a:spLocks noChangeShapeType="1"/>
              </p:cNvSpPr>
              <p:nvPr/>
            </p:nvSpPr>
            <p:spPr bwMode="auto">
              <a:xfrm>
                <a:off x="2225"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81" name="Line 420"/>
              <p:cNvSpPr>
                <a:spLocks noChangeShapeType="1"/>
              </p:cNvSpPr>
              <p:nvPr/>
            </p:nvSpPr>
            <p:spPr bwMode="auto">
              <a:xfrm>
                <a:off x="2228"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82" name="Line 421"/>
              <p:cNvSpPr>
                <a:spLocks noChangeShapeType="1"/>
              </p:cNvSpPr>
              <p:nvPr/>
            </p:nvSpPr>
            <p:spPr bwMode="auto">
              <a:xfrm>
                <a:off x="2228" y="307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183" name="Line 422"/>
              <p:cNvSpPr>
                <a:spLocks noChangeShapeType="1"/>
              </p:cNvSpPr>
              <p:nvPr/>
            </p:nvSpPr>
            <p:spPr bwMode="auto">
              <a:xfrm>
                <a:off x="2230"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grpSp>
        <p:grpSp>
          <p:nvGrpSpPr>
            <p:cNvPr id="33821" name="Group 624"/>
            <p:cNvGrpSpPr>
              <a:grpSpLocks/>
            </p:cNvGrpSpPr>
            <p:nvPr/>
          </p:nvGrpSpPr>
          <p:grpSpPr bwMode="auto">
            <a:xfrm>
              <a:off x="2230" y="3047"/>
              <a:ext cx="420" cy="26"/>
              <a:chOff x="2230" y="3047"/>
              <a:chExt cx="420" cy="26"/>
            </a:xfrm>
          </p:grpSpPr>
          <p:sp>
            <p:nvSpPr>
              <p:cNvPr id="34784" name="Line 424"/>
              <p:cNvSpPr>
                <a:spLocks noChangeShapeType="1"/>
              </p:cNvSpPr>
              <p:nvPr/>
            </p:nvSpPr>
            <p:spPr bwMode="auto">
              <a:xfrm>
                <a:off x="2230"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85" name="Line 425"/>
              <p:cNvSpPr>
                <a:spLocks noChangeShapeType="1"/>
              </p:cNvSpPr>
              <p:nvPr/>
            </p:nvSpPr>
            <p:spPr bwMode="auto">
              <a:xfrm>
                <a:off x="2233"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86" name="Line 426"/>
              <p:cNvSpPr>
                <a:spLocks noChangeShapeType="1"/>
              </p:cNvSpPr>
              <p:nvPr/>
            </p:nvSpPr>
            <p:spPr bwMode="auto">
              <a:xfrm>
                <a:off x="2233" y="307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87" name="Line 427"/>
              <p:cNvSpPr>
                <a:spLocks noChangeShapeType="1"/>
              </p:cNvSpPr>
              <p:nvPr/>
            </p:nvSpPr>
            <p:spPr bwMode="auto">
              <a:xfrm>
                <a:off x="2238"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88" name="Line 428"/>
              <p:cNvSpPr>
                <a:spLocks noChangeShapeType="1"/>
              </p:cNvSpPr>
              <p:nvPr/>
            </p:nvSpPr>
            <p:spPr bwMode="auto">
              <a:xfrm>
                <a:off x="2238" y="307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89" name="Line 429"/>
              <p:cNvSpPr>
                <a:spLocks noChangeShapeType="1"/>
              </p:cNvSpPr>
              <p:nvPr/>
            </p:nvSpPr>
            <p:spPr bwMode="auto">
              <a:xfrm>
                <a:off x="2240"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90" name="Line 430"/>
              <p:cNvSpPr>
                <a:spLocks noChangeShapeType="1"/>
              </p:cNvSpPr>
              <p:nvPr/>
            </p:nvSpPr>
            <p:spPr bwMode="auto">
              <a:xfrm>
                <a:off x="2240"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91" name="Line 431"/>
              <p:cNvSpPr>
                <a:spLocks noChangeShapeType="1"/>
              </p:cNvSpPr>
              <p:nvPr/>
            </p:nvSpPr>
            <p:spPr bwMode="auto">
              <a:xfrm>
                <a:off x="2243"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92" name="Line 432"/>
              <p:cNvSpPr>
                <a:spLocks noChangeShapeType="1"/>
              </p:cNvSpPr>
              <p:nvPr/>
            </p:nvSpPr>
            <p:spPr bwMode="auto">
              <a:xfrm>
                <a:off x="2243"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93" name="Line 433"/>
              <p:cNvSpPr>
                <a:spLocks noChangeShapeType="1"/>
              </p:cNvSpPr>
              <p:nvPr/>
            </p:nvSpPr>
            <p:spPr bwMode="auto">
              <a:xfrm>
                <a:off x="2246"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94" name="Line 434"/>
              <p:cNvSpPr>
                <a:spLocks noChangeShapeType="1"/>
              </p:cNvSpPr>
              <p:nvPr/>
            </p:nvSpPr>
            <p:spPr bwMode="auto">
              <a:xfrm>
                <a:off x="2246" y="307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95" name="Line 435"/>
              <p:cNvSpPr>
                <a:spLocks noChangeShapeType="1"/>
              </p:cNvSpPr>
              <p:nvPr/>
            </p:nvSpPr>
            <p:spPr bwMode="auto">
              <a:xfrm>
                <a:off x="2248"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96" name="Line 436"/>
              <p:cNvSpPr>
                <a:spLocks noChangeShapeType="1"/>
              </p:cNvSpPr>
              <p:nvPr/>
            </p:nvSpPr>
            <p:spPr bwMode="auto">
              <a:xfrm>
                <a:off x="2248"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97" name="Line 437"/>
              <p:cNvSpPr>
                <a:spLocks noChangeShapeType="1"/>
              </p:cNvSpPr>
              <p:nvPr/>
            </p:nvSpPr>
            <p:spPr bwMode="auto">
              <a:xfrm>
                <a:off x="2251"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98" name="Line 438"/>
              <p:cNvSpPr>
                <a:spLocks noChangeShapeType="1"/>
              </p:cNvSpPr>
              <p:nvPr/>
            </p:nvSpPr>
            <p:spPr bwMode="auto">
              <a:xfrm>
                <a:off x="2251" y="307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99" name="Line 439"/>
              <p:cNvSpPr>
                <a:spLocks noChangeShapeType="1"/>
              </p:cNvSpPr>
              <p:nvPr/>
            </p:nvSpPr>
            <p:spPr bwMode="auto">
              <a:xfrm>
                <a:off x="2253"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00" name="Line 440"/>
              <p:cNvSpPr>
                <a:spLocks noChangeShapeType="1"/>
              </p:cNvSpPr>
              <p:nvPr/>
            </p:nvSpPr>
            <p:spPr bwMode="auto">
              <a:xfrm>
                <a:off x="2253"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01" name="Line 441"/>
              <p:cNvSpPr>
                <a:spLocks noChangeShapeType="1"/>
              </p:cNvSpPr>
              <p:nvPr/>
            </p:nvSpPr>
            <p:spPr bwMode="auto">
              <a:xfrm>
                <a:off x="2286"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02" name="Line 442"/>
              <p:cNvSpPr>
                <a:spLocks noChangeShapeType="1"/>
              </p:cNvSpPr>
              <p:nvPr/>
            </p:nvSpPr>
            <p:spPr bwMode="auto">
              <a:xfrm>
                <a:off x="2286"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03" name="Line 443"/>
              <p:cNvSpPr>
                <a:spLocks noChangeShapeType="1"/>
              </p:cNvSpPr>
              <p:nvPr/>
            </p:nvSpPr>
            <p:spPr bwMode="auto">
              <a:xfrm>
                <a:off x="2286" y="307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04" name="Line 444"/>
              <p:cNvSpPr>
                <a:spLocks noChangeShapeType="1"/>
              </p:cNvSpPr>
              <p:nvPr/>
            </p:nvSpPr>
            <p:spPr bwMode="auto">
              <a:xfrm>
                <a:off x="2288"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05" name="Line 445"/>
              <p:cNvSpPr>
                <a:spLocks noChangeShapeType="1"/>
              </p:cNvSpPr>
              <p:nvPr/>
            </p:nvSpPr>
            <p:spPr bwMode="auto">
              <a:xfrm>
                <a:off x="2288"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06" name="Line 446"/>
              <p:cNvSpPr>
                <a:spLocks noChangeShapeType="1"/>
              </p:cNvSpPr>
              <p:nvPr/>
            </p:nvSpPr>
            <p:spPr bwMode="auto">
              <a:xfrm>
                <a:off x="2291"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07" name="Line 447"/>
              <p:cNvSpPr>
                <a:spLocks noChangeShapeType="1"/>
              </p:cNvSpPr>
              <p:nvPr/>
            </p:nvSpPr>
            <p:spPr bwMode="auto">
              <a:xfrm>
                <a:off x="2291" y="307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08" name="Line 448"/>
              <p:cNvSpPr>
                <a:spLocks noChangeShapeType="1"/>
              </p:cNvSpPr>
              <p:nvPr/>
            </p:nvSpPr>
            <p:spPr bwMode="auto">
              <a:xfrm>
                <a:off x="2293"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09" name="Line 449"/>
              <p:cNvSpPr>
                <a:spLocks noChangeShapeType="1"/>
              </p:cNvSpPr>
              <p:nvPr/>
            </p:nvSpPr>
            <p:spPr bwMode="auto">
              <a:xfrm>
                <a:off x="2293"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10" name="Line 450"/>
              <p:cNvSpPr>
                <a:spLocks noChangeShapeType="1"/>
              </p:cNvSpPr>
              <p:nvPr/>
            </p:nvSpPr>
            <p:spPr bwMode="auto">
              <a:xfrm>
                <a:off x="2296"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11" name="Line 451"/>
              <p:cNvSpPr>
                <a:spLocks noChangeShapeType="1"/>
              </p:cNvSpPr>
              <p:nvPr/>
            </p:nvSpPr>
            <p:spPr bwMode="auto">
              <a:xfrm>
                <a:off x="2296" y="307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12" name="Line 452"/>
              <p:cNvSpPr>
                <a:spLocks noChangeShapeType="1"/>
              </p:cNvSpPr>
              <p:nvPr/>
            </p:nvSpPr>
            <p:spPr bwMode="auto">
              <a:xfrm>
                <a:off x="2301"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13" name="Line 453"/>
              <p:cNvSpPr>
                <a:spLocks noChangeShapeType="1"/>
              </p:cNvSpPr>
              <p:nvPr/>
            </p:nvSpPr>
            <p:spPr bwMode="auto">
              <a:xfrm>
                <a:off x="2301" y="307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14" name="Line 454"/>
              <p:cNvSpPr>
                <a:spLocks noChangeShapeType="1"/>
              </p:cNvSpPr>
              <p:nvPr/>
            </p:nvSpPr>
            <p:spPr bwMode="auto">
              <a:xfrm>
                <a:off x="2303"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15" name="Line 455"/>
              <p:cNvSpPr>
                <a:spLocks noChangeShapeType="1"/>
              </p:cNvSpPr>
              <p:nvPr/>
            </p:nvSpPr>
            <p:spPr bwMode="auto">
              <a:xfrm>
                <a:off x="2303"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16" name="Line 456"/>
              <p:cNvSpPr>
                <a:spLocks noChangeShapeType="1"/>
              </p:cNvSpPr>
              <p:nvPr/>
            </p:nvSpPr>
            <p:spPr bwMode="auto">
              <a:xfrm>
                <a:off x="2306"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17" name="Line 457"/>
              <p:cNvSpPr>
                <a:spLocks noChangeShapeType="1"/>
              </p:cNvSpPr>
              <p:nvPr/>
            </p:nvSpPr>
            <p:spPr bwMode="auto">
              <a:xfrm>
                <a:off x="2306" y="307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18" name="Line 458"/>
              <p:cNvSpPr>
                <a:spLocks noChangeShapeType="1"/>
              </p:cNvSpPr>
              <p:nvPr/>
            </p:nvSpPr>
            <p:spPr bwMode="auto">
              <a:xfrm>
                <a:off x="2308"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19" name="Line 459"/>
              <p:cNvSpPr>
                <a:spLocks noChangeShapeType="1"/>
              </p:cNvSpPr>
              <p:nvPr/>
            </p:nvSpPr>
            <p:spPr bwMode="auto">
              <a:xfrm>
                <a:off x="2308"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20" name="Line 460"/>
              <p:cNvSpPr>
                <a:spLocks noChangeShapeType="1"/>
              </p:cNvSpPr>
              <p:nvPr/>
            </p:nvSpPr>
            <p:spPr bwMode="auto">
              <a:xfrm>
                <a:off x="2311"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21" name="Line 461"/>
              <p:cNvSpPr>
                <a:spLocks noChangeShapeType="1"/>
              </p:cNvSpPr>
              <p:nvPr/>
            </p:nvSpPr>
            <p:spPr bwMode="auto">
              <a:xfrm>
                <a:off x="2311" y="307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22" name="Line 462"/>
              <p:cNvSpPr>
                <a:spLocks noChangeShapeType="1"/>
              </p:cNvSpPr>
              <p:nvPr/>
            </p:nvSpPr>
            <p:spPr bwMode="auto">
              <a:xfrm>
                <a:off x="2316"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23" name="Line 463"/>
              <p:cNvSpPr>
                <a:spLocks noChangeShapeType="1"/>
              </p:cNvSpPr>
              <p:nvPr/>
            </p:nvSpPr>
            <p:spPr bwMode="auto">
              <a:xfrm>
                <a:off x="2316" y="307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24" name="Line 464"/>
              <p:cNvSpPr>
                <a:spLocks noChangeShapeType="1"/>
              </p:cNvSpPr>
              <p:nvPr/>
            </p:nvSpPr>
            <p:spPr bwMode="auto">
              <a:xfrm>
                <a:off x="2318"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25" name="Line 465"/>
              <p:cNvSpPr>
                <a:spLocks noChangeShapeType="1"/>
              </p:cNvSpPr>
              <p:nvPr/>
            </p:nvSpPr>
            <p:spPr bwMode="auto">
              <a:xfrm>
                <a:off x="2318" y="307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26" name="Line 466"/>
              <p:cNvSpPr>
                <a:spLocks noChangeShapeType="1"/>
              </p:cNvSpPr>
              <p:nvPr/>
            </p:nvSpPr>
            <p:spPr bwMode="auto">
              <a:xfrm>
                <a:off x="2323"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27" name="Line 467"/>
              <p:cNvSpPr>
                <a:spLocks noChangeShapeType="1"/>
              </p:cNvSpPr>
              <p:nvPr/>
            </p:nvSpPr>
            <p:spPr bwMode="auto">
              <a:xfrm>
                <a:off x="2323"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28" name="Line 468"/>
              <p:cNvSpPr>
                <a:spLocks noChangeShapeType="1"/>
              </p:cNvSpPr>
              <p:nvPr/>
            </p:nvSpPr>
            <p:spPr bwMode="auto">
              <a:xfrm>
                <a:off x="2326"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29" name="Line 469"/>
              <p:cNvSpPr>
                <a:spLocks noChangeShapeType="1"/>
              </p:cNvSpPr>
              <p:nvPr/>
            </p:nvSpPr>
            <p:spPr bwMode="auto">
              <a:xfrm>
                <a:off x="2326"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30" name="Line 470"/>
              <p:cNvSpPr>
                <a:spLocks noChangeShapeType="1"/>
              </p:cNvSpPr>
              <p:nvPr/>
            </p:nvSpPr>
            <p:spPr bwMode="auto">
              <a:xfrm>
                <a:off x="2329"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31" name="Line 471"/>
              <p:cNvSpPr>
                <a:spLocks noChangeShapeType="1"/>
              </p:cNvSpPr>
              <p:nvPr/>
            </p:nvSpPr>
            <p:spPr bwMode="auto">
              <a:xfrm>
                <a:off x="2329" y="307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32" name="Line 472"/>
              <p:cNvSpPr>
                <a:spLocks noChangeShapeType="1"/>
              </p:cNvSpPr>
              <p:nvPr/>
            </p:nvSpPr>
            <p:spPr bwMode="auto">
              <a:xfrm>
                <a:off x="2331"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33" name="Line 473"/>
              <p:cNvSpPr>
                <a:spLocks noChangeShapeType="1"/>
              </p:cNvSpPr>
              <p:nvPr/>
            </p:nvSpPr>
            <p:spPr bwMode="auto">
              <a:xfrm>
                <a:off x="2331"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34" name="Line 474"/>
              <p:cNvSpPr>
                <a:spLocks noChangeShapeType="1"/>
              </p:cNvSpPr>
              <p:nvPr/>
            </p:nvSpPr>
            <p:spPr bwMode="auto">
              <a:xfrm>
                <a:off x="2334"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35" name="Line 475"/>
              <p:cNvSpPr>
                <a:spLocks noChangeShapeType="1"/>
              </p:cNvSpPr>
              <p:nvPr/>
            </p:nvSpPr>
            <p:spPr bwMode="auto">
              <a:xfrm>
                <a:off x="2334" y="307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36" name="Line 476"/>
              <p:cNvSpPr>
                <a:spLocks noChangeShapeType="1"/>
              </p:cNvSpPr>
              <p:nvPr/>
            </p:nvSpPr>
            <p:spPr bwMode="auto">
              <a:xfrm>
                <a:off x="2336"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37" name="Line 477"/>
              <p:cNvSpPr>
                <a:spLocks noChangeShapeType="1"/>
              </p:cNvSpPr>
              <p:nvPr/>
            </p:nvSpPr>
            <p:spPr bwMode="auto">
              <a:xfrm>
                <a:off x="2336" y="307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38" name="Line 478"/>
              <p:cNvSpPr>
                <a:spLocks noChangeShapeType="1"/>
              </p:cNvSpPr>
              <p:nvPr/>
            </p:nvSpPr>
            <p:spPr bwMode="auto">
              <a:xfrm>
                <a:off x="2341"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39" name="Line 479"/>
              <p:cNvSpPr>
                <a:spLocks noChangeShapeType="1"/>
              </p:cNvSpPr>
              <p:nvPr/>
            </p:nvSpPr>
            <p:spPr bwMode="auto">
              <a:xfrm>
                <a:off x="2341"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40" name="Line 480"/>
              <p:cNvSpPr>
                <a:spLocks noChangeShapeType="1"/>
              </p:cNvSpPr>
              <p:nvPr/>
            </p:nvSpPr>
            <p:spPr bwMode="auto">
              <a:xfrm>
                <a:off x="2344"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41" name="Line 481"/>
              <p:cNvSpPr>
                <a:spLocks noChangeShapeType="1"/>
              </p:cNvSpPr>
              <p:nvPr/>
            </p:nvSpPr>
            <p:spPr bwMode="auto">
              <a:xfrm>
                <a:off x="2344" y="307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42" name="Line 482"/>
              <p:cNvSpPr>
                <a:spLocks noChangeShapeType="1"/>
              </p:cNvSpPr>
              <p:nvPr/>
            </p:nvSpPr>
            <p:spPr bwMode="auto">
              <a:xfrm>
                <a:off x="2376"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43" name="Line 483"/>
              <p:cNvSpPr>
                <a:spLocks noChangeShapeType="1"/>
              </p:cNvSpPr>
              <p:nvPr/>
            </p:nvSpPr>
            <p:spPr bwMode="auto">
              <a:xfrm>
                <a:off x="2376" y="307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44" name="Line 484"/>
              <p:cNvSpPr>
                <a:spLocks noChangeShapeType="1"/>
              </p:cNvSpPr>
              <p:nvPr/>
            </p:nvSpPr>
            <p:spPr bwMode="auto">
              <a:xfrm>
                <a:off x="2376" y="307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45" name="Line 485"/>
              <p:cNvSpPr>
                <a:spLocks noChangeShapeType="1"/>
              </p:cNvSpPr>
              <p:nvPr/>
            </p:nvSpPr>
            <p:spPr bwMode="auto">
              <a:xfrm flipV="1">
                <a:off x="2379" y="3067"/>
                <a:ext cx="1"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46" name="Line 486"/>
              <p:cNvSpPr>
                <a:spLocks noChangeShapeType="1"/>
              </p:cNvSpPr>
              <p:nvPr/>
            </p:nvSpPr>
            <p:spPr bwMode="auto">
              <a:xfrm>
                <a:off x="2379" y="306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47" name="Line 487"/>
              <p:cNvSpPr>
                <a:spLocks noChangeShapeType="1"/>
              </p:cNvSpPr>
              <p:nvPr/>
            </p:nvSpPr>
            <p:spPr bwMode="auto">
              <a:xfrm>
                <a:off x="2381"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48" name="Line 488"/>
              <p:cNvSpPr>
                <a:spLocks noChangeShapeType="1"/>
              </p:cNvSpPr>
              <p:nvPr/>
            </p:nvSpPr>
            <p:spPr bwMode="auto">
              <a:xfrm>
                <a:off x="2381" y="306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49" name="Line 489"/>
              <p:cNvSpPr>
                <a:spLocks noChangeShapeType="1"/>
              </p:cNvSpPr>
              <p:nvPr/>
            </p:nvSpPr>
            <p:spPr bwMode="auto">
              <a:xfrm>
                <a:off x="2384"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50" name="Line 490"/>
              <p:cNvSpPr>
                <a:spLocks noChangeShapeType="1"/>
              </p:cNvSpPr>
              <p:nvPr/>
            </p:nvSpPr>
            <p:spPr bwMode="auto">
              <a:xfrm>
                <a:off x="2384" y="306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51" name="Line 491"/>
              <p:cNvSpPr>
                <a:spLocks noChangeShapeType="1"/>
              </p:cNvSpPr>
              <p:nvPr/>
            </p:nvSpPr>
            <p:spPr bwMode="auto">
              <a:xfrm>
                <a:off x="2386"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52" name="Line 492"/>
              <p:cNvSpPr>
                <a:spLocks noChangeShapeType="1"/>
              </p:cNvSpPr>
              <p:nvPr/>
            </p:nvSpPr>
            <p:spPr bwMode="auto">
              <a:xfrm>
                <a:off x="2386" y="306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53" name="Line 493"/>
              <p:cNvSpPr>
                <a:spLocks noChangeShapeType="1"/>
              </p:cNvSpPr>
              <p:nvPr/>
            </p:nvSpPr>
            <p:spPr bwMode="auto">
              <a:xfrm>
                <a:off x="2389"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54" name="Line 494"/>
              <p:cNvSpPr>
                <a:spLocks noChangeShapeType="1"/>
              </p:cNvSpPr>
              <p:nvPr/>
            </p:nvSpPr>
            <p:spPr bwMode="auto">
              <a:xfrm>
                <a:off x="2389" y="306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55" name="Line 495"/>
              <p:cNvSpPr>
                <a:spLocks noChangeShapeType="1"/>
              </p:cNvSpPr>
              <p:nvPr/>
            </p:nvSpPr>
            <p:spPr bwMode="auto">
              <a:xfrm>
                <a:off x="2391"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56" name="Line 496"/>
              <p:cNvSpPr>
                <a:spLocks noChangeShapeType="1"/>
              </p:cNvSpPr>
              <p:nvPr/>
            </p:nvSpPr>
            <p:spPr bwMode="auto">
              <a:xfrm>
                <a:off x="2391" y="306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57" name="Line 497"/>
              <p:cNvSpPr>
                <a:spLocks noChangeShapeType="1"/>
              </p:cNvSpPr>
              <p:nvPr/>
            </p:nvSpPr>
            <p:spPr bwMode="auto">
              <a:xfrm>
                <a:off x="2394"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58" name="Line 498"/>
              <p:cNvSpPr>
                <a:spLocks noChangeShapeType="1"/>
              </p:cNvSpPr>
              <p:nvPr/>
            </p:nvSpPr>
            <p:spPr bwMode="auto">
              <a:xfrm>
                <a:off x="2394" y="306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59" name="Line 499"/>
              <p:cNvSpPr>
                <a:spLocks noChangeShapeType="1"/>
              </p:cNvSpPr>
              <p:nvPr/>
            </p:nvSpPr>
            <p:spPr bwMode="auto">
              <a:xfrm>
                <a:off x="2396"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60" name="Line 500"/>
              <p:cNvSpPr>
                <a:spLocks noChangeShapeType="1"/>
              </p:cNvSpPr>
              <p:nvPr/>
            </p:nvSpPr>
            <p:spPr bwMode="auto">
              <a:xfrm>
                <a:off x="2396" y="306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61" name="Line 501"/>
              <p:cNvSpPr>
                <a:spLocks noChangeShapeType="1"/>
              </p:cNvSpPr>
              <p:nvPr/>
            </p:nvSpPr>
            <p:spPr bwMode="auto">
              <a:xfrm>
                <a:off x="2399"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62" name="Line 502"/>
              <p:cNvSpPr>
                <a:spLocks noChangeShapeType="1"/>
              </p:cNvSpPr>
              <p:nvPr/>
            </p:nvSpPr>
            <p:spPr bwMode="auto">
              <a:xfrm>
                <a:off x="2399" y="306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63" name="Line 503"/>
              <p:cNvSpPr>
                <a:spLocks noChangeShapeType="1"/>
              </p:cNvSpPr>
              <p:nvPr/>
            </p:nvSpPr>
            <p:spPr bwMode="auto">
              <a:xfrm>
                <a:off x="2401"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64" name="Line 504"/>
              <p:cNvSpPr>
                <a:spLocks noChangeShapeType="1"/>
              </p:cNvSpPr>
              <p:nvPr/>
            </p:nvSpPr>
            <p:spPr bwMode="auto">
              <a:xfrm>
                <a:off x="2401" y="306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65" name="Line 505"/>
              <p:cNvSpPr>
                <a:spLocks noChangeShapeType="1"/>
              </p:cNvSpPr>
              <p:nvPr/>
            </p:nvSpPr>
            <p:spPr bwMode="auto">
              <a:xfrm>
                <a:off x="2404"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66" name="Line 506"/>
              <p:cNvSpPr>
                <a:spLocks noChangeShapeType="1"/>
              </p:cNvSpPr>
              <p:nvPr/>
            </p:nvSpPr>
            <p:spPr bwMode="auto">
              <a:xfrm>
                <a:off x="2404" y="306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67" name="Line 507"/>
              <p:cNvSpPr>
                <a:spLocks noChangeShapeType="1"/>
              </p:cNvSpPr>
              <p:nvPr/>
            </p:nvSpPr>
            <p:spPr bwMode="auto">
              <a:xfrm>
                <a:off x="2406"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68" name="Line 508"/>
              <p:cNvSpPr>
                <a:spLocks noChangeShapeType="1"/>
              </p:cNvSpPr>
              <p:nvPr/>
            </p:nvSpPr>
            <p:spPr bwMode="auto">
              <a:xfrm>
                <a:off x="2406" y="306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69" name="Line 509"/>
              <p:cNvSpPr>
                <a:spLocks noChangeShapeType="1"/>
              </p:cNvSpPr>
              <p:nvPr/>
            </p:nvSpPr>
            <p:spPr bwMode="auto">
              <a:xfrm>
                <a:off x="2409"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70" name="Line 510"/>
              <p:cNvSpPr>
                <a:spLocks noChangeShapeType="1"/>
              </p:cNvSpPr>
              <p:nvPr/>
            </p:nvSpPr>
            <p:spPr bwMode="auto">
              <a:xfrm>
                <a:off x="2409" y="306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71" name="Line 511"/>
              <p:cNvSpPr>
                <a:spLocks noChangeShapeType="1"/>
              </p:cNvSpPr>
              <p:nvPr/>
            </p:nvSpPr>
            <p:spPr bwMode="auto">
              <a:xfrm>
                <a:off x="2411"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72" name="Line 512"/>
              <p:cNvSpPr>
                <a:spLocks noChangeShapeType="1"/>
              </p:cNvSpPr>
              <p:nvPr/>
            </p:nvSpPr>
            <p:spPr bwMode="auto">
              <a:xfrm>
                <a:off x="2411" y="306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73" name="Line 513"/>
              <p:cNvSpPr>
                <a:spLocks noChangeShapeType="1"/>
              </p:cNvSpPr>
              <p:nvPr/>
            </p:nvSpPr>
            <p:spPr bwMode="auto">
              <a:xfrm>
                <a:off x="2414"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74" name="Line 514"/>
              <p:cNvSpPr>
                <a:spLocks noChangeShapeType="1"/>
              </p:cNvSpPr>
              <p:nvPr/>
            </p:nvSpPr>
            <p:spPr bwMode="auto">
              <a:xfrm>
                <a:off x="2414" y="306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75" name="Line 515"/>
              <p:cNvSpPr>
                <a:spLocks noChangeShapeType="1"/>
              </p:cNvSpPr>
              <p:nvPr/>
            </p:nvSpPr>
            <p:spPr bwMode="auto">
              <a:xfrm>
                <a:off x="2417"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76" name="Line 516"/>
              <p:cNvSpPr>
                <a:spLocks noChangeShapeType="1"/>
              </p:cNvSpPr>
              <p:nvPr/>
            </p:nvSpPr>
            <p:spPr bwMode="auto">
              <a:xfrm>
                <a:off x="2417" y="3067"/>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77" name="Line 517"/>
              <p:cNvSpPr>
                <a:spLocks noChangeShapeType="1"/>
              </p:cNvSpPr>
              <p:nvPr/>
            </p:nvSpPr>
            <p:spPr bwMode="auto">
              <a:xfrm>
                <a:off x="2422"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78" name="Line 518"/>
              <p:cNvSpPr>
                <a:spLocks noChangeShapeType="1"/>
              </p:cNvSpPr>
              <p:nvPr/>
            </p:nvSpPr>
            <p:spPr bwMode="auto">
              <a:xfrm>
                <a:off x="2422" y="306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79" name="Line 519"/>
              <p:cNvSpPr>
                <a:spLocks noChangeShapeType="1"/>
              </p:cNvSpPr>
              <p:nvPr/>
            </p:nvSpPr>
            <p:spPr bwMode="auto">
              <a:xfrm>
                <a:off x="2424"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80" name="Line 520"/>
              <p:cNvSpPr>
                <a:spLocks noChangeShapeType="1"/>
              </p:cNvSpPr>
              <p:nvPr/>
            </p:nvSpPr>
            <p:spPr bwMode="auto">
              <a:xfrm>
                <a:off x="2424" y="306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81" name="Line 521"/>
              <p:cNvSpPr>
                <a:spLocks noChangeShapeType="1"/>
              </p:cNvSpPr>
              <p:nvPr/>
            </p:nvSpPr>
            <p:spPr bwMode="auto">
              <a:xfrm>
                <a:off x="2427" y="306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82" name="Line 522"/>
              <p:cNvSpPr>
                <a:spLocks noChangeShapeType="1"/>
              </p:cNvSpPr>
              <p:nvPr/>
            </p:nvSpPr>
            <p:spPr bwMode="auto">
              <a:xfrm>
                <a:off x="2427" y="306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83" name="Line 523"/>
              <p:cNvSpPr>
                <a:spLocks noChangeShapeType="1"/>
              </p:cNvSpPr>
              <p:nvPr/>
            </p:nvSpPr>
            <p:spPr bwMode="auto">
              <a:xfrm>
                <a:off x="2454" y="306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84" name="Line 524"/>
              <p:cNvSpPr>
                <a:spLocks noChangeShapeType="1"/>
              </p:cNvSpPr>
              <p:nvPr/>
            </p:nvSpPr>
            <p:spPr bwMode="auto">
              <a:xfrm>
                <a:off x="2459" y="306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85" name="Line 525"/>
              <p:cNvSpPr>
                <a:spLocks noChangeShapeType="1"/>
              </p:cNvSpPr>
              <p:nvPr/>
            </p:nvSpPr>
            <p:spPr bwMode="auto">
              <a:xfrm>
                <a:off x="2459" y="306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86" name="Line 526"/>
              <p:cNvSpPr>
                <a:spLocks noChangeShapeType="1"/>
              </p:cNvSpPr>
              <p:nvPr/>
            </p:nvSpPr>
            <p:spPr bwMode="auto">
              <a:xfrm>
                <a:off x="2462" y="306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87" name="Line 527"/>
              <p:cNvSpPr>
                <a:spLocks noChangeShapeType="1"/>
              </p:cNvSpPr>
              <p:nvPr/>
            </p:nvSpPr>
            <p:spPr bwMode="auto">
              <a:xfrm>
                <a:off x="2462" y="306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88" name="Line 528"/>
              <p:cNvSpPr>
                <a:spLocks noChangeShapeType="1"/>
              </p:cNvSpPr>
              <p:nvPr/>
            </p:nvSpPr>
            <p:spPr bwMode="auto">
              <a:xfrm>
                <a:off x="2464" y="306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89" name="Line 529"/>
              <p:cNvSpPr>
                <a:spLocks noChangeShapeType="1"/>
              </p:cNvSpPr>
              <p:nvPr/>
            </p:nvSpPr>
            <p:spPr bwMode="auto">
              <a:xfrm>
                <a:off x="2464" y="306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90" name="Line 530"/>
              <p:cNvSpPr>
                <a:spLocks noChangeShapeType="1"/>
              </p:cNvSpPr>
              <p:nvPr/>
            </p:nvSpPr>
            <p:spPr bwMode="auto">
              <a:xfrm>
                <a:off x="2469" y="306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91" name="Line 531"/>
              <p:cNvSpPr>
                <a:spLocks noChangeShapeType="1"/>
              </p:cNvSpPr>
              <p:nvPr/>
            </p:nvSpPr>
            <p:spPr bwMode="auto">
              <a:xfrm>
                <a:off x="2469" y="306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92" name="Line 532"/>
              <p:cNvSpPr>
                <a:spLocks noChangeShapeType="1"/>
              </p:cNvSpPr>
              <p:nvPr/>
            </p:nvSpPr>
            <p:spPr bwMode="auto">
              <a:xfrm>
                <a:off x="2472" y="306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93" name="Line 533"/>
              <p:cNvSpPr>
                <a:spLocks noChangeShapeType="1"/>
              </p:cNvSpPr>
              <p:nvPr/>
            </p:nvSpPr>
            <p:spPr bwMode="auto">
              <a:xfrm>
                <a:off x="2472" y="306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94" name="Line 534"/>
              <p:cNvSpPr>
                <a:spLocks noChangeShapeType="1"/>
              </p:cNvSpPr>
              <p:nvPr/>
            </p:nvSpPr>
            <p:spPr bwMode="auto">
              <a:xfrm>
                <a:off x="2474" y="306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95" name="Line 535"/>
              <p:cNvSpPr>
                <a:spLocks noChangeShapeType="1"/>
              </p:cNvSpPr>
              <p:nvPr/>
            </p:nvSpPr>
            <p:spPr bwMode="auto">
              <a:xfrm>
                <a:off x="2474" y="306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96" name="Line 536"/>
              <p:cNvSpPr>
                <a:spLocks noChangeShapeType="1"/>
              </p:cNvSpPr>
              <p:nvPr/>
            </p:nvSpPr>
            <p:spPr bwMode="auto">
              <a:xfrm>
                <a:off x="2477" y="306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97" name="Line 537"/>
              <p:cNvSpPr>
                <a:spLocks noChangeShapeType="1"/>
              </p:cNvSpPr>
              <p:nvPr/>
            </p:nvSpPr>
            <p:spPr bwMode="auto">
              <a:xfrm>
                <a:off x="2477" y="306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98" name="Line 538"/>
              <p:cNvSpPr>
                <a:spLocks noChangeShapeType="1"/>
              </p:cNvSpPr>
              <p:nvPr/>
            </p:nvSpPr>
            <p:spPr bwMode="auto">
              <a:xfrm>
                <a:off x="2479" y="306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899" name="Line 539"/>
              <p:cNvSpPr>
                <a:spLocks noChangeShapeType="1"/>
              </p:cNvSpPr>
              <p:nvPr/>
            </p:nvSpPr>
            <p:spPr bwMode="auto">
              <a:xfrm>
                <a:off x="2479" y="306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00" name="Line 540"/>
              <p:cNvSpPr>
                <a:spLocks noChangeShapeType="1"/>
              </p:cNvSpPr>
              <p:nvPr/>
            </p:nvSpPr>
            <p:spPr bwMode="auto">
              <a:xfrm>
                <a:off x="2482" y="306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01" name="Line 541"/>
              <p:cNvSpPr>
                <a:spLocks noChangeShapeType="1"/>
              </p:cNvSpPr>
              <p:nvPr/>
            </p:nvSpPr>
            <p:spPr bwMode="auto">
              <a:xfrm>
                <a:off x="2482" y="306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02" name="Line 542"/>
              <p:cNvSpPr>
                <a:spLocks noChangeShapeType="1"/>
              </p:cNvSpPr>
              <p:nvPr/>
            </p:nvSpPr>
            <p:spPr bwMode="auto">
              <a:xfrm flipV="1">
                <a:off x="2487" y="3054"/>
                <a:ext cx="1"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03" name="Line 543"/>
              <p:cNvSpPr>
                <a:spLocks noChangeShapeType="1"/>
              </p:cNvSpPr>
              <p:nvPr/>
            </p:nvSpPr>
            <p:spPr bwMode="auto">
              <a:xfrm>
                <a:off x="2487" y="305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04" name="Line 544"/>
              <p:cNvSpPr>
                <a:spLocks noChangeShapeType="1"/>
              </p:cNvSpPr>
              <p:nvPr/>
            </p:nvSpPr>
            <p:spPr bwMode="auto">
              <a:xfrm>
                <a:off x="2489"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05" name="Line 545"/>
              <p:cNvSpPr>
                <a:spLocks noChangeShapeType="1"/>
              </p:cNvSpPr>
              <p:nvPr/>
            </p:nvSpPr>
            <p:spPr bwMode="auto">
              <a:xfrm>
                <a:off x="2489" y="305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06" name="Line 546"/>
              <p:cNvSpPr>
                <a:spLocks noChangeShapeType="1"/>
              </p:cNvSpPr>
              <p:nvPr/>
            </p:nvSpPr>
            <p:spPr bwMode="auto">
              <a:xfrm>
                <a:off x="2492"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07" name="Line 547"/>
              <p:cNvSpPr>
                <a:spLocks noChangeShapeType="1"/>
              </p:cNvSpPr>
              <p:nvPr/>
            </p:nvSpPr>
            <p:spPr bwMode="auto">
              <a:xfrm>
                <a:off x="2492" y="305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08" name="Line 548"/>
              <p:cNvSpPr>
                <a:spLocks noChangeShapeType="1"/>
              </p:cNvSpPr>
              <p:nvPr/>
            </p:nvSpPr>
            <p:spPr bwMode="auto">
              <a:xfrm>
                <a:off x="2494"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09" name="Line 549"/>
              <p:cNvSpPr>
                <a:spLocks noChangeShapeType="1"/>
              </p:cNvSpPr>
              <p:nvPr/>
            </p:nvSpPr>
            <p:spPr bwMode="auto">
              <a:xfrm>
                <a:off x="2494" y="305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10" name="Line 550"/>
              <p:cNvSpPr>
                <a:spLocks noChangeShapeType="1"/>
              </p:cNvSpPr>
              <p:nvPr/>
            </p:nvSpPr>
            <p:spPr bwMode="auto">
              <a:xfrm>
                <a:off x="2497"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11" name="Line 551"/>
              <p:cNvSpPr>
                <a:spLocks noChangeShapeType="1"/>
              </p:cNvSpPr>
              <p:nvPr/>
            </p:nvSpPr>
            <p:spPr bwMode="auto">
              <a:xfrm>
                <a:off x="2497" y="305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12" name="Line 552"/>
              <p:cNvSpPr>
                <a:spLocks noChangeShapeType="1"/>
              </p:cNvSpPr>
              <p:nvPr/>
            </p:nvSpPr>
            <p:spPr bwMode="auto">
              <a:xfrm>
                <a:off x="2500"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13" name="Line 553"/>
              <p:cNvSpPr>
                <a:spLocks noChangeShapeType="1"/>
              </p:cNvSpPr>
              <p:nvPr/>
            </p:nvSpPr>
            <p:spPr bwMode="auto">
              <a:xfrm>
                <a:off x="2500" y="305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14" name="Line 554"/>
              <p:cNvSpPr>
                <a:spLocks noChangeShapeType="1"/>
              </p:cNvSpPr>
              <p:nvPr/>
            </p:nvSpPr>
            <p:spPr bwMode="auto">
              <a:xfrm>
                <a:off x="2502"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15" name="Line 555"/>
              <p:cNvSpPr>
                <a:spLocks noChangeShapeType="1"/>
              </p:cNvSpPr>
              <p:nvPr/>
            </p:nvSpPr>
            <p:spPr bwMode="auto">
              <a:xfrm>
                <a:off x="2502" y="305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16" name="Line 556"/>
              <p:cNvSpPr>
                <a:spLocks noChangeShapeType="1"/>
              </p:cNvSpPr>
              <p:nvPr/>
            </p:nvSpPr>
            <p:spPr bwMode="auto">
              <a:xfrm>
                <a:off x="2505"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17" name="Line 557"/>
              <p:cNvSpPr>
                <a:spLocks noChangeShapeType="1"/>
              </p:cNvSpPr>
              <p:nvPr/>
            </p:nvSpPr>
            <p:spPr bwMode="auto">
              <a:xfrm>
                <a:off x="2505" y="305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18" name="Line 558"/>
              <p:cNvSpPr>
                <a:spLocks noChangeShapeType="1"/>
              </p:cNvSpPr>
              <p:nvPr/>
            </p:nvSpPr>
            <p:spPr bwMode="auto">
              <a:xfrm>
                <a:off x="2507"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19" name="Line 559"/>
              <p:cNvSpPr>
                <a:spLocks noChangeShapeType="1"/>
              </p:cNvSpPr>
              <p:nvPr/>
            </p:nvSpPr>
            <p:spPr bwMode="auto">
              <a:xfrm>
                <a:off x="2507"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20" name="Line 560"/>
              <p:cNvSpPr>
                <a:spLocks noChangeShapeType="1"/>
              </p:cNvSpPr>
              <p:nvPr/>
            </p:nvSpPr>
            <p:spPr bwMode="auto">
              <a:xfrm>
                <a:off x="2537"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21" name="Line 561"/>
              <p:cNvSpPr>
                <a:spLocks noChangeShapeType="1"/>
              </p:cNvSpPr>
              <p:nvPr/>
            </p:nvSpPr>
            <p:spPr bwMode="auto">
              <a:xfrm>
                <a:off x="2537"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22" name="Line 562"/>
              <p:cNvSpPr>
                <a:spLocks noChangeShapeType="1"/>
              </p:cNvSpPr>
              <p:nvPr/>
            </p:nvSpPr>
            <p:spPr bwMode="auto">
              <a:xfrm>
                <a:off x="2537" y="305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23" name="Line 563"/>
              <p:cNvSpPr>
                <a:spLocks noChangeShapeType="1"/>
              </p:cNvSpPr>
              <p:nvPr/>
            </p:nvSpPr>
            <p:spPr bwMode="auto">
              <a:xfrm>
                <a:off x="2540"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24" name="Line 564"/>
              <p:cNvSpPr>
                <a:spLocks noChangeShapeType="1"/>
              </p:cNvSpPr>
              <p:nvPr/>
            </p:nvSpPr>
            <p:spPr bwMode="auto">
              <a:xfrm>
                <a:off x="2540" y="305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25" name="Line 565"/>
              <p:cNvSpPr>
                <a:spLocks noChangeShapeType="1"/>
              </p:cNvSpPr>
              <p:nvPr/>
            </p:nvSpPr>
            <p:spPr bwMode="auto">
              <a:xfrm>
                <a:off x="2542"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26" name="Line 566"/>
              <p:cNvSpPr>
                <a:spLocks noChangeShapeType="1"/>
              </p:cNvSpPr>
              <p:nvPr/>
            </p:nvSpPr>
            <p:spPr bwMode="auto">
              <a:xfrm>
                <a:off x="2542" y="305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27" name="Line 567"/>
              <p:cNvSpPr>
                <a:spLocks noChangeShapeType="1"/>
              </p:cNvSpPr>
              <p:nvPr/>
            </p:nvSpPr>
            <p:spPr bwMode="auto">
              <a:xfrm>
                <a:off x="2545"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28" name="Line 568"/>
              <p:cNvSpPr>
                <a:spLocks noChangeShapeType="1"/>
              </p:cNvSpPr>
              <p:nvPr/>
            </p:nvSpPr>
            <p:spPr bwMode="auto">
              <a:xfrm>
                <a:off x="2545" y="305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29" name="Line 569"/>
              <p:cNvSpPr>
                <a:spLocks noChangeShapeType="1"/>
              </p:cNvSpPr>
              <p:nvPr/>
            </p:nvSpPr>
            <p:spPr bwMode="auto">
              <a:xfrm>
                <a:off x="2547"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30" name="Line 570"/>
              <p:cNvSpPr>
                <a:spLocks noChangeShapeType="1"/>
              </p:cNvSpPr>
              <p:nvPr/>
            </p:nvSpPr>
            <p:spPr bwMode="auto">
              <a:xfrm>
                <a:off x="2547" y="305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31" name="Line 571"/>
              <p:cNvSpPr>
                <a:spLocks noChangeShapeType="1"/>
              </p:cNvSpPr>
              <p:nvPr/>
            </p:nvSpPr>
            <p:spPr bwMode="auto">
              <a:xfrm>
                <a:off x="2552"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32" name="Line 572"/>
              <p:cNvSpPr>
                <a:spLocks noChangeShapeType="1"/>
              </p:cNvSpPr>
              <p:nvPr/>
            </p:nvSpPr>
            <p:spPr bwMode="auto">
              <a:xfrm>
                <a:off x="2552"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33" name="Line 573"/>
              <p:cNvSpPr>
                <a:spLocks noChangeShapeType="1"/>
              </p:cNvSpPr>
              <p:nvPr/>
            </p:nvSpPr>
            <p:spPr bwMode="auto">
              <a:xfrm>
                <a:off x="2552"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34" name="Line 574"/>
              <p:cNvSpPr>
                <a:spLocks noChangeShapeType="1"/>
              </p:cNvSpPr>
              <p:nvPr/>
            </p:nvSpPr>
            <p:spPr bwMode="auto">
              <a:xfrm>
                <a:off x="2552" y="305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35" name="Line 575"/>
              <p:cNvSpPr>
                <a:spLocks noChangeShapeType="1"/>
              </p:cNvSpPr>
              <p:nvPr/>
            </p:nvSpPr>
            <p:spPr bwMode="auto">
              <a:xfrm>
                <a:off x="2557"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36" name="Line 576"/>
              <p:cNvSpPr>
                <a:spLocks noChangeShapeType="1"/>
              </p:cNvSpPr>
              <p:nvPr/>
            </p:nvSpPr>
            <p:spPr bwMode="auto">
              <a:xfrm>
                <a:off x="2557" y="305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37" name="Line 577"/>
              <p:cNvSpPr>
                <a:spLocks noChangeShapeType="1"/>
              </p:cNvSpPr>
              <p:nvPr/>
            </p:nvSpPr>
            <p:spPr bwMode="auto">
              <a:xfrm>
                <a:off x="2560"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38" name="Line 578"/>
              <p:cNvSpPr>
                <a:spLocks noChangeShapeType="1"/>
              </p:cNvSpPr>
              <p:nvPr/>
            </p:nvSpPr>
            <p:spPr bwMode="auto">
              <a:xfrm>
                <a:off x="2560" y="305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39" name="Line 579"/>
              <p:cNvSpPr>
                <a:spLocks noChangeShapeType="1"/>
              </p:cNvSpPr>
              <p:nvPr/>
            </p:nvSpPr>
            <p:spPr bwMode="auto">
              <a:xfrm>
                <a:off x="2562" y="305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40" name="Line 580"/>
              <p:cNvSpPr>
                <a:spLocks noChangeShapeType="1"/>
              </p:cNvSpPr>
              <p:nvPr/>
            </p:nvSpPr>
            <p:spPr bwMode="auto">
              <a:xfrm>
                <a:off x="2562" y="305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41" name="Line 581"/>
              <p:cNvSpPr>
                <a:spLocks noChangeShapeType="1"/>
              </p:cNvSpPr>
              <p:nvPr/>
            </p:nvSpPr>
            <p:spPr bwMode="auto">
              <a:xfrm flipV="1">
                <a:off x="2565" y="3047"/>
                <a:ext cx="1" cy="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42" name="Line 582"/>
              <p:cNvSpPr>
                <a:spLocks noChangeShapeType="1"/>
              </p:cNvSpPr>
              <p:nvPr/>
            </p:nvSpPr>
            <p:spPr bwMode="auto">
              <a:xfrm>
                <a:off x="2565"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43" name="Line 583"/>
              <p:cNvSpPr>
                <a:spLocks noChangeShapeType="1"/>
              </p:cNvSpPr>
              <p:nvPr/>
            </p:nvSpPr>
            <p:spPr bwMode="auto">
              <a:xfrm>
                <a:off x="2567"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44" name="Line 584"/>
              <p:cNvSpPr>
                <a:spLocks noChangeShapeType="1"/>
              </p:cNvSpPr>
              <p:nvPr/>
            </p:nvSpPr>
            <p:spPr bwMode="auto">
              <a:xfrm>
                <a:off x="2567"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45" name="Line 585"/>
              <p:cNvSpPr>
                <a:spLocks noChangeShapeType="1"/>
              </p:cNvSpPr>
              <p:nvPr/>
            </p:nvSpPr>
            <p:spPr bwMode="auto">
              <a:xfrm>
                <a:off x="2570"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46" name="Line 586"/>
              <p:cNvSpPr>
                <a:spLocks noChangeShapeType="1"/>
              </p:cNvSpPr>
              <p:nvPr/>
            </p:nvSpPr>
            <p:spPr bwMode="auto">
              <a:xfrm>
                <a:off x="2570"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47" name="Line 587"/>
              <p:cNvSpPr>
                <a:spLocks noChangeShapeType="1"/>
              </p:cNvSpPr>
              <p:nvPr/>
            </p:nvSpPr>
            <p:spPr bwMode="auto">
              <a:xfrm>
                <a:off x="2572"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48" name="Line 588"/>
              <p:cNvSpPr>
                <a:spLocks noChangeShapeType="1"/>
              </p:cNvSpPr>
              <p:nvPr/>
            </p:nvSpPr>
            <p:spPr bwMode="auto">
              <a:xfrm>
                <a:off x="2572"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49" name="Line 589"/>
              <p:cNvSpPr>
                <a:spLocks noChangeShapeType="1"/>
              </p:cNvSpPr>
              <p:nvPr/>
            </p:nvSpPr>
            <p:spPr bwMode="auto">
              <a:xfrm>
                <a:off x="2575"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50" name="Line 590"/>
              <p:cNvSpPr>
                <a:spLocks noChangeShapeType="1"/>
              </p:cNvSpPr>
              <p:nvPr/>
            </p:nvSpPr>
            <p:spPr bwMode="auto">
              <a:xfrm>
                <a:off x="2575"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51" name="Line 591"/>
              <p:cNvSpPr>
                <a:spLocks noChangeShapeType="1"/>
              </p:cNvSpPr>
              <p:nvPr/>
            </p:nvSpPr>
            <p:spPr bwMode="auto">
              <a:xfrm>
                <a:off x="2577"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52" name="Line 592"/>
              <p:cNvSpPr>
                <a:spLocks noChangeShapeType="1"/>
              </p:cNvSpPr>
              <p:nvPr/>
            </p:nvSpPr>
            <p:spPr bwMode="auto">
              <a:xfrm>
                <a:off x="2577"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53" name="Line 593"/>
              <p:cNvSpPr>
                <a:spLocks noChangeShapeType="1"/>
              </p:cNvSpPr>
              <p:nvPr/>
            </p:nvSpPr>
            <p:spPr bwMode="auto">
              <a:xfrm>
                <a:off x="2580"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54" name="Line 594"/>
              <p:cNvSpPr>
                <a:spLocks noChangeShapeType="1"/>
              </p:cNvSpPr>
              <p:nvPr/>
            </p:nvSpPr>
            <p:spPr bwMode="auto">
              <a:xfrm>
                <a:off x="2580" y="3047"/>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55" name="Line 595"/>
              <p:cNvSpPr>
                <a:spLocks noChangeShapeType="1"/>
              </p:cNvSpPr>
              <p:nvPr/>
            </p:nvSpPr>
            <p:spPr bwMode="auto">
              <a:xfrm>
                <a:off x="2585"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56" name="Line 596"/>
              <p:cNvSpPr>
                <a:spLocks noChangeShapeType="1"/>
              </p:cNvSpPr>
              <p:nvPr/>
            </p:nvSpPr>
            <p:spPr bwMode="auto">
              <a:xfrm>
                <a:off x="2585"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57" name="Line 597"/>
              <p:cNvSpPr>
                <a:spLocks noChangeShapeType="1"/>
              </p:cNvSpPr>
              <p:nvPr/>
            </p:nvSpPr>
            <p:spPr bwMode="auto">
              <a:xfrm>
                <a:off x="2588"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58" name="Line 598"/>
              <p:cNvSpPr>
                <a:spLocks noChangeShapeType="1"/>
              </p:cNvSpPr>
              <p:nvPr/>
            </p:nvSpPr>
            <p:spPr bwMode="auto">
              <a:xfrm>
                <a:off x="2588"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59" name="Line 599"/>
              <p:cNvSpPr>
                <a:spLocks noChangeShapeType="1"/>
              </p:cNvSpPr>
              <p:nvPr/>
            </p:nvSpPr>
            <p:spPr bwMode="auto">
              <a:xfrm>
                <a:off x="2590"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60" name="Line 600"/>
              <p:cNvSpPr>
                <a:spLocks noChangeShapeType="1"/>
              </p:cNvSpPr>
              <p:nvPr/>
            </p:nvSpPr>
            <p:spPr bwMode="auto">
              <a:xfrm>
                <a:off x="2590"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61" name="Line 601"/>
              <p:cNvSpPr>
                <a:spLocks noChangeShapeType="1"/>
              </p:cNvSpPr>
              <p:nvPr/>
            </p:nvSpPr>
            <p:spPr bwMode="auto">
              <a:xfrm>
                <a:off x="2620"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62" name="Line 602"/>
              <p:cNvSpPr>
                <a:spLocks noChangeShapeType="1"/>
              </p:cNvSpPr>
              <p:nvPr/>
            </p:nvSpPr>
            <p:spPr bwMode="auto">
              <a:xfrm>
                <a:off x="2623"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63" name="Line 603"/>
              <p:cNvSpPr>
                <a:spLocks noChangeShapeType="1"/>
              </p:cNvSpPr>
              <p:nvPr/>
            </p:nvSpPr>
            <p:spPr bwMode="auto">
              <a:xfrm>
                <a:off x="2623"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64" name="Line 604"/>
              <p:cNvSpPr>
                <a:spLocks noChangeShapeType="1"/>
              </p:cNvSpPr>
              <p:nvPr/>
            </p:nvSpPr>
            <p:spPr bwMode="auto">
              <a:xfrm>
                <a:off x="2625"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65" name="Line 605"/>
              <p:cNvSpPr>
                <a:spLocks noChangeShapeType="1"/>
              </p:cNvSpPr>
              <p:nvPr/>
            </p:nvSpPr>
            <p:spPr bwMode="auto">
              <a:xfrm>
                <a:off x="2625"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66" name="Line 606"/>
              <p:cNvSpPr>
                <a:spLocks noChangeShapeType="1"/>
              </p:cNvSpPr>
              <p:nvPr/>
            </p:nvSpPr>
            <p:spPr bwMode="auto">
              <a:xfrm>
                <a:off x="2628"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67" name="Line 607"/>
              <p:cNvSpPr>
                <a:spLocks noChangeShapeType="1"/>
              </p:cNvSpPr>
              <p:nvPr/>
            </p:nvSpPr>
            <p:spPr bwMode="auto">
              <a:xfrm>
                <a:off x="2628"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68" name="Line 608"/>
              <p:cNvSpPr>
                <a:spLocks noChangeShapeType="1"/>
              </p:cNvSpPr>
              <p:nvPr/>
            </p:nvSpPr>
            <p:spPr bwMode="auto">
              <a:xfrm>
                <a:off x="2630"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69" name="Line 609"/>
              <p:cNvSpPr>
                <a:spLocks noChangeShapeType="1"/>
              </p:cNvSpPr>
              <p:nvPr/>
            </p:nvSpPr>
            <p:spPr bwMode="auto">
              <a:xfrm>
                <a:off x="2630"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70" name="Line 610"/>
              <p:cNvSpPr>
                <a:spLocks noChangeShapeType="1"/>
              </p:cNvSpPr>
              <p:nvPr/>
            </p:nvSpPr>
            <p:spPr bwMode="auto">
              <a:xfrm>
                <a:off x="2633"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71" name="Line 611"/>
              <p:cNvSpPr>
                <a:spLocks noChangeShapeType="1"/>
              </p:cNvSpPr>
              <p:nvPr/>
            </p:nvSpPr>
            <p:spPr bwMode="auto">
              <a:xfrm>
                <a:off x="2633"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72" name="Line 612"/>
              <p:cNvSpPr>
                <a:spLocks noChangeShapeType="1"/>
              </p:cNvSpPr>
              <p:nvPr/>
            </p:nvSpPr>
            <p:spPr bwMode="auto">
              <a:xfrm>
                <a:off x="2635"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73" name="Line 613"/>
              <p:cNvSpPr>
                <a:spLocks noChangeShapeType="1"/>
              </p:cNvSpPr>
              <p:nvPr/>
            </p:nvSpPr>
            <p:spPr bwMode="auto">
              <a:xfrm>
                <a:off x="2635"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74" name="Line 614"/>
              <p:cNvSpPr>
                <a:spLocks noChangeShapeType="1"/>
              </p:cNvSpPr>
              <p:nvPr/>
            </p:nvSpPr>
            <p:spPr bwMode="auto">
              <a:xfrm>
                <a:off x="2638"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75" name="Line 615"/>
              <p:cNvSpPr>
                <a:spLocks noChangeShapeType="1"/>
              </p:cNvSpPr>
              <p:nvPr/>
            </p:nvSpPr>
            <p:spPr bwMode="auto">
              <a:xfrm>
                <a:off x="2638"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76" name="Line 616"/>
              <p:cNvSpPr>
                <a:spLocks noChangeShapeType="1"/>
              </p:cNvSpPr>
              <p:nvPr/>
            </p:nvSpPr>
            <p:spPr bwMode="auto">
              <a:xfrm>
                <a:off x="2640"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77" name="Line 617"/>
              <p:cNvSpPr>
                <a:spLocks noChangeShapeType="1"/>
              </p:cNvSpPr>
              <p:nvPr/>
            </p:nvSpPr>
            <p:spPr bwMode="auto">
              <a:xfrm>
                <a:off x="2640"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78" name="Line 618"/>
              <p:cNvSpPr>
                <a:spLocks noChangeShapeType="1"/>
              </p:cNvSpPr>
              <p:nvPr/>
            </p:nvSpPr>
            <p:spPr bwMode="auto">
              <a:xfrm>
                <a:off x="2643"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79" name="Line 619"/>
              <p:cNvSpPr>
                <a:spLocks noChangeShapeType="1"/>
              </p:cNvSpPr>
              <p:nvPr/>
            </p:nvSpPr>
            <p:spPr bwMode="auto">
              <a:xfrm>
                <a:off x="2643"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80" name="Line 620"/>
              <p:cNvSpPr>
                <a:spLocks noChangeShapeType="1"/>
              </p:cNvSpPr>
              <p:nvPr/>
            </p:nvSpPr>
            <p:spPr bwMode="auto">
              <a:xfrm>
                <a:off x="2645"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81" name="Line 621"/>
              <p:cNvSpPr>
                <a:spLocks noChangeShapeType="1"/>
              </p:cNvSpPr>
              <p:nvPr/>
            </p:nvSpPr>
            <p:spPr bwMode="auto">
              <a:xfrm>
                <a:off x="2645"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82" name="Line 622"/>
              <p:cNvSpPr>
                <a:spLocks noChangeShapeType="1"/>
              </p:cNvSpPr>
              <p:nvPr/>
            </p:nvSpPr>
            <p:spPr bwMode="auto">
              <a:xfrm>
                <a:off x="2648"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983" name="Line 623"/>
              <p:cNvSpPr>
                <a:spLocks noChangeShapeType="1"/>
              </p:cNvSpPr>
              <p:nvPr/>
            </p:nvSpPr>
            <p:spPr bwMode="auto">
              <a:xfrm>
                <a:off x="2648"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grpSp>
        <p:grpSp>
          <p:nvGrpSpPr>
            <p:cNvPr id="33822" name="Group 825"/>
            <p:cNvGrpSpPr>
              <a:grpSpLocks/>
            </p:cNvGrpSpPr>
            <p:nvPr/>
          </p:nvGrpSpPr>
          <p:grpSpPr bwMode="auto">
            <a:xfrm>
              <a:off x="2650" y="3032"/>
              <a:ext cx="431" cy="16"/>
              <a:chOff x="2650" y="3032"/>
              <a:chExt cx="431" cy="16"/>
            </a:xfrm>
          </p:grpSpPr>
          <p:sp>
            <p:nvSpPr>
              <p:cNvPr id="34584" name="Line 625"/>
              <p:cNvSpPr>
                <a:spLocks noChangeShapeType="1"/>
              </p:cNvSpPr>
              <p:nvPr/>
            </p:nvSpPr>
            <p:spPr bwMode="auto">
              <a:xfrm>
                <a:off x="2650"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85" name="Line 626"/>
              <p:cNvSpPr>
                <a:spLocks noChangeShapeType="1"/>
              </p:cNvSpPr>
              <p:nvPr/>
            </p:nvSpPr>
            <p:spPr bwMode="auto">
              <a:xfrm>
                <a:off x="2650"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86" name="Line 627"/>
              <p:cNvSpPr>
                <a:spLocks noChangeShapeType="1"/>
              </p:cNvSpPr>
              <p:nvPr/>
            </p:nvSpPr>
            <p:spPr bwMode="auto">
              <a:xfrm>
                <a:off x="2653"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87" name="Line 628"/>
              <p:cNvSpPr>
                <a:spLocks noChangeShapeType="1"/>
              </p:cNvSpPr>
              <p:nvPr/>
            </p:nvSpPr>
            <p:spPr bwMode="auto">
              <a:xfrm>
                <a:off x="2653"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88" name="Line 629"/>
              <p:cNvSpPr>
                <a:spLocks noChangeShapeType="1"/>
              </p:cNvSpPr>
              <p:nvPr/>
            </p:nvSpPr>
            <p:spPr bwMode="auto">
              <a:xfrm>
                <a:off x="2655"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89" name="Line 630"/>
              <p:cNvSpPr>
                <a:spLocks noChangeShapeType="1"/>
              </p:cNvSpPr>
              <p:nvPr/>
            </p:nvSpPr>
            <p:spPr bwMode="auto">
              <a:xfrm>
                <a:off x="2655"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90" name="Line 631"/>
              <p:cNvSpPr>
                <a:spLocks noChangeShapeType="1"/>
              </p:cNvSpPr>
              <p:nvPr/>
            </p:nvSpPr>
            <p:spPr bwMode="auto">
              <a:xfrm>
                <a:off x="2658"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91" name="Line 632"/>
              <p:cNvSpPr>
                <a:spLocks noChangeShapeType="1"/>
              </p:cNvSpPr>
              <p:nvPr/>
            </p:nvSpPr>
            <p:spPr bwMode="auto">
              <a:xfrm>
                <a:off x="2658"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92" name="Line 633"/>
              <p:cNvSpPr>
                <a:spLocks noChangeShapeType="1"/>
              </p:cNvSpPr>
              <p:nvPr/>
            </p:nvSpPr>
            <p:spPr bwMode="auto">
              <a:xfrm>
                <a:off x="2660"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93" name="Line 634"/>
              <p:cNvSpPr>
                <a:spLocks noChangeShapeType="1"/>
              </p:cNvSpPr>
              <p:nvPr/>
            </p:nvSpPr>
            <p:spPr bwMode="auto">
              <a:xfrm>
                <a:off x="2660"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94" name="Line 635"/>
              <p:cNvSpPr>
                <a:spLocks noChangeShapeType="1"/>
              </p:cNvSpPr>
              <p:nvPr/>
            </p:nvSpPr>
            <p:spPr bwMode="auto">
              <a:xfrm>
                <a:off x="2663"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95" name="Line 636"/>
              <p:cNvSpPr>
                <a:spLocks noChangeShapeType="1"/>
              </p:cNvSpPr>
              <p:nvPr/>
            </p:nvSpPr>
            <p:spPr bwMode="auto">
              <a:xfrm>
                <a:off x="2663"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96" name="Line 637"/>
              <p:cNvSpPr>
                <a:spLocks noChangeShapeType="1"/>
              </p:cNvSpPr>
              <p:nvPr/>
            </p:nvSpPr>
            <p:spPr bwMode="auto">
              <a:xfrm>
                <a:off x="2665"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97" name="Line 638"/>
              <p:cNvSpPr>
                <a:spLocks noChangeShapeType="1"/>
              </p:cNvSpPr>
              <p:nvPr/>
            </p:nvSpPr>
            <p:spPr bwMode="auto">
              <a:xfrm>
                <a:off x="2665" y="3047"/>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98" name="Line 639"/>
              <p:cNvSpPr>
                <a:spLocks noChangeShapeType="1"/>
              </p:cNvSpPr>
              <p:nvPr/>
            </p:nvSpPr>
            <p:spPr bwMode="auto">
              <a:xfrm>
                <a:off x="2670"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99" name="Line 640"/>
              <p:cNvSpPr>
                <a:spLocks noChangeShapeType="1"/>
              </p:cNvSpPr>
              <p:nvPr/>
            </p:nvSpPr>
            <p:spPr bwMode="auto">
              <a:xfrm>
                <a:off x="2670"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00" name="Line 641"/>
              <p:cNvSpPr>
                <a:spLocks noChangeShapeType="1"/>
              </p:cNvSpPr>
              <p:nvPr/>
            </p:nvSpPr>
            <p:spPr bwMode="auto">
              <a:xfrm>
                <a:off x="2673"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01" name="Line 642"/>
              <p:cNvSpPr>
                <a:spLocks noChangeShapeType="1"/>
              </p:cNvSpPr>
              <p:nvPr/>
            </p:nvSpPr>
            <p:spPr bwMode="auto">
              <a:xfrm>
                <a:off x="2673"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02" name="Line 643"/>
              <p:cNvSpPr>
                <a:spLocks noChangeShapeType="1"/>
              </p:cNvSpPr>
              <p:nvPr/>
            </p:nvSpPr>
            <p:spPr bwMode="auto">
              <a:xfrm>
                <a:off x="2676"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03" name="Line 644"/>
              <p:cNvSpPr>
                <a:spLocks noChangeShapeType="1"/>
              </p:cNvSpPr>
              <p:nvPr/>
            </p:nvSpPr>
            <p:spPr bwMode="auto">
              <a:xfrm>
                <a:off x="2676"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04" name="Line 645"/>
              <p:cNvSpPr>
                <a:spLocks noChangeShapeType="1"/>
              </p:cNvSpPr>
              <p:nvPr/>
            </p:nvSpPr>
            <p:spPr bwMode="auto">
              <a:xfrm>
                <a:off x="2678"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05" name="Line 646"/>
              <p:cNvSpPr>
                <a:spLocks noChangeShapeType="1"/>
              </p:cNvSpPr>
              <p:nvPr/>
            </p:nvSpPr>
            <p:spPr bwMode="auto">
              <a:xfrm>
                <a:off x="2678"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06" name="Line 647"/>
              <p:cNvSpPr>
                <a:spLocks noChangeShapeType="1"/>
              </p:cNvSpPr>
              <p:nvPr/>
            </p:nvSpPr>
            <p:spPr bwMode="auto">
              <a:xfrm>
                <a:off x="2711"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07" name="Line 648"/>
              <p:cNvSpPr>
                <a:spLocks noChangeShapeType="1"/>
              </p:cNvSpPr>
              <p:nvPr/>
            </p:nvSpPr>
            <p:spPr bwMode="auto">
              <a:xfrm>
                <a:off x="2713"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08" name="Line 649"/>
              <p:cNvSpPr>
                <a:spLocks noChangeShapeType="1"/>
              </p:cNvSpPr>
              <p:nvPr/>
            </p:nvSpPr>
            <p:spPr bwMode="auto">
              <a:xfrm>
                <a:off x="2713"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09" name="Line 650"/>
              <p:cNvSpPr>
                <a:spLocks noChangeShapeType="1"/>
              </p:cNvSpPr>
              <p:nvPr/>
            </p:nvSpPr>
            <p:spPr bwMode="auto">
              <a:xfrm>
                <a:off x="2716"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10" name="Line 651"/>
              <p:cNvSpPr>
                <a:spLocks noChangeShapeType="1"/>
              </p:cNvSpPr>
              <p:nvPr/>
            </p:nvSpPr>
            <p:spPr bwMode="auto">
              <a:xfrm>
                <a:off x="2716"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11" name="Line 652"/>
              <p:cNvSpPr>
                <a:spLocks noChangeShapeType="1"/>
              </p:cNvSpPr>
              <p:nvPr/>
            </p:nvSpPr>
            <p:spPr bwMode="auto">
              <a:xfrm>
                <a:off x="2718"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12" name="Line 653"/>
              <p:cNvSpPr>
                <a:spLocks noChangeShapeType="1"/>
              </p:cNvSpPr>
              <p:nvPr/>
            </p:nvSpPr>
            <p:spPr bwMode="auto">
              <a:xfrm>
                <a:off x="2718"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13" name="Line 654"/>
              <p:cNvSpPr>
                <a:spLocks noChangeShapeType="1"/>
              </p:cNvSpPr>
              <p:nvPr/>
            </p:nvSpPr>
            <p:spPr bwMode="auto">
              <a:xfrm>
                <a:off x="2721"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14" name="Line 655"/>
              <p:cNvSpPr>
                <a:spLocks noChangeShapeType="1"/>
              </p:cNvSpPr>
              <p:nvPr/>
            </p:nvSpPr>
            <p:spPr bwMode="auto">
              <a:xfrm>
                <a:off x="2721"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15" name="Line 656"/>
              <p:cNvSpPr>
                <a:spLocks noChangeShapeType="1"/>
              </p:cNvSpPr>
              <p:nvPr/>
            </p:nvSpPr>
            <p:spPr bwMode="auto">
              <a:xfrm>
                <a:off x="2723"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16" name="Line 657"/>
              <p:cNvSpPr>
                <a:spLocks noChangeShapeType="1"/>
              </p:cNvSpPr>
              <p:nvPr/>
            </p:nvSpPr>
            <p:spPr bwMode="auto">
              <a:xfrm>
                <a:off x="2723"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17" name="Line 658"/>
              <p:cNvSpPr>
                <a:spLocks noChangeShapeType="1"/>
              </p:cNvSpPr>
              <p:nvPr/>
            </p:nvSpPr>
            <p:spPr bwMode="auto">
              <a:xfrm>
                <a:off x="2726"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18" name="Line 659"/>
              <p:cNvSpPr>
                <a:spLocks noChangeShapeType="1"/>
              </p:cNvSpPr>
              <p:nvPr/>
            </p:nvSpPr>
            <p:spPr bwMode="auto">
              <a:xfrm>
                <a:off x="2726"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19" name="Line 660"/>
              <p:cNvSpPr>
                <a:spLocks noChangeShapeType="1"/>
              </p:cNvSpPr>
              <p:nvPr/>
            </p:nvSpPr>
            <p:spPr bwMode="auto">
              <a:xfrm>
                <a:off x="2728"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20" name="Line 661"/>
              <p:cNvSpPr>
                <a:spLocks noChangeShapeType="1"/>
              </p:cNvSpPr>
              <p:nvPr/>
            </p:nvSpPr>
            <p:spPr bwMode="auto">
              <a:xfrm>
                <a:off x="2728"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21" name="Line 662"/>
              <p:cNvSpPr>
                <a:spLocks noChangeShapeType="1"/>
              </p:cNvSpPr>
              <p:nvPr/>
            </p:nvSpPr>
            <p:spPr bwMode="auto">
              <a:xfrm>
                <a:off x="2731"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22" name="Line 663"/>
              <p:cNvSpPr>
                <a:spLocks noChangeShapeType="1"/>
              </p:cNvSpPr>
              <p:nvPr/>
            </p:nvSpPr>
            <p:spPr bwMode="auto">
              <a:xfrm>
                <a:off x="2731"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23" name="Line 664"/>
              <p:cNvSpPr>
                <a:spLocks noChangeShapeType="1"/>
              </p:cNvSpPr>
              <p:nvPr/>
            </p:nvSpPr>
            <p:spPr bwMode="auto">
              <a:xfrm>
                <a:off x="2733"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24" name="Line 665"/>
              <p:cNvSpPr>
                <a:spLocks noChangeShapeType="1"/>
              </p:cNvSpPr>
              <p:nvPr/>
            </p:nvSpPr>
            <p:spPr bwMode="auto">
              <a:xfrm>
                <a:off x="2733"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25" name="Line 666"/>
              <p:cNvSpPr>
                <a:spLocks noChangeShapeType="1"/>
              </p:cNvSpPr>
              <p:nvPr/>
            </p:nvSpPr>
            <p:spPr bwMode="auto">
              <a:xfrm>
                <a:off x="2736"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26" name="Line 667"/>
              <p:cNvSpPr>
                <a:spLocks noChangeShapeType="1"/>
              </p:cNvSpPr>
              <p:nvPr/>
            </p:nvSpPr>
            <p:spPr bwMode="auto">
              <a:xfrm>
                <a:off x="2736"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27" name="Line 668"/>
              <p:cNvSpPr>
                <a:spLocks noChangeShapeType="1"/>
              </p:cNvSpPr>
              <p:nvPr/>
            </p:nvSpPr>
            <p:spPr bwMode="auto">
              <a:xfrm>
                <a:off x="2738"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28" name="Line 669"/>
              <p:cNvSpPr>
                <a:spLocks noChangeShapeType="1"/>
              </p:cNvSpPr>
              <p:nvPr/>
            </p:nvSpPr>
            <p:spPr bwMode="auto">
              <a:xfrm>
                <a:off x="2738"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29" name="Line 670"/>
              <p:cNvSpPr>
                <a:spLocks noChangeShapeType="1"/>
              </p:cNvSpPr>
              <p:nvPr/>
            </p:nvSpPr>
            <p:spPr bwMode="auto">
              <a:xfrm>
                <a:off x="2741"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30" name="Line 671"/>
              <p:cNvSpPr>
                <a:spLocks noChangeShapeType="1"/>
              </p:cNvSpPr>
              <p:nvPr/>
            </p:nvSpPr>
            <p:spPr bwMode="auto">
              <a:xfrm>
                <a:off x="2741"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31" name="Line 672"/>
              <p:cNvSpPr>
                <a:spLocks noChangeShapeType="1"/>
              </p:cNvSpPr>
              <p:nvPr/>
            </p:nvSpPr>
            <p:spPr bwMode="auto">
              <a:xfrm>
                <a:off x="2743"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32" name="Line 673"/>
              <p:cNvSpPr>
                <a:spLocks noChangeShapeType="1"/>
              </p:cNvSpPr>
              <p:nvPr/>
            </p:nvSpPr>
            <p:spPr bwMode="auto">
              <a:xfrm>
                <a:off x="2743"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33" name="Line 674"/>
              <p:cNvSpPr>
                <a:spLocks noChangeShapeType="1"/>
              </p:cNvSpPr>
              <p:nvPr/>
            </p:nvSpPr>
            <p:spPr bwMode="auto">
              <a:xfrm>
                <a:off x="2746"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34" name="Line 675"/>
              <p:cNvSpPr>
                <a:spLocks noChangeShapeType="1"/>
              </p:cNvSpPr>
              <p:nvPr/>
            </p:nvSpPr>
            <p:spPr bwMode="auto">
              <a:xfrm>
                <a:off x="2746"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35" name="Line 676"/>
              <p:cNvSpPr>
                <a:spLocks noChangeShapeType="1"/>
              </p:cNvSpPr>
              <p:nvPr/>
            </p:nvSpPr>
            <p:spPr bwMode="auto">
              <a:xfrm>
                <a:off x="2748"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36" name="Line 677"/>
              <p:cNvSpPr>
                <a:spLocks noChangeShapeType="1"/>
              </p:cNvSpPr>
              <p:nvPr/>
            </p:nvSpPr>
            <p:spPr bwMode="auto">
              <a:xfrm>
                <a:off x="2748"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37" name="Line 678"/>
              <p:cNvSpPr>
                <a:spLocks noChangeShapeType="1"/>
              </p:cNvSpPr>
              <p:nvPr/>
            </p:nvSpPr>
            <p:spPr bwMode="auto">
              <a:xfrm>
                <a:off x="2751"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38" name="Line 679"/>
              <p:cNvSpPr>
                <a:spLocks noChangeShapeType="1"/>
              </p:cNvSpPr>
              <p:nvPr/>
            </p:nvSpPr>
            <p:spPr bwMode="auto">
              <a:xfrm>
                <a:off x="2751"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39" name="Line 680"/>
              <p:cNvSpPr>
                <a:spLocks noChangeShapeType="1"/>
              </p:cNvSpPr>
              <p:nvPr/>
            </p:nvSpPr>
            <p:spPr bwMode="auto">
              <a:xfrm>
                <a:off x="2753"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40" name="Line 681"/>
              <p:cNvSpPr>
                <a:spLocks noChangeShapeType="1"/>
              </p:cNvSpPr>
              <p:nvPr/>
            </p:nvSpPr>
            <p:spPr bwMode="auto">
              <a:xfrm>
                <a:off x="2753" y="3047"/>
                <a:ext cx="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41" name="Line 682"/>
              <p:cNvSpPr>
                <a:spLocks noChangeShapeType="1"/>
              </p:cNvSpPr>
              <p:nvPr/>
            </p:nvSpPr>
            <p:spPr bwMode="auto">
              <a:xfrm>
                <a:off x="2759"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42" name="Line 683"/>
              <p:cNvSpPr>
                <a:spLocks noChangeShapeType="1"/>
              </p:cNvSpPr>
              <p:nvPr/>
            </p:nvSpPr>
            <p:spPr bwMode="auto">
              <a:xfrm>
                <a:off x="2759" y="3047"/>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43" name="Line 684"/>
              <p:cNvSpPr>
                <a:spLocks noChangeShapeType="1"/>
              </p:cNvSpPr>
              <p:nvPr/>
            </p:nvSpPr>
            <p:spPr bwMode="auto">
              <a:xfrm>
                <a:off x="2761" y="3047"/>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44" name="Line 685"/>
              <p:cNvSpPr>
                <a:spLocks noChangeShapeType="1"/>
              </p:cNvSpPr>
              <p:nvPr/>
            </p:nvSpPr>
            <p:spPr bwMode="auto">
              <a:xfrm>
                <a:off x="2761" y="3047"/>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45" name="Line 686"/>
              <p:cNvSpPr>
                <a:spLocks noChangeShapeType="1"/>
              </p:cNvSpPr>
              <p:nvPr/>
            </p:nvSpPr>
            <p:spPr bwMode="auto">
              <a:xfrm flipV="1">
                <a:off x="2764" y="3039"/>
                <a:ext cx="1"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46" name="Line 687"/>
              <p:cNvSpPr>
                <a:spLocks noChangeShapeType="1"/>
              </p:cNvSpPr>
              <p:nvPr/>
            </p:nvSpPr>
            <p:spPr bwMode="auto">
              <a:xfrm>
                <a:off x="2764"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47" name="Line 688"/>
              <p:cNvSpPr>
                <a:spLocks noChangeShapeType="1"/>
              </p:cNvSpPr>
              <p:nvPr/>
            </p:nvSpPr>
            <p:spPr bwMode="auto">
              <a:xfrm>
                <a:off x="2794" y="303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48" name="Line 689"/>
              <p:cNvSpPr>
                <a:spLocks noChangeShapeType="1"/>
              </p:cNvSpPr>
              <p:nvPr/>
            </p:nvSpPr>
            <p:spPr bwMode="auto">
              <a:xfrm>
                <a:off x="2796"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49" name="Line 690"/>
              <p:cNvSpPr>
                <a:spLocks noChangeShapeType="1"/>
              </p:cNvSpPr>
              <p:nvPr/>
            </p:nvSpPr>
            <p:spPr bwMode="auto">
              <a:xfrm>
                <a:off x="2796" y="303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50" name="Line 691"/>
              <p:cNvSpPr>
                <a:spLocks noChangeShapeType="1"/>
              </p:cNvSpPr>
              <p:nvPr/>
            </p:nvSpPr>
            <p:spPr bwMode="auto">
              <a:xfrm>
                <a:off x="2799"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51" name="Line 692"/>
              <p:cNvSpPr>
                <a:spLocks noChangeShapeType="1"/>
              </p:cNvSpPr>
              <p:nvPr/>
            </p:nvSpPr>
            <p:spPr bwMode="auto">
              <a:xfrm>
                <a:off x="2799" y="303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52" name="Line 693"/>
              <p:cNvSpPr>
                <a:spLocks noChangeShapeType="1"/>
              </p:cNvSpPr>
              <p:nvPr/>
            </p:nvSpPr>
            <p:spPr bwMode="auto">
              <a:xfrm>
                <a:off x="2801"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53" name="Line 694"/>
              <p:cNvSpPr>
                <a:spLocks noChangeShapeType="1"/>
              </p:cNvSpPr>
              <p:nvPr/>
            </p:nvSpPr>
            <p:spPr bwMode="auto">
              <a:xfrm>
                <a:off x="2801" y="303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54" name="Line 695"/>
              <p:cNvSpPr>
                <a:spLocks noChangeShapeType="1"/>
              </p:cNvSpPr>
              <p:nvPr/>
            </p:nvSpPr>
            <p:spPr bwMode="auto">
              <a:xfrm>
                <a:off x="2804"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55" name="Line 696"/>
              <p:cNvSpPr>
                <a:spLocks noChangeShapeType="1"/>
              </p:cNvSpPr>
              <p:nvPr/>
            </p:nvSpPr>
            <p:spPr bwMode="auto">
              <a:xfrm>
                <a:off x="2804" y="303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56" name="Line 697"/>
              <p:cNvSpPr>
                <a:spLocks noChangeShapeType="1"/>
              </p:cNvSpPr>
              <p:nvPr/>
            </p:nvSpPr>
            <p:spPr bwMode="auto">
              <a:xfrm>
                <a:off x="2806"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57" name="Line 698"/>
              <p:cNvSpPr>
                <a:spLocks noChangeShapeType="1"/>
              </p:cNvSpPr>
              <p:nvPr/>
            </p:nvSpPr>
            <p:spPr bwMode="auto">
              <a:xfrm>
                <a:off x="2806" y="303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58" name="Line 699"/>
              <p:cNvSpPr>
                <a:spLocks noChangeShapeType="1"/>
              </p:cNvSpPr>
              <p:nvPr/>
            </p:nvSpPr>
            <p:spPr bwMode="auto">
              <a:xfrm>
                <a:off x="2809"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59" name="Line 700"/>
              <p:cNvSpPr>
                <a:spLocks noChangeShapeType="1"/>
              </p:cNvSpPr>
              <p:nvPr/>
            </p:nvSpPr>
            <p:spPr bwMode="auto">
              <a:xfrm>
                <a:off x="2809" y="303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60" name="Line 701"/>
              <p:cNvSpPr>
                <a:spLocks noChangeShapeType="1"/>
              </p:cNvSpPr>
              <p:nvPr/>
            </p:nvSpPr>
            <p:spPr bwMode="auto">
              <a:xfrm>
                <a:off x="2811"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61" name="Line 702"/>
              <p:cNvSpPr>
                <a:spLocks noChangeShapeType="1"/>
              </p:cNvSpPr>
              <p:nvPr/>
            </p:nvSpPr>
            <p:spPr bwMode="auto">
              <a:xfrm>
                <a:off x="2811" y="303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62" name="Line 703"/>
              <p:cNvSpPr>
                <a:spLocks noChangeShapeType="1"/>
              </p:cNvSpPr>
              <p:nvPr/>
            </p:nvSpPr>
            <p:spPr bwMode="auto">
              <a:xfrm>
                <a:off x="2814"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63" name="Line 704"/>
              <p:cNvSpPr>
                <a:spLocks noChangeShapeType="1"/>
              </p:cNvSpPr>
              <p:nvPr/>
            </p:nvSpPr>
            <p:spPr bwMode="auto">
              <a:xfrm>
                <a:off x="2814" y="303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64" name="Line 705"/>
              <p:cNvSpPr>
                <a:spLocks noChangeShapeType="1"/>
              </p:cNvSpPr>
              <p:nvPr/>
            </p:nvSpPr>
            <p:spPr bwMode="auto">
              <a:xfrm>
                <a:off x="2816"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65" name="Line 706"/>
              <p:cNvSpPr>
                <a:spLocks noChangeShapeType="1"/>
              </p:cNvSpPr>
              <p:nvPr/>
            </p:nvSpPr>
            <p:spPr bwMode="auto">
              <a:xfrm>
                <a:off x="2816" y="303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66" name="Line 707"/>
              <p:cNvSpPr>
                <a:spLocks noChangeShapeType="1"/>
              </p:cNvSpPr>
              <p:nvPr/>
            </p:nvSpPr>
            <p:spPr bwMode="auto">
              <a:xfrm>
                <a:off x="2819"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67" name="Line 708"/>
              <p:cNvSpPr>
                <a:spLocks noChangeShapeType="1"/>
              </p:cNvSpPr>
              <p:nvPr/>
            </p:nvSpPr>
            <p:spPr bwMode="auto">
              <a:xfrm>
                <a:off x="2819" y="303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68" name="Line 709"/>
              <p:cNvSpPr>
                <a:spLocks noChangeShapeType="1"/>
              </p:cNvSpPr>
              <p:nvPr/>
            </p:nvSpPr>
            <p:spPr bwMode="auto">
              <a:xfrm>
                <a:off x="2821"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69" name="Line 710"/>
              <p:cNvSpPr>
                <a:spLocks noChangeShapeType="1"/>
              </p:cNvSpPr>
              <p:nvPr/>
            </p:nvSpPr>
            <p:spPr bwMode="auto">
              <a:xfrm>
                <a:off x="2821" y="303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70" name="Line 711"/>
              <p:cNvSpPr>
                <a:spLocks noChangeShapeType="1"/>
              </p:cNvSpPr>
              <p:nvPr/>
            </p:nvSpPr>
            <p:spPr bwMode="auto">
              <a:xfrm>
                <a:off x="2824"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71" name="Line 712"/>
              <p:cNvSpPr>
                <a:spLocks noChangeShapeType="1"/>
              </p:cNvSpPr>
              <p:nvPr/>
            </p:nvSpPr>
            <p:spPr bwMode="auto">
              <a:xfrm>
                <a:off x="2824" y="303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72" name="Line 713"/>
              <p:cNvSpPr>
                <a:spLocks noChangeShapeType="1"/>
              </p:cNvSpPr>
              <p:nvPr/>
            </p:nvSpPr>
            <p:spPr bwMode="auto">
              <a:xfrm>
                <a:off x="2826"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73" name="Line 714"/>
              <p:cNvSpPr>
                <a:spLocks noChangeShapeType="1"/>
              </p:cNvSpPr>
              <p:nvPr/>
            </p:nvSpPr>
            <p:spPr bwMode="auto">
              <a:xfrm>
                <a:off x="2826" y="303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74" name="Line 715"/>
              <p:cNvSpPr>
                <a:spLocks noChangeShapeType="1"/>
              </p:cNvSpPr>
              <p:nvPr/>
            </p:nvSpPr>
            <p:spPr bwMode="auto">
              <a:xfrm>
                <a:off x="2829"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75" name="Line 716"/>
              <p:cNvSpPr>
                <a:spLocks noChangeShapeType="1"/>
              </p:cNvSpPr>
              <p:nvPr/>
            </p:nvSpPr>
            <p:spPr bwMode="auto">
              <a:xfrm>
                <a:off x="2829" y="303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76" name="Line 717"/>
              <p:cNvSpPr>
                <a:spLocks noChangeShapeType="1"/>
              </p:cNvSpPr>
              <p:nvPr/>
            </p:nvSpPr>
            <p:spPr bwMode="auto">
              <a:xfrm>
                <a:off x="2831"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77" name="Line 718"/>
              <p:cNvSpPr>
                <a:spLocks noChangeShapeType="1"/>
              </p:cNvSpPr>
              <p:nvPr/>
            </p:nvSpPr>
            <p:spPr bwMode="auto">
              <a:xfrm>
                <a:off x="2831" y="3039"/>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78" name="Line 719"/>
              <p:cNvSpPr>
                <a:spLocks noChangeShapeType="1"/>
              </p:cNvSpPr>
              <p:nvPr/>
            </p:nvSpPr>
            <p:spPr bwMode="auto">
              <a:xfrm>
                <a:off x="2836"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79" name="Line 720"/>
              <p:cNvSpPr>
                <a:spLocks noChangeShapeType="1"/>
              </p:cNvSpPr>
              <p:nvPr/>
            </p:nvSpPr>
            <p:spPr bwMode="auto">
              <a:xfrm>
                <a:off x="2836" y="303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80" name="Line 721"/>
              <p:cNvSpPr>
                <a:spLocks noChangeShapeType="1"/>
              </p:cNvSpPr>
              <p:nvPr/>
            </p:nvSpPr>
            <p:spPr bwMode="auto">
              <a:xfrm>
                <a:off x="2839"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81" name="Line 722"/>
              <p:cNvSpPr>
                <a:spLocks noChangeShapeType="1"/>
              </p:cNvSpPr>
              <p:nvPr/>
            </p:nvSpPr>
            <p:spPr bwMode="auto">
              <a:xfrm>
                <a:off x="2839" y="303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82" name="Line 723"/>
              <p:cNvSpPr>
                <a:spLocks noChangeShapeType="1"/>
              </p:cNvSpPr>
              <p:nvPr/>
            </p:nvSpPr>
            <p:spPr bwMode="auto">
              <a:xfrm>
                <a:off x="2841" y="303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83" name="Line 724"/>
              <p:cNvSpPr>
                <a:spLocks noChangeShapeType="1"/>
              </p:cNvSpPr>
              <p:nvPr/>
            </p:nvSpPr>
            <p:spPr bwMode="auto">
              <a:xfrm>
                <a:off x="2841" y="3039"/>
                <a:ext cx="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84" name="Line 725"/>
              <p:cNvSpPr>
                <a:spLocks noChangeShapeType="1"/>
              </p:cNvSpPr>
              <p:nvPr/>
            </p:nvSpPr>
            <p:spPr bwMode="auto">
              <a:xfrm flipV="1">
                <a:off x="2847" y="3032"/>
                <a:ext cx="1" cy="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85" name="Line 726"/>
              <p:cNvSpPr>
                <a:spLocks noChangeShapeType="1"/>
              </p:cNvSpPr>
              <p:nvPr/>
            </p:nvSpPr>
            <p:spPr bwMode="auto">
              <a:xfrm>
                <a:off x="284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86" name="Line 727"/>
              <p:cNvSpPr>
                <a:spLocks noChangeShapeType="1"/>
              </p:cNvSpPr>
              <p:nvPr/>
            </p:nvSpPr>
            <p:spPr bwMode="auto">
              <a:xfrm>
                <a:off x="284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87" name="Line 728"/>
              <p:cNvSpPr>
                <a:spLocks noChangeShapeType="1"/>
              </p:cNvSpPr>
              <p:nvPr/>
            </p:nvSpPr>
            <p:spPr bwMode="auto">
              <a:xfrm>
                <a:off x="284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88" name="Line 729"/>
              <p:cNvSpPr>
                <a:spLocks noChangeShapeType="1"/>
              </p:cNvSpPr>
              <p:nvPr/>
            </p:nvSpPr>
            <p:spPr bwMode="auto">
              <a:xfrm>
                <a:off x="287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89" name="Line 730"/>
              <p:cNvSpPr>
                <a:spLocks noChangeShapeType="1"/>
              </p:cNvSpPr>
              <p:nvPr/>
            </p:nvSpPr>
            <p:spPr bwMode="auto">
              <a:xfrm>
                <a:off x="287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90" name="Line 731"/>
              <p:cNvSpPr>
                <a:spLocks noChangeShapeType="1"/>
              </p:cNvSpPr>
              <p:nvPr/>
            </p:nvSpPr>
            <p:spPr bwMode="auto">
              <a:xfrm>
                <a:off x="2877"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91" name="Line 732"/>
              <p:cNvSpPr>
                <a:spLocks noChangeShapeType="1"/>
              </p:cNvSpPr>
              <p:nvPr/>
            </p:nvSpPr>
            <p:spPr bwMode="auto">
              <a:xfrm>
                <a:off x="287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92" name="Line 733"/>
              <p:cNvSpPr>
                <a:spLocks noChangeShapeType="1"/>
              </p:cNvSpPr>
              <p:nvPr/>
            </p:nvSpPr>
            <p:spPr bwMode="auto">
              <a:xfrm>
                <a:off x="2879" y="303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93" name="Line 734"/>
              <p:cNvSpPr>
                <a:spLocks noChangeShapeType="1"/>
              </p:cNvSpPr>
              <p:nvPr/>
            </p:nvSpPr>
            <p:spPr bwMode="auto">
              <a:xfrm>
                <a:off x="2884"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94" name="Line 735"/>
              <p:cNvSpPr>
                <a:spLocks noChangeShapeType="1"/>
              </p:cNvSpPr>
              <p:nvPr/>
            </p:nvSpPr>
            <p:spPr bwMode="auto">
              <a:xfrm>
                <a:off x="2884"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95" name="Line 736"/>
              <p:cNvSpPr>
                <a:spLocks noChangeShapeType="1"/>
              </p:cNvSpPr>
              <p:nvPr/>
            </p:nvSpPr>
            <p:spPr bwMode="auto">
              <a:xfrm>
                <a:off x="288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96" name="Line 737"/>
              <p:cNvSpPr>
                <a:spLocks noChangeShapeType="1"/>
              </p:cNvSpPr>
              <p:nvPr/>
            </p:nvSpPr>
            <p:spPr bwMode="auto">
              <a:xfrm>
                <a:off x="2887"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97" name="Line 738"/>
              <p:cNvSpPr>
                <a:spLocks noChangeShapeType="1"/>
              </p:cNvSpPr>
              <p:nvPr/>
            </p:nvSpPr>
            <p:spPr bwMode="auto">
              <a:xfrm>
                <a:off x="288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98" name="Line 739"/>
              <p:cNvSpPr>
                <a:spLocks noChangeShapeType="1"/>
              </p:cNvSpPr>
              <p:nvPr/>
            </p:nvSpPr>
            <p:spPr bwMode="auto">
              <a:xfrm>
                <a:off x="2889"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699" name="Line 740"/>
              <p:cNvSpPr>
                <a:spLocks noChangeShapeType="1"/>
              </p:cNvSpPr>
              <p:nvPr/>
            </p:nvSpPr>
            <p:spPr bwMode="auto">
              <a:xfrm>
                <a:off x="2892"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00" name="Line 741"/>
              <p:cNvSpPr>
                <a:spLocks noChangeShapeType="1"/>
              </p:cNvSpPr>
              <p:nvPr/>
            </p:nvSpPr>
            <p:spPr bwMode="auto">
              <a:xfrm>
                <a:off x="2892"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01" name="Line 742"/>
              <p:cNvSpPr>
                <a:spLocks noChangeShapeType="1"/>
              </p:cNvSpPr>
              <p:nvPr/>
            </p:nvSpPr>
            <p:spPr bwMode="auto">
              <a:xfrm>
                <a:off x="2894"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02" name="Line 743"/>
              <p:cNvSpPr>
                <a:spLocks noChangeShapeType="1"/>
              </p:cNvSpPr>
              <p:nvPr/>
            </p:nvSpPr>
            <p:spPr bwMode="auto">
              <a:xfrm>
                <a:off x="2894" y="303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03" name="Line 744"/>
              <p:cNvSpPr>
                <a:spLocks noChangeShapeType="1"/>
              </p:cNvSpPr>
              <p:nvPr/>
            </p:nvSpPr>
            <p:spPr bwMode="auto">
              <a:xfrm>
                <a:off x="289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04" name="Line 745"/>
              <p:cNvSpPr>
                <a:spLocks noChangeShapeType="1"/>
              </p:cNvSpPr>
              <p:nvPr/>
            </p:nvSpPr>
            <p:spPr bwMode="auto">
              <a:xfrm>
                <a:off x="2899"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05" name="Line 746"/>
              <p:cNvSpPr>
                <a:spLocks noChangeShapeType="1"/>
              </p:cNvSpPr>
              <p:nvPr/>
            </p:nvSpPr>
            <p:spPr bwMode="auto">
              <a:xfrm>
                <a:off x="2902"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06" name="Line 747"/>
              <p:cNvSpPr>
                <a:spLocks noChangeShapeType="1"/>
              </p:cNvSpPr>
              <p:nvPr/>
            </p:nvSpPr>
            <p:spPr bwMode="auto">
              <a:xfrm>
                <a:off x="2902" y="303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07" name="Line 748"/>
              <p:cNvSpPr>
                <a:spLocks noChangeShapeType="1"/>
              </p:cNvSpPr>
              <p:nvPr/>
            </p:nvSpPr>
            <p:spPr bwMode="auto">
              <a:xfrm>
                <a:off x="290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08" name="Line 749"/>
              <p:cNvSpPr>
                <a:spLocks noChangeShapeType="1"/>
              </p:cNvSpPr>
              <p:nvPr/>
            </p:nvSpPr>
            <p:spPr bwMode="auto">
              <a:xfrm>
                <a:off x="2907"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09" name="Line 750"/>
              <p:cNvSpPr>
                <a:spLocks noChangeShapeType="1"/>
              </p:cNvSpPr>
              <p:nvPr/>
            </p:nvSpPr>
            <p:spPr bwMode="auto">
              <a:xfrm>
                <a:off x="290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10" name="Line 751"/>
              <p:cNvSpPr>
                <a:spLocks noChangeShapeType="1"/>
              </p:cNvSpPr>
              <p:nvPr/>
            </p:nvSpPr>
            <p:spPr bwMode="auto">
              <a:xfrm>
                <a:off x="2909"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11" name="Line 752"/>
              <p:cNvSpPr>
                <a:spLocks noChangeShapeType="1"/>
              </p:cNvSpPr>
              <p:nvPr/>
            </p:nvSpPr>
            <p:spPr bwMode="auto">
              <a:xfrm>
                <a:off x="2912"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12" name="Line 753"/>
              <p:cNvSpPr>
                <a:spLocks noChangeShapeType="1"/>
              </p:cNvSpPr>
              <p:nvPr/>
            </p:nvSpPr>
            <p:spPr bwMode="auto">
              <a:xfrm>
                <a:off x="2912" y="303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13" name="Line 754"/>
              <p:cNvSpPr>
                <a:spLocks noChangeShapeType="1"/>
              </p:cNvSpPr>
              <p:nvPr/>
            </p:nvSpPr>
            <p:spPr bwMode="auto">
              <a:xfrm>
                <a:off x="291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14" name="Line 755"/>
              <p:cNvSpPr>
                <a:spLocks noChangeShapeType="1"/>
              </p:cNvSpPr>
              <p:nvPr/>
            </p:nvSpPr>
            <p:spPr bwMode="auto">
              <a:xfrm>
                <a:off x="2917"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15" name="Line 756"/>
              <p:cNvSpPr>
                <a:spLocks noChangeShapeType="1"/>
              </p:cNvSpPr>
              <p:nvPr/>
            </p:nvSpPr>
            <p:spPr bwMode="auto">
              <a:xfrm>
                <a:off x="291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16" name="Line 757"/>
              <p:cNvSpPr>
                <a:spLocks noChangeShapeType="1"/>
              </p:cNvSpPr>
              <p:nvPr/>
            </p:nvSpPr>
            <p:spPr bwMode="auto">
              <a:xfrm>
                <a:off x="2919"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17" name="Line 758"/>
              <p:cNvSpPr>
                <a:spLocks noChangeShapeType="1"/>
              </p:cNvSpPr>
              <p:nvPr/>
            </p:nvSpPr>
            <p:spPr bwMode="auto">
              <a:xfrm>
                <a:off x="2922"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18" name="Line 759"/>
              <p:cNvSpPr>
                <a:spLocks noChangeShapeType="1"/>
              </p:cNvSpPr>
              <p:nvPr/>
            </p:nvSpPr>
            <p:spPr bwMode="auto">
              <a:xfrm>
                <a:off x="2922"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19" name="Line 760"/>
              <p:cNvSpPr>
                <a:spLocks noChangeShapeType="1"/>
              </p:cNvSpPr>
              <p:nvPr/>
            </p:nvSpPr>
            <p:spPr bwMode="auto">
              <a:xfrm>
                <a:off x="2924"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20" name="Line 761"/>
              <p:cNvSpPr>
                <a:spLocks noChangeShapeType="1"/>
              </p:cNvSpPr>
              <p:nvPr/>
            </p:nvSpPr>
            <p:spPr bwMode="auto">
              <a:xfrm>
                <a:off x="2924"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21" name="Line 762"/>
              <p:cNvSpPr>
                <a:spLocks noChangeShapeType="1"/>
              </p:cNvSpPr>
              <p:nvPr/>
            </p:nvSpPr>
            <p:spPr bwMode="auto">
              <a:xfrm>
                <a:off x="292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22" name="Line 763"/>
              <p:cNvSpPr>
                <a:spLocks noChangeShapeType="1"/>
              </p:cNvSpPr>
              <p:nvPr/>
            </p:nvSpPr>
            <p:spPr bwMode="auto">
              <a:xfrm>
                <a:off x="2927"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23" name="Line 764"/>
              <p:cNvSpPr>
                <a:spLocks noChangeShapeType="1"/>
              </p:cNvSpPr>
              <p:nvPr/>
            </p:nvSpPr>
            <p:spPr bwMode="auto">
              <a:xfrm>
                <a:off x="2930"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24" name="Line 765"/>
              <p:cNvSpPr>
                <a:spLocks noChangeShapeType="1"/>
              </p:cNvSpPr>
              <p:nvPr/>
            </p:nvSpPr>
            <p:spPr bwMode="auto">
              <a:xfrm>
                <a:off x="2930"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25" name="Line 766"/>
              <p:cNvSpPr>
                <a:spLocks noChangeShapeType="1"/>
              </p:cNvSpPr>
              <p:nvPr/>
            </p:nvSpPr>
            <p:spPr bwMode="auto">
              <a:xfrm>
                <a:off x="2932"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26" name="Line 767"/>
              <p:cNvSpPr>
                <a:spLocks noChangeShapeType="1"/>
              </p:cNvSpPr>
              <p:nvPr/>
            </p:nvSpPr>
            <p:spPr bwMode="auto">
              <a:xfrm>
                <a:off x="2932"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27" name="Line 768"/>
              <p:cNvSpPr>
                <a:spLocks noChangeShapeType="1"/>
              </p:cNvSpPr>
              <p:nvPr/>
            </p:nvSpPr>
            <p:spPr bwMode="auto">
              <a:xfrm>
                <a:off x="2935"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28" name="Line 769"/>
              <p:cNvSpPr>
                <a:spLocks noChangeShapeType="1"/>
              </p:cNvSpPr>
              <p:nvPr/>
            </p:nvSpPr>
            <p:spPr bwMode="auto">
              <a:xfrm>
                <a:off x="2935"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29" name="Line 770"/>
              <p:cNvSpPr>
                <a:spLocks noChangeShapeType="1"/>
              </p:cNvSpPr>
              <p:nvPr/>
            </p:nvSpPr>
            <p:spPr bwMode="auto">
              <a:xfrm>
                <a:off x="293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30" name="Line 771"/>
              <p:cNvSpPr>
                <a:spLocks noChangeShapeType="1"/>
              </p:cNvSpPr>
              <p:nvPr/>
            </p:nvSpPr>
            <p:spPr bwMode="auto">
              <a:xfrm>
                <a:off x="293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31" name="Line 772"/>
              <p:cNvSpPr>
                <a:spLocks noChangeShapeType="1"/>
              </p:cNvSpPr>
              <p:nvPr/>
            </p:nvSpPr>
            <p:spPr bwMode="auto">
              <a:xfrm>
                <a:off x="2967"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32" name="Line 773"/>
              <p:cNvSpPr>
                <a:spLocks noChangeShapeType="1"/>
              </p:cNvSpPr>
              <p:nvPr/>
            </p:nvSpPr>
            <p:spPr bwMode="auto">
              <a:xfrm>
                <a:off x="2970"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33" name="Line 774"/>
              <p:cNvSpPr>
                <a:spLocks noChangeShapeType="1"/>
              </p:cNvSpPr>
              <p:nvPr/>
            </p:nvSpPr>
            <p:spPr bwMode="auto">
              <a:xfrm>
                <a:off x="2970"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34" name="Line 775"/>
              <p:cNvSpPr>
                <a:spLocks noChangeShapeType="1"/>
              </p:cNvSpPr>
              <p:nvPr/>
            </p:nvSpPr>
            <p:spPr bwMode="auto">
              <a:xfrm>
                <a:off x="2972"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35" name="Line 776"/>
              <p:cNvSpPr>
                <a:spLocks noChangeShapeType="1"/>
              </p:cNvSpPr>
              <p:nvPr/>
            </p:nvSpPr>
            <p:spPr bwMode="auto">
              <a:xfrm>
                <a:off x="2972"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36" name="Line 777"/>
              <p:cNvSpPr>
                <a:spLocks noChangeShapeType="1"/>
              </p:cNvSpPr>
              <p:nvPr/>
            </p:nvSpPr>
            <p:spPr bwMode="auto">
              <a:xfrm>
                <a:off x="2975"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37" name="Line 778"/>
              <p:cNvSpPr>
                <a:spLocks noChangeShapeType="1"/>
              </p:cNvSpPr>
              <p:nvPr/>
            </p:nvSpPr>
            <p:spPr bwMode="auto">
              <a:xfrm>
                <a:off x="2975"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38" name="Line 779"/>
              <p:cNvSpPr>
                <a:spLocks noChangeShapeType="1"/>
              </p:cNvSpPr>
              <p:nvPr/>
            </p:nvSpPr>
            <p:spPr bwMode="auto">
              <a:xfrm>
                <a:off x="297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39" name="Line 780"/>
              <p:cNvSpPr>
                <a:spLocks noChangeShapeType="1"/>
              </p:cNvSpPr>
              <p:nvPr/>
            </p:nvSpPr>
            <p:spPr bwMode="auto">
              <a:xfrm>
                <a:off x="2977"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40" name="Line 781"/>
              <p:cNvSpPr>
                <a:spLocks noChangeShapeType="1"/>
              </p:cNvSpPr>
              <p:nvPr/>
            </p:nvSpPr>
            <p:spPr bwMode="auto">
              <a:xfrm>
                <a:off x="2980"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41" name="Line 782"/>
              <p:cNvSpPr>
                <a:spLocks noChangeShapeType="1"/>
              </p:cNvSpPr>
              <p:nvPr/>
            </p:nvSpPr>
            <p:spPr bwMode="auto">
              <a:xfrm>
                <a:off x="2980"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42" name="Line 783"/>
              <p:cNvSpPr>
                <a:spLocks noChangeShapeType="1"/>
              </p:cNvSpPr>
              <p:nvPr/>
            </p:nvSpPr>
            <p:spPr bwMode="auto">
              <a:xfrm>
                <a:off x="2982"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43" name="Line 784"/>
              <p:cNvSpPr>
                <a:spLocks noChangeShapeType="1"/>
              </p:cNvSpPr>
              <p:nvPr/>
            </p:nvSpPr>
            <p:spPr bwMode="auto">
              <a:xfrm>
                <a:off x="2982"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44" name="Line 785"/>
              <p:cNvSpPr>
                <a:spLocks noChangeShapeType="1"/>
              </p:cNvSpPr>
              <p:nvPr/>
            </p:nvSpPr>
            <p:spPr bwMode="auto">
              <a:xfrm>
                <a:off x="2985"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45" name="Line 786"/>
              <p:cNvSpPr>
                <a:spLocks noChangeShapeType="1"/>
              </p:cNvSpPr>
              <p:nvPr/>
            </p:nvSpPr>
            <p:spPr bwMode="auto">
              <a:xfrm>
                <a:off x="2985"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46" name="Line 787"/>
              <p:cNvSpPr>
                <a:spLocks noChangeShapeType="1"/>
              </p:cNvSpPr>
              <p:nvPr/>
            </p:nvSpPr>
            <p:spPr bwMode="auto">
              <a:xfrm>
                <a:off x="298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47" name="Line 788"/>
              <p:cNvSpPr>
                <a:spLocks noChangeShapeType="1"/>
              </p:cNvSpPr>
              <p:nvPr/>
            </p:nvSpPr>
            <p:spPr bwMode="auto">
              <a:xfrm>
                <a:off x="2987"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48" name="Line 789"/>
              <p:cNvSpPr>
                <a:spLocks noChangeShapeType="1"/>
              </p:cNvSpPr>
              <p:nvPr/>
            </p:nvSpPr>
            <p:spPr bwMode="auto">
              <a:xfrm>
                <a:off x="2990"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49" name="Line 790"/>
              <p:cNvSpPr>
                <a:spLocks noChangeShapeType="1"/>
              </p:cNvSpPr>
              <p:nvPr/>
            </p:nvSpPr>
            <p:spPr bwMode="auto">
              <a:xfrm>
                <a:off x="2990" y="303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50" name="Line 791"/>
              <p:cNvSpPr>
                <a:spLocks noChangeShapeType="1"/>
              </p:cNvSpPr>
              <p:nvPr/>
            </p:nvSpPr>
            <p:spPr bwMode="auto">
              <a:xfrm>
                <a:off x="2995"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51" name="Line 792"/>
              <p:cNvSpPr>
                <a:spLocks noChangeShapeType="1"/>
              </p:cNvSpPr>
              <p:nvPr/>
            </p:nvSpPr>
            <p:spPr bwMode="auto">
              <a:xfrm>
                <a:off x="2995" y="303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52" name="Line 793"/>
              <p:cNvSpPr>
                <a:spLocks noChangeShapeType="1"/>
              </p:cNvSpPr>
              <p:nvPr/>
            </p:nvSpPr>
            <p:spPr bwMode="auto">
              <a:xfrm>
                <a:off x="3000"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53" name="Line 794"/>
              <p:cNvSpPr>
                <a:spLocks noChangeShapeType="1"/>
              </p:cNvSpPr>
              <p:nvPr/>
            </p:nvSpPr>
            <p:spPr bwMode="auto">
              <a:xfrm>
                <a:off x="3000"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54" name="Line 795"/>
              <p:cNvSpPr>
                <a:spLocks noChangeShapeType="1"/>
              </p:cNvSpPr>
              <p:nvPr/>
            </p:nvSpPr>
            <p:spPr bwMode="auto">
              <a:xfrm>
                <a:off x="3002"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55" name="Line 796"/>
              <p:cNvSpPr>
                <a:spLocks noChangeShapeType="1"/>
              </p:cNvSpPr>
              <p:nvPr/>
            </p:nvSpPr>
            <p:spPr bwMode="auto">
              <a:xfrm>
                <a:off x="3002" y="303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56" name="Line 797"/>
              <p:cNvSpPr>
                <a:spLocks noChangeShapeType="1"/>
              </p:cNvSpPr>
              <p:nvPr/>
            </p:nvSpPr>
            <p:spPr bwMode="auto">
              <a:xfrm>
                <a:off x="300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57" name="Line 798"/>
              <p:cNvSpPr>
                <a:spLocks noChangeShapeType="1"/>
              </p:cNvSpPr>
              <p:nvPr/>
            </p:nvSpPr>
            <p:spPr bwMode="auto">
              <a:xfrm>
                <a:off x="3007" y="3032"/>
                <a:ext cx="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58" name="Line 799"/>
              <p:cNvSpPr>
                <a:spLocks noChangeShapeType="1"/>
              </p:cNvSpPr>
              <p:nvPr/>
            </p:nvSpPr>
            <p:spPr bwMode="auto">
              <a:xfrm>
                <a:off x="3015"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59" name="Line 800"/>
              <p:cNvSpPr>
                <a:spLocks noChangeShapeType="1"/>
              </p:cNvSpPr>
              <p:nvPr/>
            </p:nvSpPr>
            <p:spPr bwMode="auto">
              <a:xfrm>
                <a:off x="3015"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60" name="Line 801"/>
              <p:cNvSpPr>
                <a:spLocks noChangeShapeType="1"/>
              </p:cNvSpPr>
              <p:nvPr/>
            </p:nvSpPr>
            <p:spPr bwMode="auto">
              <a:xfrm>
                <a:off x="3018"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61" name="Line 802"/>
              <p:cNvSpPr>
                <a:spLocks noChangeShapeType="1"/>
              </p:cNvSpPr>
              <p:nvPr/>
            </p:nvSpPr>
            <p:spPr bwMode="auto">
              <a:xfrm>
                <a:off x="3018"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62" name="Line 803"/>
              <p:cNvSpPr>
                <a:spLocks noChangeShapeType="1"/>
              </p:cNvSpPr>
              <p:nvPr/>
            </p:nvSpPr>
            <p:spPr bwMode="auto">
              <a:xfrm>
                <a:off x="3020"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63" name="Line 804"/>
              <p:cNvSpPr>
                <a:spLocks noChangeShapeType="1"/>
              </p:cNvSpPr>
              <p:nvPr/>
            </p:nvSpPr>
            <p:spPr bwMode="auto">
              <a:xfrm>
                <a:off x="3020"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64" name="Line 805"/>
              <p:cNvSpPr>
                <a:spLocks noChangeShapeType="1"/>
              </p:cNvSpPr>
              <p:nvPr/>
            </p:nvSpPr>
            <p:spPr bwMode="auto">
              <a:xfrm>
                <a:off x="3023"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65" name="Line 806"/>
              <p:cNvSpPr>
                <a:spLocks noChangeShapeType="1"/>
              </p:cNvSpPr>
              <p:nvPr/>
            </p:nvSpPr>
            <p:spPr bwMode="auto">
              <a:xfrm>
                <a:off x="3023"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66" name="Line 807"/>
              <p:cNvSpPr>
                <a:spLocks noChangeShapeType="1"/>
              </p:cNvSpPr>
              <p:nvPr/>
            </p:nvSpPr>
            <p:spPr bwMode="auto">
              <a:xfrm>
                <a:off x="3025"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67" name="Line 808"/>
              <p:cNvSpPr>
                <a:spLocks noChangeShapeType="1"/>
              </p:cNvSpPr>
              <p:nvPr/>
            </p:nvSpPr>
            <p:spPr bwMode="auto">
              <a:xfrm>
                <a:off x="3025"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68" name="Line 809"/>
              <p:cNvSpPr>
                <a:spLocks noChangeShapeType="1"/>
              </p:cNvSpPr>
              <p:nvPr/>
            </p:nvSpPr>
            <p:spPr bwMode="auto">
              <a:xfrm>
                <a:off x="3028"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69" name="Line 810"/>
              <p:cNvSpPr>
                <a:spLocks noChangeShapeType="1"/>
              </p:cNvSpPr>
              <p:nvPr/>
            </p:nvSpPr>
            <p:spPr bwMode="auto">
              <a:xfrm>
                <a:off x="3028"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70" name="Line 811"/>
              <p:cNvSpPr>
                <a:spLocks noChangeShapeType="1"/>
              </p:cNvSpPr>
              <p:nvPr/>
            </p:nvSpPr>
            <p:spPr bwMode="auto">
              <a:xfrm>
                <a:off x="3058"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71" name="Line 812"/>
              <p:cNvSpPr>
                <a:spLocks noChangeShapeType="1"/>
              </p:cNvSpPr>
              <p:nvPr/>
            </p:nvSpPr>
            <p:spPr bwMode="auto">
              <a:xfrm>
                <a:off x="3060"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72" name="Line 813"/>
              <p:cNvSpPr>
                <a:spLocks noChangeShapeType="1"/>
              </p:cNvSpPr>
              <p:nvPr/>
            </p:nvSpPr>
            <p:spPr bwMode="auto">
              <a:xfrm>
                <a:off x="3060"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73" name="Line 814"/>
              <p:cNvSpPr>
                <a:spLocks noChangeShapeType="1"/>
              </p:cNvSpPr>
              <p:nvPr/>
            </p:nvSpPr>
            <p:spPr bwMode="auto">
              <a:xfrm>
                <a:off x="3063"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74" name="Line 815"/>
              <p:cNvSpPr>
                <a:spLocks noChangeShapeType="1"/>
              </p:cNvSpPr>
              <p:nvPr/>
            </p:nvSpPr>
            <p:spPr bwMode="auto">
              <a:xfrm>
                <a:off x="3063" y="303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75" name="Line 816"/>
              <p:cNvSpPr>
                <a:spLocks noChangeShapeType="1"/>
              </p:cNvSpPr>
              <p:nvPr/>
            </p:nvSpPr>
            <p:spPr bwMode="auto">
              <a:xfrm>
                <a:off x="3068"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76" name="Line 817"/>
              <p:cNvSpPr>
                <a:spLocks noChangeShapeType="1"/>
              </p:cNvSpPr>
              <p:nvPr/>
            </p:nvSpPr>
            <p:spPr bwMode="auto">
              <a:xfrm>
                <a:off x="3068"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77" name="Line 818"/>
              <p:cNvSpPr>
                <a:spLocks noChangeShapeType="1"/>
              </p:cNvSpPr>
              <p:nvPr/>
            </p:nvSpPr>
            <p:spPr bwMode="auto">
              <a:xfrm>
                <a:off x="3070"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78" name="Line 819"/>
              <p:cNvSpPr>
                <a:spLocks noChangeShapeType="1"/>
              </p:cNvSpPr>
              <p:nvPr/>
            </p:nvSpPr>
            <p:spPr bwMode="auto">
              <a:xfrm>
                <a:off x="3070"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79" name="Line 820"/>
              <p:cNvSpPr>
                <a:spLocks noChangeShapeType="1"/>
              </p:cNvSpPr>
              <p:nvPr/>
            </p:nvSpPr>
            <p:spPr bwMode="auto">
              <a:xfrm>
                <a:off x="3073"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80" name="Line 821"/>
              <p:cNvSpPr>
                <a:spLocks noChangeShapeType="1"/>
              </p:cNvSpPr>
              <p:nvPr/>
            </p:nvSpPr>
            <p:spPr bwMode="auto">
              <a:xfrm>
                <a:off x="3073" y="303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81" name="Line 822"/>
              <p:cNvSpPr>
                <a:spLocks noChangeShapeType="1"/>
              </p:cNvSpPr>
              <p:nvPr/>
            </p:nvSpPr>
            <p:spPr bwMode="auto">
              <a:xfrm>
                <a:off x="3078"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82" name="Line 823"/>
              <p:cNvSpPr>
                <a:spLocks noChangeShapeType="1"/>
              </p:cNvSpPr>
              <p:nvPr/>
            </p:nvSpPr>
            <p:spPr bwMode="auto">
              <a:xfrm>
                <a:off x="3078"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783" name="Line 824"/>
              <p:cNvSpPr>
                <a:spLocks noChangeShapeType="1"/>
              </p:cNvSpPr>
              <p:nvPr/>
            </p:nvSpPr>
            <p:spPr bwMode="auto">
              <a:xfrm>
                <a:off x="3080"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grpSp>
        <p:grpSp>
          <p:nvGrpSpPr>
            <p:cNvPr id="33823" name="Group 1026"/>
            <p:cNvGrpSpPr>
              <a:grpSpLocks/>
            </p:cNvGrpSpPr>
            <p:nvPr/>
          </p:nvGrpSpPr>
          <p:grpSpPr bwMode="auto">
            <a:xfrm>
              <a:off x="3080" y="3019"/>
              <a:ext cx="420" cy="14"/>
              <a:chOff x="3080" y="3019"/>
              <a:chExt cx="420" cy="14"/>
            </a:xfrm>
          </p:grpSpPr>
          <p:sp>
            <p:nvSpPr>
              <p:cNvPr id="34384" name="Line 826"/>
              <p:cNvSpPr>
                <a:spLocks noChangeShapeType="1"/>
              </p:cNvSpPr>
              <p:nvPr/>
            </p:nvSpPr>
            <p:spPr bwMode="auto">
              <a:xfrm>
                <a:off x="3080"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85" name="Line 827"/>
              <p:cNvSpPr>
                <a:spLocks noChangeShapeType="1"/>
              </p:cNvSpPr>
              <p:nvPr/>
            </p:nvSpPr>
            <p:spPr bwMode="auto">
              <a:xfrm>
                <a:off x="3083"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86" name="Line 828"/>
              <p:cNvSpPr>
                <a:spLocks noChangeShapeType="1"/>
              </p:cNvSpPr>
              <p:nvPr/>
            </p:nvSpPr>
            <p:spPr bwMode="auto">
              <a:xfrm>
                <a:off x="3083"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87" name="Line 829"/>
              <p:cNvSpPr>
                <a:spLocks noChangeShapeType="1"/>
              </p:cNvSpPr>
              <p:nvPr/>
            </p:nvSpPr>
            <p:spPr bwMode="auto">
              <a:xfrm>
                <a:off x="3085"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88" name="Line 830"/>
              <p:cNvSpPr>
                <a:spLocks noChangeShapeType="1"/>
              </p:cNvSpPr>
              <p:nvPr/>
            </p:nvSpPr>
            <p:spPr bwMode="auto">
              <a:xfrm>
                <a:off x="3085"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89" name="Line 831"/>
              <p:cNvSpPr>
                <a:spLocks noChangeShapeType="1"/>
              </p:cNvSpPr>
              <p:nvPr/>
            </p:nvSpPr>
            <p:spPr bwMode="auto">
              <a:xfrm>
                <a:off x="3088"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90" name="Line 832"/>
              <p:cNvSpPr>
                <a:spLocks noChangeShapeType="1"/>
              </p:cNvSpPr>
              <p:nvPr/>
            </p:nvSpPr>
            <p:spPr bwMode="auto">
              <a:xfrm>
                <a:off x="3088" y="3032"/>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91" name="Line 833"/>
              <p:cNvSpPr>
                <a:spLocks noChangeShapeType="1"/>
              </p:cNvSpPr>
              <p:nvPr/>
            </p:nvSpPr>
            <p:spPr bwMode="auto">
              <a:xfrm>
                <a:off x="3095"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92" name="Line 834"/>
              <p:cNvSpPr>
                <a:spLocks noChangeShapeType="1"/>
              </p:cNvSpPr>
              <p:nvPr/>
            </p:nvSpPr>
            <p:spPr bwMode="auto">
              <a:xfrm>
                <a:off x="3095" y="3032"/>
                <a:ext cx="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93" name="Line 835"/>
              <p:cNvSpPr>
                <a:spLocks noChangeShapeType="1"/>
              </p:cNvSpPr>
              <p:nvPr/>
            </p:nvSpPr>
            <p:spPr bwMode="auto">
              <a:xfrm>
                <a:off x="3101"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94" name="Line 836"/>
              <p:cNvSpPr>
                <a:spLocks noChangeShapeType="1"/>
              </p:cNvSpPr>
              <p:nvPr/>
            </p:nvSpPr>
            <p:spPr bwMode="auto">
              <a:xfrm>
                <a:off x="3101"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95" name="Line 837"/>
              <p:cNvSpPr>
                <a:spLocks noChangeShapeType="1"/>
              </p:cNvSpPr>
              <p:nvPr/>
            </p:nvSpPr>
            <p:spPr bwMode="auto">
              <a:xfrm>
                <a:off x="3103"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96" name="Line 838"/>
              <p:cNvSpPr>
                <a:spLocks noChangeShapeType="1"/>
              </p:cNvSpPr>
              <p:nvPr/>
            </p:nvSpPr>
            <p:spPr bwMode="auto">
              <a:xfrm>
                <a:off x="3103"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97" name="Line 839"/>
              <p:cNvSpPr>
                <a:spLocks noChangeShapeType="1"/>
              </p:cNvSpPr>
              <p:nvPr/>
            </p:nvSpPr>
            <p:spPr bwMode="auto">
              <a:xfrm>
                <a:off x="3106"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98" name="Line 840"/>
              <p:cNvSpPr>
                <a:spLocks noChangeShapeType="1"/>
              </p:cNvSpPr>
              <p:nvPr/>
            </p:nvSpPr>
            <p:spPr bwMode="auto">
              <a:xfrm>
                <a:off x="3106"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99" name="Line 841"/>
              <p:cNvSpPr>
                <a:spLocks noChangeShapeType="1"/>
              </p:cNvSpPr>
              <p:nvPr/>
            </p:nvSpPr>
            <p:spPr bwMode="auto">
              <a:xfrm>
                <a:off x="3108"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00" name="Line 842"/>
              <p:cNvSpPr>
                <a:spLocks noChangeShapeType="1"/>
              </p:cNvSpPr>
              <p:nvPr/>
            </p:nvSpPr>
            <p:spPr bwMode="auto">
              <a:xfrm>
                <a:off x="3108"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01" name="Line 843"/>
              <p:cNvSpPr>
                <a:spLocks noChangeShapeType="1"/>
              </p:cNvSpPr>
              <p:nvPr/>
            </p:nvSpPr>
            <p:spPr bwMode="auto">
              <a:xfrm>
                <a:off x="3111"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02" name="Line 844"/>
              <p:cNvSpPr>
                <a:spLocks noChangeShapeType="1"/>
              </p:cNvSpPr>
              <p:nvPr/>
            </p:nvSpPr>
            <p:spPr bwMode="auto">
              <a:xfrm>
                <a:off x="3111"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03" name="Line 845"/>
              <p:cNvSpPr>
                <a:spLocks noChangeShapeType="1"/>
              </p:cNvSpPr>
              <p:nvPr/>
            </p:nvSpPr>
            <p:spPr bwMode="auto">
              <a:xfrm>
                <a:off x="3113"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04" name="Line 846"/>
              <p:cNvSpPr>
                <a:spLocks noChangeShapeType="1"/>
              </p:cNvSpPr>
              <p:nvPr/>
            </p:nvSpPr>
            <p:spPr bwMode="auto">
              <a:xfrm>
                <a:off x="3113"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05" name="Line 847"/>
              <p:cNvSpPr>
                <a:spLocks noChangeShapeType="1"/>
              </p:cNvSpPr>
              <p:nvPr/>
            </p:nvSpPr>
            <p:spPr bwMode="auto">
              <a:xfrm>
                <a:off x="3116"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06" name="Line 848"/>
              <p:cNvSpPr>
                <a:spLocks noChangeShapeType="1"/>
              </p:cNvSpPr>
              <p:nvPr/>
            </p:nvSpPr>
            <p:spPr bwMode="auto">
              <a:xfrm>
                <a:off x="3116"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07" name="Line 849"/>
              <p:cNvSpPr>
                <a:spLocks noChangeShapeType="1"/>
              </p:cNvSpPr>
              <p:nvPr/>
            </p:nvSpPr>
            <p:spPr bwMode="auto">
              <a:xfrm>
                <a:off x="3148"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08" name="Line 850"/>
              <p:cNvSpPr>
                <a:spLocks noChangeShapeType="1"/>
              </p:cNvSpPr>
              <p:nvPr/>
            </p:nvSpPr>
            <p:spPr bwMode="auto">
              <a:xfrm>
                <a:off x="3151"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09" name="Line 851"/>
              <p:cNvSpPr>
                <a:spLocks noChangeShapeType="1"/>
              </p:cNvSpPr>
              <p:nvPr/>
            </p:nvSpPr>
            <p:spPr bwMode="auto">
              <a:xfrm>
                <a:off x="3151"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10" name="Line 852"/>
              <p:cNvSpPr>
                <a:spLocks noChangeShapeType="1"/>
              </p:cNvSpPr>
              <p:nvPr/>
            </p:nvSpPr>
            <p:spPr bwMode="auto">
              <a:xfrm>
                <a:off x="3153"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11" name="Line 853"/>
              <p:cNvSpPr>
                <a:spLocks noChangeShapeType="1"/>
              </p:cNvSpPr>
              <p:nvPr/>
            </p:nvSpPr>
            <p:spPr bwMode="auto">
              <a:xfrm>
                <a:off x="3153"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12" name="Line 854"/>
              <p:cNvSpPr>
                <a:spLocks noChangeShapeType="1"/>
              </p:cNvSpPr>
              <p:nvPr/>
            </p:nvSpPr>
            <p:spPr bwMode="auto">
              <a:xfrm>
                <a:off x="3156"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13" name="Line 855"/>
              <p:cNvSpPr>
                <a:spLocks noChangeShapeType="1"/>
              </p:cNvSpPr>
              <p:nvPr/>
            </p:nvSpPr>
            <p:spPr bwMode="auto">
              <a:xfrm>
                <a:off x="3156"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14" name="Line 856"/>
              <p:cNvSpPr>
                <a:spLocks noChangeShapeType="1"/>
              </p:cNvSpPr>
              <p:nvPr/>
            </p:nvSpPr>
            <p:spPr bwMode="auto">
              <a:xfrm>
                <a:off x="3158"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15" name="Line 857"/>
              <p:cNvSpPr>
                <a:spLocks noChangeShapeType="1"/>
              </p:cNvSpPr>
              <p:nvPr/>
            </p:nvSpPr>
            <p:spPr bwMode="auto">
              <a:xfrm>
                <a:off x="3158"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16" name="Line 858"/>
              <p:cNvSpPr>
                <a:spLocks noChangeShapeType="1"/>
              </p:cNvSpPr>
              <p:nvPr/>
            </p:nvSpPr>
            <p:spPr bwMode="auto">
              <a:xfrm>
                <a:off x="3161"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17" name="Line 859"/>
              <p:cNvSpPr>
                <a:spLocks noChangeShapeType="1"/>
              </p:cNvSpPr>
              <p:nvPr/>
            </p:nvSpPr>
            <p:spPr bwMode="auto">
              <a:xfrm>
                <a:off x="3161"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18" name="Line 860"/>
              <p:cNvSpPr>
                <a:spLocks noChangeShapeType="1"/>
              </p:cNvSpPr>
              <p:nvPr/>
            </p:nvSpPr>
            <p:spPr bwMode="auto">
              <a:xfrm>
                <a:off x="3163"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19" name="Line 861"/>
              <p:cNvSpPr>
                <a:spLocks noChangeShapeType="1"/>
              </p:cNvSpPr>
              <p:nvPr/>
            </p:nvSpPr>
            <p:spPr bwMode="auto">
              <a:xfrm>
                <a:off x="3163" y="303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20" name="Line 862"/>
              <p:cNvSpPr>
                <a:spLocks noChangeShapeType="1"/>
              </p:cNvSpPr>
              <p:nvPr/>
            </p:nvSpPr>
            <p:spPr bwMode="auto">
              <a:xfrm>
                <a:off x="3168"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21" name="Line 863"/>
              <p:cNvSpPr>
                <a:spLocks noChangeShapeType="1"/>
              </p:cNvSpPr>
              <p:nvPr/>
            </p:nvSpPr>
            <p:spPr bwMode="auto">
              <a:xfrm>
                <a:off x="3168" y="303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22" name="Line 864"/>
              <p:cNvSpPr>
                <a:spLocks noChangeShapeType="1"/>
              </p:cNvSpPr>
              <p:nvPr/>
            </p:nvSpPr>
            <p:spPr bwMode="auto">
              <a:xfrm>
                <a:off x="3173"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23" name="Line 865"/>
              <p:cNvSpPr>
                <a:spLocks noChangeShapeType="1"/>
              </p:cNvSpPr>
              <p:nvPr/>
            </p:nvSpPr>
            <p:spPr bwMode="auto">
              <a:xfrm>
                <a:off x="3173"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24" name="Line 866"/>
              <p:cNvSpPr>
                <a:spLocks noChangeShapeType="1"/>
              </p:cNvSpPr>
              <p:nvPr/>
            </p:nvSpPr>
            <p:spPr bwMode="auto">
              <a:xfrm>
                <a:off x="3176"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25" name="Line 867"/>
              <p:cNvSpPr>
                <a:spLocks noChangeShapeType="1"/>
              </p:cNvSpPr>
              <p:nvPr/>
            </p:nvSpPr>
            <p:spPr bwMode="auto">
              <a:xfrm>
                <a:off x="3176"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26" name="Line 868"/>
              <p:cNvSpPr>
                <a:spLocks noChangeShapeType="1"/>
              </p:cNvSpPr>
              <p:nvPr/>
            </p:nvSpPr>
            <p:spPr bwMode="auto">
              <a:xfrm>
                <a:off x="3178"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27" name="Line 869"/>
              <p:cNvSpPr>
                <a:spLocks noChangeShapeType="1"/>
              </p:cNvSpPr>
              <p:nvPr/>
            </p:nvSpPr>
            <p:spPr bwMode="auto">
              <a:xfrm>
                <a:off x="3178"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28" name="Line 870"/>
              <p:cNvSpPr>
                <a:spLocks noChangeShapeType="1"/>
              </p:cNvSpPr>
              <p:nvPr/>
            </p:nvSpPr>
            <p:spPr bwMode="auto">
              <a:xfrm>
                <a:off x="3181"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29" name="Line 871"/>
              <p:cNvSpPr>
                <a:spLocks noChangeShapeType="1"/>
              </p:cNvSpPr>
              <p:nvPr/>
            </p:nvSpPr>
            <p:spPr bwMode="auto">
              <a:xfrm>
                <a:off x="3181"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30" name="Line 872"/>
              <p:cNvSpPr>
                <a:spLocks noChangeShapeType="1"/>
              </p:cNvSpPr>
              <p:nvPr/>
            </p:nvSpPr>
            <p:spPr bwMode="auto">
              <a:xfrm>
                <a:off x="3183"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31" name="Line 873"/>
              <p:cNvSpPr>
                <a:spLocks noChangeShapeType="1"/>
              </p:cNvSpPr>
              <p:nvPr/>
            </p:nvSpPr>
            <p:spPr bwMode="auto">
              <a:xfrm>
                <a:off x="3183"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32" name="Line 874"/>
              <p:cNvSpPr>
                <a:spLocks noChangeShapeType="1"/>
              </p:cNvSpPr>
              <p:nvPr/>
            </p:nvSpPr>
            <p:spPr bwMode="auto">
              <a:xfrm>
                <a:off x="3186"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33" name="Line 875"/>
              <p:cNvSpPr>
                <a:spLocks noChangeShapeType="1"/>
              </p:cNvSpPr>
              <p:nvPr/>
            </p:nvSpPr>
            <p:spPr bwMode="auto">
              <a:xfrm>
                <a:off x="3186"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34" name="Line 876"/>
              <p:cNvSpPr>
                <a:spLocks noChangeShapeType="1"/>
              </p:cNvSpPr>
              <p:nvPr/>
            </p:nvSpPr>
            <p:spPr bwMode="auto">
              <a:xfrm>
                <a:off x="318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35" name="Line 877"/>
              <p:cNvSpPr>
                <a:spLocks noChangeShapeType="1"/>
              </p:cNvSpPr>
              <p:nvPr/>
            </p:nvSpPr>
            <p:spPr bwMode="auto">
              <a:xfrm>
                <a:off x="3189"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36" name="Line 878"/>
              <p:cNvSpPr>
                <a:spLocks noChangeShapeType="1"/>
              </p:cNvSpPr>
              <p:nvPr/>
            </p:nvSpPr>
            <p:spPr bwMode="auto">
              <a:xfrm>
                <a:off x="3191"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37" name="Line 879"/>
              <p:cNvSpPr>
                <a:spLocks noChangeShapeType="1"/>
              </p:cNvSpPr>
              <p:nvPr/>
            </p:nvSpPr>
            <p:spPr bwMode="auto">
              <a:xfrm>
                <a:off x="3191"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38" name="Line 880"/>
              <p:cNvSpPr>
                <a:spLocks noChangeShapeType="1"/>
              </p:cNvSpPr>
              <p:nvPr/>
            </p:nvSpPr>
            <p:spPr bwMode="auto">
              <a:xfrm>
                <a:off x="3194"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39" name="Line 881"/>
              <p:cNvSpPr>
                <a:spLocks noChangeShapeType="1"/>
              </p:cNvSpPr>
              <p:nvPr/>
            </p:nvSpPr>
            <p:spPr bwMode="auto">
              <a:xfrm>
                <a:off x="3194"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40" name="Line 882"/>
              <p:cNvSpPr>
                <a:spLocks noChangeShapeType="1"/>
              </p:cNvSpPr>
              <p:nvPr/>
            </p:nvSpPr>
            <p:spPr bwMode="auto">
              <a:xfrm>
                <a:off x="3196"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41" name="Line 883"/>
              <p:cNvSpPr>
                <a:spLocks noChangeShapeType="1"/>
              </p:cNvSpPr>
              <p:nvPr/>
            </p:nvSpPr>
            <p:spPr bwMode="auto">
              <a:xfrm>
                <a:off x="3196"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42" name="Line 884"/>
              <p:cNvSpPr>
                <a:spLocks noChangeShapeType="1"/>
              </p:cNvSpPr>
              <p:nvPr/>
            </p:nvSpPr>
            <p:spPr bwMode="auto">
              <a:xfrm>
                <a:off x="319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43" name="Line 885"/>
              <p:cNvSpPr>
                <a:spLocks noChangeShapeType="1"/>
              </p:cNvSpPr>
              <p:nvPr/>
            </p:nvSpPr>
            <p:spPr bwMode="auto">
              <a:xfrm>
                <a:off x="3199"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44" name="Line 886"/>
              <p:cNvSpPr>
                <a:spLocks noChangeShapeType="1"/>
              </p:cNvSpPr>
              <p:nvPr/>
            </p:nvSpPr>
            <p:spPr bwMode="auto">
              <a:xfrm>
                <a:off x="3201"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45" name="Line 887"/>
              <p:cNvSpPr>
                <a:spLocks noChangeShapeType="1"/>
              </p:cNvSpPr>
              <p:nvPr/>
            </p:nvSpPr>
            <p:spPr bwMode="auto">
              <a:xfrm>
                <a:off x="3201"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46" name="Line 888"/>
              <p:cNvSpPr>
                <a:spLocks noChangeShapeType="1"/>
              </p:cNvSpPr>
              <p:nvPr/>
            </p:nvSpPr>
            <p:spPr bwMode="auto">
              <a:xfrm>
                <a:off x="3204"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47" name="Line 889"/>
              <p:cNvSpPr>
                <a:spLocks noChangeShapeType="1"/>
              </p:cNvSpPr>
              <p:nvPr/>
            </p:nvSpPr>
            <p:spPr bwMode="auto">
              <a:xfrm>
                <a:off x="3204"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48" name="Line 890"/>
              <p:cNvSpPr>
                <a:spLocks noChangeShapeType="1"/>
              </p:cNvSpPr>
              <p:nvPr/>
            </p:nvSpPr>
            <p:spPr bwMode="auto">
              <a:xfrm>
                <a:off x="3206"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49" name="Line 891"/>
              <p:cNvSpPr>
                <a:spLocks noChangeShapeType="1"/>
              </p:cNvSpPr>
              <p:nvPr/>
            </p:nvSpPr>
            <p:spPr bwMode="auto">
              <a:xfrm>
                <a:off x="3206"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50" name="Line 892"/>
              <p:cNvSpPr>
                <a:spLocks noChangeShapeType="1"/>
              </p:cNvSpPr>
              <p:nvPr/>
            </p:nvSpPr>
            <p:spPr bwMode="auto">
              <a:xfrm>
                <a:off x="323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51" name="Line 893"/>
              <p:cNvSpPr>
                <a:spLocks noChangeShapeType="1"/>
              </p:cNvSpPr>
              <p:nvPr/>
            </p:nvSpPr>
            <p:spPr bwMode="auto">
              <a:xfrm>
                <a:off x="323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52" name="Line 894"/>
              <p:cNvSpPr>
                <a:spLocks noChangeShapeType="1"/>
              </p:cNvSpPr>
              <p:nvPr/>
            </p:nvSpPr>
            <p:spPr bwMode="auto">
              <a:xfrm>
                <a:off x="3239"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53" name="Line 895"/>
              <p:cNvSpPr>
                <a:spLocks noChangeShapeType="1"/>
              </p:cNvSpPr>
              <p:nvPr/>
            </p:nvSpPr>
            <p:spPr bwMode="auto">
              <a:xfrm>
                <a:off x="3241"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54" name="Line 896"/>
              <p:cNvSpPr>
                <a:spLocks noChangeShapeType="1"/>
              </p:cNvSpPr>
              <p:nvPr/>
            </p:nvSpPr>
            <p:spPr bwMode="auto">
              <a:xfrm>
                <a:off x="3241" y="3032"/>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55" name="Line 897"/>
              <p:cNvSpPr>
                <a:spLocks noChangeShapeType="1"/>
              </p:cNvSpPr>
              <p:nvPr/>
            </p:nvSpPr>
            <p:spPr bwMode="auto">
              <a:xfrm>
                <a:off x="3246"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56" name="Line 898"/>
              <p:cNvSpPr>
                <a:spLocks noChangeShapeType="1"/>
              </p:cNvSpPr>
              <p:nvPr/>
            </p:nvSpPr>
            <p:spPr bwMode="auto">
              <a:xfrm>
                <a:off x="3246"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57" name="Line 899"/>
              <p:cNvSpPr>
                <a:spLocks noChangeShapeType="1"/>
              </p:cNvSpPr>
              <p:nvPr/>
            </p:nvSpPr>
            <p:spPr bwMode="auto">
              <a:xfrm>
                <a:off x="324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58" name="Line 900"/>
              <p:cNvSpPr>
                <a:spLocks noChangeShapeType="1"/>
              </p:cNvSpPr>
              <p:nvPr/>
            </p:nvSpPr>
            <p:spPr bwMode="auto">
              <a:xfrm>
                <a:off x="3249"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59" name="Line 901"/>
              <p:cNvSpPr>
                <a:spLocks noChangeShapeType="1"/>
              </p:cNvSpPr>
              <p:nvPr/>
            </p:nvSpPr>
            <p:spPr bwMode="auto">
              <a:xfrm>
                <a:off x="3251"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60" name="Line 902"/>
              <p:cNvSpPr>
                <a:spLocks noChangeShapeType="1"/>
              </p:cNvSpPr>
              <p:nvPr/>
            </p:nvSpPr>
            <p:spPr bwMode="auto">
              <a:xfrm>
                <a:off x="3251"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61" name="Line 903"/>
              <p:cNvSpPr>
                <a:spLocks noChangeShapeType="1"/>
              </p:cNvSpPr>
              <p:nvPr/>
            </p:nvSpPr>
            <p:spPr bwMode="auto">
              <a:xfrm>
                <a:off x="3254"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62" name="Line 904"/>
              <p:cNvSpPr>
                <a:spLocks noChangeShapeType="1"/>
              </p:cNvSpPr>
              <p:nvPr/>
            </p:nvSpPr>
            <p:spPr bwMode="auto">
              <a:xfrm>
                <a:off x="3254"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63" name="Line 905"/>
              <p:cNvSpPr>
                <a:spLocks noChangeShapeType="1"/>
              </p:cNvSpPr>
              <p:nvPr/>
            </p:nvSpPr>
            <p:spPr bwMode="auto">
              <a:xfrm>
                <a:off x="3256"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64" name="Line 906"/>
              <p:cNvSpPr>
                <a:spLocks noChangeShapeType="1"/>
              </p:cNvSpPr>
              <p:nvPr/>
            </p:nvSpPr>
            <p:spPr bwMode="auto">
              <a:xfrm>
                <a:off x="3256"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65" name="Line 907"/>
              <p:cNvSpPr>
                <a:spLocks noChangeShapeType="1"/>
              </p:cNvSpPr>
              <p:nvPr/>
            </p:nvSpPr>
            <p:spPr bwMode="auto">
              <a:xfrm>
                <a:off x="325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66" name="Line 908"/>
              <p:cNvSpPr>
                <a:spLocks noChangeShapeType="1"/>
              </p:cNvSpPr>
              <p:nvPr/>
            </p:nvSpPr>
            <p:spPr bwMode="auto">
              <a:xfrm>
                <a:off x="3259"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67" name="Line 909"/>
              <p:cNvSpPr>
                <a:spLocks noChangeShapeType="1"/>
              </p:cNvSpPr>
              <p:nvPr/>
            </p:nvSpPr>
            <p:spPr bwMode="auto">
              <a:xfrm>
                <a:off x="3261"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68" name="Line 910"/>
              <p:cNvSpPr>
                <a:spLocks noChangeShapeType="1"/>
              </p:cNvSpPr>
              <p:nvPr/>
            </p:nvSpPr>
            <p:spPr bwMode="auto">
              <a:xfrm>
                <a:off x="3261"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69" name="Line 911"/>
              <p:cNvSpPr>
                <a:spLocks noChangeShapeType="1"/>
              </p:cNvSpPr>
              <p:nvPr/>
            </p:nvSpPr>
            <p:spPr bwMode="auto">
              <a:xfrm>
                <a:off x="3264"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70" name="Line 912"/>
              <p:cNvSpPr>
                <a:spLocks noChangeShapeType="1"/>
              </p:cNvSpPr>
              <p:nvPr/>
            </p:nvSpPr>
            <p:spPr bwMode="auto">
              <a:xfrm>
                <a:off x="3264"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71" name="Line 913"/>
              <p:cNvSpPr>
                <a:spLocks noChangeShapeType="1"/>
              </p:cNvSpPr>
              <p:nvPr/>
            </p:nvSpPr>
            <p:spPr bwMode="auto">
              <a:xfrm>
                <a:off x="3266"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72" name="Line 914"/>
              <p:cNvSpPr>
                <a:spLocks noChangeShapeType="1"/>
              </p:cNvSpPr>
              <p:nvPr/>
            </p:nvSpPr>
            <p:spPr bwMode="auto">
              <a:xfrm>
                <a:off x="3266"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73" name="Line 915"/>
              <p:cNvSpPr>
                <a:spLocks noChangeShapeType="1"/>
              </p:cNvSpPr>
              <p:nvPr/>
            </p:nvSpPr>
            <p:spPr bwMode="auto">
              <a:xfrm>
                <a:off x="326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74" name="Line 916"/>
              <p:cNvSpPr>
                <a:spLocks noChangeShapeType="1"/>
              </p:cNvSpPr>
              <p:nvPr/>
            </p:nvSpPr>
            <p:spPr bwMode="auto">
              <a:xfrm>
                <a:off x="3269"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75" name="Line 917"/>
              <p:cNvSpPr>
                <a:spLocks noChangeShapeType="1"/>
              </p:cNvSpPr>
              <p:nvPr/>
            </p:nvSpPr>
            <p:spPr bwMode="auto">
              <a:xfrm>
                <a:off x="3272"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76" name="Line 918"/>
              <p:cNvSpPr>
                <a:spLocks noChangeShapeType="1"/>
              </p:cNvSpPr>
              <p:nvPr/>
            </p:nvSpPr>
            <p:spPr bwMode="auto">
              <a:xfrm>
                <a:off x="3272"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77" name="Line 919"/>
              <p:cNvSpPr>
                <a:spLocks noChangeShapeType="1"/>
              </p:cNvSpPr>
              <p:nvPr/>
            </p:nvSpPr>
            <p:spPr bwMode="auto">
              <a:xfrm>
                <a:off x="3274"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78" name="Line 920"/>
              <p:cNvSpPr>
                <a:spLocks noChangeShapeType="1"/>
              </p:cNvSpPr>
              <p:nvPr/>
            </p:nvSpPr>
            <p:spPr bwMode="auto">
              <a:xfrm>
                <a:off x="3274"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79" name="Line 921"/>
              <p:cNvSpPr>
                <a:spLocks noChangeShapeType="1"/>
              </p:cNvSpPr>
              <p:nvPr/>
            </p:nvSpPr>
            <p:spPr bwMode="auto">
              <a:xfrm>
                <a:off x="327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80" name="Line 922"/>
              <p:cNvSpPr>
                <a:spLocks noChangeShapeType="1"/>
              </p:cNvSpPr>
              <p:nvPr/>
            </p:nvSpPr>
            <p:spPr bwMode="auto">
              <a:xfrm>
                <a:off x="3277"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81" name="Line 923"/>
              <p:cNvSpPr>
                <a:spLocks noChangeShapeType="1"/>
              </p:cNvSpPr>
              <p:nvPr/>
            </p:nvSpPr>
            <p:spPr bwMode="auto">
              <a:xfrm>
                <a:off x="327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82" name="Line 924"/>
              <p:cNvSpPr>
                <a:spLocks noChangeShapeType="1"/>
              </p:cNvSpPr>
              <p:nvPr/>
            </p:nvSpPr>
            <p:spPr bwMode="auto">
              <a:xfrm>
                <a:off x="3279"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83" name="Line 925"/>
              <p:cNvSpPr>
                <a:spLocks noChangeShapeType="1"/>
              </p:cNvSpPr>
              <p:nvPr/>
            </p:nvSpPr>
            <p:spPr bwMode="auto">
              <a:xfrm>
                <a:off x="3282"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84" name="Line 926"/>
              <p:cNvSpPr>
                <a:spLocks noChangeShapeType="1"/>
              </p:cNvSpPr>
              <p:nvPr/>
            </p:nvSpPr>
            <p:spPr bwMode="auto">
              <a:xfrm>
                <a:off x="3282"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85" name="Line 927"/>
              <p:cNvSpPr>
                <a:spLocks noChangeShapeType="1"/>
              </p:cNvSpPr>
              <p:nvPr/>
            </p:nvSpPr>
            <p:spPr bwMode="auto">
              <a:xfrm>
                <a:off x="3284"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86" name="Line 928"/>
              <p:cNvSpPr>
                <a:spLocks noChangeShapeType="1"/>
              </p:cNvSpPr>
              <p:nvPr/>
            </p:nvSpPr>
            <p:spPr bwMode="auto">
              <a:xfrm>
                <a:off x="3284"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87" name="Line 929"/>
              <p:cNvSpPr>
                <a:spLocks noChangeShapeType="1"/>
              </p:cNvSpPr>
              <p:nvPr/>
            </p:nvSpPr>
            <p:spPr bwMode="auto">
              <a:xfrm>
                <a:off x="328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88" name="Line 930"/>
              <p:cNvSpPr>
                <a:spLocks noChangeShapeType="1"/>
              </p:cNvSpPr>
              <p:nvPr/>
            </p:nvSpPr>
            <p:spPr bwMode="auto">
              <a:xfrm>
                <a:off x="3287"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89" name="Line 931"/>
              <p:cNvSpPr>
                <a:spLocks noChangeShapeType="1"/>
              </p:cNvSpPr>
              <p:nvPr/>
            </p:nvSpPr>
            <p:spPr bwMode="auto">
              <a:xfrm>
                <a:off x="328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90" name="Line 932"/>
              <p:cNvSpPr>
                <a:spLocks noChangeShapeType="1"/>
              </p:cNvSpPr>
              <p:nvPr/>
            </p:nvSpPr>
            <p:spPr bwMode="auto">
              <a:xfrm>
                <a:off x="3289"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91" name="Line 933"/>
              <p:cNvSpPr>
                <a:spLocks noChangeShapeType="1"/>
              </p:cNvSpPr>
              <p:nvPr/>
            </p:nvSpPr>
            <p:spPr bwMode="auto">
              <a:xfrm>
                <a:off x="3292"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92" name="Line 934"/>
              <p:cNvSpPr>
                <a:spLocks noChangeShapeType="1"/>
              </p:cNvSpPr>
              <p:nvPr/>
            </p:nvSpPr>
            <p:spPr bwMode="auto">
              <a:xfrm>
                <a:off x="3292"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93" name="Line 935"/>
              <p:cNvSpPr>
                <a:spLocks noChangeShapeType="1"/>
              </p:cNvSpPr>
              <p:nvPr/>
            </p:nvSpPr>
            <p:spPr bwMode="auto">
              <a:xfrm>
                <a:off x="3294"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94" name="Line 936"/>
              <p:cNvSpPr>
                <a:spLocks noChangeShapeType="1"/>
              </p:cNvSpPr>
              <p:nvPr/>
            </p:nvSpPr>
            <p:spPr bwMode="auto">
              <a:xfrm>
                <a:off x="3294"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95" name="Line 937"/>
              <p:cNvSpPr>
                <a:spLocks noChangeShapeType="1"/>
              </p:cNvSpPr>
              <p:nvPr/>
            </p:nvSpPr>
            <p:spPr bwMode="auto">
              <a:xfrm>
                <a:off x="329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96" name="Line 938"/>
              <p:cNvSpPr>
                <a:spLocks noChangeShapeType="1"/>
              </p:cNvSpPr>
              <p:nvPr/>
            </p:nvSpPr>
            <p:spPr bwMode="auto">
              <a:xfrm>
                <a:off x="3297"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97" name="Line 939"/>
              <p:cNvSpPr>
                <a:spLocks noChangeShapeType="1"/>
              </p:cNvSpPr>
              <p:nvPr/>
            </p:nvSpPr>
            <p:spPr bwMode="auto">
              <a:xfrm>
                <a:off x="329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98" name="Line 940"/>
              <p:cNvSpPr>
                <a:spLocks noChangeShapeType="1"/>
              </p:cNvSpPr>
              <p:nvPr/>
            </p:nvSpPr>
            <p:spPr bwMode="auto">
              <a:xfrm>
                <a:off x="329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499" name="Line 941"/>
              <p:cNvSpPr>
                <a:spLocks noChangeShapeType="1"/>
              </p:cNvSpPr>
              <p:nvPr/>
            </p:nvSpPr>
            <p:spPr bwMode="auto">
              <a:xfrm>
                <a:off x="332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00" name="Line 942"/>
              <p:cNvSpPr>
                <a:spLocks noChangeShapeType="1"/>
              </p:cNvSpPr>
              <p:nvPr/>
            </p:nvSpPr>
            <p:spPr bwMode="auto">
              <a:xfrm>
                <a:off x="3329"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01" name="Line 943"/>
              <p:cNvSpPr>
                <a:spLocks noChangeShapeType="1"/>
              </p:cNvSpPr>
              <p:nvPr/>
            </p:nvSpPr>
            <p:spPr bwMode="auto">
              <a:xfrm>
                <a:off x="3329"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02" name="Line 944"/>
              <p:cNvSpPr>
                <a:spLocks noChangeShapeType="1"/>
              </p:cNvSpPr>
              <p:nvPr/>
            </p:nvSpPr>
            <p:spPr bwMode="auto">
              <a:xfrm>
                <a:off x="3332"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03" name="Line 945"/>
              <p:cNvSpPr>
                <a:spLocks noChangeShapeType="1"/>
              </p:cNvSpPr>
              <p:nvPr/>
            </p:nvSpPr>
            <p:spPr bwMode="auto">
              <a:xfrm>
                <a:off x="3332"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04" name="Line 946"/>
              <p:cNvSpPr>
                <a:spLocks noChangeShapeType="1"/>
              </p:cNvSpPr>
              <p:nvPr/>
            </p:nvSpPr>
            <p:spPr bwMode="auto">
              <a:xfrm>
                <a:off x="3334"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05" name="Line 947"/>
              <p:cNvSpPr>
                <a:spLocks noChangeShapeType="1"/>
              </p:cNvSpPr>
              <p:nvPr/>
            </p:nvSpPr>
            <p:spPr bwMode="auto">
              <a:xfrm>
                <a:off x="3334" y="3032"/>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06" name="Line 948"/>
              <p:cNvSpPr>
                <a:spLocks noChangeShapeType="1"/>
              </p:cNvSpPr>
              <p:nvPr/>
            </p:nvSpPr>
            <p:spPr bwMode="auto">
              <a:xfrm>
                <a:off x="3337" y="3032"/>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07" name="Line 949"/>
              <p:cNvSpPr>
                <a:spLocks noChangeShapeType="1"/>
              </p:cNvSpPr>
              <p:nvPr/>
            </p:nvSpPr>
            <p:spPr bwMode="auto">
              <a:xfrm>
                <a:off x="3337" y="3032"/>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08" name="Line 950"/>
              <p:cNvSpPr>
                <a:spLocks noChangeShapeType="1"/>
              </p:cNvSpPr>
              <p:nvPr/>
            </p:nvSpPr>
            <p:spPr bwMode="auto">
              <a:xfrm flipV="1">
                <a:off x="3339" y="3019"/>
                <a:ext cx="1" cy="1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09" name="Line 951"/>
              <p:cNvSpPr>
                <a:spLocks noChangeShapeType="1"/>
              </p:cNvSpPr>
              <p:nvPr/>
            </p:nvSpPr>
            <p:spPr bwMode="auto">
              <a:xfrm>
                <a:off x="3339"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10" name="Line 952"/>
              <p:cNvSpPr>
                <a:spLocks noChangeShapeType="1"/>
              </p:cNvSpPr>
              <p:nvPr/>
            </p:nvSpPr>
            <p:spPr bwMode="auto">
              <a:xfrm>
                <a:off x="334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11" name="Line 953"/>
              <p:cNvSpPr>
                <a:spLocks noChangeShapeType="1"/>
              </p:cNvSpPr>
              <p:nvPr/>
            </p:nvSpPr>
            <p:spPr bwMode="auto">
              <a:xfrm>
                <a:off x="3342"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12" name="Line 954"/>
              <p:cNvSpPr>
                <a:spLocks noChangeShapeType="1"/>
              </p:cNvSpPr>
              <p:nvPr/>
            </p:nvSpPr>
            <p:spPr bwMode="auto">
              <a:xfrm>
                <a:off x="3344"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13" name="Line 955"/>
              <p:cNvSpPr>
                <a:spLocks noChangeShapeType="1"/>
              </p:cNvSpPr>
              <p:nvPr/>
            </p:nvSpPr>
            <p:spPr bwMode="auto">
              <a:xfrm>
                <a:off x="3344"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14" name="Line 956"/>
              <p:cNvSpPr>
                <a:spLocks noChangeShapeType="1"/>
              </p:cNvSpPr>
              <p:nvPr/>
            </p:nvSpPr>
            <p:spPr bwMode="auto">
              <a:xfrm>
                <a:off x="334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15" name="Line 957"/>
              <p:cNvSpPr>
                <a:spLocks noChangeShapeType="1"/>
              </p:cNvSpPr>
              <p:nvPr/>
            </p:nvSpPr>
            <p:spPr bwMode="auto">
              <a:xfrm>
                <a:off x="3347"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16" name="Line 958"/>
              <p:cNvSpPr>
                <a:spLocks noChangeShapeType="1"/>
              </p:cNvSpPr>
              <p:nvPr/>
            </p:nvSpPr>
            <p:spPr bwMode="auto">
              <a:xfrm>
                <a:off x="3349"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17" name="Line 959"/>
              <p:cNvSpPr>
                <a:spLocks noChangeShapeType="1"/>
              </p:cNvSpPr>
              <p:nvPr/>
            </p:nvSpPr>
            <p:spPr bwMode="auto">
              <a:xfrm>
                <a:off x="3349"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18" name="Line 960"/>
              <p:cNvSpPr>
                <a:spLocks noChangeShapeType="1"/>
              </p:cNvSpPr>
              <p:nvPr/>
            </p:nvSpPr>
            <p:spPr bwMode="auto">
              <a:xfrm>
                <a:off x="335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19" name="Line 961"/>
              <p:cNvSpPr>
                <a:spLocks noChangeShapeType="1"/>
              </p:cNvSpPr>
              <p:nvPr/>
            </p:nvSpPr>
            <p:spPr bwMode="auto">
              <a:xfrm>
                <a:off x="3352"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20" name="Line 962"/>
              <p:cNvSpPr>
                <a:spLocks noChangeShapeType="1"/>
              </p:cNvSpPr>
              <p:nvPr/>
            </p:nvSpPr>
            <p:spPr bwMode="auto">
              <a:xfrm>
                <a:off x="3354"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21" name="Line 963"/>
              <p:cNvSpPr>
                <a:spLocks noChangeShapeType="1"/>
              </p:cNvSpPr>
              <p:nvPr/>
            </p:nvSpPr>
            <p:spPr bwMode="auto">
              <a:xfrm>
                <a:off x="3354" y="3019"/>
                <a:ext cx="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22" name="Line 964"/>
              <p:cNvSpPr>
                <a:spLocks noChangeShapeType="1"/>
              </p:cNvSpPr>
              <p:nvPr/>
            </p:nvSpPr>
            <p:spPr bwMode="auto">
              <a:xfrm>
                <a:off x="336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23" name="Line 965"/>
              <p:cNvSpPr>
                <a:spLocks noChangeShapeType="1"/>
              </p:cNvSpPr>
              <p:nvPr/>
            </p:nvSpPr>
            <p:spPr bwMode="auto">
              <a:xfrm>
                <a:off x="3360"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24" name="Line 966"/>
              <p:cNvSpPr>
                <a:spLocks noChangeShapeType="1"/>
              </p:cNvSpPr>
              <p:nvPr/>
            </p:nvSpPr>
            <p:spPr bwMode="auto">
              <a:xfrm>
                <a:off x="336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25" name="Line 967"/>
              <p:cNvSpPr>
                <a:spLocks noChangeShapeType="1"/>
              </p:cNvSpPr>
              <p:nvPr/>
            </p:nvSpPr>
            <p:spPr bwMode="auto">
              <a:xfrm>
                <a:off x="3362"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26" name="Line 968"/>
              <p:cNvSpPr>
                <a:spLocks noChangeShapeType="1"/>
              </p:cNvSpPr>
              <p:nvPr/>
            </p:nvSpPr>
            <p:spPr bwMode="auto">
              <a:xfrm>
                <a:off x="336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27" name="Line 969"/>
              <p:cNvSpPr>
                <a:spLocks noChangeShapeType="1"/>
              </p:cNvSpPr>
              <p:nvPr/>
            </p:nvSpPr>
            <p:spPr bwMode="auto">
              <a:xfrm>
                <a:off x="3365"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28" name="Line 970"/>
              <p:cNvSpPr>
                <a:spLocks noChangeShapeType="1"/>
              </p:cNvSpPr>
              <p:nvPr/>
            </p:nvSpPr>
            <p:spPr bwMode="auto">
              <a:xfrm>
                <a:off x="336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29" name="Line 971"/>
              <p:cNvSpPr>
                <a:spLocks noChangeShapeType="1"/>
              </p:cNvSpPr>
              <p:nvPr/>
            </p:nvSpPr>
            <p:spPr bwMode="auto">
              <a:xfrm>
                <a:off x="3367"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30" name="Line 972"/>
              <p:cNvSpPr>
                <a:spLocks noChangeShapeType="1"/>
              </p:cNvSpPr>
              <p:nvPr/>
            </p:nvSpPr>
            <p:spPr bwMode="auto">
              <a:xfrm>
                <a:off x="337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31" name="Line 973"/>
              <p:cNvSpPr>
                <a:spLocks noChangeShapeType="1"/>
              </p:cNvSpPr>
              <p:nvPr/>
            </p:nvSpPr>
            <p:spPr bwMode="auto">
              <a:xfrm>
                <a:off x="3370"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32" name="Line 974"/>
              <p:cNvSpPr>
                <a:spLocks noChangeShapeType="1"/>
              </p:cNvSpPr>
              <p:nvPr/>
            </p:nvSpPr>
            <p:spPr bwMode="auto">
              <a:xfrm>
                <a:off x="337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33" name="Line 975"/>
              <p:cNvSpPr>
                <a:spLocks noChangeShapeType="1"/>
              </p:cNvSpPr>
              <p:nvPr/>
            </p:nvSpPr>
            <p:spPr bwMode="auto">
              <a:xfrm>
                <a:off x="3372"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34" name="Line 976"/>
              <p:cNvSpPr>
                <a:spLocks noChangeShapeType="1"/>
              </p:cNvSpPr>
              <p:nvPr/>
            </p:nvSpPr>
            <p:spPr bwMode="auto">
              <a:xfrm>
                <a:off x="337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35" name="Line 977"/>
              <p:cNvSpPr>
                <a:spLocks noChangeShapeType="1"/>
              </p:cNvSpPr>
              <p:nvPr/>
            </p:nvSpPr>
            <p:spPr bwMode="auto">
              <a:xfrm>
                <a:off x="3375"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36" name="Line 978"/>
              <p:cNvSpPr>
                <a:spLocks noChangeShapeType="1"/>
              </p:cNvSpPr>
              <p:nvPr/>
            </p:nvSpPr>
            <p:spPr bwMode="auto">
              <a:xfrm>
                <a:off x="337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37" name="Line 979"/>
              <p:cNvSpPr>
                <a:spLocks noChangeShapeType="1"/>
              </p:cNvSpPr>
              <p:nvPr/>
            </p:nvSpPr>
            <p:spPr bwMode="auto">
              <a:xfrm>
                <a:off x="337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38" name="Line 980"/>
              <p:cNvSpPr>
                <a:spLocks noChangeShapeType="1"/>
              </p:cNvSpPr>
              <p:nvPr/>
            </p:nvSpPr>
            <p:spPr bwMode="auto">
              <a:xfrm>
                <a:off x="3407"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39" name="Line 981"/>
              <p:cNvSpPr>
                <a:spLocks noChangeShapeType="1"/>
              </p:cNvSpPr>
              <p:nvPr/>
            </p:nvSpPr>
            <p:spPr bwMode="auto">
              <a:xfrm>
                <a:off x="341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40" name="Line 982"/>
              <p:cNvSpPr>
                <a:spLocks noChangeShapeType="1"/>
              </p:cNvSpPr>
              <p:nvPr/>
            </p:nvSpPr>
            <p:spPr bwMode="auto">
              <a:xfrm>
                <a:off x="3410"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41" name="Line 983"/>
              <p:cNvSpPr>
                <a:spLocks noChangeShapeType="1"/>
              </p:cNvSpPr>
              <p:nvPr/>
            </p:nvSpPr>
            <p:spPr bwMode="auto">
              <a:xfrm>
                <a:off x="341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42" name="Line 984"/>
              <p:cNvSpPr>
                <a:spLocks noChangeShapeType="1"/>
              </p:cNvSpPr>
              <p:nvPr/>
            </p:nvSpPr>
            <p:spPr bwMode="auto">
              <a:xfrm>
                <a:off x="3412"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43" name="Line 985"/>
              <p:cNvSpPr>
                <a:spLocks noChangeShapeType="1"/>
              </p:cNvSpPr>
              <p:nvPr/>
            </p:nvSpPr>
            <p:spPr bwMode="auto">
              <a:xfrm>
                <a:off x="341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44" name="Line 986"/>
              <p:cNvSpPr>
                <a:spLocks noChangeShapeType="1"/>
              </p:cNvSpPr>
              <p:nvPr/>
            </p:nvSpPr>
            <p:spPr bwMode="auto">
              <a:xfrm>
                <a:off x="3415"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45" name="Line 987"/>
              <p:cNvSpPr>
                <a:spLocks noChangeShapeType="1"/>
              </p:cNvSpPr>
              <p:nvPr/>
            </p:nvSpPr>
            <p:spPr bwMode="auto">
              <a:xfrm>
                <a:off x="341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46" name="Line 988"/>
              <p:cNvSpPr>
                <a:spLocks noChangeShapeType="1"/>
              </p:cNvSpPr>
              <p:nvPr/>
            </p:nvSpPr>
            <p:spPr bwMode="auto">
              <a:xfrm>
                <a:off x="3417"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47" name="Line 989"/>
              <p:cNvSpPr>
                <a:spLocks noChangeShapeType="1"/>
              </p:cNvSpPr>
              <p:nvPr/>
            </p:nvSpPr>
            <p:spPr bwMode="auto">
              <a:xfrm>
                <a:off x="342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48" name="Line 990"/>
              <p:cNvSpPr>
                <a:spLocks noChangeShapeType="1"/>
              </p:cNvSpPr>
              <p:nvPr/>
            </p:nvSpPr>
            <p:spPr bwMode="auto">
              <a:xfrm>
                <a:off x="3420"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49" name="Line 991"/>
              <p:cNvSpPr>
                <a:spLocks noChangeShapeType="1"/>
              </p:cNvSpPr>
              <p:nvPr/>
            </p:nvSpPr>
            <p:spPr bwMode="auto">
              <a:xfrm>
                <a:off x="342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50" name="Line 992"/>
              <p:cNvSpPr>
                <a:spLocks noChangeShapeType="1"/>
              </p:cNvSpPr>
              <p:nvPr/>
            </p:nvSpPr>
            <p:spPr bwMode="auto">
              <a:xfrm>
                <a:off x="3422"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51" name="Line 993"/>
              <p:cNvSpPr>
                <a:spLocks noChangeShapeType="1"/>
              </p:cNvSpPr>
              <p:nvPr/>
            </p:nvSpPr>
            <p:spPr bwMode="auto">
              <a:xfrm>
                <a:off x="342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52" name="Line 994"/>
              <p:cNvSpPr>
                <a:spLocks noChangeShapeType="1"/>
              </p:cNvSpPr>
              <p:nvPr/>
            </p:nvSpPr>
            <p:spPr bwMode="auto">
              <a:xfrm>
                <a:off x="3425"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53" name="Line 995"/>
              <p:cNvSpPr>
                <a:spLocks noChangeShapeType="1"/>
              </p:cNvSpPr>
              <p:nvPr/>
            </p:nvSpPr>
            <p:spPr bwMode="auto">
              <a:xfrm>
                <a:off x="342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54" name="Line 996"/>
              <p:cNvSpPr>
                <a:spLocks noChangeShapeType="1"/>
              </p:cNvSpPr>
              <p:nvPr/>
            </p:nvSpPr>
            <p:spPr bwMode="auto">
              <a:xfrm>
                <a:off x="3427"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55" name="Line 997"/>
              <p:cNvSpPr>
                <a:spLocks noChangeShapeType="1"/>
              </p:cNvSpPr>
              <p:nvPr/>
            </p:nvSpPr>
            <p:spPr bwMode="auto">
              <a:xfrm>
                <a:off x="343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56" name="Line 998"/>
              <p:cNvSpPr>
                <a:spLocks noChangeShapeType="1"/>
              </p:cNvSpPr>
              <p:nvPr/>
            </p:nvSpPr>
            <p:spPr bwMode="auto">
              <a:xfrm>
                <a:off x="3430"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57" name="Line 999"/>
              <p:cNvSpPr>
                <a:spLocks noChangeShapeType="1"/>
              </p:cNvSpPr>
              <p:nvPr/>
            </p:nvSpPr>
            <p:spPr bwMode="auto">
              <a:xfrm>
                <a:off x="343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58" name="Line 1000"/>
              <p:cNvSpPr>
                <a:spLocks noChangeShapeType="1"/>
              </p:cNvSpPr>
              <p:nvPr/>
            </p:nvSpPr>
            <p:spPr bwMode="auto">
              <a:xfrm>
                <a:off x="3432"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59" name="Line 1001"/>
              <p:cNvSpPr>
                <a:spLocks noChangeShapeType="1"/>
              </p:cNvSpPr>
              <p:nvPr/>
            </p:nvSpPr>
            <p:spPr bwMode="auto">
              <a:xfrm>
                <a:off x="343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60" name="Line 1002"/>
              <p:cNvSpPr>
                <a:spLocks noChangeShapeType="1"/>
              </p:cNvSpPr>
              <p:nvPr/>
            </p:nvSpPr>
            <p:spPr bwMode="auto">
              <a:xfrm>
                <a:off x="3435"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61" name="Line 1003"/>
              <p:cNvSpPr>
                <a:spLocks noChangeShapeType="1"/>
              </p:cNvSpPr>
              <p:nvPr/>
            </p:nvSpPr>
            <p:spPr bwMode="auto">
              <a:xfrm>
                <a:off x="343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62" name="Line 1004"/>
              <p:cNvSpPr>
                <a:spLocks noChangeShapeType="1"/>
              </p:cNvSpPr>
              <p:nvPr/>
            </p:nvSpPr>
            <p:spPr bwMode="auto">
              <a:xfrm>
                <a:off x="3437"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63" name="Line 1005"/>
              <p:cNvSpPr>
                <a:spLocks noChangeShapeType="1"/>
              </p:cNvSpPr>
              <p:nvPr/>
            </p:nvSpPr>
            <p:spPr bwMode="auto">
              <a:xfrm>
                <a:off x="344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64" name="Line 1006"/>
              <p:cNvSpPr>
                <a:spLocks noChangeShapeType="1"/>
              </p:cNvSpPr>
              <p:nvPr/>
            </p:nvSpPr>
            <p:spPr bwMode="auto">
              <a:xfrm>
                <a:off x="3440"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65" name="Line 1007"/>
              <p:cNvSpPr>
                <a:spLocks noChangeShapeType="1"/>
              </p:cNvSpPr>
              <p:nvPr/>
            </p:nvSpPr>
            <p:spPr bwMode="auto">
              <a:xfrm>
                <a:off x="3443"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66" name="Line 1008"/>
              <p:cNvSpPr>
                <a:spLocks noChangeShapeType="1"/>
              </p:cNvSpPr>
              <p:nvPr/>
            </p:nvSpPr>
            <p:spPr bwMode="auto">
              <a:xfrm>
                <a:off x="3443"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67" name="Line 1009"/>
              <p:cNvSpPr>
                <a:spLocks noChangeShapeType="1"/>
              </p:cNvSpPr>
              <p:nvPr/>
            </p:nvSpPr>
            <p:spPr bwMode="auto">
              <a:xfrm>
                <a:off x="344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68" name="Line 1010"/>
              <p:cNvSpPr>
                <a:spLocks noChangeShapeType="1"/>
              </p:cNvSpPr>
              <p:nvPr/>
            </p:nvSpPr>
            <p:spPr bwMode="auto">
              <a:xfrm>
                <a:off x="3445"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69" name="Line 1011"/>
              <p:cNvSpPr>
                <a:spLocks noChangeShapeType="1"/>
              </p:cNvSpPr>
              <p:nvPr/>
            </p:nvSpPr>
            <p:spPr bwMode="auto">
              <a:xfrm>
                <a:off x="3448"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70" name="Line 1012"/>
              <p:cNvSpPr>
                <a:spLocks noChangeShapeType="1"/>
              </p:cNvSpPr>
              <p:nvPr/>
            </p:nvSpPr>
            <p:spPr bwMode="auto">
              <a:xfrm>
                <a:off x="3448"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71" name="Line 1013"/>
              <p:cNvSpPr>
                <a:spLocks noChangeShapeType="1"/>
              </p:cNvSpPr>
              <p:nvPr/>
            </p:nvSpPr>
            <p:spPr bwMode="auto">
              <a:xfrm>
                <a:off x="345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72" name="Line 1014"/>
              <p:cNvSpPr>
                <a:spLocks noChangeShapeType="1"/>
              </p:cNvSpPr>
              <p:nvPr/>
            </p:nvSpPr>
            <p:spPr bwMode="auto">
              <a:xfrm>
                <a:off x="3450"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73" name="Line 1015"/>
              <p:cNvSpPr>
                <a:spLocks noChangeShapeType="1"/>
              </p:cNvSpPr>
              <p:nvPr/>
            </p:nvSpPr>
            <p:spPr bwMode="auto">
              <a:xfrm>
                <a:off x="3453"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74" name="Line 1016"/>
              <p:cNvSpPr>
                <a:spLocks noChangeShapeType="1"/>
              </p:cNvSpPr>
              <p:nvPr/>
            </p:nvSpPr>
            <p:spPr bwMode="auto">
              <a:xfrm>
                <a:off x="3453"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75" name="Line 1017"/>
              <p:cNvSpPr>
                <a:spLocks noChangeShapeType="1"/>
              </p:cNvSpPr>
              <p:nvPr/>
            </p:nvSpPr>
            <p:spPr bwMode="auto">
              <a:xfrm>
                <a:off x="345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76" name="Line 1018"/>
              <p:cNvSpPr>
                <a:spLocks noChangeShapeType="1"/>
              </p:cNvSpPr>
              <p:nvPr/>
            </p:nvSpPr>
            <p:spPr bwMode="auto">
              <a:xfrm>
                <a:off x="3455"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77" name="Line 1019"/>
              <p:cNvSpPr>
                <a:spLocks noChangeShapeType="1"/>
              </p:cNvSpPr>
              <p:nvPr/>
            </p:nvSpPr>
            <p:spPr bwMode="auto">
              <a:xfrm>
                <a:off x="3458"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78" name="Line 1020"/>
              <p:cNvSpPr>
                <a:spLocks noChangeShapeType="1"/>
              </p:cNvSpPr>
              <p:nvPr/>
            </p:nvSpPr>
            <p:spPr bwMode="auto">
              <a:xfrm>
                <a:off x="3458"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79" name="Line 1021"/>
              <p:cNvSpPr>
                <a:spLocks noChangeShapeType="1"/>
              </p:cNvSpPr>
              <p:nvPr/>
            </p:nvSpPr>
            <p:spPr bwMode="auto">
              <a:xfrm>
                <a:off x="346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80" name="Line 1022"/>
              <p:cNvSpPr>
                <a:spLocks noChangeShapeType="1"/>
              </p:cNvSpPr>
              <p:nvPr/>
            </p:nvSpPr>
            <p:spPr bwMode="auto">
              <a:xfrm>
                <a:off x="3460" y="3019"/>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81" name="Line 1023"/>
              <p:cNvSpPr>
                <a:spLocks noChangeShapeType="1"/>
              </p:cNvSpPr>
              <p:nvPr/>
            </p:nvSpPr>
            <p:spPr bwMode="auto">
              <a:xfrm>
                <a:off x="346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82" name="Line 1024"/>
              <p:cNvSpPr>
                <a:spLocks noChangeShapeType="1"/>
              </p:cNvSpPr>
              <p:nvPr/>
            </p:nvSpPr>
            <p:spPr bwMode="auto">
              <a:xfrm>
                <a:off x="3465"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583" name="Line 1025"/>
              <p:cNvSpPr>
                <a:spLocks noChangeShapeType="1"/>
              </p:cNvSpPr>
              <p:nvPr/>
            </p:nvSpPr>
            <p:spPr bwMode="auto">
              <a:xfrm>
                <a:off x="3498"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grpSp>
        <p:grpSp>
          <p:nvGrpSpPr>
            <p:cNvPr id="33824" name="Group 1227"/>
            <p:cNvGrpSpPr>
              <a:grpSpLocks/>
            </p:cNvGrpSpPr>
            <p:nvPr/>
          </p:nvGrpSpPr>
          <p:grpSpPr bwMode="auto">
            <a:xfrm>
              <a:off x="3500" y="2994"/>
              <a:ext cx="439" cy="26"/>
              <a:chOff x="3500" y="2994"/>
              <a:chExt cx="439" cy="26"/>
            </a:xfrm>
          </p:grpSpPr>
          <p:sp>
            <p:nvSpPr>
              <p:cNvPr id="34184" name="Line 1027"/>
              <p:cNvSpPr>
                <a:spLocks noChangeShapeType="1"/>
              </p:cNvSpPr>
              <p:nvPr/>
            </p:nvSpPr>
            <p:spPr bwMode="auto">
              <a:xfrm>
                <a:off x="350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85" name="Line 1028"/>
              <p:cNvSpPr>
                <a:spLocks noChangeShapeType="1"/>
              </p:cNvSpPr>
              <p:nvPr/>
            </p:nvSpPr>
            <p:spPr bwMode="auto">
              <a:xfrm>
                <a:off x="3500"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86" name="Line 1029"/>
              <p:cNvSpPr>
                <a:spLocks noChangeShapeType="1"/>
              </p:cNvSpPr>
              <p:nvPr/>
            </p:nvSpPr>
            <p:spPr bwMode="auto">
              <a:xfrm>
                <a:off x="3503"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87" name="Line 1030"/>
              <p:cNvSpPr>
                <a:spLocks noChangeShapeType="1"/>
              </p:cNvSpPr>
              <p:nvPr/>
            </p:nvSpPr>
            <p:spPr bwMode="auto">
              <a:xfrm>
                <a:off x="3503"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88" name="Line 1031"/>
              <p:cNvSpPr>
                <a:spLocks noChangeShapeType="1"/>
              </p:cNvSpPr>
              <p:nvPr/>
            </p:nvSpPr>
            <p:spPr bwMode="auto">
              <a:xfrm>
                <a:off x="350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89" name="Line 1032"/>
              <p:cNvSpPr>
                <a:spLocks noChangeShapeType="1"/>
              </p:cNvSpPr>
              <p:nvPr/>
            </p:nvSpPr>
            <p:spPr bwMode="auto">
              <a:xfrm>
                <a:off x="3505"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90" name="Line 1033"/>
              <p:cNvSpPr>
                <a:spLocks noChangeShapeType="1"/>
              </p:cNvSpPr>
              <p:nvPr/>
            </p:nvSpPr>
            <p:spPr bwMode="auto">
              <a:xfrm>
                <a:off x="3508"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91" name="Line 1034"/>
              <p:cNvSpPr>
                <a:spLocks noChangeShapeType="1"/>
              </p:cNvSpPr>
              <p:nvPr/>
            </p:nvSpPr>
            <p:spPr bwMode="auto">
              <a:xfrm>
                <a:off x="3508"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92" name="Line 1035"/>
              <p:cNvSpPr>
                <a:spLocks noChangeShapeType="1"/>
              </p:cNvSpPr>
              <p:nvPr/>
            </p:nvSpPr>
            <p:spPr bwMode="auto">
              <a:xfrm>
                <a:off x="351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93" name="Line 1036"/>
              <p:cNvSpPr>
                <a:spLocks noChangeShapeType="1"/>
              </p:cNvSpPr>
              <p:nvPr/>
            </p:nvSpPr>
            <p:spPr bwMode="auto">
              <a:xfrm>
                <a:off x="3510" y="3019"/>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94" name="Line 1037"/>
              <p:cNvSpPr>
                <a:spLocks noChangeShapeType="1"/>
              </p:cNvSpPr>
              <p:nvPr/>
            </p:nvSpPr>
            <p:spPr bwMode="auto">
              <a:xfrm>
                <a:off x="351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95" name="Line 1038"/>
              <p:cNvSpPr>
                <a:spLocks noChangeShapeType="1"/>
              </p:cNvSpPr>
              <p:nvPr/>
            </p:nvSpPr>
            <p:spPr bwMode="auto">
              <a:xfrm>
                <a:off x="3515" y="3019"/>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96" name="Line 1039"/>
              <p:cNvSpPr>
                <a:spLocks noChangeShapeType="1"/>
              </p:cNvSpPr>
              <p:nvPr/>
            </p:nvSpPr>
            <p:spPr bwMode="auto">
              <a:xfrm>
                <a:off x="352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97" name="Line 1040"/>
              <p:cNvSpPr>
                <a:spLocks noChangeShapeType="1"/>
              </p:cNvSpPr>
              <p:nvPr/>
            </p:nvSpPr>
            <p:spPr bwMode="auto">
              <a:xfrm>
                <a:off x="3520"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98" name="Line 1041"/>
              <p:cNvSpPr>
                <a:spLocks noChangeShapeType="1"/>
              </p:cNvSpPr>
              <p:nvPr/>
            </p:nvSpPr>
            <p:spPr bwMode="auto">
              <a:xfrm>
                <a:off x="3523"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99" name="Line 1042"/>
              <p:cNvSpPr>
                <a:spLocks noChangeShapeType="1"/>
              </p:cNvSpPr>
              <p:nvPr/>
            </p:nvSpPr>
            <p:spPr bwMode="auto">
              <a:xfrm>
                <a:off x="3523"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00" name="Line 1043"/>
              <p:cNvSpPr>
                <a:spLocks noChangeShapeType="1"/>
              </p:cNvSpPr>
              <p:nvPr/>
            </p:nvSpPr>
            <p:spPr bwMode="auto">
              <a:xfrm>
                <a:off x="352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01" name="Line 1044"/>
              <p:cNvSpPr>
                <a:spLocks noChangeShapeType="1"/>
              </p:cNvSpPr>
              <p:nvPr/>
            </p:nvSpPr>
            <p:spPr bwMode="auto">
              <a:xfrm>
                <a:off x="3525"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02" name="Line 1045"/>
              <p:cNvSpPr>
                <a:spLocks noChangeShapeType="1"/>
              </p:cNvSpPr>
              <p:nvPr/>
            </p:nvSpPr>
            <p:spPr bwMode="auto">
              <a:xfrm>
                <a:off x="3528"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03" name="Line 1046"/>
              <p:cNvSpPr>
                <a:spLocks noChangeShapeType="1"/>
              </p:cNvSpPr>
              <p:nvPr/>
            </p:nvSpPr>
            <p:spPr bwMode="auto">
              <a:xfrm>
                <a:off x="3528"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04" name="Line 1047"/>
              <p:cNvSpPr>
                <a:spLocks noChangeShapeType="1"/>
              </p:cNvSpPr>
              <p:nvPr/>
            </p:nvSpPr>
            <p:spPr bwMode="auto">
              <a:xfrm>
                <a:off x="3531"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05" name="Line 1048"/>
              <p:cNvSpPr>
                <a:spLocks noChangeShapeType="1"/>
              </p:cNvSpPr>
              <p:nvPr/>
            </p:nvSpPr>
            <p:spPr bwMode="auto">
              <a:xfrm>
                <a:off x="3531"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06" name="Line 1049"/>
              <p:cNvSpPr>
                <a:spLocks noChangeShapeType="1"/>
              </p:cNvSpPr>
              <p:nvPr/>
            </p:nvSpPr>
            <p:spPr bwMode="auto">
              <a:xfrm>
                <a:off x="3533"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07" name="Line 1050"/>
              <p:cNvSpPr>
                <a:spLocks noChangeShapeType="1"/>
              </p:cNvSpPr>
              <p:nvPr/>
            </p:nvSpPr>
            <p:spPr bwMode="auto">
              <a:xfrm>
                <a:off x="3533"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08" name="Line 1051"/>
              <p:cNvSpPr>
                <a:spLocks noChangeShapeType="1"/>
              </p:cNvSpPr>
              <p:nvPr/>
            </p:nvSpPr>
            <p:spPr bwMode="auto">
              <a:xfrm>
                <a:off x="3536"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09" name="Line 1052"/>
              <p:cNvSpPr>
                <a:spLocks noChangeShapeType="1"/>
              </p:cNvSpPr>
              <p:nvPr/>
            </p:nvSpPr>
            <p:spPr bwMode="auto">
              <a:xfrm>
                <a:off x="3536"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10" name="Line 1053"/>
              <p:cNvSpPr>
                <a:spLocks noChangeShapeType="1"/>
              </p:cNvSpPr>
              <p:nvPr/>
            </p:nvSpPr>
            <p:spPr bwMode="auto">
              <a:xfrm>
                <a:off x="3538"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11" name="Line 1054"/>
              <p:cNvSpPr>
                <a:spLocks noChangeShapeType="1"/>
              </p:cNvSpPr>
              <p:nvPr/>
            </p:nvSpPr>
            <p:spPr bwMode="auto">
              <a:xfrm>
                <a:off x="3538"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12" name="Line 1055"/>
              <p:cNvSpPr>
                <a:spLocks noChangeShapeType="1"/>
              </p:cNvSpPr>
              <p:nvPr/>
            </p:nvSpPr>
            <p:spPr bwMode="auto">
              <a:xfrm>
                <a:off x="3541"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13" name="Line 1056"/>
              <p:cNvSpPr>
                <a:spLocks noChangeShapeType="1"/>
              </p:cNvSpPr>
              <p:nvPr/>
            </p:nvSpPr>
            <p:spPr bwMode="auto">
              <a:xfrm>
                <a:off x="3541"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14" name="Line 1057"/>
              <p:cNvSpPr>
                <a:spLocks noChangeShapeType="1"/>
              </p:cNvSpPr>
              <p:nvPr/>
            </p:nvSpPr>
            <p:spPr bwMode="auto">
              <a:xfrm>
                <a:off x="3543"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15" name="Line 1058"/>
              <p:cNvSpPr>
                <a:spLocks noChangeShapeType="1"/>
              </p:cNvSpPr>
              <p:nvPr/>
            </p:nvSpPr>
            <p:spPr bwMode="auto">
              <a:xfrm>
                <a:off x="3543"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16" name="Line 1059"/>
              <p:cNvSpPr>
                <a:spLocks noChangeShapeType="1"/>
              </p:cNvSpPr>
              <p:nvPr/>
            </p:nvSpPr>
            <p:spPr bwMode="auto">
              <a:xfrm>
                <a:off x="3546"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17" name="Line 1060"/>
              <p:cNvSpPr>
                <a:spLocks noChangeShapeType="1"/>
              </p:cNvSpPr>
              <p:nvPr/>
            </p:nvSpPr>
            <p:spPr bwMode="auto">
              <a:xfrm>
                <a:off x="3546"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18" name="Line 1061"/>
              <p:cNvSpPr>
                <a:spLocks noChangeShapeType="1"/>
              </p:cNvSpPr>
              <p:nvPr/>
            </p:nvSpPr>
            <p:spPr bwMode="auto">
              <a:xfrm>
                <a:off x="3548"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19" name="Line 1062"/>
              <p:cNvSpPr>
                <a:spLocks noChangeShapeType="1"/>
              </p:cNvSpPr>
              <p:nvPr/>
            </p:nvSpPr>
            <p:spPr bwMode="auto">
              <a:xfrm>
                <a:off x="3548"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20" name="Line 1063"/>
              <p:cNvSpPr>
                <a:spLocks noChangeShapeType="1"/>
              </p:cNvSpPr>
              <p:nvPr/>
            </p:nvSpPr>
            <p:spPr bwMode="auto">
              <a:xfrm>
                <a:off x="3551"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21" name="Line 1064"/>
              <p:cNvSpPr>
                <a:spLocks noChangeShapeType="1"/>
              </p:cNvSpPr>
              <p:nvPr/>
            </p:nvSpPr>
            <p:spPr bwMode="auto">
              <a:xfrm>
                <a:off x="3551" y="3019"/>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22" name="Line 1065"/>
              <p:cNvSpPr>
                <a:spLocks noChangeShapeType="1"/>
              </p:cNvSpPr>
              <p:nvPr/>
            </p:nvSpPr>
            <p:spPr bwMode="auto">
              <a:xfrm>
                <a:off x="3556"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23" name="Line 1066"/>
              <p:cNvSpPr>
                <a:spLocks noChangeShapeType="1"/>
              </p:cNvSpPr>
              <p:nvPr/>
            </p:nvSpPr>
            <p:spPr bwMode="auto">
              <a:xfrm>
                <a:off x="3556"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24" name="Line 1067"/>
              <p:cNvSpPr>
                <a:spLocks noChangeShapeType="1"/>
              </p:cNvSpPr>
              <p:nvPr/>
            </p:nvSpPr>
            <p:spPr bwMode="auto">
              <a:xfrm>
                <a:off x="3588"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25" name="Line 1068"/>
              <p:cNvSpPr>
                <a:spLocks noChangeShapeType="1"/>
              </p:cNvSpPr>
              <p:nvPr/>
            </p:nvSpPr>
            <p:spPr bwMode="auto">
              <a:xfrm>
                <a:off x="3591"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26" name="Line 1069"/>
              <p:cNvSpPr>
                <a:spLocks noChangeShapeType="1"/>
              </p:cNvSpPr>
              <p:nvPr/>
            </p:nvSpPr>
            <p:spPr bwMode="auto">
              <a:xfrm>
                <a:off x="3591"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27" name="Line 1070"/>
              <p:cNvSpPr>
                <a:spLocks noChangeShapeType="1"/>
              </p:cNvSpPr>
              <p:nvPr/>
            </p:nvSpPr>
            <p:spPr bwMode="auto">
              <a:xfrm>
                <a:off x="3593"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28" name="Line 1071"/>
              <p:cNvSpPr>
                <a:spLocks noChangeShapeType="1"/>
              </p:cNvSpPr>
              <p:nvPr/>
            </p:nvSpPr>
            <p:spPr bwMode="auto">
              <a:xfrm>
                <a:off x="3593"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29" name="Line 1072"/>
              <p:cNvSpPr>
                <a:spLocks noChangeShapeType="1"/>
              </p:cNvSpPr>
              <p:nvPr/>
            </p:nvSpPr>
            <p:spPr bwMode="auto">
              <a:xfrm>
                <a:off x="3596"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30" name="Line 1073"/>
              <p:cNvSpPr>
                <a:spLocks noChangeShapeType="1"/>
              </p:cNvSpPr>
              <p:nvPr/>
            </p:nvSpPr>
            <p:spPr bwMode="auto">
              <a:xfrm>
                <a:off x="3596"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31" name="Line 1074"/>
              <p:cNvSpPr>
                <a:spLocks noChangeShapeType="1"/>
              </p:cNvSpPr>
              <p:nvPr/>
            </p:nvSpPr>
            <p:spPr bwMode="auto">
              <a:xfrm>
                <a:off x="3598"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32" name="Line 1075"/>
              <p:cNvSpPr>
                <a:spLocks noChangeShapeType="1"/>
              </p:cNvSpPr>
              <p:nvPr/>
            </p:nvSpPr>
            <p:spPr bwMode="auto">
              <a:xfrm>
                <a:off x="3598" y="3019"/>
                <a:ext cx="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33" name="Line 1076"/>
              <p:cNvSpPr>
                <a:spLocks noChangeShapeType="1"/>
              </p:cNvSpPr>
              <p:nvPr/>
            </p:nvSpPr>
            <p:spPr bwMode="auto">
              <a:xfrm>
                <a:off x="3606"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34" name="Line 1077"/>
              <p:cNvSpPr>
                <a:spLocks noChangeShapeType="1"/>
              </p:cNvSpPr>
              <p:nvPr/>
            </p:nvSpPr>
            <p:spPr bwMode="auto">
              <a:xfrm>
                <a:off x="3606" y="3019"/>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35" name="Line 1078"/>
              <p:cNvSpPr>
                <a:spLocks noChangeShapeType="1"/>
              </p:cNvSpPr>
              <p:nvPr/>
            </p:nvSpPr>
            <p:spPr bwMode="auto">
              <a:xfrm>
                <a:off x="3611"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36" name="Line 1079"/>
              <p:cNvSpPr>
                <a:spLocks noChangeShapeType="1"/>
              </p:cNvSpPr>
              <p:nvPr/>
            </p:nvSpPr>
            <p:spPr bwMode="auto">
              <a:xfrm>
                <a:off x="3611" y="3019"/>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37" name="Line 1080"/>
              <p:cNvSpPr>
                <a:spLocks noChangeShapeType="1"/>
              </p:cNvSpPr>
              <p:nvPr/>
            </p:nvSpPr>
            <p:spPr bwMode="auto">
              <a:xfrm>
                <a:off x="3616"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38" name="Line 1081"/>
              <p:cNvSpPr>
                <a:spLocks noChangeShapeType="1"/>
              </p:cNvSpPr>
              <p:nvPr/>
            </p:nvSpPr>
            <p:spPr bwMode="auto">
              <a:xfrm>
                <a:off x="3616" y="3019"/>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39" name="Line 1082"/>
              <p:cNvSpPr>
                <a:spLocks noChangeShapeType="1"/>
              </p:cNvSpPr>
              <p:nvPr/>
            </p:nvSpPr>
            <p:spPr bwMode="auto">
              <a:xfrm>
                <a:off x="3621"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40" name="Line 1083"/>
              <p:cNvSpPr>
                <a:spLocks noChangeShapeType="1"/>
              </p:cNvSpPr>
              <p:nvPr/>
            </p:nvSpPr>
            <p:spPr bwMode="auto">
              <a:xfrm>
                <a:off x="3621"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41" name="Line 1084"/>
              <p:cNvSpPr>
                <a:spLocks noChangeShapeType="1"/>
              </p:cNvSpPr>
              <p:nvPr/>
            </p:nvSpPr>
            <p:spPr bwMode="auto">
              <a:xfrm>
                <a:off x="3624"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42" name="Line 1085"/>
              <p:cNvSpPr>
                <a:spLocks noChangeShapeType="1"/>
              </p:cNvSpPr>
              <p:nvPr/>
            </p:nvSpPr>
            <p:spPr bwMode="auto">
              <a:xfrm>
                <a:off x="3624"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43" name="Line 1086"/>
              <p:cNvSpPr>
                <a:spLocks noChangeShapeType="1"/>
              </p:cNvSpPr>
              <p:nvPr/>
            </p:nvSpPr>
            <p:spPr bwMode="auto">
              <a:xfrm>
                <a:off x="3626"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44" name="Line 1087"/>
              <p:cNvSpPr>
                <a:spLocks noChangeShapeType="1"/>
              </p:cNvSpPr>
              <p:nvPr/>
            </p:nvSpPr>
            <p:spPr bwMode="auto">
              <a:xfrm>
                <a:off x="3626"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45" name="Line 1088"/>
              <p:cNvSpPr>
                <a:spLocks noChangeShapeType="1"/>
              </p:cNvSpPr>
              <p:nvPr/>
            </p:nvSpPr>
            <p:spPr bwMode="auto">
              <a:xfrm>
                <a:off x="3629"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46" name="Line 1089"/>
              <p:cNvSpPr>
                <a:spLocks noChangeShapeType="1"/>
              </p:cNvSpPr>
              <p:nvPr/>
            </p:nvSpPr>
            <p:spPr bwMode="auto">
              <a:xfrm>
                <a:off x="3629" y="3019"/>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47" name="Line 1090"/>
              <p:cNvSpPr>
                <a:spLocks noChangeShapeType="1"/>
              </p:cNvSpPr>
              <p:nvPr/>
            </p:nvSpPr>
            <p:spPr bwMode="auto">
              <a:xfrm>
                <a:off x="3634"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48" name="Line 1091"/>
              <p:cNvSpPr>
                <a:spLocks noChangeShapeType="1"/>
              </p:cNvSpPr>
              <p:nvPr/>
            </p:nvSpPr>
            <p:spPr bwMode="auto">
              <a:xfrm>
                <a:off x="3634"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49" name="Line 1092"/>
              <p:cNvSpPr>
                <a:spLocks noChangeShapeType="1"/>
              </p:cNvSpPr>
              <p:nvPr/>
            </p:nvSpPr>
            <p:spPr bwMode="auto">
              <a:xfrm>
                <a:off x="3636"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50" name="Line 1093"/>
              <p:cNvSpPr>
                <a:spLocks noChangeShapeType="1"/>
              </p:cNvSpPr>
              <p:nvPr/>
            </p:nvSpPr>
            <p:spPr bwMode="auto">
              <a:xfrm>
                <a:off x="3636" y="3019"/>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51" name="Line 1094"/>
              <p:cNvSpPr>
                <a:spLocks noChangeShapeType="1"/>
              </p:cNvSpPr>
              <p:nvPr/>
            </p:nvSpPr>
            <p:spPr bwMode="auto">
              <a:xfrm>
                <a:off x="3641"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52" name="Line 1095"/>
              <p:cNvSpPr>
                <a:spLocks noChangeShapeType="1"/>
              </p:cNvSpPr>
              <p:nvPr/>
            </p:nvSpPr>
            <p:spPr bwMode="auto">
              <a:xfrm>
                <a:off x="3641"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53" name="Line 1096"/>
              <p:cNvSpPr>
                <a:spLocks noChangeShapeType="1"/>
              </p:cNvSpPr>
              <p:nvPr/>
            </p:nvSpPr>
            <p:spPr bwMode="auto">
              <a:xfrm>
                <a:off x="3644"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54" name="Line 1097"/>
              <p:cNvSpPr>
                <a:spLocks noChangeShapeType="1"/>
              </p:cNvSpPr>
              <p:nvPr/>
            </p:nvSpPr>
            <p:spPr bwMode="auto">
              <a:xfrm>
                <a:off x="3644"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55" name="Line 1098"/>
              <p:cNvSpPr>
                <a:spLocks noChangeShapeType="1"/>
              </p:cNvSpPr>
              <p:nvPr/>
            </p:nvSpPr>
            <p:spPr bwMode="auto">
              <a:xfrm>
                <a:off x="3646"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56" name="Line 1099"/>
              <p:cNvSpPr>
                <a:spLocks noChangeShapeType="1"/>
              </p:cNvSpPr>
              <p:nvPr/>
            </p:nvSpPr>
            <p:spPr bwMode="auto">
              <a:xfrm>
                <a:off x="3646"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57" name="Line 1100"/>
              <p:cNvSpPr>
                <a:spLocks noChangeShapeType="1"/>
              </p:cNvSpPr>
              <p:nvPr/>
            </p:nvSpPr>
            <p:spPr bwMode="auto">
              <a:xfrm>
                <a:off x="3649"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58" name="Line 1101"/>
              <p:cNvSpPr>
                <a:spLocks noChangeShapeType="1"/>
              </p:cNvSpPr>
              <p:nvPr/>
            </p:nvSpPr>
            <p:spPr bwMode="auto">
              <a:xfrm>
                <a:off x="3649"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59" name="Line 1102"/>
              <p:cNvSpPr>
                <a:spLocks noChangeShapeType="1"/>
              </p:cNvSpPr>
              <p:nvPr/>
            </p:nvSpPr>
            <p:spPr bwMode="auto">
              <a:xfrm>
                <a:off x="3679"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60" name="Line 1103"/>
              <p:cNvSpPr>
                <a:spLocks noChangeShapeType="1"/>
              </p:cNvSpPr>
              <p:nvPr/>
            </p:nvSpPr>
            <p:spPr bwMode="auto">
              <a:xfrm>
                <a:off x="3681"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61" name="Line 1104"/>
              <p:cNvSpPr>
                <a:spLocks noChangeShapeType="1"/>
              </p:cNvSpPr>
              <p:nvPr/>
            </p:nvSpPr>
            <p:spPr bwMode="auto">
              <a:xfrm>
                <a:off x="3681"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62" name="Line 1105"/>
              <p:cNvSpPr>
                <a:spLocks noChangeShapeType="1"/>
              </p:cNvSpPr>
              <p:nvPr/>
            </p:nvSpPr>
            <p:spPr bwMode="auto">
              <a:xfrm>
                <a:off x="3684"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63" name="Line 1106"/>
              <p:cNvSpPr>
                <a:spLocks noChangeShapeType="1"/>
              </p:cNvSpPr>
              <p:nvPr/>
            </p:nvSpPr>
            <p:spPr bwMode="auto">
              <a:xfrm>
                <a:off x="3684" y="3019"/>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64" name="Line 1107"/>
              <p:cNvSpPr>
                <a:spLocks noChangeShapeType="1"/>
              </p:cNvSpPr>
              <p:nvPr/>
            </p:nvSpPr>
            <p:spPr bwMode="auto">
              <a:xfrm>
                <a:off x="3691"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65" name="Line 1108"/>
              <p:cNvSpPr>
                <a:spLocks noChangeShapeType="1"/>
              </p:cNvSpPr>
              <p:nvPr/>
            </p:nvSpPr>
            <p:spPr bwMode="auto">
              <a:xfrm>
                <a:off x="3691"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66" name="Line 1109"/>
              <p:cNvSpPr>
                <a:spLocks noChangeShapeType="1"/>
              </p:cNvSpPr>
              <p:nvPr/>
            </p:nvSpPr>
            <p:spPr bwMode="auto">
              <a:xfrm>
                <a:off x="3694"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67" name="Line 1110"/>
              <p:cNvSpPr>
                <a:spLocks noChangeShapeType="1"/>
              </p:cNvSpPr>
              <p:nvPr/>
            </p:nvSpPr>
            <p:spPr bwMode="auto">
              <a:xfrm>
                <a:off x="3694"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68" name="Line 1111"/>
              <p:cNvSpPr>
                <a:spLocks noChangeShapeType="1"/>
              </p:cNvSpPr>
              <p:nvPr/>
            </p:nvSpPr>
            <p:spPr bwMode="auto">
              <a:xfrm>
                <a:off x="3696"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69" name="Line 1112"/>
              <p:cNvSpPr>
                <a:spLocks noChangeShapeType="1"/>
              </p:cNvSpPr>
              <p:nvPr/>
            </p:nvSpPr>
            <p:spPr bwMode="auto">
              <a:xfrm>
                <a:off x="3696"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70" name="Line 1113"/>
              <p:cNvSpPr>
                <a:spLocks noChangeShapeType="1"/>
              </p:cNvSpPr>
              <p:nvPr/>
            </p:nvSpPr>
            <p:spPr bwMode="auto">
              <a:xfrm>
                <a:off x="3699"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71" name="Line 1114"/>
              <p:cNvSpPr>
                <a:spLocks noChangeShapeType="1"/>
              </p:cNvSpPr>
              <p:nvPr/>
            </p:nvSpPr>
            <p:spPr bwMode="auto">
              <a:xfrm>
                <a:off x="3699" y="3019"/>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72" name="Line 1115"/>
              <p:cNvSpPr>
                <a:spLocks noChangeShapeType="1"/>
              </p:cNvSpPr>
              <p:nvPr/>
            </p:nvSpPr>
            <p:spPr bwMode="auto">
              <a:xfrm>
                <a:off x="3704"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73" name="Line 1116"/>
              <p:cNvSpPr>
                <a:spLocks noChangeShapeType="1"/>
              </p:cNvSpPr>
              <p:nvPr/>
            </p:nvSpPr>
            <p:spPr bwMode="auto">
              <a:xfrm>
                <a:off x="3704"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74" name="Line 1117"/>
              <p:cNvSpPr>
                <a:spLocks noChangeShapeType="1"/>
              </p:cNvSpPr>
              <p:nvPr/>
            </p:nvSpPr>
            <p:spPr bwMode="auto">
              <a:xfrm>
                <a:off x="370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75" name="Line 1118"/>
              <p:cNvSpPr>
                <a:spLocks noChangeShapeType="1"/>
              </p:cNvSpPr>
              <p:nvPr/>
            </p:nvSpPr>
            <p:spPr bwMode="auto">
              <a:xfrm>
                <a:off x="3707"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76" name="Line 1119"/>
              <p:cNvSpPr>
                <a:spLocks noChangeShapeType="1"/>
              </p:cNvSpPr>
              <p:nvPr/>
            </p:nvSpPr>
            <p:spPr bwMode="auto">
              <a:xfrm>
                <a:off x="3709"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77" name="Line 1120"/>
              <p:cNvSpPr>
                <a:spLocks noChangeShapeType="1"/>
              </p:cNvSpPr>
              <p:nvPr/>
            </p:nvSpPr>
            <p:spPr bwMode="auto">
              <a:xfrm>
                <a:off x="3709"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78" name="Line 1121"/>
              <p:cNvSpPr>
                <a:spLocks noChangeShapeType="1"/>
              </p:cNvSpPr>
              <p:nvPr/>
            </p:nvSpPr>
            <p:spPr bwMode="auto">
              <a:xfrm>
                <a:off x="371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79" name="Line 1122"/>
              <p:cNvSpPr>
                <a:spLocks noChangeShapeType="1"/>
              </p:cNvSpPr>
              <p:nvPr/>
            </p:nvSpPr>
            <p:spPr bwMode="auto">
              <a:xfrm>
                <a:off x="3712"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80" name="Line 1123"/>
              <p:cNvSpPr>
                <a:spLocks noChangeShapeType="1"/>
              </p:cNvSpPr>
              <p:nvPr/>
            </p:nvSpPr>
            <p:spPr bwMode="auto">
              <a:xfrm>
                <a:off x="3714"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81" name="Line 1124"/>
              <p:cNvSpPr>
                <a:spLocks noChangeShapeType="1"/>
              </p:cNvSpPr>
              <p:nvPr/>
            </p:nvSpPr>
            <p:spPr bwMode="auto">
              <a:xfrm>
                <a:off x="3714"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82" name="Line 1125"/>
              <p:cNvSpPr>
                <a:spLocks noChangeShapeType="1"/>
              </p:cNvSpPr>
              <p:nvPr/>
            </p:nvSpPr>
            <p:spPr bwMode="auto">
              <a:xfrm>
                <a:off x="371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83" name="Line 1126"/>
              <p:cNvSpPr>
                <a:spLocks noChangeShapeType="1"/>
              </p:cNvSpPr>
              <p:nvPr/>
            </p:nvSpPr>
            <p:spPr bwMode="auto">
              <a:xfrm>
                <a:off x="3717"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84" name="Line 1127"/>
              <p:cNvSpPr>
                <a:spLocks noChangeShapeType="1"/>
              </p:cNvSpPr>
              <p:nvPr/>
            </p:nvSpPr>
            <p:spPr bwMode="auto">
              <a:xfrm>
                <a:off x="3719"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85" name="Line 1128"/>
              <p:cNvSpPr>
                <a:spLocks noChangeShapeType="1"/>
              </p:cNvSpPr>
              <p:nvPr/>
            </p:nvSpPr>
            <p:spPr bwMode="auto">
              <a:xfrm>
                <a:off x="3719"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86" name="Line 1129"/>
              <p:cNvSpPr>
                <a:spLocks noChangeShapeType="1"/>
              </p:cNvSpPr>
              <p:nvPr/>
            </p:nvSpPr>
            <p:spPr bwMode="auto">
              <a:xfrm>
                <a:off x="372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87" name="Line 1130"/>
              <p:cNvSpPr>
                <a:spLocks noChangeShapeType="1"/>
              </p:cNvSpPr>
              <p:nvPr/>
            </p:nvSpPr>
            <p:spPr bwMode="auto">
              <a:xfrm>
                <a:off x="3722"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88" name="Line 1131"/>
              <p:cNvSpPr>
                <a:spLocks noChangeShapeType="1"/>
              </p:cNvSpPr>
              <p:nvPr/>
            </p:nvSpPr>
            <p:spPr bwMode="auto">
              <a:xfrm>
                <a:off x="3724"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89" name="Line 1132"/>
              <p:cNvSpPr>
                <a:spLocks noChangeShapeType="1"/>
              </p:cNvSpPr>
              <p:nvPr/>
            </p:nvSpPr>
            <p:spPr bwMode="auto">
              <a:xfrm>
                <a:off x="3724"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90" name="Line 1133"/>
              <p:cNvSpPr>
                <a:spLocks noChangeShapeType="1"/>
              </p:cNvSpPr>
              <p:nvPr/>
            </p:nvSpPr>
            <p:spPr bwMode="auto">
              <a:xfrm>
                <a:off x="372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91" name="Line 1134"/>
              <p:cNvSpPr>
                <a:spLocks noChangeShapeType="1"/>
              </p:cNvSpPr>
              <p:nvPr/>
            </p:nvSpPr>
            <p:spPr bwMode="auto">
              <a:xfrm>
                <a:off x="3727"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92" name="Line 1135"/>
              <p:cNvSpPr>
                <a:spLocks noChangeShapeType="1"/>
              </p:cNvSpPr>
              <p:nvPr/>
            </p:nvSpPr>
            <p:spPr bwMode="auto">
              <a:xfrm>
                <a:off x="3729"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93" name="Line 1136"/>
              <p:cNvSpPr>
                <a:spLocks noChangeShapeType="1"/>
              </p:cNvSpPr>
              <p:nvPr/>
            </p:nvSpPr>
            <p:spPr bwMode="auto">
              <a:xfrm>
                <a:off x="3729"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94" name="Line 1137"/>
              <p:cNvSpPr>
                <a:spLocks noChangeShapeType="1"/>
              </p:cNvSpPr>
              <p:nvPr/>
            </p:nvSpPr>
            <p:spPr bwMode="auto">
              <a:xfrm>
                <a:off x="373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95" name="Line 1138"/>
              <p:cNvSpPr>
                <a:spLocks noChangeShapeType="1"/>
              </p:cNvSpPr>
              <p:nvPr/>
            </p:nvSpPr>
            <p:spPr bwMode="auto">
              <a:xfrm>
                <a:off x="3732"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96" name="Line 1139"/>
              <p:cNvSpPr>
                <a:spLocks noChangeShapeType="1"/>
              </p:cNvSpPr>
              <p:nvPr/>
            </p:nvSpPr>
            <p:spPr bwMode="auto">
              <a:xfrm>
                <a:off x="3734"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97" name="Line 1140"/>
              <p:cNvSpPr>
                <a:spLocks noChangeShapeType="1"/>
              </p:cNvSpPr>
              <p:nvPr/>
            </p:nvSpPr>
            <p:spPr bwMode="auto">
              <a:xfrm>
                <a:off x="3734"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98" name="Line 1141"/>
              <p:cNvSpPr>
                <a:spLocks noChangeShapeType="1"/>
              </p:cNvSpPr>
              <p:nvPr/>
            </p:nvSpPr>
            <p:spPr bwMode="auto">
              <a:xfrm>
                <a:off x="373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299" name="Line 1142"/>
              <p:cNvSpPr>
                <a:spLocks noChangeShapeType="1"/>
              </p:cNvSpPr>
              <p:nvPr/>
            </p:nvSpPr>
            <p:spPr bwMode="auto">
              <a:xfrm>
                <a:off x="3737"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00" name="Line 1143"/>
              <p:cNvSpPr>
                <a:spLocks noChangeShapeType="1"/>
              </p:cNvSpPr>
              <p:nvPr/>
            </p:nvSpPr>
            <p:spPr bwMode="auto">
              <a:xfrm>
                <a:off x="3739"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01" name="Line 1144"/>
              <p:cNvSpPr>
                <a:spLocks noChangeShapeType="1"/>
              </p:cNvSpPr>
              <p:nvPr/>
            </p:nvSpPr>
            <p:spPr bwMode="auto">
              <a:xfrm>
                <a:off x="3739"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02" name="Line 1145"/>
              <p:cNvSpPr>
                <a:spLocks noChangeShapeType="1"/>
              </p:cNvSpPr>
              <p:nvPr/>
            </p:nvSpPr>
            <p:spPr bwMode="auto">
              <a:xfrm>
                <a:off x="3769"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03" name="Line 1146"/>
              <p:cNvSpPr>
                <a:spLocks noChangeShapeType="1"/>
              </p:cNvSpPr>
              <p:nvPr/>
            </p:nvSpPr>
            <p:spPr bwMode="auto">
              <a:xfrm>
                <a:off x="377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04" name="Line 1147"/>
              <p:cNvSpPr>
                <a:spLocks noChangeShapeType="1"/>
              </p:cNvSpPr>
              <p:nvPr/>
            </p:nvSpPr>
            <p:spPr bwMode="auto">
              <a:xfrm>
                <a:off x="3772"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05" name="Line 1148"/>
              <p:cNvSpPr>
                <a:spLocks noChangeShapeType="1"/>
              </p:cNvSpPr>
              <p:nvPr/>
            </p:nvSpPr>
            <p:spPr bwMode="auto">
              <a:xfrm>
                <a:off x="3774"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06" name="Line 1149"/>
              <p:cNvSpPr>
                <a:spLocks noChangeShapeType="1"/>
              </p:cNvSpPr>
              <p:nvPr/>
            </p:nvSpPr>
            <p:spPr bwMode="auto">
              <a:xfrm>
                <a:off x="3774"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07" name="Line 1150"/>
              <p:cNvSpPr>
                <a:spLocks noChangeShapeType="1"/>
              </p:cNvSpPr>
              <p:nvPr/>
            </p:nvSpPr>
            <p:spPr bwMode="auto">
              <a:xfrm>
                <a:off x="377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08" name="Line 1151"/>
              <p:cNvSpPr>
                <a:spLocks noChangeShapeType="1"/>
              </p:cNvSpPr>
              <p:nvPr/>
            </p:nvSpPr>
            <p:spPr bwMode="auto">
              <a:xfrm>
                <a:off x="3777"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09" name="Line 1152"/>
              <p:cNvSpPr>
                <a:spLocks noChangeShapeType="1"/>
              </p:cNvSpPr>
              <p:nvPr/>
            </p:nvSpPr>
            <p:spPr bwMode="auto">
              <a:xfrm>
                <a:off x="3779"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10" name="Line 1153"/>
              <p:cNvSpPr>
                <a:spLocks noChangeShapeType="1"/>
              </p:cNvSpPr>
              <p:nvPr/>
            </p:nvSpPr>
            <p:spPr bwMode="auto">
              <a:xfrm>
                <a:off x="3779"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11" name="Line 1154"/>
              <p:cNvSpPr>
                <a:spLocks noChangeShapeType="1"/>
              </p:cNvSpPr>
              <p:nvPr/>
            </p:nvSpPr>
            <p:spPr bwMode="auto">
              <a:xfrm>
                <a:off x="378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12" name="Line 1155"/>
              <p:cNvSpPr>
                <a:spLocks noChangeShapeType="1"/>
              </p:cNvSpPr>
              <p:nvPr/>
            </p:nvSpPr>
            <p:spPr bwMode="auto">
              <a:xfrm>
                <a:off x="3782"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13" name="Line 1156"/>
              <p:cNvSpPr>
                <a:spLocks noChangeShapeType="1"/>
              </p:cNvSpPr>
              <p:nvPr/>
            </p:nvSpPr>
            <p:spPr bwMode="auto">
              <a:xfrm>
                <a:off x="378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14" name="Line 1157"/>
              <p:cNvSpPr>
                <a:spLocks noChangeShapeType="1"/>
              </p:cNvSpPr>
              <p:nvPr/>
            </p:nvSpPr>
            <p:spPr bwMode="auto">
              <a:xfrm>
                <a:off x="3785"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15" name="Line 1158"/>
              <p:cNvSpPr>
                <a:spLocks noChangeShapeType="1"/>
              </p:cNvSpPr>
              <p:nvPr/>
            </p:nvSpPr>
            <p:spPr bwMode="auto">
              <a:xfrm>
                <a:off x="378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16" name="Line 1159"/>
              <p:cNvSpPr>
                <a:spLocks noChangeShapeType="1"/>
              </p:cNvSpPr>
              <p:nvPr/>
            </p:nvSpPr>
            <p:spPr bwMode="auto">
              <a:xfrm>
                <a:off x="3787"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17" name="Line 1160"/>
              <p:cNvSpPr>
                <a:spLocks noChangeShapeType="1"/>
              </p:cNvSpPr>
              <p:nvPr/>
            </p:nvSpPr>
            <p:spPr bwMode="auto">
              <a:xfrm>
                <a:off x="379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18" name="Line 1161"/>
              <p:cNvSpPr>
                <a:spLocks noChangeShapeType="1"/>
              </p:cNvSpPr>
              <p:nvPr/>
            </p:nvSpPr>
            <p:spPr bwMode="auto">
              <a:xfrm>
                <a:off x="3790"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19" name="Line 1162"/>
              <p:cNvSpPr>
                <a:spLocks noChangeShapeType="1"/>
              </p:cNvSpPr>
              <p:nvPr/>
            </p:nvSpPr>
            <p:spPr bwMode="auto">
              <a:xfrm>
                <a:off x="379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20" name="Line 1163"/>
              <p:cNvSpPr>
                <a:spLocks noChangeShapeType="1"/>
              </p:cNvSpPr>
              <p:nvPr/>
            </p:nvSpPr>
            <p:spPr bwMode="auto">
              <a:xfrm>
                <a:off x="3792"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21" name="Line 1164"/>
              <p:cNvSpPr>
                <a:spLocks noChangeShapeType="1"/>
              </p:cNvSpPr>
              <p:nvPr/>
            </p:nvSpPr>
            <p:spPr bwMode="auto">
              <a:xfrm>
                <a:off x="379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22" name="Line 1165"/>
              <p:cNvSpPr>
                <a:spLocks noChangeShapeType="1"/>
              </p:cNvSpPr>
              <p:nvPr/>
            </p:nvSpPr>
            <p:spPr bwMode="auto">
              <a:xfrm>
                <a:off x="3795"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23" name="Line 1166"/>
              <p:cNvSpPr>
                <a:spLocks noChangeShapeType="1"/>
              </p:cNvSpPr>
              <p:nvPr/>
            </p:nvSpPr>
            <p:spPr bwMode="auto">
              <a:xfrm>
                <a:off x="379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24" name="Line 1167"/>
              <p:cNvSpPr>
                <a:spLocks noChangeShapeType="1"/>
              </p:cNvSpPr>
              <p:nvPr/>
            </p:nvSpPr>
            <p:spPr bwMode="auto">
              <a:xfrm>
                <a:off x="3797"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25" name="Line 1168"/>
              <p:cNvSpPr>
                <a:spLocks noChangeShapeType="1"/>
              </p:cNvSpPr>
              <p:nvPr/>
            </p:nvSpPr>
            <p:spPr bwMode="auto">
              <a:xfrm>
                <a:off x="380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26" name="Line 1169"/>
              <p:cNvSpPr>
                <a:spLocks noChangeShapeType="1"/>
              </p:cNvSpPr>
              <p:nvPr/>
            </p:nvSpPr>
            <p:spPr bwMode="auto">
              <a:xfrm>
                <a:off x="3800"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27" name="Line 1170"/>
              <p:cNvSpPr>
                <a:spLocks noChangeShapeType="1"/>
              </p:cNvSpPr>
              <p:nvPr/>
            </p:nvSpPr>
            <p:spPr bwMode="auto">
              <a:xfrm>
                <a:off x="380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28" name="Line 1171"/>
              <p:cNvSpPr>
                <a:spLocks noChangeShapeType="1"/>
              </p:cNvSpPr>
              <p:nvPr/>
            </p:nvSpPr>
            <p:spPr bwMode="auto">
              <a:xfrm>
                <a:off x="3802"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29" name="Line 1172"/>
              <p:cNvSpPr>
                <a:spLocks noChangeShapeType="1"/>
              </p:cNvSpPr>
              <p:nvPr/>
            </p:nvSpPr>
            <p:spPr bwMode="auto">
              <a:xfrm>
                <a:off x="380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30" name="Line 1173"/>
              <p:cNvSpPr>
                <a:spLocks noChangeShapeType="1"/>
              </p:cNvSpPr>
              <p:nvPr/>
            </p:nvSpPr>
            <p:spPr bwMode="auto">
              <a:xfrm>
                <a:off x="3805"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31" name="Line 1174"/>
              <p:cNvSpPr>
                <a:spLocks noChangeShapeType="1"/>
              </p:cNvSpPr>
              <p:nvPr/>
            </p:nvSpPr>
            <p:spPr bwMode="auto">
              <a:xfrm>
                <a:off x="380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32" name="Line 1175"/>
              <p:cNvSpPr>
                <a:spLocks noChangeShapeType="1"/>
              </p:cNvSpPr>
              <p:nvPr/>
            </p:nvSpPr>
            <p:spPr bwMode="auto">
              <a:xfrm>
                <a:off x="3807"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33" name="Line 1176"/>
              <p:cNvSpPr>
                <a:spLocks noChangeShapeType="1"/>
              </p:cNvSpPr>
              <p:nvPr/>
            </p:nvSpPr>
            <p:spPr bwMode="auto">
              <a:xfrm>
                <a:off x="381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34" name="Line 1177"/>
              <p:cNvSpPr>
                <a:spLocks noChangeShapeType="1"/>
              </p:cNvSpPr>
              <p:nvPr/>
            </p:nvSpPr>
            <p:spPr bwMode="auto">
              <a:xfrm>
                <a:off x="3810"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35" name="Line 1178"/>
              <p:cNvSpPr>
                <a:spLocks noChangeShapeType="1"/>
              </p:cNvSpPr>
              <p:nvPr/>
            </p:nvSpPr>
            <p:spPr bwMode="auto">
              <a:xfrm>
                <a:off x="381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36" name="Line 1179"/>
              <p:cNvSpPr>
                <a:spLocks noChangeShapeType="1"/>
              </p:cNvSpPr>
              <p:nvPr/>
            </p:nvSpPr>
            <p:spPr bwMode="auto">
              <a:xfrm>
                <a:off x="3812"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37" name="Line 1180"/>
              <p:cNvSpPr>
                <a:spLocks noChangeShapeType="1"/>
              </p:cNvSpPr>
              <p:nvPr/>
            </p:nvSpPr>
            <p:spPr bwMode="auto">
              <a:xfrm>
                <a:off x="381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38" name="Line 1181"/>
              <p:cNvSpPr>
                <a:spLocks noChangeShapeType="1"/>
              </p:cNvSpPr>
              <p:nvPr/>
            </p:nvSpPr>
            <p:spPr bwMode="auto">
              <a:xfrm>
                <a:off x="3815"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39" name="Line 1182"/>
              <p:cNvSpPr>
                <a:spLocks noChangeShapeType="1"/>
              </p:cNvSpPr>
              <p:nvPr/>
            </p:nvSpPr>
            <p:spPr bwMode="auto">
              <a:xfrm>
                <a:off x="381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40" name="Line 1183"/>
              <p:cNvSpPr>
                <a:spLocks noChangeShapeType="1"/>
              </p:cNvSpPr>
              <p:nvPr/>
            </p:nvSpPr>
            <p:spPr bwMode="auto">
              <a:xfrm>
                <a:off x="3817" y="3019"/>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41" name="Line 1184"/>
              <p:cNvSpPr>
                <a:spLocks noChangeShapeType="1"/>
              </p:cNvSpPr>
              <p:nvPr/>
            </p:nvSpPr>
            <p:spPr bwMode="auto">
              <a:xfrm>
                <a:off x="382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42" name="Line 1185"/>
              <p:cNvSpPr>
                <a:spLocks noChangeShapeType="1"/>
              </p:cNvSpPr>
              <p:nvPr/>
            </p:nvSpPr>
            <p:spPr bwMode="auto">
              <a:xfrm>
                <a:off x="3822"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43" name="Line 1186"/>
              <p:cNvSpPr>
                <a:spLocks noChangeShapeType="1"/>
              </p:cNvSpPr>
              <p:nvPr/>
            </p:nvSpPr>
            <p:spPr bwMode="auto">
              <a:xfrm>
                <a:off x="382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44" name="Line 1187"/>
              <p:cNvSpPr>
                <a:spLocks noChangeShapeType="1"/>
              </p:cNvSpPr>
              <p:nvPr/>
            </p:nvSpPr>
            <p:spPr bwMode="auto">
              <a:xfrm>
                <a:off x="3825"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45" name="Line 1188"/>
              <p:cNvSpPr>
                <a:spLocks noChangeShapeType="1"/>
              </p:cNvSpPr>
              <p:nvPr/>
            </p:nvSpPr>
            <p:spPr bwMode="auto">
              <a:xfrm>
                <a:off x="382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46" name="Line 1189"/>
              <p:cNvSpPr>
                <a:spLocks noChangeShapeType="1"/>
              </p:cNvSpPr>
              <p:nvPr/>
            </p:nvSpPr>
            <p:spPr bwMode="auto">
              <a:xfrm>
                <a:off x="3827"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47" name="Line 1190"/>
              <p:cNvSpPr>
                <a:spLocks noChangeShapeType="1"/>
              </p:cNvSpPr>
              <p:nvPr/>
            </p:nvSpPr>
            <p:spPr bwMode="auto">
              <a:xfrm>
                <a:off x="383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48" name="Line 1191"/>
              <p:cNvSpPr>
                <a:spLocks noChangeShapeType="1"/>
              </p:cNvSpPr>
              <p:nvPr/>
            </p:nvSpPr>
            <p:spPr bwMode="auto">
              <a:xfrm>
                <a:off x="383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49" name="Line 1192"/>
              <p:cNvSpPr>
                <a:spLocks noChangeShapeType="1"/>
              </p:cNvSpPr>
              <p:nvPr/>
            </p:nvSpPr>
            <p:spPr bwMode="auto">
              <a:xfrm>
                <a:off x="3860"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50" name="Line 1193"/>
              <p:cNvSpPr>
                <a:spLocks noChangeShapeType="1"/>
              </p:cNvSpPr>
              <p:nvPr/>
            </p:nvSpPr>
            <p:spPr bwMode="auto">
              <a:xfrm>
                <a:off x="3862"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51" name="Line 1194"/>
              <p:cNvSpPr>
                <a:spLocks noChangeShapeType="1"/>
              </p:cNvSpPr>
              <p:nvPr/>
            </p:nvSpPr>
            <p:spPr bwMode="auto">
              <a:xfrm>
                <a:off x="3862"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52" name="Line 1195"/>
              <p:cNvSpPr>
                <a:spLocks noChangeShapeType="1"/>
              </p:cNvSpPr>
              <p:nvPr/>
            </p:nvSpPr>
            <p:spPr bwMode="auto">
              <a:xfrm>
                <a:off x="386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53" name="Line 1196"/>
              <p:cNvSpPr>
                <a:spLocks noChangeShapeType="1"/>
              </p:cNvSpPr>
              <p:nvPr/>
            </p:nvSpPr>
            <p:spPr bwMode="auto">
              <a:xfrm>
                <a:off x="3865"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54" name="Line 1197"/>
              <p:cNvSpPr>
                <a:spLocks noChangeShapeType="1"/>
              </p:cNvSpPr>
              <p:nvPr/>
            </p:nvSpPr>
            <p:spPr bwMode="auto">
              <a:xfrm>
                <a:off x="3867"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55" name="Line 1198"/>
              <p:cNvSpPr>
                <a:spLocks noChangeShapeType="1"/>
              </p:cNvSpPr>
              <p:nvPr/>
            </p:nvSpPr>
            <p:spPr bwMode="auto">
              <a:xfrm>
                <a:off x="3867"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56" name="Line 1199"/>
              <p:cNvSpPr>
                <a:spLocks noChangeShapeType="1"/>
              </p:cNvSpPr>
              <p:nvPr/>
            </p:nvSpPr>
            <p:spPr bwMode="auto">
              <a:xfrm>
                <a:off x="387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57" name="Line 1200"/>
              <p:cNvSpPr>
                <a:spLocks noChangeShapeType="1"/>
              </p:cNvSpPr>
              <p:nvPr/>
            </p:nvSpPr>
            <p:spPr bwMode="auto">
              <a:xfrm>
                <a:off x="3870"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58" name="Line 1201"/>
              <p:cNvSpPr>
                <a:spLocks noChangeShapeType="1"/>
              </p:cNvSpPr>
              <p:nvPr/>
            </p:nvSpPr>
            <p:spPr bwMode="auto">
              <a:xfrm>
                <a:off x="3873"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59" name="Line 1202"/>
              <p:cNvSpPr>
                <a:spLocks noChangeShapeType="1"/>
              </p:cNvSpPr>
              <p:nvPr/>
            </p:nvSpPr>
            <p:spPr bwMode="auto">
              <a:xfrm>
                <a:off x="3873"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60" name="Line 1203"/>
              <p:cNvSpPr>
                <a:spLocks noChangeShapeType="1"/>
              </p:cNvSpPr>
              <p:nvPr/>
            </p:nvSpPr>
            <p:spPr bwMode="auto">
              <a:xfrm>
                <a:off x="3875"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61" name="Line 1204"/>
              <p:cNvSpPr>
                <a:spLocks noChangeShapeType="1"/>
              </p:cNvSpPr>
              <p:nvPr/>
            </p:nvSpPr>
            <p:spPr bwMode="auto">
              <a:xfrm>
                <a:off x="3875"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62" name="Line 1205"/>
              <p:cNvSpPr>
                <a:spLocks noChangeShapeType="1"/>
              </p:cNvSpPr>
              <p:nvPr/>
            </p:nvSpPr>
            <p:spPr bwMode="auto">
              <a:xfrm>
                <a:off x="3878"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63" name="Line 1206"/>
              <p:cNvSpPr>
                <a:spLocks noChangeShapeType="1"/>
              </p:cNvSpPr>
              <p:nvPr/>
            </p:nvSpPr>
            <p:spPr bwMode="auto">
              <a:xfrm>
                <a:off x="3878" y="3019"/>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64" name="Line 1207"/>
              <p:cNvSpPr>
                <a:spLocks noChangeShapeType="1"/>
              </p:cNvSpPr>
              <p:nvPr/>
            </p:nvSpPr>
            <p:spPr bwMode="auto">
              <a:xfrm>
                <a:off x="3880" y="3019"/>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65" name="Line 1208"/>
              <p:cNvSpPr>
                <a:spLocks noChangeShapeType="1"/>
              </p:cNvSpPr>
              <p:nvPr/>
            </p:nvSpPr>
            <p:spPr bwMode="auto">
              <a:xfrm>
                <a:off x="3880" y="3019"/>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66" name="Line 1209"/>
              <p:cNvSpPr>
                <a:spLocks noChangeShapeType="1"/>
              </p:cNvSpPr>
              <p:nvPr/>
            </p:nvSpPr>
            <p:spPr bwMode="auto">
              <a:xfrm flipV="1">
                <a:off x="3883" y="2994"/>
                <a:ext cx="1" cy="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67" name="Line 1210"/>
              <p:cNvSpPr>
                <a:spLocks noChangeShapeType="1"/>
              </p:cNvSpPr>
              <p:nvPr/>
            </p:nvSpPr>
            <p:spPr bwMode="auto">
              <a:xfrm>
                <a:off x="3883"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68" name="Line 1211"/>
              <p:cNvSpPr>
                <a:spLocks noChangeShapeType="1"/>
              </p:cNvSpPr>
              <p:nvPr/>
            </p:nvSpPr>
            <p:spPr bwMode="auto">
              <a:xfrm>
                <a:off x="3885"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69" name="Line 1212"/>
              <p:cNvSpPr>
                <a:spLocks noChangeShapeType="1"/>
              </p:cNvSpPr>
              <p:nvPr/>
            </p:nvSpPr>
            <p:spPr bwMode="auto">
              <a:xfrm>
                <a:off x="3885"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70" name="Line 1213"/>
              <p:cNvSpPr>
                <a:spLocks noChangeShapeType="1"/>
              </p:cNvSpPr>
              <p:nvPr/>
            </p:nvSpPr>
            <p:spPr bwMode="auto">
              <a:xfrm>
                <a:off x="3888"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71" name="Line 1214"/>
              <p:cNvSpPr>
                <a:spLocks noChangeShapeType="1"/>
              </p:cNvSpPr>
              <p:nvPr/>
            </p:nvSpPr>
            <p:spPr bwMode="auto">
              <a:xfrm>
                <a:off x="3888"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72" name="Line 1215"/>
              <p:cNvSpPr>
                <a:spLocks noChangeShapeType="1"/>
              </p:cNvSpPr>
              <p:nvPr/>
            </p:nvSpPr>
            <p:spPr bwMode="auto">
              <a:xfrm>
                <a:off x="3890"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73" name="Line 1216"/>
              <p:cNvSpPr>
                <a:spLocks noChangeShapeType="1"/>
              </p:cNvSpPr>
              <p:nvPr/>
            </p:nvSpPr>
            <p:spPr bwMode="auto">
              <a:xfrm>
                <a:off x="3890"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74" name="Line 1217"/>
              <p:cNvSpPr>
                <a:spLocks noChangeShapeType="1"/>
              </p:cNvSpPr>
              <p:nvPr/>
            </p:nvSpPr>
            <p:spPr bwMode="auto">
              <a:xfrm>
                <a:off x="389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75" name="Line 1218"/>
              <p:cNvSpPr>
                <a:spLocks noChangeShapeType="1"/>
              </p:cNvSpPr>
              <p:nvPr/>
            </p:nvSpPr>
            <p:spPr bwMode="auto">
              <a:xfrm>
                <a:off x="389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76" name="Line 1219"/>
              <p:cNvSpPr>
                <a:spLocks noChangeShapeType="1"/>
              </p:cNvSpPr>
              <p:nvPr/>
            </p:nvSpPr>
            <p:spPr bwMode="auto">
              <a:xfrm>
                <a:off x="392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77" name="Line 1220"/>
              <p:cNvSpPr>
                <a:spLocks noChangeShapeType="1"/>
              </p:cNvSpPr>
              <p:nvPr/>
            </p:nvSpPr>
            <p:spPr bwMode="auto">
              <a:xfrm>
                <a:off x="392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78" name="Line 1221"/>
              <p:cNvSpPr>
                <a:spLocks noChangeShapeType="1"/>
              </p:cNvSpPr>
              <p:nvPr/>
            </p:nvSpPr>
            <p:spPr bwMode="auto">
              <a:xfrm>
                <a:off x="3923" y="2994"/>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79" name="Line 1222"/>
              <p:cNvSpPr>
                <a:spLocks noChangeShapeType="1"/>
              </p:cNvSpPr>
              <p:nvPr/>
            </p:nvSpPr>
            <p:spPr bwMode="auto">
              <a:xfrm>
                <a:off x="3930"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80" name="Line 1223"/>
              <p:cNvSpPr>
                <a:spLocks noChangeShapeType="1"/>
              </p:cNvSpPr>
              <p:nvPr/>
            </p:nvSpPr>
            <p:spPr bwMode="auto">
              <a:xfrm>
                <a:off x="3930"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81" name="Line 1224"/>
              <p:cNvSpPr>
                <a:spLocks noChangeShapeType="1"/>
              </p:cNvSpPr>
              <p:nvPr/>
            </p:nvSpPr>
            <p:spPr bwMode="auto">
              <a:xfrm>
                <a:off x="3935"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82" name="Line 1225"/>
              <p:cNvSpPr>
                <a:spLocks noChangeShapeType="1"/>
              </p:cNvSpPr>
              <p:nvPr/>
            </p:nvSpPr>
            <p:spPr bwMode="auto">
              <a:xfrm>
                <a:off x="3935"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383" name="Line 1226"/>
              <p:cNvSpPr>
                <a:spLocks noChangeShapeType="1"/>
              </p:cNvSpPr>
              <p:nvPr/>
            </p:nvSpPr>
            <p:spPr bwMode="auto">
              <a:xfrm>
                <a:off x="3938"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grpSp>
        <p:grpSp>
          <p:nvGrpSpPr>
            <p:cNvPr id="33825" name="Group 1428"/>
            <p:cNvGrpSpPr>
              <a:grpSpLocks/>
            </p:cNvGrpSpPr>
            <p:nvPr/>
          </p:nvGrpSpPr>
          <p:grpSpPr bwMode="auto">
            <a:xfrm>
              <a:off x="3938" y="2926"/>
              <a:ext cx="577" cy="69"/>
              <a:chOff x="3938" y="2926"/>
              <a:chExt cx="577" cy="69"/>
            </a:xfrm>
          </p:grpSpPr>
          <p:sp>
            <p:nvSpPr>
              <p:cNvPr id="33984" name="Line 1228"/>
              <p:cNvSpPr>
                <a:spLocks noChangeShapeType="1"/>
              </p:cNvSpPr>
              <p:nvPr/>
            </p:nvSpPr>
            <p:spPr bwMode="auto">
              <a:xfrm>
                <a:off x="3938"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85" name="Line 1229"/>
              <p:cNvSpPr>
                <a:spLocks noChangeShapeType="1"/>
              </p:cNvSpPr>
              <p:nvPr/>
            </p:nvSpPr>
            <p:spPr bwMode="auto">
              <a:xfrm>
                <a:off x="3940"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86" name="Line 1230"/>
              <p:cNvSpPr>
                <a:spLocks noChangeShapeType="1"/>
              </p:cNvSpPr>
              <p:nvPr/>
            </p:nvSpPr>
            <p:spPr bwMode="auto">
              <a:xfrm>
                <a:off x="3940"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87" name="Line 1231"/>
              <p:cNvSpPr>
                <a:spLocks noChangeShapeType="1"/>
              </p:cNvSpPr>
              <p:nvPr/>
            </p:nvSpPr>
            <p:spPr bwMode="auto">
              <a:xfrm>
                <a:off x="394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88" name="Line 1232"/>
              <p:cNvSpPr>
                <a:spLocks noChangeShapeType="1"/>
              </p:cNvSpPr>
              <p:nvPr/>
            </p:nvSpPr>
            <p:spPr bwMode="auto">
              <a:xfrm>
                <a:off x="3943"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89" name="Line 1233"/>
              <p:cNvSpPr>
                <a:spLocks noChangeShapeType="1"/>
              </p:cNvSpPr>
              <p:nvPr/>
            </p:nvSpPr>
            <p:spPr bwMode="auto">
              <a:xfrm>
                <a:off x="3945"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90" name="Line 1234"/>
              <p:cNvSpPr>
                <a:spLocks noChangeShapeType="1"/>
              </p:cNvSpPr>
              <p:nvPr/>
            </p:nvSpPr>
            <p:spPr bwMode="auto">
              <a:xfrm>
                <a:off x="3945"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91" name="Line 1235"/>
              <p:cNvSpPr>
                <a:spLocks noChangeShapeType="1"/>
              </p:cNvSpPr>
              <p:nvPr/>
            </p:nvSpPr>
            <p:spPr bwMode="auto">
              <a:xfrm>
                <a:off x="3948"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92" name="Line 1236"/>
              <p:cNvSpPr>
                <a:spLocks noChangeShapeType="1"/>
              </p:cNvSpPr>
              <p:nvPr/>
            </p:nvSpPr>
            <p:spPr bwMode="auto">
              <a:xfrm>
                <a:off x="3948"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93" name="Line 1237"/>
              <p:cNvSpPr>
                <a:spLocks noChangeShapeType="1"/>
              </p:cNvSpPr>
              <p:nvPr/>
            </p:nvSpPr>
            <p:spPr bwMode="auto">
              <a:xfrm>
                <a:off x="3950"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94" name="Line 1238"/>
              <p:cNvSpPr>
                <a:spLocks noChangeShapeType="1"/>
              </p:cNvSpPr>
              <p:nvPr/>
            </p:nvSpPr>
            <p:spPr bwMode="auto">
              <a:xfrm>
                <a:off x="3950"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95" name="Line 1239"/>
              <p:cNvSpPr>
                <a:spLocks noChangeShapeType="1"/>
              </p:cNvSpPr>
              <p:nvPr/>
            </p:nvSpPr>
            <p:spPr bwMode="auto">
              <a:xfrm>
                <a:off x="395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96" name="Line 1240"/>
              <p:cNvSpPr>
                <a:spLocks noChangeShapeType="1"/>
              </p:cNvSpPr>
              <p:nvPr/>
            </p:nvSpPr>
            <p:spPr bwMode="auto">
              <a:xfrm>
                <a:off x="3953"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97" name="Line 1241"/>
              <p:cNvSpPr>
                <a:spLocks noChangeShapeType="1"/>
              </p:cNvSpPr>
              <p:nvPr/>
            </p:nvSpPr>
            <p:spPr bwMode="auto">
              <a:xfrm>
                <a:off x="3956"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98" name="Line 1242"/>
              <p:cNvSpPr>
                <a:spLocks noChangeShapeType="1"/>
              </p:cNvSpPr>
              <p:nvPr/>
            </p:nvSpPr>
            <p:spPr bwMode="auto">
              <a:xfrm>
                <a:off x="3956"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99" name="Line 1243"/>
              <p:cNvSpPr>
                <a:spLocks noChangeShapeType="1"/>
              </p:cNvSpPr>
              <p:nvPr/>
            </p:nvSpPr>
            <p:spPr bwMode="auto">
              <a:xfrm>
                <a:off x="3961"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00" name="Line 1244"/>
              <p:cNvSpPr>
                <a:spLocks noChangeShapeType="1"/>
              </p:cNvSpPr>
              <p:nvPr/>
            </p:nvSpPr>
            <p:spPr bwMode="auto">
              <a:xfrm>
                <a:off x="3961"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01" name="Line 1245"/>
              <p:cNvSpPr>
                <a:spLocks noChangeShapeType="1"/>
              </p:cNvSpPr>
              <p:nvPr/>
            </p:nvSpPr>
            <p:spPr bwMode="auto">
              <a:xfrm>
                <a:off x="396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02" name="Line 1246"/>
              <p:cNvSpPr>
                <a:spLocks noChangeShapeType="1"/>
              </p:cNvSpPr>
              <p:nvPr/>
            </p:nvSpPr>
            <p:spPr bwMode="auto">
              <a:xfrm>
                <a:off x="3963"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03" name="Line 1247"/>
              <p:cNvSpPr>
                <a:spLocks noChangeShapeType="1"/>
              </p:cNvSpPr>
              <p:nvPr/>
            </p:nvSpPr>
            <p:spPr bwMode="auto">
              <a:xfrm>
                <a:off x="3966"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04" name="Line 1248"/>
              <p:cNvSpPr>
                <a:spLocks noChangeShapeType="1"/>
              </p:cNvSpPr>
              <p:nvPr/>
            </p:nvSpPr>
            <p:spPr bwMode="auto">
              <a:xfrm>
                <a:off x="3966"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05" name="Line 1249"/>
              <p:cNvSpPr>
                <a:spLocks noChangeShapeType="1"/>
              </p:cNvSpPr>
              <p:nvPr/>
            </p:nvSpPr>
            <p:spPr bwMode="auto">
              <a:xfrm>
                <a:off x="3971"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06" name="Line 1250"/>
              <p:cNvSpPr>
                <a:spLocks noChangeShapeType="1"/>
              </p:cNvSpPr>
              <p:nvPr/>
            </p:nvSpPr>
            <p:spPr bwMode="auto">
              <a:xfrm>
                <a:off x="3971"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07" name="Line 1251"/>
              <p:cNvSpPr>
                <a:spLocks noChangeShapeType="1"/>
              </p:cNvSpPr>
              <p:nvPr/>
            </p:nvSpPr>
            <p:spPr bwMode="auto">
              <a:xfrm>
                <a:off x="397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08" name="Line 1252"/>
              <p:cNvSpPr>
                <a:spLocks noChangeShapeType="1"/>
              </p:cNvSpPr>
              <p:nvPr/>
            </p:nvSpPr>
            <p:spPr bwMode="auto">
              <a:xfrm>
                <a:off x="3973"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09" name="Line 1253"/>
              <p:cNvSpPr>
                <a:spLocks noChangeShapeType="1"/>
              </p:cNvSpPr>
              <p:nvPr/>
            </p:nvSpPr>
            <p:spPr bwMode="auto">
              <a:xfrm>
                <a:off x="3976"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10" name="Line 1254"/>
              <p:cNvSpPr>
                <a:spLocks noChangeShapeType="1"/>
              </p:cNvSpPr>
              <p:nvPr/>
            </p:nvSpPr>
            <p:spPr bwMode="auto">
              <a:xfrm>
                <a:off x="3976"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11" name="Line 1255"/>
              <p:cNvSpPr>
                <a:spLocks noChangeShapeType="1"/>
              </p:cNvSpPr>
              <p:nvPr/>
            </p:nvSpPr>
            <p:spPr bwMode="auto">
              <a:xfrm>
                <a:off x="3978"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12" name="Line 1256"/>
              <p:cNvSpPr>
                <a:spLocks noChangeShapeType="1"/>
              </p:cNvSpPr>
              <p:nvPr/>
            </p:nvSpPr>
            <p:spPr bwMode="auto">
              <a:xfrm>
                <a:off x="3978"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13" name="Line 1257"/>
              <p:cNvSpPr>
                <a:spLocks noChangeShapeType="1"/>
              </p:cNvSpPr>
              <p:nvPr/>
            </p:nvSpPr>
            <p:spPr bwMode="auto">
              <a:xfrm>
                <a:off x="3981"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14" name="Line 1258"/>
              <p:cNvSpPr>
                <a:spLocks noChangeShapeType="1"/>
              </p:cNvSpPr>
              <p:nvPr/>
            </p:nvSpPr>
            <p:spPr bwMode="auto">
              <a:xfrm>
                <a:off x="3981"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15" name="Line 1259"/>
              <p:cNvSpPr>
                <a:spLocks noChangeShapeType="1"/>
              </p:cNvSpPr>
              <p:nvPr/>
            </p:nvSpPr>
            <p:spPr bwMode="auto">
              <a:xfrm>
                <a:off x="398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16" name="Line 1260"/>
              <p:cNvSpPr>
                <a:spLocks noChangeShapeType="1"/>
              </p:cNvSpPr>
              <p:nvPr/>
            </p:nvSpPr>
            <p:spPr bwMode="auto">
              <a:xfrm>
                <a:off x="398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17" name="Line 1261"/>
              <p:cNvSpPr>
                <a:spLocks noChangeShapeType="1"/>
              </p:cNvSpPr>
              <p:nvPr/>
            </p:nvSpPr>
            <p:spPr bwMode="auto">
              <a:xfrm>
                <a:off x="4013"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18" name="Line 1262"/>
              <p:cNvSpPr>
                <a:spLocks noChangeShapeType="1"/>
              </p:cNvSpPr>
              <p:nvPr/>
            </p:nvSpPr>
            <p:spPr bwMode="auto">
              <a:xfrm>
                <a:off x="4016"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19" name="Line 1263"/>
              <p:cNvSpPr>
                <a:spLocks noChangeShapeType="1"/>
              </p:cNvSpPr>
              <p:nvPr/>
            </p:nvSpPr>
            <p:spPr bwMode="auto">
              <a:xfrm>
                <a:off x="4016" y="2994"/>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20" name="Line 1264"/>
              <p:cNvSpPr>
                <a:spLocks noChangeShapeType="1"/>
              </p:cNvSpPr>
              <p:nvPr/>
            </p:nvSpPr>
            <p:spPr bwMode="auto">
              <a:xfrm>
                <a:off x="402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21" name="Line 1265"/>
              <p:cNvSpPr>
                <a:spLocks noChangeShapeType="1"/>
              </p:cNvSpPr>
              <p:nvPr/>
            </p:nvSpPr>
            <p:spPr bwMode="auto">
              <a:xfrm>
                <a:off x="4023"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22" name="Line 1266"/>
              <p:cNvSpPr>
                <a:spLocks noChangeShapeType="1"/>
              </p:cNvSpPr>
              <p:nvPr/>
            </p:nvSpPr>
            <p:spPr bwMode="auto">
              <a:xfrm>
                <a:off x="4026"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23" name="Line 1267"/>
              <p:cNvSpPr>
                <a:spLocks noChangeShapeType="1"/>
              </p:cNvSpPr>
              <p:nvPr/>
            </p:nvSpPr>
            <p:spPr bwMode="auto">
              <a:xfrm>
                <a:off x="4026"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24" name="Line 1268"/>
              <p:cNvSpPr>
                <a:spLocks noChangeShapeType="1"/>
              </p:cNvSpPr>
              <p:nvPr/>
            </p:nvSpPr>
            <p:spPr bwMode="auto">
              <a:xfrm>
                <a:off x="4031"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25" name="Line 1269"/>
              <p:cNvSpPr>
                <a:spLocks noChangeShapeType="1"/>
              </p:cNvSpPr>
              <p:nvPr/>
            </p:nvSpPr>
            <p:spPr bwMode="auto">
              <a:xfrm>
                <a:off x="4031"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26" name="Line 1270"/>
              <p:cNvSpPr>
                <a:spLocks noChangeShapeType="1"/>
              </p:cNvSpPr>
              <p:nvPr/>
            </p:nvSpPr>
            <p:spPr bwMode="auto">
              <a:xfrm>
                <a:off x="403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27" name="Line 1271"/>
              <p:cNvSpPr>
                <a:spLocks noChangeShapeType="1"/>
              </p:cNvSpPr>
              <p:nvPr/>
            </p:nvSpPr>
            <p:spPr bwMode="auto">
              <a:xfrm>
                <a:off x="4033"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28" name="Line 1272"/>
              <p:cNvSpPr>
                <a:spLocks noChangeShapeType="1"/>
              </p:cNvSpPr>
              <p:nvPr/>
            </p:nvSpPr>
            <p:spPr bwMode="auto">
              <a:xfrm>
                <a:off x="4038"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29" name="Line 1273"/>
              <p:cNvSpPr>
                <a:spLocks noChangeShapeType="1"/>
              </p:cNvSpPr>
              <p:nvPr/>
            </p:nvSpPr>
            <p:spPr bwMode="auto">
              <a:xfrm>
                <a:off x="4038"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30" name="Line 1274"/>
              <p:cNvSpPr>
                <a:spLocks noChangeShapeType="1"/>
              </p:cNvSpPr>
              <p:nvPr/>
            </p:nvSpPr>
            <p:spPr bwMode="auto">
              <a:xfrm>
                <a:off x="4041"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31" name="Line 1275"/>
              <p:cNvSpPr>
                <a:spLocks noChangeShapeType="1"/>
              </p:cNvSpPr>
              <p:nvPr/>
            </p:nvSpPr>
            <p:spPr bwMode="auto">
              <a:xfrm>
                <a:off x="4041"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32" name="Line 1276"/>
              <p:cNvSpPr>
                <a:spLocks noChangeShapeType="1"/>
              </p:cNvSpPr>
              <p:nvPr/>
            </p:nvSpPr>
            <p:spPr bwMode="auto">
              <a:xfrm>
                <a:off x="4044"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33" name="Line 1277"/>
              <p:cNvSpPr>
                <a:spLocks noChangeShapeType="1"/>
              </p:cNvSpPr>
              <p:nvPr/>
            </p:nvSpPr>
            <p:spPr bwMode="auto">
              <a:xfrm>
                <a:off x="4044"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34" name="Line 1278"/>
              <p:cNvSpPr>
                <a:spLocks noChangeShapeType="1"/>
              </p:cNvSpPr>
              <p:nvPr/>
            </p:nvSpPr>
            <p:spPr bwMode="auto">
              <a:xfrm>
                <a:off x="4046"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35" name="Line 1279"/>
              <p:cNvSpPr>
                <a:spLocks noChangeShapeType="1"/>
              </p:cNvSpPr>
              <p:nvPr/>
            </p:nvSpPr>
            <p:spPr bwMode="auto">
              <a:xfrm>
                <a:off x="4046" y="2994"/>
                <a:ext cx="1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36" name="Line 1280"/>
              <p:cNvSpPr>
                <a:spLocks noChangeShapeType="1"/>
              </p:cNvSpPr>
              <p:nvPr/>
            </p:nvSpPr>
            <p:spPr bwMode="auto">
              <a:xfrm>
                <a:off x="4056"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37" name="Line 1281"/>
              <p:cNvSpPr>
                <a:spLocks noChangeShapeType="1"/>
              </p:cNvSpPr>
              <p:nvPr/>
            </p:nvSpPr>
            <p:spPr bwMode="auto">
              <a:xfrm>
                <a:off x="4056"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38" name="Line 1282"/>
              <p:cNvSpPr>
                <a:spLocks noChangeShapeType="1"/>
              </p:cNvSpPr>
              <p:nvPr/>
            </p:nvSpPr>
            <p:spPr bwMode="auto">
              <a:xfrm>
                <a:off x="4059"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39" name="Line 1283"/>
              <p:cNvSpPr>
                <a:spLocks noChangeShapeType="1"/>
              </p:cNvSpPr>
              <p:nvPr/>
            </p:nvSpPr>
            <p:spPr bwMode="auto">
              <a:xfrm>
                <a:off x="4059"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40" name="Line 1284"/>
              <p:cNvSpPr>
                <a:spLocks noChangeShapeType="1"/>
              </p:cNvSpPr>
              <p:nvPr/>
            </p:nvSpPr>
            <p:spPr bwMode="auto">
              <a:xfrm>
                <a:off x="4061"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41" name="Line 1285"/>
              <p:cNvSpPr>
                <a:spLocks noChangeShapeType="1"/>
              </p:cNvSpPr>
              <p:nvPr/>
            </p:nvSpPr>
            <p:spPr bwMode="auto">
              <a:xfrm>
                <a:off x="4061"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42" name="Line 1286"/>
              <p:cNvSpPr>
                <a:spLocks noChangeShapeType="1"/>
              </p:cNvSpPr>
              <p:nvPr/>
            </p:nvSpPr>
            <p:spPr bwMode="auto">
              <a:xfrm>
                <a:off x="4064"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43" name="Line 1287"/>
              <p:cNvSpPr>
                <a:spLocks noChangeShapeType="1"/>
              </p:cNvSpPr>
              <p:nvPr/>
            </p:nvSpPr>
            <p:spPr bwMode="auto">
              <a:xfrm>
                <a:off x="4064"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44" name="Line 1288"/>
              <p:cNvSpPr>
                <a:spLocks noChangeShapeType="1"/>
              </p:cNvSpPr>
              <p:nvPr/>
            </p:nvSpPr>
            <p:spPr bwMode="auto">
              <a:xfrm>
                <a:off x="4066"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45" name="Line 1289"/>
              <p:cNvSpPr>
                <a:spLocks noChangeShapeType="1"/>
              </p:cNvSpPr>
              <p:nvPr/>
            </p:nvSpPr>
            <p:spPr bwMode="auto">
              <a:xfrm>
                <a:off x="4066"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46" name="Line 1290"/>
              <p:cNvSpPr>
                <a:spLocks noChangeShapeType="1"/>
              </p:cNvSpPr>
              <p:nvPr/>
            </p:nvSpPr>
            <p:spPr bwMode="auto">
              <a:xfrm>
                <a:off x="4071"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47" name="Line 1291"/>
              <p:cNvSpPr>
                <a:spLocks noChangeShapeType="1"/>
              </p:cNvSpPr>
              <p:nvPr/>
            </p:nvSpPr>
            <p:spPr bwMode="auto">
              <a:xfrm>
                <a:off x="4071"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48" name="Line 1292"/>
              <p:cNvSpPr>
                <a:spLocks noChangeShapeType="1"/>
              </p:cNvSpPr>
              <p:nvPr/>
            </p:nvSpPr>
            <p:spPr bwMode="auto">
              <a:xfrm>
                <a:off x="4104"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49" name="Line 1293"/>
              <p:cNvSpPr>
                <a:spLocks noChangeShapeType="1"/>
              </p:cNvSpPr>
              <p:nvPr/>
            </p:nvSpPr>
            <p:spPr bwMode="auto">
              <a:xfrm>
                <a:off x="4106"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50" name="Line 1294"/>
              <p:cNvSpPr>
                <a:spLocks noChangeShapeType="1"/>
              </p:cNvSpPr>
              <p:nvPr/>
            </p:nvSpPr>
            <p:spPr bwMode="auto">
              <a:xfrm>
                <a:off x="4106"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51" name="Line 1295"/>
              <p:cNvSpPr>
                <a:spLocks noChangeShapeType="1"/>
              </p:cNvSpPr>
              <p:nvPr/>
            </p:nvSpPr>
            <p:spPr bwMode="auto">
              <a:xfrm>
                <a:off x="4109"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52" name="Line 1296"/>
              <p:cNvSpPr>
                <a:spLocks noChangeShapeType="1"/>
              </p:cNvSpPr>
              <p:nvPr/>
            </p:nvSpPr>
            <p:spPr bwMode="auto">
              <a:xfrm>
                <a:off x="4109"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53" name="Line 1297"/>
              <p:cNvSpPr>
                <a:spLocks noChangeShapeType="1"/>
              </p:cNvSpPr>
              <p:nvPr/>
            </p:nvSpPr>
            <p:spPr bwMode="auto">
              <a:xfrm>
                <a:off x="4111"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54" name="Line 1298"/>
              <p:cNvSpPr>
                <a:spLocks noChangeShapeType="1"/>
              </p:cNvSpPr>
              <p:nvPr/>
            </p:nvSpPr>
            <p:spPr bwMode="auto">
              <a:xfrm>
                <a:off x="4111" y="2994"/>
                <a:ext cx="16"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55" name="Line 1299"/>
              <p:cNvSpPr>
                <a:spLocks noChangeShapeType="1"/>
              </p:cNvSpPr>
              <p:nvPr/>
            </p:nvSpPr>
            <p:spPr bwMode="auto">
              <a:xfrm>
                <a:off x="4127"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56" name="Line 1300"/>
              <p:cNvSpPr>
                <a:spLocks noChangeShapeType="1"/>
              </p:cNvSpPr>
              <p:nvPr/>
            </p:nvSpPr>
            <p:spPr bwMode="auto">
              <a:xfrm>
                <a:off x="4127"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57" name="Line 1301"/>
              <p:cNvSpPr>
                <a:spLocks noChangeShapeType="1"/>
              </p:cNvSpPr>
              <p:nvPr/>
            </p:nvSpPr>
            <p:spPr bwMode="auto">
              <a:xfrm>
                <a:off x="4129"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58" name="Line 1302"/>
              <p:cNvSpPr>
                <a:spLocks noChangeShapeType="1"/>
              </p:cNvSpPr>
              <p:nvPr/>
            </p:nvSpPr>
            <p:spPr bwMode="auto">
              <a:xfrm>
                <a:off x="4129" y="2994"/>
                <a:ext cx="1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59" name="Line 1303"/>
              <p:cNvSpPr>
                <a:spLocks noChangeShapeType="1"/>
              </p:cNvSpPr>
              <p:nvPr/>
            </p:nvSpPr>
            <p:spPr bwMode="auto">
              <a:xfrm>
                <a:off x="4144"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60" name="Line 1304"/>
              <p:cNvSpPr>
                <a:spLocks noChangeShapeType="1"/>
              </p:cNvSpPr>
              <p:nvPr/>
            </p:nvSpPr>
            <p:spPr bwMode="auto">
              <a:xfrm>
                <a:off x="4144"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61" name="Line 1305"/>
              <p:cNvSpPr>
                <a:spLocks noChangeShapeType="1"/>
              </p:cNvSpPr>
              <p:nvPr/>
            </p:nvSpPr>
            <p:spPr bwMode="auto">
              <a:xfrm>
                <a:off x="4147"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62" name="Line 1306"/>
              <p:cNvSpPr>
                <a:spLocks noChangeShapeType="1"/>
              </p:cNvSpPr>
              <p:nvPr/>
            </p:nvSpPr>
            <p:spPr bwMode="auto">
              <a:xfrm>
                <a:off x="4147"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63" name="Line 1307"/>
              <p:cNvSpPr>
                <a:spLocks noChangeShapeType="1"/>
              </p:cNvSpPr>
              <p:nvPr/>
            </p:nvSpPr>
            <p:spPr bwMode="auto">
              <a:xfrm>
                <a:off x="4149"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64" name="Line 1308"/>
              <p:cNvSpPr>
                <a:spLocks noChangeShapeType="1"/>
              </p:cNvSpPr>
              <p:nvPr/>
            </p:nvSpPr>
            <p:spPr bwMode="auto">
              <a:xfrm>
                <a:off x="4149"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65" name="Line 1309"/>
              <p:cNvSpPr>
                <a:spLocks noChangeShapeType="1"/>
              </p:cNvSpPr>
              <p:nvPr/>
            </p:nvSpPr>
            <p:spPr bwMode="auto">
              <a:xfrm>
                <a:off x="4152"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66" name="Line 1310"/>
              <p:cNvSpPr>
                <a:spLocks noChangeShapeType="1"/>
              </p:cNvSpPr>
              <p:nvPr/>
            </p:nvSpPr>
            <p:spPr bwMode="auto">
              <a:xfrm>
                <a:off x="4152"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67" name="Line 1311"/>
              <p:cNvSpPr>
                <a:spLocks noChangeShapeType="1"/>
              </p:cNvSpPr>
              <p:nvPr/>
            </p:nvSpPr>
            <p:spPr bwMode="auto">
              <a:xfrm>
                <a:off x="4157"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68" name="Line 1312"/>
              <p:cNvSpPr>
                <a:spLocks noChangeShapeType="1"/>
              </p:cNvSpPr>
              <p:nvPr/>
            </p:nvSpPr>
            <p:spPr bwMode="auto">
              <a:xfrm>
                <a:off x="4157" y="2994"/>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69" name="Line 1313"/>
              <p:cNvSpPr>
                <a:spLocks noChangeShapeType="1"/>
              </p:cNvSpPr>
              <p:nvPr/>
            </p:nvSpPr>
            <p:spPr bwMode="auto">
              <a:xfrm>
                <a:off x="4164"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70" name="Line 1314"/>
              <p:cNvSpPr>
                <a:spLocks noChangeShapeType="1"/>
              </p:cNvSpPr>
              <p:nvPr/>
            </p:nvSpPr>
            <p:spPr bwMode="auto">
              <a:xfrm>
                <a:off x="4164"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71" name="Line 1315"/>
              <p:cNvSpPr>
                <a:spLocks noChangeShapeType="1"/>
              </p:cNvSpPr>
              <p:nvPr/>
            </p:nvSpPr>
            <p:spPr bwMode="auto">
              <a:xfrm>
                <a:off x="4194"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72" name="Line 1316"/>
              <p:cNvSpPr>
                <a:spLocks noChangeShapeType="1"/>
              </p:cNvSpPr>
              <p:nvPr/>
            </p:nvSpPr>
            <p:spPr bwMode="auto">
              <a:xfrm>
                <a:off x="4199"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73" name="Line 1317"/>
              <p:cNvSpPr>
                <a:spLocks noChangeShapeType="1"/>
              </p:cNvSpPr>
              <p:nvPr/>
            </p:nvSpPr>
            <p:spPr bwMode="auto">
              <a:xfrm>
                <a:off x="4199"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74" name="Line 1318"/>
              <p:cNvSpPr>
                <a:spLocks noChangeShapeType="1"/>
              </p:cNvSpPr>
              <p:nvPr/>
            </p:nvSpPr>
            <p:spPr bwMode="auto">
              <a:xfrm>
                <a:off x="4204"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75" name="Line 1319"/>
              <p:cNvSpPr>
                <a:spLocks noChangeShapeType="1"/>
              </p:cNvSpPr>
              <p:nvPr/>
            </p:nvSpPr>
            <p:spPr bwMode="auto">
              <a:xfrm>
                <a:off x="4204"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76" name="Line 1320"/>
              <p:cNvSpPr>
                <a:spLocks noChangeShapeType="1"/>
              </p:cNvSpPr>
              <p:nvPr/>
            </p:nvSpPr>
            <p:spPr bwMode="auto">
              <a:xfrm>
                <a:off x="4209"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77" name="Line 1321"/>
              <p:cNvSpPr>
                <a:spLocks noChangeShapeType="1"/>
              </p:cNvSpPr>
              <p:nvPr/>
            </p:nvSpPr>
            <p:spPr bwMode="auto">
              <a:xfrm>
                <a:off x="4209"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78" name="Line 1322"/>
              <p:cNvSpPr>
                <a:spLocks noChangeShapeType="1"/>
              </p:cNvSpPr>
              <p:nvPr/>
            </p:nvSpPr>
            <p:spPr bwMode="auto">
              <a:xfrm>
                <a:off x="4212"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79" name="Line 1323"/>
              <p:cNvSpPr>
                <a:spLocks noChangeShapeType="1"/>
              </p:cNvSpPr>
              <p:nvPr/>
            </p:nvSpPr>
            <p:spPr bwMode="auto">
              <a:xfrm>
                <a:off x="4212"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80" name="Line 1324"/>
              <p:cNvSpPr>
                <a:spLocks noChangeShapeType="1"/>
              </p:cNvSpPr>
              <p:nvPr/>
            </p:nvSpPr>
            <p:spPr bwMode="auto">
              <a:xfrm>
                <a:off x="4217"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81" name="Line 1325"/>
              <p:cNvSpPr>
                <a:spLocks noChangeShapeType="1"/>
              </p:cNvSpPr>
              <p:nvPr/>
            </p:nvSpPr>
            <p:spPr bwMode="auto">
              <a:xfrm>
                <a:off x="4217"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82" name="Line 1326"/>
              <p:cNvSpPr>
                <a:spLocks noChangeShapeType="1"/>
              </p:cNvSpPr>
              <p:nvPr/>
            </p:nvSpPr>
            <p:spPr bwMode="auto">
              <a:xfrm>
                <a:off x="4220"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83" name="Line 1327"/>
              <p:cNvSpPr>
                <a:spLocks noChangeShapeType="1"/>
              </p:cNvSpPr>
              <p:nvPr/>
            </p:nvSpPr>
            <p:spPr bwMode="auto">
              <a:xfrm>
                <a:off x="4220" y="2994"/>
                <a:ext cx="1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84" name="Line 1328"/>
              <p:cNvSpPr>
                <a:spLocks noChangeShapeType="1"/>
              </p:cNvSpPr>
              <p:nvPr/>
            </p:nvSpPr>
            <p:spPr bwMode="auto">
              <a:xfrm>
                <a:off x="4230"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85" name="Line 1329"/>
              <p:cNvSpPr>
                <a:spLocks noChangeShapeType="1"/>
              </p:cNvSpPr>
              <p:nvPr/>
            </p:nvSpPr>
            <p:spPr bwMode="auto">
              <a:xfrm>
                <a:off x="4230"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86" name="Line 1330"/>
              <p:cNvSpPr>
                <a:spLocks noChangeShapeType="1"/>
              </p:cNvSpPr>
              <p:nvPr/>
            </p:nvSpPr>
            <p:spPr bwMode="auto">
              <a:xfrm>
                <a:off x="4235"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87" name="Line 1331"/>
              <p:cNvSpPr>
                <a:spLocks noChangeShapeType="1"/>
              </p:cNvSpPr>
              <p:nvPr/>
            </p:nvSpPr>
            <p:spPr bwMode="auto">
              <a:xfrm>
                <a:off x="4235"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88" name="Line 1332"/>
              <p:cNvSpPr>
                <a:spLocks noChangeShapeType="1"/>
              </p:cNvSpPr>
              <p:nvPr/>
            </p:nvSpPr>
            <p:spPr bwMode="auto">
              <a:xfrm>
                <a:off x="4237"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89" name="Line 1333"/>
              <p:cNvSpPr>
                <a:spLocks noChangeShapeType="1"/>
              </p:cNvSpPr>
              <p:nvPr/>
            </p:nvSpPr>
            <p:spPr bwMode="auto">
              <a:xfrm>
                <a:off x="4237"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90" name="Line 1334"/>
              <p:cNvSpPr>
                <a:spLocks noChangeShapeType="1"/>
              </p:cNvSpPr>
              <p:nvPr/>
            </p:nvSpPr>
            <p:spPr bwMode="auto">
              <a:xfrm>
                <a:off x="4240"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91" name="Line 1335"/>
              <p:cNvSpPr>
                <a:spLocks noChangeShapeType="1"/>
              </p:cNvSpPr>
              <p:nvPr/>
            </p:nvSpPr>
            <p:spPr bwMode="auto">
              <a:xfrm>
                <a:off x="4240"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92" name="Line 1336"/>
              <p:cNvSpPr>
                <a:spLocks noChangeShapeType="1"/>
              </p:cNvSpPr>
              <p:nvPr/>
            </p:nvSpPr>
            <p:spPr bwMode="auto">
              <a:xfrm>
                <a:off x="4242"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93" name="Line 1337"/>
              <p:cNvSpPr>
                <a:spLocks noChangeShapeType="1"/>
              </p:cNvSpPr>
              <p:nvPr/>
            </p:nvSpPr>
            <p:spPr bwMode="auto">
              <a:xfrm>
                <a:off x="4242"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94" name="Line 1338"/>
              <p:cNvSpPr>
                <a:spLocks noChangeShapeType="1"/>
              </p:cNvSpPr>
              <p:nvPr/>
            </p:nvSpPr>
            <p:spPr bwMode="auto">
              <a:xfrm>
                <a:off x="4245"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95" name="Line 1339"/>
              <p:cNvSpPr>
                <a:spLocks noChangeShapeType="1"/>
              </p:cNvSpPr>
              <p:nvPr/>
            </p:nvSpPr>
            <p:spPr bwMode="auto">
              <a:xfrm>
                <a:off x="4245"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96" name="Line 1340"/>
              <p:cNvSpPr>
                <a:spLocks noChangeShapeType="1"/>
              </p:cNvSpPr>
              <p:nvPr/>
            </p:nvSpPr>
            <p:spPr bwMode="auto">
              <a:xfrm>
                <a:off x="4247"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97" name="Line 1341"/>
              <p:cNvSpPr>
                <a:spLocks noChangeShapeType="1"/>
              </p:cNvSpPr>
              <p:nvPr/>
            </p:nvSpPr>
            <p:spPr bwMode="auto">
              <a:xfrm>
                <a:off x="4247"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98" name="Line 1342"/>
              <p:cNvSpPr>
                <a:spLocks noChangeShapeType="1"/>
              </p:cNvSpPr>
              <p:nvPr/>
            </p:nvSpPr>
            <p:spPr bwMode="auto">
              <a:xfrm>
                <a:off x="4252"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099" name="Line 1343"/>
              <p:cNvSpPr>
                <a:spLocks noChangeShapeType="1"/>
              </p:cNvSpPr>
              <p:nvPr/>
            </p:nvSpPr>
            <p:spPr bwMode="auto">
              <a:xfrm>
                <a:off x="4252"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00" name="Line 1344"/>
              <p:cNvSpPr>
                <a:spLocks noChangeShapeType="1"/>
              </p:cNvSpPr>
              <p:nvPr/>
            </p:nvSpPr>
            <p:spPr bwMode="auto">
              <a:xfrm>
                <a:off x="4285"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01" name="Line 1345"/>
              <p:cNvSpPr>
                <a:spLocks noChangeShapeType="1"/>
              </p:cNvSpPr>
              <p:nvPr/>
            </p:nvSpPr>
            <p:spPr bwMode="auto">
              <a:xfrm>
                <a:off x="4287"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02" name="Line 1346"/>
              <p:cNvSpPr>
                <a:spLocks noChangeShapeType="1"/>
              </p:cNvSpPr>
              <p:nvPr/>
            </p:nvSpPr>
            <p:spPr bwMode="auto">
              <a:xfrm>
                <a:off x="4287" y="2994"/>
                <a:ext cx="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03" name="Line 1347"/>
              <p:cNvSpPr>
                <a:spLocks noChangeShapeType="1"/>
              </p:cNvSpPr>
              <p:nvPr/>
            </p:nvSpPr>
            <p:spPr bwMode="auto">
              <a:xfrm>
                <a:off x="4295"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04" name="Line 1348"/>
              <p:cNvSpPr>
                <a:spLocks noChangeShapeType="1"/>
              </p:cNvSpPr>
              <p:nvPr/>
            </p:nvSpPr>
            <p:spPr bwMode="auto">
              <a:xfrm>
                <a:off x="4295"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05" name="Line 1349"/>
              <p:cNvSpPr>
                <a:spLocks noChangeShapeType="1"/>
              </p:cNvSpPr>
              <p:nvPr/>
            </p:nvSpPr>
            <p:spPr bwMode="auto">
              <a:xfrm>
                <a:off x="4298"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06" name="Line 1350"/>
              <p:cNvSpPr>
                <a:spLocks noChangeShapeType="1"/>
              </p:cNvSpPr>
              <p:nvPr/>
            </p:nvSpPr>
            <p:spPr bwMode="auto">
              <a:xfrm>
                <a:off x="4298"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07" name="Line 1351"/>
              <p:cNvSpPr>
                <a:spLocks noChangeShapeType="1"/>
              </p:cNvSpPr>
              <p:nvPr/>
            </p:nvSpPr>
            <p:spPr bwMode="auto">
              <a:xfrm>
                <a:off x="430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08" name="Line 1352"/>
              <p:cNvSpPr>
                <a:spLocks noChangeShapeType="1"/>
              </p:cNvSpPr>
              <p:nvPr/>
            </p:nvSpPr>
            <p:spPr bwMode="auto">
              <a:xfrm>
                <a:off x="4303"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09" name="Line 1353"/>
              <p:cNvSpPr>
                <a:spLocks noChangeShapeType="1"/>
              </p:cNvSpPr>
              <p:nvPr/>
            </p:nvSpPr>
            <p:spPr bwMode="auto">
              <a:xfrm>
                <a:off x="4305"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10" name="Line 1354"/>
              <p:cNvSpPr>
                <a:spLocks noChangeShapeType="1"/>
              </p:cNvSpPr>
              <p:nvPr/>
            </p:nvSpPr>
            <p:spPr bwMode="auto">
              <a:xfrm>
                <a:off x="4305" y="2994"/>
                <a:ext cx="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11" name="Line 1355"/>
              <p:cNvSpPr>
                <a:spLocks noChangeShapeType="1"/>
              </p:cNvSpPr>
              <p:nvPr/>
            </p:nvSpPr>
            <p:spPr bwMode="auto">
              <a:xfrm>
                <a:off x="431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12" name="Line 1356"/>
              <p:cNvSpPr>
                <a:spLocks noChangeShapeType="1"/>
              </p:cNvSpPr>
              <p:nvPr/>
            </p:nvSpPr>
            <p:spPr bwMode="auto">
              <a:xfrm>
                <a:off x="4313"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13" name="Line 1357"/>
              <p:cNvSpPr>
                <a:spLocks noChangeShapeType="1"/>
              </p:cNvSpPr>
              <p:nvPr/>
            </p:nvSpPr>
            <p:spPr bwMode="auto">
              <a:xfrm>
                <a:off x="4318"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14" name="Line 1358"/>
              <p:cNvSpPr>
                <a:spLocks noChangeShapeType="1"/>
              </p:cNvSpPr>
              <p:nvPr/>
            </p:nvSpPr>
            <p:spPr bwMode="auto">
              <a:xfrm>
                <a:off x="4318"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15" name="Line 1359"/>
              <p:cNvSpPr>
                <a:spLocks noChangeShapeType="1"/>
              </p:cNvSpPr>
              <p:nvPr/>
            </p:nvSpPr>
            <p:spPr bwMode="auto">
              <a:xfrm>
                <a:off x="4320"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16" name="Line 1360"/>
              <p:cNvSpPr>
                <a:spLocks noChangeShapeType="1"/>
              </p:cNvSpPr>
              <p:nvPr/>
            </p:nvSpPr>
            <p:spPr bwMode="auto">
              <a:xfrm>
                <a:off x="4320" y="2994"/>
                <a:ext cx="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17" name="Line 1361"/>
              <p:cNvSpPr>
                <a:spLocks noChangeShapeType="1"/>
              </p:cNvSpPr>
              <p:nvPr/>
            </p:nvSpPr>
            <p:spPr bwMode="auto">
              <a:xfrm>
                <a:off x="4328"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18" name="Line 1362"/>
              <p:cNvSpPr>
                <a:spLocks noChangeShapeType="1"/>
              </p:cNvSpPr>
              <p:nvPr/>
            </p:nvSpPr>
            <p:spPr bwMode="auto">
              <a:xfrm>
                <a:off x="4328"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19" name="Line 1363"/>
              <p:cNvSpPr>
                <a:spLocks noChangeShapeType="1"/>
              </p:cNvSpPr>
              <p:nvPr/>
            </p:nvSpPr>
            <p:spPr bwMode="auto">
              <a:xfrm>
                <a:off x="4330"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20" name="Line 1364"/>
              <p:cNvSpPr>
                <a:spLocks noChangeShapeType="1"/>
              </p:cNvSpPr>
              <p:nvPr/>
            </p:nvSpPr>
            <p:spPr bwMode="auto">
              <a:xfrm>
                <a:off x="4330"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21" name="Line 1365"/>
              <p:cNvSpPr>
                <a:spLocks noChangeShapeType="1"/>
              </p:cNvSpPr>
              <p:nvPr/>
            </p:nvSpPr>
            <p:spPr bwMode="auto">
              <a:xfrm>
                <a:off x="433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22" name="Line 1366"/>
              <p:cNvSpPr>
                <a:spLocks noChangeShapeType="1"/>
              </p:cNvSpPr>
              <p:nvPr/>
            </p:nvSpPr>
            <p:spPr bwMode="auto">
              <a:xfrm>
                <a:off x="4333" y="2994"/>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23" name="Line 1367"/>
              <p:cNvSpPr>
                <a:spLocks noChangeShapeType="1"/>
              </p:cNvSpPr>
              <p:nvPr/>
            </p:nvSpPr>
            <p:spPr bwMode="auto">
              <a:xfrm>
                <a:off x="4340"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24" name="Line 1368"/>
              <p:cNvSpPr>
                <a:spLocks noChangeShapeType="1"/>
              </p:cNvSpPr>
              <p:nvPr/>
            </p:nvSpPr>
            <p:spPr bwMode="auto">
              <a:xfrm>
                <a:off x="4340"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25" name="Line 1369"/>
              <p:cNvSpPr>
                <a:spLocks noChangeShapeType="1"/>
              </p:cNvSpPr>
              <p:nvPr/>
            </p:nvSpPr>
            <p:spPr bwMode="auto">
              <a:xfrm>
                <a:off x="434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26" name="Line 1370"/>
              <p:cNvSpPr>
                <a:spLocks noChangeShapeType="1"/>
              </p:cNvSpPr>
              <p:nvPr/>
            </p:nvSpPr>
            <p:spPr bwMode="auto">
              <a:xfrm>
                <a:off x="4343" y="2994"/>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27" name="Line 1371"/>
              <p:cNvSpPr>
                <a:spLocks noChangeShapeType="1"/>
              </p:cNvSpPr>
              <p:nvPr/>
            </p:nvSpPr>
            <p:spPr bwMode="auto">
              <a:xfrm>
                <a:off x="4345"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28" name="Line 1372"/>
              <p:cNvSpPr>
                <a:spLocks noChangeShapeType="1"/>
              </p:cNvSpPr>
              <p:nvPr/>
            </p:nvSpPr>
            <p:spPr bwMode="auto">
              <a:xfrm>
                <a:off x="4345"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29" name="Line 1373"/>
              <p:cNvSpPr>
                <a:spLocks noChangeShapeType="1"/>
              </p:cNvSpPr>
              <p:nvPr/>
            </p:nvSpPr>
            <p:spPr bwMode="auto">
              <a:xfrm>
                <a:off x="4375"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30" name="Line 1374"/>
              <p:cNvSpPr>
                <a:spLocks noChangeShapeType="1"/>
              </p:cNvSpPr>
              <p:nvPr/>
            </p:nvSpPr>
            <p:spPr bwMode="auto">
              <a:xfrm>
                <a:off x="4375"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31" name="Line 1375"/>
              <p:cNvSpPr>
                <a:spLocks noChangeShapeType="1"/>
              </p:cNvSpPr>
              <p:nvPr/>
            </p:nvSpPr>
            <p:spPr bwMode="auto">
              <a:xfrm>
                <a:off x="4375" y="2994"/>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32" name="Line 1376"/>
              <p:cNvSpPr>
                <a:spLocks noChangeShapeType="1"/>
              </p:cNvSpPr>
              <p:nvPr/>
            </p:nvSpPr>
            <p:spPr bwMode="auto">
              <a:xfrm>
                <a:off x="4380"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33" name="Line 1377"/>
              <p:cNvSpPr>
                <a:spLocks noChangeShapeType="1"/>
              </p:cNvSpPr>
              <p:nvPr/>
            </p:nvSpPr>
            <p:spPr bwMode="auto">
              <a:xfrm>
                <a:off x="4380" y="2994"/>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34" name="Line 1378"/>
              <p:cNvSpPr>
                <a:spLocks noChangeShapeType="1"/>
              </p:cNvSpPr>
              <p:nvPr/>
            </p:nvSpPr>
            <p:spPr bwMode="auto">
              <a:xfrm>
                <a:off x="4383" y="2994"/>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35" name="Line 1379"/>
              <p:cNvSpPr>
                <a:spLocks noChangeShapeType="1"/>
              </p:cNvSpPr>
              <p:nvPr/>
            </p:nvSpPr>
            <p:spPr bwMode="auto">
              <a:xfrm>
                <a:off x="4383" y="2994"/>
                <a:ext cx="1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36" name="Line 1380"/>
              <p:cNvSpPr>
                <a:spLocks noChangeShapeType="1"/>
              </p:cNvSpPr>
              <p:nvPr/>
            </p:nvSpPr>
            <p:spPr bwMode="auto">
              <a:xfrm flipV="1">
                <a:off x="4396" y="2951"/>
                <a:ext cx="1" cy="4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37" name="Line 1381"/>
              <p:cNvSpPr>
                <a:spLocks noChangeShapeType="1"/>
              </p:cNvSpPr>
              <p:nvPr/>
            </p:nvSpPr>
            <p:spPr bwMode="auto">
              <a:xfrm>
                <a:off x="4398"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38" name="Line 1382"/>
              <p:cNvSpPr>
                <a:spLocks noChangeShapeType="1"/>
              </p:cNvSpPr>
              <p:nvPr/>
            </p:nvSpPr>
            <p:spPr bwMode="auto">
              <a:xfrm>
                <a:off x="4401"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39" name="Line 1383"/>
              <p:cNvSpPr>
                <a:spLocks noChangeShapeType="1"/>
              </p:cNvSpPr>
              <p:nvPr/>
            </p:nvSpPr>
            <p:spPr bwMode="auto">
              <a:xfrm>
                <a:off x="4401"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40" name="Line 1384"/>
              <p:cNvSpPr>
                <a:spLocks noChangeShapeType="1"/>
              </p:cNvSpPr>
              <p:nvPr/>
            </p:nvSpPr>
            <p:spPr bwMode="auto">
              <a:xfrm>
                <a:off x="4403"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41" name="Line 1385"/>
              <p:cNvSpPr>
                <a:spLocks noChangeShapeType="1"/>
              </p:cNvSpPr>
              <p:nvPr/>
            </p:nvSpPr>
            <p:spPr bwMode="auto">
              <a:xfrm>
                <a:off x="4403"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42" name="Line 1386"/>
              <p:cNvSpPr>
                <a:spLocks noChangeShapeType="1"/>
              </p:cNvSpPr>
              <p:nvPr/>
            </p:nvSpPr>
            <p:spPr bwMode="auto">
              <a:xfrm>
                <a:off x="440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43" name="Line 1387"/>
              <p:cNvSpPr>
                <a:spLocks noChangeShapeType="1"/>
              </p:cNvSpPr>
              <p:nvPr/>
            </p:nvSpPr>
            <p:spPr bwMode="auto">
              <a:xfrm>
                <a:off x="4406" y="2926"/>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44" name="Line 1388"/>
              <p:cNvSpPr>
                <a:spLocks noChangeShapeType="1"/>
              </p:cNvSpPr>
              <p:nvPr/>
            </p:nvSpPr>
            <p:spPr bwMode="auto">
              <a:xfrm>
                <a:off x="4413"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45" name="Line 1389"/>
              <p:cNvSpPr>
                <a:spLocks noChangeShapeType="1"/>
              </p:cNvSpPr>
              <p:nvPr/>
            </p:nvSpPr>
            <p:spPr bwMode="auto">
              <a:xfrm>
                <a:off x="4413"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46" name="Line 1390"/>
              <p:cNvSpPr>
                <a:spLocks noChangeShapeType="1"/>
              </p:cNvSpPr>
              <p:nvPr/>
            </p:nvSpPr>
            <p:spPr bwMode="auto">
              <a:xfrm>
                <a:off x="441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47" name="Line 1391"/>
              <p:cNvSpPr>
                <a:spLocks noChangeShapeType="1"/>
              </p:cNvSpPr>
              <p:nvPr/>
            </p:nvSpPr>
            <p:spPr bwMode="auto">
              <a:xfrm>
                <a:off x="4416" y="2926"/>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48" name="Line 1392"/>
              <p:cNvSpPr>
                <a:spLocks noChangeShapeType="1"/>
              </p:cNvSpPr>
              <p:nvPr/>
            </p:nvSpPr>
            <p:spPr bwMode="auto">
              <a:xfrm>
                <a:off x="4423"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49" name="Line 1393"/>
              <p:cNvSpPr>
                <a:spLocks noChangeShapeType="1"/>
              </p:cNvSpPr>
              <p:nvPr/>
            </p:nvSpPr>
            <p:spPr bwMode="auto">
              <a:xfrm>
                <a:off x="4423"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50" name="Line 1394"/>
              <p:cNvSpPr>
                <a:spLocks noChangeShapeType="1"/>
              </p:cNvSpPr>
              <p:nvPr/>
            </p:nvSpPr>
            <p:spPr bwMode="auto">
              <a:xfrm>
                <a:off x="442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51" name="Line 1395"/>
              <p:cNvSpPr>
                <a:spLocks noChangeShapeType="1"/>
              </p:cNvSpPr>
              <p:nvPr/>
            </p:nvSpPr>
            <p:spPr bwMode="auto">
              <a:xfrm>
                <a:off x="4426"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52" name="Line 1396"/>
              <p:cNvSpPr>
                <a:spLocks noChangeShapeType="1"/>
              </p:cNvSpPr>
              <p:nvPr/>
            </p:nvSpPr>
            <p:spPr bwMode="auto">
              <a:xfrm>
                <a:off x="4428"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53" name="Line 1397"/>
              <p:cNvSpPr>
                <a:spLocks noChangeShapeType="1"/>
              </p:cNvSpPr>
              <p:nvPr/>
            </p:nvSpPr>
            <p:spPr bwMode="auto">
              <a:xfrm>
                <a:off x="4428"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54" name="Line 1398"/>
              <p:cNvSpPr>
                <a:spLocks noChangeShapeType="1"/>
              </p:cNvSpPr>
              <p:nvPr/>
            </p:nvSpPr>
            <p:spPr bwMode="auto">
              <a:xfrm>
                <a:off x="4433"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55" name="Line 1399"/>
              <p:cNvSpPr>
                <a:spLocks noChangeShapeType="1"/>
              </p:cNvSpPr>
              <p:nvPr/>
            </p:nvSpPr>
            <p:spPr bwMode="auto">
              <a:xfrm>
                <a:off x="4433"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56" name="Line 1400"/>
              <p:cNvSpPr>
                <a:spLocks noChangeShapeType="1"/>
              </p:cNvSpPr>
              <p:nvPr/>
            </p:nvSpPr>
            <p:spPr bwMode="auto">
              <a:xfrm>
                <a:off x="443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57" name="Line 1401"/>
              <p:cNvSpPr>
                <a:spLocks noChangeShapeType="1"/>
              </p:cNvSpPr>
              <p:nvPr/>
            </p:nvSpPr>
            <p:spPr bwMode="auto">
              <a:xfrm>
                <a:off x="4436"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58" name="Line 1402"/>
              <p:cNvSpPr>
                <a:spLocks noChangeShapeType="1"/>
              </p:cNvSpPr>
              <p:nvPr/>
            </p:nvSpPr>
            <p:spPr bwMode="auto">
              <a:xfrm>
                <a:off x="4438"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59" name="Line 1403"/>
              <p:cNvSpPr>
                <a:spLocks noChangeShapeType="1"/>
              </p:cNvSpPr>
              <p:nvPr/>
            </p:nvSpPr>
            <p:spPr bwMode="auto">
              <a:xfrm>
                <a:off x="4438"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60" name="Line 1404"/>
              <p:cNvSpPr>
                <a:spLocks noChangeShapeType="1"/>
              </p:cNvSpPr>
              <p:nvPr/>
            </p:nvSpPr>
            <p:spPr bwMode="auto">
              <a:xfrm>
                <a:off x="4443"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61" name="Line 1405"/>
              <p:cNvSpPr>
                <a:spLocks noChangeShapeType="1"/>
              </p:cNvSpPr>
              <p:nvPr/>
            </p:nvSpPr>
            <p:spPr bwMode="auto">
              <a:xfrm>
                <a:off x="4443"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62" name="Line 1406"/>
              <p:cNvSpPr>
                <a:spLocks noChangeShapeType="1"/>
              </p:cNvSpPr>
              <p:nvPr/>
            </p:nvSpPr>
            <p:spPr bwMode="auto">
              <a:xfrm>
                <a:off x="4448"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63" name="Line 1407"/>
              <p:cNvSpPr>
                <a:spLocks noChangeShapeType="1"/>
              </p:cNvSpPr>
              <p:nvPr/>
            </p:nvSpPr>
            <p:spPr bwMode="auto">
              <a:xfrm>
                <a:off x="4448"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64" name="Line 1408"/>
              <p:cNvSpPr>
                <a:spLocks noChangeShapeType="1"/>
              </p:cNvSpPr>
              <p:nvPr/>
            </p:nvSpPr>
            <p:spPr bwMode="auto">
              <a:xfrm>
                <a:off x="4453"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65" name="Line 1409"/>
              <p:cNvSpPr>
                <a:spLocks noChangeShapeType="1"/>
              </p:cNvSpPr>
              <p:nvPr/>
            </p:nvSpPr>
            <p:spPr bwMode="auto">
              <a:xfrm>
                <a:off x="4453"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66" name="Line 1410"/>
              <p:cNvSpPr>
                <a:spLocks noChangeShapeType="1"/>
              </p:cNvSpPr>
              <p:nvPr/>
            </p:nvSpPr>
            <p:spPr bwMode="auto">
              <a:xfrm>
                <a:off x="445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67" name="Line 1411"/>
              <p:cNvSpPr>
                <a:spLocks noChangeShapeType="1"/>
              </p:cNvSpPr>
              <p:nvPr/>
            </p:nvSpPr>
            <p:spPr bwMode="auto">
              <a:xfrm>
                <a:off x="4456"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68" name="Line 1412"/>
              <p:cNvSpPr>
                <a:spLocks noChangeShapeType="1"/>
              </p:cNvSpPr>
              <p:nvPr/>
            </p:nvSpPr>
            <p:spPr bwMode="auto">
              <a:xfrm>
                <a:off x="4458"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69" name="Line 1413"/>
              <p:cNvSpPr>
                <a:spLocks noChangeShapeType="1"/>
              </p:cNvSpPr>
              <p:nvPr/>
            </p:nvSpPr>
            <p:spPr bwMode="auto">
              <a:xfrm>
                <a:off x="4458"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70" name="Line 1414"/>
              <p:cNvSpPr>
                <a:spLocks noChangeShapeType="1"/>
              </p:cNvSpPr>
              <p:nvPr/>
            </p:nvSpPr>
            <p:spPr bwMode="auto">
              <a:xfrm>
                <a:off x="4489"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71" name="Line 1415"/>
              <p:cNvSpPr>
                <a:spLocks noChangeShapeType="1"/>
              </p:cNvSpPr>
              <p:nvPr/>
            </p:nvSpPr>
            <p:spPr bwMode="auto">
              <a:xfrm>
                <a:off x="4489"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72" name="Line 1416"/>
              <p:cNvSpPr>
                <a:spLocks noChangeShapeType="1"/>
              </p:cNvSpPr>
              <p:nvPr/>
            </p:nvSpPr>
            <p:spPr bwMode="auto">
              <a:xfrm>
                <a:off x="4489"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73" name="Line 1417"/>
              <p:cNvSpPr>
                <a:spLocks noChangeShapeType="1"/>
              </p:cNvSpPr>
              <p:nvPr/>
            </p:nvSpPr>
            <p:spPr bwMode="auto">
              <a:xfrm>
                <a:off x="4491"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74" name="Line 1418"/>
              <p:cNvSpPr>
                <a:spLocks noChangeShapeType="1"/>
              </p:cNvSpPr>
              <p:nvPr/>
            </p:nvSpPr>
            <p:spPr bwMode="auto">
              <a:xfrm>
                <a:off x="4491"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75" name="Line 1419"/>
              <p:cNvSpPr>
                <a:spLocks noChangeShapeType="1"/>
              </p:cNvSpPr>
              <p:nvPr/>
            </p:nvSpPr>
            <p:spPr bwMode="auto">
              <a:xfrm>
                <a:off x="4494"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76" name="Line 1420"/>
              <p:cNvSpPr>
                <a:spLocks noChangeShapeType="1"/>
              </p:cNvSpPr>
              <p:nvPr/>
            </p:nvSpPr>
            <p:spPr bwMode="auto">
              <a:xfrm>
                <a:off x="4494"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77" name="Line 1421"/>
              <p:cNvSpPr>
                <a:spLocks noChangeShapeType="1"/>
              </p:cNvSpPr>
              <p:nvPr/>
            </p:nvSpPr>
            <p:spPr bwMode="auto">
              <a:xfrm>
                <a:off x="449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78" name="Line 1422"/>
              <p:cNvSpPr>
                <a:spLocks noChangeShapeType="1"/>
              </p:cNvSpPr>
              <p:nvPr/>
            </p:nvSpPr>
            <p:spPr bwMode="auto">
              <a:xfrm>
                <a:off x="4496"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79" name="Line 1423"/>
              <p:cNvSpPr>
                <a:spLocks noChangeShapeType="1"/>
              </p:cNvSpPr>
              <p:nvPr/>
            </p:nvSpPr>
            <p:spPr bwMode="auto">
              <a:xfrm>
                <a:off x="4501"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80" name="Line 1424"/>
              <p:cNvSpPr>
                <a:spLocks noChangeShapeType="1"/>
              </p:cNvSpPr>
              <p:nvPr/>
            </p:nvSpPr>
            <p:spPr bwMode="auto">
              <a:xfrm>
                <a:off x="4501" y="2926"/>
                <a:ext cx="1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81" name="Line 1425"/>
              <p:cNvSpPr>
                <a:spLocks noChangeShapeType="1"/>
              </p:cNvSpPr>
              <p:nvPr/>
            </p:nvSpPr>
            <p:spPr bwMode="auto">
              <a:xfrm>
                <a:off x="4511"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82" name="Line 1426"/>
              <p:cNvSpPr>
                <a:spLocks noChangeShapeType="1"/>
              </p:cNvSpPr>
              <p:nvPr/>
            </p:nvSpPr>
            <p:spPr bwMode="auto">
              <a:xfrm>
                <a:off x="4511"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4183" name="Line 1427"/>
              <p:cNvSpPr>
                <a:spLocks noChangeShapeType="1"/>
              </p:cNvSpPr>
              <p:nvPr/>
            </p:nvSpPr>
            <p:spPr bwMode="auto">
              <a:xfrm>
                <a:off x="4514"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grpSp>
        <p:sp>
          <p:nvSpPr>
            <p:cNvPr id="33826" name="Line 1429"/>
            <p:cNvSpPr>
              <a:spLocks noChangeShapeType="1"/>
            </p:cNvSpPr>
            <p:nvPr/>
          </p:nvSpPr>
          <p:spPr bwMode="auto">
            <a:xfrm>
              <a:off x="4514"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27" name="Line 1430"/>
            <p:cNvSpPr>
              <a:spLocks noChangeShapeType="1"/>
            </p:cNvSpPr>
            <p:nvPr/>
          </p:nvSpPr>
          <p:spPr bwMode="auto">
            <a:xfrm>
              <a:off x="451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28" name="Line 1431"/>
            <p:cNvSpPr>
              <a:spLocks noChangeShapeType="1"/>
            </p:cNvSpPr>
            <p:nvPr/>
          </p:nvSpPr>
          <p:spPr bwMode="auto">
            <a:xfrm>
              <a:off x="4516"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29" name="Line 1432"/>
            <p:cNvSpPr>
              <a:spLocks noChangeShapeType="1"/>
            </p:cNvSpPr>
            <p:nvPr/>
          </p:nvSpPr>
          <p:spPr bwMode="auto">
            <a:xfrm>
              <a:off x="4519"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30" name="Line 1433"/>
            <p:cNvSpPr>
              <a:spLocks noChangeShapeType="1"/>
            </p:cNvSpPr>
            <p:nvPr/>
          </p:nvSpPr>
          <p:spPr bwMode="auto">
            <a:xfrm>
              <a:off x="4519" y="2926"/>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31" name="Line 1434"/>
            <p:cNvSpPr>
              <a:spLocks noChangeShapeType="1"/>
            </p:cNvSpPr>
            <p:nvPr/>
          </p:nvSpPr>
          <p:spPr bwMode="auto">
            <a:xfrm>
              <a:off x="452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32" name="Line 1435"/>
            <p:cNvSpPr>
              <a:spLocks noChangeShapeType="1"/>
            </p:cNvSpPr>
            <p:nvPr/>
          </p:nvSpPr>
          <p:spPr bwMode="auto">
            <a:xfrm>
              <a:off x="4526"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33" name="Line 1436"/>
            <p:cNvSpPr>
              <a:spLocks noChangeShapeType="1"/>
            </p:cNvSpPr>
            <p:nvPr/>
          </p:nvSpPr>
          <p:spPr bwMode="auto">
            <a:xfrm>
              <a:off x="4529"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34" name="Line 1437"/>
            <p:cNvSpPr>
              <a:spLocks noChangeShapeType="1"/>
            </p:cNvSpPr>
            <p:nvPr/>
          </p:nvSpPr>
          <p:spPr bwMode="auto">
            <a:xfrm>
              <a:off x="4529"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35" name="Line 1438"/>
            <p:cNvSpPr>
              <a:spLocks noChangeShapeType="1"/>
            </p:cNvSpPr>
            <p:nvPr/>
          </p:nvSpPr>
          <p:spPr bwMode="auto">
            <a:xfrm>
              <a:off x="4531"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36" name="Line 1439"/>
            <p:cNvSpPr>
              <a:spLocks noChangeShapeType="1"/>
            </p:cNvSpPr>
            <p:nvPr/>
          </p:nvSpPr>
          <p:spPr bwMode="auto">
            <a:xfrm>
              <a:off x="4531"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37" name="Line 1440"/>
            <p:cNvSpPr>
              <a:spLocks noChangeShapeType="1"/>
            </p:cNvSpPr>
            <p:nvPr/>
          </p:nvSpPr>
          <p:spPr bwMode="auto">
            <a:xfrm>
              <a:off x="4534"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38" name="Line 1441"/>
            <p:cNvSpPr>
              <a:spLocks noChangeShapeType="1"/>
            </p:cNvSpPr>
            <p:nvPr/>
          </p:nvSpPr>
          <p:spPr bwMode="auto">
            <a:xfrm>
              <a:off x="4534"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39" name="Line 1442"/>
            <p:cNvSpPr>
              <a:spLocks noChangeShapeType="1"/>
            </p:cNvSpPr>
            <p:nvPr/>
          </p:nvSpPr>
          <p:spPr bwMode="auto">
            <a:xfrm>
              <a:off x="453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40" name="Line 1443"/>
            <p:cNvSpPr>
              <a:spLocks noChangeShapeType="1"/>
            </p:cNvSpPr>
            <p:nvPr/>
          </p:nvSpPr>
          <p:spPr bwMode="auto">
            <a:xfrm>
              <a:off x="4536"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41" name="Line 1444"/>
            <p:cNvSpPr>
              <a:spLocks noChangeShapeType="1"/>
            </p:cNvSpPr>
            <p:nvPr/>
          </p:nvSpPr>
          <p:spPr bwMode="auto">
            <a:xfrm>
              <a:off x="4541"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42" name="Line 1445"/>
            <p:cNvSpPr>
              <a:spLocks noChangeShapeType="1"/>
            </p:cNvSpPr>
            <p:nvPr/>
          </p:nvSpPr>
          <p:spPr bwMode="auto">
            <a:xfrm>
              <a:off x="4541"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43" name="Line 1446"/>
            <p:cNvSpPr>
              <a:spLocks noChangeShapeType="1"/>
            </p:cNvSpPr>
            <p:nvPr/>
          </p:nvSpPr>
          <p:spPr bwMode="auto">
            <a:xfrm>
              <a:off x="4544"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44" name="Line 1447"/>
            <p:cNvSpPr>
              <a:spLocks noChangeShapeType="1"/>
            </p:cNvSpPr>
            <p:nvPr/>
          </p:nvSpPr>
          <p:spPr bwMode="auto">
            <a:xfrm>
              <a:off x="4544"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45" name="Line 1448"/>
            <p:cNvSpPr>
              <a:spLocks noChangeShapeType="1"/>
            </p:cNvSpPr>
            <p:nvPr/>
          </p:nvSpPr>
          <p:spPr bwMode="auto">
            <a:xfrm>
              <a:off x="454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46" name="Line 1449"/>
            <p:cNvSpPr>
              <a:spLocks noChangeShapeType="1"/>
            </p:cNvSpPr>
            <p:nvPr/>
          </p:nvSpPr>
          <p:spPr bwMode="auto">
            <a:xfrm>
              <a:off x="4546"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47" name="Line 1450"/>
            <p:cNvSpPr>
              <a:spLocks noChangeShapeType="1"/>
            </p:cNvSpPr>
            <p:nvPr/>
          </p:nvSpPr>
          <p:spPr bwMode="auto">
            <a:xfrm>
              <a:off x="4549"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48" name="Line 1451"/>
            <p:cNvSpPr>
              <a:spLocks noChangeShapeType="1"/>
            </p:cNvSpPr>
            <p:nvPr/>
          </p:nvSpPr>
          <p:spPr bwMode="auto">
            <a:xfrm>
              <a:off x="4549"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49" name="Line 1452"/>
            <p:cNvSpPr>
              <a:spLocks noChangeShapeType="1"/>
            </p:cNvSpPr>
            <p:nvPr/>
          </p:nvSpPr>
          <p:spPr bwMode="auto">
            <a:xfrm>
              <a:off x="4579" y="2926"/>
              <a:ext cx="1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50" name="Line 1453"/>
            <p:cNvSpPr>
              <a:spLocks noChangeShapeType="1"/>
            </p:cNvSpPr>
            <p:nvPr/>
          </p:nvSpPr>
          <p:spPr bwMode="auto">
            <a:xfrm>
              <a:off x="4589"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51" name="Line 1454"/>
            <p:cNvSpPr>
              <a:spLocks noChangeShapeType="1"/>
            </p:cNvSpPr>
            <p:nvPr/>
          </p:nvSpPr>
          <p:spPr bwMode="auto">
            <a:xfrm>
              <a:off x="4589"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52" name="Line 1455"/>
            <p:cNvSpPr>
              <a:spLocks noChangeShapeType="1"/>
            </p:cNvSpPr>
            <p:nvPr/>
          </p:nvSpPr>
          <p:spPr bwMode="auto">
            <a:xfrm>
              <a:off x="4592"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53" name="Line 1456"/>
            <p:cNvSpPr>
              <a:spLocks noChangeShapeType="1"/>
            </p:cNvSpPr>
            <p:nvPr/>
          </p:nvSpPr>
          <p:spPr bwMode="auto">
            <a:xfrm>
              <a:off x="4592" y="2926"/>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54" name="Line 1457"/>
            <p:cNvSpPr>
              <a:spLocks noChangeShapeType="1"/>
            </p:cNvSpPr>
            <p:nvPr/>
          </p:nvSpPr>
          <p:spPr bwMode="auto">
            <a:xfrm>
              <a:off x="4599"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55" name="Line 1458"/>
            <p:cNvSpPr>
              <a:spLocks noChangeShapeType="1"/>
            </p:cNvSpPr>
            <p:nvPr/>
          </p:nvSpPr>
          <p:spPr bwMode="auto">
            <a:xfrm>
              <a:off x="4599" y="2926"/>
              <a:ext cx="1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56" name="Line 1459"/>
            <p:cNvSpPr>
              <a:spLocks noChangeShapeType="1"/>
            </p:cNvSpPr>
            <p:nvPr/>
          </p:nvSpPr>
          <p:spPr bwMode="auto">
            <a:xfrm>
              <a:off x="4609"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57" name="Line 1460"/>
            <p:cNvSpPr>
              <a:spLocks noChangeShapeType="1"/>
            </p:cNvSpPr>
            <p:nvPr/>
          </p:nvSpPr>
          <p:spPr bwMode="auto">
            <a:xfrm>
              <a:off x="4609" y="2926"/>
              <a:ext cx="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58" name="Line 1461"/>
            <p:cNvSpPr>
              <a:spLocks noChangeShapeType="1"/>
            </p:cNvSpPr>
            <p:nvPr/>
          </p:nvSpPr>
          <p:spPr bwMode="auto">
            <a:xfrm>
              <a:off x="4617"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59" name="Line 1462"/>
            <p:cNvSpPr>
              <a:spLocks noChangeShapeType="1"/>
            </p:cNvSpPr>
            <p:nvPr/>
          </p:nvSpPr>
          <p:spPr bwMode="auto">
            <a:xfrm>
              <a:off x="4617"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60" name="Line 1463"/>
            <p:cNvSpPr>
              <a:spLocks noChangeShapeType="1"/>
            </p:cNvSpPr>
            <p:nvPr/>
          </p:nvSpPr>
          <p:spPr bwMode="auto">
            <a:xfrm>
              <a:off x="4619"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61" name="Line 1464"/>
            <p:cNvSpPr>
              <a:spLocks noChangeShapeType="1"/>
            </p:cNvSpPr>
            <p:nvPr/>
          </p:nvSpPr>
          <p:spPr bwMode="auto">
            <a:xfrm>
              <a:off x="4619" y="2926"/>
              <a:ext cx="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62" name="Line 1465"/>
            <p:cNvSpPr>
              <a:spLocks noChangeShapeType="1"/>
            </p:cNvSpPr>
            <p:nvPr/>
          </p:nvSpPr>
          <p:spPr bwMode="auto">
            <a:xfrm>
              <a:off x="4627"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63" name="Line 1466"/>
            <p:cNvSpPr>
              <a:spLocks noChangeShapeType="1"/>
            </p:cNvSpPr>
            <p:nvPr/>
          </p:nvSpPr>
          <p:spPr bwMode="auto">
            <a:xfrm>
              <a:off x="4627"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64" name="Line 1467"/>
            <p:cNvSpPr>
              <a:spLocks noChangeShapeType="1"/>
            </p:cNvSpPr>
            <p:nvPr/>
          </p:nvSpPr>
          <p:spPr bwMode="auto">
            <a:xfrm>
              <a:off x="4629"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65" name="Line 1468"/>
            <p:cNvSpPr>
              <a:spLocks noChangeShapeType="1"/>
            </p:cNvSpPr>
            <p:nvPr/>
          </p:nvSpPr>
          <p:spPr bwMode="auto">
            <a:xfrm>
              <a:off x="4629"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66" name="Line 1469"/>
            <p:cNvSpPr>
              <a:spLocks noChangeShapeType="1"/>
            </p:cNvSpPr>
            <p:nvPr/>
          </p:nvSpPr>
          <p:spPr bwMode="auto">
            <a:xfrm>
              <a:off x="4632"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67" name="Line 1470"/>
            <p:cNvSpPr>
              <a:spLocks noChangeShapeType="1"/>
            </p:cNvSpPr>
            <p:nvPr/>
          </p:nvSpPr>
          <p:spPr bwMode="auto">
            <a:xfrm>
              <a:off x="4632" y="2926"/>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68" name="Line 1471"/>
            <p:cNvSpPr>
              <a:spLocks noChangeShapeType="1"/>
            </p:cNvSpPr>
            <p:nvPr/>
          </p:nvSpPr>
          <p:spPr bwMode="auto">
            <a:xfrm>
              <a:off x="4670"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69" name="Line 1472"/>
            <p:cNvSpPr>
              <a:spLocks noChangeShapeType="1"/>
            </p:cNvSpPr>
            <p:nvPr/>
          </p:nvSpPr>
          <p:spPr bwMode="auto">
            <a:xfrm>
              <a:off x="4672"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70" name="Line 1473"/>
            <p:cNvSpPr>
              <a:spLocks noChangeShapeType="1"/>
            </p:cNvSpPr>
            <p:nvPr/>
          </p:nvSpPr>
          <p:spPr bwMode="auto">
            <a:xfrm>
              <a:off x="4672"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71" name="Line 1474"/>
            <p:cNvSpPr>
              <a:spLocks noChangeShapeType="1"/>
            </p:cNvSpPr>
            <p:nvPr/>
          </p:nvSpPr>
          <p:spPr bwMode="auto">
            <a:xfrm>
              <a:off x="4675"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72" name="Line 1475"/>
            <p:cNvSpPr>
              <a:spLocks noChangeShapeType="1"/>
            </p:cNvSpPr>
            <p:nvPr/>
          </p:nvSpPr>
          <p:spPr bwMode="auto">
            <a:xfrm>
              <a:off x="4675"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73" name="Line 1476"/>
            <p:cNvSpPr>
              <a:spLocks noChangeShapeType="1"/>
            </p:cNvSpPr>
            <p:nvPr/>
          </p:nvSpPr>
          <p:spPr bwMode="auto">
            <a:xfrm>
              <a:off x="4677"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74" name="Line 1477"/>
            <p:cNvSpPr>
              <a:spLocks noChangeShapeType="1"/>
            </p:cNvSpPr>
            <p:nvPr/>
          </p:nvSpPr>
          <p:spPr bwMode="auto">
            <a:xfrm>
              <a:off x="4677"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75" name="Line 1478"/>
            <p:cNvSpPr>
              <a:spLocks noChangeShapeType="1"/>
            </p:cNvSpPr>
            <p:nvPr/>
          </p:nvSpPr>
          <p:spPr bwMode="auto">
            <a:xfrm>
              <a:off x="4680"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76" name="Line 1479"/>
            <p:cNvSpPr>
              <a:spLocks noChangeShapeType="1"/>
            </p:cNvSpPr>
            <p:nvPr/>
          </p:nvSpPr>
          <p:spPr bwMode="auto">
            <a:xfrm>
              <a:off x="4680"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77" name="Line 1480"/>
            <p:cNvSpPr>
              <a:spLocks noChangeShapeType="1"/>
            </p:cNvSpPr>
            <p:nvPr/>
          </p:nvSpPr>
          <p:spPr bwMode="auto">
            <a:xfrm>
              <a:off x="4682"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78" name="Line 1481"/>
            <p:cNvSpPr>
              <a:spLocks noChangeShapeType="1"/>
            </p:cNvSpPr>
            <p:nvPr/>
          </p:nvSpPr>
          <p:spPr bwMode="auto">
            <a:xfrm>
              <a:off x="4682"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79" name="Line 1482"/>
            <p:cNvSpPr>
              <a:spLocks noChangeShapeType="1"/>
            </p:cNvSpPr>
            <p:nvPr/>
          </p:nvSpPr>
          <p:spPr bwMode="auto">
            <a:xfrm>
              <a:off x="4685"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80" name="Line 1483"/>
            <p:cNvSpPr>
              <a:spLocks noChangeShapeType="1"/>
            </p:cNvSpPr>
            <p:nvPr/>
          </p:nvSpPr>
          <p:spPr bwMode="auto">
            <a:xfrm>
              <a:off x="4685"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81" name="Line 1484"/>
            <p:cNvSpPr>
              <a:spLocks noChangeShapeType="1"/>
            </p:cNvSpPr>
            <p:nvPr/>
          </p:nvSpPr>
          <p:spPr bwMode="auto">
            <a:xfrm>
              <a:off x="4690"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82" name="Line 1485"/>
            <p:cNvSpPr>
              <a:spLocks noChangeShapeType="1"/>
            </p:cNvSpPr>
            <p:nvPr/>
          </p:nvSpPr>
          <p:spPr bwMode="auto">
            <a:xfrm>
              <a:off x="4690"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83" name="Line 1486"/>
            <p:cNvSpPr>
              <a:spLocks noChangeShapeType="1"/>
            </p:cNvSpPr>
            <p:nvPr/>
          </p:nvSpPr>
          <p:spPr bwMode="auto">
            <a:xfrm>
              <a:off x="4692"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84" name="Line 1487"/>
            <p:cNvSpPr>
              <a:spLocks noChangeShapeType="1"/>
            </p:cNvSpPr>
            <p:nvPr/>
          </p:nvSpPr>
          <p:spPr bwMode="auto">
            <a:xfrm>
              <a:off x="4692"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85" name="Line 1488"/>
            <p:cNvSpPr>
              <a:spLocks noChangeShapeType="1"/>
            </p:cNvSpPr>
            <p:nvPr/>
          </p:nvSpPr>
          <p:spPr bwMode="auto">
            <a:xfrm>
              <a:off x="4695"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86" name="Line 1489"/>
            <p:cNvSpPr>
              <a:spLocks noChangeShapeType="1"/>
            </p:cNvSpPr>
            <p:nvPr/>
          </p:nvSpPr>
          <p:spPr bwMode="auto">
            <a:xfrm>
              <a:off x="4695"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87" name="Line 1490"/>
            <p:cNvSpPr>
              <a:spLocks noChangeShapeType="1"/>
            </p:cNvSpPr>
            <p:nvPr/>
          </p:nvSpPr>
          <p:spPr bwMode="auto">
            <a:xfrm>
              <a:off x="4700"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88" name="Line 1491"/>
            <p:cNvSpPr>
              <a:spLocks noChangeShapeType="1"/>
            </p:cNvSpPr>
            <p:nvPr/>
          </p:nvSpPr>
          <p:spPr bwMode="auto">
            <a:xfrm>
              <a:off x="4700"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89" name="Line 1492"/>
            <p:cNvSpPr>
              <a:spLocks noChangeShapeType="1"/>
            </p:cNvSpPr>
            <p:nvPr/>
          </p:nvSpPr>
          <p:spPr bwMode="auto">
            <a:xfrm>
              <a:off x="4702"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90" name="Line 1493"/>
            <p:cNvSpPr>
              <a:spLocks noChangeShapeType="1"/>
            </p:cNvSpPr>
            <p:nvPr/>
          </p:nvSpPr>
          <p:spPr bwMode="auto">
            <a:xfrm>
              <a:off x="4702" y="2926"/>
              <a:ext cx="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91" name="Line 1494"/>
            <p:cNvSpPr>
              <a:spLocks noChangeShapeType="1"/>
            </p:cNvSpPr>
            <p:nvPr/>
          </p:nvSpPr>
          <p:spPr bwMode="auto">
            <a:xfrm>
              <a:off x="4710"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92" name="Line 1495"/>
            <p:cNvSpPr>
              <a:spLocks noChangeShapeType="1"/>
            </p:cNvSpPr>
            <p:nvPr/>
          </p:nvSpPr>
          <p:spPr bwMode="auto">
            <a:xfrm>
              <a:off x="4710"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93" name="Line 1496"/>
            <p:cNvSpPr>
              <a:spLocks noChangeShapeType="1"/>
            </p:cNvSpPr>
            <p:nvPr/>
          </p:nvSpPr>
          <p:spPr bwMode="auto">
            <a:xfrm>
              <a:off x="4712"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94" name="Line 1497"/>
            <p:cNvSpPr>
              <a:spLocks noChangeShapeType="1"/>
            </p:cNvSpPr>
            <p:nvPr/>
          </p:nvSpPr>
          <p:spPr bwMode="auto">
            <a:xfrm>
              <a:off x="4712"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95" name="Line 1498"/>
            <p:cNvSpPr>
              <a:spLocks noChangeShapeType="1"/>
            </p:cNvSpPr>
            <p:nvPr/>
          </p:nvSpPr>
          <p:spPr bwMode="auto">
            <a:xfrm>
              <a:off x="4715"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96" name="Line 1499"/>
            <p:cNvSpPr>
              <a:spLocks noChangeShapeType="1"/>
            </p:cNvSpPr>
            <p:nvPr/>
          </p:nvSpPr>
          <p:spPr bwMode="auto">
            <a:xfrm>
              <a:off x="4715"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97" name="Line 1500"/>
            <p:cNvSpPr>
              <a:spLocks noChangeShapeType="1"/>
            </p:cNvSpPr>
            <p:nvPr/>
          </p:nvSpPr>
          <p:spPr bwMode="auto">
            <a:xfrm>
              <a:off x="4717"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98" name="Line 1501"/>
            <p:cNvSpPr>
              <a:spLocks noChangeShapeType="1"/>
            </p:cNvSpPr>
            <p:nvPr/>
          </p:nvSpPr>
          <p:spPr bwMode="auto">
            <a:xfrm>
              <a:off x="4717" y="2926"/>
              <a:ext cx="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899" name="Line 1502"/>
            <p:cNvSpPr>
              <a:spLocks noChangeShapeType="1"/>
            </p:cNvSpPr>
            <p:nvPr/>
          </p:nvSpPr>
          <p:spPr bwMode="auto">
            <a:xfrm>
              <a:off x="4725"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00" name="Line 1503"/>
            <p:cNvSpPr>
              <a:spLocks noChangeShapeType="1"/>
            </p:cNvSpPr>
            <p:nvPr/>
          </p:nvSpPr>
          <p:spPr bwMode="auto">
            <a:xfrm>
              <a:off x="4725"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01" name="Line 1504"/>
            <p:cNvSpPr>
              <a:spLocks noChangeShapeType="1"/>
            </p:cNvSpPr>
            <p:nvPr/>
          </p:nvSpPr>
          <p:spPr bwMode="auto">
            <a:xfrm>
              <a:off x="4760"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02" name="Line 1505"/>
            <p:cNvSpPr>
              <a:spLocks noChangeShapeType="1"/>
            </p:cNvSpPr>
            <p:nvPr/>
          </p:nvSpPr>
          <p:spPr bwMode="auto">
            <a:xfrm>
              <a:off x="4763"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03" name="Line 1506"/>
            <p:cNvSpPr>
              <a:spLocks noChangeShapeType="1"/>
            </p:cNvSpPr>
            <p:nvPr/>
          </p:nvSpPr>
          <p:spPr bwMode="auto">
            <a:xfrm>
              <a:off x="4763"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04" name="Line 1507"/>
            <p:cNvSpPr>
              <a:spLocks noChangeShapeType="1"/>
            </p:cNvSpPr>
            <p:nvPr/>
          </p:nvSpPr>
          <p:spPr bwMode="auto">
            <a:xfrm>
              <a:off x="4768"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05" name="Line 1508"/>
            <p:cNvSpPr>
              <a:spLocks noChangeShapeType="1"/>
            </p:cNvSpPr>
            <p:nvPr/>
          </p:nvSpPr>
          <p:spPr bwMode="auto">
            <a:xfrm>
              <a:off x="4768"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06" name="Line 1509"/>
            <p:cNvSpPr>
              <a:spLocks noChangeShapeType="1"/>
            </p:cNvSpPr>
            <p:nvPr/>
          </p:nvSpPr>
          <p:spPr bwMode="auto">
            <a:xfrm>
              <a:off x="4770"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07" name="Line 1510"/>
            <p:cNvSpPr>
              <a:spLocks noChangeShapeType="1"/>
            </p:cNvSpPr>
            <p:nvPr/>
          </p:nvSpPr>
          <p:spPr bwMode="auto">
            <a:xfrm>
              <a:off x="4770"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08" name="Line 1511"/>
            <p:cNvSpPr>
              <a:spLocks noChangeShapeType="1"/>
            </p:cNvSpPr>
            <p:nvPr/>
          </p:nvSpPr>
          <p:spPr bwMode="auto">
            <a:xfrm>
              <a:off x="4775"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09" name="Line 1512"/>
            <p:cNvSpPr>
              <a:spLocks noChangeShapeType="1"/>
            </p:cNvSpPr>
            <p:nvPr/>
          </p:nvSpPr>
          <p:spPr bwMode="auto">
            <a:xfrm>
              <a:off x="4775"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10" name="Line 1513"/>
            <p:cNvSpPr>
              <a:spLocks noChangeShapeType="1"/>
            </p:cNvSpPr>
            <p:nvPr/>
          </p:nvSpPr>
          <p:spPr bwMode="auto">
            <a:xfrm>
              <a:off x="4778"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11" name="Line 1514"/>
            <p:cNvSpPr>
              <a:spLocks noChangeShapeType="1"/>
            </p:cNvSpPr>
            <p:nvPr/>
          </p:nvSpPr>
          <p:spPr bwMode="auto">
            <a:xfrm>
              <a:off x="4778"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12" name="Line 1515"/>
            <p:cNvSpPr>
              <a:spLocks noChangeShapeType="1"/>
            </p:cNvSpPr>
            <p:nvPr/>
          </p:nvSpPr>
          <p:spPr bwMode="auto">
            <a:xfrm>
              <a:off x="4780"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13" name="Line 1516"/>
            <p:cNvSpPr>
              <a:spLocks noChangeShapeType="1"/>
            </p:cNvSpPr>
            <p:nvPr/>
          </p:nvSpPr>
          <p:spPr bwMode="auto">
            <a:xfrm>
              <a:off x="4780"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14" name="Line 1517"/>
            <p:cNvSpPr>
              <a:spLocks noChangeShapeType="1"/>
            </p:cNvSpPr>
            <p:nvPr/>
          </p:nvSpPr>
          <p:spPr bwMode="auto">
            <a:xfrm>
              <a:off x="4783"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15" name="Line 1518"/>
            <p:cNvSpPr>
              <a:spLocks noChangeShapeType="1"/>
            </p:cNvSpPr>
            <p:nvPr/>
          </p:nvSpPr>
          <p:spPr bwMode="auto">
            <a:xfrm>
              <a:off x="4783" y="2926"/>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16" name="Line 1519"/>
            <p:cNvSpPr>
              <a:spLocks noChangeShapeType="1"/>
            </p:cNvSpPr>
            <p:nvPr/>
          </p:nvSpPr>
          <p:spPr bwMode="auto">
            <a:xfrm>
              <a:off x="4790"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17" name="Line 1520"/>
            <p:cNvSpPr>
              <a:spLocks noChangeShapeType="1"/>
            </p:cNvSpPr>
            <p:nvPr/>
          </p:nvSpPr>
          <p:spPr bwMode="auto">
            <a:xfrm>
              <a:off x="4790" y="2926"/>
              <a:ext cx="1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18" name="Line 1521"/>
            <p:cNvSpPr>
              <a:spLocks noChangeShapeType="1"/>
            </p:cNvSpPr>
            <p:nvPr/>
          </p:nvSpPr>
          <p:spPr bwMode="auto">
            <a:xfrm>
              <a:off x="4803"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19" name="Line 1522"/>
            <p:cNvSpPr>
              <a:spLocks noChangeShapeType="1"/>
            </p:cNvSpPr>
            <p:nvPr/>
          </p:nvSpPr>
          <p:spPr bwMode="auto">
            <a:xfrm>
              <a:off x="4803"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20" name="Line 1523"/>
            <p:cNvSpPr>
              <a:spLocks noChangeShapeType="1"/>
            </p:cNvSpPr>
            <p:nvPr/>
          </p:nvSpPr>
          <p:spPr bwMode="auto">
            <a:xfrm>
              <a:off x="4805"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21" name="Line 1524"/>
            <p:cNvSpPr>
              <a:spLocks noChangeShapeType="1"/>
            </p:cNvSpPr>
            <p:nvPr/>
          </p:nvSpPr>
          <p:spPr bwMode="auto">
            <a:xfrm>
              <a:off x="4805"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22" name="Line 1525"/>
            <p:cNvSpPr>
              <a:spLocks noChangeShapeType="1"/>
            </p:cNvSpPr>
            <p:nvPr/>
          </p:nvSpPr>
          <p:spPr bwMode="auto">
            <a:xfrm>
              <a:off x="4810"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23" name="Line 1526"/>
            <p:cNvSpPr>
              <a:spLocks noChangeShapeType="1"/>
            </p:cNvSpPr>
            <p:nvPr/>
          </p:nvSpPr>
          <p:spPr bwMode="auto">
            <a:xfrm>
              <a:off x="4810"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24" name="Line 1527"/>
            <p:cNvSpPr>
              <a:spLocks noChangeShapeType="1"/>
            </p:cNvSpPr>
            <p:nvPr/>
          </p:nvSpPr>
          <p:spPr bwMode="auto">
            <a:xfrm>
              <a:off x="4813"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25" name="Line 1528"/>
            <p:cNvSpPr>
              <a:spLocks noChangeShapeType="1"/>
            </p:cNvSpPr>
            <p:nvPr/>
          </p:nvSpPr>
          <p:spPr bwMode="auto">
            <a:xfrm>
              <a:off x="4813"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26" name="Line 1529"/>
            <p:cNvSpPr>
              <a:spLocks noChangeShapeType="1"/>
            </p:cNvSpPr>
            <p:nvPr/>
          </p:nvSpPr>
          <p:spPr bwMode="auto">
            <a:xfrm>
              <a:off x="481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27" name="Line 1530"/>
            <p:cNvSpPr>
              <a:spLocks noChangeShapeType="1"/>
            </p:cNvSpPr>
            <p:nvPr/>
          </p:nvSpPr>
          <p:spPr bwMode="auto">
            <a:xfrm>
              <a:off x="4816"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28" name="Line 1531"/>
            <p:cNvSpPr>
              <a:spLocks noChangeShapeType="1"/>
            </p:cNvSpPr>
            <p:nvPr/>
          </p:nvSpPr>
          <p:spPr bwMode="auto">
            <a:xfrm>
              <a:off x="4851" y="2926"/>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29" name="Line 1532"/>
            <p:cNvSpPr>
              <a:spLocks noChangeShapeType="1"/>
            </p:cNvSpPr>
            <p:nvPr/>
          </p:nvSpPr>
          <p:spPr bwMode="auto">
            <a:xfrm>
              <a:off x="4858"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30" name="Line 1533"/>
            <p:cNvSpPr>
              <a:spLocks noChangeShapeType="1"/>
            </p:cNvSpPr>
            <p:nvPr/>
          </p:nvSpPr>
          <p:spPr bwMode="auto">
            <a:xfrm>
              <a:off x="4858" y="2926"/>
              <a:ext cx="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31" name="Line 1534"/>
            <p:cNvSpPr>
              <a:spLocks noChangeShapeType="1"/>
            </p:cNvSpPr>
            <p:nvPr/>
          </p:nvSpPr>
          <p:spPr bwMode="auto">
            <a:xfrm>
              <a:off x="486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32" name="Line 1535"/>
            <p:cNvSpPr>
              <a:spLocks noChangeShapeType="1"/>
            </p:cNvSpPr>
            <p:nvPr/>
          </p:nvSpPr>
          <p:spPr bwMode="auto">
            <a:xfrm>
              <a:off x="4866"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33" name="Line 1536"/>
            <p:cNvSpPr>
              <a:spLocks noChangeShapeType="1"/>
            </p:cNvSpPr>
            <p:nvPr/>
          </p:nvSpPr>
          <p:spPr bwMode="auto">
            <a:xfrm>
              <a:off x="4871"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34" name="Line 1537"/>
            <p:cNvSpPr>
              <a:spLocks noChangeShapeType="1"/>
            </p:cNvSpPr>
            <p:nvPr/>
          </p:nvSpPr>
          <p:spPr bwMode="auto">
            <a:xfrm>
              <a:off x="4871" y="2926"/>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35" name="Line 1538"/>
            <p:cNvSpPr>
              <a:spLocks noChangeShapeType="1"/>
            </p:cNvSpPr>
            <p:nvPr/>
          </p:nvSpPr>
          <p:spPr bwMode="auto">
            <a:xfrm>
              <a:off x="4878"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36" name="Line 1539"/>
            <p:cNvSpPr>
              <a:spLocks noChangeShapeType="1"/>
            </p:cNvSpPr>
            <p:nvPr/>
          </p:nvSpPr>
          <p:spPr bwMode="auto">
            <a:xfrm>
              <a:off x="4878"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37" name="Line 1540"/>
            <p:cNvSpPr>
              <a:spLocks noChangeShapeType="1"/>
            </p:cNvSpPr>
            <p:nvPr/>
          </p:nvSpPr>
          <p:spPr bwMode="auto">
            <a:xfrm>
              <a:off x="4883"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38" name="Line 1541"/>
            <p:cNvSpPr>
              <a:spLocks noChangeShapeType="1"/>
            </p:cNvSpPr>
            <p:nvPr/>
          </p:nvSpPr>
          <p:spPr bwMode="auto">
            <a:xfrm>
              <a:off x="4883"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39" name="Line 1542"/>
            <p:cNvSpPr>
              <a:spLocks noChangeShapeType="1"/>
            </p:cNvSpPr>
            <p:nvPr/>
          </p:nvSpPr>
          <p:spPr bwMode="auto">
            <a:xfrm>
              <a:off x="4888"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40" name="Line 1543"/>
            <p:cNvSpPr>
              <a:spLocks noChangeShapeType="1"/>
            </p:cNvSpPr>
            <p:nvPr/>
          </p:nvSpPr>
          <p:spPr bwMode="auto">
            <a:xfrm>
              <a:off x="4888" y="2926"/>
              <a:ext cx="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41" name="Line 1544"/>
            <p:cNvSpPr>
              <a:spLocks noChangeShapeType="1"/>
            </p:cNvSpPr>
            <p:nvPr/>
          </p:nvSpPr>
          <p:spPr bwMode="auto">
            <a:xfrm>
              <a:off x="4891"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42" name="Line 1545"/>
            <p:cNvSpPr>
              <a:spLocks noChangeShapeType="1"/>
            </p:cNvSpPr>
            <p:nvPr/>
          </p:nvSpPr>
          <p:spPr bwMode="auto">
            <a:xfrm>
              <a:off x="4891" y="2926"/>
              <a:ext cx="13"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43" name="Line 1546"/>
            <p:cNvSpPr>
              <a:spLocks noChangeShapeType="1"/>
            </p:cNvSpPr>
            <p:nvPr/>
          </p:nvSpPr>
          <p:spPr bwMode="auto">
            <a:xfrm>
              <a:off x="4904"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44" name="Line 1547"/>
            <p:cNvSpPr>
              <a:spLocks noChangeShapeType="1"/>
            </p:cNvSpPr>
            <p:nvPr/>
          </p:nvSpPr>
          <p:spPr bwMode="auto">
            <a:xfrm>
              <a:off x="4904" y="2926"/>
              <a:ext cx="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45" name="Line 1548"/>
            <p:cNvSpPr>
              <a:spLocks noChangeShapeType="1"/>
            </p:cNvSpPr>
            <p:nvPr/>
          </p:nvSpPr>
          <p:spPr bwMode="auto">
            <a:xfrm>
              <a:off x="4941" y="2926"/>
              <a:ext cx="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46" name="Line 1549"/>
            <p:cNvSpPr>
              <a:spLocks noChangeShapeType="1"/>
            </p:cNvSpPr>
            <p:nvPr/>
          </p:nvSpPr>
          <p:spPr bwMode="auto">
            <a:xfrm>
              <a:off x="4949"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47" name="Line 1550"/>
            <p:cNvSpPr>
              <a:spLocks noChangeShapeType="1"/>
            </p:cNvSpPr>
            <p:nvPr/>
          </p:nvSpPr>
          <p:spPr bwMode="auto">
            <a:xfrm>
              <a:off x="4949" y="2926"/>
              <a:ext cx="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48" name="Line 1551"/>
            <p:cNvSpPr>
              <a:spLocks noChangeShapeType="1"/>
            </p:cNvSpPr>
            <p:nvPr/>
          </p:nvSpPr>
          <p:spPr bwMode="auto">
            <a:xfrm>
              <a:off x="4951"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49" name="Line 1552"/>
            <p:cNvSpPr>
              <a:spLocks noChangeShapeType="1"/>
            </p:cNvSpPr>
            <p:nvPr/>
          </p:nvSpPr>
          <p:spPr bwMode="auto">
            <a:xfrm>
              <a:off x="4951" y="2926"/>
              <a:ext cx="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50" name="Line 1553"/>
            <p:cNvSpPr>
              <a:spLocks noChangeShapeType="1"/>
            </p:cNvSpPr>
            <p:nvPr/>
          </p:nvSpPr>
          <p:spPr bwMode="auto">
            <a:xfrm>
              <a:off x="495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51" name="Line 1554"/>
            <p:cNvSpPr>
              <a:spLocks noChangeShapeType="1"/>
            </p:cNvSpPr>
            <p:nvPr/>
          </p:nvSpPr>
          <p:spPr bwMode="auto">
            <a:xfrm>
              <a:off x="4956" y="2926"/>
              <a:ext cx="2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52" name="Line 1555"/>
            <p:cNvSpPr>
              <a:spLocks noChangeShapeType="1"/>
            </p:cNvSpPr>
            <p:nvPr/>
          </p:nvSpPr>
          <p:spPr bwMode="auto">
            <a:xfrm>
              <a:off x="4976" y="2926"/>
              <a:ext cx="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53" name="Freeform 1556"/>
            <p:cNvSpPr>
              <a:spLocks/>
            </p:cNvSpPr>
            <p:nvPr/>
          </p:nvSpPr>
          <p:spPr bwMode="auto">
            <a:xfrm>
              <a:off x="1486" y="1775"/>
              <a:ext cx="3490" cy="1496"/>
            </a:xfrm>
            <a:custGeom>
              <a:avLst/>
              <a:gdLst>
                <a:gd name="T0" fmla="*/ 92772 w 1388"/>
                <a:gd name="T1" fmla="*/ 2227692 h 595"/>
                <a:gd name="T2" fmla="*/ 169557 w 1388"/>
                <a:gd name="T3" fmla="*/ 2129150 h 595"/>
                <a:gd name="T4" fmla="*/ 249135 w 1388"/>
                <a:gd name="T5" fmla="*/ 1967773 h 595"/>
                <a:gd name="T6" fmla="*/ 317693 w 1388"/>
                <a:gd name="T7" fmla="*/ 1906882 h 595"/>
                <a:gd name="T8" fmla="*/ 393156 w 1388"/>
                <a:gd name="T9" fmla="*/ 1847693 h 595"/>
                <a:gd name="T10" fmla="*/ 474580 w 1388"/>
                <a:gd name="T11" fmla="*/ 1779280 h 595"/>
                <a:gd name="T12" fmla="*/ 554671 w 1388"/>
                <a:gd name="T13" fmla="*/ 1763399 h 595"/>
                <a:gd name="T14" fmla="*/ 642416 w 1388"/>
                <a:gd name="T15" fmla="*/ 1662297 h 595"/>
                <a:gd name="T16" fmla="*/ 715400 w 1388"/>
                <a:gd name="T17" fmla="*/ 1570066 h 595"/>
                <a:gd name="T18" fmla="*/ 782917 w 1388"/>
                <a:gd name="T19" fmla="*/ 1469281 h 595"/>
                <a:gd name="T20" fmla="*/ 867250 w 1388"/>
                <a:gd name="T21" fmla="*/ 1421565 h 595"/>
                <a:gd name="T22" fmla="*/ 939114 w 1388"/>
                <a:gd name="T23" fmla="*/ 1405571 h 595"/>
                <a:gd name="T24" fmla="*/ 1028725 w 1388"/>
                <a:gd name="T25" fmla="*/ 1392238 h 595"/>
                <a:gd name="T26" fmla="*/ 1111864 w 1388"/>
                <a:gd name="T27" fmla="*/ 1328820 h 595"/>
                <a:gd name="T28" fmla="*/ 1180618 w 1388"/>
                <a:gd name="T29" fmla="*/ 1269737 h 595"/>
                <a:gd name="T30" fmla="*/ 1249164 w 1388"/>
                <a:gd name="T31" fmla="*/ 1156018 h 595"/>
                <a:gd name="T32" fmla="*/ 1337580 w 1388"/>
                <a:gd name="T33" fmla="*/ 1103264 h 595"/>
                <a:gd name="T34" fmla="*/ 1410584 w 1388"/>
                <a:gd name="T35" fmla="*/ 1047394 h 595"/>
                <a:gd name="T36" fmla="*/ 1482435 w 1388"/>
                <a:gd name="T37" fmla="*/ 978967 h 595"/>
                <a:gd name="T38" fmla="*/ 1575094 w 1388"/>
                <a:gd name="T39" fmla="*/ 971148 h 595"/>
                <a:gd name="T40" fmla="*/ 1655198 w 1388"/>
                <a:gd name="T41" fmla="*/ 962994 h 595"/>
                <a:gd name="T42" fmla="*/ 1732058 w 1388"/>
                <a:gd name="T43" fmla="*/ 827160 h 595"/>
                <a:gd name="T44" fmla="*/ 1811687 w 1388"/>
                <a:gd name="T45" fmla="*/ 827160 h 595"/>
                <a:gd name="T46" fmla="*/ 1891454 w 1388"/>
                <a:gd name="T47" fmla="*/ 827160 h 595"/>
                <a:gd name="T48" fmla="*/ 1965330 w 1388"/>
                <a:gd name="T49" fmla="*/ 758419 h 595"/>
                <a:gd name="T50" fmla="*/ 2040312 w 1388"/>
                <a:gd name="T51" fmla="*/ 758419 h 595"/>
                <a:gd name="T52" fmla="*/ 2124726 w 1388"/>
                <a:gd name="T53" fmla="*/ 674020 h 595"/>
                <a:gd name="T54" fmla="*/ 2196485 w 1388"/>
                <a:gd name="T55" fmla="*/ 662348 h 595"/>
                <a:gd name="T56" fmla="*/ 2286254 w 1388"/>
                <a:gd name="T57" fmla="*/ 662348 h 595"/>
                <a:gd name="T58" fmla="*/ 2366356 w 1388"/>
                <a:gd name="T59" fmla="*/ 662348 h 595"/>
                <a:gd name="T60" fmla="*/ 2453975 w 1388"/>
                <a:gd name="T61" fmla="*/ 662348 h 595"/>
                <a:gd name="T62" fmla="*/ 2535193 w 1388"/>
                <a:gd name="T63" fmla="*/ 662348 h 595"/>
                <a:gd name="T64" fmla="*/ 2634482 w 1388"/>
                <a:gd name="T65" fmla="*/ 662348 h 595"/>
                <a:gd name="T66" fmla="*/ 2719613 w 1388"/>
                <a:gd name="T67" fmla="*/ 570434 h 595"/>
                <a:gd name="T68" fmla="*/ 2792691 w 1388"/>
                <a:gd name="T69" fmla="*/ 570434 h 595"/>
                <a:gd name="T70" fmla="*/ 2864430 w 1388"/>
                <a:gd name="T71" fmla="*/ 570434 h 595"/>
                <a:gd name="T72" fmla="*/ 2936174 w 1388"/>
                <a:gd name="T73" fmla="*/ 461814 h 595"/>
                <a:gd name="T74" fmla="*/ 3008772 w 1388"/>
                <a:gd name="T75" fmla="*/ 445423 h 595"/>
                <a:gd name="T76" fmla="*/ 3077192 w 1388"/>
                <a:gd name="T77" fmla="*/ 445423 h 595"/>
                <a:gd name="T78" fmla="*/ 3145948 w 1388"/>
                <a:gd name="T79" fmla="*/ 445423 h 595"/>
                <a:gd name="T80" fmla="*/ 3226050 w 1388"/>
                <a:gd name="T81" fmla="*/ 445423 h 595"/>
                <a:gd name="T82" fmla="*/ 3297796 w 1388"/>
                <a:gd name="T83" fmla="*/ 294096 h 595"/>
                <a:gd name="T84" fmla="*/ 3387261 w 1388"/>
                <a:gd name="T85" fmla="*/ 294096 h 595"/>
                <a:gd name="T86" fmla="*/ 3482545 w 1388"/>
                <a:gd name="T87" fmla="*/ 119972 h 595"/>
                <a:gd name="T88" fmla="*/ 3578643 w 1388"/>
                <a:gd name="T89" fmla="*/ 119972 h 595"/>
                <a:gd name="T90" fmla="*/ 3647264 w 1388"/>
                <a:gd name="T91" fmla="*/ 119972 h 595"/>
                <a:gd name="T92" fmla="*/ 3716498 w 1388"/>
                <a:gd name="T93" fmla="*/ 119972 h 595"/>
                <a:gd name="T94" fmla="*/ 3788365 w 1388"/>
                <a:gd name="T95" fmla="*/ 119972 h 595"/>
                <a:gd name="T96" fmla="*/ 3856784 w 1388"/>
                <a:gd name="T97" fmla="*/ 87593 h 595"/>
                <a:gd name="T98" fmla="*/ 3936886 w 1388"/>
                <a:gd name="T99" fmla="*/ 87593 h 595"/>
                <a:gd name="T100" fmla="*/ 4016515 w 1388"/>
                <a:gd name="T101" fmla="*/ 87593 h 595"/>
                <a:gd name="T102" fmla="*/ 4121914 w 1388"/>
                <a:gd name="T103" fmla="*/ 87593 h 595"/>
                <a:gd name="T104" fmla="*/ 4257810 w 1388"/>
                <a:gd name="T105" fmla="*/ 87593 h 595"/>
                <a:gd name="T106" fmla="*/ 4395112 w 1388"/>
                <a:gd name="T107" fmla="*/ 87593 h 595"/>
                <a:gd name="T108" fmla="*/ 4515120 w 1388"/>
                <a:gd name="T109" fmla="*/ 87593 h 595"/>
                <a:gd name="T110" fmla="*/ 4623755 w 1388"/>
                <a:gd name="T111" fmla="*/ 87593 h 595"/>
                <a:gd name="T112" fmla="*/ 4740028 w 1388"/>
                <a:gd name="T113" fmla="*/ 0 h 595"/>
                <a:gd name="T114" fmla="*/ 4835993 w 1388"/>
                <a:gd name="T115" fmla="*/ 0 h 595"/>
                <a:gd name="T116" fmla="*/ 4925775 w 1388"/>
                <a:gd name="T117" fmla="*/ 0 h 595"/>
                <a:gd name="T118" fmla="*/ 5090293 w 1388"/>
                <a:gd name="T119" fmla="*/ 0 h 595"/>
                <a:gd name="T120" fmla="*/ 5206451 w 1388"/>
                <a:gd name="T121" fmla="*/ 0 h 595"/>
                <a:gd name="T122" fmla="*/ 5326567 w 1388"/>
                <a:gd name="T123" fmla="*/ 0 h 595"/>
                <a:gd name="T124" fmla="*/ 5535816 w 1388"/>
                <a:gd name="T125" fmla="*/ 0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8"/>
                <a:gd name="T190" fmla="*/ 0 h 595"/>
                <a:gd name="T191" fmla="*/ 1388 w 1388"/>
                <a:gd name="T192" fmla="*/ 595 h 5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8" h="595">
                  <a:moveTo>
                    <a:pt x="0" y="595"/>
                  </a:moveTo>
                  <a:lnTo>
                    <a:pt x="0" y="595"/>
                  </a:lnTo>
                  <a:lnTo>
                    <a:pt x="1" y="595"/>
                  </a:lnTo>
                  <a:lnTo>
                    <a:pt x="5" y="595"/>
                  </a:lnTo>
                  <a:lnTo>
                    <a:pt x="7" y="595"/>
                  </a:lnTo>
                  <a:lnTo>
                    <a:pt x="9" y="595"/>
                  </a:lnTo>
                  <a:lnTo>
                    <a:pt x="10" y="595"/>
                  </a:lnTo>
                  <a:lnTo>
                    <a:pt x="11" y="595"/>
                  </a:lnTo>
                  <a:lnTo>
                    <a:pt x="13" y="595"/>
                  </a:lnTo>
                  <a:lnTo>
                    <a:pt x="14" y="595"/>
                  </a:lnTo>
                  <a:lnTo>
                    <a:pt x="15" y="595"/>
                  </a:lnTo>
                  <a:lnTo>
                    <a:pt x="15" y="585"/>
                  </a:lnTo>
                  <a:lnTo>
                    <a:pt x="16" y="585"/>
                  </a:lnTo>
                  <a:lnTo>
                    <a:pt x="17" y="585"/>
                  </a:lnTo>
                  <a:lnTo>
                    <a:pt x="19" y="585"/>
                  </a:lnTo>
                  <a:lnTo>
                    <a:pt x="20" y="585"/>
                  </a:lnTo>
                  <a:lnTo>
                    <a:pt x="20" y="575"/>
                  </a:lnTo>
                  <a:lnTo>
                    <a:pt x="21" y="575"/>
                  </a:lnTo>
                  <a:lnTo>
                    <a:pt x="21" y="565"/>
                  </a:lnTo>
                  <a:lnTo>
                    <a:pt x="22" y="565"/>
                  </a:lnTo>
                  <a:lnTo>
                    <a:pt x="22" y="555"/>
                  </a:lnTo>
                  <a:lnTo>
                    <a:pt x="23" y="555"/>
                  </a:lnTo>
                  <a:lnTo>
                    <a:pt x="23" y="553"/>
                  </a:lnTo>
                  <a:lnTo>
                    <a:pt x="25" y="553"/>
                  </a:lnTo>
                  <a:lnTo>
                    <a:pt x="25" y="543"/>
                  </a:lnTo>
                  <a:lnTo>
                    <a:pt x="27" y="543"/>
                  </a:lnTo>
                  <a:lnTo>
                    <a:pt x="28" y="543"/>
                  </a:lnTo>
                  <a:lnTo>
                    <a:pt x="28" y="540"/>
                  </a:lnTo>
                  <a:lnTo>
                    <a:pt x="29" y="540"/>
                  </a:lnTo>
                  <a:lnTo>
                    <a:pt x="30" y="540"/>
                  </a:lnTo>
                  <a:lnTo>
                    <a:pt x="30" y="539"/>
                  </a:lnTo>
                  <a:lnTo>
                    <a:pt x="31" y="539"/>
                  </a:lnTo>
                  <a:lnTo>
                    <a:pt x="32" y="539"/>
                  </a:lnTo>
                  <a:lnTo>
                    <a:pt x="32" y="537"/>
                  </a:lnTo>
                  <a:lnTo>
                    <a:pt x="33" y="537"/>
                  </a:lnTo>
                  <a:lnTo>
                    <a:pt x="34" y="537"/>
                  </a:lnTo>
                  <a:lnTo>
                    <a:pt x="34" y="536"/>
                  </a:lnTo>
                  <a:lnTo>
                    <a:pt x="35" y="536"/>
                  </a:lnTo>
                  <a:lnTo>
                    <a:pt x="35" y="535"/>
                  </a:lnTo>
                  <a:lnTo>
                    <a:pt x="36" y="535"/>
                  </a:lnTo>
                  <a:lnTo>
                    <a:pt x="36" y="533"/>
                  </a:lnTo>
                  <a:lnTo>
                    <a:pt x="37" y="533"/>
                  </a:lnTo>
                  <a:lnTo>
                    <a:pt x="37" y="532"/>
                  </a:lnTo>
                  <a:lnTo>
                    <a:pt x="38" y="532"/>
                  </a:lnTo>
                  <a:lnTo>
                    <a:pt x="38" y="530"/>
                  </a:lnTo>
                  <a:lnTo>
                    <a:pt x="39" y="530"/>
                  </a:lnTo>
                  <a:lnTo>
                    <a:pt x="40" y="530"/>
                  </a:lnTo>
                  <a:lnTo>
                    <a:pt x="41" y="530"/>
                  </a:lnTo>
                  <a:lnTo>
                    <a:pt x="42" y="530"/>
                  </a:lnTo>
                  <a:lnTo>
                    <a:pt x="43" y="530"/>
                  </a:lnTo>
                  <a:lnTo>
                    <a:pt x="43" y="528"/>
                  </a:lnTo>
                  <a:lnTo>
                    <a:pt x="44" y="528"/>
                  </a:lnTo>
                  <a:lnTo>
                    <a:pt x="44" y="516"/>
                  </a:lnTo>
                  <a:lnTo>
                    <a:pt x="45" y="516"/>
                  </a:lnTo>
                  <a:lnTo>
                    <a:pt x="45" y="515"/>
                  </a:lnTo>
                  <a:lnTo>
                    <a:pt x="46" y="515"/>
                  </a:lnTo>
                  <a:lnTo>
                    <a:pt x="47" y="515"/>
                  </a:lnTo>
                  <a:lnTo>
                    <a:pt x="47" y="513"/>
                  </a:lnTo>
                  <a:lnTo>
                    <a:pt x="48" y="513"/>
                  </a:lnTo>
                  <a:lnTo>
                    <a:pt x="49" y="513"/>
                  </a:lnTo>
                  <a:lnTo>
                    <a:pt x="49" y="503"/>
                  </a:lnTo>
                  <a:lnTo>
                    <a:pt x="50" y="503"/>
                  </a:lnTo>
                  <a:lnTo>
                    <a:pt x="50" y="493"/>
                  </a:lnTo>
                  <a:lnTo>
                    <a:pt x="52" y="493"/>
                  </a:lnTo>
                  <a:lnTo>
                    <a:pt x="52" y="491"/>
                  </a:lnTo>
                  <a:lnTo>
                    <a:pt x="53" y="491"/>
                  </a:lnTo>
                  <a:lnTo>
                    <a:pt x="55" y="491"/>
                  </a:lnTo>
                  <a:lnTo>
                    <a:pt x="56" y="491"/>
                  </a:lnTo>
                  <a:lnTo>
                    <a:pt x="57" y="491"/>
                  </a:lnTo>
                  <a:lnTo>
                    <a:pt x="59" y="491"/>
                  </a:lnTo>
                  <a:lnTo>
                    <a:pt x="60" y="491"/>
                  </a:lnTo>
                  <a:lnTo>
                    <a:pt x="60" y="490"/>
                  </a:lnTo>
                  <a:lnTo>
                    <a:pt x="61" y="490"/>
                  </a:lnTo>
                  <a:lnTo>
                    <a:pt x="62" y="490"/>
                  </a:lnTo>
                  <a:lnTo>
                    <a:pt x="63" y="490"/>
                  </a:lnTo>
                  <a:lnTo>
                    <a:pt x="64" y="490"/>
                  </a:lnTo>
                  <a:lnTo>
                    <a:pt x="64" y="489"/>
                  </a:lnTo>
                  <a:lnTo>
                    <a:pt x="65" y="489"/>
                  </a:lnTo>
                  <a:lnTo>
                    <a:pt x="66" y="489"/>
                  </a:lnTo>
                  <a:lnTo>
                    <a:pt x="66" y="487"/>
                  </a:lnTo>
                  <a:lnTo>
                    <a:pt x="67" y="487"/>
                  </a:lnTo>
                  <a:lnTo>
                    <a:pt x="68" y="487"/>
                  </a:lnTo>
                  <a:lnTo>
                    <a:pt x="69" y="487"/>
                  </a:lnTo>
                  <a:lnTo>
                    <a:pt x="70" y="487"/>
                  </a:lnTo>
                  <a:lnTo>
                    <a:pt x="71" y="487"/>
                  </a:lnTo>
                  <a:lnTo>
                    <a:pt x="71" y="486"/>
                  </a:lnTo>
                  <a:lnTo>
                    <a:pt x="72" y="486"/>
                  </a:lnTo>
                  <a:lnTo>
                    <a:pt x="73" y="486"/>
                  </a:lnTo>
                  <a:lnTo>
                    <a:pt x="74" y="486"/>
                  </a:lnTo>
                  <a:lnTo>
                    <a:pt x="74" y="475"/>
                  </a:lnTo>
                  <a:lnTo>
                    <a:pt x="75" y="475"/>
                  </a:lnTo>
                  <a:lnTo>
                    <a:pt x="76" y="475"/>
                  </a:lnTo>
                  <a:lnTo>
                    <a:pt x="77" y="475"/>
                  </a:lnTo>
                  <a:lnTo>
                    <a:pt x="78" y="475"/>
                  </a:lnTo>
                  <a:lnTo>
                    <a:pt x="79" y="475"/>
                  </a:lnTo>
                  <a:lnTo>
                    <a:pt x="80" y="475"/>
                  </a:lnTo>
                  <a:lnTo>
                    <a:pt x="81" y="475"/>
                  </a:lnTo>
                  <a:lnTo>
                    <a:pt x="82" y="475"/>
                  </a:lnTo>
                  <a:lnTo>
                    <a:pt x="83" y="475"/>
                  </a:lnTo>
                  <a:lnTo>
                    <a:pt x="84" y="475"/>
                  </a:lnTo>
                  <a:lnTo>
                    <a:pt x="85" y="475"/>
                  </a:lnTo>
                  <a:lnTo>
                    <a:pt x="86" y="475"/>
                  </a:lnTo>
                  <a:lnTo>
                    <a:pt x="87" y="475"/>
                  </a:lnTo>
                  <a:lnTo>
                    <a:pt x="87" y="474"/>
                  </a:lnTo>
                  <a:lnTo>
                    <a:pt x="88" y="474"/>
                  </a:lnTo>
                  <a:lnTo>
                    <a:pt x="90" y="474"/>
                  </a:lnTo>
                  <a:lnTo>
                    <a:pt x="91" y="474"/>
                  </a:lnTo>
                  <a:lnTo>
                    <a:pt x="92" y="474"/>
                  </a:lnTo>
                  <a:lnTo>
                    <a:pt x="93" y="474"/>
                  </a:lnTo>
                  <a:lnTo>
                    <a:pt x="93" y="461"/>
                  </a:lnTo>
                  <a:lnTo>
                    <a:pt x="94" y="461"/>
                  </a:lnTo>
                  <a:lnTo>
                    <a:pt x="95" y="461"/>
                  </a:lnTo>
                  <a:lnTo>
                    <a:pt x="97" y="461"/>
                  </a:lnTo>
                  <a:lnTo>
                    <a:pt x="97" y="460"/>
                  </a:lnTo>
                  <a:lnTo>
                    <a:pt x="98" y="460"/>
                  </a:lnTo>
                  <a:lnTo>
                    <a:pt x="98" y="449"/>
                  </a:lnTo>
                  <a:lnTo>
                    <a:pt x="99" y="449"/>
                  </a:lnTo>
                  <a:lnTo>
                    <a:pt x="100" y="449"/>
                  </a:lnTo>
                  <a:lnTo>
                    <a:pt x="101" y="449"/>
                  </a:lnTo>
                  <a:lnTo>
                    <a:pt x="101" y="448"/>
                  </a:lnTo>
                  <a:lnTo>
                    <a:pt x="102" y="448"/>
                  </a:lnTo>
                  <a:lnTo>
                    <a:pt x="104" y="448"/>
                  </a:lnTo>
                  <a:lnTo>
                    <a:pt x="105" y="448"/>
                  </a:lnTo>
                  <a:lnTo>
                    <a:pt x="106" y="448"/>
                  </a:lnTo>
                  <a:lnTo>
                    <a:pt x="108" y="448"/>
                  </a:lnTo>
                  <a:lnTo>
                    <a:pt x="108" y="445"/>
                  </a:lnTo>
                  <a:lnTo>
                    <a:pt x="109" y="445"/>
                  </a:lnTo>
                  <a:lnTo>
                    <a:pt x="110" y="445"/>
                  </a:lnTo>
                  <a:lnTo>
                    <a:pt x="111" y="445"/>
                  </a:lnTo>
                  <a:lnTo>
                    <a:pt x="112" y="445"/>
                  </a:lnTo>
                  <a:lnTo>
                    <a:pt x="113" y="445"/>
                  </a:lnTo>
                  <a:lnTo>
                    <a:pt x="115" y="445"/>
                  </a:lnTo>
                  <a:lnTo>
                    <a:pt x="116" y="445"/>
                  </a:lnTo>
                  <a:lnTo>
                    <a:pt x="116" y="443"/>
                  </a:lnTo>
                  <a:lnTo>
                    <a:pt x="117" y="443"/>
                  </a:lnTo>
                  <a:lnTo>
                    <a:pt x="118" y="443"/>
                  </a:lnTo>
                  <a:lnTo>
                    <a:pt x="119" y="443"/>
                  </a:lnTo>
                  <a:lnTo>
                    <a:pt x="120" y="443"/>
                  </a:lnTo>
                  <a:lnTo>
                    <a:pt x="121" y="443"/>
                  </a:lnTo>
                  <a:lnTo>
                    <a:pt x="122" y="443"/>
                  </a:lnTo>
                  <a:lnTo>
                    <a:pt x="123" y="443"/>
                  </a:lnTo>
                  <a:lnTo>
                    <a:pt x="123" y="442"/>
                  </a:lnTo>
                  <a:lnTo>
                    <a:pt x="124" y="442"/>
                  </a:lnTo>
                  <a:lnTo>
                    <a:pt x="126" y="442"/>
                  </a:lnTo>
                  <a:lnTo>
                    <a:pt x="127" y="442"/>
                  </a:lnTo>
                  <a:lnTo>
                    <a:pt x="127" y="439"/>
                  </a:lnTo>
                  <a:lnTo>
                    <a:pt x="129" y="439"/>
                  </a:lnTo>
                  <a:lnTo>
                    <a:pt x="130" y="439"/>
                  </a:lnTo>
                  <a:lnTo>
                    <a:pt x="131" y="439"/>
                  </a:lnTo>
                  <a:lnTo>
                    <a:pt x="133" y="439"/>
                  </a:lnTo>
                  <a:lnTo>
                    <a:pt x="134" y="439"/>
                  </a:lnTo>
                  <a:lnTo>
                    <a:pt x="135" y="439"/>
                  </a:lnTo>
                  <a:lnTo>
                    <a:pt x="136" y="439"/>
                  </a:lnTo>
                  <a:lnTo>
                    <a:pt x="137" y="439"/>
                  </a:lnTo>
                  <a:lnTo>
                    <a:pt x="138" y="439"/>
                  </a:lnTo>
                  <a:lnTo>
                    <a:pt x="139" y="439"/>
                  </a:lnTo>
                  <a:lnTo>
                    <a:pt x="140" y="439"/>
                  </a:lnTo>
                  <a:lnTo>
                    <a:pt x="141" y="439"/>
                  </a:lnTo>
                  <a:lnTo>
                    <a:pt x="142" y="439"/>
                  </a:lnTo>
                  <a:lnTo>
                    <a:pt x="143" y="439"/>
                  </a:lnTo>
                  <a:lnTo>
                    <a:pt x="143" y="437"/>
                  </a:lnTo>
                  <a:lnTo>
                    <a:pt x="144" y="437"/>
                  </a:lnTo>
                  <a:lnTo>
                    <a:pt x="146" y="437"/>
                  </a:lnTo>
                  <a:lnTo>
                    <a:pt x="146" y="426"/>
                  </a:lnTo>
                  <a:lnTo>
                    <a:pt x="147" y="426"/>
                  </a:lnTo>
                  <a:lnTo>
                    <a:pt x="148" y="426"/>
                  </a:lnTo>
                  <a:lnTo>
                    <a:pt x="150" y="426"/>
                  </a:lnTo>
                  <a:lnTo>
                    <a:pt x="151" y="426"/>
                  </a:lnTo>
                  <a:lnTo>
                    <a:pt x="152" y="426"/>
                  </a:lnTo>
                  <a:lnTo>
                    <a:pt x="155" y="426"/>
                  </a:lnTo>
                  <a:lnTo>
                    <a:pt x="157" y="426"/>
                  </a:lnTo>
                  <a:lnTo>
                    <a:pt x="158" y="426"/>
                  </a:lnTo>
                  <a:lnTo>
                    <a:pt x="159" y="426"/>
                  </a:lnTo>
                  <a:lnTo>
                    <a:pt x="159" y="414"/>
                  </a:lnTo>
                  <a:lnTo>
                    <a:pt x="160" y="414"/>
                  </a:lnTo>
                  <a:lnTo>
                    <a:pt x="161" y="414"/>
                  </a:lnTo>
                  <a:lnTo>
                    <a:pt x="162" y="414"/>
                  </a:lnTo>
                  <a:lnTo>
                    <a:pt x="163" y="414"/>
                  </a:lnTo>
                  <a:lnTo>
                    <a:pt x="164" y="414"/>
                  </a:lnTo>
                  <a:lnTo>
                    <a:pt x="165" y="414"/>
                  </a:lnTo>
                  <a:lnTo>
                    <a:pt x="165" y="403"/>
                  </a:lnTo>
                  <a:lnTo>
                    <a:pt x="166" y="403"/>
                  </a:lnTo>
                  <a:lnTo>
                    <a:pt x="168" y="403"/>
                  </a:lnTo>
                  <a:lnTo>
                    <a:pt x="169" y="403"/>
                  </a:lnTo>
                  <a:lnTo>
                    <a:pt x="170" y="403"/>
                  </a:lnTo>
                  <a:lnTo>
                    <a:pt x="171" y="403"/>
                  </a:lnTo>
                  <a:lnTo>
                    <a:pt x="172" y="403"/>
                  </a:lnTo>
                  <a:lnTo>
                    <a:pt x="173" y="403"/>
                  </a:lnTo>
                  <a:lnTo>
                    <a:pt x="174" y="403"/>
                  </a:lnTo>
                  <a:lnTo>
                    <a:pt x="175" y="403"/>
                  </a:lnTo>
                  <a:lnTo>
                    <a:pt x="175" y="391"/>
                  </a:lnTo>
                  <a:lnTo>
                    <a:pt x="176" y="391"/>
                  </a:lnTo>
                  <a:lnTo>
                    <a:pt x="177" y="391"/>
                  </a:lnTo>
                  <a:lnTo>
                    <a:pt x="178" y="391"/>
                  </a:lnTo>
                  <a:lnTo>
                    <a:pt x="179" y="391"/>
                  </a:lnTo>
                  <a:lnTo>
                    <a:pt x="180" y="391"/>
                  </a:lnTo>
                  <a:lnTo>
                    <a:pt x="181" y="391"/>
                  </a:lnTo>
                  <a:lnTo>
                    <a:pt x="183" y="391"/>
                  </a:lnTo>
                  <a:lnTo>
                    <a:pt x="184" y="391"/>
                  </a:lnTo>
                  <a:lnTo>
                    <a:pt x="185" y="391"/>
                  </a:lnTo>
                  <a:lnTo>
                    <a:pt x="186" y="391"/>
                  </a:lnTo>
                  <a:lnTo>
                    <a:pt x="187" y="391"/>
                  </a:lnTo>
                  <a:lnTo>
                    <a:pt x="188" y="391"/>
                  </a:lnTo>
                  <a:lnTo>
                    <a:pt x="189" y="391"/>
                  </a:lnTo>
                  <a:lnTo>
                    <a:pt x="190" y="391"/>
                  </a:lnTo>
                  <a:lnTo>
                    <a:pt x="190" y="379"/>
                  </a:lnTo>
                  <a:lnTo>
                    <a:pt x="190" y="367"/>
                  </a:lnTo>
                  <a:lnTo>
                    <a:pt x="191" y="367"/>
                  </a:lnTo>
                  <a:lnTo>
                    <a:pt x="192" y="367"/>
                  </a:lnTo>
                  <a:lnTo>
                    <a:pt x="193" y="367"/>
                  </a:lnTo>
                  <a:lnTo>
                    <a:pt x="193" y="366"/>
                  </a:lnTo>
                  <a:lnTo>
                    <a:pt x="195" y="366"/>
                  </a:lnTo>
                  <a:lnTo>
                    <a:pt x="197" y="366"/>
                  </a:lnTo>
                  <a:lnTo>
                    <a:pt x="198" y="366"/>
                  </a:lnTo>
                  <a:lnTo>
                    <a:pt x="199" y="366"/>
                  </a:lnTo>
                  <a:lnTo>
                    <a:pt x="200" y="366"/>
                  </a:lnTo>
                  <a:lnTo>
                    <a:pt x="201" y="366"/>
                  </a:lnTo>
                  <a:lnTo>
                    <a:pt x="202" y="366"/>
                  </a:lnTo>
                  <a:lnTo>
                    <a:pt x="203" y="366"/>
                  </a:lnTo>
                  <a:lnTo>
                    <a:pt x="205" y="366"/>
                  </a:lnTo>
                  <a:lnTo>
                    <a:pt x="207" y="366"/>
                  </a:lnTo>
                  <a:lnTo>
                    <a:pt x="208" y="366"/>
                  </a:lnTo>
                  <a:lnTo>
                    <a:pt x="209" y="366"/>
                  </a:lnTo>
                  <a:lnTo>
                    <a:pt x="210" y="366"/>
                  </a:lnTo>
                  <a:lnTo>
                    <a:pt x="211" y="366"/>
                  </a:lnTo>
                  <a:lnTo>
                    <a:pt x="212" y="366"/>
                  </a:lnTo>
                  <a:lnTo>
                    <a:pt x="213" y="366"/>
                  </a:lnTo>
                  <a:lnTo>
                    <a:pt x="213" y="354"/>
                  </a:lnTo>
                  <a:lnTo>
                    <a:pt x="215" y="354"/>
                  </a:lnTo>
                  <a:lnTo>
                    <a:pt x="216" y="354"/>
                  </a:lnTo>
                  <a:lnTo>
                    <a:pt x="217" y="354"/>
                  </a:lnTo>
                  <a:lnTo>
                    <a:pt x="218" y="354"/>
                  </a:lnTo>
                  <a:lnTo>
                    <a:pt x="219" y="354"/>
                  </a:lnTo>
                  <a:lnTo>
                    <a:pt x="220" y="354"/>
                  </a:lnTo>
                  <a:lnTo>
                    <a:pt x="221" y="354"/>
                  </a:lnTo>
                  <a:lnTo>
                    <a:pt x="222" y="354"/>
                  </a:lnTo>
                  <a:lnTo>
                    <a:pt x="223" y="354"/>
                  </a:lnTo>
                  <a:lnTo>
                    <a:pt x="224" y="354"/>
                  </a:lnTo>
                  <a:lnTo>
                    <a:pt x="224" y="352"/>
                  </a:lnTo>
                  <a:lnTo>
                    <a:pt x="225" y="352"/>
                  </a:lnTo>
                  <a:lnTo>
                    <a:pt x="226" y="352"/>
                  </a:lnTo>
                  <a:lnTo>
                    <a:pt x="227" y="352"/>
                  </a:lnTo>
                  <a:lnTo>
                    <a:pt x="228" y="352"/>
                  </a:lnTo>
                  <a:lnTo>
                    <a:pt x="229" y="352"/>
                  </a:lnTo>
                  <a:lnTo>
                    <a:pt x="230" y="352"/>
                  </a:lnTo>
                  <a:lnTo>
                    <a:pt x="230" y="350"/>
                  </a:lnTo>
                  <a:lnTo>
                    <a:pt x="231" y="350"/>
                  </a:lnTo>
                  <a:lnTo>
                    <a:pt x="233" y="350"/>
                  </a:lnTo>
                  <a:lnTo>
                    <a:pt x="234" y="350"/>
                  </a:lnTo>
                  <a:lnTo>
                    <a:pt x="236" y="350"/>
                  </a:lnTo>
                  <a:lnTo>
                    <a:pt x="236" y="349"/>
                  </a:lnTo>
                  <a:lnTo>
                    <a:pt x="237" y="349"/>
                  </a:lnTo>
                  <a:lnTo>
                    <a:pt x="239" y="349"/>
                  </a:lnTo>
                  <a:lnTo>
                    <a:pt x="240" y="349"/>
                  </a:lnTo>
                  <a:lnTo>
                    <a:pt x="242" y="349"/>
                  </a:lnTo>
                  <a:lnTo>
                    <a:pt x="244" y="349"/>
                  </a:lnTo>
                  <a:lnTo>
                    <a:pt x="245" y="349"/>
                  </a:lnTo>
                  <a:lnTo>
                    <a:pt x="246" y="349"/>
                  </a:lnTo>
                  <a:lnTo>
                    <a:pt x="247" y="349"/>
                  </a:lnTo>
                  <a:lnTo>
                    <a:pt x="248" y="349"/>
                  </a:lnTo>
                  <a:lnTo>
                    <a:pt x="250" y="349"/>
                  </a:lnTo>
                  <a:lnTo>
                    <a:pt x="251" y="349"/>
                  </a:lnTo>
                  <a:lnTo>
                    <a:pt x="252" y="349"/>
                  </a:lnTo>
                  <a:lnTo>
                    <a:pt x="253" y="349"/>
                  </a:lnTo>
                  <a:lnTo>
                    <a:pt x="254" y="349"/>
                  </a:lnTo>
                  <a:lnTo>
                    <a:pt x="254" y="347"/>
                  </a:lnTo>
                  <a:lnTo>
                    <a:pt x="255" y="347"/>
                  </a:lnTo>
                  <a:lnTo>
                    <a:pt x="256" y="347"/>
                  </a:lnTo>
                  <a:lnTo>
                    <a:pt x="258" y="347"/>
                  </a:lnTo>
                  <a:lnTo>
                    <a:pt x="260" y="347"/>
                  </a:lnTo>
                  <a:lnTo>
                    <a:pt x="261" y="347"/>
                  </a:lnTo>
                  <a:lnTo>
                    <a:pt x="261" y="334"/>
                  </a:lnTo>
                  <a:lnTo>
                    <a:pt x="262" y="334"/>
                  </a:lnTo>
                  <a:lnTo>
                    <a:pt x="263" y="334"/>
                  </a:lnTo>
                  <a:lnTo>
                    <a:pt x="263" y="333"/>
                  </a:lnTo>
                  <a:lnTo>
                    <a:pt x="264" y="333"/>
                  </a:lnTo>
                  <a:lnTo>
                    <a:pt x="265" y="333"/>
                  </a:lnTo>
                  <a:lnTo>
                    <a:pt x="267" y="333"/>
                  </a:lnTo>
                  <a:lnTo>
                    <a:pt x="268" y="333"/>
                  </a:lnTo>
                  <a:lnTo>
                    <a:pt x="269" y="333"/>
                  </a:lnTo>
                  <a:lnTo>
                    <a:pt x="271" y="333"/>
                  </a:lnTo>
                  <a:lnTo>
                    <a:pt x="272" y="333"/>
                  </a:lnTo>
                  <a:lnTo>
                    <a:pt x="273" y="333"/>
                  </a:lnTo>
                  <a:lnTo>
                    <a:pt x="273" y="331"/>
                  </a:lnTo>
                  <a:lnTo>
                    <a:pt x="274" y="331"/>
                  </a:lnTo>
                  <a:lnTo>
                    <a:pt x="275" y="331"/>
                  </a:lnTo>
                  <a:lnTo>
                    <a:pt x="276" y="331"/>
                  </a:lnTo>
                  <a:lnTo>
                    <a:pt x="277" y="331"/>
                  </a:lnTo>
                  <a:lnTo>
                    <a:pt x="278" y="331"/>
                  </a:lnTo>
                  <a:lnTo>
                    <a:pt x="279" y="331"/>
                  </a:lnTo>
                  <a:lnTo>
                    <a:pt x="280" y="331"/>
                  </a:lnTo>
                  <a:lnTo>
                    <a:pt x="281" y="331"/>
                  </a:lnTo>
                  <a:lnTo>
                    <a:pt x="282" y="331"/>
                  </a:lnTo>
                  <a:lnTo>
                    <a:pt x="283" y="331"/>
                  </a:lnTo>
                  <a:lnTo>
                    <a:pt x="283" y="318"/>
                  </a:lnTo>
                  <a:lnTo>
                    <a:pt x="284" y="318"/>
                  </a:lnTo>
                  <a:lnTo>
                    <a:pt x="285" y="318"/>
                  </a:lnTo>
                  <a:lnTo>
                    <a:pt x="286" y="318"/>
                  </a:lnTo>
                  <a:lnTo>
                    <a:pt x="288" y="318"/>
                  </a:lnTo>
                  <a:lnTo>
                    <a:pt x="289" y="318"/>
                  </a:lnTo>
                  <a:lnTo>
                    <a:pt x="290" y="318"/>
                  </a:lnTo>
                  <a:lnTo>
                    <a:pt x="290" y="316"/>
                  </a:lnTo>
                  <a:lnTo>
                    <a:pt x="291" y="316"/>
                  </a:lnTo>
                  <a:lnTo>
                    <a:pt x="292" y="316"/>
                  </a:lnTo>
                  <a:lnTo>
                    <a:pt x="293" y="316"/>
                  </a:lnTo>
                  <a:lnTo>
                    <a:pt x="294" y="316"/>
                  </a:lnTo>
                  <a:lnTo>
                    <a:pt x="294" y="315"/>
                  </a:lnTo>
                  <a:lnTo>
                    <a:pt x="295" y="315"/>
                  </a:lnTo>
                  <a:lnTo>
                    <a:pt x="296" y="315"/>
                  </a:lnTo>
                  <a:lnTo>
                    <a:pt x="297" y="315"/>
                  </a:lnTo>
                  <a:lnTo>
                    <a:pt x="298" y="315"/>
                  </a:lnTo>
                  <a:lnTo>
                    <a:pt x="298" y="302"/>
                  </a:lnTo>
                  <a:lnTo>
                    <a:pt x="299" y="302"/>
                  </a:lnTo>
                  <a:lnTo>
                    <a:pt x="300" y="302"/>
                  </a:lnTo>
                  <a:lnTo>
                    <a:pt x="301" y="302"/>
                  </a:lnTo>
                  <a:lnTo>
                    <a:pt x="302" y="302"/>
                  </a:lnTo>
                  <a:lnTo>
                    <a:pt x="303" y="302"/>
                  </a:lnTo>
                  <a:lnTo>
                    <a:pt x="304" y="302"/>
                  </a:lnTo>
                  <a:lnTo>
                    <a:pt x="305" y="302"/>
                  </a:lnTo>
                  <a:lnTo>
                    <a:pt x="306" y="302"/>
                  </a:lnTo>
                  <a:lnTo>
                    <a:pt x="307" y="302"/>
                  </a:lnTo>
                  <a:lnTo>
                    <a:pt x="308" y="302"/>
                  </a:lnTo>
                  <a:lnTo>
                    <a:pt x="308" y="288"/>
                  </a:lnTo>
                  <a:lnTo>
                    <a:pt x="309" y="288"/>
                  </a:lnTo>
                  <a:lnTo>
                    <a:pt x="310" y="288"/>
                  </a:lnTo>
                  <a:lnTo>
                    <a:pt x="311" y="288"/>
                  </a:lnTo>
                  <a:lnTo>
                    <a:pt x="313" y="288"/>
                  </a:lnTo>
                  <a:lnTo>
                    <a:pt x="314" y="288"/>
                  </a:lnTo>
                  <a:lnTo>
                    <a:pt x="315" y="288"/>
                  </a:lnTo>
                  <a:lnTo>
                    <a:pt x="316" y="288"/>
                  </a:lnTo>
                  <a:lnTo>
                    <a:pt x="317" y="288"/>
                  </a:lnTo>
                  <a:lnTo>
                    <a:pt x="318" y="288"/>
                  </a:lnTo>
                  <a:lnTo>
                    <a:pt x="319" y="288"/>
                  </a:lnTo>
                  <a:lnTo>
                    <a:pt x="320" y="288"/>
                  </a:lnTo>
                  <a:lnTo>
                    <a:pt x="321" y="288"/>
                  </a:lnTo>
                  <a:lnTo>
                    <a:pt x="321" y="275"/>
                  </a:lnTo>
                  <a:lnTo>
                    <a:pt x="322" y="275"/>
                  </a:lnTo>
                  <a:lnTo>
                    <a:pt x="324" y="275"/>
                  </a:lnTo>
                  <a:lnTo>
                    <a:pt x="326" y="275"/>
                  </a:lnTo>
                  <a:lnTo>
                    <a:pt x="327" y="275"/>
                  </a:lnTo>
                  <a:lnTo>
                    <a:pt x="328" y="275"/>
                  </a:lnTo>
                  <a:lnTo>
                    <a:pt x="330" y="275"/>
                  </a:lnTo>
                  <a:lnTo>
                    <a:pt x="331" y="275"/>
                  </a:lnTo>
                  <a:lnTo>
                    <a:pt x="333" y="275"/>
                  </a:lnTo>
                  <a:lnTo>
                    <a:pt x="334" y="275"/>
                  </a:lnTo>
                  <a:lnTo>
                    <a:pt x="335" y="275"/>
                  </a:lnTo>
                  <a:lnTo>
                    <a:pt x="336" y="275"/>
                  </a:lnTo>
                  <a:lnTo>
                    <a:pt x="337" y="275"/>
                  </a:lnTo>
                  <a:lnTo>
                    <a:pt x="338" y="275"/>
                  </a:lnTo>
                  <a:lnTo>
                    <a:pt x="340" y="275"/>
                  </a:lnTo>
                  <a:lnTo>
                    <a:pt x="341" y="275"/>
                  </a:lnTo>
                  <a:lnTo>
                    <a:pt x="342" y="275"/>
                  </a:lnTo>
                  <a:lnTo>
                    <a:pt x="343" y="275"/>
                  </a:lnTo>
                  <a:lnTo>
                    <a:pt x="344" y="275"/>
                  </a:lnTo>
                  <a:lnTo>
                    <a:pt x="344" y="261"/>
                  </a:lnTo>
                  <a:lnTo>
                    <a:pt x="345" y="261"/>
                  </a:lnTo>
                  <a:lnTo>
                    <a:pt x="346" y="261"/>
                  </a:lnTo>
                  <a:lnTo>
                    <a:pt x="347" y="261"/>
                  </a:lnTo>
                  <a:lnTo>
                    <a:pt x="348" y="261"/>
                  </a:lnTo>
                  <a:lnTo>
                    <a:pt x="349" y="261"/>
                  </a:lnTo>
                  <a:lnTo>
                    <a:pt x="350" y="261"/>
                  </a:lnTo>
                  <a:lnTo>
                    <a:pt x="351" y="261"/>
                  </a:lnTo>
                  <a:lnTo>
                    <a:pt x="353" y="261"/>
                  </a:lnTo>
                  <a:lnTo>
                    <a:pt x="354" y="261"/>
                  </a:lnTo>
                  <a:lnTo>
                    <a:pt x="355" y="261"/>
                  </a:lnTo>
                  <a:lnTo>
                    <a:pt x="355" y="259"/>
                  </a:lnTo>
                  <a:lnTo>
                    <a:pt x="356" y="259"/>
                  </a:lnTo>
                  <a:lnTo>
                    <a:pt x="357" y="259"/>
                  </a:lnTo>
                  <a:lnTo>
                    <a:pt x="358" y="259"/>
                  </a:lnTo>
                  <a:lnTo>
                    <a:pt x="359" y="259"/>
                  </a:lnTo>
                  <a:lnTo>
                    <a:pt x="360" y="259"/>
                  </a:lnTo>
                  <a:lnTo>
                    <a:pt x="361" y="259"/>
                  </a:lnTo>
                  <a:lnTo>
                    <a:pt x="362" y="259"/>
                  </a:lnTo>
                  <a:lnTo>
                    <a:pt x="363" y="259"/>
                  </a:lnTo>
                  <a:lnTo>
                    <a:pt x="364" y="259"/>
                  </a:lnTo>
                  <a:lnTo>
                    <a:pt x="365" y="259"/>
                  </a:lnTo>
                  <a:lnTo>
                    <a:pt x="365" y="244"/>
                  </a:lnTo>
                  <a:lnTo>
                    <a:pt x="366" y="244"/>
                  </a:lnTo>
                  <a:lnTo>
                    <a:pt x="367" y="244"/>
                  </a:lnTo>
                  <a:lnTo>
                    <a:pt x="368" y="244"/>
                  </a:lnTo>
                  <a:lnTo>
                    <a:pt x="369" y="244"/>
                  </a:lnTo>
                  <a:lnTo>
                    <a:pt x="370" y="244"/>
                  </a:lnTo>
                  <a:lnTo>
                    <a:pt x="372" y="244"/>
                  </a:lnTo>
                  <a:lnTo>
                    <a:pt x="373" y="244"/>
                  </a:lnTo>
                  <a:lnTo>
                    <a:pt x="374" y="244"/>
                  </a:lnTo>
                  <a:lnTo>
                    <a:pt x="375" y="244"/>
                  </a:lnTo>
                  <a:lnTo>
                    <a:pt x="376" y="244"/>
                  </a:lnTo>
                  <a:lnTo>
                    <a:pt x="378" y="244"/>
                  </a:lnTo>
                  <a:lnTo>
                    <a:pt x="378" y="242"/>
                  </a:lnTo>
                  <a:lnTo>
                    <a:pt x="379" y="242"/>
                  </a:lnTo>
                  <a:lnTo>
                    <a:pt x="380" y="242"/>
                  </a:lnTo>
                  <a:lnTo>
                    <a:pt x="381" y="242"/>
                  </a:lnTo>
                  <a:lnTo>
                    <a:pt x="383" y="242"/>
                  </a:lnTo>
                  <a:lnTo>
                    <a:pt x="384" y="242"/>
                  </a:lnTo>
                  <a:lnTo>
                    <a:pt x="385" y="242"/>
                  </a:lnTo>
                  <a:lnTo>
                    <a:pt x="387" y="242"/>
                  </a:lnTo>
                  <a:lnTo>
                    <a:pt x="389" y="242"/>
                  </a:lnTo>
                  <a:lnTo>
                    <a:pt x="391" y="242"/>
                  </a:lnTo>
                  <a:lnTo>
                    <a:pt x="392" y="242"/>
                  </a:lnTo>
                  <a:lnTo>
                    <a:pt x="393" y="242"/>
                  </a:lnTo>
                  <a:lnTo>
                    <a:pt x="394" y="242"/>
                  </a:lnTo>
                  <a:lnTo>
                    <a:pt x="395" y="242"/>
                  </a:lnTo>
                  <a:lnTo>
                    <a:pt x="396" y="242"/>
                  </a:lnTo>
                  <a:lnTo>
                    <a:pt x="398" y="242"/>
                  </a:lnTo>
                  <a:lnTo>
                    <a:pt x="398" y="240"/>
                  </a:lnTo>
                  <a:lnTo>
                    <a:pt x="399" y="240"/>
                  </a:lnTo>
                  <a:lnTo>
                    <a:pt x="400" y="240"/>
                  </a:lnTo>
                  <a:lnTo>
                    <a:pt x="401" y="240"/>
                  </a:lnTo>
                  <a:lnTo>
                    <a:pt x="402" y="240"/>
                  </a:lnTo>
                  <a:lnTo>
                    <a:pt x="403" y="240"/>
                  </a:lnTo>
                  <a:lnTo>
                    <a:pt x="404" y="240"/>
                  </a:lnTo>
                  <a:lnTo>
                    <a:pt x="405" y="240"/>
                  </a:lnTo>
                  <a:lnTo>
                    <a:pt x="407" y="240"/>
                  </a:lnTo>
                  <a:lnTo>
                    <a:pt x="408" y="240"/>
                  </a:lnTo>
                  <a:lnTo>
                    <a:pt x="409" y="240"/>
                  </a:lnTo>
                  <a:lnTo>
                    <a:pt x="410" y="240"/>
                  </a:lnTo>
                  <a:lnTo>
                    <a:pt x="412" y="240"/>
                  </a:lnTo>
                  <a:lnTo>
                    <a:pt x="413" y="240"/>
                  </a:lnTo>
                  <a:lnTo>
                    <a:pt x="414" y="240"/>
                  </a:lnTo>
                  <a:lnTo>
                    <a:pt x="415" y="240"/>
                  </a:lnTo>
                  <a:lnTo>
                    <a:pt x="415" y="225"/>
                  </a:lnTo>
                  <a:lnTo>
                    <a:pt x="416" y="225"/>
                  </a:lnTo>
                  <a:lnTo>
                    <a:pt x="417" y="225"/>
                  </a:lnTo>
                  <a:lnTo>
                    <a:pt x="418" y="225"/>
                  </a:lnTo>
                  <a:lnTo>
                    <a:pt x="420" y="225"/>
                  </a:lnTo>
                  <a:lnTo>
                    <a:pt x="421" y="225"/>
                  </a:lnTo>
                  <a:lnTo>
                    <a:pt x="422" y="225"/>
                  </a:lnTo>
                  <a:lnTo>
                    <a:pt x="424" y="225"/>
                  </a:lnTo>
                  <a:lnTo>
                    <a:pt x="426" y="225"/>
                  </a:lnTo>
                  <a:lnTo>
                    <a:pt x="427" y="225"/>
                  </a:lnTo>
                  <a:lnTo>
                    <a:pt x="428" y="225"/>
                  </a:lnTo>
                  <a:lnTo>
                    <a:pt x="428" y="208"/>
                  </a:lnTo>
                  <a:lnTo>
                    <a:pt x="429" y="208"/>
                  </a:lnTo>
                  <a:lnTo>
                    <a:pt x="429" y="206"/>
                  </a:lnTo>
                  <a:lnTo>
                    <a:pt x="430" y="206"/>
                  </a:lnTo>
                  <a:lnTo>
                    <a:pt x="431" y="206"/>
                  </a:lnTo>
                  <a:lnTo>
                    <a:pt x="432" y="206"/>
                  </a:lnTo>
                  <a:lnTo>
                    <a:pt x="433" y="206"/>
                  </a:lnTo>
                  <a:lnTo>
                    <a:pt x="434" y="206"/>
                  </a:lnTo>
                  <a:lnTo>
                    <a:pt x="435" y="206"/>
                  </a:lnTo>
                  <a:lnTo>
                    <a:pt x="437" y="206"/>
                  </a:lnTo>
                  <a:lnTo>
                    <a:pt x="438" y="206"/>
                  </a:lnTo>
                  <a:lnTo>
                    <a:pt x="439" y="206"/>
                  </a:lnTo>
                  <a:lnTo>
                    <a:pt x="441" y="206"/>
                  </a:lnTo>
                  <a:lnTo>
                    <a:pt x="442" y="206"/>
                  </a:lnTo>
                  <a:lnTo>
                    <a:pt x="443" y="206"/>
                  </a:lnTo>
                  <a:lnTo>
                    <a:pt x="444" y="206"/>
                  </a:lnTo>
                  <a:lnTo>
                    <a:pt x="446" y="206"/>
                  </a:lnTo>
                  <a:lnTo>
                    <a:pt x="447" y="206"/>
                  </a:lnTo>
                  <a:lnTo>
                    <a:pt x="448" y="206"/>
                  </a:lnTo>
                  <a:lnTo>
                    <a:pt x="449" y="206"/>
                  </a:lnTo>
                  <a:lnTo>
                    <a:pt x="450" y="206"/>
                  </a:lnTo>
                  <a:lnTo>
                    <a:pt x="451" y="206"/>
                  </a:lnTo>
                  <a:lnTo>
                    <a:pt x="452" y="206"/>
                  </a:lnTo>
                  <a:lnTo>
                    <a:pt x="453" y="206"/>
                  </a:lnTo>
                  <a:lnTo>
                    <a:pt x="454" y="206"/>
                  </a:lnTo>
                  <a:lnTo>
                    <a:pt x="455" y="206"/>
                  </a:lnTo>
                  <a:lnTo>
                    <a:pt x="456" y="206"/>
                  </a:lnTo>
                  <a:lnTo>
                    <a:pt x="457" y="206"/>
                  </a:lnTo>
                  <a:lnTo>
                    <a:pt x="458" y="206"/>
                  </a:lnTo>
                  <a:lnTo>
                    <a:pt x="459" y="206"/>
                  </a:lnTo>
                  <a:lnTo>
                    <a:pt x="460" y="206"/>
                  </a:lnTo>
                  <a:lnTo>
                    <a:pt x="462" y="206"/>
                  </a:lnTo>
                  <a:lnTo>
                    <a:pt x="464" y="206"/>
                  </a:lnTo>
                  <a:lnTo>
                    <a:pt x="465" y="206"/>
                  </a:lnTo>
                  <a:lnTo>
                    <a:pt x="466" y="206"/>
                  </a:lnTo>
                  <a:lnTo>
                    <a:pt x="467" y="206"/>
                  </a:lnTo>
                  <a:lnTo>
                    <a:pt x="468" y="206"/>
                  </a:lnTo>
                  <a:lnTo>
                    <a:pt x="469" y="206"/>
                  </a:lnTo>
                  <a:lnTo>
                    <a:pt x="471" y="206"/>
                  </a:lnTo>
                  <a:lnTo>
                    <a:pt x="472" y="206"/>
                  </a:lnTo>
                  <a:lnTo>
                    <a:pt x="473" y="206"/>
                  </a:lnTo>
                  <a:lnTo>
                    <a:pt x="474" y="206"/>
                  </a:lnTo>
                  <a:lnTo>
                    <a:pt x="476" y="206"/>
                  </a:lnTo>
                  <a:lnTo>
                    <a:pt x="477" y="206"/>
                  </a:lnTo>
                  <a:lnTo>
                    <a:pt x="478" y="206"/>
                  </a:lnTo>
                  <a:lnTo>
                    <a:pt x="479" y="206"/>
                  </a:lnTo>
                  <a:lnTo>
                    <a:pt x="480" y="206"/>
                  </a:lnTo>
                  <a:lnTo>
                    <a:pt x="481" y="206"/>
                  </a:lnTo>
                  <a:lnTo>
                    <a:pt x="482" y="206"/>
                  </a:lnTo>
                  <a:lnTo>
                    <a:pt x="483" y="206"/>
                  </a:lnTo>
                  <a:lnTo>
                    <a:pt x="484" y="206"/>
                  </a:lnTo>
                  <a:lnTo>
                    <a:pt x="485" y="206"/>
                  </a:lnTo>
                  <a:lnTo>
                    <a:pt x="486" y="206"/>
                  </a:lnTo>
                  <a:lnTo>
                    <a:pt x="487" y="206"/>
                  </a:lnTo>
                  <a:lnTo>
                    <a:pt x="487" y="189"/>
                  </a:lnTo>
                  <a:lnTo>
                    <a:pt x="488" y="189"/>
                  </a:lnTo>
                  <a:lnTo>
                    <a:pt x="489" y="189"/>
                  </a:lnTo>
                  <a:lnTo>
                    <a:pt x="490" y="189"/>
                  </a:lnTo>
                  <a:lnTo>
                    <a:pt x="491" y="189"/>
                  </a:lnTo>
                  <a:lnTo>
                    <a:pt x="492" y="189"/>
                  </a:lnTo>
                  <a:lnTo>
                    <a:pt x="493" y="189"/>
                  </a:lnTo>
                  <a:lnTo>
                    <a:pt x="494" y="189"/>
                  </a:lnTo>
                  <a:lnTo>
                    <a:pt x="495" y="189"/>
                  </a:lnTo>
                  <a:lnTo>
                    <a:pt x="496" y="189"/>
                  </a:lnTo>
                  <a:lnTo>
                    <a:pt x="497" y="189"/>
                  </a:lnTo>
                  <a:lnTo>
                    <a:pt x="498" y="189"/>
                  </a:lnTo>
                  <a:lnTo>
                    <a:pt x="499" y="189"/>
                  </a:lnTo>
                  <a:lnTo>
                    <a:pt x="501" y="189"/>
                  </a:lnTo>
                  <a:lnTo>
                    <a:pt x="502" y="189"/>
                  </a:lnTo>
                  <a:lnTo>
                    <a:pt x="503" y="189"/>
                  </a:lnTo>
                  <a:lnTo>
                    <a:pt x="504" y="189"/>
                  </a:lnTo>
                  <a:lnTo>
                    <a:pt x="506" y="189"/>
                  </a:lnTo>
                  <a:lnTo>
                    <a:pt x="507" y="189"/>
                  </a:lnTo>
                  <a:lnTo>
                    <a:pt x="508" y="189"/>
                  </a:lnTo>
                  <a:lnTo>
                    <a:pt x="508" y="168"/>
                  </a:lnTo>
                  <a:lnTo>
                    <a:pt x="510" y="168"/>
                  </a:lnTo>
                  <a:lnTo>
                    <a:pt x="511" y="168"/>
                  </a:lnTo>
                  <a:lnTo>
                    <a:pt x="512" y="168"/>
                  </a:lnTo>
                  <a:lnTo>
                    <a:pt x="513" y="168"/>
                  </a:lnTo>
                  <a:lnTo>
                    <a:pt x="514" y="168"/>
                  </a:lnTo>
                  <a:lnTo>
                    <a:pt x="516" y="168"/>
                  </a:lnTo>
                  <a:lnTo>
                    <a:pt x="517" y="168"/>
                  </a:lnTo>
                  <a:lnTo>
                    <a:pt x="518" y="168"/>
                  </a:lnTo>
                  <a:lnTo>
                    <a:pt x="520" y="168"/>
                  </a:lnTo>
                  <a:lnTo>
                    <a:pt x="521" y="168"/>
                  </a:lnTo>
                  <a:lnTo>
                    <a:pt x="522" y="168"/>
                  </a:lnTo>
                  <a:lnTo>
                    <a:pt x="523" y="168"/>
                  </a:lnTo>
                  <a:lnTo>
                    <a:pt x="524" y="168"/>
                  </a:lnTo>
                  <a:lnTo>
                    <a:pt x="525" y="168"/>
                  </a:lnTo>
                  <a:lnTo>
                    <a:pt x="527" y="168"/>
                  </a:lnTo>
                  <a:lnTo>
                    <a:pt x="528" y="168"/>
                  </a:lnTo>
                  <a:lnTo>
                    <a:pt x="529" y="168"/>
                  </a:lnTo>
                  <a:lnTo>
                    <a:pt x="530" y="168"/>
                  </a:lnTo>
                  <a:lnTo>
                    <a:pt x="531" y="168"/>
                  </a:lnTo>
                  <a:lnTo>
                    <a:pt x="532" y="168"/>
                  </a:lnTo>
                  <a:lnTo>
                    <a:pt x="533" y="168"/>
                  </a:lnTo>
                  <a:lnTo>
                    <a:pt x="534" y="168"/>
                  </a:lnTo>
                  <a:lnTo>
                    <a:pt x="535" y="168"/>
                  </a:lnTo>
                  <a:lnTo>
                    <a:pt x="537" y="168"/>
                  </a:lnTo>
                  <a:lnTo>
                    <a:pt x="538" y="168"/>
                  </a:lnTo>
                  <a:lnTo>
                    <a:pt x="539" y="168"/>
                  </a:lnTo>
                  <a:lnTo>
                    <a:pt x="541" y="168"/>
                  </a:lnTo>
                  <a:lnTo>
                    <a:pt x="541" y="165"/>
                  </a:lnTo>
                  <a:lnTo>
                    <a:pt x="542" y="165"/>
                  </a:lnTo>
                  <a:lnTo>
                    <a:pt x="543" y="165"/>
                  </a:lnTo>
                  <a:lnTo>
                    <a:pt x="544" y="165"/>
                  </a:lnTo>
                  <a:lnTo>
                    <a:pt x="545" y="165"/>
                  </a:lnTo>
                  <a:lnTo>
                    <a:pt x="546" y="165"/>
                  </a:lnTo>
                  <a:lnTo>
                    <a:pt x="547" y="165"/>
                  </a:lnTo>
                  <a:lnTo>
                    <a:pt x="549" y="165"/>
                  </a:lnTo>
                  <a:lnTo>
                    <a:pt x="550" y="165"/>
                  </a:lnTo>
                  <a:lnTo>
                    <a:pt x="551" y="165"/>
                  </a:lnTo>
                  <a:lnTo>
                    <a:pt x="552" y="165"/>
                  </a:lnTo>
                  <a:lnTo>
                    <a:pt x="553" y="165"/>
                  </a:lnTo>
                  <a:lnTo>
                    <a:pt x="554" y="165"/>
                  </a:lnTo>
                  <a:lnTo>
                    <a:pt x="556" y="165"/>
                  </a:lnTo>
                  <a:lnTo>
                    <a:pt x="557" y="165"/>
                  </a:lnTo>
                  <a:lnTo>
                    <a:pt x="558" y="165"/>
                  </a:lnTo>
                  <a:lnTo>
                    <a:pt x="559" y="165"/>
                  </a:lnTo>
                  <a:lnTo>
                    <a:pt x="560" y="165"/>
                  </a:lnTo>
                  <a:lnTo>
                    <a:pt x="562" y="165"/>
                  </a:lnTo>
                  <a:lnTo>
                    <a:pt x="563" y="165"/>
                  </a:lnTo>
                  <a:lnTo>
                    <a:pt x="565" y="165"/>
                  </a:lnTo>
                  <a:lnTo>
                    <a:pt x="566" y="165"/>
                  </a:lnTo>
                  <a:lnTo>
                    <a:pt x="567" y="165"/>
                  </a:lnTo>
                  <a:lnTo>
                    <a:pt x="569" y="165"/>
                  </a:lnTo>
                  <a:lnTo>
                    <a:pt x="570" y="165"/>
                  </a:lnTo>
                  <a:lnTo>
                    <a:pt x="571" y="165"/>
                  </a:lnTo>
                  <a:lnTo>
                    <a:pt x="572" y="165"/>
                  </a:lnTo>
                  <a:lnTo>
                    <a:pt x="573" y="165"/>
                  </a:lnTo>
                  <a:lnTo>
                    <a:pt x="575" y="165"/>
                  </a:lnTo>
                  <a:lnTo>
                    <a:pt x="576" y="165"/>
                  </a:lnTo>
                  <a:lnTo>
                    <a:pt x="577" y="165"/>
                  </a:lnTo>
                  <a:lnTo>
                    <a:pt x="579" y="165"/>
                  </a:lnTo>
                  <a:lnTo>
                    <a:pt x="580" y="165"/>
                  </a:lnTo>
                  <a:lnTo>
                    <a:pt x="581" y="165"/>
                  </a:lnTo>
                  <a:lnTo>
                    <a:pt x="582" y="165"/>
                  </a:lnTo>
                  <a:lnTo>
                    <a:pt x="584" y="165"/>
                  </a:lnTo>
                  <a:lnTo>
                    <a:pt x="585" y="165"/>
                  </a:lnTo>
                  <a:lnTo>
                    <a:pt x="586" y="165"/>
                  </a:lnTo>
                  <a:lnTo>
                    <a:pt x="587" y="165"/>
                  </a:lnTo>
                  <a:lnTo>
                    <a:pt x="588" y="165"/>
                  </a:lnTo>
                  <a:lnTo>
                    <a:pt x="589" y="165"/>
                  </a:lnTo>
                  <a:lnTo>
                    <a:pt x="590" y="165"/>
                  </a:lnTo>
                  <a:lnTo>
                    <a:pt x="591" y="165"/>
                  </a:lnTo>
                  <a:lnTo>
                    <a:pt x="592" y="165"/>
                  </a:lnTo>
                  <a:lnTo>
                    <a:pt x="593" y="165"/>
                  </a:lnTo>
                  <a:lnTo>
                    <a:pt x="594" y="165"/>
                  </a:lnTo>
                  <a:lnTo>
                    <a:pt x="595" y="165"/>
                  </a:lnTo>
                  <a:lnTo>
                    <a:pt x="596" y="165"/>
                  </a:lnTo>
                  <a:lnTo>
                    <a:pt x="597" y="165"/>
                  </a:lnTo>
                  <a:lnTo>
                    <a:pt x="598" y="165"/>
                  </a:lnTo>
                  <a:lnTo>
                    <a:pt x="600" y="165"/>
                  </a:lnTo>
                  <a:lnTo>
                    <a:pt x="602" y="165"/>
                  </a:lnTo>
                  <a:lnTo>
                    <a:pt x="603" y="165"/>
                  </a:lnTo>
                  <a:lnTo>
                    <a:pt x="605" y="165"/>
                  </a:lnTo>
                  <a:lnTo>
                    <a:pt x="608" y="165"/>
                  </a:lnTo>
                  <a:lnTo>
                    <a:pt x="609" y="165"/>
                  </a:lnTo>
                  <a:lnTo>
                    <a:pt x="610" y="165"/>
                  </a:lnTo>
                  <a:lnTo>
                    <a:pt x="611" y="165"/>
                  </a:lnTo>
                  <a:lnTo>
                    <a:pt x="612" y="165"/>
                  </a:lnTo>
                  <a:lnTo>
                    <a:pt x="613" y="165"/>
                  </a:lnTo>
                  <a:lnTo>
                    <a:pt x="614" y="165"/>
                  </a:lnTo>
                  <a:lnTo>
                    <a:pt x="615" y="165"/>
                  </a:lnTo>
                  <a:lnTo>
                    <a:pt x="616" y="165"/>
                  </a:lnTo>
                  <a:lnTo>
                    <a:pt x="617" y="165"/>
                  </a:lnTo>
                  <a:lnTo>
                    <a:pt x="618" y="165"/>
                  </a:lnTo>
                  <a:lnTo>
                    <a:pt x="619" y="165"/>
                  </a:lnTo>
                  <a:lnTo>
                    <a:pt x="620" y="165"/>
                  </a:lnTo>
                  <a:lnTo>
                    <a:pt x="621" y="165"/>
                  </a:lnTo>
                  <a:lnTo>
                    <a:pt x="622" y="165"/>
                  </a:lnTo>
                  <a:lnTo>
                    <a:pt x="623" y="165"/>
                  </a:lnTo>
                  <a:lnTo>
                    <a:pt x="625" y="165"/>
                  </a:lnTo>
                  <a:lnTo>
                    <a:pt x="626" y="165"/>
                  </a:lnTo>
                  <a:lnTo>
                    <a:pt x="627" y="165"/>
                  </a:lnTo>
                  <a:lnTo>
                    <a:pt x="630" y="165"/>
                  </a:lnTo>
                  <a:lnTo>
                    <a:pt x="631" y="165"/>
                  </a:lnTo>
                  <a:lnTo>
                    <a:pt x="633" y="165"/>
                  </a:lnTo>
                  <a:lnTo>
                    <a:pt x="634" y="165"/>
                  </a:lnTo>
                  <a:lnTo>
                    <a:pt x="635" y="165"/>
                  </a:lnTo>
                  <a:lnTo>
                    <a:pt x="636" y="165"/>
                  </a:lnTo>
                  <a:lnTo>
                    <a:pt x="637" y="165"/>
                  </a:lnTo>
                  <a:lnTo>
                    <a:pt x="639" y="165"/>
                  </a:lnTo>
                  <a:lnTo>
                    <a:pt x="640" y="165"/>
                  </a:lnTo>
                  <a:lnTo>
                    <a:pt x="642" y="165"/>
                  </a:lnTo>
                  <a:lnTo>
                    <a:pt x="643" y="165"/>
                  </a:lnTo>
                  <a:lnTo>
                    <a:pt x="644" y="165"/>
                  </a:lnTo>
                  <a:lnTo>
                    <a:pt x="645" y="165"/>
                  </a:lnTo>
                  <a:lnTo>
                    <a:pt x="646" y="165"/>
                  </a:lnTo>
                  <a:lnTo>
                    <a:pt x="648" y="165"/>
                  </a:lnTo>
                  <a:lnTo>
                    <a:pt x="651" y="165"/>
                  </a:lnTo>
                  <a:lnTo>
                    <a:pt x="654" y="165"/>
                  </a:lnTo>
                  <a:lnTo>
                    <a:pt x="655" y="165"/>
                  </a:lnTo>
                  <a:lnTo>
                    <a:pt x="656" y="165"/>
                  </a:lnTo>
                  <a:lnTo>
                    <a:pt x="657" y="165"/>
                  </a:lnTo>
                  <a:lnTo>
                    <a:pt x="659" y="165"/>
                  </a:lnTo>
                  <a:lnTo>
                    <a:pt x="660" y="165"/>
                  </a:lnTo>
                  <a:lnTo>
                    <a:pt x="662" y="165"/>
                  </a:lnTo>
                  <a:lnTo>
                    <a:pt x="663" y="165"/>
                  </a:lnTo>
                  <a:lnTo>
                    <a:pt x="663" y="142"/>
                  </a:lnTo>
                  <a:lnTo>
                    <a:pt x="664" y="142"/>
                  </a:lnTo>
                  <a:lnTo>
                    <a:pt x="665" y="142"/>
                  </a:lnTo>
                  <a:lnTo>
                    <a:pt x="666" y="142"/>
                  </a:lnTo>
                  <a:lnTo>
                    <a:pt x="667" y="142"/>
                  </a:lnTo>
                  <a:lnTo>
                    <a:pt x="669" y="142"/>
                  </a:lnTo>
                  <a:lnTo>
                    <a:pt x="671" y="142"/>
                  </a:lnTo>
                  <a:lnTo>
                    <a:pt x="672" y="142"/>
                  </a:lnTo>
                  <a:lnTo>
                    <a:pt x="673" y="142"/>
                  </a:lnTo>
                  <a:lnTo>
                    <a:pt x="674" y="142"/>
                  </a:lnTo>
                  <a:lnTo>
                    <a:pt x="675" y="142"/>
                  </a:lnTo>
                  <a:lnTo>
                    <a:pt x="676" y="142"/>
                  </a:lnTo>
                  <a:lnTo>
                    <a:pt x="677" y="142"/>
                  </a:lnTo>
                  <a:lnTo>
                    <a:pt x="678" y="142"/>
                  </a:lnTo>
                  <a:lnTo>
                    <a:pt x="679" y="142"/>
                  </a:lnTo>
                  <a:lnTo>
                    <a:pt x="680" y="142"/>
                  </a:lnTo>
                  <a:lnTo>
                    <a:pt x="681" y="142"/>
                  </a:lnTo>
                  <a:lnTo>
                    <a:pt x="682" y="142"/>
                  </a:lnTo>
                  <a:lnTo>
                    <a:pt x="683" y="142"/>
                  </a:lnTo>
                  <a:lnTo>
                    <a:pt x="684" y="142"/>
                  </a:lnTo>
                  <a:lnTo>
                    <a:pt x="685" y="142"/>
                  </a:lnTo>
                  <a:lnTo>
                    <a:pt x="686" y="142"/>
                  </a:lnTo>
                  <a:lnTo>
                    <a:pt x="687" y="142"/>
                  </a:lnTo>
                  <a:lnTo>
                    <a:pt x="688" y="142"/>
                  </a:lnTo>
                  <a:lnTo>
                    <a:pt x="689" y="142"/>
                  </a:lnTo>
                  <a:lnTo>
                    <a:pt x="690" y="142"/>
                  </a:lnTo>
                  <a:lnTo>
                    <a:pt x="691" y="142"/>
                  </a:lnTo>
                  <a:lnTo>
                    <a:pt x="693" y="142"/>
                  </a:lnTo>
                  <a:lnTo>
                    <a:pt x="694" y="142"/>
                  </a:lnTo>
                  <a:lnTo>
                    <a:pt x="695" y="142"/>
                  </a:lnTo>
                  <a:lnTo>
                    <a:pt x="696" y="142"/>
                  </a:lnTo>
                  <a:lnTo>
                    <a:pt x="697" y="142"/>
                  </a:lnTo>
                  <a:lnTo>
                    <a:pt x="698" y="142"/>
                  </a:lnTo>
                  <a:lnTo>
                    <a:pt x="700" y="142"/>
                  </a:lnTo>
                  <a:lnTo>
                    <a:pt x="701" y="142"/>
                  </a:lnTo>
                  <a:lnTo>
                    <a:pt x="702" y="142"/>
                  </a:lnTo>
                  <a:lnTo>
                    <a:pt x="703" y="142"/>
                  </a:lnTo>
                  <a:lnTo>
                    <a:pt x="704" y="142"/>
                  </a:lnTo>
                  <a:lnTo>
                    <a:pt x="705" y="142"/>
                  </a:lnTo>
                  <a:lnTo>
                    <a:pt x="706" y="142"/>
                  </a:lnTo>
                  <a:lnTo>
                    <a:pt x="707" y="142"/>
                  </a:lnTo>
                  <a:lnTo>
                    <a:pt x="708" y="142"/>
                  </a:lnTo>
                  <a:lnTo>
                    <a:pt x="709" y="142"/>
                  </a:lnTo>
                  <a:lnTo>
                    <a:pt x="710" y="142"/>
                  </a:lnTo>
                  <a:lnTo>
                    <a:pt x="711" y="142"/>
                  </a:lnTo>
                  <a:lnTo>
                    <a:pt x="712" y="142"/>
                  </a:lnTo>
                  <a:lnTo>
                    <a:pt x="713" y="142"/>
                  </a:lnTo>
                  <a:lnTo>
                    <a:pt x="714" y="142"/>
                  </a:lnTo>
                  <a:lnTo>
                    <a:pt x="715" y="142"/>
                  </a:lnTo>
                  <a:lnTo>
                    <a:pt x="716" y="142"/>
                  </a:lnTo>
                  <a:lnTo>
                    <a:pt x="717" y="142"/>
                  </a:lnTo>
                  <a:lnTo>
                    <a:pt x="718" y="142"/>
                  </a:lnTo>
                  <a:lnTo>
                    <a:pt x="719" y="142"/>
                  </a:lnTo>
                  <a:lnTo>
                    <a:pt x="719" y="115"/>
                  </a:lnTo>
                  <a:lnTo>
                    <a:pt x="720" y="115"/>
                  </a:lnTo>
                  <a:lnTo>
                    <a:pt x="721" y="115"/>
                  </a:lnTo>
                  <a:lnTo>
                    <a:pt x="722" y="115"/>
                  </a:lnTo>
                  <a:lnTo>
                    <a:pt x="723" y="115"/>
                  </a:lnTo>
                  <a:lnTo>
                    <a:pt x="724" y="115"/>
                  </a:lnTo>
                  <a:lnTo>
                    <a:pt x="725" y="115"/>
                  </a:lnTo>
                  <a:lnTo>
                    <a:pt x="726" y="115"/>
                  </a:lnTo>
                  <a:lnTo>
                    <a:pt x="727" y="115"/>
                  </a:lnTo>
                  <a:lnTo>
                    <a:pt x="728" y="115"/>
                  </a:lnTo>
                  <a:lnTo>
                    <a:pt x="730" y="115"/>
                  </a:lnTo>
                  <a:lnTo>
                    <a:pt x="731" y="115"/>
                  </a:lnTo>
                  <a:lnTo>
                    <a:pt x="732" y="115"/>
                  </a:lnTo>
                  <a:lnTo>
                    <a:pt x="733" y="115"/>
                  </a:lnTo>
                  <a:lnTo>
                    <a:pt x="734" y="115"/>
                  </a:lnTo>
                  <a:lnTo>
                    <a:pt x="735" y="115"/>
                  </a:lnTo>
                  <a:lnTo>
                    <a:pt x="736" y="115"/>
                  </a:lnTo>
                  <a:lnTo>
                    <a:pt x="737" y="115"/>
                  </a:lnTo>
                  <a:lnTo>
                    <a:pt x="737" y="111"/>
                  </a:lnTo>
                  <a:lnTo>
                    <a:pt x="738" y="111"/>
                  </a:lnTo>
                  <a:lnTo>
                    <a:pt x="739" y="111"/>
                  </a:lnTo>
                  <a:lnTo>
                    <a:pt x="740" y="111"/>
                  </a:lnTo>
                  <a:lnTo>
                    <a:pt x="741" y="111"/>
                  </a:lnTo>
                  <a:lnTo>
                    <a:pt x="742" y="111"/>
                  </a:lnTo>
                  <a:lnTo>
                    <a:pt x="743" y="111"/>
                  </a:lnTo>
                  <a:lnTo>
                    <a:pt x="745" y="111"/>
                  </a:lnTo>
                  <a:lnTo>
                    <a:pt x="746" y="111"/>
                  </a:lnTo>
                  <a:lnTo>
                    <a:pt x="747" y="111"/>
                  </a:lnTo>
                  <a:lnTo>
                    <a:pt x="748" y="111"/>
                  </a:lnTo>
                  <a:lnTo>
                    <a:pt x="749" y="111"/>
                  </a:lnTo>
                  <a:lnTo>
                    <a:pt x="750" y="111"/>
                  </a:lnTo>
                  <a:lnTo>
                    <a:pt x="751" y="111"/>
                  </a:lnTo>
                  <a:lnTo>
                    <a:pt x="752" y="111"/>
                  </a:lnTo>
                  <a:lnTo>
                    <a:pt x="753" y="111"/>
                  </a:lnTo>
                  <a:lnTo>
                    <a:pt x="754" y="111"/>
                  </a:lnTo>
                  <a:lnTo>
                    <a:pt x="755" y="111"/>
                  </a:lnTo>
                  <a:lnTo>
                    <a:pt x="756" y="111"/>
                  </a:lnTo>
                  <a:lnTo>
                    <a:pt x="757" y="111"/>
                  </a:lnTo>
                  <a:lnTo>
                    <a:pt x="758" y="111"/>
                  </a:lnTo>
                  <a:lnTo>
                    <a:pt x="759" y="111"/>
                  </a:lnTo>
                  <a:lnTo>
                    <a:pt x="760" y="111"/>
                  </a:lnTo>
                  <a:lnTo>
                    <a:pt x="761" y="111"/>
                  </a:lnTo>
                  <a:lnTo>
                    <a:pt x="762" y="111"/>
                  </a:lnTo>
                  <a:lnTo>
                    <a:pt x="763" y="111"/>
                  </a:lnTo>
                  <a:lnTo>
                    <a:pt x="764" y="111"/>
                  </a:lnTo>
                  <a:lnTo>
                    <a:pt x="765" y="111"/>
                  </a:lnTo>
                  <a:lnTo>
                    <a:pt x="766" y="111"/>
                  </a:lnTo>
                  <a:lnTo>
                    <a:pt x="767" y="111"/>
                  </a:lnTo>
                  <a:lnTo>
                    <a:pt x="768" y="111"/>
                  </a:lnTo>
                  <a:lnTo>
                    <a:pt x="769" y="111"/>
                  </a:lnTo>
                  <a:lnTo>
                    <a:pt x="770" y="111"/>
                  </a:lnTo>
                  <a:lnTo>
                    <a:pt x="771" y="111"/>
                  </a:lnTo>
                  <a:lnTo>
                    <a:pt x="772" y="111"/>
                  </a:lnTo>
                  <a:lnTo>
                    <a:pt x="773" y="111"/>
                  </a:lnTo>
                  <a:lnTo>
                    <a:pt x="774" y="111"/>
                  </a:lnTo>
                  <a:lnTo>
                    <a:pt x="775" y="111"/>
                  </a:lnTo>
                  <a:lnTo>
                    <a:pt x="776" y="111"/>
                  </a:lnTo>
                  <a:lnTo>
                    <a:pt x="777" y="111"/>
                  </a:lnTo>
                  <a:lnTo>
                    <a:pt x="778" y="111"/>
                  </a:lnTo>
                  <a:lnTo>
                    <a:pt x="779" y="111"/>
                  </a:lnTo>
                  <a:lnTo>
                    <a:pt x="780" y="111"/>
                  </a:lnTo>
                  <a:lnTo>
                    <a:pt x="781" y="111"/>
                  </a:lnTo>
                  <a:lnTo>
                    <a:pt x="782" y="111"/>
                  </a:lnTo>
                  <a:lnTo>
                    <a:pt x="783" y="111"/>
                  </a:lnTo>
                  <a:lnTo>
                    <a:pt x="784" y="111"/>
                  </a:lnTo>
                  <a:lnTo>
                    <a:pt x="785" y="111"/>
                  </a:lnTo>
                  <a:lnTo>
                    <a:pt x="787" y="111"/>
                  </a:lnTo>
                  <a:lnTo>
                    <a:pt x="788" y="111"/>
                  </a:lnTo>
                  <a:lnTo>
                    <a:pt x="789" y="111"/>
                  </a:lnTo>
                  <a:lnTo>
                    <a:pt x="791" y="111"/>
                  </a:lnTo>
                  <a:lnTo>
                    <a:pt x="792" y="111"/>
                  </a:lnTo>
                  <a:lnTo>
                    <a:pt x="793" y="111"/>
                  </a:lnTo>
                  <a:lnTo>
                    <a:pt x="794" y="111"/>
                  </a:lnTo>
                  <a:lnTo>
                    <a:pt x="795" y="111"/>
                  </a:lnTo>
                  <a:lnTo>
                    <a:pt x="797" y="111"/>
                  </a:lnTo>
                  <a:lnTo>
                    <a:pt x="798" y="111"/>
                  </a:lnTo>
                  <a:lnTo>
                    <a:pt x="799" y="111"/>
                  </a:lnTo>
                  <a:lnTo>
                    <a:pt x="800" y="111"/>
                  </a:lnTo>
                  <a:lnTo>
                    <a:pt x="801" y="111"/>
                  </a:lnTo>
                  <a:lnTo>
                    <a:pt x="802" y="111"/>
                  </a:lnTo>
                  <a:lnTo>
                    <a:pt x="803" y="111"/>
                  </a:lnTo>
                  <a:lnTo>
                    <a:pt x="804" y="111"/>
                  </a:lnTo>
                  <a:lnTo>
                    <a:pt x="805" y="111"/>
                  </a:lnTo>
                  <a:lnTo>
                    <a:pt x="807" y="111"/>
                  </a:lnTo>
                  <a:lnTo>
                    <a:pt x="808" y="111"/>
                  </a:lnTo>
                  <a:lnTo>
                    <a:pt x="809" y="111"/>
                  </a:lnTo>
                  <a:lnTo>
                    <a:pt x="810" y="111"/>
                  </a:lnTo>
                  <a:lnTo>
                    <a:pt x="811" y="111"/>
                  </a:lnTo>
                  <a:lnTo>
                    <a:pt x="812" y="111"/>
                  </a:lnTo>
                  <a:lnTo>
                    <a:pt x="813" y="111"/>
                  </a:lnTo>
                  <a:lnTo>
                    <a:pt x="813" y="73"/>
                  </a:lnTo>
                  <a:lnTo>
                    <a:pt x="814" y="73"/>
                  </a:lnTo>
                  <a:lnTo>
                    <a:pt x="815" y="73"/>
                  </a:lnTo>
                  <a:lnTo>
                    <a:pt x="816" y="73"/>
                  </a:lnTo>
                  <a:lnTo>
                    <a:pt x="817" y="73"/>
                  </a:lnTo>
                  <a:lnTo>
                    <a:pt x="818" y="73"/>
                  </a:lnTo>
                  <a:lnTo>
                    <a:pt x="819" y="73"/>
                  </a:lnTo>
                  <a:lnTo>
                    <a:pt x="820" y="73"/>
                  </a:lnTo>
                  <a:lnTo>
                    <a:pt x="821" y="73"/>
                  </a:lnTo>
                  <a:lnTo>
                    <a:pt x="823" y="73"/>
                  </a:lnTo>
                  <a:lnTo>
                    <a:pt x="824" y="73"/>
                  </a:lnTo>
                  <a:lnTo>
                    <a:pt x="826" y="73"/>
                  </a:lnTo>
                  <a:lnTo>
                    <a:pt x="827" y="73"/>
                  </a:lnTo>
                  <a:lnTo>
                    <a:pt x="828" y="73"/>
                  </a:lnTo>
                  <a:lnTo>
                    <a:pt x="829" y="73"/>
                  </a:lnTo>
                  <a:lnTo>
                    <a:pt x="830" y="73"/>
                  </a:lnTo>
                  <a:lnTo>
                    <a:pt x="831" y="73"/>
                  </a:lnTo>
                  <a:lnTo>
                    <a:pt x="832" y="73"/>
                  </a:lnTo>
                  <a:lnTo>
                    <a:pt x="833" y="73"/>
                  </a:lnTo>
                  <a:lnTo>
                    <a:pt x="834" y="73"/>
                  </a:lnTo>
                  <a:lnTo>
                    <a:pt x="836" y="73"/>
                  </a:lnTo>
                  <a:lnTo>
                    <a:pt x="837" y="73"/>
                  </a:lnTo>
                  <a:lnTo>
                    <a:pt x="838" y="73"/>
                  </a:lnTo>
                  <a:lnTo>
                    <a:pt x="839" y="73"/>
                  </a:lnTo>
                  <a:lnTo>
                    <a:pt x="840" y="73"/>
                  </a:lnTo>
                  <a:lnTo>
                    <a:pt x="843" y="73"/>
                  </a:lnTo>
                  <a:lnTo>
                    <a:pt x="845" y="73"/>
                  </a:lnTo>
                  <a:lnTo>
                    <a:pt x="847" y="73"/>
                  </a:lnTo>
                  <a:lnTo>
                    <a:pt x="849" y="73"/>
                  </a:lnTo>
                  <a:lnTo>
                    <a:pt x="850" y="73"/>
                  </a:lnTo>
                  <a:lnTo>
                    <a:pt x="851" y="73"/>
                  </a:lnTo>
                  <a:lnTo>
                    <a:pt x="852" y="73"/>
                  </a:lnTo>
                  <a:lnTo>
                    <a:pt x="854" y="73"/>
                  </a:lnTo>
                  <a:lnTo>
                    <a:pt x="855" y="73"/>
                  </a:lnTo>
                  <a:lnTo>
                    <a:pt x="857" y="73"/>
                  </a:lnTo>
                  <a:lnTo>
                    <a:pt x="858" y="73"/>
                  </a:lnTo>
                  <a:lnTo>
                    <a:pt x="859" y="73"/>
                  </a:lnTo>
                  <a:lnTo>
                    <a:pt x="860" y="73"/>
                  </a:lnTo>
                  <a:lnTo>
                    <a:pt x="860" y="30"/>
                  </a:lnTo>
                  <a:lnTo>
                    <a:pt x="861" y="30"/>
                  </a:lnTo>
                  <a:lnTo>
                    <a:pt x="862" y="30"/>
                  </a:lnTo>
                  <a:lnTo>
                    <a:pt x="864" y="30"/>
                  </a:lnTo>
                  <a:lnTo>
                    <a:pt x="866" y="30"/>
                  </a:lnTo>
                  <a:lnTo>
                    <a:pt x="867" y="30"/>
                  </a:lnTo>
                  <a:lnTo>
                    <a:pt x="871" y="30"/>
                  </a:lnTo>
                  <a:lnTo>
                    <a:pt x="873" y="30"/>
                  </a:lnTo>
                  <a:lnTo>
                    <a:pt x="874" y="30"/>
                  </a:lnTo>
                  <a:lnTo>
                    <a:pt x="877" y="30"/>
                  </a:lnTo>
                  <a:lnTo>
                    <a:pt x="878" y="30"/>
                  </a:lnTo>
                  <a:lnTo>
                    <a:pt x="879" y="30"/>
                  </a:lnTo>
                  <a:lnTo>
                    <a:pt x="880" y="30"/>
                  </a:lnTo>
                  <a:lnTo>
                    <a:pt x="882" y="30"/>
                  </a:lnTo>
                  <a:lnTo>
                    <a:pt x="883" y="30"/>
                  </a:lnTo>
                  <a:lnTo>
                    <a:pt x="884" y="30"/>
                  </a:lnTo>
                  <a:lnTo>
                    <a:pt x="885" y="30"/>
                  </a:lnTo>
                  <a:lnTo>
                    <a:pt x="886" y="30"/>
                  </a:lnTo>
                  <a:lnTo>
                    <a:pt x="887" y="30"/>
                  </a:lnTo>
                  <a:lnTo>
                    <a:pt x="888" y="30"/>
                  </a:lnTo>
                  <a:lnTo>
                    <a:pt x="889" y="30"/>
                  </a:lnTo>
                  <a:lnTo>
                    <a:pt x="890" y="30"/>
                  </a:lnTo>
                  <a:lnTo>
                    <a:pt x="891" y="30"/>
                  </a:lnTo>
                  <a:lnTo>
                    <a:pt x="892" y="30"/>
                  </a:lnTo>
                  <a:lnTo>
                    <a:pt x="893" y="30"/>
                  </a:lnTo>
                  <a:lnTo>
                    <a:pt x="894" y="30"/>
                  </a:lnTo>
                  <a:lnTo>
                    <a:pt x="895" y="30"/>
                  </a:lnTo>
                  <a:lnTo>
                    <a:pt x="896" y="30"/>
                  </a:lnTo>
                  <a:lnTo>
                    <a:pt x="897" y="30"/>
                  </a:lnTo>
                  <a:lnTo>
                    <a:pt x="898" y="30"/>
                  </a:lnTo>
                  <a:lnTo>
                    <a:pt x="899" y="30"/>
                  </a:lnTo>
                  <a:lnTo>
                    <a:pt x="900" y="30"/>
                  </a:lnTo>
                  <a:lnTo>
                    <a:pt x="901" y="30"/>
                  </a:lnTo>
                  <a:lnTo>
                    <a:pt x="902" y="30"/>
                  </a:lnTo>
                  <a:lnTo>
                    <a:pt x="903" y="30"/>
                  </a:lnTo>
                  <a:lnTo>
                    <a:pt x="904" y="30"/>
                  </a:lnTo>
                  <a:lnTo>
                    <a:pt x="905" y="30"/>
                  </a:lnTo>
                  <a:lnTo>
                    <a:pt x="906" y="30"/>
                  </a:lnTo>
                  <a:lnTo>
                    <a:pt x="907" y="30"/>
                  </a:lnTo>
                  <a:lnTo>
                    <a:pt x="908" y="30"/>
                  </a:lnTo>
                  <a:lnTo>
                    <a:pt x="909" y="30"/>
                  </a:lnTo>
                  <a:lnTo>
                    <a:pt x="910" y="30"/>
                  </a:lnTo>
                  <a:lnTo>
                    <a:pt x="911" y="30"/>
                  </a:lnTo>
                  <a:lnTo>
                    <a:pt x="912" y="30"/>
                  </a:lnTo>
                  <a:lnTo>
                    <a:pt x="913" y="30"/>
                  </a:lnTo>
                  <a:lnTo>
                    <a:pt x="914" y="30"/>
                  </a:lnTo>
                  <a:lnTo>
                    <a:pt x="915" y="30"/>
                  </a:lnTo>
                  <a:lnTo>
                    <a:pt x="916" y="30"/>
                  </a:lnTo>
                  <a:lnTo>
                    <a:pt x="917" y="30"/>
                  </a:lnTo>
                  <a:lnTo>
                    <a:pt x="918" y="30"/>
                  </a:lnTo>
                  <a:lnTo>
                    <a:pt x="919" y="30"/>
                  </a:lnTo>
                  <a:lnTo>
                    <a:pt x="920" y="30"/>
                  </a:lnTo>
                  <a:lnTo>
                    <a:pt x="921" y="30"/>
                  </a:lnTo>
                  <a:lnTo>
                    <a:pt x="922" y="30"/>
                  </a:lnTo>
                  <a:lnTo>
                    <a:pt x="923" y="30"/>
                  </a:lnTo>
                  <a:lnTo>
                    <a:pt x="924" y="30"/>
                  </a:lnTo>
                  <a:lnTo>
                    <a:pt x="925" y="30"/>
                  </a:lnTo>
                  <a:lnTo>
                    <a:pt x="926" y="30"/>
                  </a:lnTo>
                  <a:lnTo>
                    <a:pt x="927" y="30"/>
                  </a:lnTo>
                  <a:lnTo>
                    <a:pt x="929" y="30"/>
                  </a:lnTo>
                  <a:lnTo>
                    <a:pt x="930" y="30"/>
                  </a:lnTo>
                  <a:lnTo>
                    <a:pt x="931" y="30"/>
                  </a:lnTo>
                  <a:lnTo>
                    <a:pt x="932" y="30"/>
                  </a:lnTo>
                  <a:lnTo>
                    <a:pt x="933" y="30"/>
                  </a:lnTo>
                  <a:lnTo>
                    <a:pt x="934" y="30"/>
                  </a:lnTo>
                  <a:lnTo>
                    <a:pt x="935" y="30"/>
                  </a:lnTo>
                  <a:lnTo>
                    <a:pt x="936" y="30"/>
                  </a:lnTo>
                  <a:lnTo>
                    <a:pt x="937" y="30"/>
                  </a:lnTo>
                  <a:lnTo>
                    <a:pt x="938" y="30"/>
                  </a:lnTo>
                  <a:lnTo>
                    <a:pt x="939" y="30"/>
                  </a:lnTo>
                  <a:lnTo>
                    <a:pt x="940" y="30"/>
                  </a:lnTo>
                  <a:lnTo>
                    <a:pt x="941" y="30"/>
                  </a:lnTo>
                  <a:lnTo>
                    <a:pt x="942" y="30"/>
                  </a:lnTo>
                  <a:lnTo>
                    <a:pt x="943" y="30"/>
                  </a:lnTo>
                  <a:lnTo>
                    <a:pt x="944" y="30"/>
                  </a:lnTo>
                  <a:lnTo>
                    <a:pt x="945" y="30"/>
                  </a:lnTo>
                  <a:lnTo>
                    <a:pt x="946" y="30"/>
                  </a:lnTo>
                  <a:lnTo>
                    <a:pt x="947" y="30"/>
                  </a:lnTo>
                  <a:lnTo>
                    <a:pt x="948" y="30"/>
                  </a:lnTo>
                  <a:lnTo>
                    <a:pt x="949" y="30"/>
                  </a:lnTo>
                  <a:lnTo>
                    <a:pt x="950" y="30"/>
                  </a:lnTo>
                  <a:lnTo>
                    <a:pt x="951" y="30"/>
                  </a:lnTo>
                  <a:lnTo>
                    <a:pt x="952" y="30"/>
                  </a:lnTo>
                  <a:lnTo>
                    <a:pt x="953" y="30"/>
                  </a:lnTo>
                  <a:lnTo>
                    <a:pt x="953" y="22"/>
                  </a:lnTo>
                  <a:lnTo>
                    <a:pt x="954" y="22"/>
                  </a:lnTo>
                  <a:lnTo>
                    <a:pt x="955" y="22"/>
                  </a:lnTo>
                  <a:lnTo>
                    <a:pt x="956" y="22"/>
                  </a:lnTo>
                  <a:lnTo>
                    <a:pt x="957" y="22"/>
                  </a:lnTo>
                  <a:lnTo>
                    <a:pt x="958" y="22"/>
                  </a:lnTo>
                  <a:lnTo>
                    <a:pt x="959" y="22"/>
                  </a:lnTo>
                  <a:lnTo>
                    <a:pt x="960" y="22"/>
                  </a:lnTo>
                  <a:lnTo>
                    <a:pt x="961" y="22"/>
                  </a:lnTo>
                  <a:lnTo>
                    <a:pt x="962" y="22"/>
                  </a:lnTo>
                  <a:lnTo>
                    <a:pt x="963" y="22"/>
                  </a:lnTo>
                  <a:lnTo>
                    <a:pt x="964" y="22"/>
                  </a:lnTo>
                  <a:lnTo>
                    <a:pt x="965" y="22"/>
                  </a:lnTo>
                  <a:lnTo>
                    <a:pt x="966" y="22"/>
                  </a:lnTo>
                  <a:lnTo>
                    <a:pt x="967" y="22"/>
                  </a:lnTo>
                  <a:lnTo>
                    <a:pt x="968" y="22"/>
                  </a:lnTo>
                  <a:lnTo>
                    <a:pt x="969" y="22"/>
                  </a:lnTo>
                  <a:lnTo>
                    <a:pt x="972" y="22"/>
                  </a:lnTo>
                  <a:lnTo>
                    <a:pt x="974" y="22"/>
                  </a:lnTo>
                  <a:lnTo>
                    <a:pt x="975" y="22"/>
                  </a:lnTo>
                  <a:lnTo>
                    <a:pt x="976" y="22"/>
                  </a:lnTo>
                  <a:lnTo>
                    <a:pt x="977" y="22"/>
                  </a:lnTo>
                  <a:lnTo>
                    <a:pt x="978" y="22"/>
                  </a:lnTo>
                  <a:lnTo>
                    <a:pt x="979" y="22"/>
                  </a:lnTo>
                  <a:lnTo>
                    <a:pt x="980" y="22"/>
                  </a:lnTo>
                  <a:lnTo>
                    <a:pt x="981" y="22"/>
                  </a:lnTo>
                  <a:lnTo>
                    <a:pt x="982" y="22"/>
                  </a:lnTo>
                  <a:lnTo>
                    <a:pt x="984" y="22"/>
                  </a:lnTo>
                  <a:lnTo>
                    <a:pt x="985" y="22"/>
                  </a:lnTo>
                  <a:lnTo>
                    <a:pt x="986" y="22"/>
                  </a:lnTo>
                  <a:lnTo>
                    <a:pt x="988" y="22"/>
                  </a:lnTo>
                  <a:lnTo>
                    <a:pt x="989" y="22"/>
                  </a:lnTo>
                  <a:lnTo>
                    <a:pt x="990" y="22"/>
                  </a:lnTo>
                  <a:lnTo>
                    <a:pt x="991" y="22"/>
                  </a:lnTo>
                  <a:lnTo>
                    <a:pt x="992" y="22"/>
                  </a:lnTo>
                  <a:lnTo>
                    <a:pt x="993" y="22"/>
                  </a:lnTo>
                  <a:lnTo>
                    <a:pt x="994" y="22"/>
                  </a:lnTo>
                  <a:lnTo>
                    <a:pt x="995" y="22"/>
                  </a:lnTo>
                  <a:lnTo>
                    <a:pt x="996" y="22"/>
                  </a:lnTo>
                  <a:lnTo>
                    <a:pt x="998" y="22"/>
                  </a:lnTo>
                  <a:lnTo>
                    <a:pt x="999" y="22"/>
                  </a:lnTo>
                  <a:lnTo>
                    <a:pt x="1000" y="22"/>
                  </a:lnTo>
                  <a:lnTo>
                    <a:pt x="1001" y="22"/>
                  </a:lnTo>
                  <a:lnTo>
                    <a:pt x="1002" y="22"/>
                  </a:lnTo>
                  <a:lnTo>
                    <a:pt x="1004" y="22"/>
                  </a:lnTo>
                  <a:lnTo>
                    <a:pt x="1005" y="22"/>
                  </a:lnTo>
                  <a:lnTo>
                    <a:pt x="1006" y="22"/>
                  </a:lnTo>
                  <a:lnTo>
                    <a:pt x="1009" y="22"/>
                  </a:lnTo>
                  <a:lnTo>
                    <a:pt x="1010" y="22"/>
                  </a:lnTo>
                  <a:lnTo>
                    <a:pt x="1012" y="22"/>
                  </a:lnTo>
                  <a:lnTo>
                    <a:pt x="1013" y="22"/>
                  </a:lnTo>
                  <a:lnTo>
                    <a:pt x="1015" y="22"/>
                  </a:lnTo>
                  <a:lnTo>
                    <a:pt x="1016" y="22"/>
                  </a:lnTo>
                  <a:lnTo>
                    <a:pt x="1017" y="22"/>
                  </a:lnTo>
                  <a:lnTo>
                    <a:pt x="1018" y="22"/>
                  </a:lnTo>
                  <a:lnTo>
                    <a:pt x="1022" y="22"/>
                  </a:lnTo>
                  <a:lnTo>
                    <a:pt x="1023" y="22"/>
                  </a:lnTo>
                  <a:lnTo>
                    <a:pt x="1024" y="22"/>
                  </a:lnTo>
                  <a:lnTo>
                    <a:pt x="1026" y="22"/>
                  </a:lnTo>
                  <a:lnTo>
                    <a:pt x="1028" y="22"/>
                  </a:lnTo>
                  <a:lnTo>
                    <a:pt x="1031" y="22"/>
                  </a:lnTo>
                  <a:lnTo>
                    <a:pt x="1032" y="22"/>
                  </a:lnTo>
                  <a:lnTo>
                    <a:pt x="1033" y="22"/>
                  </a:lnTo>
                  <a:lnTo>
                    <a:pt x="1034" y="22"/>
                  </a:lnTo>
                  <a:lnTo>
                    <a:pt x="1035" y="22"/>
                  </a:lnTo>
                  <a:lnTo>
                    <a:pt x="1039" y="22"/>
                  </a:lnTo>
                  <a:lnTo>
                    <a:pt x="1040" y="22"/>
                  </a:lnTo>
                  <a:lnTo>
                    <a:pt x="1042" y="22"/>
                  </a:lnTo>
                  <a:lnTo>
                    <a:pt x="1043" y="22"/>
                  </a:lnTo>
                  <a:lnTo>
                    <a:pt x="1044" y="22"/>
                  </a:lnTo>
                  <a:lnTo>
                    <a:pt x="1050" y="22"/>
                  </a:lnTo>
                  <a:lnTo>
                    <a:pt x="1051" y="22"/>
                  </a:lnTo>
                  <a:lnTo>
                    <a:pt x="1057" y="22"/>
                  </a:lnTo>
                  <a:lnTo>
                    <a:pt x="1058" y="22"/>
                  </a:lnTo>
                  <a:lnTo>
                    <a:pt x="1059" y="22"/>
                  </a:lnTo>
                  <a:lnTo>
                    <a:pt x="1060" y="22"/>
                  </a:lnTo>
                  <a:lnTo>
                    <a:pt x="1062" y="22"/>
                  </a:lnTo>
                  <a:lnTo>
                    <a:pt x="1065" y="22"/>
                  </a:lnTo>
                  <a:lnTo>
                    <a:pt x="1067" y="22"/>
                  </a:lnTo>
                  <a:lnTo>
                    <a:pt x="1070" y="22"/>
                  </a:lnTo>
                  <a:lnTo>
                    <a:pt x="1071" y="22"/>
                  </a:lnTo>
                  <a:lnTo>
                    <a:pt x="1074" y="22"/>
                  </a:lnTo>
                  <a:lnTo>
                    <a:pt x="1075" y="22"/>
                  </a:lnTo>
                  <a:lnTo>
                    <a:pt x="1076" y="22"/>
                  </a:lnTo>
                  <a:lnTo>
                    <a:pt x="1077" y="22"/>
                  </a:lnTo>
                  <a:lnTo>
                    <a:pt x="1079" y="22"/>
                  </a:lnTo>
                  <a:lnTo>
                    <a:pt x="1081" y="22"/>
                  </a:lnTo>
                  <a:lnTo>
                    <a:pt x="1083" y="22"/>
                  </a:lnTo>
                  <a:lnTo>
                    <a:pt x="1084" y="22"/>
                  </a:lnTo>
                  <a:lnTo>
                    <a:pt x="1086" y="22"/>
                  </a:lnTo>
                  <a:lnTo>
                    <a:pt x="1087" y="22"/>
                  </a:lnTo>
                  <a:lnTo>
                    <a:pt x="1093" y="22"/>
                  </a:lnTo>
                  <a:lnTo>
                    <a:pt x="1094" y="22"/>
                  </a:lnTo>
                  <a:lnTo>
                    <a:pt x="1095" y="22"/>
                  </a:lnTo>
                  <a:lnTo>
                    <a:pt x="1096" y="22"/>
                  </a:lnTo>
                  <a:lnTo>
                    <a:pt x="1097" y="22"/>
                  </a:lnTo>
                  <a:lnTo>
                    <a:pt x="1098" y="22"/>
                  </a:lnTo>
                  <a:lnTo>
                    <a:pt x="1100" y="22"/>
                  </a:lnTo>
                  <a:lnTo>
                    <a:pt x="1104" y="22"/>
                  </a:lnTo>
                  <a:lnTo>
                    <a:pt x="1106" y="22"/>
                  </a:lnTo>
                  <a:lnTo>
                    <a:pt x="1107" y="22"/>
                  </a:lnTo>
                  <a:lnTo>
                    <a:pt x="1108" y="22"/>
                  </a:lnTo>
                  <a:lnTo>
                    <a:pt x="1111" y="22"/>
                  </a:lnTo>
                  <a:lnTo>
                    <a:pt x="1112" y="22"/>
                  </a:lnTo>
                  <a:lnTo>
                    <a:pt x="1114" y="22"/>
                  </a:lnTo>
                  <a:lnTo>
                    <a:pt x="1117" y="22"/>
                  </a:lnTo>
                  <a:lnTo>
                    <a:pt x="1118" y="22"/>
                  </a:lnTo>
                  <a:lnTo>
                    <a:pt x="1120" y="22"/>
                  </a:lnTo>
                  <a:lnTo>
                    <a:pt x="1121" y="22"/>
                  </a:lnTo>
                  <a:lnTo>
                    <a:pt x="1124" y="22"/>
                  </a:lnTo>
                  <a:lnTo>
                    <a:pt x="1126" y="22"/>
                  </a:lnTo>
                  <a:lnTo>
                    <a:pt x="1127" y="22"/>
                  </a:lnTo>
                  <a:lnTo>
                    <a:pt x="1130" y="22"/>
                  </a:lnTo>
                  <a:lnTo>
                    <a:pt x="1131" y="22"/>
                  </a:lnTo>
                  <a:lnTo>
                    <a:pt x="1132" y="22"/>
                  </a:lnTo>
                  <a:lnTo>
                    <a:pt x="1135" y="22"/>
                  </a:lnTo>
                  <a:lnTo>
                    <a:pt x="1136" y="22"/>
                  </a:lnTo>
                  <a:lnTo>
                    <a:pt x="1137" y="22"/>
                  </a:lnTo>
                  <a:lnTo>
                    <a:pt x="1138" y="22"/>
                  </a:lnTo>
                  <a:lnTo>
                    <a:pt x="1139" y="22"/>
                  </a:lnTo>
                  <a:lnTo>
                    <a:pt x="1140" y="22"/>
                  </a:lnTo>
                  <a:lnTo>
                    <a:pt x="1141" y="22"/>
                  </a:lnTo>
                  <a:lnTo>
                    <a:pt x="1142" y="22"/>
                  </a:lnTo>
                  <a:lnTo>
                    <a:pt x="1143" y="22"/>
                  </a:lnTo>
                  <a:lnTo>
                    <a:pt x="1147" y="22"/>
                  </a:lnTo>
                  <a:lnTo>
                    <a:pt x="1149" y="22"/>
                  </a:lnTo>
                  <a:lnTo>
                    <a:pt x="1151" y="22"/>
                  </a:lnTo>
                  <a:lnTo>
                    <a:pt x="1152" y="22"/>
                  </a:lnTo>
                  <a:lnTo>
                    <a:pt x="1157" y="22"/>
                  </a:lnTo>
                  <a:lnTo>
                    <a:pt x="1157" y="0"/>
                  </a:lnTo>
                  <a:lnTo>
                    <a:pt x="1159" y="0"/>
                  </a:lnTo>
                  <a:lnTo>
                    <a:pt x="1160" y="0"/>
                  </a:lnTo>
                  <a:lnTo>
                    <a:pt x="1161" y="0"/>
                  </a:lnTo>
                  <a:lnTo>
                    <a:pt x="1164" y="0"/>
                  </a:lnTo>
                  <a:lnTo>
                    <a:pt x="1165" y="0"/>
                  </a:lnTo>
                  <a:lnTo>
                    <a:pt x="1168" y="0"/>
                  </a:lnTo>
                  <a:lnTo>
                    <a:pt x="1169" y="0"/>
                  </a:lnTo>
                  <a:lnTo>
                    <a:pt x="1170" y="0"/>
                  </a:lnTo>
                  <a:lnTo>
                    <a:pt x="1172" y="0"/>
                  </a:lnTo>
                  <a:lnTo>
                    <a:pt x="1173" y="0"/>
                  </a:lnTo>
                  <a:lnTo>
                    <a:pt x="1174" y="0"/>
                  </a:lnTo>
                  <a:lnTo>
                    <a:pt x="1176" y="0"/>
                  </a:lnTo>
                  <a:lnTo>
                    <a:pt x="1178" y="0"/>
                  </a:lnTo>
                  <a:lnTo>
                    <a:pt x="1179" y="0"/>
                  </a:lnTo>
                  <a:lnTo>
                    <a:pt x="1180" y="0"/>
                  </a:lnTo>
                  <a:lnTo>
                    <a:pt x="1181" y="0"/>
                  </a:lnTo>
                  <a:lnTo>
                    <a:pt x="1182" y="0"/>
                  </a:lnTo>
                  <a:lnTo>
                    <a:pt x="1183" y="0"/>
                  </a:lnTo>
                  <a:lnTo>
                    <a:pt x="1184" y="0"/>
                  </a:lnTo>
                  <a:lnTo>
                    <a:pt x="1186" y="0"/>
                  </a:lnTo>
                  <a:lnTo>
                    <a:pt x="1188" y="0"/>
                  </a:lnTo>
                  <a:lnTo>
                    <a:pt x="1189" y="0"/>
                  </a:lnTo>
                  <a:lnTo>
                    <a:pt x="1190" y="0"/>
                  </a:lnTo>
                  <a:lnTo>
                    <a:pt x="1191" y="0"/>
                  </a:lnTo>
                  <a:lnTo>
                    <a:pt x="1192" y="0"/>
                  </a:lnTo>
                  <a:lnTo>
                    <a:pt x="1194" y="0"/>
                  </a:lnTo>
                  <a:lnTo>
                    <a:pt x="1195" y="0"/>
                  </a:lnTo>
                  <a:lnTo>
                    <a:pt x="1196" y="0"/>
                  </a:lnTo>
                  <a:lnTo>
                    <a:pt x="1197" y="0"/>
                  </a:lnTo>
                  <a:lnTo>
                    <a:pt x="1199" y="0"/>
                  </a:lnTo>
                  <a:lnTo>
                    <a:pt x="1203" y="0"/>
                  </a:lnTo>
                  <a:lnTo>
                    <a:pt x="1204" y="0"/>
                  </a:lnTo>
                  <a:lnTo>
                    <a:pt x="1205" y="0"/>
                  </a:lnTo>
                  <a:lnTo>
                    <a:pt x="1206" y="0"/>
                  </a:lnTo>
                  <a:lnTo>
                    <a:pt x="1209" y="0"/>
                  </a:lnTo>
                  <a:lnTo>
                    <a:pt x="1210" y="0"/>
                  </a:lnTo>
                  <a:lnTo>
                    <a:pt x="1211" y="0"/>
                  </a:lnTo>
                  <a:lnTo>
                    <a:pt x="1212" y="0"/>
                  </a:lnTo>
                  <a:lnTo>
                    <a:pt x="1213" y="0"/>
                  </a:lnTo>
                  <a:lnTo>
                    <a:pt x="1215" y="0"/>
                  </a:lnTo>
                  <a:lnTo>
                    <a:pt x="1216" y="0"/>
                  </a:lnTo>
                  <a:lnTo>
                    <a:pt x="1217" y="0"/>
                  </a:lnTo>
                  <a:lnTo>
                    <a:pt x="1218" y="0"/>
                  </a:lnTo>
                  <a:lnTo>
                    <a:pt x="1219" y="0"/>
                  </a:lnTo>
                  <a:lnTo>
                    <a:pt x="1220" y="0"/>
                  </a:lnTo>
                  <a:lnTo>
                    <a:pt x="1222" y="0"/>
                  </a:lnTo>
                  <a:lnTo>
                    <a:pt x="1223" y="0"/>
                  </a:lnTo>
                  <a:lnTo>
                    <a:pt x="1224" y="0"/>
                  </a:lnTo>
                  <a:lnTo>
                    <a:pt x="1226" y="0"/>
                  </a:lnTo>
                  <a:lnTo>
                    <a:pt x="1227" y="0"/>
                  </a:lnTo>
                  <a:lnTo>
                    <a:pt x="1229" y="0"/>
                  </a:lnTo>
                  <a:lnTo>
                    <a:pt x="1234" y="0"/>
                  </a:lnTo>
                  <a:lnTo>
                    <a:pt x="1235" y="0"/>
                  </a:lnTo>
                  <a:lnTo>
                    <a:pt x="1238" y="0"/>
                  </a:lnTo>
                  <a:lnTo>
                    <a:pt x="1242" y="0"/>
                  </a:lnTo>
                  <a:lnTo>
                    <a:pt x="1245" y="0"/>
                  </a:lnTo>
                  <a:lnTo>
                    <a:pt x="1246" y="0"/>
                  </a:lnTo>
                  <a:lnTo>
                    <a:pt x="1249" y="0"/>
                  </a:lnTo>
                  <a:lnTo>
                    <a:pt x="1250" y="0"/>
                  </a:lnTo>
                  <a:lnTo>
                    <a:pt x="1251" y="0"/>
                  </a:lnTo>
                  <a:lnTo>
                    <a:pt x="1259" y="0"/>
                  </a:lnTo>
                  <a:lnTo>
                    <a:pt x="1260" y="0"/>
                  </a:lnTo>
                  <a:lnTo>
                    <a:pt x="1261" y="0"/>
                  </a:lnTo>
                  <a:lnTo>
                    <a:pt x="1262" y="0"/>
                  </a:lnTo>
                  <a:lnTo>
                    <a:pt x="1265" y="0"/>
                  </a:lnTo>
                  <a:lnTo>
                    <a:pt x="1267" y="0"/>
                  </a:lnTo>
                  <a:lnTo>
                    <a:pt x="1268" y="0"/>
                  </a:lnTo>
                  <a:lnTo>
                    <a:pt x="1269" y="0"/>
                  </a:lnTo>
                  <a:lnTo>
                    <a:pt x="1270" y="0"/>
                  </a:lnTo>
                  <a:lnTo>
                    <a:pt x="1271" y="0"/>
                  </a:lnTo>
                  <a:lnTo>
                    <a:pt x="1272" y="0"/>
                  </a:lnTo>
                  <a:lnTo>
                    <a:pt x="1274" y="0"/>
                  </a:lnTo>
                  <a:lnTo>
                    <a:pt x="1275" y="0"/>
                  </a:lnTo>
                  <a:lnTo>
                    <a:pt x="1276" y="0"/>
                  </a:lnTo>
                  <a:lnTo>
                    <a:pt x="1278" y="0"/>
                  </a:lnTo>
                  <a:lnTo>
                    <a:pt x="1279" y="0"/>
                  </a:lnTo>
                  <a:lnTo>
                    <a:pt x="1282" y="0"/>
                  </a:lnTo>
                  <a:lnTo>
                    <a:pt x="1283" y="0"/>
                  </a:lnTo>
                  <a:lnTo>
                    <a:pt x="1284" y="0"/>
                  </a:lnTo>
                  <a:lnTo>
                    <a:pt x="1285" y="0"/>
                  </a:lnTo>
                  <a:lnTo>
                    <a:pt x="1288" y="0"/>
                  </a:lnTo>
                  <a:lnTo>
                    <a:pt x="1290" y="0"/>
                  </a:lnTo>
                  <a:lnTo>
                    <a:pt x="1296" y="0"/>
                  </a:lnTo>
                  <a:lnTo>
                    <a:pt x="1300" y="0"/>
                  </a:lnTo>
                  <a:lnTo>
                    <a:pt x="1301" y="0"/>
                  </a:lnTo>
                  <a:lnTo>
                    <a:pt x="1302" y="0"/>
                  </a:lnTo>
                  <a:lnTo>
                    <a:pt x="1303" y="0"/>
                  </a:lnTo>
                  <a:lnTo>
                    <a:pt x="1305" y="0"/>
                  </a:lnTo>
                  <a:lnTo>
                    <a:pt x="1306" y="0"/>
                  </a:lnTo>
                  <a:lnTo>
                    <a:pt x="1308" y="0"/>
                  </a:lnTo>
                  <a:lnTo>
                    <a:pt x="1309" y="0"/>
                  </a:lnTo>
                  <a:lnTo>
                    <a:pt x="1310" y="0"/>
                  </a:lnTo>
                  <a:lnTo>
                    <a:pt x="1311" y="0"/>
                  </a:lnTo>
                  <a:lnTo>
                    <a:pt x="1314" y="0"/>
                  </a:lnTo>
                  <a:lnTo>
                    <a:pt x="1319" y="0"/>
                  </a:lnTo>
                  <a:lnTo>
                    <a:pt x="1320" y="0"/>
                  </a:lnTo>
                  <a:lnTo>
                    <a:pt x="1322" y="0"/>
                  </a:lnTo>
                  <a:lnTo>
                    <a:pt x="1323" y="0"/>
                  </a:lnTo>
                  <a:lnTo>
                    <a:pt x="1324" y="0"/>
                  </a:lnTo>
                  <a:lnTo>
                    <a:pt x="1326" y="0"/>
                  </a:lnTo>
                  <a:lnTo>
                    <a:pt x="1327" y="0"/>
                  </a:lnTo>
                  <a:lnTo>
                    <a:pt x="1328" y="0"/>
                  </a:lnTo>
                  <a:lnTo>
                    <a:pt x="1329" y="0"/>
                  </a:lnTo>
                  <a:lnTo>
                    <a:pt x="1334" y="0"/>
                  </a:lnTo>
                  <a:lnTo>
                    <a:pt x="1336" y="0"/>
                  </a:lnTo>
                  <a:lnTo>
                    <a:pt x="1341" y="0"/>
                  </a:lnTo>
                  <a:lnTo>
                    <a:pt x="1344" y="0"/>
                  </a:lnTo>
                  <a:lnTo>
                    <a:pt x="1346" y="0"/>
                  </a:lnTo>
                  <a:lnTo>
                    <a:pt x="1349" y="0"/>
                  </a:lnTo>
                  <a:lnTo>
                    <a:pt x="1351" y="0"/>
                  </a:lnTo>
                  <a:lnTo>
                    <a:pt x="1353" y="0"/>
                  </a:lnTo>
                  <a:lnTo>
                    <a:pt x="1354" y="0"/>
                  </a:lnTo>
                  <a:lnTo>
                    <a:pt x="1359" y="0"/>
                  </a:lnTo>
                  <a:lnTo>
                    <a:pt x="1371" y="0"/>
                  </a:lnTo>
                  <a:lnTo>
                    <a:pt x="1372" y="0"/>
                  </a:lnTo>
                  <a:lnTo>
                    <a:pt x="1377" y="0"/>
                  </a:lnTo>
                  <a:lnTo>
                    <a:pt x="1378" y="0"/>
                  </a:lnTo>
                  <a:lnTo>
                    <a:pt x="1380" y="0"/>
                  </a:lnTo>
                  <a:lnTo>
                    <a:pt x="1388"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33954" name="Line 1557"/>
            <p:cNvSpPr>
              <a:spLocks noChangeShapeType="1"/>
            </p:cNvSpPr>
            <p:nvPr/>
          </p:nvSpPr>
          <p:spPr bwMode="auto">
            <a:xfrm flipV="1">
              <a:off x="1421" y="848"/>
              <a:ext cx="1" cy="24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55" name="Line 1558"/>
            <p:cNvSpPr>
              <a:spLocks noChangeShapeType="1"/>
            </p:cNvSpPr>
            <p:nvPr/>
          </p:nvSpPr>
          <p:spPr bwMode="auto">
            <a:xfrm flipH="1">
              <a:off x="1378" y="3271"/>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56" name="Rectangle 1559"/>
            <p:cNvSpPr>
              <a:spLocks noChangeArrowheads="1"/>
            </p:cNvSpPr>
            <p:nvPr/>
          </p:nvSpPr>
          <p:spPr bwMode="auto">
            <a:xfrm rot="16200000">
              <a:off x="1187" y="3204"/>
              <a:ext cx="24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33">
                  <a:solidFill>
                    <a:srgbClr val="000000"/>
                  </a:solidFill>
                </a:rPr>
                <a:t>0.00</a:t>
              </a:r>
              <a:endParaRPr lang="en-US" sz="2400"/>
            </a:p>
          </p:txBody>
        </p:sp>
        <p:sp>
          <p:nvSpPr>
            <p:cNvPr id="33957" name="Line 1560"/>
            <p:cNvSpPr>
              <a:spLocks noChangeShapeType="1"/>
            </p:cNvSpPr>
            <p:nvPr/>
          </p:nvSpPr>
          <p:spPr bwMode="auto">
            <a:xfrm flipH="1">
              <a:off x="1378" y="2680"/>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58" name="Rectangle 1561"/>
            <p:cNvSpPr>
              <a:spLocks noChangeArrowheads="1"/>
            </p:cNvSpPr>
            <p:nvPr/>
          </p:nvSpPr>
          <p:spPr bwMode="auto">
            <a:xfrm rot="16200000">
              <a:off x="1187" y="2613"/>
              <a:ext cx="24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33">
                  <a:solidFill>
                    <a:srgbClr val="000000"/>
                  </a:solidFill>
                </a:rPr>
                <a:t>0.05</a:t>
              </a:r>
              <a:endParaRPr lang="en-US" sz="2400"/>
            </a:p>
          </p:txBody>
        </p:sp>
        <p:sp>
          <p:nvSpPr>
            <p:cNvPr id="33959" name="Line 1562"/>
            <p:cNvSpPr>
              <a:spLocks noChangeShapeType="1"/>
            </p:cNvSpPr>
            <p:nvPr/>
          </p:nvSpPr>
          <p:spPr bwMode="auto">
            <a:xfrm flipH="1">
              <a:off x="1378" y="2092"/>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60" name="Rectangle 1563"/>
            <p:cNvSpPr>
              <a:spLocks noChangeArrowheads="1"/>
            </p:cNvSpPr>
            <p:nvPr/>
          </p:nvSpPr>
          <p:spPr bwMode="auto">
            <a:xfrm rot="16200000">
              <a:off x="1187" y="2025"/>
              <a:ext cx="24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33">
                  <a:solidFill>
                    <a:srgbClr val="000000"/>
                  </a:solidFill>
                </a:rPr>
                <a:t>0.10</a:t>
              </a:r>
              <a:endParaRPr lang="en-US" sz="2400"/>
            </a:p>
          </p:txBody>
        </p:sp>
        <p:sp>
          <p:nvSpPr>
            <p:cNvPr id="33961" name="Line 1564"/>
            <p:cNvSpPr>
              <a:spLocks noChangeShapeType="1"/>
            </p:cNvSpPr>
            <p:nvPr/>
          </p:nvSpPr>
          <p:spPr bwMode="auto">
            <a:xfrm flipH="1">
              <a:off x="1378" y="1504"/>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62" name="Rectangle 1565"/>
            <p:cNvSpPr>
              <a:spLocks noChangeArrowheads="1"/>
            </p:cNvSpPr>
            <p:nvPr/>
          </p:nvSpPr>
          <p:spPr bwMode="auto">
            <a:xfrm rot="16200000">
              <a:off x="1187" y="1436"/>
              <a:ext cx="24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33">
                  <a:solidFill>
                    <a:srgbClr val="000000"/>
                  </a:solidFill>
                </a:rPr>
                <a:t>0.15</a:t>
              </a:r>
              <a:endParaRPr lang="en-US" sz="2400"/>
            </a:p>
          </p:txBody>
        </p:sp>
        <p:sp>
          <p:nvSpPr>
            <p:cNvPr id="33963" name="Line 1566"/>
            <p:cNvSpPr>
              <a:spLocks noChangeShapeType="1"/>
            </p:cNvSpPr>
            <p:nvPr/>
          </p:nvSpPr>
          <p:spPr bwMode="auto">
            <a:xfrm flipH="1">
              <a:off x="1378" y="913"/>
              <a:ext cx="4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64" name="Rectangle 1567"/>
            <p:cNvSpPr>
              <a:spLocks noChangeArrowheads="1"/>
            </p:cNvSpPr>
            <p:nvPr/>
          </p:nvSpPr>
          <p:spPr bwMode="auto">
            <a:xfrm rot="16200000">
              <a:off x="1187" y="845"/>
              <a:ext cx="247"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33">
                  <a:solidFill>
                    <a:srgbClr val="000000"/>
                  </a:solidFill>
                </a:rPr>
                <a:t>0.20</a:t>
              </a:r>
              <a:endParaRPr lang="en-US" sz="2400"/>
            </a:p>
          </p:txBody>
        </p:sp>
        <p:sp>
          <p:nvSpPr>
            <p:cNvPr id="33965" name="Rectangle 1568"/>
            <p:cNvSpPr>
              <a:spLocks noChangeArrowheads="1"/>
            </p:cNvSpPr>
            <p:nvPr/>
          </p:nvSpPr>
          <p:spPr bwMode="auto">
            <a:xfrm rot="16200000">
              <a:off x="507" y="2017"/>
              <a:ext cx="136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Proportion deceased</a:t>
              </a:r>
              <a:endParaRPr lang="en-US" sz="2400"/>
            </a:p>
          </p:txBody>
        </p:sp>
        <p:sp>
          <p:nvSpPr>
            <p:cNvPr id="33966" name="Line 1569"/>
            <p:cNvSpPr>
              <a:spLocks noChangeShapeType="1"/>
            </p:cNvSpPr>
            <p:nvPr/>
          </p:nvSpPr>
          <p:spPr bwMode="auto">
            <a:xfrm>
              <a:off x="1421" y="3336"/>
              <a:ext cx="362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67" name="Line 1570"/>
            <p:cNvSpPr>
              <a:spLocks noChangeShapeType="1"/>
            </p:cNvSpPr>
            <p:nvPr/>
          </p:nvSpPr>
          <p:spPr bwMode="auto">
            <a:xfrm>
              <a:off x="1486" y="3336"/>
              <a:ext cx="1" cy="4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68" name="Rectangle 1571"/>
            <p:cNvSpPr>
              <a:spLocks noChangeArrowheads="1"/>
            </p:cNvSpPr>
            <p:nvPr/>
          </p:nvSpPr>
          <p:spPr bwMode="auto">
            <a:xfrm>
              <a:off x="1430" y="3399"/>
              <a:ext cx="5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33">
                  <a:solidFill>
                    <a:srgbClr val="000000"/>
                  </a:solidFill>
                </a:rPr>
                <a:t>0</a:t>
              </a:r>
              <a:endParaRPr lang="en-US" sz="2400"/>
            </a:p>
          </p:txBody>
        </p:sp>
        <p:sp>
          <p:nvSpPr>
            <p:cNvPr id="33969" name="Line 1572"/>
            <p:cNvSpPr>
              <a:spLocks noChangeShapeType="1"/>
            </p:cNvSpPr>
            <p:nvPr/>
          </p:nvSpPr>
          <p:spPr bwMode="auto">
            <a:xfrm>
              <a:off x="1956" y="3336"/>
              <a:ext cx="1" cy="4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70" name="Rectangle 1573"/>
            <p:cNvSpPr>
              <a:spLocks noChangeArrowheads="1"/>
            </p:cNvSpPr>
            <p:nvPr/>
          </p:nvSpPr>
          <p:spPr bwMode="auto">
            <a:xfrm>
              <a:off x="1885" y="3399"/>
              <a:ext cx="8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33">
                  <a:solidFill>
                    <a:srgbClr val="000000"/>
                  </a:solidFill>
                </a:rPr>
                <a:t>.5</a:t>
              </a:r>
              <a:endParaRPr lang="en-US" sz="2400"/>
            </a:p>
          </p:txBody>
        </p:sp>
        <p:sp>
          <p:nvSpPr>
            <p:cNvPr id="33971" name="Line 1574"/>
            <p:cNvSpPr>
              <a:spLocks noChangeShapeType="1"/>
            </p:cNvSpPr>
            <p:nvPr/>
          </p:nvSpPr>
          <p:spPr bwMode="auto">
            <a:xfrm>
              <a:off x="2427" y="3336"/>
              <a:ext cx="1" cy="4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72" name="Rectangle 1575"/>
            <p:cNvSpPr>
              <a:spLocks noChangeArrowheads="1"/>
            </p:cNvSpPr>
            <p:nvPr/>
          </p:nvSpPr>
          <p:spPr bwMode="auto">
            <a:xfrm>
              <a:off x="2371" y="3399"/>
              <a:ext cx="5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33">
                  <a:solidFill>
                    <a:srgbClr val="000000"/>
                  </a:solidFill>
                </a:rPr>
                <a:t>1</a:t>
              </a:r>
              <a:endParaRPr lang="en-US" sz="2400"/>
            </a:p>
          </p:txBody>
        </p:sp>
        <p:sp>
          <p:nvSpPr>
            <p:cNvPr id="33973" name="Line 1576"/>
            <p:cNvSpPr>
              <a:spLocks noChangeShapeType="1"/>
            </p:cNvSpPr>
            <p:nvPr/>
          </p:nvSpPr>
          <p:spPr bwMode="auto">
            <a:xfrm>
              <a:off x="2894" y="3336"/>
              <a:ext cx="1" cy="4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74" name="Rectangle 1577"/>
            <p:cNvSpPr>
              <a:spLocks noChangeArrowheads="1"/>
            </p:cNvSpPr>
            <p:nvPr/>
          </p:nvSpPr>
          <p:spPr bwMode="auto">
            <a:xfrm>
              <a:off x="2791" y="3399"/>
              <a:ext cx="13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33">
                  <a:solidFill>
                    <a:srgbClr val="000000"/>
                  </a:solidFill>
                </a:rPr>
                <a:t>1.5</a:t>
              </a:r>
              <a:endParaRPr lang="en-US" sz="2400"/>
            </a:p>
          </p:txBody>
        </p:sp>
        <p:sp>
          <p:nvSpPr>
            <p:cNvPr id="33975" name="Line 1578"/>
            <p:cNvSpPr>
              <a:spLocks noChangeShapeType="1"/>
            </p:cNvSpPr>
            <p:nvPr/>
          </p:nvSpPr>
          <p:spPr bwMode="auto">
            <a:xfrm>
              <a:off x="3365" y="3336"/>
              <a:ext cx="1" cy="4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76" name="Rectangle 1579"/>
            <p:cNvSpPr>
              <a:spLocks noChangeArrowheads="1"/>
            </p:cNvSpPr>
            <p:nvPr/>
          </p:nvSpPr>
          <p:spPr bwMode="auto">
            <a:xfrm>
              <a:off x="3309" y="3399"/>
              <a:ext cx="5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33">
                  <a:solidFill>
                    <a:srgbClr val="000000"/>
                  </a:solidFill>
                </a:rPr>
                <a:t>2</a:t>
              </a:r>
              <a:endParaRPr lang="en-US" sz="2400"/>
            </a:p>
          </p:txBody>
        </p:sp>
        <p:sp>
          <p:nvSpPr>
            <p:cNvPr id="33977" name="Line 1580"/>
            <p:cNvSpPr>
              <a:spLocks noChangeShapeType="1"/>
            </p:cNvSpPr>
            <p:nvPr/>
          </p:nvSpPr>
          <p:spPr bwMode="auto">
            <a:xfrm>
              <a:off x="3835" y="3336"/>
              <a:ext cx="1" cy="4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78" name="Rectangle 1581"/>
            <p:cNvSpPr>
              <a:spLocks noChangeArrowheads="1"/>
            </p:cNvSpPr>
            <p:nvPr/>
          </p:nvSpPr>
          <p:spPr bwMode="auto">
            <a:xfrm>
              <a:off x="3732" y="3399"/>
              <a:ext cx="13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33">
                  <a:solidFill>
                    <a:srgbClr val="000000"/>
                  </a:solidFill>
                </a:rPr>
                <a:t>2.5</a:t>
              </a:r>
              <a:endParaRPr lang="en-US" sz="2400"/>
            </a:p>
          </p:txBody>
        </p:sp>
        <p:sp>
          <p:nvSpPr>
            <p:cNvPr id="33979" name="Line 1582"/>
            <p:cNvSpPr>
              <a:spLocks noChangeShapeType="1"/>
            </p:cNvSpPr>
            <p:nvPr/>
          </p:nvSpPr>
          <p:spPr bwMode="auto">
            <a:xfrm>
              <a:off x="4303" y="3336"/>
              <a:ext cx="1" cy="4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80" name="Rectangle 1583"/>
            <p:cNvSpPr>
              <a:spLocks noChangeArrowheads="1"/>
            </p:cNvSpPr>
            <p:nvPr/>
          </p:nvSpPr>
          <p:spPr bwMode="auto">
            <a:xfrm>
              <a:off x="4247" y="3399"/>
              <a:ext cx="5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33">
                  <a:solidFill>
                    <a:srgbClr val="000000"/>
                  </a:solidFill>
                </a:rPr>
                <a:t>3</a:t>
              </a:r>
              <a:endParaRPr lang="en-US" sz="2400"/>
            </a:p>
          </p:txBody>
        </p:sp>
        <p:sp>
          <p:nvSpPr>
            <p:cNvPr id="33981" name="Line 1584"/>
            <p:cNvSpPr>
              <a:spLocks noChangeShapeType="1"/>
            </p:cNvSpPr>
            <p:nvPr/>
          </p:nvSpPr>
          <p:spPr bwMode="auto">
            <a:xfrm>
              <a:off x="4773" y="3336"/>
              <a:ext cx="1" cy="4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3982" name="Rectangle 1585"/>
            <p:cNvSpPr>
              <a:spLocks noChangeArrowheads="1"/>
            </p:cNvSpPr>
            <p:nvPr/>
          </p:nvSpPr>
          <p:spPr bwMode="auto">
            <a:xfrm>
              <a:off x="4670" y="3399"/>
              <a:ext cx="13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733">
                  <a:solidFill>
                    <a:srgbClr val="000000"/>
                  </a:solidFill>
                </a:rPr>
                <a:t>3.5</a:t>
              </a:r>
              <a:endParaRPr lang="en-US" sz="2400"/>
            </a:p>
          </p:txBody>
        </p:sp>
        <p:sp>
          <p:nvSpPr>
            <p:cNvPr id="33983" name="Rectangle 1586"/>
            <p:cNvSpPr>
              <a:spLocks noChangeArrowheads="1"/>
            </p:cNvSpPr>
            <p:nvPr/>
          </p:nvSpPr>
          <p:spPr bwMode="auto">
            <a:xfrm>
              <a:off x="2327" y="3499"/>
              <a:ext cx="162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Time since ARV initiation (years)</a:t>
              </a:r>
              <a:endParaRPr lang="en-US" sz="2400"/>
            </a:p>
          </p:txBody>
        </p:sp>
      </p:grpSp>
      <p:sp>
        <p:nvSpPr>
          <p:cNvPr id="33807" name="Text Box 1587"/>
          <p:cNvSpPr txBox="1">
            <a:spLocks noChangeArrowheads="1"/>
          </p:cNvSpPr>
          <p:nvPr/>
        </p:nvSpPr>
        <p:spPr bwMode="auto">
          <a:xfrm>
            <a:off x="4007996" y="4419601"/>
            <a:ext cx="9144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667"/>
              <a:t>1.7</a:t>
            </a:r>
          </a:p>
        </p:txBody>
      </p:sp>
      <p:sp>
        <p:nvSpPr>
          <p:cNvPr id="33808" name="Text Box 1588"/>
          <p:cNvSpPr txBox="1">
            <a:spLocks noChangeArrowheads="1"/>
          </p:cNvSpPr>
          <p:nvPr/>
        </p:nvSpPr>
        <p:spPr bwMode="auto">
          <a:xfrm>
            <a:off x="5836796" y="4267201"/>
            <a:ext cx="10160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667"/>
              <a:t>2.1</a:t>
            </a:r>
          </a:p>
        </p:txBody>
      </p:sp>
      <p:sp>
        <p:nvSpPr>
          <p:cNvPr id="33809" name="Text Box 1589"/>
          <p:cNvSpPr txBox="1">
            <a:spLocks noChangeArrowheads="1"/>
          </p:cNvSpPr>
          <p:nvPr/>
        </p:nvSpPr>
        <p:spPr bwMode="auto">
          <a:xfrm>
            <a:off x="7767196" y="4038600"/>
            <a:ext cx="10160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667" dirty="0"/>
              <a:t>2.3</a:t>
            </a:r>
          </a:p>
        </p:txBody>
      </p:sp>
      <p:sp>
        <p:nvSpPr>
          <p:cNvPr id="33810" name="Text Box 1590"/>
          <p:cNvSpPr txBox="1">
            <a:spLocks noChangeArrowheads="1"/>
          </p:cNvSpPr>
          <p:nvPr/>
        </p:nvSpPr>
        <p:spPr bwMode="auto">
          <a:xfrm>
            <a:off x="4109596" y="3124201"/>
            <a:ext cx="9144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667" dirty="0"/>
              <a:t>7.5</a:t>
            </a:r>
          </a:p>
        </p:txBody>
      </p:sp>
      <p:sp>
        <p:nvSpPr>
          <p:cNvPr id="33811" name="Text Box 1591"/>
          <p:cNvSpPr txBox="1">
            <a:spLocks noChangeArrowheads="1"/>
          </p:cNvSpPr>
          <p:nvPr/>
        </p:nvSpPr>
        <p:spPr bwMode="auto">
          <a:xfrm>
            <a:off x="5836796" y="2590801"/>
            <a:ext cx="9144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667"/>
              <a:t>10.3</a:t>
            </a:r>
          </a:p>
        </p:txBody>
      </p:sp>
      <p:sp>
        <p:nvSpPr>
          <p:cNvPr id="33812" name="Text Box 1592"/>
          <p:cNvSpPr txBox="1">
            <a:spLocks noChangeArrowheads="1"/>
          </p:cNvSpPr>
          <p:nvPr/>
        </p:nvSpPr>
        <p:spPr bwMode="auto">
          <a:xfrm>
            <a:off x="7665596" y="2209802"/>
            <a:ext cx="9144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667"/>
              <a:t>12.2</a:t>
            </a:r>
          </a:p>
        </p:txBody>
      </p:sp>
      <p:sp>
        <p:nvSpPr>
          <p:cNvPr id="33814" name="Text Box 1594"/>
          <p:cNvSpPr txBox="1">
            <a:spLocks noChangeArrowheads="1"/>
          </p:cNvSpPr>
          <p:nvPr/>
        </p:nvSpPr>
        <p:spPr bwMode="auto">
          <a:xfrm>
            <a:off x="8982642" y="1905000"/>
            <a:ext cx="2904564"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667" dirty="0"/>
              <a:t>Sampling-based Estimate</a:t>
            </a:r>
            <a:endParaRPr lang="en-US" sz="2667" dirty="0"/>
          </a:p>
        </p:txBody>
      </p:sp>
      <p:sp>
        <p:nvSpPr>
          <p:cNvPr id="33815" name="Text Box 1595"/>
          <p:cNvSpPr txBox="1">
            <a:spLocks noChangeArrowheads="1"/>
          </p:cNvSpPr>
          <p:nvPr/>
        </p:nvSpPr>
        <p:spPr bwMode="auto">
          <a:xfrm>
            <a:off x="9291202" y="3870326"/>
            <a:ext cx="2799204"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667" dirty="0"/>
              <a:t>Naïve estimate</a:t>
            </a:r>
            <a:endParaRPr lang="en-US" sz="2667" dirty="0"/>
          </a:p>
        </p:txBody>
      </p:sp>
      <p:sp>
        <p:nvSpPr>
          <p:cNvPr id="4" name="Title 3"/>
          <p:cNvSpPr>
            <a:spLocks noGrp="1"/>
          </p:cNvSpPr>
          <p:nvPr>
            <p:ph type="title"/>
          </p:nvPr>
        </p:nvSpPr>
        <p:spPr>
          <a:xfrm>
            <a:off x="304799" y="136619"/>
            <a:ext cx="11582400" cy="975360"/>
          </a:xfrm>
          <a:solidFill>
            <a:schemeClr val="tx2"/>
          </a:solidFill>
        </p:spPr>
        <p:txBody>
          <a:bodyPr>
            <a:noAutofit/>
          </a:bodyPr>
          <a:lstStyle/>
          <a:p>
            <a:pPr>
              <a:spcBef>
                <a:spcPts val="0"/>
              </a:spcBef>
            </a:pPr>
            <a:r>
              <a:rPr lang="en-US" sz="3200" b="1" dirty="0">
                <a:solidFill>
                  <a:schemeClr val="bg1"/>
                </a:solidFill>
              </a:rPr>
              <a:t>Sampling-based Estimates of Mortality in </a:t>
            </a:r>
            <a:r>
              <a:rPr lang="en-US" sz="3200" b="1" dirty="0" err="1">
                <a:solidFill>
                  <a:schemeClr val="bg1"/>
                </a:solidFill>
              </a:rPr>
              <a:t>Mbarara</a:t>
            </a:r>
            <a:r>
              <a:rPr lang="en-US" sz="3200" b="1" dirty="0">
                <a:solidFill>
                  <a:schemeClr val="bg1"/>
                </a:solidFill>
              </a:rPr>
              <a:t>, Uganda (N=3,628)</a:t>
            </a:r>
            <a:endParaRPr lang="en-US" sz="3200" b="1" dirty="0">
              <a:solidFill>
                <a:schemeClr val="bg1"/>
              </a:solidFill>
            </a:endParaRPr>
          </a:p>
        </p:txBody>
      </p:sp>
      <p:sp>
        <p:nvSpPr>
          <p:cNvPr id="5" name="TextBox 4"/>
          <p:cNvSpPr txBox="1"/>
          <p:nvPr/>
        </p:nvSpPr>
        <p:spPr>
          <a:xfrm>
            <a:off x="5194773" y="6477000"/>
            <a:ext cx="6997228" cy="420564"/>
          </a:xfrm>
          <a:prstGeom prst="rect">
            <a:avLst/>
          </a:prstGeom>
          <a:noFill/>
        </p:spPr>
        <p:txBody>
          <a:bodyPr wrap="square" rtlCol="0">
            <a:spAutoFit/>
          </a:bodyPr>
          <a:lstStyle/>
          <a:p>
            <a:pPr algn="r"/>
            <a:r>
              <a:rPr lang="en-US" sz="2133" dirty="0"/>
              <a:t>Geng et al., JAMA 2008; 300(5</a:t>
            </a:r>
            <a:r>
              <a:rPr lang="en-US" sz="2133" dirty="0"/>
              <a:t>):506-507</a:t>
            </a:r>
          </a:p>
        </p:txBody>
      </p:sp>
    </p:spTree>
    <p:extLst>
      <p:ext uri="{BB962C8B-B14F-4D97-AF65-F5344CB8AC3E}">
        <p14:creationId xmlns:p14="http://schemas.microsoft.com/office/powerpoint/2010/main" val="1350857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06" y="1193801"/>
            <a:ext cx="7924799" cy="521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1"/>
          <p:cNvSpPr txBox="1">
            <a:spLocks noChangeArrowheads="1"/>
          </p:cNvSpPr>
          <p:nvPr/>
        </p:nvSpPr>
        <p:spPr bwMode="auto">
          <a:xfrm>
            <a:off x="8636005" y="5036414"/>
            <a:ext cx="315595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133" dirty="0"/>
              <a:t>68.9% </a:t>
            </a:r>
            <a:r>
              <a:rPr lang="en-US" sz="1467" dirty="0"/>
              <a:t>(95%CI: 67.1–70.8)</a:t>
            </a:r>
          </a:p>
        </p:txBody>
      </p:sp>
      <p:sp>
        <p:nvSpPr>
          <p:cNvPr id="37" name="TextBox 2"/>
          <p:cNvSpPr txBox="1">
            <a:spLocks noChangeArrowheads="1"/>
          </p:cNvSpPr>
          <p:nvPr/>
        </p:nvSpPr>
        <p:spPr bwMode="auto">
          <a:xfrm>
            <a:off x="8534400" y="3937001"/>
            <a:ext cx="30564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133" dirty="0"/>
              <a:t>78.9% </a:t>
            </a:r>
            <a:r>
              <a:rPr lang="en-US" sz="1467" dirty="0"/>
              <a:t>(95%CI: 75.2–82.6)</a:t>
            </a:r>
          </a:p>
        </p:txBody>
      </p:sp>
      <p:sp>
        <p:nvSpPr>
          <p:cNvPr id="38" name="TextBox 3"/>
          <p:cNvSpPr txBox="1">
            <a:spLocks noChangeArrowheads="1"/>
          </p:cNvSpPr>
          <p:nvPr/>
        </p:nvSpPr>
        <p:spPr bwMode="auto">
          <a:xfrm>
            <a:off x="8331201" y="2985305"/>
            <a:ext cx="315595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133" dirty="0"/>
              <a:t>86.2% </a:t>
            </a:r>
            <a:r>
              <a:rPr lang="en-US" sz="1400" dirty="0"/>
              <a:t>(95%CI: 82.9–89.5</a:t>
            </a:r>
            <a:r>
              <a:rPr lang="en-US" sz="1400" dirty="0"/>
              <a:t>)</a:t>
            </a:r>
          </a:p>
        </p:txBody>
      </p:sp>
      <p:sp>
        <p:nvSpPr>
          <p:cNvPr id="2" name="Title 1"/>
          <p:cNvSpPr>
            <a:spLocks noGrp="1"/>
          </p:cNvSpPr>
          <p:nvPr>
            <p:ph type="title"/>
          </p:nvPr>
        </p:nvSpPr>
        <p:spPr>
          <a:xfrm>
            <a:off x="304800" y="76200"/>
            <a:ext cx="11582400" cy="914400"/>
          </a:xfrm>
          <a:solidFill>
            <a:schemeClr val="tx2"/>
          </a:solidFill>
        </p:spPr>
        <p:txBody>
          <a:bodyPr>
            <a:normAutofit/>
          </a:bodyPr>
          <a:lstStyle/>
          <a:p>
            <a:r>
              <a:rPr lang="en-US" sz="3200" b="1" dirty="0">
                <a:solidFill>
                  <a:schemeClr val="bg1"/>
                </a:solidFill>
              </a:rPr>
              <a:t>Sampling-based Estimates of Retention in Care (N=3,628)</a:t>
            </a:r>
            <a:endParaRPr lang="en-US" sz="3200" b="1" dirty="0">
              <a:solidFill>
                <a:schemeClr val="bg1"/>
              </a:solidFill>
            </a:endParaRPr>
          </a:p>
        </p:txBody>
      </p:sp>
      <p:sp>
        <p:nvSpPr>
          <p:cNvPr id="3" name="TextBox 2"/>
          <p:cNvSpPr txBox="1"/>
          <p:nvPr/>
        </p:nvSpPr>
        <p:spPr>
          <a:xfrm>
            <a:off x="5447607" y="6451781"/>
            <a:ext cx="6705600" cy="379656"/>
          </a:xfrm>
          <a:prstGeom prst="rect">
            <a:avLst/>
          </a:prstGeom>
          <a:noFill/>
        </p:spPr>
        <p:txBody>
          <a:bodyPr wrap="square" rtlCol="0">
            <a:spAutoFit/>
          </a:bodyPr>
          <a:lstStyle/>
          <a:p>
            <a:pPr algn="r"/>
            <a:r>
              <a:rPr lang="en-US" sz="1867" dirty="0"/>
              <a:t>Geng et al., </a:t>
            </a:r>
            <a:r>
              <a:rPr lang="en-US" sz="1867" dirty="0" err="1"/>
              <a:t>PLoS</a:t>
            </a:r>
            <a:r>
              <a:rPr lang="en-US" sz="1867" dirty="0"/>
              <a:t> One 2011 6(7</a:t>
            </a:r>
            <a:r>
              <a:rPr lang="en-US" sz="1867" dirty="0"/>
              <a:t>): </a:t>
            </a:r>
            <a:r>
              <a:rPr lang="en-US" sz="1867" dirty="0"/>
              <a:t>e217972011</a:t>
            </a:r>
            <a:endParaRPr lang="en-US" sz="1867" dirty="0"/>
          </a:p>
        </p:txBody>
      </p:sp>
    </p:spTree>
    <p:extLst>
      <p:ext uri="{BB962C8B-B14F-4D97-AF65-F5344CB8AC3E}">
        <p14:creationId xmlns:p14="http://schemas.microsoft.com/office/powerpoint/2010/main" val="1808894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 y="1554163"/>
            <a:ext cx="896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1"/>
          <p:cNvSpPr txBox="1">
            <a:spLocks noChangeArrowheads="1"/>
          </p:cNvSpPr>
          <p:nvPr/>
        </p:nvSpPr>
        <p:spPr bwMode="auto">
          <a:xfrm>
            <a:off x="8534400" y="3606800"/>
            <a:ext cx="325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a:t>85.8% </a:t>
            </a:r>
            <a:r>
              <a:rPr lang="en-US" sz="1600" dirty="0"/>
              <a:t>(95% CI: 81.9–89.8</a:t>
            </a:r>
            <a:r>
              <a:rPr lang="en-US" sz="1600" dirty="0"/>
              <a:t>)</a:t>
            </a:r>
          </a:p>
        </p:txBody>
      </p:sp>
      <p:sp>
        <p:nvSpPr>
          <p:cNvPr id="39941" name="TextBox 4"/>
          <p:cNvSpPr txBox="1">
            <a:spLocks noChangeArrowheads="1"/>
          </p:cNvSpPr>
          <p:nvPr/>
        </p:nvSpPr>
        <p:spPr bwMode="auto">
          <a:xfrm>
            <a:off x="8534402" y="2921000"/>
            <a:ext cx="3555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a:t>93.2% </a:t>
            </a:r>
            <a:r>
              <a:rPr lang="en-US" sz="1600" dirty="0"/>
              <a:t>(95% CI: 90.9–95.1</a:t>
            </a:r>
            <a:r>
              <a:rPr lang="en-US" sz="1600" dirty="0"/>
              <a:t>)</a:t>
            </a:r>
          </a:p>
        </p:txBody>
      </p:sp>
      <p:sp>
        <p:nvSpPr>
          <p:cNvPr id="39942" name="TextBox 5"/>
          <p:cNvSpPr txBox="1">
            <a:spLocks noChangeArrowheads="1"/>
          </p:cNvSpPr>
          <p:nvPr/>
        </p:nvSpPr>
        <p:spPr bwMode="auto">
          <a:xfrm>
            <a:off x="8534402" y="4445000"/>
            <a:ext cx="3555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a:t>70.8% </a:t>
            </a:r>
            <a:r>
              <a:rPr lang="en-US" sz="1600" dirty="0"/>
              <a:t>(95% CI: 68.9–72.6</a:t>
            </a:r>
            <a:r>
              <a:rPr lang="en-US" sz="1600" dirty="0"/>
              <a:t>)</a:t>
            </a:r>
            <a:endParaRPr lang="en-US" sz="2400" dirty="0"/>
          </a:p>
        </p:txBody>
      </p:sp>
      <p:sp>
        <p:nvSpPr>
          <p:cNvPr id="2" name="Title 1"/>
          <p:cNvSpPr>
            <a:spLocks noGrp="1"/>
          </p:cNvSpPr>
          <p:nvPr>
            <p:ph type="title"/>
          </p:nvPr>
        </p:nvSpPr>
        <p:spPr>
          <a:xfrm>
            <a:off x="177800" y="152400"/>
            <a:ext cx="11912600" cy="1143000"/>
          </a:xfrm>
          <a:solidFill>
            <a:srgbClr val="1F497D"/>
          </a:solidFill>
        </p:spPr>
        <p:txBody>
          <a:bodyPr>
            <a:normAutofit/>
          </a:bodyPr>
          <a:lstStyle/>
          <a:p>
            <a:r>
              <a:rPr lang="en-US" sz="3200" b="1" dirty="0">
                <a:solidFill>
                  <a:srgbClr val="FFFFFF"/>
                </a:solidFill>
              </a:rPr>
              <a:t>Sampling-based Estimate of Connection to Care after Accounting for Deaths in Care (N=3,628</a:t>
            </a:r>
            <a:r>
              <a:rPr lang="en-US" sz="3200" b="1" dirty="0">
                <a:solidFill>
                  <a:srgbClr val="FFFFFF"/>
                </a:solidFill>
              </a:rPr>
              <a:t>)</a:t>
            </a:r>
          </a:p>
        </p:txBody>
      </p:sp>
      <p:sp>
        <p:nvSpPr>
          <p:cNvPr id="11" name="TextBox 10"/>
          <p:cNvSpPr txBox="1"/>
          <p:nvPr/>
        </p:nvSpPr>
        <p:spPr>
          <a:xfrm>
            <a:off x="5384800" y="6443246"/>
            <a:ext cx="6705600" cy="420564"/>
          </a:xfrm>
          <a:prstGeom prst="rect">
            <a:avLst/>
          </a:prstGeom>
          <a:noFill/>
        </p:spPr>
        <p:txBody>
          <a:bodyPr wrap="square" rtlCol="0">
            <a:spAutoFit/>
          </a:bodyPr>
          <a:lstStyle/>
          <a:p>
            <a:pPr algn="r"/>
            <a:r>
              <a:rPr lang="en-US" sz="2133" dirty="0"/>
              <a:t>Geng, Glidden, Bwana, MB., </a:t>
            </a:r>
            <a:r>
              <a:rPr lang="en-US" sz="2133" dirty="0" err="1"/>
              <a:t>PLoS</a:t>
            </a:r>
            <a:r>
              <a:rPr lang="en-US" sz="2133" dirty="0"/>
              <a:t> One </a:t>
            </a:r>
            <a:r>
              <a:rPr lang="en-US" sz="2133" dirty="0"/>
              <a:t>6(7): </a:t>
            </a:r>
            <a:r>
              <a:rPr lang="en-US" sz="2133" dirty="0"/>
              <a:t>e217972011</a:t>
            </a:r>
            <a:endParaRPr lang="en-US" sz="2133" dirty="0"/>
          </a:p>
        </p:txBody>
      </p:sp>
    </p:spTree>
    <p:extLst>
      <p:ext uri="{BB962C8B-B14F-4D97-AF65-F5344CB8AC3E}">
        <p14:creationId xmlns:p14="http://schemas.microsoft.com/office/powerpoint/2010/main" val="5940630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2"/>
            <a:ext cx="11785600" cy="812799"/>
          </a:xfrm>
          <a:solidFill>
            <a:schemeClr val="tx2"/>
          </a:solidFill>
          <a:ln>
            <a:solidFill>
              <a:schemeClr val="tx2"/>
            </a:solidFill>
          </a:ln>
        </p:spPr>
        <p:txBody>
          <a:bodyPr>
            <a:noAutofit/>
          </a:bodyPr>
          <a:lstStyle/>
          <a:p>
            <a:r>
              <a:rPr lang="en-US" sz="3200" b="1" dirty="0">
                <a:solidFill>
                  <a:schemeClr val="bg1"/>
                </a:solidFill>
              </a:rPr>
              <a:t>Sampling-weighted Factors Associated with Mortality (N=3,628)</a:t>
            </a:r>
            <a:endParaRPr lang="en-US" sz="3200" b="1" dirty="0">
              <a:solidFill>
                <a:schemeClr val="bg1"/>
              </a:solidFill>
            </a:endParaRPr>
          </a:p>
        </p:txBody>
      </p:sp>
      <p:graphicFrame>
        <p:nvGraphicFramePr>
          <p:cNvPr id="3" name="Object 2"/>
          <p:cNvGraphicFramePr>
            <a:graphicFrameLocks noChangeAspect="1"/>
          </p:cNvGraphicFramePr>
          <p:nvPr>
            <p:extLst/>
          </p:nvPr>
        </p:nvGraphicFramePr>
        <p:xfrm>
          <a:off x="1295400" y="1803401"/>
          <a:ext cx="8991600" cy="4808537"/>
        </p:xfrm>
        <a:graphic>
          <a:graphicData uri="http://schemas.openxmlformats.org/presentationml/2006/ole">
            <mc:AlternateContent xmlns:mc="http://schemas.openxmlformats.org/markup-compatibility/2006">
              <mc:Choice xmlns:v="urn:schemas-microsoft-com:vml" Requires="v">
                <p:oleObj spid="_x0000_s20484" name="Document" r:id="rId4" imgW="8755551" imgH="5018680" progId="Word.Document.12">
                  <p:embed/>
                </p:oleObj>
              </mc:Choice>
              <mc:Fallback>
                <p:oleObj name="Document" r:id="rId4" imgW="8755551" imgH="5018680" progId="Word.Document.12">
                  <p:embed/>
                  <p:pic>
                    <p:nvPicPr>
                      <p:cNvPr id="0" name=""/>
                      <p:cNvPicPr/>
                      <p:nvPr/>
                    </p:nvPicPr>
                    <p:blipFill>
                      <a:blip r:embed="rId5"/>
                      <a:stretch>
                        <a:fillRect/>
                      </a:stretch>
                    </p:blipFill>
                    <p:spPr>
                      <a:xfrm>
                        <a:off x="1295400" y="1803401"/>
                        <a:ext cx="8991600" cy="4808537"/>
                      </a:xfrm>
                      <a:prstGeom prst="rect">
                        <a:avLst/>
                      </a:prstGeom>
                    </p:spPr>
                  </p:pic>
                </p:oleObj>
              </mc:Fallback>
            </mc:AlternateContent>
          </a:graphicData>
        </a:graphic>
      </p:graphicFrame>
      <p:sp>
        <p:nvSpPr>
          <p:cNvPr id="4" name="TextBox 3"/>
          <p:cNvSpPr txBox="1"/>
          <p:nvPr/>
        </p:nvSpPr>
        <p:spPr>
          <a:xfrm>
            <a:off x="3556000" y="1143005"/>
            <a:ext cx="4572000" cy="666977"/>
          </a:xfrm>
          <a:prstGeom prst="rect">
            <a:avLst/>
          </a:prstGeom>
          <a:noFill/>
        </p:spPr>
        <p:txBody>
          <a:bodyPr wrap="square" rtlCol="0">
            <a:spAutoFit/>
          </a:bodyPr>
          <a:lstStyle/>
          <a:p>
            <a:pPr algn="ctr"/>
            <a:r>
              <a:rPr lang="en-US" sz="1867" dirty="0"/>
              <a:t>Un-weighted </a:t>
            </a:r>
          </a:p>
          <a:p>
            <a:pPr algn="ctr"/>
            <a:r>
              <a:rPr lang="en-US" sz="1867" dirty="0"/>
              <a:t>(outcomes as observed)</a:t>
            </a:r>
            <a:endParaRPr lang="en-US" sz="1867" dirty="0"/>
          </a:p>
        </p:txBody>
      </p:sp>
      <p:sp>
        <p:nvSpPr>
          <p:cNvPr id="5" name="Rectangle 4"/>
          <p:cNvSpPr/>
          <p:nvPr/>
        </p:nvSpPr>
        <p:spPr>
          <a:xfrm>
            <a:off x="1117600" y="2311400"/>
            <a:ext cx="9347200" cy="3048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Box 6"/>
          <p:cNvSpPr txBox="1"/>
          <p:nvPr/>
        </p:nvSpPr>
        <p:spPr>
          <a:xfrm>
            <a:off x="6400800" y="1139375"/>
            <a:ext cx="4775200" cy="666977"/>
          </a:xfrm>
          <a:prstGeom prst="rect">
            <a:avLst/>
          </a:prstGeom>
          <a:noFill/>
        </p:spPr>
        <p:txBody>
          <a:bodyPr wrap="square" rtlCol="0">
            <a:spAutoFit/>
          </a:bodyPr>
          <a:lstStyle/>
          <a:p>
            <a:pPr algn="ctr"/>
            <a:r>
              <a:rPr lang="en-US" sz="1867" dirty="0"/>
              <a:t>Sample-weighted </a:t>
            </a:r>
          </a:p>
          <a:p>
            <a:pPr algn="ctr"/>
            <a:r>
              <a:rPr lang="en-US" sz="1867" dirty="0"/>
              <a:t>(resampled outcomes)</a:t>
            </a:r>
            <a:endParaRPr lang="en-US" sz="1867" dirty="0"/>
          </a:p>
        </p:txBody>
      </p:sp>
      <p:sp>
        <p:nvSpPr>
          <p:cNvPr id="10" name="TextBox 9"/>
          <p:cNvSpPr txBox="1"/>
          <p:nvPr/>
        </p:nvSpPr>
        <p:spPr>
          <a:xfrm>
            <a:off x="3860800" y="6477003"/>
            <a:ext cx="8331200" cy="379656"/>
          </a:xfrm>
          <a:prstGeom prst="rect">
            <a:avLst/>
          </a:prstGeom>
          <a:noFill/>
        </p:spPr>
        <p:txBody>
          <a:bodyPr wrap="square" rtlCol="0">
            <a:spAutoFit/>
          </a:bodyPr>
          <a:lstStyle/>
          <a:p>
            <a:pPr algn="r"/>
            <a:r>
              <a:rPr lang="en-US" sz="1867" dirty="0"/>
              <a:t>Geng et al., TMIH (</a:t>
            </a:r>
            <a:r>
              <a:rPr lang="hu-HU" sz="1867" dirty="0"/>
              <a:t>15) s1:63</a:t>
            </a:r>
            <a:r>
              <a:rPr lang="hu-HU" sz="1867" dirty="0"/>
              <a:t>–69 </a:t>
            </a:r>
            <a:r>
              <a:rPr lang="hu-HU" sz="1867" dirty="0"/>
              <a:t>2010</a:t>
            </a:r>
            <a:endParaRPr lang="en-US" sz="1867" dirty="0"/>
          </a:p>
        </p:txBody>
      </p:sp>
    </p:spTree>
    <p:extLst>
      <p:ext uri="{BB962C8B-B14F-4D97-AF65-F5344CB8AC3E}">
        <p14:creationId xmlns:p14="http://schemas.microsoft.com/office/powerpoint/2010/main" val="14866054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1219200" y="2232024"/>
            <a:ext cx="1219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667"/>
              <a:t>Sex</a:t>
            </a:r>
          </a:p>
        </p:txBody>
      </p:sp>
      <p:sp>
        <p:nvSpPr>
          <p:cNvPr id="12291" name="TextBox 4"/>
          <p:cNvSpPr txBox="1">
            <a:spLocks noChangeArrowheads="1"/>
          </p:cNvSpPr>
          <p:nvPr/>
        </p:nvSpPr>
        <p:spPr bwMode="auto">
          <a:xfrm>
            <a:off x="1828800" y="4538619"/>
            <a:ext cx="29464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2667" dirty="0"/>
              <a:t>Clinical visit</a:t>
            </a:r>
            <a:endParaRPr lang="en-US" altLang="en-US" sz="2667" baseline="-25000" dirty="0"/>
          </a:p>
        </p:txBody>
      </p:sp>
      <p:sp>
        <p:nvSpPr>
          <p:cNvPr id="21508" name="TextBox 6"/>
          <p:cNvSpPr txBox="1">
            <a:spLocks noChangeArrowheads="1"/>
          </p:cNvSpPr>
          <p:nvPr/>
        </p:nvSpPr>
        <p:spPr bwMode="auto">
          <a:xfrm>
            <a:off x="7416800" y="5311733"/>
            <a:ext cx="2235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2667"/>
              <a:t>Vital status</a:t>
            </a:r>
            <a:endParaRPr lang="en-US" altLang="en-US" sz="2667" baseline="-25000"/>
          </a:p>
        </p:txBody>
      </p:sp>
      <p:sp>
        <p:nvSpPr>
          <p:cNvPr id="21509" name="TextBox 9"/>
          <p:cNvSpPr txBox="1">
            <a:spLocks noChangeArrowheads="1"/>
          </p:cNvSpPr>
          <p:nvPr/>
        </p:nvSpPr>
        <p:spPr bwMode="auto">
          <a:xfrm>
            <a:off x="5080000" y="2168483"/>
            <a:ext cx="3759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2667"/>
              <a:t>Loss to follow-up</a:t>
            </a:r>
            <a:endParaRPr lang="en-US" altLang="en-US" sz="2667" baseline="-25000"/>
          </a:p>
        </p:txBody>
      </p:sp>
      <p:cxnSp>
        <p:nvCxnSpPr>
          <p:cNvPr id="13" name="Straight Arrow Connector 12"/>
          <p:cNvCxnSpPr/>
          <p:nvPr/>
        </p:nvCxnSpPr>
        <p:spPr>
          <a:xfrm>
            <a:off x="2133600" y="2384425"/>
            <a:ext cx="2641600" cy="158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73600" y="4822825"/>
            <a:ext cx="2311400" cy="457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6985000" y="3705225"/>
            <a:ext cx="1981200" cy="7112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759200" y="2994025"/>
            <a:ext cx="2743200" cy="1371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181600" y="2071687"/>
            <a:ext cx="3556000" cy="6175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rgbClr val="FFFFFF"/>
              </a:solidFill>
            </a:endParaRPr>
          </a:p>
        </p:txBody>
      </p:sp>
      <p:sp>
        <p:nvSpPr>
          <p:cNvPr id="12299" name="TextBox 11"/>
          <p:cNvSpPr txBox="1">
            <a:spLocks noChangeArrowheads="1"/>
          </p:cNvSpPr>
          <p:nvPr/>
        </p:nvSpPr>
        <p:spPr bwMode="auto">
          <a:xfrm>
            <a:off x="711200" y="5376819"/>
            <a:ext cx="2743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2667" dirty="0"/>
              <a:t>Pre-therapy CD4</a:t>
            </a:r>
          </a:p>
        </p:txBody>
      </p:sp>
      <p:cxnSp>
        <p:nvCxnSpPr>
          <p:cNvPr id="16" name="Straight Arrow Connector 15"/>
          <p:cNvCxnSpPr/>
          <p:nvPr/>
        </p:nvCxnSpPr>
        <p:spPr>
          <a:xfrm rot="16200000" flipH="1">
            <a:off x="342900" y="4022725"/>
            <a:ext cx="23622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56000" y="5584825"/>
            <a:ext cx="3352800"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02" name="TextBox 38"/>
          <p:cNvSpPr txBox="1">
            <a:spLocks noChangeArrowheads="1"/>
          </p:cNvSpPr>
          <p:nvPr/>
        </p:nvSpPr>
        <p:spPr bwMode="auto">
          <a:xfrm>
            <a:off x="8839200" y="3282907"/>
            <a:ext cx="29464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altLang="en-US" sz="2667"/>
              <a:t>Time updated CD4</a:t>
            </a:r>
            <a:endParaRPr lang="en-US" altLang="en-US" sz="2667" baseline="-25000"/>
          </a:p>
        </p:txBody>
      </p:sp>
      <p:cxnSp>
        <p:nvCxnSpPr>
          <p:cNvPr id="42" name="Straight Arrow Connector 41"/>
          <p:cNvCxnSpPr/>
          <p:nvPr/>
        </p:nvCxnSpPr>
        <p:spPr>
          <a:xfrm rot="10800000">
            <a:off x="8839200" y="2765425"/>
            <a:ext cx="7112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9271000" y="4306887"/>
            <a:ext cx="1066800" cy="711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506" idx="2"/>
          </p:cNvCxnSpPr>
          <p:nvPr/>
        </p:nvCxnSpPr>
        <p:spPr>
          <a:xfrm>
            <a:off x="1828800" y="2734790"/>
            <a:ext cx="5791202" cy="2392834"/>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1756834" y="1484313"/>
            <a:ext cx="8434917" cy="1550988"/>
          </a:xfrm>
          <a:custGeom>
            <a:avLst/>
            <a:gdLst>
              <a:gd name="connsiteX0" fmla="*/ 0 w 6327058"/>
              <a:gd name="connsiteY0" fmla="*/ 754626 h 1551039"/>
              <a:gd name="connsiteX1" fmla="*/ 2123767 w 6327058"/>
              <a:gd name="connsiteY1" fmla="*/ 297426 h 1551039"/>
              <a:gd name="connsiteX2" fmla="*/ 5176683 w 6327058"/>
              <a:gd name="connsiteY2" fmla="*/ 208936 h 1551039"/>
              <a:gd name="connsiteX3" fmla="*/ 6327058 w 6327058"/>
              <a:gd name="connsiteY3" fmla="*/ 1551039 h 1551039"/>
            </a:gdLst>
            <a:ahLst/>
            <a:cxnLst>
              <a:cxn ang="0">
                <a:pos x="connsiteX0" y="connsiteY0"/>
              </a:cxn>
              <a:cxn ang="0">
                <a:pos x="connsiteX1" y="connsiteY1"/>
              </a:cxn>
              <a:cxn ang="0">
                <a:pos x="connsiteX2" y="connsiteY2"/>
              </a:cxn>
              <a:cxn ang="0">
                <a:pos x="connsiteX3" y="connsiteY3"/>
              </a:cxn>
            </a:cxnLst>
            <a:rect l="l" t="t" r="r" b="b"/>
            <a:pathLst>
              <a:path w="6327058" h="1551039">
                <a:moveTo>
                  <a:pt x="0" y="754626"/>
                </a:moveTo>
                <a:cubicBezTo>
                  <a:pt x="630493" y="571500"/>
                  <a:pt x="1260987" y="388374"/>
                  <a:pt x="2123767" y="297426"/>
                </a:cubicBezTo>
                <a:cubicBezTo>
                  <a:pt x="2986547" y="206478"/>
                  <a:pt x="4476135" y="0"/>
                  <a:pt x="5176683" y="208936"/>
                </a:cubicBezTo>
                <a:cubicBezTo>
                  <a:pt x="5877232" y="417872"/>
                  <a:pt x="6102145" y="984455"/>
                  <a:pt x="6327058" y="1551039"/>
                </a:cubicBezTo>
              </a:path>
            </a:pathLst>
          </a:cu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200"/>
          </a:p>
        </p:txBody>
      </p:sp>
      <p:cxnSp>
        <p:nvCxnSpPr>
          <p:cNvPr id="22" name="Straight Arrow Connector 21"/>
          <p:cNvCxnSpPr/>
          <p:nvPr/>
        </p:nvCxnSpPr>
        <p:spPr>
          <a:xfrm rot="16200000" flipH="1">
            <a:off x="1549400" y="2960687"/>
            <a:ext cx="1600200" cy="1193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609600" y="177800"/>
            <a:ext cx="10972800" cy="833437"/>
          </a:xfrm>
          <a:prstGeom prst="rect">
            <a:avLst/>
          </a:prstGeom>
          <a:solidFill>
            <a:schemeClr val="tx2"/>
          </a:solidFill>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chemeClr val="bg1"/>
                </a:solidFill>
              </a:rPr>
              <a:t>Structural Approach to Managing the Effects of Loss to Follow-up</a:t>
            </a:r>
            <a:endParaRPr lang="en-US" sz="4800" b="1" dirty="0">
              <a:solidFill>
                <a:schemeClr val="bg1"/>
              </a:solidFill>
            </a:endParaRPr>
          </a:p>
        </p:txBody>
      </p:sp>
      <p:sp>
        <p:nvSpPr>
          <p:cNvPr id="2" name="TextBox 1"/>
          <p:cNvSpPr txBox="1"/>
          <p:nvPr/>
        </p:nvSpPr>
        <p:spPr>
          <a:xfrm>
            <a:off x="8205585" y="6424700"/>
            <a:ext cx="3962400" cy="297454"/>
          </a:xfrm>
          <a:prstGeom prst="rect">
            <a:avLst/>
          </a:prstGeom>
          <a:noFill/>
        </p:spPr>
        <p:txBody>
          <a:bodyPr wrap="square" rtlCol="0">
            <a:spAutoFit/>
          </a:bodyPr>
          <a:lstStyle/>
          <a:p>
            <a:pPr algn="r"/>
            <a:r>
              <a:rPr lang="en-US" sz="1333" dirty="0"/>
              <a:t>Geng, Am J </a:t>
            </a:r>
            <a:r>
              <a:rPr lang="en-US" sz="1333" dirty="0" err="1"/>
              <a:t>Epi</a:t>
            </a:r>
            <a:r>
              <a:rPr lang="en-US" sz="1333" dirty="0"/>
              <a:t> 2012 DOI: 10.1093/</a:t>
            </a:r>
            <a:r>
              <a:rPr lang="en-US" sz="1333" dirty="0" err="1"/>
              <a:t>aje</a:t>
            </a:r>
            <a:r>
              <a:rPr lang="en-US" sz="1333" dirty="0"/>
              <a:t>/kwr444</a:t>
            </a:r>
            <a:endParaRPr lang="en-US" sz="1333" dirty="0"/>
          </a:p>
        </p:txBody>
      </p:sp>
    </p:spTree>
    <p:extLst>
      <p:ext uri="{BB962C8B-B14F-4D97-AF65-F5344CB8AC3E}">
        <p14:creationId xmlns:p14="http://schemas.microsoft.com/office/powerpoint/2010/main" val="10125401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2453" y="1453736"/>
            <a:ext cx="11787947" cy="5328064"/>
            <a:chOff x="226840" y="1090302"/>
            <a:chExt cx="8840960" cy="3996048"/>
          </a:xfrm>
        </p:grpSpPr>
        <p:sp>
          <p:nvSpPr>
            <p:cNvPr id="2" name="Rounded Rectangle 1"/>
            <p:cNvSpPr/>
            <p:nvPr/>
          </p:nvSpPr>
          <p:spPr>
            <a:xfrm>
              <a:off x="1636564" y="1090302"/>
              <a:ext cx="2773014" cy="196878"/>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34,277</a:t>
              </a:r>
              <a:r>
                <a:rPr lang="en-GB" sz="1600" b="1" dirty="0">
                  <a:solidFill>
                    <a:schemeClr val="tx1"/>
                  </a:solidFill>
                </a:rPr>
                <a:t> </a:t>
              </a:r>
              <a:r>
                <a:rPr lang="en-US" sz="1600" b="1" dirty="0">
                  <a:solidFill>
                    <a:schemeClr val="tx1"/>
                  </a:solidFill>
                </a:rPr>
                <a:t>Current Clinic Population</a:t>
              </a:r>
            </a:p>
          </p:txBody>
        </p:sp>
        <p:sp>
          <p:nvSpPr>
            <p:cNvPr id="3" name="Rounded Rectangle 2"/>
            <p:cNvSpPr/>
            <p:nvPr/>
          </p:nvSpPr>
          <p:spPr>
            <a:xfrm>
              <a:off x="1649837" y="1475568"/>
              <a:ext cx="2773014" cy="23437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5,780 (17%) Lost to follow-up</a:t>
              </a:r>
            </a:p>
          </p:txBody>
        </p:sp>
        <p:sp>
          <p:nvSpPr>
            <p:cNvPr id="5" name="Rounded Rectangle 4"/>
            <p:cNvSpPr/>
            <p:nvPr/>
          </p:nvSpPr>
          <p:spPr>
            <a:xfrm>
              <a:off x="1636564" y="1927330"/>
              <a:ext cx="2773014" cy="205738"/>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991 (17%) Sampled</a:t>
              </a:r>
            </a:p>
          </p:txBody>
        </p:sp>
        <p:cxnSp>
          <p:nvCxnSpPr>
            <p:cNvPr id="14" name="Straight Arrow Connector 13"/>
            <p:cNvCxnSpPr>
              <a:stCxn id="2" idx="2"/>
              <a:endCxn id="3" idx="0"/>
            </p:cNvCxnSpPr>
            <p:nvPr/>
          </p:nvCxnSpPr>
          <p:spPr>
            <a:xfrm>
              <a:off x="3023072" y="1287180"/>
              <a:ext cx="13273" cy="18838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2"/>
              <a:endCxn id="5" idx="0"/>
            </p:cNvCxnSpPr>
            <p:nvPr/>
          </p:nvCxnSpPr>
          <p:spPr>
            <a:xfrm flipH="1">
              <a:off x="3023072" y="1709946"/>
              <a:ext cx="13273" cy="21738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226840" y="2531021"/>
              <a:ext cx="2773014" cy="20574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131 (13%) No outcome found</a:t>
              </a:r>
            </a:p>
          </p:txBody>
        </p:sp>
        <p:sp>
          <p:nvSpPr>
            <p:cNvPr id="43" name="Rounded Rectangle 42"/>
            <p:cNvSpPr/>
            <p:nvPr/>
          </p:nvSpPr>
          <p:spPr>
            <a:xfrm>
              <a:off x="3078201" y="2531021"/>
              <a:ext cx="2773014" cy="20574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860 (87%) Outcome found</a:t>
              </a:r>
            </a:p>
          </p:txBody>
        </p:sp>
        <p:cxnSp>
          <p:nvCxnSpPr>
            <p:cNvPr id="54" name="Straight Arrow Connector 53"/>
            <p:cNvCxnSpPr>
              <a:stCxn id="43" idx="2"/>
              <a:endCxn id="28" idx="0"/>
            </p:cNvCxnSpPr>
            <p:nvPr/>
          </p:nvCxnSpPr>
          <p:spPr>
            <a:xfrm>
              <a:off x="4464708" y="2736761"/>
              <a:ext cx="943882" cy="50914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4568780" y="3245906"/>
              <a:ext cx="1679620" cy="20574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627 (73%) Alive</a:t>
              </a:r>
            </a:p>
          </p:txBody>
        </p:sp>
        <p:sp>
          <p:nvSpPr>
            <p:cNvPr id="29" name="Rounded Rectangle 28"/>
            <p:cNvSpPr/>
            <p:nvPr/>
          </p:nvSpPr>
          <p:spPr>
            <a:xfrm>
              <a:off x="2739980" y="3245906"/>
              <a:ext cx="1679620" cy="20574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233 (27%) Dead</a:t>
              </a:r>
              <a:endParaRPr lang="en-US" sz="1600" b="1" dirty="0">
                <a:solidFill>
                  <a:schemeClr val="tx1"/>
                </a:solidFill>
              </a:endParaRPr>
            </a:p>
          </p:txBody>
        </p:sp>
        <p:cxnSp>
          <p:nvCxnSpPr>
            <p:cNvPr id="41" name="Straight Arrow Connector 40"/>
            <p:cNvCxnSpPr>
              <a:stCxn id="43" idx="2"/>
              <a:endCxn id="29" idx="0"/>
            </p:cNvCxnSpPr>
            <p:nvPr/>
          </p:nvCxnSpPr>
          <p:spPr>
            <a:xfrm flipH="1">
              <a:off x="3579790" y="2736761"/>
              <a:ext cx="884918" cy="50914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 idx="2"/>
              <a:endCxn id="43" idx="0"/>
            </p:cNvCxnSpPr>
            <p:nvPr/>
          </p:nvCxnSpPr>
          <p:spPr>
            <a:xfrm>
              <a:off x="3023072" y="2133068"/>
              <a:ext cx="1441637" cy="39795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 idx="2"/>
              <a:endCxn id="42" idx="0"/>
            </p:cNvCxnSpPr>
            <p:nvPr/>
          </p:nvCxnSpPr>
          <p:spPr>
            <a:xfrm flipH="1">
              <a:off x="1613347" y="2133068"/>
              <a:ext cx="1409724" cy="39795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8" idx="2"/>
              <a:endCxn id="36" idx="0"/>
            </p:cNvCxnSpPr>
            <p:nvPr/>
          </p:nvCxnSpPr>
          <p:spPr>
            <a:xfrm>
              <a:off x="5408590" y="3451646"/>
              <a:ext cx="948958" cy="41684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5486401" y="3868492"/>
              <a:ext cx="1742295" cy="54864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477 (76%) </a:t>
              </a:r>
            </a:p>
            <a:p>
              <a:pPr algn="ctr"/>
              <a:r>
                <a:rPr lang="en-US" sz="1600" b="1" dirty="0">
                  <a:solidFill>
                    <a:schemeClr val="tx1"/>
                  </a:solidFill>
                </a:rPr>
                <a:t>Updated Retention Status Possible</a:t>
              </a:r>
              <a:endParaRPr lang="en-US" sz="1600" b="1" dirty="0">
                <a:solidFill>
                  <a:srgbClr val="FF0000"/>
                </a:solidFill>
              </a:endParaRPr>
            </a:p>
          </p:txBody>
        </p:sp>
        <p:sp>
          <p:nvSpPr>
            <p:cNvPr id="37" name="Rounded Rectangle 36"/>
            <p:cNvSpPr/>
            <p:nvPr/>
          </p:nvSpPr>
          <p:spPr>
            <a:xfrm>
              <a:off x="3657601" y="3886200"/>
              <a:ext cx="1742295" cy="54864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150 (24%) Interviewed proxy</a:t>
              </a:r>
              <a:endParaRPr lang="en-US" sz="1600" b="1" dirty="0">
                <a:solidFill>
                  <a:schemeClr val="tx1"/>
                </a:solidFill>
              </a:endParaRPr>
            </a:p>
          </p:txBody>
        </p:sp>
        <p:cxnSp>
          <p:nvCxnSpPr>
            <p:cNvPr id="38" name="Straight Arrow Connector 37"/>
            <p:cNvCxnSpPr>
              <a:stCxn id="28" idx="2"/>
              <a:endCxn id="37" idx="0"/>
            </p:cNvCxnSpPr>
            <p:nvPr/>
          </p:nvCxnSpPr>
          <p:spPr>
            <a:xfrm flipH="1">
              <a:off x="4528748" y="3451647"/>
              <a:ext cx="879842" cy="43455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36" idx="2"/>
            </p:cNvCxnSpPr>
            <p:nvPr/>
          </p:nvCxnSpPr>
          <p:spPr>
            <a:xfrm flipV="1">
              <a:off x="6357549" y="4417132"/>
              <a:ext cx="0" cy="615504"/>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6357002" y="4705350"/>
              <a:ext cx="88199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7" name="Straight Arrow Connector 76"/>
            <p:cNvCxnSpPr/>
            <p:nvPr/>
          </p:nvCxnSpPr>
          <p:spPr>
            <a:xfrm>
              <a:off x="6372860" y="5032636"/>
              <a:ext cx="8661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8" name="Rounded Rectangle 77"/>
            <p:cNvSpPr/>
            <p:nvPr/>
          </p:nvSpPr>
          <p:spPr>
            <a:xfrm>
              <a:off x="7316784" y="4580091"/>
              <a:ext cx="1751016" cy="212563"/>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208 (44%) Not in care</a:t>
              </a:r>
            </a:p>
          </p:txBody>
        </p:sp>
        <p:sp>
          <p:nvSpPr>
            <p:cNvPr id="79" name="Rounded Rectangle 78"/>
            <p:cNvSpPr/>
            <p:nvPr/>
          </p:nvSpPr>
          <p:spPr>
            <a:xfrm>
              <a:off x="7316784" y="4873787"/>
              <a:ext cx="1751016" cy="212563"/>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269 (56%) In care</a:t>
              </a:r>
            </a:p>
          </p:txBody>
        </p:sp>
      </p:grpSp>
      <p:sp>
        <p:nvSpPr>
          <p:cNvPr id="26" name="Title 1"/>
          <p:cNvSpPr txBox="1">
            <a:spLocks/>
          </p:cNvSpPr>
          <p:nvPr/>
        </p:nvSpPr>
        <p:spPr>
          <a:xfrm>
            <a:off x="609600" y="177800"/>
            <a:ext cx="10972800" cy="833437"/>
          </a:xfrm>
          <a:prstGeom prst="rect">
            <a:avLst/>
          </a:prstGeom>
          <a:solidFill>
            <a:schemeClr val="tx2"/>
          </a:solidFill>
        </p:spPr>
        <p:txBody>
          <a:bodyPr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chemeClr val="bg1"/>
                </a:solidFill>
              </a:rPr>
              <a:t>Sampling-based Estimates in a Network of Clinics in Eastern Africa</a:t>
            </a:r>
          </a:p>
        </p:txBody>
      </p:sp>
    </p:spTree>
    <p:extLst>
      <p:ext uri="{BB962C8B-B14F-4D97-AF65-F5344CB8AC3E}">
        <p14:creationId xmlns:p14="http://schemas.microsoft.com/office/powerpoint/2010/main" val="1811012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383" y="156781"/>
            <a:ext cx="10682439" cy="6409463"/>
          </a:xfrm>
        </p:spPr>
      </p:pic>
      <p:sp>
        <p:nvSpPr>
          <p:cNvPr id="5" name="Rectangle 4"/>
          <p:cNvSpPr/>
          <p:nvPr/>
        </p:nvSpPr>
        <p:spPr>
          <a:xfrm>
            <a:off x="10134701" y="6369498"/>
            <a:ext cx="1529586" cy="369332"/>
          </a:xfrm>
          <a:prstGeom prst="rect">
            <a:avLst/>
          </a:prstGeom>
        </p:spPr>
        <p:txBody>
          <a:bodyPr wrap="none">
            <a:spAutoFit/>
          </a:bodyPr>
          <a:lstStyle/>
          <a:p>
            <a:r>
              <a:rPr lang="en-US" dirty="0">
                <a:solidFill>
                  <a:srgbClr val="007ACC"/>
                </a:solidFill>
                <a:latin typeface="Georgia" charset="0"/>
                <a:hlinkClick r:id="rId3"/>
              </a:rPr>
              <a:t>Jon Kudelka</a:t>
            </a:r>
            <a:r>
              <a:rPr lang="en-US" dirty="0">
                <a:solidFill>
                  <a:srgbClr val="2D2D2D"/>
                </a:solidFill>
                <a:latin typeface="Georgia" charset="0"/>
              </a:rPr>
              <a:t>.</a:t>
            </a:r>
            <a:endParaRPr lang="en-US" dirty="0"/>
          </a:p>
        </p:txBody>
      </p:sp>
    </p:spTree>
    <p:extLst>
      <p:ext uri="{BB962C8B-B14F-4D97-AF65-F5344CB8AC3E}">
        <p14:creationId xmlns:p14="http://schemas.microsoft.com/office/powerpoint/2010/main" val="772193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1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6000" y="2311401"/>
            <a:ext cx="5384800" cy="3916721"/>
          </a:xfrm>
          <a:prstGeom prst="rect">
            <a:avLst/>
          </a:prstGeom>
        </p:spPr>
      </p:pic>
      <p:grpSp>
        <p:nvGrpSpPr>
          <p:cNvPr id="2" name="Group 1"/>
          <p:cNvGrpSpPr/>
          <p:nvPr/>
        </p:nvGrpSpPr>
        <p:grpSpPr>
          <a:xfrm>
            <a:off x="899147" y="6375401"/>
            <a:ext cx="10497976" cy="323168"/>
            <a:chOff x="762000" y="2206657"/>
            <a:chExt cx="6403386" cy="323167"/>
          </a:xfrm>
        </p:grpSpPr>
        <p:sp>
          <p:nvSpPr>
            <p:cNvPr id="3" name="Line 47"/>
            <p:cNvSpPr>
              <a:spLocks noChangeShapeType="1"/>
            </p:cNvSpPr>
            <p:nvPr/>
          </p:nvSpPr>
          <p:spPr bwMode="auto">
            <a:xfrm>
              <a:off x="762000" y="2332038"/>
              <a:ext cx="473075" cy="0"/>
            </a:xfrm>
            <a:prstGeom prst="line">
              <a:avLst/>
            </a:prstGeom>
            <a:noFill/>
            <a:ln w="30163" cap="flat">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133" b="1"/>
            </a:p>
          </p:txBody>
        </p:sp>
        <p:sp>
          <p:nvSpPr>
            <p:cNvPr id="4" name="Line 48"/>
            <p:cNvSpPr>
              <a:spLocks noChangeShapeType="1"/>
            </p:cNvSpPr>
            <p:nvPr/>
          </p:nvSpPr>
          <p:spPr bwMode="auto">
            <a:xfrm>
              <a:off x="2133600" y="2332038"/>
              <a:ext cx="471488" cy="0"/>
            </a:xfrm>
            <a:prstGeom prst="line">
              <a:avLst/>
            </a:prstGeom>
            <a:noFill/>
            <a:ln w="30163"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133" b="1"/>
            </a:p>
          </p:txBody>
        </p:sp>
        <p:sp>
          <p:nvSpPr>
            <p:cNvPr id="5" name="Line 49"/>
            <p:cNvSpPr>
              <a:spLocks noChangeShapeType="1"/>
            </p:cNvSpPr>
            <p:nvPr/>
          </p:nvSpPr>
          <p:spPr bwMode="auto">
            <a:xfrm>
              <a:off x="3356467" y="2332038"/>
              <a:ext cx="471488" cy="0"/>
            </a:xfrm>
            <a:prstGeom prst="line">
              <a:avLst/>
            </a:prstGeom>
            <a:noFill/>
            <a:ln w="30163" cap="flat">
              <a:solidFill>
                <a:srgbClr val="55752F"/>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133" b="1"/>
            </a:p>
          </p:txBody>
        </p:sp>
        <p:sp>
          <p:nvSpPr>
            <p:cNvPr id="6" name="Line 50"/>
            <p:cNvSpPr>
              <a:spLocks noChangeShapeType="1"/>
            </p:cNvSpPr>
            <p:nvPr/>
          </p:nvSpPr>
          <p:spPr bwMode="auto">
            <a:xfrm>
              <a:off x="4652907" y="2332038"/>
              <a:ext cx="473075" cy="0"/>
            </a:xfrm>
            <a:prstGeom prst="line">
              <a:avLst/>
            </a:prstGeom>
            <a:noFill/>
            <a:ln w="30163" cap="flat">
              <a:solidFill>
                <a:srgbClr val="E37E00"/>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133" b="1"/>
            </a:p>
          </p:txBody>
        </p:sp>
        <p:sp>
          <p:nvSpPr>
            <p:cNvPr id="7" name="Line 51"/>
            <p:cNvSpPr>
              <a:spLocks noChangeShapeType="1"/>
            </p:cNvSpPr>
            <p:nvPr/>
          </p:nvSpPr>
          <p:spPr bwMode="auto">
            <a:xfrm>
              <a:off x="5950934" y="2332038"/>
              <a:ext cx="473075" cy="0"/>
            </a:xfrm>
            <a:prstGeom prst="line">
              <a:avLst/>
            </a:prstGeom>
            <a:noFill/>
            <a:ln w="30163" cap="flat">
              <a:solidFill>
                <a:srgbClr val="6E8E84"/>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133" b="1"/>
            </a:p>
          </p:txBody>
        </p:sp>
        <p:sp>
          <p:nvSpPr>
            <p:cNvPr id="8" name="Rectangle 52"/>
            <p:cNvSpPr>
              <a:spLocks noChangeArrowheads="1"/>
            </p:cNvSpPr>
            <p:nvPr/>
          </p:nvSpPr>
          <p:spPr bwMode="auto">
            <a:xfrm>
              <a:off x="1235074" y="2222048"/>
              <a:ext cx="60817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70"/>
              <a:r>
                <a:rPr lang="en-US" altLang="en-US" sz="2000" b="1" dirty="0">
                  <a:solidFill>
                    <a:srgbClr val="000000"/>
                  </a:solidFill>
                </a:rPr>
                <a:t>Mbarara</a:t>
              </a:r>
              <a:endParaRPr lang="en-US" altLang="en-US" sz="2000" b="1" dirty="0"/>
            </a:p>
          </p:txBody>
        </p:sp>
        <p:sp>
          <p:nvSpPr>
            <p:cNvPr id="9" name="Rectangle 53"/>
            <p:cNvSpPr>
              <a:spLocks noChangeArrowheads="1"/>
            </p:cNvSpPr>
            <p:nvPr/>
          </p:nvSpPr>
          <p:spPr bwMode="auto">
            <a:xfrm>
              <a:off x="2605088" y="2214352"/>
              <a:ext cx="538754"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70"/>
              <a:r>
                <a:rPr lang="en-US" altLang="en-US" sz="2000" b="1" dirty="0" err="1">
                  <a:solidFill>
                    <a:srgbClr val="000000"/>
                  </a:solidFill>
                </a:rPr>
                <a:t>Eldoret</a:t>
              </a:r>
              <a:endParaRPr lang="en-US" altLang="en-US" sz="2000" b="1" dirty="0"/>
            </a:p>
          </p:txBody>
        </p:sp>
        <p:sp>
          <p:nvSpPr>
            <p:cNvPr id="10" name="Rectangle 54"/>
            <p:cNvSpPr>
              <a:spLocks noChangeArrowheads="1"/>
            </p:cNvSpPr>
            <p:nvPr/>
          </p:nvSpPr>
          <p:spPr bwMode="auto">
            <a:xfrm>
              <a:off x="3827955" y="2206658"/>
              <a:ext cx="57395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70"/>
              <a:r>
                <a:rPr lang="en-US" altLang="en-US" sz="2000" b="1" dirty="0">
                  <a:solidFill>
                    <a:srgbClr val="000000"/>
                  </a:solidFill>
                </a:rPr>
                <a:t>Kisumu</a:t>
              </a:r>
              <a:endParaRPr lang="en-US" altLang="en-US" sz="2000" b="1" dirty="0"/>
            </a:p>
          </p:txBody>
        </p:sp>
        <p:sp>
          <p:nvSpPr>
            <p:cNvPr id="11" name="Rectangle 55"/>
            <p:cNvSpPr>
              <a:spLocks noChangeArrowheads="1"/>
            </p:cNvSpPr>
            <p:nvPr/>
          </p:nvSpPr>
          <p:spPr bwMode="auto">
            <a:xfrm>
              <a:off x="5137009" y="2214352"/>
              <a:ext cx="65217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70"/>
              <a:r>
                <a:rPr lang="en-US" altLang="en-US" sz="2000" b="1" dirty="0">
                  <a:solidFill>
                    <a:srgbClr val="000000"/>
                  </a:solidFill>
                </a:rPr>
                <a:t>Kampala</a:t>
              </a:r>
              <a:endParaRPr lang="en-US" altLang="en-US" sz="2000" b="1" dirty="0"/>
            </a:p>
          </p:txBody>
        </p:sp>
        <p:sp>
          <p:nvSpPr>
            <p:cNvPr id="12" name="Rectangle 56"/>
            <p:cNvSpPr>
              <a:spLocks noChangeArrowheads="1"/>
            </p:cNvSpPr>
            <p:nvPr/>
          </p:nvSpPr>
          <p:spPr bwMode="auto">
            <a:xfrm>
              <a:off x="6434988" y="2206657"/>
              <a:ext cx="73039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70"/>
              <a:r>
                <a:rPr lang="en-US" altLang="en-US" sz="2000" b="1" dirty="0" err="1">
                  <a:solidFill>
                    <a:srgbClr val="000000"/>
                  </a:solidFill>
                </a:rPr>
                <a:t>Morogoro</a:t>
              </a:r>
              <a:endParaRPr lang="en-US" altLang="en-US" sz="2000" b="1" dirty="0"/>
            </a:p>
          </p:txBody>
        </p:sp>
      </p:grpSp>
      <p:sp>
        <p:nvSpPr>
          <p:cNvPr id="15" name="Rectangle 14"/>
          <p:cNvSpPr/>
          <p:nvPr/>
        </p:nvSpPr>
        <p:spPr>
          <a:xfrm>
            <a:off x="406401" y="353138"/>
            <a:ext cx="11480799" cy="502766"/>
          </a:xfrm>
          <a:prstGeom prst="rect">
            <a:avLst/>
          </a:prstGeom>
          <a:solidFill>
            <a:schemeClr val="tx2"/>
          </a:solidFill>
        </p:spPr>
        <p:txBody>
          <a:bodyPr wrap="square" anchor="ctr">
            <a:spAutoFit/>
          </a:bodyPr>
          <a:lstStyle/>
          <a:p>
            <a:pPr algn="ctr"/>
            <a:r>
              <a:rPr lang="en-US" sz="2667" b="1" dirty="0">
                <a:solidFill>
                  <a:schemeClr val="bg1"/>
                </a:solidFill>
              </a:rPr>
              <a:t>Variable Effectiveness: Mortality Estimates Across Settings (N=34,277) </a:t>
            </a:r>
            <a:endParaRPr lang="en-US" sz="2667" dirty="0">
              <a:solidFill>
                <a:schemeClr val="bg1"/>
              </a:solidFill>
            </a:endParaRPr>
          </a:p>
        </p:txBody>
      </p:sp>
      <p:sp>
        <p:nvSpPr>
          <p:cNvPr id="16" name="TextBox 15"/>
          <p:cNvSpPr txBox="1"/>
          <p:nvPr/>
        </p:nvSpPr>
        <p:spPr>
          <a:xfrm>
            <a:off x="10160000" y="4727317"/>
            <a:ext cx="812800" cy="461665"/>
          </a:xfrm>
          <a:prstGeom prst="rect">
            <a:avLst/>
          </a:prstGeom>
          <a:noFill/>
        </p:spPr>
        <p:txBody>
          <a:bodyPr wrap="square" rtlCol="0">
            <a:spAutoFit/>
          </a:bodyPr>
          <a:lstStyle/>
          <a:p>
            <a:pPr algn="ctr"/>
            <a:r>
              <a:rPr lang="en-US" sz="2400" b="1" dirty="0"/>
              <a:t>7</a:t>
            </a:r>
            <a:r>
              <a:rPr lang="en-US" sz="2400" b="1" dirty="0"/>
              <a:t>%</a:t>
            </a:r>
            <a:endParaRPr lang="en-US" sz="2400" b="1" dirty="0"/>
          </a:p>
        </p:txBody>
      </p:sp>
      <p:sp>
        <p:nvSpPr>
          <p:cNvPr id="17" name="TextBox 16"/>
          <p:cNvSpPr txBox="1"/>
          <p:nvPr/>
        </p:nvSpPr>
        <p:spPr>
          <a:xfrm>
            <a:off x="10199680" y="2143033"/>
            <a:ext cx="920025" cy="461665"/>
          </a:xfrm>
          <a:prstGeom prst="rect">
            <a:avLst/>
          </a:prstGeom>
          <a:noFill/>
        </p:spPr>
        <p:txBody>
          <a:bodyPr wrap="square" rtlCol="0">
            <a:spAutoFit/>
          </a:bodyPr>
          <a:lstStyle/>
          <a:p>
            <a:pPr algn="ctr"/>
            <a:r>
              <a:rPr lang="en-US" sz="2400" b="1" dirty="0"/>
              <a:t>24%</a:t>
            </a:r>
            <a:endParaRPr lang="en-US" sz="2400" b="1" dirty="0"/>
          </a:p>
        </p:txBody>
      </p:sp>
      <p:pic>
        <p:nvPicPr>
          <p:cNvPr id="4100" name="Picture 4"/>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27864" y="2332592"/>
            <a:ext cx="5384800" cy="394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Arrow Connector 21"/>
          <p:cNvCxnSpPr/>
          <p:nvPr/>
        </p:nvCxnSpPr>
        <p:spPr>
          <a:xfrm>
            <a:off x="11074400" y="2711809"/>
            <a:ext cx="0" cy="190331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10489" y="2286662"/>
            <a:ext cx="2793264" cy="666977"/>
          </a:xfrm>
          <a:prstGeom prst="rect">
            <a:avLst/>
          </a:prstGeom>
          <a:noFill/>
        </p:spPr>
        <p:txBody>
          <a:bodyPr vert="horz" wrap="none" rtlCol="0">
            <a:spAutoFit/>
          </a:bodyPr>
          <a:lstStyle/>
          <a:p>
            <a:pPr algn="ctr"/>
            <a:r>
              <a:rPr lang="en-US" sz="1867" dirty="0"/>
              <a:t>Risk difference=17%</a:t>
            </a:r>
          </a:p>
          <a:p>
            <a:pPr algn="ctr"/>
            <a:r>
              <a:rPr lang="en-US" sz="1867" dirty="0"/>
              <a:t>Number needed to treat=6</a:t>
            </a:r>
            <a:endParaRPr lang="en-US" sz="1867" dirty="0"/>
          </a:p>
        </p:txBody>
      </p:sp>
      <p:sp>
        <p:nvSpPr>
          <p:cNvPr id="31" name="TextBox 30"/>
          <p:cNvSpPr txBox="1"/>
          <p:nvPr/>
        </p:nvSpPr>
        <p:spPr>
          <a:xfrm>
            <a:off x="3719078" y="3710538"/>
            <a:ext cx="1190897" cy="461665"/>
          </a:xfrm>
          <a:prstGeom prst="rect">
            <a:avLst/>
          </a:prstGeom>
          <a:noFill/>
        </p:spPr>
        <p:txBody>
          <a:bodyPr wrap="square" rtlCol="0">
            <a:spAutoFit/>
          </a:bodyPr>
          <a:lstStyle/>
          <a:p>
            <a:pPr algn="ctr"/>
            <a:r>
              <a:rPr lang="en-US" sz="2400" b="1" dirty="0"/>
              <a:t>1.6%</a:t>
            </a:r>
            <a:endParaRPr lang="en-US" sz="2400" b="1" dirty="0"/>
          </a:p>
        </p:txBody>
      </p:sp>
      <p:sp>
        <p:nvSpPr>
          <p:cNvPr id="32" name="TextBox 31"/>
          <p:cNvSpPr txBox="1"/>
          <p:nvPr/>
        </p:nvSpPr>
        <p:spPr>
          <a:xfrm>
            <a:off x="3854513" y="2781115"/>
            <a:ext cx="920025" cy="461665"/>
          </a:xfrm>
          <a:prstGeom prst="rect">
            <a:avLst/>
          </a:prstGeom>
          <a:noFill/>
        </p:spPr>
        <p:txBody>
          <a:bodyPr wrap="square" rtlCol="0">
            <a:spAutoFit/>
          </a:bodyPr>
          <a:lstStyle/>
          <a:p>
            <a:pPr algn="ctr"/>
            <a:r>
              <a:rPr lang="en-US" sz="2400" b="1" dirty="0"/>
              <a:t>2.7%</a:t>
            </a:r>
            <a:endParaRPr lang="en-US" sz="2400" b="1" dirty="0"/>
          </a:p>
        </p:txBody>
      </p:sp>
      <p:cxnSp>
        <p:nvCxnSpPr>
          <p:cNvPr id="33" name="Straight Arrow Connector 32"/>
          <p:cNvCxnSpPr>
            <a:endCxn id="31" idx="0"/>
          </p:cNvCxnSpPr>
          <p:nvPr/>
        </p:nvCxnSpPr>
        <p:spPr>
          <a:xfrm>
            <a:off x="4314524" y="3251321"/>
            <a:ext cx="3" cy="45921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88639" y="2433082"/>
            <a:ext cx="2832507" cy="666977"/>
          </a:xfrm>
          <a:prstGeom prst="rect">
            <a:avLst/>
          </a:prstGeom>
          <a:noFill/>
        </p:spPr>
        <p:txBody>
          <a:bodyPr vert="horz" wrap="none" rtlCol="0">
            <a:spAutoFit/>
          </a:bodyPr>
          <a:lstStyle/>
          <a:p>
            <a:pPr algn="ctr"/>
            <a:r>
              <a:rPr lang="en-US" sz="1867" dirty="0"/>
              <a:t>Risk difference=1.1%</a:t>
            </a:r>
          </a:p>
          <a:p>
            <a:pPr algn="ctr"/>
            <a:r>
              <a:rPr lang="en-US" sz="1867" dirty="0"/>
              <a:t>Number needed to teat=91</a:t>
            </a:r>
            <a:endParaRPr lang="en-US" sz="1867" dirty="0"/>
          </a:p>
        </p:txBody>
      </p:sp>
      <p:sp>
        <p:nvSpPr>
          <p:cNvPr id="13" name="TextBox 12"/>
          <p:cNvSpPr txBox="1"/>
          <p:nvPr/>
        </p:nvSpPr>
        <p:spPr bwMode="auto">
          <a:xfrm>
            <a:off x="1109005" y="1511013"/>
            <a:ext cx="3462995" cy="584775"/>
          </a:xfrm>
          <a:prstGeom prst="rect">
            <a:avLst/>
          </a:prstGeom>
          <a:noFill/>
          <a:ln>
            <a:noFill/>
          </a:ln>
          <a:extLst/>
        </p:spPr>
        <p:txBody>
          <a:bodyPr wrap="square" rtlCol="0" anchor="ctr">
            <a:spAutoFit/>
          </a:bodyPr>
          <a:lstStyle/>
          <a:p>
            <a:pPr algn="ctr" eaLnBrk="1" hangingPunct="1"/>
            <a:r>
              <a:rPr lang="en-US" sz="3200" b="1" dirty="0"/>
              <a:t>Uncorrected</a:t>
            </a:r>
          </a:p>
        </p:txBody>
      </p:sp>
      <p:sp>
        <p:nvSpPr>
          <p:cNvPr id="26" name="TextBox 25"/>
          <p:cNvSpPr txBox="1"/>
          <p:nvPr/>
        </p:nvSpPr>
        <p:spPr bwMode="auto">
          <a:xfrm>
            <a:off x="7306605" y="1513990"/>
            <a:ext cx="3462995" cy="584775"/>
          </a:xfrm>
          <a:prstGeom prst="rect">
            <a:avLst/>
          </a:prstGeom>
          <a:noFill/>
          <a:ln>
            <a:noFill/>
          </a:ln>
          <a:extLst/>
        </p:spPr>
        <p:txBody>
          <a:bodyPr wrap="square" rtlCol="0" anchor="ctr">
            <a:spAutoFit/>
          </a:bodyPr>
          <a:lstStyle/>
          <a:p>
            <a:pPr algn="ctr" eaLnBrk="1" hangingPunct="1"/>
            <a:r>
              <a:rPr lang="en-US" sz="3200" b="1" dirty="0"/>
              <a:t>Sample weighted</a:t>
            </a:r>
          </a:p>
        </p:txBody>
      </p:sp>
    </p:spTree>
    <p:extLst>
      <p:ext uri="{BB962C8B-B14F-4D97-AF65-F5344CB8AC3E}">
        <p14:creationId xmlns:p14="http://schemas.microsoft.com/office/powerpoint/2010/main" val="612003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8001" y="329472"/>
            <a:ext cx="11277599" cy="584775"/>
          </a:xfrm>
          <a:prstGeom prst="rect">
            <a:avLst/>
          </a:prstGeom>
          <a:solidFill>
            <a:schemeClr val="tx2"/>
          </a:solidFill>
        </p:spPr>
        <p:txBody>
          <a:bodyPr wrap="square" anchor="ctr">
            <a:spAutoFit/>
          </a:bodyPr>
          <a:lstStyle/>
          <a:p>
            <a:pPr algn="ctr"/>
            <a:r>
              <a:rPr lang="en-US" sz="3200" b="1" dirty="0">
                <a:solidFill>
                  <a:schemeClr val="bg1"/>
                </a:solidFill>
              </a:rPr>
              <a:t>Variable Engagement Estimates Across Settings (N=34,277) </a:t>
            </a:r>
            <a:endParaRPr lang="en-US" sz="3200" dirty="0">
              <a:solidFill>
                <a:schemeClr val="bg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867" y="3008065"/>
            <a:ext cx="5093933" cy="336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186306" y="5012601"/>
            <a:ext cx="1733717" cy="461665"/>
          </a:xfrm>
          <a:prstGeom prst="rect">
            <a:avLst/>
          </a:prstGeom>
          <a:noFill/>
        </p:spPr>
        <p:txBody>
          <a:bodyPr wrap="square" rtlCol="0">
            <a:spAutoFit/>
          </a:bodyPr>
          <a:lstStyle/>
          <a:p>
            <a:pPr algn="ctr"/>
            <a:r>
              <a:rPr lang="en-US" sz="2400" b="1" dirty="0"/>
              <a:t>4</a:t>
            </a:r>
            <a:r>
              <a:rPr lang="en-US" sz="2400" b="1" dirty="0"/>
              <a:t>%</a:t>
            </a:r>
            <a:endParaRPr lang="en-US" sz="2400" b="1" dirty="0"/>
          </a:p>
        </p:txBody>
      </p:sp>
      <p:sp>
        <p:nvSpPr>
          <p:cNvPr id="10" name="TextBox 9"/>
          <p:cNvSpPr txBox="1"/>
          <p:nvPr/>
        </p:nvSpPr>
        <p:spPr>
          <a:xfrm>
            <a:off x="10096848" y="3123397"/>
            <a:ext cx="1985176" cy="461665"/>
          </a:xfrm>
          <a:prstGeom prst="rect">
            <a:avLst/>
          </a:prstGeom>
          <a:noFill/>
        </p:spPr>
        <p:txBody>
          <a:bodyPr wrap="square" rtlCol="0">
            <a:spAutoFit/>
          </a:bodyPr>
          <a:lstStyle/>
          <a:p>
            <a:pPr algn="ctr"/>
            <a:r>
              <a:rPr lang="en-US" sz="2400" b="1" dirty="0"/>
              <a:t>21%</a:t>
            </a:r>
            <a:endParaRPr lang="en-US" sz="2400" b="1" dirty="0"/>
          </a:p>
        </p:txBody>
      </p:sp>
      <p:cxnSp>
        <p:nvCxnSpPr>
          <p:cNvPr id="11" name="Straight Arrow Connector 10"/>
          <p:cNvCxnSpPr/>
          <p:nvPr/>
        </p:nvCxnSpPr>
        <p:spPr>
          <a:xfrm>
            <a:off x="11053164" y="3492728"/>
            <a:ext cx="0" cy="14457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812800" y="1683434"/>
            <a:ext cx="10497976" cy="323168"/>
            <a:chOff x="762000" y="2206657"/>
            <a:chExt cx="6403386" cy="323167"/>
          </a:xfrm>
        </p:grpSpPr>
        <p:sp>
          <p:nvSpPr>
            <p:cNvPr id="14" name="Line 47"/>
            <p:cNvSpPr>
              <a:spLocks noChangeShapeType="1"/>
            </p:cNvSpPr>
            <p:nvPr/>
          </p:nvSpPr>
          <p:spPr bwMode="auto">
            <a:xfrm>
              <a:off x="762000" y="2332038"/>
              <a:ext cx="473075" cy="0"/>
            </a:xfrm>
            <a:prstGeom prst="line">
              <a:avLst/>
            </a:prstGeom>
            <a:noFill/>
            <a:ln w="30163" cap="flat">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133" b="1"/>
            </a:p>
          </p:txBody>
        </p:sp>
        <p:sp>
          <p:nvSpPr>
            <p:cNvPr id="15" name="Line 48"/>
            <p:cNvSpPr>
              <a:spLocks noChangeShapeType="1"/>
            </p:cNvSpPr>
            <p:nvPr/>
          </p:nvSpPr>
          <p:spPr bwMode="auto">
            <a:xfrm>
              <a:off x="2133600" y="2332038"/>
              <a:ext cx="471488" cy="0"/>
            </a:xfrm>
            <a:prstGeom prst="line">
              <a:avLst/>
            </a:prstGeom>
            <a:noFill/>
            <a:ln w="30163" cap="flat">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133" b="1"/>
            </a:p>
          </p:txBody>
        </p:sp>
        <p:sp>
          <p:nvSpPr>
            <p:cNvPr id="16" name="Line 49"/>
            <p:cNvSpPr>
              <a:spLocks noChangeShapeType="1"/>
            </p:cNvSpPr>
            <p:nvPr/>
          </p:nvSpPr>
          <p:spPr bwMode="auto">
            <a:xfrm>
              <a:off x="3356467" y="2332038"/>
              <a:ext cx="471488" cy="0"/>
            </a:xfrm>
            <a:prstGeom prst="line">
              <a:avLst/>
            </a:prstGeom>
            <a:noFill/>
            <a:ln w="30163" cap="flat">
              <a:solidFill>
                <a:srgbClr val="55752F"/>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133" b="1"/>
            </a:p>
          </p:txBody>
        </p:sp>
        <p:sp>
          <p:nvSpPr>
            <p:cNvPr id="17" name="Line 50"/>
            <p:cNvSpPr>
              <a:spLocks noChangeShapeType="1"/>
            </p:cNvSpPr>
            <p:nvPr/>
          </p:nvSpPr>
          <p:spPr bwMode="auto">
            <a:xfrm>
              <a:off x="4652907" y="2332038"/>
              <a:ext cx="473075" cy="0"/>
            </a:xfrm>
            <a:prstGeom prst="line">
              <a:avLst/>
            </a:prstGeom>
            <a:noFill/>
            <a:ln w="30163" cap="flat">
              <a:solidFill>
                <a:srgbClr val="E37E00"/>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133" b="1"/>
            </a:p>
          </p:txBody>
        </p:sp>
        <p:sp>
          <p:nvSpPr>
            <p:cNvPr id="18" name="Line 51"/>
            <p:cNvSpPr>
              <a:spLocks noChangeShapeType="1"/>
            </p:cNvSpPr>
            <p:nvPr/>
          </p:nvSpPr>
          <p:spPr bwMode="auto">
            <a:xfrm>
              <a:off x="5950934" y="2332038"/>
              <a:ext cx="473075" cy="0"/>
            </a:xfrm>
            <a:prstGeom prst="line">
              <a:avLst/>
            </a:prstGeom>
            <a:noFill/>
            <a:ln w="30163" cap="flat">
              <a:solidFill>
                <a:srgbClr val="6E8E84"/>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133" b="1"/>
            </a:p>
          </p:txBody>
        </p:sp>
        <p:sp>
          <p:nvSpPr>
            <p:cNvPr id="19" name="Rectangle 52"/>
            <p:cNvSpPr>
              <a:spLocks noChangeArrowheads="1"/>
            </p:cNvSpPr>
            <p:nvPr/>
          </p:nvSpPr>
          <p:spPr bwMode="auto">
            <a:xfrm>
              <a:off x="1235074" y="2222048"/>
              <a:ext cx="60817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70"/>
              <a:r>
                <a:rPr lang="en-US" altLang="en-US" sz="2000" b="1" dirty="0">
                  <a:solidFill>
                    <a:srgbClr val="000000"/>
                  </a:solidFill>
                </a:rPr>
                <a:t>Mbarara</a:t>
              </a:r>
              <a:endParaRPr lang="en-US" altLang="en-US" sz="2000" b="1" dirty="0"/>
            </a:p>
          </p:txBody>
        </p:sp>
        <p:sp>
          <p:nvSpPr>
            <p:cNvPr id="20" name="Rectangle 53"/>
            <p:cNvSpPr>
              <a:spLocks noChangeArrowheads="1"/>
            </p:cNvSpPr>
            <p:nvPr/>
          </p:nvSpPr>
          <p:spPr bwMode="auto">
            <a:xfrm>
              <a:off x="2605088" y="2214352"/>
              <a:ext cx="538754"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70"/>
              <a:r>
                <a:rPr lang="en-US" altLang="en-US" sz="2000" b="1" dirty="0" err="1">
                  <a:solidFill>
                    <a:srgbClr val="000000"/>
                  </a:solidFill>
                </a:rPr>
                <a:t>Eldoret</a:t>
              </a:r>
              <a:endParaRPr lang="en-US" altLang="en-US" sz="2000" b="1" dirty="0"/>
            </a:p>
          </p:txBody>
        </p:sp>
        <p:sp>
          <p:nvSpPr>
            <p:cNvPr id="21" name="Rectangle 54"/>
            <p:cNvSpPr>
              <a:spLocks noChangeArrowheads="1"/>
            </p:cNvSpPr>
            <p:nvPr/>
          </p:nvSpPr>
          <p:spPr bwMode="auto">
            <a:xfrm>
              <a:off x="3827955" y="2206658"/>
              <a:ext cx="57395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70"/>
              <a:r>
                <a:rPr lang="en-US" altLang="en-US" sz="2000" b="1" dirty="0">
                  <a:solidFill>
                    <a:srgbClr val="000000"/>
                  </a:solidFill>
                </a:rPr>
                <a:t>Kisumu</a:t>
              </a:r>
              <a:endParaRPr lang="en-US" altLang="en-US" sz="2000" b="1" dirty="0"/>
            </a:p>
          </p:txBody>
        </p:sp>
        <p:sp>
          <p:nvSpPr>
            <p:cNvPr id="22" name="Rectangle 55"/>
            <p:cNvSpPr>
              <a:spLocks noChangeArrowheads="1"/>
            </p:cNvSpPr>
            <p:nvPr/>
          </p:nvSpPr>
          <p:spPr bwMode="auto">
            <a:xfrm>
              <a:off x="5137009" y="2214352"/>
              <a:ext cx="65217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70"/>
              <a:r>
                <a:rPr lang="en-US" altLang="en-US" sz="2000" b="1" dirty="0">
                  <a:solidFill>
                    <a:srgbClr val="000000"/>
                  </a:solidFill>
                </a:rPr>
                <a:t>Kampala</a:t>
              </a:r>
              <a:endParaRPr lang="en-US" altLang="en-US" sz="2000" b="1" dirty="0"/>
            </a:p>
          </p:txBody>
        </p:sp>
        <p:sp>
          <p:nvSpPr>
            <p:cNvPr id="23" name="Rectangle 56"/>
            <p:cNvSpPr>
              <a:spLocks noChangeArrowheads="1"/>
            </p:cNvSpPr>
            <p:nvPr/>
          </p:nvSpPr>
          <p:spPr bwMode="auto">
            <a:xfrm>
              <a:off x="6434988" y="2206657"/>
              <a:ext cx="73039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1219170"/>
              <a:r>
                <a:rPr lang="en-US" altLang="en-US" sz="2000" b="1" dirty="0" err="1">
                  <a:solidFill>
                    <a:srgbClr val="000000"/>
                  </a:solidFill>
                </a:rPr>
                <a:t>Morogoro</a:t>
              </a:r>
              <a:endParaRPr lang="en-US" altLang="en-US" sz="2000" b="1" dirty="0"/>
            </a:p>
          </p:txBody>
        </p:sp>
      </p:gr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0" y="3008064"/>
            <a:ext cx="4737987" cy="346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4051858" y="5258822"/>
            <a:ext cx="1733717" cy="461665"/>
          </a:xfrm>
          <a:prstGeom prst="rect">
            <a:avLst/>
          </a:prstGeom>
          <a:noFill/>
        </p:spPr>
        <p:txBody>
          <a:bodyPr wrap="square" rtlCol="0">
            <a:spAutoFit/>
          </a:bodyPr>
          <a:lstStyle/>
          <a:p>
            <a:pPr algn="ctr"/>
            <a:r>
              <a:rPr lang="en-US" sz="2400" b="1" dirty="0"/>
              <a:t>9</a:t>
            </a:r>
            <a:r>
              <a:rPr lang="en-US" sz="2400" b="1" dirty="0"/>
              <a:t>%</a:t>
            </a:r>
            <a:endParaRPr lang="en-US" sz="2400" b="1" dirty="0"/>
          </a:p>
        </p:txBody>
      </p:sp>
      <p:sp>
        <p:nvSpPr>
          <p:cNvPr id="25" name="TextBox 24"/>
          <p:cNvSpPr txBox="1"/>
          <p:nvPr/>
        </p:nvSpPr>
        <p:spPr>
          <a:xfrm>
            <a:off x="3950268" y="3064533"/>
            <a:ext cx="1985176" cy="461665"/>
          </a:xfrm>
          <a:prstGeom prst="rect">
            <a:avLst/>
          </a:prstGeom>
          <a:noFill/>
        </p:spPr>
        <p:txBody>
          <a:bodyPr wrap="square" rtlCol="0">
            <a:spAutoFit/>
          </a:bodyPr>
          <a:lstStyle/>
          <a:p>
            <a:pPr algn="ctr"/>
            <a:r>
              <a:rPr lang="en-US" sz="2400" b="1" dirty="0"/>
              <a:t>40%</a:t>
            </a:r>
            <a:endParaRPr lang="en-US" sz="2400" b="1" dirty="0"/>
          </a:p>
        </p:txBody>
      </p:sp>
      <p:cxnSp>
        <p:nvCxnSpPr>
          <p:cNvPr id="26" name="Straight Arrow Connector 25"/>
          <p:cNvCxnSpPr>
            <a:endCxn id="24" idx="0"/>
          </p:cNvCxnSpPr>
          <p:nvPr/>
        </p:nvCxnSpPr>
        <p:spPr>
          <a:xfrm>
            <a:off x="4918716" y="3615839"/>
            <a:ext cx="1" cy="164298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1109005" y="2326789"/>
            <a:ext cx="3462995" cy="584775"/>
          </a:xfrm>
          <a:prstGeom prst="rect">
            <a:avLst/>
          </a:prstGeom>
          <a:noFill/>
          <a:ln>
            <a:noFill/>
          </a:ln>
          <a:extLst/>
        </p:spPr>
        <p:txBody>
          <a:bodyPr wrap="square" rtlCol="0" anchor="ctr">
            <a:spAutoFit/>
          </a:bodyPr>
          <a:lstStyle/>
          <a:p>
            <a:pPr algn="ctr" eaLnBrk="1" hangingPunct="1"/>
            <a:r>
              <a:rPr lang="en-US" sz="3200" b="1" dirty="0"/>
              <a:t>Uncorrected</a:t>
            </a:r>
          </a:p>
        </p:txBody>
      </p:sp>
      <p:sp>
        <p:nvSpPr>
          <p:cNvPr id="28" name="TextBox 27"/>
          <p:cNvSpPr txBox="1"/>
          <p:nvPr/>
        </p:nvSpPr>
        <p:spPr bwMode="auto">
          <a:xfrm>
            <a:off x="7306605" y="2329766"/>
            <a:ext cx="3462995" cy="584775"/>
          </a:xfrm>
          <a:prstGeom prst="rect">
            <a:avLst/>
          </a:prstGeom>
          <a:noFill/>
          <a:ln>
            <a:noFill/>
          </a:ln>
          <a:extLst/>
        </p:spPr>
        <p:txBody>
          <a:bodyPr wrap="square" rtlCol="0" anchor="ctr">
            <a:spAutoFit/>
          </a:bodyPr>
          <a:lstStyle/>
          <a:p>
            <a:pPr algn="ctr" eaLnBrk="1" hangingPunct="1"/>
            <a:r>
              <a:rPr lang="en-US" sz="3200" b="1" dirty="0"/>
              <a:t>Sample weighted</a:t>
            </a:r>
          </a:p>
        </p:txBody>
      </p:sp>
    </p:spTree>
    <p:extLst>
      <p:ext uri="{BB962C8B-B14F-4D97-AF65-F5344CB8AC3E}">
        <p14:creationId xmlns:p14="http://schemas.microsoft.com/office/powerpoint/2010/main" val="1184166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Research produces findings</a:t>
            </a:r>
          </a:p>
          <a:p>
            <a:r>
              <a:rPr lang="en-US" dirty="0" smtClean="0"/>
              <a:t>Findings are used (or not) in a complex policy making environment</a:t>
            </a:r>
          </a:p>
          <a:p>
            <a:r>
              <a:rPr lang="en-US" dirty="0" smtClean="0"/>
              <a:t>Lots of actors, different agendas</a:t>
            </a:r>
          </a:p>
          <a:p>
            <a:r>
              <a:rPr lang="en-US" dirty="0" smtClean="0"/>
              <a:t>Evidence is best through of as enlightening the policy environment</a:t>
            </a:r>
          </a:p>
          <a:p>
            <a:r>
              <a:rPr lang="en-US" dirty="0" smtClean="0"/>
              <a:t>Specific functions</a:t>
            </a:r>
            <a:r>
              <a:rPr lang="mr-IN" dirty="0" smtClean="0"/>
              <a:t>…</a:t>
            </a:r>
            <a:r>
              <a:rPr lang="en-US" dirty="0" smtClean="0"/>
              <a:t>.</a:t>
            </a:r>
            <a:endParaRPr lang="en-US" dirty="0"/>
          </a:p>
        </p:txBody>
      </p:sp>
    </p:spTree>
    <p:extLst>
      <p:ext uri="{BB962C8B-B14F-4D97-AF65-F5344CB8AC3E}">
        <p14:creationId xmlns:p14="http://schemas.microsoft.com/office/powerpoint/2010/main" val="492205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0152"/>
            <a:ext cx="4525701" cy="6397696"/>
          </a:xfrm>
        </p:spPr>
      </p:pic>
      <p:sp>
        <p:nvSpPr>
          <p:cNvPr id="5" name="Rectangle 4"/>
          <p:cNvSpPr/>
          <p:nvPr/>
        </p:nvSpPr>
        <p:spPr>
          <a:xfrm>
            <a:off x="5532698" y="2828836"/>
            <a:ext cx="5821102" cy="1477328"/>
          </a:xfrm>
          <a:prstGeom prst="rect">
            <a:avLst/>
          </a:prstGeom>
        </p:spPr>
        <p:txBody>
          <a:bodyPr wrap="square">
            <a:spAutoFit/>
          </a:bodyPr>
          <a:lstStyle/>
          <a:p>
            <a:r>
              <a:rPr lang="en-US" dirty="0"/>
              <a:t>"Everything for the people, nothing by the people"</a:t>
            </a:r>
          </a:p>
          <a:p>
            <a:r>
              <a:rPr lang="en-US" dirty="0" smtClean="0"/>
              <a:t>	</a:t>
            </a:r>
          </a:p>
          <a:p>
            <a:r>
              <a:rPr lang="en-US" dirty="0"/>
              <a:t>	</a:t>
            </a:r>
            <a:r>
              <a:rPr lang="en-US" dirty="0" smtClean="0"/>
              <a:t>-Joseph </a:t>
            </a:r>
            <a:r>
              <a:rPr lang="en-US" dirty="0"/>
              <a:t>II </a:t>
            </a:r>
          </a:p>
          <a:p>
            <a:r>
              <a:rPr lang="en-US" dirty="0" smtClean="0"/>
              <a:t>	13 </a:t>
            </a:r>
            <a:r>
              <a:rPr lang="en-US" dirty="0"/>
              <a:t>March 1741 – 20 February 1790</a:t>
            </a:r>
          </a:p>
          <a:p>
            <a:r>
              <a:rPr lang="en-US" dirty="0" smtClean="0"/>
              <a:t>	Emperor</a:t>
            </a:r>
            <a:r>
              <a:rPr lang="en-US" dirty="0"/>
              <a:t> of Habsburg lands</a:t>
            </a:r>
          </a:p>
        </p:txBody>
      </p:sp>
    </p:spTree>
    <p:extLst>
      <p:ext uri="{BB962C8B-B14F-4D97-AF65-F5344CB8AC3E}">
        <p14:creationId xmlns:p14="http://schemas.microsoft.com/office/powerpoint/2010/main" val="1691593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50" y="243068"/>
            <a:ext cx="11986900" cy="6298672"/>
          </a:xfrm>
        </p:spPr>
      </p:pic>
    </p:spTree>
    <p:extLst>
      <p:ext uri="{BB962C8B-B14F-4D97-AF65-F5344CB8AC3E}">
        <p14:creationId xmlns:p14="http://schemas.microsoft.com/office/powerpoint/2010/main" val="207824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Research’s role</a:t>
            </a:r>
            <a:endParaRPr lang="en-US" dirty="0"/>
          </a:p>
        </p:txBody>
      </p:sp>
      <p:sp>
        <p:nvSpPr>
          <p:cNvPr id="3" name="Content Placeholder 2"/>
          <p:cNvSpPr>
            <a:spLocks noGrp="1"/>
          </p:cNvSpPr>
          <p:nvPr>
            <p:ph idx="1"/>
          </p:nvPr>
        </p:nvSpPr>
        <p:spPr/>
        <p:txBody>
          <a:bodyPr/>
          <a:lstStyle/>
          <a:p>
            <a:r>
              <a:rPr lang="en-US" dirty="0" smtClean="0"/>
              <a:t>Not linear</a:t>
            </a:r>
          </a:p>
          <a:p>
            <a:r>
              <a:rPr lang="en-US" dirty="0" smtClean="0"/>
              <a:t>Not nihilism</a:t>
            </a:r>
          </a:p>
          <a:p>
            <a:r>
              <a:rPr lang="en-US" dirty="0" smtClean="0"/>
              <a:t>Enlightenment</a:t>
            </a:r>
          </a:p>
          <a:p>
            <a:pPr lvl="1"/>
            <a:r>
              <a:rPr lang="en-US" dirty="0" smtClean="0"/>
              <a:t>Warning</a:t>
            </a:r>
          </a:p>
          <a:p>
            <a:pPr lvl="1"/>
            <a:r>
              <a:rPr lang="en-US" dirty="0" smtClean="0"/>
              <a:t>Guidance</a:t>
            </a:r>
          </a:p>
          <a:p>
            <a:pPr lvl="1"/>
            <a:r>
              <a:rPr lang="en-US" dirty="0" smtClean="0"/>
              <a:t>Reconceptualization </a:t>
            </a:r>
          </a:p>
          <a:p>
            <a:pPr lvl="1"/>
            <a:r>
              <a:rPr lang="en-US" dirty="0" smtClean="0"/>
              <a:t>Mobilization of support</a:t>
            </a:r>
          </a:p>
          <a:p>
            <a:r>
              <a:rPr lang="en-US" dirty="0" smtClean="0"/>
              <a:t>Unintended consequences </a:t>
            </a:r>
          </a:p>
          <a:p>
            <a:endParaRPr lang="en-US" dirty="0"/>
          </a:p>
        </p:txBody>
      </p:sp>
    </p:spTree>
    <p:extLst>
      <p:ext uri="{BB962C8B-B14F-4D97-AF65-F5344CB8AC3E}">
        <p14:creationId xmlns:p14="http://schemas.microsoft.com/office/powerpoint/2010/main" val="125406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research: examples from the HIV response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894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4680</Words>
  <Application>Microsoft Macintosh PowerPoint</Application>
  <PresentationFormat>Widescreen</PresentationFormat>
  <Paragraphs>545</Paragraphs>
  <Slides>52</Slides>
  <Notes>21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3" baseType="lpstr">
      <vt:lpstr>Calibri</vt:lpstr>
      <vt:lpstr>Calibri Light</vt:lpstr>
      <vt:lpstr>Georgia</vt:lpstr>
      <vt:lpstr>Lucida Grande</vt:lpstr>
      <vt:lpstr>Mangal</vt:lpstr>
      <vt:lpstr>MS PGothic</vt:lpstr>
      <vt:lpstr>ＭＳ Ｐゴシック</vt:lpstr>
      <vt:lpstr>Times New Roman</vt:lpstr>
      <vt:lpstr>Arial</vt:lpstr>
      <vt:lpstr>Office Theme</vt:lpstr>
      <vt:lpstr>Document</vt:lpstr>
      <vt:lpstr>From Evidence to Policy and Practice</vt:lpstr>
      <vt:lpstr>Overview</vt:lpstr>
      <vt:lpstr>PowerPoint Presentation</vt:lpstr>
      <vt:lpstr>Guidance on how to make implementation science usable…</vt:lpstr>
      <vt:lpstr>PowerPoint Presentation</vt:lpstr>
      <vt:lpstr>PowerPoint Presentation</vt:lpstr>
      <vt:lpstr>PowerPoint Presentation</vt:lpstr>
      <vt:lpstr>Research’s role</vt:lpstr>
      <vt:lpstr>The role of research: examples from the HIV response</vt:lpstr>
      <vt:lpstr>PowerPoint Presentation</vt:lpstr>
      <vt:lpstr>Science: Mobilization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Warning</vt:lpstr>
      <vt:lpstr>PowerPoint Presentation</vt:lpstr>
      <vt:lpstr>PowerPoint Presentation</vt:lpstr>
      <vt:lpstr>PowerPoint Presentation</vt:lpstr>
      <vt:lpstr>Guidance</vt:lpstr>
      <vt:lpstr>Delays in Antiretroviral Therapy Initiation among ART Eligible Patients</vt:lpstr>
      <vt:lpstr>Intervention Development</vt:lpstr>
      <vt:lpstr>Approach</vt:lpstr>
      <vt:lpstr>PowerPoint Presentation</vt:lpstr>
      <vt:lpstr>PowerPoint Presentation</vt:lpstr>
      <vt:lpstr>PowerPoint Presentation</vt:lpstr>
      <vt:lpstr>PowerPoint Presentation</vt:lpstr>
      <vt:lpstr>PowerPoint Presentation</vt:lpstr>
      <vt:lpstr>PowerPoint Presentation</vt:lpstr>
      <vt:lpstr>WHO Guidelines</vt:lpstr>
      <vt:lpstr>Epilouge</vt:lpstr>
      <vt:lpstr>Reconceptualization</vt:lpstr>
      <vt:lpstr>The Effectiveness of the Response: a Leaky Cascade?</vt:lpstr>
      <vt:lpstr>Retention in HIV Care: a Critical Step in the Cascade of Care</vt:lpstr>
      <vt:lpstr>Understanding Retention in the Cascade of HIV Care</vt:lpstr>
      <vt:lpstr>PowerPoint Presentation</vt:lpstr>
      <vt:lpstr>Sampling-based Estimates of Mortality in Mbarara, Uganda (N=3,628)</vt:lpstr>
      <vt:lpstr>Sampling-based Estimates of Retention in Care (N=3,628)</vt:lpstr>
      <vt:lpstr>Sampling-based Estimate of Connection to Care after Accounting for Deaths in Care (N=3,628)</vt:lpstr>
      <vt:lpstr>Sampling-weighted Factors Associated with Mortality (N=3,628)</vt:lpstr>
      <vt:lpstr>PowerPoint Presentation</vt:lpstr>
      <vt:lpstr>PowerPoint Presentation</vt:lpstr>
      <vt:lpstr>PowerPoint Presentation</vt:lpstr>
      <vt:lpstr>PowerPoint Presentation</vt:lpstr>
      <vt:lpstr>Conclusions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from Policy to Practice</dc:title>
  <dc:creator>Microsoft Office User</dc:creator>
  <cp:lastModifiedBy>Microsoft Office User</cp:lastModifiedBy>
  <cp:revision>25</cp:revision>
  <dcterms:created xsi:type="dcterms:W3CDTF">2018-05-06T08:17:46Z</dcterms:created>
  <dcterms:modified xsi:type="dcterms:W3CDTF">2018-05-17T03:29:16Z</dcterms:modified>
</cp:coreProperties>
</file>