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8"/>
  </p:notesMasterIdLst>
  <p:handoutMasterIdLst>
    <p:handoutMasterId r:id="rId49"/>
  </p:handoutMasterIdLst>
  <p:sldIdLst>
    <p:sldId id="406" r:id="rId7"/>
    <p:sldId id="674" r:id="rId8"/>
    <p:sldId id="641" r:id="rId9"/>
    <p:sldId id="651" r:id="rId10"/>
    <p:sldId id="652" r:id="rId11"/>
    <p:sldId id="653" r:id="rId12"/>
    <p:sldId id="654" r:id="rId13"/>
    <p:sldId id="650" r:id="rId14"/>
    <p:sldId id="646" r:id="rId15"/>
    <p:sldId id="655" r:id="rId16"/>
    <p:sldId id="663" r:id="rId17"/>
    <p:sldId id="683" r:id="rId18"/>
    <p:sldId id="665" r:id="rId19"/>
    <p:sldId id="666" r:id="rId20"/>
    <p:sldId id="667" r:id="rId21"/>
    <p:sldId id="648" r:id="rId22"/>
    <p:sldId id="647" r:id="rId23"/>
    <p:sldId id="649" r:id="rId24"/>
    <p:sldId id="676" r:id="rId25"/>
    <p:sldId id="677" r:id="rId26"/>
    <p:sldId id="678" r:id="rId27"/>
    <p:sldId id="656" r:id="rId28"/>
    <p:sldId id="657" r:id="rId29"/>
    <p:sldId id="660" r:id="rId30"/>
    <p:sldId id="662" r:id="rId31"/>
    <p:sldId id="661" r:id="rId32"/>
    <p:sldId id="659" r:id="rId33"/>
    <p:sldId id="681" r:id="rId34"/>
    <p:sldId id="682" r:id="rId35"/>
    <p:sldId id="679" r:id="rId36"/>
    <p:sldId id="664" r:id="rId37"/>
    <p:sldId id="642" r:id="rId38"/>
    <p:sldId id="643" r:id="rId39"/>
    <p:sldId id="644" r:id="rId40"/>
    <p:sldId id="669" r:id="rId41"/>
    <p:sldId id="673" r:id="rId42"/>
    <p:sldId id="670" r:id="rId43"/>
    <p:sldId id="671" r:id="rId44"/>
    <p:sldId id="672" r:id="rId45"/>
    <p:sldId id="645" r:id="rId46"/>
    <p:sldId id="488" r:id="rId4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1160" y="-10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9/21/17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9/21/17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9/21/17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9/21/17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AEAD4-049B-F049-94C8-73FF9B67F583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2F40-3B8A-6848-880F-D6949BBEE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Lowest low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3732" y="1452910"/>
            <a:ext cx="7574214" cy="4011502"/>
          </a:xfrm>
        </p:spPr>
        <p:txBody>
          <a:bodyPr/>
          <a:lstStyle/>
          <a:p>
            <a:r>
              <a:rPr lang="en-US" dirty="0" smtClean="0"/>
              <a:t>Replacement level fertility: ~2.1</a:t>
            </a:r>
          </a:p>
          <a:p>
            <a:pPr lvl="1"/>
            <a:r>
              <a:rPr lang="en-US" dirty="0" smtClean="0"/>
              <a:t>Many countries in Europe and East Asia have fertility below replacement level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56" y="2907290"/>
            <a:ext cx="6593456" cy="33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7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has fertility fallen so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43" y="1280923"/>
            <a:ext cx="8325548" cy="4011502"/>
          </a:xfrm>
        </p:spPr>
        <p:txBody>
          <a:bodyPr/>
          <a:lstStyle/>
          <a:p>
            <a:r>
              <a:rPr lang="en-US" dirty="0" smtClean="0"/>
              <a:t>Becker continued (rising cost of children)</a:t>
            </a:r>
          </a:p>
          <a:p>
            <a:r>
              <a:rPr lang="en-US" dirty="0" smtClean="0"/>
              <a:t>Risk aversion</a:t>
            </a:r>
          </a:p>
          <a:p>
            <a:pPr lvl="1"/>
            <a:r>
              <a:rPr lang="en-US" dirty="0" smtClean="0"/>
              <a:t>High divorce, employment instability</a:t>
            </a:r>
          </a:p>
          <a:p>
            <a:r>
              <a:rPr lang="en-US" dirty="0" smtClean="0"/>
              <a:t>Materialistic values</a:t>
            </a:r>
          </a:p>
          <a:p>
            <a:r>
              <a:rPr lang="en-US" dirty="0" smtClean="0"/>
              <a:t>Changes in gender equity </a:t>
            </a:r>
          </a:p>
          <a:p>
            <a:pPr lvl="1"/>
            <a:r>
              <a:rPr lang="en-US" dirty="0" smtClean="0"/>
              <a:t>Women entering the workplace,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ivision of labor in the home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gender inequality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4" y="1155246"/>
            <a:ext cx="8325548" cy="50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2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Is low fertility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r>
              <a:rPr lang="en-US" dirty="0" smtClean="0"/>
              <a:t>Three issues</a:t>
            </a:r>
          </a:p>
          <a:p>
            <a:pPr lvl="1"/>
            <a:r>
              <a:rPr lang="en-US" dirty="0" smtClean="0"/>
              <a:t>Negative growth </a:t>
            </a:r>
          </a:p>
          <a:p>
            <a:pPr lvl="2"/>
            <a:r>
              <a:rPr lang="en-US" dirty="0" smtClean="0"/>
              <a:t>Is negative population growth associated with negative economic growth</a:t>
            </a:r>
          </a:p>
          <a:p>
            <a:pPr lvl="1"/>
            <a:r>
              <a:rPr lang="en-US" dirty="0"/>
              <a:t>Aging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Countries with strong sex preferences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99991"/>
            <a:ext cx="8325548" cy="4011502"/>
          </a:xfrm>
        </p:spPr>
        <p:txBody>
          <a:bodyPr/>
          <a:lstStyle/>
          <a:p>
            <a:r>
              <a:rPr lang="en-US" dirty="0" smtClean="0"/>
              <a:t>Burden on taxpayers</a:t>
            </a:r>
          </a:p>
          <a:p>
            <a:pPr lvl="1"/>
            <a:r>
              <a:rPr lang="en-US" dirty="0" smtClean="0"/>
              <a:t>If you have a strong welfare state</a:t>
            </a:r>
          </a:p>
          <a:p>
            <a:r>
              <a:rPr lang="en-US" dirty="0" smtClean="0"/>
              <a:t>Burden on children to care for elderly</a:t>
            </a:r>
          </a:p>
          <a:p>
            <a:pPr lvl="1"/>
            <a:r>
              <a:rPr lang="en-US" dirty="0" smtClean="0"/>
              <a:t>Especially with low fertility, there are fewer kids to care for each aging parent</a:t>
            </a:r>
          </a:p>
          <a:p>
            <a:r>
              <a:rPr lang="en-US" dirty="0" smtClean="0"/>
              <a:t>Recent data suggests that supporting the elderly is not as big of a deal as people worry it 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5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Solution to aging: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05830"/>
            <a:ext cx="8325548" cy="4011502"/>
          </a:xfrm>
        </p:spPr>
        <p:txBody>
          <a:bodyPr/>
          <a:lstStyle/>
          <a:p>
            <a:r>
              <a:rPr lang="en-US" dirty="0" smtClean="0"/>
              <a:t>Migrants </a:t>
            </a:r>
            <a:r>
              <a:rPr lang="en-US" dirty="0"/>
              <a:t>have higher </a:t>
            </a:r>
            <a:r>
              <a:rPr lang="en-US" dirty="0" smtClean="0"/>
              <a:t>fertility…at first…</a:t>
            </a:r>
          </a:p>
          <a:p>
            <a:r>
              <a:rPr lang="en-US" dirty="0" smtClean="0"/>
              <a:t>Can help take pressures off other countries with higher fertility and not enough jobs</a:t>
            </a:r>
          </a:p>
          <a:p>
            <a:r>
              <a:rPr lang="en-US" dirty="0" smtClean="0"/>
              <a:t>Problem with assimilation, acceptance</a:t>
            </a:r>
          </a:p>
          <a:p>
            <a:pPr lvl="1"/>
            <a:r>
              <a:rPr lang="en-US" dirty="0" smtClean="0"/>
              <a:t>An increasingly controversial issue</a:t>
            </a:r>
          </a:p>
          <a:p>
            <a:r>
              <a:rPr lang="en-US" dirty="0" smtClean="0"/>
              <a:t>Plus, there are some places that people don</a:t>
            </a:r>
            <a:r>
              <a:rPr lang="fr-FR" dirty="0" smtClean="0"/>
              <a:t>’</a:t>
            </a:r>
            <a:r>
              <a:rPr lang="en-US" dirty="0" smtClean="0"/>
              <a:t>t want to move to (Russia?) 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9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Three measures of Fertility: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47072"/>
            <a:ext cx="8325548" cy="4011502"/>
          </a:xfrm>
        </p:spPr>
        <p:txBody>
          <a:bodyPr/>
          <a:lstStyle/>
          <a:p>
            <a:r>
              <a:rPr lang="en-US" dirty="0" smtClean="0"/>
              <a:t>Crude </a:t>
            </a:r>
            <a:r>
              <a:rPr lang="en-US" dirty="0"/>
              <a:t>birth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in t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fertility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of women </a:t>
            </a:r>
            <a:r>
              <a:rPr lang="en-US" dirty="0" smtClean="0"/>
              <a:t>aged 15</a:t>
            </a:r>
            <a:r>
              <a:rPr lang="en-US" dirty="0"/>
              <a:t>–</a:t>
            </a:r>
            <a:r>
              <a:rPr lang="en-US" dirty="0" smtClean="0"/>
              <a:t>49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12589"/>
              </p:ext>
            </p:extLst>
          </p:nvPr>
        </p:nvGraphicFramePr>
        <p:xfrm>
          <a:off x="1857375" y="2201862"/>
          <a:ext cx="5416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2933700" imgH="469900" progId="Equation.3">
                  <p:embed/>
                </p:oleObj>
              </mc:Choice>
              <mc:Fallback>
                <p:oleObj name="Equation" r:id="rId3" imgW="2933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5" y="2201862"/>
                        <a:ext cx="54165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02537"/>
              </p:ext>
            </p:extLst>
          </p:nvPr>
        </p:nvGraphicFramePr>
        <p:xfrm>
          <a:off x="1349647" y="4627343"/>
          <a:ext cx="62372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3378200" imgH="431800" progId="Equation.3">
                  <p:embed/>
                </p:oleObj>
              </mc:Choice>
              <mc:Fallback>
                <p:oleObj name="Equation" r:id="rId5" imgW="3378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647" y="4627343"/>
                        <a:ext cx="6237287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50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518877"/>
          </a:xfrm>
        </p:spPr>
        <p:txBody>
          <a:bodyPr/>
          <a:lstStyle/>
          <a:p>
            <a:r>
              <a:rPr lang="en-US" dirty="0"/>
              <a:t>Age-specific fertility </a:t>
            </a:r>
            <a:r>
              <a:rPr lang="en-US" dirty="0" smtClean="0"/>
              <a:t>rate/total fertility rate: </a:t>
            </a:r>
            <a:r>
              <a:rPr lang="en-US" dirty="0" smtClean="0"/>
              <a:t>A synthetic Measure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Number of births to women aged x during t/mid-year population of women aged x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8080"/>
              </p:ext>
            </p:extLst>
          </p:nvPr>
        </p:nvGraphicFramePr>
        <p:xfrm>
          <a:off x="3435350" y="2022475"/>
          <a:ext cx="2776538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2022475"/>
                        <a:ext cx="2776538" cy="401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6" y="2320406"/>
            <a:ext cx="6592228" cy="371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701" y="2698881"/>
            <a:ext cx="1998890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25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Total Fertility Rate (TFR)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410786"/>
            <a:ext cx="8325548" cy="4011502"/>
          </a:xfrm>
        </p:spPr>
        <p:txBody>
          <a:bodyPr/>
          <a:lstStyle/>
          <a:p>
            <a:r>
              <a:rPr lang="en-US" dirty="0" smtClean="0"/>
              <a:t>The number of children a woman would have if she experienced the ASFR of a certain year for her whole life time</a:t>
            </a:r>
          </a:p>
          <a:p>
            <a:r>
              <a:rPr lang="en-US" dirty="0" smtClean="0"/>
              <a:t>No woman actually actually experiences the ASFR of a certain year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" y="3218090"/>
            <a:ext cx="8042752" cy="2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6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Diagrams: An individual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0" y="1015993"/>
            <a:ext cx="7377782" cy="50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6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Show population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1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2" y="1015993"/>
            <a:ext cx="7623006" cy="5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experiences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3" y="1210814"/>
            <a:ext cx="6842730" cy="47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58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Diagram: Period </a:t>
            </a:r>
            <a:r>
              <a:rPr lang="en-US" dirty="0" err="1" smtClean="0"/>
              <a:t>vs</a:t>
            </a:r>
            <a:r>
              <a:rPr lang="en-US" dirty="0" smtClean="0"/>
              <a:t> 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8" y="1015993"/>
            <a:ext cx="5279492" cy="50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90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vs. Period fertility: Canada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6200"/>
            <a:ext cx="762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vs. Period fertility: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mean age at childbirth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might make this difference?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6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Average age of mothers over time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56" y="1111303"/>
            <a:ext cx="5906974" cy="51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9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251221" cy="1047979"/>
          </a:xfrm>
        </p:spPr>
        <p:txBody>
          <a:bodyPr/>
          <a:lstStyle/>
          <a:p>
            <a:r>
              <a:rPr lang="en-US" dirty="0" smtClean="0"/>
              <a:t>Mean age at childbirth: need to look at parity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0" y="1015993"/>
            <a:ext cx="7798331" cy="50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Tempo effect: Czech Republic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76" y="1339827"/>
            <a:ext cx="6838296" cy="4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Parity Progression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measures, free of tempo effects</a:t>
            </a:r>
          </a:p>
          <a:p>
            <a:r>
              <a:rPr lang="en-US" dirty="0" smtClean="0"/>
              <a:t>Proportion of women with n children who go on to have n+1 children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5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33" y="1333500"/>
            <a:ext cx="5194300" cy="427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Parity Progression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89" y="1231900"/>
            <a:ext cx="5346700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982109"/>
            <a:ext cx="2674880" cy="40010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a0 = proportion of women with 0 children who go on to have 1</a:t>
            </a:r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1 = </a:t>
            </a:r>
            <a:r>
              <a:rPr lang="en-US" sz="2000" dirty="0"/>
              <a:t>proportion of women </a:t>
            </a:r>
            <a:r>
              <a:rPr lang="en-US" sz="2000" dirty="0" smtClean="0"/>
              <a:t>with 1 child who </a:t>
            </a:r>
            <a:r>
              <a:rPr lang="en-US" sz="2000" dirty="0"/>
              <a:t>go on to have </a:t>
            </a:r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2 = </a:t>
            </a:r>
            <a:r>
              <a:rPr lang="en-US" sz="2000" dirty="0"/>
              <a:t>proportion of women with </a:t>
            </a:r>
            <a:r>
              <a:rPr lang="en-US" sz="2000" dirty="0" smtClean="0"/>
              <a:t>2 </a:t>
            </a:r>
            <a:r>
              <a:rPr lang="en-US" sz="2000" dirty="0"/>
              <a:t>children who go on to have </a:t>
            </a:r>
            <a:r>
              <a:rPr lang="en-US" sz="2000" dirty="0" smtClean="0"/>
              <a:t>3</a:t>
            </a:r>
          </a:p>
          <a:p>
            <a:endParaRPr lang="en-US" sz="2000" dirty="0" smtClean="0"/>
          </a:p>
          <a:p>
            <a:r>
              <a:rPr lang="en-US" sz="2000" dirty="0" smtClean="0"/>
              <a:t>Etc….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261830" y="5829315"/>
            <a:ext cx="89718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UNFPA)</a:t>
            </a:r>
          </a:p>
        </p:txBody>
      </p:sp>
    </p:spTree>
    <p:extLst>
      <p:ext uri="{BB962C8B-B14F-4D97-AF65-F5344CB8AC3E}">
        <p14:creationId xmlns:p14="http://schemas.microsoft.com/office/powerpoint/2010/main" val="42005188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Global Differences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99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8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 smtClean="0"/>
              <a:t>Period	</a:t>
            </a:r>
          </a:p>
          <a:p>
            <a:pPr lvl="1"/>
            <a:r>
              <a:rPr lang="en-US" dirty="0" smtClean="0"/>
              <a:t>Easy to collect</a:t>
            </a:r>
          </a:p>
          <a:p>
            <a:pPr lvl="1"/>
            <a:r>
              <a:rPr lang="en-US" dirty="0" smtClean="0"/>
              <a:t>Use up to date info</a:t>
            </a:r>
          </a:p>
          <a:p>
            <a:pPr lvl="1"/>
            <a:r>
              <a:rPr lang="en-US" dirty="0" smtClean="0"/>
              <a:t>Rapid changes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Does not reflect real life life experiences of individuals</a:t>
            </a:r>
          </a:p>
          <a:p>
            <a:pPr lvl="2"/>
            <a:r>
              <a:rPr lang="en-US" dirty="0" smtClean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 smtClean="0"/>
              <a:t>Cohort</a:t>
            </a:r>
          </a:p>
          <a:p>
            <a:pPr lvl="1"/>
            <a:r>
              <a:rPr lang="en-US" dirty="0" smtClean="0"/>
              <a:t>Tells us about real lived experiences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differentials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54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Ethnic Groups: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t="5863" b="5863"/>
          <a:stretch>
            <a:fillRect/>
          </a:stretch>
        </p:blipFill>
        <p:spPr>
          <a:xfrm>
            <a:off x="204788" y="1236663"/>
            <a:ext cx="8809490" cy="50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4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Age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967" t="6684" r="20394" b="12611"/>
          <a:stretch/>
        </p:blipFill>
        <p:spPr>
          <a:xfrm>
            <a:off x="1590519" y="1144490"/>
            <a:ext cx="5780468" cy="54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1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Education (US)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0619"/>
          <a:stretch/>
        </p:blipFill>
        <p:spPr>
          <a:xfrm>
            <a:off x="1546527" y="1175172"/>
            <a:ext cx="5918541" cy="5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5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6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Policies to decrease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39680"/>
            <a:ext cx="8325548" cy="4011502"/>
          </a:xfrm>
        </p:spPr>
        <p:txBody>
          <a:bodyPr/>
          <a:lstStyle/>
          <a:p>
            <a:r>
              <a:rPr lang="en-US" dirty="0" smtClean="0"/>
              <a:t>Family planning programs</a:t>
            </a:r>
          </a:p>
          <a:p>
            <a:r>
              <a:rPr lang="en-US" dirty="0" smtClean="0"/>
              <a:t>1 child policy: china</a:t>
            </a:r>
          </a:p>
          <a:p>
            <a:r>
              <a:rPr lang="en-US" dirty="0" smtClean="0"/>
              <a:t>Forced sterilizations: India, Columbia</a:t>
            </a:r>
          </a:p>
          <a:p>
            <a:endParaRPr lang="en-US" dirty="0"/>
          </a:p>
          <a:p>
            <a:r>
              <a:rPr lang="en-US" dirty="0" smtClean="0"/>
              <a:t>Women’s education</a:t>
            </a:r>
          </a:p>
          <a:p>
            <a:r>
              <a:rPr lang="en-US" dirty="0" smtClean="0"/>
              <a:t>Women’s labor force opportunities</a:t>
            </a:r>
          </a:p>
          <a:p>
            <a:r>
              <a:rPr lang="en-US" dirty="0" smtClean="0"/>
              <a:t>Laws about age at marriage</a:t>
            </a:r>
          </a:p>
          <a:p>
            <a:r>
              <a:rPr lang="en-US" dirty="0" smtClean="0"/>
              <a:t>Women’s empowerment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3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1047979"/>
          </a:xfrm>
        </p:spPr>
        <p:txBody>
          <a:bodyPr/>
          <a:lstStyle/>
          <a:p>
            <a:r>
              <a:rPr lang="en-US" dirty="0" smtClean="0"/>
              <a:t>Population policies and fertility in India and China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" y="2689654"/>
            <a:ext cx="4557329" cy="348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02" y="971265"/>
            <a:ext cx="4551647" cy="35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48060"/>
            <a:ext cx="8089901" cy="4969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incentives</a:t>
            </a:r>
          </a:p>
          <a:p>
            <a:pPr lvl="1"/>
            <a:r>
              <a:rPr lang="en-US" dirty="0" smtClean="0"/>
              <a:t>Lump sums, periodic</a:t>
            </a:r>
          </a:p>
          <a:p>
            <a:pPr lvl="1"/>
            <a:r>
              <a:rPr lang="en-US" dirty="0" smtClean="0"/>
              <a:t>Tax rebates, credits, etc.</a:t>
            </a:r>
          </a:p>
          <a:p>
            <a:pPr lvl="1"/>
            <a:r>
              <a:rPr lang="en-US" dirty="0" smtClean="0"/>
              <a:t>Free/subsidized goods for children</a:t>
            </a:r>
          </a:p>
          <a:p>
            <a:r>
              <a:rPr lang="en-US" dirty="0" smtClean="0"/>
              <a:t>Work/family incentives</a:t>
            </a:r>
          </a:p>
          <a:p>
            <a:pPr lvl="1"/>
            <a:r>
              <a:rPr lang="en-US" dirty="0" smtClean="0"/>
              <a:t>Maternity and paternity leave</a:t>
            </a:r>
          </a:p>
          <a:p>
            <a:pPr lvl="1"/>
            <a:r>
              <a:rPr lang="en-US" dirty="0" smtClean="0"/>
              <a:t>Flexible hours</a:t>
            </a:r>
          </a:p>
          <a:p>
            <a:pPr lvl="1"/>
            <a:r>
              <a:rPr lang="en-US" dirty="0" smtClean="0"/>
              <a:t>Childcare</a:t>
            </a:r>
          </a:p>
          <a:p>
            <a:pPr lvl="1"/>
            <a:r>
              <a:rPr lang="en-US" dirty="0" smtClean="0"/>
              <a:t>Anti discrimination laws</a:t>
            </a:r>
          </a:p>
          <a:p>
            <a:r>
              <a:rPr lang="en-US" dirty="0" smtClean="0"/>
              <a:t>Social change to be more supportive of children and parents</a:t>
            </a:r>
          </a:p>
          <a:p>
            <a:pPr lvl="1"/>
            <a:r>
              <a:rPr lang="en-US" dirty="0" smtClean="0"/>
              <a:t>Gender equity in household, marriages</a:t>
            </a:r>
          </a:p>
          <a:p>
            <a:pPr lvl="1"/>
            <a:r>
              <a:rPr lang="en-US" dirty="0" smtClean="0"/>
              <a:t>Child friendly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Evidence on 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(Gauthier, 2007) found</a:t>
            </a:r>
          </a:p>
          <a:p>
            <a:pPr lvl="1"/>
            <a:r>
              <a:rPr lang="en-US" dirty="0" smtClean="0"/>
              <a:t>Little conclusive evidence, some policies had positive effect, many none</a:t>
            </a:r>
          </a:p>
          <a:p>
            <a:pPr lvl="1"/>
            <a:r>
              <a:rPr lang="en-US" dirty="0" smtClean="0"/>
              <a:t>Evidence that when they did work, they mostly seemed to affect timing rather than overall completed fertility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Modernization theory</a:t>
            </a:r>
          </a:p>
          <a:p>
            <a:pPr lvl="1"/>
            <a:r>
              <a:rPr lang="en-US" dirty="0" smtClean="0"/>
              <a:t>Less developed countries will eventually look like developed countries</a:t>
            </a:r>
          </a:p>
          <a:p>
            <a:pPr lvl="2"/>
            <a:r>
              <a:rPr lang="en-US" dirty="0" smtClean="0"/>
              <a:t>Assumes that today’s developed countries looked like today’s developing countries in the past</a:t>
            </a:r>
          </a:p>
          <a:p>
            <a:pPr lvl="1"/>
            <a:r>
              <a:rPr lang="en-US" dirty="0" smtClean="0"/>
              <a:t>Based in assumptions about economic development</a:t>
            </a:r>
          </a:p>
          <a:p>
            <a:pPr lvl="2"/>
            <a:r>
              <a:rPr lang="en-US" dirty="0" smtClean="0"/>
              <a:t>Family change: </a:t>
            </a:r>
          </a:p>
          <a:p>
            <a:pPr lvl="3"/>
            <a:r>
              <a:rPr lang="en-US" dirty="0" smtClean="0"/>
              <a:t>Move from extended to nuclear households</a:t>
            </a:r>
          </a:p>
          <a:p>
            <a:pPr lvl="4"/>
            <a:r>
              <a:rPr lang="en-US" dirty="0" smtClean="0"/>
              <a:t>What was it like in the past?</a:t>
            </a:r>
          </a:p>
          <a:p>
            <a:pPr lvl="3"/>
            <a:r>
              <a:rPr lang="en-US" dirty="0" smtClean="0"/>
              <a:t>Change from high to low fertility</a:t>
            </a:r>
          </a:p>
          <a:p>
            <a:pPr lvl="4"/>
            <a:r>
              <a:rPr lang="en-US" dirty="0" smtClean="0"/>
              <a:t>What was Europe like in the past?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Why has fertility declined?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7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culture and policy shape fertility: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8" y="1650513"/>
            <a:ext cx="6126274" cy="44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57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246240"/>
            <a:ext cx="7254944" cy="5010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Demographic Transition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61" y="1246239"/>
            <a:ext cx="7128396" cy="53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Demographic Transition Theory </a:t>
            </a:r>
            <a:r>
              <a:rPr lang="en-US" dirty="0" smtClean="0"/>
              <a:t>and Ideational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/>
              <a:t>European Fertility </a:t>
            </a:r>
            <a:r>
              <a:rPr lang="en-US" dirty="0" smtClean="0"/>
              <a:t>Project: Collected data on fertility by province in Europe back as far as possible</a:t>
            </a:r>
          </a:p>
          <a:p>
            <a:r>
              <a:rPr lang="en-US" dirty="0" smtClean="0"/>
              <a:t>Tried to test Demographic Transition Theory </a:t>
            </a:r>
          </a:p>
          <a:p>
            <a:pPr lvl="1"/>
            <a:r>
              <a:rPr lang="en-US" dirty="0" smtClean="0"/>
              <a:t>Looked at economic development and fertility</a:t>
            </a:r>
          </a:p>
          <a:p>
            <a:r>
              <a:rPr lang="en-US" dirty="0" smtClean="0"/>
              <a:t>Found little evidence of </a:t>
            </a:r>
            <a:r>
              <a:rPr lang="en-US" dirty="0"/>
              <a:t>Demographic Transition Theory </a:t>
            </a:r>
            <a:endParaRPr lang="en-US" dirty="0" smtClean="0"/>
          </a:p>
          <a:p>
            <a:pPr lvl="1"/>
            <a:r>
              <a:rPr lang="en-US" dirty="0" smtClean="0"/>
              <a:t>Instead evidence of cultural, mostly linguistic, lines </a:t>
            </a:r>
          </a:p>
          <a:p>
            <a:r>
              <a:rPr lang="en-US" dirty="0" smtClean="0"/>
              <a:t>Led to idea of Ideational theory</a:t>
            </a:r>
          </a:p>
          <a:p>
            <a:pPr lvl="1"/>
            <a:r>
              <a:rPr lang="en-US" dirty="0" smtClean="0"/>
              <a:t>All people want to have smaller families, once knowledge about how to do so is out, it spreads quickly</a:t>
            </a:r>
          </a:p>
          <a:p>
            <a:pPr lvl="1"/>
            <a:r>
              <a:rPr lang="en-US" dirty="0" smtClean="0"/>
              <a:t>Scientific rational for family planning programs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Other 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19059"/>
            <a:ext cx="2605993" cy="4011502"/>
          </a:xfrm>
        </p:spPr>
        <p:txBody>
          <a:bodyPr/>
          <a:lstStyle/>
          <a:p>
            <a:r>
              <a:rPr lang="en-US" dirty="0" smtClean="0"/>
              <a:t>Supply/Demand (Becker)</a:t>
            </a:r>
          </a:p>
          <a:p>
            <a:pPr lvl="1"/>
            <a:r>
              <a:rPr lang="en-US" dirty="0" smtClean="0"/>
              <a:t>Demand</a:t>
            </a:r>
            <a:r>
              <a:rPr lang="en-US" dirty="0" smtClean="0">
                <a:sym typeface="Wingdings"/>
              </a:rPr>
              <a:t>: (for children)</a:t>
            </a:r>
            <a:r>
              <a:rPr lang="en-US" dirty="0" smtClean="0"/>
              <a:t> ideal family size</a:t>
            </a:r>
          </a:p>
          <a:p>
            <a:pPr lvl="1"/>
            <a:r>
              <a:rPr lang="en-US" dirty="0" smtClean="0"/>
              <a:t>Supply</a:t>
            </a:r>
            <a:r>
              <a:rPr lang="en-US" dirty="0" smtClean="0">
                <a:sym typeface="Wingdings"/>
              </a:rPr>
              <a:t>: (of children) </a:t>
            </a:r>
            <a:r>
              <a:rPr lang="en-US" dirty="0" smtClean="0"/>
              <a:t> ability to control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60" y="1701504"/>
            <a:ext cx="5143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What makes fertility change?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28" y="2362200"/>
            <a:ext cx="6357818" cy="32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5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Proximate determinants of Fertility (</a:t>
            </a:r>
            <a:r>
              <a:rPr lang="en-US" dirty="0" err="1"/>
              <a:t>Bongaarts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609285"/>
            <a:ext cx="8325548" cy="401150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Proportion of married women/in a sexual union among all women of reproductive age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Contraceptive use and effectiveness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Duration of postpartum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infecundability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(or postpartum insusceptibility)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Induced abortion</a:t>
            </a:r>
          </a:p>
          <a:p>
            <a:pPr lvl="0"/>
            <a:r>
              <a:rPr lang="en-US" dirty="0" err="1">
                <a:latin typeface="+mn-lt"/>
              </a:rPr>
              <a:t>Fecundability</a:t>
            </a:r>
            <a:r>
              <a:rPr lang="en-US" dirty="0">
                <a:latin typeface="+mn-lt"/>
              </a:rPr>
              <a:t> (including frequency and timing of intercourse)</a:t>
            </a:r>
          </a:p>
          <a:p>
            <a:pPr lvl="0"/>
            <a:r>
              <a:rPr lang="en-US" dirty="0">
                <a:latin typeface="+mn-lt"/>
              </a:rPr>
              <a:t>Prevalence of permanent sterility</a:t>
            </a:r>
          </a:p>
          <a:p>
            <a:pPr lvl="0"/>
            <a:r>
              <a:rPr lang="en-US" dirty="0">
                <a:latin typeface="+mn-lt"/>
              </a:rPr>
              <a:t>Spontaneous intrauterine mortality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9/21/17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1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65069</TotalTime>
  <Words>1061</Words>
  <Application>Microsoft Macintosh PowerPoint</Application>
  <PresentationFormat>On-screen Show (4:3)</PresentationFormat>
  <Paragraphs>241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UCSF PPT Template</vt:lpstr>
      <vt:lpstr>UCSF PPT Template-Blue</vt:lpstr>
      <vt:lpstr>UCSF PPT Template-Blue Bar</vt:lpstr>
      <vt:lpstr>Equation</vt:lpstr>
      <vt:lpstr>Fertility</vt:lpstr>
      <vt:lpstr>Show population pyramids</vt:lpstr>
      <vt:lpstr>Fertility Decline: Global Differences</vt:lpstr>
      <vt:lpstr>Theories of fertility decline</vt:lpstr>
      <vt:lpstr>Demographic Transition Theory</vt:lpstr>
      <vt:lpstr>Demographic Transition Theory and Ideational Theory</vt:lpstr>
      <vt:lpstr>Other theories of fertility decline</vt:lpstr>
      <vt:lpstr>What makes fertility change?</vt:lpstr>
      <vt:lpstr>Proximate determinants of Fertility (Bongaarts)</vt:lpstr>
      <vt:lpstr>Lowest low fertility</vt:lpstr>
      <vt:lpstr>Why has fertility fallen so low?</vt:lpstr>
      <vt:lpstr>Fertility and gender inequality</vt:lpstr>
      <vt:lpstr>Is low fertility a problem?</vt:lpstr>
      <vt:lpstr>Aging population</vt:lpstr>
      <vt:lpstr>Solution to aging: Migration?</vt:lpstr>
      <vt:lpstr>Three measures of Fertility: </vt:lpstr>
      <vt:lpstr>Age-specific fertility rate/total fertility rate: A synthetic Measure  </vt:lpstr>
      <vt:lpstr>Total Fertility Rate (TFR)</vt:lpstr>
      <vt:lpstr>Lexis Diagrams: An individual</vt:lpstr>
      <vt:lpstr>Cohort</vt:lpstr>
      <vt:lpstr>Cohort experiences</vt:lpstr>
      <vt:lpstr>Lexis Diagram: Period vs Cohort</vt:lpstr>
      <vt:lpstr>Cohort vs. Period fertility: Canada</vt:lpstr>
      <vt:lpstr>Cohort vs. Period fertility: Why?</vt:lpstr>
      <vt:lpstr>Average age of mothers over time</vt:lpstr>
      <vt:lpstr>Mean age at childbirth: need to look at parity</vt:lpstr>
      <vt:lpstr>Tempo effect: Czech Republic</vt:lpstr>
      <vt:lpstr>Parity Progression Ratios</vt:lpstr>
      <vt:lpstr>Parity Progression ratios</vt:lpstr>
      <vt:lpstr>Period vs Cohort </vt:lpstr>
      <vt:lpstr>Fertility differentials</vt:lpstr>
      <vt:lpstr>Fertility Decline: Ethnic Groups: US</vt:lpstr>
      <vt:lpstr>Fertility Decline: Age Groups</vt:lpstr>
      <vt:lpstr>Fertility Decline: Education (US)</vt:lpstr>
      <vt:lpstr>Fertility and Policy</vt:lpstr>
      <vt:lpstr>Policies to decrease fertility</vt:lpstr>
      <vt:lpstr>Population policies and fertility in India and China</vt:lpstr>
      <vt:lpstr>Policies to increase fertility</vt:lpstr>
      <vt:lpstr>Evidence on policies to increase fertility</vt:lpstr>
      <vt:lpstr>How culture and policy shape fertility: Singapore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460</cp:revision>
  <dcterms:created xsi:type="dcterms:W3CDTF">2012-05-07T17:59:34Z</dcterms:created>
  <dcterms:modified xsi:type="dcterms:W3CDTF">2017-09-25T19:13:50Z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