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1"/>
  </p:notesMasterIdLst>
  <p:handoutMasterIdLst>
    <p:handoutMasterId r:id="rId22"/>
  </p:handoutMasterIdLst>
  <p:sldIdLst>
    <p:sldId id="406" r:id="rId7"/>
    <p:sldId id="676" r:id="rId8"/>
    <p:sldId id="677" r:id="rId9"/>
    <p:sldId id="678" r:id="rId10"/>
    <p:sldId id="656" r:id="rId11"/>
    <p:sldId id="657" r:id="rId12"/>
    <p:sldId id="660" r:id="rId13"/>
    <p:sldId id="662" r:id="rId14"/>
    <p:sldId id="659" r:id="rId15"/>
    <p:sldId id="661" r:id="rId16"/>
    <p:sldId id="681" r:id="rId17"/>
    <p:sldId id="682" r:id="rId18"/>
    <p:sldId id="679" r:id="rId19"/>
    <p:sldId id="488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-2328" y="-9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9/30/18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9/30/18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9/30/18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9/30/18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251221" cy="1047979"/>
          </a:xfrm>
        </p:spPr>
        <p:txBody>
          <a:bodyPr/>
          <a:lstStyle/>
          <a:p>
            <a:r>
              <a:rPr lang="en-US" dirty="0" smtClean="0"/>
              <a:t>Mean age at childbirth: need to look at parity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0" y="1015993"/>
            <a:ext cx="7798331" cy="50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54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Parity Progression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measures, free of tempo effects</a:t>
            </a:r>
          </a:p>
          <a:p>
            <a:r>
              <a:rPr lang="en-US" dirty="0" smtClean="0"/>
              <a:t>Proportion of women with n children who go on to have n+1 children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5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33" y="1333500"/>
            <a:ext cx="5194300" cy="427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Parity Progression ratios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89" y="1231900"/>
            <a:ext cx="5346700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982109"/>
            <a:ext cx="2674880" cy="40010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a0 = proportion of women with 0 children who go on to have 1</a:t>
            </a:r>
          </a:p>
          <a:p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1 = </a:t>
            </a:r>
            <a:r>
              <a:rPr lang="en-US" sz="2000" dirty="0"/>
              <a:t>proportion of women </a:t>
            </a:r>
            <a:r>
              <a:rPr lang="en-US" sz="2000" dirty="0" smtClean="0"/>
              <a:t>with 1 child who </a:t>
            </a:r>
            <a:r>
              <a:rPr lang="en-US" sz="2000" dirty="0"/>
              <a:t>go on to have </a:t>
            </a:r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2 = </a:t>
            </a:r>
            <a:r>
              <a:rPr lang="en-US" sz="2000" dirty="0"/>
              <a:t>proportion of women with </a:t>
            </a:r>
            <a:r>
              <a:rPr lang="en-US" sz="2000" dirty="0" smtClean="0"/>
              <a:t>2 </a:t>
            </a:r>
            <a:r>
              <a:rPr lang="en-US" sz="2000" dirty="0"/>
              <a:t>children who go on to have </a:t>
            </a:r>
            <a:r>
              <a:rPr lang="en-US" sz="2000" dirty="0" smtClean="0"/>
              <a:t>3</a:t>
            </a:r>
          </a:p>
          <a:p>
            <a:endParaRPr lang="en-US" sz="2000" dirty="0" smtClean="0"/>
          </a:p>
          <a:p>
            <a:r>
              <a:rPr lang="en-US" sz="2000" dirty="0" smtClean="0"/>
              <a:t>Etc….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7261830" y="5829315"/>
            <a:ext cx="89718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UNFPA)</a:t>
            </a:r>
          </a:p>
        </p:txBody>
      </p:sp>
    </p:spTree>
    <p:extLst>
      <p:ext uri="{BB962C8B-B14F-4D97-AF65-F5344CB8AC3E}">
        <p14:creationId xmlns:p14="http://schemas.microsoft.com/office/powerpoint/2010/main" val="42005188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Cohort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464" y="1235490"/>
            <a:ext cx="3989387" cy="3978016"/>
          </a:xfrm>
        </p:spPr>
        <p:txBody>
          <a:bodyPr/>
          <a:lstStyle/>
          <a:p>
            <a:r>
              <a:rPr lang="en-US" dirty="0" smtClean="0"/>
              <a:t>Period	</a:t>
            </a:r>
          </a:p>
          <a:p>
            <a:pPr lvl="1"/>
            <a:r>
              <a:rPr lang="en-US" dirty="0" smtClean="0"/>
              <a:t>Easy to collect</a:t>
            </a:r>
          </a:p>
          <a:p>
            <a:pPr lvl="1"/>
            <a:r>
              <a:rPr lang="en-US" dirty="0" smtClean="0"/>
              <a:t>Use up to date info</a:t>
            </a:r>
          </a:p>
          <a:p>
            <a:pPr lvl="1"/>
            <a:r>
              <a:rPr lang="en-US" dirty="0" smtClean="0"/>
              <a:t>Rapid changes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Does not reflect real life life experiences of individuals</a:t>
            </a:r>
          </a:p>
          <a:p>
            <a:pPr lvl="2"/>
            <a:r>
              <a:rPr lang="en-US" dirty="0" smtClean="0"/>
              <a:t>Tempo effects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882627" y="1235490"/>
            <a:ext cx="4013199" cy="3978016"/>
          </a:xfrm>
        </p:spPr>
        <p:txBody>
          <a:bodyPr/>
          <a:lstStyle/>
          <a:p>
            <a:r>
              <a:rPr lang="en-US" dirty="0" smtClean="0"/>
              <a:t>Cohort</a:t>
            </a:r>
          </a:p>
          <a:p>
            <a:pPr lvl="1"/>
            <a:r>
              <a:rPr lang="en-US" dirty="0" smtClean="0"/>
              <a:t>Tells us about real lived experiences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Takes decades to collect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48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Diagrams: An individual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0" y="1015993"/>
            <a:ext cx="7377782" cy="50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6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2" y="1015993"/>
            <a:ext cx="7623006" cy="52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experiences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33" y="1210814"/>
            <a:ext cx="6842730" cy="47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58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Diagram: Period </a:t>
            </a:r>
            <a:r>
              <a:rPr lang="en-US" dirty="0" err="1" smtClean="0"/>
              <a:t>vs</a:t>
            </a:r>
            <a:r>
              <a:rPr lang="en-US" dirty="0" smtClean="0"/>
              <a:t> 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8" y="1015993"/>
            <a:ext cx="5279492" cy="50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909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vs. Period fertility: Canada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6200"/>
            <a:ext cx="762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 vs. Period fertility: 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mean age at childbirth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might make this difference?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6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Average age of mothers over time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56" y="1111303"/>
            <a:ext cx="5906974" cy="51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9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Tempo effect: Czech Republic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9/30/18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76" y="1339827"/>
            <a:ext cx="6838296" cy="4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7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66854</TotalTime>
  <Words>266</Words>
  <Application>Microsoft Macintosh PowerPoint</Application>
  <PresentationFormat>On-screen Show (4:3)</PresentationFormat>
  <Paragraphs>74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UCSF PPT Template</vt:lpstr>
      <vt:lpstr>UCSF PPT Template-Blue</vt:lpstr>
      <vt:lpstr>UCSF PPT Template-Blue Bar</vt:lpstr>
      <vt:lpstr>Fertility</vt:lpstr>
      <vt:lpstr>Lexis Diagrams: An individual</vt:lpstr>
      <vt:lpstr>Cohort</vt:lpstr>
      <vt:lpstr>Cohort experiences</vt:lpstr>
      <vt:lpstr>Lexis Diagram: Period vs Cohort</vt:lpstr>
      <vt:lpstr>Cohort vs. Period fertility: Canada</vt:lpstr>
      <vt:lpstr>Cohort vs. Period fertility: Why?</vt:lpstr>
      <vt:lpstr>Average age of mothers over time</vt:lpstr>
      <vt:lpstr>Tempo effect: Czech Republic</vt:lpstr>
      <vt:lpstr>Mean age at childbirth: need to look at parity</vt:lpstr>
      <vt:lpstr>Parity Progression Ratios</vt:lpstr>
      <vt:lpstr>Parity Progression ratios</vt:lpstr>
      <vt:lpstr>Period vs Cohort 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463</cp:revision>
  <dcterms:created xsi:type="dcterms:W3CDTF">2012-05-07T17:59:34Z</dcterms:created>
  <dcterms:modified xsi:type="dcterms:W3CDTF">2018-10-02T02:35:34Z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