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  <p:sldMasterId id="2147483706" r:id="rId4"/>
  </p:sldMasterIdLst>
  <p:notesMasterIdLst>
    <p:notesMasterId r:id="rId99"/>
  </p:notesMasterIdLst>
  <p:handoutMasterIdLst>
    <p:handoutMasterId r:id="rId100"/>
  </p:handoutMasterIdLst>
  <p:sldIdLst>
    <p:sldId id="530" r:id="rId5"/>
    <p:sldId id="531" r:id="rId6"/>
    <p:sldId id="532" r:id="rId7"/>
    <p:sldId id="533" r:id="rId8"/>
    <p:sldId id="566" r:id="rId9"/>
    <p:sldId id="545" r:id="rId10"/>
    <p:sldId id="546" r:id="rId11"/>
    <p:sldId id="534" r:id="rId12"/>
    <p:sldId id="562" r:id="rId13"/>
    <p:sldId id="536" r:id="rId14"/>
    <p:sldId id="535" r:id="rId15"/>
    <p:sldId id="542" r:id="rId16"/>
    <p:sldId id="537" r:id="rId17"/>
    <p:sldId id="538" r:id="rId18"/>
    <p:sldId id="539" r:id="rId19"/>
    <p:sldId id="540" r:id="rId20"/>
    <p:sldId id="394" r:id="rId21"/>
    <p:sldId id="427" r:id="rId22"/>
    <p:sldId id="544" r:id="rId23"/>
    <p:sldId id="548" r:id="rId24"/>
    <p:sldId id="475" r:id="rId25"/>
    <p:sldId id="549" r:id="rId26"/>
    <p:sldId id="474" r:id="rId27"/>
    <p:sldId id="504" r:id="rId28"/>
    <p:sldId id="506" r:id="rId29"/>
    <p:sldId id="396" r:id="rId30"/>
    <p:sldId id="398" r:id="rId31"/>
    <p:sldId id="397" r:id="rId32"/>
    <p:sldId id="550" r:id="rId33"/>
    <p:sldId id="399" r:id="rId34"/>
    <p:sldId id="400" r:id="rId35"/>
    <p:sldId id="388" r:id="rId36"/>
    <p:sldId id="551" r:id="rId37"/>
    <p:sldId id="553" r:id="rId38"/>
    <p:sldId id="554" r:id="rId39"/>
    <p:sldId id="428" r:id="rId40"/>
    <p:sldId id="431" r:id="rId41"/>
    <p:sldId id="453" r:id="rId42"/>
    <p:sldId id="409" r:id="rId43"/>
    <p:sldId id="442" r:id="rId44"/>
    <p:sldId id="440" r:id="rId45"/>
    <p:sldId id="444" r:id="rId46"/>
    <p:sldId id="529" r:id="rId47"/>
    <p:sldId id="543" r:id="rId48"/>
    <p:sldId id="441" r:id="rId49"/>
    <p:sldId id="526" r:id="rId50"/>
    <p:sldId id="560" r:id="rId51"/>
    <p:sldId id="363" r:id="rId52"/>
    <p:sldId id="489" r:id="rId53"/>
    <p:sldId id="364" r:id="rId54"/>
    <p:sldId id="494" r:id="rId55"/>
    <p:sldId id="516" r:id="rId56"/>
    <p:sldId id="365" r:id="rId57"/>
    <p:sldId id="366" r:id="rId58"/>
    <p:sldId id="433" r:id="rId59"/>
    <p:sldId id="484" r:id="rId60"/>
    <p:sldId id="354" r:id="rId61"/>
    <p:sldId id="459" r:id="rId62"/>
    <p:sldId id="371" r:id="rId63"/>
    <p:sldId id="386" r:id="rId64"/>
    <p:sldId id="387" r:id="rId65"/>
    <p:sldId id="555" r:id="rId66"/>
    <p:sldId id="557" r:id="rId67"/>
    <p:sldId id="559" r:id="rId68"/>
    <p:sldId id="556" r:id="rId69"/>
    <p:sldId id="367" r:id="rId70"/>
    <p:sldId id="432" r:id="rId71"/>
    <p:sldId id="485" r:id="rId72"/>
    <p:sldId id="410" r:id="rId73"/>
    <p:sldId id="497" r:id="rId74"/>
    <p:sldId id="561" r:id="rId75"/>
    <p:sldId id="486" r:id="rId76"/>
    <p:sldId id="521" r:id="rId77"/>
    <p:sldId id="434" r:id="rId78"/>
    <p:sldId id="500" r:id="rId79"/>
    <p:sldId id="411" r:id="rId80"/>
    <p:sldId id="421" r:id="rId81"/>
    <p:sldId id="412" r:id="rId82"/>
    <p:sldId id="499" r:id="rId83"/>
    <p:sldId id="563" r:id="rId84"/>
    <p:sldId id="423" r:id="rId85"/>
    <p:sldId id="564" r:id="rId86"/>
    <p:sldId id="565" r:id="rId87"/>
    <p:sldId id="413" r:id="rId88"/>
    <p:sldId id="462" r:id="rId89"/>
    <p:sldId id="414" r:id="rId90"/>
    <p:sldId id="415" r:id="rId91"/>
    <p:sldId id="463" r:id="rId92"/>
    <p:sldId id="464" r:id="rId93"/>
    <p:sldId id="416" r:id="rId94"/>
    <p:sldId id="417" r:id="rId95"/>
    <p:sldId id="465" r:id="rId96"/>
    <p:sldId id="520" r:id="rId97"/>
    <p:sldId id="491" r:id="rId98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1FD"/>
    <a:srgbClr val="FFFFFF"/>
    <a:srgbClr val="FFFF01"/>
    <a:srgbClr val="51DC00"/>
    <a:srgbClr val="60C900"/>
    <a:srgbClr val="022C80"/>
    <a:srgbClr val="F35B1B"/>
    <a:srgbClr val="B76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0808" autoAdjust="0"/>
  </p:normalViewPr>
  <p:slideViewPr>
    <p:cSldViewPr snapToGrid="0">
      <p:cViewPr varScale="1">
        <p:scale>
          <a:sx n="120" d="100"/>
          <a:sy n="120" d="100"/>
        </p:scale>
        <p:origin x="12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4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B34B8-311F-4BFA-8EF1-7A7F45C97F1C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6AEFDC8-85E4-48BD-BF49-D23A3C64A3A3}">
      <dgm:prSet phldrT="[Text]"/>
      <dgm:spPr/>
      <dgm:t>
        <a:bodyPr/>
        <a:lstStyle/>
        <a:p>
          <a:r>
            <a:rPr lang="en-US" dirty="0" smtClean="0"/>
            <a:t>Placebo</a:t>
          </a:r>
        </a:p>
        <a:p>
          <a:r>
            <a:rPr lang="en-US" dirty="0" smtClean="0"/>
            <a:t>1383</a:t>
          </a:r>
          <a:endParaRPr lang="en-US" dirty="0"/>
        </a:p>
      </dgm:t>
    </dgm:pt>
    <dgm:pt modelId="{C59C763C-26C6-4A10-858C-92E12448C84C}" type="parTrans" cxnId="{5D412AC0-D720-4E40-BA9F-FD86D6FBCAEF}">
      <dgm:prSet/>
      <dgm:spPr/>
      <dgm:t>
        <a:bodyPr/>
        <a:lstStyle/>
        <a:p>
          <a:endParaRPr lang="en-US"/>
        </a:p>
      </dgm:t>
    </dgm:pt>
    <dgm:pt modelId="{E6827270-874E-4404-BD39-5A2D1EE98A39}" type="sibTrans" cxnId="{5D412AC0-D720-4E40-BA9F-FD86D6FBCAEF}">
      <dgm:prSet/>
      <dgm:spPr/>
      <dgm:t>
        <a:bodyPr/>
        <a:lstStyle/>
        <a:p>
          <a:endParaRPr lang="en-US"/>
        </a:p>
      </dgm:t>
    </dgm:pt>
    <dgm:pt modelId="{05488AC6-9B32-412E-865A-F629A1BBD9AF}">
      <dgm:prSet phldrT="[Text]"/>
      <dgm:spPr/>
      <dgm:t>
        <a:bodyPr/>
        <a:lstStyle/>
        <a:p>
          <a:r>
            <a:rPr lang="en-US" dirty="0" smtClean="0"/>
            <a:t>Died – 123</a:t>
          </a:r>
        </a:p>
        <a:p>
          <a:r>
            <a:rPr lang="en-US" dirty="0" smtClean="0"/>
            <a:t>Dead or completed follow-up – 91%</a:t>
          </a:r>
        </a:p>
        <a:p>
          <a:r>
            <a:rPr lang="en-US" dirty="0" smtClean="0"/>
            <a:t>Vital Status Known – 100%</a:t>
          </a:r>
          <a:endParaRPr lang="en-US" dirty="0"/>
        </a:p>
      </dgm:t>
    </dgm:pt>
    <dgm:pt modelId="{0454E289-E89E-4CAE-A351-AC99C148E95C}" type="parTrans" cxnId="{996580AB-5170-494F-9BC4-A4418430AD19}">
      <dgm:prSet/>
      <dgm:spPr/>
      <dgm:t>
        <a:bodyPr/>
        <a:lstStyle/>
        <a:p>
          <a:endParaRPr lang="en-US"/>
        </a:p>
      </dgm:t>
    </dgm:pt>
    <dgm:pt modelId="{02B5B0CC-B77E-4DA2-9E5A-2C97FD971AD0}" type="sibTrans" cxnId="{996580AB-5170-494F-9BC4-A4418430AD19}">
      <dgm:prSet/>
      <dgm:spPr/>
      <dgm:t>
        <a:bodyPr/>
        <a:lstStyle/>
        <a:p>
          <a:endParaRPr lang="en-US"/>
        </a:p>
      </dgm:t>
    </dgm:pt>
    <dgm:pt modelId="{DE3F9359-D4A9-45CF-82F5-A23D617F59B8}">
      <dgm:prSet phldrT="[Text]"/>
      <dgm:spPr/>
      <dgm:t>
        <a:bodyPr/>
        <a:lstStyle/>
        <a:p>
          <a:r>
            <a:rPr lang="en-US" dirty="0" smtClean="0"/>
            <a:t>Estrogen + Progestin</a:t>
          </a:r>
        </a:p>
        <a:p>
          <a:r>
            <a:rPr lang="en-US" dirty="0" smtClean="0">
              <a:effectLst/>
            </a:rPr>
            <a:t>1380</a:t>
          </a:r>
          <a:endParaRPr lang="en-US" dirty="0">
            <a:effectLst/>
          </a:endParaRPr>
        </a:p>
      </dgm:t>
    </dgm:pt>
    <dgm:pt modelId="{FAC2B2D9-F252-4D64-A9F8-AE1E070FF3B8}" type="parTrans" cxnId="{CF6EF90B-CFED-4095-8928-0C5BE19E1ADD}">
      <dgm:prSet/>
      <dgm:spPr/>
      <dgm:t>
        <a:bodyPr/>
        <a:lstStyle/>
        <a:p>
          <a:endParaRPr lang="en-US"/>
        </a:p>
      </dgm:t>
    </dgm:pt>
    <dgm:pt modelId="{1948EDDC-DB15-4D3A-A494-BC0DE1B92058}" type="sibTrans" cxnId="{CF6EF90B-CFED-4095-8928-0C5BE19E1ADD}">
      <dgm:prSet/>
      <dgm:spPr/>
      <dgm:t>
        <a:bodyPr/>
        <a:lstStyle/>
        <a:p>
          <a:endParaRPr lang="en-US"/>
        </a:p>
      </dgm:t>
    </dgm:pt>
    <dgm:pt modelId="{9364880D-12AE-45AE-9DE5-46F7E035E842}">
      <dgm:prSet phldrT="[Text]"/>
      <dgm:spPr/>
      <dgm:t>
        <a:bodyPr/>
        <a:lstStyle/>
        <a:p>
          <a:r>
            <a:rPr lang="en-US" dirty="0" smtClean="0"/>
            <a:t>Died – 131</a:t>
          </a:r>
        </a:p>
        <a:p>
          <a:r>
            <a:rPr lang="en-US" dirty="0" smtClean="0"/>
            <a:t>Dead or completed follow-up – 91%</a:t>
          </a:r>
        </a:p>
        <a:p>
          <a:r>
            <a:rPr lang="en-US" dirty="0" smtClean="0"/>
            <a:t>Vital Status Known – 100%</a:t>
          </a:r>
          <a:endParaRPr lang="en-US" dirty="0"/>
        </a:p>
      </dgm:t>
    </dgm:pt>
    <dgm:pt modelId="{0B960B5F-3AB1-4E51-8272-C85D40A8718C}" type="parTrans" cxnId="{F6A6B729-940A-415E-ADB7-AB9EE7911F95}">
      <dgm:prSet/>
      <dgm:spPr/>
      <dgm:t>
        <a:bodyPr/>
        <a:lstStyle/>
        <a:p>
          <a:endParaRPr lang="en-US"/>
        </a:p>
      </dgm:t>
    </dgm:pt>
    <dgm:pt modelId="{3D0A76D2-A005-4FDD-B481-A09DFF47DAC9}" type="sibTrans" cxnId="{F6A6B729-940A-415E-ADB7-AB9EE7911F95}">
      <dgm:prSet/>
      <dgm:spPr/>
      <dgm:t>
        <a:bodyPr/>
        <a:lstStyle/>
        <a:p>
          <a:endParaRPr lang="en-US"/>
        </a:p>
      </dgm:t>
    </dgm:pt>
    <dgm:pt modelId="{6E772EAB-42EC-44C1-B1C7-445FE7944F7E}">
      <dgm:prSet phldrT="[Text]"/>
      <dgm:spPr/>
      <dgm:t>
        <a:bodyPr/>
        <a:lstStyle/>
        <a:p>
          <a:r>
            <a:rPr lang="en-US" dirty="0" smtClean="0"/>
            <a:t>Randomized 2763</a:t>
          </a:r>
          <a:endParaRPr lang="en-US" dirty="0"/>
        </a:p>
      </dgm:t>
    </dgm:pt>
    <dgm:pt modelId="{BCDC19DA-4430-46EB-ABDE-C1E048B1E52E}" type="sibTrans" cxnId="{E4E3996C-025D-4EA5-B2D7-6FA237E4DF19}">
      <dgm:prSet/>
      <dgm:spPr/>
      <dgm:t>
        <a:bodyPr/>
        <a:lstStyle/>
        <a:p>
          <a:endParaRPr lang="en-US"/>
        </a:p>
      </dgm:t>
    </dgm:pt>
    <dgm:pt modelId="{92280B59-AF62-41B9-889B-58AFC12932D3}" type="parTrans" cxnId="{E4E3996C-025D-4EA5-B2D7-6FA237E4DF19}">
      <dgm:prSet/>
      <dgm:spPr/>
      <dgm:t>
        <a:bodyPr/>
        <a:lstStyle/>
        <a:p>
          <a:endParaRPr lang="en-US"/>
        </a:p>
      </dgm:t>
    </dgm:pt>
    <dgm:pt modelId="{F2DF53DD-C68F-4BFA-8434-A1D2F1AE2938}" type="pres">
      <dgm:prSet presAssocID="{BDDB34B8-311F-4BFA-8EF1-7A7F45C97F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473171-6E7E-4582-8ADA-416BEFE4EC99}" type="pres">
      <dgm:prSet presAssocID="{6E772EAB-42EC-44C1-B1C7-445FE7944F7E}" presName="hierRoot1" presStyleCnt="0"/>
      <dgm:spPr/>
      <dgm:t>
        <a:bodyPr/>
        <a:lstStyle/>
        <a:p>
          <a:endParaRPr lang="en-US"/>
        </a:p>
      </dgm:t>
    </dgm:pt>
    <dgm:pt modelId="{D2E725C0-B4AF-4C50-9FA5-D33658987AE4}" type="pres">
      <dgm:prSet presAssocID="{6E772EAB-42EC-44C1-B1C7-445FE7944F7E}" presName="composite" presStyleCnt="0"/>
      <dgm:spPr/>
      <dgm:t>
        <a:bodyPr/>
        <a:lstStyle/>
        <a:p>
          <a:endParaRPr lang="en-US"/>
        </a:p>
      </dgm:t>
    </dgm:pt>
    <dgm:pt modelId="{42D76063-F016-4174-B83E-7127DA190450}" type="pres">
      <dgm:prSet presAssocID="{6E772EAB-42EC-44C1-B1C7-445FE7944F7E}" presName="background" presStyleLbl="node0" presStyleIdx="0" presStyleCnt="1"/>
      <dgm:spPr/>
      <dgm:t>
        <a:bodyPr/>
        <a:lstStyle/>
        <a:p>
          <a:endParaRPr lang="en-US"/>
        </a:p>
      </dgm:t>
    </dgm:pt>
    <dgm:pt modelId="{B81FE9BD-11F4-48BF-9A10-85786F525915}" type="pres">
      <dgm:prSet presAssocID="{6E772EAB-42EC-44C1-B1C7-445FE7944F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84817-CFEA-46B9-8547-A27C2D503DAA}" type="pres">
      <dgm:prSet presAssocID="{6E772EAB-42EC-44C1-B1C7-445FE7944F7E}" presName="hierChild2" presStyleCnt="0"/>
      <dgm:spPr/>
      <dgm:t>
        <a:bodyPr/>
        <a:lstStyle/>
        <a:p>
          <a:endParaRPr lang="en-US"/>
        </a:p>
      </dgm:t>
    </dgm:pt>
    <dgm:pt modelId="{A8F61E27-D815-471A-ABCB-452494010D4E}" type="pres">
      <dgm:prSet presAssocID="{C59C763C-26C6-4A10-858C-92E12448C84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2D282B8-EC9F-4EBD-B3BC-7EF40861E209}" type="pres">
      <dgm:prSet presAssocID="{C6AEFDC8-85E4-48BD-BF49-D23A3C64A3A3}" presName="hierRoot2" presStyleCnt="0"/>
      <dgm:spPr/>
      <dgm:t>
        <a:bodyPr/>
        <a:lstStyle/>
        <a:p>
          <a:endParaRPr lang="en-US"/>
        </a:p>
      </dgm:t>
    </dgm:pt>
    <dgm:pt modelId="{5BF80BFF-53A1-487F-AF87-7A5ABE336FC1}" type="pres">
      <dgm:prSet presAssocID="{C6AEFDC8-85E4-48BD-BF49-D23A3C64A3A3}" presName="composite2" presStyleCnt="0"/>
      <dgm:spPr/>
      <dgm:t>
        <a:bodyPr/>
        <a:lstStyle/>
        <a:p>
          <a:endParaRPr lang="en-US"/>
        </a:p>
      </dgm:t>
    </dgm:pt>
    <dgm:pt modelId="{4CBEB5E0-5F31-437C-8E87-F1987715339A}" type="pres">
      <dgm:prSet presAssocID="{C6AEFDC8-85E4-48BD-BF49-D23A3C64A3A3}" presName="background2" presStyleLbl="node2" presStyleIdx="0" presStyleCnt="2"/>
      <dgm:spPr/>
      <dgm:t>
        <a:bodyPr/>
        <a:lstStyle/>
        <a:p>
          <a:endParaRPr lang="en-US"/>
        </a:p>
      </dgm:t>
    </dgm:pt>
    <dgm:pt modelId="{6D7FB356-668A-4CFA-8F1D-02BD9810FF50}" type="pres">
      <dgm:prSet presAssocID="{C6AEFDC8-85E4-48BD-BF49-D23A3C64A3A3}" presName="text2" presStyleLbl="fgAcc2" presStyleIdx="0" presStyleCnt="2" custScaleX="1526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BB89C-1659-4A4B-86DE-435D96436B92}" type="pres">
      <dgm:prSet presAssocID="{C6AEFDC8-85E4-48BD-BF49-D23A3C64A3A3}" presName="hierChild3" presStyleCnt="0"/>
      <dgm:spPr/>
      <dgm:t>
        <a:bodyPr/>
        <a:lstStyle/>
        <a:p>
          <a:endParaRPr lang="en-US"/>
        </a:p>
      </dgm:t>
    </dgm:pt>
    <dgm:pt modelId="{AE445508-7DE3-4DE1-B487-B97B05FB3097}" type="pres">
      <dgm:prSet presAssocID="{0454E289-E89E-4CAE-A351-AC99C148E95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43878E6-90DE-45DC-8F90-85A6461E6F22}" type="pres">
      <dgm:prSet presAssocID="{05488AC6-9B32-412E-865A-F629A1BBD9AF}" presName="hierRoot3" presStyleCnt="0"/>
      <dgm:spPr/>
      <dgm:t>
        <a:bodyPr/>
        <a:lstStyle/>
        <a:p>
          <a:endParaRPr lang="en-US"/>
        </a:p>
      </dgm:t>
    </dgm:pt>
    <dgm:pt modelId="{CA10B862-0F02-486A-A8B7-E19CF481B579}" type="pres">
      <dgm:prSet presAssocID="{05488AC6-9B32-412E-865A-F629A1BBD9AF}" presName="composite3" presStyleCnt="0"/>
      <dgm:spPr/>
      <dgm:t>
        <a:bodyPr/>
        <a:lstStyle/>
        <a:p>
          <a:endParaRPr lang="en-US"/>
        </a:p>
      </dgm:t>
    </dgm:pt>
    <dgm:pt modelId="{C41E8D41-62D6-47DD-84A5-AD97957C1671}" type="pres">
      <dgm:prSet presAssocID="{05488AC6-9B32-412E-865A-F629A1BBD9AF}" presName="background3" presStyleLbl="node3" presStyleIdx="0" presStyleCnt="2"/>
      <dgm:spPr/>
      <dgm:t>
        <a:bodyPr/>
        <a:lstStyle/>
        <a:p>
          <a:endParaRPr lang="en-US"/>
        </a:p>
      </dgm:t>
    </dgm:pt>
    <dgm:pt modelId="{874692E6-E690-4EA6-A0C3-5D376F2D57EA}" type="pres">
      <dgm:prSet presAssocID="{05488AC6-9B32-412E-865A-F629A1BBD9AF}" presName="text3" presStyleLbl="fgAcc3" presStyleIdx="0" presStyleCnt="2" custScaleX="258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74C34-886C-4DF0-A740-9946C8106100}" type="pres">
      <dgm:prSet presAssocID="{05488AC6-9B32-412E-865A-F629A1BBD9AF}" presName="hierChild4" presStyleCnt="0"/>
      <dgm:spPr/>
      <dgm:t>
        <a:bodyPr/>
        <a:lstStyle/>
        <a:p>
          <a:endParaRPr lang="en-US"/>
        </a:p>
      </dgm:t>
    </dgm:pt>
    <dgm:pt modelId="{1692B409-60CA-41CA-83F0-BF717161A842}" type="pres">
      <dgm:prSet presAssocID="{FAC2B2D9-F252-4D64-A9F8-AE1E070FF3B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703B2A1-F9EE-418E-B88C-AF4969604C0E}" type="pres">
      <dgm:prSet presAssocID="{DE3F9359-D4A9-45CF-82F5-A23D617F59B8}" presName="hierRoot2" presStyleCnt="0"/>
      <dgm:spPr/>
      <dgm:t>
        <a:bodyPr/>
        <a:lstStyle/>
        <a:p>
          <a:endParaRPr lang="en-US"/>
        </a:p>
      </dgm:t>
    </dgm:pt>
    <dgm:pt modelId="{D7DC73DD-0F7B-4ED7-845E-4E21A276DF10}" type="pres">
      <dgm:prSet presAssocID="{DE3F9359-D4A9-45CF-82F5-A23D617F59B8}" presName="composite2" presStyleCnt="0"/>
      <dgm:spPr/>
      <dgm:t>
        <a:bodyPr/>
        <a:lstStyle/>
        <a:p>
          <a:endParaRPr lang="en-US"/>
        </a:p>
      </dgm:t>
    </dgm:pt>
    <dgm:pt modelId="{4A4F8D65-373C-4C45-82ED-B2BCB4ADB58F}" type="pres">
      <dgm:prSet presAssocID="{DE3F9359-D4A9-45CF-82F5-A23D617F59B8}" presName="background2" presStyleLbl="node2" presStyleIdx="1" presStyleCnt="2"/>
      <dgm:spPr/>
      <dgm:t>
        <a:bodyPr/>
        <a:lstStyle/>
        <a:p>
          <a:endParaRPr lang="en-US"/>
        </a:p>
      </dgm:t>
    </dgm:pt>
    <dgm:pt modelId="{A0EB692F-769D-4B6A-B3B7-9C0E869DAD17}" type="pres">
      <dgm:prSet presAssocID="{DE3F9359-D4A9-45CF-82F5-A23D617F59B8}" presName="text2" presStyleLbl="fgAcc2" presStyleIdx="1" presStyleCnt="2" custScaleX="165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6A339-FAEB-4A04-9517-EDBD7D0123D6}" type="pres">
      <dgm:prSet presAssocID="{DE3F9359-D4A9-45CF-82F5-A23D617F59B8}" presName="hierChild3" presStyleCnt="0"/>
      <dgm:spPr/>
      <dgm:t>
        <a:bodyPr/>
        <a:lstStyle/>
        <a:p>
          <a:endParaRPr lang="en-US"/>
        </a:p>
      </dgm:t>
    </dgm:pt>
    <dgm:pt modelId="{C33A5AFF-136E-46F9-805B-A6628FCF28FB}" type="pres">
      <dgm:prSet presAssocID="{0B960B5F-3AB1-4E51-8272-C85D40A8718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B674F13-BC50-40E0-898F-F26CB5B3EE23}" type="pres">
      <dgm:prSet presAssocID="{9364880D-12AE-45AE-9DE5-46F7E035E842}" presName="hierRoot3" presStyleCnt="0"/>
      <dgm:spPr/>
      <dgm:t>
        <a:bodyPr/>
        <a:lstStyle/>
        <a:p>
          <a:endParaRPr lang="en-US"/>
        </a:p>
      </dgm:t>
    </dgm:pt>
    <dgm:pt modelId="{35E640D5-E2E9-4684-BEAB-99971DD67A43}" type="pres">
      <dgm:prSet presAssocID="{9364880D-12AE-45AE-9DE5-46F7E035E842}" presName="composite3" presStyleCnt="0"/>
      <dgm:spPr/>
      <dgm:t>
        <a:bodyPr/>
        <a:lstStyle/>
        <a:p>
          <a:endParaRPr lang="en-US"/>
        </a:p>
      </dgm:t>
    </dgm:pt>
    <dgm:pt modelId="{A0DDF092-80B1-4F79-B0F4-57FE0AF4A493}" type="pres">
      <dgm:prSet presAssocID="{9364880D-12AE-45AE-9DE5-46F7E035E842}" presName="background3" presStyleLbl="node3" presStyleIdx="1" presStyleCnt="2"/>
      <dgm:spPr/>
      <dgm:t>
        <a:bodyPr/>
        <a:lstStyle/>
        <a:p>
          <a:endParaRPr lang="en-US"/>
        </a:p>
      </dgm:t>
    </dgm:pt>
    <dgm:pt modelId="{84A79D7B-19F2-4738-A1AD-B807F2D3AA54}" type="pres">
      <dgm:prSet presAssocID="{9364880D-12AE-45AE-9DE5-46F7E035E842}" presName="text3" presStyleLbl="fgAcc3" presStyleIdx="1" presStyleCnt="2" custScaleX="257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6550B-A106-4C4D-9FA8-D2D11EDA8CAF}" type="pres">
      <dgm:prSet presAssocID="{9364880D-12AE-45AE-9DE5-46F7E035E842}" presName="hierChild4" presStyleCnt="0"/>
      <dgm:spPr/>
      <dgm:t>
        <a:bodyPr/>
        <a:lstStyle/>
        <a:p>
          <a:endParaRPr lang="en-US"/>
        </a:p>
      </dgm:t>
    </dgm:pt>
  </dgm:ptLst>
  <dgm:cxnLst>
    <dgm:cxn modelId="{E4E3996C-025D-4EA5-B2D7-6FA237E4DF19}" srcId="{BDDB34B8-311F-4BFA-8EF1-7A7F45C97F1C}" destId="{6E772EAB-42EC-44C1-B1C7-445FE7944F7E}" srcOrd="0" destOrd="0" parTransId="{92280B59-AF62-41B9-889B-58AFC12932D3}" sibTransId="{BCDC19DA-4430-46EB-ABDE-C1E048B1E52E}"/>
    <dgm:cxn modelId="{996580AB-5170-494F-9BC4-A4418430AD19}" srcId="{C6AEFDC8-85E4-48BD-BF49-D23A3C64A3A3}" destId="{05488AC6-9B32-412E-865A-F629A1BBD9AF}" srcOrd="0" destOrd="0" parTransId="{0454E289-E89E-4CAE-A351-AC99C148E95C}" sibTransId="{02B5B0CC-B77E-4DA2-9E5A-2C97FD971AD0}"/>
    <dgm:cxn modelId="{2EC144E9-9571-4BF8-92A8-54FA78DD0740}" type="presOf" srcId="{05488AC6-9B32-412E-865A-F629A1BBD9AF}" destId="{874692E6-E690-4EA6-A0C3-5D376F2D57EA}" srcOrd="0" destOrd="0" presId="urn:microsoft.com/office/officeart/2005/8/layout/hierarchy1"/>
    <dgm:cxn modelId="{9B7C6983-FBCF-47A0-B376-FB0E3FA93BE0}" type="presOf" srcId="{DE3F9359-D4A9-45CF-82F5-A23D617F59B8}" destId="{A0EB692F-769D-4B6A-B3B7-9C0E869DAD17}" srcOrd="0" destOrd="0" presId="urn:microsoft.com/office/officeart/2005/8/layout/hierarchy1"/>
    <dgm:cxn modelId="{F6A6B729-940A-415E-ADB7-AB9EE7911F95}" srcId="{DE3F9359-D4A9-45CF-82F5-A23D617F59B8}" destId="{9364880D-12AE-45AE-9DE5-46F7E035E842}" srcOrd="0" destOrd="0" parTransId="{0B960B5F-3AB1-4E51-8272-C85D40A8718C}" sibTransId="{3D0A76D2-A005-4FDD-B481-A09DFF47DAC9}"/>
    <dgm:cxn modelId="{8D56A3CC-B611-46E2-BAFB-2C230B3B32A1}" type="presOf" srcId="{C59C763C-26C6-4A10-858C-92E12448C84C}" destId="{A8F61E27-D815-471A-ABCB-452494010D4E}" srcOrd="0" destOrd="0" presId="urn:microsoft.com/office/officeart/2005/8/layout/hierarchy1"/>
    <dgm:cxn modelId="{99748242-E765-4FBF-9370-A1ACC33B7410}" type="presOf" srcId="{0454E289-E89E-4CAE-A351-AC99C148E95C}" destId="{AE445508-7DE3-4DE1-B487-B97B05FB3097}" srcOrd="0" destOrd="0" presId="urn:microsoft.com/office/officeart/2005/8/layout/hierarchy1"/>
    <dgm:cxn modelId="{131B40E6-325D-427D-86CE-99C2F689A8BA}" type="presOf" srcId="{FAC2B2D9-F252-4D64-A9F8-AE1E070FF3B8}" destId="{1692B409-60CA-41CA-83F0-BF717161A842}" srcOrd="0" destOrd="0" presId="urn:microsoft.com/office/officeart/2005/8/layout/hierarchy1"/>
    <dgm:cxn modelId="{39973BD5-38FD-4033-A29B-306B83D491CE}" type="presOf" srcId="{6E772EAB-42EC-44C1-B1C7-445FE7944F7E}" destId="{B81FE9BD-11F4-48BF-9A10-85786F525915}" srcOrd="0" destOrd="0" presId="urn:microsoft.com/office/officeart/2005/8/layout/hierarchy1"/>
    <dgm:cxn modelId="{AA391415-3C0C-4B70-8C07-630B6F39E126}" type="presOf" srcId="{9364880D-12AE-45AE-9DE5-46F7E035E842}" destId="{84A79D7B-19F2-4738-A1AD-B807F2D3AA54}" srcOrd="0" destOrd="0" presId="urn:microsoft.com/office/officeart/2005/8/layout/hierarchy1"/>
    <dgm:cxn modelId="{CF6EF90B-CFED-4095-8928-0C5BE19E1ADD}" srcId="{6E772EAB-42EC-44C1-B1C7-445FE7944F7E}" destId="{DE3F9359-D4A9-45CF-82F5-A23D617F59B8}" srcOrd="1" destOrd="0" parTransId="{FAC2B2D9-F252-4D64-A9F8-AE1E070FF3B8}" sibTransId="{1948EDDC-DB15-4D3A-A494-BC0DE1B92058}"/>
    <dgm:cxn modelId="{A2D16943-3060-456E-A23B-AD63B93CCE84}" type="presOf" srcId="{C6AEFDC8-85E4-48BD-BF49-D23A3C64A3A3}" destId="{6D7FB356-668A-4CFA-8F1D-02BD9810FF50}" srcOrd="0" destOrd="0" presId="urn:microsoft.com/office/officeart/2005/8/layout/hierarchy1"/>
    <dgm:cxn modelId="{0AA568FE-0089-461A-98A6-638C5A0B23FC}" type="presOf" srcId="{0B960B5F-3AB1-4E51-8272-C85D40A8718C}" destId="{C33A5AFF-136E-46F9-805B-A6628FCF28FB}" srcOrd="0" destOrd="0" presId="urn:microsoft.com/office/officeart/2005/8/layout/hierarchy1"/>
    <dgm:cxn modelId="{8ACE5892-E305-42F4-9F60-59B1A74CE338}" type="presOf" srcId="{BDDB34B8-311F-4BFA-8EF1-7A7F45C97F1C}" destId="{F2DF53DD-C68F-4BFA-8434-A1D2F1AE2938}" srcOrd="0" destOrd="0" presId="urn:microsoft.com/office/officeart/2005/8/layout/hierarchy1"/>
    <dgm:cxn modelId="{5D412AC0-D720-4E40-BA9F-FD86D6FBCAEF}" srcId="{6E772EAB-42EC-44C1-B1C7-445FE7944F7E}" destId="{C6AEFDC8-85E4-48BD-BF49-D23A3C64A3A3}" srcOrd="0" destOrd="0" parTransId="{C59C763C-26C6-4A10-858C-92E12448C84C}" sibTransId="{E6827270-874E-4404-BD39-5A2D1EE98A39}"/>
    <dgm:cxn modelId="{058B51F1-797B-4D63-A7DF-88D494A1F6BE}" type="presParOf" srcId="{F2DF53DD-C68F-4BFA-8434-A1D2F1AE2938}" destId="{E7473171-6E7E-4582-8ADA-416BEFE4EC99}" srcOrd="0" destOrd="0" presId="urn:microsoft.com/office/officeart/2005/8/layout/hierarchy1"/>
    <dgm:cxn modelId="{A616BDBF-0D45-49D1-91B2-1678169A25B5}" type="presParOf" srcId="{E7473171-6E7E-4582-8ADA-416BEFE4EC99}" destId="{D2E725C0-B4AF-4C50-9FA5-D33658987AE4}" srcOrd="0" destOrd="0" presId="urn:microsoft.com/office/officeart/2005/8/layout/hierarchy1"/>
    <dgm:cxn modelId="{A92760D6-E78C-47A3-9B49-C6C04D39FF75}" type="presParOf" srcId="{D2E725C0-B4AF-4C50-9FA5-D33658987AE4}" destId="{42D76063-F016-4174-B83E-7127DA190450}" srcOrd="0" destOrd="0" presId="urn:microsoft.com/office/officeart/2005/8/layout/hierarchy1"/>
    <dgm:cxn modelId="{41087CCF-966A-46A8-A082-7E293E76F7C8}" type="presParOf" srcId="{D2E725C0-B4AF-4C50-9FA5-D33658987AE4}" destId="{B81FE9BD-11F4-48BF-9A10-85786F525915}" srcOrd="1" destOrd="0" presId="urn:microsoft.com/office/officeart/2005/8/layout/hierarchy1"/>
    <dgm:cxn modelId="{E68E101F-F7CD-49BF-A1E9-3F8D0D8D615F}" type="presParOf" srcId="{E7473171-6E7E-4582-8ADA-416BEFE4EC99}" destId="{BFC84817-CFEA-46B9-8547-A27C2D503DAA}" srcOrd="1" destOrd="0" presId="urn:microsoft.com/office/officeart/2005/8/layout/hierarchy1"/>
    <dgm:cxn modelId="{21288146-7B0F-42C6-938A-6D889AE359BA}" type="presParOf" srcId="{BFC84817-CFEA-46B9-8547-A27C2D503DAA}" destId="{A8F61E27-D815-471A-ABCB-452494010D4E}" srcOrd="0" destOrd="0" presId="urn:microsoft.com/office/officeart/2005/8/layout/hierarchy1"/>
    <dgm:cxn modelId="{4A61D9DD-056F-484F-ABE6-9A79B77681C3}" type="presParOf" srcId="{BFC84817-CFEA-46B9-8547-A27C2D503DAA}" destId="{82D282B8-EC9F-4EBD-B3BC-7EF40861E209}" srcOrd="1" destOrd="0" presId="urn:microsoft.com/office/officeart/2005/8/layout/hierarchy1"/>
    <dgm:cxn modelId="{84A4C7EF-3C31-45A7-A5B1-02EEC0DE650A}" type="presParOf" srcId="{82D282B8-EC9F-4EBD-B3BC-7EF40861E209}" destId="{5BF80BFF-53A1-487F-AF87-7A5ABE336FC1}" srcOrd="0" destOrd="0" presId="urn:microsoft.com/office/officeart/2005/8/layout/hierarchy1"/>
    <dgm:cxn modelId="{31284107-3898-4FD9-9320-32CC70D60563}" type="presParOf" srcId="{5BF80BFF-53A1-487F-AF87-7A5ABE336FC1}" destId="{4CBEB5E0-5F31-437C-8E87-F1987715339A}" srcOrd="0" destOrd="0" presId="urn:microsoft.com/office/officeart/2005/8/layout/hierarchy1"/>
    <dgm:cxn modelId="{60256924-6A3E-4264-9129-D13CA609F351}" type="presParOf" srcId="{5BF80BFF-53A1-487F-AF87-7A5ABE336FC1}" destId="{6D7FB356-668A-4CFA-8F1D-02BD9810FF50}" srcOrd="1" destOrd="0" presId="urn:microsoft.com/office/officeart/2005/8/layout/hierarchy1"/>
    <dgm:cxn modelId="{7D3F9977-73F8-4C20-AFE4-D5B03A8B1AC4}" type="presParOf" srcId="{82D282B8-EC9F-4EBD-B3BC-7EF40861E209}" destId="{CEEBB89C-1659-4A4B-86DE-435D96436B92}" srcOrd="1" destOrd="0" presId="urn:microsoft.com/office/officeart/2005/8/layout/hierarchy1"/>
    <dgm:cxn modelId="{CA4390FD-319B-46EE-A3D0-16ECEED873C5}" type="presParOf" srcId="{CEEBB89C-1659-4A4B-86DE-435D96436B92}" destId="{AE445508-7DE3-4DE1-B487-B97B05FB3097}" srcOrd="0" destOrd="0" presId="urn:microsoft.com/office/officeart/2005/8/layout/hierarchy1"/>
    <dgm:cxn modelId="{87638DC9-9F36-4B4E-B00F-A38F90A5000C}" type="presParOf" srcId="{CEEBB89C-1659-4A4B-86DE-435D96436B92}" destId="{843878E6-90DE-45DC-8F90-85A6461E6F22}" srcOrd="1" destOrd="0" presId="urn:microsoft.com/office/officeart/2005/8/layout/hierarchy1"/>
    <dgm:cxn modelId="{A94CB462-8BCC-4D5D-AF76-3031885F6B44}" type="presParOf" srcId="{843878E6-90DE-45DC-8F90-85A6461E6F22}" destId="{CA10B862-0F02-486A-A8B7-E19CF481B579}" srcOrd="0" destOrd="0" presId="urn:microsoft.com/office/officeart/2005/8/layout/hierarchy1"/>
    <dgm:cxn modelId="{8A4FC8FC-7D3E-404B-A777-DB9384C2732B}" type="presParOf" srcId="{CA10B862-0F02-486A-A8B7-E19CF481B579}" destId="{C41E8D41-62D6-47DD-84A5-AD97957C1671}" srcOrd="0" destOrd="0" presId="urn:microsoft.com/office/officeart/2005/8/layout/hierarchy1"/>
    <dgm:cxn modelId="{EC430E7D-CC54-4CF3-BACE-68329B65EEDA}" type="presParOf" srcId="{CA10B862-0F02-486A-A8B7-E19CF481B579}" destId="{874692E6-E690-4EA6-A0C3-5D376F2D57EA}" srcOrd="1" destOrd="0" presId="urn:microsoft.com/office/officeart/2005/8/layout/hierarchy1"/>
    <dgm:cxn modelId="{A1AAF876-679C-480A-ADEE-48AE05169878}" type="presParOf" srcId="{843878E6-90DE-45DC-8F90-85A6461E6F22}" destId="{16F74C34-886C-4DF0-A740-9946C8106100}" srcOrd="1" destOrd="0" presId="urn:microsoft.com/office/officeart/2005/8/layout/hierarchy1"/>
    <dgm:cxn modelId="{B29486B9-2A58-4B84-8AE4-2182A107F8CA}" type="presParOf" srcId="{BFC84817-CFEA-46B9-8547-A27C2D503DAA}" destId="{1692B409-60CA-41CA-83F0-BF717161A842}" srcOrd="2" destOrd="0" presId="urn:microsoft.com/office/officeart/2005/8/layout/hierarchy1"/>
    <dgm:cxn modelId="{BDEBE843-5DFD-407F-A1AA-2BB79139449E}" type="presParOf" srcId="{BFC84817-CFEA-46B9-8547-A27C2D503DAA}" destId="{A703B2A1-F9EE-418E-B88C-AF4969604C0E}" srcOrd="3" destOrd="0" presId="urn:microsoft.com/office/officeart/2005/8/layout/hierarchy1"/>
    <dgm:cxn modelId="{8A704690-2CF6-456D-8BD3-D1530C87F438}" type="presParOf" srcId="{A703B2A1-F9EE-418E-B88C-AF4969604C0E}" destId="{D7DC73DD-0F7B-4ED7-845E-4E21A276DF10}" srcOrd="0" destOrd="0" presId="urn:microsoft.com/office/officeart/2005/8/layout/hierarchy1"/>
    <dgm:cxn modelId="{14C02A51-C802-4BB9-ADE8-10EA2A389E93}" type="presParOf" srcId="{D7DC73DD-0F7B-4ED7-845E-4E21A276DF10}" destId="{4A4F8D65-373C-4C45-82ED-B2BCB4ADB58F}" srcOrd="0" destOrd="0" presId="urn:microsoft.com/office/officeart/2005/8/layout/hierarchy1"/>
    <dgm:cxn modelId="{170CAE80-8C95-4EC1-96FD-E6AAF623403A}" type="presParOf" srcId="{D7DC73DD-0F7B-4ED7-845E-4E21A276DF10}" destId="{A0EB692F-769D-4B6A-B3B7-9C0E869DAD17}" srcOrd="1" destOrd="0" presId="urn:microsoft.com/office/officeart/2005/8/layout/hierarchy1"/>
    <dgm:cxn modelId="{1BC22A88-3989-45C3-8170-326530485BE4}" type="presParOf" srcId="{A703B2A1-F9EE-418E-B88C-AF4969604C0E}" destId="{E066A339-FAEB-4A04-9517-EDBD7D0123D6}" srcOrd="1" destOrd="0" presId="urn:microsoft.com/office/officeart/2005/8/layout/hierarchy1"/>
    <dgm:cxn modelId="{01B3D404-D228-4EF3-8DA5-927F473B83D8}" type="presParOf" srcId="{E066A339-FAEB-4A04-9517-EDBD7D0123D6}" destId="{C33A5AFF-136E-46F9-805B-A6628FCF28FB}" srcOrd="0" destOrd="0" presId="urn:microsoft.com/office/officeart/2005/8/layout/hierarchy1"/>
    <dgm:cxn modelId="{6FEEAC31-C67F-4F31-88BE-4F9BB9B457ED}" type="presParOf" srcId="{E066A339-FAEB-4A04-9517-EDBD7D0123D6}" destId="{7B674F13-BC50-40E0-898F-F26CB5B3EE23}" srcOrd="1" destOrd="0" presId="urn:microsoft.com/office/officeart/2005/8/layout/hierarchy1"/>
    <dgm:cxn modelId="{09731C46-B340-4EFB-B287-BB520314B16E}" type="presParOf" srcId="{7B674F13-BC50-40E0-898F-F26CB5B3EE23}" destId="{35E640D5-E2E9-4684-BEAB-99971DD67A43}" srcOrd="0" destOrd="0" presId="urn:microsoft.com/office/officeart/2005/8/layout/hierarchy1"/>
    <dgm:cxn modelId="{93B4F204-CE13-4F57-BC99-B91E1EDD63C1}" type="presParOf" srcId="{35E640D5-E2E9-4684-BEAB-99971DD67A43}" destId="{A0DDF092-80B1-4F79-B0F4-57FE0AF4A493}" srcOrd="0" destOrd="0" presId="urn:microsoft.com/office/officeart/2005/8/layout/hierarchy1"/>
    <dgm:cxn modelId="{E8F5C144-1655-4D80-8CA0-30D0B15676A1}" type="presParOf" srcId="{35E640D5-E2E9-4684-BEAB-99971DD67A43}" destId="{84A79D7B-19F2-4738-A1AD-B807F2D3AA54}" srcOrd="1" destOrd="0" presId="urn:microsoft.com/office/officeart/2005/8/layout/hierarchy1"/>
    <dgm:cxn modelId="{CFF609A7-0A47-41B0-879E-D8A985D98105}" type="presParOf" srcId="{7B674F13-BC50-40E0-898F-F26CB5B3EE23}" destId="{A6C6550B-A106-4C4D-9FA8-D2D11EDA8C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7850" y="8855075"/>
            <a:ext cx="7762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60" tIns="45288" rIns="88960" bIns="45288">
            <a:spAutoFit/>
          </a:bodyPr>
          <a:lstStyle>
            <a:lvl1pPr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Page </a:t>
            </a:r>
            <a:fld id="{18003128-989C-4AEC-B104-C7F749457C86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9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7413" y="8855075"/>
            <a:ext cx="26955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60" tIns="45288" rIns="88960" bIns="45288">
            <a:spAutoFit/>
          </a:bodyPr>
          <a:lstStyle>
            <a:lvl1pPr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BU risk intro slides </a:t>
            </a:r>
            <a:fld id="{FCD2958B-AB4C-4D9F-BF36-1A967925DD24}" type="datetime1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1/9/2019</a:t>
            </a:fld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 Page </a:t>
            </a:r>
            <a:fld id="{6B3635CE-887F-4AF5-A994-B122EA25DA5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4" tIns="45288" rIns="92194" bIns="45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144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6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91BFD9FD-1549-4896-B34A-3B7BF0840B0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28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4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2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43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3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83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5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63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5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11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1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Lots of obs studies with various designs, some better than others, but consistent findings.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Annual review of public health</a:t>
            </a:r>
            <a:r>
              <a:rPr lang="en-US" altLang="en-US" smtClean="0">
                <a:latin typeface="Arial" panose="020B0604020202020204" pitchFamily="34" charset="0"/>
              </a:rPr>
              <a:t> (</a:t>
            </a:r>
            <a:r>
              <a:rPr lang="en-US" altLang="en-US" b="1" smtClean="0">
                <a:latin typeface="Arial" panose="020B0604020202020204" pitchFamily="34" charset="0"/>
              </a:rPr>
              <a:t>1998</a:t>
            </a:r>
            <a:r>
              <a:rPr lang="en-US" altLang="en-US" smtClean="0">
                <a:latin typeface="Arial" panose="020B0604020202020204" pitchFamily="34" charset="0"/>
              </a:rPr>
              <a:t>)  volume: </a:t>
            </a:r>
            <a:r>
              <a:rPr lang="en-US" altLang="en-US" b="1" smtClean="0">
                <a:latin typeface="Arial" panose="020B0604020202020204" pitchFamily="34" charset="0"/>
              </a:rPr>
              <a:t>19 </a:t>
            </a:r>
            <a:r>
              <a:rPr lang="en-US" altLang="en-US" smtClean="0">
                <a:latin typeface="Arial" panose="020B0604020202020204" pitchFamily="34" charset="0"/>
              </a:rPr>
              <a:t> page: </a:t>
            </a:r>
            <a:r>
              <a:rPr lang="en-US" altLang="en-US" b="1" smtClean="0">
                <a:latin typeface="Arial" panose="020B0604020202020204" pitchFamily="34" charset="0"/>
              </a:rPr>
              <a:t>55</a:t>
            </a:r>
            <a:r>
              <a:rPr lang="en-US" altLang="en-US" smtClean="0">
                <a:latin typeface="Arial" panose="020B0604020202020204" pitchFamily="34" charset="0"/>
              </a:rPr>
              <a:t>-</a:t>
            </a:r>
            <a:r>
              <a:rPr lang="en-US" altLang="en-US" b="1" smtClean="0">
                <a:latin typeface="Arial" panose="020B0604020202020204" pitchFamily="34" charset="0"/>
              </a:rPr>
              <a:t>72	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4" rIns="91467" bIns="45734"/>
          <a:lstStyle>
            <a:lvl1pPr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1363" indent="-28416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14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5986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58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30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02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74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46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fld id="{8DCB497C-1BAD-48E2-AF56-E1C8E0401CED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29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218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8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18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4" rIns="91467" bIns="45734"/>
          <a:lstStyle>
            <a:lvl1pPr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1363" indent="-28416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14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5986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5813" indent="-227013" defTabSz="931863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30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02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74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4613" indent="-227013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fld id="{8ECD6B37-2C85-4B02-A0EF-B2B7C791498A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35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284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82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82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42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37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75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4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4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07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72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10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48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14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73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5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1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4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398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37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316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69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775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059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147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67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832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83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242489A1-9B35-4DF5-B201-80F80794CF7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093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571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98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615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855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070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878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4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93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230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4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200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556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278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767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036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858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19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05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699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930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3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92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22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83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119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638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836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866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717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745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355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FD65DD28-3223-4CBC-964B-F03603FD0B4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551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818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8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5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309688"/>
            <a:ext cx="3368675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09688"/>
            <a:ext cx="3370263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66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7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41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17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309688"/>
            <a:ext cx="3368675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09688"/>
            <a:ext cx="3370263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8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5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44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74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546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5" name="Picture 15" descr="circularphotos_faded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338138"/>
            <a:ext cx="84280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90600" y="723900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0" hangingPunct="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altLang="en-US" sz="2600" smtClean="0">
                <a:solidFill>
                  <a:srgbClr val="292929"/>
                </a:solidFill>
                <a:ea typeface="ＭＳ Ｐゴシック" panose="020B0600070205080204" pitchFamily="34" charset="-128"/>
                <a:cs typeface="+mn-cs"/>
              </a:rPr>
              <a:t>Clinical and Translational</a:t>
            </a:r>
          </a:p>
          <a:p>
            <a:pPr eaLnBrk="0" hangingPunct="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altLang="en-US" sz="2600" smtClean="0">
                <a:solidFill>
                  <a:srgbClr val="292929"/>
                </a:solidFill>
                <a:ea typeface="ＭＳ Ｐゴシック" panose="020B0600070205080204" pitchFamily="34" charset="-128"/>
                <a:cs typeface="+mn-cs"/>
              </a:rPr>
              <a:t>Science Institute /</a:t>
            </a:r>
            <a:r>
              <a:rPr lang="en-US" altLang="en-US" sz="26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2600" smtClean="0">
                <a:solidFill>
                  <a:srgbClr val="CC6600"/>
                </a:solidFill>
                <a:ea typeface="ＭＳ Ｐゴシック" panose="020B0600070205080204" pitchFamily="34" charset="-128"/>
                <a:cs typeface="+mn-cs"/>
              </a:rPr>
              <a:t>CTSI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76325" y="1485900"/>
            <a:ext cx="56800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13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t>at the University of California, San Francisco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810000"/>
            <a:ext cx="7924800" cy="1219200"/>
          </a:xfrm>
        </p:spPr>
        <p:txBody>
          <a:bodyPr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105400"/>
            <a:ext cx="7924800" cy="914400"/>
          </a:xfrm>
        </p:spPr>
        <p:txBody>
          <a:bodyPr lIns="0" rIns="0"/>
          <a:lstStyle>
            <a:lvl1pPr marL="0" indent="112713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96330-93A1-483D-9702-0990D6C6B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4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F0720-230F-4BE3-86B2-D38E594B2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399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538BE-E92E-4F8C-85BF-FB81F4081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502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DA126-F18E-417D-815A-8B924E177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77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F4C68-016F-4717-ADC2-C69D31EE6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27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5C8D-B04E-4FAE-82E4-CF5D3E168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309688"/>
            <a:ext cx="3368675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09688"/>
            <a:ext cx="3370263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0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578F-E8C7-4490-8697-7E843A064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8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62462-3E9D-430D-84CE-29DB9081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01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C278C-BCBA-4123-AC17-7A29843B7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4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E6F5-57B2-4AB8-AD45-37223076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51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EC24-2194-49F7-804B-676515220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5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08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2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1309688"/>
            <a:ext cx="6891338" cy="481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 Second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17538" y="1104900"/>
            <a:ext cx="80867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1309688"/>
            <a:ext cx="68913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  Second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17538" y="1104900"/>
            <a:ext cx="80867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1309688"/>
            <a:ext cx="68913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  Second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17538" y="1104900"/>
            <a:ext cx="80867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0" y="6553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72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ＭＳ Ｐゴシック" panose="020B0600070205080204" pitchFamily="34" charset="-128"/>
              </a:defRPr>
            </a:lvl1pPr>
          </a:lstStyle>
          <a:p>
            <a:fld id="{B26F0832-2CA5-45D0-9447-6AA9D82F437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23018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166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UCSFClinicalTrials2019@gmail.com" TargetMode="Externa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Welcome!!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Trials Course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(EPI 205)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43100"/>
            <a:ext cx="3675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14563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Lectures to be videotaped</a:t>
            </a:r>
            <a:endParaRPr lang="en-US" sz="160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309688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Lectures to be videotaped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Videos to be posted on Course website within 1-2 hours of lecture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Your LIVE attendance and participation at lectures is encouraged!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Remind all lecturers to repeat questions and reiterate discussion so it is captured on the recording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TICR Professional Conduct Statement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Clarifications for this class</a:t>
            </a:r>
            <a:endParaRPr lang="en-US" sz="160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309688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I will maintain the highest standards of academic honesty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I will neither give nor receive aid in examinations or assignments unless such cooperation is expressly permitted by the instructor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I will conduct research in an unbiased manner, reports results truthfully, and credit ideas developed and work done by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I will not use answer keys from prior years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I will write answers in my own words, and, when collaboration is permitted, acknowledge collaborators when answers are jointly formulated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1: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Randomized Trials:  Design, Subjects, and Randomization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382713" y="4164013"/>
            <a:ext cx="64008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Dennis Black, PhD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Dblack@psg.ucsf.edu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an RCT?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(Randomized Controlled Trial)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3288" y="1981200"/>
            <a:ext cx="7731125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FontTx/>
              <a:buNone/>
              <a:tabLst>
                <a:tab pos="338138" algn="l"/>
              </a:tabLst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600" b="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which subjects are </a:t>
            </a:r>
            <a:r>
              <a:rPr lang="en-US" sz="2600" b="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randomly allocated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into groups, usually called </a:t>
            </a:r>
            <a:r>
              <a:rPr lang="en-US" sz="2600" b="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600" b="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groups, to receive or not to receive an experimental preventive or therapeutic procedure, maneuver, or intervention.  The results are assessed by </a:t>
            </a:r>
            <a:r>
              <a:rPr lang="en-US" sz="26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rigorous</a:t>
            </a:r>
            <a:r>
              <a:rPr lang="en-US" sz="2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comparison of rates of disease, death, recovery, or other appropriate outcome in the study and control groups, respectively.</a:t>
            </a:r>
          </a:p>
          <a:p>
            <a:pPr marL="0" indent="0">
              <a:lnSpc>
                <a:spcPct val="115000"/>
              </a:lnSpc>
              <a:spcBef>
                <a:spcPct val="20000"/>
              </a:spcBef>
              <a:buFontTx/>
              <a:buNone/>
              <a:tabLst>
                <a:tab pos="338138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200" b="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04838" y="1154113"/>
            <a:ext cx="713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Centre for Evidence-based Medicine, Oxford</a:t>
            </a:r>
          </a:p>
          <a:p>
            <a:r>
              <a:rPr lang="en-US" altLang="en-US" sz="2000"/>
              <a:t>http://www.cebm.net/index.aspx?o=1116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6210300" y="1866900"/>
            <a:ext cx="1847850" cy="619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847725" y="2257425"/>
            <a:ext cx="1847850" cy="619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animBg="1"/>
      <p:bldP spid="231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Randomized Trials:  the </a:t>
            </a:r>
            <a:r>
              <a:rPr lang="en-US" i="1" smtClean="0"/>
              <a:t>Evidence</a:t>
            </a:r>
            <a:r>
              <a:rPr lang="en-US" smtClean="0"/>
              <a:t> in “Evidence-Based”</a:t>
            </a:r>
          </a:p>
        </p:txBody>
      </p:sp>
      <p:pic>
        <p:nvPicPr>
          <p:cNvPr id="18435" name="Picture 6" descr="http://gollum.lib.uic.edu/applied_health/files/images/Slide1.pre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428750"/>
            <a:ext cx="59499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Oval 6"/>
          <p:cNvSpPr>
            <a:spLocks noChangeArrowheads="1"/>
          </p:cNvSpPr>
          <p:nvPr/>
        </p:nvSpPr>
        <p:spPr bwMode="auto">
          <a:xfrm>
            <a:off x="2667000" y="2828925"/>
            <a:ext cx="4000500" cy="81915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Reasons NOT to do RCTs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43025"/>
            <a:ext cx="7443787" cy="4840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be expensive:</a:t>
            </a:r>
          </a:p>
          <a:p>
            <a:pPr lvl="1">
              <a:defRPr/>
            </a:pPr>
            <a:r>
              <a:rPr lang="en-US" dirty="0" smtClean="0"/>
              <a:t>Large phase III may cost $200-500 M or more</a:t>
            </a:r>
          </a:p>
          <a:p>
            <a:pPr>
              <a:defRPr/>
            </a:pPr>
            <a:r>
              <a:rPr lang="en-US" dirty="0" smtClean="0"/>
              <a:t>Time Consuming: 2-5 years</a:t>
            </a:r>
          </a:p>
          <a:p>
            <a:pPr>
              <a:defRPr/>
            </a:pPr>
            <a:r>
              <a:rPr lang="en-US" dirty="0" smtClean="0"/>
              <a:t>Answer only 1 question</a:t>
            </a:r>
          </a:p>
          <a:p>
            <a:pPr>
              <a:defRPr/>
            </a:pPr>
            <a:r>
              <a:rPr lang="en-US" dirty="0" smtClean="0"/>
              <a:t>May not apply to most patients in practice</a:t>
            </a:r>
          </a:p>
          <a:p>
            <a:pPr>
              <a:defRPr/>
            </a:pPr>
            <a:r>
              <a:rPr lang="en-US" dirty="0" smtClean="0"/>
              <a:t>May not be practical</a:t>
            </a:r>
          </a:p>
          <a:p>
            <a:pPr>
              <a:defRPr/>
            </a:pPr>
            <a:r>
              <a:rPr lang="en-US" dirty="0" smtClean="0"/>
              <a:t>Generally challenging to get funded</a:t>
            </a:r>
          </a:p>
          <a:p>
            <a:pPr>
              <a:defRPr/>
            </a:pPr>
            <a:r>
              <a:rPr lang="en-US" dirty="0" smtClean="0"/>
              <a:t>Time consuming, organizationally complex</a:t>
            </a:r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tx1"/>
                </a:solidFill>
              </a:rPr>
              <a:t>So, why bother?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Reasons for doing RCTs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27188"/>
            <a:ext cx="8632825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Only design can </a:t>
            </a:r>
            <a:r>
              <a:rPr lang="en-US" sz="2800" u="sng" dirty="0" smtClean="0"/>
              <a:t>prove causation</a:t>
            </a:r>
          </a:p>
          <a:p>
            <a:pPr>
              <a:defRPr/>
            </a:pPr>
            <a:r>
              <a:rPr lang="en-US" sz="2800" dirty="0" smtClean="0"/>
              <a:t>Eliminates confounding</a:t>
            </a:r>
          </a:p>
          <a:p>
            <a:pPr>
              <a:defRPr/>
            </a:pPr>
            <a:r>
              <a:rPr lang="en-US" sz="2800" dirty="0" smtClean="0"/>
              <a:t>Required by </a:t>
            </a:r>
          </a:p>
          <a:p>
            <a:pPr lvl="1">
              <a:defRPr/>
            </a:pPr>
            <a:r>
              <a:rPr lang="en-US" sz="2800" dirty="0" smtClean="0"/>
              <a:t>FDA (and others) for </a:t>
            </a:r>
            <a:r>
              <a:rPr lang="en-US" sz="2800" u="sng" dirty="0" smtClean="0"/>
              <a:t>new drugs</a:t>
            </a:r>
            <a:r>
              <a:rPr lang="en-US" sz="2800" dirty="0" smtClean="0"/>
              <a:t> and some devices</a:t>
            </a:r>
          </a:p>
          <a:p>
            <a:pPr lvl="1">
              <a:defRPr/>
            </a:pPr>
            <a:r>
              <a:rPr lang="en-US" sz="2800" dirty="0" smtClean="0"/>
              <a:t> Payers (more and more)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sz="3200" dirty="0"/>
              <a:t>Most influential to clinical practice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Alternatives to RCTs</a:t>
            </a:r>
            <a:br>
              <a:rPr lang="en-US" smtClean="0"/>
            </a:br>
            <a:r>
              <a:rPr lang="en-US" smtClean="0"/>
              <a:t>(30 second Epi. Course)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2005013"/>
            <a:ext cx="8316913" cy="4554537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dirty="0" smtClean="0"/>
              <a:t>1.  Case-control studies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err="1" smtClean="0"/>
              <a:t>Vit</a:t>
            </a:r>
            <a:r>
              <a:rPr lang="en-US" dirty="0" smtClean="0"/>
              <a:t> E intake (past) in cases vs. non-cases</a:t>
            </a:r>
          </a:p>
          <a:p>
            <a:pPr marL="457200" indent="-457200">
              <a:lnSpc>
                <a:spcPct val="85000"/>
              </a:lnSpc>
              <a:buFontTx/>
              <a:buAutoNum type="arabicPeriod" startAt="2"/>
              <a:defRPr/>
            </a:pPr>
            <a:r>
              <a:rPr lang="en-US" dirty="0" smtClean="0"/>
              <a:t>Cross-sectional studies (VE now and case/not)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dirty="0" smtClean="0"/>
              <a:t> 3. Cohort studies (prospective)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  </a:t>
            </a:r>
            <a:r>
              <a:rPr lang="en-US" dirty="0" err="1" smtClean="0"/>
              <a:t>Vit</a:t>
            </a:r>
            <a:r>
              <a:rPr lang="en-US" dirty="0" smtClean="0"/>
              <a:t> E intake now </a:t>
            </a:r>
            <a:r>
              <a:rPr lang="en-US" dirty="0" smtClean="0">
                <a:sym typeface="Wingdings" pitchFamily="2" charset="2"/>
              </a:rPr>
              <a:t> prostate Ca future</a:t>
            </a:r>
            <a:endParaRPr lang="en-US" dirty="0" smtClean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Case-control and cohort studies are </a:t>
            </a:r>
            <a:r>
              <a:rPr lang="en-US" i="1" dirty="0" smtClean="0"/>
              <a:t>observational</a:t>
            </a:r>
            <a:r>
              <a:rPr lang="en-US" dirty="0" smtClean="0"/>
              <a:t> (not experimental)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Need to control for confounding (DCR course and Epi course)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RCT’s are experimental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1162050"/>
            <a:ext cx="8324850" cy="519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RQ:  Does Vitamin E prevent prostate cancer?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Outline for today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003300"/>
            <a:ext cx="6858000" cy="4857750"/>
          </a:xfrm>
        </p:spPr>
        <p:txBody>
          <a:bodyPr/>
          <a:lstStyle/>
          <a:p>
            <a:pPr marL="914400" lvl="1" indent="-457200">
              <a:buFontTx/>
              <a:buNone/>
              <a:tabLst>
                <a:tab pos="571500" algn="l"/>
              </a:tabLst>
              <a:defRPr/>
            </a:pPr>
            <a:endParaRPr lang="en-US" dirty="0" smtClean="0"/>
          </a:p>
          <a:p>
            <a:pPr marL="914400" lvl="1" indent="-457200">
              <a:buFontTx/>
              <a:buNone/>
              <a:tabLst>
                <a:tab pos="571500" algn="l"/>
              </a:tabLst>
              <a:defRPr/>
            </a:pPr>
            <a:r>
              <a:rPr lang="en-US" dirty="0" smtClean="0"/>
              <a:t>Introduction to randomized trials  </a:t>
            </a:r>
          </a:p>
          <a:p>
            <a:pPr marL="1371600" lvl="2" indent="-457200">
              <a:buFontTx/>
              <a:buNone/>
              <a:tabLst>
                <a:tab pos="571500" algn="l"/>
              </a:tabLst>
              <a:defRPr/>
            </a:pPr>
            <a:r>
              <a:rPr lang="en-US" dirty="0" smtClean="0"/>
              <a:t>What is an RCT?</a:t>
            </a:r>
          </a:p>
          <a:p>
            <a:pPr marL="1371600" lvl="2" indent="-457200">
              <a:buFontTx/>
              <a:buNone/>
              <a:tabLst>
                <a:tab pos="571500" algn="l"/>
              </a:tabLst>
              <a:defRPr/>
            </a:pPr>
            <a:r>
              <a:rPr lang="en-US" dirty="0" smtClean="0"/>
              <a:t>Why bother?</a:t>
            </a:r>
          </a:p>
          <a:p>
            <a:pPr marL="1371600" lvl="2" indent="-457200">
              <a:buFontTx/>
              <a:buNone/>
              <a:tabLst>
                <a:tab pos="571500" algn="l"/>
              </a:tabLst>
              <a:defRPr/>
            </a:pPr>
            <a:endParaRPr lang="en-US" dirty="0" smtClean="0"/>
          </a:p>
          <a:p>
            <a:pPr marL="914400" lvl="1" indent="-457200">
              <a:buFontTx/>
              <a:buAutoNum type="arabicPeriod"/>
              <a:tabLst>
                <a:tab pos="571500" algn="l"/>
              </a:tabLst>
              <a:defRPr/>
            </a:pPr>
            <a:r>
              <a:rPr lang="en-US" dirty="0" smtClean="0"/>
              <a:t>Randomization</a:t>
            </a:r>
          </a:p>
          <a:p>
            <a:pPr marL="914400" lvl="1" indent="-457200">
              <a:buFontTx/>
              <a:buAutoNum type="arabicPeriod"/>
              <a:tabLst>
                <a:tab pos="571500" algn="l"/>
              </a:tabLst>
              <a:defRPr/>
            </a:pPr>
            <a:r>
              <a:rPr lang="en-US" dirty="0" smtClean="0"/>
              <a:t>Selection of participants (Inclusion/exclusion)</a:t>
            </a:r>
          </a:p>
          <a:p>
            <a:pPr marL="914400" lvl="1" indent="-457200">
              <a:buFontTx/>
              <a:buAutoNum type="arabicPeriod"/>
              <a:tabLst>
                <a:tab pos="571500" algn="l"/>
              </a:tabLst>
              <a:defRPr/>
            </a:pPr>
            <a:r>
              <a:rPr lang="en-US" dirty="0" smtClean="0"/>
              <a:t>Design options for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Anatomy of a Prospective Cohort Study</a:t>
            </a:r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1047750" y="2076450"/>
            <a:ext cx="1535113" cy="120332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sz="1100"/>
          </a:p>
          <a:p>
            <a:r>
              <a:rPr lang="en-US" altLang="en-US" sz="1200"/>
              <a:t>Select participants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0" y="1333500"/>
            <a:ext cx="2638425" cy="263842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Population</a:t>
            </a:r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2581275" y="2647950"/>
            <a:ext cx="7239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 flipH="1" flipV="1">
            <a:off x="5238750" y="2638425"/>
            <a:ext cx="2162175" cy="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5276850" y="3362325"/>
            <a:ext cx="2457450" cy="1016000"/>
          </a:xfrm>
          <a:prstGeom prst="rect">
            <a:avLst/>
          </a:prstGeom>
          <a:noFill/>
          <a:ln w="12700">
            <a:solidFill>
              <a:srgbClr val="51D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51DC00"/>
                </a:solidFill>
              </a:rPr>
              <a:t>Follow ppts. over time and assess outcome(s)</a:t>
            </a:r>
          </a:p>
        </p:txBody>
      </p:sp>
      <p:sp>
        <p:nvSpPr>
          <p:cNvPr id="23560" name="Rectangle 16"/>
          <p:cNvSpPr>
            <a:spLocks noChangeArrowheads="1"/>
          </p:cNvSpPr>
          <p:nvPr/>
        </p:nvSpPr>
        <p:spPr bwMode="auto">
          <a:xfrm>
            <a:off x="7439025" y="2276475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Analysis</a:t>
            </a: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3305175" y="2105025"/>
            <a:ext cx="1924050" cy="1114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Baseline:</a:t>
            </a:r>
          </a:p>
          <a:p>
            <a:pPr algn="ctr"/>
            <a:r>
              <a:rPr lang="en-US" altLang="en-US" sz="1600"/>
              <a:t>Assess predictors </a:t>
            </a:r>
          </a:p>
          <a:p>
            <a:pPr algn="ctr"/>
            <a:r>
              <a:rPr lang="en-US" altLang="en-US" sz="1600"/>
              <a:t>and covariates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Welcome!!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Trials Course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(EPI 205)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412875"/>
            <a:ext cx="7758113" cy="5083175"/>
          </a:xfrm>
        </p:spPr>
        <p:txBody>
          <a:bodyPr/>
          <a:lstStyle/>
          <a:p>
            <a:pPr eaLnBrk="1" hangingPunct="1">
              <a:tabLst>
                <a:tab pos="571500" algn="l"/>
              </a:tabLst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detailed understanding of experimental design options well as methods of carrying out and interpreting randomized controlled trials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Nine Lectures 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latin typeface="Arial Narrow" pitchFamily="34" charset="0"/>
              </a:rPr>
              <a:t>Dennis Black (course director)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latin typeface="Arial Narrow" pitchFamily="34" charset="0"/>
              </a:rPr>
              <a:t>Alison Huang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latin typeface="Arial Narrow" pitchFamily="34" charset="0"/>
              </a:rPr>
              <a:t>Deborah Grady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Three section meetings (1/24; 2/14; 3/21)</a:t>
            </a:r>
          </a:p>
          <a:p>
            <a:pPr eaLnBrk="1" hangingPunct="1">
              <a:tabLst>
                <a:tab pos="571500" algn="l"/>
              </a:tabLst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 of Randomized Trial Design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1638300" y="2257425"/>
            <a:ext cx="1743075" cy="1524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/>
              <a:t>Select participants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80975" y="1352550"/>
            <a:ext cx="3305175" cy="33432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Population</a:t>
            </a:r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3286125" y="3009900"/>
            <a:ext cx="10668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167188" y="2490788"/>
            <a:ext cx="1014412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/>
              <a:t>Rand</a:t>
            </a:r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 flipH="1" flipV="1">
            <a:off x="4762500" y="1914525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 flipH="1" flipV="1">
            <a:off x="4743450" y="3457575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2"/>
          <p:cNvSpPr>
            <a:spLocks noChangeShapeType="1"/>
          </p:cNvSpPr>
          <p:nvPr/>
        </p:nvSpPr>
        <p:spPr bwMode="auto">
          <a:xfrm flipH="1">
            <a:off x="4705350" y="4029075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3"/>
          <p:cNvSpPr>
            <a:spLocks noChangeShapeType="1"/>
          </p:cNvSpPr>
          <p:nvPr/>
        </p:nvSpPr>
        <p:spPr bwMode="auto">
          <a:xfrm flipH="1">
            <a:off x="4714875" y="1866900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4772025" y="1381125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Apply intervention</a:t>
            </a:r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4772025" y="4124325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Apply control</a:t>
            </a:r>
          </a:p>
        </p:txBody>
      </p:sp>
      <p:sp>
        <p:nvSpPr>
          <p:cNvPr id="43021" name="Rectangle 16"/>
          <p:cNvSpPr>
            <a:spLocks noChangeArrowheads="1"/>
          </p:cNvSpPr>
          <p:nvPr/>
        </p:nvSpPr>
        <p:spPr bwMode="auto">
          <a:xfrm>
            <a:off x="7439025" y="1495425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Measure </a:t>
            </a:r>
          </a:p>
          <a:p>
            <a:pPr algn="ctr"/>
            <a:r>
              <a:rPr lang="en-US" altLang="en-US" sz="1800"/>
              <a:t>outcome(s)</a:t>
            </a:r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auto">
          <a:xfrm>
            <a:off x="7419975" y="3629025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Measure </a:t>
            </a:r>
          </a:p>
          <a:p>
            <a:pPr algn="ctr"/>
            <a:r>
              <a:rPr lang="en-US" altLang="en-US" sz="1800"/>
              <a:t>outcome(s)</a:t>
            </a:r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>
            <a:off x="8162925" y="2295525"/>
            <a:ext cx="9525" cy="131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Rectangle 19"/>
          <p:cNvSpPr>
            <a:spLocks noChangeArrowheads="1"/>
          </p:cNvSpPr>
          <p:nvPr/>
        </p:nvSpPr>
        <p:spPr bwMode="auto">
          <a:xfrm>
            <a:off x="6791325" y="2590800"/>
            <a:ext cx="1266825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Compare </a:t>
            </a:r>
          </a:p>
          <a:p>
            <a:pPr algn="ctr"/>
            <a:r>
              <a:rPr lang="en-US" altLang="en-US" sz="1800"/>
              <a:t>outcomes</a:t>
            </a:r>
          </a:p>
        </p:txBody>
      </p:sp>
      <p:pic>
        <p:nvPicPr>
          <p:cNvPr id="430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2893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/>
      <p:bldP spid="43020" grpId="0"/>
      <p:bldP spid="43021" grpId="0" animBg="1"/>
      <p:bldP spid="43022" grpId="0" animBg="1"/>
      <p:bldP spid="43023" grpId="0" animBg="1"/>
      <p:bldP spid="430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2181225"/>
            <a:ext cx="7781925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 Vitamin E, C and Selenium on Prostate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Vitamin E, C and Selenium on Prostate Cancer: Basis for Trials 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00150"/>
            <a:ext cx="8405812" cy="47879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Much observational data</a:t>
            </a:r>
          </a:p>
          <a:p>
            <a:pPr>
              <a:defRPr/>
            </a:pPr>
            <a:r>
              <a:rPr lang="en-US" sz="2800" dirty="0" smtClean="0"/>
              <a:t>Post-hoc analyses from 2 RCTs</a:t>
            </a:r>
          </a:p>
          <a:p>
            <a:pPr>
              <a:defRPr/>
            </a:pPr>
            <a:r>
              <a:rPr lang="en-US" sz="2800" dirty="0" smtClean="0"/>
              <a:t>Hope/belief:  prostate cancer could be prevented by anti-oxidants</a:t>
            </a:r>
          </a:p>
          <a:p>
            <a:pPr>
              <a:defRPr/>
            </a:pPr>
            <a:r>
              <a:rPr lang="en-US" sz="2800" dirty="0" smtClean="0"/>
              <a:t>Many people were/are taking these anti-oxidants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Vit</a:t>
            </a:r>
            <a:r>
              <a:rPr lang="en-US" dirty="0" smtClean="0"/>
              <a:t> E, C and Selenium on Prostate Cancer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2070100"/>
            <a:ext cx="8882062" cy="34734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2 very large RCT’s published together (in required reading)</a:t>
            </a:r>
          </a:p>
          <a:p>
            <a:pPr lvl="1">
              <a:defRPr/>
            </a:pPr>
            <a:r>
              <a:rPr lang="en-US" sz="2800" dirty="0" smtClean="0"/>
              <a:t> SELECT study (</a:t>
            </a:r>
            <a:r>
              <a:rPr lang="en-US" sz="2800" dirty="0" err="1" smtClean="0"/>
              <a:t>Lippman</a:t>
            </a:r>
            <a:r>
              <a:rPr lang="en-US" sz="2800" dirty="0" smtClean="0"/>
              <a:t>) is largest cancer prevention trial ever performed (n=35,533)</a:t>
            </a:r>
          </a:p>
          <a:p>
            <a:pPr lvl="1">
              <a:defRPr/>
            </a:pPr>
            <a:r>
              <a:rPr lang="en-US" sz="2800" dirty="0" smtClean="0"/>
              <a:t> Also </a:t>
            </a:r>
            <a:r>
              <a:rPr lang="en-US" sz="2800" dirty="0" err="1" smtClean="0"/>
              <a:t>Gaziano</a:t>
            </a:r>
            <a:r>
              <a:rPr lang="en-US" sz="2800" dirty="0" smtClean="0"/>
              <a:t> study </a:t>
            </a:r>
            <a:r>
              <a:rPr lang="en-US" sz="3200" dirty="0" smtClean="0"/>
              <a:t>of prostate cancer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41363" y="6169025"/>
            <a:ext cx="33321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/>
              <a:t>Both: JAMA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SELECT study (</a:t>
            </a:r>
            <a:r>
              <a:rPr lang="en-US" sz="3200" dirty="0" err="1" smtClean="0"/>
              <a:t>Lippman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Results for Prostate Ca (Primary endpoint)</a:t>
            </a:r>
          </a:p>
        </p:txBody>
      </p:sp>
      <p:pic>
        <p:nvPicPr>
          <p:cNvPr id="5325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093788"/>
            <a:ext cx="5683250" cy="3952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4916488"/>
            <a:ext cx="885825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Non-significant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increased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risk for prostate cancer in vitamin E group compared to placebo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RR=1.13, 95% CI(0.99-1.3), p=.06</a:t>
            </a:r>
          </a:p>
        </p:txBody>
      </p:sp>
      <p:pic>
        <p:nvPicPr>
          <p:cNvPr id="28677" name="Picture 2" descr="ah the element of surprise red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9986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Once upon a time…..(Estrogen in the 1990’s)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981200"/>
            <a:ext cx="8251825" cy="4114800"/>
          </a:xfrm>
        </p:spPr>
        <p:txBody>
          <a:bodyPr/>
          <a:lstStyle/>
          <a:p>
            <a:pPr>
              <a:defRPr/>
            </a:pPr>
            <a:endParaRPr lang="en-US" sz="2800" dirty="0" smtClean="0"/>
          </a:p>
        </p:txBody>
      </p:sp>
      <p:pic>
        <p:nvPicPr>
          <p:cNvPr id="197636" name="Picture 4" descr="http://images3.wikia.nocookie.net/__cb20111223015730/powerlisting/images/9/94/Storybook_by_papercaptain-d4cdi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36638"/>
            <a:ext cx="4200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menopausal-sympt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462213"/>
            <a:ext cx="28749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004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933450"/>
            <a:ext cx="19431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Context: Should Post-menopausal Women Use Estrogen Replacement Therapy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981200"/>
            <a:ext cx="8251825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Important therapeutic question</a:t>
            </a:r>
          </a:p>
          <a:p>
            <a:pPr>
              <a:defRPr/>
            </a:pPr>
            <a:r>
              <a:rPr lang="en-US" sz="2800" dirty="0" smtClean="0"/>
              <a:t>30 - 50 million women in US</a:t>
            </a:r>
          </a:p>
          <a:p>
            <a:pPr>
              <a:defRPr/>
            </a:pPr>
            <a:r>
              <a:rPr lang="en-US" sz="2800" i="1" dirty="0" err="1" smtClean="0"/>
              <a:t>Prempro</a:t>
            </a:r>
            <a:r>
              <a:rPr lang="en-US" sz="2800" i="1" dirty="0" smtClean="0"/>
              <a:t> </a:t>
            </a:r>
            <a:r>
              <a:rPr lang="en-US" sz="2800" dirty="0" smtClean="0"/>
              <a:t>(estrogen/progestin combo)</a:t>
            </a:r>
            <a:br>
              <a:rPr lang="en-US" sz="2800" dirty="0" smtClean="0"/>
            </a:br>
            <a:r>
              <a:rPr lang="en-US" sz="2800" dirty="0" smtClean="0"/>
              <a:t>most prescribed drug in US in 1990’s</a:t>
            </a:r>
          </a:p>
          <a:p>
            <a:pPr>
              <a:defRPr/>
            </a:pPr>
            <a:r>
              <a:rPr lang="en-US" sz="2800" dirty="0" smtClean="0"/>
              <a:t>Potentially huge impact on public health</a:t>
            </a:r>
          </a:p>
          <a:p>
            <a:pPr>
              <a:defRPr/>
            </a:pPr>
            <a:r>
              <a:rPr lang="en-US" sz="2800" dirty="0" smtClean="0"/>
              <a:t>Complex: ERT effects multiple diseases</a:t>
            </a:r>
          </a:p>
          <a:p>
            <a:pPr lvl="1">
              <a:defRPr/>
            </a:pPr>
            <a:r>
              <a:rPr lang="en-US" sz="2800" dirty="0" smtClean="0"/>
              <a:t> </a:t>
            </a:r>
            <a:r>
              <a:rPr lang="en-US" sz="2800" i="1" dirty="0" smtClean="0"/>
              <a:t>Look at CHD</a:t>
            </a:r>
          </a:p>
        </p:txBody>
      </p:sp>
      <p:pic>
        <p:nvPicPr>
          <p:cNvPr id="4" name="Picture 2" descr="http://www.storybookhorsefarm.com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275013"/>
            <a:ext cx="9715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0050" y="3257550"/>
            <a:ext cx="2066925" cy="66675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ERT  and CHD in Nurses Health </a:t>
            </a:r>
            <a:r>
              <a:rPr lang="en-US" u="sng" dirty="0" smtClean="0"/>
              <a:t>Cohort</a:t>
            </a:r>
            <a:r>
              <a:rPr lang="en-US" dirty="0" smtClean="0"/>
              <a:t> Study (NEJM, 9/12/91)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981200"/>
            <a:ext cx="8040687" cy="4114800"/>
          </a:xfrm>
        </p:spPr>
        <p:txBody>
          <a:bodyPr/>
          <a:lstStyle/>
          <a:p>
            <a:pPr marL="0" indent="0">
              <a:tabLst>
                <a:tab pos="4519613" algn="ctr"/>
                <a:tab pos="7481888" algn="ctr"/>
              </a:tabLst>
              <a:defRPr/>
            </a:pPr>
            <a:r>
              <a:rPr lang="en-US" sz="2200" dirty="0" smtClean="0"/>
              <a:t>  Prospective cohort study, n &gt; 48,000, &gt; 8 years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tabLst>
                <a:tab pos="4519613" algn="ctr"/>
                <a:tab pos="7481888" algn="ctr"/>
              </a:tabLst>
              <a:defRPr/>
            </a:pPr>
            <a:endParaRPr lang="en-US" sz="2200" dirty="0" smtClean="0"/>
          </a:p>
          <a:p>
            <a:pPr marL="0" indent="0">
              <a:lnSpc>
                <a:spcPct val="95000"/>
              </a:lnSpc>
              <a:spcBef>
                <a:spcPct val="25000"/>
              </a:spcBef>
              <a:buFontTx/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 smtClean="0"/>
              <a:t>	Risk of Major	</a:t>
            </a:r>
            <a:br>
              <a:rPr lang="en-US" sz="2200" dirty="0" smtClean="0"/>
            </a:br>
            <a:r>
              <a:rPr lang="en-US" sz="2200" u="sng" dirty="0" smtClean="0"/>
              <a:t>Estrogen Use	Coronary Disease*	Relative Risk**</a:t>
            </a:r>
            <a:endParaRPr lang="en-US" sz="2200" dirty="0" smtClean="0"/>
          </a:p>
          <a:p>
            <a:pPr marL="0" indent="0">
              <a:lnSpc>
                <a:spcPct val="95000"/>
              </a:lnSpc>
              <a:spcBef>
                <a:spcPct val="25000"/>
              </a:spcBef>
              <a:buFontTx/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 smtClean="0"/>
              <a:t>Never Used	1.4	1.0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buFontTx/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 smtClean="0"/>
              <a:t>Current user	0.6	</a:t>
            </a:r>
            <a:r>
              <a:rPr lang="en-US" sz="2200" dirty="0" smtClean="0">
                <a:solidFill>
                  <a:schemeClr val="tx1"/>
                </a:solidFill>
              </a:rPr>
              <a:t>0.56 (0.40-0.80)</a:t>
            </a:r>
            <a:endParaRPr lang="en-US" sz="2200" dirty="0" smtClean="0"/>
          </a:p>
          <a:p>
            <a:pPr marL="0" indent="0">
              <a:lnSpc>
                <a:spcPct val="95000"/>
              </a:lnSpc>
              <a:spcBef>
                <a:spcPct val="25000"/>
              </a:spcBef>
              <a:buFontTx/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 smtClean="0"/>
              <a:t>Former user	1.3	0.83 (0.65-1.05)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407988" y="6061075"/>
            <a:ext cx="8312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* Events per 1000 women-years of follow-up</a:t>
            </a:r>
            <a:b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**  Relative Risk (95% CI) compared to never users, 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adjusted for everything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34963" y="3924300"/>
            <a:ext cx="8809037" cy="3937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ERT:</a:t>
            </a:r>
            <a:br>
              <a:rPr lang="en-US" sz="3200" dirty="0" smtClean="0"/>
            </a:br>
            <a:r>
              <a:rPr lang="en-US" sz="3200" dirty="0" smtClean="0"/>
              <a:t>Results from </a:t>
            </a:r>
            <a:r>
              <a:rPr lang="en-US" sz="3200" u="sng" dirty="0" smtClean="0"/>
              <a:t>Observational</a:t>
            </a:r>
            <a:r>
              <a:rPr lang="en-US" sz="3200" dirty="0" smtClean="0"/>
              <a:t> Studies ~ 1996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2608263"/>
            <a:ext cx="8281987" cy="4114800"/>
          </a:xfrm>
        </p:spPr>
        <p:txBody>
          <a:bodyPr/>
          <a:lstStyle/>
          <a:p>
            <a:pPr marL="0" indent="0">
              <a:buFontTx/>
              <a:buNone/>
              <a:tabLst>
                <a:tab pos="4910138" algn="l"/>
              </a:tabLst>
              <a:defRPr/>
            </a:pPr>
            <a:r>
              <a:rPr lang="en-US" sz="2200" u="sng" smtClean="0"/>
              <a:t>Disease	Effect on Risk*</a:t>
            </a:r>
            <a:endParaRPr lang="en-US" sz="2200" smtClean="0"/>
          </a:p>
          <a:p>
            <a:pPr marL="0" indent="0">
              <a:buFontTx/>
              <a:buNone/>
              <a:tabLst>
                <a:tab pos="4910138" algn="l"/>
              </a:tabLst>
              <a:defRPr/>
            </a:pPr>
            <a:r>
              <a:rPr lang="en-US" sz="2200" smtClean="0"/>
              <a:t>Coronary heart disease	Decrease by 40 - 80%</a:t>
            </a:r>
            <a:br>
              <a:rPr lang="en-US" sz="2200" smtClean="0"/>
            </a:br>
            <a:r>
              <a:rPr lang="en-US" sz="2200" smtClean="0"/>
              <a:t>Osteoporosis (hip fx)	Decrease by 30 - 60%</a:t>
            </a:r>
            <a:br>
              <a:rPr lang="en-US" sz="2200" smtClean="0"/>
            </a:br>
            <a:r>
              <a:rPr lang="en-US" sz="2200" smtClean="0"/>
              <a:t>Breast cancer	Increase by 10 - 20%</a:t>
            </a:r>
            <a:br>
              <a:rPr lang="en-US" sz="2200" smtClean="0"/>
            </a:br>
            <a:r>
              <a:rPr lang="en-US" sz="2200" smtClean="0"/>
              <a:t>Endometrial cancer	Increase by 700%</a:t>
            </a:r>
          </a:p>
          <a:p>
            <a:pPr marL="0" indent="0">
              <a:buFontTx/>
              <a:buNone/>
              <a:tabLst>
                <a:tab pos="4910138" algn="l"/>
              </a:tabLst>
              <a:defRPr/>
            </a:pPr>
            <a:r>
              <a:rPr lang="en-US" sz="2200" smtClean="0"/>
              <a:t>Alzheimer’s	Decrease by  ?	</a:t>
            </a:r>
          </a:p>
          <a:p>
            <a:pPr marL="0" indent="0">
              <a:buFontTx/>
              <a:buNone/>
              <a:tabLst>
                <a:tab pos="4910138" algn="l"/>
              </a:tabLst>
              <a:defRPr/>
            </a:pPr>
            <a:r>
              <a:rPr lang="en-US" sz="2200" smtClean="0"/>
              <a:t>Pulmonary embolism &amp;	Increase by 200 - 300%</a:t>
            </a:r>
            <a:br>
              <a:rPr lang="en-US" sz="2200" smtClean="0"/>
            </a:br>
            <a:r>
              <a:rPr lang="en-US" sz="2200" smtClean="0"/>
              <a:t>deep vein thrombosis</a:t>
            </a:r>
            <a:endParaRPr lang="en-US" sz="2200" u="sng" smtClean="0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76225" y="1144588"/>
            <a:ext cx="8867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cs typeface="+mn-cs"/>
              </a:rPr>
              <a:t>1996:  100’s of observational studies with consistent results….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But no randomized trials at that time</a:t>
            </a:r>
            <a:endParaRPr lang="en-US" sz="240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3375" y="3105150"/>
            <a:ext cx="8229600" cy="5524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3"/>
          <p:cNvGrpSpPr>
            <a:grpSpLocks/>
          </p:cNvGrpSpPr>
          <p:nvPr/>
        </p:nvGrpSpPr>
        <p:grpSpPr bwMode="auto">
          <a:xfrm>
            <a:off x="1238250" y="190500"/>
            <a:ext cx="7261225" cy="5905500"/>
            <a:chOff x="1483157" y="22892"/>
            <a:chExt cx="8364930" cy="6408453"/>
          </a:xfrm>
        </p:grpSpPr>
        <p:sp>
          <p:nvSpPr>
            <p:cNvPr id="98" name="Rectangle 110"/>
            <p:cNvSpPr>
              <a:spLocks noChangeArrowheads="1"/>
            </p:cNvSpPr>
            <p:nvPr/>
          </p:nvSpPr>
          <p:spPr bwMode="auto">
            <a:xfrm>
              <a:off x="2514600" y="3397667"/>
              <a:ext cx="1684325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u="sng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Case-Control Studies</a:t>
              </a:r>
              <a:endParaRPr lang="en-US" b="0" dirty="0">
                <a:solidFill>
                  <a:srgbClr val="DFD2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3798" name="Line 13"/>
            <p:cNvSpPr>
              <a:spLocks noChangeShapeType="1"/>
            </p:cNvSpPr>
            <p:nvPr/>
          </p:nvSpPr>
          <p:spPr bwMode="auto">
            <a:xfrm flipV="1">
              <a:off x="3787775" y="5938838"/>
              <a:ext cx="1588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14"/>
            <p:cNvSpPr>
              <a:spLocks noChangeShapeType="1"/>
            </p:cNvSpPr>
            <p:nvPr/>
          </p:nvSpPr>
          <p:spPr bwMode="auto">
            <a:xfrm flipV="1">
              <a:off x="5043488" y="5938838"/>
              <a:ext cx="1587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15"/>
            <p:cNvSpPr>
              <a:spLocks noChangeShapeType="1"/>
            </p:cNvSpPr>
            <p:nvPr/>
          </p:nvSpPr>
          <p:spPr bwMode="auto">
            <a:xfrm flipV="1">
              <a:off x="6288088" y="5938838"/>
              <a:ext cx="1587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16"/>
            <p:cNvSpPr>
              <a:spLocks noChangeShapeType="1"/>
            </p:cNvSpPr>
            <p:nvPr/>
          </p:nvSpPr>
          <p:spPr bwMode="auto">
            <a:xfrm flipV="1">
              <a:off x="7543800" y="5938838"/>
              <a:ext cx="1588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7"/>
            <p:cNvSpPr>
              <a:spLocks noChangeShapeType="1"/>
            </p:cNvSpPr>
            <p:nvPr/>
          </p:nvSpPr>
          <p:spPr bwMode="auto">
            <a:xfrm flipV="1">
              <a:off x="6288088" y="1020763"/>
              <a:ext cx="1587" cy="4937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8"/>
            <p:cNvSpPr>
              <a:spLocks noChangeShapeType="1"/>
            </p:cNvSpPr>
            <p:nvPr/>
          </p:nvSpPr>
          <p:spPr bwMode="auto">
            <a:xfrm>
              <a:off x="3787775" y="5957888"/>
              <a:ext cx="37560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9"/>
            <p:cNvSpPr>
              <a:spLocks noChangeShapeType="1"/>
            </p:cNvSpPr>
            <p:nvPr/>
          </p:nvSpPr>
          <p:spPr bwMode="auto">
            <a:xfrm flipH="1">
              <a:off x="5943600" y="5791200"/>
              <a:ext cx="7620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20"/>
            <p:cNvSpPr>
              <a:spLocks noChangeShapeType="1"/>
            </p:cNvSpPr>
            <p:nvPr/>
          </p:nvSpPr>
          <p:spPr bwMode="auto">
            <a:xfrm flipH="1">
              <a:off x="5899150" y="5605463"/>
              <a:ext cx="752475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21"/>
            <p:cNvSpPr>
              <a:spLocks noChangeShapeType="1"/>
            </p:cNvSpPr>
            <p:nvPr/>
          </p:nvSpPr>
          <p:spPr bwMode="auto">
            <a:xfrm flipH="1">
              <a:off x="4981575" y="5426075"/>
              <a:ext cx="1470025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22"/>
            <p:cNvSpPr>
              <a:spLocks noChangeShapeType="1"/>
            </p:cNvSpPr>
            <p:nvPr/>
          </p:nvSpPr>
          <p:spPr bwMode="auto">
            <a:xfrm flipH="1">
              <a:off x="5961063" y="5254625"/>
              <a:ext cx="503237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23"/>
            <p:cNvSpPr>
              <a:spLocks noChangeShapeType="1"/>
            </p:cNvSpPr>
            <p:nvPr/>
          </p:nvSpPr>
          <p:spPr bwMode="auto">
            <a:xfrm flipH="1">
              <a:off x="6011863" y="5073650"/>
              <a:ext cx="565150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24"/>
            <p:cNvSpPr>
              <a:spLocks noChangeShapeType="1"/>
            </p:cNvSpPr>
            <p:nvPr/>
          </p:nvSpPr>
          <p:spPr bwMode="auto">
            <a:xfrm flipH="1">
              <a:off x="5559425" y="4902200"/>
              <a:ext cx="966788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25"/>
            <p:cNvSpPr>
              <a:spLocks noChangeShapeType="1"/>
            </p:cNvSpPr>
            <p:nvPr/>
          </p:nvSpPr>
          <p:spPr bwMode="auto">
            <a:xfrm flipH="1">
              <a:off x="6011863" y="4721225"/>
              <a:ext cx="427037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6"/>
            <p:cNvSpPr>
              <a:spLocks noChangeShapeType="1"/>
            </p:cNvSpPr>
            <p:nvPr/>
          </p:nvSpPr>
          <p:spPr bwMode="auto">
            <a:xfrm flipH="1">
              <a:off x="5710238" y="4549775"/>
              <a:ext cx="414337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7"/>
            <p:cNvSpPr>
              <a:spLocks noChangeShapeType="1"/>
            </p:cNvSpPr>
            <p:nvPr/>
          </p:nvSpPr>
          <p:spPr bwMode="auto">
            <a:xfrm flipH="1">
              <a:off x="5421313" y="4368800"/>
              <a:ext cx="1219200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8"/>
            <p:cNvSpPr>
              <a:spLocks noChangeShapeType="1"/>
            </p:cNvSpPr>
            <p:nvPr/>
          </p:nvSpPr>
          <p:spPr bwMode="auto">
            <a:xfrm flipH="1">
              <a:off x="5521325" y="4189413"/>
              <a:ext cx="917575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9"/>
            <p:cNvSpPr>
              <a:spLocks noChangeShapeType="1"/>
            </p:cNvSpPr>
            <p:nvPr/>
          </p:nvSpPr>
          <p:spPr bwMode="auto">
            <a:xfrm flipH="1">
              <a:off x="5634038" y="4017963"/>
              <a:ext cx="981075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30"/>
            <p:cNvSpPr>
              <a:spLocks noChangeShapeType="1"/>
            </p:cNvSpPr>
            <p:nvPr/>
          </p:nvSpPr>
          <p:spPr bwMode="auto">
            <a:xfrm flipH="1">
              <a:off x="5797550" y="3836988"/>
              <a:ext cx="1357313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31"/>
            <p:cNvSpPr>
              <a:spLocks noChangeShapeType="1"/>
            </p:cNvSpPr>
            <p:nvPr/>
          </p:nvSpPr>
          <p:spPr bwMode="auto">
            <a:xfrm flipH="1">
              <a:off x="5886450" y="3665538"/>
              <a:ext cx="741363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32"/>
            <p:cNvSpPr>
              <a:spLocks noChangeShapeType="1"/>
            </p:cNvSpPr>
            <p:nvPr/>
          </p:nvSpPr>
          <p:spPr bwMode="auto">
            <a:xfrm flipH="1">
              <a:off x="5621338" y="3313113"/>
              <a:ext cx="252412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33"/>
            <p:cNvSpPr>
              <a:spLocks noChangeShapeType="1"/>
            </p:cNvSpPr>
            <p:nvPr/>
          </p:nvSpPr>
          <p:spPr bwMode="auto">
            <a:xfrm flipH="1">
              <a:off x="5722938" y="3133725"/>
              <a:ext cx="552450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34"/>
            <p:cNvSpPr>
              <a:spLocks noChangeShapeType="1"/>
            </p:cNvSpPr>
            <p:nvPr/>
          </p:nvSpPr>
          <p:spPr bwMode="auto">
            <a:xfrm flipH="1">
              <a:off x="5634038" y="2962275"/>
              <a:ext cx="541337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35"/>
            <p:cNvSpPr>
              <a:spLocks noChangeShapeType="1"/>
            </p:cNvSpPr>
            <p:nvPr/>
          </p:nvSpPr>
          <p:spPr bwMode="auto">
            <a:xfrm flipH="1">
              <a:off x="6375400" y="2609850"/>
              <a:ext cx="541338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36"/>
            <p:cNvSpPr>
              <a:spLocks noChangeShapeType="1"/>
            </p:cNvSpPr>
            <p:nvPr/>
          </p:nvSpPr>
          <p:spPr bwMode="auto">
            <a:xfrm flipH="1">
              <a:off x="5295900" y="2428875"/>
              <a:ext cx="928688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7"/>
            <p:cNvSpPr>
              <a:spLocks noChangeShapeType="1"/>
            </p:cNvSpPr>
            <p:nvPr/>
          </p:nvSpPr>
          <p:spPr bwMode="auto">
            <a:xfrm flipH="1">
              <a:off x="5634038" y="2247900"/>
              <a:ext cx="717550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8"/>
            <p:cNvSpPr>
              <a:spLocks noChangeShapeType="1"/>
            </p:cNvSpPr>
            <p:nvPr/>
          </p:nvSpPr>
          <p:spPr bwMode="auto">
            <a:xfrm flipH="1">
              <a:off x="6011863" y="2076450"/>
              <a:ext cx="565150" cy="1588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9"/>
            <p:cNvSpPr>
              <a:spLocks noChangeShapeType="1"/>
            </p:cNvSpPr>
            <p:nvPr/>
          </p:nvSpPr>
          <p:spPr bwMode="auto">
            <a:xfrm flipH="1">
              <a:off x="5797550" y="1897063"/>
              <a:ext cx="641350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40"/>
            <p:cNvSpPr>
              <a:spLocks noChangeShapeType="1"/>
            </p:cNvSpPr>
            <p:nvPr/>
          </p:nvSpPr>
          <p:spPr bwMode="auto">
            <a:xfrm flipH="1">
              <a:off x="4541838" y="1725613"/>
              <a:ext cx="1519237" cy="0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41"/>
            <p:cNvSpPr>
              <a:spLocks noChangeShapeType="1"/>
            </p:cNvSpPr>
            <p:nvPr/>
          </p:nvSpPr>
          <p:spPr bwMode="auto">
            <a:xfrm flipH="1">
              <a:off x="5973763" y="1544638"/>
              <a:ext cx="227012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42"/>
            <p:cNvSpPr>
              <a:spLocks noChangeShapeType="1"/>
            </p:cNvSpPr>
            <p:nvPr/>
          </p:nvSpPr>
          <p:spPr bwMode="auto">
            <a:xfrm flipH="1">
              <a:off x="5899150" y="1373188"/>
              <a:ext cx="338138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43"/>
            <p:cNvSpPr>
              <a:spLocks noChangeShapeType="1"/>
            </p:cNvSpPr>
            <p:nvPr/>
          </p:nvSpPr>
          <p:spPr bwMode="auto">
            <a:xfrm flipH="1">
              <a:off x="6111875" y="1192213"/>
              <a:ext cx="138113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44"/>
            <p:cNvSpPr>
              <a:spLocks noChangeShapeType="1"/>
            </p:cNvSpPr>
            <p:nvPr/>
          </p:nvSpPr>
          <p:spPr bwMode="auto">
            <a:xfrm flipH="1">
              <a:off x="5835650" y="1020763"/>
              <a:ext cx="352425" cy="1587"/>
            </a:xfrm>
            <a:prstGeom prst="line">
              <a:avLst/>
            </a:prstGeom>
            <a:noFill/>
            <a:ln w="12700">
              <a:solidFill>
                <a:srgbClr val="1616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6254496" y="5470077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5678424" y="5284025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6181344" y="5123814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6267297" y="4948099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6029553" y="4770660"/>
              <a:ext cx="71324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6142939" y="4591499"/>
              <a:ext cx="71324" cy="232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5892394" y="4429565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2" name="Rectangle 53"/>
            <p:cNvSpPr>
              <a:spLocks noChangeArrowheads="1"/>
            </p:cNvSpPr>
            <p:nvPr/>
          </p:nvSpPr>
          <p:spPr bwMode="auto">
            <a:xfrm>
              <a:off x="6005779" y="4245236"/>
              <a:ext cx="71323" cy="2325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5939943" y="4066075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6142939" y="3892082"/>
              <a:ext cx="71324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6406286" y="3711198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6230721" y="3538928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5729630" y="3192664"/>
              <a:ext cx="71324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5982004" y="3011781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5877763" y="2842956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>
              <a:off x="6620256" y="2486356"/>
              <a:ext cx="71323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5729630" y="2302028"/>
              <a:ext cx="53036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5972861" y="2122867"/>
              <a:ext cx="73152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6267297" y="2016059"/>
              <a:ext cx="0" cy="4668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65"/>
            <p:cNvSpPr>
              <a:spLocks noChangeArrowheads="1"/>
            </p:cNvSpPr>
            <p:nvPr/>
          </p:nvSpPr>
          <p:spPr bwMode="auto">
            <a:xfrm>
              <a:off x="6110020" y="1771435"/>
              <a:ext cx="71324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5281575" y="1600887"/>
              <a:ext cx="53035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67"/>
            <p:cNvSpPr>
              <a:spLocks noChangeArrowheads="1"/>
            </p:cNvSpPr>
            <p:nvPr/>
          </p:nvSpPr>
          <p:spPr bwMode="auto">
            <a:xfrm>
              <a:off x="6073444" y="1418281"/>
              <a:ext cx="53036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6051499" y="1246011"/>
              <a:ext cx="53036" cy="232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8" name="Rectangle 69"/>
            <p:cNvSpPr>
              <a:spLocks noChangeArrowheads="1"/>
            </p:cNvSpPr>
            <p:nvPr/>
          </p:nvSpPr>
          <p:spPr bwMode="auto">
            <a:xfrm flipH="1">
              <a:off x="6141111" y="1058237"/>
              <a:ext cx="53035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5967374" y="887689"/>
              <a:ext cx="53036" cy="234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0" name="Rectangle 71"/>
            <p:cNvSpPr>
              <a:spLocks noChangeArrowheads="1"/>
            </p:cNvSpPr>
            <p:nvPr/>
          </p:nvSpPr>
          <p:spPr bwMode="auto">
            <a:xfrm>
              <a:off x="2556663" y="5688861"/>
              <a:ext cx="1962302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Summary Relative Risk</a:t>
              </a:r>
              <a:endParaRPr lang="en-US" dirty="0">
                <a:solidFill>
                  <a:srgbClr val="DFD2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1" name="Rectangle 72"/>
            <p:cNvSpPr>
              <a:spLocks noChangeArrowheads="1"/>
            </p:cNvSpPr>
            <p:nvPr/>
          </p:nvSpPr>
          <p:spPr bwMode="auto">
            <a:xfrm>
              <a:off x="2724913" y="5516591"/>
              <a:ext cx="1360627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Rosenberg, 1976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2" name="Rectangle 73"/>
            <p:cNvSpPr>
              <a:spLocks noChangeArrowheads="1"/>
            </p:cNvSpPr>
            <p:nvPr/>
          </p:nvSpPr>
          <p:spPr bwMode="auto">
            <a:xfrm>
              <a:off x="2724913" y="5333984"/>
              <a:ext cx="1016813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Talbott, 1977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3" name="Rectangle 74"/>
            <p:cNvSpPr>
              <a:spLocks noChangeArrowheads="1"/>
            </p:cNvSpPr>
            <p:nvPr/>
          </p:nvSpPr>
          <p:spPr bwMode="auto">
            <a:xfrm>
              <a:off x="2724913" y="5163436"/>
              <a:ext cx="1004010" cy="2015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Pfeffer, 1978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4" name="Rectangle 75"/>
            <p:cNvSpPr>
              <a:spLocks noChangeArrowheads="1"/>
            </p:cNvSpPr>
            <p:nvPr/>
          </p:nvSpPr>
          <p:spPr bwMode="auto">
            <a:xfrm>
              <a:off x="2724913" y="4980830"/>
              <a:ext cx="1360627" cy="2015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Rosenberg, 1980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5" name="Rectangle 76"/>
            <p:cNvSpPr>
              <a:spLocks noChangeArrowheads="1"/>
            </p:cNvSpPr>
            <p:nvPr/>
          </p:nvSpPr>
          <p:spPr bwMode="auto">
            <a:xfrm>
              <a:off x="2724913" y="4812005"/>
              <a:ext cx="956462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Adam, 1981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2724913" y="4631122"/>
              <a:ext cx="848563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Bain, 1981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7" name="Rectangle 78"/>
            <p:cNvSpPr>
              <a:spLocks noChangeArrowheads="1"/>
            </p:cNvSpPr>
            <p:nvPr/>
          </p:nvSpPr>
          <p:spPr bwMode="auto">
            <a:xfrm>
              <a:off x="2724913" y="4458851"/>
              <a:ext cx="897940" cy="2015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Ross, 1981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8" name="Rectangle 79"/>
            <p:cNvSpPr>
              <a:spLocks noChangeArrowheads="1"/>
            </p:cNvSpPr>
            <p:nvPr/>
          </p:nvSpPr>
          <p:spPr bwMode="auto">
            <a:xfrm>
              <a:off x="2724913" y="4279690"/>
              <a:ext cx="927201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Szklo, 1984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69" name="Rectangle 80"/>
            <p:cNvSpPr>
              <a:spLocks noChangeArrowheads="1"/>
            </p:cNvSpPr>
            <p:nvPr/>
          </p:nvSpPr>
          <p:spPr bwMode="auto">
            <a:xfrm>
              <a:off x="2724913" y="4098806"/>
              <a:ext cx="967434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Beard, 1989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0" name="Rectangle 81"/>
            <p:cNvSpPr>
              <a:spLocks noChangeArrowheads="1"/>
            </p:cNvSpPr>
            <p:nvPr/>
          </p:nvSpPr>
          <p:spPr bwMode="auto">
            <a:xfrm>
              <a:off x="2724913" y="3928259"/>
              <a:ext cx="877824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Croft, 1989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1" name="Rectangle 82"/>
            <p:cNvSpPr>
              <a:spLocks noChangeArrowheads="1"/>
            </p:cNvSpPr>
            <p:nvPr/>
          </p:nvSpPr>
          <p:spPr bwMode="auto">
            <a:xfrm>
              <a:off x="2724913" y="3745652"/>
              <a:ext cx="1360627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Rosenberg, 1993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2" name="Rectangle 83"/>
            <p:cNvSpPr>
              <a:spLocks noChangeArrowheads="1"/>
            </p:cNvSpPr>
            <p:nvPr/>
          </p:nvSpPr>
          <p:spPr bwMode="auto">
            <a:xfrm>
              <a:off x="2724913" y="3575104"/>
              <a:ext cx="936345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Mann, 1994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3" name="Rectangle 84"/>
            <p:cNvSpPr>
              <a:spLocks noChangeArrowheads="1"/>
            </p:cNvSpPr>
            <p:nvPr/>
          </p:nvSpPr>
          <p:spPr bwMode="auto">
            <a:xfrm>
              <a:off x="2750516" y="3392498"/>
              <a:ext cx="146304" cy="4668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buFontTx/>
                <a:buChar char="•"/>
                <a:defRPr/>
              </a:pP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4" name="Rectangle 85"/>
            <p:cNvSpPr>
              <a:spLocks noChangeArrowheads="1"/>
            </p:cNvSpPr>
            <p:nvPr/>
          </p:nvSpPr>
          <p:spPr bwMode="auto">
            <a:xfrm>
              <a:off x="2724913" y="3221951"/>
              <a:ext cx="1194206" cy="2015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Gruchow, 1988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5" name="Rectangle 86"/>
            <p:cNvSpPr>
              <a:spLocks noChangeArrowheads="1"/>
            </p:cNvSpPr>
            <p:nvPr/>
          </p:nvSpPr>
          <p:spPr bwMode="auto">
            <a:xfrm>
              <a:off x="2743201" y="3047957"/>
              <a:ext cx="1113738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Sullivan, 1988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6" name="Rectangle 87"/>
            <p:cNvSpPr>
              <a:spLocks noChangeArrowheads="1"/>
            </p:cNvSpPr>
            <p:nvPr/>
          </p:nvSpPr>
          <p:spPr bwMode="auto">
            <a:xfrm>
              <a:off x="2724913" y="2872242"/>
              <a:ext cx="1331366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McFarland, 1989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7" name="Rectangle 88"/>
            <p:cNvSpPr>
              <a:spLocks noChangeArrowheads="1"/>
            </p:cNvSpPr>
            <p:nvPr/>
          </p:nvSpPr>
          <p:spPr bwMode="auto">
            <a:xfrm>
              <a:off x="2750516" y="2691359"/>
              <a:ext cx="43891" cy="1826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buFontTx/>
                <a:buChar char="•"/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 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8" name="Rectangle 89"/>
            <p:cNvSpPr>
              <a:spLocks noChangeArrowheads="1"/>
            </p:cNvSpPr>
            <p:nvPr/>
          </p:nvSpPr>
          <p:spPr bwMode="auto">
            <a:xfrm>
              <a:off x="2724913" y="2519088"/>
              <a:ext cx="1025956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Wilson, 1985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79" name="Rectangle 90"/>
            <p:cNvSpPr>
              <a:spLocks noChangeArrowheads="1"/>
            </p:cNvSpPr>
            <p:nvPr/>
          </p:nvSpPr>
          <p:spPr bwMode="auto">
            <a:xfrm>
              <a:off x="2724913" y="2338204"/>
              <a:ext cx="897940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Bush, 1987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0" name="Rectangle 91"/>
            <p:cNvSpPr>
              <a:spLocks noChangeArrowheads="1"/>
            </p:cNvSpPr>
            <p:nvPr/>
          </p:nvSpPr>
          <p:spPr bwMode="auto">
            <a:xfrm>
              <a:off x="2724913" y="2157321"/>
              <a:ext cx="936345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Petitti, 1987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1" name="Rectangle 92"/>
            <p:cNvSpPr>
              <a:spLocks noChangeArrowheads="1"/>
            </p:cNvSpPr>
            <p:nvPr/>
          </p:nvSpPr>
          <p:spPr bwMode="auto">
            <a:xfrm>
              <a:off x="2724913" y="1986773"/>
              <a:ext cx="956462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Criqui, 1988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2" name="Rectangle 93"/>
            <p:cNvSpPr>
              <a:spLocks noChangeArrowheads="1"/>
            </p:cNvSpPr>
            <p:nvPr/>
          </p:nvSpPr>
          <p:spPr bwMode="auto">
            <a:xfrm>
              <a:off x="2724913" y="1805890"/>
              <a:ext cx="874166" cy="2015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Avila, 1990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3" name="Rectangle 94"/>
            <p:cNvSpPr>
              <a:spLocks noChangeArrowheads="1"/>
            </p:cNvSpPr>
            <p:nvPr/>
          </p:nvSpPr>
          <p:spPr bwMode="auto">
            <a:xfrm>
              <a:off x="2724913" y="1635341"/>
              <a:ext cx="1113738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Sullivan, 1990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4" name="Rectangle 95"/>
            <p:cNvSpPr>
              <a:spLocks noChangeArrowheads="1"/>
            </p:cNvSpPr>
            <p:nvPr/>
          </p:nvSpPr>
          <p:spPr bwMode="auto">
            <a:xfrm>
              <a:off x="2724913" y="1454458"/>
              <a:ext cx="1360627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Henderson, 1991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5" name="Rectangle 96"/>
            <p:cNvSpPr>
              <a:spLocks noChangeArrowheads="1"/>
            </p:cNvSpPr>
            <p:nvPr/>
          </p:nvSpPr>
          <p:spPr bwMode="auto">
            <a:xfrm>
              <a:off x="2724913" y="1280465"/>
              <a:ext cx="844905" cy="2015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Wolf, 1991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6" name="Rectangle 97"/>
            <p:cNvSpPr>
              <a:spLocks noChangeArrowheads="1"/>
            </p:cNvSpPr>
            <p:nvPr/>
          </p:nvSpPr>
          <p:spPr bwMode="auto">
            <a:xfrm>
              <a:off x="2724913" y="1101304"/>
              <a:ext cx="1281988" cy="2015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Falkeborn, 1992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3882" name="Rectangle 98"/>
            <p:cNvSpPr>
              <a:spLocks noChangeArrowheads="1"/>
            </p:cNvSpPr>
            <p:nvPr/>
          </p:nvSpPr>
          <p:spPr bwMode="auto">
            <a:xfrm>
              <a:off x="2719388" y="925513"/>
              <a:ext cx="106838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FD293"/>
                </a:buClr>
              </a:pPr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99"/>
            <p:cNvSpPr>
              <a:spLocks noChangeArrowheads="1"/>
            </p:cNvSpPr>
            <p:nvPr/>
          </p:nvSpPr>
          <p:spPr bwMode="auto">
            <a:xfrm>
              <a:off x="2724913" y="930757"/>
              <a:ext cx="1261872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Grodstein, 1996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9" name="Rectangle 100"/>
            <p:cNvSpPr>
              <a:spLocks noChangeArrowheads="1"/>
            </p:cNvSpPr>
            <p:nvPr/>
          </p:nvSpPr>
          <p:spPr bwMode="auto">
            <a:xfrm>
              <a:off x="3642970" y="6000669"/>
              <a:ext cx="345643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0.01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0" name="Rectangle 101"/>
            <p:cNvSpPr>
              <a:spLocks noChangeArrowheads="1"/>
            </p:cNvSpPr>
            <p:nvPr/>
          </p:nvSpPr>
          <p:spPr bwMode="auto">
            <a:xfrm>
              <a:off x="4950561" y="6000669"/>
              <a:ext cx="245059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0.1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1" name="Rectangle 102"/>
            <p:cNvSpPr>
              <a:spLocks noChangeArrowheads="1"/>
            </p:cNvSpPr>
            <p:nvPr/>
          </p:nvSpPr>
          <p:spPr bwMode="auto">
            <a:xfrm>
              <a:off x="6254496" y="6000669"/>
              <a:ext cx="98755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1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7476134" y="6000669"/>
              <a:ext cx="195681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10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3" name="Rectangle 104"/>
            <p:cNvSpPr>
              <a:spLocks noChangeArrowheads="1"/>
            </p:cNvSpPr>
            <p:nvPr/>
          </p:nvSpPr>
          <p:spPr bwMode="auto">
            <a:xfrm>
              <a:off x="5866791" y="6231512"/>
              <a:ext cx="1035101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Relative Risk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4" name="Rectangle 105"/>
            <p:cNvSpPr>
              <a:spLocks noChangeArrowheads="1"/>
            </p:cNvSpPr>
            <p:nvPr/>
          </p:nvSpPr>
          <p:spPr bwMode="auto">
            <a:xfrm>
              <a:off x="1483157" y="22892"/>
              <a:ext cx="8364930" cy="6305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META-ANALYSIS OF RISK FOR CORONARY HEART DISEASE IN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ESTOGEN USERS VS. NONUSERS</a:t>
              </a: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3890" name="Line 107"/>
            <p:cNvSpPr>
              <a:spLocks noChangeShapeType="1"/>
            </p:cNvSpPr>
            <p:nvPr/>
          </p:nvSpPr>
          <p:spPr bwMode="auto">
            <a:xfrm>
              <a:off x="6288088" y="839788"/>
              <a:ext cx="1587" cy="5137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08"/>
            <p:cNvSpPr>
              <a:spLocks noChangeArrowheads="1"/>
            </p:cNvSpPr>
            <p:nvPr/>
          </p:nvSpPr>
          <p:spPr bwMode="auto">
            <a:xfrm>
              <a:off x="2626157" y="751596"/>
              <a:ext cx="1172260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u="sng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Cohort</a:t>
              </a:r>
              <a:r>
                <a:rPr lang="en-US" sz="1200" b="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 </a:t>
              </a:r>
              <a:r>
                <a:rPr lang="en-US" sz="1200" b="0" u="sng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Studies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auto">
            <a:xfrm>
              <a:off x="2514600" y="2667241"/>
              <a:ext cx="1675181" cy="199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200" b="0" u="sng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Angiographic Studies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auto">
            <a:xfrm>
              <a:off x="5917997" y="5692306"/>
              <a:ext cx="259690" cy="167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000" b="0" dirty="0">
                  <a:solidFill>
                    <a:srgbClr val="DFD2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 Dingbats" charset="2"/>
                  <a:cs typeface="+mn-cs"/>
                </a:rPr>
                <a:t>s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33894" name="Rectangle 115"/>
            <p:cNvSpPr>
              <a:spLocks noChangeArrowheads="1"/>
            </p:cNvSpPr>
            <p:nvPr/>
          </p:nvSpPr>
          <p:spPr bwMode="auto">
            <a:xfrm>
              <a:off x="5791200" y="5562600"/>
              <a:ext cx="184149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FD293"/>
                </a:buClr>
              </a:pPr>
              <a:endParaRPr lang="en-US" altLang="en-US" b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95" name="Rectangle 116"/>
            <p:cNvSpPr>
              <a:spLocks noChangeArrowheads="1"/>
            </p:cNvSpPr>
            <p:nvPr/>
          </p:nvSpPr>
          <p:spPr bwMode="auto">
            <a:xfrm>
              <a:off x="5867400" y="5486400"/>
              <a:ext cx="184149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FD293"/>
                </a:buClr>
              </a:pPr>
              <a:endParaRPr lang="en-US" altLang="en-US" b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96" name="Rectangle 117"/>
            <p:cNvSpPr>
              <a:spLocks noChangeArrowheads="1"/>
            </p:cNvSpPr>
            <p:nvPr/>
          </p:nvSpPr>
          <p:spPr bwMode="auto">
            <a:xfrm>
              <a:off x="7620000" y="5334000"/>
              <a:ext cx="184149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FD293"/>
                </a:buClr>
              </a:pPr>
              <a:endParaRPr lang="en-US" altLang="en-US" b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3897" name="Text Box 118"/>
            <p:cNvSpPr txBox="1">
              <a:spLocks noChangeArrowheads="1"/>
            </p:cNvSpPr>
            <p:nvPr/>
          </p:nvSpPr>
          <p:spPr bwMode="auto">
            <a:xfrm>
              <a:off x="6455664" y="5556105"/>
              <a:ext cx="1742846" cy="40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FD293"/>
                </a:buClr>
                <a:buFontTx/>
                <a:buNone/>
              </a:pPr>
              <a:r>
                <a:rPr lang="en-US" altLang="en-US" sz="1800" b="0">
                  <a:solidFill>
                    <a:srgbClr val="FFFFFF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RR = 0.65</a:t>
              </a:r>
              <a:endParaRPr lang="en-US" altLang="en-US" sz="3200" b="0">
                <a:solidFill>
                  <a:srgbClr val="FFFFFF"/>
                </a:solidFill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" name="Rectangle 66"/>
            <p:cNvSpPr>
              <a:spLocks noChangeArrowheads="1"/>
            </p:cNvSpPr>
            <p:nvPr/>
          </p:nvSpPr>
          <p:spPr bwMode="auto">
            <a:xfrm>
              <a:off x="6201460" y="1950597"/>
              <a:ext cx="73152" cy="2325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sz="1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cs typeface="+mn-cs"/>
                </a:rPr>
                <a:t>•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7" name="Rectangle 56"/>
            <p:cNvSpPr>
              <a:spLocks noChangeArrowheads="1"/>
            </p:cNvSpPr>
            <p:nvPr/>
          </p:nvSpPr>
          <p:spPr bwMode="auto">
            <a:xfrm flipH="1">
              <a:off x="6576365" y="5204781"/>
              <a:ext cx="107899" cy="4668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FD293"/>
                </a:buClr>
                <a:defRPr/>
              </a:pP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33795" name="TextBox 33"/>
          <p:cNvSpPr txBox="1">
            <a:spLocks noChangeArrowheads="1"/>
          </p:cNvSpPr>
          <p:nvPr/>
        </p:nvSpPr>
        <p:spPr bwMode="auto">
          <a:xfrm>
            <a:off x="7188200" y="4826000"/>
            <a:ext cx="157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DFD293"/>
              </a:buClr>
              <a:buFontTx/>
              <a:buNone/>
            </a:pPr>
            <a:r>
              <a:rPr lang="en-US" altLang="en-US" sz="1400" b="0">
                <a:solidFill>
                  <a:srgbClr val="FFFFFF"/>
                </a:solidFill>
              </a:rPr>
              <a:t>Grady, Ann Rev Pub Health, 1998</a:t>
            </a:r>
          </a:p>
        </p:txBody>
      </p:sp>
      <p:sp>
        <p:nvSpPr>
          <p:cNvPr id="33796" name="TextBox 105"/>
          <p:cNvSpPr txBox="1">
            <a:spLocks noChangeArrowheads="1"/>
          </p:cNvSpPr>
          <p:nvPr/>
        </p:nvSpPr>
        <p:spPr bwMode="auto">
          <a:xfrm>
            <a:off x="6543675" y="6172200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Helvetica" panose="020B0604020202020204" pitchFamily="34" charset="0"/>
              </a:rPr>
              <a:t>Slide courtesy D. Grady, DCR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Website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412875"/>
            <a:ext cx="8048625" cy="485775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http://www.epibiostat.ucsf.edu/courses/schedule/clin_trials.html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information regularly updated 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Syllabus (aka Course Plan)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Readings (4</a:t>
            </a:r>
            <a:r>
              <a:rPr lang="en-US" baseline="30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edition of Hulley, et al)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Note/Slide Files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Lecture Recording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Assignments Files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Assignment Due Date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Assignment Answer Files </a:t>
            </a:r>
            <a:r>
              <a:rPr lang="en-US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(posted after assignment is graded and returned to students)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Meta-analysis of ERT, Published ~4/10/97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893763"/>
            <a:ext cx="6891338" cy="48196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“Benefits (for CHD, osteoporosis) outweigh risks (breast cancer) and side effects…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All post-menopausal women should be taking ERT”*</a:t>
            </a:r>
            <a:endParaRPr lang="en-US" sz="2800" dirty="0" smtClean="0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20700" y="6097588"/>
            <a:ext cx="223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* CNN, 4/10/97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1997: All ERT data were observational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730250"/>
            <a:ext cx="8126412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 smtClean="0"/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 smtClean="0"/>
              <a:t>Women chose to take ERT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 smtClean="0"/>
              <a:t>Are ERT users different from non-users?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 smtClean="0"/>
              <a:t>  Age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 smtClean="0"/>
              <a:t>  Health status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 smtClean="0"/>
              <a:t>  More exercise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 smtClean="0"/>
              <a:t>  Health behaviors (see Dr.)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 smtClean="0"/>
              <a:t>  SES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 smtClean="0"/>
              <a:t>Try to adjust in analysis, but may not be possible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/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/>
              <a:t>Is randomized trial ethically justified?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RCT to Rescue: Heart and Estrogen-Progestin Replacement Study (HERS)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438" y="1089025"/>
            <a:ext cx="8772525" cy="3749675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1st major RCT of ERT (started 1992)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2ndary prevention CHD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2763 women with CHD (mean age 67)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HRT (</a:t>
            </a:r>
            <a:r>
              <a:rPr lang="en-US" sz="2800" dirty="0" err="1" smtClean="0"/>
              <a:t>Prempro</a:t>
            </a:r>
            <a:r>
              <a:rPr lang="en-US" sz="2800" dirty="0" smtClean="0"/>
              <a:t>) vs. placebo (4-5 years)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UCSF (DG/DB/SC) 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Funding by Wyeth-Ayerst (post-NIH refusal)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 smtClean="0"/>
              <a:t>Our worry????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6138" y="5349875"/>
            <a:ext cx="7451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i="1">
                <a:solidFill>
                  <a:schemeClr val="tx2"/>
                </a:solidFill>
              </a:rPr>
              <a:t>Study will be stopped by DSMB early due to strong reduction in CHD with HRT</a:t>
            </a:r>
          </a:p>
          <a:p>
            <a:endParaRPr lang="en-US" alt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207963" y="6396038"/>
            <a:ext cx="399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Hulley et al JAMA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TRIAL PROFILE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97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524625" y="6200775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Helvetica" panose="020B0604020202020204" pitchFamily="34" charset="0"/>
              </a:rPr>
              <a:t>Slide courtesy D. Grady, DCR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CHD EVENTS IN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065213" y="1524000"/>
            <a:ext cx="7177087" cy="4097338"/>
            <a:chOff x="797" y="1045"/>
            <a:chExt cx="4019" cy="2934"/>
          </a:xfrm>
        </p:grpSpPr>
        <p:graphicFrame>
          <p:nvGraphicFramePr>
            <p:cNvPr id="38920" name="Object 4"/>
            <p:cNvGraphicFramePr>
              <a:graphicFrameLocks noChangeAspect="1"/>
            </p:cNvGraphicFramePr>
            <p:nvPr/>
          </p:nvGraphicFramePr>
          <p:xfrm>
            <a:off x="1050" y="1045"/>
            <a:ext cx="3766" cy="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5" name="Chart" r:id="rId3" imgW="5724360" imgH="4086385" progId="MSGraph.Chart.8">
                    <p:embed followColorScheme="full"/>
                  </p:oleObj>
                </mc:Choice>
                <mc:Fallback>
                  <p:oleObj name="Chart" r:id="rId3" imgW="5724360" imgH="4086385" progId="MSGraph.Chart.8">
                    <p:embed followColorScheme="full"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" y="1045"/>
                          <a:ext cx="3766" cy="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78" y="3604"/>
              <a:ext cx="641" cy="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1" charset="0"/>
                  <a:cs typeface="+mn-cs"/>
                </a:rPr>
                <a:t>Years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5400000" flipV="1">
              <a:off x="107" y="2054"/>
              <a:ext cx="1671" cy="2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FD293"/>
                </a:buCl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1" charset="0"/>
                  <a:cs typeface="+mn-cs"/>
                </a:rPr>
                <a:t>Cumulative</a:t>
              </a:r>
              <a:r>
                <a:rPr lang="en-US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1" charset="0"/>
                  <a:cs typeface="+mn-cs"/>
                </a:rPr>
                <a:t> % 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96000" y="5715000"/>
            <a:ext cx="2878138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1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  <a:cs typeface="+mn-cs"/>
              </a:rPr>
              <a:t>Hulley, Grady, JAMA 1998</a:t>
            </a:r>
          </a:p>
        </p:txBody>
      </p:sp>
      <p:cxnSp>
        <p:nvCxnSpPr>
          <p:cNvPr id="38917" name="Straight Connector 9"/>
          <p:cNvCxnSpPr>
            <a:cxnSpLocks noChangeShapeType="1"/>
          </p:cNvCxnSpPr>
          <p:nvPr/>
        </p:nvCxnSpPr>
        <p:spPr bwMode="auto">
          <a:xfrm>
            <a:off x="2413000" y="1714500"/>
            <a:ext cx="12700" cy="2971800"/>
          </a:xfrm>
          <a:prstGeom prst="line">
            <a:avLst/>
          </a:prstGeom>
          <a:noFill/>
          <a:ln w="19050" algn="ctr">
            <a:solidFill>
              <a:srgbClr val="16161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12"/>
          <p:cNvCxnSpPr>
            <a:cxnSpLocks noChangeShapeType="1"/>
          </p:cNvCxnSpPr>
          <p:nvPr/>
        </p:nvCxnSpPr>
        <p:spPr bwMode="auto">
          <a:xfrm flipV="1">
            <a:off x="2451100" y="4660900"/>
            <a:ext cx="5346700" cy="25400"/>
          </a:xfrm>
          <a:prstGeom prst="line">
            <a:avLst/>
          </a:prstGeom>
          <a:noFill/>
          <a:ln w="19050" algn="ctr">
            <a:solidFill>
              <a:srgbClr val="16161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6524625" y="6273800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Helvetica" panose="020B0604020202020204" pitchFamily="34" charset="0"/>
              </a:rPr>
              <a:t>Slide courtesy D. Grady, DCR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PRIMARY OUTCOMES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9900" y="1476375"/>
          <a:ext cx="8229600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02001">
                  <a:extLst>
                    <a:ext uri="{9D8B030D-6E8A-4147-A177-3AD203B41FA5}"/>
                  </a:extLst>
                </a:gridCol>
                <a:gridCol w="1270000">
                  <a:extLst>
                    <a:ext uri="{9D8B030D-6E8A-4147-A177-3AD203B41FA5}"/>
                  </a:extLst>
                </a:gridCol>
                <a:gridCol w="1155700">
                  <a:extLst>
                    <a:ext uri="{9D8B030D-6E8A-4147-A177-3AD203B41FA5}"/>
                  </a:extLst>
                </a:gridCol>
                <a:gridCol w="1016000">
                  <a:extLst>
                    <a:ext uri="{9D8B030D-6E8A-4147-A177-3AD203B41FA5}"/>
                  </a:extLst>
                </a:gridCol>
                <a:gridCol w="1485900">
                  <a:extLst>
                    <a:ext uri="{9D8B030D-6E8A-4147-A177-3AD203B41FA5}"/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Pbo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RR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p-value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CHD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EVENTS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CHD DEATH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NON-FATAL MI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9960" name="Rectangle 2"/>
          <p:cNvSpPr>
            <a:spLocks noChangeArrowheads="1"/>
          </p:cNvSpPr>
          <p:nvPr/>
        </p:nvSpPr>
        <p:spPr bwMode="auto">
          <a:xfrm>
            <a:off x="723900" y="4360863"/>
            <a:ext cx="7839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tabLst>
                <a:tab pos="571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571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57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1FD"/>
                </a:solidFill>
                <a:latin typeface="Helvetica" panose="020B0604020202020204" pitchFamily="34" charset="0"/>
              </a:rPr>
              <a:t>Significant harm in first year!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0001FD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rgbClr val="0001FD"/>
                </a:solidFill>
                <a:latin typeface="Helvetica" panose="020B0604020202020204" pitchFamily="34" charset="0"/>
              </a:rPr>
              <a:t>Conclusion:  Randomized</a:t>
            </a:r>
            <a:r>
              <a:rPr lang="en-US" altLang="en-US" sz="2000">
                <a:solidFill>
                  <a:srgbClr val="0001FD"/>
                </a:solidFill>
                <a:latin typeface="Helvetica" panose="020B0604020202020204" pitchFamily="34" charset="0"/>
              </a:rPr>
              <a:t> trials 				often lead to big surprises!</a:t>
            </a:r>
            <a:r>
              <a:rPr lang="en-US" altLang="en-US" sz="2400">
                <a:solidFill>
                  <a:srgbClr val="FFFFFF"/>
                </a:solidFill>
                <a:latin typeface="Helvetica" panose="020B0604020202020204" pitchFamily="34" charset="0"/>
              </a:rPr>
              <a:t>	</a:t>
            </a:r>
            <a:endParaRPr lang="en-US" altLang="en-US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9961" name="TextBox 4"/>
          <p:cNvSpPr txBox="1">
            <a:spLocks noChangeArrowheads="1"/>
          </p:cNvSpPr>
          <p:nvPr/>
        </p:nvSpPr>
        <p:spPr bwMode="auto">
          <a:xfrm>
            <a:off x="6467475" y="6172200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Helvetica" panose="020B0604020202020204" pitchFamily="34" charset="0"/>
              </a:rPr>
              <a:t>Slide adapted from D. Grady, DCR course</a:t>
            </a:r>
          </a:p>
        </p:txBody>
      </p:sp>
      <p:pic>
        <p:nvPicPr>
          <p:cNvPr id="39962" name="Picture 2" descr="The Big Sales Surprise of 2016 â And Its Impact on 2017 Sales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863975"/>
            <a:ext cx="33686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388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Women’s Health Initiative </a:t>
            </a:r>
            <a:br>
              <a:rPr lang="en-US" dirty="0" smtClean="0"/>
            </a:br>
            <a:r>
              <a:rPr lang="en-US" dirty="0" smtClean="0"/>
              <a:t>HRT study (7/10/02)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162925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RCTs of HRT (2) in 37,000 women</a:t>
            </a:r>
          </a:p>
          <a:p>
            <a:pPr lvl="1">
              <a:defRPr/>
            </a:pPr>
            <a:r>
              <a:rPr lang="en-US" dirty="0" smtClean="0"/>
              <a:t>Estrogen with (1) and without (2) progesterone</a:t>
            </a:r>
          </a:p>
          <a:p>
            <a:pPr>
              <a:defRPr/>
            </a:pPr>
            <a:r>
              <a:rPr lang="en-US" dirty="0" smtClean="0"/>
              <a:t>Ages 50-79, with or without CHD</a:t>
            </a:r>
          </a:p>
          <a:p>
            <a:pPr>
              <a:defRPr/>
            </a:pPr>
            <a:r>
              <a:rPr lang="en-US" dirty="0" smtClean="0"/>
              <a:t>Broad range of US women, 40 centers</a:t>
            </a:r>
          </a:p>
          <a:p>
            <a:pPr>
              <a:defRPr/>
            </a:pPr>
            <a:r>
              <a:rPr lang="en-US" dirty="0" smtClean="0"/>
              <a:t>Planned 8.5 years</a:t>
            </a:r>
          </a:p>
          <a:p>
            <a:pPr>
              <a:defRPr/>
            </a:pPr>
            <a:r>
              <a:rPr lang="en-US" dirty="0" smtClean="0"/>
              <a:t>CHD was one key endpoint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462088"/>
            <a:ext cx="69659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leg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6397625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555625" y="0"/>
            <a:ext cx="80327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WHI E + P (stopped early 7/02):  </a:t>
            </a:r>
            <a:b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CHD 29% </a:t>
            </a:r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increase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with HRT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448050" y="2814638"/>
            <a:ext cx="2568575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2774950" y="5084763"/>
            <a:ext cx="5191125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>
                <a:solidFill>
                  <a:srgbClr val="777777"/>
                </a:solidFill>
                <a:cs typeface="+mn-cs"/>
              </a:rPr>
              <a:t>  years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en-US" sz="1600" b="0">
                <a:solidFill>
                  <a:srgbClr val="777777"/>
                </a:solidFill>
                <a:cs typeface="+mn-cs"/>
              </a:rPr>
              <a:t>1             2            3           4             5           6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600" b="0">
                <a:solidFill>
                  <a:srgbClr val="777777"/>
                </a:solidFill>
                <a:cs typeface="+mn-cs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ERT Trials:  Conclusions for RCTs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971675"/>
            <a:ext cx="8315325" cy="3332163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Observational studies can be/often wrong.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Meta-analysis of observational studies can be wrong.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What went wrong with observational studies of HRT?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Conclusion: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Confounders (known + unknown) are impossible to fully identify and control for in non-randomized studies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RCT’s can give impactful answers to clinical questions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HRT use has dramatically declined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15240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RCT’s..not just pills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2555875"/>
            <a:ext cx="464502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u="sng" dirty="0" smtClean="0"/>
              <a:t>Other types of interventions</a:t>
            </a:r>
          </a:p>
          <a:p>
            <a:pPr>
              <a:defRPr/>
            </a:pPr>
            <a:r>
              <a:rPr lang="en-US" sz="2800" dirty="0" smtClean="0"/>
              <a:t>Dietary</a:t>
            </a:r>
          </a:p>
          <a:p>
            <a:pPr>
              <a:defRPr/>
            </a:pPr>
            <a:r>
              <a:rPr lang="en-US" sz="2800" dirty="0" smtClean="0"/>
              <a:t>Surgical techniques</a:t>
            </a:r>
          </a:p>
          <a:p>
            <a:pPr>
              <a:defRPr/>
            </a:pPr>
            <a:r>
              <a:rPr lang="en-US" sz="2800" dirty="0" smtClean="0"/>
              <a:t>Behavioral Intervention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4036" name="Picture 6" descr="http://3.bp.blogspot.com/_97_l6w860KY/TTEGi5iMZvI/AAAAAAAAA4w/2EJ4gPBhdUg/s1600/Pill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47738"/>
            <a:ext cx="410368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http://thesarcasticboob.files.wordpress.com/2012/08/happy-pills-istock_000001056304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3"/>
            <a:ext cx="29051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Expectations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no late assignments</a:t>
            </a:r>
            <a:b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Dates in Syllabus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412875"/>
            <a:ext cx="7758113" cy="485775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Four Protocol Assignments (email to section leader)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Friday, January 12</a:t>
            </a:r>
            <a:r>
              <a:rPr lang="en-US" sz="2200" b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</a:t>
            </a: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(#1) – research question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12pm on Monday, January 22</a:t>
            </a:r>
            <a:r>
              <a:rPr lang="en-US" sz="2200" b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(Protocol assignment #1)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12pm on Monday, February 11 (Protocol assignment #2)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12pm on Monday, March 18 (Protocol assignment #3)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Five Lecture Exercise Assignments (email to TA)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Monday, January 14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Tuesday, January 22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Monday, February 11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Monday, February 25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Monday, March 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144000" cy="974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did you eat this morning?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57288"/>
            <a:ext cx="6891338" cy="4819650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</p:txBody>
      </p:sp>
      <p:pic>
        <p:nvPicPr>
          <p:cNvPr id="45060" name="Picture 4" descr="flacid car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443038"/>
            <a:ext cx="228123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124200" y="2481263"/>
            <a:ext cx="1371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Vs.</a:t>
            </a:r>
          </a:p>
        </p:txBody>
      </p:sp>
      <p:pic>
        <p:nvPicPr>
          <p:cNvPr id="45062" name="Picture 6" descr="bacon_and_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430338"/>
            <a:ext cx="398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4900613" y="2227263"/>
            <a:ext cx="942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Vs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381000" y="5810250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Want to make an evidence-based decision..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RCT of 4 Popular Weight Loss Programs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275" y="3883025"/>
            <a:ext cx="74168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Compare 4 diets</a:t>
            </a:r>
          </a:p>
          <a:p>
            <a:pPr marL="628650" lvl="1">
              <a:buFontTx/>
              <a:buNone/>
              <a:defRPr/>
            </a:pPr>
            <a:r>
              <a:rPr lang="en-US" smtClean="0"/>
              <a:t>1.  Atkins (low carbohydrate)</a:t>
            </a:r>
          </a:p>
          <a:p>
            <a:pPr marL="628650" lvl="1">
              <a:buFontTx/>
              <a:buNone/>
              <a:defRPr/>
            </a:pPr>
            <a:r>
              <a:rPr lang="en-US" smtClean="0"/>
              <a:t>2.  Weight Watchers (low calorie/portion size)</a:t>
            </a:r>
          </a:p>
          <a:p>
            <a:pPr marL="628650" lvl="1">
              <a:buFontTx/>
              <a:buNone/>
              <a:defRPr/>
            </a:pPr>
            <a:r>
              <a:rPr lang="en-US" smtClean="0"/>
              <a:t>3.  Zone (high protein/low-glycemic load)</a:t>
            </a:r>
          </a:p>
          <a:p>
            <a:pPr marL="628650" lvl="1">
              <a:buFontTx/>
              <a:buNone/>
              <a:defRPr/>
            </a:pPr>
            <a:r>
              <a:rPr lang="en-US" smtClean="0"/>
              <a:t>4. Ornish (very low fat)</a:t>
            </a:r>
          </a:p>
          <a:p>
            <a:pPr marL="628650" lvl="1">
              <a:defRPr/>
            </a:pPr>
            <a:endParaRPr lang="en-US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8613" y="6289675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46085" name="Picture 5" descr="flacid car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443038"/>
            <a:ext cx="1571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bacon_and_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430338"/>
            <a:ext cx="27447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4456113" y="2227263"/>
            <a:ext cx="10937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Vs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 flipV="1">
            <a:off x="1681163" y="3917950"/>
            <a:ext cx="631825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 flipV="1">
            <a:off x="7826375" y="3600450"/>
            <a:ext cx="709613" cy="2509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5413375" y="6134100"/>
            <a:ext cx="3113088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800100" y="1733550"/>
            <a:ext cx="40005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685800" y="1638300"/>
            <a:ext cx="552450" cy="723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743200" y="1866900"/>
            <a:ext cx="40005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2628900" y="1771650"/>
            <a:ext cx="552450" cy="723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Diet study: Design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2165350"/>
            <a:ext cx="7416800" cy="4114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800" dirty="0" smtClean="0"/>
              <a:t>N =160, 12 months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Randomize to 1 of 4 diets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Follow for 12 months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Endpoints:  </a:t>
            </a:r>
          </a:p>
          <a:p>
            <a:pPr lvl="2">
              <a:defRPr/>
            </a:pPr>
            <a:r>
              <a:rPr lang="en-US" sz="2800" dirty="0" smtClean="0"/>
              <a:t>Weight loss</a:t>
            </a:r>
          </a:p>
          <a:p>
            <a:pPr lvl="2">
              <a:defRPr/>
            </a:pPr>
            <a:r>
              <a:rPr lang="en-US" sz="2800" dirty="0" smtClean="0"/>
              <a:t>Heart disease risk factors (cholesterol, BP, triglycerides)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76238" y="6146800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573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Diet study: Results Summary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905000"/>
            <a:ext cx="7956550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 smtClean="0">
                <a:effectLst/>
              </a:rPr>
              <a:t> All diets: modest weight loss and help cardiac risk factors</a:t>
            </a:r>
          </a:p>
          <a:p>
            <a:pPr marL="0" indent="0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 smtClean="0">
                <a:effectLst/>
              </a:rPr>
              <a:t> Poor compliance for all diets, especially Atkins and Ornish</a:t>
            </a:r>
          </a:p>
          <a:p>
            <a:pPr lvl="1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 smtClean="0">
                <a:effectLst/>
              </a:rPr>
              <a:t> Those who adhered well had better results</a:t>
            </a:r>
            <a:endParaRPr lang="en-US" altLang="en-US" sz="2800" u="sng" smtClean="0">
              <a:effectLst/>
            </a:endParaRPr>
          </a:p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endParaRPr lang="en-US" altLang="en-US" u="sng" smtClean="0">
              <a:effectLst/>
            </a:endParaRPr>
          </a:p>
          <a:p>
            <a:pPr marL="0" indent="0" defTabSz="909638">
              <a:lnSpc>
                <a:spcPct val="100000"/>
              </a:lnSpc>
              <a:buFontTx/>
              <a:buNone/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endParaRPr lang="en-US" altLang="en-US" sz="2500" smtClean="0">
              <a:effectLst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76238" y="6146800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rgbClr val="FAFD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RCT’s:  </a:t>
            </a:r>
            <a:br>
              <a:rPr lang="en-US" dirty="0" smtClean="0"/>
            </a:br>
            <a:r>
              <a:rPr lang="en-US" dirty="0" smtClean="0"/>
              <a:t>Do They Influence Clinical Practice?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81000" y="1162050"/>
            <a:ext cx="8324850" cy="1600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RQ:  What is optimal surgery technique for hernia repair?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RCT of Open Mesh vs. Laparoscopic??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762250"/>
            <a:ext cx="571023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738813"/>
            <a:ext cx="7608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Examples of major  positive breakthroughs from RCTs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371600"/>
            <a:ext cx="7416800" cy="4114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Protease inhibitors and AIDS</a:t>
            </a:r>
          </a:p>
          <a:p>
            <a:pPr>
              <a:defRPr/>
            </a:pPr>
            <a:r>
              <a:rPr lang="en-US" sz="2800" smtClean="0"/>
              <a:t>Aspirin and heart disease</a:t>
            </a:r>
          </a:p>
          <a:p>
            <a:pPr>
              <a:defRPr/>
            </a:pPr>
            <a:r>
              <a:rPr lang="en-US" sz="2800" smtClean="0"/>
              <a:t>Lipid lowering (statins) and heart disease</a:t>
            </a:r>
          </a:p>
          <a:p>
            <a:pPr>
              <a:defRPr/>
            </a:pPr>
            <a:r>
              <a:rPr lang="en-US" sz="2800" smtClean="0"/>
              <a:t>Bisphosphonates and fracture risk</a:t>
            </a:r>
          </a:p>
          <a:p>
            <a:pPr>
              <a:defRPr/>
            </a:pPr>
            <a:endParaRPr lang="en-US" sz="2800" smtClean="0"/>
          </a:p>
          <a:p>
            <a:pPr>
              <a:buFontTx/>
              <a:buNone/>
              <a:defRPr/>
            </a:pPr>
            <a:r>
              <a:rPr lang="en-US" sz="2800" smtClean="0"/>
              <a:t>Many examples of trials with huge impact on clinical practice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 of Randomized Trial Design</a:t>
            </a:r>
          </a:p>
        </p:txBody>
      </p:sp>
      <p:sp>
        <p:nvSpPr>
          <p:cNvPr id="51203" name="Oval 6"/>
          <p:cNvSpPr>
            <a:spLocks noChangeArrowheads="1"/>
          </p:cNvSpPr>
          <p:nvPr/>
        </p:nvSpPr>
        <p:spPr bwMode="auto">
          <a:xfrm>
            <a:off x="1638300" y="2257425"/>
            <a:ext cx="1743075" cy="1524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/>
              <a:t>Select participants</a:t>
            </a: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180975" y="1352550"/>
            <a:ext cx="3305175" cy="33432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Population</a:t>
            </a:r>
          </a:p>
        </p:txBody>
      </p:sp>
      <p:sp>
        <p:nvSpPr>
          <p:cNvPr id="51205" name="Line 8"/>
          <p:cNvSpPr>
            <a:spLocks noChangeShapeType="1"/>
          </p:cNvSpPr>
          <p:nvPr/>
        </p:nvSpPr>
        <p:spPr bwMode="auto">
          <a:xfrm>
            <a:off x="3286125" y="3019425"/>
            <a:ext cx="10668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167188" y="2500313"/>
            <a:ext cx="1014412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/>
              <a:t>Rand</a:t>
            </a:r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 flipH="1" flipV="1">
            <a:off x="4762500" y="1924050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H="1" flipV="1">
            <a:off x="4743450" y="3467100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H="1">
            <a:off x="4705350" y="4038600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 flipH="1">
            <a:off x="4714875" y="1876425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4772025" y="1381125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Apply intervention</a:t>
            </a: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4772025" y="4124325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Apply control</a:t>
            </a:r>
          </a:p>
        </p:txBody>
      </p:sp>
      <p:sp>
        <p:nvSpPr>
          <p:cNvPr id="51213" name="Rectangle 16"/>
          <p:cNvSpPr>
            <a:spLocks noChangeArrowheads="1"/>
          </p:cNvSpPr>
          <p:nvPr/>
        </p:nvSpPr>
        <p:spPr bwMode="auto">
          <a:xfrm>
            <a:off x="7448550" y="1504950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Measure </a:t>
            </a:r>
          </a:p>
          <a:p>
            <a:pPr algn="ctr"/>
            <a:r>
              <a:rPr lang="en-US" altLang="en-US" sz="1800"/>
              <a:t>outcome(s)</a:t>
            </a:r>
          </a:p>
        </p:txBody>
      </p:sp>
      <p:sp>
        <p:nvSpPr>
          <p:cNvPr id="51214" name="Rectangle 17"/>
          <p:cNvSpPr>
            <a:spLocks noChangeArrowheads="1"/>
          </p:cNvSpPr>
          <p:nvPr/>
        </p:nvSpPr>
        <p:spPr bwMode="auto">
          <a:xfrm>
            <a:off x="7419975" y="3629025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Measure </a:t>
            </a:r>
          </a:p>
          <a:p>
            <a:pPr algn="ctr"/>
            <a:r>
              <a:rPr lang="en-US" altLang="en-US" sz="1800"/>
              <a:t>outcome(s)</a:t>
            </a:r>
          </a:p>
        </p:txBody>
      </p:sp>
      <p:sp>
        <p:nvSpPr>
          <p:cNvPr id="51215" name="Line 18"/>
          <p:cNvSpPr>
            <a:spLocks noChangeShapeType="1"/>
          </p:cNvSpPr>
          <p:nvPr/>
        </p:nvSpPr>
        <p:spPr bwMode="auto">
          <a:xfrm>
            <a:off x="8172450" y="2295525"/>
            <a:ext cx="9525" cy="131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Rectangle 19"/>
          <p:cNvSpPr>
            <a:spLocks noChangeArrowheads="1"/>
          </p:cNvSpPr>
          <p:nvPr/>
        </p:nvSpPr>
        <p:spPr bwMode="auto">
          <a:xfrm>
            <a:off x="6791325" y="2590800"/>
            <a:ext cx="1266825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Compare </a:t>
            </a:r>
          </a:p>
          <a:p>
            <a:pPr algn="ctr"/>
            <a:r>
              <a:rPr lang="en-US" altLang="en-US" sz="1800"/>
              <a:t>outcomes</a:t>
            </a:r>
          </a:p>
        </p:txBody>
      </p:sp>
      <p:pic>
        <p:nvPicPr>
          <p:cNvPr id="512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384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4375150" y="3492500"/>
            <a:ext cx="184150" cy="185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43300" y="5324475"/>
            <a:ext cx="3352800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RANDOMIZATION!!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8" y="2619375"/>
            <a:ext cx="9132887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1. Randomization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element of RCT’s</a:t>
            </a:r>
          </a:p>
          <a:p>
            <a:pPr>
              <a:defRPr/>
            </a:pPr>
            <a:r>
              <a:rPr lang="en-US" dirty="0" smtClean="0"/>
              <a:t>Assure equal distribution of confounders...</a:t>
            </a:r>
          </a:p>
          <a:p>
            <a:pPr lvl="1">
              <a:defRPr/>
            </a:pPr>
            <a:r>
              <a:rPr lang="en-US" dirty="0" smtClean="0"/>
              <a:t>Measured/known</a:t>
            </a:r>
          </a:p>
          <a:p>
            <a:pPr lvl="1">
              <a:defRPr/>
            </a:pPr>
            <a:r>
              <a:rPr lang="en-US" dirty="0" smtClean="0"/>
              <a:t>Unmeasured/unknown</a:t>
            </a:r>
          </a:p>
          <a:p>
            <a:pPr>
              <a:defRPr/>
            </a:pPr>
            <a:r>
              <a:rPr lang="en-US" dirty="0" smtClean="0"/>
              <a:t>Important to do well</a:t>
            </a:r>
          </a:p>
          <a:p>
            <a:pPr lvl="1">
              <a:defRPr/>
            </a:pPr>
            <a:r>
              <a:rPr lang="en-US" dirty="0" smtClean="0"/>
              <a:t>True random allocation</a:t>
            </a:r>
          </a:p>
          <a:p>
            <a:pPr lvl="1">
              <a:defRPr/>
            </a:pPr>
            <a:r>
              <a:rPr lang="en-US" dirty="0" smtClean="0"/>
              <a:t>Tamper-proof (no peeking, altering order of participants, etc)</a:t>
            </a:r>
          </a:p>
          <a:p>
            <a:pPr>
              <a:defRPr/>
            </a:pPr>
            <a:r>
              <a:rPr lang="en-US" dirty="0" smtClean="0"/>
              <a:t>Simple randomization</a:t>
            </a:r>
          </a:p>
          <a:p>
            <a:pPr lvl="1">
              <a:defRPr/>
            </a:pPr>
            <a:r>
              <a:rPr lang="en-US" dirty="0" smtClean="0"/>
              <a:t>Low tech</a:t>
            </a:r>
          </a:p>
          <a:p>
            <a:pPr lvl="1">
              <a:defRPr/>
            </a:pPr>
            <a:r>
              <a:rPr lang="en-US" dirty="0" smtClean="0"/>
              <a:t>High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Randomization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0"/>
            <a:ext cx="610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95300" y="304800"/>
            <a:ext cx="1828800" cy="180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Want balance in “Table 1”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04800" y="5295900"/>
            <a:ext cx="1447800" cy="7016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Lippman et.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13" y="0"/>
            <a:ext cx="9132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Submission of Assignments </a:t>
            </a: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7725" y="1412875"/>
            <a:ext cx="7758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NOT submit assignments through CLE website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endParaRPr lang="en-US" sz="22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22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Submit assignments via email:</a:t>
            </a:r>
            <a:endParaRPr lang="en-US" sz="2200" b="0" kern="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sz="22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Homework assignments: </a:t>
            </a:r>
            <a:r>
              <a:rPr lang="en-US" sz="22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"/>
              </a:rPr>
              <a:t>UCSFClinicalTrials2019@gmail.com</a:t>
            </a:r>
            <a:endParaRPr lang="en-US" sz="22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sz="22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assignments: submit to section leader </a:t>
            </a:r>
            <a:endParaRPr lang="en-US" sz="2200" b="0" kern="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50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Randomization:</a:t>
            </a:r>
            <a:br>
              <a:rPr lang="en-US" smtClean="0"/>
            </a:br>
            <a:r>
              <a:rPr lang="en-US" smtClean="0"/>
              <a:t>The Basics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33500"/>
            <a:ext cx="3675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241425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613275" y="5478463"/>
            <a:ext cx="3924300" cy="13731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Cannot assure equal numbers per group or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Randomized Permuted Blocks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658938"/>
            <a:ext cx="8513762" cy="481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Blocking: equal after each 4 (or n) assignments</a:t>
            </a:r>
          </a:p>
          <a:p>
            <a:pPr lvl="1">
              <a:defRPr/>
            </a:pPr>
            <a:r>
              <a:rPr lang="en-US" dirty="0" smtClean="0"/>
              <a:t>e.g., block size=4, treatments a and b (6 possible blocks):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sz="2800" dirty="0" err="1" smtClean="0"/>
              <a:t>abab</a:t>
            </a:r>
            <a:r>
              <a:rPr lang="en-US" sz="2800" dirty="0" smtClean="0"/>
              <a:t>  </a:t>
            </a:r>
            <a:r>
              <a:rPr lang="en-US" sz="2800" dirty="0" err="1" smtClean="0"/>
              <a:t>aabb</a:t>
            </a:r>
            <a:r>
              <a:rPr lang="en-US" sz="2800" dirty="0" smtClean="0"/>
              <a:t>  </a:t>
            </a:r>
            <a:r>
              <a:rPr lang="en-US" sz="2800" dirty="0" err="1" smtClean="0"/>
              <a:t>abba</a:t>
            </a:r>
            <a:r>
              <a:rPr lang="en-US" sz="2800" dirty="0" smtClean="0"/>
              <a:t> baba </a:t>
            </a:r>
            <a:r>
              <a:rPr lang="en-US" sz="2800" dirty="0" err="1" smtClean="0"/>
              <a:t>bbaa</a:t>
            </a:r>
            <a:r>
              <a:rPr lang="en-US" sz="2800" dirty="0" smtClean="0"/>
              <a:t> </a:t>
            </a:r>
            <a:r>
              <a:rPr lang="en-US" sz="2800" dirty="0" err="1" smtClean="0"/>
              <a:t>baab</a:t>
            </a:r>
            <a:endParaRPr lang="en-US" sz="2800" dirty="0" smtClean="0"/>
          </a:p>
          <a:p>
            <a:pPr lvl="1">
              <a:defRPr/>
            </a:pPr>
            <a:r>
              <a:rPr lang="en-US" dirty="0" smtClean="0"/>
              <a:t>Randomly choose blocks</a:t>
            </a:r>
          </a:p>
          <a:p>
            <a:pPr lvl="1">
              <a:defRPr/>
            </a:pPr>
            <a:r>
              <a:rPr lang="en-US" dirty="0" smtClean="0"/>
              <a:t>Assure relatively equal number of </a:t>
            </a:r>
            <a:r>
              <a:rPr lang="en-US" dirty="0" err="1" smtClean="0"/>
              <a:t>ppts</a:t>
            </a:r>
            <a:r>
              <a:rPr lang="en-US" dirty="0" smtClean="0"/>
              <a:t>. to each treatment </a:t>
            </a:r>
          </a:p>
          <a:p>
            <a:pPr lvl="2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abab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abba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abab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baab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US" dirty="0" smtClean="0"/>
              <a:t>Disadvantages of blocking (in </a:t>
            </a:r>
            <a:r>
              <a:rPr lang="en-US" dirty="0" err="1" smtClean="0"/>
              <a:t>unblinded</a:t>
            </a:r>
            <a:r>
              <a:rPr lang="en-US" dirty="0" smtClean="0"/>
              <a:t> trials)</a:t>
            </a:r>
          </a:p>
          <a:p>
            <a:pPr lvl="1">
              <a:defRPr/>
            </a:pPr>
            <a:r>
              <a:rPr lang="en-US" dirty="0" smtClean="0"/>
              <a:t>Size of block:  2 treatments--4 or 6</a:t>
            </a:r>
          </a:p>
          <a:p>
            <a:pPr lvl="1">
              <a:defRPr/>
            </a:pPr>
            <a:r>
              <a:rPr lang="en-US" dirty="0" smtClean="0"/>
              <a:t>Very commonly used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Balancing important covariates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388" y="1658938"/>
            <a:ext cx="7791450" cy="4819650"/>
          </a:xfrm>
        </p:spPr>
        <p:txBody>
          <a:bodyPr/>
          <a:lstStyle/>
          <a:p>
            <a:pPr>
              <a:defRPr/>
            </a:pPr>
            <a:r>
              <a:rPr lang="en-US" smtClean="0"/>
              <a:t>If you are worried about a key variable being unbalanced across treatments by chance alone...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What to do?</a:t>
            </a:r>
          </a:p>
          <a:p>
            <a:pPr lvl="1">
              <a:defRPr/>
            </a:pPr>
            <a:endParaRPr lang="en-US" smtClean="0"/>
          </a:p>
          <a:p>
            <a:pPr lvl="1">
              <a:buFontTx/>
              <a:buNone/>
              <a:defRPr/>
            </a:pPr>
            <a:r>
              <a:rPr lang="en-US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Randomized Blocks to </a:t>
            </a:r>
            <a:br>
              <a:rPr lang="en-US" smtClean="0"/>
            </a:br>
            <a:r>
              <a:rPr lang="en-US" smtClean="0"/>
              <a:t>Balance Prognostic Variables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193800"/>
            <a:ext cx="8653462" cy="53514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Stratified permuted blocks</a:t>
            </a:r>
          </a:p>
          <a:p>
            <a:pPr lvl="1">
              <a:defRPr/>
            </a:pPr>
            <a:r>
              <a:rPr lang="en-US" dirty="0" smtClean="0"/>
              <a:t>Blocks within strata of prognostic variable</a:t>
            </a:r>
          </a:p>
          <a:p>
            <a:pPr lvl="2">
              <a:defRPr/>
            </a:pPr>
            <a:r>
              <a:rPr lang="en-US" dirty="0" smtClean="0"/>
              <a:t>e.g., Prostate cancer (PSA </a:t>
            </a:r>
            <a:r>
              <a:rPr lang="en-US" u="sng" dirty="0" smtClean="0"/>
              <a:t>&lt;</a:t>
            </a:r>
            <a:r>
              <a:rPr lang="en-US" dirty="0" smtClean="0"/>
              <a:t> 5 vs. PSA &gt; 5)</a:t>
            </a:r>
          </a:p>
          <a:p>
            <a:pPr lvl="1">
              <a:defRPr/>
            </a:pPr>
            <a:r>
              <a:rPr lang="en-US" dirty="0" smtClean="0"/>
              <a:t>Use permuted blocks </a:t>
            </a:r>
            <a:r>
              <a:rPr lang="en-US" i="1" dirty="0" smtClean="0"/>
              <a:t>within stratum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    PSA &lt; 5:  </a:t>
            </a:r>
            <a:r>
              <a:rPr lang="en-US" dirty="0" err="1" smtClean="0"/>
              <a:t>aabb</a:t>
            </a:r>
            <a:r>
              <a:rPr lang="en-US" dirty="0" smtClean="0"/>
              <a:t>  </a:t>
            </a:r>
            <a:r>
              <a:rPr lang="en-US" dirty="0" err="1" smtClean="0"/>
              <a:t>baba</a:t>
            </a:r>
            <a:r>
              <a:rPr lang="en-US" dirty="0" smtClean="0"/>
              <a:t>  …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    PSA &gt; 5:   </a:t>
            </a:r>
            <a:r>
              <a:rPr lang="en-US" dirty="0" err="1" smtClean="0"/>
              <a:t>baab</a:t>
            </a:r>
            <a:r>
              <a:rPr lang="en-US" dirty="0" smtClean="0"/>
              <a:t> </a:t>
            </a:r>
            <a:r>
              <a:rPr lang="en-US" dirty="0" err="1" smtClean="0"/>
              <a:t>abab</a:t>
            </a:r>
            <a:r>
              <a:rPr lang="en-US" dirty="0" smtClean="0"/>
              <a:t> ….</a:t>
            </a:r>
          </a:p>
          <a:p>
            <a:pPr lvl="1">
              <a:defRPr/>
            </a:pPr>
            <a:r>
              <a:rPr lang="en-US" dirty="0" smtClean="0"/>
              <a:t>Limited number of risk factors </a:t>
            </a:r>
          </a:p>
          <a:p>
            <a:pPr lvl="1">
              <a:defRPr/>
            </a:pPr>
            <a:r>
              <a:rPr lang="en-US" dirty="0" smtClean="0"/>
              <a:t>Very common in multicenter RCTs to balance within clinical center</a:t>
            </a:r>
          </a:p>
          <a:p>
            <a:pPr>
              <a:defRPr/>
            </a:pPr>
            <a:r>
              <a:rPr lang="en-US" dirty="0" smtClean="0"/>
              <a:t>Fancier techniques for assuring balance</a:t>
            </a:r>
          </a:p>
          <a:p>
            <a:pPr lvl="1">
              <a:defRPr/>
            </a:pPr>
            <a:r>
              <a:rPr lang="en-US" dirty="0" smtClean="0"/>
              <a:t>Adaptive randomization</a:t>
            </a:r>
            <a:endParaRPr lang="en-US" sz="2800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Implementation of randomization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255713"/>
            <a:ext cx="8008937" cy="481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Less challenging for blinded studies</a:t>
            </a:r>
          </a:p>
          <a:p>
            <a:pPr lvl="1">
              <a:defRPr/>
            </a:pPr>
            <a:r>
              <a:rPr lang="en-US" dirty="0" smtClean="0"/>
              <a:t>List of drug numbers</a:t>
            </a:r>
          </a:p>
          <a:p>
            <a:pPr lvl="2">
              <a:defRPr/>
            </a:pPr>
            <a:r>
              <a:rPr lang="en-US" dirty="0" smtClean="0"/>
              <a:t>a b a b 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1 2 3 4  5 6 7 8</a:t>
            </a:r>
          </a:p>
          <a:p>
            <a:pPr lvl="2">
              <a:defRPr/>
            </a:pPr>
            <a:r>
              <a:rPr lang="en-US" dirty="0" smtClean="0"/>
              <a:t>Clinic receives bottles labeled only by numbers--assign in order</a:t>
            </a:r>
          </a:p>
          <a:p>
            <a:pPr lvl="1">
              <a:defRPr/>
            </a:pPr>
            <a:r>
              <a:rPr lang="en-US" dirty="0" smtClean="0"/>
              <a:t>Sealed envelopes in fixed order at clinics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Unblinded</a:t>
            </a:r>
            <a:r>
              <a:rPr lang="en-US" dirty="0" smtClean="0"/>
              <a:t> studies:  important to keep next assignment secret </a:t>
            </a:r>
          </a:p>
          <a:p>
            <a:pPr lvl="1">
              <a:defRPr/>
            </a:pPr>
            <a:r>
              <a:rPr lang="en-US" dirty="0" smtClean="0"/>
              <a:t>Problem with randomized blocks</a:t>
            </a:r>
          </a:p>
          <a:p>
            <a:pPr lvl="1">
              <a:defRPr/>
            </a:pPr>
            <a:endParaRPr lang="en-US" dirty="0" smtClean="0"/>
          </a:p>
        </p:txBody>
      </p:sp>
      <p:grpSp>
        <p:nvGrpSpPr>
          <p:cNvPr id="59396" name="Group 6"/>
          <p:cNvGrpSpPr>
            <a:grpSpLocks/>
          </p:cNvGrpSpPr>
          <p:nvPr/>
        </p:nvGrpSpPr>
        <p:grpSpPr bwMode="auto">
          <a:xfrm>
            <a:off x="6053138" y="1601788"/>
            <a:ext cx="1000125" cy="1419225"/>
            <a:chOff x="4269" y="817"/>
            <a:chExt cx="630" cy="894"/>
          </a:xfrm>
        </p:grpSpPr>
        <p:pic>
          <p:nvPicPr>
            <p:cNvPr id="5940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4" name="Text Box 5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#001</a:t>
              </a:r>
            </a:p>
          </p:txBody>
        </p:sp>
      </p:grpSp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6986588" y="1754188"/>
            <a:ext cx="1000125" cy="1419225"/>
            <a:chOff x="4269" y="817"/>
            <a:chExt cx="630" cy="894"/>
          </a:xfrm>
        </p:grpSpPr>
        <p:pic>
          <p:nvPicPr>
            <p:cNvPr id="5940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2" name="Text Box 9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#002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7900988" y="2757488"/>
            <a:ext cx="1000125" cy="1419225"/>
            <a:chOff x="4269" y="817"/>
            <a:chExt cx="630" cy="894"/>
          </a:xfrm>
        </p:grpSpPr>
        <p:pic>
          <p:nvPicPr>
            <p:cNvPr id="5939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Text Box 12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Randomization:  Summary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Key element of RCTs</a:t>
            </a:r>
          </a:p>
          <a:p>
            <a:pPr lvl="1">
              <a:defRPr/>
            </a:pPr>
            <a:r>
              <a:rPr lang="en-US" sz="2800" dirty="0" smtClean="0"/>
              <a:t> Insure balance for all factors at baseline</a:t>
            </a:r>
          </a:p>
          <a:p>
            <a:pPr>
              <a:defRPr/>
            </a:pPr>
            <a:r>
              <a:rPr lang="en-US" sz="2800" dirty="0" smtClean="0"/>
              <a:t>Not really very complicated (usually)</a:t>
            </a:r>
          </a:p>
          <a:p>
            <a:pPr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143125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2.  Selection of Patients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 smtClean="0"/>
          </a:p>
          <a:p>
            <a:pPr>
              <a:defRPr/>
            </a:pPr>
            <a:endParaRPr lang="en-US" sz="2800" smtClean="0"/>
          </a:p>
          <a:p>
            <a:pPr lvl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9725" cy="10953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Who to Study:  </a:t>
            </a:r>
            <a:br>
              <a:rPr lang="en-US" sz="2800" dirty="0" smtClean="0"/>
            </a:br>
            <a:r>
              <a:rPr lang="en-US" sz="2800" dirty="0" smtClean="0"/>
              <a:t>Trade-offs to Think about for Inclusion/exclusion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357313"/>
            <a:ext cx="9266237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Widest generalizability</a:t>
            </a:r>
          </a:p>
          <a:p>
            <a:pPr>
              <a:defRPr/>
            </a:pPr>
            <a:r>
              <a:rPr lang="en-US" sz="2800" dirty="0" smtClean="0"/>
              <a:t>High event rate (for adequate power)</a:t>
            </a:r>
          </a:p>
          <a:p>
            <a:pPr>
              <a:defRPr/>
            </a:pPr>
            <a:r>
              <a:rPr lang="en-US" sz="2800" dirty="0"/>
              <a:t>Ease of </a:t>
            </a:r>
            <a:r>
              <a:rPr lang="en-US" sz="2800" dirty="0" smtClean="0"/>
              <a:t>recruitment</a:t>
            </a:r>
          </a:p>
          <a:p>
            <a:pPr>
              <a:defRPr/>
            </a:pPr>
            <a:r>
              <a:rPr lang="en-US" sz="2800" dirty="0" smtClean="0"/>
              <a:t>Population in whom intervention likely to be effective and safe </a:t>
            </a:r>
          </a:p>
          <a:p>
            <a:pPr>
              <a:defRPr/>
            </a:pPr>
            <a:r>
              <a:rPr lang="en-US" sz="2800" dirty="0" smtClean="0"/>
              <a:t>Likelihood of compliance with treatment and F/U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to Study (</a:t>
            </a:r>
            <a:r>
              <a:rPr lang="en-US" dirty="0" err="1" smtClean="0"/>
              <a:t>eg</a:t>
            </a:r>
            <a:r>
              <a:rPr lang="en-US" dirty="0" smtClean="0"/>
              <a:t>. CHD study of statin):  </a:t>
            </a:r>
            <a:br>
              <a:rPr lang="en-US" dirty="0" smtClean="0"/>
            </a:br>
            <a:r>
              <a:rPr lang="en-US" dirty="0" smtClean="0"/>
              <a:t>Principles for Inclusion/exclusion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36713"/>
            <a:ext cx="7489825" cy="7715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/>
              <a:t>Broad eligibility  ------------------- Narrow elig.</a:t>
            </a:r>
            <a:endParaRPr lang="en-US" smtClean="0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3906838" y="2078038"/>
            <a:ext cx="954087" cy="1089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4937125" y="2074863"/>
            <a:ext cx="779463" cy="11160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963988" y="3208338"/>
            <a:ext cx="16684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638175" y="3429000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eg.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men or women &gt;50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            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men &gt; 70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442913" y="5235575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Generalizability: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wide    		narrow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493713" y="4457700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Recruitment: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easier	    		difficult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508000" y="6086475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Sample size: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large    		         small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19088" y="1450975"/>
            <a:ext cx="4252912" cy="5195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137150" y="1450975"/>
            <a:ext cx="3687763" cy="516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/>
      <p:bldP spid="333833" grpId="0"/>
      <p:bldP spid="3338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Design-a-trial:  </a:t>
            </a:r>
            <a:br>
              <a:rPr lang="en-US" dirty="0" smtClean="0"/>
            </a:br>
            <a:r>
              <a:rPr lang="en-US" dirty="0" smtClean="0"/>
              <a:t>Inclusion criteria options for statin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6388"/>
            <a:ext cx="9144000" cy="2889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Study new statin and prevention of heart disease, 4 years</a:t>
            </a:r>
          </a:p>
          <a:p>
            <a:pPr lvl="1">
              <a:defRPr/>
            </a:pPr>
            <a:r>
              <a:rPr lang="en-US" dirty="0" smtClean="0"/>
              <a:t>Women &gt; 50 years (WHI)</a:t>
            </a:r>
          </a:p>
          <a:p>
            <a:pPr lvl="1">
              <a:defRPr/>
            </a:pPr>
            <a:r>
              <a:rPr lang="en-US" dirty="0" smtClean="0"/>
              <a:t>Women &gt; 60 years</a:t>
            </a:r>
          </a:p>
          <a:p>
            <a:pPr lvl="1">
              <a:defRPr/>
            </a:pPr>
            <a:r>
              <a:rPr lang="en-US" dirty="0" smtClean="0"/>
              <a:t>Women &gt; 75 years</a:t>
            </a:r>
          </a:p>
          <a:p>
            <a:pPr lvl="1">
              <a:defRPr/>
            </a:pPr>
            <a:r>
              <a:rPr lang="en-US" dirty="0" smtClean="0"/>
              <a:t>Women with existing heart disease (HERS)</a:t>
            </a:r>
          </a:p>
          <a:p>
            <a:pPr>
              <a:defRPr/>
            </a:pPr>
            <a:r>
              <a:rPr lang="en-US" dirty="0" smtClean="0"/>
              <a:t>Generalizability?</a:t>
            </a:r>
          </a:p>
          <a:p>
            <a:pPr>
              <a:defRPr/>
            </a:pPr>
            <a:r>
              <a:rPr lang="en-US" dirty="0" smtClean="0"/>
              <a:t>Feasible sample size?</a:t>
            </a:r>
          </a:p>
          <a:p>
            <a:pPr>
              <a:defRPr/>
            </a:pPr>
            <a:r>
              <a:rPr lang="en-US" dirty="0" smtClean="0"/>
              <a:t>Population amenable to intervention?</a:t>
            </a:r>
          </a:p>
          <a:p>
            <a:pPr>
              <a:defRPr/>
            </a:pPr>
            <a:r>
              <a:rPr lang="en-US" dirty="0" smtClean="0"/>
              <a:t>Logistic difficulties (recruitment? cost? Adherence?)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487988" y="2581275"/>
            <a:ext cx="3856037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coming up soon…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7413" y="3271838"/>
            <a:ext cx="8113464" cy="340677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First Protocol Assignments (email to section leader)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DUE THIS FRIDAY (AKA TOMORROW) !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Friday, January 12</a:t>
            </a:r>
            <a:r>
              <a:rPr lang="en-US" sz="3200" b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– research question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First Lecture Exercise Assignment (email to TA)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DUE NEXT MONDAY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5pm on MONDAY, January 14</a:t>
            </a:r>
            <a:r>
              <a:rPr lang="en-US" sz="3200" b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th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(#1) </a:t>
            </a:r>
          </a:p>
        </p:txBody>
      </p:sp>
      <p:pic>
        <p:nvPicPr>
          <p:cNvPr id="10244" name="Picture 5" descr="Image result for countdown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44550"/>
            <a:ext cx="40005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Statin Trial:  How many needed?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309688"/>
            <a:ext cx="8186738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Statin trial options (CHD event rate)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A. Women &gt; 50 </a:t>
            </a:r>
            <a:r>
              <a:rPr lang="en-US" sz="2800" dirty="0" err="1" smtClean="0"/>
              <a:t>yrs</a:t>
            </a:r>
            <a:r>
              <a:rPr lang="en-US" sz="2800" dirty="0" smtClean="0"/>
              <a:t>  (0.1%/y)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B. Women &gt; 60 </a:t>
            </a:r>
            <a:r>
              <a:rPr lang="en-US" sz="2800" dirty="0" err="1" smtClean="0"/>
              <a:t>yrs</a:t>
            </a:r>
            <a:r>
              <a:rPr lang="en-US" sz="2800" dirty="0" smtClean="0"/>
              <a:t>  (0.5%/y)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C. Women &gt; 75 years (1%/y)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D. Women with existing heart disease (4%/y)</a:t>
            </a:r>
          </a:p>
          <a:p>
            <a:pPr lvl="1"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What sample size needed to reduce risks by 40%?</a:t>
            </a:r>
          </a:p>
          <a:p>
            <a:pPr lvl="1"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953125" y="1982788"/>
            <a:ext cx="3856038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Statin Trial Inclusion Options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309688"/>
            <a:ext cx="8224838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Statin trial options (event rate) </a:t>
            </a:r>
            <a:r>
              <a:rPr lang="en-US" sz="2800" dirty="0" smtClean="0">
                <a:solidFill>
                  <a:srgbClr val="FFFF01"/>
                </a:solidFill>
              </a:rPr>
              <a:t>[n required]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800" dirty="0" smtClean="0"/>
              <a:t>Women over age 50 years (0.1%/year) </a:t>
            </a:r>
            <a:r>
              <a:rPr lang="en-US" sz="2800" dirty="0" smtClean="0">
                <a:solidFill>
                  <a:srgbClr val="FFFF01"/>
                </a:solidFill>
              </a:rPr>
              <a:t>[55,000]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800" dirty="0" smtClean="0"/>
              <a:t>Women over 60 years (0.5%/year) </a:t>
            </a:r>
            <a:r>
              <a:rPr lang="en-US" sz="2800" dirty="0" smtClean="0">
                <a:solidFill>
                  <a:srgbClr val="FFFF01"/>
                </a:solidFill>
              </a:rPr>
              <a:t>[45,000]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800" dirty="0" smtClean="0"/>
              <a:t>Women over 75 years (1%/year) </a:t>
            </a:r>
            <a:r>
              <a:rPr lang="en-US" sz="2800" dirty="0" smtClean="0">
                <a:solidFill>
                  <a:srgbClr val="FFFF01"/>
                </a:solidFill>
              </a:rPr>
              <a:t>[34,000]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800" dirty="0" smtClean="0"/>
              <a:t>Women with existing heart disease (4%/year) </a:t>
            </a:r>
            <a:r>
              <a:rPr lang="en-US" sz="2800" dirty="0" smtClean="0">
                <a:solidFill>
                  <a:srgbClr val="FFFF01"/>
                </a:solidFill>
              </a:rPr>
              <a:t>[3,000]</a:t>
            </a:r>
          </a:p>
          <a:p>
            <a:pPr lvl="1">
              <a:defRPr/>
            </a:pPr>
            <a:endParaRPr lang="en-US" sz="2800" dirty="0" smtClean="0">
              <a:solidFill>
                <a:srgbClr val="FFFF01"/>
              </a:solidFill>
            </a:endParaRPr>
          </a:p>
          <a:p>
            <a:pPr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Digression: Study Protocol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587500"/>
            <a:ext cx="8347075" cy="47942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Formal document for any RCT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Created during study design phase (prior to start of study)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Required by IRBs</a:t>
            </a:r>
            <a:r>
              <a:rPr lang="en-US" sz="2800" dirty="0"/>
              <a:t> </a:t>
            </a:r>
            <a:r>
              <a:rPr lang="en-US" sz="2800" dirty="0" smtClean="0"/>
              <a:t>and FDA or EMEA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Needs to have key details included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Often can be quite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Study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86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19175"/>
            <a:ext cx="5005388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-257175"/>
            <a:ext cx="9132887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Study Protocol (Table of Contents)</a:t>
            </a:r>
          </a:p>
        </p:txBody>
      </p:sp>
      <p:pic>
        <p:nvPicPr>
          <p:cNvPr id="69635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52463"/>
            <a:ext cx="4679950" cy="6110287"/>
          </a:xfrm>
        </p:spPr>
      </p:pic>
      <p:pic>
        <p:nvPicPr>
          <p:cNvPr id="696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600075"/>
            <a:ext cx="47402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Implementation of Inclusion/exclusion Criteria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7500"/>
            <a:ext cx="8999538" cy="47942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Typically “inclusion/exclusion” section  in </a:t>
            </a:r>
            <a:r>
              <a:rPr lang="en-US" sz="2800" u="sng" dirty="0" smtClean="0"/>
              <a:t>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The more explicit the better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Want investigators (esp. in multicenter RCTS) to be consistent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Examples of exclusion criteria decisions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 smtClean="0"/>
              <a:t>-  “People with heart disease” </a:t>
            </a:r>
            <a:r>
              <a:rPr lang="en-US" sz="2800" i="1" dirty="0" smtClean="0"/>
              <a:t>(not very specific)</a:t>
            </a:r>
            <a:r>
              <a:rPr lang="en-US" sz="2800" dirty="0" smtClean="0"/>
              <a:t> vs. 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 smtClean="0"/>
              <a:t>-  “Women with CABG surgery or documented MI by </a:t>
            </a:r>
            <a:r>
              <a:rPr lang="en-US" sz="2800" dirty="0" err="1" smtClean="0"/>
              <a:t>ecg</a:t>
            </a:r>
            <a:r>
              <a:rPr lang="en-US" sz="2800" dirty="0" smtClean="0"/>
              <a:t> (criteria) or enzymes (criteria)”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Implementation of Inclusion/exclusion Criteria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587500"/>
            <a:ext cx="8347075" cy="47942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Typically written as “inclusion/exclusion” section  in </a:t>
            </a:r>
            <a:r>
              <a:rPr lang="en-US" sz="2800" u="sng" dirty="0" smtClean="0"/>
              <a:t>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The more explicit the better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Want investigators (esp. in multicenter RCTS) to be consistent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Examples of exclusion criteria decisions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 smtClean="0"/>
              <a:t>-  Women with heart disease </a:t>
            </a:r>
            <a:r>
              <a:rPr lang="en-US" sz="2800" i="1" dirty="0" smtClean="0"/>
              <a:t>(not very specific)</a:t>
            </a:r>
            <a:r>
              <a:rPr lang="en-US" sz="2800" dirty="0" smtClean="0"/>
              <a:t> vs. 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 smtClean="0"/>
              <a:t>-  Women with CABG surgery or documented MI by </a:t>
            </a:r>
            <a:r>
              <a:rPr lang="en-US" sz="2800" dirty="0" err="1" smtClean="0"/>
              <a:t>ecg</a:t>
            </a:r>
            <a:r>
              <a:rPr lang="en-US" sz="2800" dirty="0" smtClean="0"/>
              <a:t> (criteria) or enzymes (criteria)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Example:  Protocol</a:t>
            </a:r>
            <a:br>
              <a:rPr lang="en-US" sz="2800" smtClean="0"/>
            </a:br>
            <a:r>
              <a:rPr lang="en-US" sz="2800" smtClean="0"/>
              <a:t>PTH and alendronate (PaTH) in combination for the treatment of osteoporosis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309688"/>
            <a:ext cx="8313737" cy="29273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3.6.1   	Inclusion Criteria</a:t>
            </a:r>
          </a:p>
          <a:p>
            <a:pPr>
              <a:buFontTx/>
              <a:buNone/>
              <a:defRPr/>
            </a:pPr>
            <a:r>
              <a:rPr lang="en-US" sz="1800" smtClean="0"/>
              <a:t>Women aged between 55 and 85 years of age.</a:t>
            </a:r>
          </a:p>
          <a:p>
            <a:pPr>
              <a:buFontTx/>
              <a:buNone/>
              <a:defRPr/>
            </a:pPr>
            <a:r>
              <a:rPr lang="en-US" sz="1800" smtClean="0"/>
              <a:t>Who are post-menopausal (have not had any menses in the last 5 years).</a:t>
            </a:r>
          </a:p>
          <a:p>
            <a:pPr>
              <a:buFontTx/>
              <a:buNone/>
              <a:defRPr/>
            </a:pPr>
            <a:r>
              <a:rPr lang="en-US" sz="1800" smtClean="0"/>
              <a:t>Have an evaluable bone mineral density scan (DXA) at the spine AND at the hip with a T-score </a:t>
            </a:r>
            <a:r>
              <a:rPr lang="en-US" sz="1800" u="sng" smtClean="0"/>
              <a:t>&lt;</a:t>
            </a:r>
            <a:r>
              <a:rPr lang="en-US" sz="1800" smtClean="0"/>
              <a:t> -2.5 either at the spine or the femoral neck or total hip </a:t>
            </a:r>
          </a:p>
          <a:p>
            <a:pPr>
              <a:buFontTx/>
              <a:buNone/>
              <a:defRPr/>
            </a:pPr>
            <a:r>
              <a:rPr lang="en-US" sz="1800" smtClean="0"/>
              <a:t>OR have a T-score </a:t>
            </a:r>
            <a:r>
              <a:rPr lang="en-US" sz="1800" u="sng" smtClean="0"/>
              <a:t>&lt;</a:t>
            </a:r>
            <a:r>
              <a:rPr lang="en-US" sz="1800" smtClean="0"/>
              <a:t> –2.0 with at least one of the following risk factors for fracture:</a:t>
            </a:r>
          </a:p>
          <a:p>
            <a:pPr>
              <a:buFontTx/>
              <a:buNone/>
              <a:defRPr/>
            </a:pPr>
            <a:r>
              <a:rPr lang="en-US" sz="1800" smtClean="0"/>
              <a:t>Age </a:t>
            </a:r>
            <a:r>
              <a:rPr lang="en-US" sz="1800" smtClean="0">
                <a:sym typeface="Symbol" pitchFamily="18" charset="2"/>
              </a:rPr>
              <a:t></a:t>
            </a:r>
            <a:r>
              <a:rPr lang="en-US" sz="1800" smtClean="0"/>
              <a:t> 65 years</a:t>
            </a:r>
          </a:p>
          <a:p>
            <a:pPr>
              <a:buFontTx/>
              <a:buNone/>
              <a:defRPr/>
            </a:pPr>
            <a:r>
              <a:rPr lang="en-US" sz="1800" smtClean="0"/>
              <a:t>History of post-menopausal fracture (non-vertebral or vertebral)</a:t>
            </a:r>
          </a:p>
          <a:p>
            <a:pPr>
              <a:buFontTx/>
              <a:buNone/>
              <a:defRPr/>
            </a:pPr>
            <a:r>
              <a:rPr lang="en-US" sz="1800" smtClean="0"/>
              <a:t>Maternal history of hip fracture.</a:t>
            </a:r>
          </a:p>
          <a:p>
            <a:pPr>
              <a:buFontTx/>
              <a:buNone/>
              <a:defRPr/>
            </a:pPr>
            <a:r>
              <a:rPr lang="en-US" sz="1800" smtClean="0"/>
              <a:t>Be willing and able to self-administer daily injections.  ETC</a:t>
            </a: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6096000" y="6488113"/>
            <a:ext cx="268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Black, et al NEJM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Example:  Protocol</a:t>
            </a:r>
            <a:br>
              <a:rPr lang="en-US" sz="2800" smtClean="0"/>
            </a:br>
            <a:r>
              <a:rPr lang="en-US" sz="2800" smtClean="0"/>
              <a:t>PTH and alendronate (PaTH) in combination for the treatment of osteoporosis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3988"/>
            <a:ext cx="9144000" cy="29273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mtClean="0"/>
              <a:t>3.6.2 	Exclusion Criteria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used estrogen (oral or patch) more than one month in the last 6 months or for more than 12 months in the last 2 years.  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 history of more than 12 months of bisphosphonate use ever, or any use (&gt; 4 weeks) within the past 12 months.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 history of rhPTH use ever.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major life-threatening illnesses.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type 1 or uncontrolled type 2 diabetes mellitus (defined as hemoglobin A1C &gt; 10.0), or currently using insulin.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Vitamin D level &lt; 15 nanograms /ml.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kidney disease (creatinine &gt; 2.0 mg/dl).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renal insufficiency (creatinine clearance &lt; 40 mg/min).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kidney stones.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hypercalcuria or currently have urine calcium/creatinine  &gt;300 mg.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hypercalcemia.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sarcoidosis.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hyperparathyroidism.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any history of active or treated tuberculosis or other granulomatous disorders.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History of breast cancer, melanoma or hematologic malignancy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History of bone cancer or any other metabolic bone disease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History of any other non-skin cancer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a documented history of symptomatic esophageal reflux, achalasia or esophageal stricture.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taking &gt; 7.5 mg systemic prednisone or equivalent  per day.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using &gt; 2 puffs, 4 times / day of inhaled steroids.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taking anticoagulants.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taking anticonvulsants( MORE)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used Calcitonin within the past 3 months.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used Raloxifene in the last 6 months or for more than 12 months in the last 2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used Tamoxifen in the last 6 months or for more than 12 months in the last 2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Have used fluoride for at least a month within the past 5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taking &gt; 1000 IU/day Vitamin D or Vitamin D analogues or  metabolites.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/>
              <a:t>Be currently taking thyroid hormone replacement AND have a TSH &lt; 0.1mIU/L.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Inclusion, Exclusion: Summary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57288"/>
            <a:ext cx="8353425" cy="48196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dirty="0" smtClean="0"/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Many factors to balance in deciding who to include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Inclusion/exclusion criteria should be clear and explicit in study 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Generally not a clear cut or single correct decision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dirty="0" smtClean="0"/>
              <a:t> </a:t>
            </a:r>
            <a:r>
              <a:rPr lang="en-US" dirty="0" smtClean="0"/>
              <a:t>Designers often don’t appreciate the complexity of issues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sz="2800" dirty="0" smtClean="0"/>
          </a:p>
          <a:p>
            <a:pPr>
              <a:lnSpc>
                <a:spcPct val="10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Discussion sections (only 3)</a:t>
            </a:r>
            <a:endParaRPr lang="en-US" sz="160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309688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Each student to develop own protocol for a clinical trial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A key part of </a:t>
            </a:r>
            <a:r>
              <a:rPr lang="en-US" b="0" dirty="0" smtClean="0"/>
              <a:t>course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b="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0" u="sng" dirty="0" smtClean="0"/>
              <a:t>In section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Discuss protocol and those of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Each student to present once (3-4 per section)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/>
              <a:t>Please attend all 3 sections….(important part of learning and of grade)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0" dirty="0" smtClean="0"/>
              <a:t>If you cannot attend a section, let section leader know ahead of time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0" dirty="0">
              <a:solidFill>
                <a:schemeClr val="hlink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71725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3.  Alternative Designs for RCT’s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  Alternative Designs for RCT’s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 smtClean="0"/>
          </a:p>
          <a:p>
            <a:pPr>
              <a:defRPr/>
            </a:pPr>
            <a:endParaRPr lang="en-US" sz="2800" smtClean="0"/>
          </a:p>
          <a:p>
            <a:pPr lvl="1">
              <a:defRPr/>
            </a:pPr>
            <a:endParaRPr lang="en-US" sz="2800" smtClean="0"/>
          </a:p>
        </p:txBody>
      </p:sp>
      <p:pic>
        <p:nvPicPr>
          <p:cNvPr id="76804" name="Picture 6" descr="http://upload.wikimedia.org/wikipedia/commons/thumb/0/00/Flowchart_of_Phases_of_Parallel_Randomized_Trial_-_Modified_from_CONSORT_2010.png/1024px-Flowchart_of_Phases_of_Parallel_Randomized_Trial_-_Modified_from_CONSORT_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32138"/>
            <a:ext cx="5276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457825"/>
            <a:ext cx="6353175" cy="298132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6806" name="TextBox 5"/>
          <p:cNvSpPr txBox="1">
            <a:spLocks noChangeArrowheads="1"/>
          </p:cNvSpPr>
          <p:nvPr/>
        </p:nvSpPr>
        <p:spPr bwMode="auto">
          <a:xfrm>
            <a:off x="1066800" y="1762125"/>
            <a:ext cx="615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3200"/>
              <a:t>Parallel group design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designs for RCT’s:</a:t>
            </a:r>
            <a:br>
              <a:rPr lang="en-US" smtClean="0"/>
            </a:br>
            <a:r>
              <a:rPr lang="en-US" smtClean="0"/>
              <a:t>Quick survey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225" y="1328738"/>
            <a:ext cx="6891338" cy="48196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3200" dirty="0" smtClean="0"/>
              <a:t>Factorial designs</a:t>
            </a:r>
          </a:p>
          <a:p>
            <a:pPr>
              <a:defRPr/>
            </a:pPr>
            <a:r>
              <a:rPr lang="en-US" sz="3200" dirty="0" smtClean="0"/>
              <a:t>Cross-over designs</a:t>
            </a:r>
          </a:p>
          <a:p>
            <a:pPr>
              <a:defRPr/>
            </a:pPr>
            <a:r>
              <a:rPr lang="en-US" sz="3200" dirty="0" smtClean="0"/>
              <a:t>Matched pair designs</a:t>
            </a:r>
          </a:p>
          <a:p>
            <a:pPr>
              <a:defRPr/>
            </a:pPr>
            <a:r>
              <a:rPr lang="en-US" sz="3200" dirty="0" smtClean="0"/>
              <a:t>Cluster randomization</a:t>
            </a:r>
          </a:p>
          <a:p>
            <a:pPr>
              <a:defRPr/>
            </a:pPr>
            <a:r>
              <a:rPr lang="en-US" sz="3200" dirty="0" smtClean="0"/>
              <a:t>Large, simple trials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Trials we won’t cover...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225" y="1328738"/>
            <a:ext cx="6891338" cy="48196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3200" dirty="0" smtClean="0"/>
              <a:t>Phase I (and II) trials</a:t>
            </a:r>
          </a:p>
          <a:p>
            <a:pPr>
              <a:defRPr/>
            </a:pPr>
            <a:r>
              <a:rPr lang="en-US" sz="3200" dirty="0" smtClean="0"/>
              <a:t>Non-randomized</a:t>
            </a:r>
          </a:p>
          <a:p>
            <a:pPr>
              <a:defRPr/>
            </a:pPr>
            <a:r>
              <a:rPr lang="en-US" sz="3200" dirty="0" smtClean="0"/>
              <a:t>Adaptive Designs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RCT designs: </a:t>
            </a:r>
            <a:br>
              <a:rPr lang="en-US" smtClean="0"/>
            </a:br>
            <a:r>
              <a:rPr lang="en-US" smtClean="0"/>
              <a:t>Factorial design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781050"/>
            <a:ext cx="8277225" cy="48196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Test of more than one treatment (vs. placebo)</a:t>
            </a:r>
          </a:p>
          <a:p>
            <a:pPr>
              <a:defRPr/>
            </a:pPr>
            <a:r>
              <a:rPr lang="en-US" sz="2800" dirty="0" smtClean="0"/>
              <a:t>Each drug alone and in combination</a:t>
            </a:r>
          </a:p>
          <a:p>
            <a:pPr>
              <a:defRPr/>
            </a:pPr>
            <a:r>
              <a:rPr lang="en-US" sz="2800" dirty="0" smtClean="0"/>
              <a:t>Allows multiple hypotheses in single trial, efficient</a:t>
            </a:r>
          </a:p>
          <a:p>
            <a:pPr>
              <a:defRPr/>
            </a:pPr>
            <a:r>
              <a:rPr lang="en-US" sz="2800" dirty="0" smtClean="0"/>
              <a:t>Examples</a:t>
            </a:r>
          </a:p>
          <a:p>
            <a:pPr lvl="1">
              <a:defRPr/>
            </a:pPr>
            <a:r>
              <a:rPr lang="en-US" sz="2800" dirty="0" smtClean="0"/>
              <a:t> Vitamin E and Selenium</a:t>
            </a:r>
          </a:p>
          <a:p>
            <a:pPr lvl="1">
              <a:defRPr/>
            </a:pPr>
            <a:r>
              <a:rPr lang="en-US" sz="2800" dirty="0" smtClean="0"/>
              <a:t> Physician’s Health Study (classic)</a:t>
            </a:r>
          </a:p>
          <a:p>
            <a:pPr lvl="2">
              <a:defRPr/>
            </a:pPr>
            <a:r>
              <a:rPr lang="en-US" sz="2800" dirty="0" smtClean="0"/>
              <a:t>Test aspirin ==&gt; MI </a:t>
            </a:r>
          </a:p>
          <a:p>
            <a:pPr lvl="2">
              <a:defRPr/>
            </a:pPr>
            <a:r>
              <a:rPr lang="en-US" sz="2800" dirty="0" smtClean="0"/>
              <a:t>Test beta carotene ==&gt; cancer</a:t>
            </a:r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Physician’s Health II study</a:t>
            </a:r>
            <a:br>
              <a:rPr lang="en-US" smtClean="0"/>
            </a:br>
            <a:r>
              <a:rPr lang="en-US" smtClean="0"/>
              <a:t>(Gaziano) (JAMA, 1/7/09)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0738" y="1581150"/>
            <a:ext cx="5686425" cy="5718175"/>
            <a:chOff x="1880" y="996"/>
            <a:chExt cx="3582" cy="3602"/>
          </a:xfrm>
        </p:grpSpPr>
        <p:sp>
          <p:nvSpPr>
            <p:cNvPr id="434180" name="Rectangle 4"/>
            <p:cNvSpPr>
              <a:spLocks noChangeArrowheads="1"/>
            </p:cNvSpPr>
            <p:nvPr/>
          </p:nvSpPr>
          <p:spPr bwMode="auto">
            <a:xfrm>
              <a:off x="1880" y="996"/>
              <a:ext cx="2293" cy="2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80902" name="Line 5"/>
            <p:cNvSpPr>
              <a:spLocks noChangeShapeType="1"/>
            </p:cNvSpPr>
            <p:nvPr/>
          </p:nvSpPr>
          <p:spPr bwMode="auto">
            <a:xfrm flipH="1">
              <a:off x="2925" y="1024"/>
              <a:ext cx="22" cy="2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Line 6"/>
            <p:cNvSpPr>
              <a:spLocks noChangeShapeType="1"/>
            </p:cNvSpPr>
            <p:nvPr/>
          </p:nvSpPr>
          <p:spPr bwMode="auto">
            <a:xfrm>
              <a:off x="1987" y="1968"/>
              <a:ext cx="2218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3" name="Text Box 7"/>
            <p:cNvSpPr txBox="1">
              <a:spLocks noChangeArrowheads="1"/>
            </p:cNvSpPr>
            <p:nvPr/>
          </p:nvSpPr>
          <p:spPr bwMode="auto">
            <a:xfrm>
              <a:off x="1976" y="1368"/>
              <a:ext cx="8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Placebo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4" name="Rectangle 8"/>
            <p:cNvSpPr>
              <a:spLocks noChangeArrowheads="1"/>
            </p:cNvSpPr>
            <p:nvPr/>
          </p:nvSpPr>
          <p:spPr bwMode="auto">
            <a:xfrm>
              <a:off x="3482" y="2047"/>
              <a:ext cx="10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5" name="Text Box 9"/>
            <p:cNvSpPr txBox="1">
              <a:spLocks noChangeArrowheads="1"/>
            </p:cNvSpPr>
            <p:nvPr/>
          </p:nvSpPr>
          <p:spPr bwMode="auto">
            <a:xfrm>
              <a:off x="2104" y="2148"/>
              <a:ext cx="7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Vit. 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6" name="Text Box 10"/>
            <p:cNvSpPr txBox="1">
              <a:spLocks noChangeArrowheads="1"/>
            </p:cNvSpPr>
            <p:nvPr/>
          </p:nvSpPr>
          <p:spPr bwMode="auto">
            <a:xfrm>
              <a:off x="3021" y="1368"/>
              <a:ext cx="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Vitamin 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7" name="Text Box 11"/>
            <p:cNvSpPr txBox="1">
              <a:spLocks noChangeArrowheads="1"/>
            </p:cNvSpPr>
            <p:nvPr/>
          </p:nvSpPr>
          <p:spPr bwMode="auto">
            <a:xfrm>
              <a:off x="3096" y="2112"/>
              <a:ext cx="1045" cy="7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Vitamin E +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Vitamin C	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8" name="Text Box 12"/>
            <p:cNvSpPr txBox="1">
              <a:spLocks noChangeArrowheads="1"/>
            </p:cNvSpPr>
            <p:nvPr/>
          </p:nvSpPr>
          <p:spPr bwMode="auto">
            <a:xfrm>
              <a:off x="4417" y="1351"/>
              <a:ext cx="1045" cy="10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Vitamin C vs. no Vitamin C </a:t>
              </a: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(Prostate CA)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34189" name="Text Box 13"/>
            <p:cNvSpPr txBox="1">
              <a:spLocks noChangeArrowheads="1"/>
            </p:cNvSpPr>
            <p:nvPr/>
          </p:nvSpPr>
          <p:spPr bwMode="auto">
            <a:xfrm>
              <a:off x="2454" y="3512"/>
              <a:ext cx="1408" cy="10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Vitamin E vs. No Vitamin E </a:t>
              </a: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(Prostate CA)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5705475" y="4549775"/>
            <a:ext cx="3311525" cy="17843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tabLst>
                <a:tab pos="28575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Nerdy read of methods:  </a:t>
            </a:r>
          </a:p>
          <a:p>
            <a:pPr marL="457200" indent="-457200" eaLnBrk="0" hangingPunct="0">
              <a:spcBef>
                <a:spcPct val="50000"/>
              </a:spcBef>
              <a:tabLst>
                <a:tab pos="28575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 x 2 x 2 x 2 factorial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 startAt="3"/>
              <a:tabLst>
                <a:tab pos="28575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 Carotene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 startAt="3"/>
              <a:tabLst>
                <a:tab pos="28575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Multi-vitamin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Factorial design Classic Example: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Physician’s Health Study</a:t>
            </a:r>
            <a:br>
              <a:rPr lang="en-US" sz="2800" dirty="0" smtClean="0"/>
            </a:br>
            <a:r>
              <a:rPr lang="en-US" sz="2800" dirty="0" smtClean="0"/>
              <a:t>( 2 treatments, 2 outcomes)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193925" y="1600200"/>
            <a:ext cx="3640138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3843338" y="1625600"/>
            <a:ext cx="34925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354263" y="3124200"/>
            <a:ext cx="35210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336800" y="2171700"/>
            <a:ext cx="1354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Placebo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4727575" y="3249613"/>
            <a:ext cx="163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540000" y="3409950"/>
            <a:ext cx="1150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3995738" y="2171700"/>
            <a:ext cx="1476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Beta-carotene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4114800" y="3352800"/>
            <a:ext cx="1658938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 plus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Beta-carotene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6597650" y="2867025"/>
            <a:ext cx="16589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 vs. no aspirin (MI)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2319338" y="5499100"/>
            <a:ext cx="33877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 carotene vs. no beta carotene (cancer)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5257800" y="6362700"/>
            <a:ext cx="3419475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NEJM 321; 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3-way Factorial Design of WHI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FFFF"/>
                </a:solidFill>
              </a:rPr>
              <a:t>3 treatments</a:t>
            </a:r>
            <a:r>
              <a:rPr lang="en-US" dirty="0" smtClean="0"/>
              <a:t>, 3 outcomes)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2173288" y="1555750"/>
            <a:ext cx="3640137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4727575" y="3249613"/>
            <a:ext cx="163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7485063" y="3462338"/>
            <a:ext cx="16589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HRT vs. no HRT </a:t>
            </a:r>
            <a:r>
              <a:rPr lang="en-US" sz="2000" dirty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(CHD)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611688" y="6156325"/>
            <a:ext cx="274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Low fat vs. regular diet </a:t>
            </a:r>
            <a:r>
              <a:rPr lang="en-US" sz="2000" dirty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(Breast Cancer)</a:t>
            </a:r>
            <a:endParaRPr lang="en-US" dirty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82951" name="Group 16"/>
          <p:cNvGrpSpPr>
            <a:grpSpLocks/>
          </p:cNvGrpSpPr>
          <p:nvPr/>
        </p:nvGrpSpPr>
        <p:grpSpPr bwMode="auto">
          <a:xfrm>
            <a:off x="3656013" y="2419350"/>
            <a:ext cx="3690937" cy="3740150"/>
            <a:chOff x="1644" y="1092"/>
            <a:chExt cx="2616" cy="2356"/>
          </a:xfrm>
        </p:grpSpPr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44" y="1092"/>
              <a:ext cx="2580" cy="2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82966" name="Line 14"/>
            <p:cNvSpPr>
              <a:spLocks noChangeShapeType="1"/>
            </p:cNvSpPr>
            <p:nvPr/>
          </p:nvSpPr>
          <p:spPr bwMode="auto">
            <a:xfrm flipH="1">
              <a:off x="2820" y="1120"/>
              <a:ext cx="24" cy="2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7" name="Line 15"/>
            <p:cNvSpPr>
              <a:spLocks noChangeShapeType="1"/>
            </p:cNvSpPr>
            <p:nvPr/>
          </p:nvSpPr>
          <p:spPr bwMode="auto">
            <a:xfrm>
              <a:off x="1764" y="2064"/>
              <a:ext cx="2496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2" name="Line 17"/>
          <p:cNvSpPr>
            <a:spLocks noChangeShapeType="1"/>
          </p:cNvSpPr>
          <p:nvPr/>
        </p:nvSpPr>
        <p:spPr bwMode="auto">
          <a:xfrm>
            <a:off x="2193925" y="1582738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8"/>
          <p:cNvSpPr>
            <a:spLocks noChangeShapeType="1"/>
          </p:cNvSpPr>
          <p:nvPr/>
        </p:nvSpPr>
        <p:spPr bwMode="auto">
          <a:xfrm>
            <a:off x="5859463" y="1587500"/>
            <a:ext cx="14779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9"/>
          <p:cNvSpPr>
            <a:spLocks noChangeShapeType="1"/>
          </p:cNvSpPr>
          <p:nvPr/>
        </p:nvSpPr>
        <p:spPr bwMode="auto">
          <a:xfrm>
            <a:off x="5803900" y="5121275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20"/>
          <p:cNvSpPr>
            <a:spLocks noChangeShapeType="1"/>
          </p:cNvSpPr>
          <p:nvPr/>
        </p:nvSpPr>
        <p:spPr bwMode="auto">
          <a:xfrm>
            <a:off x="2171700" y="5194300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21"/>
          <p:cNvSpPr>
            <a:spLocks noChangeShapeType="1"/>
          </p:cNvSpPr>
          <p:nvPr/>
        </p:nvSpPr>
        <p:spPr bwMode="auto">
          <a:xfrm flipH="1">
            <a:off x="6557963" y="2012950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22"/>
          <p:cNvSpPr>
            <a:spLocks noChangeShapeType="1"/>
          </p:cNvSpPr>
          <p:nvPr/>
        </p:nvSpPr>
        <p:spPr bwMode="auto">
          <a:xfrm>
            <a:off x="2146300" y="3394075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23"/>
          <p:cNvSpPr>
            <a:spLocks noChangeShapeType="1"/>
          </p:cNvSpPr>
          <p:nvPr/>
        </p:nvSpPr>
        <p:spPr bwMode="auto">
          <a:xfrm>
            <a:off x="2851150" y="3662363"/>
            <a:ext cx="3611563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24"/>
          <p:cNvSpPr>
            <a:spLocks noChangeShapeType="1"/>
          </p:cNvSpPr>
          <p:nvPr/>
        </p:nvSpPr>
        <p:spPr bwMode="auto">
          <a:xfrm flipH="1">
            <a:off x="2925763" y="2084388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25"/>
          <p:cNvSpPr>
            <a:spLocks noChangeShapeType="1"/>
          </p:cNvSpPr>
          <p:nvPr/>
        </p:nvSpPr>
        <p:spPr bwMode="auto">
          <a:xfrm>
            <a:off x="5738813" y="3411538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26"/>
          <p:cNvSpPr>
            <a:spLocks noChangeShapeType="1"/>
          </p:cNvSpPr>
          <p:nvPr/>
        </p:nvSpPr>
        <p:spPr bwMode="auto">
          <a:xfrm flipH="1">
            <a:off x="4622800" y="2195513"/>
            <a:ext cx="36513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27"/>
          <p:cNvSpPr>
            <a:spLocks noChangeShapeType="1"/>
          </p:cNvSpPr>
          <p:nvPr/>
        </p:nvSpPr>
        <p:spPr bwMode="auto">
          <a:xfrm>
            <a:off x="3200400" y="2030413"/>
            <a:ext cx="361315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28"/>
          <p:cNvSpPr>
            <a:spLocks noChangeShapeType="1"/>
          </p:cNvSpPr>
          <p:nvPr/>
        </p:nvSpPr>
        <p:spPr bwMode="auto">
          <a:xfrm>
            <a:off x="3644900" y="1590675"/>
            <a:ext cx="1681163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1850515">
            <a:off x="1333500" y="5718175"/>
            <a:ext cx="223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Calcium/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Vit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 vs. no calcium/D </a:t>
            </a:r>
            <a:r>
              <a:rPr lang="en-US" sz="2000" dirty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(Fracture)</a:t>
            </a:r>
            <a:endParaRPr lang="en-US" dirty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Factorial design issues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309688"/>
            <a:ext cx="7751763" cy="481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 treatments </a:t>
            </a:r>
            <a:r>
              <a:rPr lang="en-US" u="sng" dirty="0" smtClean="0"/>
              <a:t>interact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Is vitamin C effect on CHD the same in those taking vs. not taking vitamin E?</a:t>
            </a:r>
          </a:p>
          <a:p>
            <a:pPr lvl="2">
              <a:defRPr/>
            </a:pPr>
            <a:r>
              <a:rPr lang="en-US" dirty="0" err="1" smtClean="0"/>
              <a:t>Vit</a:t>
            </a:r>
            <a:r>
              <a:rPr lang="en-US" dirty="0" smtClean="0"/>
              <a:t>  E  40% reduction</a:t>
            </a:r>
          </a:p>
          <a:p>
            <a:pPr lvl="2">
              <a:defRPr/>
            </a:pPr>
            <a:r>
              <a:rPr lang="en-US" dirty="0" err="1" smtClean="0"/>
              <a:t>Vit</a:t>
            </a:r>
            <a:r>
              <a:rPr lang="en-US" dirty="0" smtClean="0"/>
              <a:t>  C   30% reduction</a:t>
            </a:r>
          </a:p>
          <a:p>
            <a:pPr lvl="2">
              <a:defRPr/>
            </a:pPr>
            <a:r>
              <a:rPr lang="en-US" dirty="0" smtClean="0"/>
              <a:t>V E + V C=  70% reduction (additive)</a:t>
            </a:r>
          </a:p>
          <a:p>
            <a:pPr>
              <a:defRPr/>
            </a:pPr>
            <a:r>
              <a:rPr lang="en-US" dirty="0" smtClean="0"/>
              <a:t>Must test for interaction of treatments </a:t>
            </a:r>
          </a:p>
          <a:p>
            <a:pPr lvl="1">
              <a:defRPr/>
            </a:pPr>
            <a:r>
              <a:rPr lang="en-US" dirty="0" smtClean="0"/>
              <a:t>Power to test for interactions is very low</a:t>
            </a:r>
          </a:p>
          <a:p>
            <a:pPr lvl="1">
              <a:defRPr/>
            </a:pPr>
            <a:r>
              <a:rPr lang="en-US" dirty="0" smtClean="0"/>
              <a:t>If present, power is lower: large sample required</a:t>
            </a:r>
          </a:p>
          <a:p>
            <a:pPr>
              <a:defRPr/>
            </a:pPr>
            <a:r>
              <a:rPr lang="en-US" dirty="0" smtClean="0"/>
              <a:t>May require more complicated stopping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Physician’s Heath Study—</a:t>
            </a:r>
            <a:br>
              <a:rPr lang="en-US" smtClean="0"/>
            </a:br>
            <a:r>
              <a:rPr lang="en-US" smtClean="0"/>
              <a:t>Interaction unlikely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184400" y="1581150"/>
            <a:ext cx="3640138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3843338" y="1625600"/>
            <a:ext cx="34925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354263" y="3124200"/>
            <a:ext cx="35210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2336800" y="2171700"/>
            <a:ext cx="1354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Placebo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4727575" y="3249613"/>
            <a:ext cx="163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2540000" y="3409950"/>
            <a:ext cx="1150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3995738" y="2171700"/>
            <a:ext cx="1476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Beta-carotene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4114800" y="3352800"/>
            <a:ext cx="1658938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 plus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Beta-carotene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6502400" y="3219450"/>
            <a:ext cx="16589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Aspirin vs. no aspirin (MI)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2319338" y="5499100"/>
            <a:ext cx="33877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Beta carotene vs. no beta carotene (cancer)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412875"/>
            <a:ext cx="7758113" cy="4857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Basis for grades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homework (25%)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Protocol development and protocol critiquing in sections (50%)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Final exam (25%) (posted to website 3/15, 10 am)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3-way Factorial Design of WHI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FFFF"/>
                </a:solidFill>
              </a:rPr>
              <a:t>3 treatments</a:t>
            </a:r>
            <a:r>
              <a:rPr lang="en-US" dirty="0" smtClean="0"/>
              <a:t>, 3 outcomes)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2173288" y="1555750"/>
            <a:ext cx="3640137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4727575" y="3249613"/>
            <a:ext cx="163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7485063" y="3462338"/>
            <a:ext cx="16589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HRT vs. no HRT </a:t>
            </a:r>
            <a:r>
              <a:rPr lang="en-US" sz="2000" dirty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(CHD)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86022" name="Group 16"/>
          <p:cNvGrpSpPr>
            <a:grpSpLocks/>
          </p:cNvGrpSpPr>
          <p:nvPr/>
        </p:nvGrpSpPr>
        <p:grpSpPr bwMode="auto">
          <a:xfrm>
            <a:off x="3656013" y="2419350"/>
            <a:ext cx="3690937" cy="3740150"/>
            <a:chOff x="1644" y="1092"/>
            <a:chExt cx="2616" cy="2356"/>
          </a:xfrm>
        </p:grpSpPr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44" y="1092"/>
              <a:ext cx="2580" cy="2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86037" name="Line 14"/>
            <p:cNvSpPr>
              <a:spLocks noChangeShapeType="1"/>
            </p:cNvSpPr>
            <p:nvPr/>
          </p:nvSpPr>
          <p:spPr bwMode="auto">
            <a:xfrm flipH="1">
              <a:off x="2820" y="1120"/>
              <a:ext cx="24" cy="2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Line 15"/>
            <p:cNvSpPr>
              <a:spLocks noChangeShapeType="1"/>
            </p:cNvSpPr>
            <p:nvPr/>
          </p:nvSpPr>
          <p:spPr bwMode="auto">
            <a:xfrm>
              <a:off x="1764" y="2064"/>
              <a:ext cx="2496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3" name="Line 17"/>
          <p:cNvSpPr>
            <a:spLocks noChangeShapeType="1"/>
          </p:cNvSpPr>
          <p:nvPr/>
        </p:nvSpPr>
        <p:spPr bwMode="auto">
          <a:xfrm>
            <a:off x="2193925" y="1582738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8"/>
          <p:cNvSpPr>
            <a:spLocks noChangeShapeType="1"/>
          </p:cNvSpPr>
          <p:nvPr/>
        </p:nvSpPr>
        <p:spPr bwMode="auto">
          <a:xfrm>
            <a:off x="5859463" y="1587500"/>
            <a:ext cx="14779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19"/>
          <p:cNvSpPr>
            <a:spLocks noChangeShapeType="1"/>
          </p:cNvSpPr>
          <p:nvPr/>
        </p:nvSpPr>
        <p:spPr bwMode="auto">
          <a:xfrm>
            <a:off x="5803900" y="5121275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20"/>
          <p:cNvSpPr>
            <a:spLocks noChangeShapeType="1"/>
          </p:cNvSpPr>
          <p:nvPr/>
        </p:nvSpPr>
        <p:spPr bwMode="auto">
          <a:xfrm>
            <a:off x="2171700" y="5194300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21"/>
          <p:cNvSpPr>
            <a:spLocks noChangeShapeType="1"/>
          </p:cNvSpPr>
          <p:nvPr/>
        </p:nvSpPr>
        <p:spPr bwMode="auto">
          <a:xfrm flipH="1">
            <a:off x="6557963" y="2012950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146300" y="3394075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2851150" y="3662363"/>
            <a:ext cx="3611563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 flipH="1">
            <a:off x="2925763" y="2084388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5738813" y="3411538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 flipH="1">
            <a:off x="4622800" y="2195513"/>
            <a:ext cx="36513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3200400" y="2030413"/>
            <a:ext cx="361315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28"/>
          <p:cNvSpPr>
            <a:spLocks noChangeShapeType="1"/>
          </p:cNvSpPr>
          <p:nvPr/>
        </p:nvSpPr>
        <p:spPr bwMode="auto">
          <a:xfrm>
            <a:off x="3644900" y="1590675"/>
            <a:ext cx="1681163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1850515">
            <a:off x="1333500" y="5718175"/>
            <a:ext cx="223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Calcium/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Vit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 vs. no calcium/D </a:t>
            </a:r>
            <a:r>
              <a:rPr lang="en-US" sz="2000" dirty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(Fracture)</a:t>
            </a:r>
            <a:endParaRPr lang="en-US" dirty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 WHI Key Fracture Publications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89916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13" y="4943475"/>
            <a:ext cx="9458326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81138" y="4337050"/>
            <a:ext cx="618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Conclusion:  Calcium/D no effect on hip fractures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8038" y="6216650"/>
            <a:ext cx="618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</a:rPr>
              <a:t>Conclusion:  HRT reduces hip fractures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WHI, Interactions for Hip Fracture?</a:t>
            </a:r>
          </a:p>
        </p:txBody>
      </p:sp>
      <p:pic>
        <p:nvPicPr>
          <p:cNvPr id="880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111375"/>
            <a:ext cx="571341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2509838" y="1362075"/>
            <a:ext cx="322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 b="0"/>
              <a:t>Hip Fractures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0450" y="4619625"/>
            <a:ext cx="217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</a:rPr>
              <a:t>No CA, No HRT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9813" y="3636963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accent1"/>
                </a:solidFill>
              </a:rPr>
              <a:t>CA, No HRT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9338" y="2933700"/>
            <a:ext cx="1638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cs typeface="+mn-cs"/>
              </a:rPr>
              <a:t>No CA, HRT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13" y="2278063"/>
            <a:ext cx="1414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cs typeface="+mn-cs"/>
              </a:rPr>
              <a:t>CA, HRT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4813" y="4110038"/>
            <a:ext cx="1895475" cy="384175"/>
          </a:xfrm>
          <a:prstGeom prst="rect">
            <a:avLst/>
          </a:prstGeom>
          <a:noFill/>
          <a:ln w="57150" algn="ctr">
            <a:solidFill>
              <a:srgbClr val="0001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8074" name="TextBox 11"/>
          <p:cNvSpPr txBox="1">
            <a:spLocks noChangeArrowheads="1"/>
          </p:cNvSpPr>
          <p:nvPr/>
        </p:nvSpPr>
        <p:spPr bwMode="auto">
          <a:xfrm>
            <a:off x="6819900" y="6056313"/>
            <a:ext cx="323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/>
              <a:t>Robbins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Factorial design conclusions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309688"/>
            <a:ext cx="9339263" cy="48196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Factorial designs are seductive but complicated 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Must weigh benefits in efficiency against compounded uncertainty and complexity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Will discuss more in later lectures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Cross-over designs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309688"/>
            <a:ext cx="7845425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Both treatments are administered sequentially to all subjects</a:t>
            </a:r>
          </a:p>
          <a:p>
            <a:pPr>
              <a:defRPr/>
            </a:pPr>
            <a:r>
              <a:rPr lang="en-US" sz="2800" dirty="0" smtClean="0"/>
              <a:t>Subject serves as own control, randomize the order</a:t>
            </a:r>
          </a:p>
          <a:p>
            <a:pPr>
              <a:defRPr/>
            </a:pPr>
            <a:r>
              <a:rPr lang="en-US" sz="2800" dirty="0" smtClean="0"/>
              <a:t>Compare treatment period vs. control period</a:t>
            </a:r>
          </a:p>
          <a:p>
            <a:pPr lvl="1">
              <a:defRPr/>
            </a:pPr>
            <a:r>
              <a:rPr lang="en-US" sz="2800" dirty="0" smtClean="0"/>
              <a:t>Increases power by reducing person-to-person variability</a:t>
            </a:r>
          </a:p>
          <a:p>
            <a:pPr>
              <a:defRPr/>
            </a:pPr>
            <a:r>
              <a:rPr lang="en-US" sz="2800" dirty="0" smtClean="0"/>
              <a:t>Example for first discussion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Cross-over designs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309688"/>
            <a:ext cx="7845425" cy="481965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Diuretic vs. beta blocker for blood pressure</a:t>
            </a:r>
          </a:p>
          <a:p>
            <a:pPr lvl="1">
              <a:defRPr/>
            </a:pPr>
            <a:r>
              <a:rPr lang="en-US" sz="3200" smtClean="0"/>
              <a:t> 1/2 get d followed by bb</a:t>
            </a:r>
          </a:p>
          <a:p>
            <a:pPr lvl="1">
              <a:defRPr/>
            </a:pPr>
            <a:r>
              <a:rPr lang="en-US" sz="3200" smtClean="0"/>
              <a:t> 1/2 get bb followed by d</a:t>
            </a:r>
          </a:p>
          <a:p>
            <a:pPr>
              <a:defRPr/>
            </a:pPr>
            <a:r>
              <a:rPr lang="en-US" sz="3200" smtClean="0"/>
              <a:t>Migraine prophylaxis</a:t>
            </a:r>
          </a:p>
          <a:p>
            <a:pPr lvl="1">
              <a:defRPr/>
            </a:pPr>
            <a:r>
              <a:rPr lang="en-US" sz="3200" smtClean="0"/>
              <a:t>Rx x 3 months followed by placebo</a:t>
            </a:r>
          </a:p>
          <a:p>
            <a:pPr lvl="1">
              <a:defRPr/>
            </a:pPr>
            <a:r>
              <a:rPr lang="en-US" sz="3200" smtClean="0"/>
              <a:t>Placebo x 3 months followed by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Cross-over assumptions/limitations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Transient outcomes only</a:t>
            </a:r>
          </a:p>
          <a:p>
            <a:pPr>
              <a:defRPr/>
            </a:pPr>
            <a:r>
              <a:rPr lang="en-US" sz="2800" smtClean="0"/>
              <a:t>No order effects</a:t>
            </a:r>
          </a:p>
          <a:p>
            <a:pPr lvl="1">
              <a:defRPr/>
            </a:pPr>
            <a:r>
              <a:rPr lang="en-US" sz="2800" smtClean="0"/>
              <a:t>No carry-over effects</a:t>
            </a:r>
          </a:p>
          <a:p>
            <a:pPr lvl="1">
              <a:defRPr/>
            </a:pPr>
            <a:r>
              <a:rPr lang="en-US" sz="2800" smtClean="0"/>
              <a:t>Need quick response and quick resolution</a:t>
            </a:r>
          </a:p>
          <a:p>
            <a:pPr>
              <a:defRPr/>
            </a:pPr>
            <a:r>
              <a:rPr lang="en-US" sz="2800" smtClean="0"/>
              <a:t>“Wash out” period helpful</a:t>
            </a:r>
          </a:p>
          <a:p>
            <a:pPr>
              <a:defRPr/>
            </a:pPr>
            <a:r>
              <a:rPr lang="en-US" sz="2800" smtClean="0"/>
              <a:t> More commonly used in phase I/II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Matched Pair Randomization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915988"/>
            <a:ext cx="7805738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One of each pair to each treatment</a:t>
            </a:r>
          </a:p>
          <a:p>
            <a:pPr>
              <a:defRPr/>
            </a:pPr>
            <a:r>
              <a:rPr lang="en-US" sz="2800" dirty="0" smtClean="0"/>
              <a:t>Each subject is their own control</a:t>
            </a:r>
          </a:p>
          <a:p>
            <a:pPr>
              <a:defRPr/>
            </a:pPr>
            <a:r>
              <a:rPr lang="en-US" sz="2800" dirty="0" smtClean="0"/>
              <a:t>Reduces risk of imbalanced randomization</a:t>
            </a:r>
          </a:p>
          <a:p>
            <a:pPr>
              <a:defRPr/>
            </a:pPr>
            <a:r>
              <a:rPr lang="en-US" sz="2800" dirty="0" smtClean="0"/>
              <a:t>Allows smaller sample size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381375"/>
            <a:ext cx="40671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886200"/>
            <a:ext cx="9144000" cy="1676400"/>
            <a:chOff x="0" y="2448"/>
            <a:chExt cx="5760" cy="1056"/>
          </a:xfrm>
        </p:grpSpPr>
        <p:sp>
          <p:nvSpPr>
            <p:cNvPr id="93190" name="Text Box 5"/>
            <p:cNvSpPr txBox="1">
              <a:spLocks noChangeArrowheads="1"/>
            </p:cNvSpPr>
            <p:nvPr/>
          </p:nvSpPr>
          <p:spPr bwMode="auto">
            <a:xfrm>
              <a:off x="4008" y="2484"/>
              <a:ext cx="1752" cy="33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Treatment B</a:t>
              </a:r>
            </a:p>
          </p:txBody>
        </p:sp>
        <p:sp>
          <p:nvSpPr>
            <p:cNvPr id="93191" name="Text Box 6"/>
            <p:cNvSpPr txBox="1">
              <a:spLocks noChangeArrowheads="1"/>
            </p:cNvSpPr>
            <p:nvPr/>
          </p:nvSpPr>
          <p:spPr bwMode="auto">
            <a:xfrm>
              <a:off x="0" y="2448"/>
              <a:ext cx="1752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01"/>
                  </a:solidFill>
                </a:rPr>
                <a:t>Treatment A</a:t>
              </a:r>
            </a:p>
          </p:txBody>
        </p:sp>
        <p:sp>
          <p:nvSpPr>
            <p:cNvPr id="93192" name="Line 7"/>
            <p:cNvSpPr>
              <a:spLocks noChangeShapeType="1"/>
            </p:cNvSpPr>
            <p:nvPr/>
          </p:nvSpPr>
          <p:spPr bwMode="auto">
            <a:xfrm flipH="1">
              <a:off x="3180" y="2796"/>
              <a:ext cx="840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Line 8"/>
            <p:cNvSpPr>
              <a:spLocks noChangeShapeType="1"/>
            </p:cNvSpPr>
            <p:nvPr/>
          </p:nvSpPr>
          <p:spPr bwMode="auto">
            <a:xfrm>
              <a:off x="1440" y="2652"/>
              <a:ext cx="756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2136" y="3072"/>
              <a:ext cx="540" cy="4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2784" y="3096"/>
              <a:ext cx="540" cy="40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Matched Pair Randomization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09688"/>
            <a:ext cx="7994650" cy="48196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smtClean="0"/>
              <a:t>Example: two eyes within an individual (one to each treatment)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smtClean="0"/>
              <a:t>Diabetic Retinopathy study</a:t>
            </a:r>
          </a:p>
          <a:p>
            <a:pPr>
              <a:lnSpc>
                <a:spcPct val="100000"/>
              </a:lnSpc>
              <a:defRPr/>
            </a:pPr>
            <a:r>
              <a:rPr lang="en-US" sz="2800" smtClean="0"/>
              <a:t>Example:  Filter for carotid arteries in patients with atrial fibrillation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smtClean="0"/>
              <a:t>Random side of intervention</a:t>
            </a:r>
          </a:p>
          <a:p>
            <a:pPr>
              <a:lnSpc>
                <a:spcPct val="100000"/>
              </a:lnSpc>
              <a:defRPr/>
            </a:pPr>
            <a:r>
              <a:rPr lang="en-US" sz="2800" smtClean="0"/>
              <a:t>Example:  Quality Improvement in Stroke Prevention (QUISP) trial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smtClean="0"/>
              <a:t>Randomize paired Kaiser facilities</a:t>
            </a:r>
          </a:p>
          <a:p>
            <a:pPr lvl="1">
              <a:lnSpc>
                <a:spcPct val="85000"/>
              </a:lnSpc>
              <a:defRPr/>
            </a:pPr>
            <a:endParaRPr lang="en-US" sz="2800" smtClean="0"/>
          </a:p>
          <a:p>
            <a:pPr lvl="1">
              <a:lnSpc>
                <a:spcPct val="85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Matched Pair Randomization: Issues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09688"/>
            <a:ext cx="7994650" cy="48196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Efficient design in some situations</a:t>
            </a:r>
          </a:p>
          <a:p>
            <a:pPr>
              <a:defRPr/>
            </a:pPr>
            <a:r>
              <a:rPr lang="en-US" sz="2800" smtClean="0"/>
              <a:t>Not necessary when sample size makes balanced randomization likely</a:t>
            </a:r>
          </a:p>
          <a:p>
            <a:pPr lvl="1">
              <a:defRPr/>
            </a:pPr>
            <a:r>
              <a:rPr lang="en-US" sz="2800" smtClean="0"/>
              <a:t>Loss in efficiency</a:t>
            </a:r>
          </a:p>
          <a:p>
            <a:pPr>
              <a:defRPr/>
            </a:pPr>
            <a:r>
              <a:rPr lang="en-US" sz="2800" smtClean="0"/>
              <a:t>May not be feasible</a:t>
            </a:r>
          </a:p>
          <a:p>
            <a:pPr>
              <a:defRPr/>
            </a:pPr>
            <a:r>
              <a:rPr lang="en-US" sz="2800" smtClean="0"/>
              <a:t>Arguments about how to analyze the data</a:t>
            </a:r>
          </a:p>
          <a:p>
            <a:pPr lvl="1">
              <a:defRPr/>
            </a:pPr>
            <a:r>
              <a:rPr lang="en-US" sz="2800" smtClean="0"/>
              <a:t>Maintaining the match vs. breaking it</a:t>
            </a:r>
          </a:p>
          <a:p>
            <a:pPr lvl="1">
              <a:defRPr/>
            </a:pPr>
            <a:endParaRPr lang="en-US" sz="2800" smtClean="0"/>
          </a:p>
          <a:p>
            <a:pPr lvl="1">
              <a:defRPr/>
            </a:pPr>
            <a:endParaRPr lang="en-US" sz="2800" smtClean="0"/>
          </a:p>
          <a:p>
            <a:pPr lvl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Course Content and Overlap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412875"/>
            <a:ext cx="7758113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Some overlap with previous courses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0" dirty="0"/>
              <a:t>	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eg</a:t>
            </a:r>
            <a:r>
              <a:rPr lang="en-US" sz="2000" b="0" i="1" dirty="0" smtClean="0"/>
              <a:t>. DCR and </a:t>
            </a:r>
            <a:r>
              <a:rPr lang="en-US" sz="2000" b="0" i="1" dirty="0" err="1" smtClean="0"/>
              <a:t>Biostat</a:t>
            </a:r>
            <a:endParaRPr lang="en-US" sz="2000" b="0" i="1" dirty="0" smtClean="0"/>
          </a:p>
          <a:p>
            <a:pPr eaLnBrk="1" hangingPunct="1">
              <a:defRPr/>
            </a:pPr>
            <a:r>
              <a:rPr lang="en-US" b="0" dirty="0" smtClean="0"/>
              <a:t>2019: adjustments to maximize uniqueness of the material</a:t>
            </a:r>
          </a:p>
          <a:p>
            <a:pPr eaLnBrk="1" hangingPunct="1">
              <a:defRPr/>
            </a:pPr>
            <a:r>
              <a:rPr lang="en-US" b="0" dirty="0" smtClean="0"/>
              <a:t>Appreciate any feedback on duplication (dblack@psg.ucsf.edu)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or grouped randomization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09688"/>
            <a:ext cx="8020050" cy="48196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Randomize groups to treatments</a:t>
            </a:r>
          </a:p>
          <a:p>
            <a:pPr>
              <a:defRPr/>
            </a:pPr>
            <a:r>
              <a:rPr lang="en-US" sz="2800" smtClean="0"/>
              <a:t>Often useful especially for public health-type interventions</a:t>
            </a:r>
          </a:p>
          <a:p>
            <a:pPr>
              <a:defRPr/>
            </a:pPr>
            <a:r>
              <a:rPr lang="en-US" sz="2800" smtClean="0"/>
              <a:t>May be only way to study a question</a:t>
            </a:r>
          </a:p>
          <a:p>
            <a:pPr lvl="1">
              <a:defRPr/>
            </a:pPr>
            <a:r>
              <a:rPr lang="en-US" sz="2800" smtClean="0"/>
              <a:t>Intervention is at the group level</a:t>
            </a:r>
          </a:p>
          <a:p>
            <a:pPr lvl="1">
              <a:defRPr/>
            </a:pPr>
            <a:r>
              <a:rPr lang="en-US" sz="2800" smtClean="0"/>
              <a:t>Cross-contamination between individuals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or grouped randomization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309688"/>
            <a:ext cx="8120062" cy="4819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Examples of randomized clusters</a:t>
            </a:r>
          </a:p>
          <a:p>
            <a:pPr lvl="1">
              <a:defRPr/>
            </a:pPr>
            <a:r>
              <a:rPr lang="en-US" sz="2800" u="sng" dirty="0" smtClean="0"/>
              <a:t>Cities</a:t>
            </a:r>
            <a:r>
              <a:rPr lang="en-US" sz="2800" dirty="0" smtClean="0"/>
              <a:t> to public health risk factor reduction (5 Cities Project, 1970’s)</a:t>
            </a:r>
          </a:p>
          <a:p>
            <a:pPr lvl="1">
              <a:defRPr/>
            </a:pPr>
            <a:r>
              <a:rPr lang="en-US" sz="2800" u="sng" dirty="0" smtClean="0"/>
              <a:t>Medical practices</a:t>
            </a:r>
            <a:r>
              <a:rPr lang="en-US" sz="2800" dirty="0" smtClean="0"/>
              <a:t> to stop-smoking intervention (randomize med. </a:t>
            </a:r>
            <a:r>
              <a:rPr lang="en-US" sz="2800" dirty="0" err="1" smtClean="0"/>
              <a:t>prac</a:t>
            </a:r>
            <a:r>
              <a:rPr lang="en-US" sz="2800" dirty="0" smtClean="0"/>
              <a:t>.)</a:t>
            </a:r>
          </a:p>
          <a:p>
            <a:pPr lvl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or grouped randomization: </a:t>
            </a:r>
            <a:br>
              <a:rPr lang="en-US" smtClean="0"/>
            </a:br>
            <a:r>
              <a:rPr lang="en-US" smtClean="0"/>
              <a:t>Potential disadvantages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309688"/>
            <a:ext cx="8120062" cy="481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Sample size determination is complex:  true n is between n clusters and n individuals (closer to clusters)</a:t>
            </a:r>
          </a:p>
          <a:p>
            <a:pPr lvl="1">
              <a:defRPr/>
            </a:pPr>
            <a:r>
              <a:rPr lang="en-US" dirty="0" smtClean="0"/>
              <a:t>Tendency to underestimate necessary sample size</a:t>
            </a:r>
          </a:p>
          <a:p>
            <a:pPr lvl="1">
              <a:defRPr/>
            </a:pPr>
            <a:r>
              <a:rPr lang="en-US" dirty="0" smtClean="0"/>
              <a:t>Example in homework 1</a:t>
            </a:r>
          </a:p>
          <a:p>
            <a:pPr>
              <a:defRPr/>
            </a:pPr>
            <a:r>
              <a:rPr lang="en-US" dirty="0" smtClean="0"/>
              <a:t>Analysis complex but do-able</a:t>
            </a:r>
          </a:p>
          <a:p>
            <a:pPr lvl="1">
              <a:defRPr/>
            </a:pPr>
            <a:r>
              <a:rPr lang="en-US" dirty="0" smtClean="0"/>
              <a:t>Must account for clustering</a:t>
            </a:r>
          </a:p>
          <a:p>
            <a:pPr lvl="1">
              <a:defRPr/>
            </a:pPr>
            <a:r>
              <a:rPr lang="en-US" dirty="0" smtClean="0"/>
              <a:t>Mixed models best</a:t>
            </a:r>
          </a:p>
          <a:p>
            <a:pPr>
              <a:defRPr/>
            </a:pPr>
            <a:r>
              <a:rPr lang="en-US" dirty="0" smtClean="0"/>
              <a:t>Very useful, efficient and underused design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RCT designs: </a:t>
            </a:r>
            <a:br>
              <a:rPr lang="en-US" smtClean="0"/>
            </a:br>
            <a:r>
              <a:rPr lang="en-US" smtClean="0"/>
              <a:t>“Large-simple”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57288"/>
            <a:ext cx="7953375" cy="481965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Large simple:  less information on more people</a:t>
            </a:r>
          </a:p>
          <a:p>
            <a:pPr lvl="1">
              <a:defRPr/>
            </a:pPr>
            <a:r>
              <a:rPr lang="en-US" sz="2000" dirty="0" smtClean="0"/>
              <a:t>Balance loss of precision with sample size </a:t>
            </a:r>
          </a:p>
          <a:p>
            <a:pPr lvl="1">
              <a:defRPr/>
            </a:pPr>
            <a:r>
              <a:rPr lang="en-US" sz="2000" dirty="0" smtClean="0"/>
              <a:t>Can use internet/social media for recruitment/follow-up</a:t>
            </a:r>
          </a:p>
          <a:p>
            <a:pPr lvl="1">
              <a:defRPr/>
            </a:pPr>
            <a:r>
              <a:rPr lang="en-US" sz="2000" dirty="0" smtClean="0"/>
              <a:t>Low cost per patient</a:t>
            </a:r>
          </a:p>
          <a:p>
            <a:pPr lvl="1">
              <a:defRPr/>
            </a:pPr>
            <a:r>
              <a:rPr lang="en-US" sz="2000" dirty="0" smtClean="0"/>
              <a:t>Examples:</a:t>
            </a:r>
          </a:p>
          <a:p>
            <a:pPr lvl="2">
              <a:defRPr/>
            </a:pPr>
            <a:r>
              <a:rPr lang="en-US" sz="2000" dirty="0" smtClean="0"/>
              <a:t>COMMIT:  45,852 patients in China, adding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to aspirin in acute MI</a:t>
            </a:r>
          </a:p>
          <a:p>
            <a:pPr lvl="2">
              <a:defRPr/>
            </a:pPr>
            <a:r>
              <a:rPr lang="en-US" sz="2000" dirty="0" smtClean="0"/>
              <a:t>Trials of vitamin D for fractures in UK:  3000 patients recruited by mail/drug by mail/etc.</a:t>
            </a:r>
          </a:p>
          <a:p>
            <a:pPr lvl="2">
              <a:defRPr/>
            </a:pPr>
            <a:r>
              <a:rPr lang="en-US" sz="2000" dirty="0" smtClean="0"/>
              <a:t>VITAL : Internet-based study of Vitamin D </a:t>
            </a:r>
            <a:r>
              <a:rPr lang="en-US" sz="2000" smtClean="0"/>
              <a:t>and Cancer (2017)</a:t>
            </a:r>
            <a:endParaRPr lang="en-US" sz="2000" dirty="0" smtClean="0"/>
          </a:p>
          <a:p>
            <a:pPr lvl="2">
              <a:defRPr/>
            </a:pPr>
            <a:endParaRPr lang="en-US" sz="2000" dirty="0" smtClean="0"/>
          </a:p>
          <a:p>
            <a:pPr lvl="2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309688"/>
            <a:ext cx="8120062" cy="48196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See you next week…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1_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2_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4">
      <a:dk1>
        <a:srgbClr val="5C1F00"/>
      </a:dk1>
      <a:lt1>
        <a:srgbClr val="FFFFFF"/>
      </a:lt1>
      <a:dk2>
        <a:srgbClr val="579090"/>
      </a:dk2>
      <a:lt2>
        <a:srgbClr val="DFD293"/>
      </a:lt2>
      <a:accent1>
        <a:srgbClr val="713E39"/>
      </a:accent1>
      <a:accent2>
        <a:srgbClr val="BE7960"/>
      </a:accent2>
      <a:accent3>
        <a:srgbClr val="B4C6C6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76AEAF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DD3D4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7909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4C6C6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 P:APPLICATIONS:Microsoft Office 98:Templates:Presentation Designs:    cc design</Template>
  <TotalTime>9753</TotalTime>
  <Pages>15</Pages>
  <Words>3493</Words>
  <Application>Microsoft Office PowerPoint</Application>
  <PresentationFormat>On-screen Show (4:3)</PresentationFormat>
  <Paragraphs>733</Paragraphs>
  <Slides>94</Slides>
  <Notes>91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8" baseType="lpstr">
      <vt:lpstr>ＭＳ Ｐゴシック</vt:lpstr>
      <vt:lpstr>Arial</vt:lpstr>
      <vt:lpstr>Arial Narrow</vt:lpstr>
      <vt:lpstr>Helvetica</vt:lpstr>
      <vt:lpstr>Symbol</vt:lpstr>
      <vt:lpstr>Times</vt:lpstr>
      <vt:lpstr>Wingdings</vt:lpstr>
      <vt:lpstr>Zapf Dingbats</vt:lpstr>
      <vt:lpstr>ヒラギノ角ゴ Pro W3</vt:lpstr>
      <vt:lpstr>    cc design</vt:lpstr>
      <vt:lpstr>1_    cc design</vt:lpstr>
      <vt:lpstr>2_    cc design</vt:lpstr>
      <vt:lpstr>Default Design</vt:lpstr>
      <vt:lpstr>Chart</vt:lpstr>
      <vt:lpstr>Welcome!! Clinical Trials Course (EPI 205)</vt:lpstr>
      <vt:lpstr>Welcome!! Clinical Trials Course (EPI 205)</vt:lpstr>
      <vt:lpstr>Course Website </vt:lpstr>
      <vt:lpstr>Expectations – no late assignments Dates in Syllabus</vt:lpstr>
      <vt:lpstr>PowerPoint Presentation</vt:lpstr>
      <vt:lpstr>What’s coming up soon…</vt:lpstr>
      <vt:lpstr>Discussion sections (only 3)</vt:lpstr>
      <vt:lpstr> Grading</vt:lpstr>
      <vt:lpstr> Course Content and Overlap</vt:lpstr>
      <vt:lpstr>Lectures to be videotaped</vt:lpstr>
      <vt:lpstr>TICR Professional Conduct Statement Clarifications for this class</vt:lpstr>
      <vt:lpstr>Lecture 1: Randomized Trials:  Design, Subjects, and Randomization</vt:lpstr>
      <vt:lpstr>What is an RCT? (Randomized Controlled Trial)</vt:lpstr>
      <vt:lpstr>Randomized Trials:  the Evidence in “Evidence-Based”</vt:lpstr>
      <vt:lpstr>Reasons NOT to do RCTs</vt:lpstr>
      <vt:lpstr>Reasons for doing RCTs</vt:lpstr>
      <vt:lpstr>Alternatives to RCTs (30 second Epi. Course)</vt:lpstr>
      <vt:lpstr>Outline for today</vt:lpstr>
      <vt:lpstr>Anatomy of a Prospective Cohort Study</vt:lpstr>
      <vt:lpstr>Overview of Randomized Trial Design</vt:lpstr>
      <vt:lpstr>Example:  Vitamin E, C and Selenium on Prostate Cancer</vt:lpstr>
      <vt:lpstr>Vitamin E, C and Selenium on Prostate Cancer: Basis for Trials </vt:lpstr>
      <vt:lpstr>Example: Vit E, C and Selenium on Prostate Cancer</vt:lpstr>
      <vt:lpstr>SELECT study (Lippman) Results for Prostate Ca (Primary endpoint)</vt:lpstr>
      <vt:lpstr>Once upon a time…..(Estrogen in the 1990’s)</vt:lpstr>
      <vt:lpstr>Context: Should Post-menopausal Women Use Estrogen Replacement Therapy</vt:lpstr>
      <vt:lpstr>ERT  and CHD in Nurses Health Cohort Study (NEJM, 9/12/91)</vt:lpstr>
      <vt:lpstr>ERT: Results from Observational Studies ~ 1996</vt:lpstr>
      <vt:lpstr>PowerPoint Presentation</vt:lpstr>
      <vt:lpstr>Meta-analysis of ERT, Published ~4/10/97</vt:lpstr>
      <vt:lpstr>1997: All ERT data were observational</vt:lpstr>
      <vt:lpstr>RCT to Rescue: Heart and Estrogen-Progestin Replacement Study (HERS)</vt:lpstr>
      <vt:lpstr>HERS TRIAL PROFILE</vt:lpstr>
      <vt:lpstr>CHD EVENTS IN HERS</vt:lpstr>
      <vt:lpstr>HERS: PRIMARY OUTCOMES</vt:lpstr>
      <vt:lpstr>Women’s Health Initiative  HRT study (7/10/02)</vt:lpstr>
      <vt:lpstr>PowerPoint Presentation</vt:lpstr>
      <vt:lpstr>ERT Trials:  Conclusions for RCTs</vt:lpstr>
      <vt:lpstr>RCT’s..not just pills</vt:lpstr>
      <vt:lpstr>What did you eat this morning?</vt:lpstr>
      <vt:lpstr>RCT of 4 Popular Weight Loss Programs</vt:lpstr>
      <vt:lpstr>Diet study: Design</vt:lpstr>
      <vt:lpstr>Diet study: Results Summary</vt:lpstr>
      <vt:lpstr>RCT’s:   Do They Influence Clinical Practice?</vt:lpstr>
      <vt:lpstr>Examples of major  positive breakthroughs from RCTs</vt:lpstr>
      <vt:lpstr>Overview of Randomized Trial Design</vt:lpstr>
      <vt:lpstr>1. Randomization</vt:lpstr>
      <vt:lpstr>Randomization</vt:lpstr>
      <vt:lpstr>Randomization</vt:lpstr>
      <vt:lpstr>Randomization: The Basics</vt:lpstr>
      <vt:lpstr>Randomized Permuted Blocks</vt:lpstr>
      <vt:lpstr>Balancing important covariates</vt:lpstr>
      <vt:lpstr>Randomized Blocks to  Balance Prognostic Variables</vt:lpstr>
      <vt:lpstr>Implementation of randomization</vt:lpstr>
      <vt:lpstr>Randomization:  Summary</vt:lpstr>
      <vt:lpstr>2.  Selection of Patients</vt:lpstr>
      <vt:lpstr>Who to Study:   Trade-offs to Think about for Inclusion/exclusion</vt:lpstr>
      <vt:lpstr>Who to Study (eg. CHD study of statin):   Principles for Inclusion/exclusion</vt:lpstr>
      <vt:lpstr>Design-a-trial:   Inclusion criteria options for statin</vt:lpstr>
      <vt:lpstr>Statin Trial:  How many needed?</vt:lpstr>
      <vt:lpstr>Statin Trial Inclusion Options</vt:lpstr>
      <vt:lpstr>Digression: Study Protocol</vt:lpstr>
      <vt:lpstr>Study Protocol</vt:lpstr>
      <vt:lpstr>Study Protocol (Table of Contents)</vt:lpstr>
      <vt:lpstr>Implementation of Inclusion/exclusion Criteria</vt:lpstr>
      <vt:lpstr>Implementation of Inclusion/exclusion Criteria</vt:lpstr>
      <vt:lpstr>Example:  Protocol PTH and alendronate (PaTH) in combination for the treatment of osteoporosis </vt:lpstr>
      <vt:lpstr>Example:  Protocol PTH and alendronate (PaTH) in combination for the treatment of osteoporosis </vt:lpstr>
      <vt:lpstr>Inclusion, Exclusion: Summary</vt:lpstr>
      <vt:lpstr>3.  Alternative Designs for RCT’s</vt:lpstr>
      <vt:lpstr>3.  Alternative Designs for RCT’s</vt:lpstr>
      <vt:lpstr>Alternative designs for RCT’s: Quick survey</vt:lpstr>
      <vt:lpstr>Trials we won’t cover...</vt:lpstr>
      <vt:lpstr>Alternative RCT designs:  Factorial design</vt:lpstr>
      <vt:lpstr>Physician’s Health II study (Gaziano) (JAMA, 1/7/09)</vt:lpstr>
      <vt:lpstr>Factorial design Classic Example:   Physician’s Health Study ( 2 treatments, 2 outcomes)</vt:lpstr>
      <vt:lpstr>3-way Factorial Design of WHI (3 treatments, 3 outcomes)</vt:lpstr>
      <vt:lpstr>Factorial design issues</vt:lpstr>
      <vt:lpstr>Physician’s Heath Study— Interaction unlikely</vt:lpstr>
      <vt:lpstr>3-way Factorial Design of WHI (3 treatments, 3 outcomes)</vt:lpstr>
      <vt:lpstr>2 WHI Key Fracture Publications</vt:lpstr>
      <vt:lpstr>WHI, Interactions for Hip Fracture?</vt:lpstr>
      <vt:lpstr>Factorial design conclusions</vt:lpstr>
      <vt:lpstr>Cross-over designs</vt:lpstr>
      <vt:lpstr>Cross-over designs</vt:lpstr>
      <vt:lpstr>Cross-over assumptions/limitations</vt:lpstr>
      <vt:lpstr>Matched Pair Randomization</vt:lpstr>
      <vt:lpstr>Matched Pair Randomization</vt:lpstr>
      <vt:lpstr>Matched Pair Randomization: Issues</vt:lpstr>
      <vt:lpstr>Cluster or grouped randomization</vt:lpstr>
      <vt:lpstr>Cluster or grouped randomization</vt:lpstr>
      <vt:lpstr>Cluster or grouped randomization:  Potential disadvantages</vt:lpstr>
      <vt:lpstr>Alternative RCT designs:  “Large-simple”</vt:lpstr>
      <vt:lpstr>PowerPoint Presentation</vt:lpstr>
    </vt:vector>
  </TitlesOfParts>
  <Company>UCSF-PSG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trials</dc:title>
  <dc:creator>dennis b</dc:creator>
  <dc:description>for grady/cummings rct course 1 01</dc:description>
  <cp:lastModifiedBy>Wu, Lucy</cp:lastModifiedBy>
  <cp:revision>211</cp:revision>
  <cp:lastPrinted>2019-01-08T15:27:52Z</cp:lastPrinted>
  <dcterms:created xsi:type="dcterms:W3CDTF">1999-05-03T18:04:00Z</dcterms:created>
  <dcterms:modified xsi:type="dcterms:W3CDTF">2019-01-09T22:11:14Z</dcterms:modified>
</cp:coreProperties>
</file>