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84" r:id="rId4"/>
    <p:sldMasterId id="2147483690" r:id="rId5"/>
    <p:sldMasterId id="2147483696" r:id="rId6"/>
    <p:sldMasterId id="2147483720" r:id="rId7"/>
  </p:sldMasterIdLst>
  <p:notesMasterIdLst>
    <p:notesMasterId r:id="rId36"/>
  </p:notesMasterIdLst>
  <p:sldIdLst>
    <p:sldId id="256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63" r:id="rId16"/>
    <p:sldId id="321" r:id="rId17"/>
    <p:sldId id="322" r:id="rId18"/>
    <p:sldId id="264" r:id="rId19"/>
    <p:sldId id="265" r:id="rId20"/>
    <p:sldId id="278" r:id="rId21"/>
    <p:sldId id="280" r:id="rId22"/>
    <p:sldId id="281" r:id="rId23"/>
    <p:sldId id="282" r:id="rId24"/>
    <p:sldId id="283" r:id="rId25"/>
    <p:sldId id="290" r:id="rId26"/>
    <p:sldId id="311" r:id="rId27"/>
    <p:sldId id="312" r:id="rId28"/>
    <p:sldId id="313" r:id="rId29"/>
    <p:sldId id="314" r:id="rId30"/>
    <p:sldId id="316" r:id="rId31"/>
    <p:sldId id="317" r:id="rId32"/>
    <p:sldId id="318" r:id="rId33"/>
    <p:sldId id="319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801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6052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4074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208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0110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8132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614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84168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9BD4-E075-41D7-8CE0-235F01CF478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4D48-A56D-4DC7-A05F-04EAF8768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801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6052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4074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208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0110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8132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614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4168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6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28" y="274868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29" y="274868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703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3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408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8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9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87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1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47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16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92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1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5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7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75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35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3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81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3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63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23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69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1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1" y="290694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4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2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0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8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6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5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89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47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6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7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5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53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0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3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34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564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4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0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70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9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39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1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16" indent="0">
              <a:buNone/>
              <a:defRPr sz="2000" b="1"/>
            </a:lvl2pPr>
            <a:lvl3pPr marL="896052" indent="0">
              <a:buNone/>
              <a:defRPr sz="1800" b="1"/>
            </a:lvl3pPr>
            <a:lvl4pPr marL="1344074" indent="0">
              <a:buNone/>
              <a:defRPr sz="1600" b="1"/>
            </a:lvl4pPr>
            <a:lvl5pPr marL="1792086" indent="0">
              <a:buNone/>
              <a:defRPr sz="1600" b="1"/>
            </a:lvl5pPr>
            <a:lvl6pPr marL="2240110" indent="0">
              <a:buNone/>
              <a:defRPr sz="1600" b="1"/>
            </a:lvl6pPr>
            <a:lvl7pPr marL="2688132" indent="0">
              <a:buNone/>
              <a:defRPr sz="1600" b="1"/>
            </a:lvl7pPr>
            <a:lvl8pPr marL="3136146" indent="0">
              <a:buNone/>
              <a:defRPr sz="1600" b="1"/>
            </a:lvl8pPr>
            <a:lvl9pPr marL="3584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16" indent="0">
              <a:buNone/>
              <a:defRPr sz="2000" b="1"/>
            </a:lvl2pPr>
            <a:lvl3pPr marL="896052" indent="0">
              <a:buNone/>
              <a:defRPr sz="1800" b="1"/>
            </a:lvl3pPr>
            <a:lvl4pPr marL="1344074" indent="0">
              <a:buNone/>
              <a:defRPr sz="1600" b="1"/>
            </a:lvl4pPr>
            <a:lvl5pPr marL="1792086" indent="0">
              <a:buNone/>
              <a:defRPr sz="1600" b="1"/>
            </a:lvl5pPr>
            <a:lvl6pPr marL="2240110" indent="0">
              <a:buNone/>
              <a:defRPr sz="1600" b="1"/>
            </a:lvl6pPr>
            <a:lvl7pPr marL="2688132" indent="0">
              <a:buNone/>
              <a:defRPr sz="1600" b="1"/>
            </a:lvl7pPr>
            <a:lvl8pPr marL="3136146" indent="0">
              <a:buNone/>
              <a:defRPr sz="1600" b="1"/>
            </a:lvl8pPr>
            <a:lvl9pPr marL="3584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9" y="2730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9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48016" indent="0">
              <a:buNone/>
              <a:defRPr sz="1200"/>
            </a:lvl2pPr>
            <a:lvl3pPr marL="896052" indent="0">
              <a:buNone/>
              <a:defRPr sz="1000"/>
            </a:lvl3pPr>
            <a:lvl4pPr marL="1344074" indent="0">
              <a:buNone/>
              <a:defRPr sz="1000"/>
            </a:lvl4pPr>
            <a:lvl5pPr marL="1792086" indent="0">
              <a:buNone/>
              <a:defRPr sz="1000"/>
            </a:lvl5pPr>
            <a:lvl6pPr marL="2240110" indent="0">
              <a:buNone/>
              <a:defRPr sz="1000"/>
            </a:lvl6pPr>
            <a:lvl7pPr marL="2688132" indent="0">
              <a:buNone/>
              <a:defRPr sz="1000"/>
            </a:lvl7pPr>
            <a:lvl8pPr marL="3136146" indent="0">
              <a:buNone/>
              <a:defRPr sz="1000"/>
            </a:lvl8pPr>
            <a:lvl9pPr marL="35841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8016" indent="0">
              <a:buNone/>
              <a:defRPr sz="2800"/>
            </a:lvl2pPr>
            <a:lvl3pPr marL="896052" indent="0">
              <a:buNone/>
              <a:defRPr sz="2400"/>
            </a:lvl3pPr>
            <a:lvl4pPr marL="1344074" indent="0">
              <a:buNone/>
              <a:defRPr sz="2000"/>
            </a:lvl4pPr>
            <a:lvl5pPr marL="1792086" indent="0">
              <a:buNone/>
              <a:defRPr sz="2000"/>
            </a:lvl5pPr>
            <a:lvl6pPr marL="2240110" indent="0">
              <a:buNone/>
              <a:defRPr sz="2000"/>
            </a:lvl6pPr>
            <a:lvl7pPr marL="2688132" indent="0">
              <a:buNone/>
              <a:defRPr sz="2000"/>
            </a:lvl7pPr>
            <a:lvl8pPr marL="3136146" indent="0">
              <a:buNone/>
              <a:defRPr sz="2000"/>
            </a:lvl8pPr>
            <a:lvl9pPr marL="35841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8016" indent="0">
              <a:buNone/>
              <a:defRPr sz="1200"/>
            </a:lvl2pPr>
            <a:lvl3pPr marL="896052" indent="0">
              <a:buNone/>
              <a:defRPr sz="1000"/>
            </a:lvl3pPr>
            <a:lvl4pPr marL="1344074" indent="0">
              <a:buNone/>
              <a:defRPr sz="1000"/>
            </a:lvl4pPr>
            <a:lvl5pPr marL="1792086" indent="0">
              <a:buNone/>
              <a:defRPr sz="1000"/>
            </a:lvl5pPr>
            <a:lvl6pPr marL="2240110" indent="0">
              <a:buNone/>
              <a:defRPr sz="1000"/>
            </a:lvl6pPr>
            <a:lvl7pPr marL="2688132" indent="0">
              <a:buNone/>
              <a:defRPr sz="1000"/>
            </a:lvl7pPr>
            <a:lvl8pPr marL="3136146" indent="0">
              <a:buNone/>
              <a:defRPr sz="1000"/>
            </a:lvl8pPr>
            <a:lvl9pPr marL="35841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vert="horz" lIns="89600" tIns="44801" rIns="89600" bIns="448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94"/>
            <a:ext cx="8229600" cy="4525963"/>
          </a:xfrm>
          <a:prstGeom prst="rect">
            <a:avLst/>
          </a:prstGeom>
        </p:spPr>
        <p:txBody>
          <a:bodyPr vert="horz" lIns="89600" tIns="44801" rIns="89600" bIns="448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80"/>
            <a:ext cx="2133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6D9A-89A5-464B-AA93-938B1CDA359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61" y="6356580"/>
            <a:ext cx="2895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80"/>
            <a:ext cx="2133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60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05" indent="-336005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44" indent="-280001" algn="l" defTabSz="89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5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7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0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116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136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58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172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1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52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74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8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110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132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14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168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2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773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3" y="1562307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51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 defTabSz="177773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34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 defTabSz="177773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 defTabSz="177773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 defTabSz="177773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88857">
        <a:defRPr>
          <a:latin typeface="+mn-lt"/>
          <a:ea typeface="+mn-ea"/>
          <a:cs typeface="+mn-cs"/>
        </a:defRPr>
      </a:lvl2pPr>
      <a:lvl3pPr marL="1777730">
        <a:defRPr>
          <a:latin typeface="+mn-lt"/>
          <a:ea typeface="+mn-ea"/>
          <a:cs typeface="+mn-cs"/>
        </a:defRPr>
      </a:lvl3pPr>
      <a:lvl4pPr marL="2666605">
        <a:defRPr>
          <a:latin typeface="+mn-lt"/>
          <a:ea typeface="+mn-ea"/>
          <a:cs typeface="+mn-cs"/>
        </a:defRPr>
      </a:lvl4pPr>
      <a:lvl5pPr marL="3555468">
        <a:defRPr>
          <a:latin typeface="+mn-lt"/>
          <a:ea typeface="+mn-ea"/>
          <a:cs typeface="+mn-cs"/>
        </a:defRPr>
      </a:lvl5pPr>
      <a:lvl6pPr marL="4444339">
        <a:defRPr>
          <a:latin typeface="+mn-lt"/>
          <a:ea typeface="+mn-ea"/>
          <a:cs typeface="+mn-cs"/>
        </a:defRPr>
      </a:lvl6pPr>
      <a:lvl7pPr marL="5333206">
        <a:defRPr>
          <a:latin typeface="+mn-lt"/>
          <a:ea typeface="+mn-ea"/>
          <a:cs typeface="+mn-cs"/>
        </a:defRPr>
      </a:lvl7pPr>
      <a:lvl8pPr marL="6222079">
        <a:defRPr>
          <a:latin typeface="+mn-lt"/>
          <a:ea typeface="+mn-ea"/>
          <a:cs typeface="+mn-cs"/>
        </a:defRPr>
      </a:lvl8pPr>
      <a:lvl9pPr marL="71109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8857">
        <a:defRPr>
          <a:latin typeface="+mn-lt"/>
          <a:ea typeface="+mn-ea"/>
          <a:cs typeface="+mn-cs"/>
        </a:defRPr>
      </a:lvl2pPr>
      <a:lvl3pPr marL="1777730">
        <a:defRPr>
          <a:latin typeface="+mn-lt"/>
          <a:ea typeface="+mn-ea"/>
          <a:cs typeface="+mn-cs"/>
        </a:defRPr>
      </a:lvl3pPr>
      <a:lvl4pPr marL="2666605">
        <a:defRPr>
          <a:latin typeface="+mn-lt"/>
          <a:ea typeface="+mn-ea"/>
          <a:cs typeface="+mn-cs"/>
        </a:defRPr>
      </a:lvl4pPr>
      <a:lvl5pPr marL="3555468">
        <a:defRPr>
          <a:latin typeface="+mn-lt"/>
          <a:ea typeface="+mn-ea"/>
          <a:cs typeface="+mn-cs"/>
        </a:defRPr>
      </a:lvl5pPr>
      <a:lvl6pPr marL="4444339">
        <a:defRPr>
          <a:latin typeface="+mn-lt"/>
          <a:ea typeface="+mn-ea"/>
          <a:cs typeface="+mn-cs"/>
        </a:defRPr>
      </a:lvl6pPr>
      <a:lvl7pPr marL="5333206">
        <a:defRPr>
          <a:latin typeface="+mn-lt"/>
          <a:ea typeface="+mn-ea"/>
          <a:cs typeface="+mn-cs"/>
        </a:defRPr>
      </a:lvl7pPr>
      <a:lvl8pPr marL="6222079">
        <a:defRPr>
          <a:latin typeface="+mn-lt"/>
          <a:ea typeface="+mn-ea"/>
          <a:cs typeface="+mn-cs"/>
        </a:defRPr>
      </a:lvl8pPr>
      <a:lvl9pPr marL="711095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0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022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47" y="1562291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35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 defTabSz="17802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18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 defTabSz="17802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 defTabSz="17802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 defTabSz="17802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0100">
        <a:defRPr>
          <a:latin typeface="+mn-lt"/>
          <a:ea typeface="+mn-ea"/>
          <a:cs typeface="+mn-cs"/>
        </a:defRPr>
      </a:lvl2pPr>
      <a:lvl3pPr marL="1780220">
        <a:defRPr>
          <a:latin typeface="+mn-lt"/>
          <a:ea typeface="+mn-ea"/>
          <a:cs typeface="+mn-cs"/>
        </a:defRPr>
      </a:lvl3pPr>
      <a:lvl4pPr marL="2670340">
        <a:defRPr>
          <a:latin typeface="+mn-lt"/>
          <a:ea typeface="+mn-ea"/>
          <a:cs typeface="+mn-cs"/>
        </a:defRPr>
      </a:lvl4pPr>
      <a:lvl5pPr marL="3560444">
        <a:defRPr>
          <a:latin typeface="+mn-lt"/>
          <a:ea typeface="+mn-ea"/>
          <a:cs typeface="+mn-cs"/>
        </a:defRPr>
      </a:lvl5pPr>
      <a:lvl6pPr marL="4450558">
        <a:defRPr>
          <a:latin typeface="+mn-lt"/>
          <a:ea typeface="+mn-ea"/>
          <a:cs typeface="+mn-cs"/>
        </a:defRPr>
      </a:lvl6pPr>
      <a:lvl7pPr marL="5340672">
        <a:defRPr>
          <a:latin typeface="+mn-lt"/>
          <a:ea typeface="+mn-ea"/>
          <a:cs typeface="+mn-cs"/>
        </a:defRPr>
      </a:lvl7pPr>
      <a:lvl8pPr marL="6230788">
        <a:defRPr>
          <a:latin typeface="+mn-lt"/>
          <a:ea typeface="+mn-ea"/>
          <a:cs typeface="+mn-cs"/>
        </a:defRPr>
      </a:lvl8pPr>
      <a:lvl9pPr marL="71209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0100">
        <a:defRPr>
          <a:latin typeface="+mn-lt"/>
          <a:ea typeface="+mn-ea"/>
          <a:cs typeface="+mn-cs"/>
        </a:defRPr>
      </a:lvl2pPr>
      <a:lvl3pPr marL="1780220">
        <a:defRPr>
          <a:latin typeface="+mn-lt"/>
          <a:ea typeface="+mn-ea"/>
          <a:cs typeface="+mn-cs"/>
        </a:defRPr>
      </a:lvl3pPr>
      <a:lvl4pPr marL="2670340">
        <a:defRPr>
          <a:latin typeface="+mn-lt"/>
          <a:ea typeface="+mn-ea"/>
          <a:cs typeface="+mn-cs"/>
        </a:defRPr>
      </a:lvl4pPr>
      <a:lvl5pPr marL="3560444">
        <a:defRPr>
          <a:latin typeface="+mn-lt"/>
          <a:ea typeface="+mn-ea"/>
          <a:cs typeface="+mn-cs"/>
        </a:defRPr>
      </a:lvl5pPr>
      <a:lvl6pPr marL="4450558">
        <a:defRPr>
          <a:latin typeface="+mn-lt"/>
          <a:ea typeface="+mn-ea"/>
          <a:cs typeface="+mn-cs"/>
        </a:defRPr>
      </a:lvl6pPr>
      <a:lvl7pPr marL="5340672">
        <a:defRPr>
          <a:latin typeface="+mn-lt"/>
          <a:ea typeface="+mn-ea"/>
          <a:cs typeface="+mn-cs"/>
        </a:defRPr>
      </a:lvl7pPr>
      <a:lvl8pPr marL="6230788">
        <a:defRPr>
          <a:latin typeface="+mn-lt"/>
          <a:ea typeface="+mn-ea"/>
          <a:cs typeface="+mn-cs"/>
        </a:defRPr>
      </a:lvl8pPr>
      <a:lvl9pPr marL="712090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95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2088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35" y="1562279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23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 defTabSz="1782088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06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 defTabSz="1782088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 defTabSz="178208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 defTabSz="178208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1036">
        <a:defRPr>
          <a:latin typeface="+mn-lt"/>
          <a:ea typeface="+mn-ea"/>
          <a:cs typeface="+mn-cs"/>
        </a:defRPr>
      </a:lvl2pPr>
      <a:lvl3pPr marL="1782088">
        <a:defRPr>
          <a:latin typeface="+mn-lt"/>
          <a:ea typeface="+mn-ea"/>
          <a:cs typeface="+mn-cs"/>
        </a:defRPr>
      </a:lvl3pPr>
      <a:lvl4pPr marL="2673142">
        <a:defRPr>
          <a:latin typeface="+mn-lt"/>
          <a:ea typeface="+mn-ea"/>
          <a:cs typeface="+mn-cs"/>
        </a:defRPr>
      </a:lvl4pPr>
      <a:lvl5pPr marL="3564181">
        <a:defRPr>
          <a:latin typeface="+mn-lt"/>
          <a:ea typeface="+mn-ea"/>
          <a:cs typeface="+mn-cs"/>
        </a:defRPr>
      </a:lvl5pPr>
      <a:lvl6pPr marL="4455231">
        <a:defRPr>
          <a:latin typeface="+mn-lt"/>
          <a:ea typeface="+mn-ea"/>
          <a:cs typeface="+mn-cs"/>
        </a:defRPr>
      </a:lvl6pPr>
      <a:lvl7pPr marL="5346279">
        <a:defRPr>
          <a:latin typeface="+mn-lt"/>
          <a:ea typeface="+mn-ea"/>
          <a:cs typeface="+mn-cs"/>
        </a:defRPr>
      </a:lvl7pPr>
      <a:lvl8pPr marL="6237329">
        <a:defRPr>
          <a:latin typeface="+mn-lt"/>
          <a:ea typeface="+mn-ea"/>
          <a:cs typeface="+mn-cs"/>
        </a:defRPr>
      </a:lvl8pPr>
      <a:lvl9pPr marL="712837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1036">
        <a:defRPr>
          <a:latin typeface="+mn-lt"/>
          <a:ea typeface="+mn-ea"/>
          <a:cs typeface="+mn-cs"/>
        </a:defRPr>
      </a:lvl2pPr>
      <a:lvl3pPr marL="1782088">
        <a:defRPr>
          <a:latin typeface="+mn-lt"/>
          <a:ea typeface="+mn-ea"/>
          <a:cs typeface="+mn-cs"/>
        </a:defRPr>
      </a:lvl3pPr>
      <a:lvl4pPr marL="2673142">
        <a:defRPr>
          <a:latin typeface="+mn-lt"/>
          <a:ea typeface="+mn-ea"/>
          <a:cs typeface="+mn-cs"/>
        </a:defRPr>
      </a:lvl4pPr>
      <a:lvl5pPr marL="3564181">
        <a:defRPr>
          <a:latin typeface="+mn-lt"/>
          <a:ea typeface="+mn-ea"/>
          <a:cs typeface="+mn-cs"/>
        </a:defRPr>
      </a:lvl5pPr>
      <a:lvl6pPr marL="4455231">
        <a:defRPr>
          <a:latin typeface="+mn-lt"/>
          <a:ea typeface="+mn-ea"/>
          <a:cs typeface="+mn-cs"/>
        </a:defRPr>
      </a:lvl6pPr>
      <a:lvl7pPr marL="5346279">
        <a:defRPr>
          <a:latin typeface="+mn-lt"/>
          <a:ea typeface="+mn-ea"/>
          <a:cs typeface="+mn-cs"/>
        </a:defRPr>
      </a:lvl7pPr>
      <a:lvl8pPr marL="6237329">
        <a:defRPr>
          <a:latin typeface="+mn-lt"/>
          <a:ea typeface="+mn-ea"/>
          <a:cs typeface="+mn-cs"/>
        </a:defRPr>
      </a:lvl8pPr>
      <a:lvl9pPr marL="712837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8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23" y="1562268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11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 defTabSz="178395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94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 defTabSz="178395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 defTabSz="178395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 defTabSz="178395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0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6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6451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7" y="1562252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95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 defTabSz="178645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78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 defTabSz="178645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 defTabSz="178645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 defTabSz="178645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3225">
        <a:defRPr>
          <a:latin typeface="+mn-lt"/>
          <a:ea typeface="+mn-ea"/>
          <a:cs typeface="+mn-cs"/>
        </a:defRPr>
      </a:lvl2pPr>
      <a:lvl3pPr marL="1786451">
        <a:defRPr>
          <a:latin typeface="+mn-lt"/>
          <a:ea typeface="+mn-ea"/>
          <a:cs typeface="+mn-cs"/>
        </a:defRPr>
      </a:lvl3pPr>
      <a:lvl4pPr marL="2679692">
        <a:defRPr>
          <a:latin typeface="+mn-lt"/>
          <a:ea typeface="+mn-ea"/>
          <a:cs typeface="+mn-cs"/>
        </a:defRPr>
      </a:lvl4pPr>
      <a:lvl5pPr marL="3572915">
        <a:defRPr>
          <a:latin typeface="+mn-lt"/>
          <a:ea typeface="+mn-ea"/>
          <a:cs typeface="+mn-cs"/>
        </a:defRPr>
      </a:lvl5pPr>
      <a:lvl6pPr marL="4466149">
        <a:defRPr>
          <a:latin typeface="+mn-lt"/>
          <a:ea typeface="+mn-ea"/>
          <a:cs typeface="+mn-cs"/>
        </a:defRPr>
      </a:lvl6pPr>
      <a:lvl7pPr marL="5359378">
        <a:defRPr>
          <a:latin typeface="+mn-lt"/>
          <a:ea typeface="+mn-ea"/>
          <a:cs typeface="+mn-cs"/>
        </a:defRPr>
      </a:lvl7pPr>
      <a:lvl8pPr marL="6252613">
        <a:defRPr>
          <a:latin typeface="+mn-lt"/>
          <a:ea typeface="+mn-ea"/>
          <a:cs typeface="+mn-cs"/>
        </a:defRPr>
      </a:lvl8pPr>
      <a:lvl9pPr marL="71458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3225">
        <a:defRPr>
          <a:latin typeface="+mn-lt"/>
          <a:ea typeface="+mn-ea"/>
          <a:cs typeface="+mn-cs"/>
        </a:defRPr>
      </a:lvl2pPr>
      <a:lvl3pPr marL="1786451">
        <a:defRPr>
          <a:latin typeface="+mn-lt"/>
          <a:ea typeface="+mn-ea"/>
          <a:cs typeface="+mn-cs"/>
        </a:defRPr>
      </a:lvl3pPr>
      <a:lvl4pPr marL="2679692">
        <a:defRPr>
          <a:latin typeface="+mn-lt"/>
          <a:ea typeface="+mn-ea"/>
          <a:cs typeface="+mn-cs"/>
        </a:defRPr>
      </a:lvl4pPr>
      <a:lvl5pPr marL="3572915">
        <a:defRPr>
          <a:latin typeface="+mn-lt"/>
          <a:ea typeface="+mn-ea"/>
          <a:cs typeface="+mn-cs"/>
        </a:defRPr>
      </a:lvl5pPr>
      <a:lvl6pPr marL="4466149">
        <a:defRPr>
          <a:latin typeface="+mn-lt"/>
          <a:ea typeface="+mn-ea"/>
          <a:cs typeface="+mn-cs"/>
        </a:defRPr>
      </a:lvl6pPr>
      <a:lvl7pPr marL="5359378">
        <a:defRPr>
          <a:latin typeface="+mn-lt"/>
          <a:ea typeface="+mn-ea"/>
          <a:cs typeface="+mn-cs"/>
        </a:defRPr>
      </a:lvl7pPr>
      <a:lvl8pPr marL="6252613">
        <a:defRPr>
          <a:latin typeface="+mn-lt"/>
          <a:ea typeface="+mn-ea"/>
          <a:cs typeface="+mn-cs"/>
        </a:defRPr>
      </a:lvl8pPr>
      <a:lvl9pPr marL="7145851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4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622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168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12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95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 defTabSz="179962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 defTabSz="179962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inl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ntnu.no/inla/givemeINLA.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Spatial Regression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7180"/>
            <a:ext cx="2971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http://www.map.ox.ac.uk/</a:t>
            </a:r>
          </a:p>
        </p:txBody>
      </p:sp>
      <p:pic>
        <p:nvPicPr>
          <p:cNvPr id="4" name="Picture 2" descr="K:\PWG\PROJECTS\43_UCSF_changeanalysis\analysis\STCUBErerun\outputs\graphics\Run3_240716_NEWITNs_spatialonly\NEWCUBEPfPR_2015_actual_NEWITNs_spatialonl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61056"/>
            <a:ext cx="4914900" cy="487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79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" y="2389927"/>
            <a:ext cx="4100830" cy="34182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507"/>
            <a:ext cx="3977640" cy="339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02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 smtClean="0"/>
              <a:t>D</a:t>
            </a:r>
            <a:r>
              <a:rPr spc="-69" dirty="0" smtClean="0"/>
              <a:t>istributions</a:t>
            </a:r>
            <a:endParaRPr spc="-69" dirty="0"/>
          </a:p>
        </p:txBody>
      </p:sp>
      <p:sp>
        <p:nvSpPr>
          <p:cNvPr id="6" name="object 6"/>
          <p:cNvSpPr txBox="1"/>
          <p:nvPr/>
        </p:nvSpPr>
        <p:spPr>
          <a:xfrm>
            <a:off x="400194" y="1114461"/>
            <a:ext cx="3515276" cy="1180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69" dirty="0">
                <a:solidFill>
                  <a:srgbClr val="BC1919"/>
                </a:solidFill>
                <a:latin typeface="Arial"/>
                <a:cs typeface="Arial"/>
              </a:rPr>
              <a:t>oisson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BC1919"/>
                </a:solidFill>
                <a:latin typeface="Arial"/>
                <a:cs typeface="Arial"/>
              </a:rPr>
              <a:t>ibution</a:t>
            </a:r>
            <a:endParaRPr sz="1600">
              <a:latin typeface="Arial"/>
              <a:cs typeface="Arial"/>
            </a:endParaRPr>
          </a:p>
          <a:p>
            <a:pPr marL="24719" marR="2004738">
              <a:lnSpc>
                <a:spcPct val="128099"/>
              </a:lnSpc>
            </a:pPr>
            <a:r>
              <a:rPr sz="1600" i="1" spc="50" dirty="0">
                <a:latin typeface="Arial"/>
                <a:cs typeface="Arial"/>
              </a:rPr>
              <a:t>Y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-59" dirty="0">
                <a:latin typeface="Arial"/>
                <a:cs typeface="Arial"/>
              </a:rPr>
              <a:t>oisson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24719">
              <a:spcBef>
                <a:spcPts val="535"/>
              </a:spcBef>
            </a:pPr>
            <a:r>
              <a:rPr sz="1600" spc="-59" dirty="0">
                <a:latin typeface="Arial"/>
                <a:cs typeface="Arial"/>
              </a:rPr>
              <a:t>ex</a:t>
            </a:r>
            <a:r>
              <a:rPr sz="1600" spc="-30" dirty="0">
                <a:latin typeface="Arial"/>
                <a:cs typeface="Arial"/>
              </a:rPr>
              <a:t>p</a:t>
            </a:r>
            <a:r>
              <a:rPr sz="1600" spc="-40" dirty="0">
                <a:latin typeface="Arial"/>
                <a:cs typeface="Arial"/>
              </a:rPr>
              <a:t>ected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9" dirty="0">
                <a:latin typeface="Arial"/>
                <a:cs typeface="Arial"/>
              </a:rPr>
              <a:t>ccurrences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&gt;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94" y="2418138"/>
            <a:ext cx="867798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709" y="2362965"/>
            <a:ext cx="1221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109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8464" y="2318695"/>
            <a:ext cx="4798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486" dirty="0">
                <a:latin typeface="Arial"/>
                <a:cs typeface="Arial"/>
              </a:rPr>
              <a:t>−</a:t>
            </a:r>
            <a:r>
              <a:rPr sz="1000" i="1" spc="357" dirty="0">
                <a:latin typeface="Arial"/>
                <a:cs typeface="Arial"/>
              </a:rPr>
              <a:t>µ</a:t>
            </a:r>
            <a:r>
              <a:rPr i="1" spc="297" baseline="-23148" dirty="0">
                <a:latin typeface="Arial"/>
                <a:cs typeface="Arial"/>
              </a:rPr>
              <a:t>µ</a:t>
            </a:r>
            <a:r>
              <a:rPr sz="1000" i="1" spc="-2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57" y="2544153"/>
            <a:ext cx="537808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903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4931" y="2534554"/>
            <a:ext cx="1914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59" dirty="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424" y="2772915"/>
            <a:ext cx="2207911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69" dirty="0">
                <a:latin typeface="Verdana"/>
                <a:cs typeface="Verdana"/>
              </a:rPr>
              <a:t>µ,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6453" y="1028140"/>
            <a:ext cx="2843960" cy="150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20321">
              <a:lnSpc>
                <a:spcPct val="128099"/>
              </a:lnSpc>
            </a:pP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Binomial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distribution 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 marR="9842">
              <a:lnSpc>
                <a:spcPts val="1883"/>
              </a:lnSpc>
              <a:spcBef>
                <a:spcPts val="613"/>
              </a:spcBef>
            </a:pP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trials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119" dirty="0">
                <a:latin typeface="Meiryo"/>
                <a:cs typeface="Meiryo"/>
              </a:rPr>
              <a:t>{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119" dirty="0">
                <a:latin typeface="Meiryo"/>
                <a:cs typeface="Meiryo"/>
              </a:rPr>
              <a:t>}</a:t>
            </a:r>
            <a:r>
              <a:rPr sz="1600" spc="20" dirty="0">
                <a:latin typeface="Arial"/>
                <a:cs typeface="Arial"/>
              </a:rPr>
              <a:t>, </a:t>
            </a:r>
            <a:r>
              <a:rPr sz="1600" spc="-69" dirty="0">
                <a:latin typeface="Arial"/>
                <a:cs typeface="Arial"/>
              </a:rPr>
              <a:t>p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obabili</a:t>
            </a:r>
            <a:r>
              <a:rPr sz="1600" spc="-40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success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dirty="0">
                <a:latin typeface="Arial"/>
                <a:cs typeface="Arial"/>
              </a:rPr>
              <a:t>[0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dirty="0">
                <a:latin typeface="Arial"/>
                <a:cs typeface="Arial"/>
              </a:rPr>
              <a:t>1]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6684" y="2504486"/>
            <a:ext cx="2318747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368145" algn="l"/>
              </a:tabLst>
            </a:pPr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58" dirty="0">
                <a:latin typeface="Verdana"/>
                <a:cs typeface="Verdana"/>
              </a:rPr>
              <a:t> 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2596" y="2452490"/>
            <a:ext cx="3362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317" dirty="0">
                <a:latin typeface="Arial"/>
                <a:cs typeface="Arial"/>
              </a:rPr>
              <a:t>  </a:t>
            </a:r>
            <a:r>
              <a:rPr sz="1600" spc="-178" dirty="0">
                <a:latin typeface="Arial"/>
                <a:cs typeface="Arial"/>
              </a:rPr>
              <a:t> </a:t>
            </a:r>
            <a:r>
              <a:rPr sz="1600" spc="317" dirty="0"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829" y="2450471"/>
            <a:ext cx="15768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083168" algn="l"/>
              </a:tabLst>
            </a:pPr>
            <a:r>
              <a:rPr i="1" spc="-30" baseline="9259" dirty="0">
                <a:latin typeface="Arial"/>
                <a:cs typeface="Arial"/>
              </a:rPr>
              <a:t>n     </a:t>
            </a:r>
            <a:r>
              <a:rPr i="1" spc="-238" baseline="9259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0540" y="2620877"/>
            <a:ext cx="1246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6453" y="2859240"/>
            <a:ext cx="3100899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5383" y="3085546"/>
            <a:ext cx="3627372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1643" y="3085546"/>
            <a:ext cx="3627372" cy="36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12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41266400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Regression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30" dirty="0"/>
              <a:t>o</a:t>
            </a:r>
            <a:r>
              <a:rPr spc="-129" dirty="0"/>
              <a:t>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529" y="1280941"/>
            <a:ext cx="1536595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Log-line</a:t>
            </a:r>
            <a:r>
              <a:rPr sz="1600" spc="-79" dirty="0">
                <a:solidFill>
                  <a:srgbClr val="BC1919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C1919"/>
                </a:solidFill>
                <a:latin typeface="Arial"/>
                <a:cs typeface="Arial"/>
              </a:rPr>
              <a:t>mo</a:t>
            </a: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817" y="1903900"/>
            <a:ext cx="3587068" cy="16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50" dirty="0">
                <a:latin typeface="Arial"/>
                <a:cs typeface="Arial"/>
              </a:rPr>
              <a:t>o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20" dirty="0">
                <a:latin typeface="Arial"/>
                <a:cs typeface="Arial"/>
              </a:rPr>
              <a:t>log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59" dirty="0">
                <a:latin typeface="Arial"/>
                <a:cs typeface="Arial"/>
              </a:rPr>
              <a:t>mean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increases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 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3837" y="1280941"/>
            <a:ext cx="134515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Logistic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BC1919"/>
                </a:solidFill>
                <a:latin typeface="Arial"/>
                <a:cs typeface="Arial"/>
              </a:rPr>
              <a:t>d</a:t>
            </a:r>
            <a:r>
              <a:rPr sz="1600" spc="-50" dirty="0">
                <a:solidFill>
                  <a:srgbClr val="BC1919"/>
                </a:solidFill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0124" y="1903900"/>
            <a:ext cx="3146241" cy="710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40" dirty="0">
                <a:latin typeface="Arial"/>
                <a:cs typeface="Arial"/>
              </a:rPr>
              <a:t>logit</a:t>
            </a:r>
            <a:r>
              <a:rPr sz="1600" spc="30" dirty="0">
                <a:latin typeface="Arial"/>
                <a:cs typeface="Arial"/>
              </a:rPr>
              <a:t>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80356" y="2763859"/>
            <a:ext cx="2993841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50" dirty="0">
                <a:latin typeface="Arial"/>
                <a:cs typeface="Arial"/>
              </a:rPr>
              <a:t>dds: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g</a:t>
            </a:r>
            <a:r>
              <a:rPr sz="1600" spc="109" dirty="0">
                <a:latin typeface="Arial"/>
                <a:cs typeface="Arial"/>
              </a:rPr>
              <a:t>it(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2400" spc="698" baseline="62500" dirty="0">
                <a:latin typeface="Arial"/>
                <a:cs typeface="Arial"/>
              </a:rPr>
              <a:t>(</a:t>
            </a:r>
            <a:r>
              <a:rPr sz="2400" spc="-311" baseline="62500" dirty="0">
                <a:latin typeface="Arial"/>
                <a:cs typeface="Arial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u="sng" baseline="37037" dirty="0">
                <a:latin typeface="Times New Roman"/>
                <a:cs typeface="Times New Roman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i="1" u="sng" spc="73" baseline="37037" dirty="0">
                <a:latin typeface="Arial"/>
                <a:cs typeface="Arial"/>
              </a:rPr>
              <a:t>π</a:t>
            </a:r>
            <a:r>
              <a:rPr sz="1600" i="1" u="sng" spc="30" baseline="27777" dirty="0">
                <a:latin typeface="Arial"/>
                <a:cs typeface="Arial"/>
              </a:rPr>
              <a:t>i</a:t>
            </a:r>
            <a:r>
              <a:rPr sz="1600" u="sng" spc="-14" baseline="27777" dirty="0">
                <a:latin typeface="Times New Roman"/>
                <a:cs typeface="Times New Roman"/>
              </a:rPr>
              <a:t> </a:t>
            </a:r>
            <a:r>
              <a:rPr sz="1600" u="sng" baseline="27777" dirty="0">
                <a:latin typeface="Times New Roman"/>
                <a:cs typeface="Times New Roman"/>
              </a:rPr>
              <a:t>   </a:t>
            </a:r>
            <a:r>
              <a:rPr sz="1600" u="sng" spc="59" baseline="27777" dirty="0">
                <a:latin typeface="Times New Roman"/>
                <a:cs typeface="Times New Roman"/>
              </a:rPr>
              <a:t> </a:t>
            </a:r>
            <a:r>
              <a:rPr sz="2400" spc="831" baseline="62500" dirty="0">
                <a:latin typeface="Arial"/>
                <a:cs typeface="Arial"/>
              </a:rPr>
              <a:t>\</a:t>
            </a:r>
            <a:endParaRPr sz="2400" baseline="6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4932" y="2992417"/>
            <a:ext cx="4168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-40" dirty="0">
                <a:latin typeface="Arial"/>
                <a:cs typeface="Arial"/>
              </a:rPr>
              <a:t>1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50" dirty="0">
                <a:latin typeface="Arial"/>
                <a:cs typeface="Arial"/>
              </a:rPr>
              <a:t>π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endParaRPr sz="1600" baseline="-1666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80125" y="3420055"/>
            <a:ext cx="2235620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logit</a:t>
            </a:r>
            <a:r>
              <a:rPr i="1" spc="268" baseline="27777" dirty="0">
                <a:latin typeface="Meiryo"/>
                <a:cs typeface="Meiryo"/>
              </a:rPr>
              <a:t>−</a:t>
            </a:r>
            <a:r>
              <a:rPr spc="87" baseline="27777" dirty="0">
                <a:latin typeface="Arial"/>
                <a:cs typeface="Arial"/>
              </a:rPr>
              <a:t>1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6607" y="3396069"/>
            <a:ext cx="8980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9577" y="3585614"/>
            <a:ext cx="1051686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02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4387" y="3576013"/>
            <a:ext cx="11020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119" dirty="0">
                <a:latin typeface="Arial"/>
                <a:cs typeface="Arial"/>
              </a:rPr>
              <a:t>1+</a:t>
            </a:r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0248" y="3954279"/>
            <a:ext cx="379614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i="1" spc="-50" dirty="0">
                <a:latin typeface="Verdana"/>
                <a:cs typeface="Verdana"/>
              </a:rPr>
              <a:t>β</a:t>
            </a:r>
            <a:r>
              <a:rPr sz="1600" i="1" spc="59" dirty="0">
                <a:latin typeface="Verdana"/>
                <a:cs typeface="Verdana"/>
              </a:rPr>
              <a:t>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change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ass</a:t>
            </a:r>
            <a:r>
              <a:rPr sz="1600" spc="-79" dirty="0">
                <a:latin typeface="Arial"/>
                <a:cs typeface="Arial"/>
              </a:rPr>
              <a:t>o</a:t>
            </a:r>
            <a:r>
              <a:rPr sz="1600" spc="-20" dirty="0">
                <a:latin typeface="Arial"/>
                <a:cs typeface="Arial"/>
              </a:rPr>
              <a:t>ciated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with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one-unit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78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80355" y="4883095"/>
            <a:ext cx="2182721" cy="44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  <a:p>
            <a:pPr marL="667432">
              <a:spcBef>
                <a:spcPts val="297"/>
              </a:spcBef>
              <a:tabLst>
                <a:tab pos="996818" algn="l"/>
              </a:tabLst>
            </a:pPr>
            <a:r>
              <a:rPr sz="1000" u="sng" spc="-10" dirty="0">
                <a:latin typeface="Times New Roman"/>
                <a:cs typeface="Times New Roman"/>
              </a:rPr>
              <a:t>    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0127" y="5295476"/>
            <a:ext cx="5881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40" dirty="0">
                <a:latin typeface="Arial"/>
                <a:cs typeface="Arial"/>
              </a:rPr>
              <a:t>OR</a:t>
            </a:r>
            <a:r>
              <a:rPr sz="1600" i="1" spc="149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527" y="5260997"/>
            <a:ext cx="447124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412032" algn="l"/>
              </a:tabLst>
            </a:pPr>
            <a:r>
              <a:rPr sz="1000" u="sng" spc="-20" dirty="0">
                <a:latin typeface="Times New Roman"/>
                <a:cs typeface="Times New Roman"/>
              </a:rPr>
              <a:t> </a:t>
            </a:r>
            <a:r>
              <a:rPr sz="1000" u="sng" spc="-30" dirty="0">
                <a:latin typeface="Arial"/>
                <a:cs typeface="Arial"/>
              </a:rPr>
              <a:t>1</a:t>
            </a:r>
            <a:r>
              <a:rPr sz="1000" i="1" u="sng" spc="486" dirty="0">
                <a:latin typeface="Arial"/>
                <a:cs typeface="Arial"/>
              </a:rPr>
              <a:t>−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8156" y="5229102"/>
            <a:ext cx="3514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i="1" u="sng" spc="-119" baseline="9259" dirty="0">
                <a:latin typeface="Meiryo"/>
                <a:cs typeface="Meiryo"/>
              </a:rPr>
              <a:t>|</a:t>
            </a:r>
            <a:r>
              <a:rPr sz="1000" i="1" u="sng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u="sng" spc="99" dirty="0">
                <a:latin typeface="Arial"/>
                <a:cs typeface="Arial"/>
              </a:rPr>
              <a:t>=1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8174" y="5372067"/>
            <a:ext cx="154919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149" dirty="0">
                <a:latin typeface="Arial"/>
                <a:cs typeface="Arial"/>
              </a:rPr>
              <a:t>π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36653" y="5456939"/>
            <a:ext cx="6927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4" baseline="-16666" dirty="0">
                <a:latin typeface="Arial"/>
                <a:cs typeface="Arial"/>
              </a:rPr>
              <a:t>1</a:t>
            </a:r>
            <a:r>
              <a:rPr sz="1600" i="1" spc="728" baseline="-16666" dirty="0">
                <a:latin typeface="Arial"/>
                <a:cs typeface="Arial"/>
              </a:rPr>
              <a:t>−</a:t>
            </a:r>
            <a:r>
              <a:rPr sz="1600" i="1" spc="222" baseline="-16666" dirty="0">
                <a:latin typeface="Arial"/>
                <a:cs typeface="Arial"/>
              </a:rPr>
              <a:t>π</a:t>
            </a:r>
            <a:r>
              <a:rPr sz="1600" i="1" spc="-14" baseline="-16666" dirty="0">
                <a:latin typeface="Arial"/>
                <a:cs typeface="Arial"/>
              </a:rPr>
              <a:t> </a:t>
            </a:r>
            <a:r>
              <a:rPr i="1" spc="-119" baseline="9259" dirty="0">
                <a:latin typeface="Meiryo"/>
                <a:cs typeface="Meiryo"/>
              </a:rPr>
              <a:t>|</a:t>
            </a:r>
            <a:r>
              <a:rPr sz="1000" i="1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spc="99" dirty="0">
                <a:latin typeface="Arial"/>
                <a:cs typeface="Arial"/>
              </a:rPr>
              <a:t>=0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126" y="5699210"/>
            <a:ext cx="378103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-59" dirty="0">
                <a:latin typeface="Arial"/>
                <a:cs typeface="Arial"/>
              </a:rPr>
              <a:t> 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 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</a:t>
            </a:r>
            <a:r>
              <a:rPr sz="1600" spc="-159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13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69543132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25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31"/>
            <a:r>
              <a:rPr spc="79" dirty="0"/>
              <a:t>M</a:t>
            </a:r>
            <a:r>
              <a:rPr spc="129" dirty="0"/>
              <a:t>o</a:t>
            </a:r>
            <a:r>
              <a:rPr spc="-139" dirty="0"/>
              <a:t>del-based</a:t>
            </a:r>
            <a:r>
              <a:rPr spc="59" dirty="0"/>
              <a:t> </a:t>
            </a:r>
            <a:r>
              <a:rPr spc="-69" dirty="0"/>
              <a:t>geostatistics</a:t>
            </a:r>
          </a:p>
        </p:txBody>
      </p:sp>
      <p:sp>
        <p:nvSpPr>
          <p:cNvPr id="6" name="object 6"/>
          <p:cNvSpPr/>
          <p:nvPr/>
        </p:nvSpPr>
        <p:spPr>
          <a:xfrm>
            <a:off x="-2" y="123731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7" y="122799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5561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139272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429" y="1648031"/>
            <a:ext cx="8058305" cy="438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31" marR="359190" defTabSz="1777419">
              <a:lnSpc>
                <a:spcPct val="102600"/>
              </a:lnSpc>
            </a:pPr>
            <a:r>
              <a:rPr sz="2200" spc="-109" dirty="0">
                <a:solidFill>
                  <a:srgbClr val="BC1919"/>
                </a:solidFill>
                <a:latin typeface="Arial"/>
                <a:cs typeface="Arial"/>
              </a:rPr>
              <a:t>Geostatistics</a:t>
            </a:r>
            <a:r>
              <a:rPr sz="2200" spc="12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statistics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deals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ta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obtained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discrete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mp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6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38" dirty="0">
                <a:solidFill>
                  <a:prstClr val="black"/>
                </a:solidFill>
                <a:latin typeface="Meiryo"/>
                <a:cs typeface="Meiryo"/>
              </a:rPr>
              <a:t>{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-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1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17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⊂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73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200" i="1" spc="-238" dirty="0">
                <a:solidFill>
                  <a:prstClr val="black"/>
                </a:solidFill>
                <a:latin typeface="Meiryo"/>
                <a:cs typeface="Meiryo"/>
              </a:rPr>
              <a:t>}</a:t>
            </a:r>
            <a:endParaRPr sz="2200" dirty="0">
              <a:solidFill>
                <a:prstClr val="black"/>
              </a:solidFill>
              <a:latin typeface="Meiryo"/>
              <a:cs typeface="Meiryo"/>
            </a:endParaRPr>
          </a:p>
          <a:p>
            <a:pPr marL="24731" defTabSz="1777419">
              <a:spcBef>
                <a:spcPts val="2310"/>
              </a:spcBef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consist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measurements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59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31" defTabSz="1777419">
              <a:spcBef>
                <a:spcPts val="69"/>
              </a:spcBef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59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noisy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77419">
              <a:spcBef>
                <a:spcPts val="79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31" marR="9848" defTabSz="1777419">
              <a:lnSpc>
                <a:spcPct val="102699"/>
              </a:lnSpc>
            </a:pPr>
            <a:r>
              <a:rPr sz="2200" spc="-40" dirty="0">
                <a:solidFill>
                  <a:srgbClr val="BC1919"/>
                </a:solidFill>
                <a:latin typeface="Arial"/>
                <a:cs typeface="Arial"/>
              </a:rPr>
              <a:t>M</a:t>
            </a:r>
            <a:r>
              <a:rPr sz="2200" spc="30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srgbClr val="BC1919"/>
                </a:solidFill>
                <a:latin typeface="Arial"/>
                <a:cs typeface="Arial"/>
              </a:rPr>
              <a:t>del-based</a:t>
            </a:r>
            <a:r>
              <a:rPr sz="2200" spc="10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srgbClr val="BC1919"/>
                </a:solidFill>
                <a:latin typeface="Arial"/>
                <a:cs typeface="Arial"/>
              </a:rPr>
              <a:t>geostatistics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general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rinciples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 statistical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delling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geos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tis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6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roblems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77419">
              <a:spcBef>
                <a:spcPts val="81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31" marR="9848" algn="just" defTabSz="1777419">
              <a:lnSpc>
                <a:spcPct val="102600"/>
              </a:lnSpc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oble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explicitly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decl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statistical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d-based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plied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fitted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466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0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3"/>
            <a:r>
              <a:rPr spc="-40" dirty="0"/>
              <a:t>Prediction</a:t>
            </a:r>
            <a:r>
              <a:rPr spc="50" dirty="0"/>
              <a:t> </a:t>
            </a:r>
            <a:r>
              <a:rPr spc="-188" dirty="0"/>
              <a:t>p</a:t>
            </a:r>
            <a:r>
              <a:rPr spc="-119" dirty="0"/>
              <a:t>roblem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7" y="170328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-21022" y="261908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1021" y="277465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04" y="1310442"/>
            <a:ext cx="7875677" cy="5200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3" defTabSz="1779909"/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Survey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1739121" defTabSz="1779909">
              <a:lnSpc>
                <a:spcPct val="125299"/>
              </a:lnSpc>
            </a:pP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individ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villages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defTabSz="1779909">
              <a:spcBef>
                <a:spcPts val="654"/>
              </a:spcBef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Explanat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riables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2774934" defTabSz="1779909">
              <a:lnSpc>
                <a:spcPct val="125299"/>
              </a:lnSpc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environmental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cio-ec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(elevation,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vegetation,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tem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erat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age,...)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Objective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9863" defTabSz="1779909">
              <a:lnSpc>
                <a:spcPct val="125299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Predict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dise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throughout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study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region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Comput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xceedance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robabilities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P(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2200" i="1" spc="-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cutof</a:t>
            </a: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9863" defTabSz="1779909">
              <a:lnSpc>
                <a:spcPct val="102600"/>
              </a:lnSpc>
              <a:spcBef>
                <a:spcPts val="595"/>
              </a:spcBef>
            </a:pP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describing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riabili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onse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ble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26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explan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riables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account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residual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aut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enables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spa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tial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rediction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unsampled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711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9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/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31102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" y="139244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" y="139244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204" y="1341537"/>
            <a:ext cx="8091055" cy="48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 marR="429374" defTabSz="1781776">
              <a:lnSpc>
                <a:spcPct val="102699"/>
              </a:lnSpc>
            </a:pP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ositive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conditional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781776">
              <a:spcBef>
                <a:spcPts val="75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1781776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Binomial(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  <a:p>
            <a:pPr algn="ctr" defTabSz="1781776">
              <a:spcBef>
                <a:spcPts val="2240"/>
              </a:spcBef>
            </a:pP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logit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1348"/>
              </a:spcBef>
            </a:pP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430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14" baseline="-10416" dirty="0">
                <a:solidFill>
                  <a:prstClr val="black"/>
                </a:solidFill>
                <a:latin typeface="Arial"/>
                <a:cs typeface="Arial"/>
              </a:rPr>
              <a:t>ip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intercept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9"/>
              </a:spcBef>
            </a:pP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5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i="1" spc="-238" baseline="27777" dirty="0">
                <a:solidFill>
                  <a:prstClr val="black"/>
                </a:solidFill>
                <a:latin typeface="Meiryo"/>
                <a:cs typeface="Meiryo"/>
              </a:rPr>
              <a:t>t</a:t>
            </a:r>
            <a:r>
              <a:rPr sz="2400" i="1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400" i="1" spc="-400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efficient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Fixed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effe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quantify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ffects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6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zero-mean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9"/>
              </a:spcBef>
            </a:pPr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i="1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-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)]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Verdana"/>
                <a:cs typeface="Verdana"/>
              </a:rPr>
              <a:t>σ</a:t>
            </a:r>
            <a:r>
              <a:rPr sz="2400" spc="-73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48" dirty="0">
                <a:solidFill>
                  <a:prstClr val="black"/>
                </a:solidFill>
                <a:latin typeface="Verdana"/>
                <a:cs typeface="Verdana"/>
              </a:rPr>
              <a:t>ρ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i="1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)],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i="1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22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||</a:t>
            </a:r>
            <a:endParaRPr sz="2200">
              <a:solidFill>
                <a:prstClr val="black"/>
              </a:solidFill>
              <a:latin typeface="Meiryo"/>
              <a:cs typeface="Meiryo"/>
            </a:endParaRPr>
          </a:p>
          <a:p>
            <a:pPr marL="24786" defTabSz="1781776">
              <a:spcBef>
                <a:spcPts val="69"/>
              </a:spcBef>
            </a:pP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unctions: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684" dirty="0">
                <a:solidFill>
                  <a:prstClr val="black"/>
                </a:solidFill>
                <a:latin typeface="Arial"/>
                <a:cs typeface="Arial"/>
              </a:rPr>
              <a:t>´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ern,</a:t>
            </a:r>
            <a:r>
              <a:rPr sz="2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ered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onential,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families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resent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05" y="6032672"/>
            <a:ext cx="421556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 defTabSz="1781776"/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explained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210468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" y="0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12"/>
                </a:lnTo>
                <a:lnTo>
                  <a:pt x="0" y="12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43" y="208474"/>
            <a:ext cx="3114754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C</a:t>
            </a:r>
            <a:r>
              <a:rPr sz="2800" spc="-99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2800" spc="-69" dirty="0">
                <a:solidFill>
                  <a:prstClr val="black"/>
                </a:solidFill>
                <a:latin typeface="Tahoma"/>
                <a:cs typeface="Tahoma"/>
              </a:rPr>
              <a:t>rrelation</a:t>
            </a:r>
            <a:r>
              <a:rPr sz="2800" spc="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79" dirty="0">
                <a:solidFill>
                  <a:prstClr val="black"/>
                </a:solidFill>
                <a:latin typeface="Tahoma"/>
                <a:cs typeface="Tahoma"/>
              </a:rPr>
              <a:t>functions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193" y="832240"/>
            <a:ext cx="1302327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600" spc="79" dirty="0">
                <a:solidFill>
                  <a:srgbClr val="BC1919"/>
                </a:solidFill>
                <a:latin typeface="Arial"/>
                <a:cs typeface="Arial"/>
              </a:rPr>
              <a:t>Ma</a:t>
            </a:r>
            <a:r>
              <a:rPr sz="1600" spc="-20" dirty="0">
                <a:solidFill>
                  <a:srgbClr val="BC1919"/>
                </a:solidFill>
                <a:latin typeface="Arial"/>
                <a:cs typeface="Arial"/>
              </a:rPr>
              <a:t>t</a:t>
            </a:r>
            <a:r>
              <a:rPr sz="1600" spc="-496" dirty="0">
                <a:solidFill>
                  <a:srgbClr val="BC1919"/>
                </a:solidFill>
                <a:latin typeface="Arial"/>
                <a:cs typeface="Arial"/>
              </a:rPr>
              <a:t>´</a:t>
            </a: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ern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5981" y="1306467"/>
            <a:ext cx="26537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1324125" algn="l"/>
              </a:tabLst>
            </a:pPr>
            <a:r>
              <a:rPr i="1" spc="103" baseline="925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pc="414" baseline="9259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u="sng" spc="-14" baseline="92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baseline="92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i="1" spc="476" baseline="44444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103" baseline="444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19" baseline="925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i="1" spc="317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000" i="1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baseline="925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6491" y="1240645"/>
            <a:ext cx="13098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6602" y="1468529"/>
            <a:ext cx="77081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600" i="1" spc="476" baseline="16666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728" baseline="16666" dirty="0">
                <a:solidFill>
                  <a:prstClr val="black"/>
                </a:solidFill>
                <a:latin typeface="Arial"/>
                <a:cs typeface="Arial"/>
              </a:rPr>
              <a:t>−</a:t>
            </a:r>
            <a:r>
              <a:rPr sz="1600" spc="-44" baseline="1666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spc="-268" baseline="16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prstClr val="black"/>
                </a:solidFill>
                <a:latin typeface="Arial"/>
                <a:cs typeface="Arial"/>
              </a:rPr>
              <a:t>Γ(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0724" y="1046191"/>
            <a:ext cx="2720529" cy="1812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193" y="1876889"/>
            <a:ext cx="5025421" cy="325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i="1" spc="149" baseline="925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654" baseline="9259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9" baseline="925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73" baseline="9259" dirty="0">
                <a:solidFill>
                  <a:prstClr val="black"/>
                </a:solidFill>
                <a:latin typeface="Arial"/>
                <a:cs typeface="Arial"/>
              </a:rPr>
              <a:t>scale,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654" baseline="9259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9" baseline="925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19"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rder,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19" baseline="925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i="1" spc="317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000" i="1" spc="-17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44" baseline="925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pc="-30" baseline="925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dified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87" baseline="9259" dirty="0">
                <a:solidFill>
                  <a:prstClr val="black"/>
                </a:solidFill>
                <a:latin typeface="Arial"/>
                <a:cs typeface="Arial"/>
              </a:rPr>
              <a:t>Bessel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4" baseline="9259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4" baseline="9259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19"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30" baseline="9259" dirty="0">
                <a:solidFill>
                  <a:prstClr val="black"/>
                </a:solidFill>
                <a:latin typeface="Arial"/>
                <a:cs typeface="Arial"/>
              </a:rPr>
              <a:t>rder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endParaRPr baseline="9259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317"/>
              </a:spcBef>
            </a:pP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onential: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12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i="1" spc="109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20" dirty="0">
                <a:solidFill>
                  <a:prstClr val="black"/>
                </a:solidFill>
                <a:latin typeface="Arial"/>
                <a:cs typeface="Arial"/>
              </a:rPr>
              <a:t>5)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773"/>
              </a:spcBef>
            </a:pPr>
            <a:r>
              <a:rPr sz="1200" spc="-50" dirty="0">
                <a:solidFill>
                  <a:prstClr val="black"/>
                </a:solidFill>
                <a:latin typeface="Arial"/>
                <a:cs typeface="Arial"/>
              </a:rPr>
              <a:t>Gaussian: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sz="12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600" spc="-268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48" dirty="0">
                <a:solidFill>
                  <a:prstClr val="black"/>
                </a:solidFill>
                <a:latin typeface="Meiryo"/>
                <a:cs typeface="Meiryo"/>
              </a:rPr>
              <a:t>→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248" dirty="0">
                <a:solidFill>
                  <a:prstClr val="black"/>
                </a:solidFill>
                <a:latin typeface="Meiryo"/>
                <a:cs typeface="Meiryo"/>
              </a:rPr>
              <a:t>∞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515"/>
              </a:spcBef>
            </a:pP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88" dirty="0">
                <a:solidFill>
                  <a:prstClr val="black"/>
                </a:solidFill>
                <a:latin typeface="Meiryo"/>
                <a:cs typeface="Meiryo"/>
              </a:rPr>
              <a:t>I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-6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1219"/>
              </a:spcBef>
            </a:pP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99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1600" spc="-50" dirty="0">
                <a:solidFill>
                  <a:srgbClr val="BC1919"/>
                </a:solidFill>
                <a:latin typeface="Arial"/>
                <a:cs typeface="Arial"/>
              </a:rPr>
              <a:t>w</a:t>
            </a:r>
            <a:r>
              <a:rPr sz="1600" spc="-69" dirty="0">
                <a:solidFill>
                  <a:srgbClr val="BC1919"/>
                </a:solidFill>
                <a:latin typeface="Arial"/>
                <a:cs typeface="Arial"/>
              </a:rPr>
              <a:t>ered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59" dirty="0">
                <a:solidFill>
                  <a:srgbClr val="BC1919"/>
                </a:solidFill>
                <a:latin typeface="Arial"/>
                <a:cs typeface="Arial"/>
              </a:rPr>
              <a:t>ex</a:t>
            </a:r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BC1919"/>
                </a:solidFill>
                <a:latin typeface="Arial"/>
                <a:cs typeface="Arial"/>
              </a:rPr>
              <a:t>onential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109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indent="1705609" defTabSz="1783644"/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sz="12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355" baseline="46296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-15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i="1" spc="476" baseline="33333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-268" baseline="333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355" baseline="46296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baseline="46296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113"/>
              </a:spcBef>
            </a:pP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defTabSz="1783644"/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prstClr val="black"/>
                </a:solidFill>
                <a:latin typeface="Arial"/>
                <a:cs typeface="Arial"/>
              </a:rPr>
              <a:t>scale,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sha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marR="9887" defTabSz="1783644">
              <a:lnSpc>
                <a:spcPct val="136200"/>
              </a:lnSpc>
            </a:pPr>
            <a:r>
              <a:rPr sz="1200" spc="4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2,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 </a:t>
            </a:r>
            <a:r>
              <a:rPr sz="1200" spc="4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2,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infinitely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59"/>
              </a:spcBef>
            </a:pP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defTabSz="1783644"/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Spherical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385" y="5310118"/>
            <a:ext cx="53780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0177" y="5325960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0243" y="5325960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9090" y="5180909"/>
            <a:ext cx="3252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2253096" algn="l"/>
              </a:tabLst>
            </a:pPr>
            <a:r>
              <a:rPr spc="922" baseline="46296" dirty="0">
                <a:solidFill>
                  <a:prstClr val="black"/>
                </a:solidFill>
                <a:latin typeface="Arial"/>
                <a:cs typeface="Arial"/>
              </a:rPr>
              <a:t>(  </a:t>
            </a:r>
            <a:r>
              <a:rPr spc="-14" baseline="462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16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4987" y="5308632"/>
            <a:ext cx="908100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801403" algn="l"/>
              </a:tabLst>
            </a:pP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2	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4365" y="5412623"/>
            <a:ext cx="26651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2001657" algn="l"/>
              </a:tabLst>
            </a:pP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	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:  </a:t>
            </a:r>
            <a:r>
              <a:rPr sz="1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194" y="5757974"/>
            <a:ext cx="4799970" cy="69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single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rameter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24810" marR="9887" defTabSz="1783644">
              <a:lnSpc>
                <a:spcPct val="136200"/>
              </a:lnSpc>
            </a:pPr>
            <a:r>
              <a:rPr sz="1200" spc="6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69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finite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range,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i.e.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sufficiently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rge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namely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80724" y="3037402"/>
            <a:ext cx="2720529" cy="3626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73" y="3327851"/>
            <a:ext cx="195189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3" y="5099609"/>
            <a:ext cx="4057737" cy="6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7409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6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2"/>
            <a:r>
              <a:rPr spc="-99" dirty="0"/>
              <a:t>Example:</a:t>
            </a:r>
            <a:r>
              <a:rPr spc="367" dirty="0"/>
              <a:t> </a:t>
            </a:r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39216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80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664" y="1517969"/>
            <a:ext cx="8397114" cy="4542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2" marR="9903" defTabSz="1786138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Conditiona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ositive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distribution,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3161" marR="2236405" algn="ctr" defTabSz="1786138">
              <a:lnSpc>
                <a:spcPct val="185700"/>
              </a:lnSpc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Binomial(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))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logit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6138"/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5622" defTabSz="1786138">
              <a:spcBef>
                <a:spcPts val="1893"/>
              </a:spcBef>
            </a:pP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430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14" baseline="-10416" dirty="0">
                <a:solidFill>
                  <a:prstClr val="black"/>
                </a:solidFill>
                <a:latin typeface="Arial"/>
                <a:cs typeface="Arial"/>
              </a:rPr>
              <a:t>ip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intercept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i="1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622" defTabSz="1786138">
              <a:spcBef>
                <a:spcPts val="654"/>
              </a:spcBef>
            </a:pP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5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i="1" spc="-238" baseline="27777" dirty="0">
                <a:solidFill>
                  <a:prstClr val="black"/>
                </a:solidFill>
                <a:latin typeface="Meiryo"/>
                <a:cs typeface="Meiryo"/>
              </a:rPr>
              <a:t>t</a:t>
            </a:r>
            <a:r>
              <a:rPr sz="2400" i="1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400" i="1" spc="-400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efficient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</a:p>
          <a:p>
            <a:pPr marL="565622" defTabSz="1786138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structur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622" defTabSz="1786138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zero-mean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 smtClean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 smtClean="0">
                <a:solidFill>
                  <a:prstClr val="black"/>
                </a:solidFill>
                <a:latin typeface="Arial"/>
                <a:cs typeface="Arial"/>
              </a:rPr>
              <a:t>riance</a:t>
            </a:r>
            <a:r>
              <a:rPr sz="2200" spc="10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826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-99" dirty="0"/>
              <a:t>Example:</a:t>
            </a:r>
            <a:r>
              <a:rPr spc="367" dirty="0"/>
              <a:t> </a:t>
            </a:r>
            <a:r>
              <a:rPr spc="-40" dirty="0"/>
              <a:t>The</a:t>
            </a:r>
            <a:r>
              <a:rPr spc="59" dirty="0"/>
              <a:t> </a:t>
            </a:r>
            <a:r>
              <a:rPr spc="-40" dirty="0"/>
              <a:t>Beta-Binomial</a:t>
            </a:r>
            <a:r>
              <a:rPr spc="40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204" y="1428784"/>
            <a:ext cx="6650182" cy="4791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successes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inde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endent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trials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80143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sz="2200" i="1" spc="-2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3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2240"/>
              </a:spcBef>
            </a:pP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estimate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6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endParaRPr sz="22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Pri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ist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515674" indent="2935132" defTabSz="1799307">
              <a:lnSpc>
                <a:spcPct val="185700"/>
              </a:lnSpc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2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30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69365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4" dirty="0">
                <a:solidFill>
                  <a:prstClr val="black"/>
                </a:solidFill>
                <a:latin typeface="Meiryo"/>
                <a:cs typeface="Meiryo"/>
              </a:rPr>
              <a:t>∝</a:t>
            </a:r>
            <a:r>
              <a:rPr sz="2200" i="1" dirty="0">
                <a:solidFill>
                  <a:prstClr val="black"/>
                </a:solidFill>
                <a:latin typeface="Meiryo"/>
                <a:cs typeface="Meiryo"/>
              </a:rPr>
              <a:t>  </a:t>
            </a:r>
            <a:r>
              <a:rPr sz="2200" i="1" spc="-24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77721" defTabSz="1799307">
              <a:spcBef>
                <a:spcPts val="654"/>
              </a:spcBef>
            </a:pP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×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2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30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77721" defTabSz="1799307">
              <a:spcBef>
                <a:spcPts val="654"/>
              </a:spcBef>
            </a:pP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2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665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Fairly recent </a:t>
            </a:r>
            <a:r>
              <a:rPr lang="en-US" dirty="0" smtClean="0"/>
              <a:t>alternative to MCMC proposed for certain Bayesian models</a:t>
            </a:r>
          </a:p>
          <a:p>
            <a:r>
              <a:rPr lang="en-US" dirty="0" smtClean="0"/>
              <a:t>Integrated Nested Laplace Approximation (INLA)</a:t>
            </a:r>
          </a:p>
          <a:p>
            <a:r>
              <a:rPr lang="en-US" dirty="0" smtClean="0"/>
              <a:t>Uses an approximation to the posterior distribution</a:t>
            </a:r>
          </a:p>
          <a:p>
            <a:r>
              <a:rPr lang="en-US" dirty="0" smtClean="0"/>
              <a:t>Computationally far quicker than MCMC!</a:t>
            </a:r>
          </a:p>
          <a:p>
            <a:r>
              <a:rPr lang="en-US" dirty="0" smtClean="0"/>
              <a:t>Useful for simpler models and large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3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WinBUGS</a:t>
            </a:r>
            <a:r>
              <a:rPr lang="en-US" dirty="0" smtClean="0"/>
              <a:t> modeling of point prevalence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modeled as binomial or </a:t>
            </a:r>
            <a:r>
              <a:rPr lang="en-US" dirty="0" err="1" smtClean="0"/>
              <a:t>bernoulli</a:t>
            </a:r>
            <a:endParaRPr lang="en-US" dirty="0" smtClean="0"/>
          </a:p>
          <a:p>
            <a:r>
              <a:rPr lang="en-US" dirty="0"/>
              <a:t>positives[</a:t>
            </a:r>
            <a:r>
              <a:rPr lang="en-US" dirty="0" err="1"/>
              <a:t>i</a:t>
            </a:r>
            <a:r>
              <a:rPr lang="en-US" dirty="0"/>
              <a:t>]~</a:t>
            </a:r>
            <a:r>
              <a:rPr lang="en-US" dirty="0" err="1"/>
              <a:t>dbin</a:t>
            </a:r>
            <a:r>
              <a:rPr lang="en-US" dirty="0"/>
              <a:t>(p[</a:t>
            </a:r>
            <a:r>
              <a:rPr lang="en-US" dirty="0" err="1"/>
              <a:t>i</a:t>
            </a:r>
            <a:r>
              <a:rPr lang="en-US" dirty="0"/>
              <a:t>], examined[</a:t>
            </a:r>
            <a:r>
              <a:rPr lang="en-US" dirty="0" err="1"/>
              <a:t>i</a:t>
            </a:r>
            <a:r>
              <a:rPr lang="en-US" dirty="0" smtClean="0"/>
              <a:t>])</a:t>
            </a:r>
          </a:p>
          <a:p>
            <a:r>
              <a:rPr lang="en-US" dirty="0"/>
              <a:t>p</a:t>
            </a:r>
            <a:r>
              <a:rPr lang="en-US" dirty="0" smtClean="0"/>
              <a:t>ositive[</a:t>
            </a:r>
            <a:r>
              <a:rPr lang="en-US" dirty="0" err="1" smtClean="0"/>
              <a:t>i</a:t>
            </a:r>
            <a:r>
              <a:rPr lang="en-US" dirty="0" smtClean="0"/>
              <a:t>]~</a:t>
            </a:r>
            <a:r>
              <a:rPr lang="en-US" dirty="0" err="1" smtClean="0"/>
              <a:t>dbern</a:t>
            </a:r>
            <a:r>
              <a:rPr lang="en-US" dirty="0" smtClean="0"/>
              <a:t>(p[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r>
              <a:rPr lang="en-US" dirty="0" err="1" smtClean="0"/>
              <a:t>logit</a:t>
            </a:r>
            <a:r>
              <a:rPr lang="en-US" dirty="0" smtClean="0"/>
              <a:t>(p[</a:t>
            </a:r>
            <a:r>
              <a:rPr lang="en-US" dirty="0" err="1" smtClean="0"/>
              <a:t>i</a:t>
            </a:r>
            <a:r>
              <a:rPr lang="en-US" dirty="0" smtClean="0"/>
              <a:t>])&lt;-alpha + beta +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WinBUGs</a:t>
            </a:r>
            <a:r>
              <a:rPr lang="en-US" dirty="0" smtClean="0"/>
              <a:t> modeling of point prevalence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Uses </a:t>
            </a:r>
            <a:r>
              <a:rPr lang="en-US" sz="2000" i="1" dirty="0" err="1" smtClean="0"/>
              <a:t>spatial.exp</a:t>
            </a:r>
            <a:r>
              <a:rPr lang="en-US" sz="2000" dirty="0" smtClean="0"/>
              <a:t> argument to model spatial random effects</a:t>
            </a:r>
          </a:p>
          <a:p>
            <a:r>
              <a:rPr lang="en-US" sz="2000" dirty="0"/>
              <a:t>#spatial effects</a:t>
            </a:r>
          </a:p>
          <a:p>
            <a:r>
              <a:rPr lang="en-US" sz="2000" dirty="0"/>
              <a:t>w[1:N]~</a:t>
            </a:r>
            <a:r>
              <a:rPr lang="en-US" sz="2000" dirty="0" err="1"/>
              <a:t>spatial.exp</a:t>
            </a:r>
            <a:r>
              <a:rPr lang="en-US" sz="2000" dirty="0"/>
              <a:t>(mu1[],longitude[],latitude[],tau.sp,phi,1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Need latitude and longitude at each survey location</a:t>
            </a:r>
          </a:p>
          <a:p>
            <a:r>
              <a:rPr lang="en-US" sz="2000" dirty="0" err="1" smtClean="0"/>
              <a:t>tau.sp</a:t>
            </a:r>
            <a:r>
              <a:rPr lang="en-US" sz="2000" dirty="0" smtClean="0"/>
              <a:t> is spatial ‘precision’ (inverse of variance)</a:t>
            </a:r>
          </a:p>
          <a:p>
            <a:r>
              <a:rPr lang="en-US" sz="2000" dirty="0" smtClean="0"/>
              <a:t>phi is modeled estimate of spatial decay</a:t>
            </a:r>
          </a:p>
          <a:p>
            <a:r>
              <a:rPr lang="en-US" sz="2000" dirty="0" smtClean="0"/>
              <a:t>“range” of spatial decay is roughly 3/phi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21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absolute error (MAE)</a:t>
            </a:r>
          </a:p>
          <a:p>
            <a:pPr lvl="1"/>
            <a:r>
              <a:rPr lang="en-US" dirty="0" smtClean="0"/>
              <a:t>Mean of (predicted-actual)</a:t>
            </a:r>
          </a:p>
          <a:p>
            <a:r>
              <a:rPr lang="en-US" dirty="0" smtClean="0"/>
              <a:t>Mean percentage error (MPE)</a:t>
            </a:r>
          </a:p>
          <a:p>
            <a:pPr lvl="1"/>
            <a:r>
              <a:rPr lang="en-US" dirty="0" smtClean="0"/>
              <a:t>Mean of (predicted-actual/actual)</a:t>
            </a:r>
          </a:p>
          <a:p>
            <a:r>
              <a:rPr lang="en-US" dirty="0" smtClean="0"/>
              <a:t>Mean absolute percentage error (MAPE)</a:t>
            </a:r>
          </a:p>
          <a:p>
            <a:pPr lvl="1"/>
            <a:r>
              <a:rPr lang="en-US" dirty="0" smtClean="0"/>
              <a:t>Mean of (abs(predicted-actual)/actual))</a:t>
            </a:r>
          </a:p>
          <a:p>
            <a:r>
              <a:rPr lang="en-US" dirty="0" smtClean="0"/>
              <a:t>Root mean square error (RMSE)</a:t>
            </a:r>
          </a:p>
          <a:p>
            <a:pPr lvl="1"/>
            <a:r>
              <a:rPr lang="en-US" dirty="0" smtClean="0"/>
              <a:t>Square root of mean of squared (predicted-actual)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8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824" y="1562086"/>
            <a:ext cx="8636519" cy="1354217"/>
          </a:xfrm>
        </p:spPr>
        <p:txBody>
          <a:bodyPr/>
          <a:lstStyle/>
          <a:p>
            <a:r>
              <a:rPr lang="en-US" dirty="0" smtClean="0"/>
              <a:t>Malaria prevalence data from </a:t>
            </a:r>
            <a:r>
              <a:rPr lang="en-US" dirty="0" smtClean="0"/>
              <a:t>Burkina Faso</a:t>
            </a:r>
            <a:endParaRPr lang="en-US" dirty="0" smtClean="0"/>
          </a:p>
          <a:p>
            <a:r>
              <a:rPr lang="en-US" dirty="0" smtClean="0"/>
              <a:t>109 </a:t>
            </a:r>
            <a:r>
              <a:rPr lang="en-US" dirty="0" smtClean="0"/>
              <a:t>villages sampled</a:t>
            </a:r>
          </a:p>
          <a:p>
            <a:r>
              <a:rPr lang="en-US" dirty="0" smtClean="0"/>
              <a:t>Altitude, </a:t>
            </a:r>
            <a:r>
              <a:rPr lang="en-US" dirty="0" smtClean="0"/>
              <a:t>rainfall, temperature, normalized difference </a:t>
            </a:r>
            <a:r>
              <a:rPr lang="en-US" dirty="0" smtClean="0"/>
              <a:t>vegetation index </a:t>
            </a:r>
            <a:r>
              <a:rPr lang="en-US" dirty="0" smtClean="0"/>
              <a:t>(</a:t>
            </a:r>
            <a:r>
              <a:rPr lang="en-US" dirty="0" smtClean="0"/>
              <a:t>NDVI</a:t>
            </a:r>
            <a:r>
              <a:rPr lang="en-US" dirty="0" smtClean="0"/>
              <a:t>) </a:t>
            </a:r>
            <a:r>
              <a:rPr lang="en-US" dirty="0" smtClean="0"/>
              <a:t>potential predictors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09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026" y="485940"/>
            <a:ext cx="40870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800" spc="79" dirty="0">
                <a:latin typeface="Tahoma"/>
                <a:cs typeface="Tahoma"/>
              </a:rPr>
              <a:t>M</a:t>
            </a:r>
            <a:r>
              <a:rPr sz="2800" spc="129" dirty="0">
                <a:latin typeface="Tahoma"/>
                <a:cs typeface="Tahoma"/>
              </a:rPr>
              <a:t>o</a:t>
            </a:r>
            <a:r>
              <a:rPr sz="2800" spc="-109" dirty="0">
                <a:latin typeface="Tahoma"/>
                <a:cs typeface="Tahoma"/>
              </a:rPr>
              <a:t>del</a:t>
            </a:r>
            <a:r>
              <a:rPr sz="2800" spc="59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fitting</a:t>
            </a:r>
            <a:r>
              <a:rPr sz="2800" spc="59" dirty="0">
                <a:latin typeface="Tahoma"/>
                <a:cs typeface="Tahoma"/>
              </a:rPr>
              <a:t> </a:t>
            </a:r>
            <a:r>
              <a:rPr sz="2800" spc="-119" dirty="0">
                <a:latin typeface="Tahoma"/>
                <a:cs typeface="Tahoma"/>
              </a:rPr>
              <a:t>using</a:t>
            </a:r>
            <a:r>
              <a:rPr sz="2800" spc="99" dirty="0">
                <a:latin typeface="Tahoma"/>
                <a:cs typeface="Tahoma"/>
              </a:rPr>
              <a:t> </a:t>
            </a:r>
            <a:r>
              <a:rPr sz="2800" spc="69" dirty="0">
                <a:latin typeface="MS Gothic"/>
                <a:cs typeface="MS Gothic"/>
              </a:rPr>
              <a:t>R-INLA</a:t>
            </a:r>
            <a:endParaRPr sz="2800">
              <a:latin typeface="MS Gothic"/>
              <a:cs typeface="MS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66" y="1174788"/>
            <a:ext cx="5779234" cy="404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buClr>
                <a:srgbClr val="3333B2"/>
              </a:buClr>
              <a:tabLst>
                <a:tab pos="358801" algn="l"/>
              </a:tabLst>
            </a:pPr>
            <a:r>
              <a:rPr lang="en-US" sz="2000" spc="-50" dirty="0" smtClean="0">
                <a:latin typeface="Arial"/>
                <a:cs typeface="Arial"/>
              </a:rPr>
              <a:t>	</a:t>
            </a:r>
            <a:r>
              <a:rPr sz="2000" spc="-50" dirty="0" smtClean="0">
                <a:latin typeface="Arial"/>
                <a:cs typeface="Arial"/>
              </a:rPr>
              <a:t>T</a:t>
            </a:r>
            <a:r>
              <a:rPr sz="2000" spc="-59" dirty="0" smtClean="0">
                <a:latin typeface="Arial"/>
                <a:cs typeface="Arial"/>
              </a:rPr>
              <a:t>riangulation</a:t>
            </a:r>
            <a:r>
              <a:rPr sz="2000" spc="89" dirty="0" smtClean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89" dirty="0">
                <a:latin typeface="Arial"/>
                <a:cs typeface="Arial"/>
              </a:rPr>
              <a:t> </a:t>
            </a:r>
            <a:r>
              <a:rPr sz="2000" spc="-99" dirty="0">
                <a:latin typeface="Arial"/>
                <a:cs typeface="Arial"/>
              </a:rPr>
              <a:t>do</a:t>
            </a:r>
            <a:r>
              <a:rPr sz="2000" spc="89" dirty="0">
                <a:latin typeface="Arial"/>
                <a:cs typeface="Arial"/>
              </a:rPr>
              <a:t> </a:t>
            </a:r>
            <a:r>
              <a:rPr sz="2000" spc="-59" dirty="0">
                <a:latin typeface="Arial"/>
                <a:cs typeface="Arial"/>
              </a:rPr>
              <a:t>the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79" dirty="0">
                <a:latin typeface="Arial"/>
                <a:cs typeface="Arial"/>
              </a:rPr>
              <a:t>ran</a:t>
            </a:r>
            <a:r>
              <a:rPr sz="2000" spc="-99" dirty="0">
                <a:latin typeface="Arial"/>
                <a:cs typeface="Arial"/>
              </a:rPr>
              <a:t>d</a:t>
            </a:r>
            <a:r>
              <a:rPr sz="2000" spc="-119" dirty="0">
                <a:latin typeface="Arial"/>
                <a:cs typeface="Arial"/>
              </a:rPr>
              <a:t>om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field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59" dirty="0" smtClean="0">
                <a:latin typeface="Arial"/>
                <a:cs typeface="Arial"/>
              </a:rPr>
              <a:t>discretization</a:t>
            </a:r>
            <a:r>
              <a:rPr lang="en-US" sz="2000" spc="-59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357542">
              <a:spcBef>
                <a:spcPts val="1765"/>
              </a:spcBef>
            </a:pPr>
            <a:r>
              <a:rPr lang="en-US" sz="1600" spc="79" dirty="0">
                <a:latin typeface="Arial"/>
                <a:cs typeface="Arial"/>
              </a:rPr>
              <a:t>bound2 &lt;- </a:t>
            </a:r>
            <a:r>
              <a:rPr lang="en-US" sz="1600" spc="79" dirty="0" err="1">
                <a:latin typeface="Arial"/>
                <a:cs typeface="Arial"/>
              </a:rPr>
              <a:t>inla.nonconvex.hull</a:t>
            </a:r>
            <a:r>
              <a:rPr lang="en-US" sz="1600" spc="79" dirty="0">
                <a:latin typeface="Arial"/>
                <a:cs typeface="Arial"/>
              </a:rPr>
              <a:t>(</a:t>
            </a:r>
            <a:r>
              <a:rPr lang="en-US" sz="1600" spc="79" dirty="0" err="1">
                <a:latin typeface="Arial"/>
                <a:cs typeface="Arial"/>
              </a:rPr>
              <a:t>as.matrix</a:t>
            </a:r>
            <a:r>
              <a:rPr lang="en-US" sz="1600" spc="79" dirty="0">
                <a:latin typeface="Arial"/>
                <a:cs typeface="Arial"/>
              </a:rPr>
              <a:t>(</a:t>
            </a:r>
            <a:r>
              <a:rPr lang="en-US" sz="1600" spc="79" dirty="0" err="1">
                <a:latin typeface="Arial"/>
                <a:cs typeface="Arial"/>
              </a:rPr>
              <a:t>cross.data.dfloc</a:t>
            </a:r>
            <a:r>
              <a:rPr lang="en-US" sz="1600" spc="79" dirty="0">
                <a:latin typeface="Arial"/>
                <a:cs typeface="Arial"/>
              </a:rPr>
              <a:t>[,1:2]), convex=0.5, concave=-0.15)</a:t>
            </a:r>
          </a:p>
          <a:p>
            <a:pPr marL="357542">
              <a:spcBef>
                <a:spcPts val="1765"/>
              </a:spcBef>
            </a:pPr>
            <a:r>
              <a:rPr lang="en-US" sz="1600" spc="79" dirty="0">
                <a:latin typeface="Arial"/>
                <a:cs typeface="Arial"/>
              </a:rPr>
              <a:t>mesh=</a:t>
            </a:r>
            <a:r>
              <a:rPr lang="en-US" sz="1600" spc="79" dirty="0" err="1">
                <a:latin typeface="Arial"/>
                <a:cs typeface="Arial"/>
              </a:rPr>
              <a:t>inla.mesh.create.helper</a:t>
            </a:r>
            <a:r>
              <a:rPr lang="en-US" sz="1600" spc="79" dirty="0">
                <a:latin typeface="Arial"/>
                <a:cs typeface="Arial"/>
              </a:rPr>
              <a:t>(</a:t>
            </a:r>
            <a:r>
              <a:rPr lang="en-US" sz="1600" spc="79" dirty="0" err="1">
                <a:latin typeface="Arial"/>
                <a:cs typeface="Arial"/>
              </a:rPr>
              <a:t>as.matrix</a:t>
            </a:r>
            <a:r>
              <a:rPr lang="en-US" sz="1600" spc="79" dirty="0">
                <a:latin typeface="Arial"/>
                <a:cs typeface="Arial"/>
              </a:rPr>
              <a:t>(</a:t>
            </a:r>
            <a:r>
              <a:rPr lang="en-US" sz="1600" spc="79" dirty="0" err="1">
                <a:latin typeface="Arial"/>
                <a:cs typeface="Arial"/>
              </a:rPr>
              <a:t>cross.data.dfloc</a:t>
            </a:r>
            <a:r>
              <a:rPr lang="en-US" sz="1600" spc="79" dirty="0">
                <a:latin typeface="Arial"/>
                <a:cs typeface="Arial"/>
              </a:rPr>
              <a:t>[,1:2]),boundary=bound2,offset=c(.1,.2),</a:t>
            </a:r>
            <a:r>
              <a:rPr lang="en-US" sz="1600" spc="79" dirty="0" err="1">
                <a:latin typeface="Arial"/>
                <a:cs typeface="Arial"/>
              </a:rPr>
              <a:t>min.angle</a:t>
            </a:r>
            <a:r>
              <a:rPr lang="en-US" sz="1600" spc="79" dirty="0">
                <a:latin typeface="Arial"/>
                <a:cs typeface="Arial"/>
              </a:rPr>
              <a:t>=c(15,15),</a:t>
            </a:r>
            <a:r>
              <a:rPr lang="en-US" sz="1600" spc="79" dirty="0" err="1">
                <a:latin typeface="Arial"/>
                <a:cs typeface="Arial"/>
              </a:rPr>
              <a:t>max.edge</a:t>
            </a:r>
            <a:r>
              <a:rPr lang="en-US" sz="1600" spc="79" dirty="0">
                <a:latin typeface="Arial"/>
                <a:cs typeface="Arial"/>
              </a:rPr>
              <a:t>=c(1,1</a:t>
            </a:r>
            <a:r>
              <a:rPr lang="en-US" sz="1600" spc="79" dirty="0" smtClean="0">
                <a:latin typeface="Arial"/>
                <a:cs typeface="Arial"/>
              </a:rPr>
              <a:t>))</a:t>
            </a:r>
          </a:p>
          <a:p>
            <a:pPr marL="357542">
              <a:spcBef>
                <a:spcPts val="1765"/>
              </a:spcBef>
            </a:pPr>
            <a:r>
              <a:rPr sz="2000" spc="-40" dirty="0" smtClean="0">
                <a:latin typeface="Arial"/>
                <a:cs typeface="Arial"/>
              </a:rPr>
              <a:t>P</a:t>
            </a:r>
            <a:r>
              <a:rPr sz="2000" spc="-30" dirty="0" smtClean="0">
                <a:latin typeface="Arial"/>
                <a:cs typeface="Arial"/>
              </a:rPr>
              <a:t>r</a:t>
            </a:r>
            <a:r>
              <a:rPr sz="2000" spc="-89" dirty="0" smtClean="0">
                <a:latin typeface="Arial"/>
                <a:cs typeface="Arial"/>
              </a:rPr>
              <a:t>oje</a:t>
            </a:r>
            <a:r>
              <a:rPr sz="2000" spc="-30" dirty="0" smtClean="0">
                <a:latin typeface="Arial"/>
                <a:cs typeface="Arial"/>
              </a:rPr>
              <a:t>ct</a:t>
            </a:r>
            <a:r>
              <a:rPr sz="2000" spc="-99" dirty="0" smtClean="0">
                <a:latin typeface="Arial"/>
                <a:cs typeface="Arial"/>
              </a:rPr>
              <a:t>o</a:t>
            </a:r>
            <a:r>
              <a:rPr sz="2000" spc="10" dirty="0" smtClean="0">
                <a:latin typeface="Arial"/>
                <a:cs typeface="Arial"/>
              </a:rPr>
              <a:t>r</a:t>
            </a:r>
            <a:r>
              <a:rPr sz="2000" spc="99" dirty="0" smtClean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matrix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149" dirty="0">
                <a:latin typeface="Arial"/>
                <a:cs typeface="Arial"/>
              </a:rPr>
              <a:t>p</a:t>
            </a:r>
            <a:r>
              <a:rPr sz="2000" spc="-50" dirty="0">
                <a:latin typeface="Arial"/>
                <a:cs typeface="Arial"/>
              </a:rPr>
              <a:t>roject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59" dirty="0">
                <a:latin typeface="Arial"/>
                <a:cs typeface="Arial"/>
              </a:rPr>
              <a:t>the</a:t>
            </a:r>
            <a:r>
              <a:rPr sz="2000" spc="109" dirty="0">
                <a:latin typeface="Arial"/>
                <a:cs typeface="Arial"/>
              </a:rPr>
              <a:t> </a:t>
            </a:r>
            <a:r>
              <a:rPr sz="2000" spc="-149" dirty="0">
                <a:latin typeface="Arial"/>
                <a:cs typeface="Arial"/>
              </a:rPr>
              <a:t>p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208" dirty="0">
                <a:latin typeface="Arial"/>
                <a:cs typeface="Arial"/>
              </a:rPr>
              <a:t>cess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59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9" dirty="0">
                <a:latin typeface="Arial"/>
                <a:cs typeface="Arial"/>
              </a:rPr>
              <a:t>mesh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99" dirty="0">
                <a:latin typeface="Arial"/>
                <a:cs typeface="Arial"/>
              </a:rPr>
              <a:t>n</a:t>
            </a:r>
            <a:r>
              <a:rPr sz="2000" spc="-50" dirty="0">
                <a:latin typeface="Arial"/>
                <a:cs typeface="Arial"/>
              </a:rPr>
              <a:t>o</a:t>
            </a:r>
            <a:r>
              <a:rPr sz="2000" spc="-188" dirty="0">
                <a:latin typeface="Arial"/>
                <a:cs typeface="Arial"/>
              </a:rPr>
              <a:t>des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89" dirty="0">
                <a:latin typeface="Arial"/>
                <a:cs typeface="Arial"/>
              </a:rPr>
              <a:t>cations</a:t>
            </a:r>
            <a:endParaRPr sz="2000" dirty="0">
              <a:latin typeface="Arial"/>
              <a:cs typeface="Arial"/>
            </a:endParaRPr>
          </a:p>
          <a:p>
            <a:pPr marL="357542" marR="273192">
              <a:spcBef>
                <a:spcPts val="1765"/>
              </a:spcBef>
            </a:pPr>
            <a:r>
              <a:rPr lang="en-US" sz="1600" spc="30" dirty="0" err="1">
                <a:latin typeface="Arial"/>
                <a:cs typeface="Arial"/>
              </a:rPr>
              <a:t>A.est</a:t>
            </a:r>
            <a:r>
              <a:rPr lang="en-US" sz="1600" spc="30" dirty="0">
                <a:latin typeface="Arial"/>
                <a:cs typeface="Arial"/>
              </a:rPr>
              <a:t> =</a:t>
            </a:r>
            <a:r>
              <a:rPr lang="en-US" sz="1600" spc="30" dirty="0" err="1">
                <a:latin typeface="Arial"/>
                <a:cs typeface="Arial"/>
              </a:rPr>
              <a:t>inla.spde.make.A</a:t>
            </a:r>
            <a:r>
              <a:rPr lang="en-US" sz="1600" spc="30" dirty="0">
                <a:latin typeface="Arial"/>
                <a:cs typeface="Arial"/>
              </a:rPr>
              <a:t>(</a:t>
            </a:r>
            <a:r>
              <a:rPr lang="en-US" sz="1600" spc="30" dirty="0" err="1">
                <a:latin typeface="Arial"/>
                <a:cs typeface="Arial"/>
              </a:rPr>
              <a:t>mesh,loc</a:t>
            </a:r>
            <a:r>
              <a:rPr lang="en-US" sz="1600" spc="30" dirty="0">
                <a:latin typeface="Arial"/>
                <a:cs typeface="Arial"/>
              </a:rPr>
              <a:t>=</a:t>
            </a:r>
            <a:r>
              <a:rPr lang="en-US" sz="1600" spc="30" dirty="0" err="1">
                <a:latin typeface="Arial"/>
                <a:cs typeface="Arial"/>
              </a:rPr>
              <a:t>coords</a:t>
            </a:r>
            <a:r>
              <a:rPr lang="en-US" sz="1600" spc="30" dirty="0" smtClean="0">
                <a:latin typeface="Arial"/>
                <a:cs typeface="Arial"/>
              </a:rPr>
              <a:t>)</a:t>
            </a:r>
          </a:p>
          <a:p>
            <a:pPr marL="357542" marR="273192">
              <a:spcBef>
                <a:spcPts val="1765"/>
              </a:spcBef>
            </a:pPr>
            <a:r>
              <a:rPr lang="en-US" sz="1600" spc="30" dirty="0" err="1">
                <a:latin typeface="Arial"/>
                <a:cs typeface="Arial"/>
              </a:rPr>
              <a:t>A.pred</a:t>
            </a:r>
            <a:r>
              <a:rPr lang="en-US" sz="1600" spc="30" dirty="0">
                <a:latin typeface="Arial"/>
                <a:cs typeface="Arial"/>
              </a:rPr>
              <a:t> =</a:t>
            </a:r>
            <a:r>
              <a:rPr lang="en-US" sz="1600" spc="30" dirty="0" err="1">
                <a:latin typeface="Arial"/>
                <a:cs typeface="Arial"/>
              </a:rPr>
              <a:t>inla.spde.make.A</a:t>
            </a:r>
            <a:r>
              <a:rPr lang="en-US" sz="1600" spc="30" dirty="0">
                <a:latin typeface="Arial"/>
                <a:cs typeface="Arial"/>
              </a:rPr>
              <a:t>(</a:t>
            </a:r>
            <a:r>
              <a:rPr lang="en-US" sz="1600" spc="30" dirty="0" err="1">
                <a:latin typeface="Arial"/>
                <a:cs typeface="Arial"/>
              </a:rPr>
              <a:t>mesh,loc</a:t>
            </a:r>
            <a:r>
              <a:rPr lang="en-US" sz="1600" spc="30" dirty="0">
                <a:latin typeface="Arial"/>
                <a:cs typeface="Arial"/>
              </a:rPr>
              <a:t>=</a:t>
            </a:r>
            <a:r>
              <a:rPr lang="en-US" sz="1600" spc="30" dirty="0" err="1">
                <a:latin typeface="Arial"/>
                <a:cs typeface="Arial"/>
              </a:rPr>
              <a:t>pred_points</a:t>
            </a:r>
            <a:r>
              <a:rPr lang="en-US" sz="1600" spc="3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351194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6197" y="5477583"/>
            <a:ext cx="4102726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buClr>
                <a:srgbClr val="3333B2"/>
              </a:buClr>
              <a:tabLst>
                <a:tab pos="180975" algn="l"/>
              </a:tabLst>
            </a:pPr>
            <a:r>
              <a:rPr lang="en-US" sz="2000" spc="-15" dirty="0">
                <a:latin typeface="Arial"/>
                <a:cs typeface="Arial"/>
              </a:rPr>
              <a:t>B</a:t>
            </a:r>
            <a:r>
              <a:rPr lang="en-US" sz="2000" spc="-20" dirty="0">
                <a:latin typeface="Arial"/>
                <a:cs typeface="Arial"/>
              </a:rPr>
              <a:t>uild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spc="-30" dirty="0">
                <a:latin typeface="Arial"/>
                <a:cs typeface="Arial"/>
              </a:rPr>
              <a:t>the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spc="-65" dirty="0">
                <a:latin typeface="Arial"/>
                <a:cs typeface="Arial"/>
              </a:rPr>
              <a:t>SPDE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spc="-70" dirty="0">
                <a:latin typeface="Arial"/>
                <a:cs typeface="Arial"/>
              </a:rPr>
              <a:t>m</a:t>
            </a:r>
            <a:r>
              <a:rPr lang="en-US" sz="2000" spc="-20" dirty="0">
                <a:latin typeface="Arial"/>
                <a:cs typeface="Arial"/>
              </a:rPr>
              <a:t>o</a:t>
            </a:r>
            <a:r>
              <a:rPr lang="en-US" sz="2000" spc="-50" dirty="0">
                <a:latin typeface="Arial"/>
                <a:cs typeface="Arial"/>
              </a:rPr>
              <a:t>del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spc="-50" dirty="0">
                <a:latin typeface="Arial"/>
                <a:cs typeface="Arial"/>
              </a:rPr>
              <a:t>on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spc="-30" dirty="0">
                <a:latin typeface="Arial"/>
                <a:cs typeface="Arial"/>
              </a:rPr>
              <a:t>the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spc="-80" dirty="0" smtClean="0">
                <a:latin typeface="Arial"/>
                <a:cs typeface="Arial"/>
              </a:rPr>
              <a:t>mesh</a:t>
            </a:r>
          </a:p>
          <a:p>
            <a:pPr marL="12700">
              <a:lnSpc>
                <a:spcPct val="100000"/>
              </a:lnSpc>
              <a:spcBef>
                <a:spcPts val="890"/>
              </a:spcBef>
              <a:buClr>
                <a:srgbClr val="3333B2"/>
              </a:buClr>
              <a:tabLst>
                <a:tab pos="180975" algn="l"/>
              </a:tabLst>
            </a:pPr>
            <a:r>
              <a:rPr lang="en-US" sz="1600" dirty="0" err="1">
                <a:latin typeface="Arial"/>
                <a:cs typeface="Arial"/>
              </a:rPr>
              <a:t>spde</a:t>
            </a:r>
            <a:r>
              <a:rPr lang="en-US" sz="1600" dirty="0">
                <a:latin typeface="Arial"/>
                <a:cs typeface="Arial"/>
              </a:rPr>
              <a:t>&lt;-inla.spde2.matern(</a:t>
            </a:r>
            <a:r>
              <a:rPr lang="en-US" sz="1600" dirty="0" err="1">
                <a:latin typeface="Arial"/>
                <a:cs typeface="Arial"/>
              </a:rPr>
              <a:t>mesh,alpha</a:t>
            </a:r>
            <a:r>
              <a:rPr lang="en-US" sz="1600" dirty="0">
                <a:latin typeface="Arial"/>
                <a:cs typeface="Arial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443291335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09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026" y="485940"/>
            <a:ext cx="40870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800" spc="79" dirty="0">
                <a:latin typeface="Tahoma"/>
                <a:cs typeface="Tahoma"/>
              </a:rPr>
              <a:t>M</a:t>
            </a:r>
            <a:r>
              <a:rPr sz="2800" spc="129" dirty="0">
                <a:latin typeface="Tahoma"/>
                <a:cs typeface="Tahoma"/>
              </a:rPr>
              <a:t>o</a:t>
            </a:r>
            <a:r>
              <a:rPr sz="2800" spc="-109" dirty="0">
                <a:latin typeface="Tahoma"/>
                <a:cs typeface="Tahoma"/>
              </a:rPr>
              <a:t>del</a:t>
            </a:r>
            <a:r>
              <a:rPr sz="2800" spc="59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fitting</a:t>
            </a:r>
            <a:r>
              <a:rPr sz="2800" spc="59" dirty="0">
                <a:latin typeface="Tahoma"/>
                <a:cs typeface="Tahoma"/>
              </a:rPr>
              <a:t> </a:t>
            </a:r>
            <a:r>
              <a:rPr sz="2800" spc="-119" dirty="0">
                <a:latin typeface="Tahoma"/>
                <a:cs typeface="Tahoma"/>
              </a:rPr>
              <a:t>using</a:t>
            </a:r>
            <a:r>
              <a:rPr sz="2800" spc="99" dirty="0">
                <a:latin typeface="Tahoma"/>
                <a:cs typeface="Tahoma"/>
              </a:rPr>
              <a:t> </a:t>
            </a:r>
            <a:r>
              <a:rPr sz="2800" spc="69" dirty="0">
                <a:latin typeface="MS Gothic"/>
                <a:cs typeface="MS Gothic"/>
              </a:rPr>
              <a:t>R-INLA</a:t>
            </a:r>
            <a:endParaRPr sz="2800">
              <a:latin typeface="MS Gothic"/>
              <a:cs typeface="MS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56617" y="15240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Stack the data</a:t>
            </a:r>
          </a:p>
          <a:p>
            <a:endParaRPr lang="en-US" dirty="0" smtClean="0"/>
          </a:p>
          <a:p>
            <a:r>
              <a:rPr lang="en-US" dirty="0" err="1" smtClean="0"/>
              <a:t>st.b</a:t>
            </a:r>
            <a:r>
              <a:rPr lang="en-US" dirty="0"/>
              <a:t>&lt;-</a:t>
            </a:r>
            <a:r>
              <a:rPr lang="en-US" dirty="0" err="1"/>
              <a:t>inla.stack</a:t>
            </a:r>
            <a:r>
              <a:rPr lang="en-US" dirty="0"/>
              <a:t>(data=list(y=</a:t>
            </a:r>
            <a:r>
              <a:rPr lang="en-US" dirty="0" err="1"/>
              <a:t>cross.data.dfull$positives,n</a:t>
            </a:r>
            <a:r>
              <a:rPr lang="en-US" dirty="0"/>
              <a:t>=</a:t>
            </a:r>
            <a:r>
              <a:rPr lang="en-US" dirty="0" err="1"/>
              <a:t>cross.data.dfull$examined</a:t>
            </a:r>
            <a:r>
              <a:rPr lang="en-US" dirty="0"/>
              <a:t>),A=list(A.est,1),</a:t>
            </a:r>
          </a:p>
          <a:p>
            <a:r>
              <a:rPr lang="en-US" dirty="0"/>
              <a:t>                 effects=list(</a:t>
            </a:r>
            <a:r>
              <a:rPr lang="en-US" dirty="0" err="1"/>
              <a:t>i</a:t>
            </a:r>
            <a:r>
              <a:rPr lang="en-US" dirty="0"/>
              <a:t>=1:spde$n.spde,data.frame(b0=1,cross.data.dfull)),tag='</a:t>
            </a:r>
            <a:r>
              <a:rPr lang="en-US" dirty="0" err="1"/>
              <a:t>est</a:t>
            </a:r>
            <a:r>
              <a:rPr lang="en-US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335803057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res.b</a:t>
            </a:r>
            <a:r>
              <a:rPr lang="en-US" dirty="0"/>
              <a:t>&lt;-</a:t>
            </a:r>
            <a:r>
              <a:rPr lang="en-US" dirty="0" err="1"/>
              <a:t>inla</a:t>
            </a:r>
            <a:r>
              <a:rPr lang="en-US" dirty="0"/>
              <a:t>(y ~ 0 + (b0) + </a:t>
            </a:r>
            <a:r>
              <a:rPr lang="en-US" dirty="0" err="1"/>
              <a:t>distriver</a:t>
            </a:r>
            <a:r>
              <a:rPr lang="en-US" dirty="0"/>
              <a:t> + </a:t>
            </a:r>
            <a:r>
              <a:rPr lang="en-US" dirty="0" err="1"/>
              <a:t>evimay</a:t>
            </a:r>
            <a:r>
              <a:rPr lang="en-US" dirty="0"/>
              <a:t> + f(</a:t>
            </a:r>
            <a:r>
              <a:rPr lang="en-US" dirty="0" err="1"/>
              <a:t>i,model</a:t>
            </a:r>
            <a:r>
              <a:rPr lang="en-US" dirty="0"/>
              <a:t>=</a:t>
            </a:r>
            <a:r>
              <a:rPr lang="en-US" dirty="0" err="1"/>
              <a:t>spde</a:t>
            </a:r>
            <a:r>
              <a:rPr lang="en-US" dirty="0"/>
              <a:t>),family="binomial</a:t>
            </a:r>
            <a:r>
              <a:rPr lang="en-US" dirty="0" smtClean="0"/>
              <a:t>",           </a:t>
            </a:r>
            <a:r>
              <a:rPr lang="en-US" dirty="0" err="1"/>
              <a:t>control.predictor</a:t>
            </a:r>
            <a:r>
              <a:rPr lang="en-US" dirty="0"/>
              <a:t>=list(A=</a:t>
            </a:r>
            <a:r>
              <a:rPr lang="en-US" dirty="0" err="1"/>
              <a:t>inla.stack.A</a:t>
            </a:r>
            <a:r>
              <a:rPr lang="en-US" dirty="0"/>
              <a:t>(</a:t>
            </a:r>
            <a:r>
              <a:rPr lang="en-US" dirty="0" err="1"/>
              <a:t>st.b</a:t>
            </a:r>
            <a:r>
              <a:rPr lang="en-US" dirty="0"/>
              <a:t>)),</a:t>
            </a:r>
            <a:r>
              <a:rPr lang="en-US" dirty="0" err="1"/>
              <a:t>Ntrials</a:t>
            </a:r>
            <a:r>
              <a:rPr lang="en-US" dirty="0"/>
              <a:t>=</a:t>
            </a:r>
            <a:r>
              <a:rPr lang="en-US" dirty="0" err="1"/>
              <a:t>examined,control.compute</a:t>
            </a:r>
            <a:r>
              <a:rPr lang="en-US" dirty="0"/>
              <a:t>=list(</a:t>
            </a:r>
            <a:r>
              <a:rPr lang="en-US" dirty="0" err="1"/>
              <a:t>dic</a:t>
            </a:r>
            <a:r>
              <a:rPr lang="en-US" dirty="0"/>
              <a:t>=T),</a:t>
            </a:r>
            <a:r>
              <a:rPr lang="en-US" dirty="0" err="1"/>
              <a:t>control.fixed</a:t>
            </a:r>
            <a:r>
              <a:rPr lang="en-US" dirty="0"/>
              <a:t>=list(</a:t>
            </a:r>
            <a:r>
              <a:rPr lang="en-US" dirty="0" err="1"/>
              <a:t>expand.factor.strategy</a:t>
            </a:r>
            <a:r>
              <a:rPr lang="en-US" dirty="0"/>
              <a:t>="</a:t>
            </a:r>
            <a:r>
              <a:rPr lang="en-US" dirty="0" err="1"/>
              <a:t>inla</a:t>
            </a:r>
            <a:r>
              <a:rPr lang="en-US" dirty="0" smtClean="0"/>
              <a:t>"),data=</a:t>
            </a:r>
            <a:r>
              <a:rPr lang="en-US" dirty="0" err="1" smtClean="0"/>
              <a:t>inla.stack.data</a:t>
            </a:r>
            <a:r>
              <a:rPr lang="en-US" dirty="0" smtClean="0"/>
              <a:t>(</a:t>
            </a:r>
            <a:r>
              <a:rPr lang="en-US" dirty="0" err="1" smtClean="0"/>
              <a:t>st.b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65961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</a:t>
            </a:r>
            <a:r>
              <a:rPr lang="en-US" dirty="0"/>
              <a:t>(</a:t>
            </a:r>
            <a:r>
              <a:rPr lang="en-US" dirty="0" err="1"/>
              <a:t>res.b$summary.fix</a:t>
            </a:r>
            <a:r>
              <a:rPr lang="en-US" dirty="0"/>
              <a:t>)</a:t>
            </a:r>
          </a:p>
          <a:p>
            <a:r>
              <a:rPr lang="en-US" dirty="0" err="1"/>
              <a:t>res.b$dic$dic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igr</a:t>
            </a:r>
            <a:r>
              <a:rPr lang="en-US" sz="2400" dirty="0"/>
              <a:t>&lt;-</a:t>
            </a:r>
            <a:r>
              <a:rPr lang="en-US" sz="2400" dirty="0" err="1"/>
              <a:t>inla.stack.index</a:t>
            </a:r>
            <a:r>
              <a:rPr lang="en-US" sz="2400" dirty="0"/>
              <a:t>(stk.full,'</a:t>
            </a:r>
            <a:r>
              <a:rPr lang="en-US" sz="2400" dirty="0" err="1"/>
              <a:t>pred</a:t>
            </a:r>
            <a:r>
              <a:rPr lang="en-US" sz="2400" dirty="0"/>
              <a:t>')$</a:t>
            </a:r>
            <a:r>
              <a:rPr lang="en-US" sz="2400" dirty="0" smtClean="0"/>
              <a:t>data</a:t>
            </a:r>
            <a:endParaRPr lang="en-US" sz="2400" dirty="0"/>
          </a:p>
          <a:p>
            <a:r>
              <a:rPr lang="en-US" sz="2400" dirty="0"/>
              <a:t>mean&lt;-</a:t>
            </a:r>
            <a:r>
              <a:rPr lang="en-US" sz="2400" dirty="0" err="1"/>
              <a:t>res.p$summary.fitted.values</a:t>
            </a:r>
            <a:r>
              <a:rPr lang="en-US" sz="2400" dirty="0"/>
              <a:t>[</a:t>
            </a:r>
            <a:r>
              <a:rPr lang="en-US" sz="2400" dirty="0" err="1"/>
              <a:t>igr</a:t>
            </a:r>
            <a:r>
              <a:rPr lang="en-US" sz="2400" dirty="0"/>
              <a:t>,"mean"]</a:t>
            </a:r>
          </a:p>
          <a:p>
            <a:r>
              <a:rPr lang="en-US" sz="2400" dirty="0"/>
              <a:t>low&lt;-</a:t>
            </a:r>
            <a:r>
              <a:rPr lang="en-US" sz="2400" dirty="0" err="1"/>
              <a:t>res.p$summary.fitted.values</a:t>
            </a:r>
            <a:r>
              <a:rPr lang="en-US" sz="2400" dirty="0"/>
              <a:t>[igr,"0.025quant"]</a:t>
            </a:r>
          </a:p>
          <a:p>
            <a:r>
              <a:rPr lang="en-US" sz="2400" dirty="0"/>
              <a:t>high&lt;-</a:t>
            </a:r>
            <a:r>
              <a:rPr lang="en-US" sz="2400" dirty="0" err="1"/>
              <a:t>res.p$summary.fitted.values</a:t>
            </a:r>
            <a:r>
              <a:rPr lang="en-US" sz="2400" dirty="0"/>
              <a:t>[igr,"0.975quant"]</a:t>
            </a:r>
          </a:p>
        </p:txBody>
      </p:sp>
    </p:spTree>
    <p:extLst>
      <p:ext uri="{BB962C8B-B14F-4D97-AF65-F5344CB8AC3E}">
        <p14:creationId xmlns:p14="http://schemas.microsoft.com/office/powerpoint/2010/main" val="303095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09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20" dirty="0"/>
              <a:t>W</a:t>
            </a:r>
            <a:r>
              <a:rPr spc="-109" dirty="0"/>
              <a:t>ebsite</a:t>
            </a:r>
            <a:r>
              <a:rPr spc="59" dirty="0"/>
              <a:t> </a:t>
            </a:r>
            <a:r>
              <a:rPr spc="-50" dirty="0">
                <a:hlinkClick r:id="rId3"/>
              </a:rPr>
              <a:t>http://www.r-inla.</a:t>
            </a:r>
            <a:r>
              <a:rPr spc="-139" dirty="0">
                <a:hlinkClick r:id="rId3"/>
              </a:rPr>
              <a:t>o</a:t>
            </a:r>
            <a:r>
              <a:rPr spc="30" dirty="0">
                <a:hlinkClick r:id="rId3"/>
              </a:rPr>
              <a:t>rg/</a:t>
            </a:r>
          </a:p>
        </p:txBody>
      </p:sp>
      <p:sp>
        <p:nvSpPr>
          <p:cNvPr id="6" name="object 6"/>
          <p:cNvSpPr/>
          <p:nvPr/>
        </p:nvSpPr>
        <p:spPr>
          <a:xfrm>
            <a:off x="274798" y="1064953"/>
            <a:ext cx="8865045" cy="556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1103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9952" y="38769"/>
            <a:ext cx="16713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200" dirty="0">
                <a:latin typeface="Arial"/>
                <a:cs typeface="Arial"/>
                <a:hlinkClick r:id="" action="ppaction://noaction"/>
              </a:rPr>
              <a:t>The</a:t>
            </a:r>
            <a:r>
              <a:rPr sz="1200" spc="79" dirty="0">
                <a:latin typeface="Arial"/>
                <a:cs typeface="Arial"/>
                <a:hlinkClick r:id="" action="ppaction://noaction"/>
              </a:rPr>
              <a:t> </a:t>
            </a:r>
            <a:r>
              <a:rPr sz="1200" spc="20" dirty="0">
                <a:latin typeface="Arial"/>
                <a:cs typeface="Arial"/>
                <a:hlinkClick r:id="" action="ppaction://noaction"/>
              </a:rPr>
              <a:t>INLA</a:t>
            </a:r>
            <a:r>
              <a:rPr sz="1200" spc="89" dirty="0">
                <a:latin typeface="Arial"/>
                <a:cs typeface="Arial"/>
                <a:hlinkClick r:id="" action="ppaction://noaction"/>
              </a:rPr>
              <a:t> </a:t>
            </a:r>
            <a:r>
              <a:rPr sz="1200" spc="-20" dirty="0">
                <a:latin typeface="Arial"/>
                <a:cs typeface="Arial"/>
                <a:hlinkClick r:id="" action="ppaction://noaction"/>
              </a:rPr>
              <a:t>p</a:t>
            </a:r>
            <a:r>
              <a:rPr sz="1200" spc="-30" dirty="0">
                <a:latin typeface="Arial"/>
                <a:cs typeface="Arial"/>
                <a:hlinkClick r:id="" action="ppaction://noaction"/>
              </a:rPr>
              <a:t>ac</a:t>
            </a:r>
            <a:r>
              <a:rPr sz="1200" spc="-69" dirty="0">
                <a:latin typeface="Arial"/>
                <a:cs typeface="Arial"/>
                <a:hlinkClick r:id="" action="ppaction://noaction"/>
              </a:rPr>
              <a:t>kage</a:t>
            </a:r>
            <a:r>
              <a:rPr sz="1200" spc="79" dirty="0">
                <a:latin typeface="Arial"/>
                <a:cs typeface="Arial"/>
                <a:hlinkClick r:id="" action="ppaction://noaction"/>
              </a:rPr>
              <a:t> </a:t>
            </a:r>
            <a:r>
              <a:rPr sz="1200" dirty="0">
                <a:latin typeface="Arial"/>
                <a:cs typeface="Arial"/>
                <a:hlinkClick r:id="" action="ppaction://noaction"/>
              </a:rPr>
              <a:t>f</a:t>
            </a:r>
            <a:r>
              <a:rPr sz="1200" spc="-30" dirty="0">
                <a:latin typeface="Arial"/>
                <a:cs typeface="Arial"/>
                <a:hlinkClick r:id="" action="ppaction://noaction"/>
              </a:rPr>
              <a:t>o</a:t>
            </a:r>
            <a:r>
              <a:rPr sz="1200" spc="30" dirty="0">
                <a:latin typeface="Arial"/>
                <a:cs typeface="Arial"/>
                <a:hlinkClick r:id="" action="ppaction://noaction"/>
              </a:rPr>
              <a:t>r</a:t>
            </a:r>
            <a:r>
              <a:rPr sz="1200" spc="99" dirty="0">
                <a:latin typeface="Arial"/>
                <a:cs typeface="Arial"/>
                <a:hlinkClick r:id="" action="ppaction://noaction"/>
              </a:rPr>
              <a:t> </a:t>
            </a:r>
            <a:r>
              <a:rPr sz="1200" spc="-129" dirty="0">
                <a:latin typeface="PMingLiU"/>
                <a:cs typeface="PMingLiU"/>
                <a:hlinkClick r:id="" action="ppaction://noaction"/>
              </a:rPr>
              <a:t>R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9909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-79" dirty="0"/>
              <a:t>Installation</a:t>
            </a:r>
            <a:r>
              <a:rPr spc="69" dirty="0"/>
              <a:t> </a:t>
            </a:r>
            <a:r>
              <a:rPr spc="-89" dirty="0"/>
              <a:t>of</a:t>
            </a:r>
            <a:r>
              <a:rPr spc="50" dirty="0"/>
              <a:t> </a:t>
            </a:r>
            <a:r>
              <a:rPr spc="10" dirty="0"/>
              <a:t>R-INLA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9204" y="2247608"/>
            <a:ext cx="7762322" cy="2844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dirty="0">
                <a:latin typeface="Arial"/>
                <a:cs typeface="Arial"/>
              </a:rPr>
              <a:t>All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r</a:t>
            </a:r>
            <a:r>
              <a:rPr sz="2200" spc="-30" dirty="0">
                <a:latin typeface="Arial"/>
                <a:cs typeface="Arial"/>
              </a:rPr>
              <a:t>o</a:t>
            </a:r>
            <a:r>
              <a:rPr sz="2200" spc="-159" dirty="0">
                <a:latin typeface="Arial"/>
                <a:cs typeface="Arial"/>
              </a:rPr>
              <a:t>cedures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needed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129" dirty="0">
                <a:latin typeface="Arial"/>
                <a:cs typeface="Arial"/>
              </a:rPr>
              <a:t>o</a:t>
            </a:r>
            <a:r>
              <a:rPr sz="2200" spc="-59" dirty="0">
                <a:latin typeface="Arial"/>
                <a:cs typeface="Arial"/>
              </a:rPr>
              <a:t>rm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INLA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implemented</a:t>
            </a:r>
            <a:r>
              <a:rPr sz="2200" spc="9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endParaRPr sz="2200" dirty="0">
              <a:latin typeface="Arial"/>
              <a:cs typeface="Arial"/>
            </a:endParaRPr>
          </a:p>
          <a:p>
            <a:pPr marL="25179">
              <a:spcBef>
                <a:spcPts val="69"/>
              </a:spcBef>
            </a:pPr>
            <a:r>
              <a:rPr sz="2200" spc="-30" dirty="0">
                <a:latin typeface="Arial"/>
                <a:cs typeface="Arial"/>
              </a:rPr>
              <a:t>R-</a:t>
            </a:r>
            <a:r>
              <a:rPr sz="2200" spc="-89" dirty="0">
                <a:latin typeface="Arial"/>
                <a:cs typeface="Arial"/>
              </a:rPr>
              <a:t>INLA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pac</a:t>
            </a:r>
            <a:r>
              <a:rPr sz="2200" spc="-169" dirty="0">
                <a:latin typeface="Arial"/>
                <a:cs typeface="Arial"/>
              </a:rPr>
              <a:t>k</a:t>
            </a:r>
            <a:r>
              <a:rPr sz="2200" spc="-198" dirty="0">
                <a:latin typeface="Arial"/>
                <a:cs typeface="Arial"/>
              </a:rPr>
              <a:t>age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5179"/>
            <a:r>
              <a:rPr sz="2200" spc="-50" dirty="0">
                <a:latin typeface="Arial"/>
                <a:cs typeface="Arial"/>
              </a:rPr>
              <a:t>T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install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pac</a:t>
            </a:r>
            <a:r>
              <a:rPr sz="2200" spc="-169" dirty="0">
                <a:latin typeface="Arial"/>
                <a:cs typeface="Arial"/>
              </a:rPr>
              <a:t>k</a:t>
            </a:r>
            <a:r>
              <a:rPr sz="2200" spc="-149" dirty="0">
                <a:latin typeface="Arial"/>
                <a:cs typeface="Arial"/>
              </a:rPr>
              <a:t>age,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99" dirty="0">
                <a:latin typeface="Arial"/>
                <a:cs typeface="Arial"/>
              </a:rPr>
              <a:t>t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-50" dirty="0">
                <a:latin typeface="Arial"/>
                <a:cs typeface="Arial"/>
              </a:rPr>
              <a:t>p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foll</a:t>
            </a:r>
            <a:r>
              <a:rPr sz="2200" spc="-119" dirty="0">
                <a:latin typeface="Arial"/>
                <a:cs typeface="Arial"/>
              </a:rPr>
              <a:t>o</a:t>
            </a:r>
            <a:r>
              <a:rPr sz="2200" spc="-79" dirty="0">
                <a:latin typeface="Arial"/>
                <a:cs typeface="Arial"/>
              </a:rPr>
              <a:t>wing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command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line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R</a:t>
            </a:r>
            <a:endParaRPr sz="2200" dirty="0">
              <a:latin typeface="Arial"/>
              <a:cs typeface="Arial"/>
            </a:endParaRPr>
          </a:p>
          <a:p>
            <a:pPr marL="25179">
              <a:spcBef>
                <a:spcPts val="69"/>
              </a:spcBef>
            </a:pPr>
            <a:r>
              <a:rPr sz="2200" spc="109" dirty="0">
                <a:latin typeface="Arial"/>
                <a:cs typeface="Arial"/>
                <a:hlinkClick r:id="rId3"/>
              </a:rPr>
              <a:t>source("http://www.math.ntnu.no/inla/givemeINLA.R")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7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5179" marR="4851997">
              <a:lnSpc>
                <a:spcPct val="102600"/>
              </a:lnSpc>
            </a:pPr>
            <a:r>
              <a:rPr sz="2200" spc="-50" dirty="0">
                <a:latin typeface="Arial"/>
                <a:cs typeface="Arial"/>
              </a:rPr>
              <a:t>T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load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pac</a:t>
            </a:r>
            <a:r>
              <a:rPr sz="2200" spc="-169" dirty="0">
                <a:latin typeface="Arial"/>
                <a:cs typeface="Arial"/>
              </a:rPr>
              <a:t>k</a:t>
            </a:r>
            <a:r>
              <a:rPr sz="2200" spc="-198" dirty="0">
                <a:latin typeface="Arial"/>
                <a:cs typeface="Arial"/>
              </a:rPr>
              <a:t>age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7" dirty="0">
                <a:latin typeface="Arial"/>
                <a:cs typeface="Arial"/>
              </a:rPr>
              <a:t>R </a:t>
            </a:r>
            <a:r>
              <a:rPr sz="2200" spc="188" dirty="0">
                <a:latin typeface="Arial"/>
                <a:cs typeface="Arial"/>
              </a:rPr>
              <a:t>library(INLA)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942949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 for areal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maps in INLA you must have </a:t>
            </a:r>
            <a:r>
              <a:rPr lang="en-US" dirty="0" err="1" smtClean="0"/>
              <a:t>mapfile</a:t>
            </a:r>
            <a:r>
              <a:rPr lang="en-US" dirty="0" smtClean="0"/>
              <a:t> set up by INLA in correct format</a:t>
            </a:r>
          </a:p>
          <a:p>
            <a:r>
              <a:rPr lang="en-US" dirty="0" smtClean="0"/>
              <a:t>Get polygons into R using </a:t>
            </a:r>
            <a:r>
              <a:rPr lang="en-US" dirty="0" err="1" smtClean="0"/>
              <a:t>readShapePoly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spdep</a:t>
            </a:r>
            <a:r>
              <a:rPr lang="en-US" dirty="0" smtClean="0"/>
              <a:t> library to create adjacency map file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 smtClean="0"/>
              <a:t>Scot_nb</a:t>
            </a:r>
            <a:r>
              <a:rPr lang="en-US" sz="2400" dirty="0"/>
              <a:t>&lt;-poly2nb(</a:t>
            </a:r>
            <a:r>
              <a:rPr lang="en-US" sz="2400" dirty="0" err="1"/>
              <a:t>scot_LL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nb_scot</a:t>
            </a:r>
            <a:r>
              <a:rPr lang="en-US" sz="2400" dirty="0"/>
              <a:t>&lt;-nb2INLA(file="Scot_nb.</a:t>
            </a:r>
            <a:r>
              <a:rPr lang="en-US" sz="2400" dirty="0" err="1"/>
              <a:t>adj</a:t>
            </a:r>
            <a:r>
              <a:rPr lang="en-US" sz="2400" dirty="0"/>
              <a:t>",</a:t>
            </a:r>
            <a:r>
              <a:rPr lang="en-US" sz="2400" dirty="0" err="1"/>
              <a:t>Scot_nb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960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ibrary (INLA)</a:t>
            </a:r>
          </a:p>
          <a:p>
            <a:r>
              <a:rPr lang="en-US" dirty="0" smtClean="0"/>
              <a:t>“BYM” model stands for “</a:t>
            </a:r>
            <a:r>
              <a:rPr lang="en-US" dirty="0" err="1" smtClean="0"/>
              <a:t>Besag</a:t>
            </a:r>
            <a:r>
              <a:rPr lang="en-US" dirty="0" smtClean="0"/>
              <a:t>, York and Mollie”</a:t>
            </a:r>
          </a:p>
          <a:p>
            <a:r>
              <a:rPr lang="en-US" dirty="0" smtClean="0"/>
              <a:t>Uncorrelated (UH) + Correlated (CH) heterogeneity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dirty="0" err="1"/>
              <a:t>formula.bym</a:t>
            </a:r>
            <a:r>
              <a:rPr lang="en-US" sz="2200" dirty="0"/>
              <a:t>&lt;-Observed ~ 1 + </a:t>
            </a:r>
            <a:r>
              <a:rPr lang="en-US" sz="2200" dirty="0" err="1"/>
              <a:t>PcAFF</a:t>
            </a:r>
            <a:r>
              <a:rPr lang="en-US" sz="2200" dirty="0"/>
              <a:t> + f(</a:t>
            </a:r>
            <a:r>
              <a:rPr lang="en-US" sz="2200" dirty="0" err="1"/>
              <a:t>ID,model</a:t>
            </a:r>
            <a:r>
              <a:rPr lang="en-US" sz="2200" dirty="0"/>
              <a:t>="</a:t>
            </a:r>
            <a:r>
              <a:rPr lang="en-US" sz="2200" dirty="0" err="1"/>
              <a:t>bym</a:t>
            </a:r>
            <a:r>
              <a:rPr lang="en-US" sz="2200" dirty="0"/>
              <a:t>",graph="</a:t>
            </a:r>
            <a:r>
              <a:rPr lang="en-US" sz="2200" dirty="0" err="1"/>
              <a:t>Scot_nb.adj</a:t>
            </a:r>
            <a:r>
              <a:rPr lang="en-US" sz="2200" dirty="0"/>
              <a:t>") </a:t>
            </a:r>
          </a:p>
          <a:p>
            <a:pPr marL="0" indent="0">
              <a:buNone/>
            </a:pPr>
            <a:r>
              <a:rPr lang="en-US" sz="2200" dirty="0" err="1"/>
              <a:t>model.inla</a:t>
            </a:r>
            <a:r>
              <a:rPr lang="en-US" sz="2200" dirty="0"/>
              <a:t>&lt;-</a:t>
            </a:r>
            <a:r>
              <a:rPr lang="en-US" sz="2200" dirty="0" err="1"/>
              <a:t>inla</a:t>
            </a:r>
            <a:r>
              <a:rPr lang="en-US" sz="2200" dirty="0"/>
              <a:t>(</a:t>
            </a:r>
            <a:r>
              <a:rPr lang="en-US" sz="2200" dirty="0" err="1"/>
              <a:t>formula.bym,family</a:t>
            </a:r>
            <a:r>
              <a:rPr lang="en-US" sz="2200" dirty="0"/>
              <a:t>="</a:t>
            </a:r>
            <a:r>
              <a:rPr lang="en-US" sz="2200" dirty="0" err="1"/>
              <a:t>poisson</a:t>
            </a:r>
            <a:r>
              <a:rPr lang="en-US" sz="2200" dirty="0"/>
              <a:t>",data=</a:t>
            </a:r>
            <a:r>
              <a:rPr lang="en-US" sz="2200" dirty="0" err="1"/>
              <a:t>data,control.compute</a:t>
            </a:r>
            <a:r>
              <a:rPr lang="en-US" sz="2200" dirty="0"/>
              <a:t>=list(</a:t>
            </a:r>
            <a:r>
              <a:rPr lang="en-US" sz="2200" dirty="0" err="1"/>
              <a:t>dic</a:t>
            </a:r>
            <a:r>
              <a:rPr lang="en-US" sz="2200" dirty="0"/>
              <a:t>=</a:t>
            </a:r>
            <a:r>
              <a:rPr lang="en-US" sz="2200" dirty="0" err="1"/>
              <a:t>T,graph</a:t>
            </a:r>
            <a:r>
              <a:rPr lang="en-US" sz="2200" dirty="0"/>
              <a:t>=T),</a:t>
            </a:r>
          </a:p>
          <a:p>
            <a:pPr marL="0" indent="0">
              <a:buNone/>
            </a:pPr>
            <a:r>
              <a:rPr lang="en-US" sz="2200" dirty="0"/>
              <a:t>                 E=Expected)</a:t>
            </a:r>
          </a:p>
        </p:txBody>
      </p:sp>
    </p:spTree>
    <p:extLst>
      <p:ext uri="{BB962C8B-B14F-4D97-AF65-F5344CB8AC3E}">
        <p14:creationId xmlns:p14="http://schemas.microsoft.com/office/powerpoint/2010/main" val="4939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formula.bym</a:t>
            </a:r>
            <a:r>
              <a:rPr lang="en-US" sz="2400" dirty="0"/>
              <a:t>&lt;-Observed ~ 1 + </a:t>
            </a:r>
            <a:r>
              <a:rPr lang="en-US" sz="2400" dirty="0" err="1"/>
              <a:t>PcAFF</a:t>
            </a:r>
            <a:r>
              <a:rPr lang="en-US" sz="2400" dirty="0"/>
              <a:t> </a:t>
            </a:r>
            <a:r>
              <a:rPr lang="en-US" sz="2400" dirty="0" smtClean="0"/>
              <a:t>+  f(</a:t>
            </a:r>
            <a:r>
              <a:rPr lang="en-US" sz="2400" dirty="0" err="1" smtClean="0"/>
              <a:t>ID,model</a:t>
            </a:r>
            <a:r>
              <a:rPr lang="en-US" sz="2400" dirty="0"/>
              <a:t>="</a:t>
            </a:r>
            <a:r>
              <a:rPr lang="en-US" sz="2400" dirty="0" err="1"/>
              <a:t>bym</a:t>
            </a:r>
            <a:r>
              <a:rPr lang="en-US" sz="2400" dirty="0"/>
              <a:t>",graph="</a:t>
            </a:r>
            <a:r>
              <a:rPr lang="en-US" sz="2400" dirty="0" err="1"/>
              <a:t>Scot_nb.adj</a:t>
            </a:r>
            <a:r>
              <a:rPr lang="en-US" sz="2400" dirty="0"/>
              <a:t>")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call sets up model formula (like </a:t>
            </a:r>
            <a:r>
              <a:rPr lang="en-US" sz="2400" dirty="0" err="1" smtClean="0"/>
              <a:t>glm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Dependent variable “Observed” is related to “ID” through a model with UH and CH components (‘</a:t>
            </a:r>
            <a:r>
              <a:rPr lang="en-US" sz="2400" dirty="0" err="1" smtClean="0"/>
              <a:t>iid</a:t>
            </a:r>
            <a:r>
              <a:rPr lang="en-US" sz="2400" dirty="0" smtClean="0"/>
              <a:t>’ and ‘</a:t>
            </a:r>
            <a:r>
              <a:rPr lang="en-US" sz="2400" dirty="0" err="1" smtClean="0"/>
              <a:t>Besag</a:t>
            </a:r>
            <a:r>
              <a:rPr lang="en-US" sz="2400" dirty="0" smtClean="0"/>
              <a:t>’)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Uses the </a:t>
            </a:r>
            <a:r>
              <a:rPr lang="en-US" sz="2400" dirty="0" err="1" smtClean="0"/>
              <a:t>Scot_nd.adj</a:t>
            </a:r>
            <a:r>
              <a:rPr lang="en-US" sz="2400" dirty="0" smtClean="0"/>
              <a:t> adjacency matrix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f(…) function can be very general…including linear functions of covariates, temporal autoregressive parameters, splines,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71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UH only</a:t>
            </a:r>
          </a:p>
          <a:p>
            <a:pPr marL="457200" lvl="1" indent="0">
              <a:buNone/>
            </a:pPr>
            <a:r>
              <a:rPr lang="en-US" dirty="0"/>
              <a:t>f</a:t>
            </a:r>
            <a:r>
              <a:rPr lang="en-US" dirty="0" smtClean="0"/>
              <a:t>(ID, model =‘</a:t>
            </a:r>
            <a:r>
              <a:rPr lang="en-US" dirty="0" err="1" smtClean="0"/>
              <a:t>iid</a:t>
            </a:r>
            <a:r>
              <a:rPr lang="en-US" dirty="0" smtClean="0"/>
              <a:t>”) </a:t>
            </a:r>
          </a:p>
          <a:p>
            <a:r>
              <a:rPr lang="en-US" dirty="0" smtClean="0"/>
              <a:t>CH only</a:t>
            </a:r>
          </a:p>
          <a:p>
            <a:pPr marL="457200" lvl="1" indent="0">
              <a:buNone/>
            </a:pPr>
            <a:r>
              <a:rPr lang="en-US" dirty="0" smtClean="0"/>
              <a:t>f(</a:t>
            </a:r>
            <a:r>
              <a:rPr lang="en-US" dirty="0" err="1" smtClean="0"/>
              <a:t>ID,model</a:t>
            </a:r>
            <a:r>
              <a:rPr lang="en-US" dirty="0" smtClean="0"/>
              <a:t>=“</a:t>
            </a:r>
            <a:r>
              <a:rPr lang="en-US" dirty="0" err="1" smtClean="0"/>
              <a:t>besag</a:t>
            </a:r>
            <a:r>
              <a:rPr lang="en-US" dirty="0" smtClean="0"/>
              <a:t>”,graph=“</a:t>
            </a:r>
            <a:r>
              <a:rPr lang="en-US" dirty="0" err="1" smtClean="0"/>
              <a:t>Scot_nb.adj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2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/>
              <a:t>Geostatistica</a:t>
            </a:r>
            <a:r>
              <a:rPr spc="-40" dirty="0"/>
              <a:t>l</a:t>
            </a:r>
            <a:r>
              <a:rPr spc="79" dirty="0"/>
              <a:t> </a:t>
            </a:r>
            <a:r>
              <a:rPr spc="-129" dirty="0"/>
              <a:t>da</a:t>
            </a:r>
            <a:r>
              <a:rPr spc="-40" dirty="0"/>
              <a:t>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2185" y="1940474"/>
            <a:ext cx="4181554" cy="364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363946">
              <a:lnSpc>
                <a:spcPct val="102600"/>
              </a:lnSpc>
            </a:pPr>
            <a:r>
              <a:rPr sz="2200" spc="-7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spatially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continuous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phenomenon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but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89" dirty="0">
                <a:latin typeface="Arial"/>
                <a:cs typeface="Arial"/>
              </a:rPr>
              <a:t>it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measured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only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rticul</a:t>
            </a:r>
            <a:r>
              <a:rPr sz="2200" spc="-10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sites</a:t>
            </a:r>
            <a:endParaRPr sz="2200" dirty="0">
              <a:latin typeface="Arial"/>
              <a:cs typeface="Arial"/>
            </a:endParaRPr>
          </a:p>
          <a:p>
            <a:pPr marL="24719" marR="336800">
              <a:lnSpc>
                <a:spcPct val="102600"/>
              </a:lnSpc>
              <a:spcBef>
                <a:spcPts val="595"/>
              </a:spcBef>
            </a:pPr>
            <a:r>
              <a:rPr sz="2200" spc="-119" dirty="0">
                <a:latin typeface="Arial"/>
                <a:cs typeface="Arial"/>
              </a:rPr>
              <a:t>Example: </a:t>
            </a:r>
            <a:r>
              <a:rPr sz="2200" spc="-248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lym</a:t>
            </a:r>
            <a:r>
              <a:rPr sz="2200" spc="-109" dirty="0">
                <a:latin typeface="Arial"/>
                <a:cs typeface="Arial"/>
              </a:rPr>
              <a:t>p</a:t>
            </a:r>
            <a:r>
              <a:rPr sz="2200" spc="-50" dirty="0">
                <a:latin typeface="Arial"/>
                <a:cs typeface="Arial"/>
              </a:rPr>
              <a:t>hatic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fil</a:t>
            </a:r>
            <a:r>
              <a:rPr sz="2200" spc="-99" dirty="0">
                <a:latin typeface="Arial"/>
                <a:cs typeface="Arial"/>
              </a:rPr>
              <a:t>a</a:t>
            </a:r>
            <a:r>
              <a:rPr sz="2200" spc="-119" dirty="0">
                <a:latin typeface="Arial"/>
                <a:cs typeface="Arial"/>
              </a:rPr>
              <a:t>riasis</a:t>
            </a:r>
            <a:r>
              <a:rPr sz="2200" spc="-7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139" dirty="0">
                <a:latin typeface="Arial"/>
                <a:cs typeface="Arial"/>
              </a:rPr>
              <a:t>revalence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obtained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from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surveys</a:t>
            </a:r>
            <a:r>
              <a:rPr sz="2200" spc="-8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conducted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several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villages</a:t>
            </a:r>
            <a:endParaRPr sz="2200" dirty="0">
              <a:latin typeface="Arial"/>
              <a:cs typeface="Arial"/>
            </a:endParaRPr>
          </a:p>
          <a:p>
            <a:pPr marL="24719" marR="9842">
              <a:lnSpc>
                <a:spcPct val="102600"/>
              </a:lnSpc>
              <a:spcBef>
                <a:spcPts val="595"/>
              </a:spcBef>
            </a:pPr>
            <a:r>
              <a:rPr sz="2200" spc="-99" dirty="0">
                <a:latin typeface="Arial"/>
                <a:cs typeface="Arial"/>
              </a:rPr>
              <a:t>W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w</a:t>
            </a:r>
            <a:r>
              <a:rPr sz="2200" spc="-50" dirty="0">
                <a:latin typeface="Arial"/>
                <a:cs typeface="Arial"/>
              </a:rPr>
              <a:t>ant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50" dirty="0">
                <a:latin typeface="Arial"/>
                <a:cs typeface="Arial"/>
              </a:rPr>
              <a:t>redict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unobserved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lo</a:t>
            </a:r>
            <a:r>
              <a:rPr sz="2200" spc="-89" dirty="0">
                <a:latin typeface="Arial"/>
                <a:cs typeface="Arial"/>
              </a:rPr>
              <a:t>cations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-6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construct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spatially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continuous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surface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3844" y="1511879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440024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1585</Words>
  <Application>Microsoft Office PowerPoint</Application>
  <PresentationFormat>On-screen Show (4:3)</PresentationFormat>
  <Paragraphs>214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Office Theme</vt:lpstr>
      <vt:lpstr>2_Office Theme</vt:lpstr>
      <vt:lpstr>4_Office Theme</vt:lpstr>
      <vt:lpstr>5_Office Theme</vt:lpstr>
      <vt:lpstr>6_Office Theme</vt:lpstr>
      <vt:lpstr>7_Office Theme</vt:lpstr>
      <vt:lpstr>11_Office Theme</vt:lpstr>
      <vt:lpstr>Spatial Regression part 2</vt:lpstr>
      <vt:lpstr>INLA</vt:lpstr>
      <vt:lpstr>Website http://www.r-inla.org/</vt:lpstr>
      <vt:lpstr>Installation of R-INLA</vt:lpstr>
      <vt:lpstr>INLA for areal models</vt:lpstr>
      <vt:lpstr>INLA code</vt:lpstr>
      <vt:lpstr>Formula call</vt:lpstr>
      <vt:lpstr>Other functions</vt:lpstr>
      <vt:lpstr>Geostatistical data</vt:lpstr>
      <vt:lpstr>Risk mapping</vt:lpstr>
      <vt:lpstr>Mapping uncertainty</vt:lpstr>
      <vt:lpstr>Distributions</vt:lpstr>
      <vt:lpstr>Regression models</vt:lpstr>
      <vt:lpstr>Model-based geostatistics</vt:lpstr>
      <vt:lpstr>Prediction problem</vt:lpstr>
      <vt:lpstr>Model</vt:lpstr>
      <vt:lpstr>PowerPoint Presentation</vt:lpstr>
      <vt:lpstr>Example: Model</vt:lpstr>
      <vt:lpstr>Example: The Beta-Binomial model</vt:lpstr>
      <vt:lpstr>WinBUGS modeling of point prevalence data</vt:lpstr>
      <vt:lpstr>WinBUGs modeling of point prevalence data</vt:lpstr>
      <vt:lpstr>Validation</vt:lpstr>
      <vt:lpstr>Data</vt:lpstr>
      <vt:lpstr>PowerPoint Presentation</vt:lpstr>
      <vt:lpstr>PowerPoint Presentation</vt:lpstr>
      <vt:lpstr>Call model</vt:lpstr>
      <vt:lpstr>Summary</vt:lpstr>
      <vt:lpstr>Predictions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Regression part 2</dc:title>
  <dc:creator>Bennett, Adam</dc:creator>
  <cp:lastModifiedBy>Bennett, Adam</cp:lastModifiedBy>
  <cp:revision>30</cp:revision>
  <dcterms:created xsi:type="dcterms:W3CDTF">2015-11-11T03:08:24Z</dcterms:created>
  <dcterms:modified xsi:type="dcterms:W3CDTF">2016-11-30T17:35:36Z</dcterms:modified>
</cp:coreProperties>
</file>