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1" r:id="rId2"/>
    <p:sldId id="257" r:id="rId3"/>
    <p:sldId id="258" r:id="rId4"/>
    <p:sldId id="259" r:id="rId5"/>
    <p:sldId id="262" r:id="rId6"/>
    <p:sldId id="266" r:id="rId7"/>
    <p:sldId id="267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/>
    <p:restoredTop sz="74767"/>
  </p:normalViewPr>
  <p:slideViewPr>
    <p:cSldViewPr snapToGrid="0" snapToObjects="1">
      <p:cViewPr varScale="1">
        <p:scale>
          <a:sx n="96" d="100"/>
          <a:sy n="96" d="100"/>
        </p:scale>
        <p:origin x="6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BB288-8DFD-394C-9441-2391D240B103}" type="datetimeFigureOut">
              <a:rPr lang="en-US" smtClean="0"/>
              <a:t>8/28/17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4E4B6-ED3A-B64F-BDC5-7720412AE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43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24E4B6-ED3A-B64F-BDC5-7720412AE6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2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</a:t>
            </a:r>
            <a:r>
              <a:rPr lang="en-US" baseline="0" dirty="0" smtClean="0"/>
              <a:t> of different pathogens in children with and without diarrhea </a:t>
            </a:r>
          </a:p>
          <a:p>
            <a:endParaRPr lang="en-US" dirty="0" smtClean="0"/>
          </a:p>
          <a:p>
            <a:r>
              <a:rPr lang="en-US" dirty="0" smtClean="0"/>
              <a:t>Cases – with diarrhea</a:t>
            </a:r>
          </a:p>
          <a:p>
            <a:r>
              <a:rPr lang="ro-RO" dirty="0" smtClean="0">
                <a:latin typeface="Courier New" charset="0"/>
                <a:ea typeface="Courier New" charset="0"/>
                <a:cs typeface="Courier New" charset="0"/>
              </a:rPr>
              <a:t>cii </a:t>
            </a:r>
            <a:r>
              <a:rPr lang="ro-RO" dirty="0" err="1" smtClean="0">
                <a:latin typeface="Courier New" charset="0"/>
                <a:ea typeface="Courier New" charset="0"/>
                <a:cs typeface="Courier New" charset="0"/>
              </a:rPr>
              <a:t>means</a:t>
            </a:r>
            <a:r>
              <a:rPr lang="ro-RO" dirty="0" smtClean="0">
                <a:latin typeface="Courier New" charset="0"/>
                <a:ea typeface="Courier New" charset="0"/>
                <a:cs typeface="Courier New" charset="0"/>
              </a:rPr>
              <a:t> 443 </a:t>
            </a:r>
            <a:r>
              <a:rPr lang="ro-RO" dirty="0" smtClean="0">
                <a:latin typeface="Courier New" charset="0"/>
                <a:ea typeface="Courier New" charset="0"/>
                <a:cs typeface="Courier New" charset="0"/>
              </a:rPr>
              <a:t>2.5 1.3</a:t>
            </a:r>
          </a:p>
          <a:p>
            <a:r>
              <a:rPr lang="de-DE" dirty="0" smtClean="0">
                <a:latin typeface="Courier New" charset="0"/>
                <a:ea typeface="Courier New" charset="0"/>
                <a:cs typeface="Courier New" charset="0"/>
              </a:rPr>
              <a:t>(2.378611, 2.621389)</a:t>
            </a:r>
          </a:p>
          <a:p>
            <a:endParaRPr lang="ro-RO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ro-RO" dirty="0" err="1" smtClean="0">
                <a:latin typeface="Courier New" charset="0"/>
                <a:ea typeface="Courier New" charset="0"/>
                <a:cs typeface="Courier New" charset="0"/>
              </a:rPr>
              <a:t>Controls</a:t>
            </a:r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 – </a:t>
            </a:r>
            <a:r>
              <a:rPr lang="ro-RO" baseline="0" dirty="0" err="1" smtClean="0">
                <a:latin typeface="Courier New" charset="0"/>
                <a:ea typeface="Courier New" charset="0"/>
                <a:cs typeface="Courier New" charset="0"/>
              </a:rPr>
              <a:t>without</a:t>
            </a:r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ro-RO" baseline="0" dirty="0" err="1" smtClean="0">
                <a:latin typeface="Courier New" charset="0"/>
                <a:ea typeface="Courier New" charset="0"/>
                <a:cs typeface="Courier New" charset="0"/>
              </a:rPr>
              <a:t>diarrhea</a:t>
            </a:r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  <a:p>
            <a:r>
              <a:rPr lang="ro-RO" baseline="0" dirty="0" smtClean="0">
                <a:latin typeface="Courier New" charset="0"/>
                <a:ea typeface="Courier New" charset="0"/>
                <a:cs typeface="Courier New" charset="0"/>
              </a:rPr>
              <a:t>cii 239 2.3 1.3 </a:t>
            </a:r>
            <a:endParaRPr lang="ro-RO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de-DE" dirty="0" smtClean="0"/>
              <a:t>(2.134344, 2.465656)</a:t>
            </a:r>
            <a:endParaRPr lang="ro-RO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22067-5D95-E745-B06B-427358952988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4302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err="1" smtClean="0"/>
              <a:t>ttesti</a:t>
            </a:r>
            <a:r>
              <a:rPr lang="hr-HR" dirty="0" smtClean="0"/>
              <a:t> 443 2.5 1.3 239 2.3 1.3</a:t>
            </a:r>
          </a:p>
          <a:p>
            <a:endParaRPr lang="hr-H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22067-5D95-E745-B06B-427358952988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192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Incident rate</a:t>
            </a:r>
            <a:r>
              <a:rPr lang="en-US" dirty="0" smtClean="0"/>
              <a:t> is from the time of entry until they develop the outcome of interest</a:t>
            </a:r>
          </a:p>
          <a:p>
            <a:endParaRPr lang="en-US" b="1" dirty="0" smtClean="0"/>
          </a:p>
          <a:p>
            <a:r>
              <a:rPr lang="en-US" b="1" dirty="0" smtClean="0"/>
              <a:t>Odds ratio: </a:t>
            </a:r>
            <a:r>
              <a:rPr lang="en-US" dirty="0" smtClean="0"/>
              <a:t> the ratio of the odds of a disease</a:t>
            </a:r>
            <a:r>
              <a:rPr lang="en-US" baseline="0" dirty="0" smtClean="0"/>
              <a:t> in the those exposed to to a risk factor compared with the odds of that disease in those not exposed.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e.g. odds = risk of a disease / (1-risk)</a:t>
            </a:r>
          </a:p>
          <a:p>
            <a:endParaRPr lang="en-US" dirty="0" smtClean="0"/>
          </a:p>
          <a:p>
            <a:r>
              <a:rPr lang="en-US" b="1" dirty="0" smtClean="0"/>
              <a:t>Risk ratio:</a:t>
            </a:r>
            <a:r>
              <a:rPr lang="en-US" dirty="0" smtClean="0"/>
              <a:t> the risk for an outcome in one group divided by the risk in the comparison group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Odds ration and risk ratio are similar when a disease is rare in both</a:t>
            </a:r>
            <a:r>
              <a:rPr lang="en-US" b="1" baseline="0" dirty="0" smtClean="0"/>
              <a:t> the exposed and unexposed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22067-5D95-E745-B06B-4273589529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84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cci 64 379 5 234 = 7.9</a:t>
            </a:r>
            <a:endParaRPr lang="ro-RO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22067-5D95-E745-B06B-4273589529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65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522067-5D95-E745-B06B-4273589529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65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81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2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40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14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5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9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2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3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7E2D9-E903-5642-B2FB-45445A2EB070}" type="datetimeFigureOut">
              <a:rPr lang="en-US" smtClean="0"/>
              <a:t>8/28/17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C8A76-0862-124F-8AC1-526F82D0A1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3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commands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An immediate command does not require stored data to operate 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Calculator (</a:t>
            </a:r>
            <a:r>
              <a:rPr lang="en-US" u="sng" dirty="0">
                <a:latin typeface="Courier New" charset="0"/>
                <a:ea typeface="Courier New" charset="0"/>
                <a:cs typeface="Courier New" charset="0"/>
              </a:rPr>
              <a:t>di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splay</a:t>
            </a:r>
            <a:r>
              <a:rPr lang="en-US" dirty="0"/>
              <a:t> </a:t>
            </a:r>
            <a:r>
              <a:rPr lang="en-US" dirty="0" smtClean="0"/>
              <a:t>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Statistical &amp; epidemiological </a:t>
            </a:r>
            <a:r>
              <a:rPr lang="en-US" dirty="0"/>
              <a:t>immediate </a:t>
            </a:r>
            <a:r>
              <a:rPr lang="en-US" dirty="0" smtClean="0"/>
              <a:t>commands</a:t>
            </a:r>
          </a:p>
          <a:p>
            <a:pPr lvl="2">
              <a:lnSpc>
                <a:spcPct val="150000"/>
              </a:lnSpc>
              <a:buFont typeface="Arial" charset="0"/>
              <a:buChar char="•"/>
            </a:pPr>
            <a:r>
              <a:rPr lang="en-US" dirty="0" smtClean="0"/>
              <a:t>(end in the letter 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 lvl="2">
              <a:lnSpc>
                <a:spcPct val="150000"/>
              </a:lnSpc>
              <a:buFont typeface="Arial" charset="0"/>
              <a:buChar char="•"/>
            </a:pPr>
            <a:endParaRPr lang="en-US" dirty="0"/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21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</a:t>
            </a:r>
            <a:r>
              <a:rPr lang="en-US" dirty="0" smtClean="0"/>
              <a:t>commands: Statistics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42" y="1329508"/>
            <a:ext cx="12118458" cy="5182803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cii </a:t>
            </a:r>
            <a:r>
              <a:rPr lang="en-US" dirty="0" smtClean="0"/>
              <a:t>confidence interval calculator</a:t>
            </a:r>
          </a:p>
          <a:p>
            <a:pPr lvl="2">
              <a:lnSpc>
                <a:spcPct val="150000"/>
              </a:lnSpc>
            </a:pPr>
            <a:r>
              <a:rPr lang="en-US" dirty="0" smtClean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cii means/proportions </a:t>
            </a:r>
            <a:r>
              <a:rPr lang="en-US" dirty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#obs #mean #sd [, level</a:t>
            </a:r>
            <a:r>
              <a:rPr lang="en-US" dirty="0" smtClean="0">
                <a:solidFill>
                  <a:srgbClr val="0070C0"/>
                </a:solidFill>
                <a:latin typeface="Courier New" charset="0"/>
                <a:ea typeface="Courier New" charset="0"/>
                <a:cs typeface="Courier New" charset="0"/>
              </a:rPr>
              <a:t>(#)] 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ttesti </a:t>
            </a:r>
            <a:r>
              <a:rPr lang="en-US" dirty="0" smtClean="0"/>
              <a:t>T test calculator </a:t>
            </a:r>
          </a:p>
          <a:p>
            <a:pPr lvl="2">
              <a:lnSpc>
                <a:spcPct val="100000"/>
              </a:lnSpc>
            </a:pPr>
            <a:r>
              <a:rPr lang="en-US" dirty="0" smtClean="0"/>
              <a:t>1 sample: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ttesti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#obs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#reportedmean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#standard deviation #hypothesized mean</a:t>
            </a:r>
          </a:p>
          <a:p>
            <a:pPr lvl="2">
              <a:lnSpc>
                <a:spcPct val="100000"/>
              </a:lnSpc>
            </a:pPr>
            <a:r>
              <a:rPr lang="en-US" dirty="0" smtClean="0"/>
              <a:t>2 </a:t>
            </a:r>
            <a:r>
              <a:rPr lang="en-US" dirty="0"/>
              <a:t>sample</a:t>
            </a:r>
            <a:r>
              <a:rPr lang="en-US" dirty="0" smtClean="0"/>
              <a:t>:</a:t>
            </a:r>
          </a:p>
          <a:p>
            <a:pPr lvl="2">
              <a:lnSpc>
                <a:spcPct val="100000"/>
              </a:lnSpc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ttesti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#obs1 #mean1 #sd1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obs2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mean2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sd2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2">
              <a:lnSpc>
                <a:spcPct val="100000"/>
              </a:lnSpc>
            </a:pPr>
            <a:endParaRPr lang="en-US" dirty="0"/>
          </a:p>
          <a:p>
            <a:pPr lvl="2">
              <a:lnSpc>
                <a:spcPct val="100000"/>
              </a:lnSpc>
            </a:pPr>
            <a:endParaRPr lang="en-US" dirty="0" smtClean="0"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30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35429" y="274768"/>
            <a:ext cx="10918371" cy="4211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Practice Part 1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9045822" y="929407"/>
            <a:ext cx="3146178" cy="45116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ppleSymbols" charset="0"/>
              <a:buChar char="⌔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ppleSymbols" charset="0"/>
              <a:buChar char="☼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ED7D31"/>
              </a:buClr>
              <a:buFont typeface="+mj-lt"/>
              <a:buAutoNum type="arabicPeriod"/>
            </a:pPr>
            <a:r>
              <a:rPr lang="en-US" sz="2000" dirty="0" smtClean="0">
                <a:solidFill>
                  <a:prstClr val="black"/>
                </a:solidFill>
              </a:rPr>
              <a:t>Calculate the 95% confidence interval around the mean number of diarrhea pathogens per stool sample in </a:t>
            </a:r>
            <a:r>
              <a:rPr lang="en-US" sz="2000" u="sng" dirty="0" smtClean="0">
                <a:solidFill>
                  <a:prstClr val="black"/>
                </a:solidFill>
              </a:rPr>
              <a:t>cases</a:t>
            </a:r>
            <a:r>
              <a:rPr lang="en-US" sz="2000" dirty="0" smtClean="0">
                <a:solidFill>
                  <a:prstClr val="black"/>
                </a:solidFill>
              </a:rPr>
              <a:t> _______</a:t>
            </a:r>
          </a:p>
          <a:p>
            <a:pPr marL="457200" indent="-457200">
              <a:buClr>
                <a:srgbClr val="ED7D31"/>
              </a:buClr>
              <a:buFont typeface="+mj-lt"/>
              <a:buAutoNum type="arabicPeriod"/>
            </a:pPr>
            <a:r>
              <a:rPr lang="en-US" sz="2000" dirty="0">
                <a:solidFill>
                  <a:prstClr val="black"/>
                </a:solidFill>
              </a:rPr>
              <a:t>Calculate the 95% confidence interval around the mean number of diarrhea pathogens per stool sample in </a:t>
            </a:r>
            <a:r>
              <a:rPr lang="en-US" sz="2000" u="sng" dirty="0" smtClean="0">
                <a:solidFill>
                  <a:prstClr val="black"/>
                </a:solidFill>
              </a:rPr>
              <a:t>controls</a:t>
            </a:r>
            <a:r>
              <a:rPr lang="en-US" sz="2000" dirty="0" smtClean="0">
                <a:solidFill>
                  <a:prstClr val="black"/>
                </a:solidFill>
              </a:rPr>
              <a:t> </a:t>
            </a:r>
            <a:r>
              <a:rPr lang="en-US" sz="2000" dirty="0">
                <a:solidFill>
                  <a:prstClr val="black"/>
                </a:solidFill>
              </a:rPr>
              <a:t>_______</a:t>
            </a:r>
          </a:p>
          <a:p>
            <a:pPr marL="457200" indent="-457200">
              <a:buClr>
                <a:srgbClr val="ED7D31"/>
              </a:buClr>
              <a:buFont typeface="+mj-lt"/>
              <a:buAutoNum type="arabicPeriod"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403" y="6356350"/>
            <a:ext cx="9077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Eibach</a:t>
            </a:r>
            <a:r>
              <a:rPr lang="en-US" sz="1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D, </a:t>
            </a:r>
            <a:r>
              <a:rPr lang="en-US" sz="1000" dirty="0" err="1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Krumkamp</a:t>
            </a:r>
            <a:r>
              <a:rPr lang="en-US" sz="1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R, Hahn A, et al. Application of a multiplex PCR assay for the detection of gastrointestinal pathogens in a rural African setting. </a:t>
            </a:r>
            <a:r>
              <a:rPr lang="en-US" sz="1000" i="1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BMC Infectious Diseases</a:t>
            </a:r>
            <a:r>
              <a:rPr lang="en-US" sz="1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. 2016;16:150. doi:10.1186/s12879-016-1481-7.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42208" y="5674575"/>
            <a:ext cx="95115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en-US" sz="2400" dirty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cii </a:t>
            </a:r>
            <a:r>
              <a:rPr lang="en-US" sz="2400" dirty="0" smtClea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means </a:t>
            </a:r>
            <a:r>
              <a:rPr lang="en-US" sz="2400" dirty="0" smtClean="0">
                <a:solidFill>
                  <a:srgbClr val="5B9BD5">
                    <a:lumMod val="75000"/>
                  </a:srgbClr>
                </a:solidFill>
                <a:latin typeface="Courier New" charset="0"/>
                <a:ea typeface="Courier New" charset="0"/>
                <a:cs typeface="Courier New" charset="0"/>
              </a:rPr>
              <a:t>#observations </a:t>
            </a:r>
            <a:r>
              <a:rPr lang="en-US" sz="2400" dirty="0">
                <a:solidFill>
                  <a:srgbClr val="5B9BD5">
                    <a:lumMod val="75000"/>
                  </a:srgbClr>
                </a:solidFill>
                <a:latin typeface="Courier New" charset="0"/>
                <a:ea typeface="Courier New" charset="0"/>
                <a:cs typeface="Courier New" charset="0"/>
              </a:rPr>
              <a:t>#mean #standard deviation 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53" y="770505"/>
            <a:ext cx="8816269" cy="4797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60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35429" y="274768"/>
            <a:ext cx="10918371" cy="4211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Practice Part 2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9045822" y="929407"/>
            <a:ext cx="3146178" cy="451165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ppleSymbols" charset="0"/>
              <a:buChar char="⌔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ppleSymbols" charset="0"/>
              <a:buChar char="☼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ED7D31"/>
              </a:buClr>
              <a:buFont typeface="+mj-lt"/>
              <a:buAutoNum type="arabicPeriod" startAt="3"/>
            </a:pPr>
            <a:r>
              <a:rPr lang="en-US" sz="2000" dirty="0" smtClean="0">
                <a:solidFill>
                  <a:prstClr val="black"/>
                </a:solidFill>
              </a:rPr>
              <a:t>Conduct a </a:t>
            </a:r>
            <a:r>
              <a:rPr lang="en-US" sz="2000" dirty="0" err="1" smtClean="0">
                <a:solidFill>
                  <a:prstClr val="black"/>
                </a:solidFill>
              </a:rPr>
              <a:t>ttest</a:t>
            </a:r>
            <a:r>
              <a:rPr lang="en-US" sz="2000" dirty="0" smtClean="0">
                <a:solidFill>
                  <a:prstClr val="black"/>
                </a:solidFill>
              </a:rPr>
              <a:t> to test if the mean number of pathogens is different between cases and controls</a:t>
            </a:r>
            <a:endParaRPr lang="en-US" sz="2000" dirty="0">
              <a:solidFill>
                <a:prstClr val="black"/>
              </a:solidFill>
            </a:endParaRPr>
          </a:p>
          <a:p>
            <a:pPr marL="457200" indent="-457200">
              <a:buClr>
                <a:srgbClr val="ED7D31"/>
              </a:buClr>
              <a:buFont typeface="+mj-lt"/>
              <a:buAutoNum type="arabicPeriod" startAt="3"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403" y="6356350"/>
            <a:ext cx="90770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Eibach</a:t>
            </a:r>
            <a:r>
              <a:rPr lang="en-US" sz="1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D, </a:t>
            </a:r>
            <a:r>
              <a:rPr lang="en-US" sz="1000" dirty="0" err="1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Krumkamp</a:t>
            </a:r>
            <a:r>
              <a:rPr lang="en-US" sz="1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R, Hahn A, et al. Application of a multiplex PCR assay for the detection of gastrointestinal pathogens in a rural African setting. </a:t>
            </a:r>
            <a:r>
              <a:rPr lang="en-US" sz="1000" i="1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BMC Infectious Diseases</a:t>
            </a:r>
            <a:r>
              <a:rPr lang="en-US" sz="1000" dirty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. 2016;16:150. doi:10.1186/s12879-016-1481-7.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7319" y="5674575"/>
            <a:ext cx="95115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lnSpc>
                <a:spcPct val="100000"/>
              </a:lnSpc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ttesti 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#obs1 #mean1 #sd1 #obs2 #mean2 #sd2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53" y="770505"/>
            <a:ext cx="8816269" cy="4797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17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Immediate </a:t>
            </a:r>
            <a:r>
              <a:rPr lang="en-US" dirty="0" smtClean="0"/>
              <a:t>commands: Epidemiology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3104" y="1339747"/>
            <a:ext cx="12215103" cy="5182803"/>
          </a:xfrm>
        </p:spPr>
        <p:txBody>
          <a:bodyPr/>
          <a:lstStyle/>
          <a:p>
            <a:pPr marL="0" indent="0">
              <a:buNone/>
            </a:pPr>
            <a:endParaRPr lang="en-US" i="1" dirty="0" smtClean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iri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/>
              <a:t>incidence rate calculator </a:t>
            </a:r>
          </a:p>
          <a:p>
            <a:pPr lvl="2"/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iri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exposed_cases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unexposed_cases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exposed_time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unexposed_time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cci </a:t>
            </a:r>
            <a:r>
              <a:rPr lang="en-US" dirty="0" smtClean="0"/>
              <a:t>odds ratio calculator (</a:t>
            </a:r>
            <a:r>
              <a:rPr lang="en-US" b="1" dirty="0" smtClean="0"/>
              <a:t>c</a:t>
            </a:r>
            <a:r>
              <a:rPr lang="en-US" dirty="0" smtClean="0"/>
              <a:t>ase-</a:t>
            </a:r>
            <a:r>
              <a:rPr lang="en-US" b="1" dirty="0" smtClean="0"/>
              <a:t>c</a:t>
            </a:r>
            <a:r>
              <a:rPr lang="en-US" dirty="0" smtClean="0"/>
              <a:t>ontrol study)</a:t>
            </a:r>
          </a:p>
          <a:p>
            <a:pPr lvl="2"/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cci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exposed_cases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unexposed_cases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exposed_controls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unexposed_controls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Courier New" charset="0"/>
                <a:ea typeface="Courier New" charset="0"/>
                <a:cs typeface="Courier New" charset="0"/>
              </a:rPr>
              <a:t>csi</a:t>
            </a:r>
            <a:r>
              <a:rPr lang="en-US" dirty="0" smtClean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smtClean="0"/>
              <a:t>risk/ risk ratio calculator (</a:t>
            </a:r>
            <a:r>
              <a:rPr lang="en-US" b="1" dirty="0" smtClean="0"/>
              <a:t>c</a:t>
            </a:r>
            <a:r>
              <a:rPr lang="en-US" dirty="0" smtClean="0"/>
              <a:t>ohort </a:t>
            </a:r>
            <a:r>
              <a:rPr lang="en-US" b="1" dirty="0" smtClean="0"/>
              <a:t>s</a:t>
            </a:r>
            <a:r>
              <a:rPr lang="en-US" dirty="0" smtClean="0"/>
              <a:t>tudy)</a:t>
            </a:r>
          </a:p>
          <a:p>
            <a:pPr lvl="2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cci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exposed_cases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unexposed_cases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exposed_not_cases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unexposed_not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_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cases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   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45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35429" y="274768"/>
            <a:ext cx="10918371" cy="42112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QUIZ 3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6548716" y="1763463"/>
            <a:ext cx="4805084" cy="11454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ppleSymbols" charset="0"/>
              <a:buChar char="⌔"/>
              <a:defRPr sz="2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ppleSymbols" charset="0"/>
              <a:buChar char="☼"/>
              <a:defRPr sz="20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Calculate the odds ratio ______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42403" y="6356350"/>
            <a:ext cx="9481460" cy="402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latin typeface="Arial" charset="0"/>
                <a:ea typeface="Arial" charset="0"/>
                <a:cs typeface="Arial" charset="0"/>
              </a:rPr>
              <a:t>Eibach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 D, </a:t>
            </a:r>
            <a:r>
              <a:rPr lang="en-US" sz="1000" dirty="0" err="1">
                <a:latin typeface="Arial" charset="0"/>
                <a:ea typeface="Arial" charset="0"/>
                <a:cs typeface="Arial" charset="0"/>
              </a:rPr>
              <a:t>Krumkamp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 R, Hahn A, et al. Application of a multiplex PCR assay for the detection of gastrointestinal pathogens in a rural African setting. </a:t>
            </a:r>
            <a:r>
              <a:rPr lang="en-US" sz="1000" i="1" dirty="0">
                <a:latin typeface="Arial" charset="0"/>
                <a:ea typeface="Arial" charset="0"/>
                <a:cs typeface="Arial" charset="0"/>
              </a:rPr>
              <a:t>BMC Infectious Diseases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. 2016;16:150. doi:10.1186/s12879-016-1481-7.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892097" y="5483538"/>
            <a:ext cx="1308409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US" sz="1700" dirty="0" smtClean="0">
                <a:latin typeface="Courier New" charset="0"/>
                <a:ea typeface="Courier New" charset="0"/>
                <a:cs typeface="Courier New" charset="0"/>
              </a:rPr>
              <a:t>cci 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#cases_(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+)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rotavirus #cases_(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–)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rotavirus #controls_(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+)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rotavirus #controls</a:t>
            </a:r>
            <a:r>
              <a:rPr lang="en-US" sz="1700" b="1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_(–)</a:t>
            </a:r>
            <a:r>
              <a:rPr lang="en-US" sz="1700" dirty="0" smtClean="0">
                <a:solidFill>
                  <a:schemeClr val="accent1">
                    <a:lumMod val="75000"/>
                  </a:schemeClr>
                </a:solidFill>
                <a:latin typeface="Courier New" charset="0"/>
                <a:ea typeface="Courier New" charset="0"/>
                <a:cs typeface="Courier New" charset="0"/>
              </a:rPr>
              <a:t>rotavirus  </a:t>
            </a:r>
            <a:endParaRPr lang="en-US" sz="1700" dirty="0">
              <a:solidFill>
                <a:schemeClr val="accent1">
                  <a:lumMod val="75000"/>
                </a:schemeClr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endParaRPr lang="en-US" dirty="0"/>
          </a:p>
        </p:txBody>
      </p:sp>
      <p:grpSp>
        <p:nvGrpSpPr>
          <p:cNvPr id="25" name="Group 24"/>
          <p:cNvGrpSpPr/>
          <p:nvPr/>
        </p:nvGrpSpPr>
        <p:grpSpPr>
          <a:xfrm>
            <a:off x="1275887" y="1403350"/>
            <a:ext cx="4215288" cy="3559124"/>
            <a:chOff x="1355353" y="1338540"/>
            <a:chExt cx="4215288" cy="3559124"/>
          </a:xfrm>
        </p:grpSpPr>
        <p:grpSp>
          <p:nvGrpSpPr>
            <p:cNvPr id="26" name="Group 25"/>
            <p:cNvGrpSpPr/>
            <p:nvPr/>
          </p:nvGrpSpPr>
          <p:grpSpPr>
            <a:xfrm>
              <a:off x="1355353" y="1338540"/>
              <a:ext cx="4215288" cy="3559124"/>
              <a:chOff x="1880712" y="708076"/>
              <a:chExt cx="4215288" cy="3559124"/>
            </a:xfrm>
          </p:grpSpPr>
          <p:sp>
            <p:nvSpPr>
              <p:cNvPr id="30" name="Rectangle 2051"/>
              <p:cNvSpPr>
                <a:spLocks noChangeArrowheads="1"/>
              </p:cNvSpPr>
              <p:nvPr/>
            </p:nvSpPr>
            <p:spPr bwMode="auto">
              <a:xfrm>
                <a:off x="2971800" y="1752600"/>
                <a:ext cx="3124200" cy="25146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altLang="en-US" dirty="0"/>
              </a:p>
            </p:txBody>
          </p:sp>
          <p:sp>
            <p:nvSpPr>
              <p:cNvPr id="31" name="Text Box 2053"/>
              <p:cNvSpPr txBox="1">
                <a:spLocks noChangeArrowheads="1"/>
              </p:cNvSpPr>
              <p:nvPr/>
            </p:nvSpPr>
            <p:spPr bwMode="auto">
              <a:xfrm>
                <a:off x="3944820" y="708076"/>
                <a:ext cx="1269899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en-US" sz="2400" dirty="0" smtClean="0"/>
                  <a:t>Diarrhea</a:t>
                </a:r>
                <a:endParaRPr lang="en-US" altLang="en-US" sz="2400" dirty="0"/>
              </a:p>
            </p:txBody>
          </p:sp>
          <p:sp>
            <p:nvSpPr>
              <p:cNvPr id="32" name="Text Box 2054"/>
              <p:cNvSpPr txBox="1">
                <a:spLocks noChangeArrowheads="1"/>
              </p:cNvSpPr>
              <p:nvPr/>
            </p:nvSpPr>
            <p:spPr bwMode="auto">
              <a:xfrm>
                <a:off x="3198998" y="1212021"/>
                <a:ext cx="889987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en-US" sz="2400" dirty="0" smtClean="0"/>
                  <a:t>Cases</a:t>
                </a:r>
                <a:endParaRPr lang="en-US" altLang="en-US" sz="2400" dirty="0"/>
              </a:p>
            </p:txBody>
          </p:sp>
          <p:sp>
            <p:nvSpPr>
              <p:cNvPr id="33" name="Text Box 2055"/>
              <p:cNvSpPr txBox="1">
                <a:spLocks noChangeArrowheads="1"/>
              </p:cNvSpPr>
              <p:nvPr/>
            </p:nvSpPr>
            <p:spPr bwMode="auto">
              <a:xfrm>
                <a:off x="4651451" y="1151633"/>
                <a:ext cx="1226939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en-US" sz="2400" dirty="0" smtClean="0"/>
                  <a:t>Controls</a:t>
                </a:r>
                <a:endParaRPr lang="en-US" altLang="en-US" sz="2400" dirty="0"/>
              </a:p>
            </p:txBody>
          </p:sp>
          <p:sp>
            <p:nvSpPr>
              <p:cNvPr id="34" name="Text Box 2056"/>
              <p:cNvSpPr txBox="1">
                <a:spLocks noChangeArrowheads="1"/>
              </p:cNvSpPr>
              <p:nvPr/>
            </p:nvSpPr>
            <p:spPr bwMode="auto">
              <a:xfrm rot="16202283">
                <a:off x="1437514" y="2846315"/>
                <a:ext cx="134806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en-US" sz="2400" dirty="0" smtClean="0"/>
                  <a:t>Rotavirus</a:t>
                </a:r>
                <a:endParaRPr lang="en-US" altLang="en-US" sz="2400" dirty="0"/>
              </a:p>
            </p:txBody>
          </p:sp>
          <p:sp>
            <p:nvSpPr>
              <p:cNvPr id="35" name="Text Box 2057"/>
              <p:cNvSpPr txBox="1">
                <a:spLocks noChangeArrowheads="1"/>
              </p:cNvSpPr>
              <p:nvPr/>
            </p:nvSpPr>
            <p:spPr bwMode="auto">
              <a:xfrm>
                <a:off x="2368342" y="2172132"/>
                <a:ext cx="33855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en-US" sz="2400" smtClean="0"/>
                  <a:t>+</a:t>
                </a:r>
                <a:endParaRPr lang="en-US" altLang="en-US" sz="2400" dirty="0"/>
              </a:p>
            </p:txBody>
          </p:sp>
          <p:sp>
            <p:nvSpPr>
              <p:cNvPr id="36" name="Text Box 2058"/>
              <p:cNvSpPr txBox="1">
                <a:spLocks noChangeArrowheads="1"/>
              </p:cNvSpPr>
              <p:nvPr/>
            </p:nvSpPr>
            <p:spPr bwMode="auto">
              <a:xfrm>
                <a:off x="2489149" y="3430669"/>
                <a:ext cx="27924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en-US" sz="2400" smtClean="0"/>
                  <a:t>-</a:t>
                </a:r>
                <a:endParaRPr lang="en-US" altLang="en-US" sz="2400" dirty="0"/>
              </a:p>
            </p:txBody>
          </p:sp>
          <p:sp>
            <p:nvSpPr>
              <p:cNvPr id="38" name="Rectangle 2062"/>
              <p:cNvSpPr>
                <a:spLocks noChangeArrowheads="1"/>
              </p:cNvSpPr>
              <p:nvPr/>
            </p:nvSpPr>
            <p:spPr bwMode="auto">
              <a:xfrm>
                <a:off x="5085279" y="1651446"/>
                <a:ext cx="393056" cy="1077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endParaRPr lang="en-US" altLang="en-US" sz="3200" dirty="0"/>
              </a:p>
              <a:p>
                <a:pPr eaLnBrk="0" hangingPunct="0"/>
                <a:r>
                  <a:rPr lang="en-US" altLang="en-US" sz="3200" dirty="0" smtClean="0"/>
                  <a:t>5</a:t>
                </a:r>
                <a:endParaRPr lang="en-US" altLang="en-US" sz="3200" dirty="0"/>
              </a:p>
            </p:txBody>
          </p:sp>
          <p:sp>
            <p:nvSpPr>
              <p:cNvPr id="39" name="Rectangle 2063"/>
              <p:cNvSpPr>
                <a:spLocks noChangeArrowheads="1"/>
              </p:cNvSpPr>
              <p:nvPr/>
            </p:nvSpPr>
            <p:spPr bwMode="auto">
              <a:xfrm>
                <a:off x="3279148" y="3255373"/>
                <a:ext cx="809837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altLang="en-US" sz="3200" dirty="0" smtClean="0"/>
                  <a:t>379</a:t>
                </a:r>
                <a:endParaRPr lang="en-US" altLang="en-US" sz="3200" dirty="0"/>
              </a:p>
            </p:txBody>
          </p:sp>
          <p:sp>
            <p:nvSpPr>
              <p:cNvPr id="40" name="Rectangle 2064"/>
              <p:cNvSpPr>
                <a:spLocks noChangeArrowheads="1"/>
              </p:cNvSpPr>
              <p:nvPr/>
            </p:nvSpPr>
            <p:spPr bwMode="auto">
              <a:xfrm>
                <a:off x="5011703" y="3307559"/>
                <a:ext cx="812193" cy="584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hangingPunct="0"/>
                <a:r>
                  <a:rPr lang="en-US" altLang="en-US" sz="3200" dirty="0" smtClean="0"/>
                  <a:t>234</a:t>
                </a:r>
                <a:endParaRPr lang="en-US" altLang="en-US" sz="3200" dirty="0"/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2446441" y="2383064"/>
              <a:ext cx="3124200" cy="2514600"/>
              <a:chOff x="2446441" y="2383064"/>
              <a:chExt cx="3124200" cy="2514600"/>
            </a:xfrm>
          </p:grpSpPr>
          <p:sp>
            <p:nvSpPr>
              <p:cNvPr id="28" name="Line 2059"/>
              <p:cNvSpPr>
                <a:spLocks noChangeShapeType="1"/>
              </p:cNvSpPr>
              <p:nvPr/>
            </p:nvSpPr>
            <p:spPr bwMode="auto">
              <a:xfrm>
                <a:off x="3970441" y="2383064"/>
                <a:ext cx="0" cy="2514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cxnSp>
            <p:nvCxnSpPr>
              <p:cNvPr id="29" name="Straight Connector 28"/>
              <p:cNvCxnSpPr/>
              <p:nvPr/>
            </p:nvCxnSpPr>
            <p:spPr bwMode="auto">
              <a:xfrm>
                <a:off x="2446441" y="3640364"/>
                <a:ext cx="31242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5" name="Rectangle 4"/>
          <p:cNvSpPr/>
          <p:nvPr/>
        </p:nvSpPr>
        <p:spPr>
          <a:xfrm>
            <a:off x="2807017" y="2817515"/>
            <a:ext cx="7913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altLang="en-US" sz="3200" dirty="0"/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137631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894" y="624469"/>
            <a:ext cx="10495541" cy="573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0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0" y="501650"/>
            <a:ext cx="12128500" cy="58547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2403" y="6356350"/>
            <a:ext cx="9481460" cy="402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>
                <a:latin typeface="Arial" charset="0"/>
                <a:ea typeface="Arial" charset="0"/>
                <a:cs typeface="Arial" charset="0"/>
              </a:rPr>
              <a:t>Eibach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 D, </a:t>
            </a:r>
            <a:r>
              <a:rPr lang="en-US" sz="1000" dirty="0" err="1">
                <a:latin typeface="Arial" charset="0"/>
                <a:ea typeface="Arial" charset="0"/>
                <a:cs typeface="Arial" charset="0"/>
              </a:rPr>
              <a:t>Krumkamp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 R, Hahn A, et al. Application of a multiplex PCR assay for the detection of gastrointestinal pathogens in a rural African setting. </a:t>
            </a:r>
            <a:r>
              <a:rPr lang="en-US" sz="1000" i="1" dirty="0">
                <a:latin typeface="Arial" charset="0"/>
                <a:ea typeface="Arial" charset="0"/>
                <a:cs typeface="Arial" charset="0"/>
              </a:rPr>
              <a:t>BMC Infectious Diseases</a:t>
            </a:r>
            <a:r>
              <a:rPr lang="en-US" sz="1000" dirty="0">
                <a:latin typeface="Arial" charset="0"/>
                <a:ea typeface="Arial" charset="0"/>
                <a:cs typeface="Arial" charset="0"/>
              </a:rPr>
              <a:t>. 2016;16:150. doi:10.1186/s12879-016-1481-7.</a:t>
            </a:r>
          </a:p>
        </p:txBody>
      </p:sp>
    </p:spTree>
    <p:extLst>
      <p:ext uri="{BB962C8B-B14F-4D97-AF65-F5344CB8AC3E}">
        <p14:creationId xmlns:p14="http://schemas.microsoft.com/office/powerpoint/2010/main" val="167400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566</Words>
  <Application>Microsoft Macintosh PowerPoint</Application>
  <PresentationFormat>Widescreen</PresentationFormat>
  <Paragraphs>83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Calibri Light</vt:lpstr>
      <vt:lpstr>Courier New</vt:lpstr>
      <vt:lpstr>Arial</vt:lpstr>
      <vt:lpstr>Office Theme</vt:lpstr>
      <vt:lpstr>Immediate commands </vt:lpstr>
      <vt:lpstr>Immediate commands: Statistics </vt:lpstr>
      <vt:lpstr>PowerPoint Presentation</vt:lpstr>
      <vt:lpstr>PowerPoint Presentation</vt:lpstr>
      <vt:lpstr>Immediate commands: Epidemiology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Immediate commands</dc:title>
  <dc:creator>Kristen Aiemjoy</dc:creator>
  <cp:lastModifiedBy>Microsoft Office User</cp:lastModifiedBy>
  <cp:revision>8</cp:revision>
  <dcterms:created xsi:type="dcterms:W3CDTF">2017-08-22T19:05:11Z</dcterms:created>
  <dcterms:modified xsi:type="dcterms:W3CDTF">2017-08-29T02:56:45Z</dcterms:modified>
</cp:coreProperties>
</file>