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3"/>
    <p:restoredTop sz="94631"/>
  </p:normalViewPr>
  <p:slideViewPr>
    <p:cSldViewPr snapToGrid="0" snapToObjects="1">
      <p:cViewPr varScale="1">
        <p:scale>
          <a:sx n="92" d="100"/>
          <a:sy n="92" d="100"/>
        </p:scale>
        <p:origin x="14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FB3BD3-7B13-5443-8421-2FBD9995A1F0}" type="datetimeFigureOut">
              <a:rPr lang="en-US" smtClean="0"/>
              <a:t>3/4/18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2404C9-F9FF-344C-9335-4B04C98AA6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925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2404C9-F9FF-344C-9335-4B04C98AA6B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7659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82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3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9707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04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279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8208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644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64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13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12F1E-9D16-1C4C-8A76-BCF056C3AE42}" type="datetimeFigureOut">
              <a:rPr lang="en-US" smtClean="0"/>
              <a:t>3/4/18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747C4-347E-004F-BAA5-9E13B32022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762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grants.nih.gov/grants/forms/biosketch.htm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NIH </a:t>
            </a:r>
            <a:r>
              <a:rPr lang="en-US" dirty="0" err="1"/>
              <a:t>Biosketch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352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D: Research Support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Mentors, etc., or K </a:t>
            </a:r>
            <a:r>
              <a:rPr lang="en-US"/>
              <a:t>award applicants</a:t>
            </a:r>
            <a:endParaRPr lang="en-US" dirty="0"/>
          </a:p>
          <a:p>
            <a:r>
              <a:rPr lang="en-US" dirty="0"/>
              <a:t>Also mentor/consultant bios</a:t>
            </a:r>
          </a:p>
          <a:p>
            <a:pPr lvl="1"/>
            <a:r>
              <a:rPr lang="en-US" dirty="0"/>
              <a:t>Current research funding</a:t>
            </a:r>
          </a:p>
          <a:p>
            <a:pPr lvl="2"/>
            <a:r>
              <a:rPr lang="en-US" dirty="0"/>
              <a:t>Name of funder, name of award, 1-2 sentence description of project, role (PI or co-</a:t>
            </a:r>
            <a:r>
              <a:rPr lang="en-US" dirty="0" err="1"/>
              <a:t>Inv</a:t>
            </a:r>
            <a:r>
              <a:rPr lang="en-US" dirty="0"/>
              <a:t>), dates of award</a:t>
            </a:r>
          </a:p>
          <a:p>
            <a:pPr lvl="1"/>
            <a:r>
              <a:rPr lang="en-US" dirty="0"/>
              <a:t>Past research funding (past 3 years)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9416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Examples and instructions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Fellowship </a:t>
            </a:r>
            <a:r>
              <a:rPr lang="en-US" dirty="0" err="1"/>
              <a:t>biosketch</a:t>
            </a:r>
            <a:r>
              <a:rPr lang="en-US" dirty="0"/>
              <a:t> – standard format but also includes courses/grades</a:t>
            </a:r>
          </a:p>
          <a:p>
            <a:r>
              <a:rPr lang="en-US" dirty="0"/>
              <a:t>Everyone else – your mentors and consultants</a:t>
            </a:r>
          </a:p>
          <a:p>
            <a:pPr lvl="1"/>
            <a:r>
              <a:rPr lang="en-US" dirty="0">
                <a:hlinkClick r:id="rId2"/>
              </a:rPr>
              <a:t>https://grants.nih.gov/grants/forms/biosketch.htm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6773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Section A: </a:t>
            </a:r>
            <a:br>
              <a:rPr lang="en-US" dirty="0"/>
            </a:br>
            <a:r>
              <a:rPr lang="en-US" dirty="0"/>
              <a:t>Personal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1022" cy="5029044"/>
          </a:xfrm>
        </p:spPr>
        <p:txBody>
          <a:bodyPr>
            <a:normAutofit lnSpcReduction="10000"/>
          </a:bodyPr>
          <a:lstStyle/>
          <a:p>
            <a:r>
              <a:rPr lang="en-US" dirty="0"/>
              <a:t>Briefly describe why you are well-suited to receive the award for which you are applying.  </a:t>
            </a:r>
          </a:p>
          <a:p>
            <a:r>
              <a:rPr lang="en-US" dirty="0"/>
              <a:t>The relevant factors may include aspects of your training; your previous work on this specific topic or related topics; your technical expertise; your collaborators or scientific environment; and your past performance in this or related fields (you may mention specific contributions to science that are not included in Section C).</a:t>
            </a:r>
          </a:p>
        </p:txBody>
      </p:sp>
    </p:spTree>
    <p:extLst>
      <p:ext uri="{BB962C8B-B14F-4D97-AF65-F5344CB8AC3E}">
        <p14:creationId xmlns:p14="http://schemas.microsoft.com/office/powerpoint/2010/main" val="3226008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A: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You may include a description of factors such as family care responsibilities, illness, disability, and active duty military service if it has affected your productivity</a:t>
            </a:r>
          </a:p>
          <a:p>
            <a:r>
              <a:rPr lang="en-US" dirty="0"/>
              <a:t>Try to make different from Doctoral Dissertation and Research Experience</a:t>
            </a:r>
          </a:p>
          <a:p>
            <a:r>
              <a:rPr lang="en-US" dirty="0"/>
              <a:t>You may include a list of up to four peer-reviewed publications that specifically highlight your experience and qualifications for this project.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760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Section B:</a:t>
            </a:r>
            <a:br>
              <a:rPr lang="en-US" dirty="0"/>
            </a:br>
            <a:r>
              <a:rPr lang="en-US" dirty="0"/>
              <a:t>Positions and Honors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List in chronological order:</a:t>
            </a:r>
          </a:p>
          <a:p>
            <a:pPr lvl="1"/>
            <a:r>
              <a:rPr lang="en-US" dirty="0"/>
              <a:t>All non-degree training, including postdoctoral research training</a:t>
            </a:r>
          </a:p>
          <a:p>
            <a:pPr lvl="1"/>
            <a:r>
              <a:rPr lang="en-US" dirty="0"/>
              <a:t>All employment after college </a:t>
            </a:r>
          </a:p>
          <a:p>
            <a:r>
              <a:rPr lang="en-US" dirty="0"/>
              <a:t>State the Activity/Occupation and include start/end dates, field, name of institution/company, and the name of your supervisor/employer. </a:t>
            </a:r>
          </a:p>
        </p:txBody>
      </p:sp>
    </p:spTree>
    <p:extLst>
      <p:ext uri="{BB962C8B-B14F-4D97-AF65-F5344CB8AC3E}">
        <p14:creationId xmlns:p14="http://schemas.microsoft.com/office/powerpoint/2010/main" val="558876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B: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Academic and Professional honors</a:t>
            </a:r>
          </a:p>
          <a:p>
            <a:pPr lvl="1"/>
            <a:r>
              <a:rPr lang="en-US" dirty="0"/>
              <a:t>Any academic and professional honors/awards </a:t>
            </a:r>
          </a:p>
          <a:p>
            <a:pPr lvl="1"/>
            <a:r>
              <a:rPr lang="en-US" dirty="0"/>
              <a:t>Scholarships, traineeships, fellowships, and development awards. Include source of awards.  </a:t>
            </a:r>
          </a:p>
          <a:p>
            <a:pPr lvl="1"/>
            <a:r>
              <a:rPr lang="en-US" dirty="0"/>
              <a:t>Current memberships in professional societies.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579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Section C: </a:t>
            </a:r>
            <a:br>
              <a:rPr lang="en-US" dirty="0"/>
            </a:br>
            <a:r>
              <a:rPr lang="en-US" dirty="0"/>
              <a:t>Contributions to Science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3890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Briefly describe your most significant contributions to science.  </a:t>
            </a:r>
          </a:p>
          <a:p>
            <a:r>
              <a:rPr lang="en-US" dirty="0"/>
              <a:t>While all applicants may describe up to five contributions, graduate students and postdoctoral fellows are encouraged to consider </a:t>
            </a:r>
            <a:r>
              <a:rPr lang="en-US" b="1" dirty="0"/>
              <a:t>highlighting two or three they consider most significant</a:t>
            </a:r>
            <a:r>
              <a:rPr lang="en-US" dirty="0"/>
              <a:t>. </a:t>
            </a:r>
          </a:p>
          <a:p>
            <a:r>
              <a:rPr lang="en-US" dirty="0"/>
              <a:t>These may include research papers, abstracts, book chapters, reviews, as well as non-publication research products, such as materials, methods, models, or protocols.  </a:t>
            </a:r>
          </a:p>
          <a:p>
            <a:r>
              <a:rPr lang="en-US" dirty="0"/>
              <a:t>For each contribution, indicate the historical background that frames the scientific problem; the central finding(s); the relevance of the finding(s) to science, technology, or public health; and your specific role in the described work.</a:t>
            </a:r>
          </a:p>
          <a:p>
            <a:r>
              <a:rPr lang="en-US" dirty="0"/>
              <a:t>Up to 4 references follow each contribution</a:t>
            </a:r>
          </a:p>
          <a:p>
            <a:pPr lvl="1"/>
            <a:r>
              <a:rPr lang="en-US" dirty="0"/>
              <a:t>Peer-reviewed publications or submitted manuscripts</a:t>
            </a:r>
          </a:p>
          <a:p>
            <a:pPr lvl="1"/>
            <a:r>
              <a:rPr lang="en-US" dirty="0"/>
              <a:t>Non-publication research product such as audio/video, software, reports, etc. </a:t>
            </a:r>
          </a:p>
        </p:txBody>
      </p:sp>
    </p:spTree>
    <p:extLst>
      <p:ext uri="{BB962C8B-B14F-4D97-AF65-F5344CB8AC3E}">
        <p14:creationId xmlns:p14="http://schemas.microsoft.com/office/powerpoint/2010/main" val="3335425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Section C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The description of each contribution should be no longer than one half page including figures and citations. </a:t>
            </a:r>
          </a:p>
          <a:p>
            <a:r>
              <a:rPr lang="en-US" dirty="0"/>
              <a:t>Manuscripts listed as “pending publication” or “in preparation” should be included and identified. Indicate if you previously used another name that is reflected in any of the citations.</a:t>
            </a:r>
          </a:p>
          <a:p>
            <a:r>
              <a:rPr lang="en-US" dirty="0"/>
              <a:t>After the 2-4 contributions, provide a URL to a full list of your published work in My Bibliography.</a:t>
            </a:r>
          </a:p>
          <a:p>
            <a:pPr lvl="1"/>
            <a:r>
              <a:rPr lang="en-US" dirty="0"/>
              <a:t>See: https://</a:t>
            </a:r>
            <a:r>
              <a:rPr lang="en-US" dirty="0" err="1"/>
              <a:t>www.ncbi.nlm.nih.gov</a:t>
            </a:r>
            <a:r>
              <a:rPr lang="en-US" dirty="0"/>
              <a:t>/books/NBK53595/#</a:t>
            </a:r>
            <a:r>
              <a:rPr lang="en-US" dirty="0" err="1"/>
              <a:t>mybibliography.Creating_a_Bibliography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638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Section D: </a:t>
            </a:r>
            <a:br>
              <a:rPr lang="en-US" dirty="0"/>
            </a:br>
            <a:r>
              <a:rPr lang="en-US" dirty="0"/>
              <a:t>Scholastic Performance </a:t>
            </a:r>
            <a:br>
              <a:rPr lang="en-US" dirty="0"/>
            </a:br>
            <a:r>
              <a:rPr lang="en-US" dirty="0"/>
              <a:t>(F31s and F32s)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4656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List by institution and year all undergraduate and graduate courses with grades. </a:t>
            </a:r>
          </a:p>
          <a:p>
            <a:pPr lvl="1"/>
            <a:r>
              <a:rPr lang="en-US" b="1" dirty="0" err="1"/>
              <a:t>Predoctoral</a:t>
            </a:r>
            <a:r>
              <a:rPr lang="en-US" b="1" dirty="0"/>
              <a:t> applicants/candidates:</a:t>
            </a:r>
            <a:r>
              <a:rPr lang="en-US" dirty="0"/>
              <a:t> List </a:t>
            </a:r>
            <a:r>
              <a:rPr lang="en-US" b="1" dirty="0"/>
              <a:t>all</a:t>
            </a:r>
            <a:r>
              <a:rPr lang="en-US" dirty="0"/>
              <a:t> undergraduate and graduate courses, with grades. </a:t>
            </a:r>
          </a:p>
          <a:p>
            <a:pPr lvl="1"/>
            <a:r>
              <a:rPr lang="en-US" b="1" dirty="0"/>
              <a:t>Postdoctoral applicants: </a:t>
            </a:r>
            <a:r>
              <a:rPr lang="en-US" dirty="0"/>
              <a:t>List all undergraduate courses and graduate scientific and/or professional courses </a:t>
            </a:r>
            <a:r>
              <a:rPr lang="en-US" u="sng" dirty="0"/>
              <a:t>relevant to the training sought under this award</a:t>
            </a:r>
            <a:r>
              <a:rPr lang="en-US" dirty="0"/>
              <a:t>, with grades. </a:t>
            </a:r>
          </a:p>
          <a:p>
            <a:r>
              <a:rPr lang="en-US" dirty="0"/>
              <a:t>In addition, explain any marking system if other than 1-100, A, B, C, D, F, or 0-4.0 if applicable. Show levels required for a passing grade.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165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3689</TotalTime>
  <Words>649</Words>
  <Application>Microsoft Macintosh PowerPoint</Application>
  <PresentationFormat>On-screen Show (4:3)</PresentationFormat>
  <Paragraphs>47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NIH Biosketch</vt:lpstr>
      <vt:lpstr> Examples and instructions</vt:lpstr>
      <vt:lpstr>Section A:  Personal Statement</vt:lpstr>
      <vt:lpstr>Section A: Cont’d</vt:lpstr>
      <vt:lpstr>Section B: Positions and Honors</vt:lpstr>
      <vt:lpstr>Section B: Cont’d</vt:lpstr>
      <vt:lpstr>Section C:  Contributions to Science</vt:lpstr>
      <vt:lpstr>Section C Cont’d</vt:lpstr>
      <vt:lpstr>Section D:  Scholastic Performance  (F31s and F32s)</vt:lpstr>
      <vt:lpstr>Section D: Research Support</vt:lpstr>
    </vt:vector>
  </TitlesOfParts>
  <Company>UCSF</Company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NIH Biosketch</dc:title>
  <dc:creator>Sarah Woolf-King</dc:creator>
  <cp:lastModifiedBy>Judy Hahn</cp:lastModifiedBy>
  <cp:revision>23</cp:revision>
  <dcterms:created xsi:type="dcterms:W3CDTF">2015-03-15T20:18:02Z</dcterms:created>
  <dcterms:modified xsi:type="dcterms:W3CDTF">2018-03-05T22:53:38Z</dcterms:modified>
</cp:coreProperties>
</file>