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1" r:id="rId5"/>
    <p:sldId id="27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68" r:id="rId18"/>
    <p:sldId id="272" r:id="rId19"/>
    <p:sldId id="273" r:id="rId20"/>
    <p:sldId id="275" r:id="rId21"/>
    <p:sldId id="276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39"/>
    <p:restoredTop sz="94705"/>
  </p:normalViewPr>
  <p:slideViewPr>
    <p:cSldViewPr snapToGrid="0" snapToObjects="1">
      <p:cViewPr varScale="1">
        <p:scale>
          <a:sx n="83" d="100"/>
          <a:sy n="83" d="100"/>
        </p:scale>
        <p:origin x="232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EADBE-D89D-D14E-ACF5-E69437286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09B8AE-1516-5941-8223-EA0CC99EA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2E4BB-932E-4944-8051-EB1A8E4E0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4369C-2639-D64A-862D-29059801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165E6-0A90-134D-BC4E-874082D3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29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69CC8-3AF6-7F4E-AE65-0DF99D4C4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CE2706-F53A-2046-9EE8-919E0D31A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1D7A3-2C9C-BB40-8FB4-924D0CB5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B682F-6F84-7640-B8E4-4D056BCD4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240AB-39E6-CE4B-B0E5-12B1DA3FC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5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24D10-2851-1A4B-B8EF-3F93F1793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54536-4058-FB45-94F1-AE0EF0933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F190B-ED1C-EB4F-BBB2-B0B651CCF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D4705-FAC9-DF40-8FFC-1B0D2175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34AA5-6ED9-874E-836E-9C30B19B7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00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62A7F-FC42-5D42-9D5A-60513D18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767C0-BFB8-954F-9953-C914EC9ED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452AE-0133-1046-B0E9-D64C551A3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7E1F2-6DA7-7441-8F49-4BC055743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5A455-F2B2-F141-A9C7-69E0474F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933EF-BB2E-1A42-AC7E-4CD864F91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B37A2-3D0F-FE4F-B186-CA00534AB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AD30C-EC1C-7F45-B473-D8985ADCC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B7E25-2B39-D748-81AB-A26F61DD4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3FB50-1BDA-AF45-ADAC-648261F1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9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3840-C800-FF46-B2B5-92233E147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05D5-1575-E845-A9DA-390525DEF0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23653A-EA64-694F-A371-DF77D5882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AB793-74CE-194E-9D2D-272A0BE03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9D6DF-92B0-D54C-A979-3138648D3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50CF4D-92A2-DB47-BFCB-B2AD97785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77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D16A8-7C8B-4E4B-A6A5-F13A105E5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38C271-CC4C-584D-A81C-0B425F6BE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FF9E1-0DB5-6447-8CFE-BFB1772A9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E172EF-533B-C145-BD17-291CF0A68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0745CB-BAB9-FD4D-9900-74168649FC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5D2A77-0C7A-2F41-8E08-F89AE47E1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4586E9-ED56-474B-8F51-85CB99747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72706E-634F-3647-AB11-D2D87B888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6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D2377-EE57-2543-A5FD-C075E0E28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EA703E-3F80-3A40-AC4C-FB0A11DCB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1921-3F2C-1545-A568-6C2A28D52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37D20-3179-F142-8B38-7D555BE68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868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6A4866-25B1-2541-A029-E6499F47A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2582D8-7DA0-EB47-A01A-FED465FA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532FA5-0830-B644-9256-198BC6DAD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1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F598-A10F-B14B-B786-B9075B1C6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4CF15-7AB6-DF46-A9EC-62D85B8D4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A804F-1383-9249-98C7-51647B1DE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034DE-E4F6-F34E-9F55-7E5071ED8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0DAF9-2868-5C4F-AC23-90856FA1F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05327-A345-CF41-91CC-88DEB4B17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8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79929-3997-6140-8BFD-5FD7B4341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D6A2DF-BD05-4047-896A-EB867F708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FE3554-11A8-3E4D-B9EE-C9005D164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90346-EEE9-1A4B-B13C-0EAF4C04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73522-E692-B449-9D92-479CDC6CC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C005D-0310-9B4A-AFA8-30F696BC3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2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532FE6-36EC-B247-B56E-F86D6B8D9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5C426-2B20-3546-8ED7-E0F3E73E3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B0957-E6DE-0147-B2D5-BF876B6DD5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B822C-FD29-A84D-8A48-807905B07C74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2639F-8323-D248-897E-72F790D84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4B5F4-3EDA-934C-829A-154972AFD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E7A6F-4ED6-6541-A732-4790F82D5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7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15E02-D05F-2047-9A1C-BDB0A6694A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Office Hours: </a:t>
            </a:r>
            <a:br>
              <a:rPr lang="en-US" dirty="0"/>
            </a:br>
            <a:r>
              <a:rPr lang="en-US" dirty="0"/>
              <a:t>Target trial emulation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C33053-9DFF-F849-9EA9-E711861314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Dan Kelly, MD, MPH</a:t>
            </a:r>
          </a:p>
          <a:p>
            <a:r>
              <a:rPr lang="en-US" dirty="0"/>
              <a:t>January 14, 2020</a:t>
            </a:r>
          </a:p>
          <a:p>
            <a:endParaRPr lang="en-US" dirty="0"/>
          </a:p>
          <a:p>
            <a:r>
              <a:rPr lang="en-US" dirty="0"/>
              <a:t>Slides were adapted from a prior Epi-tools lecture at UCSF given by Dr. Miguel Hernan</a:t>
            </a:r>
          </a:p>
        </p:txBody>
      </p:sp>
    </p:spTree>
    <p:extLst>
      <p:ext uri="{BB962C8B-B14F-4D97-AF65-F5344CB8AC3E}">
        <p14:creationId xmlns:p14="http://schemas.microsoft.com/office/powerpoint/2010/main" val="2335719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1DE4D-608A-E94C-938C-9CF3CD359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the WHI randomized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A46F3-B2AE-544C-8C65-CF03B5F66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1992 ACOG</a:t>
            </a:r>
          </a:p>
          <a:p>
            <a:pPr lvl="1"/>
            <a:r>
              <a:rPr lang="en-US" dirty="0"/>
              <a:t>“Probable benefit effect of estrogen on heart disease”</a:t>
            </a:r>
          </a:p>
        </p:txBody>
      </p:sp>
    </p:spTree>
    <p:extLst>
      <p:ext uri="{BB962C8B-B14F-4D97-AF65-F5344CB8AC3E}">
        <p14:creationId xmlns:p14="http://schemas.microsoft.com/office/powerpoint/2010/main" val="2477990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FB04A-5469-704A-90BF-CB6F0D1E2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WHI randomized trial: chain reaction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F233D-4570-3B4F-9C88-BA58C6C95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clear discrepancy</a:t>
            </a:r>
          </a:p>
          <a:p>
            <a:r>
              <a:rPr lang="en-US" dirty="0"/>
              <a:t>Since randomized trials are the gold standard for causal inference…</a:t>
            </a:r>
          </a:p>
          <a:p>
            <a:r>
              <a:rPr lang="en-US" dirty="0"/>
              <a:t>Observational studies got it wrong</a:t>
            </a:r>
          </a:p>
          <a:p>
            <a:r>
              <a:rPr lang="en-US" dirty="0"/>
              <a:t>Can observational studies ever be trusted again?</a:t>
            </a:r>
          </a:p>
          <a:p>
            <a:pPr lvl="1"/>
            <a:r>
              <a:rPr lang="en-US" dirty="0"/>
              <a:t>The end of observational epidemiology?</a:t>
            </a:r>
          </a:p>
          <a:p>
            <a:r>
              <a:rPr lang="en-US" dirty="0"/>
              <a:t>Should we fund observational studies?</a:t>
            </a:r>
          </a:p>
        </p:txBody>
      </p:sp>
    </p:spTree>
    <p:extLst>
      <p:ext uri="{BB962C8B-B14F-4D97-AF65-F5344CB8AC3E}">
        <p14:creationId xmlns:p14="http://schemas.microsoft.com/office/powerpoint/2010/main" val="3338769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AD08F-0CF7-6D4C-93F8-F1BA78C11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did observational studies get it “wrong”?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8DEA-8D14-E140-B982-E6B21E796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Popular theory: residual confounding</a:t>
            </a:r>
          </a:p>
          <a:p>
            <a:pPr lvl="1"/>
            <a:r>
              <a:rPr lang="en-US" dirty="0"/>
              <a:t>Insufficient adjustment for lifestyle and socioeconomic indicators</a:t>
            </a:r>
          </a:p>
          <a:p>
            <a:pPr lvl="1"/>
            <a:r>
              <a:rPr lang="en-US" dirty="0"/>
              <a:t>Corollary: causal inference from observational data is a hopeless undertaking</a:t>
            </a:r>
          </a:p>
          <a:p>
            <a:pPr lvl="1"/>
            <a:endParaRPr lang="en-US" dirty="0"/>
          </a:p>
          <a:p>
            <a:r>
              <a:rPr lang="en-US" dirty="0"/>
              <a:t>An alternative theory: observational and randomized studies asked different questions</a:t>
            </a:r>
          </a:p>
        </p:txBody>
      </p:sp>
    </p:spTree>
    <p:extLst>
      <p:ext uri="{BB962C8B-B14F-4D97-AF65-F5344CB8AC3E}">
        <p14:creationId xmlns:p14="http://schemas.microsoft.com/office/powerpoint/2010/main" val="2685886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61F5-ED49-C14B-AE79-E8B1EC6C5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Randomized trial asked a comparative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95C02-CF56-214C-9834-A577982A7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CHD risk in women who initiate hormone therapy compared with women who do not?</a:t>
            </a:r>
          </a:p>
          <a:p>
            <a:endParaRPr lang="en-US" dirty="0"/>
          </a:p>
          <a:p>
            <a:r>
              <a:rPr lang="en-US" dirty="0"/>
              <a:t>Design and analysis</a:t>
            </a:r>
          </a:p>
          <a:p>
            <a:pPr lvl="1"/>
            <a:r>
              <a:rPr lang="en-US" dirty="0"/>
              <a:t>Women randomly assigned to initiation of hormone therapy or placebo</a:t>
            </a:r>
          </a:p>
          <a:p>
            <a:pPr lvl="1"/>
            <a:r>
              <a:rPr lang="en-US" dirty="0"/>
              <a:t>Analytic approach</a:t>
            </a:r>
          </a:p>
          <a:p>
            <a:pPr lvl="2"/>
            <a:r>
              <a:rPr lang="en-US" dirty="0"/>
              <a:t>Compare risk between incident users and nonusers of hormone therapy (new users vs. never users)</a:t>
            </a:r>
          </a:p>
        </p:txBody>
      </p:sp>
    </p:spTree>
    <p:extLst>
      <p:ext uri="{BB962C8B-B14F-4D97-AF65-F5344CB8AC3E}">
        <p14:creationId xmlns:p14="http://schemas.microsoft.com/office/powerpoint/2010/main" val="1952869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D75F1-03B5-8146-A98E-0959DDC7F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Observational studies did not ask a comparative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98545-49CC-D349-AF68-B5148DCD9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CHD risk in women who are currently taking hormone therapy compared with women who are not?</a:t>
            </a:r>
          </a:p>
          <a:p>
            <a:endParaRPr lang="en-US" dirty="0"/>
          </a:p>
          <a:p>
            <a:r>
              <a:rPr lang="en-US" dirty="0"/>
              <a:t>Design and analysis:</a:t>
            </a:r>
          </a:p>
          <a:p>
            <a:pPr lvl="1"/>
            <a:r>
              <a:rPr lang="en-US" dirty="0"/>
              <a:t>Women are asked about therapy use</a:t>
            </a:r>
          </a:p>
          <a:p>
            <a:pPr lvl="1"/>
            <a:r>
              <a:rPr lang="en-US" dirty="0"/>
              <a:t>Analytic approach</a:t>
            </a:r>
          </a:p>
          <a:p>
            <a:pPr lvl="2"/>
            <a:r>
              <a:rPr lang="en-US" dirty="0"/>
              <a:t>Compare risk between prevalent users and nonusers of hormone therapy (current users vs. never users)</a:t>
            </a:r>
          </a:p>
        </p:txBody>
      </p:sp>
    </p:spTree>
    <p:extLst>
      <p:ext uri="{BB962C8B-B14F-4D97-AF65-F5344CB8AC3E}">
        <p14:creationId xmlns:p14="http://schemas.microsoft.com/office/powerpoint/2010/main" val="2520538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05CC-8048-9444-95DE-5368C992E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WHI: effect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3F92-C44B-9A44-9174-0927AE917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Hazard ratio (95% CI) of CHD</a:t>
            </a:r>
          </a:p>
          <a:p>
            <a:r>
              <a:rPr lang="en-US" dirty="0"/>
              <a:t>Overall		1.23 (0.99, 1.53) </a:t>
            </a:r>
          </a:p>
          <a:p>
            <a:r>
              <a:rPr lang="en-US" dirty="0"/>
              <a:t>Years of follow-up</a:t>
            </a:r>
          </a:p>
          <a:p>
            <a:pPr lvl="1"/>
            <a:r>
              <a:rPr lang="en-US" dirty="0"/>
              <a:t>0-2		1.51  (1.06, 2.14)</a:t>
            </a:r>
          </a:p>
          <a:p>
            <a:pPr lvl="1"/>
            <a:r>
              <a:rPr lang="en-US" dirty="0"/>
              <a:t>&gt;2-5 		1.31 (0.93, 1.83)</a:t>
            </a:r>
          </a:p>
          <a:p>
            <a:pPr lvl="1"/>
            <a:r>
              <a:rPr lang="en-US" dirty="0"/>
              <a:t>&gt;5		0.67 (0.41, 1.09)</a:t>
            </a:r>
          </a:p>
          <a:p>
            <a:r>
              <a:rPr lang="en-US" dirty="0"/>
              <a:t>Years since menopause (post-hoc analysis)</a:t>
            </a:r>
          </a:p>
          <a:p>
            <a:pPr lvl="1"/>
            <a:r>
              <a:rPr lang="en-US" dirty="0"/>
              <a:t>&lt;10 		0.89 (0.54, 1.44)</a:t>
            </a:r>
          </a:p>
          <a:p>
            <a:pPr lvl="1"/>
            <a:r>
              <a:rPr lang="en-US" dirty="0"/>
              <a:t>10-20 		1.24 (0.86, 1.80)</a:t>
            </a:r>
          </a:p>
          <a:p>
            <a:pPr lvl="1"/>
            <a:r>
              <a:rPr lang="en-US" dirty="0"/>
              <a:t>&gt;20		1.65 (1.14, 2.40)</a:t>
            </a: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8F0903F8-05BE-1E46-95E6-129F83F674D6}"/>
              </a:ext>
            </a:extLst>
          </p:cNvPr>
          <p:cNvSpPr/>
          <p:nvPr/>
        </p:nvSpPr>
        <p:spPr>
          <a:xfrm>
            <a:off x="665018" y="3557848"/>
            <a:ext cx="5569527" cy="1130531"/>
          </a:xfrm>
          <a:prstGeom prst="donut">
            <a:avLst>
              <a:gd name="adj" fmla="val 88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873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3F9E3-FFA1-8142-846C-10ED22EED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“Current vs. never users” contrast does not address a comparative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AB2BD-AD45-F044-87B1-5EF9E6657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a woman wondering whether to a start hormone therapy </a:t>
            </a:r>
          </a:p>
          <a:p>
            <a:pPr lvl="1"/>
            <a:r>
              <a:rPr lang="en-US" dirty="0"/>
              <a:t>The current vs. never contrast does not provide the information she needs</a:t>
            </a:r>
          </a:p>
          <a:p>
            <a:pPr lvl="1"/>
            <a:endParaRPr lang="en-US" dirty="0"/>
          </a:p>
          <a:p>
            <a:r>
              <a:rPr lang="en-US" dirty="0"/>
              <a:t>Consider a women wondering whether to stop hormone therapy </a:t>
            </a:r>
          </a:p>
          <a:p>
            <a:pPr lvl="1"/>
            <a:r>
              <a:rPr lang="en-US" dirty="0"/>
              <a:t>The current vs. never contrast does not provide the information she needs</a:t>
            </a:r>
          </a:p>
        </p:txBody>
      </p:sp>
    </p:spTree>
    <p:extLst>
      <p:ext uri="{BB962C8B-B14F-4D97-AF65-F5344CB8AC3E}">
        <p14:creationId xmlns:p14="http://schemas.microsoft.com/office/powerpoint/2010/main" val="1155139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6C3B4-292F-D540-A1B3-A5C177AB1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re-analyze the observational study…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054B9-007E-B14B-A9B7-36CF0447A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compare the risk of incident/new users vs. nonusers?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That is, what if we use the observational data to answer the same question as the randomized trial?</a:t>
            </a:r>
          </a:p>
        </p:txBody>
      </p:sp>
    </p:spTree>
    <p:extLst>
      <p:ext uri="{BB962C8B-B14F-4D97-AF65-F5344CB8AC3E}">
        <p14:creationId xmlns:p14="http://schemas.microsoft.com/office/powerpoint/2010/main" val="2156452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05CC-8048-9444-95DE-5368C992E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Effect estimates (hazard ratios)</a:t>
            </a:r>
            <a:br>
              <a:rPr lang="en-US" dirty="0"/>
            </a:br>
            <a:r>
              <a:rPr lang="en-US" dirty="0"/>
              <a:t>			RCT	(WHI)	Observational (NHS)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3F92-C44B-9A44-9174-0927AE917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42959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Overall		1.23 (0.99, 1.53) </a:t>
            </a:r>
          </a:p>
          <a:p>
            <a:r>
              <a:rPr lang="en-US" dirty="0"/>
              <a:t>Years of follow-up</a:t>
            </a:r>
          </a:p>
          <a:p>
            <a:pPr lvl="1"/>
            <a:r>
              <a:rPr lang="en-US" dirty="0"/>
              <a:t>0-2		1.51  (1.06, 2.14)</a:t>
            </a:r>
          </a:p>
          <a:p>
            <a:pPr lvl="1"/>
            <a:r>
              <a:rPr lang="en-US" dirty="0"/>
              <a:t>&gt;2		1.07 (0.81, 1.41)</a:t>
            </a:r>
          </a:p>
          <a:p>
            <a:r>
              <a:rPr lang="en-US" dirty="0"/>
              <a:t>Years since menopause </a:t>
            </a:r>
          </a:p>
          <a:p>
            <a:pPr lvl="1"/>
            <a:r>
              <a:rPr lang="en-US" dirty="0"/>
              <a:t>&lt;10 		0.89 (0.54, 1.44)</a:t>
            </a:r>
          </a:p>
          <a:p>
            <a:pPr lvl="1"/>
            <a:r>
              <a:rPr lang="en-US" dirty="0"/>
              <a:t>10-20 		1.24 (0.86, 1.80)</a:t>
            </a:r>
          </a:p>
          <a:p>
            <a:pPr lvl="1"/>
            <a:r>
              <a:rPr lang="en-US" dirty="0"/>
              <a:t>&gt;20		1.65 (1.14, 2.40)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30B135-A5DF-E744-83D9-809FB87D6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794" y="1825625"/>
            <a:ext cx="5685907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1.05 (0.82, 1.34) </a:t>
            </a:r>
          </a:p>
          <a:p>
            <a:endParaRPr lang="en-US" sz="2400" dirty="0"/>
          </a:p>
          <a:p>
            <a:r>
              <a:rPr lang="en-US" sz="2400" dirty="0"/>
              <a:t>1.43 (0.92, 2.33)</a:t>
            </a:r>
          </a:p>
          <a:p>
            <a:r>
              <a:rPr lang="en-US" sz="2400" dirty="0"/>
              <a:t>0.91 (0.72, 1.16)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0.88 (0.63, 1.21)</a:t>
            </a:r>
          </a:p>
          <a:p>
            <a:r>
              <a:rPr lang="en-US" sz="2400" dirty="0"/>
              <a:t>1.13 (0.85, 1.49)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Distribution of time since menopause and length of follow-up largely explained the differences</a:t>
            </a:r>
          </a:p>
        </p:txBody>
      </p:sp>
    </p:spTree>
    <p:extLst>
      <p:ext uri="{BB962C8B-B14F-4D97-AF65-F5344CB8AC3E}">
        <p14:creationId xmlns:p14="http://schemas.microsoft.com/office/powerpoint/2010/main" val="3009379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9268488-84BC-184F-B7E5-2E777EB00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ask the </a:t>
            </a:r>
            <a:r>
              <a:rPr lang="en-US" b="1" dirty="0"/>
              <a:t>same question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076356-B4F7-7A42-9FF0-67C3740F6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shocking observational-randomized discrepancies for ITT estimates</a:t>
            </a:r>
          </a:p>
          <a:p>
            <a:pPr lvl="1"/>
            <a:r>
              <a:rPr lang="en-US" dirty="0"/>
              <a:t>Though wide CIs in both studies</a:t>
            </a:r>
          </a:p>
          <a:p>
            <a:pPr lvl="1"/>
            <a:endParaRPr lang="en-US" dirty="0"/>
          </a:p>
          <a:p>
            <a:r>
              <a:rPr lang="en-US" dirty="0"/>
              <a:t>Any residual confounding</a:t>
            </a:r>
          </a:p>
          <a:p>
            <a:pPr lvl="1"/>
            <a:r>
              <a:rPr lang="en-US" dirty="0"/>
              <a:t>Probably, but insufficient to explain the original discrepancy</a:t>
            </a:r>
          </a:p>
        </p:txBody>
      </p:sp>
    </p:spTree>
    <p:extLst>
      <p:ext uri="{BB962C8B-B14F-4D97-AF65-F5344CB8AC3E}">
        <p14:creationId xmlns:p14="http://schemas.microsoft.com/office/powerpoint/2010/main" val="1577630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919FF-9BE7-6746-BB76-416771D70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A9F13-7597-1343-80B7-2A59097E5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young couple moves into an apartment and decides to repaper the dining room. They ask the neighbor who has a dining room the same size, </a:t>
            </a:r>
          </a:p>
          <a:p>
            <a:r>
              <a:rPr lang="en-US" dirty="0"/>
              <a:t>“How many rolls of wallpaper did you buy when you papered the dining room?”</a:t>
            </a:r>
          </a:p>
          <a:p>
            <a:r>
              <a:rPr lang="en-US" dirty="0"/>
              <a:t>“Seven,” he says</a:t>
            </a:r>
          </a:p>
          <a:p>
            <a:r>
              <a:rPr lang="en-US" dirty="0"/>
              <a:t>So the couple buys seven rolls of expensive paper but finish papering the walls before they end the fourth roll.</a:t>
            </a:r>
          </a:p>
          <a:p>
            <a:r>
              <a:rPr lang="en-US" dirty="0"/>
              <a:t>Annoyed, they go back to the neighbor and say,</a:t>
            </a:r>
          </a:p>
          <a:p>
            <a:r>
              <a:rPr lang="en-US" dirty="0"/>
              <a:t>“We followed your advise but we ended up with three extra rolls!”</a:t>
            </a:r>
          </a:p>
        </p:txBody>
      </p:sp>
    </p:spTree>
    <p:extLst>
      <p:ext uri="{BB962C8B-B14F-4D97-AF65-F5344CB8AC3E}">
        <p14:creationId xmlns:p14="http://schemas.microsoft.com/office/powerpoint/2010/main" val="2589511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8FDDF-AB1C-6C41-A2E8-6248D9C4A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difference between randomized and observational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EEAC9-7EF8-B045-933C-89888BB94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Randomized experiments </a:t>
            </a:r>
          </a:p>
          <a:p>
            <a:pPr lvl="1"/>
            <a:r>
              <a:rPr lang="en-US" dirty="0"/>
              <a:t>Question and analytic approach pre-specified in study protocol</a:t>
            </a:r>
          </a:p>
          <a:p>
            <a:pPr lvl="1"/>
            <a:endParaRPr lang="en-US" dirty="0"/>
          </a:p>
          <a:p>
            <a:r>
              <a:rPr lang="en-US" dirty="0"/>
              <a:t>Observational studies</a:t>
            </a:r>
          </a:p>
          <a:p>
            <a:pPr lvl="1"/>
            <a:r>
              <a:rPr lang="en-US" dirty="0"/>
              <a:t>Question and analytic approach often decided after data have been collected and explored…</a:t>
            </a:r>
          </a:p>
          <a:p>
            <a:endParaRPr lang="en-US" dirty="0"/>
          </a:p>
          <a:p>
            <a:r>
              <a:rPr lang="en-US" dirty="0"/>
              <a:t>This difference may be as important as randomization itself</a:t>
            </a:r>
          </a:p>
        </p:txBody>
      </p:sp>
    </p:spTree>
    <p:extLst>
      <p:ext uri="{BB962C8B-B14F-4D97-AF65-F5344CB8AC3E}">
        <p14:creationId xmlns:p14="http://schemas.microsoft.com/office/powerpoint/2010/main" val="472096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56B22-6AD0-F24E-883B-C16CA2714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stages of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82D79-98AA-2045-BBFB-AA71AB51B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Ask the question</a:t>
            </a:r>
          </a:p>
          <a:p>
            <a:pPr lvl="1"/>
            <a:r>
              <a:rPr lang="en-US" dirty="0"/>
              <a:t>Is it really a causal or comparative question?</a:t>
            </a:r>
          </a:p>
          <a:p>
            <a:r>
              <a:rPr lang="en-US" dirty="0"/>
              <a:t>2. Answer the question by conducting and analyzing</a:t>
            </a:r>
          </a:p>
          <a:p>
            <a:pPr lvl="1"/>
            <a:r>
              <a:rPr lang="en-US" dirty="0"/>
              <a:t>Randomized trials</a:t>
            </a:r>
          </a:p>
          <a:p>
            <a:pPr lvl="1"/>
            <a:r>
              <a:rPr lang="en-US" dirty="0"/>
              <a:t>Observational studies</a:t>
            </a:r>
          </a:p>
          <a:p>
            <a:pPr lvl="1"/>
            <a:endParaRPr lang="en-US" dirty="0"/>
          </a:p>
          <a:p>
            <a:r>
              <a:rPr lang="en-US" dirty="0"/>
              <a:t>Often methodological discussions (and courses) revolve exclusively around stage 2</a:t>
            </a:r>
          </a:p>
        </p:txBody>
      </p:sp>
    </p:spTree>
    <p:extLst>
      <p:ext uri="{BB962C8B-B14F-4D97-AF65-F5344CB8AC3E}">
        <p14:creationId xmlns:p14="http://schemas.microsoft.com/office/powerpoint/2010/main" val="3729104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45D40-F4FA-174E-9331-D49D34B23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all about 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35B84-FFAB-4240-8719-28FDB5543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young couple moves into an apartment and decides to repaper the dining room. They ask the neighbor who has a dining room the same size, </a:t>
            </a:r>
          </a:p>
          <a:p>
            <a:r>
              <a:rPr lang="en-US" dirty="0"/>
              <a:t>“How many rolls of wallpaper did you buy when you papered the dining room?”</a:t>
            </a:r>
          </a:p>
          <a:p>
            <a:r>
              <a:rPr lang="en-US" dirty="0"/>
              <a:t>“Seven,” he says</a:t>
            </a:r>
          </a:p>
          <a:p>
            <a:r>
              <a:rPr lang="en-US" dirty="0"/>
              <a:t>So the couple buys seven rolls of expensive paper but finish papering the walls before they end the fourth roll.</a:t>
            </a:r>
          </a:p>
          <a:p>
            <a:r>
              <a:rPr lang="en-US" dirty="0"/>
              <a:t>Annoyed, they go back to the neighbor and say,</a:t>
            </a:r>
          </a:p>
          <a:p>
            <a:r>
              <a:rPr lang="en-US" dirty="0"/>
              <a:t>“We followed your advise but we ended up with three extra rolls!”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”So,” he says, “that happened to you, too.”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(Plato and a Platypus walk into a bar)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0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4CFFB-6F73-8748-B360-2A3614F77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F8D42-F4BC-7342-8568-26A63625D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”So,” he says, “that happened to you, too.”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(Plato and a Platypus walk into a bar)</a:t>
            </a:r>
          </a:p>
        </p:txBody>
      </p:sp>
    </p:spTree>
    <p:extLst>
      <p:ext uri="{BB962C8B-B14F-4D97-AF65-F5344CB8AC3E}">
        <p14:creationId xmlns:p14="http://schemas.microsoft.com/office/powerpoint/2010/main" val="1925398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A9877-BC28-DA47-82D6-9B6899149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Comparative and causal questions are needed for target trial emulation</a:t>
            </a:r>
          </a:p>
        </p:txBody>
      </p:sp>
    </p:spTree>
    <p:extLst>
      <p:ext uri="{BB962C8B-B14F-4D97-AF65-F5344CB8AC3E}">
        <p14:creationId xmlns:p14="http://schemas.microsoft.com/office/powerpoint/2010/main" val="2399982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D17BEA-6C37-604D-966B-6CDF78EB8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each comparative or causal question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1E2F72-13E8-654C-9191-A0452EA1A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randomized trial that would provide the answer</a:t>
            </a:r>
          </a:p>
          <a:p>
            <a:pPr lvl="1"/>
            <a:r>
              <a:rPr lang="en-US" dirty="0"/>
              <a:t>The target trial</a:t>
            </a:r>
          </a:p>
          <a:p>
            <a:pPr lvl="1"/>
            <a:endParaRPr lang="en-US" dirty="0"/>
          </a:p>
          <a:p>
            <a:r>
              <a:rPr lang="en-US" dirty="0"/>
              <a:t>If you have a question but cannot describe your trial trial, then you do not have a well-defined question</a:t>
            </a:r>
          </a:p>
        </p:txBody>
      </p:sp>
    </p:spTree>
    <p:extLst>
      <p:ext uri="{BB962C8B-B14F-4D97-AF65-F5344CB8AC3E}">
        <p14:creationId xmlns:p14="http://schemas.microsoft.com/office/powerpoint/2010/main" val="317067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5998C-5633-F849-9A00-E0C5DF3AE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Hormone therapy and heart disease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7FF64-AF93-684F-954D-4CA3FF498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  <a:p>
            <a:pPr lvl="1"/>
            <a:r>
              <a:rPr lang="en-US" dirty="0"/>
              <a:t>What is the effect of hormone therapy on the risk of coronary heart disease in postmenopausal women?</a:t>
            </a:r>
          </a:p>
        </p:txBody>
      </p:sp>
    </p:spTree>
    <p:extLst>
      <p:ext uri="{BB962C8B-B14F-4D97-AF65-F5344CB8AC3E}">
        <p14:creationId xmlns:p14="http://schemas.microsoft.com/office/powerpoint/2010/main" val="3639537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8E0CE-F667-5B45-B299-01D777DA9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 (shocking discrepancy)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1124D-3DEF-914F-A0B3-5B7259AEA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Observational studies</a:t>
            </a:r>
          </a:p>
          <a:p>
            <a:pPr lvl="1"/>
            <a:r>
              <a:rPr lang="en-US" dirty="0"/>
              <a:t>&gt;30% lower risk in current users compared with never users</a:t>
            </a:r>
          </a:p>
          <a:p>
            <a:pPr lvl="2"/>
            <a:r>
              <a:rPr lang="en-US" dirty="0"/>
              <a:t>E.g., hazard ratio 0.68 in Nurses Health Study</a:t>
            </a:r>
          </a:p>
          <a:p>
            <a:r>
              <a:rPr lang="en-US" dirty="0"/>
              <a:t>Randomized trial</a:t>
            </a:r>
          </a:p>
          <a:p>
            <a:pPr lvl="1"/>
            <a:r>
              <a:rPr lang="en-US" dirty="0"/>
              <a:t>&gt;20% higher risk in initiators compared to non-initiators</a:t>
            </a:r>
          </a:p>
          <a:p>
            <a:pPr lvl="2"/>
            <a:r>
              <a:rPr lang="en-US" dirty="0"/>
              <a:t>Hazard ratio 1.24 in Women’s Health Initiative</a:t>
            </a:r>
          </a:p>
        </p:txBody>
      </p:sp>
    </p:spTree>
    <p:extLst>
      <p:ext uri="{BB962C8B-B14F-4D97-AF65-F5344CB8AC3E}">
        <p14:creationId xmlns:p14="http://schemas.microsoft.com/office/powerpoint/2010/main" val="2316984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F7B28-2E8F-3946-BF28-B5515A2D5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 randomized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91BE5-F686-634B-8601-10A8BA318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Double-blind</a:t>
            </a:r>
          </a:p>
          <a:p>
            <a:r>
              <a:rPr lang="en-US" dirty="0"/>
              <a:t>Placebo-controlled</a:t>
            </a:r>
          </a:p>
          <a:p>
            <a:r>
              <a:rPr lang="en-US" dirty="0"/>
              <a:t>Large</a:t>
            </a:r>
          </a:p>
          <a:p>
            <a:pPr lvl="1"/>
            <a:r>
              <a:rPr lang="en-US" dirty="0"/>
              <a:t>&gt;16,000 US women aged 50-79 </a:t>
            </a:r>
            <a:r>
              <a:rPr lang="en-US" dirty="0" err="1"/>
              <a:t>yrs</a:t>
            </a:r>
            <a:endParaRPr lang="en-US" dirty="0"/>
          </a:p>
          <a:p>
            <a:r>
              <a:rPr lang="en-US" dirty="0"/>
              <a:t>Randomly assigned to estrogen plus progestin therapy or placebo</a:t>
            </a:r>
          </a:p>
          <a:p>
            <a:r>
              <a:rPr lang="en-US" dirty="0"/>
              <a:t>Women followed approximately every year like in many observational studies</a:t>
            </a:r>
          </a:p>
          <a:p>
            <a:pPr lvl="1"/>
            <a:r>
              <a:rPr lang="en-US" dirty="0"/>
              <a:t>No intervention after baseline</a:t>
            </a:r>
          </a:p>
        </p:txBody>
      </p:sp>
    </p:spTree>
    <p:extLst>
      <p:ext uri="{BB962C8B-B14F-4D97-AF65-F5344CB8AC3E}">
        <p14:creationId xmlns:p14="http://schemas.microsoft.com/office/powerpoint/2010/main" val="624255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05CC-8048-9444-95DE-5368C992E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WHI: effect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3F92-C44B-9A44-9174-0927AE917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Hazard ratio (95% CI) of CHD</a:t>
            </a:r>
          </a:p>
          <a:p>
            <a:r>
              <a:rPr lang="en-US" dirty="0"/>
              <a:t>Overall		1.23 (0.99, 1.53) </a:t>
            </a:r>
          </a:p>
          <a:p>
            <a:r>
              <a:rPr lang="en-US" dirty="0"/>
              <a:t>Years of follow-up</a:t>
            </a:r>
          </a:p>
          <a:p>
            <a:pPr lvl="1"/>
            <a:r>
              <a:rPr lang="en-US" dirty="0"/>
              <a:t>0-2		1.51  (1.06, 2.14)</a:t>
            </a:r>
          </a:p>
          <a:p>
            <a:pPr lvl="1"/>
            <a:r>
              <a:rPr lang="en-US" dirty="0"/>
              <a:t>&gt;2-5 		1.31 (0.93, 1.83)</a:t>
            </a:r>
          </a:p>
          <a:p>
            <a:pPr lvl="1"/>
            <a:r>
              <a:rPr lang="en-US" dirty="0"/>
              <a:t>&gt;5		0.67 (0.41, 1.09)</a:t>
            </a:r>
          </a:p>
          <a:p>
            <a:r>
              <a:rPr lang="en-US" dirty="0"/>
              <a:t>Years since menopause (post-hoc analysis)</a:t>
            </a:r>
          </a:p>
          <a:p>
            <a:pPr lvl="1"/>
            <a:r>
              <a:rPr lang="en-US" dirty="0"/>
              <a:t>&lt;10 		0.89 (0.54, 1.44)</a:t>
            </a:r>
          </a:p>
          <a:p>
            <a:pPr lvl="1"/>
            <a:r>
              <a:rPr lang="en-US" dirty="0"/>
              <a:t>10-20 		1.24 (0.86, 1.80)</a:t>
            </a:r>
          </a:p>
          <a:p>
            <a:pPr lvl="1"/>
            <a:r>
              <a:rPr lang="en-US" dirty="0"/>
              <a:t>&gt;20		1.65 (1.14, 2.40)</a:t>
            </a:r>
          </a:p>
        </p:txBody>
      </p:sp>
    </p:spTree>
    <p:extLst>
      <p:ext uri="{BB962C8B-B14F-4D97-AF65-F5344CB8AC3E}">
        <p14:creationId xmlns:p14="http://schemas.microsoft.com/office/powerpoint/2010/main" val="289082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1185</Words>
  <Application>Microsoft Macintosh PowerPoint</Application>
  <PresentationFormat>Widescreen</PresentationFormat>
  <Paragraphs>153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Office Hours:  Target trial emulation</vt:lpstr>
      <vt:lpstr>Research questions</vt:lpstr>
      <vt:lpstr>Research questions</vt:lpstr>
      <vt:lpstr>Comparative and causal questions are needed for target trial emulation</vt:lpstr>
      <vt:lpstr>For each comparative or causal question</vt:lpstr>
      <vt:lpstr>Hormone therapy and heart disease </vt:lpstr>
      <vt:lpstr>Answers (shocking discrepancy)</vt:lpstr>
      <vt:lpstr>WHI randomized trial</vt:lpstr>
      <vt:lpstr>WHI: effect estimates</vt:lpstr>
      <vt:lpstr>Before the WHI randomized trial</vt:lpstr>
      <vt:lpstr>After WHI randomized trial: chain reaction</vt:lpstr>
      <vt:lpstr>Why did observational studies get it “wrong”?</vt:lpstr>
      <vt:lpstr>Randomized trial asked a comparative question</vt:lpstr>
      <vt:lpstr>Observational studies did not ask a comparative question</vt:lpstr>
      <vt:lpstr>WHI: effect estimates</vt:lpstr>
      <vt:lpstr>“Current vs. never users” contrast does not address a comparative question</vt:lpstr>
      <vt:lpstr>What if we re-analyze the observational study…</vt:lpstr>
      <vt:lpstr>Effect estimates (hazard ratios)    RCT (WHI) Observational (NHS) </vt:lpstr>
      <vt:lpstr>When we ask the same question</vt:lpstr>
      <vt:lpstr>Key difference between randomized and observational studies</vt:lpstr>
      <vt:lpstr>Two stages of research</vt:lpstr>
      <vt:lpstr>It’s all about the question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Hours:  target trial emulation</dc:title>
  <dc:creator>Microsoft Office User</dc:creator>
  <cp:lastModifiedBy>Microsoft Office User</cp:lastModifiedBy>
  <cp:revision>19</cp:revision>
  <dcterms:created xsi:type="dcterms:W3CDTF">2020-01-14T08:17:53Z</dcterms:created>
  <dcterms:modified xsi:type="dcterms:W3CDTF">2020-01-16T09:11:34Z</dcterms:modified>
</cp:coreProperties>
</file>