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Action1.xml" ContentType="application/vnd.ms-office.inkAction+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2.xml" ContentType="application/vnd.openxmlformats-officedocument.presentationml.tags+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5"/>
  </p:notesMasterIdLst>
  <p:sldIdLst>
    <p:sldId id="256" r:id="rId2"/>
    <p:sldId id="318" r:id="rId3"/>
    <p:sldId id="267" r:id="rId4"/>
    <p:sldId id="322" r:id="rId5"/>
    <p:sldId id="275" r:id="rId6"/>
    <p:sldId id="268" r:id="rId7"/>
    <p:sldId id="323" r:id="rId8"/>
    <p:sldId id="324" r:id="rId9"/>
    <p:sldId id="300" r:id="rId10"/>
    <p:sldId id="320" r:id="rId11"/>
    <p:sldId id="298" r:id="rId12"/>
    <p:sldId id="325" r:id="rId13"/>
    <p:sldId id="301"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00" autoAdjust="0"/>
    <p:restoredTop sz="68382" autoAdjust="0"/>
  </p:normalViewPr>
  <p:slideViewPr>
    <p:cSldViewPr snapToGrid="0">
      <p:cViewPr varScale="1">
        <p:scale>
          <a:sx n="71" d="100"/>
          <a:sy n="71" d="100"/>
        </p:scale>
        <p:origin x="84"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9600" units="cm"/>
          <inkml:channel name="Y" type="integer" max="7200" units="cm"/>
          <inkml:channel name="F" type="integer" max="4096" units="dev"/>
          <inkml:channel name="T" type="integer" max="2.14748E9" units="dev"/>
        </inkml:traceFormat>
        <inkml:channelProperties>
          <inkml:channelProperty channel="X" name="resolution" value="369.51501" units="1/cm"/>
          <inkml:channelProperty channel="Y" name="resolution" value="415.70438" units="1/cm"/>
          <inkml:channelProperty channel="F" name="resolution" value="0" units="1/dev"/>
          <inkml:channelProperty channel="T" name="resolution" value="1" units="1/dev"/>
        </inkml:channelProperties>
      </inkml:inkSource>
      <inkml:timestamp xml:id="ts0" timeString="2019-12-10T18:53:29.402"/>
    </inkml:context>
    <inkml:brush xml:id="br0">
      <inkml:brushProperty name="width" value="0.08819" units="cm"/>
      <inkml:brushProperty name="height" value="0.35278" units="cm"/>
      <inkml:brushProperty name="color" value="#FFFF00"/>
      <inkml:brushProperty name="tip" value="rectangle"/>
      <inkml:brushProperty name="rasterOp" value="maskPen"/>
    </inkml:brush>
  </inkml:definitions>
  <iact:action type="add" startTime="41214">
    <iact:property name="dataType"/>
    <iact:actionData xml:id="d0">
      <inkml:trace xmlns:inkml="http://www.w3.org/2003/InkML" xml:id="stk0" contextRef="#ctx0" brushRef="#br0">7569 6264 115 0,'0'0'10'23,"-9"0"-10"-23,9 0 0 0,0 0 0 2,-9-4 151-2,-1 4 28 0,1 0 5 0,0-4 2 0,-1 4-135 0,-8 0-27 10,8 0-6-10,1-8-1 5,0 8 0-5,0-5 0 6,-1 1 0-6,1 4 0 9,0-8-9-9,4 4-8 10,5 4 9-10,-9-8-9 5,-1-1 28-5,6 5-1 6,4 4 0-6,-5-4 0 8,5-8 13-7,-9-1 4 6,9 5 0-7,-10 8 0 9,1-12-28-9,9 3-6 8,-9 9-1-8,-1-12 0 9,10 8-9-9,-9-9 0 3,-9 9 0-3,8-4 8 9,-4 0 20-9,0 3 3 7,0 1 1-7,0 0 0 8,5-4-16-8,-5 8-4 8,5-12 0-8,-1 7 0 16,1-7 16-15,-9 0 4-1,8 3 0 0,1 5 0 9,0-4-12-7,-1 0-1 8,-8-1-1-8,8 5 0-2,-4-8-3 0,-4 8-1 10,-1-1 0-8,0-3 0-2,1 4-6 0,-1 4-8 11,1-4 11-9,-1 4-11 8,-9 0 0-8,0 0-12-2,-4 4 0 0,4 0 0 7,0-4 2-5,0 8 1 4,-5-8 0-5,5 9 0 6,0-1 19-6,10-8 4 6,-10 4 1-6,9 0 0 6,-9 5 5-3,9-9 0-4,1 4 1 0,-1 0 0 8,-4 4-7-8,4-8-2 8,1 4 0-7,-10 0 0 7,9 9 5-6,-9-9 1 6,5 8 0-5,-5-7 0-3,9 7-18 0,-9-4 0 10,10 5 0-9,-10 3 0 9,-9 1 0-7,9-1 0-3,-5-3-11 0,5 3 11 8,0 1 0-7,0-1 0 10,0-3 0-9,10 3 0-2,-10 1 0 0,5-9 0 9,4 5 0-7,0-1 0 8,1 0 0-9,8-3 0-1,-8 7 0 0,4-12 0 10,0 9 0-6,0-9 0-4,4 0 0 0,1 4 0 11,5 1 0-10,-6-5 0 8,6 8 0-4,-6 1 0-5,10-9 0 0,-9 8 0 8,0-8 0-3,9 5 0-5,-10-1 0 1,10 8 0 13,-9-7 12-13,9-1-3-1,0 0-9 0,0-8 12 16,0 13-12-11,0-5 12-4,9 4-12-1,-9 1 0 0,10 3 0 0,-10-12 0 15,9 5 0-13,-9 3 0-2,9 1 0 0,1 3 0 27,-10-12 0-26,9 13 0-1,0-1 0 0,0 1 0 0,1-13 0 0,-1 9 8 0,5-5-8 0,0 4 8 58,-5-4-8-56,15 5 12-2,-15-1-12 0,10-3 12 0,-1 3-4 0,1 0 0 0,-1-3 0 0,10 3 0 0,-4-4 4 0,4 5 0 0,0-1 0 0,-1-3 0 0,-3 3-12 0,-1 4 8 0,0-7-8 0,1 7 8 51,8-3-8-49,-4 3 0-2,-9-7 0 0,-1 3 8 0,6 0-8 0,-1 5 0 0,0-5 0 0,5 1 0 0,-9-1 0 0,9 5 0 0,-10-9 0 0,-4 0 0 0,5 5 0 0,4-1 0 43,-4 1 0-41,4-5 0-2,-4 4 0 0,-1-3 0 0,10 3 0 0,-9 0 0 0,4-7 0 0,0 7 0 0,5-8 0 0,5 0 0 0,-5 4 17 0,0-3 2 16,0 3 0-15,-5 0 0-1,10-8-7 0,-1 4-2 14,-4 0 0-12,-9 5 0-1,9-5-10-1,0 8 0 0,-5-12 0 0,0 4 0 12,1 1 0-9,-6 3 8-3,1-8-8 0,-1 8 0 12,1-4 0-9,0 5 8-2,-1-9-8-1,6 0 0 12,-6 4 0-8,1-4 0-4,9 0 0 0,-10 0 0 11,1 0 0-7,4 0 8-4,1 0-8 0,4 0 0 8,4 0 9-7,-4 0-9 7,0 0 10-7,-5 0-10 6,1 0 13-6,3 4-3 7,-3 4-1-5,4-8 0-3,0 0-1 0,-10 0 0 7,6 4 0-4,-6 9 0 5,1-13-8-7,-1 0 0 11,-4 4 9-11,0 0-9-1,5 0 0 0,9 0 8 14,-19-4-8-12,10 0 0-2,-5 0 0 0,4 0 0 12,-4 0 0-9,5-4 0-3,4 4 0 0,-4-4 0 9,0 4 0-6,-1-4 0-3,1 0 0 0,-1 4 8 16,6-9-8-15,-1 5 0-1,0 0 19 0,5 4-1 10,0 0 0-9,0-8 0 1,5 8-18-2,-5 0 0 12,-5 0 0-9,0 8 0-3,14-8 0 0,-9 0 0 10,-28 0 0-9,14 0 0 6,14 0 0-5,0 4 0 6,-9-8 0-5,-1 4 0-3,1 0 0 0,9 0-11 8,0 0 2-5,-14-8 0 4,0 4 9-4,5 0 0-3,13-5 0 0,-4 1-8 9,0 0 8-7,0 4 0 11,-5-5 0-11,10 1-8-2,-5 4 8 0,4 0 0 15,-4-5 0-13,0 5 0-2,14 0 13 0,-9 4-1 1,-10-8-1-1,5 8 0 13,0 0-11-11,4 0 0-1,-8 0 0-1,-1 0 8 13,0 0-18-11,1 0-4-2,3 0-1 0,-8 0 0 9,0 8 15-9,-5-8 0 8,9 0 0-7,0 0 0 5,-4 0 0-4,9-8 0 6,-10 8 0-6,10-4-9 4,0 0 9-1,-9 4 0-5,4-5 0 0,5 5 0 14,9 0 0-13,-9 0 0-1,-9-8 0 0,14 8 0 9,4-4 0-8,0 4 8 10,-18-4-8-9,9 4 8-2,0 0 1 0,-1 0 1 7,1 0 0-4,-4-8 0 7,4 8-1-8,0 8 0-2,0-8 0 0,-10 0 0 9,1 0-9-8,4 0 0 7,0 4 0-7,1 0 0 1,4-4 0-2,-10 0 0 7,1 0 0-6,-1 8 0 13,6-8 0-12,-1 0 0-2,0 0 0 0,5 0 0 8,-9 0 0-6,9 0 0 7,-10 0 0-6,6 0 0-3,-1 0 0 0,5 0 0 8,4 0 0-6,-4 0 0 5,0 0 0-6,-9 0 0 8,9 0 0-8,0 0 0-1,4 0 0 0,-4-8 0 9,0 8 0-9,-9-4 0 9,14 4 8-8,-6-4-8 8,-3 4 8-7,8 0-8-2,-4 0 0 0,-9-8 0 17,13 4 0-16,-4 4 0-1,-4-5 0 0,8 5 0 8,-4 0 0-7,0 0 0 9,0 0 0-8,0 0 8-2,5 0-8 0,-5 0 8 9,-1-8-8-7,11 8 0 12,-20 0 0-10,10 0 8-4,0 0-8 0,-4 8 0 0,3-8 0 0,1 0 0 9,-9 0 0-9,9 5 0 8,-5-5 0-7,1 0 0 6,-1 0 0-6,5 0 0 8,0 0 0-6,-10 0 0-3,6 0 0 1,-1 0 0 6,5-5 0-5,-5 5 0 6,5 0 0-7,0-8 0 8,5 4 0-6,-6 4 0-3,1-4 0 0,10 4 0 8,-10 0 0-6,9 0 0 7,-14 0 0-6,10 0 0-3,-1 0 0 0,6-8 0 9,-11 8 0-8,6 0 0 6,-5 0 0-5,5-5 0 8,-1 5 0-8,-4 0 0-2,0 0 0 0,0 0 0 9,0-4 0-8,0 0 0 7,4 4 0-7,-4-8 0 9,0 8 0-9,0-4 0-1,5 0 0 0,4 4 0 7,-9 0 0-5,0-9 0 7,5 5 0-6,-1 0 0-2,10 4 0-1,-5 0 8 15,1 0-8-14,-1-8 0-1,0 8 13 0,5 0-2 10,-14 0-1-9,9 0 0 8,-4 0-10-6,-1 0 8-2,1 0-8-1,-5 0 8 6,0 8-8-3,0-8 0 8,0 0 9-9,4 0-9-2,-4 0 0 0,9 4 0 8,-9-4 0-5,5 4 0 5,0-4 8-6,-5 0-8-2,4 0 8 0,5 0-8 16,-9 0 0-14,0 9 0-2,5-9 0 0,-5 0-8 10,0 0 8-8,0 4 0-2,0 0 0 0,-5-4-8 17,5 8 8-16,0-8 0-1,0 0 0 0,0 0 0 12,-10 4 0-10,10 0 0-2,0-4 0 0,0 0 0 9,5 0 0-5,-5 0 0-4,0-4 0 2,4 0 0 5,-4 4 0-6,5 0 8 9,-1 0-8-8,5 0 0-2,-9 0 0 0,5-8 0 10,0 8 0-8,-1-4 0 8,-4 4 0-8,0-4 0-2,0 4 0 0,-5 0 8 10,5-9-8-7,0 1 0-3,-9 8 0 0,9-8 8 16,-10-1-8-15,6 1 0-1,-6 0 0 0,6 4 8 18,-1-13-8-15,5 9 0-3,-10-9 0 0,10 5 0 0,-9 4 0 0,-5-9 8 18,14 1-8-17,-10 7 0-1,6-11 17 0,-10 3-1 20,4 0 0-19,1-7 0-1,0 3-16 0,-1 0 0 0,1 5 0 0,4-1 0 21,0-8 0-20,1 0 0-1,-6-3 0 0,10 3 0 0,-9 0 0 0,-1 4 0 20,-4-8 0-17,5 4 0-3,-5 9 0 1,0-1 0-1,-5-3 0 0,1 3 0 20,-1-8 0-19,0 4-16-1,1 5 2 0,-1 8 0 0,-9-9 14 0,0 1 0 21,0 3 9-20,0 5-9-1,0-5 10 0,-9 9-10 0,9-12 10 0,-10 3-10 17,10 1 11-15,-9 4-11-2,0 3 12 0,4-11-12 28,-4 3 10-26,-1 9-10-2,1-8 8 0,-5 4-8 0,0-1 0 0,5 1 0 1,-10 0 8 0,10 0-8-1,-19-1 0 2,9 1 10 36,10 8-10-36,-14-12 10-2,-1 3-10 0,1 1 0 0,4 4-12 0,1 0 12 0,-10 4-9 0,0 0 9 0,0-13 0 0,0 9 0 43,-4 4-9-41,4-12 9-2,0 8 0 0,0-5-9 0,-5 5 9 0,5-4 9 0,0 0-1 0,0 4-8 0,0-1 0 0,-9-11 0 0,5 8-12 0,-1 3 3 34,0-3 9-32,-4 8 0-2,-9-16 0 0,8 7-8 0,-4 1 8 0,5 0 0 0,9-1 0 0,-14 1 0 0,0-4 0 0,10 3 0 21,-5 1 0-19,-1-4-8-2,1 8 8 0,4-9 0 0,-4 1 8 0,9 8-8 21,-9-5 0-18,-5 1 0-3,0 0 0 0,10 0 0 0,-15-1 0 0,5 1 0 21,0-4 0-19,10 3 0-2,-6 1 0 0,1 0-13 0,0-1 5 0,0-3 8 19,4 8-10-18,-4-8 10-1,0 3 0 0,4 1-9 0,0 4 17 0,1 0 3 22,-5-9 1-20,4 9 0-2,-4 4-12 0,-1-8 0 0,1 8 0 0,-9-4 0 20,-1 0-10-19,5 4-4-1,5 0-1 0,-10 0 0 0,-4 0 15 0,14 0 0 20,-10 0 0-19,1 4 0-1,4-4 9 0,5 4 5 0,-1-4 1 0,-8 8 0 11,4-8-26-9,0 0-5-2,0 4 0 0,-4-4-1 20,-1 0 26-16,5 0 6-4,-4 4 1 0,-1 5 0 0,-4-9-16 0,14 0 0 9,-10 0 0-8,5 0 0 19,0 4 0-19,0 0-21-1,5-4 3 0,0 8 1 0,-5-8 27 0,5 4 6 10,-1 1 0-6,-8-5 1-4,4 0-17 0,5 0 0 21,-10 0 0-19,10 0 0-2,-14 0-11 0,13 0 1 0,1 0 0 0,-9 0 0 10,8 0 18-6,6-5 3-4,-1 5 1 0,10-4 0 11,-14 4-12-10,4 0-16 8,5-8 4-6,0 8 1-3,0 0 11 0,0 0 16 22,-9 0-4-21,4 0-1-1,1 0-11 0,-5 0-17 0,4 0 4 0,-4 0 1 11,9 0 12-8,-5 0 0-3,1 0 0 0,8 0 0 8,-13 0 0-6,9 0 0 9,0 0 0-10,5 0 0-1,0 0 0 0,-1 0 16 10,-4 0-3-9,10 0-1 10,-10 8-12-8,5-8-13-3,-1 0 2 0,1 4 1 12,4 1 10-10,-9-1 0-2,1 4 0 0,-11-8 0 21,10 4 11-20,0 8-3-1,5-12 0 0,-14 5 0 0,-10-1-8 0,15 4-16 10,4-8 4-7,0 8 1 8,-9-4 11-9,-1 1 0-2,10-1 0 0,0 0 0 21,5 0 0-19,-5-4 0-2,0 0 0 1,0 8 0-1,10-8 12 2,-5 4-3-2,-5 9 0 0,0-13 0 24,9 0-9-22,0 0 0-2,-9 0 0 0,1 4 0 0,-11 0 0 0,10 4 0 23,5-8 0-19,-14 0 0-4,0 5 0 0,-1-5-16 0,20 0 4 0,-6 0 1 0,-13-5 11 0,0 5 16 25,18 0-4-20,-13 0-1-5,4-12-11 0,0 12 0 0,0-4 0 0,9 4 0 0,-9-8 0 0,10 3 0 16,-20 5 0-14,15 0 0-2,0-4-12 0,0 4-4 16,-15 0 0-14,10 4-1-2,-4 1 17 0,-1 3 0 0,1-8 0 0,-6 0 0 13,-8 4-8-11,13 0-8-2,5 4-2 0,0-3 0 23,-18-1 18-21,4 4 0-2,14-4-8 0,-5 0 8 0,1 0 0 0,-5 5 12 25,-1-1-1-22,6 0-1-3,4-8-10 0,0 0 8 0,0 0-8 0,-9 0 8 0,9 0 0 0,4 0-8 24,-4-8 12-23,1 8-4-1,-1-4 4 0,0 4 1 0,-5 0 0 0,5-4 0 12,-4 4-4-10,8-9-1-2,-13 9 0 0,9 0 0 23,-5-4-8-22,6 4-14-1,-6-4 3 0,10 4 1 0,-5 0 10 0,0 4 14 23,-5 0-3-21,10-4-1-2,0 9-10 0,4-9 0 0,-9 0 0 1,9 0 0-1,1 0 0 0,-10 4 0 17,5-4 0-15,-1 0 0-2,6 0 0 0,-6 0 8 28,6 4-8-26,-1 4 8-2,1-8-8 0,-6 0 0 0,1 0 0 0,0 4-11 0,-1-4 11 0,1 4 0 47,-5 5 0-45,0-9 0-2,10 0 0 0,4 0 0 0,-10 8 0 0,6-4 0 0,-5-4-12 0,4 0 2 0,0 8 1 0,1-8 0 53,-1 0-19-52,-4 0-3-1,9 0-1 0,0 5 0 0,0-1-20 0,0-4-4 0,0-4 0 0,5 4-1 0,-5 4-163 0,4 4-33 0,-27-4-7 0,18 9 0 0</inkml:trace>
    </iact:actionData>
  </iact:action>
  <iact:action type="add" startTime="50665">
    <iact:property name="dataType"/>
    <iact:actionData xml:id="d1">
      <inkml:trace xmlns:inkml="http://www.w3.org/2003/InkML" xml:id="stk1" contextRef="#ctx0" brushRef="#br0">9706 4364 864 0,'0'0'76'3,"0"0"-60"3,-9 0-16-6,-5-12 0 9,5 8 112-9,0-4 20 8,-5 3 4-8,0 1 1 7,-5-4-93-7,10 0-20 7,-1 4-3-5,-8-9-1 4,-1 9-20-4,10-13 0 5,-1 5 0-7,1 0 8 5,-5-1 5-5,5 1 2 8,-5-5 0-8,5 5 0 7,4-5 5-7,-9 5 2 7,0-5 0-7,5 5 0 10,-1-1-8-10,1 1-2 5,-19 4 0-5,10 0 0 8,-1-1 4-8,0 5 1 9,1 0 0-9,-6 4 0 8,-4 4-9-8,10 9-8 5,-1-13 12-4,-9 16-12 10,-14-4 0-10,10 5 0 2,18 0-12-3,-5-1 3 8,-18 13 9-8,9-8-8 8,0 0 8-7,0 7-8 7,5-3 8-6,4 4 0 4,-9 4-9-4,10-4 9 6,8 0-11-5,-8 9 3-3,-6-5 0 0,6 8 0 7,4 5 8-6,-5 3 0 8,5-11 0-7,-14 3 0 5,19 4 0-3,-10-7-8-4,10 3 8 0,-10-4-8 8,-4 1 8-6,14 3 11 7,4-4-3-6,1 1 0-3,-10-1 8 0,4 4 0 10,10 1 1-8,0 3 0 6,-4-4-5-6,4-3-2-2,4 3 0 0,1 5 0 11,4-9 15-10,1-4 3 6,-6-4 1-3,5 4 0-1,10 0-14-3,0 0-3 6,-10 0-1-4,0-12 0 9,10 8 5-9,0-4 2-2,-1-4 0 0,-4-1 0 13,0 5-4-11,5-8-1-2,9-1 0 0,-5 5 0 14,-4-13-1-13,9 5 0-1,4-1 0 0,1-4 0 11,-15-4 3-7,15 1 0-3,-5 3 0-1,9-8 0 8,5-4-1-7,0 0 0 7,-9-1 0-4,4 1 0-4,9 0-2 0,-4 0-1 7,-14-8 0-7,9 7 0 10,1-7 10-9,-6 0 3 10,-4-1 0-10,5 5 0-1,-1 0-24 0,6-5-13 8,-1 1 1-7,-5 4 1 10,-13-9 19-9,9 5 3-2,9 3 1 0,1-3 0 10,-11-1-12-9,1 1-14 9,5 0 3-7,4-1 1-3,-9 5 10 0,-9-9 12 8,-1 1-2-7,6-1-1 11,-1 1-9-10,-4-5 0-2,4 4 0 0,-14-3 0 11,10-5 8-8,-1-4 7-3,1 4 1 0,-10-4 0 9,1 0-7-6,-1 0-1 8,0 0 0-9,1-12 0-2,-1 12-8 0,-4-8 10 13,-1 4-10-12,1-5 10-1,0 5-10 0,-5-4 0 13,0-4 0-11,0 3 8-2,0 5-8 0,-5-4 0 13,5 0 0-11,-5-1 8-2,1 5 3 0,-6 8 0 14,1-12 0-12,4 4 0-2,1-4 10 0,-6 4 3 16,1-5 0-13,-5 10 0-3,5-6-16 0,-1 10-8 0,-8-10 8 0,-1 5-8 16,1-4 8-15,-6 4-8-1,1-4 10 0,0 4-10 16,-5 4 0-15,0-3 8 0,0-6-8-1,0 5 0 13,-5 0 8-11,1 0 0-2,9 5-8 0,-5-5 12 12,9 4 0-11,0 4-1-1,-4-4 0 0,4 9 0 14,5 3-11-13,1-3-11-1,-15-1 3 0,0 9 0 15,9 0 8-13,0 4-12-2,-18-1 12 0,9 1-12 18,-4 4-39-17,4 4-8-1,-10 1-1 0,-3-1-1 22,-11 4-114-21,20 0-22-1,-6 9-5 0,1-1-1 0</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F31FA2-1D23-444D-BC02-A9A6048CAA07}" type="datetimeFigureOut">
              <a:rPr lang="en-US" smtClean="0"/>
              <a:t>12/18/2019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D3DC8E-344A-4AFD-831C-16B2F2D6DCE1}" type="slidenum">
              <a:rPr lang="en-US" smtClean="0"/>
              <a:t>‹#›</a:t>
            </a:fld>
            <a:endParaRPr lang="en-US"/>
          </a:p>
        </p:txBody>
      </p:sp>
    </p:spTree>
    <p:extLst>
      <p:ext uri="{BB962C8B-B14F-4D97-AF65-F5344CB8AC3E}">
        <p14:creationId xmlns:p14="http://schemas.microsoft.com/office/powerpoint/2010/main" val="2430811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name is Erin Van Blarigan, and I am an Associate Professor in the Department of Epidemiology and Biostatistics</a:t>
            </a:r>
            <a:r>
              <a:rPr lang="en-US" baseline="0" dirty="0"/>
              <a:t> at UCSF. Today I will be providing a lecture introducing matching in epidemiologic studies. If you have any questions about the lecture material, please reach out to me by email at the address listed on the slide.</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a:t>
            </a:fld>
            <a:endParaRPr lang="en-US"/>
          </a:p>
        </p:txBody>
      </p:sp>
    </p:spTree>
    <p:extLst>
      <p:ext uri="{BB962C8B-B14F-4D97-AF65-F5344CB8AC3E}">
        <p14:creationId xmlns:p14="http://schemas.microsoft.com/office/powerpoint/2010/main" val="490980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this slides shows incidence density sampling which you learned about in EPI203. In this study design, controls are selected for cases matched on time of diagnosis. To orient you to the chart, the x-axis is </a:t>
            </a:r>
            <a:r>
              <a:rPr lang="en-US" dirty="0" err="1"/>
              <a:t>calender</a:t>
            </a:r>
            <a:r>
              <a:rPr lang="en-US" dirty="0"/>
              <a:t> time and the y-axis includes the cohort participants. X’s indicate cases and the circles indicate matched controls. You can see that people are eligible to be selected as a control for a case as long as they are at risk for the disease, even if they later go on to develop the disease themselves. Incidence density sampling is also called risk set sampling.</a:t>
            </a:r>
          </a:p>
        </p:txBody>
      </p:sp>
      <p:sp>
        <p:nvSpPr>
          <p:cNvPr id="4" name="Slide Number Placeholder 3"/>
          <p:cNvSpPr>
            <a:spLocks noGrp="1"/>
          </p:cNvSpPr>
          <p:nvPr>
            <p:ph type="sldNum" sz="quarter" idx="5"/>
          </p:nvPr>
        </p:nvSpPr>
        <p:spPr/>
        <p:txBody>
          <a:bodyPr/>
          <a:lstStyle/>
          <a:p>
            <a:fld id="{C3D3DC8E-344A-4AFD-831C-16B2F2D6DCE1}" type="slidenum">
              <a:rPr lang="en-US" smtClean="0"/>
              <a:t>10</a:t>
            </a:fld>
            <a:endParaRPr lang="en-US"/>
          </a:p>
        </p:txBody>
      </p:sp>
    </p:spTree>
    <p:extLst>
      <p:ext uri="{BB962C8B-B14F-4D97-AF65-F5344CB8AC3E}">
        <p14:creationId xmlns:p14="http://schemas.microsoft.com/office/powerpoint/2010/main" val="9927635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matching</a:t>
            </a:r>
            <a:r>
              <a:rPr lang="en-US" baseline="0" dirty="0"/>
              <a:t> is another type of matching in which the distribution of the matching factor is similar between cases and controls at the group-level. For example, if you are matching on sex and use frequency matching, the percentage of men and women in the cases and controls would be the same. </a:t>
            </a:r>
          </a:p>
        </p:txBody>
      </p:sp>
      <p:sp>
        <p:nvSpPr>
          <p:cNvPr id="4" name="Slide Number Placeholder 3"/>
          <p:cNvSpPr>
            <a:spLocks noGrp="1"/>
          </p:cNvSpPr>
          <p:nvPr>
            <p:ph type="sldNum" sz="quarter" idx="10"/>
          </p:nvPr>
        </p:nvSpPr>
        <p:spPr/>
        <p:txBody>
          <a:bodyPr/>
          <a:lstStyle/>
          <a:p>
            <a:fld id="{C3D3DC8E-344A-4AFD-831C-16B2F2D6DCE1}" type="slidenum">
              <a:rPr lang="en-US" smtClean="0"/>
              <a:t>11</a:t>
            </a:fld>
            <a:endParaRPr lang="en-US"/>
          </a:p>
        </p:txBody>
      </p:sp>
    </p:spTree>
    <p:extLst>
      <p:ext uri="{BB962C8B-B14F-4D97-AF65-F5344CB8AC3E}">
        <p14:creationId xmlns:p14="http://schemas.microsoft.com/office/powerpoint/2010/main" val="25309721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Frequency matching</a:t>
            </a:r>
            <a:r>
              <a:rPr lang="en-US" baseline="0" dirty="0"/>
              <a:t> is appropriate when you are matching on one or two variables with few categories. T</a:t>
            </a:r>
            <a:r>
              <a:rPr lang="en-US" dirty="0"/>
              <a:t>he more variables that you are matching on, and/or the more potential</a:t>
            </a:r>
            <a:r>
              <a:rPr lang="en-US" baseline="0" dirty="0"/>
              <a:t> categories for those variables</a:t>
            </a:r>
            <a:r>
              <a:rPr lang="en-US" dirty="0"/>
              <a:t>, the more you will need to use individual</a:t>
            </a:r>
            <a:r>
              <a:rPr lang="en-US" baseline="0" dirty="0"/>
              <a:t> matching.</a:t>
            </a:r>
          </a:p>
          <a:p>
            <a:endParaRPr lang="en-US" baseline="0" dirty="0"/>
          </a:p>
          <a:p>
            <a:r>
              <a:rPr lang="en-US" baseline="0" dirty="0"/>
              <a:t>Easier to find controls but not controlling for higher order interactions between the matching factors</a:t>
            </a:r>
          </a:p>
          <a:p>
            <a:endParaRPr lang="en-US" baseline="0" dirty="0"/>
          </a:p>
          <a:p>
            <a:r>
              <a:rPr lang="en-US" baseline="0" dirty="0"/>
              <a:t>You can use unconditional logistic regression to analyze frequency matched data. The matching factors need to be included in the multivariate model, which we will discuss more in the following slides.</a:t>
            </a:r>
          </a:p>
        </p:txBody>
      </p:sp>
      <p:sp>
        <p:nvSpPr>
          <p:cNvPr id="4" name="Slide Number Placeholder 3"/>
          <p:cNvSpPr>
            <a:spLocks noGrp="1"/>
          </p:cNvSpPr>
          <p:nvPr>
            <p:ph type="sldNum" sz="quarter" idx="10"/>
          </p:nvPr>
        </p:nvSpPr>
        <p:spPr/>
        <p:txBody>
          <a:bodyPr/>
          <a:lstStyle/>
          <a:p>
            <a:fld id="{C3D3DC8E-344A-4AFD-831C-16B2F2D6DCE1}" type="slidenum">
              <a:rPr lang="en-US" smtClean="0"/>
              <a:t>12</a:t>
            </a:fld>
            <a:endParaRPr lang="en-US"/>
          </a:p>
        </p:txBody>
      </p:sp>
    </p:spTree>
    <p:extLst>
      <p:ext uri="{BB962C8B-B14F-4D97-AF65-F5344CB8AC3E}">
        <p14:creationId xmlns:p14="http://schemas.microsoft.com/office/powerpoint/2010/main" val="42459724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example of a study that</a:t>
            </a:r>
            <a:r>
              <a:rPr lang="en-US" baseline="0" dirty="0"/>
              <a:t> used frequency matching. The investigators were interested in heritability of autism spectrum disorders and set out to examine whether higher parental social responsiveness scores were associated with an increased risk of a child with an autism spectrum disorder. </a:t>
            </a:r>
          </a:p>
          <a:p>
            <a:endParaRPr lang="en-US" baseline="0" dirty="0"/>
          </a:p>
          <a:p>
            <a:r>
              <a:rPr lang="en-US" baseline="0" dirty="0"/>
              <a:t>They conducted a nested case-control study where cases and controls were selected from participants in the Nurses Health Study. </a:t>
            </a:r>
          </a:p>
          <a:p>
            <a:endParaRPr lang="en-US" baseline="0" dirty="0"/>
          </a:p>
          <a:p>
            <a:r>
              <a:rPr lang="en-US" baseline="0" dirty="0"/>
              <a:t>The participants in the study were asked if they had a child with an autism spectrum disorder. Those parent-child pairs were considered the cases and they were frequency matched to participants who had a child that did not have a autism spectrum disorder diagnosis based on the children’s birth year. Because they were only matching on one variable, they used frequency matching. </a:t>
            </a:r>
          </a:p>
          <a:p>
            <a:endParaRPr lang="en-US" baseline="0" dirty="0"/>
          </a:p>
          <a:p>
            <a:r>
              <a:rPr lang="en-US" baseline="0" dirty="0"/>
              <a:t>The exposure was a score assessed using the social responsiveness scale, a validated survey. </a:t>
            </a:r>
          </a:p>
          <a:p>
            <a:endParaRPr lang="en-US" baseline="0" dirty="0"/>
          </a:p>
          <a:p>
            <a:r>
              <a:rPr lang="en-US" baseline="0" dirty="0"/>
              <a:t>They used logistic regression, because they used frequency matching, and adjusted for the matching factor as well as other potential confounders in their analyses. </a:t>
            </a:r>
          </a:p>
          <a:p>
            <a:endParaRPr lang="en-US" baseline="0"/>
          </a:p>
          <a:p>
            <a:r>
              <a:rPr lang="en-US" baseline="0"/>
              <a:t>They </a:t>
            </a:r>
            <a:r>
              <a:rPr lang="en-US" baseline="0" dirty="0"/>
              <a:t>found that children whose parents both had elevated SRS had 85% increased risk of an ASD and children who had one parent with an elevated SRS score had 52% increased odds of ASD.</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13</a:t>
            </a:fld>
            <a:endParaRPr lang="en-US"/>
          </a:p>
        </p:txBody>
      </p:sp>
    </p:spTree>
    <p:extLst>
      <p:ext uri="{BB962C8B-B14F-4D97-AF65-F5344CB8AC3E}">
        <p14:creationId xmlns:p14="http://schemas.microsoft.com/office/powerpoint/2010/main" val="3849310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are the</a:t>
            </a:r>
            <a:r>
              <a:rPr lang="en-US" dirty="0"/>
              <a:t> topics that I will be covering in this lecture. I</a:t>
            </a:r>
            <a:r>
              <a:rPr lang="en-US" baseline="0" dirty="0"/>
              <a:t> will first introduce matching, including its definition and motivations, and describe the main two types of matching. We will then go over matching in cohort and case-control studies.</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2</a:t>
            </a:fld>
            <a:endParaRPr lang="en-US"/>
          </a:p>
        </p:txBody>
      </p:sp>
    </p:spTree>
    <p:extLst>
      <p:ext uri="{BB962C8B-B14F-4D97-AF65-F5344CB8AC3E}">
        <p14:creationId xmlns:p14="http://schemas.microsoft.com/office/powerpoint/2010/main" val="15650461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first</a:t>
            </a:r>
            <a:r>
              <a:rPr lang="en-US" baseline="0" dirty="0"/>
              <a:t> with the definition of matching. Matching is defined as the … … </a:t>
            </a:r>
          </a:p>
          <a:p>
            <a:r>
              <a:rPr lang="en-US" baseline="0" dirty="0"/>
              <a:t>For example, in a case-control study of pancreatic cancer, you may choose to match cases and controls on age so that the distribution of ages would be the same in your cases and controls to reduce potential confounding by age.</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3</a:t>
            </a:fld>
            <a:endParaRPr lang="en-US"/>
          </a:p>
        </p:txBody>
      </p:sp>
    </p:spTree>
    <p:extLst>
      <p:ext uri="{BB962C8B-B14F-4D97-AF65-F5344CB8AC3E}">
        <p14:creationId xmlns:p14="http://schemas.microsoft.com/office/powerpoint/2010/main" val="2006437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motivation for matching is to control</a:t>
            </a:r>
            <a:r>
              <a:rPr lang="en-US" baseline="0" dirty="0"/>
              <a:t> for confounding. In a case-control study, matching can also be used to increase precision, or statistical power, by ensuring you have a balanced number of cases and controls across strata of important confounding factors. We will discuss these benefits of matching in more details in the following slides.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4</a:t>
            </a:fld>
            <a:endParaRPr lang="en-US"/>
          </a:p>
        </p:txBody>
      </p:sp>
    </p:spTree>
    <p:extLst>
      <p:ext uri="{BB962C8B-B14F-4D97-AF65-F5344CB8AC3E}">
        <p14:creationId xmlns:p14="http://schemas.microsoft.com/office/powerpoint/2010/main" val="2897884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a:t>
            </a:r>
            <a:r>
              <a:rPr lang="en-US" baseline="0" dirty="0"/>
              <a:t> is important to note that matching is not without costs. Rothman stated that…</a:t>
            </a:r>
          </a:p>
          <a:p>
            <a:endParaRPr lang="en-US" baseline="0" dirty="0"/>
          </a:p>
          <a:p>
            <a:r>
              <a:rPr lang="en-US" baseline="0" dirty="0"/>
              <a:t>Matching is one approach that can be used in the design phase of a study to control for confounding, but the benefits and costs will depend on the specific study design and question.</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5</a:t>
            </a:fld>
            <a:endParaRPr lang="en-US"/>
          </a:p>
        </p:txBody>
      </p:sp>
    </p:spTree>
    <p:extLst>
      <p:ext uri="{BB962C8B-B14F-4D97-AF65-F5344CB8AC3E}">
        <p14:creationId xmlns:p14="http://schemas.microsoft.com/office/powerpoint/2010/main" val="3482397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types of matching – individual</a:t>
            </a:r>
            <a:r>
              <a:rPr lang="en-US" baseline="0" dirty="0"/>
              <a:t> and frequency matching.  Individual matching is also called pair-wise matching, and involves matching a specific case to a specific control or a specific exposed individual to a specific unexposed individual. In contrast, frequency matching is done a group level. The following slides go into these two types of matching in more detail. </a:t>
            </a:r>
          </a:p>
        </p:txBody>
      </p:sp>
      <p:sp>
        <p:nvSpPr>
          <p:cNvPr id="4" name="Slide Number Placeholder 3"/>
          <p:cNvSpPr>
            <a:spLocks noGrp="1"/>
          </p:cNvSpPr>
          <p:nvPr>
            <p:ph type="sldNum" sz="quarter" idx="10"/>
          </p:nvPr>
        </p:nvSpPr>
        <p:spPr/>
        <p:txBody>
          <a:bodyPr/>
          <a:lstStyle/>
          <a:p>
            <a:fld id="{C3D3DC8E-344A-4AFD-831C-16B2F2D6DCE1}" type="slidenum">
              <a:rPr lang="en-US" smtClean="0"/>
              <a:t>6</a:t>
            </a:fld>
            <a:endParaRPr lang="en-US"/>
          </a:p>
        </p:txBody>
      </p:sp>
    </p:spTree>
    <p:extLst>
      <p:ext uri="{BB962C8B-B14F-4D97-AF65-F5344CB8AC3E}">
        <p14:creationId xmlns:p14="http://schemas.microsoft.com/office/powerpoint/2010/main" val="25309721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I stated, individual matching is subject by subject.  For example, in a case-control study matching on sex, age in 5-year categories and smoking, if you have a case that is a 58 year old female never smoker, you must find a control who is between 55-59 years of age, female, and a never smoker. </a:t>
            </a:r>
          </a:p>
          <a:p>
            <a:endParaRPr lang="en-US" baseline="0" dirty="0"/>
          </a:p>
        </p:txBody>
      </p:sp>
      <p:sp>
        <p:nvSpPr>
          <p:cNvPr id="4" name="Slide Number Placeholder 3"/>
          <p:cNvSpPr>
            <a:spLocks noGrp="1"/>
          </p:cNvSpPr>
          <p:nvPr>
            <p:ph type="sldNum" sz="quarter" idx="10"/>
          </p:nvPr>
        </p:nvSpPr>
        <p:spPr/>
        <p:txBody>
          <a:bodyPr/>
          <a:lstStyle/>
          <a:p>
            <a:fld id="{C3D3DC8E-344A-4AFD-831C-16B2F2D6DCE1}" type="slidenum">
              <a:rPr lang="en-US" smtClean="0"/>
              <a:t>7</a:t>
            </a:fld>
            <a:endParaRPr lang="en-US"/>
          </a:p>
        </p:txBody>
      </p:sp>
    </p:spTree>
    <p:extLst>
      <p:ext uri="{BB962C8B-B14F-4D97-AF65-F5344CB8AC3E}">
        <p14:creationId xmlns:p14="http://schemas.microsoft.com/office/powerpoint/2010/main" val="2070455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matching is</a:t>
            </a:r>
            <a:r>
              <a:rPr lang="en-US" baseline="0" dirty="0"/>
              <a:t> appropriate, or necessary, if you are matching on a large number of factors.</a:t>
            </a:r>
          </a:p>
          <a:p>
            <a:endParaRPr lang="en-US" baseline="0" dirty="0"/>
          </a:p>
          <a:p>
            <a:r>
              <a:rPr lang="en-US" baseline="0" dirty="0"/>
              <a:t>The level of confounders is unique to each case-control pair (for example, 55-59 years of age, female, never smoker in the previous slide), so each pair represents their own stratum</a:t>
            </a:r>
          </a:p>
          <a:p>
            <a:endParaRPr lang="en-US" baseline="0" dirty="0"/>
          </a:p>
          <a:p>
            <a:r>
              <a:rPr lang="en-US" baseline="0" dirty="0"/>
              <a:t>The analysis approach is conditional logistic regression, which you will learn more about in </a:t>
            </a:r>
            <a:r>
              <a:rPr lang="en-US" sz="1200" kern="1200" dirty="0" err="1">
                <a:solidFill>
                  <a:schemeClr val="tx1"/>
                </a:solidFill>
                <a:effectLst/>
                <a:latin typeface="+mn-lt"/>
                <a:ea typeface="+mn-ea"/>
                <a:cs typeface="+mn-cs"/>
              </a:rPr>
              <a:t>Biostat</a:t>
            </a:r>
            <a:r>
              <a:rPr lang="en-US" sz="1200" kern="1200" dirty="0">
                <a:solidFill>
                  <a:schemeClr val="tx1"/>
                </a:solidFill>
                <a:effectLst/>
                <a:latin typeface="+mn-lt"/>
                <a:ea typeface="+mn-ea"/>
                <a:cs typeface="+mn-cs"/>
              </a:rPr>
              <a:t> 209 (sometimes called </a:t>
            </a:r>
            <a:r>
              <a:rPr lang="en-US" sz="1200" kern="1200" dirty="0" err="1">
                <a:solidFill>
                  <a:schemeClr val="tx1"/>
                </a:solidFill>
                <a:effectLst/>
                <a:latin typeface="+mn-lt"/>
                <a:ea typeface="+mn-ea"/>
                <a:cs typeface="+mn-cs"/>
              </a:rPr>
              <a:t>Biostat</a:t>
            </a:r>
            <a:r>
              <a:rPr lang="en-US" sz="1200" kern="1200" dirty="0">
                <a:solidFill>
                  <a:schemeClr val="tx1"/>
                </a:solidFill>
                <a:effectLst/>
                <a:latin typeface="+mn-lt"/>
                <a:ea typeface="+mn-ea"/>
                <a:cs typeface="+mn-cs"/>
              </a:rPr>
              <a:t> 3) </a:t>
            </a:r>
            <a:r>
              <a:rPr lang="en-US" baseline="0" dirty="0"/>
              <a:t>.</a:t>
            </a:r>
          </a:p>
        </p:txBody>
      </p:sp>
      <p:sp>
        <p:nvSpPr>
          <p:cNvPr id="4" name="Slide Number Placeholder 3"/>
          <p:cNvSpPr>
            <a:spLocks noGrp="1"/>
          </p:cNvSpPr>
          <p:nvPr>
            <p:ph type="sldNum" sz="quarter" idx="10"/>
          </p:nvPr>
        </p:nvSpPr>
        <p:spPr/>
        <p:txBody>
          <a:bodyPr/>
          <a:lstStyle/>
          <a:p>
            <a:fld id="{C3D3DC8E-344A-4AFD-831C-16B2F2D6DCE1}" type="slidenum">
              <a:rPr lang="en-US" smtClean="0"/>
              <a:t>8</a:t>
            </a:fld>
            <a:endParaRPr lang="en-US"/>
          </a:p>
        </p:txBody>
      </p:sp>
    </p:spTree>
    <p:extLst>
      <p:ext uri="{BB962C8B-B14F-4D97-AF65-F5344CB8AC3E}">
        <p14:creationId xmlns:p14="http://schemas.microsoft.com/office/powerpoint/2010/main" val="2003216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study that used individual matching.</a:t>
            </a:r>
            <a:r>
              <a:rPr lang="en-US" baseline="0" dirty="0"/>
              <a:t> The investigators set out to answer the question of whether different types of HPV in the oral cavity was associated with risk of head and neck squamous cell carcinoma. This was a nested case-control study using data from two cohorts. </a:t>
            </a:r>
          </a:p>
          <a:p>
            <a:endParaRPr lang="en-US" baseline="0" dirty="0"/>
          </a:p>
          <a:p>
            <a:r>
              <a:rPr lang="en-US" baseline="0" dirty="0"/>
              <a:t>They identified 132 incidence cases of head and neck cancer among 96,650 people over a mean follow-up of 3.9 years. This is a rare disease, so a case-control study design is appropriate.</a:t>
            </a:r>
          </a:p>
          <a:p>
            <a:endParaRPr lang="en-US" baseline="0" dirty="0"/>
          </a:p>
          <a:p>
            <a:r>
              <a:rPr lang="en-US" baseline="0" dirty="0"/>
              <a:t>They selected 3 controls per case using incidence density sampling</a:t>
            </a:r>
          </a:p>
          <a:p>
            <a:endParaRPr lang="en-US" baseline="0" dirty="0"/>
          </a:p>
          <a:p>
            <a:r>
              <a:rPr lang="en-US" baseline="0" dirty="0"/>
              <a:t>Cases and controls were individually matched on age, sex, race/ethnicity, and time since mouthwash collection.</a:t>
            </a:r>
          </a:p>
          <a:p>
            <a:endParaRPr lang="en-US" baseline="0" dirty="0"/>
          </a:p>
          <a:p>
            <a:r>
              <a:rPr lang="en-US" baseline="0" dirty="0"/>
              <a:t>They used banked oral rinse samples to measure oral HPV types and then used conditional logistic regression to examine whether the type of oral HPV was associated with risk of head and neck cancer. </a:t>
            </a:r>
          </a:p>
          <a:p>
            <a:endParaRPr lang="en-US" baseline="0" dirty="0"/>
          </a:p>
          <a:p>
            <a:r>
              <a:rPr lang="en-US" baseline="0" dirty="0"/>
              <a:t>As you can see, they observed very strong associations between certain types of HPV and head and neck cancer. </a:t>
            </a:r>
          </a:p>
          <a:p>
            <a:endParaRPr lang="en-US" baseline="0" dirty="0"/>
          </a:p>
          <a:p>
            <a:r>
              <a:rPr lang="en-US" baseline="0" dirty="0"/>
              <a:t>This is a great example of a well-designed study. They had both a rare disease and an exposure that was somewhat burdensome to measure and would be important to measure prior to development of the disease, since the cancer or cancer treatment may affect the oral </a:t>
            </a:r>
            <a:r>
              <a:rPr lang="en-US" baseline="0" dirty="0" err="1"/>
              <a:t>microbiome</a:t>
            </a:r>
            <a:r>
              <a:rPr lang="en-US" baseline="0" dirty="0"/>
              <a:t>. Since they had to match on many factors, individual matching was appropriate. </a:t>
            </a:r>
            <a:endParaRPr lang="en-US" dirty="0"/>
          </a:p>
        </p:txBody>
      </p:sp>
      <p:sp>
        <p:nvSpPr>
          <p:cNvPr id="4" name="Slide Number Placeholder 3"/>
          <p:cNvSpPr>
            <a:spLocks noGrp="1"/>
          </p:cNvSpPr>
          <p:nvPr>
            <p:ph type="sldNum" sz="quarter" idx="10"/>
          </p:nvPr>
        </p:nvSpPr>
        <p:spPr/>
        <p:txBody>
          <a:bodyPr/>
          <a:lstStyle/>
          <a:p>
            <a:fld id="{C3D3DC8E-344A-4AFD-831C-16B2F2D6DCE1}" type="slidenum">
              <a:rPr lang="en-US" smtClean="0"/>
              <a:t>9</a:t>
            </a:fld>
            <a:endParaRPr lang="en-US"/>
          </a:p>
        </p:txBody>
      </p:sp>
    </p:spTree>
    <p:extLst>
      <p:ext uri="{BB962C8B-B14F-4D97-AF65-F5344CB8AC3E}">
        <p14:creationId xmlns:p14="http://schemas.microsoft.com/office/powerpoint/2010/main" val="40770518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12/18/2019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12/18/2019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12/18/2019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12/18/2019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12/18/2019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12/18/2019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12/18/2019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microsoft.com/office/2011/relationships/inkAction" Target="../ink/inkAction1.xm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2.m4a"/><Relationship Id="rId1" Type="http://schemas.openxmlformats.org/officeDocument/2006/relationships/audio" Target="NULL" TargetMode="External"/><Relationship Id="rId5" Type="http://schemas.openxmlformats.org/officeDocument/2006/relationships/image" Target="../media/image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1.png"/><Relationship Id="rId2" Type="http://schemas.microsoft.com/office/2007/relationships/media" Target="../media/media13.m4a"/><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notesSlide" Target="../notesSlides/notesSlide13.xml"/><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audio" Target="../media/media9.m4a"/><Relationship Id="rId7" Type="http://schemas.openxmlformats.org/officeDocument/2006/relationships/image" Target="../media/image1.png"/><Relationship Id="rId2" Type="http://schemas.microsoft.com/office/2007/relationships/media" Target="../media/media9.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9.xml"/><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38355" y="1122363"/>
            <a:ext cx="10696753" cy="2387600"/>
          </a:xfrm>
        </p:spPr>
        <p:txBody>
          <a:bodyPr>
            <a:normAutofit/>
          </a:bodyPr>
          <a:lstStyle/>
          <a:p>
            <a:r>
              <a:rPr lang="en-US" dirty="0"/>
              <a:t>Introduction to Matching</a:t>
            </a:r>
            <a:br>
              <a:rPr lang="en-US" dirty="0"/>
            </a:br>
            <a:r>
              <a:rPr lang="en-US" dirty="0"/>
              <a:t>EPI 207</a:t>
            </a:r>
          </a:p>
        </p:txBody>
      </p:sp>
      <p:sp>
        <p:nvSpPr>
          <p:cNvPr id="3" name="Subtitle 2"/>
          <p:cNvSpPr>
            <a:spLocks noGrp="1"/>
          </p:cNvSpPr>
          <p:nvPr>
            <p:ph type="subTitle" idx="1"/>
          </p:nvPr>
        </p:nvSpPr>
        <p:spPr>
          <a:xfrm>
            <a:off x="1603513" y="3973098"/>
            <a:ext cx="9144000" cy="1655762"/>
          </a:xfrm>
        </p:spPr>
        <p:txBody>
          <a:bodyPr>
            <a:noAutofit/>
          </a:bodyPr>
          <a:lstStyle/>
          <a:p>
            <a:r>
              <a:rPr lang="en-US" dirty="0"/>
              <a:t>Erin Van Blarigan, ScD</a:t>
            </a:r>
          </a:p>
          <a:p>
            <a:r>
              <a:rPr lang="en-US" dirty="0"/>
              <a:t>Associate Professor</a:t>
            </a:r>
          </a:p>
          <a:p>
            <a:r>
              <a:rPr lang="en-US" dirty="0"/>
              <a:t>Department of Epidemiology and Biostatistics</a:t>
            </a:r>
          </a:p>
          <a:p>
            <a:r>
              <a:rPr lang="en-US" dirty="0"/>
              <a:t>University of California, San Francisco</a:t>
            </a:r>
          </a:p>
          <a:p>
            <a:endParaRPr lang="en-US" dirty="0"/>
          </a:p>
          <a:p>
            <a:r>
              <a:rPr lang="en-US" dirty="0"/>
              <a:t>erin.vanblarigan@ucsf.edu</a:t>
            </a:r>
          </a:p>
        </p:txBody>
      </p:sp>
      <p:pic>
        <p:nvPicPr>
          <p:cNvPr id="4" name="Audio 3">
            <a:hlinkClick r:id="" action="ppaction://media"/>
            <a:extLst>
              <a:ext uri="{FF2B5EF4-FFF2-40B4-BE49-F238E27FC236}">
                <a16:creationId xmlns:a16="http://schemas.microsoft.com/office/drawing/2014/main" id="{5C5F58C9-AF4E-4D13-B9D5-3418C5A5C4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08477131"/>
      </p:ext>
    </p:extLst>
  </p:cSld>
  <p:clrMapOvr>
    <a:masterClrMapping/>
  </p:clrMapOvr>
  <mc:AlternateContent xmlns:mc="http://schemas.openxmlformats.org/markup-compatibility/2006" xmlns:p14="http://schemas.microsoft.com/office/powerpoint/2010/main">
    <mc:Choice Requires="p14">
      <p:transition spd="slow" p14:dur="2000" advTm="25655"/>
    </mc:Choice>
    <mc:Fallback xmlns="">
      <p:transition spd="slow" advTm="25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a:xfrm>
            <a:off x="2136775" y="228600"/>
            <a:ext cx="8153400" cy="990600"/>
          </a:xfrm>
        </p:spPr>
        <p:txBody>
          <a:bodyPr/>
          <a:lstStyle/>
          <a:p>
            <a:pPr eaLnBrk="1" hangingPunct="1"/>
            <a:r>
              <a:rPr lang="en-US" dirty="0"/>
              <a:t>Incidence Density Sampling</a:t>
            </a:r>
          </a:p>
        </p:txBody>
      </p:sp>
      <p:cxnSp>
        <p:nvCxnSpPr>
          <p:cNvPr id="5" name="Straight Connector 4"/>
          <p:cNvCxnSpPr/>
          <p:nvPr/>
        </p:nvCxnSpPr>
        <p:spPr>
          <a:xfrm>
            <a:off x="2438400" y="1600200"/>
            <a:ext cx="0" cy="4572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2438400" y="6172200"/>
            <a:ext cx="73152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438400" y="3886200"/>
            <a:ext cx="6781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2438400" y="3733800"/>
            <a:ext cx="6400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438400" y="3581400"/>
            <a:ext cx="5943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2438400" y="3429000"/>
            <a:ext cx="5486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2438400" y="3276600"/>
            <a:ext cx="5029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438400" y="3124200"/>
            <a:ext cx="457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2438400" y="2971800"/>
            <a:ext cx="411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2438400" y="2819400"/>
            <a:ext cx="3657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445150" y="2667000"/>
            <a:ext cx="3124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2438400" y="2514600"/>
            <a:ext cx="2743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438400" y="2362200"/>
            <a:ext cx="2286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2438400" y="2209800"/>
            <a:ext cx="1828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2438400" y="2057400"/>
            <a:ext cx="13716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438400" y="1905000"/>
            <a:ext cx="9144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2438400" y="40386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2438400" y="41910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438400" y="43434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2438400" y="44958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2438400" y="46482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2438400" y="48006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2438400" y="49530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2438400" y="51054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2438400" y="52578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438400" y="54102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2438400" y="55626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2438400" y="57150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2438400" y="58674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2438400" y="6019800"/>
            <a:ext cx="73152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276600" y="1676400"/>
            <a:ext cx="228600" cy="400050"/>
          </a:xfrm>
          <a:prstGeom prst="rect">
            <a:avLst/>
          </a:prstGeom>
          <a:noFill/>
        </p:spPr>
        <p:txBody>
          <a:bodyPr>
            <a:spAutoFit/>
          </a:bodyPr>
          <a:lstStyle/>
          <a:p>
            <a:pPr>
              <a:defRPr/>
            </a:pPr>
            <a:r>
              <a:rPr lang="en-US" sz="2000" b="1" dirty="0"/>
              <a:t>X</a:t>
            </a:r>
          </a:p>
        </p:txBody>
      </p:sp>
      <p:sp>
        <p:nvSpPr>
          <p:cNvPr id="51" name="TextBox 50"/>
          <p:cNvSpPr txBox="1"/>
          <p:nvPr/>
        </p:nvSpPr>
        <p:spPr>
          <a:xfrm>
            <a:off x="4724400" y="2133600"/>
            <a:ext cx="228600" cy="400050"/>
          </a:xfrm>
          <a:prstGeom prst="rect">
            <a:avLst/>
          </a:prstGeom>
          <a:noFill/>
        </p:spPr>
        <p:txBody>
          <a:bodyPr>
            <a:spAutoFit/>
          </a:bodyPr>
          <a:lstStyle/>
          <a:p>
            <a:pPr>
              <a:defRPr/>
            </a:pPr>
            <a:r>
              <a:rPr lang="en-US" sz="2000" b="1" dirty="0"/>
              <a:t>X</a:t>
            </a:r>
          </a:p>
        </p:txBody>
      </p:sp>
      <p:sp>
        <p:nvSpPr>
          <p:cNvPr id="52" name="TextBox 51"/>
          <p:cNvSpPr txBox="1"/>
          <p:nvPr/>
        </p:nvSpPr>
        <p:spPr>
          <a:xfrm>
            <a:off x="6553200" y="2754313"/>
            <a:ext cx="228600" cy="400050"/>
          </a:xfrm>
          <a:prstGeom prst="rect">
            <a:avLst/>
          </a:prstGeom>
          <a:noFill/>
        </p:spPr>
        <p:txBody>
          <a:bodyPr>
            <a:spAutoFit/>
          </a:bodyPr>
          <a:lstStyle/>
          <a:p>
            <a:pPr>
              <a:defRPr/>
            </a:pPr>
            <a:r>
              <a:rPr lang="en-US" sz="2000" b="1" dirty="0"/>
              <a:t>X</a:t>
            </a:r>
          </a:p>
        </p:txBody>
      </p:sp>
      <p:sp>
        <p:nvSpPr>
          <p:cNvPr id="53" name="TextBox 52"/>
          <p:cNvSpPr txBox="1"/>
          <p:nvPr/>
        </p:nvSpPr>
        <p:spPr>
          <a:xfrm>
            <a:off x="7924800" y="3187700"/>
            <a:ext cx="228600" cy="400050"/>
          </a:xfrm>
          <a:prstGeom prst="rect">
            <a:avLst/>
          </a:prstGeom>
          <a:noFill/>
        </p:spPr>
        <p:txBody>
          <a:bodyPr>
            <a:spAutoFit/>
          </a:bodyPr>
          <a:lstStyle/>
          <a:p>
            <a:pPr>
              <a:defRPr/>
            </a:pPr>
            <a:r>
              <a:rPr lang="en-US" sz="2000" b="1" dirty="0"/>
              <a:t>X</a:t>
            </a:r>
          </a:p>
        </p:txBody>
      </p:sp>
      <p:sp>
        <p:nvSpPr>
          <p:cNvPr id="68" name="TextBox 67"/>
          <p:cNvSpPr txBox="1"/>
          <p:nvPr/>
        </p:nvSpPr>
        <p:spPr>
          <a:xfrm>
            <a:off x="9242425" y="3663950"/>
            <a:ext cx="228600" cy="400050"/>
          </a:xfrm>
          <a:prstGeom prst="rect">
            <a:avLst/>
          </a:prstGeom>
          <a:noFill/>
        </p:spPr>
        <p:txBody>
          <a:bodyPr>
            <a:spAutoFit/>
          </a:bodyPr>
          <a:lstStyle/>
          <a:p>
            <a:pPr>
              <a:defRPr/>
            </a:pPr>
            <a:r>
              <a:rPr lang="en-US" sz="2000" b="1" dirty="0"/>
              <a:t>X</a:t>
            </a:r>
          </a:p>
        </p:txBody>
      </p:sp>
      <p:sp>
        <p:nvSpPr>
          <p:cNvPr id="69" name="TextBox 68"/>
          <p:cNvSpPr txBox="1"/>
          <p:nvPr/>
        </p:nvSpPr>
        <p:spPr>
          <a:xfrm>
            <a:off x="5562600" y="6324600"/>
            <a:ext cx="762000" cy="369888"/>
          </a:xfrm>
          <a:prstGeom prst="rect">
            <a:avLst/>
          </a:prstGeom>
          <a:noFill/>
        </p:spPr>
        <p:txBody>
          <a:bodyPr>
            <a:spAutoFit/>
          </a:bodyPr>
          <a:lstStyle/>
          <a:p>
            <a:pPr>
              <a:defRPr/>
            </a:pPr>
            <a:r>
              <a:rPr lang="en-US" dirty="0"/>
              <a:t>Time</a:t>
            </a:r>
          </a:p>
        </p:txBody>
      </p:sp>
      <p:sp>
        <p:nvSpPr>
          <p:cNvPr id="54" name="Oval 53"/>
          <p:cNvSpPr/>
          <p:nvPr/>
        </p:nvSpPr>
        <p:spPr>
          <a:xfrm>
            <a:off x="3352800" y="22860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6" name="Oval 55"/>
          <p:cNvSpPr/>
          <p:nvPr/>
        </p:nvSpPr>
        <p:spPr>
          <a:xfrm>
            <a:off x="3352800" y="59436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7" name="Oval 56"/>
          <p:cNvSpPr/>
          <p:nvPr/>
        </p:nvSpPr>
        <p:spPr>
          <a:xfrm>
            <a:off x="4800600" y="32004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8" name="Oval 57"/>
          <p:cNvSpPr/>
          <p:nvPr/>
        </p:nvSpPr>
        <p:spPr>
          <a:xfrm>
            <a:off x="4800600" y="42672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9" name="Oval 58"/>
          <p:cNvSpPr/>
          <p:nvPr/>
        </p:nvSpPr>
        <p:spPr>
          <a:xfrm>
            <a:off x="6629400" y="42672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0" name="Oval 59"/>
          <p:cNvSpPr/>
          <p:nvPr/>
        </p:nvSpPr>
        <p:spPr>
          <a:xfrm>
            <a:off x="6629400" y="50292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1" name="Oval 60"/>
          <p:cNvSpPr/>
          <p:nvPr/>
        </p:nvSpPr>
        <p:spPr>
          <a:xfrm>
            <a:off x="8001000" y="53340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2" name="Oval 61"/>
          <p:cNvSpPr/>
          <p:nvPr/>
        </p:nvSpPr>
        <p:spPr>
          <a:xfrm>
            <a:off x="8001000" y="48768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5" name="Oval 54"/>
          <p:cNvSpPr/>
          <p:nvPr/>
        </p:nvSpPr>
        <p:spPr>
          <a:xfrm>
            <a:off x="9372600" y="44196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63" name="Oval 62"/>
          <p:cNvSpPr/>
          <p:nvPr/>
        </p:nvSpPr>
        <p:spPr>
          <a:xfrm>
            <a:off x="9372600" y="5638800"/>
            <a:ext cx="152400" cy="152400"/>
          </a:xfrm>
          <a:prstGeom prst="ellipse">
            <a:avLst/>
          </a:prstGeom>
          <a:solidFill>
            <a:schemeClr val="bg1"/>
          </a:solidFill>
          <a:ln w="190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cxnSp>
        <p:nvCxnSpPr>
          <p:cNvPr id="73" name="Straight Connector 72"/>
          <p:cNvCxnSpPr>
            <a:endCxn id="60" idx="0"/>
          </p:cNvCxnSpPr>
          <p:nvPr/>
        </p:nvCxnSpPr>
        <p:spPr>
          <a:xfrm>
            <a:off x="6705600" y="3048000"/>
            <a:ext cx="0" cy="19812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a:endCxn id="61" idx="0"/>
          </p:cNvCxnSpPr>
          <p:nvPr/>
        </p:nvCxnSpPr>
        <p:spPr>
          <a:xfrm>
            <a:off x="8077200" y="3505200"/>
            <a:ext cx="0" cy="18288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a:endCxn id="63" idx="0"/>
          </p:cNvCxnSpPr>
          <p:nvPr/>
        </p:nvCxnSpPr>
        <p:spPr>
          <a:xfrm>
            <a:off x="9448800" y="3962400"/>
            <a:ext cx="0" cy="16764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a:endCxn id="58" idx="0"/>
          </p:cNvCxnSpPr>
          <p:nvPr/>
        </p:nvCxnSpPr>
        <p:spPr>
          <a:xfrm>
            <a:off x="4876800" y="2438400"/>
            <a:ext cx="0" cy="18288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a:endCxn id="56" idx="0"/>
          </p:cNvCxnSpPr>
          <p:nvPr/>
        </p:nvCxnSpPr>
        <p:spPr>
          <a:xfrm>
            <a:off x="3429000" y="1981200"/>
            <a:ext cx="0" cy="3962400"/>
          </a:xfrm>
          <a:prstGeom prst="line">
            <a:avLst/>
          </a:prstGeom>
          <a:ln w="1905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C823C305-44F0-0F40-A044-26B78C8DAB32}"/>
              </a:ext>
            </a:extLst>
          </p:cNvPr>
          <p:cNvSpPr txBox="1"/>
          <p:nvPr/>
        </p:nvSpPr>
        <p:spPr>
          <a:xfrm rot="16200000">
            <a:off x="786646" y="3682242"/>
            <a:ext cx="2324580" cy="369332"/>
          </a:xfrm>
          <a:prstGeom prst="rect">
            <a:avLst/>
          </a:prstGeom>
          <a:noFill/>
        </p:spPr>
        <p:txBody>
          <a:bodyPr wrap="square" rtlCol="0">
            <a:spAutoFit/>
          </a:bodyPr>
          <a:lstStyle/>
          <a:p>
            <a:r>
              <a:rPr lang="en-US" dirty="0"/>
              <a:t>Cohort Participants</a:t>
            </a:r>
          </a:p>
        </p:txBody>
      </p:sp>
      <p:sp>
        <p:nvSpPr>
          <p:cNvPr id="3" name="TextBox 2">
            <a:extLst>
              <a:ext uri="{FF2B5EF4-FFF2-40B4-BE49-F238E27FC236}">
                <a16:creationId xmlns:a16="http://schemas.microsoft.com/office/drawing/2014/main" id="{846439EB-918F-A144-8F44-985344169A8C}"/>
              </a:ext>
            </a:extLst>
          </p:cNvPr>
          <p:cNvSpPr txBox="1"/>
          <p:nvPr/>
        </p:nvSpPr>
        <p:spPr>
          <a:xfrm>
            <a:off x="6324600" y="1342401"/>
            <a:ext cx="5336887" cy="1200329"/>
          </a:xfrm>
          <a:prstGeom prst="rect">
            <a:avLst/>
          </a:prstGeom>
          <a:noFill/>
        </p:spPr>
        <p:txBody>
          <a:bodyPr wrap="square" rtlCol="0">
            <a:spAutoFit/>
          </a:bodyPr>
          <a:lstStyle/>
          <a:p>
            <a:pPr marL="285750" indent="-285750">
              <a:buFont typeface="Arial" panose="020B0604020202020204" pitchFamily="34" charset="0"/>
              <a:buChar char="•"/>
            </a:pPr>
            <a:r>
              <a:rPr lang="en-US" i="1" dirty="0"/>
              <a:t>X = case; O = time-matched controls</a:t>
            </a:r>
          </a:p>
          <a:p>
            <a:pPr marL="285750" indent="-285750">
              <a:buFont typeface="Arial" panose="020B0604020202020204" pitchFamily="34" charset="0"/>
              <a:buChar char="•"/>
            </a:pPr>
            <a:r>
              <a:rPr lang="en-US" i="1" dirty="0"/>
              <a:t>Individuals can be selected as a control as long as they are “at risk” for the disease of interest. </a:t>
            </a:r>
          </a:p>
          <a:p>
            <a:pPr marL="285750" indent="-285750">
              <a:buFont typeface="Arial" panose="020B0604020202020204" pitchFamily="34" charset="0"/>
              <a:buChar char="•"/>
            </a:pPr>
            <a:r>
              <a:rPr lang="en-US" i="1" dirty="0"/>
              <a:t>Controls can become cases at later time points.</a:t>
            </a:r>
          </a:p>
        </p:txBody>
      </p:sp>
      <mc:AlternateContent xmlns:mc="http://schemas.openxmlformats.org/markup-compatibility/2006" xmlns:p14="http://schemas.microsoft.com/office/powerpoint/2010/main" xmlns:iact="http://schemas.microsoft.com/office/powerpoint/2014/inkAction">
        <mc:Choice Requires="p14 iact">
          <p:contentPart p14:bwMode="auto" r:id="rId5">
            <p14:nvContentPartPr>
              <p14:cNvPr id="7" name="Ink 6">
                <a:extLst>
                  <a:ext uri="{FF2B5EF4-FFF2-40B4-BE49-F238E27FC236}">
                    <a16:creationId xmlns:a16="http://schemas.microsoft.com/office/drawing/2014/main" id="{9A395B9E-0CC8-4AF9-9BAB-7B8454616822}"/>
                  </a:ext>
                </a:extLst>
              </p14:cNvPr>
              <p14:cNvContentPartPr/>
              <p14:nvPr>
                <p:extLst>
                  <p:ext uri="{42D2F446-02D8-4167-A562-619A0277C38B}">
                    <p15:isNarration xmlns:p15="http://schemas.microsoft.com/office/powerpoint/2012/main" val="1"/>
                  </p:ext>
                </p:extLst>
              </p14:nvPr>
            </p14:nvContentPartPr>
            <p14:xfrm>
              <a:off x="2088000" y="1408680"/>
              <a:ext cx="3339360" cy="1211760"/>
            </p14:xfrm>
          </p:contentPart>
        </mc:Choice>
        <mc:Fallback xmlns="">
          <p:pic>
            <p:nvPicPr>
              <p:cNvPr id="7" name="Ink 6">
                <a:extLst>
                  <a:ext uri="{FF2B5EF4-FFF2-40B4-BE49-F238E27FC236}">
                    <a16:creationId xmlns:a16="http://schemas.microsoft.com/office/drawing/2014/main" id="{9A395B9E-0CC8-4AF9-9BAB-7B8454616822}"/>
                  </a:ext>
                </a:extLst>
              </p:cNvPr>
              <p:cNvPicPr>
                <a:picLocks noGrp="1" noRot="1" noChangeAspect="1" noMove="1" noResize="1" noEditPoints="1" noAdjustHandles="1" noChangeArrowheads="1" noChangeShapeType="1"/>
              </p:cNvPicPr>
              <p:nvPr/>
            </p:nvPicPr>
            <p:blipFill>
              <a:blip r:embed="rId6"/>
              <a:stretch>
                <a:fillRect/>
              </a:stretch>
            </p:blipFill>
            <p:spPr>
              <a:xfrm>
                <a:off x="2072160" y="1345320"/>
                <a:ext cx="3370680" cy="1338480"/>
              </a:xfrm>
              <a:prstGeom prst="rect">
                <a:avLst/>
              </a:prstGeom>
            </p:spPr>
          </p:pic>
        </mc:Fallback>
      </mc:AlternateContent>
      <p:pic>
        <p:nvPicPr>
          <p:cNvPr id="8" name="Audio 7">
            <a:hlinkClick r:id="" action="ppaction://media"/>
            <a:extLst>
              <a:ext uri="{FF2B5EF4-FFF2-40B4-BE49-F238E27FC236}">
                <a16:creationId xmlns:a16="http://schemas.microsoft.com/office/drawing/2014/main" id="{B4AAFB51-F0EE-4F41-909B-A40C4963DBD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953479375"/>
      </p:ext>
    </p:extLst>
  </p:cSld>
  <p:clrMapOvr>
    <a:masterClrMapping/>
  </p:clrMapOvr>
  <mc:AlternateContent xmlns:mc="http://schemas.openxmlformats.org/markup-compatibility/2006" xmlns:p14="http://schemas.microsoft.com/office/powerpoint/2010/main">
    <mc:Choice Requires="p14">
      <p:transition spd="slow" p14:dur="2000" advTm="70676"/>
    </mc:Choice>
    <mc:Fallback xmlns="">
      <p:transition spd="slow" advTm="706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59"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Matching</a:t>
            </a:r>
          </a:p>
        </p:txBody>
      </p:sp>
      <p:sp>
        <p:nvSpPr>
          <p:cNvPr id="3" name="Content Placeholder 2"/>
          <p:cNvSpPr>
            <a:spLocks noGrp="1"/>
          </p:cNvSpPr>
          <p:nvPr>
            <p:ph idx="1"/>
          </p:nvPr>
        </p:nvSpPr>
        <p:spPr/>
        <p:txBody>
          <a:bodyPr>
            <a:normAutofit/>
          </a:bodyPr>
          <a:lstStyle/>
          <a:p>
            <a:pPr marL="0" indent="0">
              <a:buNone/>
            </a:pPr>
            <a:r>
              <a:rPr lang="en-US" b="1" dirty="0"/>
              <a:t>Frequency matching</a:t>
            </a:r>
            <a:r>
              <a:rPr lang="en-US" dirty="0"/>
              <a:t>: matching groups of subjects</a:t>
            </a:r>
          </a:p>
          <a:p>
            <a:r>
              <a:rPr lang="en-US" dirty="0"/>
              <a:t>Selection of an entire stratum of reference subjects with matching factor values equal to that of a stratum of index subjects</a:t>
            </a:r>
          </a:p>
          <a:p>
            <a:r>
              <a:rPr lang="en-US" dirty="0"/>
              <a:t>Ex: In a case-control study matched on sex, a stratum of male controls would be selected for the male cases and a stratum of female controls would be selected for the female cases.</a:t>
            </a:r>
            <a:r>
              <a:rPr lang="en-US" dirty="0">
                <a:sym typeface="Wingdings"/>
              </a:rPr>
              <a:t></a:t>
            </a:r>
            <a:r>
              <a:rPr lang="en-US" dirty="0"/>
              <a:t> </a:t>
            </a:r>
          </a:p>
          <a:p>
            <a:pPr marL="0" indent="0">
              <a:buNone/>
            </a:pPr>
            <a:r>
              <a:rPr lang="en-US" dirty="0"/>
              <a:t>   % of men/women in the cases and controls would be the same</a:t>
            </a:r>
          </a:p>
        </p:txBody>
      </p:sp>
      <p:pic>
        <p:nvPicPr>
          <p:cNvPr id="4" name="Audio 3">
            <a:hlinkClick r:id="" action="ppaction://media"/>
            <a:extLst>
              <a:ext uri="{FF2B5EF4-FFF2-40B4-BE49-F238E27FC236}">
                <a16:creationId xmlns:a16="http://schemas.microsoft.com/office/drawing/2014/main" id="{1CB05763-EE53-4B35-9B29-7D6E2E34DF6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071870159"/>
      </p:ext>
    </p:extLst>
  </p:cSld>
  <p:clrMapOvr>
    <a:masterClrMapping/>
  </p:clrMapOvr>
  <mc:AlternateContent xmlns:mc="http://schemas.openxmlformats.org/markup-compatibility/2006" xmlns:p14="http://schemas.microsoft.com/office/powerpoint/2010/main">
    <mc:Choice Requires="p14">
      <p:transition spd="slow" p14:dur="2000" advTm="45185"/>
    </mc:Choice>
    <mc:Fallback xmlns="">
      <p:transition spd="slow" advTm="451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Frequency Matching</a:t>
            </a:r>
          </a:p>
        </p:txBody>
      </p:sp>
      <p:sp>
        <p:nvSpPr>
          <p:cNvPr id="3" name="Content Placeholder 2"/>
          <p:cNvSpPr>
            <a:spLocks noGrp="1"/>
          </p:cNvSpPr>
          <p:nvPr>
            <p:ph idx="1"/>
          </p:nvPr>
        </p:nvSpPr>
        <p:spPr/>
        <p:txBody>
          <a:bodyPr>
            <a:normAutofit/>
          </a:bodyPr>
          <a:lstStyle/>
          <a:p>
            <a:pPr marL="0" indent="0">
              <a:buNone/>
            </a:pPr>
            <a:r>
              <a:rPr lang="en-US" b="1" dirty="0"/>
              <a:t>Frequency matching</a:t>
            </a:r>
            <a:r>
              <a:rPr lang="en-US" dirty="0"/>
              <a:t>: matching groups of subjects</a:t>
            </a:r>
          </a:p>
          <a:p>
            <a:r>
              <a:rPr lang="en-US" dirty="0"/>
              <a:t>Use if matching on few variables with limited number of categories</a:t>
            </a:r>
          </a:p>
          <a:p>
            <a:r>
              <a:rPr lang="en-US" dirty="0"/>
              <a:t>Easier to find controls, but not adjusting for higher order interactions between matching factors</a:t>
            </a:r>
          </a:p>
          <a:p>
            <a:r>
              <a:rPr lang="en-US" dirty="0"/>
              <a:t>Each matched set represents a level of potential confounders observed repeatedly – all subjects with same level can be collapsed into one stratum for analysis</a:t>
            </a:r>
          </a:p>
          <a:p>
            <a:r>
              <a:rPr lang="en-US" dirty="0"/>
              <a:t>Analysis: unconditional logistic regression, adjust for main effects of matching factors in the multivariate model</a:t>
            </a:r>
          </a:p>
        </p:txBody>
      </p:sp>
      <p:pic>
        <p:nvPicPr>
          <p:cNvPr id="4" name="Audio 3">
            <a:hlinkClick r:id="" action="ppaction://media"/>
            <a:extLst>
              <a:ext uri="{FF2B5EF4-FFF2-40B4-BE49-F238E27FC236}">
                <a16:creationId xmlns:a16="http://schemas.microsoft.com/office/drawing/2014/main" id="{FE8970F1-66A4-4A2D-8009-721ABF534970}"/>
              </a:ext>
            </a:extLst>
          </p:cNvPr>
          <p:cNvPicPr>
            <a:picLocks noChangeAspect="1"/>
          </p:cNvPicPr>
          <p:nvPr>
            <a:audioFile r:link="rId1"/>
            <p:extLst>
              <p:ext uri="{DAA4B4D4-6D71-4841-9C94-3DE7FCFB9230}">
                <p14:media xmlns:p14="http://schemas.microsoft.com/office/powerpoint/2010/main" r:embed="rId2">
                  <p14:trim end="4590.9319"/>
                </p14:media>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469632791"/>
      </p:ext>
    </p:extLst>
  </p:cSld>
  <p:clrMapOvr>
    <a:masterClrMapping/>
  </p:clrMapOvr>
  <mc:AlternateContent xmlns:mc="http://schemas.openxmlformats.org/markup-compatibility/2006" xmlns:p14="http://schemas.microsoft.com/office/powerpoint/2010/main">
    <mc:Choice Requires="p14">
      <p:transition spd="slow" p14:dur="2000" advTm="57136"/>
    </mc:Choice>
    <mc:Fallback xmlns="">
      <p:transition spd="slow" advTm="571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Screen Shot 2018-02-16 at 10.42.08 AM.png"/>
          <p:cNvPicPr>
            <a:picLocks noGrp="1" noChangeAspect="1"/>
          </p:cNvPicPr>
          <p:nvPr>
            <p:ph idx="1"/>
          </p:nvPr>
        </p:nvPicPr>
        <p:blipFill rotWithShape="1">
          <a:blip r:embed="rId6">
            <a:extLst>
              <a:ext uri="{28A0092B-C50C-407E-A947-70E740481C1C}">
                <a14:useLocalDpi xmlns:a14="http://schemas.microsoft.com/office/drawing/2010/main" val="0"/>
              </a:ext>
            </a:extLst>
          </a:blip>
          <a:srcRect t="-1110" r="1486" b="-569"/>
          <a:stretch/>
        </p:blipFill>
        <p:spPr>
          <a:xfrm>
            <a:off x="935912" y="100237"/>
            <a:ext cx="10359387" cy="3174227"/>
          </a:xfrm>
        </p:spPr>
      </p:pic>
      <p:sp>
        <p:nvSpPr>
          <p:cNvPr id="10" name="Content Placeholder 2"/>
          <p:cNvSpPr txBox="1">
            <a:spLocks/>
          </p:cNvSpPr>
          <p:nvPr/>
        </p:nvSpPr>
        <p:spPr>
          <a:xfrm>
            <a:off x="838200" y="3408117"/>
            <a:ext cx="10515600" cy="276884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Nested case-control study in the Nurses’ Health Study</a:t>
            </a:r>
          </a:p>
          <a:p>
            <a:r>
              <a:rPr lang="en-US" dirty="0"/>
              <a:t>256 cases (participants who reported a child with ASD) frequency matched to 1393 controls by case children’s year of birth</a:t>
            </a:r>
          </a:p>
          <a:p>
            <a:r>
              <a:rPr lang="en-US" dirty="0"/>
              <a:t>Exposure: Social Responsiveness Scale (SRS) scores</a:t>
            </a:r>
          </a:p>
          <a:p>
            <a:r>
              <a:rPr lang="en-US" dirty="0"/>
              <a:t>Logistic regression analyses</a:t>
            </a:r>
          </a:p>
          <a:p>
            <a:r>
              <a:rPr lang="en-US" dirty="0"/>
              <a:t>Risk of ASD increased 85% in children whose parents had concordantly elevated SRS scores and 52% when the score of either parent was elevated</a:t>
            </a:r>
          </a:p>
        </p:txBody>
      </p:sp>
      <p:pic>
        <p:nvPicPr>
          <p:cNvPr id="2" name="Audio 1">
            <a:hlinkClick r:id="" action="ppaction://media"/>
            <a:extLst>
              <a:ext uri="{FF2B5EF4-FFF2-40B4-BE49-F238E27FC236}">
                <a16:creationId xmlns:a16="http://schemas.microsoft.com/office/drawing/2014/main" id="{9AED71D8-E585-4802-80A6-2794D28BC40E}"/>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836400" y="6502400"/>
            <a:ext cx="203200" cy="203200"/>
          </a:xfrm>
          <a:prstGeom prst="rect">
            <a:avLst/>
          </a:prstGeom>
        </p:spPr>
      </p:pic>
    </p:spTree>
    <p:custDataLst>
      <p:tags r:id="rId1"/>
    </p:custDataLst>
    <p:extLst>
      <p:ext uri="{BB962C8B-B14F-4D97-AF65-F5344CB8AC3E}">
        <p14:creationId xmlns:p14="http://schemas.microsoft.com/office/powerpoint/2010/main" val="1412160008"/>
      </p:ext>
    </p:extLst>
  </p:cSld>
  <p:clrMapOvr>
    <a:masterClrMapping/>
  </p:clrMapOvr>
  <mc:AlternateContent xmlns:mc="http://schemas.openxmlformats.org/markup-compatibility/2006" xmlns:p14="http://schemas.microsoft.com/office/powerpoint/2010/main">
    <mc:Choice Requires="p14">
      <p:transition spd="slow" p14:dur="2000" advTm="111360"/>
    </mc:Choice>
    <mc:Fallback xmlns="">
      <p:transition spd="slow" advTm="111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Outline</a:t>
            </a:r>
          </a:p>
        </p:txBody>
      </p:sp>
      <p:sp>
        <p:nvSpPr>
          <p:cNvPr id="3" name="Content Placeholder 2"/>
          <p:cNvSpPr>
            <a:spLocks noGrp="1"/>
          </p:cNvSpPr>
          <p:nvPr>
            <p:ph idx="1"/>
          </p:nvPr>
        </p:nvSpPr>
        <p:spPr/>
        <p:txBody>
          <a:bodyPr>
            <a:normAutofit/>
          </a:bodyPr>
          <a:lstStyle/>
          <a:p>
            <a:r>
              <a:rPr lang="en-US" dirty="0"/>
              <a:t>Introduction to Matching</a:t>
            </a:r>
          </a:p>
          <a:p>
            <a:r>
              <a:rPr lang="en-US" dirty="0"/>
              <a:t>Matching in Cohort Studies</a:t>
            </a:r>
          </a:p>
          <a:p>
            <a:r>
              <a:rPr lang="en-US" dirty="0"/>
              <a:t>Matching in Case-Control Studies</a:t>
            </a:r>
          </a:p>
          <a:p>
            <a:endParaRPr lang="en-US" dirty="0"/>
          </a:p>
        </p:txBody>
      </p:sp>
      <p:pic>
        <p:nvPicPr>
          <p:cNvPr id="5" name="Audio 4">
            <a:hlinkClick r:id="" action="ppaction://media"/>
            <a:extLst>
              <a:ext uri="{FF2B5EF4-FFF2-40B4-BE49-F238E27FC236}">
                <a16:creationId xmlns:a16="http://schemas.microsoft.com/office/drawing/2014/main" id="{E1F7E656-DB7E-4DA3-805E-32C5373342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632724344"/>
      </p:ext>
    </p:extLst>
  </p:cSld>
  <p:clrMapOvr>
    <a:masterClrMapping/>
  </p:clrMapOvr>
  <mc:AlternateContent xmlns:mc="http://schemas.openxmlformats.org/markup-compatibility/2006" xmlns:p14="http://schemas.microsoft.com/office/powerpoint/2010/main">
    <mc:Choice Requires="p14">
      <p:transition spd="slow" p14:dur="2000" advTm="17266"/>
    </mc:Choice>
    <mc:Fallback xmlns="">
      <p:transition spd="slow" advTm="17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Definition of Matching</a:t>
            </a:r>
          </a:p>
        </p:txBody>
      </p:sp>
      <p:sp>
        <p:nvSpPr>
          <p:cNvPr id="3" name="Content Placeholder 2"/>
          <p:cNvSpPr>
            <a:spLocks noGrp="1"/>
          </p:cNvSpPr>
          <p:nvPr>
            <p:ph idx="1"/>
          </p:nvPr>
        </p:nvSpPr>
        <p:spPr>
          <a:xfrm>
            <a:off x="1359379" y="2242868"/>
            <a:ext cx="9473242" cy="3951348"/>
          </a:xfrm>
        </p:spPr>
        <p:txBody>
          <a:bodyPr/>
          <a:lstStyle/>
          <a:p>
            <a:pPr marL="0" indent="0" algn="ctr">
              <a:buNone/>
            </a:pPr>
            <a:r>
              <a:rPr lang="en-US" dirty="0"/>
              <a:t>Selection of a reference series (unexposed subjects in a cohort study or controls in a case-control study) that is identical, or nearly so, to the index series (exposed subjects in a cohort study, cases in a case-control study) with respect to the distribution of one or more potentially confounding factors</a:t>
            </a:r>
          </a:p>
        </p:txBody>
      </p:sp>
      <p:pic>
        <p:nvPicPr>
          <p:cNvPr id="6" name="Audio 5">
            <a:hlinkClick r:id="" action="ppaction://media"/>
            <a:extLst>
              <a:ext uri="{FF2B5EF4-FFF2-40B4-BE49-F238E27FC236}">
                <a16:creationId xmlns:a16="http://schemas.microsoft.com/office/drawing/2014/main" id="{0BDECB0D-A64E-4F63-A842-8C0BBF6893C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585022214"/>
      </p:ext>
    </p:extLst>
  </p:cSld>
  <p:clrMapOvr>
    <a:masterClrMapping/>
  </p:clrMapOvr>
  <mc:AlternateContent xmlns:mc="http://schemas.openxmlformats.org/markup-compatibility/2006" xmlns:p14="http://schemas.microsoft.com/office/powerpoint/2010/main">
    <mc:Choice Requires="p14">
      <p:transition spd="slow" p14:dur="2000" advTm="43204"/>
    </mc:Choice>
    <mc:Fallback xmlns="">
      <p:transition spd="slow" advTm="432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match?</a:t>
            </a:r>
          </a:p>
        </p:txBody>
      </p:sp>
      <p:sp>
        <p:nvSpPr>
          <p:cNvPr id="3" name="Content Placeholder 2"/>
          <p:cNvSpPr>
            <a:spLocks noGrp="1"/>
          </p:cNvSpPr>
          <p:nvPr>
            <p:ph idx="1"/>
          </p:nvPr>
        </p:nvSpPr>
        <p:spPr/>
        <p:txBody>
          <a:bodyPr/>
          <a:lstStyle/>
          <a:p>
            <a:r>
              <a:rPr lang="en-US" b="1" dirty="0"/>
              <a:t>Control for confounding</a:t>
            </a:r>
          </a:p>
          <a:p>
            <a:endParaRPr lang="en-US" dirty="0"/>
          </a:p>
          <a:p>
            <a:r>
              <a:rPr lang="en-US" dirty="0"/>
              <a:t>Increase precision – balance cases and controls across strata</a:t>
            </a:r>
          </a:p>
        </p:txBody>
      </p:sp>
      <p:pic>
        <p:nvPicPr>
          <p:cNvPr id="4" name="Audio 3">
            <a:hlinkClick r:id="" action="ppaction://media"/>
            <a:extLst>
              <a:ext uri="{FF2B5EF4-FFF2-40B4-BE49-F238E27FC236}">
                <a16:creationId xmlns:a16="http://schemas.microsoft.com/office/drawing/2014/main" id="{60D41B42-DAFD-4B0F-B116-18B77FAB0CD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1524322215"/>
      </p:ext>
    </p:extLst>
  </p:cSld>
  <p:clrMapOvr>
    <a:masterClrMapping/>
  </p:clrMapOvr>
  <mc:AlternateContent xmlns:mc="http://schemas.openxmlformats.org/markup-compatibility/2006" xmlns:p14="http://schemas.microsoft.com/office/powerpoint/2010/main">
    <mc:Choice Requires="p14">
      <p:transition spd="slow" p14:dur="2000" advTm="26141"/>
    </mc:Choice>
    <mc:Fallback xmlns="">
      <p:transition spd="slow" advTm="26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Costs of Matching</a:t>
            </a:r>
          </a:p>
        </p:txBody>
      </p:sp>
      <p:sp>
        <p:nvSpPr>
          <p:cNvPr id="3" name="Content Placeholder 2"/>
          <p:cNvSpPr>
            <a:spLocks noGrp="1"/>
          </p:cNvSpPr>
          <p:nvPr>
            <p:ph idx="1"/>
          </p:nvPr>
        </p:nvSpPr>
        <p:spPr>
          <a:xfrm>
            <a:off x="838200" y="2432649"/>
            <a:ext cx="10515600" cy="3744314"/>
          </a:xfrm>
        </p:spPr>
        <p:txBody>
          <a:bodyPr/>
          <a:lstStyle/>
          <a:p>
            <a:pPr marL="0" indent="0" algn="ctr">
              <a:buNone/>
            </a:pPr>
            <a:r>
              <a:rPr lang="en-US" dirty="0"/>
              <a:t>“A wider appreciation for the costs that matching imposes and the often meager advantage it offers would presumably reduce the use of matching and the number of variables on which matching is performed.” (pg. 178 in Rothman)</a:t>
            </a:r>
          </a:p>
          <a:p>
            <a:pPr marL="0"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id="{C28FD17B-05A4-49CA-90F0-59C8818785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068664052"/>
      </p:ext>
    </p:extLst>
  </p:cSld>
  <p:clrMapOvr>
    <a:masterClrMapping/>
  </p:clrMapOvr>
  <mc:AlternateContent xmlns:mc="http://schemas.openxmlformats.org/markup-compatibility/2006" xmlns:p14="http://schemas.microsoft.com/office/powerpoint/2010/main">
    <mc:Choice Requires="p14">
      <p:transition spd="slow" p14:dur="2000" advTm="35288"/>
    </mc:Choice>
    <mc:Fallback xmlns="">
      <p:transition spd="slow" advTm="352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Types of Matching</a:t>
            </a:r>
          </a:p>
        </p:txBody>
      </p:sp>
      <p:sp>
        <p:nvSpPr>
          <p:cNvPr id="3" name="Content Placeholder 2"/>
          <p:cNvSpPr>
            <a:spLocks noGrp="1"/>
          </p:cNvSpPr>
          <p:nvPr>
            <p:ph idx="1"/>
          </p:nvPr>
        </p:nvSpPr>
        <p:spPr/>
        <p:txBody>
          <a:bodyPr>
            <a:normAutofit/>
          </a:bodyPr>
          <a:lstStyle/>
          <a:p>
            <a:r>
              <a:rPr lang="en-US" b="1" dirty="0"/>
              <a:t>Individual matching</a:t>
            </a:r>
            <a:r>
              <a:rPr lang="en-US" dirty="0"/>
              <a:t>: subject by subject (aka “pair-wise”)</a:t>
            </a:r>
          </a:p>
          <a:p>
            <a:endParaRPr lang="en-US" dirty="0"/>
          </a:p>
          <a:p>
            <a:r>
              <a:rPr lang="en-US" b="1" dirty="0"/>
              <a:t>Frequency matching</a:t>
            </a:r>
            <a:r>
              <a:rPr lang="en-US" dirty="0"/>
              <a:t>: matching groups of subjects</a:t>
            </a:r>
          </a:p>
        </p:txBody>
      </p:sp>
      <p:pic>
        <p:nvPicPr>
          <p:cNvPr id="4" name="Audio 3">
            <a:hlinkClick r:id="" action="ppaction://media"/>
            <a:extLst>
              <a:ext uri="{FF2B5EF4-FFF2-40B4-BE49-F238E27FC236}">
                <a16:creationId xmlns:a16="http://schemas.microsoft.com/office/drawing/2014/main" id="{52F26231-C91D-46E6-87CB-29074A95173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884902117"/>
      </p:ext>
    </p:extLst>
  </p:cSld>
  <p:clrMapOvr>
    <a:masterClrMapping/>
  </p:clrMapOvr>
  <mc:AlternateContent xmlns:mc="http://schemas.openxmlformats.org/markup-compatibility/2006" xmlns:p14="http://schemas.microsoft.com/office/powerpoint/2010/main">
    <mc:Choice Requires="p14">
      <p:transition spd="slow" p14:dur="2000" advTm="27787"/>
    </mc:Choice>
    <mc:Fallback xmlns="">
      <p:transition spd="slow" advTm="277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Matching</a:t>
            </a:r>
          </a:p>
        </p:txBody>
      </p:sp>
      <p:sp>
        <p:nvSpPr>
          <p:cNvPr id="3" name="Content Placeholder 2"/>
          <p:cNvSpPr>
            <a:spLocks noGrp="1"/>
          </p:cNvSpPr>
          <p:nvPr>
            <p:ph idx="1"/>
          </p:nvPr>
        </p:nvSpPr>
        <p:spPr/>
        <p:txBody>
          <a:bodyPr>
            <a:normAutofit/>
          </a:bodyPr>
          <a:lstStyle/>
          <a:p>
            <a:pPr marL="0" indent="0">
              <a:buNone/>
            </a:pPr>
            <a:r>
              <a:rPr lang="en-US" b="1" dirty="0"/>
              <a:t>Individual matching</a:t>
            </a:r>
            <a:r>
              <a:rPr lang="en-US" dirty="0"/>
              <a:t>: subject by subject (aka “pair-wise”)</a:t>
            </a:r>
          </a:p>
          <a:p>
            <a:r>
              <a:rPr lang="en-US" dirty="0"/>
              <a:t>Ex: In a case-control study matching on sex, age in 5-year age categories, and smoking (current, past, never):</a:t>
            </a:r>
          </a:p>
          <a:p>
            <a:pPr marL="0" indent="0">
              <a:buNone/>
            </a:pPr>
            <a:endParaRPr lang="en-US" dirty="0"/>
          </a:p>
          <a:p>
            <a:pPr marL="0" indent="0">
              <a:buNone/>
            </a:pPr>
            <a:r>
              <a:rPr lang="en-US" dirty="0"/>
              <a:t>If you have a case that is 58 years old, female, and a never smoker, you have to find a control that is also between 55-59 years of age, female, and a never smoker.</a:t>
            </a:r>
          </a:p>
        </p:txBody>
      </p:sp>
      <p:pic>
        <p:nvPicPr>
          <p:cNvPr id="4" name="Audio 3">
            <a:hlinkClick r:id="" action="ppaction://media"/>
            <a:extLst>
              <a:ext uri="{FF2B5EF4-FFF2-40B4-BE49-F238E27FC236}">
                <a16:creationId xmlns:a16="http://schemas.microsoft.com/office/drawing/2014/main" id="{D59DE276-9FCD-4034-A303-B3E362C1EA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2175343998"/>
      </p:ext>
    </p:extLst>
  </p:cSld>
  <p:clrMapOvr>
    <a:masterClrMapping/>
  </p:clrMapOvr>
  <mc:AlternateContent xmlns:mc="http://schemas.openxmlformats.org/markup-compatibility/2006" xmlns:p14="http://schemas.microsoft.com/office/powerpoint/2010/main">
    <mc:Choice Requires="p14">
      <p:transition spd="slow" p14:dur="2000" advTm="25834"/>
    </mc:Choice>
    <mc:Fallback xmlns="">
      <p:transition spd="slow" advTm="258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 Matching</a:t>
            </a:r>
          </a:p>
        </p:txBody>
      </p:sp>
      <p:sp>
        <p:nvSpPr>
          <p:cNvPr id="3" name="Content Placeholder 2"/>
          <p:cNvSpPr>
            <a:spLocks noGrp="1"/>
          </p:cNvSpPr>
          <p:nvPr>
            <p:ph idx="1"/>
          </p:nvPr>
        </p:nvSpPr>
        <p:spPr/>
        <p:txBody>
          <a:bodyPr>
            <a:normAutofit/>
          </a:bodyPr>
          <a:lstStyle/>
          <a:p>
            <a:pPr marL="0" indent="0">
              <a:buNone/>
            </a:pPr>
            <a:r>
              <a:rPr lang="en-US" b="1" dirty="0"/>
              <a:t>Individual matching</a:t>
            </a:r>
            <a:r>
              <a:rPr lang="en-US" dirty="0"/>
              <a:t>: subject by subject (aka “pair-wise”)</a:t>
            </a:r>
          </a:p>
          <a:p>
            <a:pPr marL="0" indent="0">
              <a:buNone/>
            </a:pPr>
            <a:endParaRPr lang="en-US" dirty="0"/>
          </a:p>
          <a:p>
            <a:r>
              <a:rPr lang="en-US" dirty="0"/>
              <a:t>Use if you are matching on many factors</a:t>
            </a:r>
          </a:p>
          <a:p>
            <a:r>
              <a:rPr lang="en-US" dirty="0"/>
              <a:t>Level of confounders is unique to each case-control pair, so each pair represents their own stratum</a:t>
            </a:r>
          </a:p>
          <a:p>
            <a:r>
              <a:rPr lang="en-US" dirty="0"/>
              <a:t>Analysis: conditional logistic regression</a:t>
            </a:r>
          </a:p>
        </p:txBody>
      </p:sp>
      <p:pic>
        <p:nvPicPr>
          <p:cNvPr id="4" name="Audio 3">
            <a:hlinkClick r:id="" action="ppaction://media"/>
            <a:extLst>
              <a:ext uri="{FF2B5EF4-FFF2-40B4-BE49-F238E27FC236}">
                <a16:creationId xmlns:a16="http://schemas.microsoft.com/office/drawing/2014/main" id="{230E930A-4353-46AC-842F-725C8BF6E1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836400" y="6502400"/>
            <a:ext cx="203200" cy="203200"/>
          </a:xfrm>
          <a:prstGeom prst="rect">
            <a:avLst/>
          </a:prstGeom>
        </p:spPr>
      </p:pic>
    </p:spTree>
    <p:extLst>
      <p:ext uri="{BB962C8B-B14F-4D97-AF65-F5344CB8AC3E}">
        <p14:creationId xmlns:p14="http://schemas.microsoft.com/office/powerpoint/2010/main" val="3714990801"/>
      </p:ext>
    </p:extLst>
  </p:cSld>
  <p:clrMapOvr>
    <a:masterClrMapping/>
  </p:clrMapOvr>
  <mc:AlternateContent xmlns:mc="http://schemas.openxmlformats.org/markup-compatibility/2006" xmlns:p14="http://schemas.microsoft.com/office/powerpoint/2010/main">
    <mc:Choice Requires="p14">
      <p:transition spd="slow" p14:dur="2000" advTm="42113"/>
    </mc:Choice>
    <mc:Fallback xmlns="">
      <p:transition spd="slow" advTm="42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8-02-16 at 10.25.30 A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20801" y="218008"/>
            <a:ext cx="9537700" cy="1955800"/>
          </a:xfrm>
          <a:prstGeom prst="rect">
            <a:avLst/>
          </a:prstGeom>
        </p:spPr>
      </p:pic>
      <p:sp>
        <p:nvSpPr>
          <p:cNvPr id="6" name="Content Placeholder 2"/>
          <p:cNvSpPr>
            <a:spLocks noGrp="1"/>
          </p:cNvSpPr>
          <p:nvPr>
            <p:ph idx="1"/>
          </p:nvPr>
        </p:nvSpPr>
        <p:spPr>
          <a:xfrm>
            <a:off x="838200" y="2386343"/>
            <a:ext cx="10515600" cy="3790619"/>
          </a:xfrm>
        </p:spPr>
        <p:txBody>
          <a:bodyPr>
            <a:normAutofit fontScale="92500" lnSpcReduction="10000"/>
          </a:bodyPr>
          <a:lstStyle/>
          <a:p>
            <a:r>
              <a:rPr lang="en-US" dirty="0"/>
              <a:t>Nested case-control study using data from 2 prospective cohort studies</a:t>
            </a:r>
          </a:p>
          <a:p>
            <a:r>
              <a:rPr lang="en-US" dirty="0"/>
              <a:t>Incident cases of head and neck squamous cell carcinoma (HNSCC; n=132)</a:t>
            </a:r>
          </a:p>
          <a:p>
            <a:r>
              <a:rPr lang="en-US" dirty="0"/>
              <a:t>3 controls per case (n=396) selected through incidence density sampling</a:t>
            </a:r>
          </a:p>
          <a:p>
            <a:r>
              <a:rPr lang="en-US" dirty="0"/>
              <a:t>Individually matched on age, sex, race/ethnicity, and time since mouthwash collection</a:t>
            </a:r>
          </a:p>
          <a:p>
            <a:r>
              <a:rPr lang="en-US" dirty="0"/>
              <a:t>Exposure: Oral HPV types</a:t>
            </a:r>
          </a:p>
          <a:p>
            <a:r>
              <a:rPr lang="en-US" dirty="0"/>
              <a:t>Conditional logistic regression models for matched risk sets</a:t>
            </a:r>
          </a:p>
          <a:p>
            <a:r>
              <a:rPr lang="en-US" dirty="0"/>
              <a:t>HPV-16 associated with a 7-fold increased odds of HNSCC and 22-fold increased risk of </a:t>
            </a:r>
            <a:r>
              <a:rPr lang="en-US" dirty="0" err="1"/>
              <a:t>oropharyngeal</a:t>
            </a:r>
            <a:r>
              <a:rPr lang="en-US" dirty="0"/>
              <a:t> SCC</a:t>
            </a:r>
          </a:p>
          <a:p>
            <a:endParaRPr lang="en-US" dirty="0"/>
          </a:p>
        </p:txBody>
      </p:sp>
      <p:pic>
        <p:nvPicPr>
          <p:cNvPr id="3" name="Audio 2">
            <a:hlinkClick r:id="" action="ppaction://media"/>
            <a:extLst>
              <a:ext uri="{FF2B5EF4-FFF2-40B4-BE49-F238E27FC236}">
                <a16:creationId xmlns:a16="http://schemas.microsoft.com/office/drawing/2014/main" id="{C73C093A-C54F-483B-825E-2DB7AD20485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836400" y="6502400"/>
            <a:ext cx="203200" cy="203200"/>
          </a:xfrm>
          <a:prstGeom prst="rect">
            <a:avLst/>
          </a:prstGeom>
        </p:spPr>
      </p:pic>
    </p:spTree>
    <p:custDataLst>
      <p:tags r:id="rId1"/>
    </p:custDataLst>
    <p:extLst>
      <p:ext uri="{BB962C8B-B14F-4D97-AF65-F5344CB8AC3E}">
        <p14:creationId xmlns:p14="http://schemas.microsoft.com/office/powerpoint/2010/main" val="1608293316"/>
      </p:ext>
    </p:extLst>
  </p:cSld>
  <p:clrMapOvr>
    <a:masterClrMapping/>
  </p:clrMapOvr>
  <mc:AlternateContent xmlns:mc="http://schemas.openxmlformats.org/markup-compatibility/2006" xmlns:p14="http://schemas.microsoft.com/office/powerpoint/2010/main">
    <mc:Choice Requires="p14">
      <p:transition spd="slow" p14:dur="2000" advTm="139979"/>
    </mc:Choice>
    <mc:Fallback xmlns="">
      <p:transition spd="slow" advTm="1399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9.8|20.3|22.4|24.1"/>
</p:tagLst>
</file>

<file path=ppt/tags/tag2.xml><?xml version="1.0" encoding="utf-8"?>
<p:tagLst xmlns:a="http://schemas.openxmlformats.org/drawingml/2006/main" xmlns:r="http://schemas.openxmlformats.org/officeDocument/2006/relationships" xmlns:p="http://schemas.openxmlformats.org/presentationml/2006/main">
  <p:tag name="TIMING" val="|19.3|46.1|10.3"/>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6790</TotalTime>
  <Words>1865</Words>
  <Application>Microsoft Office PowerPoint</Application>
  <PresentationFormat>Widescreen</PresentationFormat>
  <Paragraphs>127</Paragraphs>
  <Slides>13</Slides>
  <Notes>13</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Calibri</vt:lpstr>
      <vt:lpstr>Calibri Light</vt:lpstr>
      <vt:lpstr>Wingdings</vt:lpstr>
      <vt:lpstr>Office Theme</vt:lpstr>
      <vt:lpstr>Introduction to Matching EPI 207</vt:lpstr>
      <vt:lpstr>Outline</vt:lpstr>
      <vt:lpstr>Definition of Matching</vt:lpstr>
      <vt:lpstr>Why match?</vt:lpstr>
      <vt:lpstr>Costs of Matching</vt:lpstr>
      <vt:lpstr>Types of Matching</vt:lpstr>
      <vt:lpstr>Individual Matching</vt:lpstr>
      <vt:lpstr>Individual Matching</vt:lpstr>
      <vt:lpstr>PowerPoint Presentation</vt:lpstr>
      <vt:lpstr>Incidence Density Sampling</vt:lpstr>
      <vt:lpstr>Frequency Matching</vt:lpstr>
      <vt:lpstr>Frequency Matching</vt:lpstr>
      <vt:lpstr>PowerPoint Presentation</vt:lpstr>
    </vt:vector>
  </TitlesOfParts>
  <Company>UCSF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Review of Case-Control Study Design &amp; Introduction to Matching</dc:title>
  <dc:creator>Van Blarigan, Erin</dc:creator>
  <cp:lastModifiedBy>Van Blarigan, Erin</cp:lastModifiedBy>
  <cp:revision>139</cp:revision>
  <dcterms:created xsi:type="dcterms:W3CDTF">2018-02-06T23:39:25Z</dcterms:created>
  <dcterms:modified xsi:type="dcterms:W3CDTF">2019-12-18T21:33:19Z</dcterms:modified>
</cp:coreProperties>
</file>