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84" r:id="rId1"/>
    <p:sldMasterId id="2147484057" r:id="rId2"/>
  </p:sldMasterIdLst>
  <p:notesMasterIdLst>
    <p:notesMasterId r:id="rId72"/>
  </p:notesMasterIdLst>
  <p:handoutMasterIdLst>
    <p:handoutMasterId r:id="rId73"/>
  </p:handoutMasterIdLst>
  <p:sldIdLst>
    <p:sldId id="497" r:id="rId3"/>
    <p:sldId id="257" r:id="rId4"/>
    <p:sldId id="472" r:id="rId5"/>
    <p:sldId id="473" r:id="rId6"/>
    <p:sldId id="474" r:id="rId7"/>
    <p:sldId id="256" r:id="rId8"/>
    <p:sldId id="434" r:id="rId9"/>
    <p:sldId id="387" r:id="rId10"/>
    <p:sldId id="452" r:id="rId11"/>
    <p:sldId id="451" r:id="rId12"/>
    <p:sldId id="438" r:id="rId13"/>
    <p:sldId id="454" r:id="rId14"/>
    <p:sldId id="390" r:id="rId15"/>
    <p:sldId id="260" r:id="rId16"/>
    <p:sldId id="386" r:id="rId17"/>
    <p:sldId id="407" r:id="rId18"/>
    <p:sldId id="258" r:id="rId19"/>
    <p:sldId id="262" r:id="rId20"/>
    <p:sldId id="385" r:id="rId21"/>
    <p:sldId id="392" r:id="rId22"/>
    <p:sldId id="377" r:id="rId23"/>
    <p:sldId id="261" r:id="rId24"/>
    <p:sldId id="272" r:id="rId25"/>
    <p:sldId id="264" r:id="rId26"/>
    <p:sldId id="275" r:id="rId27"/>
    <p:sldId id="468" r:id="rId28"/>
    <p:sldId id="496" r:id="rId29"/>
    <p:sldId id="484" r:id="rId30"/>
    <p:sldId id="410" r:id="rId31"/>
    <p:sldId id="469" r:id="rId32"/>
    <p:sldId id="327" r:id="rId33"/>
    <p:sldId id="322" r:id="rId34"/>
    <p:sldId id="280" r:id="rId35"/>
    <p:sldId id="281" r:id="rId36"/>
    <p:sldId id="411" r:id="rId37"/>
    <p:sldId id="412" r:id="rId38"/>
    <p:sldId id="312" r:id="rId39"/>
    <p:sldId id="267" r:id="rId40"/>
    <p:sldId id="458" r:id="rId41"/>
    <p:sldId id="448" r:id="rId42"/>
    <p:sldId id="323" r:id="rId43"/>
    <p:sldId id="283" r:id="rId44"/>
    <p:sldId id="447" r:id="rId45"/>
    <p:sldId id="408" r:id="rId46"/>
    <p:sldId id="324" r:id="rId47"/>
    <p:sldId id="331" r:id="rId48"/>
    <p:sldId id="459" r:id="rId49"/>
    <p:sldId id="498" r:id="rId50"/>
    <p:sldId id="419" r:id="rId51"/>
    <p:sldId id="463" r:id="rId52"/>
    <p:sldId id="461" r:id="rId53"/>
    <p:sldId id="326" r:id="rId54"/>
    <p:sldId id="320" r:id="rId55"/>
    <p:sldId id="450" r:id="rId56"/>
    <p:sldId id="464" r:id="rId57"/>
    <p:sldId id="462" r:id="rId58"/>
    <p:sldId id="336" r:id="rId59"/>
    <p:sldId id="319" r:id="rId60"/>
    <p:sldId id="292" r:id="rId61"/>
    <p:sldId id="293" r:id="rId62"/>
    <p:sldId id="338" r:id="rId63"/>
    <p:sldId id="296" r:id="rId64"/>
    <p:sldId id="433" r:id="rId65"/>
    <p:sldId id="470" r:id="rId66"/>
    <p:sldId id="435" r:id="rId67"/>
    <p:sldId id="460" r:id="rId68"/>
    <p:sldId id="466" r:id="rId69"/>
    <p:sldId id="467" r:id="rId70"/>
    <p:sldId id="431" r:id="rId7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S PGothic" pitchFamily="34" charset="-128"/>
        <a:cs typeface="+mn-cs"/>
      </a:defRPr>
    </a:lvl1pPr>
    <a:lvl2pPr marL="457200" algn="l" rtl="0" fontAlgn="base">
      <a:spcBef>
        <a:spcPct val="0"/>
      </a:spcBef>
      <a:spcAft>
        <a:spcPct val="0"/>
      </a:spcAft>
      <a:defRPr sz="2400" kern="1200">
        <a:solidFill>
          <a:schemeClr val="tx1"/>
        </a:solidFill>
        <a:latin typeface="Arial" charset="0"/>
        <a:ea typeface="MS PGothic" pitchFamily="34" charset="-128"/>
        <a:cs typeface="+mn-cs"/>
      </a:defRPr>
    </a:lvl2pPr>
    <a:lvl3pPr marL="914400" algn="l" rtl="0" fontAlgn="base">
      <a:spcBef>
        <a:spcPct val="0"/>
      </a:spcBef>
      <a:spcAft>
        <a:spcPct val="0"/>
      </a:spcAft>
      <a:defRPr sz="2400" kern="1200">
        <a:solidFill>
          <a:schemeClr val="tx1"/>
        </a:solidFill>
        <a:latin typeface="Arial"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A99"/>
    <a:srgbClr val="9C2220"/>
    <a:srgbClr val="000000"/>
    <a:srgbClr val="9C0E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67" autoAdjust="0"/>
    <p:restoredTop sz="83188" autoAdjust="0"/>
  </p:normalViewPr>
  <p:slideViewPr>
    <p:cSldViewPr>
      <p:cViewPr varScale="1">
        <p:scale>
          <a:sx n="72" d="100"/>
          <a:sy n="72" d="100"/>
        </p:scale>
        <p:origin x="1714" y="53"/>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15744"/>
    </p:cViewPr>
  </p:sorterViewPr>
  <p:notesViewPr>
    <p:cSldViewPr>
      <p:cViewPr varScale="1">
        <p:scale>
          <a:sx n="83" d="100"/>
          <a:sy n="83" d="100"/>
        </p:scale>
        <p:origin x="-301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 charset="-128"/>
              </a:defRPr>
            </a:lvl1pPr>
          </a:lstStyle>
          <a:p>
            <a:pPr>
              <a:defRPr/>
            </a:pPr>
            <a:endParaRPr lang="en-US"/>
          </a:p>
        </p:txBody>
      </p:sp>
      <p:sp>
        <p:nvSpPr>
          <p:cNvPr id="2007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 charset="-128"/>
              </a:defRPr>
            </a:lvl1pPr>
          </a:lstStyle>
          <a:p>
            <a:pPr>
              <a:defRPr/>
            </a:pPr>
            <a:endParaRPr lang="en-US"/>
          </a:p>
        </p:txBody>
      </p:sp>
      <p:sp>
        <p:nvSpPr>
          <p:cNvPr id="2007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 charset="-128"/>
              </a:defRPr>
            </a:lvl1pPr>
          </a:lstStyle>
          <a:p>
            <a:pPr>
              <a:defRPr/>
            </a:pPr>
            <a:endParaRPr lang="en-US"/>
          </a:p>
        </p:txBody>
      </p:sp>
      <p:sp>
        <p:nvSpPr>
          <p:cNvPr id="2007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 charset="-128"/>
              </a:defRPr>
            </a:lvl1pPr>
          </a:lstStyle>
          <a:p>
            <a:pPr>
              <a:defRPr/>
            </a:pPr>
            <a:fld id="{CE41368A-8D1E-4C5A-9589-3FD91DFD44BF}" type="slidenum">
              <a:rPr lang="en-US"/>
              <a:pPr>
                <a:defRPr/>
              </a:pPr>
              <a:t>‹#›</a:t>
            </a:fld>
            <a:endParaRPr lang="en-US"/>
          </a:p>
        </p:txBody>
      </p:sp>
    </p:spTree>
    <p:extLst>
      <p:ext uri="{BB962C8B-B14F-4D97-AF65-F5344CB8AC3E}">
        <p14:creationId xmlns:p14="http://schemas.microsoft.com/office/powerpoint/2010/main" val="559866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 charset="-128"/>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 charset="-128"/>
              </a:defRPr>
            </a:lvl1pPr>
          </a:lstStyle>
          <a:p>
            <a:pPr>
              <a:defRPr/>
            </a:pPr>
            <a:fld id="{E0F0A381-543B-41AE-8193-13648E286C1C}" type="slidenum">
              <a:rPr lang="en-US"/>
              <a:pPr>
                <a:defRPr/>
              </a:pPr>
              <a:t>‹#›</a:t>
            </a:fld>
            <a:endParaRPr lang="en-US"/>
          </a:p>
        </p:txBody>
      </p:sp>
    </p:spTree>
    <p:extLst>
      <p:ext uri="{BB962C8B-B14F-4D97-AF65-F5344CB8AC3E}">
        <p14:creationId xmlns:p14="http://schemas.microsoft.com/office/powerpoint/2010/main" val="7342579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Cochrane_Library" TargetMode="External"/><Relationship Id="rId3" Type="http://schemas.openxmlformats.org/officeDocument/2006/relationships/hyperlink" Target="http://en.wikipedia.org/wiki/Biomedical" TargetMode="External"/><Relationship Id="rId7" Type="http://schemas.openxmlformats.org/officeDocument/2006/relationships/hyperlink" Target="http://en.wikipedia.org/wiki/Systematic_review"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Observational_study" TargetMode="External"/><Relationship Id="rId5" Type="http://schemas.openxmlformats.org/officeDocument/2006/relationships/hyperlink" Target="http://en.wikipedia.org/wiki/Cochrane_Collaboration" TargetMode="External"/><Relationship Id="rId4" Type="http://schemas.openxmlformats.org/officeDocument/2006/relationships/hyperlink" Target="http://en.wikipedia.org/wiki/Randomized_controlled_tria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en.wikipedia.org/wiki/Risk-factor"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en.wikipedia.org/wiki/Attributable_risk"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1450CF2-6BCD-4328-BF14-B1F467D28A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EE6326-36CF-4D55-B24B-EAFEF59DEF7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a16="http://schemas.microsoft.com/office/drawing/2014/main" id="{4389C8C8-36AB-4156-A733-8C8538E06E0D}"/>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CFDB96A2-3595-49C9-99DB-9597969372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EAE8EF0F-367C-488B-BBE7-DE3B0F78672C}" type="slidenum">
              <a:rPr lang="en-US" smtClean="0">
                <a:ea typeface="MS PGothic" pitchFamily="34" charset="-128"/>
              </a:rPr>
              <a:pPr/>
              <a:t>18</a:t>
            </a:fld>
            <a:endParaRPr lang="en-US">
              <a:ea typeface="MS PGothic" pitchFamily="34" charset="-128"/>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a:t>NOTE: meta-analysis is simply the statistical combination of findings; it should not be considered as a type of review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6BBACE-1E8A-4618-B7B5-7F6846802A66}" type="slidenum">
              <a:rPr lang="en-US" sz="1200"/>
              <a:pPr algn="r"/>
              <a:t>20</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685800" y="4343400"/>
            <a:ext cx="5486400" cy="4114800"/>
          </a:xfrm>
          <a:noFill/>
          <a:ln/>
        </p:spPr>
        <p:txBody>
          <a:bodyPr/>
          <a:lstStyle/>
          <a:p>
            <a:pPr eaLnBrk="1" hangingPunct="1"/>
            <a:r>
              <a:rPr lang="en-US"/>
              <a:t>Here is an example of how a systematic review might have been able to affect change in clinical management – this is a technique called “cumulateive meta-analysis,” which shows an updated meta-analysis after each new study is/was conducted. On the right, you see a table showing when the therapy was recommended by various sources. If a systematic review had been published, thrombolytic therapy might have been used more frequently, and might have saved lives.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5FC3889C-8E34-4612-B4BA-ADC743A05777}" type="slidenum">
              <a:rPr lang="en-US" smtClean="0">
                <a:ea typeface="MS PGothic" pitchFamily="34" charset="-128"/>
              </a:rPr>
              <a:pPr/>
              <a:t>22</a:t>
            </a:fld>
            <a:endParaRPr lang="en-US">
              <a:ea typeface="MS PGothic" pitchFamily="34" charset="-128"/>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339C3CCD-31CC-448E-84D7-1AB247358D51}" type="slidenum">
              <a:rPr lang="en-US" smtClean="0">
                <a:ea typeface="MS PGothic" pitchFamily="34" charset="-128"/>
              </a:rPr>
              <a:pPr/>
              <a:t>23</a:t>
            </a:fld>
            <a:endParaRPr lang="en-US">
              <a:ea typeface="MS PGothic" pitchFamily="34" charset="-128"/>
            </a:endParaRPr>
          </a:p>
        </p:txBody>
      </p:sp>
      <p:sp>
        <p:nvSpPr>
          <p:cNvPr id="58370"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5837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eaLnBrk="1" hangingPunct="1"/>
            <a:r>
              <a:rPr lang="en-US">
                <a:latin typeface="Helvetica"/>
              </a:rPr>
              <a:t>The </a:t>
            </a:r>
            <a:r>
              <a:rPr lang="en-US" b="1">
                <a:latin typeface="Helvetica"/>
              </a:rPr>
              <a:t>Cochrane Collaboration</a:t>
            </a:r>
            <a:r>
              <a:rPr lang="en-US">
                <a:latin typeface="Helvetica"/>
              </a:rPr>
              <a:t> is a group of over 27,000 volunteers in more than 90 countries who review the effects of health care interventions tested in </a:t>
            </a:r>
            <a:r>
              <a:rPr lang="en-US">
                <a:solidFill>
                  <a:srgbClr val="1231B2"/>
                </a:solidFill>
                <a:latin typeface="Helvetica"/>
                <a:hlinkClick r:id="rId3"/>
              </a:rPr>
              <a:t>biomedical</a:t>
            </a:r>
            <a:r>
              <a:rPr lang="en-US">
                <a:latin typeface="Helvetica"/>
              </a:rPr>
              <a:t> </a:t>
            </a:r>
            <a:r>
              <a:rPr lang="en-US">
                <a:solidFill>
                  <a:srgbClr val="1231B2"/>
                </a:solidFill>
                <a:latin typeface="Helvetica"/>
                <a:hlinkClick r:id="rId4"/>
              </a:rPr>
              <a:t>randomized controlled trials</a:t>
            </a:r>
            <a:r>
              <a:rPr lang="en-US">
                <a:latin typeface="Helvetica"/>
              </a:rPr>
              <a:t>.</a:t>
            </a:r>
            <a:r>
              <a:rPr lang="en-US">
                <a:solidFill>
                  <a:srgbClr val="1231B2"/>
                </a:solidFill>
                <a:latin typeface="Helvetica"/>
                <a:hlinkClick r:id="rId5"/>
              </a:rPr>
              <a:t>[3]</a:t>
            </a:r>
            <a:r>
              <a:rPr lang="en-US">
                <a:latin typeface="Helvetica"/>
              </a:rPr>
              <a:t> A few more recent reviews have also studied the results of non-randomized, </a:t>
            </a:r>
            <a:r>
              <a:rPr lang="en-US">
                <a:solidFill>
                  <a:srgbClr val="1231B2"/>
                </a:solidFill>
                <a:latin typeface="Helvetica"/>
                <a:hlinkClick r:id="rId6"/>
              </a:rPr>
              <a:t>observational studies</a:t>
            </a:r>
            <a:r>
              <a:rPr lang="en-US">
                <a:latin typeface="Helvetica"/>
              </a:rPr>
              <a:t>. The results of these </a:t>
            </a:r>
            <a:r>
              <a:rPr lang="en-US">
                <a:solidFill>
                  <a:srgbClr val="523B92"/>
                </a:solidFill>
                <a:latin typeface="Helvetica"/>
                <a:hlinkClick r:id="rId7"/>
              </a:rPr>
              <a:t>systematic reviews</a:t>
            </a:r>
            <a:r>
              <a:rPr lang="en-US">
                <a:latin typeface="Helvetica"/>
              </a:rPr>
              <a:t> are published as "Cochrane Reviews" in the </a:t>
            </a:r>
            <a:r>
              <a:rPr lang="en-US">
                <a:solidFill>
                  <a:srgbClr val="1231B2"/>
                </a:solidFill>
                <a:latin typeface="Helvetica"/>
                <a:hlinkClick r:id="rId8"/>
              </a:rPr>
              <a:t>Cochrane Library</a:t>
            </a:r>
            <a:r>
              <a:rPr lang="en-US">
                <a:latin typeface="Helvetica"/>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43A8B31-DB54-457E-9E37-C105B631A40D}" type="slidenum">
              <a:rPr lang="en-US" smtClean="0">
                <a:ea typeface="MS PGothic" pitchFamily="34" charset="-128"/>
              </a:rPr>
              <a:pPr/>
              <a:t>24</a:t>
            </a:fld>
            <a:endParaRPr lang="en-US">
              <a:ea typeface="MS PGothic" pitchFamily="34" charset="-128"/>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34F23FE7-61C4-428A-804A-BF02A41A806A}" type="slidenum">
              <a:rPr lang="en-US" smtClean="0">
                <a:ea typeface="MS PGothic" pitchFamily="34" charset="-128"/>
              </a:rPr>
              <a:pPr/>
              <a:t>25</a:t>
            </a:fld>
            <a:endParaRPr lang="en-US">
              <a:ea typeface="MS PGothic" pitchFamily="34" charset="-128"/>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E987A870-47CD-492B-BB6A-5188E5611C52}" type="slidenum">
              <a:rPr lang="en-US" smtClean="0">
                <a:ea typeface="MS PGothic" pitchFamily="34" charset="-128"/>
              </a:rPr>
              <a:pPr/>
              <a:t>30</a:t>
            </a:fld>
            <a:endParaRPr lang="en-US">
              <a:ea typeface="MS PGothic" pitchFamily="34" charset="-128"/>
            </a:endParaRPr>
          </a:p>
        </p:txBody>
      </p:sp>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63112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4A2A75CD-28DF-43E8-B2B4-422585F94AD0}" type="slidenum">
              <a:rPr lang="en-US" smtClean="0">
                <a:ea typeface="MS PGothic" pitchFamily="34" charset="-128"/>
              </a:rPr>
              <a:pPr/>
              <a:t>31</a:t>
            </a:fld>
            <a:endParaRPr lang="en-US">
              <a:ea typeface="MS PGothic" pitchFamily="34" charset="-128"/>
            </a:endParaRPr>
          </a:p>
        </p:txBody>
      </p:sp>
      <p:sp>
        <p:nvSpPr>
          <p:cNvPr id="67586" name="Rectangle 2"/>
          <p:cNvSpPr>
            <a:spLocks noGrp="1" noRot="1" noChangeAspect="1" noChangeArrowheads="1" noTextEdit="1"/>
          </p:cNvSpPr>
          <p:nvPr>
            <p:ph type="sldImg"/>
          </p:nvPr>
        </p:nvSpPr>
        <p:spPr>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4C9B468A-CC0F-42B1-8F03-60F5BD779FCB}" type="slidenum">
              <a:rPr lang="en-US" smtClean="0">
                <a:ea typeface="MS PGothic" pitchFamily="34" charset="-128"/>
              </a:rPr>
              <a:pPr/>
              <a:t>32</a:t>
            </a:fld>
            <a:endParaRPr lang="en-US">
              <a:ea typeface="MS PGothic" pitchFamily="34" charset="-128"/>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a:spcBef>
                <a:spcPct val="0"/>
              </a:spcBef>
            </a:pPr>
            <a:r>
              <a:rPr lang="en-US" sz="2400">
                <a:solidFill>
                  <a:srgbClr val="000000"/>
                </a:solidFill>
                <a:latin typeface="Times"/>
              </a:rPr>
              <a:t>Usually the best if systematic reviews and meta-analyses are conducted by teams that include investigators with both methodologic and content expertise.</a:t>
            </a:r>
            <a:endParaRPr lang="en-US" sz="1000">
              <a:solidFill>
                <a:srgbClr val="000000"/>
              </a:solidFill>
              <a:latin typeface="Times"/>
            </a:endParaRPr>
          </a:p>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01FAB0DF-7FF7-4389-9FB0-050B255068AA}" type="slidenum">
              <a:rPr lang="en-US" smtClean="0">
                <a:ea typeface="MS PGothic" pitchFamily="34" charset="-128"/>
              </a:rPr>
              <a:pPr/>
              <a:t>33</a:t>
            </a:fld>
            <a:endParaRPr lang="en-US">
              <a:ea typeface="MS PGothic" pitchFamily="34" charset="-128"/>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A299FFB-8BFE-4A9F-B216-3A79FD23B6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85589E-C9A7-4EC7-892E-55585BB87E8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19" name="Rectangle 2">
            <a:extLst>
              <a:ext uri="{FF2B5EF4-FFF2-40B4-BE49-F238E27FC236}">
                <a16:creationId xmlns:a16="http://schemas.microsoft.com/office/drawing/2014/main" id="{07A85E7E-79A0-430D-805B-1F42CD4E39E7}"/>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F8589E69-C11D-4697-A05A-57DF3C605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029020C7-8C20-4B36-9874-57CE99A832A9}" type="slidenum">
              <a:rPr lang="en-US" smtClean="0">
                <a:ea typeface="MS PGothic" pitchFamily="34" charset="-128"/>
              </a:rPr>
              <a:pPr/>
              <a:t>34</a:t>
            </a:fld>
            <a:endParaRPr lang="en-US">
              <a:ea typeface="MS PGothic" pitchFamily="34" charset="-128"/>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765C0EE8-5D6B-4649-8CF1-6FA51868E10C}" type="slidenum">
              <a:rPr lang="en-US" smtClean="0">
                <a:ea typeface="MS PGothic" pitchFamily="34" charset="-128"/>
              </a:rPr>
              <a:pPr/>
              <a:t>37</a:t>
            </a:fld>
            <a:endParaRPr lang="en-US">
              <a:ea typeface="MS PGothic" pitchFamily="34" charset="-128"/>
            </a:endParaRPr>
          </a:p>
        </p:txBody>
      </p:sp>
      <p:sp>
        <p:nvSpPr>
          <p:cNvPr id="77826" name="Rectangle 2"/>
          <p:cNvSpPr>
            <a:spLocks noGrp="1" noRot="1" noChangeAspect="1" noChangeArrowheads="1" noTextEdit="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A0A54DC5-B62C-4CFF-A4A1-F41B6AB82300}" type="slidenum">
              <a:rPr lang="en-US" smtClean="0">
                <a:ea typeface="MS PGothic" pitchFamily="34" charset="-128"/>
              </a:rPr>
              <a:pPr/>
              <a:t>38</a:t>
            </a:fld>
            <a:endParaRPr lang="en-US">
              <a:ea typeface="MS PGothic" pitchFamily="34" charset="-128"/>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r>
              <a:rPr lang="en-US"/>
              <a:t>Background</a:t>
            </a:r>
          </a:p>
          <a:p>
            <a:pPr lvl="2" eaLnBrk="1" hangingPunct="1"/>
            <a:r>
              <a:rPr lang="en-US" sz="1400">
                <a:latin typeface="Arial Narrow" pitchFamily="34" charset="0"/>
              </a:rPr>
              <a:t>give rationale for systematic review as well as importance of research question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A0A54DC5-B62C-4CFF-A4A1-F41B6AB82300}" type="slidenum">
              <a:rPr lang="en-US" smtClean="0">
                <a:ea typeface="MS PGothic" pitchFamily="34" charset="-128"/>
              </a:rPr>
              <a:pPr/>
              <a:t>39</a:t>
            </a:fld>
            <a:endParaRPr lang="en-US">
              <a:ea typeface="MS PGothic" pitchFamily="34" charset="-128"/>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r>
              <a:rPr lang="en-US"/>
              <a:t>Background</a:t>
            </a:r>
          </a:p>
          <a:p>
            <a:pPr lvl="2" eaLnBrk="1" hangingPunct="1"/>
            <a:r>
              <a:rPr lang="en-US" sz="1400">
                <a:latin typeface="Arial Narrow" pitchFamily="34" charset="0"/>
              </a:rPr>
              <a:t>give rationale for systematic review as well as importance of research question</a:t>
            </a:r>
          </a:p>
        </p:txBody>
      </p:sp>
    </p:spTree>
    <p:extLst>
      <p:ext uri="{BB962C8B-B14F-4D97-AF65-F5344CB8AC3E}">
        <p14:creationId xmlns:p14="http://schemas.microsoft.com/office/powerpoint/2010/main" val="4256663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5693DA49-63B6-4657-BA4C-60F073D591B6}" type="slidenum">
              <a:rPr lang="en-US" smtClean="0">
                <a:ea typeface="MS PGothic" pitchFamily="34" charset="-128"/>
              </a:rPr>
              <a:pPr/>
              <a:t>41</a:t>
            </a:fld>
            <a:endParaRPr lang="en-US">
              <a:ea typeface="MS PGothic" pitchFamily="34" charset="-128"/>
            </a:endParaRPr>
          </a:p>
        </p:txBody>
      </p:sp>
      <p:sp>
        <p:nvSpPr>
          <p:cNvPr id="82946" name="Rectangle 2"/>
          <p:cNvSpPr>
            <a:spLocks noGrp="1" noRot="1" noChangeAspect="1" noChangeArrowheads="1" noTextEdit="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0FEC03DA-B6D5-4B26-BCAF-176A71C0178F}" type="slidenum">
              <a:rPr lang="en-US" smtClean="0">
                <a:ea typeface="MS PGothic" pitchFamily="34" charset="-128"/>
              </a:rPr>
              <a:pPr/>
              <a:t>42</a:t>
            </a:fld>
            <a:endParaRPr lang="en-US">
              <a:ea typeface="MS PGothic" pitchFamily="34" charset="-128"/>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1975CD09-2D39-4C74-94C4-2B0B5BB16E57}" type="slidenum">
              <a:rPr lang="en-US" smtClean="0">
                <a:ea typeface="MS PGothic" pitchFamily="34" charset="-128"/>
              </a:rPr>
              <a:pPr/>
              <a:t>45</a:t>
            </a:fld>
            <a:endParaRPr lang="en-US">
              <a:ea typeface="MS PGothic" pitchFamily="34" charset="-128"/>
            </a:endParaRPr>
          </a:p>
        </p:txBody>
      </p:sp>
      <p:sp>
        <p:nvSpPr>
          <p:cNvPr id="90114" name="Rectangle 2"/>
          <p:cNvSpPr>
            <a:spLocks noGrp="1" noRot="1" noChangeAspect="1" noChangeArrowheads="1" noTextEdit="1"/>
          </p:cNvSpPr>
          <p:nvPr>
            <p:ph type="sldImg"/>
          </p:nvPr>
        </p:nvSpPr>
        <p:spPr>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4C7DE014-E7F7-416F-B2AA-F818DD8E3977}" type="slidenum">
              <a:rPr lang="en-US" smtClean="0">
                <a:ea typeface="MS PGothic" pitchFamily="34" charset="-128"/>
              </a:rPr>
              <a:pPr/>
              <a:t>48</a:t>
            </a:fld>
            <a:endParaRPr lang="en-US">
              <a:ea typeface="MS PGothic" pitchFamily="34" charset="-128"/>
            </a:endParaRPr>
          </a:p>
        </p:txBody>
      </p:sp>
      <p:sp>
        <p:nvSpPr>
          <p:cNvPr id="96258" name="Rectangle 2"/>
          <p:cNvSpPr>
            <a:spLocks noGrp="1" noRot="1" noChangeAspect="1" noChangeArrowheads="1" noTextEdit="1"/>
          </p:cNvSpPr>
          <p:nvPr>
            <p:ph type="sldImg"/>
          </p:nvPr>
        </p:nvSpPr>
        <p:spPr>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29079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ECCDEE86-1F6B-471A-9D09-82CDEA294E70}"/>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D14E0DA7-B7D0-4E63-8CAE-FF09EDAB94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03428" name="Slide Number Placeholder 3">
            <a:extLst>
              <a:ext uri="{FF2B5EF4-FFF2-40B4-BE49-F238E27FC236}">
                <a16:creationId xmlns:a16="http://schemas.microsoft.com/office/drawing/2014/main" id="{C55B6470-2ECA-49F9-8C6B-880C58E425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510088-4A0B-42B4-A36C-5341ACD8E5C3}" type="slidenum">
              <a:rPr lang="en-US" altLang="en-US" sz="1200"/>
              <a:pPr/>
              <a:t>49</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F3762B98-82D9-4765-B305-874583C31D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CF535BA-2E86-496B-80FE-51DAA5603405}" type="slidenum">
              <a:rPr lang="en-US" altLang="en-US" sz="1200"/>
              <a:pPr/>
              <a:t>50</a:t>
            </a:fld>
            <a:endParaRPr lang="en-US" altLang="en-US" sz="1200"/>
          </a:p>
        </p:txBody>
      </p:sp>
      <p:sp>
        <p:nvSpPr>
          <p:cNvPr id="101379" name="Rectangle 2">
            <a:extLst>
              <a:ext uri="{FF2B5EF4-FFF2-40B4-BE49-F238E27FC236}">
                <a16:creationId xmlns:a16="http://schemas.microsoft.com/office/drawing/2014/main" id="{7642D972-CAFC-418D-B7CA-2961101FFB55}"/>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181C364E-FF10-4C67-810F-47D734867F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000" b="1">
                <a:latin typeface="Arial" panose="020B0604020202020204" pitchFamily="34" charset="0"/>
                <a:ea typeface="ＭＳ Ｐゴシック" panose="020B0600070205080204" pitchFamily="34" charset="-128"/>
              </a:rPr>
              <a:t>Many quality instruments also contained items that were not directly related to internal validity, such as whether a power calculation was done (an item that relates more to the precision of the results) or whether the inclusion and exclusion criteria were clearly described (an item that relates more to applicability than validity). Scales were more likely than checklists to include criteria that do not directly relate to internal validity. The Collaboration’s recommended tool for assessing risk of bias is neither a scale nor a checklist. It is a domain-based evaluation, in which critical assessments are made separately for different domains. It was developed between 2005 and 2007 by a working group of methodologists, editors and review authors. Because it is impossible to know the extent of bias (or even the true risk of bias) in a given study, the possibility of validating any proposed tool is limited. The most realistic assessment of the validity of a study may involve subjectivity: for example an assessment of whether lack of blinding of patients might plausibly have affected recurrence of a serious condition such as cancer.</a:t>
            </a:r>
            <a:endParaRPr lang="en-US" altLang="en-US" sz="20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894CD48-C2E6-4382-BF7D-C5EFB1ACE2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F0FB1-045C-49BE-9F08-09615207357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7" name="Rectangle 2">
            <a:extLst>
              <a:ext uri="{FF2B5EF4-FFF2-40B4-BE49-F238E27FC236}">
                <a16:creationId xmlns:a16="http://schemas.microsoft.com/office/drawing/2014/main" id="{A56D4B3F-C967-4170-A04A-B76D9B670BFE}"/>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84661469-0C48-41AA-884C-1DE4C7CCC7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53104FF4-89D1-4510-AD1A-7907A61C4B7B}"/>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D6AA256B-A385-42F2-B688-D80E61AC52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05476" name="Slide Number Placeholder 3">
            <a:extLst>
              <a:ext uri="{FF2B5EF4-FFF2-40B4-BE49-F238E27FC236}">
                <a16:creationId xmlns:a16="http://schemas.microsoft.com/office/drawing/2014/main" id="{B351A730-9FC1-41D1-B91D-E335CCD022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9E3A9F5-F649-4A5B-8412-F1A4D5108946}" type="slidenum">
              <a:rPr lang="en-US" altLang="en-US" sz="1200"/>
              <a:pPr/>
              <a:t>51</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4C7DE014-E7F7-416F-B2AA-F818DD8E3977}" type="slidenum">
              <a:rPr lang="en-US" smtClean="0">
                <a:ea typeface="MS PGothic" pitchFamily="34" charset="-128"/>
              </a:rPr>
              <a:pPr/>
              <a:t>52</a:t>
            </a:fld>
            <a:endParaRPr lang="en-US">
              <a:ea typeface="MS PGothic" pitchFamily="34" charset="-128"/>
            </a:endParaRPr>
          </a:p>
        </p:txBody>
      </p:sp>
      <p:sp>
        <p:nvSpPr>
          <p:cNvPr id="96258" name="Rectangle 2"/>
          <p:cNvSpPr>
            <a:spLocks noGrp="1" noRot="1" noChangeAspect="1" noChangeArrowheads="1" noTextEdit="1"/>
          </p:cNvSpPr>
          <p:nvPr>
            <p:ph type="sldImg"/>
          </p:nvPr>
        </p:nvSpPr>
        <p:spPr>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1975CD09-2D39-4C74-94C4-2B0B5BB16E57}" type="slidenum">
              <a:rPr lang="en-US" smtClean="0">
                <a:ea typeface="MS PGothic" pitchFamily="34" charset="-128"/>
              </a:rPr>
              <a:pPr/>
              <a:t>55</a:t>
            </a:fld>
            <a:endParaRPr lang="en-US">
              <a:ea typeface="MS PGothic" pitchFamily="34" charset="-128"/>
            </a:endParaRPr>
          </a:p>
        </p:txBody>
      </p:sp>
      <p:sp>
        <p:nvSpPr>
          <p:cNvPr id="90114" name="Rectangle 2"/>
          <p:cNvSpPr>
            <a:spLocks noGrp="1" noRot="1" noChangeAspect="1" noChangeArrowheads="1" noTextEdit="1"/>
          </p:cNvSpPr>
          <p:nvPr>
            <p:ph type="sldImg"/>
          </p:nvPr>
        </p:nvSpPr>
        <p:spPr>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4259346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1975CD09-2D39-4C74-94C4-2B0B5BB16E57}" type="slidenum">
              <a:rPr lang="en-US" smtClean="0">
                <a:ea typeface="MS PGothic" pitchFamily="34" charset="-128"/>
              </a:rPr>
              <a:pPr/>
              <a:t>56</a:t>
            </a:fld>
            <a:endParaRPr lang="en-US">
              <a:ea typeface="MS PGothic" pitchFamily="34" charset="-128"/>
            </a:endParaRPr>
          </a:p>
        </p:txBody>
      </p:sp>
      <p:sp>
        <p:nvSpPr>
          <p:cNvPr id="90114" name="Rectangle 2"/>
          <p:cNvSpPr>
            <a:spLocks noGrp="1" noRot="1" noChangeAspect="1" noChangeArrowheads="1" noTextEdit="1"/>
          </p:cNvSpPr>
          <p:nvPr>
            <p:ph type="sldImg"/>
          </p:nvPr>
        </p:nvSpPr>
        <p:spPr>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945483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E987A870-47CD-492B-BB6A-5188E5611C52}" type="slidenum">
              <a:rPr lang="en-US" smtClean="0">
                <a:ea typeface="MS PGothic" pitchFamily="34" charset="-128"/>
              </a:rPr>
              <a:pPr/>
              <a:t>57</a:t>
            </a:fld>
            <a:endParaRPr lang="en-US">
              <a:ea typeface="MS PGothic" pitchFamily="34" charset="-128"/>
            </a:endParaRPr>
          </a:p>
        </p:txBody>
      </p:sp>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37695B0C-C65E-4EF9-B690-D0D6D9FE1DFB}" type="slidenum">
              <a:rPr lang="en-US" smtClean="0">
                <a:ea typeface="MS PGothic" pitchFamily="34" charset="-128"/>
              </a:rPr>
              <a:pPr/>
              <a:t>58</a:t>
            </a:fld>
            <a:endParaRPr lang="en-US">
              <a:ea typeface="MS PGothic" pitchFamily="34" charset="-128"/>
            </a:endParaRPr>
          </a:p>
        </p:txBody>
      </p:sp>
      <p:sp>
        <p:nvSpPr>
          <p:cNvPr id="101378" name="Rectangle 2"/>
          <p:cNvSpPr>
            <a:spLocks noGrp="1" noRot="1" noChangeAspect="1" noChangeArrowheads="1" noTextEdit="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fld id="{33336B6F-F8E6-4E5C-8C81-B8BEE1F0AAB7}" type="slidenum">
              <a:rPr lang="en-US" smtClean="0">
                <a:ea typeface="MS PGothic" pitchFamily="34" charset="-128"/>
              </a:rPr>
              <a:pPr/>
              <a:t>59</a:t>
            </a:fld>
            <a:endParaRPr lang="en-US">
              <a:ea typeface="MS PGothic" pitchFamily="34" charset="-128"/>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pPr eaLnBrk="1" hangingPunct="1"/>
            <a:r>
              <a:rPr lang="en-US" sz="1000">
                <a:solidFill>
                  <a:srgbClr val="9C0E05"/>
                </a:solidFill>
              </a:rPr>
              <a:t>Before deciding which approach to take, it is important</a:t>
            </a:r>
          </a:p>
          <a:p>
            <a:pPr eaLnBrk="1" hangingPunct="1"/>
            <a:r>
              <a:rPr lang="en-US" sz="1000">
                <a:solidFill>
                  <a:srgbClr val="9C0E05"/>
                </a:solidFill>
              </a:rPr>
              <a:t>		to tabulate the findings from the studies and examine </a:t>
            </a:r>
          </a:p>
          <a:p>
            <a:pPr eaLnBrk="1" hangingPunct="1"/>
            <a:r>
              <a:rPr lang="en-US" sz="1000">
                <a:solidFill>
                  <a:srgbClr val="9C0E05"/>
                </a:solidFill>
              </a:rPr>
              <a:t>		heterogeneity (i.e. diversity of studies).</a:t>
            </a:r>
          </a:p>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E2E39A41-9AB9-41ED-8325-D6F0DD7CAD31}" type="slidenum">
              <a:rPr lang="en-US" smtClean="0">
                <a:ea typeface="MS PGothic" pitchFamily="34" charset="-128"/>
              </a:rPr>
              <a:pPr/>
              <a:t>60</a:t>
            </a:fld>
            <a:endParaRPr lang="en-US">
              <a:ea typeface="MS PGothic" pitchFamily="34" charset="-128"/>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DFCC7B72-7ACC-4538-AC4B-8B04135BE7AE}" type="slidenum">
              <a:rPr lang="en-US" smtClean="0">
                <a:ea typeface="MS PGothic" pitchFamily="34" charset="-128"/>
              </a:rPr>
              <a:pPr/>
              <a:t>61</a:t>
            </a:fld>
            <a:endParaRPr lang="en-US">
              <a:ea typeface="MS PGothic" pitchFamily="34" charset="-128"/>
            </a:endParaRPr>
          </a:p>
        </p:txBody>
      </p:sp>
      <p:sp>
        <p:nvSpPr>
          <p:cNvPr id="159746" name="Rectangle 2"/>
          <p:cNvSpPr>
            <a:spLocks noGrp="1" noRot="1" noChangeAspect="1" noChangeArrowheads="1" noTextEdit="1"/>
          </p:cNvSpPr>
          <p:nvPr>
            <p:ph type="sldImg"/>
          </p:nvPr>
        </p:nvSpPr>
        <p:spPr>
          <a:solidFill>
            <a:srgbClr val="FFFFFF"/>
          </a:solidFill>
          <a:ln/>
        </p:spPr>
      </p:sp>
      <p:sp>
        <p:nvSpPr>
          <p:cNvPr id="1597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fld id="{CD40FCB5-4E7E-49C0-9E0A-216248BA80B1}" type="slidenum">
              <a:rPr lang="en-US" smtClean="0">
                <a:ea typeface="MS PGothic" pitchFamily="34" charset="-128"/>
              </a:rPr>
              <a:pPr/>
              <a:t>62</a:t>
            </a:fld>
            <a:endParaRPr lang="en-US">
              <a:ea typeface="MS PGothic" pitchFamily="34" charset="-128"/>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pPr eaLnBrk="1" hangingPunct="1"/>
            <a:r>
              <a:rPr lang="en-US"/>
              <a:t>These issues should be included in the discussion and recommendations section of a systematic review: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B2737C54-4CAE-4299-BE05-682F89A8F5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F3908-BD22-4DED-AA78-C7320B7D3DC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7" name="Rectangle 2">
            <a:extLst>
              <a:ext uri="{FF2B5EF4-FFF2-40B4-BE49-F238E27FC236}">
                <a16:creationId xmlns:a16="http://schemas.microsoft.com/office/drawing/2014/main" id="{C7BA457A-88AE-48CB-8952-6771532E4A8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51135A9-7240-4D5C-B955-9AA70772D9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13FC5E89-4100-4D7C-9CCC-DC76883B73C7}"/>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59FF9D7B-49BC-43D7-B436-F3BBCC7C6E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34148" name="Slide Number Placeholder 3">
            <a:extLst>
              <a:ext uri="{FF2B5EF4-FFF2-40B4-BE49-F238E27FC236}">
                <a16:creationId xmlns:a16="http://schemas.microsoft.com/office/drawing/2014/main" id="{57577BC8-0FAE-4428-8333-D004D489D7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4800DC-B07C-4BA3-8E55-C9A579AA21EB}" type="slidenum">
              <a:rPr lang="en-US" altLang="en-US" sz="1200"/>
              <a:pPr/>
              <a:t>63</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000138E2-5685-4D38-A78E-9186ACA6D157}"/>
              </a:ext>
            </a:extLst>
          </p:cNvPr>
          <p:cNvSpPr>
            <a:spLocks noGrp="1" noRot="1" noChangeAspect="1" noChangeArrowheads="1" noTextEdit="1"/>
          </p:cNvSpPr>
          <p:nvPr>
            <p:ph type="sldImg"/>
          </p:nvPr>
        </p:nvSpPr>
        <p:spPr>
          <a:ln/>
        </p:spPr>
      </p:sp>
      <p:sp>
        <p:nvSpPr>
          <p:cNvPr id="136195" name="Notes Placeholder 2">
            <a:extLst>
              <a:ext uri="{FF2B5EF4-FFF2-40B4-BE49-F238E27FC236}">
                <a16:creationId xmlns:a16="http://schemas.microsoft.com/office/drawing/2014/main" id="{506CFE69-39E9-4D9A-B5D9-53FB7BB360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 typeface="Wingdings" panose="05000000000000000000" pitchFamily="2" charset="2"/>
              <a:buChar char="§"/>
            </a:pPr>
            <a:r>
              <a:rPr lang="en-US" altLang="en-US" sz="2500">
                <a:solidFill>
                  <a:srgbClr val="FFFFFF"/>
                </a:solidFill>
                <a:latin typeface="Arial" panose="020B0604020202020204" pitchFamily="34" charset="0"/>
                <a:ea typeface="ＭＳ Ｐゴシック" panose="020B0600070205080204" pitchFamily="34" charset="-128"/>
                <a:hlinkClick r:id="rId3"/>
              </a:rPr>
              <a:t>NNH is defined as the inverse of the </a:t>
            </a:r>
            <a:r>
              <a:rPr lang="en-US" altLang="en-US" sz="2500">
                <a:solidFill>
                  <a:srgbClr val="FFFFFF"/>
                </a:solidFill>
                <a:latin typeface="Arial" panose="020B0604020202020204" pitchFamily="34" charset="0"/>
                <a:ea typeface="ＭＳ Ｐゴシック" panose="020B0600070205080204" pitchFamily="34" charset="-128"/>
                <a:hlinkClick r:id="rId4"/>
              </a:rPr>
              <a:t>attributable risk. Intuitively, the lower the number needed to harm, the worse the </a:t>
            </a:r>
            <a:r>
              <a:rPr lang="en-US" altLang="en-US" sz="2500">
                <a:solidFill>
                  <a:srgbClr val="FFFFFF"/>
                </a:solidFill>
                <a:latin typeface="Arial" panose="020B0604020202020204" pitchFamily="34" charset="0"/>
                <a:ea typeface="ＭＳ Ｐゴシック" panose="020B0600070205080204" pitchFamily="34" charset="-128"/>
                <a:hlinkClick r:id="rId3"/>
              </a:rPr>
              <a:t>risk-factor.</a:t>
            </a:r>
            <a:endParaRPr lang="en-US" altLang="en-US" sz="2500" baseline="30000">
              <a:latin typeface="Arial" panose="020B0604020202020204" pitchFamily="34" charset="0"/>
              <a:ea typeface="ＭＳ Ｐゴシック" panose="020B0600070205080204" pitchFamily="34" charset="-128"/>
              <a:cs typeface="Arial" panose="020B0604020202020204" pitchFamily="34" charset="0"/>
            </a:endParaRPr>
          </a:p>
          <a:p>
            <a:pPr>
              <a:lnSpc>
                <a:spcPct val="80000"/>
              </a:lnSpc>
              <a:buFont typeface="Wingdings" panose="05000000000000000000" pitchFamily="2" charset="2"/>
              <a:buChar char="§"/>
            </a:pPr>
            <a:r>
              <a:rPr lang="en-US" altLang="en-US" sz="2500" baseline="30000">
                <a:latin typeface="Arial" panose="020B0604020202020204" pitchFamily="34" charset="0"/>
                <a:ea typeface="ＭＳ Ｐゴシック" panose="020B0600070205080204" pitchFamily="34" charset="-128"/>
                <a:cs typeface="Arial" panose="020B0604020202020204" pitchFamily="34" charset="0"/>
              </a:rPr>
              <a:t>If possible, discuss cost issues No need for a formal economic analysis!</a:t>
            </a:r>
          </a:p>
          <a:p>
            <a:pPr>
              <a:lnSpc>
                <a:spcPct val="80000"/>
              </a:lnSpc>
              <a:buFont typeface="Wingdings" panose="05000000000000000000" pitchFamily="2" charset="2"/>
              <a:buChar char="§"/>
            </a:pPr>
            <a:r>
              <a:rPr lang="en-US" altLang="en-US" sz="2500" baseline="30000">
                <a:latin typeface="Arial" panose="020B0604020202020204" pitchFamily="34" charset="0"/>
                <a:ea typeface="ＭＳ Ｐゴシック" panose="020B0600070205080204" pitchFamily="34" charset="-128"/>
                <a:cs typeface="Arial" panose="020B0604020202020204" pitchFamily="34" charset="0"/>
              </a:rPr>
              <a:t>With the emergence of the GRADE (Grading of Recommendations, Assessment, Development and Validation)</a:t>
            </a:r>
            <a:r>
              <a:rPr lang="en-US" altLang="en-US" sz="2500">
                <a:latin typeface="Arial" panose="020B0604020202020204" pitchFamily="34" charset="0"/>
                <a:ea typeface="ＭＳ Ｐゴシック" panose="020B0600070205080204" pitchFamily="34" charset="-128"/>
                <a:cs typeface="Arial" panose="020B0604020202020204" pitchFamily="34" charset="0"/>
              </a:rPr>
              <a:t> </a:t>
            </a:r>
            <a:r>
              <a:rPr lang="en-US" altLang="en-US" sz="2500" baseline="30000">
                <a:latin typeface="Arial" panose="020B0604020202020204" pitchFamily="34" charset="0"/>
                <a:ea typeface="ＭＳ Ｐゴシック" panose="020B0600070205080204" pitchFamily="34" charset="-128"/>
                <a:cs typeface="Arial" panose="020B0604020202020204" pitchFamily="34" charset="0"/>
              </a:rPr>
              <a:t>framework, individual SRs may not need to get into trade-offs</a:t>
            </a:r>
          </a:p>
          <a:p>
            <a:pPr>
              <a:lnSpc>
                <a:spcPct val="80000"/>
              </a:lnSpc>
              <a:buFont typeface="Wingdings" panose="05000000000000000000" pitchFamily="2" charset="2"/>
              <a:buChar char="§"/>
            </a:pPr>
            <a:r>
              <a:rPr lang="en-US" altLang="en-US" sz="2500">
                <a:latin typeface="Arial" panose="020B0604020202020204" pitchFamily="34" charset="0"/>
                <a:ea typeface="ＭＳ Ｐゴシック" panose="020B0600070205080204" pitchFamily="34" charset="-128"/>
              </a:rPr>
              <a:t>GRADE statement:http://www.cdc.gov/mmwr/preview/mmwrhtml/mm6118a3.htm</a:t>
            </a:r>
          </a:p>
          <a:p>
            <a:pPr>
              <a:lnSpc>
                <a:spcPct val="80000"/>
              </a:lnSpc>
              <a:buFont typeface="Wingdings" panose="05000000000000000000" pitchFamily="2" charset="2"/>
              <a:buChar char="§"/>
            </a:pPr>
            <a:endParaRPr lang="en-US" altLang="en-US" sz="2500">
              <a:latin typeface="Arial" panose="020B0604020202020204" pitchFamily="34" charset="0"/>
              <a:ea typeface="ＭＳ Ｐゴシック" panose="020B0600070205080204" pitchFamily="34" charset="-128"/>
              <a:cs typeface="Arial" panose="020B0604020202020204" pitchFamily="34" charset="0"/>
            </a:endParaRPr>
          </a:p>
          <a:p>
            <a:pPr>
              <a:lnSpc>
                <a:spcPct val="80000"/>
              </a:lnSpc>
            </a:pPr>
            <a:endParaRPr lang="en-US" altLang="en-US" sz="800">
              <a:latin typeface="Arial" panose="020B0604020202020204" pitchFamily="34" charset="0"/>
              <a:ea typeface="ＭＳ Ｐゴシック" panose="020B0600070205080204" pitchFamily="34" charset="-128"/>
            </a:endParaRPr>
          </a:p>
        </p:txBody>
      </p:sp>
      <p:sp>
        <p:nvSpPr>
          <p:cNvPr id="136196" name="Slide Number Placeholder 3">
            <a:extLst>
              <a:ext uri="{FF2B5EF4-FFF2-40B4-BE49-F238E27FC236}">
                <a16:creationId xmlns:a16="http://schemas.microsoft.com/office/drawing/2014/main" id="{E647609A-973D-4F2C-8905-B8A330FE58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BEFF0C-E35A-4A83-BF6F-C0234A3462EC}" type="slidenum">
              <a:rPr lang="en-US" altLang="en-US" sz="1200"/>
              <a:pPr/>
              <a:t>64</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AA5E6816-025D-4AC3-B6DF-4ADD15859A97}"/>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F5DD58A3-8BCD-4117-A9EB-16E10833EB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38244" name="Slide Number Placeholder 3">
            <a:extLst>
              <a:ext uri="{FF2B5EF4-FFF2-40B4-BE49-F238E27FC236}">
                <a16:creationId xmlns:a16="http://schemas.microsoft.com/office/drawing/2014/main" id="{02A8AE0E-9512-4425-B938-48BA8C34C4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C19E98-4545-45BF-B0BE-E9EFFA5B84A9}" type="slidenum">
              <a:rPr lang="en-US" altLang="en-US" sz="1200"/>
              <a:pPr/>
              <a:t>65</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Table 1 in a SR/MA</a:t>
            </a:r>
          </a:p>
          <a:p>
            <a:r>
              <a:rPr lang="en-US" dirty="0"/>
              <a:t>Listing all studies </a:t>
            </a:r>
          </a:p>
        </p:txBody>
      </p:sp>
      <p:sp>
        <p:nvSpPr>
          <p:cNvPr id="4" name="Slide Number Placeholder 3"/>
          <p:cNvSpPr>
            <a:spLocks noGrp="1"/>
          </p:cNvSpPr>
          <p:nvPr>
            <p:ph type="sldNum" sz="quarter" idx="10"/>
          </p:nvPr>
        </p:nvSpPr>
        <p:spPr/>
        <p:txBody>
          <a:bodyPr/>
          <a:lstStyle/>
          <a:p>
            <a:pPr>
              <a:defRPr/>
            </a:pPr>
            <a:fld id="{E0F0A381-543B-41AE-8193-13648E286C1C}" type="slidenum">
              <a:rPr lang="en-US" smtClean="0"/>
              <a:pPr>
                <a:defRPr/>
              </a:pPr>
              <a:t>66</a:t>
            </a:fld>
            <a:endParaRPr lang="en-US"/>
          </a:p>
        </p:txBody>
      </p:sp>
    </p:spTree>
    <p:extLst>
      <p:ext uri="{BB962C8B-B14F-4D97-AF65-F5344CB8AC3E}">
        <p14:creationId xmlns:p14="http://schemas.microsoft.com/office/powerpoint/2010/main" val="591992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show the number of studies that reported the particular variable (%)</a:t>
            </a:r>
          </a:p>
        </p:txBody>
      </p:sp>
      <p:sp>
        <p:nvSpPr>
          <p:cNvPr id="4" name="Slide Number Placeholder 3"/>
          <p:cNvSpPr>
            <a:spLocks noGrp="1"/>
          </p:cNvSpPr>
          <p:nvPr>
            <p:ph type="sldNum" sz="quarter" idx="10"/>
          </p:nvPr>
        </p:nvSpPr>
        <p:spPr/>
        <p:txBody>
          <a:bodyPr/>
          <a:lstStyle/>
          <a:p>
            <a:pPr>
              <a:defRPr/>
            </a:pPr>
            <a:fld id="{E0F0A381-543B-41AE-8193-13648E286C1C}" type="slidenum">
              <a:rPr lang="en-US" smtClean="0"/>
              <a:pPr>
                <a:defRPr/>
              </a:pPr>
              <a:t>67</a:t>
            </a:fld>
            <a:endParaRPr lang="en-US"/>
          </a:p>
        </p:txBody>
      </p:sp>
    </p:spTree>
    <p:extLst>
      <p:ext uri="{BB962C8B-B14F-4D97-AF65-F5344CB8AC3E}">
        <p14:creationId xmlns:p14="http://schemas.microsoft.com/office/powerpoint/2010/main" val="317531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A6ADCDC4-6155-4926-BBD4-BFDCB1870DB3}" type="slidenum">
              <a:rPr lang="en-US" smtClean="0">
                <a:ea typeface="MS PGothic" pitchFamily="34" charset="-128"/>
              </a:rPr>
              <a:pPr/>
              <a:t>7</a:t>
            </a:fld>
            <a:endParaRPr lang="en-US">
              <a:ea typeface="MS PGothic" pitchFamily="34" charset="-128"/>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EC952A52-79F0-49C4-A40A-BCA40F1AA84F}" type="slidenum">
              <a:rPr lang="en-US" smtClean="0">
                <a:ea typeface="MS PGothic" pitchFamily="34" charset="-128"/>
              </a:rPr>
              <a:pPr/>
              <a:t>11</a:t>
            </a:fld>
            <a:endParaRPr lang="en-US">
              <a:ea typeface="MS PGothic" pitchFamily="34" charset="-128"/>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a:t>Of course, I don’t need to convince you why we need to have valid studies, but I do want to point out that there is a lot at stake in our work and we want to avoid contributing to this type of cartoon.  Here we have a news broadcaster with three pinwheels - one for exposure, one for outcome, and one for population - and the broadcaster is randomly spinning these wheels.  </a:t>
            </a:r>
          </a:p>
          <a:p>
            <a:endParaRPr lang="en-US"/>
          </a:p>
          <a:p>
            <a:r>
              <a:rPr lang="en-US"/>
              <a:t>Obviously, this cartoon reflects how at least some portion of the public feels about what we do in clinical research.  Having a given exposure cause a given disease one day but not the next causes the public to lose faith in our work.  Since it is the public by in large who funds our work it is incumbent upon us to be very careful.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F6166E2-DB3C-44D0-A659-FF0219CD637F}" type="slidenum">
              <a:rPr lang="en-US" sz="1200"/>
              <a:pPr algn="r"/>
              <a:t>13</a:t>
            </a:fld>
            <a:endParaRPr 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5800" y="4343400"/>
            <a:ext cx="5486400" cy="4114800"/>
          </a:xfrm>
          <a:noFill/>
          <a:ln/>
        </p:spPr>
        <p:txBody>
          <a:bodyPr/>
          <a:lstStyle/>
          <a:p>
            <a:pPr eaLnBrk="1" hangingPunct="1"/>
            <a:r>
              <a:rPr lang="en-US"/>
              <a:t>But let’s back up for a minute and try to think about why we are doing a systematic review in the 1</a:t>
            </a:r>
            <a:r>
              <a:rPr lang="en-US" baseline="30000"/>
              <a:t>st</a:t>
            </a:r>
            <a:r>
              <a:rPr lang="en-US"/>
              <a:t> place – so let me ask you – why should you or anyone else conduct a systematic review?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05170BFB-53C2-401E-8F1D-185C05DAE325}" type="slidenum">
              <a:rPr lang="en-US" smtClean="0">
                <a:ea typeface="MS PGothic" pitchFamily="34" charset="-128"/>
              </a:rPr>
              <a:pPr/>
              <a:t>14</a:t>
            </a:fld>
            <a:endParaRPr lang="en-US">
              <a:ea typeface="MS PGothic" pitchFamily="34" charset="-128"/>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F5565CE7-8BEE-48BE-A56D-8E94A29C40DC}" type="slidenum">
              <a:rPr lang="en-US" smtClean="0">
                <a:ea typeface="MS PGothic" pitchFamily="34" charset="-128"/>
              </a:rPr>
              <a:pPr/>
              <a:t>17</a:t>
            </a:fld>
            <a:endParaRPr lang="en-US">
              <a:ea typeface="MS PGothic" pitchFamily="34" charset="-128"/>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E3C7A8D-0300-48CD-A00B-56F556E4E7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814475-F37C-4EFA-940D-31DEE491B1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A160234-74E7-406D-9F43-6A38F9BB96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3D8363-8D04-4596-91B3-CE3B6AC7577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9C52C4CE-6540-4D87-B114-B3CEF01200B0}"/>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DE8C69C1-B2AE-4FCA-BACE-EE97EC27FC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D798DB21-0892-48B6-9C5C-73D814B00377}"/>
              </a:ext>
            </a:extLst>
          </p:cNvPr>
          <p:cNvSpPr>
            <a:spLocks noGrp="1"/>
          </p:cNvSpPr>
          <p:nvPr>
            <p:ph type="sldNum" sz="quarter" idx="12"/>
          </p:nvPr>
        </p:nvSpPr>
        <p:spPr/>
        <p:txBody>
          <a:bodyPr/>
          <a:lstStyle>
            <a:lvl1pPr>
              <a:defRPr>
                <a:solidFill>
                  <a:srgbClr val="D1EAEE"/>
                </a:solidFill>
              </a:defRPr>
            </a:lvl1pPr>
          </a:lstStyle>
          <a:p>
            <a:fld id="{C1A88463-071D-4E67-B254-560B6BBB748B}" type="slidenum">
              <a:rPr lang="en-US" altLang="en-US"/>
              <a:pPr/>
              <a:t>‹#›</a:t>
            </a:fld>
            <a:endParaRPr lang="en-US" altLang="en-US"/>
          </a:p>
        </p:txBody>
      </p:sp>
    </p:spTree>
    <p:extLst>
      <p:ext uri="{BB962C8B-B14F-4D97-AF65-F5344CB8AC3E}">
        <p14:creationId xmlns:p14="http://schemas.microsoft.com/office/powerpoint/2010/main" val="101557071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5C2F7495-40EF-4B15-BABC-1120F008CD23}"/>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12BA82AA-EE54-4FAA-9B3B-5CECCD7073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D6C80105-33B1-493A-89B5-76A6A8150645}"/>
              </a:ext>
            </a:extLst>
          </p:cNvPr>
          <p:cNvSpPr>
            <a:spLocks noGrp="1"/>
          </p:cNvSpPr>
          <p:nvPr>
            <p:ph type="sldNum" sz="quarter" idx="12"/>
          </p:nvPr>
        </p:nvSpPr>
        <p:spPr/>
        <p:txBody>
          <a:bodyPr/>
          <a:lstStyle>
            <a:lvl1pPr>
              <a:defRPr/>
            </a:lvl1pPr>
          </a:lstStyle>
          <a:p>
            <a:fld id="{812ADEE7-34F1-4DE1-8BED-5D501EFAFAA2}" type="slidenum">
              <a:rPr lang="en-US" altLang="en-US"/>
              <a:pPr/>
              <a:t>‹#›</a:t>
            </a:fld>
            <a:endParaRPr lang="en-US" altLang="en-US"/>
          </a:p>
        </p:txBody>
      </p:sp>
    </p:spTree>
    <p:extLst>
      <p:ext uri="{BB962C8B-B14F-4D97-AF65-F5344CB8AC3E}">
        <p14:creationId xmlns:p14="http://schemas.microsoft.com/office/powerpoint/2010/main" val="3181597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3503307-635E-4582-B061-06CBFB8EE3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85E8DE8-209A-4D3B-B18E-28B5953BC9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02695E-7A5F-45AF-9CE1-76B4DE5B7C7C}"/>
              </a:ext>
            </a:extLst>
          </p:cNvPr>
          <p:cNvSpPr>
            <a:spLocks noGrp="1"/>
          </p:cNvSpPr>
          <p:nvPr>
            <p:ph type="sldNum" sz="quarter" idx="12"/>
          </p:nvPr>
        </p:nvSpPr>
        <p:spPr/>
        <p:txBody>
          <a:bodyPr/>
          <a:lstStyle>
            <a:lvl1pPr>
              <a:defRPr>
                <a:solidFill>
                  <a:srgbClr val="D1EAEE"/>
                </a:solidFill>
              </a:defRPr>
            </a:lvl1pPr>
          </a:lstStyle>
          <a:p>
            <a:fld id="{C000D4A5-7490-48CA-ADC9-E892050CAA3F}" type="slidenum">
              <a:rPr lang="en-US" altLang="en-US"/>
              <a:pPr/>
              <a:t>‹#›</a:t>
            </a:fld>
            <a:endParaRPr lang="en-US" altLang="en-US"/>
          </a:p>
        </p:txBody>
      </p:sp>
    </p:spTree>
    <p:extLst>
      <p:ext uri="{BB962C8B-B14F-4D97-AF65-F5344CB8AC3E}">
        <p14:creationId xmlns:p14="http://schemas.microsoft.com/office/powerpoint/2010/main" val="323885948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0645A93F-291E-4D85-9938-F4500E6870C7}"/>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ADE0A02E-C546-4EB8-A54A-E1D1F5274E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CC670083-7A94-4665-AAEE-7E280F77C824}"/>
              </a:ext>
            </a:extLst>
          </p:cNvPr>
          <p:cNvSpPr>
            <a:spLocks noGrp="1"/>
          </p:cNvSpPr>
          <p:nvPr>
            <p:ph type="sldNum" sz="quarter" idx="12"/>
          </p:nvPr>
        </p:nvSpPr>
        <p:spPr/>
        <p:txBody>
          <a:bodyPr/>
          <a:lstStyle>
            <a:lvl1pPr>
              <a:defRPr/>
            </a:lvl1pPr>
          </a:lstStyle>
          <a:p>
            <a:fld id="{08576994-95A7-4AE1-9319-2A338A3C6ADD}" type="slidenum">
              <a:rPr lang="en-US" altLang="en-US"/>
              <a:pPr/>
              <a:t>‹#›</a:t>
            </a:fld>
            <a:endParaRPr lang="en-US" altLang="en-US"/>
          </a:p>
        </p:txBody>
      </p:sp>
    </p:spTree>
    <p:extLst>
      <p:ext uri="{BB962C8B-B14F-4D97-AF65-F5344CB8AC3E}">
        <p14:creationId xmlns:p14="http://schemas.microsoft.com/office/powerpoint/2010/main" val="3632059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6E38A961-E5E8-477C-A393-5A5E8ACA33D3}"/>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7937C8EE-AB5A-41BA-BC0C-8CD5AEDBDA5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6C635EA0-9D7D-4D75-BC71-79B4889D6FB7}"/>
              </a:ext>
            </a:extLst>
          </p:cNvPr>
          <p:cNvSpPr>
            <a:spLocks noGrp="1"/>
          </p:cNvSpPr>
          <p:nvPr>
            <p:ph type="sldNum" sz="quarter" idx="12"/>
          </p:nvPr>
        </p:nvSpPr>
        <p:spPr/>
        <p:txBody>
          <a:bodyPr/>
          <a:lstStyle>
            <a:lvl1pPr>
              <a:defRPr/>
            </a:lvl1pPr>
          </a:lstStyle>
          <a:p>
            <a:fld id="{5830A7A3-61F7-4187-8299-7114FBB48903}" type="slidenum">
              <a:rPr lang="en-US" altLang="en-US"/>
              <a:pPr/>
              <a:t>‹#›</a:t>
            </a:fld>
            <a:endParaRPr lang="en-US" altLang="en-US"/>
          </a:p>
        </p:txBody>
      </p:sp>
    </p:spTree>
    <p:extLst>
      <p:ext uri="{BB962C8B-B14F-4D97-AF65-F5344CB8AC3E}">
        <p14:creationId xmlns:p14="http://schemas.microsoft.com/office/powerpoint/2010/main" val="1784174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B29670C9-8E88-41E6-85D2-E083CD2D0699}"/>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230B9981-8CEE-4BE2-A97B-209E0CCA226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CDC7F48A-19F3-4A1B-855A-895027AD8011}"/>
              </a:ext>
            </a:extLst>
          </p:cNvPr>
          <p:cNvSpPr>
            <a:spLocks noGrp="1"/>
          </p:cNvSpPr>
          <p:nvPr>
            <p:ph type="sldNum" sz="quarter" idx="12"/>
          </p:nvPr>
        </p:nvSpPr>
        <p:spPr/>
        <p:txBody>
          <a:bodyPr/>
          <a:lstStyle>
            <a:lvl1pPr>
              <a:defRPr/>
            </a:lvl1pPr>
          </a:lstStyle>
          <a:p>
            <a:fld id="{BE981268-660E-4A2E-88CC-FAE85CB8727B}" type="slidenum">
              <a:rPr lang="en-US" altLang="en-US"/>
              <a:pPr/>
              <a:t>‹#›</a:t>
            </a:fld>
            <a:endParaRPr lang="en-US" altLang="en-US"/>
          </a:p>
        </p:txBody>
      </p:sp>
    </p:spTree>
    <p:extLst>
      <p:ext uri="{BB962C8B-B14F-4D97-AF65-F5344CB8AC3E}">
        <p14:creationId xmlns:p14="http://schemas.microsoft.com/office/powerpoint/2010/main" val="596477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A96874BB-1BF4-4A13-888E-EF838893AB00}"/>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54437F1A-20AE-472D-983D-B81A0A314CA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03166E25-594A-451E-8563-3729CDDAFC33}"/>
              </a:ext>
            </a:extLst>
          </p:cNvPr>
          <p:cNvSpPr>
            <a:spLocks noGrp="1"/>
          </p:cNvSpPr>
          <p:nvPr>
            <p:ph type="sldNum" sz="quarter" idx="12"/>
          </p:nvPr>
        </p:nvSpPr>
        <p:spPr/>
        <p:txBody>
          <a:bodyPr/>
          <a:lstStyle>
            <a:lvl1pPr>
              <a:defRPr/>
            </a:lvl1pPr>
          </a:lstStyle>
          <a:p>
            <a:fld id="{845372CE-BFF9-4C5C-9C2E-184DDEBD0E62}" type="slidenum">
              <a:rPr lang="en-US" altLang="en-US"/>
              <a:pPr/>
              <a:t>‹#›</a:t>
            </a:fld>
            <a:endParaRPr lang="en-US" altLang="en-US"/>
          </a:p>
        </p:txBody>
      </p:sp>
    </p:spTree>
    <p:extLst>
      <p:ext uri="{BB962C8B-B14F-4D97-AF65-F5344CB8AC3E}">
        <p14:creationId xmlns:p14="http://schemas.microsoft.com/office/powerpoint/2010/main" val="15131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947EE-B460-45DF-976F-15F7F7E8FD1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4EFB3D52-2855-491B-9700-4C9AB1FAD2CC}"/>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2FFB1A0F-3939-407E-BB97-C380FF439D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54C5B37C-04B8-4504-BB79-4A4928F7FC96}"/>
              </a:ext>
            </a:extLst>
          </p:cNvPr>
          <p:cNvSpPr>
            <a:spLocks noGrp="1"/>
          </p:cNvSpPr>
          <p:nvPr>
            <p:ph type="sldNum" sz="quarter" idx="12"/>
          </p:nvPr>
        </p:nvSpPr>
        <p:spPr/>
        <p:txBody>
          <a:bodyPr/>
          <a:lstStyle>
            <a:lvl1pPr>
              <a:defRPr/>
            </a:lvl1pPr>
          </a:lstStyle>
          <a:p>
            <a:fld id="{6AE49E0B-8F1E-4299-B116-9A7630000E8C}" type="slidenum">
              <a:rPr lang="en-US" altLang="en-US"/>
              <a:pPr/>
              <a:t>‹#›</a:t>
            </a:fld>
            <a:endParaRPr lang="en-US" altLang="en-US"/>
          </a:p>
        </p:txBody>
      </p:sp>
    </p:spTree>
    <p:extLst>
      <p:ext uri="{BB962C8B-B14F-4D97-AF65-F5344CB8AC3E}">
        <p14:creationId xmlns:p14="http://schemas.microsoft.com/office/powerpoint/2010/main" val="2836827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66A0B030-EBD1-40A0-9ED0-88820FE1E113}"/>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a:extLst>
              <a:ext uri="{FF2B5EF4-FFF2-40B4-BE49-F238E27FC236}">
                <a16:creationId xmlns:a16="http://schemas.microsoft.com/office/drawing/2014/main" id="{CD75BD93-49F5-486D-85D5-AD5691702DDA}"/>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5">
            <a:extLst>
              <a:ext uri="{FF2B5EF4-FFF2-40B4-BE49-F238E27FC236}">
                <a16:creationId xmlns:a16="http://schemas.microsoft.com/office/drawing/2014/main" id="{FCE99C62-54F8-4AAD-AF80-5DD3A9152EE4}"/>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16">
            <a:extLst>
              <a:ext uri="{FF2B5EF4-FFF2-40B4-BE49-F238E27FC236}">
                <a16:creationId xmlns:a16="http://schemas.microsoft.com/office/drawing/2014/main" id="{E1ED4CF2-8846-499E-9585-C5351D7B5F1E}"/>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5D9297A0-9A60-4F77-A8B3-0D5A99338269}"/>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4328EB32-D344-4D61-B0A1-A2CF3290DDEC}"/>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42858A09-B17C-4982-91EC-F232D8B26A8D}"/>
              </a:ext>
            </a:extLst>
          </p:cNvPr>
          <p:cNvSpPr>
            <a:spLocks noGrp="1"/>
          </p:cNvSpPr>
          <p:nvPr>
            <p:ph type="sldNum" sz="quarter" idx="12"/>
          </p:nvPr>
        </p:nvSpPr>
        <p:spPr>
          <a:xfrm>
            <a:off x="8077200" y="6356350"/>
            <a:ext cx="609600" cy="365125"/>
          </a:xfrm>
        </p:spPr>
        <p:txBody>
          <a:bodyPr/>
          <a:lstStyle>
            <a:lvl1pPr>
              <a:defRPr/>
            </a:lvl1pPr>
          </a:lstStyle>
          <a:p>
            <a:fld id="{5F429AD7-6DCD-464C-996E-992ACC4C18CE}" type="slidenum">
              <a:rPr lang="en-US" altLang="en-US"/>
              <a:pPr/>
              <a:t>‹#›</a:t>
            </a:fld>
            <a:endParaRPr lang="en-US" altLang="en-US"/>
          </a:p>
        </p:txBody>
      </p:sp>
    </p:spTree>
    <p:extLst>
      <p:ext uri="{BB962C8B-B14F-4D97-AF65-F5344CB8AC3E}">
        <p14:creationId xmlns:p14="http://schemas.microsoft.com/office/powerpoint/2010/main" val="3224377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96392243-A537-4EF5-B534-3C4648271B3F}"/>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E82C463D-4E91-4291-A3AC-69547A4F72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8987C09D-9B80-46A4-8B11-A0450C4FDACA}"/>
              </a:ext>
            </a:extLst>
          </p:cNvPr>
          <p:cNvSpPr>
            <a:spLocks noGrp="1"/>
          </p:cNvSpPr>
          <p:nvPr>
            <p:ph type="sldNum" sz="quarter" idx="12"/>
          </p:nvPr>
        </p:nvSpPr>
        <p:spPr/>
        <p:txBody>
          <a:bodyPr/>
          <a:lstStyle>
            <a:lvl1pPr>
              <a:defRPr/>
            </a:lvl1pPr>
          </a:lstStyle>
          <a:p>
            <a:fld id="{CEF98C96-21B5-4AA4-97F4-F518C35D3FFF}" type="slidenum">
              <a:rPr lang="en-US" altLang="en-US"/>
              <a:pPr/>
              <a:t>‹#›</a:t>
            </a:fld>
            <a:endParaRPr lang="en-US" altLang="en-US"/>
          </a:p>
        </p:txBody>
      </p:sp>
    </p:spTree>
    <p:extLst>
      <p:ext uri="{BB962C8B-B14F-4D97-AF65-F5344CB8AC3E}">
        <p14:creationId xmlns:p14="http://schemas.microsoft.com/office/powerpoint/2010/main" val="4067877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E453EB07-204D-4CDC-B65E-6FC4CAAC6DA3}"/>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6714A40A-12A4-4F59-B820-28B92B0B7E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6D2FD671-8A84-477E-B125-01A4B6E8E211}"/>
              </a:ext>
            </a:extLst>
          </p:cNvPr>
          <p:cNvSpPr>
            <a:spLocks noGrp="1"/>
          </p:cNvSpPr>
          <p:nvPr>
            <p:ph type="sldNum" sz="quarter" idx="12"/>
          </p:nvPr>
        </p:nvSpPr>
        <p:spPr/>
        <p:txBody>
          <a:bodyPr/>
          <a:lstStyle>
            <a:lvl1pPr>
              <a:defRPr/>
            </a:lvl1pPr>
          </a:lstStyle>
          <a:p>
            <a:fld id="{D01AF5C4-BBC3-4321-AA2B-A2B94E7BA96A}" type="slidenum">
              <a:rPr lang="en-US" altLang="en-US"/>
              <a:pPr/>
              <a:t>‹#›</a:t>
            </a:fld>
            <a:endParaRPr lang="en-US" altLang="en-US"/>
          </a:p>
        </p:txBody>
      </p:sp>
    </p:spTree>
    <p:extLst>
      <p:ext uri="{BB962C8B-B14F-4D97-AF65-F5344CB8AC3E}">
        <p14:creationId xmlns:p14="http://schemas.microsoft.com/office/powerpoint/2010/main" val="1668178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a:p>
        </p:txBody>
      </p:sp>
      <p:sp>
        <p:nvSpPr>
          <p:cNvPr id="4" name="Date Placeholder 9">
            <a:extLst>
              <a:ext uri="{FF2B5EF4-FFF2-40B4-BE49-F238E27FC236}">
                <a16:creationId xmlns:a16="http://schemas.microsoft.com/office/drawing/2014/main" id="{1961AE66-91ED-44DC-8ADC-F0FA3AF7D547}"/>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55C9D28C-1B4E-4DF0-B884-E1928EC314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3DC9936B-F90B-44BF-8B93-58FBCED05E1E}"/>
              </a:ext>
            </a:extLst>
          </p:cNvPr>
          <p:cNvSpPr>
            <a:spLocks noGrp="1"/>
          </p:cNvSpPr>
          <p:nvPr>
            <p:ph type="sldNum" sz="quarter" idx="12"/>
          </p:nvPr>
        </p:nvSpPr>
        <p:spPr/>
        <p:txBody>
          <a:bodyPr/>
          <a:lstStyle>
            <a:lvl1pPr>
              <a:defRPr/>
            </a:lvl1pPr>
          </a:lstStyle>
          <a:p>
            <a:fld id="{1E8BF3E7-CA22-4BC7-B59F-C205CDB16700}" type="slidenum">
              <a:rPr lang="en-US" altLang="en-US"/>
              <a:pPr/>
              <a:t>‹#›</a:t>
            </a:fld>
            <a:endParaRPr lang="en-US" altLang="en-US"/>
          </a:p>
        </p:txBody>
      </p:sp>
    </p:spTree>
    <p:extLst>
      <p:ext uri="{BB962C8B-B14F-4D97-AF65-F5344CB8AC3E}">
        <p14:creationId xmlns:p14="http://schemas.microsoft.com/office/powerpoint/2010/main" val="337431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06571A7-8D6D-44C2-8E38-2F72BDC940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616277-D195-4567-8CD0-828CFA8E973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42AAAFA-E260-4756-9861-903B6352BA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07CC32B-B59D-410F-98A2-A3749EEB8E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883003C-1CB1-4E85-A366-969A01EA4F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938E129-9FC5-4CD1-86FE-188CC736BA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5C3C932F-30F8-4915-A68E-B6F5328286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C8D50D1C-95D5-41EF-95FC-E2BE432010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36" r:id="rId2"/>
    <p:sldLayoutId id="2147484052" r:id="rId3"/>
    <p:sldLayoutId id="2147484035" r:id="rId4"/>
    <p:sldLayoutId id="2147484034" r:id="rId5"/>
    <p:sldLayoutId id="2147484033" r:id="rId6"/>
    <p:sldLayoutId id="2147484053" r:id="rId7"/>
    <p:sldLayoutId id="2147484054" r:id="rId8"/>
    <p:sldLayoutId id="2147484055" r:id="rId9"/>
    <p:sldLayoutId id="2147484032" r:id="rId10"/>
    <p:sldLayoutId id="2147484056" r:id="rId11"/>
    <p:sldLayoutId id="2147484031" r:id="rId1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9A5FA15-BF27-459B-94D9-0AEA6CB43850}"/>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7F57A41B-C7D4-4CD9-B0FA-EEAF0B2F98EE}"/>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a:extLst>
              <a:ext uri="{FF2B5EF4-FFF2-40B4-BE49-F238E27FC236}">
                <a16:creationId xmlns:a16="http://schemas.microsoft.com/office/drawing/2014/main" id="{40DFC504-F983-4AC2-80A3-8407B302B63A}"/>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6570073C-461C-4AD2-94DD-0855AF9F066A}"/>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7574948D-FA89-4177-96B5-3835135D16E3}"/>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22" name="Footer Placeholder 21">
            <a:extLst>
              <a:ext uri="{FF2B5EF4-FFF2-40B4-BE49-F238E27FC236}">
                <a16:creationId xmlns:a16="http://schemas.microsoft.com/office/drawing/2014/main" id="{CEE96C34-86ED-4E91-8E1D-B253D0047FA1}"/>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B0561DC9-CE43-476A-8085-E4A2DD4DB9AD}"/>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838EF2B3-3E8C-41F7-9508-9BC0A9B5343D}" type="slidenum">
              <a:rPr lang="en-US" altLang="en-US"/>
              <a:pPr/>
              <a:t>‹#›</a:t>
            </a:fld>
            <a:endParaRPr lang="en-US" altLang="en-US"/>
          </a:p>
        </p:txBody>
      </p:sp>
      <p:grpSp>
        <p:nvGrpSpPr>
          <p:cNvPr id="1033" name="Group 1">
            <a:extLst>
              <a:ext uri="{FF2B5EF4-FFF2-40B4-BE49-F238E27FC236}">
                <a16:creationId xmlns:a16="http://schemas.microsoft.com/office/drawing/2014/main" id="{D0075C5D-C278-45BD-8BC8-DA5F3B26CBCE}"/>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2FD454FA-090C-4E6C-AA61-80489F5528BD}"/>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3" name="Freeform 12">
              <a:extLst>
                <a:ext uri="{FF2B5EF4-FFF2-40B4-BE49-F238E27FC236}">
                  <a16:creationId xmlns:a16="http://schemas.microsoft.com/office/drawing/2014/main" id="{BDE1C6AA-E6C4-4BEA-96EF-35CBBDAC1291}"/>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endParaRPr>
            </a:p>
          </p:txBody>
        </p:sp>
      </p:grpSp>
    </p:spTree>
    <p:extLst>
      <p:ext uri="{BB962C8B-B14F-4D97-AF65-F5344CB8AC3E}">
        <p14:creationId xmlns:p14="http://schemas.microsoft.com/office/powerpoint/2010/main" val="1003710976"/>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Jadad_scale%20(1996"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5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6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6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D6F2E0-DF60-4C2F-91D9-14A214F01C50}"/>
              </a:ext>
            </a:extLst>
          </p:cNvPr>
          <p:cNvPicPr>
            <a:picLocks noChangeAspect="1"/>
          </p:cNvPicPr>
          <p:nvPr/>
        </p:nvPicPr>
        <p:blipFill>
          <a:blip r:embed="rId2"/>
          <a:stretch>
            <a:fillRect/>
          </a:stretch>
        </p:blipFill>
        <p:spPr>
          <a:xfrm>
            <a:off x="180753" y="2743200"/>
            <a:ext cx="8534400" cy="3584833"/>
          </a:xfrm>
          <a:prstGeom prst="rect">
            <a:avLst/>
          </a:prstGeom>
        </p:spPr>
      </p:pic>
      <p:sp>
        <p:nvSpPr>
          <p:cNvPr id="2" name="Title 1">
            <a:extLst>
              <a:ext uri="{FF2B5EF4-FFF2-40B4-BE49-F238E27FC236}">
                <a16:creationId xmlns:a16="http://schemas.microsoft.com/office/drawing/2014/main" id="{0072A328-94DE-4EA4-AB44-2CBD54ADE631}"/>
              </a:ext>
            </a:extLst>
          </p:cNvPr>
          <p:cNvSpPr>
            <a:spLocks noGrp="1"/>
          </p:cNvSpPr>
          <p:nvPr>
            <p:ph type="title"/>
          </p:nvPr>
        </p:nvSpPr>
        <p:spPr>
          <a:xfrm>
            <a:off x="609600" y="1676400"/>
            <a:ext cx="8229600" cy="1143000"/>
          </a:xfrm>
        </p:spPr>
        <p:txBody>
          <a:bodyPr/>
          <a:lstStyle/>
          <a:p>
            <a:r>
              <a:rPr lang="en-US" dirty="0"/>
              <a:t>Systematic Reviews</a:t>
            </a:r>
            <a:br>
              <a:rPr lang="en-US" dirty="0"/>
            </a:br>
            <a:r>
              <a:rPr lang="en-US" b="1" dirty="0"/>
              <a:t>EPI 214 Spring 2020 (1 unit)</a:t>
            </a:r>
            <a:br>
              <a:rPr lang="en-US" b="1" dirty="0"/>
            </a:br>
            <a:endParaRPr lang="en-US" dirty="0"/>
          </a:p>
        </p:txBody>
      </p:sp>
    </p:spTree>
    <p:extLst>
      <p:ext uri="{BB962C8B-B14F-4D97-AF65-F5344CB8AC3E}">
        <p14:creationId xmlns:p14="http://schemas.microsoft.com/office/powerpoint/2010/main" val="202757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dirty="0"/>
              <a:t>Applying Classification of Recommendation and Level of Evidence</a:t>
            </a:r>
            <a:br>
              <a:rPr lang="en-US" sz="3600" dirty="0"/>
            </a:br>
            <a:endParaRPr lang="en-US" sz="3600" dirty="0"/>
          </a:p>
        </p:txBody>
      </p:sp>
      <p:sp>
        <p:nvSpPr>
          <p:cNvPr id="4" name="Slide Number Placeholder 3"/>
          <p:cNvSpPr>
            <a:spLocks noGrp="1"/>
          </p:cNvSpPr>
          <p:nvPr>
            <p:ph type="sldNum" sz="quarter" idx="12"/>
          </p:nvPr>
        </p:nvSpPr>
        <p:spPr/>
        <p:txBody>
          <a:bodyPr/>
          <a:lstStyle/>
          <a:p>
            <a:pPr>
              <a:defRPr/>
            </a:pPr>
            <a:fld id="{C3AAB0C5-473D-4F5B-A22E-79115D175842}" type="slidenum">
              <a:rPr lang="en-US" smtClean="0"/>
              <a:pPr>
                <a:defRPr/>
              </a:pPr>
              <a:t>10</a:t>
            </a:fld>
            <a:endParaRPr lang="en-US"/>
          </a:p>
        </p:txBody>
      </p:sp>
      <p:pic>
        <p:nvPicPr>
          <p:cNvPr id="35843" name="Picture 2"/>
          <p:cNvPicPr>
            <a:picLocks noChangeAspect="1" noChangeArrowheads="1"/>
          </p:cNvPicPr>
          <p:nvPr/>
        </p:nvPicPr>
        <p:blipFill>
          <a:blip r:embed="rId2"/>
          <a:srcRect/>
          <a:stretch>
            <a:fillRect/>
          </a:stretch>
        </p:blipFill>
        <p:spPr bwMode="auto">
          <a:xfrm>
            <a:off x="554038" y="1506570"/>
            <a:ext cx="7537450" cy="5306980"/>
          </a:xfrm>
          <a:prstGeom prst="rect">
            <a:avLst/>
          </a:prstGeom>
          <a:noFill/>
          <a:ln w="9525">
            <a:noFill/>
            <a:miter lim="800000"/>
            <a:headEnd/>
            <a:tailEnd/>
          </a:ln>
        </p:spPr>
      </p:pic>
      <p:sp>
        <p:nvSpPr>
          <p:cNvPr id="5" name="Rectangle 4"/>
          <p:cNvSpPr/>
          <p:nvPr/>
        </p:nvSpPr>
        <p:spPr>
          <a:xfrm>
            <a:off x="692150" y="2568575"/>
            <a:ext cx="1966912" cy="1143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Untitled-1"/>
          <p:cNvPicPr>
            <a:picLocks noChangeAspect="1" noChangeArrowheads="1"/>
          </p:cNvPicPr>
          <p:nvPr/>
        </p:nvPicPr>
        <p:blipFill>
          <a:blip r:embed="rId3">
            <a:lum contrast="6000"/>
          </a:blip>
          <a:srcRect/>
          <a:stretch>
            <a:fillRect/>
          </a:stretch>
        </p:blipFill>
        <p:spPr bwMode="auto">
          <a:xfrm>
            <a:off x="0" y="0"/>
            <a:ext cx="9009063" cy="6629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26ED0B-A120-4C88-BC47-A1F770B6953D}"/>
              </a:ext>
            </a:extLst>
          </p:cNvPr>
          <p:cNvSpPr>
            <a:spLocks noGrp="1"/>
          </p:cNvSpPr>
          <p:nvPr>
            <p:ph type="sldNum" sz="quarter" idx="12"/>
          </p:nvPr>
        </p:nvSpPr>
        <p:spPr/>
        <p:txBody>
          <a:bodyPr/>
          <a:lstStyle/>
          <a:p>
            <a:pPr>
              <a:defRPr/>
            </a:pPr>
            <a:fld id="{3883003C-1CB1-4E85-A366-969A01EA4F4E}" type="slidenum">
              <a:rPr lang="en-US" smtClean="0"/>
              <a:pPr>
                <a:defRPr/>
              </a:pPr>
              <a:t>12</a:t>
            </a:fld>
            <a:endParaRPr lang="en-US"/>
          </a:p>
        </p:txBody>
      </p:sp>
      <p:pic>
        <p:nvPicPr>
          <p:cNvPr id="3" name="Picture 2">
            <a:extLst>
              <a:ext uri="{FF2B5EF4-FFF2-40B4-BE49-F238E27FC236}">
                <a16:creationId xmlns:a16="http://schemas.microsoft.com/office/drawing/2014/main" id="{373E6BF7-BCA5-4786-BCEF-EB33267A8581}"/>
              </a:ext>
            </a:extLst>
          </p:cNvPr>
          <p:cNvPicPr>
            <a:picLocks noChangeAspect="1"/>
          </p:cNvPicPr>
          <p:nvPr/>
        </p:nvPicPr>
        <p:blipFill>
          <a:blip r:embed="rId2"/>
          <a:stretch>
            <a:fillRect/>
          </a:stretch>
        </p:blipFill>
        <p:spPr>
          <a:xfrm>
            <a:off x="0" y="0"/>
            <a:ext cx="9143999" cy="1566529"/>
          </a:xfrm>
          <a:prstGeom prst="rect">
            <a:avLst/>
          </a:prstGeom>
        </p:spPr>
      </p:pic>
      <p:sp>
        <p:nvSpPr>
          <p:cNvPr id="7" name="Rectangle 6">
            <a:extLst>
              <a:ext uri="{FF2B5EF4-FFF2-40B4-BE49-F238E27FC236}">
                <a16:creationId xmlns:a16="http://schemas.microsoft.com/office/drawing/2014/main" id="{C4A2DB32-3E29-407C-9492-844234CA4B03}"/>
              </a:ext>
            </a:extLst>
          </p:cNvPr>
          <p:cNvSpPr/>
          <p:nvPr/>
        </p:nvSpPr>
        <p:spPr>
          <a:xfrm>
            <a:off x="1752600" y="6087056"/>
            <a:ext cx="4876800" cy="246221"/>
          </a:xfrm>
          <a:prstGeom prst="rect">
            <a:avLst/>
          </a:prstGeom>
        </p:spPr>
        <p:txBody>
          <a:bodyPr wrap="square">
            <a:spAutoFit/>
          </a:bodyPr>
          <a:lstStyle/>
          <a:p>
            <a:r>
              <a:rPr lang="fr-FR" sz="1000" i="1" dirty="0">
                <a:latin typeface="HelveticaNeueLTStd-CnO"/>
              </a:rPr>
              <a:t>Circulation. </a:t>
            </a:r>
            <a:r>
              <a:rPr lang="fr-FR" sz="1000" dirty="0">
                <a:latin typeface="HelveticaNeueLTStd-Cn"/>
              </a:rPr>
              <a:t>2017;136:2097–2099. DOI: 10.1161/CIRCULATIONAHA.117.030209</a:t>
            </a:r>
            <a:endParaRPr lang="en-US" sz="1000" dirty="0"/>
          </a:p>
        </p:txBody>
      </p:sp>
      <p:pic>
        <p:nvPicPr>
          <p:cNvPr id="8" name="Picture 7">
            <a:extLst>
              <a:ext uri="{FF2B5EF4-FFF2-40B4-BE49-F238E27FC236}">
                <a16:creationId xmlns:a16="http://schemas.microsoft.com/office/drawing/2014/main" id="{883C8DCB-6647-4C02-86CA-EE15EB10BA15}"/>
              </a:ext>
            </a:extLst>
          </p:cNvPr>
          <p:cNvPicPr>
            <a:picLocks noChangeAspect="1"/>
          </p:cNvPicPr>
          <p:nvPr/>
        </p:nvPicPr>
        <p:blipFill>
          <a:blip r:embed="rId3"/>
          <a:stretch>
            <a:fillRect/>
          </a:stretch>
        </p:blipFill>
        <p:spPr>
          <a:xfrm>
            <a:off x="990600" y="1659724"/>
            <a:ext cx="6762774" cy="821849"/>
          </a:xfrm>
          <a:prstGeom prst="rect">
            <a:avLst/>
          </a:prstGeom>
        </p:spPr>
      </p:pic>
      <p:sp>
        <p:nvSpPr>
          <p:cNvPr id="9" name="Rectangle 8">
            <a:extLst>
              <a:ext uri="{FF2B5EF4-FFF2-40B4-BE49-F238E27FC236}">
                <a16:creationId xmlns:a16="http://schemas.microsoft.com/office/drawing/2014/main" id="{98543F19-21F0-4109-8B78-B95B2B57AF78}"/>
              </a:ext>
            </a:extLst>
          </p:cNvPr>
          <p:cNvSpPr/>
          <p:nvPr/>
        </p:nvSpPr>
        <p:spPr>
          <a:xfrm>
            <a:off x="304800" y="3161976"/>
            <a:ext cx="8711664" cy="2246769"/>
          </a:xfrm>
          <a:prstGeom prst="rect">
            <a:avLst/>
          </a:prstGeom>
        </p:spPr>
        <p:txBody>
          <a:bodyPr wrap="square">
            <a:spAutoFit/>
          </a:bodyPr>
          <a:lstStyle/>
          <a:p>
            <a:r>
              <a:rPr lang="en-US" sz="2000" dirty="0">
                <a:latin typeface="FrutigerLTStd-Light"/>
              </a:rPr>
              <a:t>Many physicians believe (incorrectly) that there is something magical about a meta-analysis.</a:t>
            </a:r>
          </a:p>
          <a:p>
            <a:endParaRPr lang="en-US" sz="2000" dirty="0">
              <a:latin typeface="FrutigerLTStd-Light"/>
            </a:endParaRPr>
          </a:p>
          <a:p>
            <a:r>
              <a:rPr lang="en-US" sz="2000" dirty="0">
                <a:latin typeface="FrutigerLTStd-Light"/>
              </a:rPr>
              <a:t>A meta-analysis is an observational study, but the author does no original</a:t>
            </a:r>
          </a:p>
          <a:p>
            <a:r>
              <a:rPr lang="en-US" sz="2000" dirty="0">
                <a:latin typeface="FrutigerLTStd-Light"/>
              </a:rPr>
              <a:t>work. Someone simply notices that several articles have data that pertain to a</a:t>
            </a:r>
          </a:p>
          <a:p>
            <a:r>
              <a:rPr lang="en-US" sz="2000" dirty="0">
                <a:latin typeface="FrutigerLTStd-Light"/>
              </a:rPr>
              <a:t>common topic and that they might show similar patterns. </a:t>
            </a:r>
          </a:p>
          <a:p>
            <a:endParaRPr lang="en-US" sz="2000" dirty="0">
              <a:latin typeface="FrutigerLTStd-Light"/>
            </a:endParaRPr>
          </a:p>
        </p:txBody>
      </p:sp>
      <p:sp>
        <p:nvSpPr>
          <p:cNvPr id="5" name="Rectangle 4">
            <a:extLst>
              <a:ext uri="{FF2B5EF4-FFF2-40B4-BE49-F238E27FC236}">
                <a16:creationId xmlns:a16="http://schemas.microsoft.com/office/drawing/2014/main" id="{389D2C22-D11A-4EE7-873E-3432ED4AEF19}"/>
              </a:ext>
            </a:extLst>
          </p:cNvPr>
          <p:cNvSpPr/>
          <p:nvPr/>
        </p:nvSpPr>
        <p:spPr>
          <a:xfrm>
            <a:off x="320749" y="5334000"/>
            <a:ext cx="840422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is Important to Understand its Limitations. Nothing new here.</a:t>
            </a:r>
          </a:p>
        </p:txBody>
      </p:sp>
    </p:spTree>
    <p:extLst>
      <p:ext uri="{BB962C8B-B14F-4D97-AF65-F5344CB8AC3E}">
        <p14:creationId xmlns:p14="http://schemas.microsoft.com/office/powerpoint/2010/main" val="226768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52400" y="155448"/>
            <a:ext cx="8534400" cy="1252728"/>
          </a:xfrm>
        </p:spPr>
        <p:txBody>
          <a:bodyPr>
            <a:noAutofit/>
          </a:bodyPr>
          <a:lstStyle/>
          <a:p>
            <a:pPr algn="ctr" eaLnBrk="1" fontAlgn="auto" hangingPunct="1">
              <a:spcAft>
                <a:spcPts val="0"/>
              </a:spcAft>
              <a:defRPr/>
            </a:pPr>
            <a:r>
              <a:rPr lang="en-US" sz="4400" dirty="0">
                <a:solidFill>
                  <a:srgbClr val="FFFF00"/>
                </a:solidFill>
              </a:rPr>
              <a:t>Why learn about systematic review?</a:t>
            </a:r>
          </a:p>
        </p:txBody>
      </p:sp>
      <p:sp>
        <p:nvSpPr>
          <p:cNvPr id="184323" name="Rectangle 3"/>
          <p:cNvSpPr>
            <a:spLocks noGrp="1" noChangeArrowheads="1"/>
          </p:cNvSpPr>
          <p:nvPr>
            <p:ph idx="1"/>
          </p:nvPr>
        </p:nvSpPr>
        <p:spPr/>
        <p:txBody>
          <a:bodyPr/>
          <a:lstStyle/>
          <a:p>
            <a:pPr eaLnBrk="1" hangingPunct="1">
              <a:lnSpc>
                <a:spcPct val="80000"/>
              </a:lnSpc>
            </a:pPr>
            <a:r>
              <a:rPr lang="en-US" sz="2400" dirty="0"/>
              <a:t>The best way to summarize evidence on a scientific topic</a:t>
            </a:r>
          </a:p>
          <a:p>
            <a:pPr eaLnBrk="1" hangingPunct="1">
              <a:lnSpc>
                <a:spcPct val="80000"/>
              </a:lnSpc>
            </a:pPr>
            <a:r>
              <a:rPr lang="en-US" sz="2400" dirty="0"/>
              <a:t>Concisely communicates findings to others in the field</a:t>
            </a:r>
          </a:p>
          <a:p>
            <a:pPr eaLnBrk="1" hangingPunct="1">
              <a:lnSpc>
                <a:spcPct val="80000"/>
              </a:lnSpc>
            </a:pPr>
            <a:r>
              <a:rPr lang="en-US" sz="2400" dirty="0"/>
              <a:t>Identifies author(s) as experts</a:t>
            </a:r>
          </a:p>
          <a:p>
            <a:pPr eaLnBrk="1" hangingPunct="1">
              <a:lnSpc>
                <a:spcPct val="80000"/>
              </a:lnSpc>
            </a:pPr>
            <a:r>
              <a:rPr lang="en-US" sz="2400" dirty="0"/>
              <a:t>Identifies areas for future study</a:t>
            </a:r>
          </a:p>
          <a:p>
            <a:pPr eaLnBrk="1" hangingPunct="1">
              <a:lnSpc>
                <a:spcPct val="80000"/>
              </a:lnSpc>
            </a:pPr>
            <a:r>
              <a:rPr lang="en-US" sz="2400" dirty="0"/>
              <a:t>Perfect for background of grants</a:t>
            </a:r>
          </a:p>
          <a:p>
            <a:pPr eaLnBrk="1" hangingPunct="1">
              <a:lnSpc>
                <a:spcPct val="80000"/>
              </a:lnSpc>
            </a:pPr>
            <a:r>
              <a:rPr lang="en-US" sz="2400" dirty="0"/>
              <a:t>Don’t need to do primary data collection (so can be done while waiting for data from other projects)</a:t>
            </a:r>
          </a:p>
          <a:p>
            <a:pPr eaLnBrk="1" hangingPunct="1">
              <a:lnSpc>
                <a:spcPct val="80000"/>
              </a:lnSpc>
            </a:pPr>
            <a:r>
              <a:rPr lang="en-US" sz="2400" dirty="0"/>
              <a:t>You have to do the work anyway, so might as well get a publication!</a:t>
            </a:r>
          </a:p>
          <a:p>
            <a:pPr eaLnBrk="1" hangingPunct="1">
              <a:lnSpc>
                <a:spcPct val="80000"/>
              </a:lnSpc>
            </a:pPr>
            <a:r>
              <a:rPr lang="en-US" dirty="0">
                <a:solidFill>
                  <a:srgbClr val="FF0000"/>
                </a:solidFill>
              </a:rPr>
              <a:t>You can effect change in clinical management even if you never actually perform on ?</a:t>
            </a:r>
          </a:p>
          <a:p>
            <a:pPr lvl="1" eaLnBrk="1" hangingPunct="1">
              <a:lnSpc>
                <a:spcPct val="80000"/>
              </a:lnSpc>
            </a:pPr>
            <a:r>
              <a:rPr lang="en-US" dirty="0">
                <a:solidFill>
                  <a:srgbClr val="FF0000"/>
                </a:solidFill>
              </a:rPr>
              <a:t>We hope that you do</a:t>
            </a:r>
          </a:p>
        </p:txBody>
      </p:sp>
      <p:sp>
        <p:nvSpPr>
          <p:cNvPr id="4" name="Slide Number Placeholder 3"/>
          <p:cNvSpPr>
            <a:spLocks noGrp="1"/>
          </p:cNvSpPr>
          <p:nvPr>
            <p:ph type="sldNum" sz="quarter" idx="12"/>
          </p:nvPr>
        </p:nvSpPr>
        <p:spPr/>
        <p:txBody>
          <a:bodyPr/>
          <a:lstStyle/>
          <a:p>
            <a:pPr>
              <a:defRPr/>
            </a:pPr>
            <a:fld id="{F750113E-B910-41C5-BF1F-11E0F21D556D}"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2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4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457200"/>
            <a:ext cx="7772400" cy="1143000"/>
          </a:xfrm>
        </p:spPr>
        <p:txBody>
          <a:bodyPr/>
          <a:lstStyle/>
          <a:p>
            <a:pPr eaLnBrk="1" fontAlgn="auto" hangingPunct="1">
              <a:spcAft>
                <a:spcPts val="0"/>
              </a:spcAft>
              <a:defRPr/>
            </a:pPr>
            <a:r>
              <a:rPr lang="en-US">
                <a:solidFill>
                  <a:schemeClr val="accent2"/>
                </a:solidFill>
              </a:rPr>
              <a:t>Narrative review</a:t>
            </a:r>
            <a:endParaRPr lang="en-US">
              <a:solidFill>
                <a:schemeClr val="accent1">
                  <a:satMod val="150000"/>
                </a:schemeClr>
              </a:solidFill>
            </a:endParaRPr>
          </a:p>
        </p:txBody>
      </p:sp>
      <p:sp>
        <p:nvSpPr>
          <p:cNvPr id="40962" name="Rectangle 3"/>
          <p:cNvSpPr>
            <a:spLocks noGrp="1" noChangeArrowheads="1"/>
          </p:cNvSpPr>
          <p:nvPr>
            <p:ph idx="1"/>
          </p:nvPr>
        </p:nvSpPr>
        <p:spPr>
          <a:xfrm>
            <a:off x="838200" y="1752600"/>
            <a:ext cx="7848600" cy="4114800"/>
          </a:xfrm>
        </p:spPr>
        <p:txBody>
          <a:bodyPr/>
          <a:lstStyle/>
          <a:p>
            <a:pPr eaLnBrk="1" hangingPunct="1">
              <a:buFontTx/>
              <a:buNone/>
            </a:pPr>
            <a:r>
              <a:rPr lang="en-US" sz="2800"/>
              <a:t>Uses informal, unsystematic and subjective methods</a:t>
            </a:r>
          </a:p>
          <a:p>
            <a:pPr eaLnBrk="1" hangingPunct="1">
              <a:buFontTx/>
              <a:buNone/>
            </a:pPr>
            <a:r>
              <a:rPr lang="en-US" sz="2800"/>
              <a:t>Searching quality and synthesis not described</a:t>
            </a:r>
          </a:p>
          <a:p>
            <a:pPr eaLnBrk="1" hangingPunct="1">
              <a:buFontTx/>
              <a:buNone/>
            </a:pPr>
            <a:endParaRPr lang="en-US" sz="2800"/>
          </a:p>
          <a:p>
            <a:pPr eaLnBrk="1" hangingPunct="1">
              <a:buFontTx/>
              <a:buNone/>
            </a:pPr>
            <a:r>
              <a:rPr lang="en-US" sz="2800"/>
              <a:t>Disadvantage</a:t>
            </a:r>
          </a:p>
          <a:p>
            <a:pPr lvl="1" eaLnBrk="1" hangingPunct="1">
              <a:buFontTx/>
              <a:buNone/>
            </a:pPr>
            <a:r>
              <a:rPr lang="en-US" sz="2400"/>
              <a:t>    may have preconceived biases and may overestimate value of some studies</a:t>
            </a:r>
            <a:endParaRPr lang="en-US" sz="2000"/>
          </a:p>
          <a:p>
            <a:pPr eaLnBrk="1" hangingPunct="1"/>
            <a:endParaRPr lang="en-US" sz="2400"/>
          </a:p>
        </p:txBody>
      </p:sp>
      <p:sp>
        <p:nvSpPr>
          <p:cNvPr id="4" name="Slide Number Placeholder 3"/>
          <p:cNvSpPr>
            <a:spLocks noGrp="1"/>
          </p:cNvSpPr>
          <p:nvPr>
            <p:ph type="sldNum" sz="quarter" idx="12"/>
          </p:nvPr>
        </p:nvSpPr>
        <p:spPr/>
        <p:txBody>
          <a:bodyPr/>
          <a:lstStyle/>
          <a:p>
            <a:pPr>
              <a:defRPr/>
            </a:pPr>
            <a:fld id="{DC8EB673-C888-4DDF-A6FF-D9F9325E065F}"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rPr>
              <a:t>Narrative Review</a:t>
            </a:r>
          </a:p>
        </p:txBody>
      </p:sp>
      <p:pic>
        <p:nvPicPr>
          <p:cNvPr id="43010" name="Picture 6"/>
          <p:cNvPicPr>
            <a:picLocks noChangeAspect="1" noChangeArrowheads="1"/>
          </p:cNvPicPr>
          <p:nvPr/>
        </p:nvPicPr>
        <p:blipFill>
          <a:blip r:embed="rId2"/>
          <a:srcRect/>
          <a:stretch>
            <a:fillRect/>
          </a:stretch>
        </p:blipFill>
        <p:spPr bwMode="auto">
          <a:xfrm>
            <a:off x="3352800" y="1600200"/>
            <a:ext cx="2341563" cy="5257800"/>
          </a:xfrm>
          <a:prstGeom prst="rect">
            <a:avLst/>
          </a:prstGeom>
          <a:noFill/>
          <a:ln w="9525">
            <a:noFill/>
            <a:miter lim="800000"/>
            <a:headEnd/>
            <a:tailEnd/>
          </a:ln>
        </p:spPr>
      </p:pic>
      <p:pic>
        <p:nvPicPr>
          <p:cNvPr id="43011" name="Picture 7"/>
          <p:cNvPicPr>
            <a:picLocks noChangeAspect="1" noChangeArrowheads="1"/>
          </p:cNvPicPr>
          <p:nvPr/>
        </p:nvPicPr>
        <p:blipFill>
          <a:blip r:embed="rId3"/>
          <a:srcRect/>
          <a:stretch>
            <a:fillRect/>
          </a:stretch>
        </p:blipFill>
        <p:spPr bwMode="auto">
          <a:xfrm>
            <a:off x="5715000" y="2667000"/>
            <a:ext cx="3124200" cy="3767138"/>
          </a:xfrm>
          <a:prstGeom prst="rect">
            <a:avLst/>
          </a:prstGeom>
          <a:noFill/>
          <a:ln w="9525">
            <a:noFill/>
            <a:miter lim="800000"/>
            <a:headEnd/>
            <a:tailEnd/>
          </a:ln>
        </p:spPr>
      </p:pic>
      <p:pic>
        <p:nvPicPr>
          <p:cNvPr id="43012" name="Picture 8"/>
          <p:cNvPicPr>
            <a:picLocks noChangeAspect="1" noChangeArrowheads="1"/>
          </p:cNvPicPr>
          <p:nvPr/>
        </p:nvPicPr>
        <p:blipFill>
          <a:blip r:embed="rId4"/>
          <a:srcRect/>
          <a:stretch>
            <a:fillRect/>
          </a:stretch>
        </p:blipFill>
        <p:spPr bwMode="auto">
          <a:xfrm>
            <a:off x="0" y="1676400"/>
            <a:ext cx="3200400" cy="2057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6CC41C1-B847-4C0B-A3B6-6936063EDC46}"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155448"/>
            <a:ext cx="8686800" cy="1252728"/>
          </a:xfrm>
        </p:spPr>
        <p:txBody>
          <a:bodyPr>
            <a:normAutofit fontScale="90000"/>
          </a:bodyPr>
          <a:lstStyle/>
          <a:p>
            <a:pPr eaLnBrk="1" fontAlgn="auto" hangingPunct="1">
              <a:spcAft>
                <a:spcPts val="0"/>
              </a:spcAft>
              <a:defRPr/>
            </a:pPr>
            <a:r>
              <a:rPr lang="en-US" sz="4000" dirty="0">
                <a:solidFill>
                  <a:schemeClr val="accent1">
                    <a:satMod val="150000"/>
                  </a:schemeClr>
                </a:solidFill>
              </a:rPr>
              <a:t>Meta- Analyses can be very POWERFUL</a:t>
            </a:r>
            <a:br>
              <a:rPr lang="en-US" sz="4000" dirty="0">
                <a:solidFill>
                  <a:schemeClr val="accent1">
                    <a:satMod val="150000"/>
                  </a:schemeClr>
                </a:solidFill>
              </a:rPr>
            </a:br>
            <a:r>
              <a:rPr lang="en-US" sz="4000" dirty="0">
                <a:solidFill>
                  <a:schemeClr val="accent1">
                    <a:satMod val="150000"/>
                  </a:schemeClr>
                </a:solidFill>
              </a:rPr>
              <a:t>Death of </a:t>
            </a:r>
            <a:r>
              <a:rPr lang="en-US" sz="4000" dirty="0" err="1">
                <a:solidFill>
                  <a:schemeClr val="accent1">
                    <a:satMod val="150000"/>
                  </a:schemeClr>
                </a:solidFill>
              </a:rPr>
              <a:t>Rosiglitazone</a:t>
            </a:r>
            <a:r>
              <a:rPr lang="en-US" sz="4000" dirty="0">
                <a:solidFill>
                  <a:schemeClr val="accent1">
                    <a:satMod val="150000"/>
                  </a:schemeClr>
                </a:solidFill>
              </a:rPr>
              <a:t> - ? Right or Wrong</a:t>
            </a:r>
          </a:p>
        </p:txBody>
      </p:sp>
      <p:pic>
        <p:nvPicPr>
          <p:cNvPr id="44034" name="Picture 6"/>
          <p:cNvPicPr>
            <a:picLocks noGrp="1" noChangeAspect="1" noChangeArrowheads="1"/>
          </p:cNvPicPr>
          <p:nvPr>
            <p:ph idx="1"/>
          </p:nvPr>
        </p:nvPicPr>
        <p:blipFill>
          <a:blip r:embed="rId2"/>
          <a:srcRect/>
          <a:stretch>
            <a:fillRect/>
          </a:stretch>
        </p:blipFill>
        <p:spPr>
          <a:xfrm>
            <a:off x="457200" y="2368550"/>
            <a:ext cx="8229600" cy="3438525"/>
          </a:xfrm>
        </p:spPr>
      </p:pic>
      <p:sp>
        <p:nvSpPr>
          <p:cNvPr id="4" name="Slide Number Placeholder 3"/>
          <p:cNvSpPr>
            <a:spLocks noGrp="1"/>
          </p:cNvSpPr>
          <p:nvPr>
            <p:ph type="sldNum" sz="quarter" idx="12"/>
          </p:nvPr>
        </p:nvSpPr>
        <p:spPr/>
        <p:txBody>
          <a:bodyPr/>
          <a:lstStyle/>
          <a:p>
            <a:pPr>
              <a:defRPr/>
            </a:pPr>
            <a:fld id="{0805BD41-3D1D-4F56-A917-58866E09990B}"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228600"/>
            <a:ext cx="8305800" cy="1143000"/>
          </a:xfrm>
        </p:spPr>
        <p:txBody>
          <a:bodyPr/>
          <a:lstStyle/>
          <a:p>
            <a:pPr eaLnBrk="1" fontAlgn="auto" hangingPunct="1">
              <a:spcAft>
                <a:spcPts val="0"/>
              </a:spcAft>
              <a:defRPr/>
            </a:pPr>
            <a:r>
              <a:rPr lang="en-US" dirty="0">
                <a:solidFill>
                  <a:schemeClr val="accent2"/>
                </a:solidFill>
              </a:rPr>
              <a:t>What’s a Systematic Review?</a:t>
            </a:r>
            <a:endParaRPr lang="en-US" dirty="0">
              <a:solidFill>
                <a:schemeClr val="accent1">
                  <a:satMod val="150000"/>
                </a:schemeClr>
              </a:solidFill>
            </a:endParaRPr>
          </a:p>
        </p:txBody>
      </p:sp>
      <p:sp>
        <p:nvSpPr>
          <p:cNvPr id="45058" name="Rectangle 3"/>
          <p:cNvSpPr>
            <a:spLocks noGrp="1" noChangeArrowheads="1"/>
          </p:cNvSpPr>
          <p:nvPr>
            <p:ph idx="1"/>
          </p:nvPr>
        </p:nvSpPr>
        <p:spPr/>
        <p:txBody>
          <a:bodyPr/>
          <a:lstStyle/>
          <a:p>
            <a:pPr eaLnBrk="1" hangingPunct="1">
              <a:buFontTx/>
              <a:buNone/>
            </a:pPr>
            <a:r>
              <a:rPr lang="en-US"/>
              <a:t>“A review of the evidence on a clearly formulated question that uses systematic and explicit methods to identify, select and critically appraise relevant primary research, and to extract and analyze data from the studies that are included in the review.”</a:t>
            </a:r>
          </a:p>
          <a:p>
            <a:pPr eaLnBrk="1" hangingPunct="1">
              <a:buFontTx/>
              <a:buNone/>
            </a:pPr>
            <a:r>
              <a:rPr lang="en-US"/>
              <a:t> 	                   </a:t>
            </a:r>
            <a:r>
              <a:rPr lang="en-US" sz="2400"/>
              <a:t>Cochrane Collaboration</a:t>
            </a:r>
            <a:endParaRPr lang="en-US"/>
          </a:p>
        </p:txBody>
      </p:sp>
      <p:sp>
        <p:nvSpPr>
          <p:cNvPr id="4" name="Slide Number Placeholder 3"/>
          <p:cNvSpPr>
            <a:spLocks noGrp="1"/>
          </p:cNvSpPr>
          <p:nvPr>
            <p:ph type="sldNum" sz="quarter" idx="12"/>
          </p:nvPr>
        </p:nvSpPr>
        <p:spPr/>
        <p:txBody>
          <a:bodyPr/>
          <a:lstStyle/>
          <a:p>
            <a:pPr>
              <a:defRPr/>
            </a:pPr>
            <a:fld id="{BA2D81DC-B232-4803-B9B6-AB559D48A1AE}"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143000"/>
          </a:xfrm>
        </p:spPr>
        <p:txBody>
          <a:bodyPr/>
          <a:lstStyle/>
          <a:p>
            <a:pPr eaLnBrk="1" fontAlgn="auto" hangingPunct="1">
              <a:spcAft>
                <a:spcPts val="0"/>
              </a:spcAft>
              <a:defRPr/>
            </a:pPr>
            <a:r>
              <a:rPr lang="en-US">
                <a:solidFill>
                  <a:schemeClr val="accent2"/>
                </a:solidFill>
              </a:rPr>
              <a:t>…and meta-analysis?</a:t>
            </a:r>
            <a:endParaRPr lang="en-US">
              <a:solidFill>
                <a:schemeClr val="accent1">
                  <a:satMod val="150000"/>
                </a:schemeClr>
              </a:solidFill>
            </a:endParaRPr>
          </a:p>
        </p:txBody>
      </p:sp>
      <p:sp>
        <p:nvSpPr>
          <p:cNvPr id="47106" name="Rectangle 3"/>
          <p:cNvSpPr>
            <a:spLocks noGrp="1" noChangeArrowheads="1"/>
          </p:cNvSpPr>
          <p:nvPr>
            <p:ph idx="1"/>
          </p:nvPr>
        </p:nvSpPr>
        <p:spPr>
          <a:xfrm>
            <a:off x="609600" y="1676400"/>
            <a:ext cx="7924800" cy="3124200"/>
          </a:xfrm>
        </p:spPr>
        <p:txBody>
          <a:bodyPr/>
          <a:lstStyle/>
          <a:p>
            <a:pPr eaLnBrk="1" hangingPunct="1">
              <a:buFontTx/>
              <a:buNone/>
            </a:pPr>
            <a:r>
              <a:rPr lang="en-US"/>
              <a:t>	Statistical combination of &gt;= 2 studies to produce single estimate of effect of exposure</a:t>
            </a:r>
          </a:p>
          <a:p>
            <a:pPr eaLnBrk="1" hangingPunct="1">
              <a:buFontTx/>
              <a:buNone/>
            </a:pPr>
            <a:endParaRPr lang="en-US" sz="2800"/>
          </a:p>
          <a:p>
            <a:pPr eaLnBrk="1" hangingPunct="1">
              <a:buFontTx/>
              <a:buNone/>
            </a:pPr>
            <a:endParaRPr lang="en-US" sz="2800"/>
          </a:p>
        </p:txBody>
      </p:sp>
      <p:sp>
        <p:nvSpPr>
          <p:cNvPr id="4" name="Slide Number Placeholder 3"/>
          <p:cNvSpPr>
            <a:spLocks noGrp="1"/>
          </p:cNvSpPr>
          <p:nvPr>
            <p:ph type="sldNum" sz="quarter" idx="12"/>
          </p:nvPr>
        </p:nvSpPr>
        <p:spPr/>
        <p:txBody>
          <a:bodyPr/>
          <a:lstStyle/>
          <a:p>
            <a:pPr>
              <a:defRPr/>
            </a:pPr>
            <a:fld id="{92D6E1EE-DED6-4934-9E4B-928536A9E4F7}"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a:xfrm>
            <a:off x="685800" y="152400"/>
            <a:ext cx="7772400" cy="990600"/>
          </a:xfrm>
        </p:spPr>
        <p:txBody>
          <a:bodyPr>
            <a:normAutofit fontScale="90000"/>
          </a:bodyPr>
          <a:lstStyle/>
          <a:p>
            <a:pPr eaLnBrk="1" fontAlgn="auto" hangingPunct="1">
              <a:spcAft>
                <a:spcPts val="0"/>
              </a:spcAft>
              <a:defRPr/>
            </a:pPr>
            <a:r>
              <a:rPr lang="en-US" sz="4000" dirty="0">
                <a:solidFill>
                  <a:schemeClr val="accent1">
                    <a:satMod val="150000"/>
                  </a:schemeClr>
                </a:solidFill>
              </a:rPr>
              <a:t>Differences between Narrative and Systematic Review</a:t>
            </a:r>
          </a:p>
        </p:txBody>
      </p:sp>
      <p:graphicFrame>
        <p:nvGraphicFramePr>
          <p:cNvPr id="114723" name="Group 35"/>
          <p:cNvGraphicFramePr>
            <a:graphicFrameLocks noGrp="1"/>
          </p:cNvGraphicFramePr>
          <p:nvPr>
            <p:ph type="tbl" idx="1"/>
          </p:nvPr>
        </p:nvGraphicFramePr>
        <p:xfrm>
          <a:off x="457200" y="1981200"/>
          <a:ext cx="8382000" cy="4321810"/>
        </p:xfrm>
        <a:graphic>
          <a:graphicData uri="http://schemas.openxmlformats.org/drawingml/2006/table">
            <a:tbl>
              <a:tblPr/>
              <a:tblGrid>
                <a:gridCol w="2136589">
                  <a:extLst>
                    <a:ext uri="{9D8B030D-6E8A-4147-A177-3AD203B41FA5}">
                      <a16:colId xmlns:a16="http://schemas.microsoft.com/office/drawing/2014/main" val="20000"/>
                    </a:ext>
                  </a:extLst>
                </a:gridCol>
                <a:gridCol w="2054411">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1060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9C0E05"/>
                          </a:solidFill>
                          <a:effectLst/>
                          <a:latin typeface="Arial" charset="0"/>
                          <a:ea typeface="MS PGothic" pitchFamily="34" charset="-128"/>
                        </a:rPr>
                        <a:t>Traditional review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9C0E05"/>
                          </a:solidFill>
                          <a:effectLst/>
                          <a:latin typeface="Arial" charset="0"/>
                          <a:ea typeface="MS PGothic" pitchFamily="34" charset="-128"/>
                        </a:rPr>
                        <a:t>Systematic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9C0E05"/>
                          </a:solidFill>
                          <a:effectLst/>
                          <a:latin typeface="Arial" charset="0"/>
                          <a:ea typeface="MS PGothic" pitchFamily="34" charset="-128"/>
                        </a:rPr>
                        <a:t>Review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9C0E05"/>
                          </a:solidFill>
                          <a:effectLst/>
                          <a:latin typeface="Arial" charset="0"/>
                          <a:ea typeface="MS PGothic" pitchFamily="34" charset="-128"/>
                        </a:rPr>
                        <a:t>Meta-analysis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9C0E05"/>
                          </a:solidFill>
                          <a:effectLst/>
                          <a:latin typeface="Arial" charset="0"/>
                          <a:ea typeface="MS PGothic" pitchFamily="34" charset="-128"/>
                        </a:rPr>
                        <a:t>Author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An individual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A team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A team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9C0E05"/>
                          </a:solidFill>
                          <a:effectLst/>
                          <a:latin typeface="Arial" charset="0"/>
                          <a:ea typeface="MS PGothic" pitchFamily="34" charset="-128"/>
                        </a:rPr>
                        <a:t>Search strategy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Individual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Based on a protocol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Based on a protocol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9C0E05"/>
                          </a:solidFill>
                          <a:effectLst/>
                          <a:latin typeface="Arial" charset="0"/>
                          <a:ea typeface="MS PGothic" pitchFamily="34" charset="-128"/>
                        </a:rPr>
                        <a:t>Summary Conclusion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Author’s judgement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Can be qualitative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MS PGothic" pitchFamily="34" charset="-128"/>
                        </a:rPr>
                        <a:t>Summary statistical techniques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469E4577-5C0A-4AF7-BF77-FF4A38B7A43F}"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3DA95D3-5CA8-4A83-A129-F14136CDFDA8}"/>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en-US" sz="4000" dirty="0"/>
              <a:t>Systematic Reviews</a:t>
            </a:r>
            <a:br>
              <a:rPr lang="en-US" altLang="en-US" sz="4000" dirty="0"/>
            </a:br>
            <a:r>
              <a:rPr lang="en-US" altLang="en-US" sz="4000" dirty="0"/>
              <a:t>EPI 214</a:t>
            </a:r>
          </a:p>
        </p:txBody>
      </p:sp>
      <p:sp>
        <p:nvSpPr>
          <p:cNvPr id="6147" name="Rectangle 3">
            <a:extLst>
              <a:ext uri="{FF2B5EF4-FFF2-40B4-BE49-F238E27FC236}">
                <a16:creationId xmlns:a16="http://schemas.microsoft.com/office/drawing/2014/main" id="{239214FE-3204-4722-876D-E95B9C2A2E7E}"/>
              </a:ext>
            </a:extLst>
          </p:cNvPr>
          <p:cNvSpPr>
            <a:spLocks noGrp="1"/>
          </p:cNvSpPr>
          <p:nvPr>
            <p:ph idx="1"/>
          </p:nvPr>
        </p:nvSpPr>
        <p:spPr/>
        <p:txBody>
          <a:bodyPr/>
          <a:lstStyle/>
          <a:p>
            <a:pPr eaLnBrk="1" hangingPunct="1"/>
            <a:r>
              <a:rPr lang="en-US" altLang="en-US"/>
              <a:t>Course Goals</a:t>
            </a:r>
          </a:p>
          <a:p>
            <a:pPr lvl="1" eaLnBrk="1" hangingPunct="1"/>
            <a:r>
              <a:rPr lang="en-US" altLang="en-US"/>
              <a:t>Learn the skills necessary to design and complete a systematic review (but know when to seek statistical help)</a:t>
            </a:r>
          </a:p>
          <a:p>
            <a:pPr lvl="1" eaLnBrk="1" hangingPunct="1"/>
            <a:endParaRPr lang="en-US" altLang="en-US"/>
          </a:p>
          <a:p>
            <a:pPr lvl="1" eaLnBrk="1" hangingPunct="1"/>
            <a:r>
              <a:rPr lang="en-US" altLang="en-US"/>
              <a:t>Be able to critique published systematic reviews</a:t>
            </a:r>
          </a:p>
          <a:p>
            <a:pPr lvl="1" eaLnBrk="1" hangingPunct="1"/>
            <a:endParaRPr lang="en-US" altLang="en-US"/>
          </a:p>
          <a:p>
            <a:pPr lvl="1" eaLnBrk="1" hangingPunct="1"/>
            <a:r>
              <a:rPr lang="en-US" altLang="en-US"/>
              <a:t>Have a fun and interesting class</a:t>
            </a:r>
          </a:p>
          <a:p>
            <a:pPr lvl="1" eaLnBrk="1" hangingPunct="1"/>
            <a:endParaRPr lang="en-US" altLang="en-US"/>
          </a:p>
          <a:p>
            <a:pPr lvl="1" eaLnBrk="1" hangingPunct="1"/>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978" name="Rectangle 6"/>
          <p:cNvSpPr>
            <a:spLocks noGrp="1" noChangeArrowheads="1"/>
          </p:cNvSpPr>
          <p:nvPr>
            <p:ph type="title" idx="4294967295"/>
          </p:nvPr>
        </p:nvSpPr>
        <p:spPr>
          <a:xfrm>
            <a:off x="0" y="152400"/>
            <a:ext cx="8229600" cy="990600"/>
          </a:xfrm>
        </p:spPr>
        <p:txBody>
          <a:bodyPr>
            <a:normAutofit fontScale="90000"/>
          </a:bodyPr>
          <a:lstStyle/>
          <a:p>
            <a:pPr eaLnBrk="1" fontAlgn="auto" hangingPunct="1">
              <a:spcAft>
                <a:spcPts val="0"/>
              </a:spcAft>
              <a:defRPr/>
            </a:pPr>
            <a:r>
              <a:rPr lang="en-US" sz="4000" dirty="0">
                <a:solidFill>
                  <a:schemeClr val="bg1"/>
                </a:solidFill>
              </a:rPr>
              <a:t>Cumulative Meta-analysis: A call for the need to incorporate into practice sooner</a:t>
            </a:r>
          </a:p>
        </p:txBody>
      </p:sp>
      <p:pic>
        <p:nvPicPr>
          <p:cNvPr id="52227" name="Picture 7"/>
          <p:cNvPicPr>
            <a:picLocks noChangeAspect="1" noChangeArrowheads="1"/>
          </p:cNvPicPr>
          <p:nvPr/>
        </p:nvPicPr>
        <p:blipFill>
          <a:blip r:embed="rId3"/>
          <a:srcRect/>
          <a:stretch>
            <a:fillRect/>
          </a:stretch>
        </p:blipFill>
        <p:spPr bwMode="auto">
          <a:xfrm>
            <a:off x="1208103" y="1268412"/>
            <a:ext cx="6858000" cy="5205413"/>
          </a:xfrm>
          <a:prstGeom prst="rect">
            <a:avLst/>
          </a:prstGeom>
          <a:noFill/>
          <a:ln w="9525">
            <a:noFill/>
            <a:miter lim="800000"/>
            <a:headEnd/>
            <a:tailEnd/>
          </a:ln>
        </p:spPr>
      </p:pic>
      <p:sp>
        <p:nvSpPr>
          <p:cNvPr id="52228" name="Text Box 8"/>
          <p:cNvSpPr txBox="1">
            <a:spLocks noChangeArrowheads="1"/>
          </p:cNvSpPr>
          <p:nvPr/>
        </p:nvSpPr>
        <p:spPr bwMode="auto">
          <a:xfrm>
            <a:off x="457200" y="6473825"/>
            <a:ext cx="4979988" cy="396875"/>
          </a:xfrm>
          <a:prstGeom prst="rect">
            <a:avLst/>
          </a:prstGeom>
          <a:noFill/>
          <a:ln w="9525">
            <a:noFill/>
            <a:miter lim="800000"/>
            <a:headEnd/>
            <a:tailEnd/>
          </a:ln>
        </p:spPr>
        <p:txBody>
          <a:bodyPr wrap="none">
            <a:spAutoFit/>
          </a:bodyPr>
          <a:lstStyle/>
          <a:p>
            <a:r>
              <a:rPr lang="en-US" sz="2000" b="1">
                <a:solidFill>
                  <a:schemeClr val="bg1"/>
                </a:solidFill>
                <a:latin typeface="Times New Roman" pitchFamily="18" charset="0"/>
              </a:rPr>
              <a:t>Antman EM et al: JAMA. 1992;268:240-248</a:t>
            </a:r>
          </a:p>
        </p:txBody>
      </p:sp>
      <p:sp>
        <p:nvSpPr>
          <p:cNvPr id="5" name="Slide Number Placeholder 4"/>
          <p:cNvSpPr>
            <a:spLocks noGrp="1"/>
          </p:cNvSpPr>
          <p:nvPr>
            <p:ph type="sldNum" sz="quarter" idx="12"/>
          </p:nvPr>
        </p:nvSpPr>
        <p:spPr/>
        <p:txBody>
          <a:bodyPr/>
          <a:lstStyle/>
          <a:p>
            <a:pPr>
              <a:defRPr/>
            </a:pPr>
            <a:fld id="{3C438445-0E89-4C78-B6B1-3DCD5934EB29}" type="slidenum">
              <a:rPr lang="en-US" smtClean="0"/>
              <a:pPr>
                <a:defRPr/>
              </a:pPr>
              <a:t>20</a:t>
            </a:fld>
            <a:endParaRPr lang="en-US"/>
          </a:p>
        </p:txBody>
      </p:sp>
      <p:sp>
        <p:nvSpPr>
          <p:cNvPr id="6" name="Rectangle 5"/>
          <p:cNvSpPr/>
          <p:nvPr/>
        </p:nvSpPr>
        <p:spPr>
          <a:xfrm>
            <a:off x="5791200" y="5257800"/>
            <a:ext cx="2286000" cy="8382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1800" y="457200"/>
            <a:ext cx="7772400" cy="762000"/>
          </a:xfrm>
        </p:spPr>
        <p:txBody>
          <a:bodyPr>
            <a:normAutofit fontScale="90000"/>
          </a:bodyPr>
          <a:lstStyle/>
          <a:p>
            <a:pPr algn="ctr" eaLnBrk="1" fontAlgn="auto" hangingPunct="1">
              <a:spcAft>
                <a:spcPts val="0"/>
              </a:spcAft>
              <a:defRPr/>
            </a:pPr>
            <a:r>
              <a:rPr lang="en-US" dirty="0">
                <a:solidFill>
                  <a:schemeClr val="accent1">
                    <a:satMod val="150000"/>
                  </a:schemeClr>
                </a:solidFill>
              </a:rPr>
              <a:t>Rapid growth </a:t>
            </a:r>
            <a:br>
              <a:rPr lang="en-US" dirty="0">
                <a:solidFill>
                  <a:schemeClr val="accent1">
                    <a:satMod val="150000"/>
                  </a:schemeClr>
                </a:solidFill>
              </a:rPr>
            </a:br>
            <a:endParaRPr lang="en-US" dirty="0">
              <a:solidFill>
                <a:schemeClr val="accent1">
                  <a:satMod val="150000"/>
                </a:schemeClr>
              </a:solidFill>
            </a:endParaRPr>
          </a:p>
        </p:txBody>
      </p:sp>
      <p:sp>
        <p:nvSpPr>
          <p:cNvPr id="54274" name="Rectangle 3"/>
          <p:cNvSpPr>
            <a:spLocks noGrp="1" noChangeArrowheads="1"/>
          </p:cNvSpPr>
          <p:nvPr>
            <p:ph idx="1"/>
          </p:nvPr>
        </p:nvSpPr>
        <p:spPr>
          <a:xfrm>
            <a:off x="609600" y="1676400"/>
            <a:ext cx="7772400" cy="4724400"/>
          </a:xfrm>
        </p:spPr>
        <p:txBody>
          <a:bodyPr/>
          <a:lstStyle/>
          <a:p>
            <a:pPr eaLnBrk="1" hangingPunct="1">
              <a:buFontTx/>
              <a:buNone/>
            </a:pPr>
            <a:r>
              <a:rPr lang="en-US" sz="2800" dirty="0"/>
              <a:t>	 </a:t>
            </a:r>
            <a:r>
              <a:rPr lang="en-US" sz="2800" dirty="0" err="1"/>
              <a:t>Pubmed</a:t>
            </a:r>
            <a:r>
              <a:rPr lang="en-US" sz="2800" dirty="0"/>
              <a:t> search </a:t>
            </a:r>
          </a:p>
          <a:p>
            <a:pPr eaLnBrk="1" hangingPunct="1">
              <a:buFontTx/>
              <a:buNone/>
            </a:pPr>
            <a:r>
              <a:rPr lang="en-US" sz="2800" dirty="0"/>
              <a:t>		on 07/08/11: </a:t>
            </a:r>
          </a:p>
          <a:p>
            <a:pPr eaLnBrk="1" hangingPunct="1">
              <a:buFontTx/>
              <a:buNone/>
            </a:pPr>
            <a:r>
              <a:rPr lang="en-US" sz="2800" dirty="0"/>
              <a:t>	 	Systematic review : 	</a:t>
            </a:r>
            <a:r>
              <a:rPr lang="en-US" sz="2800" b="1" dirty="0"/>
              <a:t>&gt; 1.6 million hits</a:t>
            </a:r>
            <a:r>
              <a:rPr lang="en-US" dirty="0"/>
              <a:t> </a:t>
            </a:r>
            <a:endParaRPr lang="en-US" sz="2800" dirty="0">
              <a:solidFill>
                <a:srgbClr val="9C0E05"/>
              </a:solidFill>
            </a:endParaRPr>
          </a:p>
          <a:p>
            <a:pPr lvl="1" eaLnBrk="1" hangingPunct="1">
              <a:buFontTx/>
              <a:buNone/>
            </a:pPr>
            <a:r>
              <a:rPr lang="en-US" dirty="0"/>
              <a:t>		Meta-analysis:		</a:t>
            </a:r>
            <a:r>
              <a:rPr lang="en-US" b="1" dirty="0"/>
              <a:t>48,747</a:t>
            </a:r>
          </a:p>
          <a:p>
            <a:pPr lvl="1" eaLnBrk="1" hangingPunct="1">
              <a:buFontTx/>
              <a:buNone/>
            </a:pPr>
            <a:endParaRPr lang="en-US" dirty="0"/>
          </a:p>
          <a:p>
            <a:pPr lvl="1" eaLnBrk="1" hangingPunct="1">
              <a:buFontTx/>
              <a:buNone/>
            </a:pPr>
            <a:r>
              <a:rPr lang="en-US" dirty="0"/>
              <a:t>		1/1/1990:</a:t>
            </a:r>
          </a:p>
          <a:p>
            <a:pPr lvl="1" eaLnBrk="1" hangingPunct="1">
              <a:buFontTx/>
              <a:buNone/>
            </a:pPr>
            <a:r>
              <a:rPr lang="en-US" dirty="0"/>
              <a:t>		Systematic review    </a:t>
            </a:r>
            <a:r>
              <a:rPr lang="en-US" b="1" dirty="0">
                <a:solidFill>
                  <a:srgbClr val="9C2220"/>
                </a:solidFill>
              </a:rPr>
              <a:t>300,994 hits</a:t>
            </a:r>
            <a:endParaRPr lang="en-US" dirty="0"/>
          </a:p>
          <a:p>
            <a:pPr lvl="1" eaLnBrk="1" hangingPunct="1">
              <a:buFontTx/>
              <a:buNone/>
            </a:pPr>
            <a:r>
              <a:rPr lang="en-US" dirty="0"/>
              <a:t>		Meta-analysis           845</a:t>
            </a:r>
          </a:p>
          <a:p>
            <a:pPr lvl="1" eaLnBrk="1" hangingPunct="1">
              <a:buFontTx/>
              <a:buNone/>
            </a:pPr>
            <a:endParaRPr lang="en-US" sz="2400" dirty="0"/>
          </a:p>
        </p:txBody>
      </p:sp>
      <p:sp>
        <p:nvSpPr>
          <p:cNvPr id="4" name="Slide Number Placeholder 3"/>
          <p:cNvSpPr>
            <a:spLocks noGrp="1"/>
          </p:cNvSpPr>
          <p:nvPr>
            <p:ph type="sldNum" sz="quarter" idx="12"/>
          </p:nvPr>
        </p:nvSpPr>
        <p:spPr/>
        <p:txBody>
          <a:bodyPr/>
          <a:lstStyle/>
          <a:p>
            <a:pPr>
              <a:defRPr/>
            </a:pPr>
            <a:fld id="{1910DB7F-EC56-4C6C-8162-C6F8D7168A6B}"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lstStyle/>
          <a:p>
            <a:pPr algn="ctr" eaLnBrk="1" fontAlgn="auto" hangingPunct="1">
              <a:spcAft>
                <a:spcPts val="0"/>
              </a:spcAft>
              <a:defRPr/>
            </a:pPr>
            <a:r>
              <a:rPr lang="en-US" dirty="0">
                <a:solidFill>
                  <a:schemeClr val="accent2"/>
                </a:solidFill>
              </a:rPr>
              <a:t>Systematic review</a:t>
            </a:r>
            <a:endParaRPr lang="en-US" dirty="0">
              <a:solidFill>
                <a:schemeClr val="accent1">
                  <a:satMod val="150000"/>
                </a:schemeClr>
              </a:solidFill>
            </a:endParaRPr>
          </a:p>
        </p:txBody>
      </p:sp>
      <p:sp>
        <p:nvSpPr>
          <p:cNvPr id="55298" name="Rectangle 3"/>
          <p:cNvSpPr>
            <a:spLocks noGrp="1" noChangeArrowheads="1"/>
          </p:cNvSpPr>
          <p:nvPr>
            <p:ph idx="1"/>
          </p:nvPr>
        </p:nvSpPr>
        <p:spPr>
          <a:xfrm>
            <a:off x="533400" y="1676400"/>
            <a:ext cx="7772400" cy="4800600"/>
          </a:xfrm>
        </p:spPr>
        <p:txBody>
          <a:bodyPr/>
          <a:lstStyle/>
          <a:p>
            <a:pPr eaLnBrk="1" hangingPunct="1">
              <a:buFontTx/>
              <a:buNone/>
            </a:pPr>
            <a:r>
              <a:rPr lang="en-US" sz="2800" dirty="0"/>
              <a:t>Driven by evidence-based medicine movement and Cochrane collaboration</a:t>
            </a:r>
          </a:p>
          <a:p>
            <a:pPr eaLnBrk="1" hangingPunct="1">
              <a:buFontTx/>
              <a:buNone/>
            </a:pPr>
            <a:endParaRPr lang="en-US" sz="2800" dirty="0"/>
          </a:p>
          <a:p>
            <a:pPr eaLnBrk="1" hangingPunct="1">
              <a:buFontTx/>
              <a:buNone/>
            </a:pPr>
            <a:r>
              <a:rPr lang="en-US" sz="2800" dirty="0"/>
              <a:t>Advantages:</a:t>
            </a:r>
          </a:p>
          <a:p>
            <a:pPr lvl="1" eaLnBrk="1" hangingPunct="1">
              <a:buFontTx/>
              <a:buNone/>
            </a:pPr>
            <a:r>
              <a:rPr lang="en-US" sz="2400" dirty="0"/>
              <a:t>Reduces bias</a:t>
            </a:r>
          </a:p>
          <a:p>
            <a:pPr lvl="1" eaLnBrk="1" hangingPunct="1">
              <a:buFontTx/>
              <a:buNone/>
            </a:pPr>
            <a:r>
              <a:rPr lang="en-US" sz="2400" dirty="0"/>
              <a:t>Replicable</a:t>
            </a:r>
          </a:p>
          <a:p>
            <a:pPr lvl="1" eaLnBrk="1" hangingPunct="1">
              <a:buFontTx/>
              <a:buNone/>
            </a:pPr>
            <a:r>
              <a:rPr lang="en-US" sz="2400" dirty="0"/>
              <a:t>Resolves controversy between conflicting findings</a:t>
            </a:r>
          </a:p>
          <a:p>
            <a:pPr lvl="1" eaLnBrk="1" hangingPunct="1">
              <a:buFontTx/>
              <a:buNone/>
            </a:pPr>
            <a:r>
              <a:rPr lang="en-US" sz="2400" dirty="0"/>
              <a:t>Provides reliable basis for decision making</a:t>
            </a:r>
          </a:p>
        </p:txBody>
      </p:sp>
      <p:sp>
        <p:nvSpPr>
          <p:cNvPr id="4" name="Slide Number Placeholder 3"/>
          <p:cNvSpPr>
            <a:spLocks noGrp="1"/>
          </p:cNvSpPr>
          <p:nvPr>
            <p:ph type="sldNum" sz="quarter" idx="12"/>
          </p:nvPr>
        </p:nvSpPr>
        <p:spPr/>
        <p:txBody>
          <a:bodyPr/>
          <a:lstStyle/>
          <a:p>
            <a:pPr>
              <a:defRPr/>
            </a:pPr>
            <a:fld id="{B977A5AC-4E78-4344-B80A-1122ABED8110}"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600200"/>
          </a:xfrm>
        </p:spPr>
        <p:txBody>
          <a:bodyPr/>
          <a:lstStyle/>
          <a:p>
            <a:pPr eaLnBrk="1" fontAlgn="auto" hangingPunct="1">
              <a:spcAft>
                <a:spcPts val="0"/>
              </a:spcAft>
              <a:defRPr/>
            </a:pPr>
            <a:r>
              <a:rPr lang="en-US" dirty="0">
                <a:solidFill>
                  <a:schemeClr val="accent2"/>
                </a:solidFill>
              </a:rPr>
              <a:t>The Cochrane Collaboration</a:t>
            </a:r>
            <a:br>
              <a:rPr lang="en-US" dirty="0">
                <a:solidFill>
                  <a:schemeClr val="accent2"/>
                </a:solidFill>
              </a:rPr>
            </a:br>
            <a:r>
              <a:rPr lang="en-US" dirty="0">
                <a:solidFill>
                  <a:schemeClr val="accent2"/>
                </a:solidFill>
              </a:rPr>
              <a:t> </a:t>
            </a:r>
            <a:r>
              <a:rPr lang="en-US" sz="3200" dirty="0">
                <a:solidFill>
                  <a:schemeClr val="accent2"/>
                </a:solidFill>
              </a:rPr>
              <a:t>International systematic review initiative</a:t>
            </a:r>
            <a:endParaRPr lang="en-US" dirty="0">
              <a:solidFill>
                <a:schemeClr val="accent1">
                  <a:satMod val="150000"/>
                </a:schemeClr>
              </a:solidFill>
            </a:endParaRPr>
          </a:p>
        </p:txBody>
      </p:sp>
      <p:sp>
        <p:nvSpPr>
          <p:cNvPr id="57346" name="Rectangle 3"/>
          <p:cNvSpPr>
            <a:spLocks noGrp="1" noChangeArrowheads="1"/>
          </p:cNvSpPr>
          <p:nvPr>
            <p:ph idx="1"/>
          </p:nvPr>
        </p:nvSpPr>
        <p:spPr>
          <a:xfrm>
            <a:off x="685800" y="2133600"/>
            <a:ext cx="4724400" cy="3505200"/>
          </a:xfrm>
        </p:spPr>
        <p:txBody>
          <a:bodyPr/>
          <a:lstStyle/>
          <a:p>
            <a:pPr eaLnBrk="1" hangingPunct="1">
              <a:lnSpc>
                <a:spcPct val="90000"/>
              </a:lnSpc>
            </a:pPr>
            <a:r>
              <a:rPr lang="en-US" sz="2800"/>
              <a:t>Archie Cochrane’s vision led to the opening of the first Cochrane centre (in Oxford, UK) in 1992 and the founding of the </a:t>
            </a:r>
            <a:r>
              <a:rPr lang="en-US" sz="2800" b="1"/>
              <a:t>Cochrane Collaboration</a:t>
            </a:r>
            <a:r>
              <a:rPr lang="en-US" sz="2800"/>
              <a:t> in 1993</a:t>
            </a:r>
            <a:endParaRPr lang="en-US" sz="2000">
              <a:solidFill>
                <a:srgbClr val="08080C"/>
              </a:solidFill>
            </a:endParaRPr>
          </a:p>
        </p:txBody>
      </p:sp>
      <p:sp>
        <p:nvSpPr>
          <p:cNvPr id="57347" name="Rectangle 4"/>
          <p:cNvSpPr>
            <a:spLocks noChangeArrowheads="1"/>
          </p:cNvSpPr>
          <p:nvPr/>
        </p:nvSpPr>
        <p:spPr bwMode="auto">
          <a:xfrm>
            <a:off x="1600200" y="6248400"/>
            <a:ext cx="5951538" cy="396875"/>
          </a:xfrm>
          <a:prstGeom prst="rect">
            <a:avLst/>
          </a:prstGeom>
          <a:noFill/>
          <a:ln w="9525">
            <a:noFill/>
            <a:miter lim="800000"/>
            <a:headEnd/>
            <a:tailEnd/>
          </a:ln>
        </p:spPr>
        <p:txBody>
          <a:bodyPr>
            <a:spAutoFit/>
          </a:bodyPr>
          <a:lstStyle/>
          <a:p>
            <a:r>
              <a:rPr lang="en-US" sz="2000">
                <a:latin typeface="Times New Roman" pitchFamily="18" charset="0"/>
              </a:rPr>
              <a:t>Source: http://www.cochrane.org/cochrane/archieco.htm</a:t>
            </a:r>
          </a:p>
        </p:txBody>
      </p:sp>
      <p:pic>
        <p:nvPicPr>
          <p:cNvPr id="57348" name="Picture 5" descr="cclogo"/>
          <p:cNvPicPr>
            <a:picLocks noChangeAspect="1" noChangeArrowheads="1"/>
          </p:cNvPicPr>
          <p:nvPr/>
        </p:nvPicPr>
        <p:blipFill>
          <a:blip r:embed="rId3"/>
          <a:srcRect/>
          <a:stretch>
            <a:fillRect/>
          </a:stretch>
        </p:blipFill>
        <p:spPr bwMode="auto">
          <a:xfrm>
            <a:off x="5791200" y="2209800"/>
            <a:ext cx="2930525" cy="3276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DF837CD-9A4F-4BB9-88A2-7B80FBCE8102}"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152400"/>
            <a:ext cx="7772400" cy="1143000"/>
          </a:xfrm>
        </p:spPr>
        <p:txBody>
          <a:bodyPr>
            <a:normAutofit fontScale="90000"/>
          </a:bodyPr>
          <a:lstStyle/>
          <a:p>
            <a:pPr eaLnBrk="1" fontAlgn="auto" hangingPunct="1">
              <a:spcAft>
                <a:spcPts val="0"/>
              </a:spcAft>
              <a:defRPr/>
            </a:pPr>
            <a:r>
              <a:rPr lang="en-US" dirty="0">
                <a:solidFill>
                  <a:schemeClr val="accent2"/>
                </a:solidFill>
              </a:rPr>
              <a:t>Resources required for systematic reviewing</a:t>
            </a:r>
            <a:endParaRPr lang="en-US" dirty="0">
              <a:solidFill>
                <a:schemeClr val="accent1">
                  <a:satMod val="150000"/>
                </a:schemeClr>
              </a:solidFill>
            </a:endParaRPr>
          </a:p>
        </p:txBody>
      </p:sp>
      <p:sp>
        <p:nvSpPr>
          <p:cNvPr id="59394" name="Rectangle 3"/>
          <p:cNvSpPr>
            <a:spLocks noGrp="1" noChangeArrowheads="1"/>
          </p:cNvSpPr>
          <p:nvPr>
            <p:ph idx="1"/>
          </p:nvPr>
        </p:nvSpPr>
        <p:spPr>
          <a:xfrm>
            <a:off x="609600" y="2209800"/>
            <a:ext cx="7772400" cy="3200400"/>
          </a:xfrm>
        </p:spPr>
        <p:txBody>
          <a:bodyPr/>
          <a:lstStyle/>
          <a:p>
            <a:pPr eaLnBrk="1" hangingPunct="1">
              <a:buFontTx/>
              <a:buNone/>
            </a:pPr>
            <a:r>
              <a:rPr lang="en-US" dirty="0"/>
              <a:t>Can be time consuming</a:t>
            </a:r>
          </a:p>
          <a:p>
            <a:pPr eaLnBrk="1" hangingPunct="1">
              <a:buFontTx/>
              <a:buNone/>
            </a:pPr>
            <a:r>
              <a:rPr lang="en-US" dirty="0"/>
              <a:t>Team science (to reduce bias)</a:t>
            </a:r>
          </a:p>
          <a:p>
            <a:pPr eaLnBrk="1" hangingPunct="1">
              <a:buFontTx/>
              <a:buNone/>
            </a:pPr>
            <a:r>
              <a:rPr lang="en-US" dirty="0"/>
              <a:t>Bibliographic software (e.g. Endnote)</a:t>
            </a:r>
          </a:p>
          <a:p>
            <a:pPr eaLnBrk="1" hangingPunct="1">
              <a:buFontTx/>
              <a:buNone/>
            </a:pPr>
            <a:r>
              <a:rPr lang="en-US" dirty="0"/>
              <a:t>Statistical software (</a:t>
            </a:r>
            <a:r>
              <a:rPr lang="en-US" dirty="0" err="1"/>
              <a:t>STATA,others</a:t>
            </a:r>
            <a:r>
              <a:rPr lang="en-US" dirty="0"/>
              <a:t>)</a:t>
            </a:r>
          </a:p>
        </p:txBody>
      </p:sp>
      <p:sp>
        <p:nvSpPr>
          <p:cNvPr id="4" name="Slide Number Placeholder 3"/>
          <p:cNvSpPr>
            <a:spLocks noGrp="1"/>
          </p:cNvSpPr>
          <p:nvPr>
            <p:ph type="sldNum" sz="quarter" idx="12"/>
          </p:nvPr>
        </p:nvSpPr>
        <p:spPr/>
        <p:txBody>
          <a:bodyPr/>
          <a:lstStyle/>
          <a:p>
            <a:pPr>
              <a:defRPr/>
            </a:pPr>
            <a:fld id="{4D710918-E6D1-4F1B-9E7E-3D54FD55AD20}"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val 2"/>
          <p:cNvSpPr>
            <a:spLocks noChangeArrowheads="1"/>
          </p:cNvSpPr>
          <p:nvPr/>
        </p:nvSpPr>
        <p:spPr bwMode="auto">
          <a:xfrm>
            <a:off x="2057400" y="1219200"/>
            <a:ext cx="4724400" cy="4343400"/>
          </a:xfrm>
          <a:prstGeom prst="ellipse">
            <a:avLst/>
          </a:prstGeom>
          <a:solidFill>
            <a:schemeClr val="accent2"/>
          </a:solidFill>
          <a:ln w="9525">
            <a:solidFill>
              <a:schemeClr val="tx1"/>
            </a:solidFill>
            <a:round/>
            <a:headEnd/>
            <a:tailEnd/>
          </a:ln>
        </p:spPr>
        <p:txBody>
          <a:bodyPr wrap="none" anchor="ctr"/>
          <a:lstStyle/>
          <a:p>
            <a:pPr eaLnBrk="0" hangingPunct="0"/>
            <a:endParaRPr lang="en-US"/>
          </a:p>
        </p:txBody>
      </p:sp>
      <p:sp>
        <p:nvSpPr>
          <p:cNvPr id="61442" name="Oval 3"/>
          <p:cNvSpPr>
            <a:spLocks noChangeArrowheads="1"/>
          </p:cNvSpPr>
          <p:nvPr/>
        </p:nvSpPr>
        <p:spPr bwMode="auto">
          <a:xfrm>
            <a:off x="4343400" y="533400"/>
            <a:ext cx="2438400" cy="2286000"/>
          </a:xfrm>
          <a:prstGeom prst="ellipse">
            <a:avLst/>
          </a:prstGeom>
          <a:solidFill>
            <a:schemeClr val="folHlink"/>
          </a:solidFill>
          <a:ln w="9525">
            <a:solidFill>
              <a:schemeClr val="tx1"/>
            </a:solidFill>
            <a:round/>
            <a:headEnd/>
            <a:tailEnd/>
          </a:ln>
        </p:spPr>
        <p:txBody>
          <a:bodyPr wrap="none" anchor="ctr"/>
          <a:lstStyle/>
          <a:p>
            <a:pPr eaLnBrk="0" hangingPunct="0"/>
            <a:endParaRPr lang="en-US"/>
          </a:p>
        </p:txBody>
      </p:sp>
      <p:sp>
        <p:nvSpPr>
          <p:cNvPr id="61443" name="Rectangle 4"/>
          <p:cNvSpPr>
            <a:spLocks noChangeArrowheads="1"/>
          </p:cNvSpPr>
          <p:nvPr/>
        </p:nvSpPr>
        <p:spPr bwMode="auto">
          <a:xfrm>
            <a:off x="533400" y="5791200"/>
            <a:ext cx="6705600" cy="838200"/>
          </a:xfrm>
          <a:prstGeom prst="rect">
            <a:avLst/>
          </a:prstGeom>
          <a:solidFill>
            <a:schemeClr val="bg1"/>
          </a:solidFill>
          <a:ln w="9525">
            <a:noFill/>
            <a:miter lim="800000"/>
            <a:headEnd/>
            <a:tailEnd/>
          </a:ln>
        </p:spPr>
        <p:txBody>
          <a:bodyPr wrap="none" anchor="ctr"/>
          <a:lstStyle/>
          <a:p>
            <a:r>
              <a:rPr lang="en-US">
                <a:latin typeface="ヒラギノ角ゴ Pro W3"/>
              </a:rPr>
              <a:t>*IPD= individual participant data</a:t>
            </a:r>
            <a:endParaRPr lang="en-US" sz="4400">
              <a:solidFill>
                <a:srgbClr val="000000"/>
              </a:solidFill>
            </a:endParaRPr>
          </a:p>
        </p:txBody>
      </p:sp>
      <p:sp>
        <p:nvSpPr>
          <p:cNvPr id="61444" name="Rectangle 5"/>
          <p:cNvSpPr>
            <a:spLocks noChangeArrowheads="1"/>
          </p:cNvSpPr>
          <p:nvPr/>
        </p:nvSpPr>
        <p:spPr bwMode="auto">
          <a:xfrm>
            <a:off x="2362200" y="3124200"/>
            <a:ext cx="4038600" cy="838200"/>
          </a:xfrm>
          <a:prstGeom prst="rect">
            <a:avLst/>
          </a:prstGeom>
          <a:solidFill>
            <a:schemeClr val="accent2"/>
          </a:solidFill>
          <a:ln w="9525">
            <a:noFill/>
            <a:miter lim="800000"/>
            <a:headEnd/>
            <a:tailEnd/>
          </a:ln>
        </p:spPr>
        <p:txBody>
          <a:bodyPr wrap="none" anchor="ctr"/>
          <a:lstStyle/>
          <a:p>
            <a:pPr algn="ctr"/>
            <a:r>
              <a:rPr lang="en-US">
                <a:solidFill>
                  <a:srgbClr val="000000"/>
                </a:solidFill>
              </a:rPr>
              <a:t>Systematic reviews</a:t>
            </a:r>
          </a:p>
        </p:txBody>
      </p:sp>
      <p:sp>
        <p:nvSpPr>
          <p:cNvPr id="61445" name="Rectangle 6"/>
          <p:cNvSpPr>
            <a:spLocks noChangeArrowheads="1"/>
          </p:cNvSpPr>
          <p:nvPr/>
        </p:nvSpPr>
        <p:spPr bwMode="auto">
          <a:xfrm>
            <a:off x="4800600" y="1066800"/>
            <a:ext cx="1524000" cy="381000"/>
          </a:xfrm>
          <a:prstGeom prst="rect">
            <a:avLst/>
          </a:prstGeom>
          <a:solidFill>
            <a:schemeClr val="folHlink"/>
          </a:solidFill>
          <a:ln w="9525">
            <a:noFill/>
            <a:miter lim="800000"/>
            <a:headEnd/>
            <a:tailEnd/>
          </a:ln>
        </p:spPr>
        <p:txBody>
          <a:bodyPr wrap="none" anchor="ctr"/>
          <a:lstStyle/>
          <a:p>
            <a:pPr algn="ctr"/>
            <a:r>
              <a:rPr lang="en-US">
                <a:solidFill>
                  <a:srgbClr val="000000"/>
                </a:solidFill>
              </a:rPr>
              <a:t>Meta-analyses</a:t>
            </a:r>
          </a:p>
        </p:txBody>
      </p:sp>
      <p:sp>
        <p:nvSpPr>
          <p:cNvPr id="61446" name="Oval 7"/>
          <p:cNvSpPr>
            <a:spLocks noChangeArrowheads="1"/>
          </p:cNvSpPr>
          <p:nvPr/>
        </p:nvSpPr>
        <p:spPr bwMode="auto">
          <a:xfrm>
            <a:off x="5715000" y="1600200"/>
            <a:ext cx="838200" cy="609600"/>
          </a:xfrm>
          <a:prstGeom prst="ellipse">
            <a:avLst/>
          </a:prstGeom>
          <a:solidFill>
            <a:schemeClr val="accent1"/>
          </a:solidFill>
          <a:ln w="9525">
            <a:solidFill>
              <a:schemeClr val="tx1"/>
            </a:solidFill>
            <a:round/>
            <a:headEnd/>
            <a:tailEnd/>
          </a:ln>
        </p:spPr>
        <p:txBody>
          <a:bodyPr wrap="none" anchor="ctr"/>
          <a:lstStyle/>
          <a:p>
            <a:pPr algn="ctr" eaLnBrk="0" hangingPunct="0"/>
            <a:r>
              <a:rPr lang="en-US">
                <a:latin typeface="Times New Roman" pitchFamily="18" charset="0"/>
              </a:rPr>
              <a:t>IPD*</a:t>
            </a:r>
          </a:p>
        </p:txBody>
      </p:sp>
      <p:sp>
        <p:nvSpPr>
          <p:cNvPr id="8" name="Slide Number Placeholder 7"/>
          <p:cNvSpPr>
            <a:spLocks noGrp="1"/>
          </p:cNvSpPr>
          <p:nvPr>
            <p:ph type="sldNum" sz="quarter" idx="12"/>
          </p:nvPr>
        </p:nvSpPr>
        <p:spPr/>
        <p:txBody>
          <a:bodyPr/>
          <a:lstStyle/>
          <a:p>
            <a:pPr>
              <a:defRPr/>
            </a:pPr>
            <a:fld id="{F8FAA6B1-4902-4983-92D3-958F43D7DE91}" type="slidenum">
              <a:rPr lang="en-US" smtClean="0"/>
              <a:pPr>
                <a:defRPr/>
              </a:pPr>
              <a:t>25</a:t>
            </a:fld>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4C7D2-3F8F-47B9-A56D-16704AD3B90E}"/>
              </a:ext>
            </a:extLst>
          </p:cNvPr>
          <p:cNvSpPr>
            <a:spLocks noGrp="1"/>
          </p:cNvSpPr>
          <p:nvPr>
            <p:ph type="title"/>
          </p:nvPr>
        </p:nvSpPr>
        <p:spPr/>
        <p:txBody>
          <a:bodyPr>
            <a:normAutofit fontScale="90000"/>
          </a:bodyPr>
          <a:lstStyle/>
          <a:p>
            <a:r>
              <a:rPr lang="en-US" dirty="0"/>
              <a:t>Example of an Individual Patient Level Data Study</a:t>
            </a:r>
          </a:p>
        </p:txBody>
      </p:sp>
      <p:sp>
        <p:nvSpPr>
          <p:cNvPr id="8" name="Content Placeholder 7">
            <a:extLst>
              <a:ext uri="{FF2B5EF4-FFF2-40B4-BE49-F238E27FC236}">
                <a16:creationId xmlns:a16="http://schemas.microsoft.com/office/drawing/2014/main" id="{664FD28E-C997-44B1-AD6C-F5DC541814A4}"/>
              </a:ext>
            </a:extLst>
          </p:cNvPr>
          <p:cNvSpPr>
            <a:spLocks noGrp="1"/>
          </p:cNvSpPr>
          <p:nvPr>
            <p:ph idx="1"/>
          </p:nvPr>
        </p:nvSpPr>
        <p:spPr>
          <a:xfrm>
            <a:off x="435746" y="1851025"/>
            <a:ext cx="8251054" cy="4625975"/>
          </a:xfrm>
        </p:spPr>
        <p:txBody>
          <a:bodyPr/>
          <a:lstStyle/>
          <a:p>
            <a:r>
              <a:rPr lang="en-US" b="1" dirty="0"/>
              <a:t>Outcomes of Coronary Artery Bypass Graft Surgery Versus Drug-Eluting Stents in Older Adults</a:t>
            </a:r>
          </a:p>
          <a:p>
            <a:pPr marL="119062" indent="0">
              <a:buNone/>
            </a:pPr>
            <a:endParaRPr lang="en-US" b="1" dirty="0"/>
          </a:p>
          <a:p>
            <a:r>
              <a:rPr lang="en-US" dirty="0"/>
              <a:t>http://www.acc.org/latest-in-cardiology/articles/2017/08/17/15/27/outcomes-of-cabg-surgery-versus-drug-eluting-stents-in-older-adults</a:t>
            </a:r>
          </a:p>
        </p:txBody>
      </p:sp>
      <p:sp>
        <p:nvSpPr>
          <p:cNvPr id="2" name="Slide Number Placeholder 1">
            <a:extLst>
              <a:ext uri="{FF2B5EF4-FFF2-40B4-BE49-F238E27FC236}">
                <a16:creationId xmlns:a16="http://schemas.microsoft.com/office/drawing/2014/main" id="{A76592A9-456A-4351-B5E9-56A58F323BAC}"/>
              </a:ext>
            </a:extLst>
          </p:cNvPr>
          <p:cNvSpPr>
            <a:spLocks noGrp="1"/>
          </p:cNvSpPr>
          <p:nvPr>
            <p:ph type="sldNum" sz="quarter" idx="12"/>
          </p:nvPr>
        </p:nvSpPr>
        <p:spPr/>
        <p:txBody>
          <a:bodyPr/>
          <a:lstStyle/>
          <a:p>
            <a:pPr>
              <a:defRPr/>
            </a:pPr>
            <a:fld id="{3883003C-1CB1-4E85-A366-969A01EA4F4E}" type="slidenum">
              <a:rPr lang="en-US" smtClean="0"/>
              <a:pPr>
                <a:defRPr/>
              </a:pPr>
              <a:t>26</a:t>
            </a:fld>
            <a:endParaRPr lang="en-US"/>
          </a:p>
        </p:txBody>
      </p:sp>
    </p:spTree>
    <p:extLst>
      <p:ext uri="{BB962C8B-B14F-4D97-AF65-F5344CB8AC3E}">
        <p14:creationId xmlns:p14="http://schemas.microsoft.com/office/powerpoint/2010/main" val="3687468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EA2A595-ADF7-4559-987F-B1EAA8A93874}"/>
              </a:ext>
            </a:extLst>
          </p:cNvPr>
          <p:cNvSpPr>
            <a:spLocks noGrp="1" noChangeArrowheads="1"/>
          </p:cNvSpPr>
          <p:nvPr>
            <p:ph type="title"/>
          </p:nvPr>
        </p:nvSpPr>
        <p:spPr/>
        <p:txBody>
          <a:bodyPr/>
          <a:lstStyle/>
          <a:p>
            <a:r>
              <a:rPr lang="en-US" altLang="en-US"/>
              <a:t>So….</a:t>
            </a:r>
          </a:p>
        </p:txBody>
      </p:sp>
      <p:sp>
        <p:nvSpPr>
          <p:cNvPr id="3" name="Content Placeholder 2">
            <a:extLst>
              <a:ext uri="{FF2B5EF4-FFF2-40B4-BE49-F238E27FC236}">
                <a16:creationId xmlns:a16="http://schemas.microsoft.com/office/drawing/2014/main" id="{59729076-01F1-44D4-B46D-D132B73AE3B1}"/>
              </a:ext>
            </a:extLst>
          </p:cNvPr>
          <p:cNvSpPr>
            <a:spLocks noGrp="1"/>
          </p:cNvSpPr>
          <p:nvPr>
            <p:ph idx="1"/>
          </p:nvPr>
        </p:nvSpPr>
        <p:spPr>
          <a:xfrm>
            <a:off x="685800" y="2133600"/>
            <a:ext cx="7772400" cy="4114800"/>
          </a:xfrm>
        </p:spPr>
        <p:txBody>
          <a:bodyPr/>
          <a:lstStyle/>
          <a:p>
            <a:pPr>
              <a:defRPr/>
            </a:pPr>
            <a:r>
              <a:rPr lang="en-US" dirty="0"/>
              <a:t>Simple or complex…</a:t>
            </a:r>
          </a:p>
          <a:p>
            <a:pPr marL="0" indent="0">
              <a:buFontTx/>
              <a:buNone/>
              <a:defRPr/>
            </a:pPr>
            <a:endParaRPr lang="en-US" dirty="0"/>
          </a:p>
          <a:p>
            <a:pPr>
              <a:defRPr/>
            </a:pPr>
            <a:r>
              <a:rPr lang="en-US" dirty="0"/>
              <a:t>You can do a systematic review on just about any topic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949A-36EB-4AFC-AC4C-388B60E3FF86}"/>
              </a:ext>
            </a:extLst>
          </p:cNvPr>
          <p:cNvSpPr>
            <a:spLocks noGrp="1"/>
          </p:cNvSpPr>
          <p:nvPr>
            <p:ph type="title"/>
          </p:nvPr>
        </p:nvSpPr>
        <p:spPr/>
        <p:txBody>
          <a:bodyPr/>
          <a:lstStyle/>
          <a:p>
            <a:pPr>
              <a:defRPr/>
            </a:pPr>
            <a:r>
              <a:rPr lang="en-US" sz="3600" dirty="0">
                <a:solidFill>
                  <a:schemeClr val="accent2">
                    <a:lumMod val="60000"/>
                    <a:lumOff val="40000"/>
                  </a:schemeClr>
                </a:solidFill>
              </a:rPr>
              <a:t>Systematic Reviews that never make it….why do some fail?</a:t>
            </a:r>
          </a:p>
        </p:txBody>
      </p:sp>
      <p:sp>
        <p:nvSpPr>
          <p:cNvPr id="3" name="Content Placeholder 2">
            <a:extLst>
              <a:ext uri="{FF2B5EF4-FFF2-40B4-BE49-F238E27FC236}">
                <a16:creationId xmlns:a16="http://schemas.microsoft.com/office/drawing/2014/main" id="{9526F9CC-D87F-40B8-A472-C9DC398FBD2E}"/>
              </a:ext>
            </a:extLst>
          </p:cNvPr>
          <p:cNvSpPr>
            <a:spLocks noGrp="1"/>
          </p:cNvSpPr>
          <p:nvPr>
            <p:ph idx="1"/>
          </p:nvPr>
        </p:nvSpPr>
        <p:spPr/>
        <p:txBody>
          <a:bodyPr/>
          <a:lstStyle/>
          <a:p>
            <a:pPr>
              <a:defRPr/>
            </a:pPr>
            <a:r>
              <a:rPr lang="en-US" dirty="0"/>
              <a:t>Too large a search (&gt; 1000 references)</a:t>
            </a:r>
          </a:p>
          <a:p>
            <a:pPr marL="0" indent="0">
              <a:buFontTx/>
              <a:buNone/>
              <a:defRPr/>
            </a:pPr>
            <a:endParaRPr lang="en-US" sz="1200" dirty="0"/>
          </a:p>
          <a:p>
            <a:pPr>
              <a:defRPr/>
            </a:pPr>
            <a:r>
              <a:rPr lang="en-US" dirty="0"/>
              <a:t>Too many studies</a:t>
            </a:r>
          </a:p>
          <a:p>
            <a:pPr lvl="1">
              <a:defRPr/>
            </a:pPr>
            <a:r>
              <a:rPr lang="en-US" dirty="0"/>
              <a:t>e.g., Beta-blockers for hypertension</a:t>
            </a:r>
          </a:p>
          <a:p>
            <a:pPr lvl="1">
              <a:defRPr/>
            </a:pPr>
            <a:r>
              <a:rPr lang="en-US" dirty="0"/>
              <a:t>“sweet spot” for residents/fellows is 5-15</a:t>
            </a:r>
          </a:p>
          <a:p>
            <a:pPr marL="457200" lvl="1" indent="0">
              <a:buFontTx/>
              <a:buNone/>
              <a:defRPr/>
            </a:pPr>
            <a:endParaRPr lang="en-US" sz="1200" dirty="0"/>
          </a:p>
          <a:p>
            <a:pPr>
              <a:defRPr/>
            </a:pPr>
            <a:r>
              <a:rPr lang="en-US" dirty="0"/>
              <a:t>Pauses - get all the way up to analysis!</a:t>
            </a:r>
          </a:p>
          <a:p>
            <a:pPr marL="0" indent="0">
              <a:buFontTx/>
              <a:buNone/>
              <a:defRPr/>
            </a:pPr>
            <a:endParaRPr lang="en-US" sz="1200" dirty="0"/>
          </a:p>
          <a:p>
            <a:pPr>
              <a:defRPr/>
            </a:pPr>
            <a:r>
              <a:rPr lang="en-US" dirty="0"/>
              <a:t>Concern that findings are not novel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0624"/>
            <a:ext cx="8013192" cy="1636776"/>
          </a:xfrm>
        </p:spPr>
        <p:txBody>
          <a:bodyPr/>
          <a:lstStyle/>
          <a:p>
            <a:pPr eaLnBrk="1" fontAlgn="auto" hangingPunct="1">
              <a:spcAft>
                <a:spcPts val="0"/>
              </a:spcAft>
              <a:defRPr/>
            </a:pPr>
            <a:r>
              <a:rPr lang="en-US" dirty="0">
                <a:solidFill>
                  <a:schemeClr val="accent1">
                    <a:satMod val="150000"/>
                  </a:schemeClr>
                </a:solidFill>
              </a:rPr>
              <a:t>Think of it as THREE PARTS</a:t>
            </a:r>
          </a:p>
        </p:txBody>
      </p:sp>
      <p:sp>
        <p:nvSpPr>
          <p:cNvPr id="63490" name="Text Placeholder 2"/>
          <p:cNvSpPr>
            <a:spLocks noGrp="1"/>
          </p:cNvSpPr>
          <p:nvPr>
            <p:ph type="body" idx="1"/>
          </p:nvPr>
        </p:nvSpPr>
        <p:spPr>
          <a:xfrm>
            <a:off x="749808" y="3276600"/>
            <a:ext cx="8021638" cy="1981200"/>
          </a:xfrm>
          <a:ln>
            <a:solidFill>
              <a:schemeClr val="tx1"/>
            </a:solidFill>
          </a:ln>
        </p:spPr>
        <p:txBody>
          <a:bodyPr/>
          <a:lstStyle/>
          <a:p>
            <a:pPr marL="457200" indent="-457200" eaLnBrk="1" hangingPunct="1">
              <a:buFont typeface="Wingdings 2" pitchFamily="18" charset="2"/>
              <a:buAutoNum type="arabicPeriod"/>
            </a:pPr>
            <a:r>
              <a:rPr lang="en-US" sz="2800">
                <a:solidFill>
                  <a:schemeClr val="tx1"/>
                </a:solidFill>
              </a:rPr>
              <a:t>APPROPRIATE GATHERING !</a:t>
            </a:r>
          </a:p>
          <a:p>
            <a:pPr marL="457200" indent="-457200" eaLnBrk="1" hangingPunct="1">
              <a:buFont typeface="Wingdings 2" pitchFamily="18" charset="2"/>
              <a:buAutoNum type="arabicPeriod"/>
            </a:pPr>
            <a:r>
              <a:rPr lang="en-US" sz="2800">
                <a:solidFill>
                  <a:schemeClr val="tx1"/>
                </a:solidFill>
              </a:rPr>
              <a:t>STATISTICAL ANALYSIS</a:t>
            </a:r>
          </a:p>
          <a:p>
            <a:pPr marL="457200" indent="-457200" eaLnBrk="1" hangingPunct="1">
              <a:buFont typeface="Wingdings 2" pitchFamily="18" charset="2"/>
              <a:buAutoNum type="arabicPeriod"/>
            </a:pPr>
            <a:r>
              <a:rPr lang="en-US" sz="2800">
                <a:solidFill>
                  <a:schemeClr val="tx1"/>
                </a:solidFill>
              </a:rPr>
              <a:t>INTERPRETATION</a:t>
            </a:r>
          </a:p>
        </p:txBody>
      </p:sp>
      <p:sp>
        <p:nvSpPr>
          <p:cNvPr id="4" name="Slide Number Placeholder 3"/>
          <p:cNvSpPr>
            <a:spLocks noGrp="1"/>
          </p:cNvSpPr>
          <p:nvPr>
            <p:ph type="sldNum" sz="quarter" idx="12"/>
          </p:nvPr>
        </p:nvSpPr>
        <p:spPr/>
        <p:txBody>
          <a:bodyPr/>
          <a:lstStyle/>
          <a:p>
            <a:pPr>
              <a:defRPr/>
            </a:pPr>
            <a:fld id="{12AA2EA3-40A7-4E2A-87A3-B1244206DDE6}"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38C1CA5-7CEF-4DD9-9741-BD8990DA2F03}"/>
              </a:ext>
            </a:extLst>
          </p:cNvPr>
          <p:cNvSpPr>
            <a:spLocks noGrp="1"/>
          </p:cNvSpPr>
          <p:nvPr>
            <p:ph type="title"/>
          </p:nvPr>
        </p:nvSpPr>
        <p:spPr/>
        <p:txBody>
          <a:bodyPr/>
          <a:lstStyle/>
          <a:p>
            <a:pPr eaLnBrk="1" hangingPunct="1"/>
            <a:r>
              <a:rPr lang="en-US" altLang="en-US"/>
              <a:t>Course Overview</a:t>
            </a:r>
          </a:p>
        </p:txBody>
      </p:sp>
      <p:graphicFrame>
        <p:nvGraphicFramePr>
          <p:cNvPr id="7214" name="Group 46">
            <a:extLst>
              <a:ext uri="{FF2B5EF4-FFF2-40B4-BE49-F238E27FC236}">
                <a16:creationId xmlns:a16="http://schemas.microsoft.com/office/drawing/2014/main" id="{0378D46D-EFBC-4C54-9960-4EF472D6D7B5}"/>
              </a:ext>
            </a:extLst>
          </p:cNvPr>
          <p:cNvGraphicFramePr>
            <a:graphicFrameLocks noGrp="1"/>
          </p:cNvGraphicFramePr>
          <p:nvPr>
            <p:ph type="tbl" idx="1"/>
          </p:nvPr>
        </p:nvGraphicFramePr>
        <p:xfrm>
          <a:off x="457200" y="1582738"/>
          <a:ext cx="8258175" cy="5018087"/>
        </p:xfrm>
        <a:graphic>
          <a:graphicData uri="http://schemas.openxmlformats.org/drawingml/2006/table">
            <a:tbl>
              <a:tblPr/>
              <a:tblGrid>
                <a:gridCol w="2947182">
                  <a:extLst>
                    <a:ext uri="{9D8B030D-6E8A-4147-A177-3AD203B41FA5}">
                      <a16:colId xmlns:a16="http://schemas.microsoft.com/office/drawing/2014/main" val="20000"/>
                    </a:ext>
                  </a:extLst>
                </a:gridCol>
                <a:gridCol w="5310993">
                  <a:extLst>
                    <a:ext uri="{9D8B030D-6E8A-4147-A177-3AD203B41FA5}">
                      <a16:colId xmlns:a16="http://schemas.microsoft.com/office/drawing/2014/main" val="20001"/>
                    </a:ext>
                  </a:extLst>
                </a:gridCol>
              </a:tblGrid>
              <a:tr h="663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Class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Goal</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5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Lecture 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Designing a systematic review</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822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Lecture 2</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Protocol Development / Literature searching</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6459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Lecture 3</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Analytical methods</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9448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Lecture 4</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Performing a meta-analysis with STATA</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6475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Lecture 5</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Advanced Topics</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5"/>
                  </a:ext>
                </a:extLst>
              </a:tr>
              <a:tr h="6459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Lecture 6</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Critiquing a systematic review</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2"/>
          <p:cNvSpPr txBox="1">
            <a:spLocks noChangeArrowheads="1"/>
          </p:cNvSpPr>
          <p:nvPr/>
        </p:nvSpPr>
        <p:spPr bwMode="auto">
          <a:xfrm>
            <a:off x="990600" y="1676400"/>
            <a:ext cx="3886200" cy="457200"/>
          </a:xfrm>
          <a:prstGeom prst="rect">
            <a:avLst/>
          </a:prstGeom>
          <a:noFill/>
          <a:ln w="9525">
            <a:noFill/>
            <a:miter lim="800000"/>
            <a:headEnd/>
            <a:tailEnd/>
          </a:ln>
        </p:spPr>
        <p:txBody>
          <a:bodyPr>
            <a:spAutoFit/>
          </a:bodyPr>
          <a:lstStyle/>
          <a:p>
            <a:pPr eaLnBrk="0" hangingPunct="0">
              <a:spcBef>
                <a:spcPct val="50000"/>
              </a:spcBef>
            </a:pPr>
            <a:r>
              <a:rPr lang="en-US"/>
              <a:t>2 Develop review protocol</a:t>
            </a:r>
          </a:p>
        </p:txBody>
      </p:sp>
      <p:sp>
        <p:nvSpPr>
          <p:cNvPr id="64514" name="Text Box 3"/>
          <p:cNvSpPr txBox="1">
            <a:spLocks noChangeArrowheads="1"/>
          </p:cNvSpPr>
          <p:nvPr/>
        </p:nvSpPr>
        <p:spPr bwMode="auto">
          <a:xfrm>
            <a:off x="1371600" y="2438400"/>
            <a:ext cx="3581400" cy="457200"/>
          </a:xfrm>
          <a:prstGeom prst="rect">
            <a:avLst/>
          </a:prstGeom>
          <a:noFill/>
          <a:ln w="9525">
            <a:noFill/>
            <a:miter lim="800000"/>
            <a:headEnd/>
            <a:tailEnd/>
          </a:ln>
        </p:spPr>
        <p:txBody>
          <a:bodyPr>
            <a:spAutoFit/>
          </a:bodyPr>
          <a:lstStyle/>
          <a:p>
            <a:pPr eaLnBrk="0" hangingPunct="0">
              <a:spcBef>
                <a:spcPct val="50000"/>
              </a:spcBef>
            </a:pPr>
            <a:r>
              <a:rPr lang="en-US"/>
              <a:t>3 Initiate search strategy</a:t>
            </a:r>
          </a:p>
        </p:txBody>
      </p:sp>
      <p:sp>
        <p:nvSpPr>
          <p:cNvPr id="64515" name="Text Box 4"/>
          <p:cNvSpPr txBox="1">
            <a:spLocks noChangeArrowheads="1"/>
          </p:cNvSpPr>
          <p:nvPr/>
        </p:nvSpPr>
        <p:spPr bwMode="auto">
          <a:xfrm>
            <a:off x="1828800" y="3200400"/>
            <a:ext cx="49530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4 Apply inclusion /exclusion criteria</a:t>
            </a:r>
          </a:p>
        </p:txBody>
      </p:sp>
      <p:sp>
        <p:nvSpPr>
          <p:cNvPr id="64516" name="Text Box 5"/>
          <p:cNvSpPr txBox="1">
            <a:spLocks noChangeArrowheads="1"/>
          </p:cNvSpPr>
          <p:nvPr/>
        </p:nvSpPr>
        <p:spPr bwMode="auto">
          <a:xfrm>
            <a:off x="4114800" y="5867400"/>
            <a:ext cx="16002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7 Analysis</a:t>
            </a:r>
          </a:p>
        </p:txBody>
      </p:sp>
      <p:sp>
        <p:nvSpPr>
          <p:cNvPr id="64517" name="Text Box 6"/>
          <p:cNvSpPr txBox="1">
            <a:spLocks noChangeArrowheads="1"/>
          </p:cNvSpPr>
          <p:nvPr/>
        </p:nvSpPr>
        <p:spPr bwMode="auto">
          <a:xfrm>
            <a:off x="4724400" y="6248400"/>
            <a:ext cx="31242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8 Interpret findings</a:t>
            </a:r>
          </a:p>
        </p:txBody>
      </p:sp>
      <p:sp>
        <p:nvSpPr>
          <p:cNvPr id="64518" name="Text Box 7"/>
          <p:cNvSpPr txBox="1">
            <a:spLocks noChangeArrowheads="1"/>
          </p:cNvSpPr>
          <p:nvPr/>
        </p:nvSpPr>
        <p:spPr bwMode="auto">
          <a:xfrm>
            <a:off x="2133600" y="3886200"/>
            <a:ext cx="28956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5 Quality appraisal</a:t>
            </a:r>
          </a:p>
        </p:txBody>
      </p:sp>
      <p:sp>
        <p:nvSpPr>
          <p:cNvPr id="64519" name="Text Box 8"/>
          <p:cNvSpPr txBox="1">
            <a:spLocks noChangeArrowheads="1"/>
          </p:cNvSpPr>
          <p:nvPr/>
        </p:nvSpPr>
        <p:spPr bwMode="auto">
          <a:xfrm>
            <a:off x="2819400" y="4572000"/>
            <a:ext cx="30480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6 Data abstraction</a:t>
            </a:r>
          </a:p>
        </p:txBody>
      </p:sp>
      <p:sp>
        <p:nvSpPr>
          <p:cNvPr id="64520" name="Text Box 9"/>
          <p:cNvSpPr txBox="1">
            <a:spLocks noChangeArrowheads="1"/>
          </p:cNvSpPr>
          <p:nvPr/>
        </p:nvSpPr>
        <p:spPr bwMode="auto">
          <a:xfrm>
            <a:off x="0" y="914400"/>
            <a:ext cx="4495800" cy="457200"/>
          </a:xfrm>
          <a:prstGeom prst="rect">
            <a:avLst/>
          </a:prstGeom>
          <a:solidFill>
            <a:schemeClr val="bg1"/>
          </a:solidFill>
          <a:ln w="9525">
            <a:noFill/>
            <a:miter lim="800000"/>
            <a:headEnd/>
            <a:tailEnd/>
          </a:ln>
        </p:spPr>
        <p:txBody>
          <a:bodyPr>
            <a:spAutoFit/>
          </a:bodyPr>
          <a:lstStyle/>
          <a:p>
            <a:pPr eaLnBrk="0" hangingPunct="0">
              <a:spcBef>
                <a:spcPct val="50000"/>
              </a:spcBef>
            </a:pPr>
            <a:r>
              <a:rPr lang="en-US"/>
              <a:t>1 Formulate research question</a:t>
            </a:r>
            <a:endParaRPr lang="en-US" sz="3600" b="1">
              <a:solidFill>
                <a:schemeClr val="accent2"/>
              </a:solidFill>
            </a:endParaRPr>
          </a:p>
        </p:txBody>
      </p:sp>
      <p:sp>
        <p:nvSpPr>
          <p:cNvPr id="64521" name="Line 10"/>
          <p:cNvSpPr>
            <a:spLocks noChangeShapeType="1"/>
          </p:cNvSpPr>
          <p:nvPr/>
        </p:nvSpPr>
        <p:spPr bwMode="auto">
          <a:xfrm>
            <a:off x="1752600" y="13716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2" name="Line 11"/>
          <p:cNvSpPr>
            <a:spLocks noChangeShapeType="1"/>
          </p:cNvSpPr>
          <p:nvPr/>
        </p:nvSpPr>
        <p:spPr bwMode="auto">
          <a:xfrm>
            <a:off x="2286000" y="2133600"/>
            <a:ext cx="304800" cy="381000"/>
          </a:xfrm>
          <a:prstGeom prst="line">
            <a:avLst/>
          </a:prstGeom>
          <a:noFill/>
          <a:ln w="9525">
            <a:solidFill>
              <a:schemeClr val="tx1"/>
            </a:solidFill>
            <a:round/>
            <a:headEnd/>
            <a:tailEnd type="triangle" w="med" len="med"/>
          </a:ln>
        </p:spPr>
        <p:txBody>
          <a:bodyPr wrap="none" anchor="ctr"/>
          <a:lstStyle/>
          <a:p>
            <a:endParaRPr lang="en-US"/>
          </a:p>
        </p:txBody>
      </p:sp>
      <p:sp>
        <p:nvSpPr>
          <p:cNvPr id="64523" name="Line 12"/>
          <p:cNvSpPr>
            <a:spLocks noChangeShapeType="1"/>
          </p:cNvSpPr>
          <p:nvPr/>
        </p:nvSpPr>
        <p:spPr bwMode="auto">
          <a:xfrm>
            <a:off x="2743200" y="28194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4" name="Line 13"/>
          <p:cNvSpPr>
            <a:spLocks noChangeShapeType="1"/>
          </p:cNvSpPr>
          <p:nvPr/>
        </p:nvSpPr>
        <p:spPr bwMode="auto">
          <a:xfrm>
            <a:off x="3200400" y="35814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5" name="Line 14"/>
          <p:cNvSpPr>
            <a:spLocks noChangeShapeType="1"/>
          </p:cNvSpPr>
          <p:nvPr/>
        </p:nvSpPr>
        <p:spPr bwMode="auto">
          <a:xfrm>
            <a:off x="3733800" y="4267200"/>
            <a:ext cx="3810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6" name="Line 15"/>
          <p:cNvSpPr>
            <a:spLocks noChangeShapeType="1"/>
          </p:cNvSpPr>
          <p:nvPr/>
        </p:nvSpPr>
        <p:spPr bwMode="auto">
          <a:xfrm>
            <a:off x="4724400" y="5410200"/>
            <a:ext cx="228600" cy="381000"/>
          </a:xfrm>
          <a:prstGeom prst="line">
            <a:avLst/>
          </a:prstGeom>
          <a:noFill/>
          <a:ln w="9525">
            <a:solidFill>
              <a:schemeClr val="tx1"/>
            </a:solidFill>
            <a:round/>
            <a:headEnd/>
            <a:tailEnd type="triangle" w="med" len="med"/>
          </a:ln>
        </p:spPr>
        <p:txBody>
          <a:bodyPr wrap="none" anchor="ctr"/>
          <a:lstStyle/>
          <a:p>
            <a:endParaRPr lang="en-US"/>
          </a:p>
        </p:txBody>
      </p:sp>
      <p:sp>
        <p:nvSpPr>
          <p:cNvPr id="64527" name="Line 16"/>
          <p:cNvSpPr>
            <a:spLocks noChangeShapeType="1"/>
          </p:cNvSpPr>
          <p:nvPr/>
        </p:nvSpPr>
        <p:spPr bwMode="auto">
          <a:xfrm>
            <a:off x="4267200" y="4953000"/>
            <a:ext cx="304800" cy="228600"/>
          </a:xfrm>
          <a:prstGeom prst="line">
            <a:avLst/>
          </a:prstGeom>
          <a:noFill/>
          <a:ln w="9525">
            <a:solidFill>
              <a:schemeClr val="tx1"/>
            </a:solidFill>
            <a:round/>
            <a:headEnd/>
            <a:tailEnd type="triangle" w="med" len="med"/>
          </a:ln>
        </p:spPr>
        <p:txBody>
          <a:bodyPr wrap="none" anchor="ctr"/>
          <a:lstStyle/>
          <a:p>
            <a:endParaRPr lang="en-US"/>
          </a:p>
        </p:txBody>
      </p:sp>
      <p:sp>
        <p:nvSpPr>
          <p:cNvPr id="64528" name="Line 17"/>
          <p:cNvSpPr>
            <a:spLocks noChangeShapeType="1"/>
          </p:cNvSpPr>
          <p:nvPr/>
        </p:nvSpPr>
        <p:spPr bwMode="auto">
          <a:xfrm flipV="1">
            <a:off x="0" y="4114800"/>
            <a:ext cx="9144000" cy="2438400"/>
          </a:xfrm>
          <a:prstGeom prst="line">
            <a:avLst/>
          </a:prstGeom>
          <a:noFill/>
          <a:ln w="76200">
            <a:solidFill>
              <a:srgbClr val="9C0E05"/>
            </a:solidFill>
            <a:round/>
            <a:headEnd/>
            <a:tailEnd/>
          </a:ln>
        </p:spPr>
        <p:txBody>
          <a:bodyPr wrap="none" anchor="ctr"/>
          <a:lstStyle/>
          <a:p>
            <a:endParaRPr lang="en-US"/>
          </a:p>
        </p:txBody>
      </p:sp>
      <p:sp>
        <p:nvSpPr>
          <p:cNvPr id="64529" name="Text Box 20"/>
          <p:cNvSpPr txBox="1">
            <a:spLocks noChangeArrowheads="1"/>
          </p:cNvSpPr>
          <p:nvPr/>
        </p:nvSpPr>
        <p:spPr bwMode="auto">
          <a:xfrm>
            <a:off x="381000" y="152400"/>
            <a:ext cx="8382000" cy="519113"/>
          </a:xfrm>
          <a:prstGeom prst="rect">
            <a:avLst/>
          </a:prstGeom>
          <a:noFill/>
          <a:ln w="9525">
            <a:noFill/>
            <a:miter lim="800000"/>
            <a:headEnd/>
            <a:tailEnd/>
          </a:ln>
        </p:spPr>
        <p:txBody>
          <a:bodyPr>
            <a:spAutoFit/>
          </a:bodyPr>
          <a:lstStyle/>
          <a:p>
            <a:pPr eaLnBrk="0" hangingPunct="0">
              <a:spcBef>
                <a:spcPct val="50000"/>
              </a:spcBef>
            </a:pPr>
            <a:r>
              <a:rPr lang="en-US" sz="2800" b="1">
                <a:solidFill>
                  <a:schemeClr val="accent2"/>
                </a:solidFill>
              </a:rPr>
              <a:t>8 steps of a systematic review   </a:t>
            </a:r>
            <a:r>
              <a:rPr lang="en-US" sz="2800" b="1" i="1">
                <a:solidFill>
                  <a:schemeClr val="accent2"/>
                </a:solidFill>
              </a:rPr>
              <a:t>Bent et al. 2004</a:t>
            </a:r>
            <a:endParaRPr lang="en-US" i="1">
              <a:solidFill>
                <a:schemeClr val="accent2"/>
              </a:solidFill>
            </a:endParaRPr>
          </a:p>
        </p:txBody>
      </p:sp>
      <p:sp>
        <p:nvSpPr>
          <p:cNvPr id="64530" name="Line 15"/>
          <p:cNvSpPr>
            <a:spLocks noChangeShapeType="1"/>
          </p:cNvSpPr>
          <p:nvPr/>
        </p:nvSpPr>
        <p:spPr bwMode="auto">
          <a:xfrm>
            <a:off x="5715000" y="6096000"/>
            <a:ext cx="228600" cy="152400"/>
          </a:xfrm>
          <a:prstGeom prst="line">
            <a:avLst/>
          </a:prstGeom>
          <a:noFill/>
          <a:ln w="9525">
            <a:solidFill>
              <a:schemeClr val="tx1"/>
            </a:solidFill>
            <a:round/>
            <a:headEnd/>
            <a:tailEnd type="triangle" w="med" len="med"/>
          </a:ln>
        </p:spPr>
        <p:txBody>
          <a:bodyPr wrap="none" anchor="ctr"/>
          <a:lstStyle/>
          <a:p>
            <a:endParaRPr lang="en-US"/>
          </a:p>
        </p:txBody>
      </p:sp>
      <p:sp>
        <p:nvSpPr>
          <p:cNvPr id="20" name="Slide Number Placeholder 19"/>
          <p:cNvSpPr>
            <a:spLocks noGrp="1"/>
          </p:cNvSpPr>
          <p:nvPr>
            <p:ph type="sldNum" sz="quarter" idx="12"/>
          </p:nvPr>
        </p:nvSpPr>
        <p:spPr/>
        <p:txBody>
          <a:bodyPr/>
          <a:lstStyle/>
          <a:p>
            <a:pPr>
              <a:defRPr/>
            </a:pPr>
            <a:fld id="{0FFA9757-493B-4DF8-8411-146F8028FA60}" type="slidenum">
              <a:rPr lang="en-US" smtClean="0"/>
              <a:pPr>
                <a:defRPr/>
              </a:pPr>
              <a:t>30</a:t>
            </a:fld>
            <a:endParaRPr lang="en-US"/>
          </a:p>
        </p:txBody>
      </p:sp>
    </p:spTree>
    <p:extLst>
      <p:ext uri="{BB962C8B-B14F-4D97-AF65-F5344CB8AC3E}">
        <p14:creationId xmlns:p14="http://schemas.microsoft.com/office/powerpoint/2010/main" val="943735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9"/>
          <p:cNvSpPr txBox="1">
            <a:spLocks noChangeArrowheads="1"/>
          </p:cNvSpPr>
          <p:nvPr/>
        </p:nvSpPr>
        <p:spPr bwMode="auto">
          <a:xfrm>
            <a:off x="990600" y="457200"/>
            <a:ext cx="7086600" cy="646113"/>
          </a:xfrm>
          <a:prstGeom prst="rect">
            <a:avLst/>
          </a:prstGeom>
          <a:noFill/>
          <a:ln w="9525">
            <a:noFill/>
            <a:miter lim="800000"/>
            <a:headEnd/>
            <a:tailEnd/>
          </a:ln>
        </p:spPr>
        <p:txBody>
          <a:bodyPr>
            <a:spAutoFit/>
          </a:bodyPr>
          <a:lstStyle/>
          <a:p>
            <a:pPr algn="ctr" eaLnBrk="0" hangingPunct="0">
              <a:spcBef>
                <a:spcPct val="50000"/>
              </a:spcBef>
            </a:pPr>
            <a:r>
              <a:rPr lang="en-US" sz="3600" b="1">
                <a:solidFill>
                  <a:schemeClr val="accent2"/>
                </a:solidFill>
              </a:rPr>
              <a:t>Step 1 </a:t>
            </a:r>
          </a:p>
        </p:txBody>
      </p:sp>
      <p:sp>
        <p:nvSpPr>
          <p:cNvPr id="66562" name="TextBox 2"/>
          <p:cNvSpPr txBox="1">
            <a:spLocks noChangeArrowheads="1"/>
          </p:cNvSpPr>
          <p:nvPr/>
        </p:nvSpPr>
        <p:spPr bwMode="auto">
          <a:xfrm>
            <a:off x="1393825" y="1981200"/>
            <a:ext cx="6759575" cy="646113"/>
          </a:xfrm>
          <a:prstGeom prst="rect">
            <a:avLst/>
          </a:prstGeom>
          <a:noFill/>
          <a:ln w="9525">
            <a:noFill/>
            <a:miter lim="800000"/>
            <a:headEnd/>
            <a:tailEnd/>
          </a:ln>
        </p:spPr>
        <p:txBody>
          <a:bodyPr>
            <a:spAutoFit/>
          </a:bodyPr>
          <a:lstStyle/>
          <a:p>
            <a:pPr algn="ctr" eaLnBrk="0" hangingPunct="0">
              <a:spcBef>
                <a:spcPct val="50000"/>
              </a:spcBef>
            </a:pPr>
            <a:r>
              <a:rPr lang="en-US" sz="3600" b="1"/>
              <a:t>Formulate research question</a:t>
            </a:r>
          </a:p>
        </p:txBody>
      </p:sp>
      <p:sp>
        <p:nvSpPr>
          <p:cNvPr id="4" name="Slide Number Placeholder 3"/>
          <p:cNvSpPr>
            <a:spLocks noGrp="1"/>
          </p:cNvSpPr>
          <p:nvPr>
            <p:ph type="sldNum" sz="quarter" idx="12"/>
          </p:nvPr>
        </p:nvSpPr>
        <p:spPr/>
        <p:txBody>
          <a:bodyPr/>
          <a:lstStyle/>
          <a:p>
            <a:pPr>
              <a:defRPr/>
            </a:pPr>
            <a:fld id="{1EE04208-C25A-4725-A290-79B60F511108}"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838200"/>
            <a:ext cx="8610600" cy="1143000"/>
          </a:xfrm>
        </p:spPr>
        <p:txBody>
          <a:bodyPr>
            <a:normAutofit fontScale="90000"/>
          </a:bodyPr>
          <a:lstStyle/>
          <a:p>
            <a:pPr eaLnBrk="1" fontAlgn="auto" hangingPunct="1">
              <a:spcAft>
                <a:spcPts val="0"/>
              </a:spcAft>
              <a:defRPr/>
            </a:pPr>
            <a:br>
              <a:rPr lang="en-US" dirty="0">
                <a:solidFill>
                  <a:schemeClr val="accent2"/>
                </a:solidFill>
              </a:rPr>
            </a:br>
            <a:r>
              <a:rPr lang="en-US" dirty="0">
                <a:solidFill>
                  <a:schemeClr val="accent2"/>
                </a:solidFill>
              </a:rPr>
              <a:t>FINER criteria for research question</a:t>
            </a:r>
            <a:endParaRPr lang="en-US" dirty="0">
              <a:solidFill>
                <a:schemeClr val="accent1">
                  <a:satMod val="150000"/>
                </a:schemeClr>
              </a:solidFill>
            </a:endParaRPr>
          </a:p>
        </p:txBody>
      </p:sp>
      <p:sp>
        <p:nvSpPr>
          <p:cNvPr id="68610" name="Rectangle 4"/>
          <p:cNvSpPr>
            <a:spLocks noChangeArrowheads="1"/>
          </p:cNvSpPr>
          <p:nvPr/>
        </p:nvSpPr>
        <p:spPr bwMode="auto">
          <a:xfrm>
            <a:off x="1143000" y="2286000"/>
            <a:ext cx="5791200" cy="3902075"/>
          </a:xfrm>
          <a:prstGeom prst="rect">
            <a:avLst/>
          </a:prstGeom>
          <a:noFill/>
          <a:ln w="9525">
            <a:noFill/>
            <a:miter lim="800000"/>
            <a:headEnd/>
            <a:tailEnd/>
          </a:ln>
        </p:spPr>
        <p:txBody>
          <a:bodyPr>
            <a:spAutoFit/>
          </a:bodyPr>
          <a:lstStyle/>
          <a:p>
            <a:pPr eaLnBrk="0" hangingPunct="0"/>
            <a:r>
              <a:rPr lang="en-US" sz="4000">
                <a:solidFill>
                  <a:schemeClr val="accent2"/>
                </a:solidFill>
                <a:latin typeface="Times"/>
              </a:rPr>
              <a:t>F</a:t>
            </a:r>
            <a:r>
              <a:rPr lang="en-US" sz="4000">
                <a:latin typeface="Times"/>
              </a:rPr>
              <a:t>easible</a:t>
            </a:r>
            <a:endParaRPr lang="en-US" sz="4000">
              <a:solidFill>
                <a:srgbClr val="000000"/>
              </a:solidFill>
              <a:latin typeface="Times"/>
            </a:endParaRPr>
          </a:p>
          <a:p>
            <a:pPr eaLnBrk="0" hangingPunct="0"/>
            <a:r>
              <a:rPr lang="en-US" sz="4000">
                <a:solidFill>
                  <a:schemeClr val="accent2"/>
                </a:solidFill>
                <a:latin typeface="Times"/>
              </a:rPr>
              <a:t>I</a:t>
            </a:r>
            <a:r>
              <a:rPr lang="en-US" sz="4000">
                <a:latin typeface="Times"/>
              </a:rPr>
              <a:t>nteresting</a:t>
            </a:r>
            <a:endParaRPr lang="en-US" sz="4000">
              <a:solidFill>
                <a:srgbClr val="000000"/>
              </a:solidFill>
              <a:latin typeface="Times"/>
            </a:endParaRPr>
          </a:p>
          <a:p>
            <a:pPr eaLnBrk="0" hangingPunct="0"/>
            <a:r>
              <a:rPr lang="en-US" sz="4000">
                <a:solidFill>
                  <a:schemeClr val="accent2"/>
                </a:solidFill>
                <a:latin typeface="Times"/>
              </a:rPr>
              <a:t>N</a:t>
            </a:r>
            <a:r>
              <a:rPr lang="en-US" sz="4000">
                <a:latin typeface="Times"/>
              </a:rPr>
              <a:t>ovel</a:t>
            </a:r>
            <a:endParaRPr lang="en-US" sz="4000">
              <a:solidFill>
                <a:srgbClr val="000000"/>
              </a:solidFill>
              <a:latin typeface="Times"/>
            </a:endParaRPr>
          </a:p>
          <a:p>
            <a:pPr eaLnBrk="0" hangingPunct="0"/>
            <a:r>
              <a:rPr lang="en-US" sz="4000">
                <a:solidFill>
                  <a:schemeClr val="accent2"/>
                </a:solidFill>
                <a:latin typeface="Times"/>
              </a:rPr>
              <a:t>E</a:t>
            </a:r>
            <a:r>
              <a:rPr lang="en-US" sz="4000">
                <a:latin typeface="Times"/>
              </a:rPr>
              <a:t>thical</a:t>
            </a:r>
            <a:endParaRPr lang="en-US" sz="4000">
              <a:solidFill>
                <a:srgbClr val="000000"/>
              </a:solidFill>
              <a:latin typeface="Times"/>
            </a:endParaRPr>
          </a:p>
          <a:p>
            <a:pPr eaLnBrk="0" hangingPunct="0"/>
            <a:r>
              <a:rPr lang="en-US" sz="4000">
                <a:solidFill>
                  <a:schemeClr val="accent2"/>
                </a:solidFill>
                <a:latin typeface="Times"/>
              </a:rPr>
              <a:t>R</a:t>
            </a:r>
            <a:r>
              <a:rPr lang="en-US" sz="4000">
                <a:latin typeface="Times"/>
              </a:rPr>
              <a:t>elevant</a:t>
            </a:r>
          </a:p>
          <a:p>
            <a:pPr eaLnBrk="0" hangingPunct="0"/>
            <a:r>
              <a:rPr lang="en-US" sz="4000">
                <a:latin typeface="Times"/>
              </a:rPr>
              <a:t>Think beyond the first step</a:t>
            </a:r>
            <a:endParaRPr lang="en-US">
              <a:solidFill>
                <a:srgbClr val="000000"/>
              </a:solidFill>
              <a:latin typeface="Times"/>
            </a:endParaRPr>
          </a:p>
          <a:p>
            <a:pPr eaLnBrk="0" hangingPunct="0"/>
            <a:endParaRPr lang="en-US" sz="1000">
              <a:solidFill>
                <a:srgbClr val="000000"/>
              </a:solidFill>
              <a:latin typeface="Times"/>
            </a:endParaRPr>
          </a:p>
        </p:txBody>
      </p:sp>
      <p:sp>
        <p:nvSpPr>
          <p:cNvPr id="68611" name="Rectangle 5"/>
          <p:cNvSpPr>
            <a:spLocks noChangeArrowheads="1"/>
          </p:cNvSpPr>
          <p:nvPr/>
        </p:nvSpPr>
        <p:spPr bwMode="auto">
          <a:xfrm>
            <a:off x="4191000" y="6096000"/>
            <a:ext cx="4230688" cy="336550"/>
          </a:xfrm>
          <a:prstGeom prst="rect">
            <a:avLst/>
          </a:prstGeom>
          <a:noFill/>
          <a:ln w="9525">
            <a:noFill/>
            <a:miter lim="800000"/>
            <a:headEnd/>
            <a:tailEnd/>
          </a:ln>
        </p:spPr>
        <p:txBody>
          <a:bodyPr wrap="none">
            <a:spAutoFit/>
          </a:bodyPr>
          <a:lstStyle/>
          <a:p>
            <a:pPr eaLnBrk="0" hangingPunct="0"/>
            <a:r>
              <a:rPr lang="en-US" sz="1600">
                <a:latin typeface="Times"/>
              </a:rPr>
              <a:t>Hulley S, et al. 2001 Designing Clinical Research</a:t>
            </a:r>
            <a:endParaRPr lang="en-US" sz="1000">
              <a:solidFill>
                <a:srgbClr val="000000"/>
              </a:solidFill>
              <a:latin typeface="Times"/>
            </a:endParaRPr>
          </a:p>
        </p:txBody>
      </p:sp>
      <p:sp>
        <p:nvSpPr>
          <p:cNvPr id="5" name="Slide Number Placeholder 4"/>
          <p:cNvSpPr>
            <a:spLocks noGrp="1"/>
          </p:cNvSpPr>
          <p:nvPr>
            <p:ph type="sldNum" sz="quarter" idx="12"/>
          </p:nvPr>
        </p:nvSpPr>
        <p:spPr/>
        <p:txBody>
          <a:bodyPr/>
          <a:lstStyle/>
          <a:p>
            <a:pPr>
              <a:defRPr/>
            </a:pPr>
            <a:fld id="{38104288-09E1-4ACB-ADDC-19371B83ABBF}"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304800"/>
            <a:ext cx="7772400" cy="1143000"/>
          </a:xfrm>
        </p:spPr>
        <p:txBody>
          <a:bodyPr>
            <a:normAutofit fontScale="90000"/>
          </a:bodyPr>
          <a:lstStyle/>
          <a:p>
            <a:pPr eaLnBrk="1" fontAlgn="auto" hangingPunct="1">
              <a:spcAft>
                <a:spcPts val="0"/>
              </a:spcAft>
              <a:defRPr/>
            </a:pPr>
            <a:r>
              <a:rPr lang="en-US" sz="4000">
                <a:solidFill>
                  <a:schemeClr val="accent1">
                    <a:satMod val="150000"/>
                  </a:schemeClr>
                </a:solidFill>
              </a:rPr>
              <a:t>Formulation of an etiology question</a:t>
            </a:r>
          </a:p>
        </p:txBody>
      </p:sp>
      <p:sp>
        <p:nvSpPr>
          <p:cNvPr id="70658" name="Rectangle 3"/>
          <p:cNvSpPr>
            <a:spLocks noChangeArrowheads="1"/>
          </p:cNvSpPr>
          <p:nvPr/>
        </p:nvSpPr>
        <p:spPr bwMode="auto">
          <a:xfrm>
            <a:off x="1341438" y="2819400"/>
            <a:ext cx="6762750" cy="579438"/>
          </a:xfrm>
          <a:prstGeom prst="rect">
            <a:avLst/>
          </a:prstGeom>
          <a:noFill/>
          <a:ln w="9525">
            <a:noFill/>
            <a:miter lim="800000"/>
            <a:headEnd/>
            <a:tailEnd/>
          </a:ln>
        </p:spPr>
        <p:txBody>
          <a:bodyPr wrap="none">
            <a:spAutoFit/>
          </a:bodyPr>
          <a:lstStyle/>
          <a:p>
            <a:pPr algn="ctr">
              <a:spcBef>
                <a:spcPct val="20000"/>
              </a:spcBef>
            </a:pPr>
            <a:r>
              <a:rPr lang="en-US" sz="3200">
                <a:latin typeface="Times New Roman" pitchFamily="18" charset="0"/>
              </a:rPr>
              <a:t>Is smoking a risk factor for lung cancer?</a:t>
            </a:r>
          </a:p>
        </p:txBody>
      </p:sp>
      <p:sp>
        <p:nvSpPr>
          <p:cNvPr id="70659" name="Rectangle 4"/>
          <p:cNvSpPr>
            <a:spLocks noChangeArrowheads="1"/>
          </p:cNvSpPr>
          <p:nvPr/>
        </p:nvSpPr>
        <p:spPr bwMode="auto">
          <a:xfrm>
            <a:off x="457200" y="4648200"/>
            <a:ext cx="8458200" cy="822325"/>
          </a:xfrm>
          <a:prstGeom prst="rect">
            <a:avLst/>
          </a:prstGeom>
          <a:noFill/>
          <a:ln w="9525">
            <a:noFill/>
            <a:miter lim="800000"/>
            <a:headEnd/>
            <a:tailEnd/>
          </a:ln>
        </p:spPr>
        <p:txBody>
          <a:bodyPr>
            <a:spAutoFit/>
          </a:bodyPr>
          <a:lstStyle/>
          <a:p>
            <a:pPr algn="ctr">
              <a:spcBef>
                <a:spcPct val="20000"/>
              </a:spcBef>
            </a:pPr>
            <a:r>
              <a:rPr lang="en-US" b="1">
                <a:solidFill>
                  <a:schemeClr val="hlink"/>
                </a:solidFill>
                <a:latin typeface="Times New Roman" pitchFamily="18" charset="0"/>
              </a:rPr>
              <a:t>Are people who smoke regularly at a greater risk of developing lung cancer as compared to those who do not smoke?</a:t>
            </a:r>
            <a:endParaRPr lang="en-US">
              <a:solidFill>
                <a:srgbClr val="0000FF"/>
              </a:solidFill>
              <a:latin typeface="Times New Roman" pitchFamily="18" charset="0"/>
            </a:endParaRPr>
          </a:p>
        </p:txBody>
      </p:sp>
      <p:sp>
        <p:nvSpPr>
          <p:cNvPr id="70660" name="AutoShape 5"/>
          <p:cNvSpPr>
            <a:spLocks noChangeArrowheads="1"/>
          </p:cNvSpPr>
          <p:nvPr/>
        </p:nvSpPr>
        <p:spPr bwMode="auto">
          <a:xfrm>
            <a:off x="2743200" y="23622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0661" name="AutoShape 6"/>
          <p:cNvSpPr>
            <a:spLocks noChangeArrowheads="1"/>
          </p:cNvSpPr>
          <p:nvPr/>
        </p:nvSpPr>
        <p:spPr bwMode="auto">
          <a:xfrm>
            <a:off x="6477000" y="24384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0662" name="Text Box 7"/>
          <p:cNvSpPr txBox="1">
            <a:spLocks noChangeArrowheads="1"/>
          </p:cNvSpPr>
          <p:nvPr/>
        </p:nvSpPr>
        <p:spPr bwMode="auto">
          <a:xfrm>
            <a:off x="2351088" y="1905000"/>
            <a:ext cx="1143000"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Exposure</a:t>
            </a:r>
          </a:p>
        </p:txBody>
      </p:sp>
      <p:sp>
        <p:nvSpPr>
          <p:cNvPr id="70663" name="Text Box 8"/>
          <p:cNvSpPr txBox="1">
            <a:spLocks noChangeArrowheads="1"/>
          </p:cNvSpPr>
          <p:nvPr/>
        </p:nvSpPr>
        <p:spPr bwMode="auto">
          <a:xfrm>
            <a:off x="6019800" y="1905000"/>
            <a:ext cx="1114425"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Outcome</a:t>
            </a:r>
          </a:p>
        </p:txBody>
      </p:sp>
      <p:sp>
        <p:nvSpPr>
          <p:cNvPr id="70664" name="AutoShape 9"/>
          <p:cNvSpPr>
            <a:spLocks noChangeArrowheads="1"/>
          </p:cNvSpPr>
          <p:nvPr/>
        </p:nvSpPr>
        <p:spPr bwMode="auto">
          <a:xfrm>
            <a:off x="2057400" y="41910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0665" name="AutoShape 10"/>
          <p:cNvSpPr>
            <a:spLocks noChangeArrowheads="1"/>
          </p:cNvSpPr>
          <p:nvPr/>
        </p:nvSpPr>
        <p:spPr bwMode="auto">
          <a:xfrm>
            <a:off x="3657600" y="41910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0666" name="Text Box 11"/>
          <p:cNvSpPr txBox="1">
            <a:spLocks noChangeArrowheads="1"/>
          </p:cNvSpPr>
          <p:nvPr/>
        </p:nvSpPr>
        <p:spPr bwMode="auto">
          <a:xfrm>
            <a:off x="3265488" y="3733800"/>
            <a:ext cx="1143000"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Exposure</a:t>
            </a:r>
          </a:p>
        </p:txBody>
      </p:sp>
      <p:sp>
        <p:nvSpPr>
          <p:cNvPr id="70667" name="Text Box 12"/>
          <p:cNvSpPr txBox="1">
            <a:spLocks noChangeArrowheads="1"/>
          </p:cNvSpPr>
          <p:nvPr/>
        </p:nvSpPr>
        <p:spPr bwMode="auto">
          <a:xfrm>
            <a:off x="1828800" y="3733800"/>
            <a:ext cx="889000"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Patient</a:t>
            </a:r>
          </a:p>
        </p:txBody>
      </p:sp>
      <p:sp>
        <p:nvSpPr>
          <p:cNvPr id="70668" name="Text Box 13"/>
          <p:cNvSpPr txBox="1">
            <a:spLocks noChangeArrowheads="1"/>
          </p:cNvSpPr>
          <p:nvPr/>
        </p:nvSpPr>
        <p:spPr bwMode="auto">
          <a:xfrm>
            <a:off x="1905000" y="6096000"/>
            <a:ext cx="1114425"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Outcome</a:t>
            </a:r>
          </a:p>
        </p:txBody>
      </p:sp>
      <p:sp>
        <p:nvSpPr>
          <p:cNvPr id="70669" name="AutoShape 14"/>
          <p:cNvSpPr>
            <a:spLocks noChangeArrowheads="1"/>
          </p:cNvSpPr>
          <p:nvPr/>
        </p:nvSpPr>
        <p:spPr bwMode="auto">
          <a:xfrm>
            <a:off x="2286000" y="5486400"/>
            <a:ext cx="304800" cy="4572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0670" name="AutoShape 15"/>
          <p:cNvSpPr>
            <a:spLocks noChangeArrowheads="1"/>
          </p:cNvSpPr>
          <p:nvPr/>
        </p:nvSpPr>
        <p:spPr bwMode="auto">
          <a:xfrm>
            <a:off x="7467600" y="5486400"/>
            <a:ext cx="304800" cy="4572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0671" name="Text Box 16"/>
          <p:cNvSpPr txBox="1">
            <a:spLocks noChangeArrowheads="1"/>
          </p:cNvSpPr>
          <p:nvPr/>
        </p:nvSpPr>
        <p:spPr bwMode="auto">
          <a:xfrm>
            <a:off x="7085013" y="6096000"/>
            <a:ext cx="1425575"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Comparison</a:t>
            </a:r>
          </a:p>
        </p:txBody>
      </p:sp>
      <p:sp>
        <p:nvSpPr>
          <p:cNvPr id="70672" name="Line 17"/>
          <p:cNvSpPr>
            <a:spLocks noChangeShapeType="1"/>
          </p:cNvSpPr>
          <p:nvPr/>
        </p:nvSpPr>
        <p:spPr bwMode="auto">
          <a:xfrm>
            <a:off x="914400" y="3581400"/>
            <a:ext cx="7924800" cy="0"/>
          </a:xfrm>
          <a:prstGeom prst="line">
            <a:avLst/>
          </a:prstGeom>
          <a:noFill/>
          <a:ln w="9525">
            <a:solidFill>
              <a:schemeClr val="tx1"/>
            </a:solidFill>
            <a:round/>
            <a:headEnd/>
            <a:tailEnd/>
          </a:ln>
        </p:spPr>
        <p:txBody>
          <a:bodyPr wrap="none"/>
          <a:lstStyle/>
          <a:p>
            <a:endParaRPr lang="en-US"/>
          </a:p>
        </p:txBody>
      </p:sp>
      <p:sp>
        <p:nvSpPr>
          <p:cNvPr id="70673" name="Text Box 18"/>
          <p:cNvSpPr txBox="1">
            <a:spLocks noChangeArrowheads="1"/>
          </p:cNvSpPr>
          <p:nvPr/>
        </p:nvSpPr>
        <p:spPr bwMode="auto">
          <a:xfrm>
            <a:off x="3141663" y="5891213"/>
            <a:ext cx="3375025" cy="396875"/>
          </a:xfrm>
          <a:prstGeom prst="rect">
            <a:avLst/>
          </a:prstGeom>
          <a:noFill/>
          <a:ln w="9525">
            <a:noFill/>
            <a:miter lim="800000"/>
            <a:headEnd/>
            <a:tailEnd/>
          </a:ln>
        </p:spPr>
        <p:txBody>
          <a:bodyPr wrap="none">
            <a:spAutoFit/>
          </a:bodyPr>
          <a:lstStyle/>
          <a:p>
            <a:pPr algn="ctr">
              <a:spcBef>
                <a:spcPct val="20000"/>
              </a:spcBef>
            </a:pPr>
            <a:r>
              <a:rPr lang="en-US" sz="2000">
                <a:solidFill>
                  <a:srgbClr val="FF3300"/>
                </a:solidFill>
                <a:latin typeface="Times New Roman" pitchFamily="18" charset="0"/>
              </a:rPr>
              <a:t>+ cohort &amp; case-control studies</a:t>
            </a:r>
          </a:p>
        </p:txBody>
      </p:sp>
      <p:sp>
        <p:nvSpPr>
          <p:cNvPr id="19" name="Slide Number Placeholder 18"/>
          <p:cNvSpPr>
            <a:spLocks noGrp="1"/>
          </p:cNvSpPr>
          <p:nvPr>
            <p:ph type="sldNum" sz="quarter" idx="12"/>
          </p:nvPr>
        </p:nvSpPr>
        <p:spPr/>
        <p:txBody>
          <a:bodyPr/>
          <a:lstStyle/>
          <a:p>
            <a:pPr>
              <a:defRPr/>
            </a:pPr>
            <a:fld id="{441E08A4-7B15-40E4-8419-0741C82F5833}"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304800"/>
            <a:ext cx="7772400" cy="1143000"/>
          </a:xfrm>
        </p:spPr>
        <p:txBody>
          <a:bodyPr>
            <a:normAutofit fontScale="90000"/>
          </a:bodyPr>
          <a:lstStyle/>
          <a:p>
            <a:pPr eaLnBrk="1" fontAlgn="auto" hangingPunct="1">
              <a:spcAft>
                <a:spcPts val="0"/>
              </a:spcAft>
              <a:defRPr/>
            </a:pPr>
            <a:r>
              <a:rPr lang="en-US" sz="4000">
                <a:solidFill>
                  <a:schemeClr val="accent1">
                    <a:satMod val="150000"/>
                  </a:schemeClr>
                </a:solidFill>
              </a:rPr>
              <a:t>Formulation of a diagnosis question</a:t>
            </a:r>
          </a:p>
        </p:txBody>
      </p:sp>
      <p:sp>
        <p:nvSpPr>
          <p:cNvPr id="72706" name="Rectangle 3"/>
          <p:cNvSpPr>
            <a:spLocks noChangeArrowheads="1"/>
          </p:cNvSpPr>
          <p:nvPr/>
        </p:nvSpPr>
        <p:spPr bwMode="auto">
          <a:xfrm>
            <a:off x="2768600" y="2967038"/>
            <a:ext cx="3943350"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Is MRI a good test for breast cancer?</a:t>
            </a:r>
          </a:p>
        </p:txBody>
      </p:sp>
      <p:sp>
        <p:nvSpPr>
          <p:cNvPr id="72707" name="Rectangle 4"/>
          <p:cNvSpPr>
            <a:spLocks noChangeArrowheads="1"/>
          </p:cNvSpPr>
          <p:nvPr/>
        </p:nvSpPr>
        <p:spPr bwMode="auto">
          <a:xfrm>
            <a:off x="838200" y="4648200"/>
            <a:ext cx="8077200" cy="822325"/>
          </a:xfrm>
          <a:prstGeom prst="rect">
            <a:avLst/>
          </a:prstGeom>
          <a:noFill/>
          <a:ln w="9525">
            <a:noFill/>
            <a:miter lim="800000"/>
            <a:headEnd/>
            <a:tailEnd/>
          </a:ln>
        </p:spPr>
        <p:txBody>
          <a:bodyPr>
            <a:spAutoFit/>
          </a:bodyPr>
          <a:lstStyle/>
          <a:p>
            <a:pPr algn="ctr">
              <a:spcBef>
                <a:spcPct val="20000"/>
              </a:spcBef>
            </a:pPr>
            <a:r>
              <a:rPr lang="en-US" b="1">
                <a:solidFill>
                  <a:schemeClr val="hlink"/>
                </a:solidFill>
                <a:latin typeface="Times New Roman" pitchFamily="18" charset="0"/>
              </a:rPr>
              <a:t>Is MRI a more sensitive and specific test in diagnosing breast cancer as compared to mammography?</a:t>
            </a:r>
            <a:endParaRPr lang="en-US">
              <a:solidFill>
                <a:srgbClr val="0000FF"/>
              </a:solidFill>
              <a:latin typeface="Times New Roman" pitchFamily="18" charset="0"/>
            </a:endParaRPr>
          </a:p>
        </p:txBody>
      </p:sp>
      <p:sp>
        <p:nvSpPr>
          <p:cNvPr id="72708" name="AutoShape 5"/>
          <p:cNvSpPr>
            <a:spLocks noChangeArrowheads="1"/>
          </p:cNvSpPr>
          <p:nvPr/>
        </p:nvSpPr>
        <p:spPr bwMode="auto">
          <a:xfrm>
            <a:off x="2819400" y="24384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2709" name="AutoShape 6"/>
          <p:cNvSpPr>
            <a:spLocks noChangeArrowheads="1"/>
          </p:cNvSpPr>
          <p:nvPr/>
        </p:nvSpPr>
        <p:spPr bwMode="auto">
          <a:xfrm>
            <a:off x="5791200" y="24384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2710" name="Text Box 7"/>
          <p:cNvSpPr txBox="1">
            <a:spLocks noChangeArrowheads="1"/>
          </p:cNvSpPr>
          <p:nvPr/>
        </p:nvSpPr>
        <p:spPr bwMode="auto">
          <a:xfrm>
            <a:off x="2133600" y="1905000"/>
            <a:ext cx="2081213"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Test (intervention)</a:t>
            </a:r>
          </a:p>
        </p:txBody>
      </p:sp>
      <p:sp>
        <p:nvSpPr>
          <p:cNvPr id="72711" name="Text Box 8"/>
          <p:cNvSpPr txBox="1">
            <a:spLocks noChangeArrowheads="1"/>
          </p:cNvSpPr>
          <p:nvPr/>
        </p:nvSpPr>
        <p:spPr bwMode="auto">
          <a:xfrm>
            <a:off x="5410200" y="1905000"/>
            <a:ext cx="1114425"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Outcome</a:t>
            </a:r>
          </a:p>
        </p:txBody>
      </p:sp>
      <p:sp>
        <p:nvSpPr>
          <p:cNvPr id="72712" name="AutoShape 9"/>
          <p:cNvSpPr>
            <a:spLocks noChangeArrowheads="1"/>
          </p:cNvSpPr>
          <p:nvPr/>
        </p:nvSpPr>
        <p:spPr bwMode="auto">
          <a:xfrm>
            <a:off x="1752600" y="41910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2713" name="AutoShape 10"/>
          <p:cNvSpPr>
            <a:spLocks noChangeArrowheads="1"/>
          </p:cNvSpPr>
          <p:nvPr/>
        </p:nvSpPr>
        <p:spPr bwMode="auto">
          <a:xfrm>
            <a:off x="7467600" y="42672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2714" name="Text Box 12"/>
          <p:cNvSpPr txBox="1">
            <a:spLocks noChangeArrowheads="1"/>
          </p:cNvSpPr>
          <p:nvPr/>
        </p:nvSpPr>
        <p:spPr bwMode="auto">
          <a:xfrm>
            <a:off x="7010400" y="3733800"/>
            <a:ext cx="1114425"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Outcome</a:t>
            </a:r>
          </a:p>
        </p:txBody>
      </p:sp>
      <p:sp>
        <p:nvSpPr>
          <p:cNvPr id="72715" name="AutoShape 13"/>
          <p:cNvSpPr>
            <a:spLocks noChangeArrowheads="1"/>
          </p:cNvSpPr>
          <p:nvPr/>
        </p:nvSpPr>
        <p:spPr bwMode="auto">
          <a:xfrm>
            <a:off x="6553200" y="5486400"/>
            <a:ext cx="304800" cy="4572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2716" name="Text Box 14"/>
          <p:cNvSpPr txBox="1">
            <a:spLocks noChangeArrowheads="1"/>
          </p:cNvSpPr>
          <p:nvPr/>
        </p:nvSpPr>
        <p:spPr bwMode="auto">
          <a:xfrm>
            <a:off x="6042025" y="6096000"/>
            <a:ext cx="1425575"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Comparison</a:t>
            </a:r>
          </a:p>
        </p:txBody>
      </p:sp>
      <p:sp>
        <p:nvSpPr>
          <p:cNvPr id="72717" name="Line 15"/>
          <p:cNvSpPr>
            <a:spLocks noChangeShapeType="1"/>
          </p:cNvSpPr>
          <p:nvPr/>
        </p:nvSpPr>
        <p:spPr bwMode="auto">
          <a:xfrm>
            <a:off x="914400" y="3581400"/>
            <a:ext cx="7924800" cy="0"/>
          </a:xfrm>
          <a:prstGeom prst="line">
            <a:avLst/>
          </a:prstGeom>
          <a:noFill/>
          <a:ln w="9525">
            <a:solidFill>
              <a:schemeClr val="tx1"/>
            </a:solidFill>
            <a:round/>
            <a:headEnd/>
            <a:tailEnd/>
          </a:ln>
        </p:spPr>
        <p:txBody>
          <a:bodyPr wrap="none"/>
          <a:lstStyle/>
          <a:p>
            <a:endParaRPr lang="en-US"/>
          </a:p>
        </p:txBody>
      </p:sp>
      <p:sp>
        <p:nvSpPr>
          <p:cNvPr id="72718" name="Text Box 17"/>
          <p:cNvSpPr txBox="1">
            <a:spLocks noChangeArrowheads="1"/>
          </p:cNvSpPr>
          <p:nvPr/>
        </p:nvSpPr>
        <p:spPr bwMode="auto">
          <a:xfrm>
            <a:off x="1042988" y="3733800"/>
            <a:ext cx="2081212"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Test (intervention)</a:t>
            </a:r>
          </a:p>
        </p:txBody>
      </p:sp>
      <p:sp>
        <p:nvSpPr>
          <p:cNvPr id="16" name="Slide Number Placeholder 15"/>
          <p:cNvSpPr>
            <a:spLocks noGrp="1"/>
          </p:cNvSpPr>
          <p:nvPr>
            <p:ph type="sldNum" sz="quarter" idx="12"/>
          </p:nvPr>
        </p:nvSpPr>
        <p:spPr/>
        <p:txBody>
          <a:bodyPr/>
          <a:lstStyle/>
          <a:p>
            <a:pPr>
              <a:defRPr/>
            </a:pPr>
            <a:fld id="{A81AD943-62B1-41BA-A1D9-3DBC87AD3D0A}"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Journal Article</a:t>
            </a:r>
          </a:p>
        </p:txBody>
      </p:sp>
      <p:sp>
        <p:nvSpPr>
          <p:cNvPr id="4" name="Slide Number Placeholder 3"/>
          <p:cNvSpPr>
            <a:spLocks noGrp="1"/>
          </p:cNvSpPr>
          <p:nvPr>
            <p:ph type="sldNum" sz="quarter" idx="12"/>
          </p:nvPr>
        </p:nvSpPr>
        <p:spPr/>
        <p:txBody>
          <a:bodyPr/>
          <a:lstStyle/>
          <a:p>
            <a:pPr>
              <a:defRPr/>
            </a:pPr>
            <a:fld id="{0964BF30-1FF0-427C-A616-ECE4C983AC72}" type="slidenum">
              <a:rPr lang="en-US" smtClean="0"/>
              <a:pPr>
                <a:defRPr/>
              </a:pPr>
              <a:t>35</a:t>
            </a:fld>
            <a:endParaRPr lang="en-US"/>
          </a:p>
        </p:txBody>
      </p:sp>
      <p:pic>
        <p:nvPicPr>
          <p:cNvPr id="74755" name="Picture 2"/>
          <p:cNvPicPr>
            <a:picLocks noChangeAspect="1" noChangeArrowheads="1"/>
          </p:cNvPicPr>
          <p:nvPr/>
        </p:nvPicPr>
        <p:blipFill>
          <a:blip r:embed="rId2"/>
          <a:srcRect/>
          <a:stretch>
            <a:fillRect/>
          </a:stretch>
        </p:blipFill>
        <p:spPr bwMode="auto">
          <a:xfrm>
            <a:off x="403225" y="2895600"/>
            <a:ext cx="8455025" cy="3200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sz="half" idx="1"/>
          </p:nvPr>
        </p:nvSpPr>
        <p:spPr>
          <a:xfrm>
            <a:off x="457200" y="1773238"/>
            <a:ext cx="8153400" cy="1655762"/>
          </a:xfrm>
        </p:spPr>
        <p:txBody>
          <a:bodyPr/>
          <a:lstStyle/>
          <a:p>
            <a:pPr eaLnBrk="1" hangingPunct="1"/>
            <a:r>
              <a:rPr lang="en-US"/>
              <a:t>CT technology has progressed</a:t>
            </a:r>
          </a:p>
          <a:p>
            <a:pPr eaLnBrk="1" hangingPunct="1"/>
            <a:r>
              <a:rPr lang="en-US"/>
              <a:t>Has pretty pictures</a:t>
            </a:r>
          </a:p>
          <a:p>
            <a:pPr eaLnBrk="1" hangingPunct="1"/>
            <a:r>
              <a:rPr lang="en-US"/>
              <a:t>Know it is useful </a:t>
            </a:r>
          </a:p>
          <a:p>
            <a:pPr eaLnBrk="1" hangingPunct="1"/>
            <a:r>
              <a:rPr lang="en-US"/>
              <a:t>But till recently lack of robust outcome data</a:t>
            </a:r>
          </a:p>
        </p:txBody>
      </p:sp>
      <p:sp>
        <p:nvSpPr>
          <p:cNvPr id="5" name="Slide Number Placeholder 4"/>
          <p:cNvSpPr>
            <a:spLocks noGrp="1"/>
          </p:cNvSpPr>
          <p:nvPr>
            <p:ph type="sldNum" sz="quarter" idx="12"/>
          </p:nvPr>
        </p:nvSpPr>
        <p:spPr/>
        <p:txBody>
          <a:bodyPr/>
          <a:lstStyle/>
          <a:p>
            <a:pPr>
              <a:defRPr/>
            </a:pPr>
            <a:fld id="{70DAB7E9-B463-48B4-8116-92C91E19908F}" type="slidenum">
              <a:rPr lang="en-US" smtClean="0"/>
              <a:pPr>
                <a:defRPr/>
              </a:pPr>
              <a:t>36</a:t>
            </a:fld>
            <a:endParaRPr lang="en-US"/>
          </a:p>
        </p:txBody>
      </p:sp>
      <p:pic>
        <p:nvPicPr>
          <p:cNvPr id="75779" name="Picture 2"/>
          <p:cNvPicPr>
            <a:picLocks noChangeAspect="1" noChangeArrowheads="1"/>
          </p:cNvPicPr>
          <p:nvPr/>
        </p:nvPicPr>
        <p:blipFill>
          <a:blip r:embed="rId2"/>
          <a:srcRect/>
          <a:stretch>
            <a:fillRect/>
          </a:stretch>
        </p:blipFill>
        <p:spPr bwMode="auto">
          <a:xfrm>
            <a:off x="228600" y="228600"/>
            <a:ext cx="8915400" cy="1143000"/>
          </a:xfrm>
          <a:prstGeom prst="rect">
            <a:avLst/>
          </a:prstGeom>
          <a:noFill/>
          <a:ln w="9525">
            <a:noFill/>
            <a:miter lim="800000"/>
            <a:headEnd/>
            <a:tailEnd/>
          </a:ln>
        </p:spPr>
      </p:pic>
      <p:pic>
        <p:nvPicPr>
          <p:cNvPr id="75780" name="Picture 4"/>
          <p:cNvPicPr>
            <a:picLocks noGrp="1" noChangeAspect="1" noChangeArrowheads="1"/>
          </p:cNvPicPr>
          <p:nvPr>
            <p:ph sz="half" idx="2"/>
          </p:nvPr>
        </p:nvPicPr>
        <p:blipFill>
          <a:blip r:embed="rId3"/>
          <a:srcRect/>
          <a:stretch>
            <a:fillRect/>
          </a:stretch>
        </p:blipFill>
        <p:spPr>
          <a:xfrm>
            <a:off x="990600" y="4038600"/>
            <a:ext cx="7467600" cy="2209800"/>
          </a:xfrm>
        </p:spPr>
      </p:pic>
      <p:cxnSp>
        <p:nvCxnSpPr>
          <p:cNvPr id="11" name="Straight Arrow Connector 10"/>
          <p:cNvCxnSpPr/>
          <p:nvPr/>
        </p:nvCxnSpPr>
        <p:spPr>
          <a:xfrm rot="5400000">
            <a:off x="6743700" y="3619500"/>
            <a:ext cx="609600" cy="3810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305300" y="4152900"/>
            <a:ext cx="609600" cy="3810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448300" y="4686300"/>
            <a:ext cx="609600" cy="3810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610100" y="5295900"/>
            <a:ext cx="609600" cy="3810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ox(in)">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2"/>
          <p:cNvSpPr txBox="1">
            <a:spLocks noChangeArrowheads="1"/>
          </p:cNvSpPr>
          <p:nvPr/>
        </p:nvSpPr>
        <p:spPr bwMode="auto">
          <a:xfrm>
            <a:off x="762000" y="1981200"/>
            <a:ext cx="7467600" cy="1465263"/>
          </a:xfrm>
          <a:prstGeom prst="rect">
            <a:avLst/>
          </a:prstGeom>
          <a:noFill/>
          <a:ln w="9525">
            <a:noFill/>
            <a:miter lim="800000"/>
            <a:headEnd/>
            <a:tailEnd/>
          </a:ln>
        </p:spPr>
        <p:txBody>
          <a:bodyPr>
            <a:spAutoFit/>
          </a:bodyPr>
          <a:lstStyle/>
          <a:p>
            <a:pPr algn="ctr" eaLnBrk="0" hangingPunct="0">
              <a:spcBef>
                <a:spcPct val="50000"/>
              </a:spcBef>
            </a:pPr>
            <a:r>
              <a:rPr lang="en-US" sz="3600" b="1"/>
              <a:t>Step 2 </a:t>
            </a:r>
          </a:p>
          <a:p>
            <a:pPr algn="ctr" eaLnBrk="0" hangingPunct="0">
              <a:spcBef>
                <a:spcPct val="50000"/>
              </a:spcBef>
            </a:pPr>
            <a:r>
              <a:rPr lang="en-US" sz="3600" b="1"/>
              <a:t>Develop review protocol</a:t>
            </a:r>
            <a:endParaRPr lang="en-US"/>
          </a:p>
        </p:txBody>
      </p:sp>
      <p:sp>
        <p:nvSpPr>
          <p:cNvPr id="3" name="Slide Number Placeholder 2"/>
          <p:cNvSpPr>
            <a:spLocks noGrp="1"/>
          </p:cNvSpPr>
          <p:nvPr>
            <p:ph type="sldNum" sz="quarter" idx="12"/>
          </p:nvPr>
        </p:nvSpPr>
        <p:spPr/>
        <p:txBody>
          <a:bodyPr/>
          <a:lstStyle/>
          <a:p>
            <a:pPr>
              <a:defRPr/>
            </a:pPr>
            <a:fld id="{7CE3714F-F146-4FCA-B32F-FF9AE3DE8D7A}"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1143000"/>
          </a:xfrm>
        </p:spPr>
        <p:txBody>
          <a:bodyPr/>
          <a:lstStyle/>
          <a:p>
            <a:pPr eaLnBrk="1" fontAlgn="auto" hangingPunct="1">
              <a:spcAft>
                <a:spcPts val="0"/>
              </a:spcAft>
              <a:defRPr/>
            </a:pPr>
            <a:r>
              <a:rPr lang="en-US">
                <a:solidFill>
                  <a:schemeClr val="accent2"/>
                </a:solidFill>
              </a:rPr>
              <a:t>Protocol</a:t>
            </a:r>
            <a:endParaRPr lang="en-US">
              <a:solidFill>
                <a:schemeClr val="accent1">
                  <a:satMod val="150000"/>
                </a:schemeClr>
              </a:solidFill>
            </a:endParaRPr>
          </a:p>
        </p:txBody>
      </p:sp>
      <p:sp>
        <p:nvSpPr>
          <p:cNvPr id="78850" name="Rectangle 3"/>
          <p:cNvSpPr>
            <a:spLocks noGrp="1" noChangeArrowheads="1"/>
          </p:cNvSpPr>
          <p:nvPr>
            <p:ph idx="1"/>
          </p:nvPr>
        </p:nvSpPr>
        <p:spPr>
          <a:xfrm>
            <a:off x="762000" y="1905000"/>
            <a:ext cx="7772400" cy="4114800"/>
          </a:xfrm>
        </p:spPr>
        <p:txBody>
          <a:bodyPr/>
          <a:lstStyle/>
          <a:p>
            <a:pPr eaLnBrk="1" hangingPunct="1">
              <a:buFontTx/>
              <a:buNone/>
            </a:pPr>
            <a:r>
              <a:rPr lang="en-US" sz="2800"/>
              <a:t>Background</a:t>
            </a:r>
          </a:p>
          <a:p>
            <a:pPr eaLnBrk="1" hangingPunct="1">
              <a:buFontTx/>
              <a:buNone/>
            </a:pPr>
            <a:r>
              <a:rPr lang="en-US" sz="2800"/>
              <a:t>Objectives</a:t>
            </a:r>
          </a:p>
          <a:p>
            <a:pPr eaLnBrk="1" hangingPunct="1">
              <a:buFontTx/>
              <a:buNone/>
            </a:pPr>
            <a:r>
              <a:rPr lang="en-US" sz="2800"/>
              <a:t>Pre-determined selection criteria</a:t>
            </a:r>
          </a:p>
          <a:p>
            <a:pPr eaLnBrk="1" hangingPunct="1">
              <a:buFontTx/>
              <a:buNone/>
            </a:pPr>
            <a:r>
              <a:rPr lang="en-US" sz="2800"/>
              <a:t>Planned search strategy</a:t>
            </a:r>
          </a:p>
          <a:p>
            <a:pPr eaLnBrk="1" hangingPunct="1">
              <a:buFontTx/>
              <a:buNone/>
            </a:pPr>
            <a:r>
              <a:rPr lang="en-US" sz="2800"/>
              <a:t>Planned data abstraction</a:t>
            </a:r>
          </a:p>
          <a:p>
            <a:pPr eaLnBrk="1" hangingPunct="1">
              <a:buFontTx/>
              <a:buNone/>
            </a:pPr>
            <a:r>
              <a:rPr lang="en-US" sz="2800"/>
              <a:t>Proposed method of synthesis of findings</a:t>
            </a:r>
          </a:p>
          <a:p>
            <a:pPr eaLnBrk="1" hangingPunct="1">
              <a:buFontTx/>
              <a:buNone/>
            </a:pPr>
            <a:r>
              <a:rPr lang="en-US" sz="2800"/>
              <a:t>  </a:t>
            </a:r>
          </a:p>
          <a:p>
            <a:pPr eaLnBrk="1" hangingPunct="1">
              <a:buFontTx/>
              <a:buNone/>
            </a:pPr>
            <a:r>
              <a:rPr lang="en-US" sz="2800"/>
              <a:t>		</a:t>
            </a:r>
          </a:p>
        </p:txBody>
      </p:sp>
      <p:sp>
        <p:nvSpPr>
          <p:cNvPr id="4" name="Slide Number Placeholder 3"/>
          <p:cNvSpPr>
            <a:spLocks noGrp="1"/>
          </p:cNvSpPr>
          <p:nvPr>
            <p:ph type="sldNum" sz="quarter" idx="12"/>
          </p:nvPr>
        </p:nvSpPr>
        <p:spPr/>
        <p:txBody>
          <a:bodyPr/>
          <a:lstStyle/>
          <a:p>
            <a:pPr>
              <a:defRPr/>
            </a:pPr>
            <a:fld id="{5F7BCF79-3D1B-442E-AFF2-313C668BDCDE}"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1143000"/>
          </a:xfrm>
        </p:spPr>
        <p:txBody>
          <a:bodyPr/>
          <a:lstStyle/>
          <a:p>
            <a:pPr eaLnBrk="1" fontAlgn="auto" hangingPunct="1">
              <a:spcAft>
                <a:spcPts val="0"/>
              </a:spcAft>
              <a:defRPr/>
            </a:pPr>
            <a:r>
              <a:rPr lang="en-US" dirty="0">
                <a:solidFill>
                  <a:schemeClr val="accent2"/>
                </a:solidFill>
              </a:rPr>
              <a:t>Register your protocol</a:t>
            </a:r>
            <a:endParaRPr lang="en-US" dirty="0">
              <a:solidFill>
                <a:schemeClr val="accent1">
                  <a:satMod val="150000"/>
                </a:schemeClr>
              </a:solidFill>
            </a:endParaRPr>
          </a:p>
        </p:txBody>
      </p:sp>
      <p:sp>
        <p:nvSpPr>
          <p:cNvPr id="4" name="Slide Number Placeholder 3"/>
          <p:cNvSpPr>
            <a:spLocks noGrp="1"/>
          </p:cNvSpPr>
          <p:nvPr>
            <p:ph type="sldNum" sz="quarter" idx="12"/>
          </p:nvPr>
        </p:nvSpPr>
        <p:spPr/>
        <p:txBody>
          <a:bodyPr/>
          <a:lstStyle/>
          <a:p>
            <a:pPr>
              <a:defRPr/>
            </a:pPr>
            <a:fld id="{5F7BCF79-3D1B-442E-AFF2-313C668BDCDE}" type="slidenum">
              <a:rPr lang="en-US" smtClean="0"/>
              <a:pPr>
                <a:defRPr/>
              </a:pPr>
              <a:t>39</a:t>
            </a:fld>
            <a:endParaRPr lang="en-US"/>
          </a:p>
        </p:txBody>
      </p:sp>
      <p:pic>
        <p:nvPicPr>
          <p:cNvPr id="2" name="Picture 1">
            <a:extLst>
              <a:ext uri="{FF2B5EF4-FFF2-40B4-BE49-F238E27FC236}">
                <a16:creationId xmlns:a16="http://schemas.microsoft.com/office/drawing/2014/main" id="{FD67D459-02B2-4C66-9045-829821C801B9}"/>
              </a:ext>
            </a:extLst>
          </p:cNvPr>
          <p:cNvPicPr>
            <a:picLocks noChangeAspect="1"/>
          </p:cNvPicPr>
          <p:nvPr/>
        </p:nvPicPr>
        <p:blipFill>
          <a:blip r:embed="rId3"/>
          <a:stretch>
            <a:fillRect/>
          </a:stretch>
        </p:blipFill>
        <p:spPr>
          <a:xfrm>
            <a:off x="303682" y="1518087"/>
            <a:ext cx="8154518" cy="2272691"/>
          </a:xfrm>
          <a:prstGeom prst="rect">
            <a:avLst/>
          </a:prstGeom>
        </p:spPr>
      </p:pic>
      <p:pic>
        <p:nvPicPr>
          <p:cNvPr id="6" name="Picture 5">
            <a:extLst>
              <a:ext uri="{FF2B5EF4-FFF2-40B4-BE49-F238E27FC236}">
                <a16:creationId xmlns:a16="http://schemas.microsoft.com/office/drawing/2014/main" id="{60C7CE48-3F62-4542-B7B2-FFB3FE30BB67}"/>
              </a:ext>
            </a:extLst>
          </p:cNvPr>
          <p:cNvPicPr>
            <a:picLocks noChangeAspect="1"/>
          </p:cNvPicPr>
          <p:nvPr/>
        </p:nvPicPr>
        <p:blipFill>
          <a:blip r:embed="rId4"/>
          <a:stretch>
            <a:fillRect/>
          </a:stretch>
        </p:blipFill>
        <p:spPr>
          <a:xfrm>
            <a:off x="1143000" y="3812972"/>
            <a:ext cx="6656401" cy="1642534"/>
          </a:xfrm>
          <a:prstGeom prst="rect">
            <a:avLst/>
          </a:prstGeom>
        </p:spPr>
      </p:pic>
      <p:pic>
        <p:nvPicPr>
          <p:cNvPr id="7" name="Picture 6">
            <a:extLst>
              <a:ext uri="{FF2B5EF4-FFF2-40B4-BE49-F238E27FC236}">
                <a16:creationId xmlns:a16="http://schemas.microsoft.com/office/drawing/2014/main" id="{2D980F5A-A30D-47EA-BA61-843FDE512B42}"/>
              </a:ext>
            </a:extLst>
          </p:cNvPr>
          <p:cNvPicPr>
            <a:picLocks noChangeAspect="1"/>
          </p:cNvPicPr>
          <p:nvPr/>
        </p:nvPicPr>
        <p:blipFill>
          <a:blip r:embed="rId5"/>
          <a:stretch>
            <a:fillRect/>
          </a:stretch>
        </p:blipFill>
        <p:spPr>
          <a:xfrm>
            <a:off x="2108099" y="5438904"/>
            <a:ext cx="4927801" cy="1312734"/>
          </a:xfrm>
          <a:prstGeom prst="rect">
            <a:avLst/>
          </a:prstGeom>
        </p:spPr>
      </p:pic>
    </p:spTree>
    <p:extLst>
      <p:ext uri="{BB962C8B-B14F-4D97-AF65-F5344CB8AC3E}">
        <p14:creationId xmlns:p14="http://schemas.microsoft.com/office/powerpoint/2010/main" val="196191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A2529B-CB24-48BE-80A9-829FFEBD050B}"/>
              </a:ext>
            </a:extLst>
          </p:cNvPr>
          <p:cNvSpPr>
            <a:spLocks noGrp="1"/>
          </p:cNvSpPr>
          <p:nvPr>
            <p:ph type="title"/>
          </p:nvPr>
        </p:nvSpPr>
        <p:spPr>
          <a:xfrm>
            <a:off x="457200" y="71438"/>
            <a:ext cx="8229600" cy="1143000"/>
          </a:xfrm>
        </p:spPr>
        <p:txBody>
          <a:bodyPr/>
          <a:lstStyle/>
          <a:p>
            <a:pPr eaLnBrk="1" hangingPunct="1"/>
            <a:r>
              <a:rPr lang="en-US" altLang="en-US"/>
              <a:t>Grading and Homework</a:t>
            </a:r>
          </a:p>
        </p:txBody>
      </p:sp>
      <p:sp>
        <p:nvSpPr>
          <p:cNvPr id="10243" name="Rectangle 3">
            <a:extLst>
              <a:ext uri="{FF2B5EF4-FFF2-40B4-BE49-F238E27FC236}">
                <a16:creationId xmlns:a16="http://schemas.microsoft.com/office/drawing/2014/main" id="{FC651587-FD72-493F-99DB-DE0DB5380DB3}"/>
              </a:ext>
            </a:extLst>
          </p:cNvPr>
          <p:cNvSpPr>
            <a:spLocks noGrp="1"/>
          </p:cNvSpPr>
          <p:nvPr>
            <p:ph idx="1"/>
          </p:nvPr>
        </p:nvSpPr>
        <p:spPr>
          <a:xfrm>
            <a:off x="430213" y="1746101"/>
            <a:ext cx="8256587" cy="5008563"/>
          </a:xfrm>
        </p:spPr>
        <p:txBody>
          <a:bodyPr/>
          <a:lstStyle/>
          <a:p>
            <a:pPr eaLnBrk="1" hangingPunct="1">
              <a:lnSpc>
                <a:spcPct val="80000"/>
              </a:lnSpc>
            </a:pPr>
            <a:r>
              <a:rPr lang="en-US" altLang="en-US" sz="2800" dirty="0"/>
              <a:t>Grading is not a priority, but a requirement</a:t>
            </a:r>
          </a:p>
          <a:p>
            <a:pPr lvl="1" eaLnBrk="1" hangingPunct="1">
              <a:lnSpc>
                <a:spcPct val="80000"/>
              </a:lnSpc>
            </a:pPr>
            <a:r>
              <a:rPr lang="en-US" altLang="en-US" dirty="0"/>
              <a:t>60% homework</a:t>
            </a:r>
          </a:p>
          <a:p>
            <a:pPr lvl="1" eaLnBrk="1" hangingPunct="1">
              <a:lnSpc>
                <a:spcPct val="80000"/>
              </a:lnSpc>
            </a:pPr>
            <a:r>
              <a:rPr lang="en-US" altLang="en-US" dirty="0"/>
              <a:t>40% final exam</a:t>
            </a:r>
          </a:p>
          <a:p>
            <a:pPr eaLnBrk="1" hangingPunct="1">
              <a:lnSpc>
                <a:spcPct val="80000"/>
              </a:lnSpc>
            </a:pPr>
            <a:r>
              <a:rPr lang="en-US" altLang="en-US" sz="2800" dirty="0"/>
              <a:t>Homework</a:t>
            </a:r>
          </a:p>
          <a:p>
            <a:pPr lvl="1" eaLnBrk="1" hangingPunct="1">
              <a:lnSpc>
                <a:spcPct val="80000"/>
              </a:lnSpc>
            </a:pPr>
            <a:r>
              <a:rPr lang="en-US" altLang="en-US" dirty="0"/>
              <a:t>All electronic: e-mail homework to: </a:t>
            </a:r>
          </a:p>
          <a:p>
            <a:pPr lvl="1" eaLnBrk="1" hangingPunct="1">
              <a:lnSpc>
                <a:spcPct val="80000"/>
              </a:lnSpc>
            </a:pPr>
            <a:r>
              <a:rPr lang="en-US" altLang="en-US" dirty="0"/>
              <a:t>ucsfsystematicreviews2020@gmail.com</a:t>
            </a:r>
          </a:p>
          <a:p>
            <a:pPr lvl="1" eaLnBrk="1" hangingPunct="1">
              <a:lnSpc>
                <a:spcPct val="80000"/>
              </a:lnSpc>
            </a:pPr>
            <a:r>
              <a:rPr lang="en-US" altLang="en-US" dirty="0"/>
              <a:t>If you must miss a class, e-mail HW before class.</a:t>
            </a:r>
          </a:p>
          <a:p>
            <a:pPr lvl="1" eaLnBrk="1" hangingPunct="1">
              <a:lnSpc>
                <a:spcPct val="80000"/>
              </a:lnSpc>
            </a:pPr>
            <a:r>
              <a:rPr lang="en-US" altLang="en-US" dirty="0"/>
              <a:t>No credit for late HW.</a:t>
            </a:r>
          </a:p>
          <a:p>
            <a:pPr eaLnBrk="1" hangingPunct="1">
              <a:lnSpc>
                <a:spcPct val="80000"/>
              </a:lnSpc>
            </a:pPr>
            <a:r>
              <a:rPr lang="en-US" altLang="en-US" sz="2800" dirty="0"/>
              <a:t>Final Exam:</a:t>
            </a:r>
          </a:p>
          <a:p>
            <a:pPr lvl="1" eaLnBrk="1" hangingPunct="1">
              <a:lnSpc>
                <a:spcPct val="80000"/>
              </a:lnSpc>
            </a:pPr>
            <a:r>
              <a:rPr lang="en-US" altLang="en-US" dirty="0"/>
              <a:t>Will be posted on website on May 5</a:t>
            </a:r>
          </a:p>
          <a:p>
            <a:pPr lvl="1" eaLnBrk="1" hangingPunct="1">
              <a:lnSpc>
                <a:spcPct val="80000"/>
              </a:lnSpc>
            </a:pPr>
            <a:r>
              <a:rPr lang="en-US" altLang="en-US" dirty="0"/>
              <a:t>Please complete and e-mail by May 19,  5pm</a:t>
            </a:r>
          </a:p>
          <a:p>
            <a:pPr lvl="1" eaLnBrk="1" hangingPunct="1">
              <a:lnSpc>
                <a:spcPct val="80000"/>
              </a:lnSpc>
            </a:pPr>
            <a:endParaRPr lang="en-US" altLang="en-US" dirty="0"/>
          </a:p>
          <a:p>
            <a:pPr lvl="1" eaLnBrk="1" hangingPunct="1">
              <a:lnSpc>
                <a:spcPct val="80000"/>
              </a:lnSpc>
            </a:pP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F1574D9-3F61-4B5C-992C-AE8811FE184A}" type="slidenum">
              <a:rPr lang="en-US" smtClean="0"/>
              <a:pPr>
                <a:defRPr/>
              </a:pPr>
              <a:t>40</a:t>
            </a:fld>
            <a:endParaRPr lang="en-US"/>
          </a:p>
        </p:txBody>
      </p:sp>
      <p:sp>
        <p:nvSpPr>
          <p:cNvPr id="8" name="Rectangle 2"/>
          <p:cNvSpPr txBox="1">
            <a:spLocks noChangeArrowheads="1"/>
          </p:cNvSpPr>
          <p:nvPr/>
        </p:nvSpPr>
        <p:spPr>
          <a:xfrm>
            <a:off x="457200" y="274638"/>
            <a:ext cx="8229600" cy="11430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eaLnBrk="0" hangingPunct="0">
              <a:defRPr/>
            </a:pPr>
            <a:r>
              <a:rPr lang="en-AU" sz="4500" b="1" dirty="0">
                <a:solidFill>
                  <a:srgbClr val="FFC800"/>
                </a:solidFill>
                <a:latin typeface="+mj-lt"/>
                <a:ea typeface="+mj-ea"/>
                <a:cs typeface="+mj-cs"/>
              </a:rPr>
              <a:t>Writing the protocol</a:t>
            </a:r>
            <a:endParaRPr lang="en-US" sz="4500" b="1" dirty="0">
              <a:solidFill>
                <a:srgbClr val="FFC800"/>
              </a:solidFill>
              <a:latin typeface="+mj-lt"/>
              <a:ea typeface="+mj-ea"/>
              <a:cs typeface="+mj-cs"/>
            </a:endParaRPr>
          </a:p>
        </p:txBody>
      </p:sp>
      <p:sp>
        <p:nvSpPr>
          <p:cNvPr id="9"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lIns="54864" tIns="91440"/>
          <a:lstStyle/>
          <a:p>
            <a:pPr marL="438150" indent="-319088" eaLnBrk="0" hangingPunct="0">
              <a:buClr>
                <a:schemeClr val="accent1"/>
              </a:buClr>
              <a:buSzPct val="80000"/>
              <a:buFont typeface="Wingdings 2" pitchFamily="18" charset="2"/>
              <a:buChar char=""/>
              <a:defRPr/>
            </a:pPr>
            <a:r>
              <a:rPr lang="en-AU" sz="3200" b="1" dirty="0">
                <a:latin typeface="+mn-lt"/>
                <a:ea typeface="+mn-ea"/>
              </a:rPr>
              <a:t>The Protocol is the </a:t>
            </a:r>
            <a:r>
              <a:rPr lang="en-AU" sz="3200" b="1" i="1" dirty="0">
                <a:latin typeface="Book Antiqua" pitchFamily="18" charset="0"/>
                <a:ea typeface="+mn-ea"/>
              </a:rPr>
              <a:t>a priori</a:t>
            </a:r>
            <a:r>
              <a:rPr lang="en-AU" sz="3200" b="1" dirty="0">
                <a:latin typeface="+mn-lt"/>
                <a:ea typeface="+mn-ea"/>
              </a:rPr>
              <a:t> work-plan for the eventual review. It lays out your plan in detail.  </a:t>
            </a:r>
          </a:p>
          <a:p>
            <a:pPr marL="438150" indent="-319088" eaLnBrk="0" hangingPunct="0">
              <a:buClr>
                <a:schemeClr val="accent1"/>
              </a:buClr>
              <a:buSzPct val="80000"/>
              <a:buFont typeface="Wingdings 2" pitchFamily="18" charset="2"/>
              <a:buChar char=""/>
              <a:defRPr/>
            </a:pPr>
            <a:endParaRPr lang="en-AU" sz="3200" b="1" dirty="0">
              <a:latin typeface="+mn-lt"/>
              <a:ea typeface="+mn-ea"/>
            </a:endParaRPr>
          </a:p>
          <a:p>
            <a:pPr marL="438150" indent="-319088" eaLnBrk="0" hangingPunct="0">
              <a:buClr>
                <a:schemeClr val="accent1"/>
              </a:buClr>
              <a:buSzPct val="80000"/>
              <a:buFont typeface="Wingdings 2" pitchFamily="18" charset="2"/>
              <a:buChar char=""/>
              <a:defRPr/>
            </a:pPr>
            <a:r>
              <a:rPr lang="en-AU" sz="3200" b="1" dirty="0">
                <a:latin typeface="+mn-lt"/>
                <a:ea typeface="+mn-ea"/>
              </a:rPr>
              <a:t>USE PICO</a:t>
            </a:r>
          </a:p>
          <a:p>
            <a:pPr marL="730250" lvl="1" indent="-273050" eaLnBrk="0" hangingPunct="0">
              <a:spcBef>
                <a:spcPct val="20000"/>
              </a:spcBef>
              <a:buClr>
                <a:schemeClr val="accent2"/>
              </a:buClr>
              <a:buSzPct val="90000"/>
              <a:buFont typeface="Wingdings" pitchFamily="2" charset="2"/>
              <a:buChar char=""/>
              <a:defRPr/>
            </a:pPr>
            <a:r>
              <a:rPr lang="en-AU" sz="2800" dirty="0">
                <a:latin typeface="+mn-lt"/>
                <a:ea typeface="+mn-ea"/>
              </a:rPr>
              <a:t>Population</a:t>
            </a:r>
          </a:p>
          <a:p>
            <a:pPr marL="730250" lvl="1" indent="-273050" eaLnBrk="0" hangingPunct="0">
              <a:spcBef>
                <a:spcPct val="20000"/>
              </a:spcBef>
              <a:buClr>
                <a:schemeClr val="accent2"/>
              </a:buClr>
              <a:buSzPct val="90000"/>
              <a:buFont typeface="Wingdings" pitchFamily="2" charset="2"/>
              <a:buChar char=""/>
              <a:defRPr/>
            </a:pPr>
            <a:r>
              <a:rPr lang="en-AU" sz="2800" dirty="0">
                <a:latin typeface="+mn-lt"/>
                <a:ea typeface="+mn-ea"/>
              </a:rPr>
              <a:t>Intervention</a:t>
            </a:r>
          </a:p>
          <a:p>
            <a:pPr marL="730250" lvl="1" indent="-273050" eaLnBrk="0" hangingPunct="0">
              <a:spcBef>
                <a:spcPct val="20000"/>
              </a:spcBef>
              <a:buClr>
                <a:schemeClr val="accent2"/>
              </a:buClr>
              <a:buSzPct val="90000"/>
              <a:buFont typeface="Wingdings" pitchFamily="2" charset="2"/>
              <a:buChar char=""/>
              <a:defRPr/>
            </a:pPr>
            <a:r>
              <a:rPr lang="en-AU" sz="2800" dirty="0">
                <a:latin typeface="+mn-lt"/>
                <a:ea typeface="+mn-ea"/>
              </a:rPr>
              <a:t>Comparison</a:t>
            </a:r>
          </a:p>
          <a:p>
            <a:pPr marL="730250" lvl="1" indent="-273050" eaLnBrk="0" hangingPunct="0">
              <a:spcBef>
                <a:spcPct val="20000"/>
              </a:spcBef>
              <a:buClr>
                <a:schemeClr val="accent2"/>
              </a:buClr>
              <a:buSzPct val="90000"/>
              <a:buFont typeface="Wingdings" pitchFamily="2" charset="2"/>
              <a:buChar char=""/>
              <a:defRPr/>
            </a:pPr>
            <a:r>
              <a:rPr lang="en-AU" sz="2800" dirty="0">
                <a:latin typeface="+mn-lt"/>
                <a:ea typeface="+mn-ea"/>
              </a:rPr>
              <a:t>Outcomes (primary / secondary)</a:t>
            </a:r>
            <a:endParaRPr lang="en-US" sz="2800" dirty="0">
              <a:latin typeface="+mn-lt"/>
              <a:ea typeface="+mn-ea"/>
            </a:endParaRPr>
          </a:p>
        </p:txBody>
      </p:sp>
      <p:sp>
        <p:nvSpPr>
          <p:cNvPr id="10" name="Text Box 7"/>
          <p:cNvSpPr txBox="1">
            <a:spLocks noChangeArrowheads="1"/>
          </p:cNvSpPr>
          <p:nvPr/>
        </p:nvSpPr>
        <p:spPr bwMode="auto">
          <a:xfrm>
            <a:off x="3200400" y="2743200"/>
            <a:ext cx="5943600" cy="1465263"/>
          </a:xfrm>
          <a:prstGeom prst="rect">
            <a:avLst/>
          </a:prstGeom>
          <a:noFill/>
          <a:ln w="9525">
            <a:noFill/>
            <a:miter lim="800000"/>
            <a:headEnd/>
            <a:tailEnd/>
          </a:ln>
        </p:spPr>
        <p:txBody>
          <a:bodyPr>
            <a:spAutoFit/>
          </a:bodyPr>
          <a:lstStyle/>
          <a:p>
            <a:pPr eaLnBrk="0" hangingPunct="0">
              <a:buClr>
                <a:srgbClr val="000000"/>
              </a:buClr>
              <a:buSzPts val="1800"/>
              <a:buFont typeface="Wingdings" pitchFamily="2" charset="2"/>
              <a:buChar char="ü"/>
            </a:pPr>
            <a:r>
              <a:rPr lang="en-CA" b="1" dirty="0">
                <a:solidFill>
                  <a:srgbClr val="000000"/>
                </a:solidFill>
                <a:latin typeface="Microsoft Sans Serif" pitchFamily="34" charset="0"/>
              </a:rPr>
              <a:t> Sometimes given as PICOT   (T= </a:t>
            </a:r>
            <a:r>
              <a:rPr lang="en-CA" b="1" dirty="0">
                <a:solidFill>
                  <a:srgbClr val="0000FF"/>
                </a:solidFill>
                <a:latin typeface="Microsoft Sans Serif" pitchFamily="34" charset="0"/>
              </a:rPr>
              <a:t>T</a:t>
            </a:r>
            <a:r>
              <a:rPr lang="en-CA" b="1" dirty="0">
                <a:latin typeface="Microsoft Sans Serif" pitchFamily="34" charset="0"/>
              </a:rPr>
              <a:t>imeframe</a:t>
            </a:r>
            <a:r>
              <a:rPr lang="en-CA" b="1" dirty="0">
                <a:solidFill>
                  <a:srgbClr val="000000"/>
                </a:solidFill>
                <a:latin typeface="Microsoft Sans Serif" pitchFamily="34" charset="0"/>
              </a:rPr>
              <a:t>)</a:t>
            </a:r>
            <a:endParaRPr lang="en-US" b="1" dirty="0">
              <a:solidFill>
                <a:srgbClr val="000000"/>
              </a:solidFill>
              <a:latin typeface="Microsoft Sans Serif" pitchFamily="34" charset="0"/>
            </a:endParaRPr>
          </a:p>
          <a:p>
            <a:pPr eaLnBrk="0" hangingPunct="0">
              <a:buClr>
                <a:srgbClr val="000000"/>
              </a:buClr>
              <a:buSzPts val="1800"/>
              <a:buFont typeface="Wingdings" pitchFamily="2" charset="2"/>
              <a:buChar char="ü"/>
            </a:pPr>
            <a:r>
              <a:rPr lang="en-US" b="1" dirty="0">
                <a:solidFill>
                  <a:srgbClr val="000000"/>
                </a:solidFill>
                <a:latin typeface="Microsoft Sans Serif" pitchFamily="34" charset="0"/>
              </a:rPr>
              <a:t> Helps limit/better define scope of project</a:t>
            </a:r>
          </a:p>
          <a:p>
            <a:pPr eaLnBrk="0" hangingPunct="0">
              <a:buClr>
                <a:srgbClr val="000000"/>
              </a:buClr>
              <a:buSzPts val="1800"/>
              <a:buFont typeface="Wingdings" pitchFamily="2" charset="2"/>
              <a:buChar char="ü"/>
            </a:pPr>
            <a:r>
              <a:rPr lang="en-US" b="1" dirty="0">
                <a:solidFill>
                  <a:srgbClr val="000000"/>
                </a:solidFill>
                <a:latin typeface="Microsoft Sans Serif" pitchFamily="34" charset="0"/>
              </a:rPr>
              <a:t> Guides data extraction</a:t>
            </a:r>
          </a:p>
          <a:p>
            <a:pPr eaLnBrk="0" hangingPunct="0">
              <a:buClr>
                <a:srgbClr val="000000"/>
              </a:buClr>
              <a:buSzPts val="1800"/>
              <a:buFont typeface="Wingdings" pitchFamily="2" charset="2"/>
              <a:buChar char="ü"/>
            </a:pPr>
            <a:r>
              <a:rPr lang="en-CA" b="1" dirty="0">
                <a:solidFill>
                  <a:srgbClr val="000000"/>
                </a:solidFill>
                <a:latin typeface="Microsoft Sans Serif" pitchFamily="34" charset="0"/>
              </a:rPr>
              <a:t> A priori PICO questions limit the risk of selection bias</a:t>
            </a:r>
            <a:endParaRPr lang="en-US" b="1" dirty="0">
              <a:solidFill>
                <a:srgbClr val="000000"/>
              </a:solidFill>
              <a:latin typeface="Microsoft Sans Serif" pitchFamily="34" charset="0"/>
            </a:endParaRPr>
          </a:p>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3"/>
          <p:cNvSpPr txBox="1">
            <a:spLocks noChangeArrowheads="1"/>
          </p:cNvSpPr>
          <p:nvPr/>
        </p:nvSpPr>
        <p:spPr bwMode="auto">
          <a:xfrm>
            <a:off x="1143000" y="2057400"/>
            <a:ext cx="7315200" cy="1465263"/>
          </a:xfrm>
          <a:prstGeom prst="rect">
            <a:avLst/>
          </a:prstGeom>
          <a:noFill/>
          <a:ln w="9525">
            <a:noFill/>
            <a:miter lim="800000"/>
            <a:headEnd/>
            <a:tailEnd/>
          </a:ln>
        </p:spPr>
        <p:txBody>
          <a:bodyPr>
            <a:spAutoFit/>
          </a:bodyPr>
          <a:lstStyle/>
          <a:p>
            <a:pPr algn="ctr" eaLnBrk="0" hangingPunct="0">
              <a:spcBef>
                <a:spcPct val="50000"/>
              </a:spcBef>
            </a:pPr>
            <a:r>
              <a:rPr lang="en-US" sz="3600" b="1"/>
              <a:t>Step 3 </a:t>
            </a:r>
          </a:p>
          <a:p>
            <a:pPr algn="ctr" eaLnBrk="0" hangingPunct="0">
              <a:spcBef>
                <a:spcPct val="50000"/>
              </a:spcBef>
            </a:pPr>
            <a:r>
              <a:rPr lang="en-US" sz="3600" b="1"/>
              <a:t>Initiate search strategy</a:t>
            </a:r>
            <a:endParaRPr lang="en-US"/>
          </a:p>
        </p:txBody>
      </p:sp>
      <p:sp>
        <p:nvSpPr>
          <p:cNvPr id="3" name="Slide Number Placeholder 2"/>
          <p:cNvSpPr>
            <a:spLocks noGrp="1"/>
          </p:cNvSpPr>
          <p:nvPr>
            <p:ph type="sldNum" sz="quarter" idx="12"/>
          </p:nvPr>
        </p:nvSpPr>
        <p:spPr/>
        <p:txBody>
          <a:bodyPr/>
          <a:lstStyle/>
          <a:p>
            <a:pPr>
              <a:defRPr/>
            </a:pPr>
            <a:fld id="{122EBC36-BE6C-4EE9-8EF3-554E5937C88F}"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81000"/>
            <a:ext cx="7772400" cy="838200"/>
          </a:xfrm>
        </p:spPr>
        <p:txBody>
          <a:bodyPr/>
          <a:lstStyle/>
          <a:p>
            <a:pPr eaLnBrk="1" fontAlgn="auto" hangingPunct="1">
              <a:spcAft>
                <a:spcPts val="0"/>
              </a:spcAft>
              <a:defRPr/>
            </a:pPr>
            <a:r>
              <a:rPr lang="en-US">
                <a:solidFill>
                  <a:schemeClr val="accent2"/>
                </a:solidFill>
              </a:rPr>
              <a:t>Where to locate studies</a:t>
            </a:r>
            <a:endParaRPr lang="en-US">
              <a:solidFill>
                <a:schemeClr val="accent1">
                  <a:satMod val="150000"/>
                </a:schemeClr>
              </a:solidFill>
            </a:endParaRPr>
          </a:p>
        </p:txBody>
      </p:sp>
      <p:sp>
        <p:nvSpPr>
          <p:cNvPr id="83970" name="Rectangle 3"/>
          <p:cNvSpPr>
            <a:spLocks noGrp="1" noChangeArrowheads="1"/>
          </p:cNvSpPr>
          <p:nvPr>
            <p:ph idx="1"/>
          </p:nvPr>
        </p:nvSpPr>
        <p:spPr>
          <a:xfrm>
            <a:off x="1905000" y="1524000"/>
            <a:ext cx="5334000" cy="4572000"/>
          </a:xfrm>
        </p:spPr>
        <p:txBody>
          <a:bodyPr/>
          <a:lstStyle/>
          <a:p>
            <a:pPr eaLnBrk="1" hangingPunct="1">
              <a:lnSpc>
                <a:spcPct val="90000"/>
              </a:lnSpc>
              <a:buFontTx/>
              <a:buNone/>
            </a:pPr>
            <a:r>
              <a:rPr lang="en-US" sz="3600" b="1"/>
              <a:t> </a:t>
            </a:r>
            <a:endParaRPr lang="en-US" sz="2800"/>
          </a:p>
          <a:p>
            <a:pPr eaLnBrk="1" hangingPunct="1">
              <a:lnSpc>
                <a:spcPct val="90000"/>
              </a:lnSpc>
              <a:buFontTx/>
              <a:buNone/>
            </a:pPr>
            <a:r>
              <a:rPr lang="en-US" sz="2800"/>
              <a:t>	</a:t>
            </a:r>
            <a:r>
              <a:rPr lang="en-US"/>
              <a:t>Pubmed</a:t>
            </a:r>
          </a:p>
          <a:p>
            <a:pPr eaLnBrk="1" hangingPunct="1">
              <a:lnSpc>
                <a:spcPct val="90000"/>
              </a:lnSpc>
              <a:buFontTx/>
              <a:buNone/>
            </a:pPr>
            <a:r>
              <a:rPr lang="en-US"/>
              <a:t>   CINAHL</a:t>
            </a:r>
          </a:p>
          <a:p>
            <a:pPr eaLnBrk="1" hangingPunct="1">
              <a:lnSpc>
                <a:spcPct val="90000"/>
              </a:lnSpc>
              <a:buFontTx/>
              <a:buNone/>
            </a:pPr>
            <a:r>
              <a:rPr lang="en-US"/>
              <a:t>   Web of Science</a:t>
            </a:r>
          </a:p>
          <a:p>
            <a:pPr eaLnBrk="1" hangingPunct="1">
              <a:lnSpc>
                <a:spcPct val="90000"/>
              </a:lnSpc>
              <a:buFontTx/>
              <a:buNone/>
            </a:pPr>
            <a:r>
              <a:rPr lang="en-US"/>
              <a:t>   EMBASE</a:t>
            </a:r>
          </a:p>
          <a:p>
            <a:pPr eaLnBrk="1" hangingPunct="1">
              <a:lnSpc>
                <a:spcPct val="90000"/>
              </a:lnSpc>
              <a:buFontTx/>
              <a:buNone/>
            </a:pPr>
            <a:r>
              <a:rPr lang="en-US"/>
              <a:t>   PsychINFO</a:t>
            </a:r>
          </a:p>
          <a:p>
            <a:pPr eaLnBrk="1" hangingPunct="1">
              <a:lnSpc>
                <a:spcPct val="90000"/>
              </a:lnSpc>
              <a:buFontTx/>
              <a:buNone/>
            </a:pPr>
            <a:endParaRPr lang="en-US"/>
          </a:p>
          <a:p>
            <a:pPr eaLnBrk="1" hangingPunct="1">
              <a:lnSpc>
                <a:spcPct val="90000"/>
              </a:lnSpc>
              <a:buFontTx/>
              <a:buNone/>
            </a:pPr>
            <a:r>
              <a:rPr lang="en-US"/>
              <a:t>	Librarians can help here</a:t>
            </a:r>
            <a:endParaRPr lang="en-US" sz="2800"/>
          </a:p>
          <a:p>
            <a:pPr eaLnBrk="1" hangingPunct="1">
              <a:lnSpc>
                <a:spcPct val="90000"/>
              </a:lnSpc>
              <a:buFontTx/>
              <a:buNone/>
            </a:pPr>
            <a:r>
              <a:rPr lang="en-US" sz="2800"/>
              <a:t> </a:t>
            </a:r>
          </a:p>
          <a:p>
            <a:pPr eaLnBrk="1" hangingPunct="1">
              <a:lnSpc>
                <a:spcPct val="90000"/>
              </a:lnSpc>
            </a:pPr>
            <a:endParaRPr lang="en-US" sz="2800"/>
          </a:p>
        </p:txBody>
      </p:sp>
      <p:sp>
        <p:nvSpPr>
          <p:cNvPr id="4" name="Slide Number Placeholder 3"/>
          <p:cNvSpPr>
            <a:spLocks noGrp="1"/>
          </p:cNvSpPr>
          <p:nvPr>
            <p:ph type="sldNum" sz="quarter" idx="12"/>
          </p:nvPr>
        </p:nvSpPr>
        <p:spPr/>
        <p:txBody>
          <a:bodyPr/>
          <a:lstStyle/>
          <a:p>
            <a:pPr>
              <a:defRPr/>
            </a:pPr>
            <a:fld id="{7FD21CB1-AC4E-42DE-A910-13C9C8A1D826}"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BB14E65-BB23-4FF0-A7DC-B0225F934BE0}" type="slidenum">
              <a:rPr lang="en-US" smtClean="0"/>
              <a:pPr>
                <a:defRPr/>
              </a:pPr>
              <a:t>43</a:t>
            </a:fld>
            <a:endParaRPr lang="en-US"/>
          </a:p>
        </p:txBody>
      </p:sp>
      <p:sp>
        <p:nvSpPr>
          <p:cNvPr id="5" name="Rectangle 2"/>
          <p:cNvSpPr txBox="1">
            <a:spLocks noChangeArrowheads="1"/>
          </p:cNvSpPr>
          <p:nvPr/>
        </p:nvSpPr>
        <p:spPr>
          <a:xfrm>
            <a:off x="304800" y="152400"/>
            <a:ext cx="8229600" cy="1200731"/>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eaLnBrk="0" hangingPunct="0">
              <a:defRPr/>
            </a:pPr>
            <a:r>
              <a:rPr lang="en-US" sz="3600" b="1">
                <a:solidFill>
                  <a:srgbClr val="FFC800"/>
                </a:solidFill>
                <a:latin typeface="+mj-lt"/>
                <a:ea typeface="+mj-ea"/>
                <a:cs typeface="+mj-cs"/>
              </a:rPr>
              <a:t>Comprehensively search </a:t>
            </a:r>
            <a:br>
              <a:rPr lang="en-US" sz="3600" b="1">
                <a:solidFill>
                  <a:srgbClr val="FFC800"/>
                </a:solidFill>
                <a:latin typeface="+mj-lt"/>
                <a:ea typeface="+mj-ea"/>
                <a:cs typeface="+mj-cs"/>
              </a:rPr>
            </a:br>
            <a:r>
              <a:rPr lang="en-US" sz="3600" b="1">
                <a:solidFill>
                  <a:srgbClr val="FFC800"/>
                </a:solidFill>
                <a:latin typeface="+mj-lt"/>
                <a:ea typeface="+mj-ea"/>
                <a:cs typeface="+mj-cs"/>
              </a:rPr>
              <a:t>databases to find all relevant studies</a:t>
            </a:r>
          </a:p>
        </p:txBody>
      </p:sp>
      <p:sp>
        <p:nvSpPr>
          <p:cNvPr id="6" name="Rectangle 3"/>
          <p:cNvSpPr txBox="1">
            <a:spLocks noChangeArrowheads="1"/>
          </p:cNvSpPr>
          <p:nvPr/>
        </p:nvSpPr>
        <p:spPr bwMode="auto">
          <a:xfrm>
            <a:off x="533400" y="1905000"/>
            <a:ext cx="8229600" cy="4754563"/>
          </a:xfrm>
          <a:prstGeom prst="rect">
            <a:avLst/>
          </a:prstGeom>
          <a:noFill/>
          <a:ln w="9525">
            <a:noFill/>
            <a:miter lim="800000"/>
            <a:headEnd/>
            <a:tailEnd/>
          </a:ln>
        </p:spPr>
        <p:txBody>
          <a:bodyPr lIns="54864" tIns="91440"/>
          <a:lstStyle/>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PubMed</a:t>
            </a:r>
          </a:p>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EMBASE</a:t>
            </a:r>
          </a:p>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Cochrane Central Register of Controlled Trials (CENTRAL)</a:t>
            </a:r>
          </a:p>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CINAHL</a:t>
            </a:r>
          </a:p>
          <a:p>
            <a:pPr marL="438150" indent="-319088" eaLnBrk="0" hangingPunct="0">
              <a:lnSpc>
                <a:spcPct val="80000"/>
              </a:lnSpc>
              <a:buClr>
                <a:schemeClr val="accent1"/>
              </a:buClr>
              <a:buSzPct val="80000"/>
              <a:buFont typeface="Wingdings 2" pitchFamily="18" charset="2"/>
              <a:buChar char=""/>
              <a:defRPr/>
            </a:pPr>
            <a:r>
              <a:rPr lang="en-CA" sz="1800" b="1">
                <a:latin typeface="+mn-lt"/>
                <a:ea typeface="+mn-ea"/>
              </a:rPr>
              <a:t>Web of Science</a:t>
            </a:r>
          </a:p>
          <a:p>
            <a:pPr marL="438150" indent="-319088" eaLnBrk="0" hangingPunct="0">
              <a:lnSpc>
                <a:spcPct val="80000"/>
              </a:lnSpc>
              <a:buClr>
                <a:schemeClr val="accent1"/>
              </a:buClr>
              <a:buSzPct val="80000"/>
              <a:buFont typeface="Wingdings 2" pitchFamily="18" charset="2"/>
              <a:buChar char=""/>
              <a:defRPr/>
            </a:pPr>
            <a:r>
              <a:rPr lang="en-CA" sz="1800" b="1">
                <a:latin typeface="+mn-lt"/>
                <a:ea typeface="+mn-ea"/>
              </a:rPr>
              <a:t>PsycINFO</a:t>
            </a:r>
          </a:p>
          <a:p>
            <a:pPr marL="438150" indent="-319088" eaLnBrk="0" hangingPunct="0">
              <a:lnSpc>
                <a:spcPct val="80000"/>
              </a:lnSpc>
              <a:buClr>
                <a:schemeClr val="accent1"/>
              </a:buClr>
              <a:buSzPct val="80000"/>
              <a:buFont typeface="Wingdings 2" pitchFamily="18" charset="2"/>
              <a:buChar char=""/>
              <a:defRPr/>
            </a:pPr>
            <a:r>
              <a:rPr lang="en-CA" sz="1800" b="1">
                <a:latin typeface="+mn-lt"/>
                <a:ea typeface="+mn-ea"/>
              </a:rPr>
              <a:t>LILACS</a:t>
            </a:r>
          </a:p>
          <a:p>
            <a:pPr marL="438150" indent="-319088" eaLnBrk="0" hangingPunct="0">
              <a:lnSpc>
                <a:spcPct val="80000"/>
              </a:lnSpc>
              <a:buClr>
                <a:schemeClr val="accent1"/>
              </a:buClr>
              <a:buSzPct val="80000"/>
              <a:buFont typeface="Wingdings 2" pitchFamily="18" charset="2"/>
              <a:buChar char=""/>
              <a:defRPr/>
            </a:pPr>
            <a:r>
              <a:rPr lang="en-CA" sz="1800" b="1">
                <a:latin typeface="+mn-lt"/>
                <a:ea typeface="+mn-ea"/>
              </a:rPr>
              <a:t>Databases from LMIC</a:t>
            </a:r>
          </a:p>
          <a:p>
            <a:pPr marL="438150" indent="-319088" eaLnBrk="0" hangingPunct="0">
              <a:lnSpc>
                <a:spcPct val="80000"/>
              </a:lnSpc>
              <a:buClr>
                <a:schemeClr val="accent1"/>
              </a:buClr>
              <a:buSzPct val="80000"/>
              <a:buFont typeface="Wingdings 2" pitchFamily="18" charset="2"/>
              <a:buChar char=""/>
              <a:defRPr/>
            </a:pPr>
            <a:r>
              <a:rPr lang="en-CA" sz="1800" b="1">
                <a:latin typeface="+mn-lt"/>
                <a:ea typeface="+mn-ea"/>
              </a:rPr>
              <a:t>Dissertation abstracts</a:t>
            </a:r>
          </a:p>
          <a:p>
            <a:pPr marL="438150" indent="-319088" eaLnBrk="0" hangingPunct="0">
              <a:lnSpc>
                <a:spcPct val="80000"/>
              </a:lnSpc>
              <a:buClr>
                <a:schemeClr val="accent1"/>
              </a:buClr>
              <a:buSzPct val="80000"/>
              <a:buFont typeface="Wingdings 2" pitchFamily="18" charset="2"/>
              <a:buChar char=""/>
              <a:defRPr/>
            </a:pPr>
            <a:r>
              <a:rPr lang="en-CA" sz="1800" b="1">
                <a:latin typeface="+mn-lt"/>
                <a:ea typeface="+mn-ea"/>
              </a:rPr>
              <a:t>Clinical trials registers</a:t>
            </a:r>
            <a:endParaRPr lang="en-US" sz="1800" b="1">
              <a:latin typeface="+mn-lt"/>
              <a:ea typeface="+mn-ea"/>
            </a:endParaRPr>
          </a:p>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Handsearching of journals</a:t>
            </a:r>
          </a:p>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Reference lists</a:t>
            </a:r>
          </a:p>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Conference abstracts</a:t>
            </a:r>
          </a:p>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Personal communication</a:t>
            </a:r>
          </a:p>
          <a:p>
            <a:pPr marL="438150" indent="-319088" eaLnBrk="0" hangingPunct="0">
              <a:lnSpc>
                <a:spcPct val="80000"/>
              </a:lnSpc>
              <a:buClr>
                <a:schemeClr val="accent1"/>
              </a:buClr>
              <a:buSzPct val="80000"/>
              <a:buFont typeface="Wingdings 2" pitchFamily="18" charset="2"/>
              <a:buChar char=""/>
              <a:defRPr/>
            </a:pPr>
            <a:r>
              <a:rPr lang="en-CA" sz="1800" b="1">
                <a:latin typeface="+mn-lt"/>
                <a:ea typeface="+mn-ea"/>
              </a:rPr>
              <a:t>Anything else you can think of.</a:t>
            </a:r>
            <a:endParaRPr lang="en-US" sz="1800" dirty="0">
              <a:latin typeface="+mn-lt"/>
              <a:ea typeface="+mn-ea"/>
            </a:endParaRPr>
          </a:p>
        </p:txBody>
      </p:sp>
      <p:sp>
        <p:nvSpPr>
          <p:cNvPr id="86020" name="Text Box 4"/>
          <p:cNvSpPr txBox="1">
            <a:spLocks noChangeArrowheads="1"/>
          </p:cNvSpPr>
          <p:nvPr/>
        </p:nvSpPr>
        <p:spPr bwMode="auto">
          <a:xfrm>
            <a:off x="5257800" y="3305175"/>
            <a:ext cx="3200400" cy="1570038"/>
          </a:xfrm>
          <a:prstGeom prst="rect">
            <a:avLst/>
          </a:prstGeom>
          <a:noFill/>
          <a:ln w="9525">
            <a:noFill/>
            <a:miter lim="800000"/>
            <a:headEnd/>
            <a:tailEnd/>
          </a:ln>
        </p:spPr>
        <p:txBody>
          <a:bodyPr>
            <a:spAutoFit/>
          </a:bodyPr>
          <a:lstStyle/>
          <a:p>
            <a:pPr algn="ctr" eaLnBrk="0" hangingPunct="0"/>
            <a:r>
              <a:rPr lang="en-CA" b="1">
                <a:solidFill>
                  <a:srgbClr val="0000FF"/>
                </a:solidFill>
                <a:latin typeface="Microsoft Sans Serif" pitchFamily="34" charset="0"/>
              </a:rPr>
              <a:t>**NO</a:t>
            </a:r>
            <a:r>
              <a:rPr lang="en-CA" b="1">
                <a:latin typeface="Microsoft Sans Serif" pitchFamily="34" charset="0"/>
              </a:rPr>
              <a:t> RESTRICTIONS ON LANGUAGE</a:t>
            </a:r>
            <a:endParaRPr lang="en-US" b="1">
              <a:latin typeface="Microsoft Sans Serif" pitchFamily="34" charset="0"/>
            </a:endParaRPr>
          </a:p>
          <a:p>
            <a:pPr eaLnBrk="0" hangingPunct="0"/>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The Search</a:t>
            </a:r>
          </a:p>
        </p:txBody>
      </p:sp>
      <p:sp>
        <p:nvSpPr>
          <p:cNvPr id="3" name="Content Placeholder 2"/>
          <p:cNvSpPr>
            <a:spLocks noGrp="1"/>
          </p:cNvSpPr>
          <p:nvPr>
            <p:ph idx="1"/>
          </p:nvPr>
        </p:nvSpPr>
        <p:spPr/>
        <p:txBody>
          <a:bodyPr rtlCol="0">
            <a:normAutofit fontScale="70000" lnSpcReduction="20000"/>
          </a:bodyPr>
          <a:lstStyle/>
          <a:p>
            <a:pPr marL="438912" indent="-320040" eaLnBrk="1" fontAlgn="auto" hangingPunct="1">
              <a:spcBef>
                <a:spcPts val="0"/>
              </a:spcBef>
              <a:spcAft>
                <a:spcPts val="0"/>
              </a:spcAft>
              <a:buFont typeface="Wingdings 2"/>
              <a:buChar char=""/>
              <a:defRPr/>
            </a:pPr>
            <a:r>
              <a:rPr lang="en-US" i="1" dirty="0"/>
              <a:t>Search (chronic kidney failure OR chronic renal failure OR chronic kidney disease OR chronic renal disease OR </a:t>
            </a:r>
            <a:r>
              <a:rPr lang="en-US" i="1" dirty="0" err="1"/>
              <a:t>ckd</a:t>
            </a:r>
            <a:r>
              <a:rPr lang="en-US" i="1" dirty="0"/>
              <a:t>[</a:t>
            </a:r>
            <a:r>
              <a:rPr lang="en-US" i="1" dirty="0" err="1"/>
              <a:t>tiab</a:t>
            </a:r>
            <a:r>
              <a:rPr lang="en-US" i="1" dirty="0"/>
              <a:t>] OR end stage renal disease OR ESRD OR "kidney insufficiency" OR "renal insufficiency" OR "renal failure" OR "kidney failure" OR </a:t>
            </a:r>
            <a:r>
              <a:rPr lang="en-US" i="1" dirty="0" err="1"/>
              <a:t>hemodiafiltration</a:t>
            </a:r>
            <a:r>
              <a:rPr lang="en-US" i="1" dirty="0"/>
              <a:t> OR </a:t>
            </a:r>
            <a:r>
              <a:rPr lang="en-US" i="1" dirty="0" err="1"/>
              <a:t>hemodialysis</a:t>
            </a:r>
            <a:r>
              <a:rPr lang="en-US" i="1" dirty="0"/>
              <a:t> OR dialysis OR kidney, artificial) AND (myocardial revascularization[</a:t>
            </a:r>
            <a:r>
              <a:rPr lang="en-US" i="1" dirty="0" err="1"/>
              <a:t>mh:noexp</a:t>
            </a:r>
            <a:r>
              <a:rPr lang="en-US" i="1" dirty="0"/>
              <a:t>] OR angioplasty, balloon, coronary OR </a:t>
            </a:r>
            <a:r>
              <a:rPr lang="en-US" i="1" dirty="0" err="1"/>
              <a:t>atherectomy</a:t>
            </a:r>
            <a:r>
              <a:rPr lang="en-US" i="1" dirty="0"/>
              <a:t>, coronary OR coronary artery bypass OR internal mammary coronary artery </a:t>
            </a:r>
            <a:r>
              <a:rPr lang="en-US" i="1" dirty="0" err="1"/>
              <a:t>anastomosis</a:t>
            </a:r>
            <a:r>
              <a:rPr lang="en-US" i="1" dirty="0"/>
              <a:t> OR myocardial revascularization OR coronary revascularization OR cardiac revascularization OR </a:t>
            </a:r>
            <a:r>
              <a:rPr lang="en-US" i="1" dirty="0" err="1"/>
              <a:t>cabg</a:t>
            </a:r>
            <a:r>
              <a:rPr lang="en-US" i="1" dirty="0"/>
              <a:t> OR angioplasty OR coronary </a:t>
            </a:r>
            <a:r>
              <a:rPr lang="en-US" i="1" dirty="0" err="1"/>
              <a:t>stenosis</a:t>
            </a:r>
            <a:r>
              <a:rPr lang="en-US" i="1" dirty="0"/>
              <a:t>/surgery[</a:t>
            </a:r>
            <a:r>
              <a:rPr lang="en-US" i="1" dirty="0" err="1"/>
              <a:t>mh:noexp</a:t>
            </a:r>
            <a:r>
              <a:rPr lang="en-US" i="1" dirty="0"/>
              <a:t>] OR </a:t>
            </a:r>
            <a:r>
              <a:rPr lang="en-US" i="1" dirty="0" err="1"/>
              <a:t>atherectom</a:t>
            </a:r>
            <a:r>
              <a:rPr lang="en-US" i="1" dirty="0"/>
              <a:t>*[</a:t>
            </a:r>
            <a:r>
              <a:rPr lang="en-US" i="1" dirty="0" err="1"/>
              <a:t>tiab</a:t>
            </a:r>
            <a:r>
              <a:rPr lang="en-US" i="1" dirty="0"/>
              <a:t>] OR (stent[</a:t>
            </a:r>
            <a:r>
              <a:rPr lang="en-US" i="1" dirty="0" err="1"/>
              <a:t>tiab</a:t>
            </a:r>
            <a:r>
              <a:rPr lang="en-US" i="1" dirty="0"/>
              <a:t>] OR stents[</a:t>
            </a:r>
            <a:r>
              <a:rPr lang="en-US" i="1" dirty="0" err="1"/>
              <a:t>tiab</a:t>
            </a:r>
            <a:r>
              <a:rPr lang="en-US" i="1" dirty="0"/>
              <a:t>] OR </a:t>
            </a:r>
            <a:r>
              <a:rPr lang="en-US" i="1" dirty="0" err="1"/>
              <a:t>stenting</a:t>
            </a:r>
            <a:r>
              <a:rPr lang="en-US" i="1" dirty="0"/>
              <a:t>[</a:t>
            </a:r>
            <a:r>
              <a:rPr lang="en-US" i="1" dirty="0" err="1"/>
              <a:t>tiab</a:t>
            </a:r>
            <a:r>
              <a:rPr lang="en-US" i="1" dirty="0"/>
              <a:t>] OR stents[</a:t>
            </a:r>
            <a:r>
              <a:rPr lang="en-US" i="1" dirty="0" err="1"/>
              <a:t>mh</a:t>
            </a:r>
            <a:r>
              <a:rPr lang="en-US" i="1" dirty="0"/>
              <a:t>] AND (coronary OR cardiac OR myocardial))) NOT (acute kidney[</a:t>
            </a:r>
            <a:r>
              <a:rPr lang="en-US" i="1" dirty="0" err="1"/>
              <a:t>ti</a:t>
            </a:r>
            <a:r>
              <a:rPr lang="en-US" i="1" dirty="0"/>
              <a:t>] OR acute renal[</a:t>
            </a:r>
            <a:r>
              <a:rPr lang="en-US" i="1" dirty="0" err="1"/>
              <a:t>ti</a:t>
            </a:r>
            <a:r>
              <a:rPr lang="en-US" i="1" dirty="0"/>
              <a:t>]) NOT (animals[</a:t>
            </a:r>
            <a:r>
              <a:rPr lang="en-US" i="1" dirty="0" err="1"/>
              <a:t>mh</a:t>
            </a:r>
            <a:r>
              <a:rPr lang="en-US" i="1" dirty="0"/>
              <a:t>] NOT humans[</a:t>
            </a:r>
            <a:r>
              <a:rPr lang="en-US" i="1" dirty="0" err="1"/>
              <a:t>mh</a:t>
            </a:r>
            <a:r>
              <a:rPr lang="en-US" i="1" dirty="0"/>
              <a:t>]) </a:t>
            </a:r>
            <a:r>
              <a:rPr lang="en-US" dirty="0"/>
              <a:t>. </a:t>
            </a:r>
          </a:p>
        </p:txBody>
      </p:sp>
      <p:sp>
        <p:nvSpPr>
          <p:cNvPr id="4" name="Slide Number Placeholder 3"/>
          <p:cNvSpPr>
            <a:spLocks noGrp="1"/>
          </p:cNvSpPr>
          <p:nvPr>
            <p:ph type="sldNum" sz="quarter" idx="12"/>
          </p:nvPr>
        </p:nvSpPr>
        <p:spPr/>
        <p:txBody>
          <a:bodyPr/>
          <a:lstStyle/>
          <a:p>
            <a:pPr>
              <a:defRPr/>
            </a:pPr>
            <a:fld id="{21CBEE30-375F-424D-8E52-D65C881D3610}"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4"/>
          <p:cNvSpPr txBox="1">
            <a:spLocks noChangeArrowheads="1"/>
          </p:cNvSpPr>
          <p:nvPr/>
        </p:nvSpPr>
        <p:spPr bwMode="auto">
          <a:xfrm>
            <a:off x="762000" y="2362200"/>
            <a:ext cx="7467600" cy="1123950"/>
          </a:xfrm>
          <a:prstGeom prst="rect">
            <a:avLst/>
          </a:prstGeom>
          <a:noFill/>
          <a:ln w="9525">
            <a:noFill/>
            <a:miter lim="800000"/>
            <a:headEnd/>
            <a:tailEnd/>
          </a:ln>
        </p:spPr>
        <p:txBody>
          <a:bodyPr>
            <a:spAutoFit/>
          </a:bodyPr>
          <a:lstStyle/>
          <a:p>
            <a:pPr algn="ctr" eaLnBrk="0" hangingPunct="0">
              <a:lnSpc>
                <a:spcPct val="75000"/>
              </a:lnSpc>
              <a:spcBef>
                <a:spcPct val="50000"/>
              </a:spcBef>
            </a:pPr>
            <a:endParaRPr lang="en-US" sz="3600" b="1"/>
          </a:p>
          <a:p>
            <a:pPr algn="ctr" eaLnBrk="0" hangingPunct="0">
              <a:lnSpc>
                <a:spcPct val="75000"/>
              </a:lnSpc>
              <a:spcBef>
                <a:spcPct val="50000"/>
              </a:spcBef>
            </a:pPr>
            <a:endParaRPr lang="en-US" sz="3200" b="1"/>
          </a:p>
        </p:txBody>
      </p:sp>
      <p:sp>
        <p:nvSpPr>
          <p:cNvPr id="89090" name="Content Placeholder 5"/>
          <p:cNvSpPr>
            <a:spLocks noGrp="1"/>
          </p:cNvSpPr>
          <p:nvPr>
            <p:ph idx="1"/>
          </p:nvPr>
        </p:nvSpPr>
        <p:spPr/>
        <p:txBody>
          <a:bodyPr/>
          <a:lstStyle/>
          <a:p>
            <a:pPr eaLnBrk="1" hangingPunct="1"/>
            <a:r>
              <a:rPr lang="en-US" dirty="0"/>
              <a:t>You now have all the articles you could ever want</a:t>
            </a:r>
          </a:p>
          <a:p>
            <a:pPr eaLnBrk="1" hangingPunct="1"/>
            <a:r>
              <a:rPr lang="en-US" dirty="0"/>
              <a:t>Can get rid of some just from the abstract or title</a:t>
            </a:r>
          </a:p>
          <a:p>
            <a:pPr eaLnBrk="1" hangingPunct="1"/>
            <a:r>
              <a:rPr lang="en-US" dirty="0"/>
              <a:t>Good program to get is ENDNOTE</a:t>
            </a:r>
          </a:p>
          <a:p>
            <a:pPr eaLnBrk="1" hangingPunct="1"/>
            <a:r>
              <a:rPr lang="en-US" dirty="0"/>
              <a:t>Than narrow it further till you get final articles you want to review very closely</a:t>
            </a:r>
          </a:p>
        </p:txBody>
      </p:sp>
      <p:sp>
        <p:nvSpPr>
          <p:cNvPr id="3" name="Slide Number Placeholder 2"/>
          <p:cNvSpPr>
            <a:spLocks noGrp="1"/>
          </p:cNvSpPr>
          <p:nvPr>
            <p:ph type="sldNum" sz="quarter" idx="12"/>
          </p:nvPr>
        </p:nvSpPr>
        <p:spPr/>
        <p:txBody>
          <a:bodyPr/>
          <a:lstStyle/>
          <a:p>
            <a:pPr>
              <a:defRPr/>
            </a:pPr>
            <a:fld id="{B7C5C723-7B08-4C25-8B42-86139406C156}" type="slidenum">
              <a:rPr lang="en-US" smtClean="0"/>
              <a:pPr>
                <a:defRPr/>
              </a:pPr>
              <a:t>45</a:t>
            </a:fld>
            <a:endParaRPr lang="en-US"/>
          </a:p>
        </p:txBody>
      </p:sp>
      <p:sp>
        <p:nvSpPr>
          <p:cNvPr id="89092" name="Rectangle 3"/>
          <p:cNvSpPr>
            <a:spLocks noChangeArrowheads="1"/>
          </p:cNvSpPr>
          <p:nvPr/>
        </p:nvSpPr>
        <p:spPr bwMode="auto">
          <a:xfrm>
            <a:off x="762000" y="304800"/>
            <a:ext cx="7848600" cy="830263"/>
          </a:xfrm>
          <a:prstGeom prst="rect">
            <a:avLst/>
          </a:prstGeom>
          <a:noFill/>
          <a:ln w="9525">
            <a:noFill/>
            <a:miter lim="800000"/>
            <a:headEnd/>
            <a:tailEnd/>
          </a:ln>
        </p:spPr>
        <p:txBody>
          <a:bodyPr>
            <a:spAutoFit/>
          </a:bodyPr>
          <a:lstStyle/>
          <a:p>
            <a:pPr eaLnBrk="0" hangingPunct="0">
              <a:lnSpc>
                <a:spcPct val="75000"/>
              </a:lnSpc>
              <a:spcBef>
                <a:spcPct val="50000"/>
              </a:spcBef>
            </a:pPr>
            <a:r>
              <a:rPr lang="en-US" b="1">
                <a:solidFill>
                  <a:schemeClr val="bg1"/>
                </a:solidFill>
              </a:rPr>
              <a:t>Step 4 STUDY SELECTION</a:t>
            </a:r>
          </a:p>
          <a:p>
            <a:pPr eaLnBrk="0" hangingPunct="0">
              <a:lnSpc>
                <a:spcPct val="75000"/>
              </a:lnSpc>
              <a:spcBef>
                <a:spcPct val="50000"/>
              </a:spcBef>
            </a:pPr>
            <a:r>
              <a:rPr lang="en-US" b="1">
                <a:solidFill>
                  <a:schemeClr val="bg1"/>
                </a:solidFill>
              </a:rPr>
              <a:t>Apply inclusion /exclusion  criteria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a:solidFill>
                  <a:schemeClr val="accent2"/>
                </a:solidFill>
              </a:rPr>
              <a:t>Exclusion criteria</a:t>
            </a:r>
            <a:endParaRPr lang="en-US">
              <a:solidFill>
                <a:schemeClr val="accent1">
                  <a:satMod val="150000"/>
                </a:schemeClr>
              </a:solidFill>
            </a:endParaRPr>
          </a:p>
        </p:txBody>
      </p:sp>
      <p:sp>
        <p:nvSpPr>
          <p:cNvPr id="91138" name="Rectangle 3"/>
          <p:cNvSpPr>
            <a:spLocks noGrp="1" noChangeArrowheads="1"/>
          </p:cNvSpPr>
          <p:nvPr>
            <p:ph idx="1"/>
          </p:nvPr>
        </p:nvSpPr>
        <p:spPr/>
        <p:txBody>
          <a:bodyPr/>
          <a:lstStyle/>
          <a:p>
            <a:pPr eaLnBrk="1" hangingPunct="1">
              <a:buFontTx/>
              <a:buNone/>
            </a:pPr>
            <a:r>
              <a:rPr lang="en-US"/>
              <a:t>Keep log of excluded studies</a:t>
            </a:r>
          </a:p>
          <a:p>
            <a:pPr eaLnBrk="1" hangingPunct="1">
              <a:buFontTx/>
              <a:buNone/>
            </a:pPr>
            <a:r>
              <a:rPr lang="en-US"/>
              <a:t>Note reasons for exclusion</a:t>
            </a:r>
          </a:p>
          <a:p>
            <a:pPr eaLnBrk="1" hangingPunct="1">
              <a:buFontTx/>
              <a:buNone/>
            </a:pPr>
            <a:r>
              <a:rPr lang="en-US"/>
              <a:t>Have eligibility checked by more than one reviewer</a:t>
            </a:r>
          </a:p>
          <a:p>
            <a:pPr eaLnBrk="1" hangingPunct="1">
              <a:buFontTx/>
              <a:buNone/>
            </a:pPr>
            <a:r>
              <a:rPr lang="en-US"/>
              <a:t>Develop strategy to resolve disagreements </a:t>
            </a:r>
          </a:p>
        </p:txBody>
      </p:sp>
      <p:sp>
        <p:nvSpPr>
          <p:cNvPr id="4" name="Slide Number Placeholder 3"/>
          <p:cNvSpPr>
            <a:spLocks noGrp="1"/>
          </p:cNvSpPr>
          <p:nvPr>
            <p:ph type="sldNum" sz="quarter" idx="12"/>
          </p:nvPr>
        </p:nvSpPr>
        <p:spPr/>
        <p:txBody>
          <a:bodyPr/>
          <a:lstStyle/>
          <a:p>
            <a:pPr>
              <a:defRPr/>
            </a:pPr>
            <a:fld id="{38DDEF42-FF68-4CA0-8B24-C6DE6C8C3CC6}"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4B39-3DDA-49E0-953F-14656BB35BA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7B8096E-D901-47A4-9819-A1DE6497D1AA}"/>
              </a:ext>
            </a:extLst>
          </p:cNvPr>
          <p:cNvPicPr>
            <a:picLocks noGrp="1" noChangeAspect="1"/>
          </p:cNvPicPr>
          <p:nvPr>
            <p:ph idx="1"/>
          </p:nvPr>
        </p:nvPicPr>
        <p:blipFill>
          <a:blip r:embed="rId2"/>
          <a:stretch>
            <a:fillRect/>
          </a:stretch>
        </p:blipFill>
        <p:spPr>
          <a:xfrm>
            <a:off x="2310884" y="1985158"/>
            <a:ext cx="4522230" cy="4625975"/>
          </a:xfrm>
          <a:prstGeom prst="rect">
            <a:avLst/>
          </a:prstGeom>
        </p:spPr>
      </p:pic>
      <p:sp>
        <p:nvSpPr>
          <p:cNvPr id="4" name="Slide Number Placeholder 3">
            <a:extLst>
              <a:ext uri="{FF2B5EF4-FFF2-40B4-BE49-F238E27FC236}">
                <a16:creationId xmlns:a16="http://schemas.microsoft.com/office/drawing/2014/main" id="{49E9F33A-C948-46B8-A626-D4BAE26C3332}"/>
              </a:ext>
            </a:extLst>
          </p:cNvPr>
          <p:cNvSpPr>
            <a:spLocks noGrp="1"/>
          </p:cNvSpPr>
          <p:nvPr>
            <p:ph type="sldNum" sz="quarter" idx="12"/>
          </p:nvPr>
        </p:nvSpPr>
        <p:spPr/>
        <p:txBody>
          <a:bodyPr/>
          <a:lstStyle/>
          <a:p>
            <a:pPr>
              <a:defRPr/>
            </a:pPr>
            <a:fld id="{6A0947EE-B460-45DF-976F-15F7F7E8FD13}" type="slidenum">
              <a:rPr lang="en-US" smtClean="0"/>
              <a:pPr>
                <a:defRPr/>
              </a:pPr>
              <a:t>47</a:t>
            </a:fld>
            <a:endParaRPr lang="en-US"/>
          </a:p>
        </p:txBody>
      </p:sp>
      <p:pic>
        <p:nvPicPr>
          <p:cNvPr id="5" name="Picture 4">
            <a:extLst>
              <a:ext uri="{FF2B5EF4-FFF2-40B4-BE49-F238E27FC236}">
                <a16:creationId xmlns:a16="http://schemas.microsoft.com/office/drawing/2014/main" id="{0D2ADA5C-FDA4-4D94-A82A-59BE6497B690}"/>
              </a:ext>
            </a:extLst>
          </p:cNvPr>
          <p:cNvPicPr>
            <a:picLocks noChangeAspect="1"/>
          </p:cNvPicPr>
          <p:nvPr/>
        </p:nvPicPr>
        <p:blipFill>
          <a:blip r:embed="rId3"/>
          <a:stretch>
            <a:fillRect/>
          </a:stretch>
        </p:blipFill>
        <p:spPr>
          <a:xfrm>
            <a:off x="276299" y="0"/>
            <a:ext cx="8591401" cy="1829710"/>
          </a:xfrm>
          <a:prstGeom prst="rect">
            <a:avLst/>
          </a:prstGeom>
        </p:spPr>
      </p:pic>
    </p:spTree>
    <p:extLst>
      <p:ext uri="{BB962C8B-B14F-4D97-AF65-F5344CB8AC3E}">
        <p14:creationId xmlns:p14="http://schemas.microsoft.com/office/powerpoint/2010/main" val="758985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8"/>
          <p:cNvSpPr txBox="1">
            <a:spLocks noChangeArrowheads="1"/>
          </p:cNvSpPr>
          <p:nvPr/>
        </p:nvSpPr>
        <p:spPr bwMode="auto">
          <a:xfrm>
            <a:off x="1524000" y="2362200"/>
            <a:ext cx="6096000" cy="1201547"/>
          </a:xfrm>
          <a:prstGeom prst="rect">
            <a:avLst/>
          </a:prstGeom>
          <a:noFill/>
          <a:ln w="9525">
            <a:noFill/>
            <a:miter lim="800000"/>
            <a:headEnd/>
            <a:tailEnd/>
          </a:ln>
        </p:spPr>
        <p:txBody>
          <a:bodyPr>
            <a:spAutoFit/>
          </a:bodyPr>
          <a:lstStyle/>
          <a:p>
            <a:pPr algn="ctr" eaLnBrk="0" hangingPunct="0">
              <a:lnSpc>
                <a:spcPct val="75000"/>
              </a:lnSpc>
              <a:spcBef>
                <a:spcPct val="50000"/>
              </a:spcBef>
            </a:pPr>
            <a:r>
              <a:rPr lang="en-US" sz="3600" b="1" dirty="0"/>
              <a:t>Step 5 </a:t>
            </a:r>
          </a:p>
          <a:p>
            <a:pPr algn="ctr" eaLnBrk="0" hangingPunct="0">
              <a:lnSpc>
                <a:spcPct val="75000"/>
              </a:lnSpc>
              <a:spcBef>
                <a:spcPct val="50000"/>
              </a:spcBef>
            </a:pPr>
            <a:r>
              <a:rPr lang="en-US" sz="3600" b="1" dirty="0"/>
              <a:t>Quality Appraisal</a:t>
            </a:r>
          </a:p>
        </p:txBody>
      </p:sp>
      <p:sp>
        <p:nvSpPr>
          <p:cNvPr id="95234" name="Rectangle 18"/>
          <p:cNvSpPr>
            <a:spLocks noChangeArrowheads="1"/>
          </p:cNvSpPr>
          <p:nvPr/>
        </p:nvSpPr>
        <p:spPr bwMode="auto">
          <a:xfrm>
            <a:off x="2808288" y="4875213"/>
            <a:ext cx="184150" cy="457200"/>
          </a:xfrm>
          <a:prstGeom prst="rect">
            <a:avLst/>
          </a:prstGeom>
          <a:noFill/>
          <a:ln w="9525">
            <a:noFill/>
            <a:miter lim="800000"/>
            <a:headEnd/>
            <a:tailEnd/>
          </a:ln>
        </p:spPr>
        <p:txBody>
          <a:bodyPr wrap="none">
            <a:spAutoFit/>
          </a:bodyPr>
          <a:lstStyle/>
          <a:p>
            <a:pPr eaLnBrk="0" hangingPunct="0"/>
            <a:endParaRPr lang="en-US"/>
          </a:p>
        </p:txBody>
      </p:sp>
      <p:sp>
        <p:nvSpPr>
          <p:cNvPr id="4" name="Slide Number Placeholder 3"/>
          <p:cNvSpPr>
            <a:spLocks noGrp="1"/>
          </p:cNvSpPr>
          <p:nvPr>
            <p:ph type="sldNum" sz="quarter" idx="12"/>
          </p:nvPr>
        </p:nvSpPr>
        <p:spPr/>
        <p:txBody>
          <a:bodyPr/>
          <a:lstStyle/>
          <a:p>
            <a:pPr>
              <a:defRPr/>
            </a:pPr>
            <a:fld id="{3F1BBAF4-C241-406D-B659-796236BAB9F9}" type="slidenum">
              <a:rPr lang="en-US" smtClean="0"/>
              <a:pPr>
                <a:defRPr/>
              </a:pPr>
              <a:t>48</a:t>
            </a:fld>
            <a:endParaRPr lang="en-US"/>
          </a:p>
        </p:txBody>
      </p:sp>
    </p:spTree>
    <p:extLst>
      <p:ext uri="{BB962C8B-B14F-4D97-AF65-F5344CB8AC3E}">
        <p14:creationId xmlns:p14="http://schemas.microsoft.com/office/powerpoint/2010/main" val="1358242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EF01087-E67B-4DAB-B6ED-E79B2D2656E1}"/>
              </a:ext>
            </a:extLst>
          </p:cNvPr>
          <p:cNvSpPr>
            <a:spLocks noChangeArrowheads="1"/>
          </p:cNvSpPr>
          <p:nvPr/>
        </p:nvSpPr>
        <p:spPr bwMode="auto">
          <a:xfrm>
            <a:off x="1089025" y="228600"/>
            <a:ext cx="6446838" cy="647700"/>
          </a:xfrm>
          <a:prstGeom prst="rect">
            <a:avLst/>
          </a:prstGeom>
          <a:noFill/>
          <a:ln>
            <a:noFill/>
          </a:ln>
          <a:effectLst/>
        </p:spPr>
        <p:txBody>
          <a:bodyPr wrap="none" lIns="92075" tIns="46038" rIns="92075" bIns="46038">
            <a:spAutoFit/>
          </a:bodyPr>
          <a:lstStyle/>
          <a:p>
            <a:pPr>
              <a:defRPr/>
            </a:pPr>
            <a:r>
              <a:rPr lang="en-US" sz="3600" dirty="0">
                <a:solidFill>
                  <a:schemeClr val="accent2">
                    <a:lumMod val="60000"/>
                    <a:lumOff val="40000"/>
                  </a:schemeClr>
                </a:solidFill>
                <a:effectLst>
                  <a:outerShdw blurRad="38100" dist="38100" dir="2700000" algn="tl">
                    <a:srgbClr val="000000">
                      <a:alpha val="43137"/>
                    </a:srgbClr>
                  </a:outerShdw>
                </a:effectLst>
                <a:latin typeface="Arial" pitchFamily="-1" charset="0"/>
                <a:ea typeface="ＭＳ Ｐゴシック" pitchFamily="-1" charset="-128"/>
              </a:rPr>
              <a:t>Quality Scoring of Publications</a:t>
            </a:r>
          </a:p>
        </p:txBody>
      </p:sp>
      <p:sp>
        <p:nvSpPr>
          <p:cNvPr id="102403" name="Rectangle 3">
            <a:extLst>
              <a:ext uri="{FF2B5EF4-FFF2-40B4-BE49-F238E27FC236}">
                <a16:creationId xmlns:a16="http://schemas.microsoft.com/office/drawing/2014/main" id="{455BAABD-D340-40B3-B32E-B630D56BD130}"/>
              </a:ext>
            </a:extLst>
          </p:cNvPr>
          <p:cNvSpPr>
            <a:spLocks noChangeArrowheads="1"/>
          </p:cNvSpPr>
          <p:nvPr/>
        </p:nvSpPr>
        <p:spPr bwMode="auto">
          <a:xfrm>
            <a:off x="914400" y="1524000"/>
            <a:ext cx="5700713"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0"/>
              </a:spcBef>
              <a:buFont typeface="Wingdings" panose="05000000000000000000" pitchFamily="2" charset="2"/>
              <a:buChar char="§"/>
            </a:pPr>
            <a:r>
              <a:rPr lang="en-US" altLang="en-US" sz="2400"/>
              <a:t>  Examines design and reporting</a:t>
            </a:r>
          </a:p>
          <a:p>
            <a:pPr>
              <a:lnSpc>
                <a:spcPct val="80000"/>
              </a:lnSpc>
              <a:spcBef>
                <a:spcPct val="0"/>
              </a:spcBef>
              <a:buFont typeface="Wingdings" panose="05000000000000000000" pitchFamily="2" charset="2"/>
              <a:buChar char="§"/>
            </a:pPr>
            <a:endParaRPr lang="en-US" altLang="en-US" sz="2400"/>
          </a:p>
          <a:p>
            <a:pPr>
              <a:lnSpc>
                <a:spcPct val="80000"/>
              </a:lnSpc>
              <a:spcBef>
                <a:spcPct val="0"/>
              </a:spcBef>
              <a:buFont typeface="Wingdings" panose="05000000000000000000" pitchFamily="2" charset="2"/>
              <a:buChar char="§"/>
            </a:pPr>
            <a:r>
              <a:rPr lang="en-US" altLang="en-US" sz="2400"/>
              <a:t>  Jadad scoring technique (5 point Max)</a:t>
            </a:r>
          </a:p>
          <a:p>
            <a:pPr>
              <a:lnSpc>
                <a:spcPct val="80000"/>
              </a:lnSpc>
              <a:spcBef>
                <a:spcPct val="0"/>
              </a:spcBef>
              <a:buFont typeface="Wingdings" panose="05000000000000000000" pitchFamily="2" charset="2"/>
              <a:buChar char="§"/>
            </a:pPr>
            <a:endParaRPr lang="en-US" altLang="en-US" sz="2400"/>
          </a:p>
          <a:p>
            <a:pPr>
              <a:lnSpc>
                <a:spcPct val="80000"/>
              </a:lnSpc>
              <a:spcBef>
                <a:spcPct val="0"/>
              </a:spcBef>
              <a:buFont typeface="Wingdings" panose="05000000000000000000" pitchFamily="2" charset="2"/>
              <a:buChar char="§"/>
            </a:pPr>
            <a:r>
              <a:rPr lang="en-US" altLang="en-US" sz="2400"/>
              <a:t>  Randomization (1 + 1 points)</a:t>
            </a:r>
          </a:p>
          <a:p>
            <a:pPr>
              <a:lnSpc>
                <a:spcPct val="80000"/>
              </a:lnSpc>
              <a:spcBef>
                <a:spcPct val="0"/>
              </a:spcBef>
              <a:buFont typeface="Wingdings" panose="05000000000000000000" pitchFamily="2" charset="2"/>
              <a:buChar char="§"/>
            </a:pPr>
            <a:endParaRPr lang="en-US" altLang="en-US" sz="2400"/>
          </a:p>
          <a:p>
            <a:pPr>
              <a:lnSpc>
                <a:spcPct val="80000"/>
              </a:lnSpc>
              <a:spcBef>
                <a:spcPct val="0"/>
              </a:spcBef>
              <a:buFont typeface="Wingdings" panose="05000000000000000000" pitchFamily="2" charset="2"/>
              <a:buChar char="§"/>
            </a:pPr>
            <a:r>
              <a:rPr lang="en-US" altLang="en-US" sz="2400"/>
              <a:t>  Blinding (1 + 1 points)</a:t>
            </a:r>
          </a:p>
          <a:p>
            <a:pPr>
              <a:lnSpc>
                <a:spcPct val="80000"/>
              </a:lnSpc>
              <a:spcBef>
                <a:spcPct val="0"/>
              </a:spcBef>
              <a:buFont typeface="Wingdings" panose="05000000000000000000" pitchFamily="2" charset="2"/>
              <a:buChar char="§"/>
            </a:pPr>
            <a:endParaRPr lang="en-US" altLang="en-US" sz="2400"/>
          </a:p>
          <a:p>
            <a:pPr>
              <a:lnSpc>
                <a:spcPct val="80000"/>
              </a:lnSpc>
              <a:spcBef>
                <a:spcPct val="0"/>
              </a:spcBef>
              <a:buFont typeface="Wingdings" panose="05000000000000000000" pitchFamily="2" charset="2"/>
              <a:buChar char="§"/>
            </a:pPr>
            <a:r>
              <a:rPr lang="en-US" altLang="en-US" sz="2400"/>
              <a:t>  Withdrawals (1 point)</a:t>
            </a:r>
          </a:p>
        </p:txBody>
      </p:sp>
      <p:sp>
        <p:nvSpPr>
          <p:cNvPr id="102404" name="Rectangle 1">
            <a:extLst>
              <a:ext uri="{FF2B5EF4-FFF2-40B4-BE49-F238E27FC236}">
                <a16:creationId xmlns:a16="http://schemas.microsoft.com/office/drawing/2014/main" id="{EFE6C56C-709D-4CBC-B863-0DDD0FD190B3}"/>
              </a:ext>
            </a:extLst>
          </p:cNvPr>
          <p:cNvSpPr>
            <a:spLocks noChangeArrowheads="1"/>
          </p:cNvSpPr>
          <p:nvPr/>
        </p:nvSpPr>
        <p:spPr bwMode="auto">
          <a:xfrm>
            <a:off x="304800" y="6324600"/>
            <a:ext cx="432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hlinkClick r:id="rId3"/>
              </a:rPr>
              <a:t>http://en.wikipedia.org/wiki/Jadad_scale</a:t>
            </a:r>
            <a:endParaRPr lang="en-US" altLang="en-US" sz="2400"/>
          </a:p>
        </p:txBody>
      </p:sp>
      <p:sp>
        <p:nvSpPr>
          <p:cNvPr id="102405" name="Rectangle 2">
            <a:extLst>
              <a:ext uri="{FF2B5EF4-FFF2-40B4-BE49-F238E27FC236}">
                <a16:creationId xmlns:a16="http://schemas.microsoft.com/office/drawing/2014/main" id="{6C2D1E4A-74E5-4374-81BA-D8510B06CAB1}"/>
              </a:ext>
            </a:extLst>
          </p:cNvPr>
          <p:cNvSpPr>
            <a:spLocks noChangeArrowheads="1"/>
          </p:cNvSpPr>
          <p:nvPr/>
        </p:nvSpPr>
        <p:spPr bwMode="auto">
          <a:xfrm>
            <a:off x="2286000" y="4267200"/>
            <a:ext cx="275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i="1"/>
              <a:t>(1996, Controlled Clinical Trials) </a:t>
            </a:r>
          </a:p>
        </p:txBody>
      </p:sp>
      <p:sp>
        <p:nvSpPr>
          <p:cNvPr id="102406" name="Rectangle 3">
            <a:extLst>
              <a:ext uri="{FF2B5EF4-FFF2-40B4-BE49-F238E27FC236}">
                <a16:creationId xmlns:a16="http://schemas.microsoft.com/office/drawing/2014/main" id="{CA8110B3-1350-419F-B4C1-8E51E9DE83A0}"/>
              </a:ext>
            </a:extLst>
          </p:cNvPr>
          <p:cNvSpPr>
            <a:spLocks noChangeArrowheads="1"/>
          </p:cNvSpPr>
          <p:nvPr/>
        </p:nvSpPr>
        <p:spPr bwMode="auto">
          <a:xfrm>
            <a:off x="307975" y="4760913"/>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This followed the earlier 3 page quality scoring technique suggested by:</a:t>
            </a:r>
          </a:p>
          <a:p>
            <a:pPr>
              <a:spcBef>
                <a:spcPct val="0"/>
              </a:spcBef>
              <a:buFontTx/>
              <a:buNone/>
            </a:pPr>
            <a:r>
              <a:rPr lang="en-US" altLang="en-US" sz="1400"/>
              <a:t>Chalmers  TC,  Smith  H,  Blackburn  B,  Silverman  B,  Schroeder  B,  Reitman  D,  Ambroz </a:t>
            </a:r>
          </a:p>
          <a:p>
            <a:pPr>
              <a:spcBef>
                <a:spcPct val="0"/>
              </a:spcBef>
              <a:buFontTx/>
              <a:buNone/>
            </a:pPr>
            <a:r>
              <a:rPr lang="en-US" altLang="en-US" sz="1400"/>
              <a:t>A:  A  method  for  assessing  the  quality  of  a randomized  control  trial.  </a:t>
            </a:r>
            <a:r>
              <a:rPr lang="en-US" altLang="en-US" sz="1400" i="1"/>
              <a:t>Controlled  Clinical </a:t>
            </a:r>
          </a:p>
          <a:p>
            <a:pPr>
              <a:spcBef>
                <a:spcPct val="0"/>
              </a:spcBef>
              <a:buFontTx/>
              <a:buNone/>
            </a:pPr>
            <a:r>
              <a:rPr lang="en-US" altLang="en-US" sz="1400" i="1"/>
              <a:t>Trials  </a:t>
            </a:r>
            <a:r>
              <a:rPr lang="en-US" altLang="en-US" sz="1400"/>
              <a:t>2:31-49,  1981 </a:t>
            </a:r>
          </a:p>
        </p:txBody>
      </p:sp>
      <p:sp>
        <p:nvSpPr>
          <p:cNvPr id="102407" name="TextBox 6">
            <a:extLst>
              <a:ext uri="{FF2B5EF4-FFF2-40B4-BE49-F238E27FC236}">
                <a16:creationId xmlns:a16="http://schemas.microsoft.com/office/drawing/2014/main" id="{ED5B96FC-978B-499E-93F7-21F1A231784B}"/>
              </a:ext>
            </a:extLst>
          </p:cNvPr>
          <p:cNvSpPr txBox="1">
            <a:spLocks noChangeArrowheads="1"/>
          </p:cNvSpPr>
          <p:nvPr/>
        </p:nvSpPr>
        <p:spPr bwMode="auto">
          <a:xfrm rot="-5400000">
            <a:off x="6932613" y="2513012"/>
            <a:ext cx="381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Slide courtesy of I. Elaine Allen, PhD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3B0BC28-0899-49D0-B0F2-0F52DC9DDCF0}"/>
              </a:ext>
            </a:extLst>
          </p:cNvPr>
          <p:cNvSpPr>
            <a:spLocks noGrp="1"/>
          </p:cNvSpPr>
          <p:nvPr>
            <p:ph type="title"/>
          </p:nvPr>
        </p:nvSpPr>
        <p:spPr/>
        <p:txBody>
          <a:bodyPr/>
          <a:lstStyle/>
          <a:p>
            <a:r>
              <a:rPr lang="en-US" altLang="en-US" sz="4400"/>
              <a:t>3 Homework Assignments + 1 Final</a:t>
            </a:r>
          </a:p>
        </p:txBody>
      </p:sp>
      <p:graphicFrame>
        <p:nvGraphicFramePr>
          <p:cNvPr id="4" name="Table 4">
            <a:extLst>
              <a:ext uri="{FF2B5EF4-FFF2-40B4-BE49-F238E27FC236}">
                <a16:creationId xmlns:a16="http://schemas.microsoft.com/office/drawing/2014/main" id="{04ED31C9-5FD6-4EEE-BBBF-3C872BB309D4}"/>
              </a:ext>
            </a:extLst>
          </p:cNvPr>
          <p:cNvGraphicFramePr>
            <a:graphicFrameLocks noGrp="1"/>
          </p:cNvGraphicFramePr>
          <p:nvPr>
            <p:ph type="tbl" idx="1"/>
          </p:nvPr>
        </p:nvGraphicFramePr>
        <p:xfrm>
          <a:off x="457200" y="1600200"/>
          <a:ext cx="8229600" cy="37846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679208378"/>
                    </a:ext>
                  </a:extLst>
                </a:gridCol>
                <a:gridCol w="2057400">
                  <a:extLst>
                    <a:ext uri="{9D8B030D-6E8A-4147-A177-3AD203B41FA5}">
                      <a16:colId xmlns:a16="http://schemas.microsoft.com/office/drawing/2014/main" val="3781940464"/>
                    </a:ext>
                  </a:extLst>
                </a:gridCol>
                <a:gridCol w="1961322">
                  <a:extLst>
                    <a:ext uri="{9D8B030D-6E8A-4147-A177-3AD203B41FA5}">
                      <a16:colId xmlns:a16="http://schemas.microsoft.com/office/drawing/2014/main" val="1501225930"/>
                    </a:ext>
                  </a:extLst>
                </a:gridCol>
                <a:gridCol w="2153478">
                  <a:extLst>
                    <a:ext uri="{9D8B030D-6E8A-4147-A177-3AD203B41FA5}">
                      <a16:colId xmlns:a16="http://schemas.microsoft.com/office/drawing/2014/main" val="1235368118"/>
                    </a:ext>
                  </a:extLst>
                </a:gridCol>
              </a:tblGrid>
              <a:tr h="370840">
                <a:tc>
                  <a:txBody>
                    <a:bodyPr/>
                    <a:lstStyle/>
                    <a:p>
                      <a:r>
                        <a:rPr lang="en-US" dirty="0"/>
                        <a:t>Assignment</a:t>
                      </a:r>
                    </a:p>
                  </a:txBody>
                  <a:tcPr/>
                </a:tc>
                <a:tc>
                  <a:txBody>
                    <a:bodyPr/>
                    <a:lstStyle/>
                    <a:p>
                      <a:r>
                        <a:rPr lang="en-US" dirty="0"/>
                        <a:t>Description</a:t>
                      </a:r>
                    </a:p>
                  </a:txBody>
                  <a:tcPr/>
                </a:tc>
                <a:tc>
                  <a:txBody>
                    <a:bodyPr/>
                    <a:lstStyle/>
                    <a:p>
                      <a:r>
                        <a:rPr lang="en-US" dirty="0"/>
                        <a:t>Due On</a:t>
                      </a:r>
                    </a:p>
                  </a:txBody>
                  <a:tcPr/>
                </a:tc>
                <a:tc>
                  <a:txBody>
                    <a:bodyPr/>
                    <a:lstStyle/>
                    <a:p>
                      <a:r>
                        <a:rPr lang="en-US" dirty="0"/>
                        <a:t>Submit to:</a:t>
                      </a:r>
                    </a:p>
                  </a:txBody>
                  <a:tcPr/>
                </a:tc>
                <a:extLst>
                  <a:ext uri="{0D108BD9-81ED-4DB2-BD59-A6C34878D82A}">
                    <a16:rowId xmlns:a16="http://schemas.microsoft.com/office/drawing/2014/main" val="3511339728"/>
                  </a:ext>
                </a:extLst>
              </a:tr>
              <a:tr h="370840">
                <a:tc>
                  <a:txBody>
                    <a:bodyPr/>
                    <a:lstStyle/>
                    <a:p>
                      <a:r>
                        <a:rPr lang="en-US" dirty="0"/>
                        <a:t>HW 1</a:t>
                      </a:r>
                    </a:p>
                  </a:txBody>
                  <a:tcPr/>
                </a:tc>
                <a:tc>
                  <a:txBody>
                    <a:bodyPr/>
                    <a:lstStyle/>
                    <a:p>
                      <a:r>
                        <a:rPr lang="en-US" dirty="0"/>
                        <a:t>Brief Protocol</a:t>
                      </a:r>
                    </a:p>
                  </a:txBody>
                  <a:tcPr/>
                </a:tc>
                <a:tc>
                  <a:txBody>
                    <a:bodyPr/>
                    <a:lstStyle/>
                    <a:p>
                      <a:r>
                        <a:rPr lang="en-US" dirty="0"/>
                        <a:t>April 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ucsfsystematicreviews2020@gmail.com</a:t>
                      </a:r>
                    </a:p>
                    <a:p>
                      <a:endParaRPr lang="en-US" dirty="0"/>
                    </a:p>
                  </a:txBody>
                  <a:tcPr/>
                </a:tc>
                <a:extLst>
                  <a:ext uri="{0D108BD9-81ED-4DB2-BD59-A6C34878D82A}">
                    <a16:rowId xmlns:a16="http://schemas.microsoft.com/office/drawing/2014/main" val="1744242825"/>
                  </a:ext>
                </a:extLst>
              </a:tr>
              <a:tr h="370840">
                <a:tc>
                  <a:txBody>
                    <a:bodyPr/>
                    <a:lstStyle/>
                    <a:p>
                      <a:r>
                        <a:rPr lang="en-US" dirty="0"/>
                        <a:t>HW 2</a:t>
                      </a:r>
                    </a:p>
                  </a:txBody>
                  <a:tcPr/>
                </a:tc>
                <a:tc>
                  <a:txBody>
                    <a:bodyPr/>
                    <a:lstStyle/>
                    <a:p>
                      <a:r>
                        <a:rPr lang="en-US" dirty="0"/>
                        <a:t>STATA Problem Set</a:t>
                      </a:r>
                    </a:p>
                  </a:txBody>
                  <a:tcPr/>
                </a:tc>
                <a:tc>
                  <a:txBody>
                    <a:bodyPr/>
                    <a:lstStyle/>
                    <a:p>
                      <a:r>
                        <a:rPr lang="en-US" dirty="0"/>
                        <a:t>April 28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ucsfsystematicreviews2020@gmail.com</a:t>
                      </a:r>
                    </a:p>
                    <a:p>
                      <a:endParaRPr lang="en-US" dirty="0"/>
                    </a:p>
                  </a:txBody>
                  <a:tcPr/>
                </a:tc>
                <a:extLst>
                  <a:ext uri="{0D108BD9-81ED-4DB2-BD59-A6C34878D82A}">
                    <a16:rowId xmlns:a16="http://schemas.microsoft.com/office/drawing/2014/main" val="963828790"/>
                  </a:ext>
                </a:extLst>
              </a:tr>
              <a:tr h="370840">
                <a:tc>
                  <a:txBody>
                    <a:bodyPr/>
                    <a:lstStyle/>
                    <a:p>
                      <a:r>
                        <a:rPr lang="en-US" dirty="0"/>
                        <a:t>HW 3</a:t>
                      </a:r>
                    </a:p>
                  </a:txBody>
                  <a:tcPr/>
                </a:tc>
                <a:tc>
                  <a:txBody>
                    <a:bodyPr/>
                    <a:lstStyle/>
                    <a:p>
                      <a:r>
                        <a:rPr lang="en-US" dirty="0"/>
                        <a:t>Brief Critique of 2 systematic reviews</a:t>
                      </a:r>
                    </a:p>
                  </a:txBody>
                  <a:tcPr/>
                </a:tc>
                <a:tc>
                  <a:txBody>
                    <a:bodyPr/>
                    <a:lstStyle/>
                    <a:p>
                      <a:r>
                        <a:rPr lang="en-US" dirty="0"/>
                        <a:t>May 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ucsfsystematicreviews2020@gmail.com</a:t>
                      </a:r>
                    </a:p>
                    <a:p>
                      <a:endParaRPr lang="en-US" dirty="0"/>
                    </a:p>
                  </a:txBody>
                  <a:tcPr/>
                </a:tc>
                <a:extLst>
                  <a:ext uri="{0D108BD9-81ED-4DB2-BD59-A6C34878D82A}">
                    <a16:rowId xmlns:a16="http://schemas.microsoft.com/office/drawing/2014/main" val="2789652441"/>
                  </a:ext>
                </a:extLst>
              </a:tr>
              <a:tr h="370840">
                <a:tc>
                  <a:txBody>
                    <a:bodyPr/>
                    <a:lstStyle/>
                    <a:p>
                      <a:r>
                        <a:rPr lang="en-US" dirty="0"/>
                        <a:t>Final Exam</a:t>
                      </a:r>
                    </a:p>
                  </a:txBody>
                  <a:tcPr/>
                </a:tc>
                <a:tc>
                  <a:txBody>
                    <a:bodyPr/>
                    <a:lstStyle/>
                    <a:p>
                      <a:r>
                        <a:rPr lang="en-US" dirty="0"/>
                        <a:t>Systematic review exercises in STATA</a:t>
                      </a:r>
                    </a:p>
                  </a:txBody>
                  <a:tcPr/>
                </a:tc>
                <a:tc>
                  <a:txBody>
                    <a:bodyPr/>
                    <a:lstStyle/>
                    <a:p>
                      <a:r>
                        <a:rPr lang="en-US" dirty="0"/>
                        <a:t>May 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ucsfsystematicreviews2020@gmail.com</a:t>
                      </a:r>
                    </a:p>
                    <a:p>
                      <a:endParaRPr lang="en-US" dirty="0"/>
                    </a:p>
                  </a:txBody>
                  <a:tcPr/>
                </a:tc>
                <a:extLst>
                  <a:ext uri="{0D108BD9-81ED-4DB2-BD59-A6C34878D82A}">
                    <a16:rowId xmlns:a16="http://schemas.microsoft.com/office/drawing/2014/main" val="3392736643"/>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A2FD823-4D86-4342-82B0-27361132364D}"/>
              </a:ext>
            </a:extLst>
          </p:cNvPr>
          <p:cNvSpPr>
            <a:spLocks noGrp="1" noChangeArrowheads="1"/>
          </p:cNvSpPr>
          <p:nvPr>
            <p:ph type="title"/>
          </p:nvPr>
        </p:nvSpPr>
        <p:spPr>
          <a:xfrm>
            <a:off x="152400" y="381000"/>
            <a:ext cx="8763000" cy="1143000"/>
          </a:xfrm>
        </p:spPr>
        <p:txBody>
          <a:bodyPr>
            <a:normAutofit fontScale="90000"/>
          </a:bodyPr>
          <a:lstStyle/>
          <a:p>
            <a:pPr eaLnBrk="1" hangingPunct="1"/>
            <a:r>
              <a:rPr lang="en-US" altLang="en-US" sz="3600">
                <a:solidFill>
                  <a:schemeClr val="accent2"/>
                </a:solidFill>
              </a:rPr>
              <a:t>How do we assess the methodological quality of studies?</a:t>
            </a:r>
            <a:endParaRPr lang="en-US" altLang="en-US" sz="3600"/>
          </a:p>
        </p:txBody>
      </p:sp>
      <p:sp>
        <p:nvSpPr>
          <p:cNvPr id="102403" name="Rectangle 3">
            <a:extLst>
              <a:ext uri="{FF2B5EF4-FFF2-40B4-BE49-F238E27FC236}">
                <a16:creationId xmlns:a16="http://schemas.microsoft.com/office/drawing/2014/main" id="{9C4EE678-07ED-42CD-AC97-23579C9F4489}"/>
              </a:ext>
            </a:extLst>
          </p:cNvPr>
          <p:cNvSpPr>
            <a:spLocks noGrp="1" noChangeArrowheads="1"/>
          </p:cNvSpPr>
          <p:nvPr>
            <p:ph type="body" idx="1"/>
          </p:nvPr>
        </p:nvSpPr>
        <p:spPr>
          <a:xfrm>
            <a:off x="-381000" y="1905000"/>
            <a:ext cx="5105400" cy="2514600"/>
          </a:xfrm>
        </p:spPr>
        <p:txBody>
          <a:bodyPr/>
          <a:lstStyle/>
          <a:p>
            <a:pPr lvl="1" eaLnBrk="1" hangingPunct="1">
              <a:buFontTx/>
              <a:buNone/>
            </a:pPr>
            <a:r>
              <a:rPr lang="en-US" altLang="en-US" sz="2400"/>
              <a:t>         Internal Validity:  </a:t>
            </a:r>
          </a:p>
          <a:p>
            <a:pPr lvl="3" eaLnBrk="1" hangingPunct="1">
              <a:buFont typeface="Arial" panose="020B0604020202020204" pitchFamily="34" charset="0"/>
              <a:buChar char="•"/>
            </a:pPr>
            <a:r>
              <a:rPr lang="en-US" altLang="en-US"/>
              <a:t>Allocation bias confounding</a:t>
            </a:r>
          </a:p>
          <a:p>
            <a:pPr lvl="3" eaLnBrk="1" hangingPunct="1">
              <a:buFont typeface="Arial" panose="020B0604020202020204" pitchFamily="34" charset="0"/>
              <a:buChar char="•"/>
            </a:pPr>
            <a:r>
              <a:rPr lang="en-US" altLang="en-US"/>
              <a:t>Attrition</a:t>
            </a:r>
          </a:p>
          <a:p>
            <a:pPr lvl="3" eaLnBrk="1" hangingPunct="1">
              <a:buFont typeface="Arial" panose="020B0604020202020204" pitchFamily="34" charset="0"/>
              <a:buChar char="•"/>
            </a:pPr>
            <a:r>
              <a:rPr lang="en-US" altLang="en-US"/>
              <a:t>Statistical analysis</a:t>
            </a:r>
          </a:p>
          <a:p>
            <a:pPr lvl="3" eaLnBrk="1" hangingPunct="1">
              <a:buFont typeface="Arial" panose="020B0604020202020204" pitchFamily="34" charset="0"/>
              <a:buChar char="•"/>
            </a:pPr>
            <a:r>
              <a:rPr lang="en-US" altLang="en-US"/>
              <a:t>Intervention integrity</a:t>
            </a:r>
          </a:p>
          <a:p>
            <a:pPr lvl="3" eaLnBrk="1" hangingPunct="1">
              <a:buFont typeface="Arial" panose="020B0604020202020204" pitchFamily="34" charset="0"/>
              <a:buChar char="•"/>
            </a:pPr>
            <a:r>
              <a:rPr lang="en-US" altLang="en-US"/>
              <a:t>Withdrawals and dropouts</a:t>
            </a:r>
          </a:p>
          <a:p>
            <a:pPr lvl="3" eaLnBrk="1" hangingPunct="1">
              <a:buFont typeface="Wingdings" panose="05000000000000000000" pitchFamily="2" charset="2"/>
              <a:buChar char="§"/>
            </a:pPr>
            <a:endParaRPr lang="en-US" altLang="en-US"/>
          </a:p>
          <a:p>
            <a:pPr lvl="2" eaLnBrk="1" hangingPunct="1">
              <a:buFontTx/>
              <a:buNone/>
            </a:pPr>
            <a:r>
              <a:rPr lang="en-US" altLang="en-US" sz="2800"/>
              <a:t>    </a:t>
            </a:r>
            <a:endParaRPr lang="en-US" altLang="en-US"/>
          </a:p>
        </p:txBody>
      </p:sp>
      <p:sp>
        <p:nvSpPr>
          <p:cNvPr id="102404" name="TextBox 3">
            <a:extLst>
              <a:ext uri="{FF2B5EF4-FFF2-40B4-BE49-F238E27FC236}">
                <a16:creationId xmlns:a16="http://schemas.microsoft.com/office/drawing/2014/main" id="{EAD85BFB-A278-40C8-9FE8-0531346C45F4}"/>
              </a:ext>
            </a:extLst>
          </p:cNvPr>
          <p:cNvSpPr txBox="1">
            <a:spLocks noChangeArrowheads="1"/>
          </p:cNvSpPr>
          <p:nvPr/>
        </p:nvSpPr>
        <p:spPr bwMode="auto">
          <a:xfrm>
            <a:off x="381000" y="4400550"/>
            <a:ext cx="853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u="sng">
                <a:solidFill>
                  <a:srgbClr val="FF6600"/>
                </a:solidFill>
              </a:rPr>
              <a:t>Important points</a:t>
            </a:r>
            <a:r>
              <a:rPr lang="en-US" altLang="en-US" sz="2000">
                <a:solidFill>
                  <a:srgbClr val="FF6600"/>
                </a:solidFill>
              </a:rPr>
              <a:t>:</a:t>
            </a:r>
          </a:p>
          <a:p>
            <a:pPr>
              <a:spcBef>
                <a:spcPct val="0"/>
              </a:spcBef>
            </a:pPr>
            <a:r>
              <a:rPr lang="en-US" altLang="en-US" sz="2000">
                <a:solidFill>
                  <a:srgbClr val="FF6600"/>
                </a:solidFill>
              </a:rPr>
              <a:t> Numerous tools are available for assessing methodological quality of clinical trials and observational studies.</a:t>
            </a:r>
          </a:p>
          <a:p>
            <a:pPr>
              <a:spcBef>
                <a:spcPct val="0"/>
              </a:spcBef>
            </a:pPr>
            <a:endParaRPr lang="en-US" altLang="en-US" sz="2000">
              <a:solidFill>
                <a:srgbClr val="FF6600"/>
              </a:solidFill>
            </a:endParaRPr>
          </a:p>
          <a:p>
            <a:pPr>
              <a:spcBef>
                <a:spcPct val="0"/>
              </a:spcBef>
            </a:pPr>
            <a:r>
              <a:rPr lang="en-US" altLang="en-US" sz="2000">
                <a:solidFill>
                  <a:srgbClr val="FF6600"/>
                </a:solidFill>
              </a:rPr>
              <a:t> Cochrane Collaboration</a:t>
            </a:r>
            <a:r>
              <a:rPr lang="en-US" altLang="en-US" sz="2000" b="1"/>
              <a:t> </a:t>
            </a:r>
            <a:r>
              <a:rPr lang="en-US" altLang="en-US" sz="2000">
                <a:solidFill>
                  <a:srgbClr val="FF6600"/>
                </a:solidFill>
              </a:rPr>
              <a:t>recommends against the use of scales yielding a summary score.</a:t>
            </a:r>
          </a:p>
        </p:txBody>
      </p:sp>
      <p:sp>
        <p:nvSpPr>
          <p:cNvPr id="102405" name="TextBox 4">
            <a:extLst>
              <a:ext uri="{FF2B5EF4-FFF2-40B4-BE49-F238E27FC236}">
                <a16:creationId xmlns:a16="http://schemas.microsoft.com/office/drawing/2014/main" id="{A447A427-C8D2-474B-A822-799E66F69448}"/>
              </a:ext>
            </a:extLst>
          </p:cNvPr>
          <p:cNvSpPr txBox="1">
            <a:spLocks noChangeArrowheads="1"/>
          </p:cNvSpPr>
          <p:nvPr/>
        </p:nvSpPr>
        <p:spPr bwMode="auto">
          <a:xfrm>
            <a:off x="4572000" y="1905000"/>
            <a:ext cx="4191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2" eaLnBrk="1" hangingPunct="1">
              <a:spcBef>
                <a:spcPct val="0"/>
              </a:spcBef>
              <a:buFontTx/>
              <a:buNone/>
            </a:pPr>
            <a:r>
              <a:rPr lang="en-US" altLang="en-US"/>
              <a:t>External Validity: </a:t>
            </a:r>
          </a:p>
          <a:p>
            <a:pPr lvl="2" eaLnBrk="1" hangingPunct="1">
              <a:spcBef>
                <a:spcPct val="0"/>
              </a:spcBef>
            </a:pPr>
            <a:r>
              <a:rPr lang="en-US" altLang="en-US" sz="2000">
                <a:latin typeface="Arial Narrow" panose="020B0606020202030204" pitchFamily="34" charset="0"/>
              </a:rPr>
              <a:t> generalizability or applicability</a:t>
            </a:r>
          </a:p>
          <a:p>
            <a:pPr>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0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0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P spid="102404" grpId="0"/>
      <p:bldP spid="10240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36CC8D69-BB00-4496-9DAF-E6EF25EA7235}"/>
              </a:ext>
            </a:extLst>
          </p:cNvPr>
          <p:cNvSpPr>
            <a:spLocks noGrp="1" noChangeArrowheads="1"/>
          </p:cNvSpPr>
          <p:nvPr>
            <p:ph type="title"/>
          </p:nvPr>
        </p:nvSpPr>
        <p:spPr>
          <a:xfrm>
            <a:off x="609600" y="1295400"/>
            <a:ext cx="7848600" cy="4876800"/>
          </a:xfrm>
        </p:spPr>
        <p:txBody>
          <a:bodyPr>
            <a:normAutofit fontScale="90000"/>
          </a:bodyPr>
          <a:lstStyle/>
          <a:p>
            <a:pPr algn="l"/>
            <a:r>
              <a:rPr lang="en-US" altLang="en-US" sz="2200">
                <a:solidFill>
                  <a:schemeClr val="tx1"/>
                </a:solidFill>
                <a:cs typeface="Arial" panose="020B0604020202020204" pitchFamily="34" charset="0"/>
              </a:rPr>
              <a:t>Difficult to justify  assigning ‘weights’ to different items in the scale</a:t>
            </a:r>
            <a:br>
              <a:rPr lang="en-US" altLang="en-US" sz="2200">
                <a:solidFill>
                  <a:schemeClr val="tx1"/>
                </a:solidFill>
                <a:cs typeface="Arial" panose="020B0604020202020204" pitchFamily="34" charset="0"/>
              </a:rPr>
            </a:br>
            <a:br>
              <a:rPr lang="en-US" altLang="en-US" sz="2200">
                <a:solidFill>
                  <a:schemeClr val="tx1"/>
                </a:solidFill>
                <a:cs typeface="Arial" panose="020B0604020202020204" pitchFamily="34" charset="0"/>
              </a:rPr>
            </a:br>
            <a:r>
              <a:rPr lang="en-US" altLang="en-US" sz="2200">
                <a:solidFill>
                  <a:schemeClr val="tx1"/>
                </a:solidFill>
                <a:cs typeface="Arial" panose="020B0604020202020204" pitchFamily="34" charset="0"/>
              </a:rPr>
              <a:t>Scales shown to be unreliable assessments of validity</a:t>
            </a:r>
            <a:br>
              <a:rPr lang="en-US" altLang="en-US" sz="2200">
                <a:solidFill>
                  <a:schemeClr val="tx1"/>
                </a:solidFill>
                <a:cs typeface="Arial" panose="020B0604020202020204" pitchFamily="34" charset="0"/>
              </a:rPr>
            </a:br>
            <a:br>
              <a:rPr lang="en-US" altLang="en-US" sz="2200">
                <a:solidFill>
                  <a:schemeClr val="tx1"/>
                </a:solidFill>
                <a:cs typeface="Arial" panose="020B0604020202020204" pitchFamily="34" charset="0"/>
              </a:rPr>
            </a:br>
            <a:r>
              <a:rPr lang="en-US" altLang="en-US" sz="2200">
                <a:solidFill>
                  <a:schemeClr val="tx1"/>
                </a:solidFill>
                <a:cs typeface="Arial" panose="020B0604020202020204" pitchFamily="34" charset="0"/>
              </a:rPr>
              <a:t>Less likely to be transparent to users of the review </a:t>
            </a:r>
            <a:br>
              <a:rPr lang="en-US" altLang="en-US" sz="2200">
                <a:solidFill>
                  <a:schemeClr val="tx1"/>
                </a:solidFill>
                <a:cs typeface="Arial" panose="020B0604020202020204" pitchFamily="34" charset="0"/>
              </a:rPr>
            </a:br>
            <a:br>
              <a:rPr lang="en-US" altLang="en-US" sz="2200">
                <a:solidFill>
                  <a:schemeClr val="tx1"/>
                </a:solidFill>
                <a:cs typeface="Arial" panose="020B0604020202020204" pitchFamily="34" charset="0"/>
              </a:rPr>
            </a:br>
            <a:r>
              <a:rPr lang="en-US" altLang="en-US" sz="2200">
                <a:solidFill>
                  <a:schemeClr val="tx1"/>
                </a:solidFill>
                <a:cs typeface="Arial" panose="020B0604020202020204" pitchFamily="34" charset="0"/>
              </a:rPr>
              <a:t>Use of  Jadad scale is explicitly discouraged because of:</a:t>
            </a:r>
            <a:br>
              <a:rPr lang="en-US" altLang="en-US" sz="2200">
                <a:solidFill>
                  <a:schemeClr val="tx1"/>
                </a:solidFill>
                <a:cs typeface="Arial" panose="020B0604020202020204" pitchFamily="34" charset="0"/>
              </a:rPr>
            </a:br>
            <a:r>
              <a:rPr lang="en-US" altLang="en-US" sz="2200">
                <a:solidFill>
                  <a:schemeClr val="tx1"/>
                </a:solidFill>
                <a:cs typeface="Arial" panose="020B0604020202020204" pitchFamily="34" charset="0"/>
              </a:rPr>
              <a:t>-strong emphasis on reporting rather than conduct</a:t>
            </a:r>
            <a:br>
              <a:rPr lang="en-US" altLang="en-US" sz="2200">
                <a:solidFill>
                  <a:schemeClr val="tx1"/>
                </a:solidFill>
                <a:cs typeface="Arial" panose="020B0604020202020204" pitchFamily="34" charset="0"/>
              </a:rPr>
            </a:br>
            <a:r>
              <a:rPr lang="en-US" altLang="en-US" sz="2200">
                <a:solidFill>
                  <a:schemeClr val="tx1"/>
                </a:solidFill>
                <a:cs typeface="Arial" panose="020B0604020202020204" pitchFamily="34" charset="0"/>
              </a:rPr>
              <a:t>-does not cover one of the most important potential biases, allocation concealment</a:t>
            </a:r>
            <a:br>
              <a:rPr lang="en-US" altLang="en-US" sz="2200">
                <a:solidFill>
                  <a:schemeClr val="tx1"/>
                </a:solidFill>
                <a:cs typeface="Arial" panose="020B0604020202020204" pitchFamily="34" charset="0"/>
              </a:rPr>
            </a:br>
            <a:br>
              <a:rPr lang="en-US" altLang="en-US" sz="2200">
                <a:solidFill>
                  <a:schemeClr val="tx1"/>
                </a:solidFill>
                <a:cs typeface="Arial" panose="020B0604020202020204" pitchFamily="34" charset="0"/>
              </a:rPr>
            </a:br>
            <a:r>
              <a:rPr lang="en-US" altLang="en-US" sz="2200">
                <a:solidFill>
                  <a:schemeClr val="tx1"/>
                </a:solidFill>
                <a:cs typeface="Arial" panose="020B0604020202020204" pitchFamily="34" charset="0"/>
              </a:rPr>
              <a:t>Preferable to use simple approaches for assessing validity that can be fully reported (i.e. how each trial was rated on each criterion).</a:t>
            </a:r>
          </a:p>
        </p:txBody>
      </p:sp>
      <p:sp>
        <p:nvSpPr>
          <p:cNvPr id="104451" name="TextBox 2">
            <a:extLst>
              <a:ext uri="{FF2B5EF4-FFF2-40B4-BE49-F238E27FC236}">
                <a16:creationId xmlns:a16="http://schemas.microsoft.com/office/drawing/2014/main" id="{536B5BEA-022D-4E86-9A4A-A668E94C3D3C}"/>
              </a:ext>
            </a:extLst>
          </p:cNvPr>
          <p:cNvSpPr txBox="1">
            <a:spLocks noChangeArrowheads="1"/>
          </p:cNvSpPr>
          <p:nvPr/>
        </p:nvSpPr>
        <p:spPr bwMode="auto">
          <a:xfrm>
            <a:off x="609600" y="228600"/>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800">
                <a:solidFill>
                  <a:srgbClr val="37FF37"/>
                </a:solidFill>
              </a:rPr>
              <a:t>Why is the use of scales for assessing quality or risk of bias discouraged?</a:t>
            </a:r>
          </a:p>
        </p:txBody>
      </p:sp>
      <p:sp>
        <p:nvSpPr>
          <p:cNvPr id="104452" name="TextBox 3">
            <a:extLst>
              <a:ext uri="{FF2B5EF4-FFF2-40B4-BE49-F238E27FC236}">
                <a16:creationId xmlns:a16="http://schemas.microsoft.com/office/drawing/2014/main" id="{96138432-E3F1-4D07-B439-FC02A3934BA1}"/>
              </a:ext>
            </a:extLst>
          </p:cNvPr>
          <p:cNvSpPr txBox="1">
            <a:spLocks noChangeArrowheads="1"/>
          </p:cNvSpPr>
          <p:nvPr/>
        </p:nvSpPr>
        <p:spPr bwMode="auto">
          <a:xfrm rot="-5400000">
            <a:off x="7122319" y="3663156"/>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cs typeface="Arial" panose="020B0604020202020204" pitchFamily="34" charset="0"/>
              </a:rPr>
              <a:t>Jüni (1999) </a:t>
            </a: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8"/>
          <p:cNvSpPr txBox="1">
            <a:spLocks noChangeArrowheads="1"/>
          </p:cNvSpPr>
          <p:nvPr/>
        </p:nvSpPr>
        <p:spPr bwMode="auto">
          <a:xfrm>
            <a:off x="1524000" y="2362200"/>
            <a:ext cx="6096000" cy="1192213"/>
          </a:xfrm>
          <a:prstGeom prst="rect">
            <a:avLst/>
          </a:prstGeom>
          <a:noFill/>
          <a:ln w="9525">
            <a:noFill/>
            <a:miter lim="800000"/>
            <a:headEnd/>
            <a:tailEnd/>
          </a:ln>
        </p:spPr>
        <p:txBody>
          <a:bodyPr>
            <a:spAutoFit/>
          </a:bodyPr>
          <a:lstStyle/>
          <a:p>
            <a:pPr algn="ctr" eaLnBrk="0" hangingPunct="0">
              <a:lnSpc>
                <a:spcPct val="75000"/>
              </a:lnSpc>
              <a:spcBef>
                <a:spcPct val="50000"/>
              </a:spcBef>
            </a:pPr>
            <a:r>
              <a:rPr lang="en-US" sz="3600" b="1"/>
              <a:t>Step 6 </a:t>
            </a:r>
          </a:p>
          <a:p>
            <a:pPr algn="ctr" eaLnBrk="0" hangingPunct="0">
              <a:lnSpc>
                <a:spcPct val="75000"/>
              </a:lnSpc>
              <a:spcBef>
                <a:spcPct val="50000"/>
              </a:spcBef>
            </a:pPr>
            <a:r>
              <a:rPr lang="en-US" sz="3600" b="1"/>
              <a:t>Data abstraction</a:t>
            </a:r>
            <a:endParaRPr lang="en-US"/>
          </a:p>
        </p:txBody>
      </p:sp>
      <p:sp>
        <p:nvSpPr>
          <p:cNvPr id="95234" name="Rectangle 18"/>
          <p:cNvSpPr>
            <a:spLocks noChangeArrowheads="1"/>
          </p:cNvSpPr>
          <p:nvPr/>
        </p:nvSpPr>
        <p:spPr bwMode="auto">
          <a:xfrm>
            <a:off x="2808288" y="4875213"/>
            <a:ext cx="184150" cy="457200"/>
          </a:xfrm>
          <a:prstGeom prst="rect">
            <a:avLst/>
          </a:prstGeom>
          <a:noFill/>
          <a:ln w="9525">
            <a:noFill/>
            <a:miter lim="800000"/>
            <a:headEnd/>
            <a:tailEnd/>
          </a:ln>
        </p:spPr>
        <p:txBody>
          <a:bodyPr wrap="none">
            <a:spAutoFit/>
          </a:bodyPr>
          <a:lstStyle/>
          <a:p>
            <a:pPr eaLnBrk="0" hangingPunct="0"/>
            <a:endParaRPr lang="en-US"/>
          </a:p>
        </p:txBody>
      </p:sp>
      <p:sp>
        <p:nvSpPr>
          <p:cNvPr id="4" name="Slide Number Placeholder 3"/>
          <p:cNvSpPr>
            <a:spLocks noGrp="1"/>
          </p:cNvSpPr>
          <p:nvPr>
            <p:ph type="sldNum" sz="quarter" idx="12"/>
          </p:nvPr>
        </p:nvSpPr>
        <p:spPr/>
        <p:txBody>
          <a:bodyPr/>
          <a:lstStyle/>
          <a:p>
            <a:pPr>
              <a:defRPr/>
            </a:pPr>
            <a:fld id="{3F1BBAF4-C241-406D-B659-796236BAB9F9}"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457200" y="381000"/>
            <a:ext cx="7772400" cy="1143000"/>
          </a:xfrm>
        </p:spPr>
        <p:txBody>
          <a:bodyPr/>
          <a:lstStyle/>
          <a:p>
            <a:pPr eaLnBrk="1" fontAlgn="auto" hangingPunct="1">
              <a:spcAft>
                <a:spcPts val="0"/>
              </a:spcAft>
              <a:defRPr/>
            </a:pPr>
            <a:r>
              <a:rPr lang="en-US">
                <a:solidFill>
                  <a:schemeClr val="accent2"/>
                </a:solidFill>
              </a:rPr>
              <a:t>Data abstraction</a:t>
            </a:r>
            <a:r>
              <a:rPr lang="en-US">
                <a:solidFill>
                  <a:schemeClr val="accent1">
                    <a:satMod val="150000"/>
                  </a:schemeClr>
                </a:solidFill>
              </a:rPr>
              <a:t> </a:t>
            </a:r>
          </a:p>
        </p:txBody>
      </p:sp>
      <p:sp>
        <p:nvSpPr>
          <p:cNvPr id="97282" name="Rectangle 8"/>
          <p:cNvSpPr>
            <a:spLocks noChangeArrowheads="1"/>
          </p:cNvSpPr>
          <p:nvPr/>
        </p:nvSpPr>
        <p:spPr bwMode="auto">
          <a:xfrm>
            <a:off x="1219200" y="1676400"/>
            <a:ext cx="7315200" cy="3689350"/>
          </a:xfrm>
          <a:prstGeom prst="rect">
            <a:avLst/>
          </a:prstGeom>
          <a:noFill/>
          <a:ln w="9525">
            <a:noFill/>
            <a:miter lim="800000"/>
            <a:headEnd/>
            <a:tailEnd/>
          </a:ln>
        </p:spPr>
        <p:txBody>
          <a:bodyPr>
            <a:spAutoFit/>
          </a:bodyPr>
          <a:lstStyle/>
          <a:p>
            <a:pPr eaLnBrk="0" hangingPunct="0"/>
            <a:endParaRPr lang="en-US" sz="2000">
              <a:solidFill>
                <a:schemeClr val="bg1"/>
              </a:solidFill>
              <a:latin typeface="Helvetica"/>
            </a:endParaRPr>
          </a:p>
          <a:p>
            <a:pPr eaLnBrk="0" hangingPunct="0"/>
            <a:r>
              <a:rPr lang="en-US" sz="2800">
                <a:solidFill>
                  <a:schemeClr val="bg1"/>
                </a:solidFill>
                <a:latin typeface="Helvetica"/>
              </a:rPr>
              <a:t>Design and pilot data abstraction form</a:t>
            </a:r>
          </a:p>
          <a:p>
            <a:pPr eaLnBrk="0" hangingPunct="0"/>
            <a:endParaRPr lang="en-US" sz="2800">
              <a:solidFill>
                <a:schemeClr val="bg1"/>
              </a:solidFill>
              <a:latin typeface="Helvetica"/>
            </a:endParaRPr>
          </a:p>
          <a:p>
            <a:pPr eaLnBrk="0" hangingPunct="0"/>
            <a:r>
              <a:rPr lang="en-US" sz="2800">
                <a:solidFill>
                  <a:schemeClr val="bg1"/>
                </a:solidFill>
                <a:latin typeface="Helvetica"/>
              </a:rPr>
              <a:t>Consider &gt;1 reviewer</a:t>
            </a:r>
          </a:p>
          <a:p>
            <a:pPr eaLnBrk="0" hangingPunct="0"/>
            <a:endParaRPr lang="en-US" sz="2800">
              <a:solidFill>
                <a:schemeClr val="bg1"/>
              </a:solidFill>
              <a:latin typeface="Helvetica"/>
            </a:endParaRPr>
          </a:p>
          <a:p>
            <a:pPr eaLnBrk="0" hangingPunct="0"/>
            <a:r>
              <a:rPr lang="en-US" sz="2800">
                <a:solidFill>
                  <a:schemeClr val="bg1"/>
                </a:solidFill>
                <a:latin typeface="Helvetica"/>
              </a:rPr>
              <a:t>Consider blinding of observers to authors, institutions and journals</a:t>
            </a:r>
            <a:endParaRPr lang="en-US">
              <a:solidFill>
                <a:schemeClr val="bg1"/>
              </a:solidFill>
              <a:latin typeface="Helvetica"/>
            </a:endParaRPr>
          </a:p>
          <a:p>
            <a:pPr eaLnBrk="0" hangingPunct="0">
              <a:buFontTx/>
              <a:buChar char="•"/>
            </a:pPr>
            <a:endParaRPr lang="en-US">
              <a:solidFill>
                <a:schemeClr val="bg1"/>
              </a:solidFill>
              <a:latin typeface="Helvetica"/>
            </a:endParaRPr>
          </a:p>
          <a:p>
            <a:pPr eaLnBrk="0" hangingPunct="0"/>
            <a:r>
              <a:rPr lang="en-US">
                <a:solidFill>
                  <a:schemeClr val="bg1"/>
                </a:solidFill>
                <a:latin typeface="Helvetica"/>
              </a:rPr>
              <a:t> </a:t>
            </a:r>
          </a:p>
        </p:txBody>
      </p:sp>
      <p:sp>
        <p:nvSpPr>
          <p:cNvPr id="4" name="Slide Number Placeholder 3"/>
          <p:cNvSpPr>
            <a:spLocks noGrp="1"/>
          </p:cNvSpPr>
          <p:nvPr>
            <p:ph type="sldNum" sz="quarter" idx="12"/>
          </p:nvPr>
        </p:nvSpPr>
        <p:spPr/>
        <p:txBody>
          <a:bodyPr/>
          <a:lstStyle/>
          <a:p>
            <a:pPr>
              <a:defRPr/>
            </a:pPr>
            <a:fld id="{B924543D-1250-411C-A4C3-48D50F33F801}"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DF4CF2A-A737-4C7B-8BD6-06515B927EE6}" type="slidenum">
              <a:rPr lang="en-US" smtClean="0"/>
              <a:pPr>
                <a:defRPr/>
              </a:pPr>
              <a:t>54</a:t>
            </a:fld>
            <a:endParaRPr lang="en-US"/>
          </a:p>
        </p:txBody>
      </p:sp>
      <p:sp>
        <p:nvSpPr>
          <p:cNvPr id="5" name="Rectangle 2"/>
          <p:cNvSpPr txBox="1">
            <a:spLocks noChangeArrowheads="1"/>
          </p:cNvSpPr>
          <p:nvPr/>
        </p:nvSpPr>
        <p:spPr>
          <a:xfrm>
            <a:off x="457200" y="274638"/>
            <a:ext cx="8229600" cy="1143000"/>
          </a:xfrm>
          <a:prstGeom prst="rect">
            <a:avLst/>
          </a:prstGeom>
        </p:spPr>
        <p:txBody>
          <a:bodyPr rIns="45720" anchor="ctr">
            <a:normAutofit fontScale="92500" lnSpcReduction="10000"/>
            <a:scene3d>
              <a:camera prst="orthographicFront"/>
              <a:lightRig rig="threePt" dir="t">
                <a:rot lat="0" lon="0" rev="4800000"/>
              </a:lightRig>
            </a:scene3d>
            <a:sp3d prstMaterial="matte">
              <a:bevelT w="50800" h="10160"/>
            </a:sp3d>
          </a:bodyPr>
          <a:lstStyle/>
          <a:p>
            <a:pPr eaLnBrk="0" hangingPunct="0">
              <a:defRPr/>
            </a:pPr>
            <a:r>
              <a:rPr lang="en-CA" sz="4000" b="1" dirty="0">
                <a:solidFill>
                  <a:srgbClr val="FFC800"/>
                </a:solidFill>
                <a:latin typeface="+mj-lt"/>
                <a:ea typeface="+mj-ea"/>
                <a:cs typeface="+mj-cs"/>
              </a:rPr>
              <a:t>Data abstraction</a:t>
            </a:r>
            <a:br>
              <a:rPr lang="en-CA" sz="4000" b="1" dirty="0">
                <a:solidFill>
                  <a:srgbClr val="FFC800"/>
                </a:solidFill>
                <a:latin typeface="+mj-lt"/>
                <a:ea typeface="+mj-ea"/>
                <a:cs typeface="+mj-cs"/>
              </a:rPr>
            </a:br>
            <a:r>
              <a:rPr lang="en-CA" sz="1400" b="1" dirty="0">
                <a:solidFill>
                  <a:srgbClr val="FFC800"/>
                </a:solidFill>
                <a:latin typeface="+mj-lt"/>
                <a:ea typeface="+mj-ea"/>
                <a:cs typeface="+mj-cs"/>
              </a:rPr>
              <a:t>Using a pre-piloted data abstraction form, authors separately abstract the data and study characteristics from each study determined to be eligible for inclusion. </a:t>
            </a:r>
            <a:br>
              <a:rPr lang="en-CA" sz="1400" b="1" dirty="0">
                <a:solidFill>
                  <a:srgbClr val="FFC800"/>
                </a:solidFill>
                <a:latin typeface="+mj-lt"/>
                <a:ea typeface="+mj-ea"/>
                <a:cs typeface="+mj-cs"/>
              </a:rPr>
            </a:br>
            <a:endParaRPr lang="en-US" sz="1400" b="1" dirty="0">
              <a:solidFill>
                <a:srgbClr val="FFC800"/>
              </a:solidFill>
              <a:latin typeface="+mj-lt"/>
              <a:ea typeface="+mj-ea"/>
              <a:cs typeface="+mj-cs"/>
            </a:endParaRPr>
          </a:p>
        </p:txBody>
      </p:sp>
      <p:grpSp>
        <p:nvGrpSpPr>
          <p:cNvPr id="98307" name="Group 4"/>
          <p:cNvGrpSpPr>
            <a:grpSpLocks/>
          </p:cNvGrpSpPr>
          <p:nvPr/>
        </p:nvGrpSpPr>
        <p:grpSpPr bwMode="auto">
          <a:xfrm>
            <a:off x="304800" y="1676400"/>
            <a:ext cx="8710613" cy="4748213"/>
            <a:chOff x="192" y="1056"/>
            <a:chExt cx="5487" cy="2991"/>
          </a:xfrm>
        </p:grpSpPr>
        <p:sp>
          <p:nvSpPr>
            <p:cNvPr id="98308" name="Text Box 4"/>
            <p:cNvSpPr txBox="1">
              <a:spLocks noChangeArrowheads="1"/>
            </p:cNvSpPr>
            <p:nvPr/>
          </p:nvSpPr>
          <p:spPr bwMode="auto">
            <a:xfrm>
              <a:off x="192" y="1056"/>
              <a:ext cx="1920" cy="2876"/>
            </a:xfrm>
            <a:prstGeom prst="rect">
              <a:avLst/>
            </a:prstGeom>
            <a:noFill/>
            <a:ln w="9525">
              <a:noFill/>
              <a:miter lim="800000"/>
              <a:headEnd/>
              <a:tailEnd/>
            </a:ln>
          </p:spPr>
          <p:txBody>
            <a:bodyPr>
              <a:spAutoFit/>
            </a:bodyPr>
            <a:lstStyle/>
            <a:p>
              <a:pPr eaLnBrk="0" hangingPunct="0"/>
              <a:r>
                <a:rPr lang="en-US" sz="1200">
                  <a:solidFill>
                    <a:schemeClr val="accent2"/>
                  </a:solidFill>
                  <a:latin typeface="Microsoft Sans Serif" pitchFamily="34" charset="0"/>
                </a:rPr>
                <a:t>Source</a:t>
              </a:r>
            </a:p>
            <a:p>
              <a:pPr eaLnBrk="0" hangingPunct="0"/>
              <a:r>
                <a:rPr lang="en-US" sz="1200">
                  <a:latin typeface="Microsoft Sans Serif" pitchFamily="34" charset="0"/>
                </a:rPr>
                <a:t>Study ID</a:t>
              </a:r>
            </a:p>
            <a:p>
              <a:pPr eaLnBrk="0" hangingPunct="0"/>
              <a:r>
                <a:rPr lang="en-US" sz="1200">
                  <a:latin typeface="Microsoft Sans Serif" pitchFamily="34" charset="0"/>
                </a:rPr>
                <a:t>Review author initials</a:t>
              </a:r>
            </a:p>
            <a:p>
              <a:pPr eaLnBrk="0" hangingPunct="0"/>
              <a:r>
                <a:rPr lang="en-US" sz="1200">
                  <a:latin typeface="Microsoft Sans Serif" pitchFamily="34" charset="0"/>
                </a:rPr>
                <a:t>Citation and contact details;</a:t>
              </a:r>
            </a:p>
            <a:p>
              <a:pPr eaLnBrk="0" hangingPunct="0"/>
              <a:r>
                <a:rPr lang="en-US" sz="1200">
                  <a:solidFill>
                    <a:schemeClr val="accent2"/>
                  </a:solidFill>
                  <a:latin typeface="Microsoft Sans Serif" pitchFamily="34" charset="0"/>
                </a:rPr>
                <a:t>Methods</a:t>
              </a:r>
            </a:p>
            <a:p>
              <a:pPr eaLnBrk="0" hangingPunct="0"/>
              <a:r>
                <a:rPr lang="en-US" sz="1200">
                  <a:latin typeface="Microsoft Sans Serif" pitchFamily="34" charset="0"/>
                </a:rPr>
                <a:t>Study design;</a:t>
              </a:r>
            </a:p>
            <a:p>
              <a:pPr eaLnBrk="0" hangingPunct="0"/>
              <a:r>
                <a:rPr lang="en-US" sz="1200">
                  <a:latin typeface="Microsoft Sans Serif" pitchFamily="34" charset="0"/>
                </a:rPr>
                <a:t>Total study duration;</a:t>
              </a:r>
            </a:p>
            <a:p>
              <a:pPr eaLnBrk="0" hangingPunct="0"/>
              <a:r>
                <a:rPr lang="en-US" sz="1200">
                  <a:latin typeface="Microsoft Sans Serif" pitchFamily="34" charset="0"/>
                </a:rPr>
                <a:t>Sequence generation;</a:t>
              </a:r>
            </a:p>
            <a:p>
              <a:pPr eaLnBrk="0" hangingPunct="0"/>
              <a:r>
                <a:rPr lang="en-US" sz="1200">
                  <a:latin typeface="Microsoft Sans Serif" pitchFamily="34" charset="0"/>
                </a:rPr>
                <a:t>Allocation sequence </a:t>
              </a:r>
              <a:br>
                <a:rPr lang="en-US" sz="1200">
                  <a:latin typeface="Microsoft Sans Serif" pitchFamily="34" charset="0"/>
                </a:rPr>
              </a:br>
              <a:r>
                <a:rPr lang="en-US" sz="1200">
                  <a:latin typeface="Microsoft Sans Serif" pitchFamily="34" charset="0"/>
                </a:rPr>
                <a:t>concealment;</a:t>
              </a:r>
            </a:p>
            <a:p>
              <a:pPr eaLnBrk="0" hangingPunct="0"/>
              <a:r>
                <a:rPr lang="en-US" sz="1200">
                  <a:latin typeface="Microsoft Sans Serif" pitchFamily="34" charset="0"/>
                </a:rPr>
                <a:t>Blinding;</a:t>
              </a:r>
            </a:p>
            <a:p>
              <a:pPr eaLnBrk="0" hangingPunct="0"/>
              <a:r>
                <a:rPr lang="en-US" sz="1200">
                  <a:latin typeface="Microsoft Sans Serif" pitchFamily="34" charset="0"/>
                </a:rPr>
                <a:t>Other concerns about bias;</a:t>
              </a:r>
            </a:p>
            <a:p>
              <a:pPr eaLnBrk="0" hangingPunct="0"/>
              <a:r>
                <a:rPr lang="en-US" sz="1200">
                  <a:solidFill>
                    <a:schemeClr val="accent2"/>
                  </a:solidFill>
                  <a:latin typeface="Microsoft Sans Serif" pitchFamily="34" charset="0"/>
                </a:rPr>
                <a:t>Participants</a:t>
              </a:r>
            </a:p>
            <a:p>
              <a:pPr eaLnBrk="0" hangingPunct="0"/>
              <a:r>
                <a:rPr lang="en-US" sz="1200">
                  <a:latin typeface="Microsoft Sans Serif" pitchFamily="34" charset="0"/>
                </a:rPr>
                <a:t>Total number;</a:t>
              </a:r>
            </a:p>
            <a:p>
              <a:pPr eaLnBrk="0" hangingPunct="0"/>
              <a:r>
                <a:rPr lang="en-US" sz="1200">
                  <a:latin typeface="Microsoft Sans Serif" pitchFamily="34" charset="0"/>
                </a:rPr>
                <a:t>Setting;</a:t>
              </a:r>
            </a:p>
            <a:p>
              <a:pPr eaLnBrk="0" hangingPunct="0"/>
              <a:r>
                <a:rPr lang="en-US" sz="1200">
                  <a:latin typeface="Microsoft Sans Serif" pitchFamily="34" charset="0"/>
                </a:rPr>
                <a:t>Diagnostic criteria;</a:t>
              </a:r>
            </a:p>
            <a:p>
              <a:pPr eaLnBrk="0" hangingPunct="0"/>
              <a:r>
                <a:rPr lang="en-US" sz="1200">
                  <a:latin typeface="Microsoft Sans Serif" pitchFamily="34" charset="0"/>
                </a:rPr>
                <a:t>Age;</a:t>
              </a:r>
            </a:p>
            <a:p>
              <a:pPr eaLnBrk="0" hangingPunct="0"/>
              <a:r>
                <a:rPr lang="en-US" sz="1200">
                  <a:latin typeface="Microsoft Sans Serif" pitchFamily="34" charset="0"/>
                </a:rPr>
                <a:t>Sex;</a:t>
              </a:r>
            </a:p>
            <a:p>
              <a:pPr eaLnBrk="0" hangingPunct="0"/>
              <a:r>
                <a:rPr lang="en-US" sz="1200">
                  <a:latin typeface="Microsoft Sans Serif" pitchFamily="34" charset="0"/>
                </a:rPr>
                <a:t>Country;</a:t>
              </a:r>
            </a:p>
            <a:p>
              <a:pPr eaLnBrk="0" hangingPunct="0"/>
              <a:r>
                <a:rPr lang="en-US" sz="1200">
                  <a:latin typeface="Microsoft Sans Serif" pitchFamily="34" charset="0"/>
                </a:rPr>
                <a:t>[Co-morbidity];</a:t>
              </a:r>
            </a:p>
            <a:p>
              <a:pPr eaLnBrk="0" hangingPunct="0"/>
              <a:r>
                <a:rPr lang="en-US" sz="1200">
                  <a:latin typeface="Microsoft Sans Serif" pitchFamily="34" charset="0"/>
                </a:rPr>
                <a:t>[Socio-demographics];</a:t>
              </a:r>
            </a:p>
            <a:p>
              <a:pPr eaLnBrk="0" hangingPunct="0"/>
              <a:r>
                <a:rPr lang="en-US" sz="1200">
                  <a:latin typeface="Microsoft Sans Serif" pitchFamily="34" charset="0"/>
                </a:rPr>
                <a:t>[Ethnicity];</a:t>
              </a:r>
            </a:p>
            <a:p>
              <a:pPr eaLnBrk="0" hangingPunct="0"/>
              <a:r>
                <a:rPr lang="en-US" sz="1200">
                  <a:latin typeface="Microsoft Sans Serif" pitchFamily="34" charset="0"/>
                </a:rPr>
                <a:t>[Date of study];</a:t>
              </a:r>
            </a:p>
            <a:p>
              <a:pPr eaLnBrk="0" hangingPunct="0"/>
              <a:endParaRPr lang="en-US"/>
            </a:p>
          </p:txBody>
        </p:sp>
        <p:sp>
          <p:nvSpPr>
            <p:cNvPr id="98309" name="Text Box 5"/>
            <p:cNvSpPr txBox="1">
              <a:spLocks noChangeArrowheads="1"/>
            </p:cNvSpPr>
            <p:nvPr/>
          </p:nvSpPr>
          <p:spPr bwMode="auto">
            <a:xfrm>
              <a:off x="2880" y="1056"/>
              <a:ext cx="2799" cy="2991"/>
            </a:xfrm>
            <a:prstGeom prst="rect">
              <a:avLst/>
            </a:prstGeom>
            <a:noFill/>
            <a:ln w="9525">
              <a:noFill/>
              <a:miter lim="800000"/>
              <a:headEnd/>
              <a:tailEnd/>
            </a:ln>
          </p:spPr>
          <p:txBody>
            <a:bodyPr>
              <a:spAutoFit/>
            </a:bodyPr>
            <a:lstStyle/>
            <a:p>
              <a:pPr eaLnBrk="0" hangingPunct="0"/>
              <a:r>
                <a:rPr lang="en-US" sz="1200">
                  <a:solidFill>
                    <a:schemeClr val="accent2"/>
                  </a:solidFill>
                  <a:latin typeface="Microsoft Sans Serif" pitchFamily="34" charset="0"/>
                </a:rPr>
                <a:t>For each outcome of interest:</a:t>
              </a:r>
            </a:p>
            <a:p>
              <a:pPr eaLnBrk="0" hangingPunct="0"/>
              <a:r>
                <a:rPr lang="en-US" sz="1200">
                  <a:latin typeface="Microsoft Sans Serif" pitchFamily="34" charset="0"/>
                </a:rPr>
                <a:t>Outcome definition (with diagnostic criteria if relevant);</a:t>
              </a:r>
            </a:p>
            <a:p>
              <a:pPr eaLnBrk="0" hangingPunct="0"/>
              <a:r>
                <a:rPr lang="en-US" sz="1200">
                  <a:latin typeface="Microsoft Sans Serif" pitchFamily="34" charset="0"/>
                </a:rPr>
                <a:t>Unit of measurement (if relevant);</a:t>
              </a:r>
            </a:p>
            <a:p>
              <a:pPr eaLnBrk="0" hangingPunct="0"/>
              <a:r>
                <a:rPr lang="en-US" sz="1200">
                  <a:latin typeface="Microsoft Sans Serif" pitchFamily="34" charset="0"/>
                </a:rPr>
                <a:t>For scales: upper and lower limits, and whether high or low score is good</a:t>
              </a:r>
            </a:p>
            <a:p>
              <a:pPr eaLnBrk="0" hangingPunct="0"/>
              <a:endParaRPr lang="en-US" sz="1200">
                <a:latin typeface="Microsoft Sans Serif" pitchFamily="34" charset="0"/>
              </a:endParaRPr>
            </a:p>
            <a:p>
              <a:pPr eaLnBrk="0" hangingPunct="0"/>
              <a:r>
                <a:rPr lang="en-US" sz="1200">
                  <a:solidFill>
                    <a:schemeClr val="accent2"/>
                  </a:solidFill>
                  <a:latin typeface="Microsoft Sans Serif" pitchFamily="34" charset="0"/>
                </a:rPr>
                <a:t>Results</a:t>
              </a:r>
            </a:p>
            <a:p>
              <a:pPr eaLnBrk="0" hangingPunct="0"/>
              <a:r>
                <a:rPr lang="en-US" sz="1200">
                  <a:latin typeface="Microsoft Sans Serif" pitchFamily="34" charset="0"/>
                </a:rPr>
                <a:t>Number of participants allocated to each intervention group;</a:t>
              </a:r>
            </a:p>
            <a:p>
              <a:pPr eaLnBrk="0" hangingPunct="0"/>
              <a:r>
                <a:rPr lang="en-US" sz="1200">
                  <a:latin typeface="Microsoft Sans Serif" pitchFamily="34" charset="0"/>
                </a:rPr>
                <a:t>For each outcome of interest:</a:t>
              </a:r>
            </a:p>
            <a:p>
              <a:pPr eaLnBrk="0" hangingPunct="0"/>
              <a:r>
                <a:rPr lang="en-US" sz="1200">
                  <a:latin typeface="Microsoft Sans Serif" pitchFamily="34" charset="0"/>
                </a:rPr>
                <a:t>	Sample size;</a:t>
              </a:r>
            </a:p>
            <a:p>
              <a:pPr eaLnBrk="0" hangingPunct="0"/>
              <a:r>
                <a:rPr lang="en-US" sz="1200">
                  <a:latin typeface="Microsoft Sans Serif" pitchFamily="34" charset="0"/>
                </a:rPr>
                <a:t>	Missing participants;</a:t>
              </a:r>
            </a:p>
            <a:p>
              <a:pPr eaLnBrk="0" hangingPunct="0"/>
              <a:r>
                <a:rPr lang="en-US" sz="1200">
                  <a:latin typeface="Microsoft Sans Serif" pitchFamily="34" charset="0"/>
                </a:rPr>
                <a:t>	Summary data for each intervention group </a:t>
              </a:r>
              <a:br>
                <a:rPr lang="en-US" sz="1200">
                  <a:latin typeface="Microsoft Sans Serif" pitchFamily="34" charset="0"/>
                </a:rPr>
              </a:br>
              <a:r>
                <a:rPr lang="en-US" sz="1200">
                  <a:latin typeface="Microsoft Sans Serif" pitchFamily="34" charset="0"/>
                </a:rPr>
                <a:t>(e.g. 2×2 table for dichotomous data; means and </a:t>
              </a:r>
              <a:br>
                <a:rPr lang="en-US" sz="1200">
                  <a:latin typeface="Microsoft Sans Serif" pitchFamily="34" charset="0"/>
                </a:rPr>
              </a:br>
              <a:r>
                <a:rPr lang="en-US" sz="1200">
                  <a:latin typeface="Microsoft Sans Serif" pitchFamily="34" charset="0"/>
                </a:rPr>
                <a:t>SDs for continuous data);</a:t>
              </a:r>
            </a:p>
            <a:p>
              <a:pPr eaLnBrk="0" hangingPunct="0"/>
              <a:r>
                <a:rPr lang="en-US" sz="1200">
                  <a:latin typeface="Microsoft Sans Serif" pitchFamily="34" charset="0"/>
                </a:rPr>
                <a:t>[Estimate of effect with confidence interval; P value];</a:t>
              </a:r>
            </a:p>
            <a:p>
              <a:pPr eaLnBrk="0" hangingPunct="0"/>
              <a:r>
                <a:rPr lang="en-US" sz="1200">
                  <a:latin typeface="Microsoft Sans Serif" pitchFamily="34" charset="0"/>
                </a:rPr>
                <a:t>[Subgroup analyses];</a:t>
              </a:r>
            </a:p>
            <a:p>
              <a:pPr eaLnBrk="0" hangingPunct="0"/>
              <a:r>
                <a:rPr lang="en-US" sz="1200">
                  <a:solidFill>
                    <a:schemeClr val="accent2"/>
                  </a:solidFill>
                  <a:latin typeface="Microsoft Sans Serif" pitchFamily="34" charset="0"/>
                </a:rPr>
                <a:t>Miscellaneous</a:t>
              </a:r>
            </a:p>
            <a:p>
              <a:pPr eaLnBrk="0" hangingPunct="0"/>
              <a:r>
                <a:rPr lang="en-US" sz="1200">
                  <a:latin typeface="Microsoft Sans Serif" pitchFamily="34" charset="0"/>
                </a:rPr>
                <a:t>Funding source;</a:t>
              </a:r>
            </a:p>
            <a:p>
              <a:pPr eaLnBrk="0" hangingPunct="0"/>
              <a:r>
                <a:rPr lang="en-US" sz="1200">
                  <a:latin typeface="Microsoft Sans Serif" pitchFamily="34" charset="0"/>
                </a:rPr>
                <a:t>Key conclusions of the study authors;</a:t>
              </a:r>
            </a:p>
            <a:p>
              <a:pPr eaLnBrk="0" hangingPunct="0"/>
              <a:r>
                <a:rPr lang="en-US" sz="1200">
                  <a:latin typeface="Microsoft Sans Serif" pitchFamily="34" charset="0"/>
                </a:rPr>
                <a:t>Miscellaneous comments from the study authors;</a:t>
              </a:r>
            </a:p>
            <a:p>
              <a:pPr eaLnBrk="0" hangingPunct="0"/>
              <a:r>
                <a:rPr lang="en-US" sz="1200">
                  <a:latin typeface="Microsoft Sans Serif" pitchFamily="34" charset="0"/>
                </a:rPr>
                <a:t>References to other relevant studies;</a:t>
              </a:r>
            </a:p>
            <a:p>
              <a:pPr eaLnBrk="0" hangingPunct="0"/>
              <a:r>
                <a:rPr lang="en-US" sz="1200">
                  <a:latin typeface="Microsoft Sans Serif" pitchFamily="34" charset="0"/>
                </a:rPr>
                <a:t>Correspondence required;</a:t>
              </a:r>
            </a:p>
            <a:p>
              <a:pPr eaLnBrk="0" hangingPunct="0"/>
              <a:r>
                <a:rPr lang="en-US" sz="1200">
                  <a:latin typeface="Microsoft Sans Serif" pitchFamily="34" charset="0"/>
                </a:rPr>
                <a:t>Miscellaneous comments by the review authors.</a:t>
              </a:r>
            </a:p>
            <a:p>
              <a:pPr eaLnBrk="0" hangingPunct="0"/>
              <a:endParaRPr lang="en-US" sz="1200">
                <a:latin typeface="Microsoft Sans Serif" pitchFamily="34" charset="0"/>
              </a:endParaRPr>
            </a:p>
            <a:p>
              <a:pPr eaLnBrk="0" hangingPunct="0"/>
              <a:endParaRPr lang="en-US">
                <a:latin typeface="Microsoft Sans Serif" pitchFamily="34" charset="0"/>
              </a:endParaRPr>
            </a:p>
          </p:txBody>
        </p:sp>
        <p:sp>
          <p:nvSpPr>
            <p:cNvPr id="98310" name="Text Box 6"/>
            <p:cNvSpPr txBox="1">
              <a:spLocks noChangeArrowheads="1"/>
            </p:cNvSpPr>
            <p:nvPr/>
          </p:nvSpPr>
          <p:spPr bwMode="auto">
            <a:xfrm>
              <a:off x="1584" y="1090"/>
              <a:ext cx="1248" cy="2301"/>
            </a:xfrm>
            <a:prstGeom prst="rect">
              <a:avLst/>
            </a:prstGeom>
            <a:noFill/>
            <a:ln w="28575" algn="ctr">
              <a:noFill/>
              <a:miter lim="800000"/>
              <a:headEnd/>
              <a:tailEnd/>
            </a:ln>
          </p:spPr>
          <p:txBody>
            <a:bodyPr>
              <a:spAutoFit/>
            </a:bodyPr>
            <a:lstStyle/>
            <a:p>
              <a:pPr eaLnBrk="0" hangingPunct="0"/>
              <a:r>
                <a:rPr lang="en-US" sz="1200">
                  <a:solidFill>
                    <a:schemeClr val="accent2"/>
                  </a:solidFill>
                  <a:latin typeface="Microsoft Sans Serif" pitchFamily="34" charset="0"/>
                </a:rPr>
                <a:t>Interventions</a:t>
              </a:r>
            </a:p>
            <a:p>
              <a:pPr eaLnBrk="0" hangingPunct="0"/>
              <a:r>
                <a:rPr lang="en-US" sz="1200">
                  <a:latin typeface="Microsoft Sans Serif" pitchFamily="34" charset="0"/>
                </a:rPr>
                <a:t>Total number of intervention groups;</a:t>
              </a:r>
            </a:p>
            <a:p>
              <a:pPr eaLnBrk="0" hangingPunct="0"/>
              <a:r>
                <a:rPr lang="en-US" sz="1200">
                  <a:latin typeface="Microsoft Sans Serif" pitchFamily="34" charset="0"/>
                </a:rPr>
                <a:t>For each intervention and comparison group of interest:</a:t>
              </a:r>
            </a:p>
            <a:p>
              <a:pPr lvl="1" eaLnBrk="0" hangingPunct="0"/>
              <a:r>
                <a:rPr lang="en-US" sz="1200">
                  <a:latin typeface="Microsoft Sans Serif" pitchFamily="34" charset="0"/>
                </a:rPr>
                <a:t>Specific intervention;</a:t>
              </a:r>
            </a:p>
            <a:p>
              <a:pPr lvl="1" eaLnBrk="0" hangingPunct="0"/>
              <a:r>
                <a:rPr lang="en-US" sz="1200">
                  <a:latin typeface="Microsoft Sans Serif" pitchFamily="34" charset="0"/>
                </a:rPr>
                <a:t>Intervention details (sufficient for replication, if feasible);</a:t>
              </a:r>
            </a:p>
            <a:p>
              <a:pPr lvl="1" eaLnBrk="0" hangingPunct="0"/>
              <a:r>
                <a:rPr lang="en-US" sz="1200">
                  <a:latin typeface="Microsoft Sans Serif" pitchFamily="34" charset="0"/>
                </a:rPr>
                <a:t>[Integrity of intervention];</a:t>
              </a:r>
              <a:br>
                <a:rPr lang="en-US" sz="1200">
                  <a:latin typeface="Microsoft Sans Serif" pitchFamily="34" charset="0"/>
                </a:rPr>
              </a:br>
              <a:r>
                <a:rPr lang="en-US" sz="1200">
                  <a:latin typeface="Microsoft Sans Serif" pitchFamily="34" charset="0"/>
                </a:rPr>
                <a:t>Outcomes</a:t>
              </a:r>
            </a:p>
            <a:p>
              <a:pPr lvl="1" eaLnBrk="0" hangingPunct="0"/>
              <a:r>
                <a:rPr lang="en-US" sz="1200">
                  <a:latin typeface="Microsoft Sans Serif" pitchFamily="34" charset="0"/>
                </a:rPr>
                <a:t>Outcomes and time points (i) collected; (ii) reported*;</a:t>
              </a:r>
            </a:p>
            <a:p>
              <a:pPr eaLnBrk="0" hangingPunct="0"/>
              <a:endParaRPr lang="en-US"/>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7C5C723-7B08-4C25-8B42-86139406C156}" type="slidenum">
              <a:rPr lang="en-US" smtClean="0"/>
              <a:pPr>
                <a:defRPr/>
              </a:pPr>
              <a:t>55</a:t>
            </a:fld>
            <a:endParaRPr lang="en-US"/>
          </a:p>
        </p:txBody>
      </p:sp>
      <p:sp>
        <p:nvSpPr>
          <p:cNvPr id="89092" name="Rectangle 3"/>
          <p:cNvSpPr>
            <a:spLocks noChangeArrowheads="1"/>
          </p:cNvSpPr>
          <p:nvPr/>
        </p:nvSpPr>
        <p:spPr bwMode="auto">
          <a:xfrm>
            <a:off x="762000" y="304800"/>
            <a:ext cx="7848600" cy="370101"/>
          </a:xfrm>
          <a:prstGeom prst="rect">
            <a:avLst/>
          </a:prstGeom>
          <a:noFill/>
          <a:ln w="9525">
            <a:noFill/>
            <a:miter lim="800000"/>
            <a:headEnd/>
            <a:tailEnd/>
          </a:ln>
        </p:spPr>
        <p:txBody>
          <a:bodyPr>
            <a:spAutoFit/>
          </a:bodyPr>
          <a:lstStyle/>
          <a:p>
            <a:pPr eaLnBrk="0" hangingPunct="0">
              <a:lnSpc>
                <a:spcPct val="75000"/>
              </a:lnSpc>
              <a:spcBef>
                <a:spcPct val="50000"/>
              </a:spcBef>
            </a:pPr>
            <a:r>
              <a:rPr lang="en-US" b="1" dirty="0">
                <a:solidFill>
                  <a:schemeClr val="bg1"/>
                </a:solidFill>
              </a:rPr>
              <a:t>Step 4: Data Abstraction</a:t>
            </a:r>
          </a:p>
        </p:txBody>
      </p:sp>
      <p:pic>
        <p:nvPicPr>
          <p:cNvPr id="5" name="Content Placeholder 4">
            <a:extLst>
              <a:ext uri="{FF2B5EF4-FFF2-40B4-BE49-F238E27FC236}">
                <a16:creationId xmlns:a16="http://schemas.microsoft.com/office/drawing/2014/main" id="{8645D052-238F-48B0-9E4E-557C75CC5F63}"/>
              </a:ext>
            </a:extLst>
          </p:cNvPr>
          <p:cNvPicPr>
            <a:picLocks noGrp="1" noChangeAspect="1"/>
          </p:cNvPicPr>
          <p:nvPr>
            <p:ph idx="1"/>
          </p:nvPr>
        </p:nvPicPr>
        <p:blipFill>
          <a:blip r:embed="rId3"/>
          <a:stretch>
            <a:fillRect/>
          </a:stretch>
        </p:blipFill>
        <p:spPr>
          <a:xfrm>
            <a:off x="3804619" y="1676400"/>
            <a:ext cx="4761114" cy="4625975"/>
          </a:xfrm>
          <a:prstGeom prst="rect">
            <a:avLst/>
          </a:prstGeom>
        </p:spPr>
      </p:pic>
      <p:pic>
        <p:nvPicPr>
          <p:cNvPr id="8" name="Picture 7">
            <a:extLst>
              <a:ext uri="{FF2B5EF4-FFF2-40B4-BE49-F238E27FC236}">
                <a16:creationId xmlns:a16="http://schemas.microsoft.com/office/drawing/2014/main" id="{E1A5499B-31BA-4606-A488-83087A12E3AF}"/>
              </a:ext>
            </a:extLst>
          </p:cNvPr>
          <p:cNvPicPr>
            <a:picLocks noChangeAspect="1"/>
          </p:cNvPicPr>
          <p:nvPr/>
        </p:nvPicPr>
        <p:blipFill>
          <a:blip r:embed="rId4"/>
          <a:stretch>
            <a:fillRect/>
          </a:stretch>
        </p:blipFill>
        <p:spPr>
          <a:xfrm>
            <a:off x="457200" y="2590800"/>
            <a:ext cx="3750303" cy="2367900"/>
          </a:xfrm>
          <a:prstGeom prst="rect">
            <a:avLst/>
          </a:prstGeom>
        </p:spPr>
      </p:pic>
    </p:spTree>
    <p:extLst>
      <p:ext uri="{BB962C8B-B14F-4D97-AF65-F5344CB8AC3E}">
        <p14:creationId xmlns:p14="http://schemas.microsoft.com/office/powerpoint/2010/main" val="80124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7C5C723-7B08-4C25-8B42-86139406C156}" type="slidenum">
              <a:rPr lang="en-US" smtClean="0"/>
              <a:pPr>
                <a:defRPr/>
              </a:pPr>
              <a:t>56</a:t>
            </a:fld>
            <a:endParaRPr lang="en-US"/>
          </a:p>
        </p:txBody>
      </p:sp>
      <p:sp>
        <p:nvSpPr>
          <p:cNvPr id="89092" name="Rectangle 3"/>
          <p:cNvSpPr>
            <a:spLocks noChangeArrowheads="1"/>
          </p:cNvSpPr>
          <p:nvPr/>
        </p:nvSpPr>
        <p:spPr bwMode="auto">
          <a:xfrm>
            <a:off x="762000" y="304800"/>
            <a:ext cx="7848600" cy="370101"/>
          </a:xfrm>
          <a:prstGeom prst="rect">
            <a:avLst/>
          </a:prstGeom>
          <a:noFill/>
          <a:ln w="9525">
            <a:noFill/>
            <a:miter lim="800000"/>
            <a:headEnd/>
            <a:tailEnd/>
          </a:ln>
        </p:spPr>
        <p:txBody>
          <a:bodyPr>
            <a:spAutoFit/>
          </a:bodyPr>
          <a:lstStyle/>
          <a:p>
            <a:pPr eaLnBrk="0" hangingPunct="0">
              <a:lnSpc>
                <a:spcPct val="75000"/>
              </a:lnSpc>
              <a:spcBef>
                <a:spcPct val="50000"/>
              </a:spcBef>
            </a:pPr>
            <a:r>
              <a:rPr lang="en-US" b="1" dirty="0">
                <a:solidFill>
                  <a:schemeClr val="bg1"/>
                </a:solidFill>
              </a:rPr>
              <a:t>Step 4: Data Abstraction</a:t>
            </a:r>
          </a:p>
        </p:txBody>
      </p:sp>
      <p:pic>
        <p:nvPicPr>
          <p:cNvPr id="6" name="Picture 5">
            <a:extLst>
              <a:ext uri="{FF2B5EF4-FFF2-40B4-BE49-F238E27FC236}">
                <a16:creationId xmlns:a16="http://schemas.microsoft.com/office/drawing/2014/main" id="{EF2C0940-F92F-4A6C-8E3F-9A940E5BB71B}"/>
              </a:ext>
            </a:extLst>
          </p:cNvPr>
          <p:cNvPicPr>
            <a:picLocks noChangeAspect="1"/>
          </p:cNvPicPr>
          <p:nvPr/>
        </p:nvPicPr>
        <p:blipFill>
          <a:blip r:embed="rId3"/>
          <a:stretch>
            <a:fillRect/>
          </a:stretch>
        </p:blipFill>
        <p:spPr>
          <a:xfrm>
            <a:off x="648434" y="1507419"/>
            <a:ext cx="4061540" cy="5328387"/>
          </a:xfrm>
          <a:prstGeom prst="rect">
            <a:avLst/>
          </a:prstGeom>
        </p:spPr>
      </p:pic>
      <p:pic>
        <p:nvPicPr>
          <p:cNvPr id="7" name="Picture 6">
            <a:extLst>
              <a:ext uri="{FF2B5EF4-FFF2-40B4-BE49-F238E27FC236}">
                <a16:creationId xmlns:a16="http://schemas.microsoft.com/office/drawing/2014/main" id="{8FE423AA-C711-4CDF-BC33-5D715789B804}"/>
              </a:ext>
            </a:extLst>
          </p:cNvPr>
          <p:cNvPicPr>
            <a:picLocks noChangeAspect="1"/>
          </p:cNvPicPr>
          <p:nvPr/>
        </p:nvPicPr>
        <p:blipFill>
          <a:blip r:embed="rId4"/>
          <a:stretch>
            <a:fillRect/>
          </a:stretch>
        </p:blipFill>
        <p:spPr>
          <a:xfrm>
            <a:off x="4953000" y="1507419"/>
            <a:ext cx="3760854" cy="5230666"/>
          </a:xfrm>
          <a:prstGeom prst="rect">
            <a:avLst/>
          </a:prstGeom>
        </p:spPr>
      </p:pic>
    </p:spTree>
    <p:extLst>
      <p:ext uri="{BB962C8B-B14F-4D97-AF65-F5344CB8AC3E}">
        <p14:creationId xmlns:p14="http://schemas.microsoft.com/office/powerpoint/2010/main" val="261673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2"/>
          <p:cNvSpPr txBox="1">
            <a:spLocks noChangeArrowheads="1"/>
          </p:cNvSpPr>
          <p:nvPr/>
        </p:nvSpPr>
        <p:spPr bwMode="auto">
          <a:xfrm>
            <a:off x="990600" y="1676400"/>
            <a:ext cx="3886200" cy="457200"/>
          </a:xfrm>
          <a:prstGeom prst="rect">
            <a:avLst/>
          </a:prstGeom>
          <a:noFill/>
          <a:ln w="9525">
            <a:noFill/>
            <a:miter lim="800000"/>
            <a:headEnd/>
            <a:tailEnd/>
          </a:ln>
        </p:spPr>
        <p:txBody>
          <a:bodyPr>
            <a:spAutoFit/>
          </a:bodyPr>
          <a:lstStyle/>
          <a:p>
            <a:pPr eaLnBrk="0" hangingPunct="0">
              <a:spcBef>
                <a:spcPct val="50000"/>
              </a:spcBef>
            </a:pPr>
            <a:r>
              <a:rPr lang="en-US"/>
              <a:t>2 Develop review protocol</a:t>
            </a:r>
          </a:p>
        </p:txBody>
      </p:sp>
      <p:sp>
        <p:nvSpPr>
          <p:cNvPr id="64514" name="Text Box 3"/>
          <p:cNvSpPr txBox="1">
            <a:spLocks noChangeArrowheads="1"/>
          </p:cNvSpPr>
          <p:nvPr/>
        </p:nvSpPr>
        <p:spPr bwMode="auto">
          <a:xfrm>
            <a:off x="1371600" y="2438400"/>
            <a:ext cx="3581400" cy="457200"/>
          </a:xfrm>
          <a:prstGeom prst="rect">
            <a:avLst/>
          </a:prstGeom>
          <a:noFill/>
          <a:ln w="9525">
            <a:noFill/>
            <a:miter lim="800000"/>
            <a:headEnd/>
            <a:tailEnd/>
          </a:ln>
        </p:spPr>
        <p:txBody>
          <a:bodyPr>
            <a:spAutoFit/>
          </a:bodyPr>
          <a:lstStyle/>
          <a:p>
            <a:pPr eaLnBrk="0" hangingPunct="0">
              <a:spcBef>
                <a:spcPct val="50000"/>
              </a:spcBef>
            </a:pPr>
            <a:r>
              <a:rPr lang="en-US"/>
              <a:t>3 Initiate search strategy</a:t>
            </a:r>
          </a:p>
        </p:txBody>
      </p:sp>
      <p:sp>
        <p:nvSpPr>
          <p:cNvPr id="64515" name="Text Box 4"/>
          <p:cNvSpPr txBox="1">
            <a:spLocks noChangeArrowheads="1"/>
          </p:cNvSpPr>
          <p:nvPr/>
        </p:nvSpPr>
        <p:spPr bwMode="auto">
          <a:xfrm>
            <a:off x="1828800" y="3200400"/>
            <a:ext cx="49530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4 Apply inclusion /exclusion criteria</a:t>
            </a:r>
          </a:p>
        </p:txBody>
      </p:sp>
      <p:sp>
        <p:nvSpPr>
          <p:cNvPr id="64516" name="Text Box 5"/>
          <p:cNvSpPr txBox="1">
            <a:spLocks noChangeArrowheads="1"/>
          </p:cNvSpPr>
          <p:nvPr/>
        </p:nvSpPr>
        <p:spPr bwMode="auto">
          <a:xfrm>
            <a:off x="4114800" y="5867400"/>
            <a:ext cx="16002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7 Analysis</a:t>
            </a:r>
          </a:p>
        </p:txBody>
      </p:sp>
      <p:sp>
        <p:nvSpPr>
          <p:cNvPr id="64517" name="Text Box 6"/>
          <p:cNvSpPr txBox="1">
            <a:spLocks noChangeArrowheads="1"/>
          </p:cNvSpPr>
          <p:nvPr/>
        </p:nvSpPr>
        <p:spPr bwMode="auto">
          <a:xfrm>
            <a:off x="4724400" y="6248400"/>
            <a:ext cx="31242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8 Interpret findings</a:t>
            </a:r>
          </a:p>
        </p:txBody>
      </p:sp>
      <p:sp>
        <p:nvSpPr>
          <p:cNvPr id="64518" name="Text Box 7"/>
          <p:cNvSpPr txBox="1">
            <a:spLocks noChangeArrowheads="1"/>
          </p:cNvSpPr>
          <p:nvPr/>
        </p:nvSpPr>
        <p:spPr bwMode="auto">
          <a:xfrm>
            <a:off x="2133600" y="3886200"/>
            <a:ext cx="28956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5 Quality appraisal</a:t>
            </a:r>
          </a:p>
        </p:txBody>
      </p:sp>
      <p:sp>
        <p:nvSpPr>
          <p:cNvPr id="64519" name="Text Box 8"/>
          <p:cNvSpPr txBox="1">
            <a:spLocks noChangeArrowheads="1"/>
          </p:cNvSpPr>
          <p:nvPr/>
        </p:nvSpPr>
        <p:spPr bwMode="auto">
          <a:xfrm>
            <a:off x="2819400" y="4572000"/>
            <a:ext cx="30480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6 Data abstraction</a:t>
            </a:r>
          </a:p>
        </p:txBody>
      </p:sp>
      <p:sp>
        <p:nvSpPr>
          <p:cNvPr id="64520" name="Text Box 9"/>
          <p:cNvSpPr txBox="1">
            <a:spLocks noChangeArrowheads="1"/>
          </p:cNvSpPr>
          <p:nvPr/>
        </p:nvSpPr>
        <p:spPr bwMode="auto">
          <a:xfrm>
            <a:off x="0" y="914400"/>
            <a:ext cx="4495800" cy="457200"/>
          </a:xfrm>
          <a:prstGeom prst="rect">
            <a:avLst/>
          </a:prstGeom>
          <a:solidFill>
            <a:schemeClr val="bg1"/>
          </a:solidFill>
          <a:ln w="9525">
            <a:noFill/>
            <a:miter lim="800000"/>
            <a:headEnd/>
            <a:tailEnd/>
          </a:ln>
        </p:spPr>
        <p:txBody>
          <a:bodyPr>
            <a:spAutoFit/>
          </a:bodyPr>
          <a:lstStyle/>
          <a:p>
            <a:pPr eaLnBrk="0" hangingPunct="0">
              <a:spcBef>
                <a:spcPct val="50000"/>
              </a:spcBef>
            </a:pPr>
            <a:r>
              <a:rPr lang="en-US"/>
              <a:t>1 Formulate research question</a:t>
            </a:r>
            <a:endParaRPr lang="en-US" sz="3600" b="1">
              <a:solidFill>
                <a:schemeClr val="accent2"/>
              </a:solidFill>
            </a:endParaRPr>
          </a:p>
        </p:txBody>
      </p:sp>
      <p:sp>
        <p:nvSpPr>
          <p:cNvPr id="64521" name="Line 10"/>
          <p:cNvSpPr>
            <a:spLocks noChangeShapeType="1"/>
          </p:cNvSpPr>
          <p:nvPr/>
        </p:nvSpPr>
        <p:spPr bwMode="auto">
          <a:xfrm>
            <a:off x="1752600" y="13716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2" name="Line 11"/>
          <p:cNvSpPr>
            <a:spLocks noChangeShapeType="1"/>
          </p:cNvSpPr>
          <p:nvPr/>
        </p:nvSpPr>
        <p:spPr bwMode="auto">
          <a:xfrm>
            <a:off x="2286000" y="2133600"/>
            <a:ext cx="304800" cy="381000"/>
          </a:xfrm>
          <a:prstGeom prst="line">
            <a:avLst/>
          </a:prstGeom>
          <a:noFill/>
          <a:ln w="9525">
            <a:solidFill>
              <a:schemeClr val="tx1"/>
            </a:solidFill>
            <a:round/>
            <a:headEnd/>
            <a:tailEnd type="triangle" w="med" len="med"/>
          </a:ln>
        </p:spPr>
        <p:txBody>
          <a:bodyPr wrap="none" anchor="ctr"/>
          <a:lstStyle/>
          <a:p>
            <a:endParaRPr lang="en-US"/>
          </a:p>
        </p:txBody>
      </p:sp>
      <p:sp>
        <p:nvSpPr>
          <p:cNvPr id="64523" name="Line 12"/>
          <p:cNvSpPr>
            <a:spLocks noChangeShapeType="1"/>
          </p:cNvSpPr>
          <p:nvPr/>
        </p:nvSpPr>
        <p:spPr bwMode="auto">
          <a:xfrm>
            <a:off x="2743200" y="28194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4" name="Line 13"/>
          <p:cNvSpPr>
            <a:spLocks noChangeShapeType="1"/>
          </p:cNvSpPr>
          <p:nvPr/>
        </p:nvSpPr>
        <p:spPr bwMode="auto">
          <a:xfrm>
            <a:off x="3200400" y="35814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5" name="Line 14"/>
          <p:cNvSpPr>
            <a:spLocks noChangeShapeType="1"/>
          </p:cNvSpPr>
          <p:nvPr/>
        </p:nvSpPr>
        <p:spPr bwMode="auto">
          <a:xfrm>
            <a:off x="3733800" y="4267200"/>
            <a:ext cx="3810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6" name="Line 15"/>
          <p:cNvSpPr>
            <a:spLocks noChangeShapeType="1"/>
          </p:cNvSpPr>
          <p:nvPr/>
        </p:nvSpPr>
        <p:spPr bwMode="auto">
          <a:xfrm>
            <a:off x="4724400" y="5410200"/>
            <a:ext cx="228600" cy="381000"/>
          </a:xfrm>
          <a:prstGeom prst="line">
            <a:avLst/>
          </a:prstGeom>
          <a:noFill/>
          <a:ln w="9525">
            <a:solidFill>
              <a:schemeClr val="tx1"/>
            </a:solidFill>
            <a:round/>
            <a:headEnd/>
            <a:tailEnd type="triangle" w="med" len="med"/>
          </a:ln>
        </p:spPr>
        <p:txBody>
          <a:bodyPr wrap="none" anchor="ctr"/>
          <a:lstStyle/>
          <a:p>
            <a:endParaRPr lang="en-US"/>
          </a:p>
        </p:txBody>
      </p:sp>
      <p:sp>
        <p:nvSpPr>
          <p:cNvPr id="64527" name="Line 16"/>
          <p:cNvSpPr>
            <a:spLocks noChangeShapeType="1"/>
          </p:cNvSpPr>
          <p:nvPr/>
        </p:nvSpPr>
        <p:spPr bwMode="auto">
          <a:xfrm>
            <a:off x="4267200" y="4953000"/>
            <a:ext cx="304800" cy="228600"/>
          </a:xfrm>
          <a:prstGeom prst="line">
            <a:avLst/>
          </a:prstGeom>
          <a:noFill/>
          <a:ln w="9525">
            <a:solidFill>
              <a:schemeClr val="tx1"/>
            </a:solidFill>
            <a:round/>
            <a:headEnd/>
            <a:tailEnd type="triangle" w="med" len="med"/>
          </a:ln>
        </p:spPr>
        <p:txBody>
          <a:bodyPr wrap="none" anchor="ctr"/>
          <a:lstStyle/>
          <a:p>
            <a:endParaRPr lang="en-US"/>
          </a:p>
        </p:txBody>
      </p:sp>
      <p:sp>
        <p:nvSpPr>
          <p:cNvPr id="64528" name="Line 17"/>
          <p:cNvSpPr>
            <a:spLocks noChangeShapeType="1"/>
          </p:cNvSpPr>
          <p:nvPr/>
        </p:nvSpPr>
        <p:spPr bwMode="auto">
          <a:xfrm flipV="1">
            <a:off x="0" y="4114800"/>
            <a:ext cx="9144000" cy="2438400"/>
          </a:xfrm>
          <a:prstGeom prst="line">
            <a:avLst/>
          </a:prstGeom>
          <a:noFill/>
          <a:ln w="76200">
            <a:solidFill>
              <a:srgbClr val="9C0E05"/>
            </a:solidFill>
            <a:round/>
            <a:headEnd/>
            <a:tailEnd/>
          </a:ln>
        </p:spPr>
        <p:txBody>
          <a:bodyPr wrap="none" anchor="ctr"/>
          <a:lstStyle/>
          <a:p>
            <a:endParaRPr lang="en-US"/>
          </a:p>
        </p:txBody>
      </p:sp>
      <p:sp>
        <p:nvSpPr>
          <p:cNvPr id="64529" name="Text Box 20"/>
          <p:cNvSpPr txBox="1">
            <a:spLocks noChangeArrowheads="1"/>
          </p:cNvSpPr>
          <p:nvPr/>
        </p:nvSpPr>
        <p:spPr bwMode="auto">
          <a:xfrm>
            <a:off x="381000" y="152400"/>
            <a:ext cx="8382000" cy="519113"/>
          </a:xfrm>
          <a:prstGeom prst="rect">
            <a:avLst/>
          </a:prstGeom>
          <a:noFill/>
          <a:ln w="9525">
            <a:noFill/>
            <a:miter lim="800000"/>
            <a:headEnd/>
            <a:tailEnd/>
          </a:ln>
        </p:spPr>
        <p:txBody>
          <a:bodyPr>
            <a:spAutoFit/>
          </a:bodyPr>
          <a:lstStyle/>
          <a:p>
            <a:pPr eaLnBrk="0" hangingPunct="0">
              <a:spcBef>
                <a:spcPct val="50000"/>
              </a:spcBef>
            </a:pPr>
            <a:r>
              <a:rPr lang="en-US" sz="2800" b="1">
                <a:solidFill>
                  <a:schemeClr val="accent2"/>
                </a:solidFill>
              </a:rPr>
              <a:t>8 steps of a systematic review   </a:t>
            </a:r>
            <a:r>
              <a:rPr lang="en-US" sz="2800" b="1" i="1">
                <a:solidFill>
                  <a:schemeClr val="accent2"/>
                </a:solidFill>
              </a:rPr>
              <a:t>Bent et al. 2004</a:t>
            </a:r>
            <a:endParaRPr lang="en-US" i="1">
              <a:solidFill>
                <a:schemeClr val="accent2"/>
              </a:solidFill>
            </a:endParaRPr>
          </a:p>
        </p:txBody>
      </p:sp>
      <p:sp>
        <p:nvSpPr>
          <p:cNvPr id="64530" name="Line 15"/>
          <p:cNvSpPr>
            <a:spLocks noChangeShapeType="1"/>
          </p:cNvSpPr>
          <p:nvPr/>
        </p:nvSpPr>
        <p:spPr bwMode="auto">
          <a:xfrm>
            <a:off x="5715000" y="6096000"/>
            <a:ext cx="228600" cy="152400"/>
          </a:xfrm>
          <a:prstGeom prst="line">
            <a:avLst/>
          </a:prstGeom>
          <a:noFill/>
          <a:ln w="9525">
            <a:solidFill>
              <a:schemeClr val="tx1"/>
            </a:solidFill>
            <a:round/>
            <a:headEnd/>
            <a:tailEnd type="triangle" w="med" len="med"/>
          </a:ln>
        </p:spPr>
        <p:txBody>
          <a:bodyPr wrap="none" anchor="ctr"/>
          <a:lstStyle/>
          <a:p>
            <a:endParaRPr lang="en-US"/>
          </a:p>
        </p:txBody>
      </p:sp>
      <p:sp>
        <p:nvSpPr>
          <p:cNvPr id="20" name="Slide Number Placeholder 19"/>
          <p:cNvSpPr>
            <a:spLocks noGrp="1"/>
          </p:cNvSpPr>
          <p:nvPr>
            <p:ph type="sldNum" sz="quarter" idx="12"/>
          </p:nvPr>
        </p:nvSpPr>
        <p:spPr/>
        <p:txBody>
          <a:bodyPr/>
          <a:lstStyle/>
          <a:p>
            <a:pPr>
              <a:defRPr/>
            </a:pPr>
            <a:fld id="{0FFA9757-493B-4DF8-8411-146F8028FA60}"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5"/>
          <p:cNvSpPr txBox="1">
            <a:spLocks noChangeArrowheads="1"/>
          </p:cNvSpPr>
          <p:nvPr/>
        </p:nvSpPr>
        <p:spPr bwMode="auto">
          <a:xfrm>
            <a:off x="609600" y="304800"/>
            <a:ext cx="7315200" cy="509588"/>
          </a:xfrm>
          <a:prstGeom prst="rect">
            <a:avLst/>
          </a:prstGeom>
          <a:noFill/>
          <a:ln w="9525">
            <a:noFill/>
            <a:miter lim="800000"/>
            <a:headEnd/>
            <a:tailEnd/>
          </a:ln>
        </p:spPr>
        <p:txBody>
          <a:bodyPr>
            <a:spAutoFit/>
          </a:bodyPr>
          <a:lstStyle/>
          <a:p>
            <a:pPr eaLnBrk="0" hangingPunct="0">
              <a:lnSpc>
                <a:spcPct val="75000"/>
              </a:lnSpc>
              <a:spcBef>
                <a:spcPct val="50000"/>
              </a:spcBef>
            </a:pPr>
            <a:r>
              <a:rPr lang="en-US" sz="3600">
                <a:solidFill>
                  <a:schemeClr val="accent2"/>
                </a:solidFill>
              </a:rPr>
              <a:t>Step 7          Analysis</a:t>
            </a:r>
          </a:p>
        </p:txBody>
      </p:sp>
      <p:sp>
        <p:nvSpPr>
          <p:cNvPr id="100354" name="Content Placeholder 4"/>
          <p:cNvSpPr>
            <a:spLocks noGrp="1"/>
          </p:cNvSpPr>
          <p:nvPr>
            <p:ph idx="1"/>
          </p:nvPr>
        </p:nvSpPr>
        <p:spPr/>
        <p:txBody>
          <a:bodyPr/>
          <a:lstStyle/>
          <a:p>
            <a:pPr eaLnBrk="1" hangingPunct="1"/>
            <a:r>
              <a:rPr lang="en-US" dirty="0"/>
              <a:t>This is the ONLY statistical part</a:t>
            </a:r>
          </a:p>
          <a:p>
            <a:pPr eaLnBrk="1" hangingPunct="1"/>
            <a:r>
              <a:rPr lang="en-US" dirty="0"/>
              <a:t>The next lecture will focus on this </a:t>
            </a:r>
          </a:p>
        </p:txBody>
      </p:sp>
      <p:sp>
        <p:nvSpPr>
          <p:cNvPr id="3" name="Slide Number Placeholder 2"/>
          <p:cNvSpPr>
            <a:spLocks noGrp="1"/>
          </p:cNvSpPr>
          <p:nvPr>
            <p:ph type="sldNum" sz="quarter" idx="12"/>
          </p:nvPr>
        </p:nvSpPr>
        <p:spPr/>
        <p:txBody>
          <a:bodyPr/>
          <a:lstStyle/>
          <a:p>
            <a:pPr>
              <a:defRPr/>
            </a:pPr>
            <a:fld id="{838ACC33-9251-48B9-A553-1B449D3A7E8A}"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152400"/>
            <a:ext cx="7772400" cy="1143000"/>
          </a:xfrm>
        </p:spPr>
        <p:txBody>
          <a:bodyPr/>
          <a:lstStyle/>
          <a:p>
            <a:pPr eaLnBrk="1" fontAlgn="auto" hangingPunct="1">
              <a:spcAft>
                <a:spcPts val="0"/>
              </a:spcAft>
              <a:defRPr/>
            </a:pPr>
            <a:r>
              <a:rPr lang="en-US">
                <a:solidFill>
                  <a:schemeClr val="accent2"/>
                </a:solidFill>
              </a:rPr>
              <a:t>Synthesizing the Evidence</a:t>
            </a:r>
            <a:endParaRPr lang="en-US">
              <a:solidFill>
                <a:schemeClr val="accent1">
                  <a:satMod val="150000"/>
                </a:schemeClr>
              </a:solidFill>
            </a:endParaRPr>
          </a:p>
        </p:txBody>
      </p:sp>
      <p:sp>
        <p:nvSpPr>
          <p:cNvPr id="151554" name="Rectangle 3"/>
          <p:cNvSpPr>
            <a:spLocks noGrp="1" noChangeArrowheads="1"/>
          </p:cNvSpPr>
          <p:nvPr>
            <p:ph idx="1"/>
          </p:nvPr>
        </p:nvSpPr>
        <p:spPr>
          <a:xfrm>
            <a:off x="533400" y="1447800"/>
            <a:ext cx="7924800" cy="4495800"/>
          </a:xfrm>
        </p:spPr>
        <p:txBody>
          <a:bodyPr/>
          <a:lstStyle/>
          <a:p>
            <a:pPr eaLnBrk="1" hangingPunct="1">
              <a:buFontTx/>
              <a:buNone/>
            </a:pPr>
            <a:r>
              <a:rPr lang="en-US" sz="2800"/>
              <a:t>NARRATIVE SYNTHESIS				</a:t>
            </a:r>
          </a:p>
          <a:p>
            <a:pPr eaLnBrk="1" hangingPunct="1">
              <a:buFontTx/>
              <a:buNone/>
            </a:pPr>
            <a:r>
              <a:rPr lang="en-US" sz="2800"/>
              <a:t>   primary studies explained qualitatively and summarized</a:t>
            </a:r>
          </a:p>
          <a:p>
            <a:pPr eaLnBrk="1" hangingPunct="1">
              <a:buFontTx/>
              <a:buNone/>
            </a:pPr>
            <a:endParaRPr lang="en-US" sz="2800"/>
          </a:p>
          <a:p>
            <a:pPr eaLnBrk="1" hangingPunct="1">
              <a:buFontTx/>
              <a:buNone/>
            </a:pPr>
            <a:endParaRPr lang="en-US" sz="2800"/>
          </a:p>
          <a:p>
            <a:pPr eaLnBrk="1" hangingPunct="1">
              <a:buFontTx/>
              <a:buNone/>
            </a:pPr>
            <a:r>
              <a:rPr lang="en-US" sz="2800"/>
              <a:t>META-ANALYSIS</a:t>
            </a:r>
          </a:p>
          <a:p>
            <a:pPr eaLnBrk="1" hangingPunct="1">
              <a:buFontTx/>
              <a:buNone/>
            </a:pPr>
            <a:r>
              <a:rPr lang="en-US" sz="2800"/>
              <a:t>	findings summarized and then combined statistically</a:t>
            </a:r>
            <a:r>
              <a:rPr lang="en-US" sz="2400"/>
              <a:t> </a:t>
            </a:r>
          </a:p>
          <a:p>
            <a:pPr eaLnBrk="1" hangingPunct="1">
              <a:buFontTx/>
              <a:buNone/>
            </a:pPr>
            <a:r>
              <a:rPr lang="en-US" sz="2400"/>
              <a:t>		</a:t>
            </a:r>
          </a:p>
        </p:txBody>
      </p:sp>
      <p:sp>
        <p:nvSpPr>
          <p:cNvPr id="4" name="Slide Number Placeholder 3"/>
          <p:cNvSpPr>
            <a:spLocks noGrp="1"/>
          </p:cNvSpPr>
          <p:nvPr>
            <p:ph type="sldNum" sz="quarter" idx="12"/>
          </p:nvPr>
        </p:nvSpPr>
        <p:spPr/>
        <p:txBody>
          <a:bodyPr/>
          <a:lstStyle/>
          <a:p>
            <a:pPr>
              <a:defRPr/>
            </a:pPr>
            <a:fld id="{174AB359-7A4C-4BFD-9940-55CE6587D99F}"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2BA9471F-B8E7-4FA0-B369-49B08B53B40B}"/>
              </a:ext>
            </a:extLst>
          </p:cNvPr>
          <p:cNvSpPr>
            <a:spLocks noGrp="1"/>
          </p:cNvSpPr>
          <p:nvPr>
            <p:ph type="title"/>
          </p:nvPr>
        </p:nvSpPr>
        <p:spPr/>
        <p:txBody>
          <a:bodyPr/>
          <a:lstStyle/>
          <a:p>
            <a:pPr eaLnBrk="1" hangingPunct="1"/>
            <a:r>
              <a:rPr lang="en-US" altLang="en-US" sz="3600"/>
              <a:t>TICR Professional Conduct Statement</a:t>
            </a:r>
            <a:br>
              <a:rPr lang="en-US" altLang="en-US" sz="4000"/>
            </a:br>
            <a:r>
              <a:rPr lang="en-US" altLang="en-US" sz="2400"/>
              <a:t>Clarifications for this class</a:t>
            </a:r>
            <a:endParaRPr lang="en-US" altLang="en-US" sz="1600"/>
          </a:p>
        </p:txBody>
      </p:sp>
      <p:sp>
        <p:nvSpPr>
          <p:cNvPr id="15363" name="Rectangle 5">
            <a:extLst>
              <a:ext uri="{FF2B5EF4-FFF2-40B4-BE49-F238E27FC236}">
                <a16:creationId xmlns:a16="http://schemas.microsoft.com/office/drawing/2014/main" id="{CDC52D23-0670-4178-AB49-6EB01447A73A}"/>
              </a:ext>
            </a:extLst>
          </p:cNvPr>
          <p:cNvSpPr>
            <a:spLocks noGrp="1"/>
          </p:cNvSpPr>
          <p:nvPr>
            <p:ph idx="1"/>
          </p:nvPr>
        </p:nvSpPr>
        <p:spPr/>
        <p:txBody>
          <a:bodyPr/>
          <a:lstStyle/>
          <a:p>
            <a:pPr eaLnBrk="1" hangingPunct="1">
              <a:lnSpc>
                <a:spcPct val="90000"/>
              </a:lnSpc>
            </a:pPr>
            <a:r>
              <a:rPr lang="en-US" altLang="en-US" sz="2400"/>
              <a:t>I will maintain the highest standards of academic honesty</a:t>
            </a:r>
          </a:p>
          <a:p>
            <a:pPr eaLnBrk="1" hangingPunct="1">
              <a:lnSpc>
                <a:spcPct val="90000"/>
              </a:lnSpc>
            </a:pPr>
            <a:r>
              <a:rPr lang="en-US" altLang="en-US" sz="2400"/>
              <a:t>I will neither give nor receive aid in examinations or assignments </a:t>
            </a:r>
            <a:r>
              <a:rPr lang="en-US" altLang="en-US" sz="2400">
                <a:solidFill>
                  <a:schemeClr val="hlink"/>
                </a:solidFill>
              </a:rPr>
              <a:t>unless such cooperation is expressly permitted by the instructor</a:t>
            </a:r>
          </a:p>
          <a:p>
            <a:pPr eaLnBrk="1" hangingPunct="1">
              <a:lnSpc>
                <a:spcPct val="90000"/>
              </a:lnSpc>
            </a:pPr>
            <a:r>
              <a:rPr lang="en-US" altLang="en-US" sz="2400"/>
              <a:t>I will conduct research in an unbiased manner, reports results truthfully, and credit ideas developed and work done by others</a:t>
            </a:r>
          </a:p>
          <a:p>
            <a:pPr eaLnBrk="1" hangingPunct="1">
              <a:lnSpc>
                <a:spcPct val="90000"/>
              </a:lnSpc>
            </a:pPr>
            <a:r>
              <a:rPr lang="en-US" altLang="en-US" sz="2400"/>
              <a:t>I will not use answer keys from prior years</a:t>
            </a:r>
          </a:p>
          <a:p>
            <a:pPr eaLnBrk="1" hangingPunct="1">
              <a:lnSpc>
                <a:spcPct val="90000"/>
              </a:lnSpc>
            </a:pPr>
            <a:r>
              <a:rPr lang="en-US" altLang="en-US" sz="2400"/>
              <a:t>I will write answers in my own words, and, when collaboration is permitted, </a:t>
            </a:r>
            <a:r>
              <a:rPr lang="en-US" altLang="en-US" sz="2400">
                <a:solidFill>
                  <a:schemeClr val="hlink"/>
                </a:solidFill>
              </a:rPr>
              <a:t>acknowledge collaborators when answers are jointly formulated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fontAlgn="auto" hangingPunct="1">
              <a:spcAft>
                <a:spcPts val="0"/>
              </a:spcAft>
              <a:defRPr/>
            </a:pPr>
            <a:r>
              <a:rPr lang="en-US">
                <a:solidFill>
                  <a:schemeClr val="accent2"/>
                </a:solidFill>
              </a:rPr>
              <a:t>Is there heterogeneity?</a:t>
            </a:r>
            <a:endParaRPr lang="en-US">
              <a:solidFill>
                <a:schemeClr val="accent1">
                  <a:satMod val="150000"/>
                </a:schemeClr>
              </a:solidFill>
            </a:endParaRPr>
          </a:p>
        </p:txBody>
      </p:sp>
      <p:sp>
        <p:nvSpPr>
          <p:cNvPr id="2" name="Content Placeholder 1">
            <a:extLst>
              <a:ext uri="{FF2B5EF4-FFF2-40B4-BE49-F238E27FC236}">
                <a16:creationId xmlns:a16="http://schemas.microsoft.com/office/drawing/2014/main" id="{BEBCC32E-4216-4644-A3A7-90A6FA493E5F}"/>
              </a:ext>
            </a:extLst>
          </p:cNvPr>
          <p:cNvSpPr>
            <a:spLocks noGrp="1"/>
          </p:cNvSpPr>
          <p:nvPr>
            <p:ph idx="1"/>
          </p:nvPr>
        </p:nvSpPr>
        <p:spPr/>
        <p:txBody>
          <a:bodyPr/>
          <a:lstStyle/>
          <a:p>
            <a:r>
              <a:rPr lang="en-US" dirty="0"/>
              <a:t>Narrative Review</a:t>
            </a:r>
          </a:p>
          <a:p>
            <a:r>
              <a:rPr lang="en-US" dirty="0"/>
              <a:t>Addressing Heterogeneity through statistical analysis; subgroup analysis, etc.</a:t>
            </a:r>
          </a:p>
          <a:p>
            <a:r>
              <a:rPr lang="en-US" dirty="0"/>
              <a:t>This is actually the most enjoyable part of Meta-analysis</a:t>
            </a:r>
          </a:p>
        </p:txBody>
      </p:sp>
      <p:sp>
        <p:nvSpPr>
          <p:cNvPr id="13" name="Slide Number Placeholder 12"/>
          <p:cNvSpPr>
            <a:spLocks noGrp="1"/>
          </p:cNvSpPr>
          <p:nvPr>
            <p:ph type="sldNum" sz="quarter" idx="12"/>
          </p:nvPr>
        </p:nvSpPr>
        <p:spPr/>
        <p:txBody>
          <a:bodyPr/>
          <a:lstStyle/>
          <a:p>
            <a:pPr>
              <a:defRPr/>
            </a:pPr>
            <a:fld id="{FB27632F-0DEC-4EDD-B5D9-450029E62648}"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 Box 6"/>
          <p:cNvSpPr txBox="1">
            <a:spLocks noChangeArrowheads="1"/>
          </p:cNvSpPr>
          <p:nvPr/>
        </p:nvSpPr>
        <p:spPr bwMode="auto">
          <a:xfrm>
            <a:off x="1752600" y="2362200"/>
            <a:ext cx="5486400" cy="1192213"/>
          </a:xfrm>
          <a:prstGeom prst="rect">
            <a:avLst/>
          </a:prstGeom>
          <a:noFill/>
          <a:ln w="9525">
            <a:noFill/>
            <a:miter lim="800000"/>
            <a:headEnd/>
            <a:tailEnd/>
          </a:ln>
        </p:spPr>
        <p:txBody>
          <a:bodyPr>
            <a:spAutoFit/>
          </a:bodyPr>
          <a:lstStyle/>
          <a:p>
            <a:pPr algn="ctr" eaLnBrk="0" hangingPunct="0">
              <a:lnSpc>
                <a:spcPct val="75000"/>
              </a:lnSpc>
              <a:spcBef>
                <a:spcPct val="50000"/>
              </a:spcBef>
            </a:pPr>
            <a:r>
              <a:rPr lang="en-US" sz="3600">
                <a:solidFill>
                  <a:schemeClr val="accent2"/>
                </a:solidFill>
              </a:rPr>
              <a:t>Step 8</a:t>
            </a:r>
          </a:p>
          <a:p>
            <a:pPr algn="ctr" eaLnBrk="0" hangingPunct="0">
              <a:lnSpc>
                <a:spcPct val="75000"/>
              </a:lnSpc>
              <a:spcBef>
                <a:spcPct val="50000"/>
              </a:spcBef>
            </a:pPr>
            <a:r>
              <a:rPr lang="en-US" sz="3600">
                <a:solidFill>
                  <a:schemeClr val="accent2"/>
                </a:solidFill>
              </a:rPr>
              <a:t> Interpret findings</a:t>
            </a:r>
          </a:p>
        </p:txBody>
      </p:sp>
      <p:sp>
        <p:nvSpPr>
          <p:cNvPr id="3" name="Slide Number Placeholder 2"/>
          <p:cNvSpPr>
            <a:spLocks noGrp="1"/>
          </p:cNvSpPr>
          <p:nvPr>
            <p:ph type="sldNum" sz="quarter" idx="12"/>
          </p:nvPr>
        </p:nvSpPr>
        <p:spPr/>
        <p:txBody>
          <a:bodyPr/>
          <a:lstStyle/>
          <a:p>
            <a:pPr>
              <a:defRPr/>
            </a:pPr>
            <a:fld id="{970CD16E-B3FC-4C39-80AA-44CD36E5F431}"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381000"/>
            <a:ext cx="7772400" cy="1143000"/>
          </a:xfrm>
        </p:spPr>
        <p:txBody>
          <a:bodyPr/>
          <a:lstStyle/>
          <a:p>
            <a:pPr eaLnBrk="1" fontAlgn="auto" hangingPunct="1">
              <a:spcAft>
                <a:spcPts val="0"/>
              </a:spcAft>
              <a:defRPr/>
            </a:pPr>
            <a:r>
              <a:rPr lang="en-US">
                <a:solidFill>
                  <a:schemeClr val="accent2"/>
                </a:solidFill>
              </a:rPr>
              <a:t>Interpretation of results</a:t>
            </a:r>
            <a:endParaRPr lang="en-US">
              <a:solidFill>
                <a:schemeClr val="accent1">
                  <a:satMod val="150000"/>
                </a:schemeClr>
              </a:solidFill>
            </a:endParaRPr>
          </a:p>
        </p:txBody>
      </p:sp>
      <p:sp>
        <p:nvSpPr>
          <p:cNvPr id="160770" name="Rectangle 3"/>
          <p:cNvSpPr>
            <a:spLocks noGrp="1" noChangeArrowheads="1"/>
          </p:cNvSpPr>
          <p:nvPr>
            <p:ph idx="1"/>
          </p:nvPr>
        </p:nvSpPr>
        <p:spPr>
          <a:xfrm>
            <a:off x="685800" y="1524000"/>
            <a:ext cx="7696200" cy="4419600"/>
          </a:xfrm>
        </p:spPr>
        <p:txBody>
          <a:bodyPr/>
          <a:lstStyle/>
          <a:p>
            <a:pPr eaLnBrk="1" hangingPunct="1">
              <a:lnSpc>
                <a:spcPct val="90000"/>
              </a:lnSpc>
            </a:pPr>
            <a:endParaRPr lang="en-US"/>
          </a:p>
          <a:p>
            <a:pPr lvl="1" eaLnBrk="1" hangingPunct="1">
              <a:lnSpc>
                <a:spcPct val="90000"/>
              </a:lnSpc>
              <a:buFontTx/>
              <a:buNone/>
            </a:pPr>
            <a:r>
              <a:rPr lang="en-US" sz="3200"/>
              <a:t>Strength of the evidence</a:t>
            </a:r>
          </a:p>
          <a:p>
            <a:pPr lvl="1" eaLnBrk="1" hangingPunct="1">
              <a:lnSpc>
                <a:spcPct val="90000"/>
              </a:lnSpc>
              <a:buFontTx/>
              <a:buNone/>
            </a:pPr>
            <a:r>
              <a:rPr lang="en-US" sz="3200"/>
              <a:t>Explanations of effectiveness</a:t>
            </a:r>
          </a:p>
          <a:p>
            <a:pPr lvl="1" eaLnBrk="1" hangingPunct="1">
              <a:lnSpc>
                <a:spcPct val="90000"/>
              </a:lnSpc>
              <a:buFontTx/>
              <a:buNone/>
            </a:pPr>
            <a:r>
              <a:rPr lang="en-US" sz="3200"/>
              <a:t>Applicability</a:t>
            </a:r>
          </a:p>
          <a:p>
            <a:pPr lvl="1" eaLnBrk="1" hangingPunct="1">
              <a:lnSpc>
                <a:spcPct val="90000"/>
              </a:lnSpc>
              <a:buFontTx/>
              <a:buNone/>
            </a:pPr>
            <a:r>
              <a:rPr lang="en-US" sz="3200"/>
              <a:t>Trade-offs between benefits and harms</a:t>
            </a:r>
          </a:p>
          <a:p>
            <a:pPr lvl="1" eaLnBrk="1" hangingPunct="1">
              <a:lnSpc>
                <a:spcPct val="90000"/>
              </a:lnSpc>
              <a:buFontTx/>
              <a:buNone/>
            </a:pPr>
            <a:r>
              <a:rPr lang="en-US" sz="3200"/>
              <a:t>Implications for practice</a:t>
            </a:r>
            <a:r>
              <a:rPr lang="en-US"/>
              <a:t> </a:t>
            </a:r>
          </a:p>
          <a:p>
            <a:pPr lvl="1" eaLnBrk="1" hangingPunct="1">
              <a:lnSpc>
                <a:spcPct val="90000"/>
              </a:lnSpc>
              <a:buFontTx/>
              <a:buNone/>
            </a:pPr>
            <a:endParaRPr lang="en-US"/>
          </a:p>
        </p:txBody>
      </p:sp>
      <p:sp>
        <p:nvSpPr>
          <p:cNvPr id="4" name="Slide Number Placeholder 3"/>
          <p:cNvSpPr>
            <a:spLocks noGrp="1"/>
          </p:cNvSpPr>
          <p:nvPr>
            <p:ph type="sldNum" sz="quarter" idx="12"/>
          </p:nvPr>
        </p:nvSpPr>
        <p:spPr/>
        <p:txBody>
          <a:bodyPr/>
          <a:lstStyle/>
          <a:p>
            <a:pPr>
              <a:defRPr/>
            </a:pPr>
            <a:fld id="{4EE39523-696A-469E-9810-2594292362AA}"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a:extLst>
              <a:ext uri="{FF2B5EF4-FFF2-40B4-BE49-F238E27FC236}">
                <a16:creationId xmlns:a16="http://schemas.microsoft.com/office/drawing/2014/main" id="{EF246A96-37D1-4809-BB5B-7E28315ED0AC}"/>
              </a:ext>
            </a:extLst>
          </p:cNvPr>
          <p:cNvSpPr>
            <a:spLocks noChangeArrowheads="1"/>
          </p:cNvSpPr>
          <p:nvPr/>
        </p:nvSpPr>
        <p:spPr bwMode="auto">
          <a:xfrm>
            <a:off x="533400" y="1600200"/>
            <a:ext cx="8534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 typeface="Wingdings" panose="05000000000000000000" pitchFamily="2" charset="2"/>
              <a:buChar char="§"/>
            </a:pPr>
            <a:r>
              <a:rPr lang="en-US" altLang="en-US" sz="3600" baseline="30000" dirty="0"/>
              <a:t>  To whom can the review results be applied?</a:t>
            </a:r>
          </a:p>
          <a:p>
            <a:pPr>
              <a:spcBef>
                <a:spcPct val="0"/>
              </a:spcBef>
              <a:buFontTx/>
              <a:buNone/>
            </a:pPr>
            <a:endParaRPr lang="en-US" altLang="en-US" sz="3600" dirty="0"/>
          </a:p>
          <a:p>
            <a:pPr>
              <a:spcBef>
                <a:spcPct val="0"/>
              </a:spcBef>
              <a:buFont typeface="Wingdings" panose="05000000000000000000" pitchFamily="2" charset="2"/>
              <a:buChar char="§"/>
            </a:pPr>
            <a:r>
              <a:rPr lang="en-US" altLang="en-US" sz="3600" baseline="30000" dirty="0"/>
              <a:t>   Are there any compelling reasons why the evidence</a:t>
            </a:r>
            <a:r>
              <a:rPr lang="en-US" altLang="en-US" sz="3600" dirty="0"/>
              <a:t> </a:t>
            </a:r>
            <a:r>
              <a:rPr lang="en-US" altLang="en-US" sz="3600" baseline="30000" dirty="0"/>
              <a:t>should not be applied under certain circumstances?</a:t>
            </a:r>
          </a:p>
          <a:p>
            <a:pPr>
              <a:spcBef>
                <a:spcPct val="0"/>
              </a:spcBef>
              <a:buFontTx/>
              <a:buNone/>
            </a:pPr>
            <a:endParaRPr lang="en-US" altLang="en-US" sz="3600" baseline="30000" dirty="0"/>
          </a:p>
          <a:p>
            <a:pPr>
              <a:spcBef>
                <a:spcPct val="0"/>
              </a:spcBef>
              <a:buFont typeface="Wingdings" panose="05000000000000000000" pitchFamily="2" charset="2"/>
              <a:buChar char="§"/>
            </a:pPr>
            <a:r>
              <a:rPr lang="en-US" altLang="en-US" sz="3600" baseline="30000" dirty="0"/>
              <a:t>  Biological factors</a:t>
            </a:r>
          </a:p>
          <a:p>
            <a:pPr>
              <a:spcBef>
                <a:spcPct val="0"/>
              </a:spcBef>
              <a:buFontTx/>
              <a:buNone/>
            </a:pPr>
            <a:endParaRPr lang="en-US" altLang="en-US" sz="3600" baseline="30000" dirty="0"/>
          </a:p>
          <a:p>
            <a:pPr>
              <a:spcBef>
                <a:spcPct val="0"/>
              </a:spcBef>
              <a:buFont typeface="Wingdings" panose="05000000000000000000" pitchFamily="2" charset="2"/>
              <a:buChar char="§"/>
            </a:pPr>
            <a:r>
              <a:rPr lang="en-US" altLang="en-US" sz="3600" baseline="30000" dirty="0"/>
              <a:t>  Cultural factors</a:t>
            </a:r>
          </a:p>
          <a:p>
            <a:pPr>
              <a:spcBef>
                <a:spcPct val="0"/>
              </a:spcBef>
              <a:buFontTx/>
              <a:buNone/>
            </a:pPr>
            <a:endParaRPr lang="en-US" altLang="en-US" sz="3600" baseline="30000" dirty="0"/>
          </a:p>
          <a:p>
            <a:pPr>
              <a:spcBef>
                <a:spcPct val="0"/>
              </a:spcBef>
              <a:buFont typeface="Wingdings" panose="05000000000000000000" pitchFamily="2" charset="2"/>
              <a:buChar char="§"/>
            </a:pPr>
            <a:r>
              <a:rPr lang="en-US" altLang="en-US" sz="3600" baseline="30000" dirty="0"/>
              <a:t>  Variation in baseline risk</a:t>
            </a:r>
          </a:p>
          <a:p>
            <a:pPr>
              <a:spcBef>
                <a:spcPct val="0"/>
              </a:spcBef>
              <a:buFont typeface="Wingdings" panose="05000000000000000000" pitchFamily="2" charset="2"/>
              <a:buChar char="§"/>
            </a:pPr>
            <a:endParaRPr lang="en-US" altLang="en-US" sz="3600" baseline="30000" dirty="0"/>
          </a:p>
          <a:p>
            <a:pPr>
              <a:spcBef>
                <a:spcPct val="0"/>
              </a:spcBef>
              <a:buFont typeface="Wingdings" panose="05000000000000000000" pitchFamily="2" charset="2"/>
              <a:buChar char="§"/>
            </a:pPr>
            <a:r>
              <a:rPr lang="en-US" altLang="en-US" sz="3600" baseline="30000" dirty="0"/>
              <a:t>  Technology, skill, cost, etc.</a:t>
            </a:r>
            <a:endParaRPr lang="en-US" altLang="en-US" sz="3600" dirty="0"/>
          </a:p>
        </p:txBody>
      </p:sp>
      <p:sp>
        <p:nvSpPr>
          <p:cNvPr id="133123" name="TextBox 4">
            <a:extLst>
              <a:ext uri="{FF2B5EF4-FFF2-40B4-BE49-F238E27FC236}">
                <a16:creationId xmlns:a16="http://schemas.microsoft.com/office/drawing/2014/main" id="{71D173B5-5B7D-4C83-B4B5-36947862EAF9}"/>
              </a:ext>
            </a:extLst>
          </p:cNvPr>
          <p:cNvSpPr txBox="1">
            <a:spLocks noChangeArrowheads="1"/>
          </p:cNvSpPr>
          <p:nvPr/>
        </p:nvSpPr>
        <p:spPr bwMode="auto">
          <a:xfrm>
            <a:off x="685800" y="48260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4800" baseline="30000">
                <a:solidFill>
                  <a:srgbClr val="37FF37"/>
                </a:solidFill>
              </a:rPr>
              <a:t>Applicability (generalizability) of results</a:t>
            </a:r>
            <a:endParaRPr lang="en-US" altLang="en-US" sz="4800">
              <a:solidFill>
                <a:srgbClr val="37FF37"/>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Box 5">
            <a:extLst>
              <a:ext uri="{FF2B5EF4-FFF2-40B4-BE49-F238E27FC236}">
                <a16:creationId xmlns:a16="http://schemas.microsoft.com/office/drawing/2014/main" id="{41A69782-CFF5-4448-8226-7E9BB2F99274}"/>
              </a:ext>
            </a:extLst>
          </p:cNvPr>
          <p:cNvSpPr txBox="1">
            <a:spLocks noChangeArrowheads="1"/>
          </p:cNvSpPr>
          <p:nvPr/>
        </p:nvSpPr>
        <p:spPr bwMode="auto">
          <a:xfrm>
            <a:off x="304800" y="6096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4800" baseline="30000">
                <a:solidFill>
                  <a:srgbClr val="37FF37"/>
                </a:solidFill>
              </a:rPr>
              <a:t>Trade offs between benefits, harms and costs</a:t>
            </a:r>
            <a:r>
              <a:rPr lang="en-US" altLang="en-US" sz="4800" baseline="30000"/>
              <a:t> </a:t>
            </a:r>
            <a:endParaRPr lang="en-US" altLang="en-US" sz="4800">
              <a:solidFill>
                <a:srgbClr val="37FF37"/>
              </a:solidFill>
            </a:endParaRPr>
          </a:p>
        </p:txBody>
      </p:sp>
      <p:sp>
        <p:nvSpPr>
          <p:cNvPr id="135171" name="TextBox 6">
            <a:extLst>
              <a:ext uri="{FF2B5EF4-FFF2-40B4-BE49-F238E27FC236}">
                <a16:creationId xmlns:a16="http://schemas.microsoft.com/office/drawing/2014/main" id="{D2634FE1-CFB7-4134-AD2C-B4B40335AFE1}"/>
              </a:ext>
            </a:extLst>
          </p:cNvPr>
          <p:cNvSpPr txBox="1">
            <a:spLocks noChangeArrowheads="1"/>
          </p:cNvSpPr>
          <p:nvPr/>
        </p:nvSpPr>
        <p:spPr bwMode="auto">
          <a:xfrm>
            <a:off x="609600" y="1828800"/>
            <a:ext cx="79248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 typeface="Wingdings" panose="05000000000000000000" pitchFamily="2" charset="2"/>
              <a:buChar char="§"/>
            </a:pPr>
            <a:r>
              <a:rPr lang="en-US" altLang="en-US" sz="4000" baseline="30000" dirty="0">
                <a:cs typeface="Arial" panose="020B0604020202020204" pitchFamily="34" charset="0"/>
              </a:rPr>
              <a:t>Discuss adverse effects (potential for harm)</a:t>
            </a:r>
          </a:p>
          <a:p>
            <a:pPr>
              <a:spcBef>
                <a:spcPct val="0"/>
              </a:spcBef>
              <a:buFont typeface="Wingdings" panose="05000000000000000000" pitchFamily="2" charset="2"/>
              <a:buChar char="§"/>
            </a:pPr>
            <a:endParaRPr lang="en-US" altLang="en-US" sz="4000" baseline="30000" dirty="0">
              <a:cs typeface="Arial" panose="020B0604020202020204" pitchFamily="34" charset="0"/>
            </a:endParaRPr>
          </a:p>
          <a:p>
            <a:pPr>
              <a:spcBef>
                <a:spcPct val="0"/>
              </a:spcBef>
              <a:buFontTx/>
              <a:buNone/>
            </a:pPr>
            <a:r>
              <a:rPr lang="en-US" altLang="en-US" sz="4000" baseline="30000" dirty="0">
                <a:cs typeface="Arial" panose="020B0604020202020204" pitchFamily="34" charset="0"/>
              </a:rPr>
              <a:t>   E.g. compute number needed to harm that</a:t>
            </a:r>
          </a:p>
          <a:p>
            <a:pPr>
              <a:spcBef>
                <a:spcPct val="0"/>
              </a:spcBef>
              <a:buFontTx/>
              <a:buNone/>
            </a:pPr>
            <a:endParaRPr lang="en-US" altLang="en-US" sz="4000" baseline="30000" dirty="0">
              <a:cs typeface="Arial" panose="020B0604020202020204" pitchFamily="34" charset="0"/>
            </a:endParaRPr>
          </a:p>
          <a:p>
            <a:pPr>
              <a:spcBef>
                <a:spcPct val="0"/>
              </a:spcBef>
              <a:buFontTx/>
              <a:buNone/>
            </a:pPr>
            <a:r>
              <a:rPr lang="en-US" altLang="en-US" sz="4000" baseline="30000" dirty="0">
                <a:cs typeface="Arial" panose="020B0604020202020204" pitchFamily="34" charset="0"/>
              </a:rPr>
              <a:t>indicates how many patients need to be exposed to a risk factor over a specific time period to cause</a:t>
            </a:r>
            <a:r>
              <a:rPr lang="en-US" altLang="en-US" sz="4000" dirty="0">
                <a:cs typeface="Arial" panose="020B0604020202020204" pitchFamily="34" charset="0"/>
              </a:rPr>
              <a:t> </a:t>
            </a:r>
            <a:r>
              <a:rPr lang="en-US" altLang="en-US" sz="4000" baseline="30000" dirty="0">
                <a:cs typeface="Arial" panose="020B0604020202020204" pitchFamily="34" charset="0"/>
              </a:rPr>
              <a:t>harm in a patient that would not have otherwise</a:t>
            </a:r>
            <a:r>
              <a:rPr lang="en-US" altLang="en-US" sz="4000" dirty="0">
                <a:cs typeface="Arial" panose="020B0604020202020204" pitchFamily="34" charset="0"/>
              </a:rPr>
              <a:t> </a:t>
            </a:r>
            <a:r>
              <a:rPr lang="en-US" altLang="en-US" sz="4000" baseline="30000" dirty="0">
                <a:cs typeface="Arial" panose="020B0604020202020204" pitchFamily="34" charset="0"/>
              </a:rPr>
              <a:t>been harmed</a:t>
            </a:r>
            <a:r>
              <a:rPr lang="en-US" altLang="en-US" sz="4000" dirty="0">
                <a:cs typeface="Arial" panose="020B0604020202020204" pitchFamily="34" charset="0"/>
              </a:rPr>
              <a:t> </a:t>
            </a:r>
          </a:p>
          <a:p>
            <a:pPr>
              <a:spcBef>
                <a:spcPct val="0"/>
              </a:spcBef>
              <a:buFontTx/>
              <a:buNone/>
            </a:pPr>
            <a:endParaRPr lang="en-US" altLang="en-US" sz="4000" dirty="0">
              <a:cs typeface="Arial" panose="020B0604020202020204" pitchFamily="34" charset="0"/>
            </a:endParaRPr>
          </a:p>
          <a:p>
            <a:pPr>
              <a:spcBef>
                <a:spcPct val="0"/>
              </a:spcBef>
              <a:buFont typeface="Wingdings" panose="05000000000000000000" pitchFamily="2" charset="2"/>
              <a:buChar char="§"/>
            </a:pPr>
            <a:r>
              <a:rPr lang="en-US" altLang="en-US" sz="4000" baseline="30000" dirty="0">
                <a:cs typeface="Arial" panose="020B0604020202020204" pitchFamily="34" charset="0"/>
              </a:rPr>
              <a:t>If possible, discuss cost issues</a:t>
            </a:r>
          </a:p>
          <a:p>
            <a:pPr>
              <a:spcBef>
                <a:spcPct val="0"/>
              </a:spcBef>
              <a:buFontTx/>
              <a:buNone/>
            </a:pPr>
            <a:r>
              <a:rPr lang="en-US" altLang="en-US" sz="2400" dirty="0">
                <a:cs typeface="Arial" panose="020B0604020202020204" pitchFamily="34" charset="0"/>
              </a:rPr>
              <a:t>   </a:t>
            </a:r>
          </a:p>
          <a:p>
            <a:pPr>
              <a:spcBef>
                <a:spcPct val="0"/>
              </a:spcBef>
              <a:buFontTx/>
              <a:buNone/>
            </a:pPr>
            <a:endParaRPr lang="en-US" alt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a:extLst>
              <a:ext uri="{FF2B5EF4-FFF2-40B4-BE49-F238E27FC236}">
                <a16:creationId xmlns:a16="http://schemas.microsoft.com/office/drawing/2014/main" id="{94A2F3AC-E336-4D95-9020-4106220B47A9}"/>
              </a:ext>
            </a:extLst>
          </p:cNvPr>
          <p:cNvSpPr>
            <a:spLocks noChangeArrowheads="1"/>
          </p:cNvSpPr>
          <p:nvPr/>
        </p:nvSpPr>
        <p:spPr bwMode="auto">
          <a:xfrm>
            <a:off x="304800" y="1020763"/>
            <a:ext cx="8839200" cy="58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4000" baseline="30000"/>
              <a:t>For patient care or public health:</a:t>
            </a:r>
          </a:p>
          <a:p>
            <a:pPr>
              <a:spcBef>
                <a:spcPct val="0"/>
              </a:spcBef>
              <a:buFontTx/>
              <a:buNone/>
            </a:pPr>
            <a:endParaRPr lang="en-US" altLang="en-US" sz="4000" baseline="30000"/>
          </a:p>
          <a:p>
            <a:pPr>
              <a:spcBef>
                <a:spcPct val="0"/>
              </a:spcBef>
              <a:buFont typeface="Wingdings" panose="05000000000000000000" pitchFamily="2" charset="2"/>
              <a:buChar char="§"/>
            </a:pPr>
            <a:r>
              <a:rPr lang="en-US" altLang="en-US" sz="4000" baseline="30000"/>
              <a:t>  Review found no evidence at all or weak evidence</a:t>
            </a:r>
          </a:p>
          <a:p>
            <a:pPr>
              <a:spcBef>
                <a:spcPct val="0"/>
              </a:spcBef>
              <a:buFontTx/>
              <a:buNone/>
            </a:pPr>
            <a:endParaRPr lang="en-US" altLang="en-US" sz="4000" baseline="30000"/>
          </a:p>
          <a:p>
            <a:pPr>
              <a:spcBef>
                <a:spcPct val="0"/>
              </a:spcBef>
              <a:buFont typeface="Wingdings" panose="05000000000000000000" pitchFamily="2" charset="2"/>
              <a:buChar char="§"/>
            </a:pPr>
            <a:r>
              <a:rPr lang="en-US" altLang="en-US" sz="4000" baseline="30000"/>
              <a:t>  Review found evidence that clearly supports</a:t>
            </a:r>
          </a:p>
          <a:p>
            <a:pPr>
              <a:spcBef>
                <a:spcPct val="0"/>
              </a:spcBef>
              <a:buFontTx/>
              <a:buNone/>
            </a:pPr>
            <a:r>
              <a:rPr lang="en-US" altLang="en-US" sz="4000" baseline="30000"/>
              <a:t>     intervention</a:t>
            </a:r>
          </a:p>
          <a:p>
            <a:pPr>
              <a:spcBef>
                <a:spcPct val="0"/>
              </a:spcBef>
              <a:buFontTx/>
              <a:buNone/>
            </a:pPr>
            <a:endParaRPr lang="en-US" altLang="en-US" sz="4000" baseline="30000"/>
          </a:p>
          <a:p>
            <a:pPr>
              <a:spcBef>
                <a:spcPct val="0"/>
              </a:spcBef>
              <a:buFont typeface="Wingdings" panose="05000000000000000000" pitchFamily="2" charset="2"/>
              <a:buChar char="§"/>
            </a:pPr>
            <a:r>
              <a:rPr lang="en-US" altLang="en-US" sz="4000" baseline="30000"/>
              <a:t>  Review found clear evidence of lack of benefit</a:t>
            </a:r>
          </a:p>
          <a:p>
            <a:pPr>
              <a:spcBef>
                <a:spcPct val="0"/>
              </a:spcBef>
              <a:buFontTx/>
              <a:buNone/>
            </a:pPr>
            <a:endParaRPr lang="en-US" altLang="en-US" sz="4000" baseline="30000"/>
          </a:p>
          <a:p>
            <a:pPr>
              <a:spcBef>
                <a:spcPct val="0"/>
              </a:spcBef>
              <a:buFont typeface="Wingdings" panose="05000000000000000000" pitchFamily="2" charset="2"/>
              <a:buChar char="§"/>
            </a:pPr>
            <a:r>
              <a:rPr lang="en-US" altLang="en-US" sz="4000" baseline="30000"/>
              <a:t>  Review found clear evidence of potential for harm</a:t>
            </a:r>
          </a:p>
          <a:p>
            <a:pPr>
              <a:spcBef>
                <a:spcPct val="0"/>
              </a:spcBef>
              <a:buFontTx/>
              <a:buNone/>
            </a:pPr>
            <a:endParaRPr lang="en-US" altLang="en-US" sz="4000" baseline="30000"/>
          </a:p>
          <a:p>
            <a:pPr>
              <a:spcBef>
                <a:spcPct val="0"/>
              </a:spcBef>
              <a:buFont typeface="Wingdings" panose="05000000000000000000" pitchFamily="2" charset="2"/>
              <a:buChar char="§"/>
            </a:pPr>
            <a:r>
              <a:rPr lang="en-US" altLang="en-US" sz="4000" baseline="30000"/>
              <a:t>  Review found evidence of important trade-offs</a:t>
            </a:r>
          </a:p>
          <a:p>
            <a:pPr>
              <a:spcBef>
                <a:spcPct val="0"/>
              </a:spcBef>
              <a:buFontTx/>
              <a:buNone/>
            </a:pPr>
            <a:r>
              <a:rPr lang="en-US" altLang="en-US" sz="4000" baseline="30000"/>
              <a:t>    between known benefits and known adverse</a:t>
            </a:r>
          </a:p>
          <a:p>
            <a:pPr>
              <a:spcBef>
                <a:spcPct val="0"/>
              </a:spcBef>
              <a:buFontTx/>
              <a:buNone/>
            </a:pPr>
            <a:r>
              <a:rPr lang="en-US" altLang="en-US" sz="4000" baseline="30000"/>
              <a:t>    effects</a:t>
            </a:r>
            <a:endParaRPr lang="en-US" altLang="en-US" sz="4000"/>
          </a:p>
        </p:txBody>
      </p:sp>
      <p:sp>
        <p:nvSpPr>
          <p:cNvPr id="137219" name="TextBox 4">
            <a:extLst>
              <a:ext uri="{FF2B5EF4-FFF2-40B4-BE49-F238E27FC236}">
                <a16:creationId xmlns:a16="http://schemas.microsoft.com/office/drawing/2014/main" id="{59D9F53E-363A-46AD-AE79-546392813A31}"/>
              </a:ext>
            </a:extLst>
          </p:cNvPr>
          <p:cNvSpPr txBox="1">
            <a:spLocks noChangeArrowheads="1"/>
          </p:cNvSpPr>
          <p:nvPr/>
        </p:nvSpPr>
        <p:spPr bwMode="auto">
          <a:xfrm>
            <a:off x="304800" y="3048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4800" baseline="30000">
                <a:solidFill>
                  <a:srgbClr val="37FF37"/>
                </a:solidFill>
              </a:rPr>
              <a:t>Implications of the systematic review</a:t>
            </a:r>
            <a:endParaRPr lang="en-US" altLang="en-US" sz="4800">
              <a:solidFill>
                <a:srgbClr val="37FF37"/>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4B39-3DDA-49E0-953F-14656BB35BA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9E9F33A-C948-46B8-A626-D4BAE26C3332}"/>
              </a:ext>
            </a:extLst>
          </p:cNvPr>
          <p:cNvSpPr>
            <a:spLocks noGrp="1"/>
          </p:cNvSpPr>
          <p:nvPr>
            <p:ph type="sldNum" sz="quarter" idx="12"/>
          </p:nvPr>
        </p:nvSpPr>
        <p:spPr/>
        <p:txBody>
          <a:bodyPr/>
          <a:lstStyle/>
          <a:p>
            <a:pPr>
              <a:defRPr/>
            </a:pPr>
            <a:fld id="{6A0947EE-B460-45DF-976F-15F7F7E8FD13}" type="slidenum">
              <a:rPr lang="en-US" smtClean="0"/>
              <a:pPr>
                <a:defRPr/>
              </a:pPr>
              <a:t>66</a:t>
            </a:fld>
            <a:endParaRPr lang="en-US"/>
          </a:p>
        </p:txBody>
      </p:sp>
      <p:pic>
        <p:nvPicPr>
          <p:cNvPr id="5" name="Picture 4">
            <a:extLst>
              <a:ext uri="{FF2B5EF4-FFF2-40B4-BE49-F238E27FC236}">
                <a16:creationId xmlns:a16="http://schemas.microsoft.com/office/drawing/2014/main" id="{0D2ADA5C-FDA4-4D94-A82A-59BE6497B690}"/>
              </a:ext>
            </a:extLst>
          </p:cNvPr>
          <p:cNvPicPr>
            <a:picLocks noChangeAspect="1"/>
          </p:cNvPicPr>
          <p:nvPr/>
        </p:nvPicPr>
        <p:blipFill>
          <a:blip r:embed="rId3"/>
          <a:stretch>
            <a:fillRect/>
          </a:stretch>
        </p:blipFill>
        <p:spPr>
          <a:xfrm>
            <a:off x="276299" y="0"/>
            <a:ext cx="8591401" cy="1829710"/>
          </a:xfrm>
          <a:prstGeom prst="rect">
            <a:avLst/>
          </a:prstGeom>
        </p:spPr>
      </p:pic>
      <p:pic>
        <p:nvPicPr>
          <p:cNvPr id="8" name="Picture 7">
            <a:extLst>
              <a:ext uri="{FF2B5EF4-FFF2-40B4-BE49-F238E27FC236}">
                <a16:creationId xmlns:a16="http://schemas.microsoft.com/office/drawing/2014/main" id="{2F0BBFFE-8C4D-4D8B-BAEC-0B457822FD7F}"/>
              </a:ext>
            </a:extLst>
          </p:cNvPr>
          <p:cNvPicPr>
            <a:picLocks noChangeAspect="1"/>
          </p:cNvPicPr>
          <p:nvPr/>
        </p:nvPicPr>
        <p:blipFill>
          <a:blip r:embed="rId4"/>
          <a:stretch>
            <a:fillRect/>
          </a:stretch>
        </p:blipFill>
        <p:spPr>
          <a:xfrm>
            <a:off x="186400" y="2272302"/>
            <a:ext cx="8229600" cy="4342017"/>
          </a:xfrm>
          <a:prstGeom prst="rect">
            <a:avLst/>
          </a:prstGeom>
        </p:spPr>
      </p:pic>
    </p:spTree>
    <p:extLst>
      <p:ext uri="{BB962C8B-B14F-4D97-AF65-F5344CB8AC3E}">
        <p14:creationId xmlns:p14="http://schemas.microsoft.com/office/powerpoint/2010/main" val="26302427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7E4D44-110B-4111-82F4-0AFD66D0B5CD}"/>
              </a:ext>
            </a:extLst>
          </p:cNvPr>
          <p:cNvSpPr>
            <a:spLocks noGrp="1"/>
          </p:cNvSpPr>
          <p:nvPr>
            <p:ph type="sldNum" sz="quarter" idx="12"/>
          </p:nvPr>
        </p:nvSpPr>
        <p:spPr/>
        <p:txBody>
          <a:bodyPr/>
          <a:lstStyle/>
          <a:p>
            <a:pPr>
              <a:defRPr/>
            </a:pPr>
            <a:fld id="{6A0947EE-B460-45DF-976F-15F7F7E8FD13}" type="slidenum">
              <a:rPr lang="en-US" smtClean="0"/>
              <a:pPr>
                <a:defRPr/>
              </a:pPr>
              <a:t>67</a:t>
            </a:fld>
            <a:endParaRPr lang="en-US"/>
          </a:p>
        </p:txBody>
      </p:sp>
      <p:pic>
        <p:nvPicPr>
          <p:cNvPr id="9" name="Picture 8">
            <a:extLst>
              <a:ext uri="{FF2B5EF4-FFF2-40B4-BE49-F238E27FC236}">
                <a16:creationId xmlns:a16="http://schemas.microsoft.com/office/drawing/2014/main" id="{9862C8C8-F5A9-4FA2-B2FF-D8EEE16C417A}"/>
              </a:ext>
            </a:extLst>
          </p:cNvPr>
          <p:cNvPicPr>
            <a:picLocks noChangeAspect="1"/>
          </p:cNvPicPr>
          <p:nvPr/>
        </p:nvPicPr>
        <p:blipFill>
          <a:blip r:embed="rId3"/>
          <a:stretch>
            <a:fillRect/>
          </a:stretch>
        </p:blipFill>
        <p:spPr>
          <a:xfrm>
            <a:off x="2090344" y="1858962"/>
            <a:ext cx="4963310" cy="4618038"/>
          </a:xfrm>
          <a:prstGeom prst="rect">
            <a:avLst/>
          </a:prstGeom>
        </p:spPr>
      </p:pic>
      <p:pic>
        <p:nvPicPr>
          <p:cNvPr id="5" name="Picture 4">
            <a:extLst>
              <a:ext uri="{FF2B5EF4-FFF2-40B4-BE49-F238E27FC236}">
                <a16:creationId xmlns:a16="http://schemas.microsoft.com/office/drawing/2014/main" id="{645CA976-A711-4A16-B7ED-6E1AA25CF26C}"/>
              </a:ext>
            </a:extLst>
          </p:cNvPr>
          <p:cNvPicPr>
            <a:picLocks noChangeAspect="1"/>
          </p:cNvPicPr>
          <p:nvPr/>
        </p:nvPicPr>
        <p:blipFill>
          <a:blip r:embed="rId4"/>
          <a:stretch>
            <a:fillRect/>
          </a:stretch>
        </p:blipFill>
        <p:spPr>
          <a:xfrm>
            <a:off x="276299" y="0"/>
            <a:ext cx="8591401" cy="1829710"/>
          </a:xfrm>
          <a:prstGeom prst="rect">
            <a:avLst/>
          </a:prstGeom>
        </p:spPr>
      </p:pic>
    </p:spTree>
    <p:extLst>
      <p:ext uri="{BB962C8B-B14F-4D97-AF65-F5344CB8AC3E}">
        <p14:creationId xmlns:p14="http://schemas.microsoft.com/office/powerpoint/2010/main" val="217305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7E4D44-110B-4111-82F4-0AFD66D0B5CD}"/>
              </a:ext>
            </a:extLst>
          </p:cNvPr>
          <p:cNvSpPr>
            <a:spLocks noGrp="1"/>
          </p:cNvSpPr>
          <p:nvPr>
            <p:ph type="sldNum" sz="quarter" idx="12"/>
          </p:nvPr>
        </p:nvSpPr>
        <p:spPr/>
        <p:txBody>
          <a:bodyPr/>
          <a:lstStyle/>
          <a:p>
            <a:pPr>
              <a:defRPr/>
            </a:pPr>
            <a:fld id="{6A0947EE-B460-45DF-976F-15F7F7E8FD13}" type="slidenum">
              <a:rPr lang="en-US" smtClean="0"/>
              <a:pPr>
                <a:defRPr/>
              </a:pPr>
              <a:t>68</a:t>
            </a:fld>
            <a:endParaRPr lang="en-US"/>
          </a:p>
        </p:txBody>
      </p:sp>
      <p:pic>
        <p:nvPicPr>
          <p:cNvPr id="10" name="Picture 9">
            <a:extLst>
              <a:ext uri="{FF2B5EF4-FFF2-40B4-BE49-F238E27FC236}">
                <a16:creationId xmlns:a16="http://schemas.microsoft.com/office/drawing/2014/main" id="{29CB1AED-BC3E-4BA7-884F-393C7E5C1EAF}"/>
              </a:ext>
            </a:extLst>
          </p:cNvPr>
          <p:cNvPicPr>
            <a:picLocks noChangeAspect="1"/>
          </p:cNvPicPr>
          <p:nvPr/>
        </p:nvPicPr>
        <p:blipFill>
          <a:blip r:embed="rId2"/>
          <a:stretch>
            <a:fillRect/>
          </a:stretch>
        </p:blipFill>
        <p:spPr>
          <a:xfrm>
            <a:off x="3505200" y="1836798"/>
            <a:ext cx="4880193" cy="4730318"/>
          </a:xfrm>
          <a:prstGeom prst="rect">
            <a:avLst/>
          </a:prstGeom>
        </p:spPr>
      </p:pic>
      <p:pic>
        <p:nvPicPr>
          <p:cNvPr id="5" name="Picture 4">
            <a:extLst>
              <a:ext uri="{FF2B5EF4-FFF2-40B4-BE49-F238E27FC236}">
                <a16:creationId xmlns:a16="http://schemas.microsoft.com/office/drawing/2014/main" id="{7BD84739-5F59-49C9-B6B3-81BBDE0B5AF5}"/>
              </a:ext>
            </a:extLst>
          </p:cNvPr>
          <p:cNvPicPr>
            <a:picLocks noChangeAspect="1"/>
          </p:cNvPicPr>
          <p:nvPr/>
        </p:nvPicPr>
        <p:blipFill>
          <a:blip r:embed="rId3"/>
          <a:stretch>
            <a:fillRect/>
          </a:stretch>
        </p:blipFill>
        <p:spPr>
          <a:xfrm>
            <a:off x="276299" y="0"/>
            <a:ext cx="8591401" cy="1829710"/>
          </a:xfrm>
          <a:prstGeom prst="rect">
            <a:avLst/>
          </a:prstGeom>
        </p:spPr>
      </p:pic>
      <p:sp>
        <p:nvSpPr>
          <p:cNvPr id="2" name="TextBox 1">
            <a:extLst>
              <a:ext uri="{FF2B5EF4-FFF2-40B4-BE49-F238E27FC236}">
                <a16:creationId xmlns:a16="http://schemas.microsoft.com/office/drawing/2014/main" id="{C8DF8809-57A3-4689-B60D-0E732AECD152}"/>
              </a:ext>
            </a:extLst>
          </p:cNvPr>
          <p:cNvSpPr txBox="1"/>
          <p:nvPr/>
        </p:nvSpPr>
        <p:spPr>
          <a:xfrm>
            <a:off x="533400" y="3124200"/>
            <a:ext cx="2133600" cy="1569660"/>
          </a:xfrm>
          <a:prstGeom prst="rect">
            <a:avLst/>
          </a:prstGeom>
          <a:noFill/>
        </p:spPr>
        <p:txBody>
          <a:bodyPr wrap="square" rtlCol="0">
            <a:spAutoFit/>
          </a:bodyPr>
          <a:lstStyle/>
          <a:p>
            <a:r>
              <a:rPr lang="en-US" dirty="0"/>
              <a:t>Conclusion: </a:t>
            </a:r>
          </a:p>
          <a:p>
            <a:r>
              <a:rPr lang="en-US" dirty="0"/>
              <a:t>“need for a randomized clinical trial”</a:t>
            </a:r>
          </a:p>
        </p:txBody>
      </p:sp>
    </p:spTree>
    <p:extLst>
      <p:ext uri="{BB962C8B-B14F-4D97-AF65-F5344CB8AC3E}">
        <p14:creationId xmlns:p14="http://schemas.microsoft.com/office/powerpoint/2010/main" val="364227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Conclusions	</a:t>
            </a:r>
          </a:p>
        </p:txBody>
      </p:sp>
      <p:sp>
        <p:nvSpPr>
          <p:cNvPr id="162818" name="Content Placeholder 2"/>
          <p:cNvSpPr>
            <a:spLocks noGrp="1"/>
          </p:cNvSpPr>
          <p:nvPr>
            <p:ph idx="1"/>
          </p:nvPr>
        </p:nvSpPr>
        <p:spPr>
          <a:xfrm>
            <a:off x="341312" y="1524000"/>
            <a:ext cx="8229600" cy="4625975"/>
          </a:xfrm>
        </p:spPr>
        <p:txBody>
          <a:bodyPr/>
          <a:lstStyle/>
          <a:p>
            <a:pPr eaLnBrk="1" hangingPunct="1"/>
            <a:r>
              <a:rPr lang="en-US" sz="2800" dirty="0"/>
              <a:t>Hope you came away with an appreciation of importance of meta-analysis and understanding of this type of research</a:t>
            </a:r>
          </a:p>
          <a:p>
            <a:pPr eaLnBrk="1" hangingPunct="1"/>
            <a:r>
              <a:rPr lang="en-US" sz="2800" dirty="0"/>
              <a:t>Maybe one or two may venture into this land</a:t>
            </a:r>
          </a:p>
          <a:p>
            <a:pPr eaLnBrk="1" hangingPunct="1"/>
            <a:r>
              <a:rPr lang="en-US" sz="2800" dirty="0"/>
              <a:t>There is NO REASON to FEAR it.</a:t>
            </a:r>
          </a:p>
          <a:p>
            <a:pPr eaLnBrk="1" hangingPunct="1"/>
            <a:r>
              <a:rPr lang="en-US" sz="2800" dirty="0"/>
              <a:t>The single observational study/RCT is for debate in the halls, scientific sessions and at parties.</a:t>
            </a:r>
          </a:p>
          <a:p>
            <a:pPr eaLnBrk="1" hangingPunct="1"/>
            <a:r>
              <a:rPr lang="en-US" sz="2800" dirty="0"/>
              <a:t>Systematic review/MA is a fundamental method of reporting on the body of evidence.</a:t>
            </a:r>
          </a:p>
          <a:p>
            <a:pPr lvl="1" eaLnBrk="1" hangingPunct="1"/>
            <a:r>
              <a:rPr lang="en-US" sz="2400" dirty="0"/>
              <a:t>But it is a narrow focus</a:t>
            </a:r>
          </a:p>
          <a:p>
            <a:pPr lvl="2" eaLnBrk="1" hangingPunct="1"/>
            <a:endParaRPr lang="en-US" sz="2000" dirty="0"/>
          </a:p>
          <a:p>
            <a:pPr lvl="1" eaLnBrk="1" hangingPunct="1"/>
            <a:endParaRPr lang="en-US" dirty="0"/>
          </a:p>
        </p:txBody>
      </p:sp>
      <p:sp>
        <p:nvSpPr>
          <p:cNvPr id="4" name="Slide Number Placeholder 3"/>
          <p:cNvSpPr>
            <a:spLocks noGrp="1"/>
          </p:cNvSpPr>
          <p:nvPr>
            <p:ph type="sldNum" sz="quarter" idx="12"/>
          </p:nvPr>
        </p:nvSpPr>
        <p:spPr/>
        <p:txBody>
          <a:bodyPr/>
          <a:lstStyle/>
          <a:p>
            <a:pPr>
              <a:defRPr/>
            </a:pPr>
            <a:fld id="{CB20B3EA-0EA6-44CA-A87D-A3EE7002F78A}" type="slidenum">
              <a:rPr lang="en-US"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1312" y="418730"/>
            <a:ext cx="8229600" cy="2057400"/>
          </a:xfrm>
        </p:spPr>
        <p:txBody>
          <a:bodyPr>
            <a:normAutofit fontScale="90000"/>
          </a:bodyPr>
          <a:lstStyle/>
          <a:p>
            <a:pPr algn="ctr" eaLnBrk="1" fontAlgn="auto" hangingPunct="1">
              <a:spcAft>
                <a:spcPts val="0"/>
              </a:spcAft>
              <a:defRPr/>
            </a:pPr>
            <a:r>
              <a:rPr lang="en-US" altLang="en-US" sz="4000" dirty="0">
                <a:solidFill>
                  <a:schemeClr val="accent2"/>
                </a:solidFill>
              </a:rPr>
              <a:t>EPI-214: Lecture 1 </a:t>
            </a:r>
            <a:br>
              <a:rPr lang="en-US" altLang="en-US" sz="4000" dirty="0">
                <a:solidFill>
                  <a:schemeClr val="accent2"/>
                </a:solidFill>
              </a:rPr>
            </a:br>
            <a:r>
              <a:rPr lang="en-US" altLang="en-US" sz="4000" dirty="0">
                <a:solidFill>
                  <a:schemeClr val="accent2"/>
                </a:solidFill>
              </a:rPr>
              <a:t>Designing a Systematic Review (Meta-analysis)</a:t>
            </a:r>
            <a:br>
              <a:rPr lang="en-US" altLang="en-US" sz="4000" dirty="0">
                <a:solidFill>
                  <a:schemeClr val="accent2"/>
                </a:solidFill>
              </a:rPr>
            </a:br>
            <a:r>
              <a:rPr lang="en-US" altLang="en-US" sz="4000" dirty="0">
                <a:solidFill>
                  <a:schemeClr val="accent2"/>
                </a:solidFill>
              </a:rPr>
              <a:t>Introductory Lecture</a:t>
            </a:r>
            <a:br>
              <a:rPr lang="en-US" sz="4000" dirty="0">
                <a:solidFill>
                  <a:schemeClr val="accent2"/>
                </a:solidFill>
              </a:rPr>
            </a:br>
            <a:endParaRPr lang="en-US" sz="4000" dirty="0">
              <a:solidFill>
                <a:schemeClr val="accent2"/>
              </a:solidFill>
            </a:endParaRPr>
          </a:p>
        </p:txBody>
      </p:sp>
      <p:sp>
        <p:nvSpPr>
          <p:cNvPr id="31746" name="Rectangle 3"/>
          <p:cNvSpPr>
            <a:spLocks noGrp="1" noChangeArrowheads="1"/>
          </p:cNvSpPr>
          <p:nvPr>
            <p:ph type="subTitle" idx="1"/>
          </p:nvPr>
        </p:nvSpPr>
        <p:spPr>
          <a:xfrm>
            <a:off x="1698624" y="2895600"/>
            <a:ext cx="6759576" cy="1981200"/>
          </a:xfrm>
        </p:spPr>
        <p:txBody>
          <a:bodyPr/>
          <a:lstStyle/>
          <a:p>
            <a:pPr algn="ctr" eaLnBrk="1" hangingPunct="1">
              <a:lnSpc>
                <a:spcPct val="80000"/>
              </a:lnSpc>
            </a:pPr>
            <a:r>
              <a:rPr lang="en-US" sz="1800" dirty="0"/>
              <a:t>Ashok Krishnaswami, MD,MAS,FACC</a:t>
            </a:r>
          </a:p>
          <a:p>
            <a:pPr algn="ctr" eaLnBrk="1" hangingPunct="1">
              <a:lnSpc>
                <a:spcPct val="80000"/>
              </a:lnSpc>
            </a:pPr>
            <a:r>
              <a:rPr lang="en-US" sz="1800" dirty="0"/>
              <a:t>Staff Cardiologist, Clinician Researcher, Kaiser Permanente San Jose Medical Center</a:t>
            </a:r>
          </a:p>
          <a:p>
            <a:pPr algn="ctr" eaLnBrk="1" hangingPunct="1">
              <a:lnSpc>
                <a:spcPct val="80000"/>
              </a:lnSpc>
            </a:pPr>
            <a:r>
              <a:rPr lang="en-US" sz="1800" dirty="0"/>
              <a:t>Associate Professor (Adjunct), UCSF, Department of Epidemiology and Biostatistics</a:t>
            </a:r>
          </a:p>
          <a:p>
            <a:pPr algn="ctr" eaLnBrk="1" hangingPunct="1">
              <a:lnSpc>
                <a:spcPct val="80000"/>
              </a:lnSpc>
            </a:pPr>
            <a:endParaRPr lang="en-US" sz="1800" dirty="0"/>
          </a:p>
          <a:p>
            <a:pPr algn="ctr" eaLnBrk="1" hangingPunct="1">
              <a:lnSpc>
                <a:spcPct val="80000"/>
              </a:lnSpc>
            </a:pPr>
            <a:endParaRPr lang="en-US" sz="1800" dirty="0"/>
          </a:p>
          <a:p>
            <a:pPr algn="ctr" eaLnBrk="1" hangingPunct="1">
              <a:lnSpc>
                <a:spcPct val="80000"/>
              </a:lnSpc>
            </a:pPr>
            <a:endParaRPr lang="en-US" dirty="0"/>
          </a:p>
        </p:txBody>
      </p:sp>
      <p:sp>
        <p:nvSpPr>
          <p:cNvPr id="31747" name="Text Box 5"/>
          <p:cNvSpPr txBox="1">
            <a:spLocks noChangeArrowheads="1"/>
          </p:cNvSpPr>
          <p:nvPr/>
        </p:nvSpPr>
        <p:spPr bwMode="auto">
          <a:xfrm>
            <a:off x="806450" y="5334740"/>
            <a:ext cx="7940675" cy="1846263"/>
          </a:xfrm>
          <a:prstGeom prst="rect">
            <a:avLst/>
          </a:prstGeom>
          <a:noFill/>
          <a:ln w="9525">
            <a:noFill/>
            <a:miter lim="800000"/>
            <a:headEnd/>
            <a:tailEnd/>
          </a:ln>
        </p:spPr>
        <p:txBody>
          <a:bodyPr>
            <a:spAutoFit/>
          </a:bodyPr>
          <a:lstStyle/>
          <a:p>
            <a:pPr eaLnBrk="0" hangingPunct="0">
              <a:buFont typeface="Arial" charset="0"/>
              <a:buChar char="•"/>
            </a:pPr>
            <a:r>
              <a:rPr lang="en-US" sz="1800" i="1" dirty="0"/>
              <a:t>Slides adapted based on Stephen Bent, MD, Elaine Allen, PhD</a:t>
            </a:r>
          </a:p>
          <a:p>
            <a:pPr eaLnBrk="0" hangingPunct="0">
              <a:buFont typeface="Arial" charset="0"/>
              <a:buChar char="•"/>
            </a:pPr>
            <a:r>
              <a:rPr lang="en-US" sz="1800" i="1" dirty="0"/>
              <a:t>Books: Systematic Reviews in Health Care. Meta-analysis in context. Edited by M. Egger et al. BMJ</a:t>
            </a:r>
          </a:p>
          <a:p>
            <a:pPr eaLnBrk="0" hangingPunct="0">
              <a:buFont typeface="Arial" charset="0"/>
              <a:buChar char="•"/>
            </a:pPr>
            <a:r>
              <a:rPr lang="en-US" sz="1800" i="1" dirty="0"/>
              <a:t> Introduction to Meta-analysis. M. Borenstein et al. Wiley</a:t>
            </a:r>
          </a:p>
          <a:p>
            <a:pPr eaLnBrk="0" hangingPunct="0"/>
            <a:endParaRPr lang="en-US" sz="1800" i="1" dirty="0"/>
          </a:p>
          <a:p>
            <a:pPr eaLnBrk="0" hangingPunct="0"/>
            <a:r>
              <a:rPr lang="en-US" dirty="0"/>
              <a:t> </a:t>
            </a:r>
          </a:p>
        </p:txBody>
      </p:sp>
      <p:sp>
        <p:nvSpPr>
          <p:cNvPr id="5" name="Slide Number Placeholder 4"/>
          <p:cNvSpPr>
            <a:spLocks noGrp="1"/>
          </p:cNvSpPr>
          <p:nvPr>
            <p:ph type="sldNum" sz="quarter" idx="12"/>
          </p:nvPr>
        </p:nvSpPr>
        <p:spPr/>
        <p:txBody>
          <a:bodyPr/>
          <a:lstStyle/>
          <a:p>
            <a:pPr>
              <a:defRPr/>
            </a:pPr>
            <a:fld id="{0DACC4F0-C598-4AC2-BC7D-0BE1F0024B16}"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eaLnBrk="1" fontAlgn="auto" hangingPunct="1">
              <a:spcAft>
                <a:spcPts val="0"/>
              </a:spcAft>
              <a:defRPr/>
            </a:pPr>
            <a:r>
              <a:rPr lang="en-US" dirty="0">
                <a:solidFill>
                  <a:schemeClr val="accent1">
                    <a:satMod val="150000"/>
                  </a:schemeClr>
                </a:solidFill>
              </a:rPr>
              <a:t>Today’s Agenda</a:t>
            </a:r>
          </a:p>
        </p:txBody>
      </p:sp>
      <p:sp>
        <p:nvSpPr>
          <p:cNvPr id="34818" name="Rectangle 3"/>
          <p:cNvSpPr>
            <a:spLocks noGrp="1" noChangeArrowheads="1"/>
          </p:cNvSpPr>
          <p:nvPr>
            <p:ph idx="1"/>
          </p:nvPr>
        </p:nvSpPr>
        <p:spPr>
          <a:xfrm>
            <a:off x="341312" y="1605694"/>
            <a:ext cx="8650288" cy="4976813"/>
          </a:xfrm>
        </p:spPr>
        <p:txBody>
          <a:bodyPr/>
          <a:lstStyle/>
          <a:p>
            <a:pPr eaLnBrk="1" hangingPunct="1"/>
            <a:r>
              <a:rPr lang="en-US" sz="4000" dirty="0"/>
              <a:t>Where does meta-analysis lie in the spectrum of research ?</a:t>
            </a:r>
          </a:p>
          <a:p>
            <a:pPr lvl="1" eaLnBrk="1" hangingPunct="1"/>
            <a:r>
              <a:rPr lang="en-US" sz="3600" dirty="0"/>
              <a:t>What’s being said about Meta-analysis ?</a:t>
            </a:r>
          </a:p>
          <a:p>
            <a:pPr eaLnBrk="1" hangingPunct="1"/>
            <a:r>
              <a:rPr lang="en-US" sz="4000" dirty="0"/>
              <a:t>Narrative Review vs Systematic Review</a:t>
            </a:r>
          </a:p>
          <a:p>
            <a:pPr eaLnBrk="1" hangingPunct="1"/>
            <a:r>
              <a:rPr lang="en-US" sz="4000" dirty="0"/>
              <a:t>Steps to conduct a systematic review</a:t>
            </a:r>
          </a:p>
        </p:txBody>
      </p:sp>
      <p:sp>
        <p:nvSpPr>
          <p:cNvPr id="4" name="Slide Number Placeholder 3"/>
          <p:cNvSpPr>
            <a:spLocks noGrp="1"/>
          </p:cNvSpPr>
          <p:nvPr>
            <p:ph type="sldNum" sz="quarter" idx="12"/>
          </p:nvPr>
        </p:nvSpPr>
        <p:spPr/>
        <p:txBody>
          <a:bodyPr/>
          <a:lstStyle/>
          <a:p>
            <a:pPr>
              <a:defRPr/>
            </a:pPr>
            <a:fld id="{841D0CE5-2518-463F-AD08-031DD74969F1}"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3"/>
          </p:nvPr>
        </p:nvSpPr>
        <p:spPr>
          <a:xfrm>
            <a:off x="4886400" y="457200"/>
            <a:ext cx="3931920" cy="639762"/>
          </a:xfrm>
        </p:spPr>
        <p:txBody>
          <a:bodyPr/>
          <a:lstStyle/>
          <a:p>
            <a:r>
              <a:rPr lang="en-US" dirty="0"/>
              <a:t>Pyramid of Evidence</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57014"/>
            <a:ext cx="4886400" cy="112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84666" y="219075"/>
            <a:ext cx="8610600" cy="523220"/>
          </a:xfrm>
          <a:prstGeom prst="rect">
            <a:avLst/>
          </a:prstGeom>
        </p:spPr>
        <p:txBody>
          <a:bodyPr wrap="square">
            <a:spAutoFit/>
          </a:bodyPr>
          <a:lstStyle/>
          <a:p>
            <a:pPr algn="ctr"/>
            <a:r>
              <a:rPr lang="en-US" sz="2800" dirty="0">
                <a:solidFill>
                  <a:schemeClr val="bg1"/>
                </a:solidFill>
              </a:rPr>
              <a:t>Trying to Get at The BODY of Evidence</a:t>
            </a:r>
          </a:p>
        </p:txBody>
      </p:sp>
      <p:sp>
        <p:nvSpPr>
          <p:cNvPr id="2" name="TextBox 1"/>
          <p:cNvSpPr txBox="1"/>
          <p:nvPr/>
        </p:nvSpPr>
        <p:spPr>
          <a:xfrm>
            <a:off x="120135" y="3733800"/>
            <a:ext cx="4407932" cy="1323439"/>
          </a:xfrm>
          <a:prstGeom prst="rect">
            <a:avLst/>
          </a:prstGeom>
          <a:noFill/>
        </p:spPr>
        <p:txBody>
          <a:bodyPr wrap="square" rtlCol="0">
            <a:spAutoFit/>
          </a:bodyPr>
          <a:lstStyle/>
          <a:p>
            <a:r>
              <a:rPr lang="en-US" sz="2000" dirty="0"/>
              <a:t>Although mentioned, meta-analyses</a:t>
            </a:r>
          </a:p>
          <a:p>
            <a:r>
              <a:rPr lang="en-US" sz="2000" dirty="0"/>
              <a:t>Not on the pyramid.</a:t>
            </a:r>
          </a:p>
          <a:p>
            <a:br>
              <a:rPr lang="en-US" sz="2000" dirty="0"/>
            </a:br>
            <a:r>
              <a:rPr lang="en-US" sz="2000" dirty="0"/>
              <a:t>Heterogeneity of Treatment Effects</a:t>
            </a:r>
          </a:p>
        </p:txBody>
      </p:sp>
      <p:sp>
        <p:nvSpPr>
          <p:cNvPr id="10" name="TextBox 9"/>
          <p:cNvSpPr txBox="1"/>
          <p:nvPr/>
        </p:nvSpPr>
        <p:spPr>
          <a:xfrm>
            <a:off x="838200" y="3124200"/>
            <a:ext cx="2362200" cy="230832"/>
          </a:xfrm>
          <a:prstGeom prst="rect">
            <a:avLst/>
          </a:prstGeom>
          <a:noFill/>
        </p:spPr>
        <p:txBody>
          <a:bodyPr wrap="square" rtlCol="0">
            <a:spAutoFit/>
          </a:bodyPr>
          <a:lstStyle/>
          <a:p>
            <a:r>
              <a:rPr lang="en-US" sz="900" i="1" dirty="0"/>
              <a:t>Circulation. 2008; 118: 1675-1684 </a:t>
            </a:r>
            <a:endParaRPr lang="en-US" sz="900" dirty="0"/>
          </a:p>
        </p:txBody>
      </p:sp>
      <p:pic>
        <p:nvPicPr>
          <p:cNvPr id="12" name="Picture 11">
            <a:extLst>
              <a:ext uri="{FF2B5EF4-FFF2-40B4-BE49-F238E27FC236}">
                <a16:creationId xmlns:a16="http://schemas.microsoft.com/office/drawing/2014/main" id="{6E453C09-3AE8-4031-92E8-930C5EE2523D}"/>
              </a:ext>
            </a:extLst>
          </p:cNvPr>
          <p:cNvPicPr>
            <a:picLocks noChangeAspect="1"/>
          </p:cNvPicPr>
          <p:nvPr/>
        </p:nvPicPr>
        <p:blipFill>
          <a:blip r:embed="rId3"/>
          <a:stretch>
            <a:fillRect/>
          </a:stretch>
        </p:blipFill>
        <p:spPr>
          <a:xfrm>
            <a:off x="4648200" y="2045033"/>
            <a:ext cx="4315783" cy="4355767"/>
          </a:xfrm>
          <a:prstGeom prst="rect">
            <a:avLst/>
          </a:prstGeom>
        </p:spPr>
      </p:pic>
    </p:spTree>
    <p:extLst>
      <p:ext uri="{BB962C8B-B14F-4D97-AF65-F5344CB8AC3E}">
        <p14:creationId xmlns:p14="http://schemas.microsoft.com/office/powerpoint/2010/main" val="23488221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Module</Template>
  <TotalTime>18109</TotalTime>
  <Words>3622</Words>
  <Application>Microsoft Office PowerPoint</Application>
  <PresentationFormat>On-screen Show (4:3)</PresentationFormat>
  <Paragraphs>591</Paragraphs>
  <Slides>69</Slides>
  <Notes>44</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69</vt:i4>
      </vt:variant>
    </vt:vector>
  </HeadingPairs>
  <TitlesOfParts>
    <vt:vector size="88" baseType="lpstr">
      <vt:lpstr>Arial</vt:lpstr>
      <vt:lpstr>Arial Narrow</vt:lpstr>
      <vt:lpstr>Book Antiqua</vt:lpstr>
      <vt:lpstr>Calibri</vt:lpstr>
      <vt:lpstr>Constantia</vt:lpstr>
      <vt:lpstr>Corbel</vt:lpstr>
      <vt:lpstr>FrutigerLTStd-Light</vt:lpstr>
      <vt:lpstr>Helvetica</vt:lpstr>
      <vt:lpstr>HelveticaNeueLTStd-Cn</vt:lpstr>
      <vt:lpstr>HelveticaNeueLTStd-CnO</vt:lpstr>
      <vt:lpstr>Microsoft Sans Serif</vt:lpstr>
      <vt:lpstr>Times</vt:lpstr>
      <vt:lpstr>Times New Roman</vt:lpstr>
      <vt:lpstr>Wingdings</vt:lpstr>
      <vt:lpstr>Wingdings 2</vt:lpstr>
      <vt:lpstr>Wingdings 3</vt:lpstr>
      <vt:lpstr>ヒラギノ角ゴ Pro W3</vt:lpstr>
      <vt:lpstr>Module</vt:lpstr>
      <vt:lpstr>Flow</vt:lpstr>
      <vt:lpstr>Systematic Reviews EPI 214 Spring 2020 (1 unit) </vt:lpstr>
      <vt:lpstr>Systematic Reviews EPI 214</vt:lpstr>
      <vt:lpstr>Course Overview</vt:lpstr>
      <vt:lpstr>Grading and Homework</vt:lpstr>
      <vt:lpstr>3 Homework Assignments + 1 Final</vt:lpstr>
      <vt:lpstr>TICR Professional Conduct Statement Clarifications for this class</vt:lpstr>
      <vt:lpstr>EPI-214: Lecture 1  Designing a Systematic Review (Meta-analysis) Introductory Lecture </vt:lpstr>
      <vt:lpstr>Today’s Agenda</vt:lpstr>
      <vt:lpstr>PowerPoint Presentation</vt:lpstr>
      <vt:lpstr>Applying Classification of Recommendation and Level of Evidence </vt:lpstr>
      <vt:lpstr>PowerPoint Presentation</vt:lpstr>
      <vt:lpstr>PowerPoint Presentation</vt:lpstr>
      <vt:lpstr>Why learn about systematic review?</vt:lpstr>
      <vt:lpstr>Narrative review</vt:lpstr>
      <vt:lpstr>Narrative Review</vt:lpstr>
      <vt:lpstr>Meta- Analyses can be very POWERFUL Death of Rosiglitazone - ? Right or Wrong</vt:lpstr>
      <vt:lpstr>What’s a Systematic Review?</vt:lpstr>
      <vt:lpstr>…and meta-analysis?</vt:lpstr>
      <vt:lpstr>Differences between Narrative and Systematic Review</vt:lpstr>
      <vt:lpstr>Cumulative Meta-analysis: A call for the need to incorporate into practice sooner</vt:lpstr>
      <vt:lpstr>Rapid growth  </vt:lpstr>
      <vt:lpstr>Systematic review</vt:lpstr>
      <vt:lpstr>The Cochrane Collaboration  International systematic review initiative</vt:lpstr>
      <vt:lpstr>Resources required for systematic reviewing</vt:lpstr>
      <vt:lpstr>PowerPoint Presentation</vt:lpstr>
      <vt:lpstr>Example of an Individual Patient Level Data Study</vt:lpstr>
      <vt:lpstr>So….</vt:lpstr>
      <vt:lpstr>Systematic Reviews that never make it….why do some fail?</vt:lpstr>
      <vt:lpstr>Think of it as THREE PARTS</vt:lpstr>
      <vt:lpstr>PowerPoint Presentation</vt:lpstr>
      <vt:lpstr>PowerPoint Presentation</vt:lpstr>
      <vt:lpstr> FINER criteria for research question</vt:lpstr>
      <vt:lpstr>Formulation of an etiology question</vt:lpstr>
      <vt:lpstr>Formulation of a diagnosis question</vt:lpstr>
      <vt:lpstr>Journal Article</vt:lpstr>
      <vt:lpstr>PowerPoint Presentation</vt:lpstr>
      <vt:lpstr>PowerPoint Presentation</vt:lpstr>
      <vt:lpstr>Protocol</vt:lpstr>
      <vt:lpstr>Register your protocol</vt:lpstr>
      <vt:lpstr>PowerPoint Presentation</vt:lpstr>
      <vt:lpstr>PowerPoint Presentation</vt:lpstr>
      <vt:lpstr>Where to locate studies</vt:lpstr>
      <vt:lpstr>PowerPoint Presentation</vt:lpstr>
      <vt:lpstr>The Search</vt:lpstr>
      <vt:lpstr>PowerPoint Presentation</vt:lpstr>
      <vt:lpstr>Exclusion criteria</vt:lpstr>
      <vt:lpstr>PowerPoint Presentation</vt:lpstr>
      <vt:lpstr>PowerPoint Presentation</vt:lpstr>
      <vt:lpstr>PowerPoint Presentation</vt:lpstr>
      <vt:lpstr>How do we assess the methodological quality of studies?</vt:lpstr>
      <vt:lpstr>Difficult to justify  assigning ‘weights’ to different items in the scale  Scales shown to be unreliable assessments of validity  Less likely to be transparent to users of the review   Use of  Jadad scale is explicitly discouraged because of: -strong emphasis on reporting rather than conduct -does not cover one of the most important potential biases, allocation concealment  Preferable to use simple approaches for assessing validity that can be fully reported (i.e. how each trial was rated on each criterion).</vt:lpstr>
      <vt:lpstr>PowerPoint Presentation</vt:lpstr>
      <vt:lpstr>Data abstraction </vt:lpstr>
      <vt:lpstr>PowerPoint Presentation</vt:lpstr>
      <vt:lpstr>PowerPoint Presentation</vt:lpstr>
      <vt:lpstr>PowerPoint Presentation</vt:lpstr>
      <vt:lpstr>PowerPoint Presentation</vt:lpstr>
      <vt:lpstr>PowerPoint Presentation</vt:lpstr>
      <vt:lpstr>Synthesizing the Evidence</vt:lpstr>
      <vt:lpstr>Is there heterogeneity?</vt:lpstr>
      <vt:lpstr>PowerPoint Presentation</vt:lpstr>
      <vt:lpstr>Interpretation of results</vt:lpstr>
      <vt:lpstr>PowerPoint Presentation</vt:lpstr>
      <vt:lpstr>PowerPoint Presentation</vt:lpstr>
      <vt:lpstr>PowerPoint Presentation</vt:lpstr>
      <vt:lpstr>PowerPoint Presentation</vt:lpstr>
      <vt:lpstr>PowerPoint Presentation</vt:lpstr>
      <vt:lpstr>PowerPoint Presentation</vt:lpstr>
      <vt:lpstr>Conclusions </vt:lpstr>
    </vt:vector>
  </TitlesOfParts>
  <Company>Dejana Braithwaite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Review</dc:title>
  <dc:creator>Dejana Braithwaite</dc:creator>
  <cp:lastModifiedBy>Ashok Krishnaswami</cp:lastModifiedBy>
  <cp:revision>351</cp:revision>
  <cp:lastPrinted>2009-04-02T02:01:36Z</cp:lastPrinted>
  <dcterms:created xsi:type="dcterms:W3CDTF">2009-03-21T05:25:09Z</dcterms:created>
  <dcterms:modified xsi:type="dcterms:W3CDTF">2020-04-04T00:10:01Z</dcterms:modified>
</cp:coreProperties>
</file>