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7" r:id="rId2"/>
    <p:sldId id="258" r:id="rId3"/>
    <p:sldId id="259" r:id="rId4"/>
    <p:sldId id="260" r:id="rId5"/>
    <p:sldId id="261" r:id="rId6"/>
    <p:sldId id="262" r:id="rId7"/>
    <p:sldId id="291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83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92" r:id="rId24"/>
    <p:sldId id="293" r:id="rId25"/>
    <p:sldId id="278" r:id="rId26"/>
    <p:sldId id="294" r:id="rId27"/>
    <p:sldId id="280" r:id="rId28"/>
    <p:sldId id="281" r:id="rId29"/>
    <p:sldId id="282" r:id="rId30"/>
    <p:sldId id="295" r:id="rId31"/>
    <p:sldId id="296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8" r:id="rId40"/>
    <p:sldId id="300" r:id="rId41"/>
    <p:sldId id="305" r:id="rId42"/>
    <p:sldId id="299" r:id="rId43"/>
    <p:sldId id="302" r:id="rId44"/>
    <p:sldId id="303" r:id="rId45"/>
    <p:sldId id="301" r:id="rId46"/>
    <p:sldId id="304" r:id="rId47"/>
    <p:sldId id="306" r:id="rId48"/>
    <p:sldId id="307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7" r:id="rId57"/>
    <p:sldId id="316" r:id="rId58"/>
    <p:sldId id="318" r:id="rId59"/>
    <p:sldId id="319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158"/>
    <a:srgbClr val="0E223C"/>
    <a:srgbClr val="153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2F844-E4EE-5C4A-94A0-44C40C49E073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85F00-AA2C-AB4E-9013-39E0C015C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7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factor associated with the </a:t>
            </a:r>
            <a:r>
              <a:rPr lang="en-US" baseline="0" dirty="0" err="1" smtClean="0"/>
              <a:t>reciept</a:t>
            </a:r>
            <a:r>
              <a:rPr lang="en-US" baseline="0" dirty="0" smtClean="0"/>
              <a:t> of the treatment and also causally related to the outcome- may be referred to as selection bias in other courses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85F00-AA2C-AB4E-9013-39E0C015C8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21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everybody in control group dies and everybody in treatment group survives the NNT to prevent one death is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85F00-AA2C-AB4E-9013-39E0C015C8F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25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Cholesterol</a:t>
            </a:r>
            <a:r>
              <a:rPr lang="en-US" baseline="0" dirty="0" smtClean="0"/>
              <a:t> lowering agent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85F00-AA2C-AB4E-9013-39E0C015C8F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58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RR always seems</a:t>
            </a:r>
            <a:r>
              <a:rPr lang="en-US" baseline="0" dirty="0" smtClean="0"/>
              <a:t> more impressive so that is what is usually presented by the press.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85F00-AA2C-AB4E-9013-39E0C015C8F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58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for case control or cohort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85F00-AA2C-AB4E-9013-39E0C015C8F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19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the index flu- group has a much lower baseline risk of flu in household contacts</a:t>
            </a:r>
            <a:r>
              <a:rPr lang="en-US" baseline="0" dirty="0" smtClean="0"/>
              <a:t> (3.1% vs. 12.6%)– this is how RRR can be misleading. Important to know the baseline risk!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85F00-AA2C-AB4E-9013-39E0C015C8F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36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baseline risk of contracting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influenca</a:t>
            </a:r>
            <a:r>
              <a:rPr lang="en-US" baseline="0" dirty="0" smtClean="0"/>
              <a:t> is 4 times lower in the flu negative group so the absolute benefit is 4 times lower and the cost per flu case prevented is 4 times higher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85F00-AA2C-AB4E-9013-39E0C015C8F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36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up table</a:t>
            </a:r>
            <a:r>
              <a:rPr lang="en-US" baseline="0" dirty="0" smtClean="0"/>
              <a:t> same way as your usual 2x2 table but now adverse event is the outcome you are interested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85F00-AA2C-AB4E-9013-39E0C015C8F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60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also make the treatment look worse too if sicker patients take the </a:t>
            </a:r>
            <a:r>
              <a:rPr lang="en-US" dirty="0" err="1" smtClean="0"/>
              <a:t>treatement</a:t>
            </a:r>
            <a:r>
              <a:rPr lang="en-US" baseline="0" dirty="0" smtClean="0"/>
              <a:t> more often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85F00-AA2C-AB4E-9013-39E0C015C8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0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Subjective outcomes like pain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85F00-AA2C-AB4E-9013-39E0C015C8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76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cause specific mortality would need blinding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85F00-AA2C-AB4E-9013-39E0C015C8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11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Outcomes of</a:t>
            </a:r>
            <a:r>
              <a:rPr lang="en-US" baseline="0" dirty="0" smtClean="0"/>
              <a:t> greater importance such as death were associated with smaller relative treatment effects than less important outcomes.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85F00-AA2C-AB4E-9013-39E0C015C8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6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clarify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85F00-AA2C-AB4E-9013-39E0C015C8F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02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Demonstrate equivalence</a:t>
            </a:r>
            <a:r>
              <a:rPr lang="en-US" baseline="0" dirty="0" smtClean="0"/>
              <a:t> so may do a sloppy job because goal is not to find that study drug is different from known drug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85F00-AA2C-AB4E-9013-39E0C015C8F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5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helpful to put outcome in columns and interventions in rows with bad outcome column on the left and </a:t>
            </a:r>
            <a:r>
              <a:rPr lang="en-US" dirty="0" err="1" smtClean="0"/>
              <a:t>treatement</a:t>
            </a:r>
            <a:r>
              <a:rPr lang="en-US" dirty="0" smtClean="0"/>
              <a:t> </a:t>
            </a:r>
            <a:r>
              <a:rPr lang="en-US" dirty="0" err="1" smtClean="0"/>
              <a:t>rown</a:t>
            </a:r>
            <a:r>
              <a:rPr lang="en-US" dirty="0" smtClean="0"/>
              <a:t> on top. RR&lt;1= </a:t>
            </a:r>
            <a:r>
              <a:rPr lang="en-US" dirty="0" err="1" smtClean="0"/>
              <a:t>tx</a:t>
            </a:r>
            <a:r>
              <a:rPr lang="en-US" dirty="0" smtClean="0"/>
              <a:t> beneficial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abd</a:t>
            </a:r>
            <a:r>
              <a:rPr lang="en-US" baseline="0" dirty="0" smtClean="0"/>
              <a:t> RR&gt;1= </a:t>
            </a:r>
            <a:r>
              <a:rPr lang="en-US" baseline="0" dirty="0" err="1" smtClean="0"/>
              <a:t>tx</a:t>
            </a:r>
            <a:r>
              <a:rPr lang="en-US" baseline="0" dirty="0" smtClean="0"/>
              <a:t> is harmful (like when bad outcome is a side effect)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85F00-AA2C-AB4E-9013-39E0C015C8F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66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Outcome= asthma exacerbation</a:t>
            </a:r>
          </a:p>
          <a:p>
            <a:r>
              <a:rPr lang="en-US" dirty="0" smtClean="0"/>
              <a:t>Time-</a:t>
            </a:r>
            <a:r>
              <a:rPr lang="en-US" baseline="0" dirty="0" smtClean="0"/>
              <a:t> 6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85F00-AA2C-AB4E-9013-39E0C015C8F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3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.emf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315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32818"/>
            <a:ext cx="6595720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CSF_sig_whit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1000"/>
          <a:stretch/>
        </p:blipFill>
        <p:spPr>
          <a:xfrm>
            <a:off x="1833654" y="455597"/>
            <a:ext cx="4133163" cy="7896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48420"/>
          <a:stretch/>
        </p:blipFill>
        <p:spPr>
          <a:xfrm>
            <a:off x="2462018" y="1236598"/>
            <a:ext cx="2317501" cy="4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5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b="51000"/>
          <a:stretch/>
        </p:blipFill>
        <p:spPr>
          <a:xfrm>
            <a:off x="-483847" y="5500726"/>
            <a:ext cx="4133163" cy="7896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/>
          <a:srcRect t="48420"/>
          <a:stretch/>
        </p:blipFill>
        <p:spPr>
          <a:xfrm>
            <a:off x="144517" y="6322701"/>
            <a:ext cx="2317501" cy="4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7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20D7B-94EC-AB40-92D4-E58FB2AF0D50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3747AB-6F1A-E54E-BC4E-771D569A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17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20D7B-94EC-AB40-92D4-E58FB2AF0D50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3747AB-6F1A-E54E-BC4E-771D569A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35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20D7B-94EC-AB40-92D4-E58FB2AF0D50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3747AB-6F1A-E54E-BC4E-771D569A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73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0" name="Picture 1" descr="golden-gate-bridge-3_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t="1450" r="19456" b="23427"/>
          <a:stretch>
            <a:fillRect/>
          </a:stretch>
        </p:blipFill>
        <p:spPr bwMode="auto">
          <a:xfrm>
            <a:off x="0" y="-396875"/>
            <a:ext cx="9144000" cy="72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5243919" y="-86994"/>
            <a:ext cx="3675888" cy="3675888"/>
          </a:xfrm>
          <a:prstGeom prst="rect">
            <a:avLst/>
          </a:prstGeom>
          <a:solidFill>
            <a:srgbClr val="133158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6848331" y="1226304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/>
          <a:srcRect b="51000"/>
          <a:stretch/>
        </p:blipFill>
        <p:spPr>
          <a:xfrm>
            <a:off x="4327515" y="1890748"/>
            <a:ext cx="5446103" cy="1040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/>
          <a:srcRect t="48420"/>
          <a:stretch/>
        </p:blipFill>
        <p:spPr>
          <a:xfrm>
            <a:off x="5866127" y="3012989"/>
            <a:ext cx="3053680" cy="53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rgbClr val="133158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 descr="UCSF_sig_white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/>
          <a:srcRect b="51000"/>
          <a:stretch/>
        </p:blipFill>
        <p:spPr>
          <a:xfrm>
            <a:off x="1321529" y="539014"/>
            <a:ext cx="2945865" cy="562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/>
          <a:srcRect t="48420"/>
          <a:stretch/>
        </p:blipFill>
        <p:spPr>
          <a:xfrm>
            <a:off x="1949893" y="1209687"/>
            <a:ext cx="1651773" cy="28905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887869" y="559501"/>
            <a:ext cx="0" cy="939236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66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20D7B-94EC-AB40-92D4-E58FB2AF0D50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3747AB-6F1A-E54E-BC4E-771D569A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6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20D7B-94EC-AB40-92D4-E58FB2AF0D50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3747AB-6F1A-E54E-BC4E-771D569A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6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20D7B-94EC-AB40-92D4-E58FB2AF0D50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3747AB-6F1A-E54E-BC4E-771D569A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20D7B-94EC-AB40-92D4-E58FB2AF0D50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3747AB-6F1A-E54E-BC4E-771D569A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9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20D7B-94EC-AB40-92D4-E58FB2AF0D50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3747AB-6F1A-E54E-BC4E-771D569A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4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20D7B-94EC-AB40-92D4-E58FB2AF0D50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3747AB-6F1A-E54E-BC4E-771D569A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820D7B-94EC-AB40-92D4-E58FB2AF0D50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3747AB-6F1A-E54E-BC4E-771D569AA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3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emf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rgbClr val="133158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41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7"/>
          <a:srcRect b="51000"/>
          <a:stretch/>
        </p:blipFill>
        <p:spPr>
          <a:xfrm>
            <a:off x="-483847" y="5500726"/>
            <a:ext cx="4133163" cy="789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8"/>
          <a:srcRect t="48420"/>
          <a:stretch/>
        </p:blipFill>
        <p:spPr>
          <a:xfrm>
            <a:off x="144517" y="6322701"/>
            <a:ext cx="2317501" cy="4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7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Randomized Trials &amp; Quantifying Treatment Effects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Shabnam Peyvandi, MD MAS</a:t>
            </a:r>
          </a:p>
          <a:p>
            <a:r>
              <a:rPr lang="en-US" dirty="0" smtClean="0"/>
              <a:t>11/1/18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With appreciation to: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Tom Newman &amp; Michael Kohn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90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Blinding: Assessing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Canadian Multiple Sclerosis Trial</a:t>
            </a:r>
          </a:p>
          <a:p>
            <a:pPr lvl="1"/>
            <a:r>
              <a:rPr lang="en-US" dirty="0" smtClean="0"/>
              <a:t>Cyclophosphamide/plasma exchange vs. placebo</a:t>
            </a:r>
          </a:p>
          <a:p>
            <a:pPr lvl="1"/>
            <a:r>
              <a:rPr lang="en-US" dirty="0" smtClean="0"/>
              <a:t>Outcome: </a:t>
            </a:r>
            <a:r>
              <a:rPr lang="en-US" dirty="0" err="1" smtClean="0"/>
              <a:t>Neuro</a:t>
            </a:r>
            <a:r>
              <a:rPr lang="en-US" dirty="0" smtClean="0"/>
              <a:t> exam</a:t>
            </a:r>
          </a:p>
          <a:p>
            <a:pPr lvl="2"/>
            <a:r>
              <a:rPr lang="en-US" dirty="0" smtClean="0"/>
              <a:t>Subjects examined by both blinded and </a:t>
            </a:r>
            <a:r>
              <a:rPr lang="en-US" dirty="0" err="1" smtClean="0"/>
              <a:t>unblinded</a:t>
            </a:r>
            <a:r>
              <a:rPr lang="en-US" dirty="0" smtClean="0"/>
              <a:t> neurologist</a:t>
            </a:r>
          </a:p>
          <a:p>
            <a:pPr lvl="1"/>
            <a:r>
              <a:rPr lang="en-US" dirty="0" err="1" smtClean="0"/>
              <a:t>Unblinded</a:t>
            </a:r>
            <a:r>
              <a:rPr lang="en-US" dirty="0" smtClean="0"/>
              <a:t> neurologist group: treatment benefit (effect was not seen in blinded group)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522" y="5837659"/>
            <a:ext cx="3974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/>
              <a:t>Noseworthy</a:t>
            </a:r>
            <a:r>
              <a:rPr lang="en-US" sz="1400" i="1" dirty="0"/>
              <a:t> et al. Neurology. 1994 Jan;44(1):16-20</a:t>
            </a:r>
          </a:p>
        </p:txBody>
      </p:sp>
    </p:spTree>
    <p:extLst>
      <p:ext uri="{BB962C8B-B14F-4D97-AF65-F5344CB8AC3E}">
        <p14:creationId xmlns:p14="http://schemas.microsoft.com/office/powerpoint/2010/main" val="149743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Blinding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may be able to tell they are on drug</a:t>
            </a:r>
          </a:p>
          <a:p>
            <a:pPr lvl="1"/>
            <a:r>
              <a:rPr lang="en-US" dirty="0" smtClean="0"/>
              <a:t>i.e. side effects like drowsiness/dry mouth with antidepressants</a:t>
            </a:r>
          </a:p>
          <a:p>
            <a:r>
              <a:rPr lang="en-US" dirty="0" smtClean="0"/>
              <a:t>Part of the causal effect of treatment may be related to knowing you are on treatment</a:t>
            </a:r>
          </a:p>
          <a:p>
            <a:pPr lvl="1"/>
            <a:r>
              <a:rPr lang="en-US" dirty="0" smtClean="0"/>
              <a:t>Statins- if you know you are on statins you may exercise less or eat a less healthy diet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1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designed to maximize chances of a desired result</a:t>
            </a:r>
          </a:p>
          <a:p>
            <a:pPr lvl="1"/>
            <a:r>
              <a:rPr lang="en-US" dirty="0" smtClean="0"/>
              <a:t>Subjects</a:t>
            </a:r>
          </a:p>
          <a:p>
            <a:pPr lvl="1"/>
            <a:r>
              <a:rPr lang="en-US" dirty="0" smtClean="0"/>
              <a:t>Predictor Variables</a:t>
            </a:r>
          </a:p>
          <a:p>
            <a:pPr lvl="1"/>
            <a:r>
              <a:rPr lang="en-US" dirty="0" smtClean="0"/>
              <a:t>Outcome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9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4855"/>
          </a:xfrm>
        </p:spPr>
        <p:txBody>
          <a:bodyPr/>
          <a:lstStyle/>
          <a:p>
            <a:r>
              <a:rPr lang="en-US" dirty="0" smtClean="0"/>
              <a:t>RCT Issues: 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493"/>
            <a:ext cx="8229600" cy="44305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Select patient most likely to benefit from treatment and least likely to have adverse effects</a:t>
            </a:r>
          </a:p>
          <a:p>
            <a:r>
              <a:rPr lang="en-US" dirty="0" smtClean="0"/>
              <a:t>Groups under-represented</a:t>
            </a:r>
          </a:p>
          <a:p>
            <a:pPr lvl="1"/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Elderly</a:t>
            </a:r>
          </a:p>
          <a:p>
            <a:pPr lvl="1"/>
            <a:r>
              <a:rPr lang="en-US" dirty="0" smtClean="0"/>
              <a:t>Women</a:t>
            </a:r>
          </a:p>
          <a:p>
            <a:pPr lvl="1"/>
            <a:r>
              <a:rPr lang="en-US" dirty="0" smtClean="0"/>
              <a:t>Comorbid conditions</a:t>
            </a:r>
          </a:p>
          <a:p>
            <a:pPr lvl="1"/>
            <a:r>
              <a:rPr lang="en-US" dirty="0" smtClean="0"/>
              <a:t>On other meds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466820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* Significantly more likely to be excluded from industry-sponsored trials than from other trials .  (Van Spall HGC et al. JAMA 2007;297:1233</a:t>
            </a:r>
            <a:r>
              <a:rPr lang="en-US" dirty="0"/>
              <a:t>)</a:t>
            </a:r>
          </a:p>
        </p:txBody>
      </p:sp>
      <p:sp>
        <p:nvSpPr>
          <p:cNvPr id="5" name="Right Bracket 4"/>
          <p:cNvSpPr/>
          <p:nvPr/>
        </p:nvSpPr>
        <p:spPr>
          <a:xfrm>
            <a:off x="4282212" y="4756809"/>
            <a:ext cx="289788" cy="830997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3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RCT Issues: Surrogate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Surrogate  outcome</a:t>
            </a:r>
          </a:p>
          <a:p>
            <a:pPr lvl="1"/>
            <a:r>
              <a:rPr lang="en-US" dirty="0" smtClean="0"/>
              <a:t>Presumed to be associated with the outcome of interest</a:t>
            </a:r>
          </a:p>
          <a:p>
            <a:pPr lvl="1"/>
            <a:r>
              <a:rPr lang="en-US" dirty="0" smtClean="0"/>
              <a:t>More easily measured, occurs sooner</a:t>
            </a:r>
          </a:p>
          <a:p>
            <a:r>
              <a:rPr lang="en-US" dirty="0" smtClean="0"/>
              <a:t>Ex- looking at risk factors rather than disease</a:t>
            </a:r>
          </a:p>
          <a:p>
            <a:pPr lvl="1"/>
            <a:r>
              <a:rPr lang="en-US" dirty="0" smtClean="0"/>
              <a:t>Blood pressure instead of stroke</a:t>
            </a:r>
          </a:p>
          <a:p>
            <a:r>
              <a:rPr lang="en-US" dirty="0" smtClean="0"/>
              <a:t>Ex- markers of disease severity rather than morbidity/mortality from disease</a:t>
            </a:r>
          </a:p>
          <a:p>
            <a:pPr lvl="1"/>
            <a:r>
              <a:rPr lang="en-US" dirty="0" smtClean="0"/>
              <a:t>Viral load, HbA1C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Surrogate Outcomes:</a:t>
            </a:r>
            <a:br>
              <a:rPr lang="en-US" dirty="0" smtClean="0"/>
            </a:br>
            <a:r>
              <a:rPr lang="en-US" dirty="0" smtClean="0"/>
              <a:t> CAST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Asymptomatic premature ventricular contractions after MI increase risk of sudden death</a:t>
            </a:r>
          </a:p>
          <a:p>
            <a:r>
              <a:rPr lang="en-US" dirty="0" smtClean="0"/>
              <a:t>Clinical trial of </a:t>
            </a:r>
            <a:r>
              <a:rPr lang="en-US" dirty="0" err="1" smtClean="0"/>
              <a:t>Encainide</a:t>
            </a:r>
            <a:r>
              <a:rPr lang="en-US" dirty="0"/>
              <a:t>/</a:t>
            </a:r>
            <a:r>
              <a:rPr lang="en-US" dirty="0" err="1" smtClean="0"/>
              <a:t>Flecainide</a:t>
            </a:r>
            <a:r>
              <a:rPr lang="en-US" dirty="0" smtClean="0"/>
              <a:t> vs. placebo</a:t>
            </a:r>
          </a:p>
          <a:p>
            <a:r>
              <a:rPr lang="en-US" dirty="0" smtClean="0"/>
              <a:t>Surrogate outcome: PVC burden</a:t>
            </a:r>
          </a:p>
          <a:p>
            <a:pPr>
              <a:defRPr/>
            </a:pPr>
            <a:r>
              <a:rPr lang="en-US" dirty="0" smtClean="0"/>
              <a:t>Had to be terminated early due to excess death in treatment group! (8.3% vs. 3.5%, p&lt;0.0001)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  <a:defRPr/>
            </a:pPr>
            <a:endParaRPr lang="en-US" sz="15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  <a:defRPr/>
            </a:pPr>
            <a:endParaRPr lang="en-US" sz="15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en-US" sz="15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Echt</a:t>
            </a:r>
            <a:r>
              <a:rPr lang="en-US" sz="1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DS et al. N </a:t>
            </a:r>
            <a:r>
              <a:rPr lang="en-US" sz="15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Engl</a:t>
            </a:r>
            <a:r>
              <a:rPr lang="en-US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J Med. 1991;324:781-8</a:t>
            </a:r>
          </a:p>
          <a:p>
            <a:pPr marL="0" indent="0" algn="ctr">
              <a:buNone/>
              <a:defRPr/>
            </a:pPr>
            <a:r>
              <a:rPr lang="en-US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Moore TJ.  Deadly Medicine. NY: Simon and Schuster, 1995</a:t>
            </a:r>
          </a:p>
          <a:p>
            <a:endParaRPr lang="en-US" dirty="0"/>
          </a:p>
        </p:txBody>
      </p:sp>
      <p:pic>
        <p:nvPicPr>
          <p:cNvPr id="4" name="Picture 3" descr="pv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44" y="215566"/>
            <a:ext cx="372749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8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RCT Issues: Composite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bad outcomes grouped into one composite outcome</a:t>
            </a:r>
          </a:p>
          <a:p>
            <a:r>
              <a:rPr lang="en-US" dirty="0" smtClean="0"/>
              <a:t>Can lead to combining outcomes of varying importance</a:t>
            </a:r>
          </a:p>
          <a:p>
            <a:pPr lvl="1"/>
            <a:r>
              <a:rPr lang="en-US" dirty="0" smtClean="0"/>
              <a:t>Death vs. multiple hospital re-admissions</a:t>
            </a:r>
          </a:p>
          <a:p>
            <a:r>
              <a:rPr lang="en-US" dirty="0" smtClean="0"/>
              <a:t>Can be misleading if individual components of composite outcomes are not reported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4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ACCORD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7420"/>
            <a:ext cx="8229600" cy="4368743"/>
          </a:xfrm>
        </p:spPr>
        <p:txBody>
          <a:bodyPr/>
          <a:lstStyle/>
          <a:p>
            <a:r>
              <a:rPr lang="en-US" dirty="0" smtClean="0"/>
              <a:t>Aggressive control of blood glucose in adults with diabetes</a:t>
            </a:r>
          </a:p>
          <a:p>
            <a:pPr lvl="1"/>
            <a:r>
              <a:rPr lang="en-US" dirty="0" smtClean="0"/>
              <a:t>Intervention: frequent blood tests, injections to target HbA1C &lt; 6% vs. 7-7.9%</a:t>
            </a:r>
          </a:p>
          <a:p>
            <a:pPr lvl="1"/>
            <a:r>
              <a:rPr lang="en-US" dirty="0" smtClean="0"/>
              <a:t>Pre-specified primary composite outcome</a:t>
            </a:r>
          </a:p>
          <a:p>
            <a:pPr lvl="2"/>
            <a:r>
              <a:rPr lang="en-US" dirty="0" smtClean="0"/>
              <a:t>Nonfatal MI</a:t>
            </a:r>
          </a:p>
          <a:p>
            <a:pPr lvl="2"/>
            <a:r>
              <a:rPr lang="en-US" dirty="0" smtClean="0"/>
              <a:t>Nonfatal stroke</a:t>
            </a:r>
          </a:p>
          <a:p>
            <a:pPr lvl="2"/>
            <a:r>
              <a:rPr lang="en-US" dirty="0" smtClean="0"/>
              <a:t>Cardiovascular death</a:t>
            </a:r>
            <a:endParaRPr lang="en-US" dirty="0"/>
          </a:p>
        </p:txBody>
      </p:sp>
      <p:pic>
        <p:nvPicPr>
          <p:cNvPr id="4" name="Picture 3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19" y="164909"/>
            <a:ext cx="2513953" cy="161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6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ACCORD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3.5 years…</a:t>
            </a:r>
          </a:p>
          <a:p>
            <a:pPr lvl="1"/>
            <a:r>
              <a:rPr lang="en-US" dirty="0" smtClean="0"/>
              <a:t>Non-significant reduction in the risk of the primary composite outcome</a:t>
            </a:r>
          </a:p>
          <a:p>
            <a:r>
              <a:rPr lang="en-US" dirty="0" smtClean="0"/>
              <a:t>But…..</a:t>
            </a:r>
          </a:p>
          <a:p>
            <a:pPr lvl="1"/>
            <a:r>
              <a:rPr lang="en-US" dirty="0" smtClean="0"/>
              <a:t>1% decrease in the risk of nonfatal MI (3.6% vs. 4.6%; p= 0.004)</a:t>
            </a:r>
          </a:p>
          <a:p>
            <a:pPr lvl="1"/>
            <a:r>
              <a:rPr lang="en-US" dirty="0" smtClean="0"/>
              <a:t>1% increase in risk of cardiovascular death!! (5% vs. 4%, p= 0.04)</a:t>
            </a:r>
          </a:p>
          <a:p>
            <a:r>
              <a:rPr lang="en-US" dirty="0" smtClean="0"/>
              <a:t>Masked an increase in total mortality!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77961" y="575202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</a:rPr>
              <a:t>ACCORD Study Group. NEJM 2008;358:2545-59 ; NEJM 2011;364:818-28</a:t>
            </a:r>
          </a:p>
        </p:txBody>
      </p:sp>
    </p:spTree>
    <p:extLst>
      <p:ext uri="{BB962C8B-B14F-4D97-AF65-F5344CB8AC3E}">
        <p14:creationId xmlns:p14="http://schemas.microsoft.com/office/powerpoint/2010/main" val="175316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Composite Outcomes: </a:t>
            </a:r>
            <a:br>
              <a:rPr lang="en-US" dirty="0" smtClean="0"/>
            </a:br>
            <a:r>
              <a:rPr lang="en-US" dirty="0" smtClean="0"/>
              <a:t>A common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Review of 114 randomized trials of cardiovascular interventions</a:t>
            </a:r>
          </a:p>
          <a:p>
            <a:r>
              <a:rPr lang="en-US" dirty="0" smtClean="0"/>
              <a:t>68% of the studies reported results for each component of the composite outcome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46" y="3778718"/>
            <a:ext cx="5334306" cy="269215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063170" y="4548618"/>
            <a:ext cx="694014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63170" y="5700541"/>
            <a:ext cx="694014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9152" y="5833454"/>
            <a:ext cx="1904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Ferreira-Gonzalez, 2007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0105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Randomization: Basic Principles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participants are randomly assigned to treatment groups</a:t>
            </a:r>
          </a:p>
          <a:p>
            <a:r>
              <a:rPr lang="en-US" dirty="0" smtClean="0"/>
              <a:t>Groups are compared to estimate the effect of the intervention/treatment</a:t>
            </a:r>
          </a:p>
          <a:p>
            <a:endParaRPr lang="en-US" dirty="0"/>
          </a:p>
          <a:p>
            <a:r>
              <a:rPr lang="en-US" dirty="0" smtClean="0"/>
              <a:t>Seems hard and expensive!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8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to ‘decompose’</a:t>
            </a:r>
          </a:p>
          <a:p>
            <a:r>
              <a:rPr lang="en-US" dirty="0" smtClean="0"/>
              <a:t>Can mask important effects of therapy </a:t>
            </a:r>
          </a:p>
          <a:p>
            <a:pPr lvl="1"/>
            <a:r>
              <a:rPr lang="en-US" dirty="0" smtClean="0"/>
              <a:t>No effect on important outcomes</a:t>
            </a:r>
          </a:p>
          <a:p>
            <a:pPr lvl="1"/>
            <a:r>
              <a:rPr lang="en-US" dirty="0" smtClean="0"/>
              <a:t>Negative effect on important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0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in RCTs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Plan</a:t>
            </a:r>
          </a:p>
          <a:p>
            <a:pPr lvl="1"/>
            <a:r>
              <a:rPr lang="en-US" dirty="0" smtClean="0"/>
              <a:t>Intention to treat </a:t>
            </a:r>
          </a:p>
          <a:p>
            <a:pPr lvl="1"/>
            <a:r>
              <a:rPr lang="en-US" dirty="0" smtClean="0"/>
              <a:t>As-treated</a:t>
            </a:r>
          </a:p>
          <a:p>
            <a:pPr lvl="1"/>
            <a:r>
              <a:rPr lang="en-US" dirty="0" smtClean="0"/>
              <a:t>Per-protocol</a:t>
            </a:r>
          </a:p>
          <a:p>
            <a:r>
              <a:rPr lang="en-US" dirty="0"/>
              <a:t> </a:t>
            </a:r>
            <a:r>
              <a:rPr lang="en-US" dirty="0" smtClean="0"/>
              <a:t>Problem– subjects don’t always stay in the group they were assigned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8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in RCTs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Intention to Treat vs. As Treated</a:t>
            </a:r>
          </a:p>
          <a:p>
            <a:pPr lvl="1"/>
            <a:r>
              <a:rPr lang="en-US" dirty="0" smtClean="0"/>
              <a:t>Based on treatment assigned rather than treatment received</a:t>
            </a:r>
          </a:p>
          <a:p>
            <a:pPr lvl="1"/>
            <a:r>
              <a:rPr lang="en-US" dirty="0" smtClean="0"/>
              <a:t>Minimizes bias that result from cross-over between groups</a:t>
            </a:r>
          </a:p>
          <a:p>
            <a:pPr lvl="2"/>
            <a:r>
              <a:rPr lang="en-US" dirty="0" smtClean="0"/>
              <a:t>Patients who complete treatment are often healthier than those that don’t (may make treatment look better than it is!)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6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ITT vs. as-treated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5048"/>
            <a:ext cx="8229600" cy="4841115"/>
          </a:xfrm>
        </p:spPr>
        <p:txBody>
          <a:bodyPr/>
          <a:lstStyle/>
          <a:p>
            <a:r>
              <a:rPr lang="en-US" dirty="0" smtClean="0"/>
              <a:t>Hip replacement vs. Hip screw for a broken hip in the elderly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301" y="2524742"/>
            <a:ext cx="7046059" cy="3416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4848" y="5880986"/>
            <a:ext cx="497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Illustration courtesy of Martina </a:t>
            </a:r>
            <a:r>
              <a:rPr lang="en-US" i="1" dirty="0" err="1" smtClean="0"/>
              <a:t>Steurer</a:t>
            </a:r>
            <a:r>
              <a:rPr lang="en-US" i="1" dirty="0" smtClean="0"/>
              <a:t>, MD MAS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5695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b="65361"/>
          <a:stretch/>
        </p:blipFill>
        <p:spPr>
          <a:xfrm>
            <a:off x="272166" y="604730"/>
            <a:ext cx="8573208" cy="222237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2"/>
          <a:srcRect t="67761"/>
          <a:stretch/>
        </p:blipFill>
        <p:spPr>
          <a:xfrm>
            <a:off x="211684" y="2932940"/>
            <a:ext cx="8573208" cy="19200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4848" y="5880986"/>
            <a:ext cx="497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Illustration courtesy of Martina </a:t>
            </a:r>
            <a:r>
              <a:rPr lang="en-US" i="1" dirty="0" err="1" smtClean="0"/>
              <a:t>Steurer</a:t>
            </a:r>
            <a:r>
              <a:rPr lang="en-US" i="1" dirty="0" smtClean="0"/>
              <a:t>, MD MAS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950519" y="4973897"/>
            <a:ext cx="5685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charset="2"/>
              <a:buChar char="Ø"/>
            </a:pPr>
            <a:r>
              <a:rPr lang="en-US" sz="2400" dirty="0" smtClean="0"/>
              <a:t>Biases results in favor of hip replacement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078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Somewhere in between</a:t>
            </a:r>
          </a:p>
          <a:p>
            <a:r>
              <a:rPr lang="en-US" dirty="0" smtClean="0"/>
              <a:t>Only analyze those who were treated according to the protocol</a:t>
            </a:r>
          </a:p>
          <a:p>
            <a:r>
              <a:rPr lang="en-US" dirty="0" smtClean="0"/>
              <a:t>Susceptible to bias– patients treated according to protocol are likely different from those who are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0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Per-protocol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94848" y="5880986"/>
            <a:ext cx="497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Illustration courtesy of Martina </a:t>
            </a:r>
            <a:r>
              <a:rPr lang="en-US" i="1" dirty="0" err="1" smtClean="0"/>
              <a:t>Steurer</a:t>
            </a:r>
            <a:r>
              <a:rPr lang="en-US" i="1" dirty="0" smtClean="0"/>
              <a:t>, MD MAS</a:t>
            </a:r>
            <a:endParaRPr lang="en-US" i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31483" b="31774"/>
          <a:stretch/>
        </p:blipFill>
        <p:spPr>
          <a:xfrm>
            <a:off x="226804" y="1417638"/>
            <a:ext cx="8588330" cy="2615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8594" y="4202864"/>
            <a:ext cx="6048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Still biased towards hip replacement group since sick patients that moved treatment groups were excluded (but similar patients stayed in hip screw group)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1476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RCT Analysis: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Sub-group analysis</a:t>
            </a:r>
          </a:p>
          <a:p>
            <a:endParaRPr lang="en-US" dirty="0"/>
          </a:p>
          <a:p>
            <a:r>
              <a:rPr lang="en-US" dirty="0" smtClean="0"/>
              <a:t>Multiple Comparisons</a:t>
            </a:r>
          </a:p>
          <a:p>
            <a:endParaRPr lang="en-US" dirty="0"/>
          </a:p>
          <a:p>
            <a:r>
              <a:rPr lang="en-US" dirty="0" smtClean="0"/>
              <a:t>Between- vs. within-group comparisons</a:t>
            </a:r>
          </a:p>
        </p:txBody>
      </p:sp>
    </p:spTree>
    <p:extLst>
      <p:ext uri="{BB962C8B-B14F-4D97-AF65-F5344CB8AC3E}">
        <p14:creationId xmlns:p14="http://schemas.microsoft.com/office/powerpoint/2010/main" val="61447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 #1: Subgroup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Aim of RCT</a:t>
            </a:r>
            <a:r>
              <a:rPr lang="en-US" dirty="0" smtClean="0">
                <a:sym typeface="Wingdings"/>
              </a:rPr>
              <a:t> comparison of </a:t>
            </a:r>
            <a:r>
              <a:rPr lang="en-US" i="1" dirty="0" smtClean="0">
                <a:sym typeface="Wingdings"/>
              </a:rPr>
              <a:t>overall</a:t>
            </a:r>
            <a:r>
              <a:rPr lang="en-US" dirty="0" smtClean="0">
                <a:sym typeface="Wingdings"/>
              </a:rPr>
              <a:t> groups to which subjects were randomized (i.e. treatment vs. control)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Subgroup analyses: Presenting results within a particular subgroup of subjects (bound to find something interesting)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10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 #2: Multiple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false positive results in RCTs due to chance are low (if done properly)</a:t>
            </a:r>
          </a:p>
          <a:p>
            <a:endParaRPr lang="en-US" dirty="0"/>
          </a:p>
          <a:p>
            <a:r>
              <a:rPr lang="en-US" dirty="0" smtClean="0"/>
              <a:t>Unless…. Look at multiple different outcomes in multiple different groups in multiple different ways (need to adjust for this)</a:t>
            </a:r>
          </a:p>
        </p:txBody>
      </p:sp>
    </p:spTree>
    <p:extLst>
      <p:ext uri="{BB962C8B-B14F-4D97-AF65-F5344CB8AC3E}">
        <p14:creationId xmlns:p14="http://schemas.microsoft.com/office/powerpoint/2010/main" val="332603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Randomize?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6559"/>
          </a:xfrm>
        </p:spPr>
        <p:txBody>
          <a:bodyPr/>
          <a:lstStyle/>
          <a:p>
            <a:r>
              <a:rPr lang="en-US" dirty="0" smtClean="0"/>
              <a:t>Minimizes Confounding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1767" y="3987423"/>
            <a:ext cx="180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Treatment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05178" y="3987423"/>
            <a:ext cx="1565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Outcome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3697" y="2560363"/>
            <a:ext cx="36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2953239" y="4238487"/>
            <a:ext cx="3233809" cy="1054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1"/>
            <a:endCxn id="6" idx="0"/>
          </p:cNvCxnSpPr>
          <p:nvPr/>
        </p:nvCxnSpPr>
        <p:spPr>
          <a:xfrm flipH="1">
            <a:off x="2052503" y="2821973"/>
            <a:ext cx="2451194" cy="1165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7" idx="0"/>
          </p:cNvCxnSpPr>
          <p:nvPr/>
        </p:nvCxnSpPr>
        <p:spPr>
          <a:xfrm>
            <a:off x="4872852" y="2821973"/>
            <a:ext cx="2214943" cy="11654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66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Pitfall#2: Multiple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8290"/>
            <a:ext cx="8229600" cy="2996693"/>
          </a:xfrm>
        </p:spPr>
        <p:txBody>
          <a:bodyPr>
            <a:normAutofit/>
          </a:bodyPr>
          <a:lstStyle/>
          <a:p>
            <a:r>
              <a:rPr lang="en-US" dirty="0" err="1" smtClean="0"/>
              <a:t>Glaxo</a:t>
            </a:r>
            <a:r>
              <a:rPr lang="en-US" dirty="0" smtClean="0"/>
              <a:t>-Smith Kline funded study</a:t>
            </a:r>
          </a:p>
          <a:p>
            <a:r>
              <a:rPr lang="en-US" dirty="0" smtClean="0"/>
              <a:t>Depression in adolescents</a:t>
            </a:r>
          </a:p>
          <a:p>
            <a:pPr lvl="1"/>
            <a:r>
              <a:rPr lang="en-US" dirty="0" smtClean="0"/>
              <a:t>Paroxetine vs. placebo</a:t>
            </a:r>
          </a:p>
          <a:p>
            <a:pPr lvl="1"/>
            <a:r>
              <a:rPr lang="en-US" dirty="0" smtClean="0"/>
              <a:t>“generally well-tolerated and effective for major depression in adolescents”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68" y="1589399"/>
            <a:ext cx="8049332" cy="1010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7052" y="5821094"/>
            <a:ext cx="4324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Keller MB et al, J Am </a:t>
            </a:r>
            <a:r>
              <a:rPr lang="en-US" sz="1400" i="1" dirty="0" err="1" smtClean="0"/>
              <a:t>Acad</a:t>
            </a:r>
            <a:r>
              <a:rPr lang="en-US" sz="1400" i="1" dirty="0" smtClean="0"/>
              <a:t> Child </a:t>
            </a:r>
            <a:r>
              <a:rPr lang="en-US" sz="1400" i="1" dirty="0" err="1" smtClean="0"/>
              <a:t>Adolesc</a:t>
            </a:r>
            <a:r>
              <a:rPr lang="en-US" sz="1400" i="1" dirty="0" smtClean="0"/>
              <a:t> Psychiatry 2001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84144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 #2: Multiple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analysis:</a:t>
            </a:r>
          </a:p>
          <a:p>
            <a:pPr lvl="1"/>
            <a:r>
              <a:rPr lang="en-US" dirty="0" smtClean="0"/>
              <a:t>20 outcome measures had been added to the 8 original outcomes</a:t>
            </a:r>
          </a:p>
          <a:p>
            <a:r>
              <a:rPr lang="en-US" dirty="0" smtClean="0"/>
              <a:t>Only highlighted those that were favorable! </a:t>
            </a:r>
          </a:p>
          <a:p>
            <a:endParaRPr lang="en-US" dirty="0"/>
          </a:p>
          <a:p>
            <a:r>
              <a:rPr lang="en-US" dirty="0" smtClean="0"/>
              <a:t>GSK paid a fine of $3 billion (which was a fraction of the sales from this drug– $27.9 billion)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2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Pitfall #3: Within group comparisons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 approach: compare groups according to group assignment (between groups)</a:t>
            </a:r>
          </a:p>
          <a:p>
            <a:endParaRPr lang="en-US" dirty="0"/>
          </a:p>
          <a:p>
            <a:r>
              <a:rPr lang="en-US" dirty="0" smtClean="0"/>
              <a:t>Within-group comparisons-- &gt; misleading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4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 #3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Fluoxetine vs. Placebo effect on depression in adolescents</a:t>
            </a:r>
            <a:endParaRPr lang="en-US" dirty="0"/>
          </a:p>
        </p:txBody>
      </p:sp>
      <p:pic>
        <p:nvPicPr>
          <p:cNvPr id="4" name="Picture 2" descr="Screenshot 2016-10-26 17.31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6" y="2436760"/>
            <a:ext cx="3281059" cy="431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72121" y="3352390"/>
            <a:ext cx="47146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Looking at mean change in depression scale in each group over time (not comparing placebo vs. fluoxetine). Looks like placebo group did pretty good!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7870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 #3 Example</a:t>
            </a:r>
            <a:endParaRPr lang="en-US" dirty="0"/>
          </a:p>
        </p:txBody>
      </p:sp>
      <p:graphicFrame>
        <p:nvGraphicFramePr>
          <p:cNvPr id="4" name="Group 2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654163"/>
              </p:ext>
            </p:extLst>
          </p:nvPr>
        </p:nvGraphicFramePr>
        <p:xfrm>
          <a:off x="531805" y="1483685"/>
          <a:ext cx="8154995" cy="4364038"/>
        </p:xfrm>
        <a:graphic>
          <a:graphicData uri="http://schemas.openxmlformats.org/drawingml/2006/table">
            <a:tbl>
              <a:tblPr/>
              <a:tblGrid>
                <a:gridCol w="325412"/>
                <a:gridCol w="1654041"/>
                <a:gridCol w="190485"/>
                <a:gridCol w="680982"/>
                <a:gridCol w="188898"/>
                <a:gridCol w="1101635"/>
                <a:gridCol w="1481017"/>
                <a:gridCol w="365095"/>
                <a:gridCol w="869879"/>
                <a:gridCol w="182548"/>
                <a:gridCol w="209533"/>
                <a:gridCol w="208280"/>
                <a:gridCol w="208280"/>
                <a:gridCol w="488910"/>
              </a:tblGrid>
              <a:tr h="396875">
                <a:tc gridSpan="10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Percent Atheroma Volume in the Target Coronary Segment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Baseline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Follow-Up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Change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 Value*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8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Placebo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34.8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34.9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0.97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8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ApoA-I Milano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 mg/kg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39.7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38.4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-1.3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0.03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 mg/kg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37.9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37.2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-0.7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0.45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Combined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39.0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37.9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-1.1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0.02</a:t>
                      </a: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9" marB="4566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 gridSpan="14"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*P values for within-group comparison from Wilcoxon signed rank test. 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For between-group comparison, P = 0.29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72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Biases in RCTs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to Follow-up</a:t>
            </a:r>
          </a:p>
          <a:p>
            <a:pPr lvl="1"/>
            <a:r>
              <a:rPr lang="en-US" dirty="0" smtClean="0"/>
              <a:t>Reduce power</a:t>
            </a:r>
          </a:p>
          <a:p>
            <a:pPr lvl="1"/>
            <a:r>
              <a:rPr lang="en-US" dirty="0" smtClean="0"/>
              <a:t>Introduce </a:t>
            </a:r>
            <a:r>
              <a:rPr lang="en-US" dirty="0" smtClean="0"/>
              <a:t>bias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Bias in favor of </a:t>
            </a:r>
            <a:r>
              <a:rPr lang="en-US" dirty="0" err="1" smtClean="0"/>
              <a:t>Tx</a:t>
            </a:r>
            <a:r>
              <a:rPr lang="en-US" dirty="0" smtClean="0"/>
              <a:t>: sicker patients in </a:t>
            </a:r>
            <a:r>
              <a:rPr lang="en-US" dirty="0" err="1" smtClean="0"/>
              <a:t>tx</a:t>
            </a:r>
            <a:r>
              <a:rPr lang="en-US" dirty="0" smtClean="0"/>
              <a:t> group are lost and/or healthier patients in control group are lost</a:t>
            </a:r>
          </a:p>
        </p:txBody>
      </p:sp>
    </p:spTree>
    <p:extLst>
      <p:ext uri="{BB962C8B-B14F-4D97-AF65-F5344CB8AC3E}">
        <p14:creationId xmlns:p14="http://schemas.microsoft.com/office/powerpoint/2010/main" val="166682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to 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Solution: Sensitivity Analysis</a:t>
            </a:r>
          </a:p>
          <a:p>
            <a:r>
              <a:rPr lang="en-US" dirty="0" smtClean="0"/>
              <a:t>Worst case scenario analysis (extreme)</a:t>
            </a:r>
          </a:p>
          <a:p>
            <a:r>
              <a:rPr lang="en-US" dirty="0" smtClean="0"/>
              <a:t>Poor outcomes for all losses in </a:t>
            </a:r>
            <a:r>
              <a:rPr lang="en-US" dirty="0" err="1" smtClean="0"/>
              <a:t>Tx</a:t>
            </a:r>
            <a:r>
              <a:rPr lang="en-US" dirty="0" smtClean="0"/>
              <a:t> group &amp; good outcomes for all losses in control group</a:t>
            </a:r>
          </a:p>
          <a:p>
            <a:endParaRPr lang="en-US" dirty="0"/>
          </a:p>
          <a:p>
            <a:r>
              <a:rPr lang="en-US" dirty="0" smtClean="0"/>
              <a:t>Alternative: Compare subjects that remained in the study vs. lost to follow up (similar or different</a:t>
            </a:r>
            <a:r>
              <a:rPr lang="en-US" dirty="0" smtClean="0"/>
              <a:t>?)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6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Biases in RCTs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done correctly, bias typically towards the null (false negative result)</a:t>
            </a:r>
          </a:p>
          <a:p>
            <a:pPr lvl="1"/>
            <a:r>
              <a:rPr lang="en-US" dirty="0" smtClean="0"/>
              <a:t>Poor adherence</a:t>
            </a:r>
          </a:p>
          <a:p>
            <a:pPr lvl="1"/>
            <a:r>
              <a:rPr lang="en-US" dirty="0" smtClean="0"/>
              <a:t>Random error in measurement</a:t>
            </a:r>
          </a:p>
          <a:p>
            <a:endParaRPr lang="en-US" dirty="0"/>
          </a:p>
          <a:p>
            <a:r>
              <a:rPr lang="en-US" dirty="0" smtClean="0"/>
              <a:t>Problematic for equivalency trials</a:t>
            </a:r>
          </a:p>
          <a:p>
            <a:pPr lvl="1"/>
            <a:r>
              <a:rPr lang="en-US" dirty="0" smtClean="0"/>
              <a:t>Goal: study drug is similar to a known drug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Treatment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03596"/>
          </a:xfrm>
        </p:spPr>
        <p:txBody>
          <a:bodyPr/>
          <a:lstStyle/>
          <a:p>
            <a:r>
              <a:rPr lang="en-US" dirty="0" smtClean="0"/>
              <a:t>Dichotomous outcome: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235764"/>
              </p:ext>
            </p:extLst>
          </p:nvPr>
        </p:nvGraphicFramePr>
        <p:xfrm>
          <a:off x="710655" y="2282851"/>
          <a:ext cx="7786953" cy="152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651"/>
                <a:gridCol w="2595651"/>
                <a:gridCol w="2595651"/>
              </a:tblGrid>
              <a:tr h="5089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Bad Outcome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 Bad Outcome</a:t>
                      </a:r>
                      <a:endParaRPr lang="en-US" sz="2000" dirty="0"/>
                    </a:p>
                  </a:txBody>
                  <a:tcPr/>
                </a:tc>
              </a:tr>
              <a:tr h="5089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Treatment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/>
                </a:tc>
              </a:tr>
              <a:tr h="5089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Control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65638" y="4051681"/>
            <a:ext cx="5261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R</a:t>
            </a:r>
            <a:r>
              <a:rPr lang="en-US" sz="2400" b="1" baseline="-25000" dirty="0" smtClean="0"/>
              <a:t>T</a:t>
            </a:r>
            <a:r>
              <a:rPr lang="en-US" sz="2400" b="1" dirty="0" smtClean="0"/>
              <a:t>= Risk in Treatment Group= a/</a:t>
            </a:r>
            <a:r>
              <a:rPr lang="en-US" sz="2400" b="1" dirty="0" err="1" smtClean="0"/>
              <a:t>a+b</a:t>
            </a:r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err="1" smtClean="0"/>
              <a:t>R</a:t>
            </a:r>
            <a:r>
              <a:rPr lang="en-US" sz="2400" b="1" baseline="-25000" dirty="0" err="1" smtClean="0"/>
              <a:t>c</a:t>
            </a:r>
            <a:r>
              <a:rPr lang="en-US" sz="2400" b="1" dirty="0" smtClean="0"/>
              <a:t>= Risk in Control Group = c/</a:t>
            </a:r>
            <a:r>
              <a:rPr lang="en-US" sz="2400" b="1" dirty="0" err="1" smtClean="0"/>
              <a:t>c+d</a:t>
            </a:r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RR= </a:t>
            </a:r>
            <a:r>
              <a:rPr lang="en-US" sz="2400" b="1" dirty="0" err="1" smtClean="0"/>
              <a:t>R</a:t>
            </a:r>
            <a:r>
              <a:rPr lang="en-US" sz="2400" b="1" baseline="-25000" dirty="0" err="1" smtClean="0"/>
              <a:t>t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R</a:t>
            </a:r>
            <a:r>
              <a:rPr lang="en-US" sz="2400" b="1" baseline="-25000" dirty="0" err="1" smtClean="0"/>
              <a:t>c</a:t>
            </a:r>
            <a:r>
              <a:rPr lang="en-US" sz="2400" b="1" dirty="0" smtClean="0"/>
              <a:t>= a/(</a:t>
            </a:r>
            <a:r>
              <a:rPr lang="en-US" sz="2400" b="1" dirty="0" err="1" smtClean="0"/>
              <a:t>a+b</a:t>
            </a:r>
            <a:r>
              <a:rPr lang="en-US" sz="2400" b="1" dirty="0" smtClean="0"/>
              <a:t>)/c/(</a:t>
            </a:r>
            <a:r>
              <a:rPr lang="en-US" sz="2400" b="1" dirty="0" err="1" smtClean="0"/>
              <a:t>c+b</a:t>
            </a:r>
            <a:r>
              <a:rPr lang="en-US" sz="2400" b="1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RRR= 1- RR</a:t>
            </a:r>
          </a:p>
        </p:txBody>
      </p:sp>
    </p:spTree>
    <p:extLst>
      <p:ext uri="{BB962C8B-B14F-4D97-AF65-F5344CB8AC3E}">
        <p14:creationId xmlns:p14="http://schemas.microsoft.com/office/powerpoint/2010/main" val="247530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Treatment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03596"/>
          </a:xfrm>
        </p:spPr>
        <p:txBody>
          <a:bodyPr/>
          <a:lstStyle/>
          <a:p>
            <a:r>
              <a:rPr lang="en-US" dirty="0" smtClean="0"/>
              <a:t>Dichotomous outcome: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46555"/>
              </p:ext>
            </p:extLst>
          </p:nvPr>
        </p:nvGraphicFramePr>
        <p:xfrm>
          <a:off x="710655" y="2282851"/>
          <a:ext cx="7786953" cy="152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651"/>
                <a:gridCol w="2595651"/>
                <a:gridCol w="2595651"/>
              </a:tblGrid>
              <a:tr h="5089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Bad Outcome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 Bad Outcome</a:t>
                      </a:r>
                      <a:endParaRPr lang="en-US" sz="2000" dirty="0"/>
                    </a:p>
                  </a:txBody>
                  <a:tcPr/>
                </a:tc>
              </a:tr>
              <a:tr h="5089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Treatment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/>
                </a:tc>
              </a:tr>
              <a:tr h="5089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Control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4051681"/>
            <a:ext cx="8040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ARR= - Risk Difference= - (R</a:t>
            </a:r>
            <a:r>
              <a:rPr lang="en-US" sz="2400" b="1" baseline="-25000" dirty="0" smtClean="0"/>
              <a:t>T</a:t>
            </a:r>
            <a:r>
              <a:rPr lang="en-US" sz="2400" b="1" dirty="0" smtClean="0"/>
              <a:t>- R</a:t>
            </a:r>
            <a:r>
              <a:rPr lang="en-US" sz="2400" b="1" baseline="-25000" dirty="0" smtClean="0"/>
              <a:t>C</a:t>
            </a:r>
            <a:r>
              <a:rPr lang="en-US" sz="2400" b="1" dirty="0" smtClean="0"/>
              <a:t>)= </a:t>
            </a:r>
            <a:r>
              <a:rPr lang="en-US" sz="2400" b="1" dirty="0" err="1" smtClean="0"/>
              <a:t>R</a:t>
            </a:r>
            <a:r>
              <a:rPr lang="en-US" sz="2400" b="1" baseline="-25000" dirty="0" err="1" smtClean="0"/>
              <a:t>c</a:t>
            </a:r>
            <a:r>
              <a:rPr lang="en-US" sz="2400" b="1" dirty="0" smtClean="0"/>
              <a:t>-R</a:t>
            </a:r>
            <a:r>
              <a:rPr lang="en-US" sz="2400" b="1" baseline="-25000" dirty="0" smtClean="0"/>
              <a:t>T</a:t>
            </a:r>
            <a:r>
              <a:rPr lang="en-US" sz="2400" b="1" dirty="0" smtClean="0"/>
              <a:t>= c/(</a:t>
            </a:r>
            <a:r>
              <a:rPr lang="en-US" sz="2400" b="1" dirty="0" err="1" smtClean="0"/>
              <a:t>c+d</a:t>
            </a:r>
            <a:r>
              <a:rPr lang="en-US" sz="2400" b="1" dirty="0" smtClean="0"/>
              <a:t>) – a/(</a:t>
            </a:r>
            <a:r>
              <a:rPr lang="en-US" sz="2400" b="1" dirty="0" err="1" smtClean="0"/>
              <a:t>a+b</a:t>
            </a:r>
            <a:r>
              <a:rPr lang="en-US" sz="2400" b="1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NNT= 1/ARR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OR= ad/</a:t>
            </a:r>
            <a:r>
              <a:rPr lang="en-US" sz="2400" b="1" dirty="0" err="1" smtClean="0"/>
              <a:t>bc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2522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Randomize?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Minimizes confounding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2741" y="3738983"/>
            <a:ext cx="1897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Exercise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05178" y="3738983"/>
            <a:ext cx="2628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Coronary Heart Disease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63330" y="2270707"/>
            <a:ext cx="2894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Healthier?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46132" y="4000593"/>
            <a:ext cx="3351939" cy="2469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303535" y="2732372"/>
            <a:ext cx="2451179" cy="10066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87617" y="2732372"/>
            <a:ext cx="2052520" cy="10066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79976" y="5257493"/>
            <a:ext cx="6615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b="1" dirty="0" smtClean="0"/>
              <a:t>May make treatment appear better than it is!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9093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Efficacy of </a:t>
            </a:r>
            <a:r>
              <a:rPr lang="en-US" dirty="0" err="1" smtClean="0"/>
              <a:t>Salmeterol</a:t>
            </a:r>
            <a:r>
              <a:rPr lang="en-US" dirty="0" smtClean="0"/>
              <a:t>+ Fluticasone vs. Fluticasone alone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51997"/>
              </p:ext>
            </p:extLst>
          </p:nvPr>
        </p:nvGraphicFramePr>
        <p:xfrm>
          <a:off x="1043300" y="1577953"/>
          <a:ext cx="703868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654"/>
                <a:gridCol w="1527150"/>
                <a:gridCol w="1826270"/>
                <a:gridCol w="96361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Exacerbation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Exacerbation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Fluticasone + </a:t>
                      </a:r>
                      <a:r>
                        <a:rPr lang="en-US" dirty="0" err="1" smtClean="0"/>
                        <a:t>Salmeterol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5354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5834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Fluticasone Alone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597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5248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5845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4263" y="2842224"/>
            <a:ext cx="74089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Risk (Fluticasone + </a:t>
            </a:r>
            <a:r>
              <a:rPr lang="en-US" sz="2000" dirty="0" err="1" smtClean="0"/>
              <a:t>Salmeterol</a:t>
            </a:r>
            <a:r>
              <a:rPr lang="en-US" sz="2000" dirty="0" smtClean="0"/>
              <a:t>)= 480/5834= 8.2%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Risk (Fluticasone alone)= 597/5845= 10.2%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RR= 8.2%/10.2%= 0.81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RRR= 1- RR= 1-0.81= 19%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ARR= -(8.2%-10.2%)= 2.0% (over 6 months)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NNT= 1/ARR= 1/0.02= 50 for 6 months– what does this mean?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85573" y="5179159"/>
            <a:ext cx="6637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“We need to treat 50 asthma patients with fluticasone + </a:t>
            </a:r>
            <a:r>
              <a:rPr lang="en-US" b="1" dirty="0" err="1" smtClean="0"/>
              <a:t>Salmeterol</a:t>
            </a:r>
            <a:r>
              <a:rPr lang="en-US" b="1" dirty="0" smtClean="0"/>
              <a:t> vs. Fluticasone alone for 6 months to prevent one asthma exacerbation requiring systemic </a:t>
            </a:r>
            <a:r>
              <a:rPr lang="en-US" b="1" dirty="0" smtClean="0"/>
              <a:t>steroid”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370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needed to treat to prevent one bad outcome</a:t>
            </a:r>
          </a:p>
          <a:p>
            <a:r>
              <a:rPr lang="en-US" dirty="0" smtClean="0"/>
              <a:t>Lower the # the better</a:t>
            </a:r>
          </a:p>
          <a:p>
            <a:r>
              <a:rPr lang="en-US" dirty="0" smtClean="0"/>
              <a:t>Specify the follow-up time, the bad outcome being prevented and the characteristics of the people being treated</a:t>
            </a:r>
          </a:p>
          <a:p>
            <a:r>
              <a:rPr lang="en-US" dirty="0" smtClean="0"/>
              <a:t>Round to the nearest integer (since talking about people)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vs. Absolute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risk will always appear more impressive than absolute risk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Absolute risk takes into account baseline risk (of control group)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1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 vs. Absolute Risk: </a:t>
            </a:r>
            <a:br>
              <a:rPr lang="en-US" dirty="0" smtClean="0"/>
            </a:br>
            <a:r>
              <a:rPr lang="en-US" dirty="0" smtClean="0"/>
              <a:t>Bad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RCT: </a:t>
            </a:r>
            <a:r>
              <a:rPr lang="en-US" dirty="0" err="1" smtClean="0"/>
              <a:t>Evolocumab</a:t>
            </a:r>
            <a:r>
              <a:rPr lang="en-US" dirty="0" smtClean="0"/>
              <a:t> vs. Placebo</a:t>
            </a:r>
          </a:p>
          <a:p>
            <a:r>
              <a:rPr lang="en-US" dirty="0" smtClean="0"/>
              <a:t>Key secondary endpoint: death, MI, stroke</a:t>
            </a:r>
          </a:p>
          <a:p>
            <a:r>
              <a:rPr lang="en-US" dirty="0" smtClean="0"/>
              <a:t>USA Today:</a:t>
            </a:r>
          </a:p>
          <a:p>
            <a:pPr lvl="1"/>
            <a:r>
              <a:rPr lang="en-US" dirty="0" smtClean="0"/>
              <a:t>“[</a:t>
            </a:r>
            <a:r>
              <a:rPr lang="en-US" dirty="0" err="1" smtClean="0"/>
              <a:t>Evolocumab</a:t>
            </a:r>
            <a:r>
              <a:rPr lang="en-US" dirty="0" smtClean="0"/>
              <a:t>] cut the combined risk of heart attack, stroke and cardiovascular death in patients with heart disease by 20%”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1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 vs. Absolute Risk: </a:t>
            </a:r>
            <a:br>
              <a:rPr lang="en-US" dirty="0" smtClean="0"/>
            </a:br>
            <a:r>
              <a:rPr lang="en-US" dirty="0" smtClean="0"/>
              <a:t>Bad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RCT: </a:t>
            </a:r>
            <a:r>
              <a:rPr lang="en-US" dirty="0" err="1" smtClean="0"/>
              <a:t>Evolocumab</a:t>
            </a:r>
            <a:r>
              <a:rPr lang="en-US" dirty="0" smtClean="0"/>
              <a:t> vs. Placebo</a:t>
            </a:r>
          </a:p>
          <a:p>
            <a:r>
              <a:rPr lang="en-US" dirty="0" smtClean="0"/>
              <a:t>USA Today:</a:t>
            </a:r>
          </a:p>
          <a:p>
            <a:pPr lvl="1"/>
            <a:r>
              <a:rPr lang="en-US" dirty="0" smtClean="0"/>
              <a:t>“[</a:t>
            </a:r>
            <a:r>
              <a:rPr lang="en-US" dirty="0" err="1" smtClean="0"/>
              <a:t>Evolocumab</a:t>
            </a:r>
            <a:r>
              <a:rPr lang="en-US" dirty="0" smtClean="0"/>
              <a:t>] cut the combined risk of heart attack, stroke and cardiovascular death in patients with heart disease by 20%”</a:t>
            </a:r>
          </a:p>
          <a:p>
            <a:r>
              <a:rPr lang="en-US" dirty="0" smtClean="0"/>
              <a:t>RRR= 19.5%</a:t>
            </a:r>
          </a:p>
          <a:p>
            <a:r>
              <a:rPr lang="en-US" dirty="0" smtClean="0"/>
              <a:t>ARR= 1.4%</a:t>
            </a:r>
          </a:p>
          <a:p>
            <a:r>
              <a:rPr lang="en-US" dirty="0" smtClean="0"/>
              <a:t>Is that quote from USA Today correct?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5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not necessary to report in clinical trials</a:t>
            </a:r>
            <a:endParaRPr lang="en-US" dirty="0"/>
          </a:p>
          <a:p>
            <a:r>
              <a:rPr lang="en-US" dirty="0" smtClean="0"/>
              <a:t>Desirable to report since always further from 1 than the RR</a:t>
            </a:r>
          </a:p>
          <a:p>
            <a:r>
              <a:rPr lang="en-US" dirty="0" smtClean="0"/>
              <a:t>Inflates the apparent effect size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4017543"/>
            <a:ext cx="8940800" cy="189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16159" y="5909843"/>
            <a:ext cx="222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July 2018; 320 (1): 84-85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05373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NNT= # needed to treat to prevent one bad outcome</a:t>
            </a:r>
          </a:p>
          <a:p>
            <a:r>
              <a:rPr lang="en-US" dirty="0" smtClean="0"/>
              <a:t>C= cost to treat one patient</a:t>
            </a:r>
          </a:p>
          <a:p>
            <a:endParaRPr lang="en-US" dirty="0"/>
          </a:p>
          <a:p>
            <a:r>
              <a:rPr lang="en-US" b="1" dirty="0" smtClean="0"/>
              <a:t>NNT x C= treatment cost to prevent one bad outcome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278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4346"/>
          </a:xfrm>
        </p:spPr>
        <p:txBody>
          <a:bodyPr/>
          <a:lstStyle/>
          <a:p>
            <a:r>
              <a:rPr lang="en-US" dirty="0" smtClean="0"/>
              <a:t>Tamiflu or not?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645688"/>
            <a:ext cx="8229600" cy="3480475"/>
          </a:xfrm>
        </p:spPr>
        <p:txBody>
          <a:bodyPr/>
          <a:lstStyle/>
          <a:p>
            <a:r>
              <a:rPr lang="en-US" dirty="0" smtClean="0"/>
              <a:t>RCT </a:t>
            </a:r>
            <a:r>
              <a:rPr lang="en-US" dirty="0" err="1" smtClean="0"/>
              <a:t>oseltamivir</a:t>
            </a:r>
            <a:r>
              <a:rPr lang="en-US" dirty="0" smtClean="0"/>
              <a:t> vs. placebo to prevent influenza in household contacts of patients with flu-like symptoms</a:t>
            </a:r>
          </a:p>
          <a:p>
            <a:r>
              <a:rPr lang="en-US" dirty="0" smtClean="0"/>
              <a:t>Stratified by whether index case had lab proved flu</a:t>
            </a:r>
          </a:p>
          <a:p>
            <a:r>
              <a:rPr lang="en-US" dirty="0" smtClean="0"/>
              <a:t>Minimal loss to f/u, ITT analysis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8984"/>
            <a:ext cx="9144000" cy="149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3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Tamiflu Prophylaxis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793013"/>
              </p:ext>
            </p:extLst>
          </p:nvPr>
        </p:nvGraphicFramePr>
        <p:xfrm>
          <a:off x="208535" y="1744719"/>
          <a:ext cx="4191472" cy="1566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090"/>
                <a:gridCol w="1017878"/>
                <a:gridCol w="1124636"/>
                <a:gridCol w="1047868"/>
              </a:tblGrid>
              <a:tr h="7255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Flu + </a:t>
                      </a:r>
                    </a:p>
                    <a:p>
                      <a:pPr algn="ctr"/>
                      <a:r>
                        <a:rPr lang="en-US" dirty="0" smtClean="0"/>
                        <a:t>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Flu</a:t>
                      </a:r>
                      <a:r>
                        <a:rPr lang="en-US" baseline="0" dirty="0" smtClean="0"/>
                        <a:t> – </a:t>
                      </a:r>
                    </a:p>
                    <a:p>
                      <a:pPr algn="ctr"/>
                      <a:r>
                        <a:rPr lang="en-US" baseline="0" dirty="0" smtClean="0"/>
                        <a:t>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Totals</a:t>
                      </a:r>
                      <a:endParaRPr lang="en-US" dirty="0"/>
                    </a:p>
                  </a:txBody>
                  <a:tcPr/>
                </a:tc>
              </a:tr>
              <a:tr h="4203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Tamiflu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209</a:t>
                      </a:r>
                      <a:endParaRPr lang="en-US" dirty="0"/>
                    </a:p>
                  </a:txBody>
                  <a:tcPr/>
                </a:tc>
              </a:tr>
              <a:tr h="4203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Placebo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51827"/>
              </p:ext>
            </p:extLst>
          </p:nvPr>
        </p:nvGraphicFramePr>
        <p:xfrm>
          <a:off x="4801328" y="1744719"/>
          <a:ext cx="4191472" cy="1566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090"/>
                <a:gridCol w="1017878"/>
                <a:gridCol w="1124636"/>
                <a:gridCol w="1047868"/>
              </a:tblGrid>
              <a:tr h="7255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Flu + </a:t>
                      </a:r>
                    </a:p>
                    <a:p>
                      <a:pPr algn="ctr"/>
                      <a:r>
                        <a:rPr lang="en-US" dirty="0" smtClean="0"/>
                        <a:t>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Flu</a:t>
                      </a:r>
                      <a:r>
                        <a:rPr lang="en-US" baseline="0" dirty="0" smtClean="0"/>
                        <a:t> – </a:t>
                      </a:r>
                    </a:p>
                    <a:p>
                      <a:pPr algn="ctr"/>
                      <a:r>
                        <a:rPr lang="en-US" baseline="0" dirty="0" smtClean="0"/>
                        <a:t>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Totals</a:t>
                      </a:r>
                      <a:endParaRPr lang="en-US" dirty="0"/>
                    </a:p>
                  </a:txBody>
                  <a:tcPr/>
                </a:tc>
              </a:tr>
              <a:tr h="4203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Tamiflu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284</a:t>
                      </a:r>
                      <a:endParaRPr lang="en-US" dirty="0"/>
                    </a:p>
                  </a:txBody>
                  <a:tcPr/>
                </a:tc>
              </a:tr>
              <a:tr h="4203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Placebo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2338" y="1326930"/>
            <a:ext cx="297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Index case Proven Flu +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550346" y="1326930"/>
            <a:ext cx="297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Index case not Proven Flu +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08535" y="3567899"/>
            <a:ext cx="419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Risk</a:t>
            </a:r>
            <a:r>
              <a:rPr lang="en-US" baseline="-25000" dirty="0" err="1" smtClean="0"/>
              <a:t>T</a:t>
            </a:r>
            <a:r>
              <a:rPr lang="en-US" dirty="0" smtClean="0"/>
              <a:t>= 3/209 = 1.4%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Risk</a:t>
            </a:r>
            <a:r>
              <a:rPr lang="en-US" baseline="-25000" dirty="0" err="1" smtClean="0"/>
              <a:t>C</a:t>
            </a:r>
            <a:r>
              <a:rPr lang="en-US" dirty="0" smtClean="0"/>
              <a:t>= 26/206= 12.6%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RR= 1.4%/12.6%= 11%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RRR= 1-11%= 89%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1328" y="3567899"/>
            <a:ext cx="419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Risk</a:t>
            </a:r>
            <a:r>
              <a:rPr lang="en-US" baseline="-25000" dirty="0" err="1" smtClean="0"/>
              <a:t>T</a:t>
            </a:r>
            <a:r>
              <a:rPr lang="en-US" dirty="0" smtClean="0"/>
              <a:t>= 1/284 = 0.35%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Risk</a:t>
            </a:r>
            <a:r>
              <a:rPr lang="en-US" baseline="-25000" dirty="0" err="1" smtClean="0"/>
              <a:t>C</a:t>
            </a:r>
            <a:r>
              <a:rPr lang="en-US" dirty="0" smtClean="0"/>
              <a:t>= 8/256= 3.1%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RR= 0.35%/3.1%= 11%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RRR= 1-11%= 89%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8534" y="5049484"/>
            <a:ext cx="3359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ARR= 12.6%-1.4%= 11.2%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01327" y="5049484"/>
            <a:ext cx="3454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ARR= 3.1%-0.35%= 2.7%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84195" y="5632600"/>
            <a:ext cx="5579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Why is ARR different between the two groups?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3227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4110"/>
          </a:xfrm>
        </p:spPr>
        <p:txBody>
          <a:bodyPr/>
          <a:lstStyle/>
          <a:p>
            <a:r>
              <a:rPr lang="en-US" dirty="0" smtClean="0"/>
              <a:t>Tamiflu prophylaxis ~ $40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531706"/>
              </p:ext>
            </p:extLst>
          </p:nvPr>
        </p:nvGraphicFramePr>
        <p:xfrm>
          <a:off x="208535" y="1744719"/>
          <a:ext cx="4191472" cy="1566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090"/>
                <a:gridCol w="1017878"/>
                <a:gridCol w="1124636"/>
                <a:gridCol w="1047868"/>
              </a:tblGrid>
              <a:tr h="7255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Flu + </a:t>
                      </a:r>
                    </a:p>
                    <a:p>
                      <a:pPr algn="ctr"/>
                      <a:r>
                        <a:rPr lang="en-US" dirty="0" smtClean="0"/>
                        <a:t>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Flu</a:t>
                      </a:r>
                      <a:r>
                        <a:rPr lang="en-US" baseline="0" dirty="0" smtClean="0"/>
                        <a:t> – </a:t>
                      </a:r>
                    </a:p>
                    <a:p>
                      <a:pPr algn="ctr"/>
                      <a:r>
                        <a:rPr lang="en-US" baseline="0" dirty="0" smtClean="0"/>
                        <a:t>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Totals</a:t>
                      </a:r>
                      <a:endParaRPr lang="en-US" dirty="0"/>
                    </a:p>
                  </a:txBody>
                  <a:tcPr/>
                </a:tc>
              </a:tr>
              <a:tr h="4203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Tamiflu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209</a:t>
                      </a:r>
                      <a:endParaRPr lang="en-US" dirty="0"/>
                    </a:p>
                  </a:txBody>
                  <a:tcPr/>
                </a:tc>
              </a:tr>
              <a:tr h="4203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Placebo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991218"/>
              </p:ext>
            </p:extLst>
          </p:nvPr>
        </p:nvGraphicFramePr>
        <p:xfrm>
          <a:off x="4801328" y="1744719"/>
          <a:ext cx="4191472" cy="1566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090"/>
                <a:gridCol w="1017878"/>
                <a:gridCol w="1124636"/>
                <a:gridCol w="1047868"/>
              </a:tblGrid>
              <a:tr h="7255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Flu + </a:t>
                      </a:r>
                    </a:p>
                    <a:p>
                      <a:pPr algn="ctr"/>
                      <a:r>
                        <a:rPr lang="en-US" dirty="0" smtClean="0"/>
                        <a:t>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Flu</a:t>
                      </a:r>
                      <a:r>
                        <a:rPr lang="en-US" baseline="0" dirty="0" smtClean="0"/>
                        <a:t> – </a:t>
                      </a:r>
                    </a:p>
                    <a:p>
                      <a:pPr algn="ctr"/>
                      <a:r>
                        <a:rPr lang="en-US" baseline="0" dirty="0" smtClean="0"/>
                        <a:t>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Totals</a:t>
                      </a:r>
                      <a:endParaRPr lang="en-US" dirty="0"/>
                    </a:p>
                  </a:txBody>
                  <a:tcPr/>
                </a:tc>
              </a:tr>
              <a:tr h="4203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Tamiflu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284</a:t>
                      </a:r>
                      <a:endParaRPr lang="en-US" dirty="0"/>
                    </a:p>
                  </a:txBody>
                  <a:tcPr/>
                </a:tc>
              </a:tr>
              <a:tr h="4203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Placebo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2338" y="1326930"/>
            <a:ext cx="297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Index case Proven Flu +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550346" y="1326930"/>
            <a:ext cx="297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Index case not Proven Flu +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8535" y="3583017"/>
            <a:ext cx="33598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ARR= 12.6%-1.4%= 11.2%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NNT= 1/11.2%= 9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Cost= 9*$40= $360</a:t>
            </a:r>
          </a:p>
          <a:p>
            <a:pPr marL="285750" indent="-285750">
              <a:buFont typeface="Wingdings" charset="2"/>
              <a:buChar char="Ø"/>
            </a:pPr>
            <a:endParaRPr lang="en-US" sz="2000" b="1" dirty="0"/>
          </a:p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It costs about $360 to prevent a case of flu in household contacts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01328" y="3583017"/>
            <a:ext cx="34543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ARR= 3.1%-0.35%= 2.7%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NNT= 1/ 2.7%= 37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Cost= 37*$40</a:t>
            </a:r>
          </a:p>
          <a:p>
            <a:pPr marL="285750" indent="-285750">
              <a:buFont typeface="Wingdings" charset="2"/>
              <a:buChar char="Ø"/>
            </a:pPr>
            <a:endParaRPr lang="en-US" sz="2000" b="1" dirty="0"/>
          </a:p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It costs about $1480 to prevent a case of flu in household contacts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94850" y="5829786"/>
            <a:ext cx="4611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Cost per bad outcome prevented= CBOP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92777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&amp; Conduct of RCT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Blinding</a:t>
            </a:r>
          </a:p>
          <a:p>
            <a:pPr lvl="1"/>
            <a:r>
              <a:rPr lang="en-US" dirty="0" smtClean="0"/>
              <a:t>Three levels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RCT Issues</a:t>
            </a:r>
          </a:p>
        </p:txBody>
      </p:sp>
    </p:spTree>
    <p:extLst>
      <p:ext uri="{BB962C8B-B14F-4D97-AF65-F5344CB8AC3E}">
        <p14:creationId xmlns:p14="http://schemas.microsoft.com/office/powerpoint/2010/main" val="41446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CBOP: Is it worth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BBOP= Benefit per Bad Outcome Prevented</a:t>
            </a:r>
          </a:p>
          <a:p>
            <a:r>
              <a:rPr lang="en-US" dirty="0" smtClean="0"/>
              <a:t>BBOP= $1080</a:t>
            </a:r>
          </a:p>
          <a:p>
            <a:r>
              <a:rPr lang="en-US" dirty="0" smtClean="0"/>
              <a:t>BBOP&gt;CBOP= treat!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0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Thresholds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BBOP&gt;CBOP, at what probability of disease would benefits outweigh costs?</a:t>
            </a:r>
          </a:p>
          <a:p>
            <a:pPr lvl="1"/>
            <a:r>
              <a:rPr lang="en-US" dirty="0" smtClean="0"/>
              <a:t>What is the treatment threshold (P</a:t>
            </a:r>
            <a:r>
              <a:rPr lang="en-US" baseline="-25000" dirty="0" smtClean="0"/>
              <a:t>TT</a:t>
            </a:r>
            <a:r>
              <a:rPr lang="en-US" dirty="0" smtClean="0"/>
              <a:t>)?</a:t>
            </a:r>
          </a:p>
          <a:p>
            <a:endParaRPr lang="en-US" dirty="0"/>
          </a:p>
          <a:p>
            <a:r>
              <a:rPr lang="en-US" dirty="0" smtClean="0"/>
              <a:t>P</a:t>
            </a:r>
            <a:r>
              <a:rPr lang="en-US" baseline="-25000" dirty="0" smtClean="0"/>
              <a:t>TT</a:t>
            </a:r>
            <a:r>
              <a:rPr lang="en-US" dirty="0" smtClean="0"/>
              <a:t>= C/C+B</a:t>
            </a:r>
          </a:p>
          <a:p>
            <a:endParaRPr lang="en-US" dirty="0"/>
          </a:p>
          <a:p>
            <a:r>
              <a:rPr lang="en-US" dirty="0" smtClean="0"/>
              <a:t>We know C ($40), but what is B?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5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B= expected benefit of treatment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B=    BBOP    X    ARR    -       C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 rot="5400000">
            <a:off x="1886258" y="3140838"/>
            <a:ext cx="385565" cy="755910"/>
          </a:xfrm>
          <a:prstGeom prst="rightBrace">
            <a:avLst>
              <a:gd name="adj1" fmla="val 8333"/>
              <a:gd name="adj2" fmla="val 48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4744" y="3870263"/>
            <a:ext cx="1738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Benefit of preventing a bad outcome</a:t>
            </a:r>
            <a:endParaRPr lang="en-US" b="1" dirty="0"/>
          </a:p>
        </p:txBody>
      </p:sp>
      <p:sp>
        <p:nvSpPr>
          <p:cNvPr id="7" name="Right Brace 6"/>
          <p:cNvSpPr/>
          <p:nvPr/>
        </p:nvSpPr>
        <p:spPr>
          <a:xfrm rot="5400000">
            <a:off x="3700491" y="3140838"/>
            <a:ext cx="385565" cy="755910"/>
          </a:xfrm>
          <a:prstGeom prst="rightBrace">
            <a:avLst>
              <a:gd name="adj1" fmla="val 8333"/>
              <a:gd name="adj2" fmla="val 48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63579" y="3878869"/>
            <a:ext cx="1738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Risk Reduction (how much does treatment reduce the risk)</a:t>
            </a:r>
            <a:endParaRPr lang="en-US" b="1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5295237" y="3140838"/>
            <a:ext cx="385565" cy="755910"/>
          </a:xfrm>
          <a:prstGeom prst="rightBrace">
            <a:avLst>
              <a:gd name="adj1" fmla="val 8333"/>
              <a:gd name="adj2" fmla="val 48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39702" y="3878869"/>
            <a:ext cx="173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649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P</a:t>
            </a:r>
            <a:r>
              <a:rPr lang="en-US" baseline="-25000" dirty="0" smtClean="0"/>
              <a:t>TT</a:t>
            </a:r>
            <a:r>
              <a:rPr lang="en-US" dirty="0" smtClean="0"/>
              <a:t>= C/(C+B)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B= BBOP X ARR – C</a:t>
            </a:r>
          </a:p>
          <a:p>
            <a:r>
              <a:rPr lang="en-US" dirty="0" smtClean="0"/>
              <a:t>ARR= 1/NNT</a:t>
            </a:r>
          </a:p>
          <a:p>
            <a:r>
              <a:rPr lang="en-US" dirty="0" smtClean="0"/>
              <a:t>B= BBOP/NNT- C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TT</a:t>
            </a:r>
            <a:r>
              <a:rPr lang="en-US" dirty="0" smtClean="0"/>
              <a:t>= C/(C+ BBOP/NNT-C)= C/(BBOP/NNT)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TT</a:t>
            </a:r>
            <a:r>
              <a:rPr lang="en-US" dirty="0" smtClean="0"/>
              <a:t>= C X NNT/BBOP</a:t>
            </a:r>
            <a:endParaRPr lang="en-US" dirty="0"/>
          </a:p>
          <a:p>
            <a:r>
              <a:rPr lang="en-US" sz="4000" b="1" dirty="0" smtClean="0"/>
              <a:t>P</a:t>
            </a:r>
            <a:r>
              <a:rPr lang="en-US" sz="4000" b="1" baseline="-25000" dirty="0" smtClean="0"/>
              <a:t>TT</a:t>
            </a:r>
            <a:r>
              <a:rPr lang="en-US" sz="4000" b="1" dirty="0" smtClean="0"/>
              <a:t>= CBOP/BBOP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4519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Flu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Treatment cost = $40</a:t>
            </a:r>
          </a:p>
          <a:p>
            <a:r>
              <a:rPr lang="en-US" dirty="0" smtClean="0"/>
              <a:t>BBOP = $1080</a:t>
            </a:r>
          </a:p>
          <a:p>
            <a:r>
              <a:rPr lang="en-US" dirty="0" smtClean="0"/>
              <a:t>NNT= 9</a:t>
            </a:r>
            <a:endParaRPr lang="en-US" dirty="0"/>
          </a:p>
          <a:p>
            <a:r>
              <a:rPr lang="en-US" dirty="0" smtClean="0"/>
              <a:t>P</a:t>
            </a:r>
            <a:r>
              <a:rPr lang="en-US" baseline="-25000" dirty="0" smtClean="0"/>
              <a:t>TT</a:t>
            </a:r>
            <a:r>
              <a:rPr lang="en-US" dirty="0" smtClean="0"/>
              <a:t>= 9*40/1080= 0.33</a:t>
            </a:r>
          </a:p>
          <a:p>
            <a:pPr marL="0" indent="0">
              <a:buNone/>
            </a:pPr>
            <a:r>
              <a:rPr lang="en-US" dirty="0" smtClean="0"/>
              <a:t>* If you treat household contacts when the index </a:t>
            </a:r>
            <a:r>
              <a:rPr lang="en-US" dirty="0" err="1" smtClean="0"/>
              <a:t>cases’s</a:t>
            </a:r>
            <a:r>
              <a:rPr lang="en-US" dirty="0" smtClean="0"/>
              <a:t> probability of the flu is 33% or higher, you will not spend more than the BBOP of $1080 to prevent a case of flu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7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needed to Harm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Adverse effects of treatment</a:t>
            </a:r>
          </a:p>
          <a:p>
            <a:r>
              <a:rPr lang="en-US" dirty="0" smtClean="0"/>
              <a:t>Trade-off between side effects and outcome prevention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5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51" y="545819"/>
            <a:ext cx="4038600" cy="2653287"/>
          </a:xfrm>
        </p:spPr>
        <p:txBody>
          <a:bodyPr/>
          <a:lstStyle/>
          <a:p>
            <a:r>
              <a:rPr lang="en-US" dirty="0" err="1" smtClean="0"/>
              <a:t>Plecanatide</a:t>
            </a:r>
            <a:r>
              <a:rPr lang="en-US" dirty="0" smtClean="0"/>
              <a:t> (</a:t>
            </a:r>
            <a:r>
              <a:rPr lang="en-US" dirty="0" err="1" smtClean="0"/>
              <a:t>Trulance</a:t>
            </a:r>
            <a:r>
              <a:rPr lang="en-US" dirty="0" smtClean="0"/>
              <a:t>) </a:t>
            </a:r>
            <a:r>
              <a:rPr lang="en-US" dirty="0"/>
              <a:t>to treat chronic </a:t>
            </a:r>
            <a:r>
              <a:rPr lang="en-US" dirty="0" smtClean="0"/>
              <a:t>constipation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Unintended side effect: Diarrhea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006" y="1001118"/>
            <a:ext cx="5378277" cy="49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7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for NNH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785893"/>
              </p:ext>
            </p:extLst>
          </p:nvPr>
        </p:nvGraphicFramePr>
        <p:xfrm>
          <a:off x="1210016" y="1774955"/>
          <a:ext cx="640998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185"/>
                <a:gridCol w="1219200"/>
                <a:gridCol w="1452716"/>
                <a:gridCol w="1186054"/>
                <a:gridCol w="101883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Diarrhea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Diarrhea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Risk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Plecanatide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Placebo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0016" y="3163157"/>
            <a:ext cx="6409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sz="2400" dirty="0" smtClean="0"/>
              <a:t>RR= 5.9%/1.3%= 4.5</a:t>
            </a:r>
          </a:p>
          <a:p>
            <a:pPr marL="285750" indent="-285750" algn="ctr">
              <a:buFont typeface="Arial"/>
              <a:buChar char="•"/>
            </a:pPr>
            <a:r>
              <a:rPr lang="en-US" sz="2400" dirty="0" smtClean="0"/>
              <a:t>ARR= 1.3%-5.9%= -4.6%</a:t>
            </a:r>
          </a:p>
          <a:p>
            <a:pPr marL="285750" indent="-285750" algn="ctr">
              <a:buFont typeface="Arial"/>
              <a:buChar char="•"/>
            </a:pPr>
            <a:r>
              <a:rPr lang="en-US" sz="2400" b="1" dirty="0" smtClean="0"/>
              <a:t>ARI= 5.9%-1.3%= 4.6%</a:t>
            </a:r>
          </a:p>
          <a:p>
            <a:pPr marL="285750" indent="-285750" algn="ctr">
              <a:buFont typeface="Arial"/>
              <a:buChar char="•"/>
            </a:pPr>
            <a:r>
              <a:rPr lang="en-US" sz="2400" b="1" dirty="0" smtClean="0"/>
              <a:t>NNH= 1/ARI= 21.7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1686" y="4948423"/>
            <a:ext cx="870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 For every 22 patients treated , we will cause one additional case of diarrhea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7142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20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trade-off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0422"/>
            <a:ext cx="8229600" cy="5095741"/>
          </a:xfrm>
        </p:spPr>
        <p:txBody>
          <a:bodyPr/>
          <a:lstStyle/>
          <a:p>
            <a:r>
              <a:rPr lang="en-US" dirty="0" smtClean="0"/>
              <a:t>Trade-off between side effects and primary outcome prevention</a:t>
            </a:r>
          </a:p>
          <a:p>
            <a:r>
              <a:rPr lang="en-US" dirty="0" smtClean="0"/>
              <a:t>Harms/Bad outcome prevented= ARI/ARR</a:t>
            </a:r>
          </a:p>
          <a:p>
            <a:r>
              <a:rPr lang="en-US" dirty="0" smtClean="0"/>
              <a:t>NNT/NNH</a:t>
            </a:r>
          </a:p>
          <a:p>
            <a:r>
              <a:rPr lang="en-US" dirty="0" err="1" smtClean="0"/>
              <a:t>Trulance</a:t>
            </a:r>
            <a:r>
              <a:rPr lang="en-US" dirty="0" smtClean="0"/>
              <a:t> example: </a:t>
            </a:r>
          </a:p>
          <a:p>
            <a:pPr lvl="1"/>
            <a:r>
              <a:rPr lang="en-US" dirty="0" smtClean="0"/>
              <a:t>NNT for primary outcome 9.3</a:t>
            </a:r>
          </a:p>
          <a:p>
            <a:pPr lvl="1"/>
            <a:r>
              <a:rPr lang="en-US" dirty="0" smtClean="0"/>
              <a:t>NNH: 22</a:t>
            </a:r>
          </a:p>
          <a:p>
            <a:r>
              <a:rPr lang="en-US" dirty="0" smtClean="0"/>
              <a:t>NNT/NNH= 9.3/21.7= 0.43= We cause 0.43 cases of diarrhea for each durable responder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258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RCT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Pay close attention to study methodology (blinding, outcome variable) and analytic plan (ITT?)</a:t>
            </a:r>
          </a:p>
          <a:p>
            <a:r>
              <a:rPr lang="en-US" dirty="0" smtClean="0"/>
              <a:t>ARR takes baseline risk into account</a:t>
            </a:r>
          </a:p>
          <a:p>
            <a:r>
              <a:rPr lang="en-US" dirty="0" smtClean="0"/>
              <a:t>Practical results:</a:t>
            </a:r>
          </a:p>
          <a:p>
            <a:pPr lvl="1"/>
            <a:r>
              <a:rPr lang="en-US" dirty="0" smtClean="0"/>
              <a:t>NNT</a:t>
            </a:r>
          </a:p>
          <a:p>
            <a:pPr lvl="1"/>
            <a:r>
              <a:rPr lang="en-US" dirty="0" smtClean="0"/>
              <a:t>CBOP, BBOP</a:t>
            </a:r>
          </a:p>
          <a:p>
            <a:pPr lvl="1"/>
            <a:r>
              <a:rPr lang="en-US" dirty="0" smtClean="0"/>
              <a:t>ARI and NNH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9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Blinding: The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</a:t>
            </a:r>
          </a:p>
          <a:p>
            <a:pPr lvl="1"/>
            <a:r>
              <a:rPr lang="en-US" dirty="0" smtClean="0"/>
              <a:t>Prevents differences due to placebo effect</a:t>
            </a:r>
          </a:p>
          <a:p>
            <a:pPr lvl="1"/>
            <a:r>
              <a:rPr lang="en-US" dirty="0" smtClean="0"/>
              <a:t>Very important for subjective measures</a:t>
            </a:r>
          </a:p>
          <a:p>
            <a:pPr lvl="1"/>
            <a:r>
              <a:rPr lang="en-US" dirty="0" smtClean="0"/>
              <a:t>Getting study drug outside of the trial (controls)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719" y="3940322"/>
            <a:ext cx="2623009" cy="218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4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Blinding: The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8914"/>
            <a:ext cx="8229600" cy="3707249"/>
          </a:xfrm>
        </p:spPr>
        <p:txBody>
          <a:bodyPr/>
          <a:lstStyle/>
          <a:p>
            <a:r>
              <a:rPr lang="en-US" dirty="0" smtClean="0"/>
              <a:t>Arthroscopic partial </a:t>
            </a:r>
            <a:r>
              <a:rPr lang="en-US" dirty="0" err="1" smtClean="0"/>
              <a:t>meniscectomy</a:t>
            </a:r>
            <a:endParaRPr lang="en-US" dirty="0" smtClean="0"/>
          </a:p>
          <a:p>
            <a:pPr lvl="1"/>
            <a:r>
              <a:rPr lang="en-US" dirty="0" smtClean="0"/>
              <a:t>Removing torn meniscus (relieves knee pain)</a:t>
            </a:r>
          </a:p>
          <a:p>
            <a:pPr lvl="1"/>
            <a:r>
              <a:rPr lang="en-US" dirty="0" smtClean="0"/>
              <a:t>RCT: Blinded patient to treatment vs. sham surgery (replicated exact sensation and sounds)</a:t>
            </a:r>
          </a:p>
          <a:p>
            <a:pPr lvl="1"/>
            <a:r>
              <a:rPr lang="en-US" dirty="0" smtClean="0"/>
              <a:t>No difference in outcomes (both groups had relief of knee pain!)</a:t>
            </a:r>
            <a:endParaRPr lang="en-US" dirty="0"/>
          </a:p>
        </p:txBody>
      </p:sp>
      <p:pic>
        <p:nvPicPr>
          <p:cNvPr id="4" name="Picture 3" descr="Partial-Meniscectom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3" y="134990"/>
            <a:ext cx="2124363" cy="26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0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Blinding: The provider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Provider</a:t>
            </a:r>
          </a:p>
          <a:p>
            <a:pPr lvl="1"/>
            <a:r>
              <a:rPr lang="en-US" dirty="0" smtClean="0"/>
              <a:t>Helps avoid co-interventions</a:t>
            </a:r>
          </a:p>
          <a:p>
            <a:pPr lvl="2"/>
            <a:r>
              <a:rPr lang="en-US" dirty="0" smtClean="0"/>
              <a:t>Other interventions or changes in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719" y="3940322"/>
            <a:ext cx="2623009" cy="218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0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Blinding: Assessing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 assessing outcome</a:t>
            </a:r>
          </a:p>
          <a:p>
            <a:pPr lvl="1"/>
            <a:r>
              <a:rPr lang="en-US" dirty="0" smtClean="0"/>
              <a:t>Prevents observer bias</a:t>
            </a:r>
          </a:p>
          <a:p>
            <a:pPr lvl="1"/>
            <a:r>
              <a:rPr lang="en-US" dirty="0" smtClean="0"/>
              <a:t>More important for subjective measures</a:t>
            </a:r>
          </a:p>
          <a:p>
            <a:pPr lvl="1"/>
            <a:r>
              <a:rPr lang="en-US" dirty="0" smtClean="0"/>
              <a:t>Not so important for objective measures like mortality</a:t>
            </a:r>
          </a:p>
        </p:txBody>
      </p:sp>
    </p:spTree>
    <p:extLst>
      <p:ext uri="{BB962C8B-B14F-4D97-AF65-F5344CB8AC3E}">
        <p14:creationId xmlns:p14="http://schemas.microsoft.com/office/powerpoint/2010/main" val="157917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lso for Sh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Also for Shab.potx</Template>
  <TotalTime>5288</TotalTime>
  <Words>2996</Words>
  <Application>Microsoft Macintosh PowerPoint</Application>
  <PresentationFormat>On-screen Show (4:3)</PresentationFormat>
  <Paragraphs>493</Paragraphs>
  <Slides>59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Also for Shab</vt:lpstr>
      <vt:lpstr>Randomized Trials &amp; Quantifying Treatment Effects</vt:lpstr>
      <vt:lpstr>Randomization: Basic Principles</vt:lpstr>
      <vt:lpstr>Why Randomize?</vt:lpstr>
      <vt:lpstr>Why Randomize?</vt:lpstr>
      <vt:lpstr>Design &amp; Conduct of RCT</vt:lpstr>
      <vt:lpstr>Blinding: The patient</vt:lpstr>
      <vt:lpstr>Blinding: The Patient</vt:lpstr>
      <vt:lpstr>Blinding: The provider</vt:lpstr>
      <vt:lpstr>Blinding: Assessing Outcome</vt:lpstr>
      <vt:lpstr>Blinding: Assessing Outcome</vt:lpstr>
      <vt:lpstr>Issues with Blinding</vt:lpstr>
      <vt:lpstr>RCT Issues</vt:lpstr>
      <vt:lpstr>RCT Issues: Subjects</vt:lpstr>
      <vt:lpstr>RCT Issues: Surrogate Outcomes</vt:lpstr>
      <vt:lpstr>Surrogate Outcomes:  CAST Trial</vt:lpstr>
      <vt:lpstr>RCT Issues: Composite Outcome</vt:lpstr>
      <vt:lpstr>ACCORD Trial</vt:lpstr>
      <vt:lpstr>ACCORD Study</vt:lpstr>
      <vt:lpstr>Composite Outcomes:  A common problem</vt:lpstr>
      <vt:lpstr>Composite Outcomes</vt:lpstr>
      <vt:lpstr>Analysis in RCTs</vt:lpstr>
      <vt:lpstr>Analysis in RCTs</vt:lpstr>
      <vt:lpstr>ITT vs. as-treated</vt:lpstr>
      <vt:lpstr>PowerPoint Presentation</vt:lpstr>
      <vt:lpstr>Per-Protocol</vt:lpstr>
      <vt:lpstr>Per-protocol</vt:lpstr>
      <vt:lpstr>RCT Analysis: Pitfalls</vt:lpstr>
      <vt:lpstr>Pitfall #1: Subgroup Analyses</vt:lpstr>
      <vt:lpstr>Pitfall #2: Multiple Comparisons</vt:lpstr>
      <vt:lpstr>Pitfall#2: Multiple Comparisons</vt:lpstr>
      <vt:lpstr>Pitfall #2: Multiple Comparisons</vt:lpstr>
      <vt:lpstr>Pitfall #3: Within group comparisons </vt:lpstr>
      <vt:lpstr>Pitfall #3 example</vt:lpstr>
      <vt:lpstr>Pitfall #3 Example</vt:lpstr>
      <vt:lpstr>Biases in RCTs</vt:lpstr>
      <vt:lpstr>Loss to follow-up</vt:lpstr>
      <vt:lpstr>Biases in RCTs</vt:lpstr>
      <vt:lpstr>Quantifying Treatment Effects</vt:lpstr>
      <vt:lpstr>Quantifying Treatment Effects</vt:lpstr>
      <vt:lpstr>Efficacy of Salmeterol+ Fluticasone vs. Fluticasone alone</vt:lpstr>
      <vt:lpstr>NNT</vt:lpstr>
      <vt:lpstr>Relative vs. Absolute Risk</vt:lpstr>
      <vt:lpstr>Relative vs. Absolute Risk:  Bad Press</vt:lpstr>
      <vt:lpstr>Relative vs. Absolute Risk:  Bad Press</vt:lpstr>
      <vt:lpstr>Odds Ratios</vt:lpstr>
      <vt:lpstr>Incorporating Cost</vt:lpstr>
      <vt:lpstr>Tamiflu or not?</vt:lpstr>
      <vt:lpstr>Tamiflu Prophylaxis</vt:lpstr>
      <vt:lpstr>Tamiflu prophylaxis ~ $40</vt:lpstr>
      <vt:lpstr>CBOP: Is it worth it?</vt:lpstr>
      <vt:lpstr>Treatment Thresholds</vt:lpstr>
      <vt:lpstr>What is B?</vt:lpstr>
      <vt:lpstr>Getting to PTT= C/(C+B)</vt:lpstr>
      <vt:lpstr>Back to the Flu example</vt:lpstr>
      <vt:lpstr>Number needed to Harm</vt:lpstr>
      <vt:lpstr>PowerPoint Presentation</vt:lpstr>
      <vt:lpstr>Setting up for NNH</vt:lpstr>
      <vt:lpstr>The trade-off</vt:lpstr>
      <vt:lpstr>RCT Conclusions</vt:lpstr>
    </vt:vector>
  </TitlesOfParts>
  <Company>UCSF Pediatric Heart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Moon Grady</dc:creator>
  <cp:lastModifiedBy>Shabnam Peyvandi</cp:lastModifiedBy>
  <cp:revision>78</cp:revision>
  <dcterms:created xsi:type="dcterms:W3CDTF">2014-11-08T01:24:03Z</dcterms:created>
  <dcterms:modified xsi:type="dcterms:W3CDTF">2018-10-31T18:29:05Z</dcterms:modified>
</cp:coreProperties>
</file>